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8" r:id="rId2"/>
    <p:sldId id="259" r:id="rId3"/>
    <p:sldId id="262" r:id="rId4"/>
    <p:sldId id="307" r:id="rId5"/>
    <p:sldId id="265" r:id="rId6"/>
    <p:sldId id="303" r:id="rId7"/>
    <p:sldId id="266" r:id="rId8"/>
    <p:sldId id="267" r:id="rId9"/>
    <p:sldId id="308" r:id="rId10"/>
    <p:sldId id="268" r:id="rId11"/>
    <p:sldId id="269" r:id="rId12"/>
    <p:sldId id="270" r:id="rId13"/>
    <p:sldId id="271" r:id="rId14"/>
    <p:sldId id="272" r:id="rId15"/>
    <p:sldId id="273" r:id="rId16"/>
    <p:sldId id="274" r:id="rId17"/>
    <p:sldId id="275" r:id="rId18"/>
    <p:sldId id="276" r:id="rId19"/>
    <p:sldId id="277" r:id="rId20"/>
    <p:sldId id="304" r:id="rId21"/>
    <p:sldId id="305" r:id="rId22"/>
    <p:sldId id="278" r:id="rId23"/>
    <p:sldId id="306" r:id="rId24"/>
    <p:sldId id="279" r:id="rId25"/>
    <p:sldId id="281" r:id="rId26"/>
    <p:sldId id="282" r:id="rId27"/>
    <p:sldId id="309" r:id="rId28"/>
    <p:sldId id="310" r:id="rId29"/>
    <p:sldId id="285" r:id="rId30"/>
    <p:sldId id="311" r:id="rId31"/>
    <p:sldId id="286" r:id="rId32"/>
    <p:sldId id="287" r:id="rId33"/>
    <p:sldId id="288" r:id="rId34"/>
    <p:sldId id="292" r:id="rId35"/>
    <p:sldId id="293" r:id="rId36"/>
    <p:sldId id="294" r:id="rId37"/>
    <p:sldId id="295" r:id="rId38"/>
    <p:sldId id="312" r:id="rId39"/>
    <p:sldId id="313" r:id="rId40"/>
    <p:sldId id="296" r:id="rId41"/>
    <p:sldId id="314" r:id="rId42"/>
    <p:sldId id="315" r:id="rId43"/>
    <p:sldId id="298" r:id="rId44"/>
    <p:sldId id="299" r:id="rId45"/>
    <p:sldId id="300" r:id="rId46"/>
    <p:sldId id="317" r:id="rId47"/>
    <p:sldId id="301" r:id="rId48"/>
    <p:sldId id="302" r:id="rId49"/>
  </p:sldIdLst>
  <p:sldSz cx="9144000" cy="6858000" type="screen4x3"/>
  <p:notesSz cx="6791325" cy="9921875"/>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FFF99"/>
    <a:srgbClr val="FFCCFF"/>
    <a:srgbClr val="66FFCC"/>
    <a:srgbClr val="00FF00"/>
    <a:srgbClr val="FFFF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6" autoAdjust="0"/>
    <p:restoredTop sz="90929"/>
  </p:normalViewPr>
  <p:slideViewPr>
    <p:cSldViewPr>
      <p:cViewPr varScale="1">
        <p:scale>
          <a:sx n="56" d="100"/>
          <a:sy n="56" d="100"/>
        </p:scale>
        <p:origin x="2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1878" y="-84"/>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第10章--在MFC中创建应用程序的资源</a:t>
            </a:r>
          </a:p>
        </p:txBody>
      </p:sp>
      <p:sp>
        <p:nvSpPr>
          <p:cNvPr id="60419" name="Rectangle 3"/>
          <p:cNvSpPr>
            <a:spLocks noGrp="1" noChangeArrowheads="1"/>
          </p:cNvSpPr>
          <p:nvPr>
            <p:ph type="dt" sz="quarter" idx="1"/>
          </p:nvPr>
        </p:nvSpPr>
        <p:spPr bwMode="auto">
          <a:xfrm>
            <a:off x="384810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0420" name="Rectangle 4"/>
          <p:cNvSpPr>
            <a:spLocks noGrp="1" noChangeArrowheads="1"/>
          </p:cNvSpPr>
          <p:nvPr>
            <p:ph type="ftr" sz="quarter" idx="2"/>
          </p:nvPr>
        </p:nvSpPr>
        <p:spPr bwMode="auto">
          <a:xfrm>
            <a:off x="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60421" name="Rectangle 5"/>
          <p:cNvSpPr>
            <a:spLocks noGrp="1" noChangeArrowheads="1"/>
          </p:cNvSpPr>
          <p:nvPr>
            <p:ph type="sldNum" sz="quarter" idx="3"/>
          </p:nvPr>
        </p:nvSpPr>
        <p:spPr bwMode="auto">
          <a:xfrm>
            <a:off x="384810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DF7C084-B067-4E5C-AE09-7A150425219F}" type="slidenum">
              <a:rPr lang="en-US" altLang="zh-CN"/>
              <a:pPr/>
              <a:t>‹#›</a:t>
            </a:fld>
            <a:endParaRPr lang="en-US" altLang="zh-CN"/>
          </a:p>
        </p:txBody>
      </p:sp>
    </p:spTree>
    <p:extLst>
      <p:ext uri="{BB962C8B-B14F-4D97-AF65-F5344CB8AC3E}">
        <p14:creationId xmlns:p14="http://schemas.microsoft.com/office/powerpoint/2010/main" val="1564123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第10章--在MFC中创建应用程序的资源</a:t>
            </a:r>
          </a:p>
        </p:txBody>
      </p:sp>
      <p:sp>
        <p:nvSpPr>
          <p:cNvPr id="59395" name="Rectangle 3"/>
          <p:cNvSpPr>
            <a:spLocks noGrp="1" noChangeArrowheads="1"/>
          </p:cNvSpPr>
          <p:nvPr>
            <p:ph type="dt" idx="1"/>
          </p:nvPr>
        </p:nvSpPr>
        <p:spPr bwMode="auto">
          <a:xfrm>
            <a:off x="384810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9396" name="Rectangle 4"/>
          <p:cNvSpPr>
            <a:spLocks noGrp="1" noRot="1" noChangeAspect="1" noChangeArrowheads="1" noTextEdit="1"/>
          </p:cNvSpPr>
          <p:nvPr>
            <p:ph type="sldImg" idx="2"/>
          </p:nvPr>
        </p:nvSpPr>
        <p:spPr bwMode="auto">
          <a:xfrm>
            <a:off x="915988" y="744538"/>
            <a:ext cx="4959350" cy="3719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7" name="Rectangle 5"/>
          <p:cNvSpPr>
            <a:spLocks noGrp="1" noChangeArrowheads="1"/>
          </p:cNvSpPr>
          <p:nvPr>
            <p:ph type="body" sz="quarter" idx="3"/>
          </p:nvPr>
        </p:nvSpPr>
        <p:spPr bwMode="auto">
          <a:xfrm>
            <a:off x="904875" y="4713288"/>
            <a:ext cx="498157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398" name="Rectangle 6"/>
          <p:cNvSpPr>
            <a:spLocks noGrp="1" noChangeArrowheads="1"/>
          </p:cNvSpPr>
          <p:nvPr>
            <p:ph type="ftr" sz="quarter" idx="4"/>
          </p:nvPr>
        </p:nvSpPr>
        <p:spPr bwMode="auto">
          <a:xfrm>
            <a:off x="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59399" name="Rectangle 7"/>
          <p:cNvSpPr>
            <a:spLocks noGrp="1" noChangeArrowheads="1"/>
          </p:cNvSpPr>
          <p:nvPr>
            <p:ph type="sldNum" sz="quarter" idx="5"/>
          </p:nvPr>
        </p:nvSpPr>
        <p:spPr bwMode="auto">
          <a:xfrm>
            <a:off x="384810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C345D23-E730-44E4-88AA-634F1E9FEC06}" type="slidenum">
              <a:rPr lang="en-US" altLang="zh-CN"/>
              <a:pPr/>
              <a:t>‹#›</a:t>
            </a:fld>
            <a:endParaRPr lang="en-US" altLang="zh-CN"/>
          </a:p>
        </p:txBody>
      </p:sp>
    </p:spTree>
    <p:extLst>
      <p:ext uri="{BB962C8B-B14F-4D97-AF65-F5344CB8AC3E}">
        <p14:creationId xmlns:p14="http://schemas.microsoft.com/office/powerpoint/2010/main" val="199682568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EBCF001-8F86-45BC-AA85-D0AE33C4BF4A}" type="slidenum">
              <a:rPr lang="en-US" altLang="zh-CN"/>
              <a:pPr/>
              <a:t>‹#›</a:t>
            </a:fld>
            <a:endParaRPr lang="en-US" altLang="zh-CN"/>
          </a:p>
        </p:txBody>
      </p:sp>
    </p:spTree>
    <p:extLst>
      <p:ext uri="{BB962C8B-B14F-4D97-AF65-F5344CB8AC3E}">
        <p14:creationId xmlns:p14="http://schemas.microsoft.com/office/powerpoint/2010/main" val="286154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E205E2D-2F53-482B-8630-6F66EBFDD0C8}" type="slidenum">
              <a:rPr lang="en-US" altLang="zh-CN"/>
              <a:pPr/>
              <a:t>‹#›</a:t>
            </a:fld>
            <a:endParaRPr lang="en-US" altLang="zh-CN"/>
          </a:p>
        </p:txBody>
      </p:sp>
    </p:spTree>
    <p:extLst>
      <p:ext uri="{BB962C8B-B14F-4D97-AF65-F5344CB8AC3E}">
        <p14:creationId xmlns:p14="http://schemas.microsoft.com/office/powerpoint/2010/main" val="179663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BA6521-A3AE-4FF5-8281-A6D2E4D1420F}" type="slidenum">
              <a:rPr lang="en-US" altLang="zh-CN"/>
              <a:pPr/>
              <a:t>‹#›</a:t>
            </a:fld>
            <a:endParaRPr lang="en-US" altLang="zh-CN"/>
          </a:p>
        </p:txBody>
      </p:sp>
    </p:spTree>
    <p:extLst>
      <p:ext uri="{BB962C8B-B14F-4D97-AF65-F5344CB8AC3E}">
        <p14:creationId xmlns:p14="http://schemas.microsoft.com/office/powerpoint/2010/main" val="12355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7A885C-4CF4-49BE-B45B-9C697DBFC39B}" type="slidenum">
              <a:rPr lang="en-US" altLang="zh-CN"/>
              <a:pPr/>
              <a:t>‹#›</a:t>
            </a:fld>
            <a:endParaRPr lang="en-US" altLang="zh-CN"/>
          </a:p>
        </p:txBody>
      </p:sp>
    </p:spTree>
    <p:extLst>
      <p:ext uri="{BB962C8B-B14F-4D97-AF65-F5344CB8AC3E}">
        <p14:creationId xmlns:p14="http://schemas.microsoft.com/office/powerpoint/2010/main" val="11870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BCD00-E9F0-4F52-B605-B5C83E8A924D}" type="slidenum">
              <a:rPr lang="en-US" altLang="zh-CN"/>
              <a:pPr/>
              <a:t>‹#›</a:t>
            </a:fld>
            <a:endParaRPr lang="en-US" altLang="zh-CN"/>
          </a:p>
        </p:txBody>
      </p:sp>
    </p:spTree>
    <p:extLst>
      <p:ext uri="{BB962C8B-B14F-4D97-AF65-F5344CB8AC3E}">
        <p14:creationId xmlns:p14="http://schemas.microsoft.com/office/powerpoint/2010/main" val="79028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576B787-27E0-4BAA-9C38-EFD3C9341814}" type="slidenum">
              <a:rPr lang="en-US" altLang="zh-CN"/>
              <a:pPr/>
              <a:t>‹#›</a:t>
            </a:fld>
            <a:endParaRPr lang="en-US" altLang="zh-CN"/>
          </a:p>
        </p:txBody>
      </p:sp>
    </p:spTree>
    <p:extLst>
      <p:ext uri="{BB962C8B-B14F-4D97-AF65-F5344CB8AC3E}">
        <p14:creationId xmlns:p14="http://schemas.microsoft.com/office/powerpoint/2010/main" val="171793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98A37A3-4293-4C44-9FA4-484D124DB840}" type="slidenum">
              <a:rPr lang="en-US" altLang="zh-CN"/>
              <a:pPr/>
              <a:t>‹#›</a:t>
            </a:fld>
            <a:endParaRPr lang="en-US" altLang="zh-CN"/>
          </a:p>
        </p:txBody>
      </p:sp>
    </p:spTree>
    <p:extLst>
      <p:ext uri="{BB962C8B-B14F-4D97-AF65-F5344CB8AC3E}">
        <p14:creationId xmlns:p14="http://schemas.microsoft.com/office/powerpoint/2010/main" val="12344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E61685F-2455-46AC-8FA2-F3F24C900E17}" type="slidenum">
              <a:rPr lang="en-US" altLang="zh-CN"/>
              <a:pPr/>
              <a:t>‹#›</a:t>
            </a:fld>
            <a:endParaRPr lang="en-US" altLang="zh-CN"/>
          </a:p>
        </p:txBody>
      </p:sp>
    </p:spTree>
    <p:extLst>
      <p:ext uri="{BB962C8B-B14F-4D97-AF65-F5344CB8AC3E}">
        <p14:creationId xmlns:p14="http://schemas.microsoft.com/office/powerpoint/2010/main" val="3958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982CEF0-BD64-48E8-B74D-F98786BA5F63}" type="slidenum">
              <a:rPr lang="en-US" altLang="zh-CN"/>
              <a:pPr/>
              <a:t>‹#›</a:t>
            </a:fld>
            <a:endParaRPr lang="en-US" altLang="zh-CN"/>
          </a:p>
        </p:txBody>
      </p:sp>
    </p:spTree>
    <p:extLst>
      <p:ext uri="{BB962C8B-B14F-4D97-AF65-F5344CB8AC3E}">
        <p14:creationId xmlns:p14="http://schemas.microsoft.com/office/powerpoint/2010/main" val="15862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623E26F-20C1-4AA9-BFF7-AB17E00C9018}" type="slidenum">
              <a:rPr lang="en-US" altLang="zh-CN"/>
              <a:pPr/>
              <a:t>‹#›</a:t>
            </a:fld>
            <a:endParaRPr lang="en-US" altLang="zh-CN"/>
          </a:p>
        </p:txBody>
      </p:sp>
    </p:spTree>
    <p:extLst>
      <p:ext uri="{BB962C8B-B14F-4D97-AF65-F5344CB8AC3E}">
        <p14:creationId xmlns:p14="http://schemas.microsoft.com/office/powerpoint/2010/main" val="161218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3EDE11-26C6-4282-98C2-6056B42B23A6}" type="slidenum">
              <a:rPr lang="en-US" altLang="zh-CN"/>
              <a:pPr/>
              <a:t>‹#›</a:t>
            </a:fld>
            <a:endParaRPr lang="en-US" altLang="zh-CN"/>
          </a:p>
        </p:txBody>
      </p:sp>
    </p:spTree>
    <p:extLst>
      <p:ext uri="{BB962C8B-B14F-4D97-AF65-F5344CB8AC3E}">
        <p14:creationId xmlns:p14="http://schemas.microsoft.com/office/powerpoint/2010/main" val="337876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738608D-67D5-4AE8-AEFD-076516EEC44E}"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9AAEEFB-C25D-480C-818A-7B910DF560D9}" type="slidenum">
              <a:rPr lang="en-US" altLang="zh-CN"/>
              <a:pPr/>
              <a:t>1</a:t>
            </a:fld>
            <a:endParaRPr lang="en-US" altLang="zh-CN"/>
          </a:p>
        </p:txBody>
      </p:sp>
      <p:sp>
        <p:nvSpPr>
          <p:cNvPr id="62466" name="Rectangle 2"/>
          <p:cNvSpPr>
            <a:spLocks noGrp="1" noChangeArrowheads="1"/>
          </p:cNvSpPr>
          <p:nvPr>
            <p:ph type="title"/>
          </p:nvPr>
        </p:nvSpPr>
        <p:spPr>
          <a:xfrm>
            <a:off x="762000" y="1905000"/>
            <a:ext cx="7772400" cy="1752600"/>
          </a:xfrm>
        </p:spPr>
        <p:txBody>
          <a:bodyPr/>
          <a:lstStyle/>
          <a:p>
            <a:r>
              <a:rPr lang="zh-CN" altLang="en-US" sz="5400" b="1"/>
              <a:t>第</a:t>
            </a:r>
            <a:r>
              <a:rPr lang="en-US" altLang="zh-CN" sz="5400" b="1"/>
              <a:t>10</a:t>
            </a:r>
            <a:r>
              <a:rPr lang="zh-CN" altLang="en-US" sz="5400" b="1"/>
              <a:t>章  在</a:t>
            </a:r>
            <a:r>
              <a:rPr lang="en-US" altLang="zh-CN" sz="5400" b="1"/>
              <a:t>MFC</a:t>
            </a:r>
            <a:r>
              <a:rPr lang="zh-CN" altLang="en-US" sz="5400" b="1"/>
              <a:t>中创建应用程序的资源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1A44B93-1171-4100-B68B-62F986C7F0B5}" type="slidenum">
              <a:rPr lang="en-US" altLang="zh-CN"/>
              <a:pPr/>
              <a:t>10</a:t>
            </a:fld>
            <a:endParaRPr lang="en-US" altLang="zh-CN"/>
          </a:p>
        </p:txBody>
      </p:sp>
      <p:sp>
        <p:nvSpPr>
          <p:cNvPr id="132099" name="Rectangle 3"/>
          <p:cNvSpPr>
            <a:spLocks noGrp="1" noChangeArrowheads="1"/>
          </p:cNvSpPr>
          <p:nvPr>
            <p:ph type="body" idx="1"/>
          </p:nvPr>
        </p:nvSpPr>
        <p:spPr>
          <a:xfrm>
            <a:off x="381000" y="228600"/>
            <a:ext cx="8458200" cy="6324600"/>
          </a:xfrm>
        </p:spPr>
        <p:txBody>
          <a:bodyPr/>
          <a:lstStyle/>
          <a:p>
            <a:pPr algn="just">
              <a:buFontTx/>
              <a:buNone/>
            </a:pPr>
            <a:r>
              <a:rPr lang="zh-CN" altLang="en-US" b="1" dirty="0" smtClean="0">
                <a:latin typeface="Arial Narrow" panose="020B0606020202030204" pitchFamily="34" charset="0"/>
              </a:rPr>
              <a:t>       </a:t>
            </a:r>
            <a:endParaRPr lang="zh-CN" altLang="en-US" b="1" dirty="0">
              <a:latin typeface="Arial Narrow" panose="020B0606020202030204" pitchFamily="34" charset="0"/>
            </a:endParaRPr>
          </a:p>
          <a:p>
            <a:pPr algn="just">
              <a:buFontTx/>
              <a:buNone/>
            </a:pPr>
            <a:r>
              <a:rPr lang="zh-CN" altLang="en-US" b="1" dirty="0">
                <a:latin typeface="Arial Narrow" panose="020B0606020202030204" pitchFamily="34" charset="0"/>
              </a:rPr>
              <a:t>       下面将介绍如何通过菜单项来控制程序，在介绍菜单项的响应时，必须先了解几个消息响应机制：</a:t>
            </a:r>
          </a:p>
          <a:p>
            <a:pPr algn="just"/>
            <a:r>
              <a:rPr lang="en-US" altLang="zh-CN" b="1" dirty="0">
                <a:solidFill>
                  <a:srgbClr val="00FFCC"/>
                </a:solidFill>
                <a:latin typeface="Arial Narrow" panose="020B0606020202030204" pitchFamily="34" charset="0"/>
              </a:rPr>
              <a:t>COMMAND</a:t>
            </a:r>
            <a:r>
              <a:rPr lang="zh-CN" altLang="en-US" b="1" dirty="0">
                <a:solidFill>
                  <a:srgbClr val="00FFCC"/>
                </a:solidFill>
                <a:latin typeface="Arial Narrow" panose="020B0606020202030204" pitchFamily="34" charset="0"/>
              </a:rPr>
              <a:t>消息的响应</a:t>
            </a:r>
          </a:p>
          <a:p>
            <a:pPr algn="just"/>
            <a:r>
              <a:rPr lang="en-US" altLang="zh-CN" b="1" dirty="0">
                <a:solidFill>
                  <a:srgbClr val="00FFCC"/>
                </a:solidFill>
                <a:latin typeface="Arial Narrow" panose="020B0606020202030204" pitchFamily="34" charset="0"/>
              </a:rPr>
              <a:t>UPDATE_COMMAND_UI</a:t>
            </a:r>
            <a:r>
              <a:rPr lang="zh-CN" altLang="en-US" b="1" dirty="0">
                <a:solidFill>
                  <a:srgbClr val="00FFCC"/>
                </a:solidFill>
                <a:latin typeface="Arial Narrow" panose="020B0606020202030204" pitchFamily="34" charset="0"/>
              </a:rPr>
              <a:t>消息的响应</a:t>
            </a:r>
          </a:p>
          <a:p>
            <a:pPr algn="just"/>
            <a:r>
              <a:rPr lang="en-US" altLang="zh-CN" sz="2800" b="1" dirty="0">
                <a:solidFill>
                  <a:srgbClr val="00FFCC"/>
                </a:solidFill>
                <a:latin typeface="Arial Narrow" panose="020B0606020202030204" pitchFamily="34" charset="0"/>
              </a:rPr>
              <a:t>ON_COMMAND_RANGE</a:t>
            </a:r>
            <a:r>
              <a:rPr lang="zh-CN" altLang="en-US" b="1" dirty="0">
                <a:solidFill>
                  <a:srgbClr val="00FFCC"/>
                </a:solidFill>
                <a:latin typeface="Arial Narrow" panose="020B0606020202030204" pitchFamily="34" charset="0"/>
              </a:rPr>
              <a:t>对</a:t>
            </a:r>
            <a:r>
              <a:rPr lang="en-US" altLang="zh-CN" sz="2800" b="1" dirty="0">
                <a:solidFill>
                  <a:srgbClr val="00FFCC"/>
                </a:solidFill>
                <a:latin typeface="Arial Narrow" panose="020B0606020202030204" pitchFamily="34" charset="0"/>
              </a:rPr>
              <a:t>COMMAND</a:t>
            </a:r>
            <a:r>
              <a:rPr lang="zh-CN" altLang="en-US" b="1" dirty="0">
                <a:solidFill>
                  <a:srgbClr val="00FFCC"/>
                </a:solidFill>
                <a:latin typeface="Arial Narrow" panose="020B0606020202030204" pitchFamily="34" charset="0"/>
              </a:rPr>
              <a:t>消息的响应</a:t>
            </a:r>
          </a:p>
          <a:p>
            <a:pPr algn="just"/>
            <a:r>
              <a:rPr lang="en-US" altLang="zh-CN" sz="2400" b="1" dirty="0">
                <a:solidFill>
                  <a:srgbClr val="00FFCC"/>
                </a:solidFill>
                <a:latin typeface="Arial Narrow" panose="020B0606020202030204" pitchFamily="34" charset="0"/>
              </a:rPr>
              <a:t>ON_UPDATE_COMMAND_UI_RANGE</a:t>
            </a:r>
            <a:r>
              <a:rPr lang="zh-CN" altLang="en-US" b="1" dirty="0">
                <a:solidFill>
                  <a:srgbClr val="00FFCC"/>
                </a:solidFill>
                <a:latin typeface="Arial Narrow" panose="020B0606020202030204" pitchFamily="34" charset="0"/>
              </a:rPr>
              <a:t>对</a:t>
            </a:r>
            <a:r>
              <a:rPr lang="en-US" altLang="zh-CN" sz="2400" b="1" dirty="0">
                <a:solidFill>
                  <a:srgbClr val="00FFCC"/>
                </a:solidFill>
                <a:latin typeface="Arial Narrow" panose="020B0606020202030204" pitchFamily="34" charset="0"/>
              </a:rPr>
              <a:t>UPDATE_COMMAND_UI</a:t>
            </a:r>
            <a:r>
              <a:rPr lang="zh-CN" altLang="en-US" b="1" dirty="0">
                <a:solidFill>
                  <a:srgbClr val="00FFCC"/>
                </a:solidFill>
                <a:latin typeface="Arial Narrow" panose="020B0606020202030204" pitchFamily="34" charset="0"/>
              </a:rPr>
              <a:t>消息的响应</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35F37A1-6762-4339-9FA1-7BB05B32EF90}" type="slidenum">
              <a:rPr lang="en-US" altLang="zh-CN"/>
              <a:pPr/>
              <a:t>11</a:t>
            </a:fld>
            <a:endParaRPr lang="en-US" altLang="zh-CN"/>
          </a:p>
        </p:txBody>
      </p:sp>
      <p:sp>
        <p:nvSpPr>
          <p:cNvPr id="133124" name="Text Box 4"/>
          <p:cNvSpPr txBox="1">
            <a:spLocks noChangeArrowheads="1"/>
          </p:cNvSpPr>
          <p:nvPr/>
        </p:nvSpPr>
        <p:spPr bwMode="auto">
          <a:xfrm>
            <a:off x="107504" y="101575"/>
            <a:ext cx="404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FF00"/>
                </a:solidFill>
                <a:latin typeface="Arial Narrow" panose="020B0606020202030204" pitchFamily="34" charset="0"/>
              </a:rPr>
              <a:t>(1)</a:t>
            </a:r>
            <a:r>
              <a:rPr lang="en-US" altLang="zh-CN" sz="2800" b="1" dirty="0">
                <a:latin typeface="Arial Narrow" panose="020B0606020202030204" pitchFamily="34" charset="0"/>
              </a:rPr>
              <a:t> COMMAND</a:t>
            </a:r>
            <a:r>
              <a:rPr lang="zh-CN" altLang="en-US" sz="2800" b="1" dirty="0">
                <a:latin typeface="Arial Narrow" panose="020B0606020202030204" pitchFamily="34" charset="0"/>
              </a:rPr>
              <a:t>消息的响应 </a:t>
            </a:r>
          </a:p>
        </p:txBody>
      </p:sp>
      <p:sp>
        <p:nvSpPr>
          <p:cNvPr id="133127" name="Text Box 7"/>
          <p:cNvSpPr txBox="1">
            <a:spLocks noChangeArrowheads="1"/>
          </p:cNvSpPr>
          <p:nvPr/>
        </p:nvSpPr>
        <p:spPr bwMode="auto">
          <a:xfrm>
            <a:off x="61664" y="692696"/>
            <a:ext cx="8686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sz="2800" b="1" dirty="0" smtClean="0">
                <a:latin typeface="Arial Narrow" panose="020B0606020202030204" pitchFamily="34" charset="0"/>
              </a:rPr>
              <a:t>对</a:t>
            </a:r>
            <a:r>
              <a:rPr lang="en-US" altLang="zh-CN" sz="2800" b="1" dirty="0" smtClean="0">
                <a:latin typeface="Arial Narrow" panose="020B0606020202030204" pitchFamily="34" charset="0"/>
              </a:rPr>
              <a:t>ID_OPER_SHOW</a:t>
            </a:r>
            <a:r>
              <a:rPr lang="zh-CN" altLang="en-US" sz="2800" b="1" dirty="0" smtClean="0">
                <a:latin typeface="Arial Narrow" panose="020B0606020202030204" pitchFamily="34" charset="0"/>
              </a:rPr>
              <a:t>添加</a:t>
            </a:r>
            <a:r>
              <a:rPr lang="zh-CN" altLang="en-US" sz="2800" b="1" dirty="0">
                <a:latin typeface="Arial Narrow" panose="020B0606020202030204" pitchFamily="34" charset="0"/>
              </a:rPr>
              <a:t>了对</a:t>
            </a:r>
            <a:r>
              <a:rPr lang="en-US" altLang="zh-CN" sz="2800" b="1" dirty="0">
                <a:latin typeface="Arial Narrow" panose="020B0606020202030204" pitchFamily="34" charset="0"/>
              </a:rPr>
              <a:t>COMMAND</a:t>
            </a:r>
            <a:r>
              <a:rPr lang="zh-CN" altLang="en-US" sz="2800" b="1" dirty="0">
                <a:latin typeface="Arial Narrow" panose="020B0606020202030204" pitchFamily="34" charset="0"/>
              </a:rPr>
              <a:t>消息的响应之后， </a:t>
            </a:r>
            <a:r>
              <a:rPr lang="en-US" altLang="zh-CN" sz="2800" b="1" dirty="0" smtClean="0">
                <a:latin typeface="Arial Narrow" panose="020B0606020202030204" pitchFamily="34" charset="0"/>
              </a:rPr>
              <a:t>10_1View.h</a:t>
            </a:r>
            <a:r>
              <a:rPr lang="zh-CN" altLang="en-US" sz="2800" b="1" dirty="0">
                <a:solidFill>
                  <a:srgbClr val="00FF00"/>
                </a:solidFill>
                <a:latin typeface="Arial Narrow" panose="020B0606020202030204" pitchFamily="34" charset="0"/>
              </a:rPr>
              <a:t>发生如下变化</a:t>
            </a:r>
            <a:r>
              <a:rPr lang="zh-CN" altLang="en-US" sz="2800" b="1" dirty="0">
                <a:latin typeface="Arial Narrow" panose="020B0606020202030204" pitchFamily="34" charset="0"/>
              </a:rPr>
              <a:t>：</a:t>
            </a:r>
          </a:p>
          <a:p>
            <a:pPr>
              <a:lnSpc>
                <a:spcPct val="90000"/>
              </a:lnSpc>
            </a:pPr>
            <a:r>
              <a:rPr lang="en-US" altLang="zh-CN" sz="2800" b="1" dirty="0"/>
              <a:t>// </a:t>
            </a:r>
            <a:r>
              <a:rPr lang="zh-CN" altLang="en-US" sz="2800" b="1" dirty="0"/>
              <a:t>生成的消息</a:t>
            </a:r>
            <a:r>
              <a:rPr lang="zh-CN" altLang="en-US" sz="2800" b="1" dirty="0" smtClean="0"/>
              <a:t>映射函数</a:t>
            </a:r>
            <a:endParaRPr lang="en-US" altLang="zh-CN" sz="2800" b="1" dirty="0" smtClean="0"/>
          </a:p>
          <a:p>
            <a:pPr>
              <a:lnSpc>
                <a:spcPct val="90000"/>
              </a:lnSpc>
            </a:pPr>
            <a:r>
              <a:rPr lang="en-US" altLang="zh-CN" sz="2800" dirty="0"/>
              <a:t>public</a:t>
            </a:r>
            <a:r>
              <a:rPr lang="en-US" altLang="zh-CN" sz="2800" b="1" dirty="0" smtClean="0">
                <a:latin typeface="Arial Narrow" panose="020B0606020202030204" pitchFamily="34" charset="0"/>
              </a:rPr>
              <a:t>:</a:t>
            </a:r>
            <a:endParaRPr lang="en-US" altLang="zh-CN" sz="2800" b="1" dirty="0">
              <a:latin typeface="Arial Narrow" panose="020B0606020202030204" pitchFamily="34" charset="0"/>
            </a:endParaRPr>
          </a:p>
          <a:p>
            <a:pPr>
              <a:lnSpc>
                <a:spcPct val="90000"/>
              </a:lnSpc>
            </a:pPr>
            <a:r>
              <a:rPr lang="en-US" altLang="zh-CN" b="1" i="1" dirty="0" err="1" smtClean="0">
                <a:solidFill>
                  <a:srgbClr val="00FF00"/>
                </a:solidFill>
                <a:latin typeface="Arial Narrow" panose="020B0606020202030204" pitchFamily="34" charset="0"/>
              </a:rPr>
              <a:t>afx_msg</a:t>
            </a:r>
            <a:r>
              <a:rPr lang="en-US" altLang="zh-CN" b="1" i="1" dirty="0" smtClean="0">
                <a:solidFill>
                  <a:srgbClr val="00FF00"/>
                </a:solidFill>
                <a:latin typeface="Arial Narrow" panose="020B0606020202030204" pitchFamily="34" charset="0"/>
              </a:rPr>
              <a:t> </a:t>
            </a:r>
            <a:r>
              <a:rPr lang="en-US" altLang="zh-CN" b="1" i="1" dirty="0">
                <a:solidFill>
                  <a:srgbClr val="00FF00"/>
                </a:solidFill>
                <a:latin typeface="Arial Narrow" panose="020B0606020202030204" pitchFamily="34" charset="0"/>
              </a:rPr>
              <a:t>void </a:t>
            </a:r>
            <a:r>
              <a:rPr lang="en-US" altLang="zh-CN" b="1" i="1" dirty="0" err="1">
                <a:solidFill>
                  <a:srgbClr val="00FF00"/>
                </a:solidFill>
                <a:latin typeface="Arial Narrow" panose="020B0606020202030204" pitchFamily="34" charset="0"/>
              </a:rPr>
              <a:t>OnOperShow</a:t>
            </a:r>
            <a:r>
              <a:rPr lang="en-US" altLang="zh-CN" b="1" i="1" dirty="0" smtClean="0">
                <a:solidFill>
                  <a:srgbClr val="00FF00"/>
                </a:solidFill>
                <a:latin typeface="Arial Narrow" panose="020B0606020202030204" pitchFamily="34" charset="0"/>
              </a:rPr>
              <a:t>();</a:t>
            </a:r>
            <a:endParaRPr lang="en-US" altLang="zh-CN" b="1" dirty="0">
              <a:solidFill>
                <a:srgbClr val="00FF00"/>
              </a:solidFill>
              <a:latin typeface="Arial Narrow" panose="020B0606020202030204" pitchFamily="34" charset="0"/>
            </a:endParaRPr>
          </a:p>
        </p:txBody>
      </p:sp>
      <p:pic>
        <p:nvPicPr>
          <p:cNvPr id="3" name="图片 2"/>
          <p:cNvPicPr>
            <a:picLocks noChangeAspect="1"/>
          </p:cNvPicPr>
          <p:nvPr/>
        </p:nvPicPr>
        <p:blipFill>
          <a:blip r:embed="rId2"/>
          <a:stretch>
            <a:fillRect/>
          </a:stretch>
        </p:blipFill>
        <p:spPr>
          <a:xfrm>
            <a:off x="4152454" y="1079888"/>
            <a:ext cx="4953447" cy="57495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B290D3F-EA01-48BA-9E1F-09D547962CD8}" type="slidenum">
              <a:rPr lang="en-US" altLang="zh-CN"/>
              <a:pPr/>
              <a:t>12</a:t>
            </a:fld>
            <a:endParaRPr lang="en-US" altLang="zh-CN"/>
          </a:p>
        </p:txBody>
      </p:sp>
      <p:sp>
        <p:nvSpPr>
          <p:cNvPr id="134148" name="Text Box 4"/>
          <p:cNvSpPr txBox="1">
            <a:spLocks noChangeArrowheads="1"/>
          </p:cNvSpPr>
          <p:nvPr/>
        </p:nvSpPr>
        <p:spPr bwMode="auto">
          <a:xfrm>
            <a:off x="0" y="346075"/>
            <a:ext cx="9143999" cy="37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Arial Narrow" panose="020B0606020202030204" pitchFamily="34" charset="0"/>
              </a:rPr>
              <a:t>在</a:t>
            </a:r>
            <a:r>
              <a:rPr lang="en-US" altLang="zh-CN" sz="2800" b="1" dirty="0" smtClean="0">
                <a:latin typeface="Arial Narrow" panose="020B0606020202030204" pitchFamily="34" charset="0"/>
              </a:rPr>
              <a:t>10_1View.cpp</a:t>
            </a:r>
            <a:r>
              <a:rPr lang="zh-CN" altLang="en-US" sz="2800" b="1" dirty="0">
                <a:latin typeface="Arial Narrow" panose="020B0606020202030204" pitchFamily="34" charset="0"/>
              </a:rPr>
              <a:t>文件中，读者会</a:t>
            </a:r>
            <a:r>
              <a:rPr lang="zh-CN" altLang="en-US" sz="2800" b="1" dirty="0">
                <a:solidFill>
                  <a:srgbClr val="00FF00"/>
                </a:solidFill>
                <a:latin typeface="Arial Narrow" panose="020B0606020202030204" pitchFamily="34" charset="0"/>
              </a:rPr>
              <a:t>看到</a:t>
            </a:r>
            <a:r>
              <a:rPr lang="en-US" altLang="zh-CN" sz="2800" b="1" dirty="0">
                <a:latin typeface="Arial Narrow" panose="020B0606020202030204" pitchFamily="34" charset="0"/>
              </a:rPr>
              <a:t>ID_OPER_SHOW</a:t>
            </a:r>
            <a:r>
              <a:rPr lang="zh-CN" altLang="en-US" sz="2800" b="1" dirty="0">
                <a:latin typeface="Arial Narrow" panose="020B0606020202030204" pitchFamily="34" charset="0"/>
              </a:rPr>
              <a:t>对应的</a:t>
            </a:r>
            <a:r>
              <a:rPr lang="en-US" altLang="zh-CN" sz="2800" b="1" dirty="0">
                <a:latin typeface="Arial Narrow" panose="020B0606020202030204" pitchFamily="34" charset="0"/>
              </a:rPr>
              <a:t>COMMAND</a:t>
            </a:r>
            <a:r>
              <a:rPr lang="zh-CN" altLang="en-US" sz="2800" b="1" dirty="0">
                <a:latin typeface="Arial Narrow" panose="020B0606020202030204" pitchFamily="34" charset="0"/>
              </a:rPr>
              <a:t>消息的</a:t>
            </a:r>
            <a:r>
              <a:rPr lang="zh-CN" altLang="en-US" sz="2800" b="1" dirty="0">
                <a:solidFill>
                  <a:srgbClr val="00FF00"/>
                </a:solidFill>
                <a:latin typeface="Arial Narrow" panose="020B0606020202030204" pitchFamily="34" charset="0"/>
              </a:rPr>
              <a:t>绑定</a:t>
            </a:r>
            <a:r>
              <a:rPr lang="zh-CN" altLang="en-US" sz="2800" b="1" dirty="0">
                <a:latin typeface="Arial Narrow" panose="020B0606020202030204" pitchFamily="34" charset="0"/>
              </a:rPr>
              <a:t>，代码如下 ：</a:t>
            </a:r>
          </a:p>
          <a:p>
            <a:pPr>
              <a:lnSpc>
                <a:spcPct val="85000"/>
              </a:lnSpc>
            </a:pPr>
            <a:r>
              <a:rPr lang="en-US" altLang="zh-CN" sz="2000" b="1" dirty="0">
                <a:solidFill>
                  <a:srgbClr val="00FF00"/>
                </a:solidFill>
                <a:latin typeface="Arial Narrow" panose="020B0606020202030204" pitchFamily="34" charset="0"/>
              </a:rPr>
              <a:t>	</a:t>
            </a:r>
            <a:r>
              <a:rPr lang="en-US" altLang="zh-CN" sz="2000" b="1" i="1" dirty="0">
                <a:solidFill>
                  <a:srgbClr val="00FF00"/>
                </a:solidFill>
                <a:latin typeface="Arial Narrow" panose="020B0606020202030204" pitchFamily="34" charset="0"/>
              </a:rPr>
              <a:t>ON_COMMAND(ID_OPER_SHOW, </a:t>
            </a:r>
            <a:r>
              <a:rPr lang="en-US" altLang="zh-CN" sz="2000" b="1" dirty="0"/>
              <a:t>&amp;</a:t>
            </a:r>
            <a:r>
              <a:rPr lang="en-US" altLang="zh-CN" sz="2000" b="1" dirty="0" smtClean="0"/>
              <a:t>CMy</a:t>
            </a:r>
            <a:r>
              <a:rPr lang="en-US" altLang="zh-CN" sz="2000" b="1" dirty="0" smtClean="0">
                <a:latin typeface="Arial Narrow" panose="020B0606020202030204" pitchFamily="34" charset="0"/>
              </a:rPr>
              <a:t>10_1</a:t>
            </a:r>
            <a:r>
              <a:rPr lang="en-US" altLang="zh-CN" sz="2000" b="1" dirty="0" smtClean="0"/>
              <a:t>View</a:t>
            </a:r>
            <a:r>
              <a:rPr lang="en-US" altLang="zh-CN" sz="2000" b="1" dirty="0"/>
              <a:t>::</a:t>
            </a:r>
            <a:r>
              <a:rPr lang="en-US" altLang="zh-CN" sz="2000" b="1" i="1" dirty="0" err="1" smtClean="0">
                <a:solidFill>
                  <a:srgbClr val="00FF00"/>
                </a:solidFill>
                <a:latin typeface="Arial Narrow" panose="020B0606020202030204" pitchFamily="34" charset="0"/>
              </a:rPr>
              <a:t>OnOperShow</a:t>
            </a:r>
            <a:r>
              <a:rPr lang="en-US" altLang="zh-CN" sz="2000" b="1" i="1" dirty="0">
                <a:solidFill>
                  <a:srgbClr val="00FF00"/>
                </a:solidFill>
                <a:latin typeface="Arial Narrow" panose="020B0606020202030204" pitchFamily="34" charset="0"/>
              </a:rPr>
              <a:t>)</a:t>
            </a:r>
            <a:endParaRPr lang="en-US" altLang="zh-CN" sz="2000" b="1" dirty="0">
              <a:solidFill>
                <a:srgbClr val="00FF00"/>
              </a:solidFill>
              <a:latin typeface="Arial Narrow" panose="020B0606020202030204" pitchFamily="34" charset="0"/>
            </a:endParaRPr>
          </a:p>
          <a:p>
            <a:pPr>
              <a:lnSpc>
                <a:spcPct val="85000"/>
              </a:lnSpc>
            </a:pPr>
            <a:r>
              <a:rPr lang="en-US" altLang="zh-CN" b="1" dirty="0" smtClean="0">
                <a:latin typeface="Arial Narrow" panose="020B0606020202030204" pitchFamily="34" charset="0"/>
              </a:rPr>
              <a:t>	……</a:t>
            </a:r>
          </a:p>
          <a:p>
            <a:pPr>
              <a:lnSpc>
                <a:spcPct val="85000"/>
              </a:lnSpc>
            </a:pPr>
            <a:r>
              <a:rPr lang="en-US" altLang="zh-CN" b="1" dirty="0" smtClean="0">
                <a:latin typeface="Arial Narrow" panose="020B0606020202030204" pitchFamily="34" charset="0"/>
              </a:rPr>
              <a:t>END_MESSAGE_MAP</a:t>
            </a:r>
            <a:r>
              <a:rPr lang="en-US" altLang="zh-CN" b="1" dirty="0">
                <a:latin typeface="Arial Narrow" panose="020B0606020202030204" pitchFamily="34" charset="0"/>
              </a:rPr>
              <a:t>()</a:t>
            </a:r>
          </a:p>
          <a:p>
            <a:pPr>
              <a:lnSpc>
                <a:spcPct val="90000"/>
              </a:lnSpc>
            </a:pPr>
            <a:r>
              <a:rPr lang="en-US" altLang="zh-CN" sz="2800" b="1" dirty="0">
                <a:latin typeface="Arial Narrow" panose="020B0606020202030204" pitchFamily="34" charset="0"/>
              </a:rPr>
              <a:t>    </a:t>
            </a:r>
            <a:r>
              <a:rPr lang="zh-CN" altLang="en-US" sz="2800" b="1" dirty="0" smtClean="0">
                <a:solidFill>
                  <a:schemeClr val="accent1"/>
                </a:solidFill>
                <a:latin typeface="Arial Narrow" panose="020B0606020202030204" pitchFamily="34" charset="0"/>
              </a:rPr>
              <a:t>在</a:t>
            </a:r>
            <a:r>
              <a:rPr lang="en-US" altLang="zh-CN" sz="2800" b="1" dirty="0">
                <a:latin typeface="Arial Narrow" panose="020B0606020202030204" pitchFamily="34" charset="0"/>
              </a:rPr>
              <a:t>10_1</a:t>
            </a:r>
            <a:r>
              <a:rPr lang="en-US" altLang="zh-CN" sz="2800" b="1" dirty="0" smtClean="0">
                <a:solidFill>
                  <a:schemeClr val="accent1"/>
                </a:solidFill>
                <a:latin typeface="Arial Narrow" panose="020B0606020202030204" pitchFamily="34" charset="0"/>
              </a:rPr>
              <a:t>View.cpp</a:t>
            </a:r>
            <a:r>
              <a:rPr lang="zh-CN" altLang="en-US" sz="2800" b="1" dirty="0">
                <a:solidFill>
                  <a:schemeClr val="accent1"/>
                </a:solidFill>
                <a:latin typeface="Arial Narrow" panose="020B0606020202030204" pitchFamily="34" charset="0"/>
              </a:rPr>
              <a:t>文件的最后加入如下代码：</a:t>
            </a:r>
          </a:p>
          <a:p>
            <a:pPr>
              <a:lnSpc>
                <a:spcPct val="90000"/>
              </a:lnSpc>
            </a:pPr>
            <a:r>
              <a:rPr lang="en-US" altLang="zh-CN" sz="2800" b="1" dirty="0">
                <a:solidFill>
                  <a:schemeClr val="accent1"/>
                </a:solidFill>
                <a:latin typeface="Arial Narrow" panose="020B0606020202030204" pitchFamily="34" charset="0"/>
              </a:rPr>
              <a:t>void </a:t>
            </a:r>
            <a:r>
              <a:rPr lang="en-US" altLang="zh-CN" sz="2800" b="1" dirty="0" smtClean="0">
                <a:solidFill>
                  <a:schemeClr val="accent1"/>
                </a:solidFill>
                <a:latin typeface="Arial Narrow" panose="020B0606020202030204" pitchFamily="34" charset="0"/>
              </a:rPr>
              <a:t>CMy10_1View</a:t>
            </a:r>
            <a:r>
              <a:rPr lang="en-US" altLang="zh-CN" sz="2800" b="1" dirty="0">
                <a:solidFill>
                  <a:schemeClr val="accent1"/>
                </a:solidFill>
                <a:latin typeface="Arial Narrow" panose="020B0606020202030204" pitchFamily="34" charset="0"/>
              </a:rPr>
              <a:t>::</a:t>
            </a:r>
            <a:r>
              <a:rPr lang="en-US" altLang="zh-CN" sz="2800" b="1" dirty="0" err="1">
                <a:solidFill>
                  <a:schemeClr val="accent1"/>
                </a:solidFill>
                <a:latin typeface="Arial Narrow" panose="020B0606020202030204" pitchFamily="34" charset="0"/>
              </a:rPr>
              <a:t>OnOperShow</a:t>
            </a:r>
            <a:r>
              <a:rPr lang="en-US" altLang="zh-CN" sz="2800" b="1" dirty="0">
                <a:solidFill>
                  <a:schemeClr val="accent1"/>
                </a:solidFill>
                <a:latin typeface="Arial Narrow" panose="020B0606020202030204" pitchFamily="34" charset="0"/>
              </a:rPr>
              <a:t>()</a:t>
            </a:r>
          </a:p>
          <a:p>
            <a:pPr>
              <a:lnSpc>
                <a:spcPct val="90000"/>
              </a:lnSpc>
            </a:pPr>
            <a:r>
              <a:rPr lang="en-US" altLang="zh-CN" sz="2800" b="1" dirty="0">
                <a:solidFill>
                  <a:schemeClr val="accent1"/>
                </a:solidFill>
                <a:latin typeface="Arial Narrow" panose="020B0606020202030204" pitchFamily="34" charset="0"/>
              </a:rPr>
              <a:t>{</a:t>
            </a:r>
            <a:r>
              <a:rPr lang="en-US" altLang="zh-CN" sz="2800" b="1" i="1" dirty="0" err="1">
                <a:solidFill>
                  <a:srgbClr val="00FF00"/>
                </a:solidFill>
                <a:latin typeface="Arial Narrow" panose="020B0606020202030204" pitchFamily="34" charset="0"/>
              </a:rPr>
              <a:t>m_bShow</a:t>
            </a:r>
            <a:r>
              <a:rPr lang="en-US" altLang="zh-CN" sz="2800" b="1" i="1" dirty="0">
                <a:solidFill>
                  <a:srgbClr val="00FF00"/>
                </a:solidFill>
                <a:latin typeface="Arial Narrow" panose="020B0606020202030204" pitchFamily="34" charset="0"/>
              </a:rPr>
              <a:t> = !</a:t>
            </a:r>
            <a:r>
              <a:rPr lang="en-US" altLang="zh-CN" sz="2800" b="1" i="1" dirty="0" err="1">
                <a:solidFill>
                  <a:srgbClr val="00FF00"/>
                </a:solidFill>
                <a:latin typeface="Arial Narrow" panose="020B0606020202030204" pitchFamily="34" charset="0"/>
              </a:rPr>
              <a:t>m_bShow</a:t>
            </a:r>
            <a:r>
              <a:rPr lang="en-US" altLang="zh-CN" sz="2800" b="1" i="1" dirty="0">
                <a:solidFill>
                  <a:srgbClr val="00FF00"/>
                </a:solidFill>
                <a:latin typeface="Arial Narrow" panose="020B0606020202030204" pitchFamily="34" charset="0"/>
              </a:rPr>
              <a:t>;</a:t>
            </a:r>
            <a:endParaRPr lang="en-US" altLang="zh-CN" sz="2800" b="1" dirty="0">
              <a:solidFill>
                <a:srgbClr val="00FF00"/>
              </a:solidFill>
              <a:latin typeface="Arial Narrow" panose="020B0606020202030204" pitchFamily="34" charset="0"/>
            </a:endParaRPr>
          </a:p>
          <a:p>
            <a:pPr>
              <a:lnSpc>
                <a:spcPct val="90000"/>
              </a:lnSpc>
            </a:pPr>
            <a:r>
              <a:rPr lang="en-US" altLang="zh-CN" sz="2800" b="1" i="1" dirty="0">
                <a:solidFill>
                  <a:srgbClr val="00FF00"/>
                </a:solidFill>
                <a:latin typeface="Arial Narrow" panose="020B0606020202030204" pitchFamily="34" charset="0"/>
              </a:rPr>
              <a:t> Invalidate();	// </a:t>
            </a:r>
            <a:r>
              <a:rPr lang="zh-CN" altLang="en-US" sz="2800" b="1" i="1" dirty="0">
                <a:solidFill>
                  <a:srgbClr val="00FF00"/>
                </a:solidFill>
                <a:latin typeface="Arial Narrow" panose="020B0606020202030204" pitchFamily="34" charset="0"/>
              </a:rPr>
              <a:t>强制程序重新窗口</a:t>
            </a:r>
            <a:endParaRPr lang="zh-CN" altLang="en-US" sz="2800" b="1" dirty="0">
              <a:solidFill>
                <a:srgbClr val="00FF00"/>
              </a:solidFill>
              <a:latin typeface="Arial Narrow" panose="020B0606020202030204" pitchFamily="34" charset="0"/>
            </a:endParaRPr>
          </a:p>
          <a:p>
            <a:pPr>
              <a:lnSpc>
                <a:spcPct val="90000"/>
              </a:lnSpc>
            </a:pPr>
            <a:r>
              <a:rPr lang="en-US" altLang="zh-CN" sz="2800" b="1" dirty="0">
                <a:solidFill>
                  <a:schemeClr val="accent1"/>
                </a:solidFill>
                <a:latin typeface="Arial Narrow" panose="020B0606020202030204" pitchFamily="34" charset="0"/>
              </a:rPr>
              <a:t>}</a:t>
            </a:r>
          </a:p>
        </p:txBody>
      </p:sp>
      <p:sp>
        <p:nvSpPr>
          <p:cNvPr id="134149" name="AutoShape 5"/>
          <p:cNvSpPr>
            <a:spLocks noChangeArrowheads="1"/>
          </p:cNvSpPr>
          <p:nvPr/>
        </p:nvSpPr>
        <p:spPr bwMode="auto">
          <a:xfrm>
            <a:off x="5410200" y="3861048"/>
            <a:ext cx="3733800" cy="2463552"/>
          </a:xfrm>
          <a:prstGeom prst="cloudCallout">
            <a:avLst>
              <a:gd name="adj1" fmla="val 13840"/>
              <a:gd name="adj2" fmla="val 1521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rgbClr val="A50021"/>
                </a:solidFill>
                <a:latin typeface="Arial Narrow" panose="020B0606020202030204" pitchFamily="34" charset="0"/>
              </a:rPr>
              <a:t>重新编译运行程序，可看到“显示”菜单项工作正常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A4C1E2-98A9-48A1-A141-FC124D154859}" type="slidenum">
              <a:rPr lang="en-US" altLang="zh-CN"/>
              <a:pPr/>
              <a:t>13</a:t>
            </a:fld>
            <a:endParaRPr lang="en-US" altLang="zh-CN"/>
          </a:p>
        </p:txBody>
      </p:sp>
      <p:sp>
        <p:nvSpPr>
          <p:cNvPr id="135172" name="Text Box 4"/>
          <p:cNvSpPr txBox="1">
            <a:spLocks noChangeArrowheads="1"/>
          </p:cNvSpPr>
          <p:nvPr/>
        </p:nvSpPr>
        <p:spPr bwMode="auto">
          <a:xfrm>
            <a:off x="228600" y="130175"/>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FF00"/>
                </a:solidFill>
                <a:latin typeface="Arial Narrow" panose="020B0606020202030204" pitchFamily="34" charset="0"/>
              </a:rPr>
              <a:t>(2)</a:t>
            </a:r>
            <a:r>
              <a:rPr lang="en-US" altLang="zh-CN" sz="3200" b="1">
                <a:latin typeface="Arial Narrow" panose="020B0606020202030204" pitchFamily="34" charset="0"/>
              </a:rPr>
              <a:t> UPDATE_COMMAND_UI</a:t>
            </a:r>
            <a:r>
              <a:rPr lang="zh-CN" altLang="en-US" sz="3200" b="1">
                <a:latin typeface="Arial Narrow" panose="020B0606020202030204" pitchFamily="34" charset="0"/>
              </a:rPr>
              <a:t>消息的响应</a:t>
            </a:r>
          </a:p>
        </p:txBody>
      </p:sp>
      <p:sp>
        <p:nvSpPr>
          <p:cNvPr id="135173" name="Text Box 5"/>
          <p:cNvSpPr txBox="1">
            <a:spLocks noChangeArrowheads="1"/>
          </p:cNvSpPr>
          <p:nvPr/>
        </p:nvSpPr>
        <p:spPr bwMode="auto">
          <a:xfrm>
            <a:off x="365125" y="911225"/>
            <a:ext cx="855027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latin typeface="Arial Narrow" panose="020B0606020202030204" pitchFamily="34" charset="0"/>
              </a:rPr>
              <a:t>           UPDATE_COMMAND_UI</a:t>
            </a:r>
            <a:r>
              <a:rPr lang="zh-CN" altLang="en-US" b="1" dirty="0">
                <a:latin typeface="Arial Narrow" panose="020B0606020202030204" pitchFamily="34" charset="0"/>
              </a:rPr>
              <a:t>消息是在窗口将要绘制菜单项的时候产生，上例中，仅仅只是使用“显示”菜单项来控制是否显示似乎还不够，如果“显示”菜单项能够配合主程序体现出当前是否显示的状态可能会更好一些。就像一个文本编辑软件，菜单上是“</a:t>
            </a:r>
            <a:r>
              <a:rPr lang="en-US" altLang="zh-CN" b="1" dirty="0">
                <a:latin typeface="Arial Narrow" panose="020B0606020202030204" pitchFamily="34" charset="0"/>
              </a:rPr>
              <a:t>10</a:t>
            </a:r>
            <a:r>
              <a:rPr lang="zh-CN" altLang="en-US" b="1" dirty="0">
                <a:latin typeface="Arial Narrow" panose="020B0606020202030204" pitchFamily="34" charset="0"/>
              </a:rPr>
              <a:t>号字”、“</a:t>
            </a:r>
            <a:r>
              <a:rPr lang="en-US" altLang="zh-CN" b="1" dirty="0">
                <a:latin typeface="Arial Narrow" panose="020B0606020202030204" pitchFamily="34" charset="0"/>
              </a:rPr>
              <a:t>12</a:t>
            </a:r>
            <a:r>
              <a:rPr lang="zh-CN" altLang="en-US" b="1" dirty="0">
                <a:latin typeface="Arial Narrow" panose="020B0606020202030204" pitchFamily="34" charset="0"/>
              </a:rPr>
              <a:t>号字”的功能，如果不在菜单上标识出来，那么使用者可能就搞不清当前的字是多大的。</a:t>
            </a:r>
          </a:p>
          <a:p>
            <a:r>
              <a:rPr lang="zh-CN" altLang="en-US" b="1" dirty="0">
                <a:latin typeface="Arial Narrow" panose="020B0606020202030204" pitchFamily="34" charset="0"/>
              </a:rPr>
              <a:t>     </a:t>
            </a:r>
            <a:r>
              <a:rPr lang="zh-CN" altLang="en-US" b="1" dirty="0">
                <a:solidFill>
                  <a:schemeClr val="accent1"/>
                </a:solidFill>
                <a:latin typeface="Arial Narrow" panose="020B0606020202030204" pitchFamily="34" charset="0"/>
              </a:rPr>
              <a:t>为</a:t>
            </a:r>
            <a:r>
              <a:rPr lang="en-US" altLang="zh-CN" b="1" dirty="0">
                <a:solidFill>
                  <a:schemeClr val="accent1"/>
                </a:solidFill>
                <a:latin typeface="Arial Narrow" panose="020B0606020202030204" pitchFamily="34" charset="0"/>
              </a:rPr>
              <a:t>ID_OPER_SHOW</a:t>
            </a:r>
            <a:r>
              <a:rPr lang="zh-CN" altLang="en-US" b="1" dirty="0">
                <a:solidFill>
                  <a:schemeClr val="accent1"/>
                </a:solidFill>
                <a:latin typeface="Arial Narrow" panose="020B0606020202030204" pitchFamily="34" charset="0"/>
              </a:rPr>
              <a:t>添加</a:t>
            </a:r>
            <a:r>
              <a:rPr lang="en-US" altLang="zh-CN" b="1" dirty="0">
                <a:solidFill>
                  <a:schemeClr val="accent1"/>
                </a:solidFill>
                <a:latin typeface="Arial Narrow" panose="020B0606020202030204" pitchFamily="34" charset="0"/>
              </a:rPr>
              <a:t>UPDATE_COMMAND_UI</a:t>
            </a:r>
            <a:r>
              <a:rPr lang="zh-CN" altLang="en-US" b="1" dirty="0">
                <a:solidFill>
                  <a:schemeClr val="accent1"/>
                </a:solidFill>
                <a:latin typeface="Arial Narrow" panose="020B0606020202030204" pitchFamily="34" charset="0"/>
              </a:rPr>
              <a:t>消息。在自动生成消息处理函数中加入如下代码：</a:t>
            </a:r>
          </a:p>
          <a:p>
            <a:r>
              <a:rPr lang="en-US" altLang="zh-CN" b="1" dirty="0">
                <a:solidFill>
                  <a:schemeClr val="accent1"/>
                </a:solidFill>
                <a:latin typeface="Arial Narrow" panose="020B0606020202030204" pitchFamily="34" charset="0"/>
              </a:rPr>
              <a:t>void </a:t>
            </a:r>
            <a:r>
              <a:rPr lang="en-US" altLang="zh-CN" b="1" dirty="0" smtClean="0">
                <a:solidFill>
                  <a:schemeClr val="accent1"/>
                </a:solidFill>
                <a:latin typeface="Arial Narrow" panose="020B0606020202030204" pitchFamily="34" charset="0"/>
              </a:rPr>
              <a:t>CMy10_1View</a:t>
            </a:r>
            <a:r>
              <a:rPr lang="en-US" altLang="zh-CN" b="1" dirty="0">
                <a:solidFill>
                  <a:schemeClr val="accent1"/>
                </a:solidFill>
                <a:latin typeface="Arial Narrow" panose="020B0606020202030204" pitchFamily="34" charset="0"/>
              </a:rPr>
              <a:t>::</a:t>
            </a:r>
            <a:r>
              <a:rPr lang="en-US" altLang="zh-CN" b="1" dirty="0" err="1">
                <a:solidFill>
                  <a:schemeClr val="accent1"/>
                </a:solidFill>
                <a:latin typeface="Arial Narrow" panose="020B0606020202030204" pitchFamily="34" charset="0"/>
              </a:rPr>
              <a:t>OnUpdateOperShow</a:t>
            </a:r>
            <a:r>
              <a:rPr lang="en-US" altLang="zh-CN" b="1" dirty="0">
                <a:solidFill>
                  <a:schemeClr val="accent1"/>
                </a:solidFill>
                <a:latin typeface="Arial Narrow" panose="020B0606020202030204" pitchFamily="34" charset="0"/>
              </a:rPr>
              <a:t>(</a:t>
            </a:r>
            <a:r>
              <a:rPr lang="en-US" altLang="zh-CN" b="1" dirty="0" err="1">
                <a:solidFill>
                  <a:schemeClr val="accent1"/>
                </a:solidFill>
                <a:latin typeface="Arial Narrow" panose="020B0606020202030204" pitchFamily="34" charset="0"/>
              </a:rPr>
              <a:t>CCmdUI</a:t>
            </a:r>
            <a:r>
              <a:rPr lang="en-US" altLang="zh-CN" b="1" dirty="0">
                <a:solidFill>
                  <a:schemeClr val="accent1"/>
                </a:solidFill>
                <a:latin typeface="Arial Narrow" panose="020B0606020202030204" pitchFamily="34" charset="0"/>
              </a:rPr>
              <a:t>* </a:t>
            </a:r>
            <a:r>
              <a:rPr lang="en-US" altLang="zh-CN" b="1" dirty="0" err="1">
                <a:solidFill>
                  <a:schemeClr val="accent1"/>
                </a:solidFill>
                <a:latin typeface="Arial Narrow" panose="020B0606020202030204" pitchFamily="34" charset="0"/>
              </a:rPr>
              <a:t>pCmdUI</a:t>
            </a:r>
            <a:r>
              <a:rPr lang="en-US" altLang="zh-CN" b="1" dirty="0">
                <a:solidFill>
                  <a:schemeClr val="accent1"/>
                </a:solidFill>
                <a:latin typeface="Arial Narrow" panose="020B0606020202030204" pitchFamily="34" charset="0"/>
              </a:rPr>
              <a:t>)</a:t>
            </a:r>
          </a:p>
          <a:p>
            <a:r>
              <a:rPr lang="en-US" altLang="zh-CN" b="1" dirty="0">
                <a:solidFill>
                  <a:schemeClr val="accent1"/>
                </a:solidFill>
                <a:latin typeface="Arial Narrow" panose="020B0606020202030204" pitchFamily="34" charset="0"/>
              </a:rPr>
              <a:t>{</a:t>
            </a:r>
          </a:p>
          <a:p>
            <a:r>
              <a:rPr lang="en-US" altLang="zh-CN" b="1" dirty="0">
                <a:solidFill>
                  <a:srgbClr val="00FF00"/>
                </a:solidFill>
                <a:latin typeface="Arial Narrow" panose="020B0606020202030204" pitchFamily="34" charset="0"/>
              </a:rPr>
              <a:t>	</a:t>
            </a:r>
            <a:r>
              <a:rPr lang="en-US" altLang="zh-CN" b="1" i="1" dirty="0" err="1">
                <a:solidFill>
                  <a:srgbClr val="00FF00"/>
                </a:solidFill>
                <a:latin typeface="Arial Narrow" panose="020B0606020202030204" pitchFamily="34" charset="0"/>
              </a:rPr>
              <a:t>pCmdUI</a:t>
            </a:r>
            <a:r>
              <a:rPr lang="en-US" altLang="zh-CN" b="1" i="1" dirty="0">
                <a:solidFill>
                  <a:srgbClr val="00FF00"/>
                </a:solidFill>
                <a:latin typeface="Arial Narrow" panose="020B0606020202030204" pitchFamily="34" charset="0"/>
              </a:rPr>
              <a:t>-&gt;</a:t>
            </a:r>
            <a:r>
              <a:rPr lang="en-US" altLang="zh-CN" b="1" i="1" dirty="0" err="1">
                <a:solidFill>
                  <a:srgbClr val="00FF00"/>
                </a:solidFill>
                <a:latin typeface="Arial Narrow" panose="020B0606020202030204" pitchFamily="34" charset="0"/>
              </a:rPr>
              <a:t>SetCheck</a:t>
            </a:r>
            <a:r>
              <a:rPr lang="en-US" altLang="zh-CN" b="1" i="1" dirty="0">
                <a:solidFill>
                  <a:srgbClr val="00FF00"/>
                </a:solidFill>
                <a:latin typeface="Arial Narrow" panose="020B0606020202030204" pitchFamily="34" charset="0"/>
              </a:rPr>
              <a:t>(</a:t>
            </a:r>
            <a:r>
              <a:rPr lang="en-US" altLang="zh-CN" b="1" i="1" dirty="0" err="1">
                <a:solidFill>
                  <a:srgbClr val="00FF00"/>
                </a:solidFill>
                <a:latin typeface="Arial Narrow" panose="020B0606020202030204" pitchFamily="34" charset="0"/>
              </a:rPr>
              <a:t>m_bShow</a:t>
            </a:r>
            <a:r>
              <a:rPr lang="en-US" altLang="zh-CN" b="1" i="1" dirty="0">
                <a:solidFill>
                  <a:srgbClr val="00FF00"/>
                </a:solidFill>
                <a:latin typeface="Arial Narrow" panose="020B0606020202030204" pitchFamily="34" charset="0"/>
              </a:rPr>
              <a:t>);</a:t>
            </a:r>
            <a:endParaRPr lang="en-US" altLang="zh-CN" b="1" dirty="0">
              <a:solidFill>
                <a:srgbClr val="00FF00"/>
              </a:solidFill>
              <a:latin typeface="Arial Narrow" panose="020B0606020202030204" pitchFamily="34" charset="0"/>
            </a:endParaRPr>
          </a:p>
          <a:p>
            <a:r>
              <a:rPr lang="en-US" altLang="zh-CN" b="1" dirty="0">
                <a:solidFill>
                  <a:schemeClr val="accent1"/>
                </a:solidFill>
                <a:latin typeface="Arial Narrow" panose="020B0606020202030204" pitchFamily="34" charset="0"/>
              </a:rPr>
              <a:t>}</a:t>
            </a:r>
          </a:p>
          <a:p>
            <a:r>
              <a:rPr lang="en-US" altLang="zh-CN" b="1" dirty="0">
                <a:latin typeface="Arial Narrow" panose="020B0606020202030204" pitchFamily="34" charset="0"/>
              </a:rPr>
              <a:t>	</a:t>
            </a:r>
            <a:r>
              <a:rPr lang="zh-CN" altLang="en-US" b="1" dirty="0">
                <a:latin typeface="Arial Narrow" panose="020B0606020202030204" pitchFamily="34" charset="0"/>
              </a:rPr>
              <a:t>此时可看到随着</a:t>
            </a:r>
            <a:r>
              <a:rPr lang="en-US" altLang="zh-CN" b="1" dirty="0" err="1">
                <a:latin typeface="Arial Narrow" panose="020B0606020202030204" pitchFamily="34" charset="0"/>
              </a:rPr>
              <a:t>m_bShow</a:t>
            </a:r>
            <a:r>
              <a:rPr lang="zh-CN" altLang="en-US" b="1" dirty="0">
                <a:latin typeface="Arial Narrow" panose="020B0606020202030204" pitchFamily="34" charset="0"/>
              </a:rPr>
              <a:t>的值的改变，显示菜单项的状态与实际是否显示字符串的状态一致了，通过菜单项前面的</a:t>
            </a:r>
            <a:r>
              <a:rPr lang="zh-CN" altLang="en-US" b="1" dirty="0">
                <a:solidFill>
                  <a:srgbClr val="00FF00"/>
                </a:solidFill>
                <a:latin typeface="Arial Narrow" panose="020B0606020202030204" pitchFamily="34" charset="0"/>
              </a:rPr>
              <a:t>“√”</a:t>
            </a:r>
            <a:r>
              <a:rPr lang="zh-CN" altLang="en-US" b="1" dirty="0">
                <a:latin typeface="Arial Narrow" panose="020B0606020202030204" pitchFamily="34" charset="0"/>
              </a:rPr>
              <a:t>标记来体现。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166CFF0-7505-4ED7-9AE5-6A027CDE8C5B}" type="slidenum">
              <a:rPr lang="en-US" altLang="zh-CN"/>
              <a:pPr/>
              <a:t>14</a:t>
            </a:fld>
            <a:endParaRPr lang="en-US" altLang="zh-CN"/>
          </a:p>
        </p:txBody>
      </p:sp>
      <p:sp>
        <p:nvSpPr>
          <p:cNvPr id="136196" name="Text Box 4"/>
          <p:cNvSpPr txBox="1">
            <a:spLocks noChangeArrowheads="1"/>
          </p:cNvSpPr>
          <p:nvPr/>
        </p:nvSpPr>
        <p:spPr bwMode="auto">
          <a:xfrm>
            <a:off x="304800" y="304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FF00"/>
                </a:solidFill>
                <a:latin typeface="Arial Narrow" panose="020B0606020202030204" pitchFamily="34" charset="0"/>
              </a:rPr>
              <a:t>void Enable( BOOL bOn = TRUE )</a:t>
            </a:r>
          </a:p>
          <a:p>
            <a:r>
              <a:rPr lang="zh-CN" altLang="en-US" sz="2800" b="1">
                <a:solidFill>
                  <a:srgbClr val="00FF00"/>
                </a:solidFill>
                <a:latin typeface="Arial Narrow" panose="020B0606020202030204" pitchFamily="34" charset="0"/>
              </a:rPr>
              <a:t>禁止或者允许该菜单项</a:t>
            </a:r>
          </a:p>
          <a:p>
            <a:endParaRPr lang="zh-CN" altLang="en-US" sz="2800" b="1">
              <a:solidFill>
                <a:srgbClr val="00FF00"/>
              </a:solidFill>
              <a:latin typeface="Arial Narrow" panose="020B0606020202030204" pitchFamily="34" charset="0"/>
            </a:endParaRPr>
          </a:p>
          <a:p>
            <a:r>
              <a:rPr lang="en-US" altLang="zh-CN" sz="2800" b="1">
                <a:solidFill>
                  <a:schemeClr val="accent1"/>
                </a:solidFill>
                <a:latin typeface="Arial Narrow" panose="020B0606020202030204" pitchFamily="34" charset="0"/>
              </a:rPr>
              <a:t>void SetCheck( int nCheck = 1 )</a:t>
            </a:r>
          </a:p>
          <a:p>
            <a:r>
              <a:rPr lang="zh-CN" altLang="en-US" sz="2800" b="1">
                <a:solidFill>
                  <a:schemeClr val="accent1"/>
                </a:solidFill>
                <a:latin typeface="Arial Narrow" panose="020B0606020202030204" pitchFamily="34" charset="0"/>
              </a:rPr>
              <a:t>设置菜单项</a:t>
            </a:r>
            <a:r>
              <a:rPr lang="en-US" altLang="zh-CN" sz="2800" b="1">
                <a:solidFill>
                  <a:schemeClr val="accent1"/>
                </a:solidFill>
                <a:latin typeface="Arial Narrow" panose="020B0606020202030204" pitchFamily="34" charset="0"/>
              </a:rPr>
              <a:t>/</a:t>
            </a:r>
            <a:r>
              <a:rPr lang="zh-CN" altLang="en-US" sz="2800" b="1">
                <a:solidFill>
                  <a:schemeClr val="accent1"/>
                </a:solidFill>
                <a:latin typeface="Arial Narrow" panose="020B0606020202030204" pitchFamily="34" charset="0"/>
              </a:rPr>
              <a:t>工具条按钮的</a:t>
            </a:r>
            <a:r>
              <a:rPr lang="en-US" altLang="zh-CN" sz="2800" b="1">
                <a:solidFill>
                  <a:schemeClr val="accent1"/>
                </a:solidFill>
                <a:latin typeface="Arial Narrow" panose="020B0606020202030204" pitchFamily="34" charset="0"/>
              </a:rPr>
              <a:t>check</a:t>
            </a:r>
            <a:r>
              <a:rPr lang="zh-CN" altLang="en-US" sz="2800" b="1">
                <a:solidFill>
                  <a:schemeClr val="accent1"/>
                </a:solidFill>
                <a:latin typeface="Arial Narrow" panose="020B0606020202030204" pitchFamily="34" charset="0"/>
              </a:rPr>
              <a:t>状态，显示标志为“√”</a:t>
            </a:r>
          </a:p>
          <a:p>
            <a:endParaRPr lang="zh-CN" altLang="en-US" sz="2800" b="1">
              <a:solidFill>
                <a:schemeClr val="accent1"/>
              </a:solidFill>
              <a:latin typeface="Arial Narrow" panose="020B0606020202030204" pitchFamily="34" charset="0"/>
            </a:endParaRPr>
          </a:p>
          <a:p>
            <a:r>
              <a:rPr lang="en-US" altLang="zh-CN" sz="2800" b="1">
                <a:solidFill>
                  <a:srgbClr val="FFCCFF"/>
                </a:solidFill>
                <a:latin typeface="Arial Narrow" panose="020B0606020202030204" pitchFamily="34" charset="0"/>
              </a:rPr>
              <a:t>void SetRadio( BOOL bOn = TRUE )</a:t>
            </a:r>
          </a:p>
          <a:p>
            <a:r>
              <a:rPr lang="zh-CN" altLang="en-US" sz="2800" b="1">
                <a:solidFill>
                  <a:srgbClr val="FFCCFF"/>
                </a:solidFill>
                <a:latin typeface="Arial Narrow" panose="020B0606020202030204" pitchFamily="34" charset="0"/>
              </a:rPr>
              <a:t>与</a:t>
            </a:r>
            <a:r>
              <a:rPr lang="en-US" altLang="zh-CN" sz="2800" b="1">
                <a:solidFill>
                  <a:srgbClr val="FFCCFF"/>
                </a:solidFill>
                <a:latin typeface="Arial Narrow" panose="020B0606020202030204" pitchFamily="34" charset="0"/>
              </a:rPr>
              <a:t>SetCheck</a:t>
            </a:r>
            <a:r>
              <a:rPr lang="zh-CN" altLang="en-US" sz="2800" b="1">
                <a:solidFill>
                  <a:srgbClr val="FFCCFF"/>
                </a:solidFill>
                <a:latin typeface="Arial Narrow" panose="020B0606020202030204" pitchFamily="34" charset="0"/>
              </a:rPr>
              <a:t>功能类似，显示标志为“</a:t>
            </a:r>
            <a:r>
              <a:rPr lang="en-US" altLang="zh-CN" sz="2800" b="1">
                <a:solidFill>
                  <a:srgbClr val="FFCCFF"/>
                </a:solidFill>
                <a:latin typeface="Arial Narrow" panose="020B0606020202030204" pitchFamily="34" charset="0"/>
              </a:rPr>
              <a:t>·”</a:t>
            </a:r>
          </a:p>
          <a:p>
            <a:endParaRPr lang="en-US" altLang="zh-CN" sz="2800" b="1">
              <a:solidFill>
                <a:srgbClr val="FFCCFF"/>
              </a:solidFill>
              <a:latin typeface="Arial Narrow" panose="020B0606020202030204" pitchFamily="34" charset="0"/>
            </a:endParaRPr>
          </a:p>
          <a:p>
            <a:r>
              <a:rPr lang="en-US" altLang="zh-CN" sz="2800" b="1">
                <a:solidFill>
                  <a:srgbClr val="FFFF99"/>
                </a:solidFill>
                <a:latin typeface="Arial Narrow" panose="020B0606020202030204" pitchFamily="34" charset="0"/>
              </a:rPr>
              <a:t>void SetText( LPCTSTR lpszText )</a:t>
            </a:r>
          </a:p>
          <a:p>
            <a:r>
              <a:rPr lang="zh-CN" altLang="en-US" sz="2800" b="1">
                <a:solidFill>
                  <a:srgbClr val="FFFF99"/>
                </a:solidFill>
                <a:latin typeface="Arial Narrow" panose="020B0606020202030204" pitchFamily="34" charset="0"/>
              </a:rPr>
              <a:t>设置菜单项的</a:t>
            </a:r>
            <a:r>
              <a:rPr lang="en-US" altLang="zh-CN" sz="2800" b="1">
                <a:solidFill>
                  <a:srgbClr val="FFFF99"/>
                </a:solidFill>
                <a:latin typeface="Arial Narrow" panose="020B0606020202030204" pitchFamily="34" charset="0"/>
              </a:rPr>
              <a:t>Caption</a:t>
            </a:r>
            <a:r>
              <a:rPr lang="zh-CN" altLang="en-US" sz="2800" b="1">
                <a:solidFill>
                  <a:srgbClr val="FFFF99"/>
                </a:solidFill>
                <a:latin typeface="Arial Narrow" panose="020B0606020202030204" pitchFamily="34" charset="0"/>
              </a:rPr>
              <a:t>属性</a:t>
            </a:r>
          </a:p>
        </p:txBody>
      </p:sp>
      <p:sp>
        <p:nvSpPr>
          <p:cNvPr id="136197" name="AutoShape 5"/>
          <p:cNvSpPr>
            <a:spLocks noChangeArrowheads="1"/>
          </p:cNvSpPr>
          <p:nvPr/>
        </p:nvSpPr>
        <p:spPr bwMode="auto">
          <a:xfrm>
            <a:off x="5105400" y="4114800"/>
            <a:ext cx="3581400" cy="1828800"/>
          </a:xfrm>
          <a:prstGeom prst="cloudCallout">
            <a:avLst>
              <a:gd name="adj1" fmla="val -667"/>
              <a:gd name="adj2" fmla="val 2560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A50021"/>
                </a:solidFill>
                <a:latin typeface="Arial Narrow" panose="020B0606020202030204" pitchFamily="34" charset="0"/>
              </a:rPr>
              <a:t>CCmdUI</a:t>
            </a:r>
            <a:r>
              <a:rPr lang="zh-CN" altLang="en-US" sz="3200" b="1">
                <a:solidFill>
                  <a:srgbClr val="A50021"/>
                </a:solidFill>
                <a:latin typeface="Arial Narrow" panose="020B0606020202030204" pitchFamily="34" charset="0"/>
              </a:rPr>
              <a:t>类常用的方法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346E475-1CC2-4B88-998B-F040962D7740}" type="slidenum">
              <a:rPr lang="en-US" altLang="zh-CN"/>
              <a:pPr/>
              <a:t>15</a:t>
            </a:fld>
            <a:endParaRPr lang="en-US" altLang="zh-CN"/>
          </a:p>
        </p:txBody>
      </p:sp>
      <p:sp>
        <p:nvSpPr>
          <p:cNvPr id="137220" name="Text Box 4"/>
          <p:cNvSpPr txBox="1">
            <a:spLocks noChangeArrowheads="1"/>
          </p:cNvSpPr>
          <p:nvPr/>
        </p:nvSpPr>
        <p:spPr bwMode="auto">
          <a:xfrm>
            <a:off x="288925" y="173038"/>
            <a:ext cx="7777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FF00"/>
                </a:solidFill>
                <a:latin typeface="Arial Narrow" panose="020B0606020202030204" pitchFamily="34" charset="0"/>
              </a:rPr>
              <a:t>(3)</a:t>
            </a:r>
            <a:r>
              <a:rPr lang="en-US" altLang="zh-CN" sz="2800" b="1">
                <a:latin typeface="Arial Narrow" panose="020B0606020202030204" pitchFamily="34" charset="0"/>
              </a:rPr>
              <a:t> ON_COMMAND_RANGE</a:t>
            </a:r>
            <a:r>
              <a:rPr lang="zh-CN" altLang="en-US" sz="2800" b="1">
                <a:latin typeface="Arial Narrow" panose="020B0606020202030204" pitchFamily="34" charset="0"/>
              </a:rPr>
              <a:t>对</a:t>
            </a:r>
            <a:r>
              <a:rPr lang="en-US" altLang="zh-CN" sz="2800" b="1">
                <a:latin typeface="Arial Narrow" panose="020B0606020202030204" pitchFamily="34" charset="0"/>
              </a:rPr>
              <a:t>COMMAND</a:t>
            </a:r>
            <a:r>
              <a:rPr lang="zh-CN" altLang="en-US" sz="2800" b="1">
                <a:latin typeface="Arial Narrow" panose="020B0606020202030204" pitchFamily="34" charset="0"/>
              </a:rPr>
              <a:t>消息的响应 </a:t>
            </a:r>
          </a:p>
        </p:txBody>
      </p:sp>
      <p:sp>
        <p:nvSpPr>
          <p:cNvPr id="137221" name="Text Box 5"/>
          <p:cNvSpPr txBox="1">
            <a:spLocks noChangeArrowheads="1"/>
          </p:cNvSpPr>
          <p:nvPr/>
        </p:nvSpPr>
        <p:spPr bwMode="auto">
          <a:xfrm>
            <a:off x="457200" y="849313"/>
            <a:ext cx="8382000" cy="521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800" b="1" dirty="0">
                <a:solidFill>
                  <a:srgbClr val="00FF00"/>
                </a:solidFill>
                <a:latin typeface="Arial Narrow" panose="020B0606020202030204" pitchFamily="34" charset="0"/>
              </a:rPr>
              <a:t>ON_COMMAND_RANGE</a:t>
            </a:r>
            <a:r>
              <a:rPr lang="zh-CN" altLang="en-US" sz="2800" b="1" dirty="0">
                <a:latin typeface="Arial Narrow" panose="020B0606020202030204" pitchFamily="34" charset="0"/>
              </a:rPr>
              <a:t>为处理具有连续</a:t>
            </a:r>
            <a:r>
              <a:rPr lang="en-US" altLang="zh-CN" sz="2800" b="1" dirty="0">
                <a:latin typeface="Arial Narrow" panose="020B0606020202030204" pitchFamily="34" charset="0"/>
              </a:rPr>
              <a:t>Object ID</a:t>
            </a:r>
            <a:r>
              <a:rPr lang="zh-CN" altLang="en-US" sz="2800" b="1" dirty="0">
                <a:latin typeface="Arial Narrow" panose="020B0606020202030204" pitchFamily="34" charset="0"/>
              </a:rPr>
              <a:t>的菜单项提供了方便的途径。</a:t>
            </a:r>
          </a:p>
          <a:p>
            <a:pPr>
              <a:lnSpc>
                <a:spcPct val="85000"/>
              </a:lnSpc>
            </a:pPr>
            <a:r>
              <a:rPr lang="zh-CN" altLang="en-US" sz="2800" b="1" dirty="0">
                <a:latin typeface="Arial Narrow" panose="020B0606020202030204" pitchFamily="34" charset="0"/>
              </a:rPr>
              <a:t>     前面只响应了三种颜色操作，若有</a:t>
            </a:r>
            <a:r>
              <a:rPr lang="en-US" altLang="zh-CN" sz="2800" b="1" dirty="0">
                <a:solidFill>
                  <a:srgbClr val="FFCCFF"/>
                </a:solidFill>
                <a:latin typeface="Arial Narrow" panose="020B0606020202030204" pitchFamily="34" charset="0"/>
              </a:rPr>
              <a:t>100</a:t>
            </a:r>
            <a:r>
              <a:rPr lang="zh-CN" altLang="en-US" sz="2800" b="1" dirty="0">
                <a:latin typeface="Arial Narrow" panose="020B0606020202030204" pitchFamily="34" charset="0"/>
              </a:rPr>
              <a:t>种颜色可供选择，是否逐个定义其响应函数？显然工作量很大，我们可以使用</a:t>
            </a:r>
            <a:r>
              <a:rPr lang="en-US" altLang="zh-CN" sz="2800" b="1" dirty="0">
                <a:latin typeface="Arial Narrow" panose="020B0606020202030204" pitchFamily="34" charset="0"/>
              </a:rPr>
              <a:t>ON_COMMAND_RANGE</a:t>
            </a:r>
            <a:r>
              <a:rPr lang="zh-CN" altLang="en-US" sz="2800" b="1" dirty="0">
                <a:latin typeface="Arial Narrow" panose="020B0606020202030204" pitchFamily="34" charset="0"/>
              </a:rPr>
              <a:t>。</a:t>
            </a:r>
          </a:p>
          <a:p>
            <a:pPr>
              <a:lnSpc>
                <a:spcPct val="85000"/>
              </a:lnSpc>
            </a:pPr>
            <a:r>
              <a:rPr lang="zh-CN" altLang="en-US" sz="2800" b="1" dirty="0">
                <a:solidFill>
                  <a:schemeClr val="accent1"/>
                </a:solidFill>
                <a:latin typeface="Arial Narrow" panose="020B0606020202030204" pitchFamily="34" charset="0"/>
              </a:rPr>
              <a:t>    这涉及到</a:t>
            </a:r>
            <a:r>
              <a:rPr lang="en-US" altLang="zh-CN" b="1" dirty="0">
                <a:solidFill>
                  <a:srgbClr val="FFCCFF"/>
                </a:solidFill>
                <a:latin typeface="Arial Narrow" panose="020B0606020202030204" pitchFamily="34" charset="0"/>
              </a:rPr>
              <a:t>ID</a:t>
            </a:r>
            <a:r>
              <a:rPr lang="zh-CN" altLang="en-US" sz="2800" b="1" dirty="0">
                <a:solidFill>
                  <a:srgbClr val="FFCCFF"/>
                </a:solidFill>
                <a:latin typeface="Arial Narrow" panose="020B0606020202030204" pitchFamily="34" charset="0"/>
              </a:rPr>
              <a:t>范围的上下界及当前的</a:t>
            </a:r>
            <a:r>
              <a:rPr lang="en-US" altLang="zh-CN" sz="2800" b="1" dirty="0">
                <a:solidFill>
                  <a:srgbClr val="FFCCFF"/>
                </a:solidFill>
                <a:latin typeface="Arial Narrow" panose="020B0606020202030204" pitchFamily="34" charset="0"/>
              </a:rPr>
              <a:t>ID</a:t>
            </a:r>
            <a:r>
              <a:rPr lang="zh-CN" altLang="en-US" sz="2800" b="1" dirty="0">
                <a:solidFill>
                  <a:schemeClr val="accent1"/>
                </a:solidFill>
                <a:latin typeface="Arial Narrow" panose="020B0606020202030204" pitchFamily="34" charset="0"/>
              </a:rPr>
              <a:t>，若</a:t>
            </a:r>
            <a:r>
              <a:rPr lang="en-US" altLang="zh-CN" b="1" dirty="0" err="1">
                <a:solidFill>
                  <a:schemeClr val="accent1"/>
                </a:solidFill>
                <a:latin typeface="Arial Narrow" panose="020B0606020202030204" pitchFamily="34" charset="0"/>
              </a:rPr>
              <a:t>Resource.h</a:t>
            </a:r>
            <a:r>
              <a:rPr lang="zh-CN" altLang="en-US" sz="2800" b="1" dirty="0">
                <a:solidFill>
                  <a:schemeClr val="accent1"/>
                </a:solidFill>
                <a:latin typeface="Arial Narrow" panose="020B0606020202030204" pitchFamily="34" charset="0"/>
              </a:rPr>
              <a:t>中若干个</a:t>
            </a:r>
            <a:r>
              <a:rPr lang="en-US" altLang="zh-CN" sz="2800" b="1" dirty="0">
                <a:solidFill>
                  <a:schemeClr val="accent1"/>
                </a:solidFill>
                <a:latin typeface="Arial Narrow" panose="020B0606020202030204" pitchFamily="34" charset="0"/>
              </a:rPr>
              <a:t>ID</a:t>
            </a:r>
            <a:r>
              <a:rPr lang="zh-CN" altLang="en-US" sz="2800" b="1" dirty="0">
                <a:solidFill>
                  <a:schemeClr val="accent1"/>
                </a:solidFill>
                <a:latin typeface="Arial Narrow" panose="020B0606020202030204" pitchFamily="34" charset="0"/>
              </a:rPr>
              <a:t>不连续，要</a:t>
            </a:r>
            <a:r>
              <a:rPr lang="zh-CN" altLang="en-US" sz="2800" b="1" dirty="0">
                <a:solidFill>
                  <a:srgbClr val="FFCCFF"/>
                </a:solidFill>
                <a:latin typeface="Arial Narrow" panose="020B0606020202030204" pitchFamily="34" charset="0"/>
              </a:rPr>
              <a:t>手工</a:t>
            </a:r>
            <a:r>
              <a:rPr lang="zh-CN" altLang="en-US" sz="2800" b="1" dirty="0">
                <a:solidFill>
                  <a:schemeClr val="accent1"/>
                </a:solidFill>
                <a:latin typeface="Arial Narrow" panose="020B0606020202030204" pitchFamily="34" charset="0"/>
              </a:rPr>
              <a:t>修改为连续的。</a:t>
            </a:r>
          </a:p>
          <a:p>
            <a:pPr>
              <a:lnSpc>
                <a:spcPct val="85000"/>
              </a:lnSpc>
            </a:pPr>
            <a:r>
              <a:rPr lang="zh-CN" altLang="en-US" sz="2800" b="1" dirty="0">
                <a:latin typeface="Arial Narrow" panose="020B0606020202030204" pitchFamily="34" charset="0"/>
              </a:rPr>
              <a:t>        </a:t>
            </a:r>
            <a:r>
              <a:rPr lang="zh-CN" altLang="en-US" sz="2800" b="1" dirty="0" smtClean="0">
                <a:latin typeface="Arial Narrow" panose="020B0606020202030204" pitchFamily="34" charset="0"/>
              </a:rPr>
              <a:t>由于“类向导”</a:t>
            </a:r>
            <a:r>
              <a:rPr lang="zh-CN" altLang="en-US" sz="2800" b="1" dirty="0" smtClean="0">
                <a:solidFill>
                  <a:srgbClr val="FFCCFF"/>
                </a:solidFill>
                <a:latin typeface="Arial Narrow" panose="020B0606020202030204" pitchFamily="34" charset="0"/>
              </a:rPr>
              <a:t>不</a:t>
            </a:r>
            <a:r>
              <a:rPr lang="zh-CN" altLang="en-US" sz="2800" b="1" dirty="0">
                <a:solidFill>
                  <a:srgbClr val="FFCCFF"/>
                </a:solidFill>
                <a:latin typeface="Arial Narrow" panose="020B0606020202030204" pitchFamily="34" charset="0"/>
              </a:rPr>
              <a:t>支持</a:t>
            </a:r>
            <a:r>
              <a:rPr lang="en-US" altLang="zh-CN" sz="2800" b="1" dirty="0">
                <a:solidFill>
                  <a:srgbClr val="00FF00"/>
                </a:solidFill>
                <a:latin typeface="Arial Narrow" panose="020B0606020202030204" pitchFamily="34" charset="0"/>
              </a:rPr>
              <a:t>ON_COMMAND_RANGE</a:t>
            </a:r>
            <a:r>
              <a:rPr lang="zh-CN" altLang="en-US" sz="2800" b="1" dirty="0">
                <a:latin typeface="Arial Narrow" panose="020B0606020202030204" pitchFamily="34" charset="0"/>
              </a:rPr>
              <a:t>消息的自动映射，只能手工添加消息的处理。</a:t>
            </a:r>
          </a:p>
          <a:p>
            <a:pPr>
              <a:lnSpc>
                <a:spcPct val="85000"/>
              </a:lnSpc>
            </a:pPr>
            <a:r>
              <a:rPr lang="zh-CN" altLang="en-US" sz="2800" b="1" dirty="0">
                <a:latin typeface="Arial Narrow" panose="020B0606020202030204" pitchFamily="34" charset="0"/>
              </a:rPr>
              <a:t>    </a:t>
            </a:r>
            <a:r>
              <a:rPr lang="zh-CN" altLang="en-US" sz="2800" b="1" dirty="0" smtClean="0">
                <a:latin typeface="Arial Narrow" panose="020B0606020202030204" pitchFamily="34" charset="0"/>
              </a:rPr>
              <a:t>在</a:t>
            </a:r>
            <a:r>
              <a:rPr lang="en-US" altLang="zh-CN" sz="2800" b="1" dirty="0" smtClean="0">
                <a:latin typeface="Arial Narrow" panose="020B0606020202030204" pitchFamily="34" charset="0"/>
              </a:rPr>
              <a:t>10_1View.h</a:t>
            </a:r>
            <a:r>
              <a:rPr lang="zh-CN" altLang="en-US" sz="2800" b="1" dirty="0">
                <a:latin typeface="Arial Narrow" panose="020B0606020202030204" pitchFamily="34" charset="0"/>
              </a:rPr>
              <a:t>中声明消息的处理函数</a:t>
            </a:r>
          </a:p>
          <a:p>
            <a:pPr>
              <a:lnSpc>
                <a:spcPct val="85000"/>
              </a:lnSpc>
            </a:pPr>
            <a:r>
              <a:rPr lang="en-US" altLang="zh-CN" sz="2800" b="1" dirty="0">
                <a:latin typeface="Arial Narrow" panose="020B0606020202030204" pitchFamily="34" charset="0"/>
              </a:rPr>
              <a:t>public:</a:t>
            </a:r>
          </a:p>
          <a:p>
            <a:pPr>
              <a:lnSpc>
                <a:spcPct val="85000"/>
              </a:lnSpc>
            </a:pPr>
            <a:r>
              <a:rPr lang="en-US" altLang="zh-CN" sz="2800" b="1" dirty="0" smtClean="0">
                <a:latin typeface="Arial Narrow" panose="020B0606020202030204" pitchFamily="34" charset="0"/>
              </a:rPr>
              <a:t>    </a:t>
            </a:r>
            <a:r>
              <a:rPr lang="en-US" altLang="zh-CN" sz="2800" b="1" dirty="0" err="1" smtClean="0">
                <a:latin typeface="Arial Narrow" panose="020B0606020202030204" pitchFamily="34" charset="0"/>
              </a:rPr>
              <a:t>afx_msg</a:t>
            </a:r>
            <a:r>
              <a:rPr lang="en-US" altLang="zh-CN" sz="2800" b="1" dirty="0" smtClean="0">
                <a:latin typeface="Arial Narrow" panose="020B0606020202030204" pitchFamily="34" charset="0"/>
              </a:rPr>
              <a:t> </a:t>
            </a:r>
            <a:r>
              <a:rPr lang="en-US" altLang="zh-CN" sz="2800" b="1" dirty="0">
                <a:latin typeface="Arial Narrow" panose="020B0606020202030204" pitchFamily="34" charset="0"/>
              </a:rPr>
              <a:t>void </a:t>
            </a:r>
            <a:r>
              <a:rPr lang="en-US" altLang="zh-CN" sz="2800" b="1" dirty="0" err="1">
                <a:latin typeface="Arial Narrow" panose="020B0606020202030204" pitchFamily="34" charset="0"/>
              </a:rPr>
              <a:t>OnOperShow</a:t>
            </a:r>
            <a:r>
              <a:rPr lang="en-US" altLang="zh-CN" sz="2800" b="1" dirty="0">
                <a:latin typeface="Arial Narrow" panose="020B0606020202030204" pitchFamily="34" charset="0"/>
              </a:rPr>
              <a:t>();</a:t>
            </a:r>
          </a:p>
          <a:p>
            <a:pPr>
              <a:lnSpc>
                <a:spcPct val="85000"/>
              </a:lnSpc>
            </a:pPr>
            <a:r>
              <a:rPr lang="en-US" altLang="zh-CN" sz="2800" b="1" dirty="0">
                <a:latin typeface="Arial Narrow" panose="020B0606020202030204" pitchFamily="34" charset="0"/>
              </a:rPr>
              <a:t>    </a:t>
            </a:r>
            <a:r>
              <a:rPr lang="en-US" altLang="zh-CN" sz="2800" b="1" dirty="0" err="1">
                <a:latin typeface="Arial Narrow" panose="020B0606020202030204" pitchFamily="34" charset="0"/>
              </a:rPr>
              <a:t>afx_msg</a:t>
            </a:r>
            <a:r>
              <a:rPr lang="en-US" altLang="zh-CN" sz="2800" b="1" dirty="0">
                <a:latin typeface="Arial Narrow" panose="020B0606020202030204" pitchFamily="34" charset="0"/>
              </a:rPr>
              <a:t> void </a:t>
            </a:r>
            <a:r>
              <a:rPr lang="en-US" altLang="zh-CN" sz="2800" b="1" dirty="0" err="1">
                <a:latin typeface="Arial Narrow" panose="020B0606020202030204" pitchFamily="34" charset="0"/>
              </a:rPr>
              <a:t>OnUpdateOperShow</a:t>
            </a:r>
            <a:r>
              <a:rPr lang="en-US" altLang="zh-CN" sz="2800" b="1" dirty="0">
                <a:latin typeface="Arial Narrow" panose="020B0606020202030204" pitchFamily="34" charset="0"/>
              </a:rPr>
              <a:t>(</a:t>
            </a:r>
            <a:r>
              <a:rPr lang="en-US" altLang="zh-CN" sz="2800" b="1" dirty="0" err="1">
                <a:latin typeface="Arial Narrow" panose="020B0606020202030204" pitchFamily="34" charset="0"/>
              </a:rPr>
              <a:t>CCmdUI</a:t>
            </a:r>
            <a:r>
              <a:rPr lang="en-US" altLang="zh-CN" sz="2800" b="1" dirty="0">
                <a:latin typeface="Arial Narrow" panose="020B0606020202030204" pitchFamily="34" charset="0"/>
              </a:rPr>
              <a:t>* </a:t>
            </a:r>
            <a:r>
              <a:rPr lang="en-US" altLang="zh-CN" sz="2800" b="1" dirty="0" err="1">
                <a:latin typeface="Arial Narrow" panose="020B0606020202030204" pitchFamily="34" charset="0"/>
              </a:rPr>
              <a:t>pCmdUI</a:t>
            </a:r>
            <a:r>
              <a:rPr lang="en-US" altLang="zh-CN" sz="2800" b="1" dirty="0">
                <a:latin typeface="Arial Narrow" panose="020B0606020202030204" pitchFamily="34" charset="0"/>
              </a:rPr>
              <a:t>);</a:t>
            </a:r>
          </a:p>
          <a:p>
            <a:pPr>
              <a:lnSpc>
                <a:spcPct val="85000"/>
              </a:lnSpc>
            </a:pPr>
            <a:r>
              <a:rPr lang="en-US" altLang="zh-CN" sz="2800" b="1" i="1" dirty="0">
                <a:latin typeface="Arial Narrow" panose="020B0606020202030204" pitchFamily="34" charset="0"/>
              </a:rPr>
              <a:t>    </a:t>
            </a:r>
            <a:r>
              <a:rPr lang="en-US" altLang="zh-CN" sz="2800" b="1" i="1" dirty="0" err="1">
                <a:solidFill>
                  <a:srgbClr val="FFCCFF"/>
                </a:solidFill>
                <a:latin typeface="Arial Narrow" panose="020B0606020202030204" pitchFamily="34" charset="0"/>
              </a:rPr>
              <a:t>afx_msg</a:t>
            </a:r>
            <a:r>
              <a:rPr lang="en-US" altLang="zh-CN" sz="2800" b="1" i="1" dirty="0">
                <a:solidFill>
                  <a:srgbClr val="FFCCFF"/>
                </a:solidFill>
                <a:latin typeface="Arial Narrow" panose="020B0606020202030204" pitchFamily="34" charset="0"/>
              </a:rPr>
              <a:t> void </a:t>
            </a:r>
            <a:r>
              <a:rPr lang="en-US" altLang="zh-CN" sz="2800" b="1" i="1" dirty="0" err="1" smtClean="0">
                <a:solidFill>
                  <a:srgbClr val="FFCCFF"/>
                </a:solidFill>
                <a:latin typeface="Arial Narrow" panose="020B0606020202030204" pitchFamily="34" charset="0"/>
              </a:rPr>
              <a:t>OnOperColorChange</a:t>
            </a:r>
            <a:r>
              <a:rPr lang="en-US" altLang="zh-CN" sz="2800" b="1" i="1" dirty="0" smtClean="0">
                <a:solidFill>
                  <a:srgbClr val="FFCCFF"/>
                </a:solidFill>
                <a:latin typeface="Arial Narrow" panose="020B0606020202030204" pitchFamily="34" charset="0"/>
              </a:rPr>
              <a:t>(</a:t>
            </a:r>
            <a:r>
              <a:rPr lang="en-US" altLang="zh-CN" sz="2800" b="1" i="1" dirty="0" smtClean="0">
                <a:solidFill>
                  <a:srgbClr val="FFFF00"/>
                </a:solidFill>
                <a:latin typeface="Arial Narrow" panose="020B0606020202030204" pitchFamily="34" charset="0"/>
              </a:rPr>
              <a:t>UINT</a:t>
            </a:r>
            <a:r>
              <a:rPr lang="en-US" altLang="zh-CN" sz="2800" b="1" i="1" dirty="0" smtClean="0">
                <a:solidFill>
                  <a:srgbClr val="FFCCFF"/>
                </a:solidFill>
                <a:latin typeface="Arial Narrow" panose="020B0606020202030204" pitchFamily="34" charset="0"/>
              </a:rPr>
              <a:t> </a:t>
            </a:r>
            <a:r>
              <a:rPr lang="en-US" altLang="zh-CN" sz="2800" b="1" i="1" dirty="0" err="1">
                <a:solidFill>
                  <a:srgbClr val="00FF00"/>
                </a:solidFill>
                <a:latin typeface="Arial Narrow" panose="020B0606020202030204" pitchFamily="34" charset="0"/>
              </a:rPr>
              <a:t>nID</a:t>
            </a:r>
            <a:r>
              <a:rPr lang="en-US" altLang="zh-CN" sz="2800" b="1" i="1" dirty="0" smtClean="0">
                <a:solidFill>
                  <a:srgbClr val="FFCCFF"/>
                </a:solidFill>
                <a:latin typeface="Arial Narrow" panose="020B0606020202030204" pitchFamily="34" charset="0"/>
              </a:rPr>
              <a:t>);</a:t>
            </a:r>
            <a:endParaRPr lang="en-US" altLang="zh-CN" sz="2800" b="1" dirty="0">
              <a:solidFill>
                <a:srgbClr val="FFCCFF"/>
              </a:solidFill>
              <a:latin typeface="Arial Narrow" panose="020B0606020202030204" pitchFamily="34" charset="0"/>
            </a:endParaRPr>
          </a:p>
        </p:txBody>
      </p:sp>
      <p:sp>
        <p:nvSpPr>
          <p:cNvPr id="137222" name="AutoShape 6"/>
          <p:cNvSpPr>
            <a:spLocks noChangeArrowheads="1"/>
          </p:cNvSpPr>
          <p:nvPr/>
        </p:nvSpPr>
        <p:spPr bwMode="auto">
          <a:xfrm>
            <a:off x="2590800" y="6096000"/>
            <a:ext cx="4213225" cy="609600"/>
          </a:xfrm>
          <a:prstGeom prst="wedgeRoundRectCallout">
            <a:avLst>
              <a:gd name="adj1" fmla="val 54333"/>
              <a:gd name="adj2" fmla="val -61199"/>
              <a:gd name="adj3" fmla="val 16667"/>
            </a:avLst>
          </a:prstGeom>
          <a:solidFill>
            <a:schemeClr val="accent1"/>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A50021"/>
                </a:solidFill>
                <a:latin typeface="Arial Narrow" panose="020B0606020202030204" pitchFamily="34" charset="0"/>
              </a:rPr>
              <a:t>所处理的菜单项的</a:t>
            </a:r>
            <a:r>
              <a:rPr lang="en-US" altLang="zh-CN" sz="2800" b="1">
                <a:solidFill>
                  <a:srgbClr val="A50021"/>
                </a:solidFill>
                <a:latin typeface="Arial Narrow" panose="020B0606020202030204" pitchFamily="34" charset="0"/>
              </a:rPr>
              <a:t>ID</a:t>
            </a:r>
            <a:r>
              <a:rPr lang="zh-CN" altLang="en-US" sz="2800" b="1">
                <a:solidFill>
                  <a:srgbClr val="A50021"/>
                </a:solidFill>
                <a:latin typeface="Arial Narrow" panose="020B0606020202030204" pitchFamily="3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121615F-3F10-494B-8F1D-88B4283F4D89}" type="slidenum">
              <a:rPr lang="en-US" altLang="zh-CN"/>
              <a:pPr/>
              <a:t>16</a:t>
            </a:fld>
            <a:endParaRPr lang="en-US" altLang="zh-CN"/>
          </a:p>
        </p:txBody>
      </p:sp>
      <p:sp>
        <p:nvSpPr>
          <p:cNvPr id="138244" name="Text Box 4"/>
          <p:cNvSpPr txBox="1">
            <a:spLocks noChangeArrowheads="1"/>
          </p:cNvSpPr>
          <p:nvPr/>
        </p:nvSpPr>
        <p:spPr bwMode="auto">
          <a:xfrm>
            <a:off x="228600" y="228600"/>
            <a:ext cx="86106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Arial Narrow" panose="020B0606020202030204" pitchFamily="34" charset="0"/>
              </a:rPr>
              <a:t>        在</a:t>
            </a:r>
            <a:r>
              <a:rPr lang="en-US" altLang="zh-CN" sz="2800" b="1" dirty="0" smtClean="0">
                <a:latin typeface="Arial Narrow" panose="020B0606020202030204" pitchFamily="34" charset="0"/>
              </a:rPr>
              <a:t>10_1View.cpp</a:t>
            </a:r>
            <a:r>
              <a:rPr lang="zh-CN" altLang="en-US" sz="2800" b="1" dirty="0">
                <a:latin typeface="Arial Narrow" panose="020B0606020202030204" pitchFamily="34" charset="0"/>
              </a:rPr>
              <a:t>的开头部分加入如下斜体标识的代码，完成消息映射</a:t>
            </a:r>
          </a:p>
          <a:p>
            <a:r>
              <a:rPr lang="en-US" altLang="zh-CN" sz="2800" b="1" dirty="0">
                <a:latin typeface="Arial Narrow" panose="020B0606020202030204" pitchFamily="34" charset="0"/>
              </a:rPr>
              <a:t>BEGIN_MESSAGE_MAP(CMy10_1View, </a:t>
            </a:r>
            <a:r>
              <a:rPr lang="en-US" altLang="zh-CN" sz="2800" b="1" dirty="0" err="1">
                <a:latin typeface="Arial Narrow" panose="020B0606020202030204" pitchFamily="34" charset="0"/>
              </a:rPr>
              <a:t>CView</a:t>
            </a:r>
            <a:r>
              <a:rPr lang="en-US" altLang="zh-CN" sz="2800" b="1" dirty="0">
                <a:latin typeface="Arial Narrow" panose="020B0606020202030204" pitchFamily="34" charset="0"/>
              </a:rPr>
              <a:t>)</a:t>
            </a:r>
          </a:p>
          <a:p>
            <a:r>
              <a:rPr lang="en-US" altLang="zh-CN" b="1" i="1" dirty="0">
                <a:solidFill>
                  <a:srgbClr val="00FF00"/>
                </a:solidFill>
                <a:latin typeface="Arial Narrow" panose="020B0606020202030204" pitchFamily="34" charset="0"/>
              </a:rPr>
              <a:t>	</a:t>
            </a:r>
            <a:r>
              <a:rPr lang="en-US" altLang="zh-CN" b="1" i="1" dirty="0" smtClean="0">
                <a:solidFill>
                  <a:srgbClr val="00FF00"/>
                </a:solidFill>
                <a:latin typeface="Arial Narrow" panose="020B0606020202030204" pitchFamily="34" charset="0"/>
              </a:rPr>
              <a:t>ON_COMMAND_RANGE</a:t>
            </a:r>
            <a:r>
              <a:rPr lang="en-US" altLang="zh-CN" b="1" i="1" dirty="0">
                <a:solidFill>
                  <a:srgbClr val="00FF00"/>
                </a:solidFill>
                <a:latin typeface="Arial Narrow" panose="020B0606020202030204" pitchFamily="34" charset="0"/>
              </a:rPr>
              <a:t>(</a:t>
            </a:r>
          </a:p>
          <a:p>
            <a:r>
              <a:rPr lang="en-US" altLang="zh-CN" b="1" i="1" dirty="0">
                <a:solidFill>
                  <a:srgbClr val="00FF00"/>
                </a:solidFill>
                <a:latin typeface="Arial Narrow" panose="020B0606020202030204" pitchFamily="34" charset="0"/>
              </a:rPr>
              <a:t>		ID_OPER_RED,	// </a:t>
            </a:r>
            <a:r>
              <a:rPr lang="en-US" altLang="zh-CN" sz="2800" b="1" dirty="0">
                <a:latin typeface="Arial Narrow" panose="020B0606020202030204" pitchFamily="34" charset="0"/>
              </a:rPr>
              <a:t>ID</a:t>
            </a:r>
            <a:r>
              <a:rPr lang="zh-CN" altLang="en-US" sz="2800" b="1" dirty="0">
                <a:latin typeface="Arial Narrow" panose="020B0606020202030204" pitchFamily="34" charset="0"/>
              </a:rPr>
              <a:t>范围的最小值</a:t>
            </a:r>
            <a:endParaRPr lang="zh-CN" altLang="en-US" b="1" i="1" dirty="0">
              <a:solidFill>
                <a:srgbClr val="00FF00"/>
              </a:solidFill>
              <a:latin typeface="Arial Narrow" panose="020B0606020202030204" pitchFamily="34" charset="0"/>
            </a:endParaRPr>
          </a:p>
          <a:p>
            <a:r>
              <a:rPr lang="zh-CN" altLang="en-US" b="1" i="1" dirty="0">
                <a:solidFill>
                  <a:srgbClr val="00FF00"/>
                </a:solidFill>
                <a:latin typeface="Arial Narrow" panose="020B0606020202030204" pitchFamily="34" charset="0"/>
              </a:rPr>
              <a:t>		</a:t>
            </a:r>
            <a:r>
              <a:rPr lang="en-US" altLang="zh-CN" b="1" i="1" dirty="0">
                <a:solidFill>
                  <a:srgbClr val="00FF00"/>
                </a:solidFill>
                <a:latin typeface="Arial Narrow" panose="020B0606020202030204" pitchFamily="34" charset="0"/>
              </a:rPr>
              <a:t>ID_OPER_BLUE,	// </a:t>
            </a:r>
            <a:r>
              <a:rPr lang="en-US" altLang="zh-CN" sz="2800" b="1" dirty="0">
                <a:latin typeface="Arial Narrow" panose="020B0606020202030204" pitchFamily="34" charset="0"/>
              </a:rPr>
              <a:t>ID</a:t>
            </a:r>
            <a:r>
              <a:rPr lang="zh-CN" altLang="en-US" sz="2800" b="1" dirty="0">
                <a:latin typeface="Arial Narrow" panose="020B0606020202030204" pitchFamily="34" charset="0"/>
              </a:rPr>
              <a:t>范围的最大值</a:t>
            </a:r>
            <a:endParaRPr lang="zh-CN" altLang="en-US" b="1" i="1" dirty="0">
              <a:solidFill>
                <a:srgbClr val="00FF00"/>
              </a:solidFill>
              <a:latin typeface="Arial Narrow" panose="020B0606020202030204" pitchFamily="34" charset="0"/>
            </a:endParaRPr>
          </a:p>
          <a:p>
            <a:r>
              <a:rPr lang="zh-CN" altLang="en-US" b="1" i="1" dirty="0">
                <a:solidFill>
                  <a:srgbClr val="00FF00"/>
                </a:solidFill>
                <a:latin typeface="Arial Narrow" panose="020B0606020202030204" pitchFamily="34" charset="0"/>
              </a:rPr>
              <a:t>		</a:t>
            </a:r>
            <a:r>
              <a:rPr lang="en-US" altLang="zh-CN" b="1" i="1" dirty="0" err="1">
                <a:solidFill>
                  <a:srgbClr val="FFCCFF"/>
                </a:solidFill>
                <a:latin typeface="Arial Narrow" panose="020B0606020202030204" pitchFamily="34" charset="0"/>
              </a:rPr>
              <a:t>OnOperColorChange</a:t>
            </a:r>
            <a:r>
              <a:rPr lang="en-US" altLang="zh-CN" b="1" i="1" dirty="0">
                <a:solidFill>
                  <a:srgbClr val="00FF00"/>
                </a:solidFill>
                <a:latin typeface="Arial Narrow" panose="020B0606020202030204" pitchFamily="34" charset="0"/>
              </a:rPr>
              <a:t>)	//</a:t>
            </a:r>
            <a:r>
              <a:rPr lang="zh-CN" altLang="en-US" sz="2800" b="1" dirty="0">
                <a:latin typeface="Arial Narrow" panose="020B0606020202030204" pitchFamily="34" charset="0"/>
              </a:rPr>
              <a:t>消息处理函数</a:t>
            </a:r>
            <a:endParaRPr lang="zh-CN" altLang="en-US" b="1" dirty="0">
              <a:solidFill>
                <a:srgbClr val="00FF00"/>
              </a:solidFill>
              <a:latin typeface="Arial Narrow" panose="020B0606020202030204" pitchFamily="34" charset="0"/>
            </a:endParaRPr>
          </a:p>
          <a:p>
            <a:r>
              <a:rPr lang="en-US" altLang="zh-CN" sz="2800" b="1" dirty="0">
                <a:latin typeface="Arial Narrow" panose="020B0606020202030204" pitchFamily="34" charset="0"/>
              </a:rPr>
              <a:t>END_MESSAGE_MAP()</a:t>
            </a:r>
          </a:p>
          <a:p>
            <a:r>
              <a:rPr lang="en-US" altLang="zh-CN" sz="2800" b="1" dirty="0">
                <a:latin typeface="Arial Narrow" panose="020B0606020202030204" pitchFamily="34" charset="0"/>
              </a:rPr>
              <a:t>	</a:t>
            </a:r>
          </a:p>
          <a:p>
            <a:r>
              <a:rPr lang="zh-CN" altLang="en-US" sz="2800" b="1" dirty="0" smtClean="0">
                <a:latin typeface="Arial Narrow" panose="020B0606020202030204" pitchFamily="34" charset="0"/>
              </a:rPr>
              <a:t>在</a:t>
            </a:r>
            <a:r>
              <a:rPr lang="en-US" altLang="zh-CN" sz="2800" dirty="0"/>
              <a:t>10_1</a:t>
            </a:r>
            <a:r>
              <a:rPr lang="en-US" altLang="zh-CN" sz="2800" b="1" dirty="0" smtClean="0">
                <a:latin typeface="Arial Narrow" panose="020B0606020202030204" pitchFamily="34" charset="0"/>
              </a:rPr>
              <a:t>View.cpp</a:t>
            </a:r>
            <a:r>
              <a:rPr lang="zh-CN" altLang="en-US" sz="2800" b="1" dirty="0">
                <a:latin typeface="Arial Narrow" panose="020B0606020202030204" pitchFamily="34" charset="0"/>
              </a:rPr>
              <a:t>的最后加入消息处理函数：</a:t>
            </a:r>
          </a:p>
          <a:p>
            <a:r>
              <a:rPr lang="en-US" altLang="zh-CN" sz="2800" b="1" dirty="0">
                <a:latin typeface="Arial Narrow" panose="020B0606020202030204" pitchFamily="34" charset="0"/>
              </a:rPr>
              <a:t>void </a:t>
            </a:r>
            <a:r>
              <a:rPr lang="en-US" altLang="zh-CN" sz="2800" b="1" dirty="0" smtClean="0">
                <a:latin typeface="Arial Narrow" panose="020B0606020202030204" pitchFamily="34" charset="0"/>
              </a:rPr>
              <a:t>CMy</a:t>
            </a:r>
            <a:r>
              <a:rPr lang="en-US" altLang="zh-CN" sz="2800" dirty="0"/>
              <a:t>10_1</a:t>
            </a:r>
            <a:r>
              <a:rPr lang="en-US" altLang="zh-CN" sz="2800" b="1" dirty="0" smtClean="0">
                <a:latin typeface="Arial Narrow" panose="020B0606020202030204" pitchFamily="34" charset="0"/>
              </a:rPr>
              <a:t>View</a:t>
            </a:r>
            <a:r>
              <a:rPr lang="en-US" altLang="zh-CN" sz="2800" b="1" dirty="0">
                <a:latin typeface="Arial Narrow" panose="020B0606020202030204" pitchFamily="34" charset="0"/>
              </a:rPr>
              <a:t>::</a:t>
            </a:r>
            <a:r>
              <a:rPr lang="en-US" altLang="zh-CN" sz="2800" b="1" dirty="0" err="1" smtClean="0">
                <a:solidFill>
                  <a:srgbClr val="FFCCFF"/>
                </a:solidFill>
                <a:latin typeface="Arial Narrow" panose="020B0606020202030204" pitchFamily="34" charset="0"/>
              </a:rPr>
              <a:t>OnOperColorChange</a:t>
            </a:r>
            <a:r>
              <a:rPr lang="en-US" altLang="zh-CN" sz="2800" b="1" dirty="0" smtClean="0">
                <a:latin typeface="Arial Narrow" panose="020B0606020202030204" pitchFamily="34" charset="0"/>
              </a:rPr>
              <a:t>(UINT </a:t>
            </a:r>
            <a:r>
              <a:rPr lang="en-US" altLang="zh-CN" sz="2800" b="1" dirty="0" err="1">
                <a:latin typeface="Arial Narrow" panose="020B0606020202030204" pitchFamily="34" charset="0"/>
              </a:rPr>
              <a:t>nID</a:t>
            </a:r>
            <a:r>
              <a:rPr lang="en-US" altLang="zh-CN" sz="2800" b="1" dirty="0">
                <a:latin typeface="Arial Narrow" panose="020B0606020202030204" pitchFamily="34" charset="0"/>
              </a:rPr>
              <a:t>)</a:t>
            </a:r>
          </a:p>
          <a:p>
            <a:r>
              <a:rPr lang="en-US" altLang="zh-CN" sz="2800" b="1" dirty="0">
                <a:latin typeface="Arial Narrow" panose="020B0606020202030204" pitchFamily="34" charset="0"/>
              </a:rPr>
              <a:t>{	</a:t>
            </a:r>
            <a:r>
              <a:rPr lang="en-US" altLang="zh-CN" sz="2800" b="1" i="1" dirty="0" err="1">
                <a:solidFill>
                  <a:srgbClr val="00FF00"/>
                </a:solidFill>
                <a:latin typeface="Arial Narrow" panose="020B0606020202030204" pitchFamily="34" charset="0"/>
              </a:rPr>
              <a:t>m_nColorIndex</a:t>
            </a:r>
            <a:r>
              <a:rPr lang="en-US" altLang="zh-CN" sz="2800" b="1" i="1" dirty="0">
                <a:solidFill>
                  <a:srgbClr val="00FF00"/>
                </a:solidFill>
                <a:latin typeface="Arial Narrow" panose="020B0606020202030204" pitchFamily="34" charset="0"/>
              </a:rPr>
              <a:t> = </a:t>
            </a:r>
            <a:r>
              <a:rPr lang="en-US" altLang="zh-CN" sz="2800" b="1" i="1" dirty="0" err="1">
                <a:solidFill>
                  <a:srgbClr val="00FF00"/>
                </a:solidFill>
                <a:latin typeface="Arial Narrow" panose="020B0606020202030204" pitchFamily="34" charset="0"/>
              </a:rPr>
              <a:t>nID</a:t>
            </a:r>
            <a:r>
              <a:rPr lang="en-US" altLang="zh-CN" sz="2800" b="1" i="1" dirty="0">
                <a:solidFill>
                  <a:srgbClr val="00FF00"/>
                </a:solidFill>
                <a:latin typeface="Arial Narrow" panose="020B0606020202030204" pitchFamily="34" charset="0"/>
              </a:rPr>
              <a:t>-ID_OPER_RED;</a:t>
            </a:r>
            <a:endParaRPr lang="en-US" altLang="zh-CN" sz="2800" b="1" dirty="0">
              <a:solidFill>
                <a:srgbClr val="00FF00"/>
              </a:solidFill>
              <a:latin typeface="Arial Narrow" panose="020B0606020202030204" pitchFamily="34" charset="0"/>
            </a:endParaRPr>
          </a:p>
          <a:p>
            <a:r>
              <a:rPr lang="en-US" altLang="zh-CN" sz="2800" b="1" i="1" dirty="0">
                <a:solidFill>
                  <a:srgbClr val="00FF00"/>
                </a:solidFill>
                <a:latin typeface="Arial Narrow" panose="020B0606020202030204" pitchFamily="34" charset="0"/>
              </a:rPr>
              <a:t>	Invalidate();</a:t>
            </a:r>
            <a:r>
              <a:rPr lang="en-US" altLang="zh-CN" sz="2800" b="1" i="1" dirty="0">
                <a:latin typeface="Arial Narrow" panose="020B0606020202030204" pitchFamily="34" charset="0"/>
              </a:rPr>
              <a:t> </a:t>
            </a:r>
            <a:r>
              <a:rPr lang="en-US" altLang="zh-CN" sz="2800" b="1" dirty="0">
                <a:latin typeface="Arial Narrow" panose="020B0606020202030204" pitchFamily="34" charset="0"/>
              </a:rPr>
              <a:t>}</a:t>
            </a:r>
          </a:p>
          <a:p>
            <a:r>
              <a:rPr lang="en-US" altLang="zh-CN" sz="2800" b="1" dirty="0">
                <a:latin typeface="Arial Narrow" panose="020B0606020202030204" pitchFamily="34" charset="0"/>
              </a:rPr>
              <a:t>	</a:t>
            </a:r>
            <a:r>
              <a:rPr lang="zh-CN" altLang="en-US" sz="2800" b="1" dirty="0">
                <a:solidFill>
                  <a:srgbClr val="00FFCC"/>
                </a:solidFill>
                <a:latin typeface="Arial Narrow" panose="020B0606020202030204" pitchFamily="34" charset="0"/>
              </a:rPr>
              <a:t>运行程序，可以通过菜单项来改变颜色了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76D095C-5B3E-400D-B55D-3A34D878FE6E}" type="slidenum">
              <a:rPr lang="en-US" altLang="zh-CN"/>
              <a:pPr/>
              <a:t>17</a:t>
            </a:fld>
            <a:endParaRPr lang="en-US" altLang="zh-CN"/>
          </a:p>
        </p:txBody>
      </p:sp>
      <p:sp>
        <p:nvSpPr>
          <p:cNvPr id="139268" name="Text Box 4"/>
          <p:cNvSpPr txBox="1">
            <a:spLocks noChangeArrowheads="1"/>
          </p:cNvSpPr>
          <p:nvPr/>
        </p:nvSpPr>
        <p:spPr bwMode="auto">
          <a:xfrm>
            <a:off x="381000" y="152400"/>
            <a:ext cx="6708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FF00"/>
                </a:solidFill>
                <a:latin typeface="Arial Narrow" panose="020B0606020202030204" pitchFamily="34" charset="0"/>
              </a:rPr>
              <a:t>(4)</a:t>
            </a:r>
            <a:r>
              <a:rPr lang="en-US" altLang="zh-CN" sz="3200" b="1">
                <a:latin typeface="Arial Narrow" panose="020B0606020202030204" pitchFamily="34" charset="0"/>
              </a:rPr>
              <a:t> ON_UPDATE_COMMAND_UI_RANGE </a:t>
            </a:r>
          </a:p>
        </p:txBody>
      </p:sp>
      <p:sp>
        <p:nvSpPr>
          <p:cNvPr id="139269" name="Text Box 5"/>
          <p:cNvSpPr txBox="1">
            <a:spLocks noChangeArrowheads="1"/>
          </p:cNvSpPr>
          <p:nvPr/>
        </p:nvSpPr>
        <p:spPr bwMode="auto">
          <a:xfrm>
            <a:off x="304800" y="1660525"/>
            <a:ext cx="8610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chemeClr val="accent1"/>
                </a:solidFill>
                <a:latin typeface="Arial Narrow" panose="020B0606020202030204" pitchFamily="34" charset="0"/>
              </a:rPr>
              <a:t>ON_UPDATE_COMMAND_UI_RANGE</a:t>
            </a:r>
            <a:r>
              <a:rPr lang="zh-CN" altLang="en-US" b="1" dirty="0">
                <a:solidFill>
                  <a:schemeClr val="accent1"/>
                </a:solidFill>
                <a:latin typeface="Arial Narrow" panose="020B0606020202030204" pitchFamily="34" charset="0"/>
              </a:rPr>
              <a:t>与</a:t>
            </a:r>
            <a:r>
              <a:rPr lang="en-US" altLang="zh-CN" b="1" dirty="0">
                <a:solidFill>
                  <a:schemeClr val="accent1"/>
                </a:solidFill>
                <a:latin typeface="Arial Narrow" panose="020B0606020202030204" pitchFamily="34" charset="0"/>
              </a:rPr>
              <a:t>ON_UPDATE_COMMAND_UI</a:t>
            </a:r>
            <a:r>
              <a:rPr lang="zh-CN" altLang="en-US" sz="2800" b="1" dirty="0">
                <a:latin typeface="Arial Narrow" panose="020B0606020202030204" pitchFamily="34" charset="0"/>
              </a:rPr>
              <a:t>的关系类似和</a:t>
            </a:r>
            <a:r>
              <a:rPr lang="en-US" altLang="zh-CN" b="1" dirty="0">
                <a:solidFill>
                  <a:schemeClr val="accent1"/>
                </a:solidFill>
                <a:latin typeface="Arial Narrow" panose="020B0606020202030204" pitchFamily="34" charset="0"/>
              </a:rPr>
              <a:t>ON_COMMAND_RANGE</a:t>
            </a:r>
            <a:r>
              <a:rPr lang="zh-CN" altLang="en-US" b="1" dirty="0">
                <a:solidFill>
                  <a:schemeClr val="accent1"/>
                </a:solidFill>
                <a:latin typeface="Arial Narrow" panose="020B0606020202030204" pitchFamily="34" charset="0"/>
              </a:rPr>
              <a:t>与</a:t>
            </a:r>
            <a:r>
              <a:rPr lang="en-US" altLang="zh-CN" b="1" dirty="0">
                <a:solidFill>
                  <a:schemeClr val="accent1"/>
                </a:solidFill>
                <a:latin typeface="Arial Narrow" panose="020B0606020202030204" pitchFamily="34" charset="0"/>
              </a:rPr>
              <a:t>ON_COMMAND</a:t>
            </a:r>
            <a:r>
              <a:rPr lang="zh-CN" altLang="en-US" sz="2800" b="1" dirty="0">
                <a:latin typeface="Arial Narrow" panose="020B0606020202030204" pitchFamily="34" charset="0"/>
              </a:rPr>
              <a:t>的关系</a:t>
            </a:r>
          </a:p>
          <a:p>
            <a:r>
              <a:rPr lang="zh-CN" altLang="en-US" sz="2800" b="1" dirty="0">
                <a:latin typeface="Arial Narrow" panose="020B0606020202030204" pitchFamily="34" charset="0"/>
              </a:rPr>
              <a:t>    </a:t>
            </a:r>
          </a:p>
          <a:p>
            <a:r>
              <a:rPr lang="zh-CN" altLang="en-US" sz="3200" b="1" dirty="0">
                <a:latin typeface="Arial Narrow" panose="020B0606020202030204" pitchFamily="34" charset="0"/>
              </a:rPr>
              <a:t>下面仿照手工加入</a:t>
            </a:r>
            <a:r>
              <a:rPr lang="en-US" altLang="zh-CN" sz="3200" b="1" dirty="0">
                <a:latin typeface="Arial Narrow" panose="020B0606020202030204" pitchFamily="34" charset="0"/>
              </a:rPr>
              <a:t>ON_COMMAND_RANGE</a:t>
            </a:r>
            <a:r>
              <a:rPr lang="zh-CN" altLang="en-US" sz="3200" b="1" dirty="0">
                <a:latin typeface="Arial Narrow" panose="020B0606020202030204" pitchFamily="34" charset="0"/>
              </a:rPr>
              <a:t>过程加入</a:t>
            </a:r>
            <a:r>
              <a:rPr lang="en-US" altLang="zh-CN" sz="3200" b="1" dirty="0">
                <a:latin typeface="Arial Narrow" panose="020B0606020202030204" pitchFamily="34" charset="0"/>
              </a:rPr>
              <a:t>ON_UPDATE_COMMAND_UI_RANGE</a:t>
            </a:r>
            <a:r>
              <a:rPr lang="zh-CN" altLang="en-US" sz="3200" b="1" dirty="0">
                <a:latin typeface="Arial Narrow" panose="020B0606020202030204" pitchFamily="34" charset="0"/>
              </a:rPr>
              <a:t>宏。</a:t>
            </a:r>
          </a:p>
          <a:p>
            <a:endParaRPr lang="zh-CN" altLang="en-US" sz="3200" b="1" dirty="0">
              <a:latin typeface="Arial Narrow" panose="020B0606020202030204" pitchFamily="34" charset="0"/>
            </a:endParaRPr>
          </a:p>
          <a:p>
            <a:r>
              <a:rPr lang="zh-CN" altLang="en-US" sz="2800" b="1" dirty="0" smtClean="0">
                <a:solidFill>
                  <a:schemeClr val="accent1"/>
                </a:solidFill>
                <a:latin typeface="Arial Narrow" panose="020B0606020202030204" pitchFamily="34" charset="0"/>
              </a:rPr>
              <a:t>在</a:t>
            </a:r>
            <a:r>
              <a:rPr lang="en-US" altLang="zh-CN" sz="2800" b="1" dirty="0" smtClean="0">
                <a:solidFill>
                  <a:schemeClr val="accent1"/>
                </a:solidFill>
                <a:latin typeface="Arial Narrow" panose="020B0606020202030204" pitchFamily="34" charset="0"/>
              </a:rPr>
              <a:t>10_1View.h</a:t>
            </a:r>
            <a:r>
              <a:rPr lang="zh-CN" altLang="en-US" sz="2800" b="1" dirty="0">
                <a:solidFill>
                  <a:schemeClr val="accent1"/>
                </a:solidFill>
                <a:latin typeface="Arial Narrow" panose="020B0606020202030204" pitchFamily="34" charset="0"/>
              </a:rPr>
              <a:t>中加入如下代码：</a:t>
            </a:r>
          </a:p>
          <a:p>
            <a:r>
              <a:rPr lang="en-US" altLang="zh-CN" sz="2600" b="1" i="1" dirty="0" err="1">
                <a:solidFill>
                  <a:srgbClr val="66FFCC"/>
                </a:solidFill>
                <a:latin typeface="Arial Narrow" panose="020B0606020202030204" pitchFamily="34" charset="0"/>
              </a:rPr>
              <a:t>afx_msg</a:t>
            </a:r>
            <a:r>
              <a:rPr lang="en-US" altLang="zh-CN" sz="2600" b="1" i="1" dirty="0">
                <a:solidFill>
                  <a:srgbClr val="66FFCC"/>
                </a:solidFill>
                <a:latin typeface="Arial Narrow" panose="020B0606020202030204" pitchFamily="34" charset="0"/>
              </a:rPr>
              <a:t> void </a:t>
            </a:r>
            <a:r>
              <a:rPr lang="en-US" altLang="zh-CN" sz="2600" b="1" i="1" dirty="0" err="1">
                <a:solidFill>
                  <a:srgbClr val="66FFCC"/>
                </a:solidFill>
                <a:latin typeface="Arial Narrow" panose="020B0606020202030204" pitchFamily="34" charset="0"/>
              </a:rPr>
              <a:t>OnUpdateOperColorChange</a:t>
            </a:r>
            <a:r>
              <a:rPr lang="en-US" altLang="zh-CN" sz="2600" b="1" i="1" dirty="0">
                <a:solidFill>
                  <a:srgbClr val="66FFCC"/>
                </a:solidFill>
                <a:latin typeface="Arial Narrow" panose="020B0606020202030204" pitchFamily="34" charset="0"/>
              </a:rPr>
              <a:t>(</a:t>
            </a:r>
            <a:r>
              <a:rPr lang="en-US" altLang="zh-CN" sz="2600" b="1" i="1" dirty="0" err="1">
                <a:solidFill>
                  <a:srgbClr val="66FFCC"/>
                </a:solidFill>
                <a:latin typeface="Arial Narrow" panose="020B0606020202030204" pitchFamily="34" charset="0"/>
              </a:rPr>
              <a:t>CCmdUI</a:t>
            </a:r>
            <a:r>
              <a:rPr lang="en-US" altLang="zh-CN" sz="2600" b="1" i="1" dirty="0">
                <a:solidFill>
                  <a:srgbClr val="66FFCC"/>
                </a:solidFill>
                <a:latin typeface="Arial Narrow" panose="020B0606020202030204" pitchFamily="34" charset="0"/>
              </a:rPr>
              <a:t> * </a:t>
            </a:r>
            <a:r>
              <a:rPr lang="en-US" altLang="zh-CN" sz="2600" b="1" i="1" dirty="0" err="1">
                <a:solidFill>
                  <a:srgbClr val="66FFCC"/>
                </a:solidFill>
                <a:latin typeface="Arial Narrow" panose="020B0606020202030204" pitchFamily="34" charset="0"/>
              </a:rPr>
              <a:t>pCmdUI</a:t>
            </a:r>
            <a:r>
              <a:rPr lang="en-US" altLang="zh-CN" sz="2600" b="1" i="1" dirty="0">
                <a:solidFill>
                  <a:srgbClr val="66FFCC"/>
                </a:solidFill>
                <a:latin typeface="Arial Narrow" panose="020B0606020202030204" pitchFamily="34" charset="0"/>
              </a:rPr>
              <a:t>);</a:t>
            </a:r>
            <a:endParaRPr lang="en-US" altLang="zh-CN" sz="28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CA94BD6-1CA9-4BED-9703-50D4B4AC2034}" type="slidenum">
              <a:rPr lang="en-US" altLang="zh-CN"/>
              <a:pPr/>
              <a:t>18</a:t>
            </a:fld>
            <a:endParaRPr lang="en-US" altLang="zh-CN"/>
          </a:p>
        </p:txBody>
      </p:sp>
      <p:sp>
        <p:nvSpPr>
          <p:cNvPr id="140292" name="Text Box 4"/>
          <p:cNvSpPr txBox="1">
            <a:spLocks noChangeArrowheads="1"/>
          </p:cNvSpPr>
          <p:nvPr/>
        </p:nvSpPr>
        <p:spPr bwMode="auto">
          <a:xfrm>
            <a:off x="304800" y="514350"/>
            <a:ext cx="86106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Arial Narrow" panose="020B0606020202030204" pitchFamily="34" charset="0"/>
              </a:rPr>
              <a:t>在</a:t>
            </a:r>
            <a:r>
              <a:rPr lang="en-US" altLang="zh-CN" sz="2800" b="1" dirty="0" smtClean="0">
                <a:latin typeface="Arial Narrow" panose="020B0606020202030204" pitchFamily="34" charset="0"/>
              </a:rPr>
              <a:t>10_1View.cpp</a:t>
            </a:r>
            <a:r>
              <a:rPr lang="zh-CN" altLang="en-US" sz="2800" b="1" dirty="0">
                <a:latin typeface="Arial Narrow" panose="020B0606020202030204" pitchFamily="34" charset="0"/>
              </a:rPr>
              <a:t>中加入如下代码：</a:t>
            </a:r>
          </a:p>
          <a:p>
            <a:r>
              <a:rPr lang="en-US" altLang="zh-CN" sz="2800" b="1" i="1" dirty="0">
                <a:solidFill>
                  <a:srgbClr val="FFCCFF"/>
                </a:solidFill>
                <a:latin typeface="Arial Narrow" panose="020B0606020202030204" pitchFamily="34" charset="0"/>
              </a:rPr>
              <a:t>ON_UPDATE_COMMAND_UI_RANGE(</a:t>
            </a:r>
            <a:r>
              <a:rPr lang="en-US" altLang="zh-CN" sz="2800" b="1" i="1" dirty="0" err="1">
                <a:solidFill>
                  <a:srgbClr val="FFCCFF"/>
                </a:solidFill>
                <a:latin typeface="Arial Narrow" panose="020B0606020202030204" pitchFamily="34" charset="0"/>
              </a:rPr>
              <a:t>ID_OPER_RED,ID_OPER_BLUE,OnUpdateOperColorChange</a:t>
            </a:r>
            <a:r>
              <a:rPr lang="en-US" altLang="zh-CN" sz="2800" b="1" i="1" dirty="0">
                <a:solidFill>
                  <a:srgbClr val="FFCCFF"/>
                </a:solidFill>
                <a:latin typeface="Arial Narrow" panose="020B0606020202030204" pitchFamily="34" charset="0"/>
              </a:rPr>
              <a:t>)</a:t>
            </a:r>
            <a:endParaRPr lang="en-US" altLang="zh-CN" sz="2800" b="1" dirty="0">
              <a:solidFill>
                <a:srgbClr val="FFCCFF"/>
              </a:solidFill>
              <a:latin typeface="Arial Narrow" panose="020B0606020202030204" pitchFamily="34" charset="0"/>
            </a:endParaRPr>
          </a:p>
          <a:p>
            <a:r>
              <a:rPr lang="en-US" altLang="zh-CN" sz="2800" b="1" dirty="0">
                <a:latin typeface="Arial Narrow" panose="020B0606020202030204" pitchFamily="34" charset="0"/>
              </a:rPr>
              <a:t>…</a:t>
            </a:r>
          </a:p>
          <a:p>
            <a:r>
              <a:rPr lang="en-US" altLang="zh-CN" b="1" dirty="0">
                <a:solidFill>
                  <a:srgbClr val="FFCCFF"/>
                </a:solidFill>
                <a:latin typeface="Arial Narrow" panose="020B0606020202030204" pitchFamily="34" charset="0"/>
              </a:rPr>
              <a:t>void </a:t>
            </a:r>
            <a:r>
              <a:rPr lang="en-US" altLang="zh-CN" b="1" dirty="0" smtClean="0">
                <a:solidFill>
                  <a:srgbClr val="FFCCFF"/>
                </a:solidFill>
                <a:latin typeface="Arial Narrow" panose="020B0606020202030204" pitchFamily="34" charset="0"/>
              </a:rPr>
              <a:t>CMy10_1View</a:t>
            </a:r>
            <a:r>
              <a:rPr lang="en-US" altLang="zh-CN" b="1" dirty="0">
                <a:solidFill>
                  <a:srgbClr val="FFCCFF"/>
                </a:solidFill>
                <a:latin typeface="Arial Narrow" panose="020B0606020202030204" pitchFamily="34" charset="0"/>
              </a:rPr>
              <a:t>::</a:t>
            </a:r>
            <a:r>
              <a:rPr lang="en-US" altLang="zh-CN" b="1" dirty="0" err="1">
                <a:solidFill>
                  <a:srgbClr val="FFCCFF"/>
                </a:solidFill>
                <a:latin typeface="Arial Narrow" panose="020B0606020202030204" pitchFamily="34" charset="0"/>
              </a:rPr>
              <a:t>OnUpdateOperColorChange</a:t>
            </a:r>
            <a:r>
              <a:rPr lang="en-US" altLang="zh-CN" b="1" dirty="0">
                <a:solidFill>
                  <a:srgbClr val="FFCCFF"/>
                </a:solidFill>
                <a:latin typeface="Arial Narrow" panose="020B0606020202030204" pitchFamily="34" charset="0"/>
              </a:rPr>
              <a:t>(</a:t>
            </a:r>
            <a:r>
              <a:rPr lang="en-US" altLang="zh-CN" b="1" dirty="0" err="1">
                <a:solidFill>
                  <a:srgbClr val="FFCCFF"/>
                </a:solidFill>
                <a:latin typeface="Arial Narrow" panose="020B0606020202030204" pitchFamily="34" charset="0"/>
              </a:rPr>
              <a:t>CCmdUI</a:t>
            </a:r>
            <a:r>
              <a:rPr lang="en-US" altLang="zh-CN" b="1" dirty="0">
                <a:solidFill>
                  <a:srgbClr val="FFCCFF"/>
                </a:solidFill>
                <a:latin typeface="Arial Narrow" panose="020B0606020202030204" pitchFamily="34" charset="0"/>
              </a:rPr>
              <a:t> * </a:t>
            </a:r>
            <a:r>
              <a:rPr lang="en-US" altLang="zh-CN" b="1" dirty="0" err="1">
                <a:solidFill>
                  <a:srgbClr val="FFCCFF"/>
                </a:solidFill>
                <a:latin typeface="Arial Narrow" panose="020B0606020202030204" pitchFamily="34" charset="0"/>
              </a:rPr>
              <a:t>pCmdUI</a:t>
            </a:r>
            <a:r>
              <a:rPr lang="en-US" altLang="zh-CN" b="1" dirty="0">
                <a:solidFill>
                  <a:srgbClr val="FFCCFF"/>
                </a:solidFill>
                <a:latin typeface="Arial Narrow" panose="020B0606020202030204" pitchFamily="34" charset="0"/>
              </a:rPr>
              <a:t>)</a:t>
            </a:r>
          </a:p>
          <a:p>
            <a:r>
              <a:rPr lang="en-US" altLang="zh-CN" sz="2800" b="1" dirty="0">
                <a:solidFill>
                  <a:srgbClr val="FFCCFF"/>
                </a:solidFill>
                <a:latin typeface="Arial Narrow" panose="020B0606020202030204" pitchFamily="34" charset="0"/>
              </a:rPr>
              <a:t>{</a:t>
            </a:r>
          </a:p>
          <a:p>
            <a:r>
              <a:rPr lang="en-US" altLang="zh-CN" sz="2800" b="1" i="1" dirty="0">
                <a:solidFill>
                  <a:srgbClr val="FFCCFF"/>
                </a:solidFill>
                <a:latin typeface="Arial Narrow" panose="020B0606020202030204" pitchFamily="34" charset="0"/>
              </a:rPr>
              <a:t>   </a:t>
            </a:r>
            <a:r>
              <a:rPr lang="en-US" altLang="zh-CN" sz="2800" b="1" i="1" dirty="0" err="1">
                <a:solidFill>
                  <a:srgbClr val="FFCCFF"/>
                </a:solidFill>
                <a:latin typeface="Arial Narrow" panose="020B0606020202030204" pitchFamily="34" charset="0"/>
              </a:rPr>
              <a:t>pCmdUI</a:t>
            </a:r>
            <a:r>
              <a:rPr lang="en-US" altLang="zh-CN" sz="2800" b="1" i="1" dirty="0">
                <a:solidFill>
                  <a:srgbClr val="FFCCFF"/>
                </a:solidFill>
                <a:latin typeface="Arial Narrow" panose="020B0606020202030204" pitchFamily="34" charset="0"/>
              </a:rPr>
              <a:t>-&gt;</a:t>
            </a:r>
            <a:r>
              <a:rPr lang="en-US" altLang="zh-CN" sz="2800" b="1" i="1" dirty="0" err="1">
                <a:solidFill>
                  <a:srgbClr val="FFCCFF"/>
                </a:solidFill>
                <a:latin typeface="Arial Narrow" panose="020B0606020202030204" pitchFamily="34" charset="0"/>
              </a:rPr>
              <a:t>SetRadio</a:t>
            </a:r>
            <a:r>
              <a:rPr lang="en-US" altLang="zh-CN" sz="2800" b="1" i="1" dirty="0">
                <a:solidFill>
                  <a:srgbClr val="FFCCFF"/>
                </a:solidFill>
                <a:latin typeface="Arial Narrow" panose="020B0606020202030204" pitchFamily="34" charset="0"/>
              </a:rPr>
              <a:t>(</a:t>
            </a:r>
            <a:r>
              <a:rPr lang="en-US" altLang="zh-CN" sz="2800" b="1" i="1" dirty="0" err="1">
                <a:solidFill>
                  <a:srgbClr val="FFCCFF"/>
                </a:solidFill>
                <a:latin typeface="Arial Narrow" panose="020B0606020202030204" pitchFamily="34" charset="0"/>
              </a:rPr>
              <a:t>m_nColorIndex</a:t>
            </a:r>
            <a:r>
              <a:rPr lang="en-US" altLang="zh-CN" sz="2800" b="1" i="1" dirty="0">
                <a:solidFill>
                  <a:srgbClr val="FFCCFF"/>
                </a:solidFill>
                <a:latin typeface="Arial Narrow" panose="020B0606020202030204" pitchFamily="34" charset="0"/>
              </a:rPr>
              <a:t>==</a:t>
            </a:r>
          </a:p>
          <a:p>
            <a:r>
              <a:rPr lang="en-US" altLang="zh-CN" sz="2800" b="1" i="1" dirty="0">
                <a:solidFill>
                  <a:srgbClr val="FFCCFF"/>
                </a:solidFill>
                <a:latin typeface="Arial Narrow" panose="020B0606020202030204" pitchFamily="34" charset="0"/>
              </a:rPr>
              <a:t>		(</a:t>
            </a:r>
            <a:r>
              <a:rPr lang="en-US" altLang="zh-CN" sz="2800" b="1" i="1" dirty="0" err="1">
                <a:solidFill>
                  <a:srgbClr val="FFCCFF"/>
                </a:solidFill>
                <a:latin typeface="Arial Narrow" panose="020B0606020202030204" pitchFamily="34" charset="0"/>
              </a:rPr>
              <a:t>pCmdUI</a:t>
            </a:r>
            <a:r>
              <a:rPr lang="en-US" altLang="zh-CN" sz="2800" b="1" i="1" dirty="0">
                <a:solidFill>
                  <a:srgbClr val="FFCCFF"/>
                </a:solidFill>
                <a:latin typeface="Arial Narrow" panose="020B0606020202030204" pitchFamily="34" charset="0"/>
              </a:rPr>
              <a:t>-&gt;</a:t>
            </a:r>
            <a:r>
              <a:rPr lang="en-US" altLang="zh-CN" sz="2800" b="1" i="1" dirty="0" err="1">
                <a:solidFill>
                  <a:srgbClr val="FFCCFF"/>
                </a:solidFill>
                <a:latin typeface="Arial Narrow" panose="020B0606020202030204" pitchFamily="34" charset="0"/>
              </a:rPr>
              <a:t>m_nID</a:t>
            </a:r>
            <a:r>
              <a:rPr lang="en-US" altLang="zh-CN" sz="2800" b="1" i="1" dirty="0">
                <a:solidFill>
                  <a:srgbClr val="FFCCFF"/>
                </a:solidFill>
                <a:latin typeface="Arial Narrow" panose="020B0606020202030204" pitchFamily="34" charset="0"/>
              </a:rPr>
              <a:t> - ID_OPER_RED));</a:t>
            </a:r>
            <a:endParaRPr lang="en-US" altLang="zh-CN" sz="2800" b="1" dirty="0">
              <a:solidFill>
                <a:srgbClr val="FFCCFF"/>
              </a:solidFill>
              <a:latin typeface="Arial Narrow" panose="020B0606020202030204" pitchFamily="34" charset="0"/>
            </a:endParaRPr>
          </a:p>
          <a:p>
            <a:r>
              <a:rPr lang="en-US" altLang="zh-CN" sz="2800" b="1" dirty="0">
                <a:solidFill>
                  <a:srgbClr val="FFCCFF"/>
                </a:solidFill>
                <a:latin typeface="Arial Narrow" panose="020B0606020202030204" pitchFamily="34" charset="0"/>
              </a:rPr>
              <a:t>}</a:t>
            </a:r>
          </a:p>
          <a:p>
            <a:r>
              <a:rPr lang="en-US" altLang="zh-CN" sz="3200" b="1" dirty="0">
                <a:latin typeface="+mn-lt"/>
              </a:rPr>
              <a:t> </a:t>
            </a:r>
            <a:r>
              <a:rPr lang="en-US" altLang="zh-CN" sz="3200" b="1" dirty="0" smtClean="0">
                <a:latin typeface="+mn-lt"/>
              </a:rPr>
              <a:t>       </a:t>
            </a:r>
            <a:r>
              <a:rPr lang="zh-CN" altLang="en-US" sz="3200" b="1" dirty="0" smtClean="0">
                <a:latin typeface="+mn-lt"/>
              </a:rPr>
              <a:t>由</a:t>
            </a:r>
            <a:r>
              <a:rPr lang="zh-CN" altLang="en-US" sz="3200" b="1" dirty="0">
                <a:latin typeface="+mn-lt"/>
              </a:rPr>
              <a:t>于</a:t>
            </a:r>
            <a:r>
              <a:rPr lang="en-US" altLang="zh-CN" sz="3200" b="1" dirty="0" err="1">
                <a:latin typeface="+mn-lt"/>
              </a:rPr>
              <a:t>CCmdUI</a:t>
            </a:r>
            <a:r>
              <a:rPr lang="zh-CN" altLang="en-US" sz="3200" b="1" dirty="0">
                <a:latin typeface="+mn-lt"/>
              </a:rPr>
              <a:t>类的成员</a:t>
            </a:r>
            <a:r>
              <a:rPr lang="en-US" altLang="zh-CN" sz="3200" b="1" dirty="0" err="1">
                <a:latin typeface="+mn-lt"/>
              </a:rPr>
              <a:t>m_nID</a:t>
            </a:r>
            <a:r>
              <a:rPr lang="zh-CN" altLang="en-US" sz="3200" b="1" dirty="0">
                <a:latin typeface="+mn-lt"/>
              </a:rPr>
              <a:t>就是调用</a:t>
            </a:r>
            <a:r>
              <a:rPr lang="en-US" altLang="zh-CN" sz="3200" b="1" dirty="0" err="1">
                <a:latin typeface="+mn-lt"/>
              </a:rPr>
              <a:t>OnUpdateOperColorChange</a:t>
            </a:r>
            <a:r>
              <a:rPr lang="zh-CN" altLang="en-US" sz="3200" b="1" dirty="0">
                <a:latin typeface="+mn-lt"/>
              </a:rPr>
              <a:t>时当前的菜单项</a:t>
            </a:r>
            <a:r>
              <a:rPr lang="en-US" altLang="zh-CN" sz="3200" b="1" dirty="0">
                <a:latin typeface="+mn-lt"/>
              </a:rPr>
              <a:t>ID</a:t>
            </a:r>
            <a:r>
              <a:rPr lang="zh-CN" altLang="en-US" sz="3200" b="1" dirty="0">
                <a:latin typeface="+mn-lt"/>
              </a:rPr>
              <a:t>，因此</a:t>
            </a:r>
            <a:r>
              <a:rPr lang="en-US" altLang="zh-CN" sz="3200" b="1" dirty="0" err="1">
                <a:latin typeface="+mn-lt"/>
              </a:rPr>
              <a:t>OnUpdateOperColorChange</a:t>
            </a:r>
            <a:r>
              <a:rPr lang="zh-CN" altLang="en-US" sz="3200" b="1" dirty="0">
                <a:latin typeface="+mn-lt"/>
              </a:rPr>
              <a:t>函数没有</a:t>
            </a:r>
            <a:r>
              <a:rPr lang="en-US" altLang="zh-CN" sz="3200" b="1" dirty="0" err="1">
                <a:latin typeface="+mn-lt"/>
              </a:rPr>
              <a:t>nID</a:t>
            </a:r>
            <a:r>
              <a:rPr lang="zh-CN" altLang="en-US" sz="3200" b="1" dirty="0">
                <a:latin typeface="+mn-lt"/>
              </a:rPr>
              <a:t>这个参</a:t>
            </a:r>
            <a:r>
              <a:rPr lang="zh-CN" altLang="en-US" sz="3200" b="1" dirty="0" smtClean="0">
                <a:latin typeface="+mn-lt"/>
              </a:rPr>
              <a:t>数。</a:t>
            </a:r>
            <a:endParaRPr lang="zh-CN" altLang="en-US" sz="3200" b="1"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15179" y="2649222"/>
            <a:ext cx="4824536" cy="4174037"/>
          </a:xfrm>
          <a:prstGeom prst="rect">
            <a:avLst/>
          </a:prstGeom>
        </p:spPr>
      </p:pic>
      <p:sp>
        <p:nvSpPr>
          <p:cNvPr id="9" name="灯片编号占位符 5"/>
          <p:cNvSpPr>
            <a:spLocks noGrp="1"/>
          </p:cNvSpPr>
          <p:nvPr>
            <p:ph type="sldNum" sz="quarter" idx="12"/>
          </p:nvPr>
        </p:nvSpPr>
        <p:spPr/>
        <p:txBody>
          <a:bodyPr/>
          <a:lstStyle/>
          <a:p>
            <a:fld id="{3218236F-21C5-4C4C-9E02-1E123BD3FC55}" type="slidenum">
              <a:rPr lang="en-US" altLang="zh-CN"/>
              <a:pPr/>
              <a:t>19</a:t>
            </a:fld>
            <a:endParaRPr lang="en-US" altLang="zh-CN"/>
          </a:p>
        </p:txBody>
      </p:sp>
      <p:sp>
        <p:nvSpPr>
          <p:cNvPr id="141314" name="Rectangle 2"/>
          <p:cNvSpPr>
            <a:spLocks noGrp="1" noChangeArrowheads="1"/>
          </p:cNvSpPr>
          <p:nvPr>
            <p:ph type="title"/>
          </p:nvPr>
        </p:nvSpPr>
        <p:spPr>
          <a:xfrm>
            <a:off x="457200" y="44624"/>
            <a:ext cx="8229600" cy="587375"/>
          </a:xfrm>
        </p:spPr>
        <p:txBody>
          <a:bodyPr/>
          <a:lstStyle/>
          <a:p>
            <a:r>
              <a:rPr lang="en-US" altLang="zh-CN" sz="4000" b="1" dirty="0" smtClean="0">
                <a:latin typeface="宋体" panose="02010600030101010101" pitchFamily="2" charset="-122"/>
              </a:rPr>
              <a:t>10.2</a:t>
            </a:r>
            <a:r>
              <a:rPr lang="zh-CN" altLang="en-US" sz="4000" b="1" dirty="0" smtClean="0">
                <a:latin typeface="宋体" panose="02010600030101010101" pitchFamily="2" charset="-122"/>
              </a:rPr>
              <a:t>快</a:t>
            </a:r>
            <a:r>
              <a:rPr lang="zh-CN" altLang="en-US" sz="4000" b="1" dirty="0">
                <a:latin typeface="宋体" panose="02010600030101010101" pitchFamily="2" charset="-122"/>
              </a:rPr>
              <a:t>捷菜单的创建及其应用</a:t>
            </a:r>
            <a:r>
              <a:rPr lang="zh-CN" altLang="en-US" sz="4000" b="1" dirty="0"/>
              <a:t> </a:t>
            </a:r>
          </a:p>
        </p:txBody>
      </p:sp>
      <p:sp>
        <p:nvSpPr>
          <p:cNvPr id="141315" name="Rectangle 3"/>
          <p:cNvSpPr>
            <a:spLocks noGrp="1" noChangeArrowheads="1"/>
          </p:cNvSpPr>
          <p:nvPr>
            <p:ph type="body" idx="1"/>
          </p:nvPr>
        </p:nvSpPr>
        <p:spPr>
          <a:xfrm>
            <a:off x="200359" y="620688"/>
            <a:ext cx="8534400" cy="1040401"/>
          </a:xfrm>
        </p:spPr>
        <p:txBody>
          <a:bodyPr/>
          <a:lstStyle/>
          <a:p>
            <a:pPr marL="0" indent="0">
              <a:buNone/>
            </a:pPr>
            <a:r>
              <a:rPr lang="en-US" altLang="zh-CN" sz="2800" b="1" dirty="0" smtClean="0">
                <a:latin typeface="宋体" panose="02010600030101010101" pitchFamily="2" charset="-122"/>
              </a:rPr>
              <a:t>【</a:t>
            </a:r>
            <a:r>
              <a:rPr lang="zh-CN" altLang="en-US" sz="2800" b="1" dirty="0">
                <a:latin typeface="宋体" panose="02010600030101010101" pitchFamily="2" charset="-122"/>
              </a:rPr>
              <a:t>例</a:t>
            </a:r>
            <a:r>
              <a:rPr lang="en-US" altLang="zh-CN" sz="2800" b="1" dirty="0" smtClean="0">
                <a:latin typeface="宋体" panose="02010600030101010101" pitchFamily="2" charset="-122"/>
              </a:rPr>
              <a:t>10-1</a:t>
            </a:r>
            <a:r>
              <a:rPr lang="zh-CN" altLang="en-US" sz="2800" b="1" dirty="0">
                <a:latin typeface="宋体" panose="02010600030101010101" pitchFamily="2" charset="-122"/>
              </a:rPr>
              <a:t>续</a:t>
            </a:r>
            <a:r>
              <a:rPr lang="en-US" altLang="zh-CN" sz="2800" b="1" dirty="0" smtClean="0">
                <a:latin typeface="宋体" panose="02010600030101010101" pitchFamily="2" charset="-122"/>
              </a:rPr>
              <a:t>】</a:t>
            </a:r>
            <a:r>
              <a:rPr lang="zh-CN" altLang="en-US" sz="2800" b="1" dirty="0">
                <a:latin typeface="宋体" panose="02010600030101010101" pitchFamily="2" charset="-122"/>
              </a:rPr>
              <a:t>的基础上增加快捷菜单，实现</a:t>
            </a:r>
            <a:r>
              <a:rPr lang="zh-CN" altLang="en-US" sz="2800" b="1" dirty="0"/>
              <a:t>“</a:t>
            </a:r>
            <a:r>
              <a:rPr lang="zh-CN" altLang="en-US" sz="2800" b="1" dirty="0">
                <a:latin typeface="宋体" panose="02010600030101010101" pitchFamily="2" charset="-122"/>
              </a:rPr>
              <a:t>操作</a:t>
            </a:r>
            <a:r>
              <a:rPr lang="zh-CN" altLang="en-US" sz="2800" b="1" dirty="0"/>
              <a:t>”</a:t>
            </a:r>
            <a:r>
              <a:rPr lang="zh-CN" altLang="en-US" sz="2800" b="1" dirty="0">
                <a:latin typeface="宋体" panose="02010600030101010101" pitchFamily="2" charset="-122"/>
              </a:rPr>
              <a:t>菜单的功能</a:t>
            </a:r>
            <a:r>
              <a:rPr lang="zh-CN" altLang="en-US" sz="2800" b="1" dirty="0"/>
              <a:t> </a:t>
            </a:r>
          </a:p>
          <a:p>
            <a:pPr marL="0" indent="0">
              <a:buNone/>
            </a:pPr>
            <a:endParaRPr lang="en-US" altLang="zh-CN" sz="2800" b="1" dirty="0"/>
          </a:p>
        </p:txBody>
      </p:sp>
      <p:sp>
        <p:nvSpPr>
          <p:cNvPr id="141316" name="Text Box 4"/>
          <p:cNvSpPr txBox="1">
            <a:spLocks noChangeArrowheads="1"/>
          </p:cNvSpPr>
          <p:nvPr/>
        </p:nvSpPr>
        <p:spPr bwMode="auto">
          <a:xfrm>
            <a:off x="334962" y="1620132"/>
            <a:ext cx="8474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66FFCC"/>
                </a:solidFill>
                <a:latin typeface="Arial Narrow" panose="020B0606020202030204" pitchFamily="34" charset="0"/>
              </a:rPr>
              <a:t>1.</a:t>
            </a:r>
            <a:r>
              <a:rPr lang="en-US" altLang="zh-CN" sz="2800" b="1" dirty="0">
                <a:latin typeface="Arial Narrow" panose="020B0606020202030204" pitchFamily="34" charset="0"/>
              </a:rPr>
              <a:t> </a:t>
            </a:r>
            <a:r>
              <a:rPr lang="zh-CN" altLang="en-US" sz="2800" b="1" dirty="0">
                <a:solidFill>
                  <a:srgbClr val="66FFCC"/>
                </a:solidFill>
                <a:latin typeface="Arial Narrow" panose="020B0606020202030204" pitchFamily="34" charset="0"/>
              </a:rPr>
              <a:t>创建菜单资源：</a:t>
            </a:r>
            <a:r>
              <a:rPr lang="zh-CN" altLang="en-US" sz="2800" b="1" dirty="0">
                <a:latin typeface="Arial Narrow" panose="020B0606020202030204" pitchFamily="34" charset="0"/>
              </a:rPr>
              <a:t>在</a:t>
            </a:r>
            <a:r>
              <a:rPr lang="en-US" altLang="zh-CN" sz="2800" b="1" dirty="0" err="1">
                <a:latin typeface="Arial Narrow" panose="020B0606020202030204" pitchFamily="34" charset="0"/>
              </a:rPr>
              <a:t>ResourceView</a:t>
            </a:r>
            <a:r>
              <a:rPr lang="zh-CN" altLang="en-US" sz="2800" b="1" dirty="0">
                <a:latin typeface="Arial Narrow" panose="020B0606020202030204" pitchFamily="34" charset="0"/>
              </a:rPr>
              <a:t>菜单中右击</a:t>
            </a:r>
            <a:r>
              <a:rPr lang="en-US" altLang="zh-CN" sz="2800" b="1" dirty="0">
                <a:latin typeface="Arial Narrow" panose="020B0606020202030204" pitchFamily="34" charset="0"/>
              </a:rPr>
              <a:t>Menu</a:t>
            </a:r>
            <a:r>
              <a:rPr lang="zh-CN" altLang="en-US" sz="2800" b="1" dirty="0">
                <a:latin typeface="Arial Narrow" panose="020B0606020202030204" pitchFamily="34" charset="0"/>
              </a:rPr>
              <a:t>，选择</a:t>
            </a:r>
            <a:r>
              <a:rPr lang="en-US" altLang="zh-CN" sz="2800" b="1" dirty="0">
                <a:latin typeface="Arial Narrow" panose="020B0606020202030204" pitchFamily="34" charset="0"/>
              </a:rPr>
              <a:t>Insert Menu</a:t>
            </a:r>
            <a:r>
              <a:rPr lang="zh-CN" altLang="en-US" sz="2800" b="1" dirty="0">
                <a:latin typeface="Arial Narrow" panose="020B0606020202030204" pitchFamily="34" charset="0"/>
              </a:rPr>
              <a:t>，资源命名为</a:t>
            </a:r>
            <a:r>
              <a:rPr lang="en-US" altLang="zh-CN" sz="2800" b="1" dirty="0" smtClean="0">
                <a:latin typeface="Arial Narrow" panose="020B0606020202030204" pitchFamily="34" charset="0"/>
              </a:rPr>
              <a:t>IDR_POP_SHOW </a:t>
            </a:r>
            <a:endParaRPr lang="en-US" altLang="zh-CN" sz="2800" b="1" dirty="0">
              <a:latin typeface="Arial Narrow" panose="020B0606020202030204" pitchFamily="34" charset="0"/>
            </a:endParaRPr>
          </a:p>
        </p:txBody>
      </p:sp>
      <p:sp>
        <p:nvSpPr>
          <p:cNvPr id="141319" name="AutoShape 7"/>
          <p:cNvSpPr>
            <a:spLocks noChangeArrowheads="1"/>
          </p:cNvSpPr>
          <p:nvPr/>
        </p:nvSpPr>
        <p:spPr bwMode="auto">
          <a:xfrm>
            <a:off x="3383812" y="4664224"/>
            <a:ext cx="3169388" cy="1584176"/>
          </a:xfrm>
          <a:prstGeom prst="wedgeRoundRectCallout">
            <a:avLst>
              <a:gd name="adj1" fmla="val 72684"/>
              <a:gd name="adj2" fmla="val -65418"/>
              <a:gd name="adj3" fmla="val 16667"/>
            </a:avLst>
          </a:prstGeom>
          <a:solidFill>
            <a:schemeClr val="accent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smtClean="0">
                <a:solidFill>
                  <a:srgbClr val="A50021"/>
                </a:solidFill>
                <a:latin typeface="Rockwell Condensed" panose="02060603050405020104" pitchFamily="18" charset="0"/>
              </a:rPr>
              <a:t>IDR_POP_SHOW</a:t>
            </a:r>
          </a:p>
          <a:p>
            <a:pPr algn="ctr"/>
            <a:r>
              <a:rPr lang="zh-CN" altLang="en-US" sz="1600" b="1" dirty="0" smtClean="0">
                <a:solidFill>
                  <a:srgbClr val="A50021"/>
                </a:solidFill>
                <a:latin typeface="Rockwell Condensed" panose="02060603050405020104" pitchFamily="18" charset="0"/>
              </a:rPr>
              <a:t>要改成这个</a:t>
            </a:r>
            <a:r>
              <a:rPr lang="en-US" altLang="zh-CN" sz="1600" b="1" dirty="0" smtClean="0">
                <a:solidFill>
                  <a:srgbClr val="A50021"/>
                </a:solidFill>
                <a:latin typeface="Rockwell Condensed" panose="02060603050405020104" pitchFamily="18" charset="0"/>
              </a:rPr>
              <a:t>ID</a:t>
            </a:r>
            <a:r>
              <a:rPr lang="zh-CN" altLang="en-US" sz="1600" b="1" dirty="0" smtClean="0">
                <a:solidFill>
                  <a:srgbClr val="A50021"/>
                </a:solidFill>
                <a:latin typeface="Rockwell Condensed" panose="02060603050405020104" pitchFamily="18" charset="0"/>
              </a:rPr>
              <a:t>值，先取</a:t>
            </a:r>
            <a:r>
              <a:rPr lang="en-US" altLang="zh-CN" sz="1600" b="1" dirty="0" smtClean="0">
                <a:solidFill>
                  <a:srgbClr val="A50021"/>
                </a:solidFill>
                <a:latin typeface="Rockwell Condensed" panose="02060603050405020104" pitchFamily="18" charset="0"/>
              </a:rPr>
              <a:t>POP</a:t>
            </a:r>
            <a:r>
              <a:rPr lang="zh-CN" altLang="en-US" sz="1600" b="1" dirty="0" smtClean="0">
                <a:solidFill>
                  <a:srgbClr val="A50021"/>
                </a:solidFill>
                <a:latin typeface="Rockwell Condensed" panose="02060603050405020104" pitchFamily="18" charset="0"/>
              </a:rPr>
              <a:t>，然后单击右键，弹出属性，再点击左边的</a:t>
            </a:r>
            <a:r>
              <a:rPr lang="en-US" altLang="zh-CN" sz="1600" b="1" dirty="0" smtClean="0">
                <a:solidFill>
                  <a:srgbClr val="A50021"/>
                </a:solidFill>
                <a:latin typeface="Rockwell Condensed" panose="02060603050405020104" pitchFamily="18" charset="0"/>
              </a:rPr>
              <a:t>IDR_MENU1</a:t>
            </a:r>
            <a:r>
              <a:rPr lang="zh-CN" altLang="en-US" sz="1600" b="1" dirty="0" smtClean="0">
                <a:solidFill>
                  <a:srgbClr val="A50021"/>
                </a:solidFill>
                <a:latin typeface="Rockwell Condensed" panose="02060603050405020104" pitchFamily="18" charset="0"/>
              </a:rPr>
              <a:t>，就可以进行修改</a:t>
            </a:r>
            <a:endParaRPr lang="en-US" altLang="zh-CN" sz="1600" b="1" dirty="0">
              <a:solidFill>
                <a:srgbClr val="A50021"/>
              </a:solidFill>
              <a:latin typeface="Rockwell Condensed" panose="02060603050405020104" pitchFamily="18" charset="0"/>
            </a:endParaRPr>
          </a:p>
        </p:txBody>
      </p:sp>
      <p:pic>
        <p:nvPicPr>
          <p:cNvPr id="2" name="图片 1"/>
          <p:cNvPicPr>
            <a:picLocks noChangeAspect="1"/>
          </p:cNvPicPr>
          <p:nvPr/>
        </p:nvPicPr>
        <p:blipFill>
          <a:blip r:embed="rId3"/>
          <a:stretch>
            <a:fillRect/>
          </a:stretch>
        </p:blipFill>
        <p:spPr>
          <a:xfrm>
            <a:off x="35496" y="2654269"/>
            <a:ext cx="3168352" cy="415910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760A8AE-2987-4AA7-ABDB-0457AEC98B4C}" type="slidenum">
              <a:rPr lang="en-US" altLang="zh-CN"/>
              <a:pPr/>
              <a:t>2</a:t>
            </a:fld>
            <a:endParaRPr lang="en-US" altLang="zh-CN"/>
          </a:p>
        </p:txBody>
      </p:sp>
      <p:sp>
        <p:nvSpPr>
          <p:cNvPr id="63491" name="Rectangle 3"/>
          <p:cNvSpPr>
            <a:spLocks noGrp="1" noChangeArrowheads="1"/>
          </p:cNvSpPr>
          <p:nvPr>
            <p:ph type="body" idx="1"/>
          </p:nvPr>
        </p:nvSpPr>
        <p:spPr>
          <a:xfrm>
            <a:off x="179512" y="188640"/>
            <a:ext cx="8640960" cy="6408712"/>
          </a:xfrm>
        </p:spPr>
        <p:txBody>
          <a:bodyPr/>
          <a:lstStyle/>
          <a:p>
            <a:pPr marL="0" indent="0">
              <a:buFontTx/>
              <a:buNone/>
            </a:pPr>
            <a:r>
              <a:rPr lang="en-US" altLang="zh-CN" b="1" dirty="0" smtClean="0"/>
              <a:t>        </a:t>
            </a:r>
            <a:r>
              <a:rPr lang="zh-CN" altLang="zh-CN" b="1" dirty="0" smtClean="0"/>
              <a:t>应</a:t>
            </a:r>
            <a:r>
              <a:rPr lang="zh-CN" altLang="zh-CN" b="1" dirty="0"/>
              <a:t>用程序可以使用几种不同类型的资源，如加速键、位图、光标、对话框、菜单、工具条和字符串等</a:t>
            </a:r>
            <a:r>
              <a:rPr lang="zh-CN" altLang="zh-CN" b="1" dirty="0" smtClean="0"/>
              <a:t>。</a:t>
            </a:r>
            <a:endParaRPr lang="en-US" altLang="zh-CN" b="1" dirty="0" smtClean="0"/>
          </a:p>
          <a:p>
            <a:pPr marL="0" indent="0">
              <a:buFontTx/>
              <a:buNone/>
            </a:pPr>
            <a:endParaRPr lang="en-US" altLang="zh-CN" b="1" dirty="0"/>
          </a:p>
          <a:p>
            <a:pPr marL="0" indent="0">
              <a:buFontTx/>
              <a:buNone/>
            </a:pPr>
            <a:r>
              <a:rPr lang="en-US" altLang="zh-CN" b="1" dirty="0" smtClean="0"/>
              <a:t>        </a:t>
            </a:r>
            <a:r>
              <a:rPr lang="zh-CN" altLang="zh-CN" b="1" dirty="0" smtClean="0"/>
              <a:t>在</a:t>
            </a:r>
            <a:r>
              <a:rPr lang="en-US" altLang="zh-CN" b="1" dirty="0" smtClean="0"/>
              <a:t>Windows</a:t>
            </a:r>
            <a:r>
              <a:rPr lang="zh-CN" altLang="zh-CN" b="1" dirty="0"/>
              <a:t>编程阶段</a:t>
            </a:r>
            <a:r>
              <a:rPr lang="zh-CN" altLang="zh-CN" b="1" dirty="0" smtClean="0"/>
              <a:t>，可用</a:t>
            </a:r>
            <a:r>
              <a:rPr lang="zh-CN" altLang="zh-CN" b="1" dirty="0"/>
              <a:t>文本编辑器来编写资源脚本，这种方式比较灵活，</a:t>
            </a:r>
            <a:r>
              <a:rPr lang="zh-CN" altLang="zh-CN" b="1" dirty="0" smtClean="0"/>
              <a:t>但要</a:t>
            </a:r>
            <a:r>
              <a:rPr lang="zh-CN" altLang="zh-CN" b="1" dirty="0"/>
              <a:t>编写较多的代码，不过这对初学者全面掌握资源文件的结构很有帮助</a:t>
            </a:r>
            <a:r>
              <a:rPr lang="zh-CN" altLang="zh-CN" b="1" dirty="0" smtClean="0"/>
              <a:t>。</a:t>
            </a:r>
            <a:endParaRPr lang="en-US" altLang="zh-CN" b="1" dirty="0" smtClean="0"/>
          </a:p>
          <a:p>
            <a:pPr marL="0" indent="0">
              <a:buFontTx/>
              <a:buNone/>
            </a:pPr>
            <a:endParaRPr lang="en-US" altLang="zh-CN" b="1" dirty="0"/>
          </a:p>
          <a:p>
            <a:pPr marL="0" indent="0">
              <a:buFontTx/>
              <a:buNone/>
            </a:pPr>
            <a:r>
              <a:rPr lang="en-US" altLang="zh-CN" b="1" dirty="0" smtClean="0"/>
              <a:t>        </a:t>
            </a:r>
            <a:r>
              <a:rPr lang="zh-CN" altLang="zh-CN" b="1" dirty="0" smtClean="0"/>
              <a:t>在</a:t>
            </a:r>
            <a:r>
              <a:rPr lang="en-US" altLang="zh-CN" b="1" dirty="0" smtClean="0"/>
              <a:t>VC</a:t>
            </a:r>
            <a:r>
              <a:rPr lang="zh-CN" altLang="zh-CN" b="1" dirty="0" smtClean="0"/>
              <a:t>的</a:t>
            </a:r>
            <a:r>
              <a:rPr lang="zh-CN" altLang="zh-CN" b="1" dirty="0"/>
              <a:t>资源编辑</a:t>
            </a:r>
            <a:r>
              <a:rPr lang="zh-CN" altLang="zh-CN" b="1" dirty="0" smtClean="0"/>
              <a:t>器中，可通</a:t>
            </a:r>
            <a:r>
              <a:rPr lang="zh-CN" altLang="zh-CN" b="1" dirty="0"/>
              <a:t>过鼠标的拖拽来编辑可视化资源，十分方便，</a:t>
            </a:r>
            <a:r>
              <a:rPr lang="zh-CN" altLang="zh-CN" b="1" dirty="0" smtClean="0"/>
              <a:t>但不足是</a:t>
            </a:r>
            <a:r>
              <a:rPr lang="zh-CN" altLang="zh-CN" b="1" dirty="0"/>
              <a:t>自动生成的那些代码结构复杂，不容易读</a:t>
            </a:r>
            <a:r>
              <a:rPr lang="zh-CN" altLang="zh-CN" b="1" dirty="0" smtClean="0"/>
              <a:t>懂</a:t>
            </a:r>
            <a:r>
              <a:rPr lang="zh-CN" altLang="en-US"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fade">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fade">
                                      <p:cBhvr>
                                        <p:cTn id="17"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448172"/>
            <a:ext cx="5328592" cy="1764804"/>
          </a:xfrm>
        </p:spPr>
        <p:txBody>
          <a:bodyPr/>
          <a:lstStyle/>
          <a:p>
            <a:pPr marL="0" indent="0">
              <a:buNone/>
            </a:pPr>
            <a:r>
              <a:rPr lang="en-US" altLang="zh-CN" sz="2800" b="1" dirty="0" err="1"/>
              <a:t>CMenu</a:t>
            </a:r>
            <a:r>
              <a:rPr lang="zh-CN" altLang="zh-CN" sz="2800" b="1" dirty="0"/>
              <a:t>类提供了许多处理菜单和菜单项的方法，这些方法分别是构造方法、菜单操作方法、菜单项操作方法和虚拟方法。</a:t>
            </a: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797A885C-4CF4-49BE-B45B-9C697DBFC39B}" type="slidenum">
              <a:rPr lang="en-US" altLang="zh-CN" smtClean="0"/>
              <a:pPr/>
              <a:t>20</a:t>
            </a:fld>
            <a:endParaRPr lang="en-US" altLang="zh-CN"/>
          </a:p>
        </p:txBody>
      </p:sp>
      <p:sp>
        <p:nvSpPr>
          <p:cNvPr id="5" name="矩形 4"/>
          <p:cNvSpPr/>
          <p:nvPr/>
        </p:nvSpPr>
        <p:spPr>
          <a:xfrm>
            <a:off x="179512" y="188640"/>
            <a:ext cx="8784976" cy="1200329"/>
          </a:xfrm>
          <a:prstGeom prst="rect">
            <a:avLst/>
          </a:prstGeom>
        </p:spPr>
        <p:txBody>
          <a:bodyPr wrap="square">
            <a:spAutoFit/>
          </a:bodyPr>
          <a:lstStyle/>
          <a:p>
            <a:r>
              <a:rPr lang="en-US" altLang="zh-CN" b="1" kern="100" dirty="0" smtClean="0">
                <a:solidFill>
                  <a:srgbClr val="FFFF00"/>
                </a:solidFill>
                <a:cs typeface="Times New Roman" panose="02020603050405020304" pitchFamily="18" charset="0"/>
              </a:rPr>
              <a:t>   </a:t>
            </a:r>
            <a:r>
              <a:rPr lang="zh-CN" altLang="zh-CN" b="1" kern="100" dirty="0" smtClean="0">
                <a:solidFill>
                  <a:srgbClr val="FFFF00"/>
                </a:solidFill>
                <a:cs typeface="Times New Roman" panose="02020603050405020304" pitchFamily="18" charset="0"/>
              </a:rPr>
              <a:t>这里</a:t>
            </a:r>
            <a:r>
              <a:rPr lang="zh-CN" altLang="zh-CN" b="1" kern="100" dirty="0">
                <a:solidFill>
                  <a:srgbClr val="FFFF00"/>
                </a:solidFill>
                <a:cs typeface="Times New Roman" panose="02020603050405020304" pitchFamily="18" charset="0"/>
              </a:rPr>
              <a:t>需要</a:t>
            </a:r>
            <a:r>
              <a:rPr lang="zh-CN" altLang="zh-CN" b="1" kern="100" dirty="0" smtClean="0">
                <a:solidFill>
                  <a:srgbClr val="FFFF00"/>
                </a:solidFill>
                <a:cs typeface="Times New Roman" panose="02020603050405020304" pitchFamily="18" charset="0"/>
              </a:rPr>
              <a:t>使用</a:t>
            </a:r>
            <a:r>
              <a:rPr lang="en-US" altLang="zh-CN" b="1" kern="100" dirty="0" err="1" smtClean="0">
                <a:solidFill>
                  <a:srgbClr val="FFFF00"/>
                </a:solidFill>
                <a:cs typeface="Times New Roman" panose="02020603050405020304" pitchFamily="18" charset="0"/>
              </a:rPr>
              <a:t>C</a:t>
            </a:r>
            <a:r>
              <a:rPr lang="en-US" altLang="zh-CN" b="1" kern="100" dirty="0" err="1" smtClean="0">
                <a:solidFill>
                  <a:srgbClr val="FFFF00"/>
                </a:solidFill>
              </a:rPr>
              <a:t>Menu</a:t>
            </a:r>
            <a:r>
              <a:rPr lang="zh-CN" altLang="zh-CN" b="1" kern="100" dirty="0">
                <a:solidFill>
                  <a:srgbClr val="FFFF00"/>
                </a:solidFill>
                <a:cs typeface="Times New Roman" panose="02020603050405020304" pitchFamily="18" charset="0"/>
              </a:rPr>
              <a:t>类</a:t>
            </a:r>
            <a:r>
              <a:rPr lang="zh-CN" altLang="zh-CN" b="1" kern="100" dirty="0" smtClean="0">
                <a:solidFill>
                  <a:srgbClr val="FFFF00"/>
                </a:solidFill>
                <a:cs typeface="Times New Roman" panose="02020603050405020304" pitchFamily="18" charset="0"/>
              </a:rPr>
              <a:t>，</a:t>
            </a:r>
            <a:r>
              <a:rPr lang="zh-CN" altLang="en-US" b="1" kern="100" dirty="0" smtClean="0">
                <a:solidFill>
                  <a:srgbClr val="FFFF00"/>
                </a:solidFill>
                <a:cs typeface="Times New Roman" panose="02020603050405020304" pitchFamily="18" charset="0"/>
              </a:rPr>
              <a:t>这个类比较</a:t>
            </a:r>
            <a:r>
              <a:rPr lang="zh-CN" altLang="zh-CN" b="1" kern="100" dirty="0" smtClean="0">
                <a:solidFill>
                  <a:srgbClr val="FFFF00"/>
                </a:solidFill>
                <a:cs typeface="Times New Roman" panose="02020603050405020304" pitchFamily="18" charset="0"/>
              </a:rPr>
              <a:t>特殊，继承</a:t>
            </a:r>
            <a:r>
              <a:rPr lang="zh-CN" altLang="zh-CN" b="1" kern="100" dirty="0">
                <a:solidFill>
                  <a:srgbClr val="FFFF00"/>
                </a:solidFill>
                <a:cs typeface="Times New Roman" panose="02020603050405020304" pitchFamily="18" charset="0"/>
              </a:rPr>
              <a:t>自</a:t>
            </a:r>
            <a:r>
              <a:rPr lang="en-US" altLang="zh-CN" b="1" kern="100" dirty="0" err="1">
                <a:solidFill>
                  <a:srgbClr val="FFFF00"/>
                </a:solidFill>
              </a:rPr>
              <a:t>CObject</a:t>
            </a:r>
            <a:r>
              <a:rPr lang="zh-CN" altLang="zh-CN" b="1" kern="100" dirty="0">
                <a:solidFill>
                  <a:srgbClr val="FFFF00"/>
                </a:solidFill>
                <a:cs typeface="Times New Roman" panose="02020603050405020304" pitchFamily="18" charset="0"/>
              </a:rPr>
              <a:t>类，而不像大部分</a:t>
            </a:r>
            <a:r>
              <a:rPr lang="en-US" altLang="zh-CN" b="1" kern="100" dirty="0">
                <a:solidFill>
                  <a:srgbClr val="FFFF00"/>
                </a:solidFill>
              </a:rPr>
              <a:t>Windows</a:t>
            </a:r>
            <a:r>
              <a:rPr lang="zh-CN" altLang="zh-CN" b="1" kern="100" dirty="0">
                <a:solidFill>
                  <a:srgbClr val="FFFF00"/>
                </a:solidFill>
                <a:cs typeface="Times New Roman" panose="02020603050405020304" pitchFamily="18" charset="0"/>
              </a:rPr>
              <a:t>可视组件继承自</a:t>
            </a:r>
            <a:r>
              <a:rPr lang="en-US" altLang="zh-CN" b="1" kern="100" dirty="0" err="1">
                <a:solidFill>
                  <a:srgbClr val="FFFF00"/>
                </a:solidFill>
              </a:rPr>
              <a:t>CWnd</a:t>
            </a:r>
            <a:r>
              <a:rPr lang="zh-CN" altLang="zh-CN" b="1" kern="100" dirty="0">
                <a:solidFill>
                  <a:srgbClr val="FFFF00"/>
                </a:solidFill>
                <a:cs typeface="Times New Roman" panose="02020603050405020304" pitchFamily="18" charset="0"/>
              </a:rPr>
              <a:t>类，因此在一些需要</a:t>
            </a:r>
            <a:r>
              <a:rPr lang="en-US" altLang="zh-CN" b="1" kern="100" dirty="0" err="1">
                <a:solidFill>
                  <a:srgbClr val="FFFF00"/>
                </a:solidFill>
              </a:rPr>
              <a:t>CWnd</a:t>
            </a:r>
            <a:r>
              <a:rPr lang="zh-CN" altLang="zh-CN" b="1" kern="100" dirty="0">
                <a:solidFill>
                  <a:srgbClr val="FFFF00"/>
                </a:solidFill>
                <a:cs typeface="Times New Roman" panose="02020603050405020304" pitchFamily="18" charset="0"/>
              </a:rPr>
              <a:t>类的场合，无法使用</a:t>
            </a:r>
            <a:r>
              <a:rPr lang="en-US" altLang="zh-CN" b="1" kern="100" dirty="0" err="1">
                <a:solidFill>
                  <a:srgbClr val="FFFF00"/>
                </a:solidFill>
              </a:rPr>
              <a:t>CMenu</a:t>
            </a:r>
            <a:r>
              <a:rPr lang="zh-CN" altLang="zh-CN" b="1" kern="100" dirty="0">
                <a:solidFill>
                  <a:srgbClr val="FFFF00"/>
                </a:solidFill>
                <a:cs typeface="Times New Roman" panose="02020603050405020304" pitchFamily="18" charset="0"/>
              </a:rPr>
              <a:t>来完成工作。</a:t>
            </a:r>
            <a:endParaRPr lang="zh-CN" altLang="en-US" b="1" dirty="0">
              <a:solidFill>
                <a:srgbClr val="FFFF00"/>
              </a:solidFill>
            </a:endParaRPr>
          </a:p>
        </p:txBody>
      </p:sp>
      <p:pic>
        <p:nvPicPr>
          <p:cNvPr id="6" name="图片 5"/>
          <p:cNvPicPr>
            <a:picLocks noChangeAspect="1"/>
          </p:cNvPicPr>
          <p:nvPr/>
        </p:nvPicPr>
        <p:blipFill>
          <a:blip r:embed="rId2"/>
          <a:stretch>
            <a:fillRect/>
          </a:stretch>
        </p:blipFill>
        <p:spPr>
          <a:xfrm>
            <a:off x="179512" y="1596069"/>
            <a:ext cx="3456384" cy="1544899"/>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881993499"/>
              </p:ext>
            </p:extLst>
          </p:nvPr>
        </p:nvGraphicFramePr>
        <p:xfrm>
          <a:off x="35496" y="3325532"/>
          <a:ext cx="9108504" cy="3380069"/>
        </p:xfrm>
        <a:graphic>
          <a:graphicData uri="http://schemas.openxmlformats.org/drawingml/2006/table">
            <a:tbl>
              <a:tblPr>
                <a:tableStyleId>{5C22544A-7EE6-4342-B048-85BDC9FD1C3A}</a:tableStyleId>
              </a:tblPr>
              <a:tblGrid>
                <a:gridCol w="2471655">
                  <a:extLst>
                    <a:ext uri="{9D8B030D-6E8A-4147-A177-3AD203B41FA5}">
                      <a16:colId xmlns:a16="http://schemas.microsoft.com/office/drawing/2014/main" val="20000"/>
                    </a:ext>
                  </a:extLst>
                </a:gridCol>
                <a:gridCol w="6636849">
                  <a:extLst>
                    <a:ext uri="{9D8B030D-6E8A-4147-A177-3AD203B41FA5}">
                      <a16:colId xmlns:a16="http://schemas.microsoft.com/office/drawing/2014/main" val="20001"/>
                    </a:ext>
                  </a:extLst>
                </a:gridCol>
              </a:tblGrid>
              <a:tr h="307279">
                <a:tc>
                  <a:txBody>
                    <a:bodyPr/>
                    <a:lstStyle/>
                    <a:p>
                      <a:pPr algn="ctr">
                        <a:spcAft>
                          <a:spcPts val="0"/>
                        </a:spcAft>
                      </a:pPr>
                      <a:r>
                        <a:rPr lang="zh-CN" sz="2000" b="1" kern="100">
                          <a:solidFill>
                            <a:srgbClr val="002060"/>
                          </a:solidFill>
                          <a:effectLst/>
                        </a:rPr>
                        <a:t>方法</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b="1" kern="100">
                          <a:solidFill>
                            <a:srgbClr val="002060"/>
                          </a:solidFill>
                          <a:effectLst/>
                        </a:rPr>
                        <a:t>说明</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07279">
                <a:tc>
                  <a:txBody>
                    <a:bodyPr/>
                    <a:lstStyle/>
                    <a:p>
                      <a:pPr algn="just">
                        <a:spcAft>
                          <a:spcPts val="0"/>
                        </a:spcAft>
                      </a:pPr>
                      <a:r>
                        <a:rPr lang="en-US" sz="2000" b="1" kern="100">
                          <a:solidFill>
                            <a:srgbClr val="002060"/>
                          </a:solidFill>
                          <a:effectLst/>
                        </a:rPr>
                        <a:t>Attach()</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把一个标准的</a:t>
                      </a:r>
                      <a:r>
                        <a:rPr lang="en-US" sz="2000" b="1" kern="100">
                          <a:solidFill>
                            <a:srgbClr val="002060"/>
                          </a:solidFill>
                          <a:effectLst/>
                        </a:rPr>
                        <a:t>Windows</a:t>
                      </a:r>
                      <a:r>
                        <a:rPr lang="zh-CN" sz="2000" b="1" kern="100">
                          <a:solidFill>
                            <a:srgbClr val="002060"/>
                          </a:solidFill>
                          <a:effectLst/>
                        </a:rPr>
                        <a:t>菜单句柄附加到</a:t>
                      </a:r>
                      <a:r>
                        <a:rPr lang="en-US" sz="2000" b="1" kern="100">
                          <a:solidFill>
                            <a:srgbClr val="002060"/>
                          </a:solidFill>
                          <a:effectLst/>
                        </a:rPr>
                        <a:t>CMenu</a:t>
                      </a:r>
                      <a:r>
                        <a:rPr lang="zh-CN" sz="2000" b="1" kern="100">
                          <a:solidFill>
                            <a:srgbClr val="002060"/>
                          </a:solidFill>
                          <a:effectLst/>
                        </a:rPr>
                        <a:t>对象上</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07279">
                <a:tc>
                  <a:txBody>
                    <a:bodyPr/>
                    <a:lstStyle/>
                    <a:p>
                      <a:pPr algn="just">
                        <a:spcAft>
                          <a:spcPts val="0"/>
                        </a:spcAft>
                      </a:pPr>
                      <a:r>
                        <a:rPr lang="en-US" sz="2000" b="1" kern="100">
                          <a:solidFill>
                            <a:srgbClr val="002060"/>
                          </a:solidFill>
                          <a:effectLst/>
                        </a:rPr>
                        <a:t>CreateMenu()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创建一个空菜单并把它附加到</a:t>
                      </a:r>
                      <a:r>
                        <a:rPr lang="en-US" sz="2000" b="1" kern="100">
                          <a:solidFill>
                            <a:srgbClr val="002060"/>
                          </a:solidFill>
                          <a:effectLst/>
                        </a:rPr>
                        <a:t>CMenu</a:t>
                      </a:r>
                      <a:r>
                        <a:rPr lang="zh-CN" sz="2000" b="1" kern="100">
                          <a:solidFill>
                            <a:srgbClr val="002060"/>
                          </a:solidFill>
                          <a:effectLst/>
                        </a:rPr>
                        <a:t>对象上</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07279">
                <a:tc>
                  <a:txBody>
                    <a:bodyPr/>
                    <a:lstStyle/>
                    <a:p>
                      <a:pPr algn="just">
                        <a:spcAft>
                          <a:spcPts val="0"/>
                        </a:spcAft>
                      </a:pPr>
                      <a:r>
                        <a:rPr lang="en-US" sz="2000" b="1" kern="100">
                          <a:solidFill>
                            <a:srgbClr val="002060"/>
                          </a:solidFill>
                          <a:effectLst/>
                        </a:rPr>
                        <a:t>CreatePopupMenu()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创建一个弹出式菜单并把它附加到</a:t>
                      </a:r>
                      <a:r>
                        <a:rPr lang="en-US" sz="2000" b="1" kern="100">
                          <a:solidFill>
                            <a:srgbClr val="002060"/>
                          </a:solidFill>
                          <a:effectLst/>
                        </a:rPr>
                        <a:t>CMenu</a:t>
                      </a:r>
                      <a:r>
                        <a:rPr lang="zh-CN" sz="2000" b="1" kern="100">
                          <a:solidFill>
                            <a:srgbClr val="002060"/>
                          </a:solidFill>
                          <a:effectLst/>
                        </a:rPr>
                        <a:t>对象上</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07279">
                <a:tc>
                  <a:txBody>
                    <a:bodyPr/>
                    <a:lstStyle/>
                    <a:p>
                      <a:pPr algn="just">
                        <a:spcAft>
                          <a:spcPts val="0"/>
                        </a:spcAft>
                      </a:pPr>
                      <a:r>
                        <a:rPr lang="en-US" sz="2000" b="1" kern="100">
                          <a:solidFill>
                            <a:srgbClr val="002060"/>
                          </a:solidFill>
                          <a:effectLst/>
                        </a:rPr>
                        <a:t>DeleteTempMap()</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删除由</a:t>
                      </a:r>
                      <a:r>
                        <a:rPr lang="en-US" sz="2000" b="1" kern="100">
                          <a:solidFill>
                            <a:srgbClr val="002060"/>
                          </a:solidFill>
                          <a:effectLst/>
                        </a:rPr>
                        <a:t>FromHandle()</a:t>
                      </a:r>
                      <a:r>
                        <a:rPr lang="zh-CN" sz="2000" b="1" kern="100">
                          <a:solidFill>
                            <a:srgbClr val="002060"/>
                          </a:solidFill>
                          <a:effectLst/>
                        </a:rPr>
                        <a:t>构造函数创建的任何临时</a:t>
                      </a:r>
                      <a:r>
                        <a:rPr lang="en-US" sz="2000" b="1" kern="100">
                          <a:solidFill>
                            <a:srgbClr val="002060"/>
                          </a:solidFill>
                          <a:effectLst/>
                        </a:rPr>
                        <a:t>CMenu</a:t>
                      </a:r>
                      <a:r>
                        <a:rPr lang="zh-CN" sz="2000" b="1" kern="100">
                          <a:solidFill>
                            <a:srgbClr val="002060"/>
                          </a:solidFill>
                          <a:effectLst/>
                        </a:rPr>
                        <a:t>对象</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307279">
                <a:tc>
                  <a:txBody>
                    <a:bodyPr/>
                    <a:lstStyle/>
                    <a:p>
                      <a:pPr algn="just">
                        <a:spcAft>
                          <a:spcPts val="0"/>
                        </a:spcAft>
                      </a:pPr>
                      <a:r>
                        <a:rPr lang="en-US" sz="2000" b="1" kern="100">
                          <a:solidFill>
                            <a:srgbClr val="002060"/>
                          </a:solidFill>
                          <a:effectLst/>
                        </a:rPr>
                        <a:t>DestroyMenu()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去掉附加到</a:t>
                      </a:r>
                      <a:r>
                        <a:rPr lang="en-US" sz="2000" b="1" kern="100" dirty="0" err="1">
                          <a:solidFill>
                            <a:srgbClr val="002060"/>
                          </a:solidFill>
                          <a:effectLst/>
                        </a:rPr>
                        <a:t>CMenu</a:t>
                      </a:r>
                      <a:r>
                        <a:rPr lang="zh-CN" sz="2000" b="1" kern="100" dirty="0">
                          <a:solidFill>
                            <a:srgbClr val="002060"/>
                          </a:solidFill>
                          <a:effectLst/>
                        </a:rPr>
                        <a:t>对象上的菜单并释放该菜单</a:t>
                      </a:r>
                      <a:r>
                        <a:rPr lang="zh-CN" sz="2000" b="1" kern="100" dirty="0" smtClean="0">
                          <a:solidFill>
                            <a:srgbClr val="002060"/>
                          </a:solidFill>
                          <a:effectLst/>
                        </a:rPr>
                        <a:t>占的内存</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307279">
                <a:tc>
                  <a:txBody>
                    <a:bodyPr/>
                    <a:lstStyle/>
                    <a:p>
                      <a:pPr algn="just">
                        <a:spcAft>
                          <a:spcPts val="0"/>
                        </a:spcAft>
                      </a:pPr>
                      <a:r>
                        <a:rPr lang="en-US" sz="2000" b="1" kern="100">
                          <a:solidFill>
                            <a:srgbClr val="002060"/>
                          </a:solidFill>
                          <a:effectLst/>
                        </a:rPr>
                        <a:t>Deatch()</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从</a:t>
                      </a:r>
                      <a:r>
                        <a:rPr lang="en-US" sz="2000" b="1" kern="100">
                          <a:solidFill>
                            <a:srgbClr val="002060"/>
                          </a:solidFill>
                          <a:effectLst/>
                        </a:rPr>
                        <a:t>CMenu</a:t>
                      </a:r>
                      <a:r>
                        <a:rPr lang="zh-CN" sz="2000" b="1" kern="100">
                          <a:solidFill>
                            <a:srgbClr val="002060"/>
                          </a:solidFill>
                          <a:effectLst/>
                        </a:rPr>
                        <a:t>对象上拆开</a:t>
                      </a:r>
                      <a:r>
                        <a:rPr lang="en-US" sz="2000" b="1" kern="100">
                          <a:solidFill>
                            <a:srgbClr val="002060"/>
                          </a:solidFill>
                          <a:effectLst/>
                        </a:rPr>
                        <a:t>Windows</a:t>
                      </a:r>
                      <a:r>
                        <a:rPr lang="zh-CN" sz="2000" b="1" kern="100">
                          <a:solidFill>
                            <a:srgbClr val="002060"/>
                          </a:solidFill>
                          <a:effectLst/>
                        </a:rPr>
                        <a:t>菜单句柄并返回该句柄</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307279">
                <a:tc>
                  <a:txBody>
                    <a:bodyPr/>
                    <a:lstStyle/>
                    <a:p>
                      <a:pPr algn="just">
                        <a:spcAft>
                          <a:spcPts val="0"/>
                        </a:spcAft>
                      </a:pPr>
                      <a:r>
                        <a:rPr lang="en-US" sz="2000" b="1" kern="100">
                          <a:solidFill>
                            <a:srgbClr val="002060"/>
                          </a:solidFill>
                          <a:effectLst/>
                        </a:rPr>
                        <a:t>FromHandle()</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当给定</a:t>
                      </a:r>
                      <a:r>
                        <a:rPr lang="en-US" sz="2000" b="1" kern="100">
                          <a:solidFill>
                            <a:srgbClr val="002060"/>
                          </a:solidFill>
                          <a:effectLst/>
                        </a:rPr>
                        <a:t>Windows</a:t>
                      </a:r>
                      <a:r>
                        <a:rPr lang="zh-CN" sz="2000" b="1" kern="100">
                          <a:solidFill>
                            <a:srgbClr val="002060"/>
                          </a:solidFill>
                          <a:effectLst/>
                        </a:rPr>
                        <a:t>菜单句柄时，返回</a:t>
                      </a:r>
                      <a:r>
                        <a:rPr lang="en-US" sz="2000" b="1" kern="100">
                          <a:solidFill>
                            <a:srgbClr val="002060"/>
                          </a:solidFill>
                          <a:effectLst/>
                        </a:rPr>
                        <a:t>CMenu</a:t>
                      </a:r>
                      <a:r>
                        <a:rPr lang="zh-CN" sz="2000" b="1" kern="100">
                          <a:solidFill>
                            <a:srgbClr val="002060"/>
                          </a:solidFill>
                          <a:effectLst/>
                        </a:rPr>
                        <a:t>对象指针</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307279">
                <a:tc>
                  <a:txBody>
                    <a:bodyPr/>
                    <a:lstStyle/>
                    <a:p>
                      <a:pPr algn="just">
                        <a:spcAft>
                          <a:spcPts val="0"/>
                        </a:spcAft>
                      </a:pPr>
                      <a:r>
                        <a:rPr lang="en-US" sz="2000" b="1" kern="100">
                          <a:solidFill>
                            <a:srgbClr val="002060"/>
                          </a:solidFill>
                          <a:effectLst/>
                        </a:rPr>
                        <a:t>GetSafeHmenu()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返回由</a:t>
                      </a:r>
                      <a:r>
                        <a:rPr lang="en-US" sz="2000" b="1" kern="100">
                          <a:solidFill>
                            <a:srgbClr val="002060"/>
                          </a:solidFill>
                          <a:effectLst/>
                        </a:rPr>
                        <a:t>CMenu</a:t>
                      </a:r>
                      <a:r>
                        <a:rPr lang="zh-CN" sz="2000" b="1" kern="100">
                          <a:solidFill>
                            <a:srgbClr val="002060"/>
                          </a:solidFill>
                          <a:effectLst/>
                        </a:rPr>
                        <a:t>对象封装的菜单句柄成员</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307279">
                <a:tc>
                  <a:txBody>
                    <a:bodyPr/>
                    <a:lstStyle/>
                    <a:p>
                      <a:pPr algn="just">
                        <a:spcAft>
                          <a:spcPts val="0"/>
                        </a:spcAft>
                      </a:pPr>
                      <a:r>
                        <a:rPr lang="en-US" sz="2000" b="1" kern="100">
                          <a:solidFill>
                            <a:srgbClr val="002060"/>
                          </a:solidFill>
                          <a:effectLst/>
                        </a:rPr>
                        <a:t>LoadMenu()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从可执行文件装入菜单资源并把它附到</a:t>
                      </a:r>
                      <a:r>
                        <a:rPr lang="en-US" sz="2000" b="1" kern="100">
                          <a:solidFill>
                            <a:srgbClr val="002060"/>
                          </a:solidFill>
                          <a:effectLst/>
                        </a:rPr>
                        <a:t>CMenu</a:t>
                      </a:r>
                      <a:r>
                        <a:rPr lang="zh-CN" sz="2000" b="1" kern="100">
                          <a:solidFill>
                            <a:srgbClr val="002060"/>
                          </a:solidFill>
                          <a:effectLst/>
                        </a:rPr>
                        <a:t>对象上</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307279">
                <a:tc>
                  <a:txBody>
                    <a:bodyPr/>
                    <a:lstStyle/>
                    <a:p>
                      <a:pPr algn="just">
                        <a:spcAft>
                          <a:spcPts val="0"/>
                        </a:spcAft>
                      </a:pPr>
                      <a:r>
                        <a:rPr lang="en-US" sz="2000" b="1" kern="100">
                          <a:solidFill>
                            <a:srgbClr val="002060"/>
                          </a:solidFill>
                          <a:effectLst/>
                        </a:rPr>
                        <a:t>LoadMenuIndirect()</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从内存中的菜单模板中装入菜单并把它附到</a:t>
                      </a:r>
                      <a:r>
                        <a:rPr lang="en-US" sz="2000" b="1" kern="100" dirty="0" err="1">
                          <a:solidFill>
                            <a:srgbClr val="002060"/>
                          </a:solidFill>
                          <a:effectLst/>
                        </a:rPr>
                        <a:t>CMenu</a:t>
                      </a:r>
                      <a:r>
                        <a:rPr lang="zh-CN" sz="2000" b="1" kern="100" dirty="0">
                          <a:solidFill>
                            <a:srgbClr val="002060"/>
                          </a:solidFill>
                          <a:effectLst/>
                        </a:rPr>
                        <a:t>对象上</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81699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1944216"/>
          </a:xfrm>
        </p:spPr>
        <p:txBody>
          <a:bodyPr/>
          <a:lstStyle/>
          <a:p>
            <a:pPr marL="0" indent="0">
              <a:buNone/>
            </a:pPr>
            <a:r>
              <a:rPr lang="en-US" altLang="zh-CN" sz="2400" b="1" dirty="0" smtClean="0"/>
              <a:t>          </a:t>
            </a:r>
            <a:r>
              <a:rPr lang="zh-CN" altLang="zh-CN" sz="2400" b="1" dirty="0" smtClean="0"/>
              <a:t>菜单</a:t>
            </a:r>
            <a:r>
              <a:rPr lang="zh-CN" altLang="zh-CN" sz="2400" b="1" dirty="0"/>
              <a:t>操作方法</a:t>
            </a:r>
            <a:r>
              <a:rPr lang="zh-CN" altLang="zh-CN" sz="2400" b="1" dirty="0" smtClean="0"/>
              <a:t>中</a:t>
            </a:r>
            <a:r>
              <a:rPr lang="zh-CN" altLang="en-US" sz="2400" b="1" dirty="0" smtClean="0"/>
              <a:t>的</a:t>
            </a:r>
            <a:r>
              <a:rPr lang="en-US" altLang="zh-CN" sz="2400" b="1" dirty="0" err="1" smtClean="0"/>
              <a:t>DeleteMenu</a:t>
            </a:r>
            <a:r>
              <a:rPr lang="en-US" altLang="zh-CN" sz="2400" b="1" dirty="0"/>
              <a:t>()</a:t>
            </a:r>
            <a:r>
              <a:rPr lang="zh-CN" altLang="zh-CN" sz="2400" b="1" dirty="0"/>
              <a:t>和</a:t>
            </a:r>
            <a:r>
              <a:rPr lang="en-US" altLang="zh-CN" sz="2400" b="1" dirty="0" err="1"/>
              <a:t>TrackPopupMenu</a:t>
            </a:r>
            <a:r>
              <a:rPr lang="en-US" altLang="zh-CN" sz="2400" b="1" dirty="0" smtClean="0"/>
              <a:t>()</a:t>
            </a:r>
            <a:r>
              <a:rPr lang="zh-CN" altLang="en-US" sz="2400" b="1" dirty="0" smtClean="0"/>
              <a:t>是</a:t>
            </a:r>
            <a:r>
              <a:rPr lang="zh-CN" altLang="zh-CN" sz="2400" b="1" dirty="0" smtClean="0"/>
              <a:t>用来</a:t>
            </a:r>
            <a:r>
              <a:rPr lang="zh-CN" altLang="zh-CN" sz="2400" b="1" dirty="0"/>
              <a:t>处理菜单的顶层操作。</a:t>
            </a:r>
            <a:r>
              <a:rPr lang="en-US" altLang="zh-CN" sz="2400" b="1" dirty="0" err="1"/>
              <a:t>DeleteMenu</a:t>
            </a:r>
            <a:r>
              <a:rPr lang="en-US" altLang="zh-CN" sz="2400" b="1" dirty="0"/>
              <a:t>()</a:t>
            </a:r>
            <a:r>
              <a:rPr lang="zh-CN" altLang="zh-CN" sz="2400" b="1" dirty="0"/>
              <a:t>删除某个特定菜单中的菜单项，如果被删除的菜单项有相关的弹出式菜单，此弹出式菜单的句柄也要被删除并释放内存，</a:t>
            </a:r>
            <a:r>
              <a:rPr lang="en-US" altLang="zh-CN" sz="2400" b="1" dirty="0" err="1"/>
              <a:t>TrackPopupMenu</a:t>
            </a:r>
            <a:r>
              <a:rPr lang="en-US" altLang="zh-CN" sz="2400" b="1" dirty="0"/>
              <a:t>()</a:t>
            </a:r>
            <a:r>
              <a:rPr lang="zh-CN" altLang="zh-CN" sz="2400" b="1" dirty="0"/>
              <a:t>在一个</a:t>
            </a:r>
            <a:r>
              <a:rPr lang="en-US" altLang="zh-CN" sz="2400" b="1" dirty="0"/>
              <a:t>POINT</a:t>
            </a:r>
            <a:r>
              <a:rPr lang="zh-CN" altLang="zh-CN" sz="2400" b="1" dirty="0"/>
              <a:t>结构所指定的位置显示一个快捷菜单。</a:t>
            </a:r>
          </a:p>
          <a:p>
            <a:pPr marL="0" indent="0">
              <a:buNone/>
            </a:pPr>
            <a:endParaRPr lang="zh-CN" altLang="en-US" sz="2400" b="1" dirty="0"/>
          </a:p>
        </p:txBody>
      </p:sp>
      <p:sp>
        <p:nvSpPr>
          <p:cNvPr id="4" name="灯片编号占位符 3"/>
          <p:cNvSpPr>
            <a:spLocks noGrp="1"/>
          </p:cNvSpPr>
          <p:nvPr>
            <p:ph type="sldNum" sz="quarter" idx="12"/>
          </p:nvPr>
        </p:nvSpPr>
        <p:spPr/>
        <p:txBody>
          <a:bodyPr/>
          <a:lstStyle/>
          <a:p>
            <a:fld id="{797A885C-4CF4-49BE-B45B-9C697DBFC39B}" type="slidenum">
              <a:rPr lang="en-US" altLang="zh-CN" smtClean="0"/>
              <a:pPr/>
              <a:t>21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37571123"/>
              </p:ext>
            </p:extLst>
          </p:nvPr>
        </p:nvGraphicFramePr>
        <p:xfrm>
          <a:off x="107504" y="2132856"/>
          <a:ext cx="8964488" cy="4572000"/>
        </p:xfrm>
        <a:graphic>
          <a:graphicData uri="http://schemas.openxmlformats.org/drawingml/2006/table">
            <a:tbl>
              <a:tblPr>
                <a:tableStyleId>{5C22544A-7EE6-4342-B048-85BDC9FD1C3A}</a:tableStyleId>
              </a:tblPr>
              <a:tblGrid>
                <a:gridCol w="2952328">
                  <a:extLst>
                    <a:ext uri="{9D8B030D-6E8A-4147-A177-3AD203B41FA5}">
                      <a16:colId xmlns:a16="http://schemas.microsoft.com/office/drawing/2014/main" val="20000"/>
                    </a:ext>
                  </a:extLst>
                </a:gridCol>
                <a:gridCol w="6012160">
                  <a:extLst>
                    <a:ext uri="{9D8B030D-6E8A-4147-A177-3AD203B41FA5}">
                      <a16:colId xmlns:a16="http://schemas.microsoft.com/office/drawing/2014/main" val="20001"/>
                    </a:ext>
                  </a:extLst>
                </a:gridCol>
              </a:tblGrid>
              <a:tr h="0">
                <a:tc>
                  <a:txBody>
                    <a:bodyPr/>
                    <a:lstStyle/>
                    <a:p>
                      <a:pPr algn="ctr">
                        <a:spcAft>
                          <a:spcPts val="0"/>
                        </a:spcAft>
                      </a:pPr>
                      <a:r>
                        <a:rPr lang="zh-CN" sz="2000" b="1" kern="100" dirty="0">
                          <a:solidFill>
                            <a:srgbClr val="002060"/>
                          </a:solidFill>
                          <a:effectLst/>
                        </a:rPr>
                        <a:t>方法</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b="1" kern="100">
                          <a:solidFill>
                            <a:srgbClr val="002060"/>
                          </a:solidFill>
                          <a:effectLst/>
                        </a:rPr>
                        <a:t>说明</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b="1" kern="100">
                          <a:solidFill>
                            <a:srgbClr val="002060"/>
                          </a:solidFill>
                          <a:effectLst/>
                        </a:rPr>
                        <a:t>AppendMenu()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把一个新项加到给定的菜单的末端</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0">
                <a:tc>
                  <a:txBody>
                    <a:bodyPr/>
                    <a:lstStyle/>
                    <a:p>
                      <a:pPr algn="just">
                        <a:spcAft>
                          <a:spcPts val="0"/>
                        </a:spcAft>
                      </a:pPr>
                      <a:r>
                        <a:rPr lang="en-US" sz="2000" b="1" kern="100">
                          <a:solidFill>
                            <a:srgbClr val="002060"/>
                          </a:solidFill>
                          <a:effectLst/>
                        </a:rPr>
                        <a:t>CheckMenuItem()</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在弹出式菜单中，把一个校验标记放到下一个菜单项或从一个菜单项中取消一个校验标记</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0">
                <a:tc>
                  <a:txBody>
                    <a:bodyPr/>
                    <a:lstStyle/>
                    <a:p>
                      <a:pPr algn="just">
                        <a:spcAft>
                          <a:spcPts val="0"/>
                        </a:spcAft>
                      </a:pPr>
                      <a:r>
                        <a:rPr lang="en-US" sz="2000" b="1" kern="100">
                          <a:solidFill>
                            <a:srgbClr val="002060"/>
                          </a:solidFill>
                          <a:effectLst/>
                        </a:rPr>
                        <a:t>CheckMenuRadioItem()</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在此组中，把一个单选按钮放到菜单项旁边或从全部其它菜单项里取消一个已存在的单选按钮</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0">
                <a:tc>
                  <a:txBody>
                    <a:bodyPr/>
                    <a:lstStyle/>
                    <a:p>
                      <a:pPr algn="just">
                        <a:spcAft>
                          <a:spcPts val="0"/>
                        </a:spcAft>
                      </a:pPr>
                      <a:r>
                        <a:rPr lang="en-US" sz="2000" b="1" kern="100">
                          <a:solidFill>
                            <a:srgbClr val="002060"/>
                          </a:solidFill>
                          <a:effectLst/>
                        </a:rPr>
                        <a:t>EnableMenuItem()</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激活</a:t>
                      </a:r>
                      <a:r>
                        <a:rPr lang="en-US" sz="2000" b="1" kern="100" dirty="0">
                          <a:solidFill>
                            <a:srgbClr val="002060"/>
                          </a:solidFill>
                          <a:effectLst/>
                        </a:rPr>
                        <a:t>(</a:t>
                      </a:r>
                      <a:r>
                        <a:rPr lang="zh-CN" sz="2000" b="1" kern="100" dirty="0">
                          <a:solidFill>
                            <a:srgbClr val="002060"/>
                          </a:solidFill>
                          <a:effectLst/>
                        </a:rPr>
                        <a:t>停止</a:t>
                      </a:r>
                      <a:r>
                        <a:rPr lang="en-US" sz="2000" b="1" kern="100" dirty="0">
                          <a:solidFill>
                            <a:srgbClr val="002060"/>
                          </a:solidFill>
                          <a:effectLst/>
                        </a:rPr>
                        <a:t>)</a:t>
                      </a:r>
                      <a:r>
                        <a:rPr lang="zh-CN" sz="2000" b="1" kern="100" dirty="0">
                          <a:solidFill>
                            <a:srgbClr val="002060"/>
                          </a:solidFill>
                          <a:effectLst/>
                        </a:rPr>
                        <a:t>一个菜单项</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0">
                <a:tc>
                  <a:txBody>
                    <a:bodyPr/>
                    <a:lstStyle/>
                    <a:p>
                      <a:pPr algn="just">
                        <a:spcAft>
                          <a:spcPts val="0"/>
                        </a:spcAft>
                      </a:pPr>
                      <a:r>
                        <a:rPr lang="en-US" sz="2000" b="1" kern="100">
                          <a:solidFill>
                            <a:srgbClr val="002060"/>
                          </a:solidFill>
                          <a:effectLst/>
                        </a:rPr>
                        <a:t>GetMenuItemCount()</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获取菜单项个数</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0">
                <a:tc>
                  <a:txBody>
                    <a:bodyPr/>
                    <a:lstStyle/>
                    <a:p>
                      <a:pPr algn="just">
                        <a:spcAft>
                          <a:spcPts val="0"/>
                        </a:spcAft>
                      </a:pPr>
                      <a:r>
                        <a:rPr lang="en-US" sz="2000" b="1" kern="100">
                          <a:solidFill>
                            <a:srgbClr val="002060"/>
                          </a:solidFill>
                          <a:effectLst/>
                        </a:rPr>
                        <a:t>GetMenuItemID()</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为设置在指定位置的菜单项获得菜单项标识符</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0">
                <a:tc>
                  <a:txBody>
                    <a:bodyPr/>
                    <a:lstStyle/>
                    <a:p>
                      <a:pPr algn="just">
                        <a:spcAft>
                          <a:spcPts val="0"/>
                        </a:spcAft>
                      </a:pPr>
                      <a:r>
                        <a:rPr lang="en-US" sz="2000" b="1" kern="100">
                          <a:solidFill>
                            <a:srgbClr val="002060"/>
                          </a:solidFill>
                          <a:effectLst/>
                        </a:rPr>
                        <a:t>GetMenuState()</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获得指定菜单项的状态</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0">
                <a:tc>
                  <a:txBody>
                    <a:bodyPr/>
                    <a:lstStyle/>
                    <a:p>
                      <a:pPr algn="just">
                        <a:spcAft>
                          <a:spcPts val="0"/>
                        </a:spcAft>
                      </a:pPr>
                      <a:r>
                        <a:rPr lang="en-US" sz="2000" b="1" kern="100">
                          <a:solidFill>
                            <a:srgbClr val="002060"/>
                          </a:solidFill>
                          <a:effectLst/>
                        </a:rPr>
                        <a:t>GetMenuString()</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获得指定菜单项的标记</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0">
                <a:tc>
                  <a:txBody>
                    <a:bodyPr/>
                    <a:lstStyle/>
                    <a:p>
                      <a:pPr algn="just">
                        <a:spcAft>
                          <a:spcPts val="0"/>
                        </a:spcAft>
                      </a:pPr>
                      <a:r>
                        <a:rPr lang="en-US" sz="2000" b="1" kern="100">
                          <a:solidFill>
                            <a:srgbClr val="002060"/>
                          </a:solidFill>
                          <a:effectLst/>
                        </a:rPr>
                        <a:t>GetSubMenu()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获得指向弹出式菜单的指针</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0">
                <a:tc>
                  <a:txBody>
                    <a:bodyPr/>
                    <a:lstStyle/>
                    <a:p>
                      <a:pPr algn="just">
                        <a:spcAft>
                          <a:spcPts val="0"/>
                        </a:spcAft>
                      </a:pPr>
                      <a:r>
                        <a:rPr lang="en-US" sz="2000" b="1" kern="100">
                          <a:solidFill>
                            <a:srgbClr val="002060"/>
                          </a:solidFill>
                          <a:effectLst/>
                        </a:rPr>
                        <a:t>InsertMenu()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在指定位置插入新的菜单项</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r h="0">
                <a:tc>
                  <a:txBody>
                    <a:bodyPr/>
                    <a:lstStyle/>
                    <a:p>
                      <a:pPr algn="just">
                        <a:spcAft>
                          <a:spcPts val="0"/>
                        </a:spcAft>
                      </a:pPr>
                      <a:r>
                        <a:rPr lang="en-US" sz="2000" b="1" kern="100">
                          <a:solidFill>
                            <a:srgbClr val="002060"/>
                          </a:solidFill>
                          <a:effectLst/>
                        </a:rPr>
                        <a:t>ModifyMenu()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a:solidFill>
                            <a:srgbClr val="002060"/>
                          </a:solidFill>
                          <a:effectLst/>
                        </a:rPr>
                        <a:t>在指定位置修改已存在的菜单项</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11"/>
                  </a:ext>
                </a:extLst>
              </a:tr>
              <a:tr h="0">
                <a:tc>
                  <a:txBody>
                    <a:bodyPr/>
                    <a:lstStyle/>
                    <a:p>
                      <a:pPr algn="just">
                        <a:spcAft>
                          <a:spcPts val="0"/>
                        </a:spcAft>
                      </a:pPr>
                      <a:r>
                        <a:rPr lang="en-US" sz="2000" b="1" kern="100">
                          <a:solidFill>
                            <a:srgbClr val="002060"/>
                          </a:solidFill>
                          <a:effectLst/>
                        </a:rPr>
                        <a:t>RemoveMenu()</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b="1" kern="100" dirty="0">
                          <a:solidFill>
                            <a:srgbClr val="002060"/>
                          </a:solidFill>
                          <a:effectLst/>
                        </a:rPr>
                        <a:t>从指定菜单中删除与弹出式菜单结合的菜单项</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46718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5496" y="1908001"/>
            <a:ext cx="3276600" cy="4905375"/>
          </a:xfrm>
          <a:prstGeom prst="rect">
            <a:avLst/>
          </a:prstGeom>
        </p:spPr>
      </p:pic>
      <p:pic>
        <p:nvPicPr>
          <p:cNvPr id="6" name="图片 5"/>
          <p:cNvPicPr>
            <a:picLocks noChangeAspect="1"/>
          </p:cNvPicPr>
          <p:nvPr/>
        </p:nvPicPr>
        <p:blipFill>
          <a:blip r:embed="rId3"/>
          <a:stretch>
            <a:fillRect/>
          </a:stretch>
        </p:blipFill>
        <p:spPr>
          <a:xfrm>
            <a:off x="2843808" y="1360081"/>
            <a:ext cx="6392604" cy="5468997"/>
          </a:xfrm>
          <a:prstGeom prst="rect">
            <a:avLst/>
          </a:prstGeom>
        </p:spPr>
      </p:pic>
      <p:sp>
        <p:nvSpPr>
          <p:cNvPr id="5" name="灯片编号占位符 5"/>
          <p:cNvSpPr>
            <a:spLocks noGrp="1"/>
          </p:cNvSpPr>
          <p:nvPr>
            <p:ph type="sldNum" sz="quarter" idx="12"/>
          </p:nvPr>
        </p:nvSpPr>
        <p:spPr/>
        <p:txBody>
          <a:bodyPr/>
          <a:lstStyle/>
          <a:p>
            <a:fld id="{A1738564-7042-42F6-8A5E-DA27E44DAE28}" type="slidenum">
              <a:rPr lang="en-US" altLang="zh-CN"/>
              <a:pPr/>
              <a:t>22</a:t>
            </a:fld>
            <a:endParaRPr lang="en-US" altLang="zh-CN"/>
          </a:p>
        </p:txBody>
      </p:sp>
      <p:sp>
        <p:nvSpPr>
          <p:cNvPr id="142340" name="Text Box 4"/>
          <p:cNvSpPr txBox="1">
            <a:spLocks noChangeArrowheads="1"/>
          </p:cNvSpPr>
          <p:nvPr/>
        </p:nvSpPr>
        <p:spPr bwMode="auto">
          <a:xfrm>
            <a:off x="212725" y="116632"/>
            <a:ext cx="877887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Arial Narrow" panose="020B0606020202030204" pitchFamily="34" charset="0"/>
              </a:rPr>
              <a:t>在</a:t>
            </a:r>
            <a:r>
              <a:rPr lang="en-US" altLang="zh-CN" sz="2800" b="1" dirty="0" smtClean="0">
                <a:latin typeface="Arial Narrow" panose="020B0606020202030204" pitchFamily="34" charset="0"/>
              </a:rPr>
              <a:t>10_1View.h</a:t>
            </a:r>
            <a:r>
              <a:rPr lang="zh-CN" altLang="en-US" sz="2800" b="1" dirty="0">
                <a:latin typeface="Arial Narrow" panose="020B0606020202030204" pitchFamily="34" charset="0"/>
              </a:rPr>
              <a:t>中声明快捷菜单中对应的变量。</a:t>
            </a:r>
          </a:p>
          <a:p>
            <a:r>
              <a:rPr lang="en-US" altLang="zh-CN" b="1" i="1" dirty="0" err="1" smtClean="0">
                <a:solidFill>
                  <a:srgbClr val="FFCCFF"/>
                </a:solidFill>
                <a:latin typeface="Arial Narrow" panose="020B0606020202030204" pitchFamily="34" charset="0"/>
              </a:rPr>
              <a:t>CMenu</a:t>
            </a:r>
            <a:r>
              <a:rPr lang="en-US" altLang="zh-CN" b="1" i="1" dirty="0" smtClean="0">
                <a:solidFill>
                  <a:srgbClr val="FFCCFF"/>
                </a:solidFill>
                <a:latin typeface="Arial Narrow" panose="020B0606020202030204" pitchFamily="34" charset="0"/>
              </a:rPr>
              <a:t>    </a:t>
            </a:r>
            <a:r>
              <a:rPr lang="en-US" altLang="zh-CN" b="1" i="1" dirty="0" err="1" smtClean="0">
                <a:solidFill>
                  <a:srgbClr val="FFCCFF"/>
                </a:solidFill>
                <a:latin typeface="Arial Narrow" panose="020B0606020202030204" pitchFamily="34" charset="0"/>
              </a:rPr>
              <a:t>m_PopMenu</a:t>
            </a:r>
            <a:r>
              <a:rPr lang="en-US" altLang="zh-CN" b="1" i="1" dirty="0">
                <a:solidFill>
                  <a:srgbClr val="FFCCFF"/>
                </a:solidFill>
                <a:latin typeface="Arial Narrow" panose="020B0606020202030204" pitchFamily="34" charset="0"/>
              </a:rPr>
              <a:t>;	</a:t>
            </a:r>
            <a:r>
              <a:rPr lang="en-US" altLang="zh-CN" b="1" i="1" dirty="0" smtClean="0">
                <a:solidFill>
                  <a:srgbClr val="FFCCFF"/>
                </a:solidFill>
                <a:latin typeface="Arial Narrow" panose="020B0606020202030204" pitchFamily="34" charset="0"/>
              </a:rPr>
              <a:t> // </a:t>
            </a:r>
            <a:r>
              <a:rPr lang="en-US" altLang="zh-CN" b="1" i="1" dirty="0">
                <a:solidFill>
                  <a:srgbClr val="FFCCFF"/>
                </a:solidFill>
                <a:latin typeface="Arial Narrow" panose="020B0606020202030204" pitchFamily="34" charset="0"/>
              </a:rPr>
              <a:t>Pop-up</a:t>
            </a:r>
            <a:r>
              <a:rPr lang="zh-CN" altLang="en-US" b="1" i="1" dirty="0">
                <a:solidFill>
                  <a:srgbClr val="FFCCFF"/>
                </a:solidFill>
                <a:latin typeface="Arial Narrow" panose="020B0606020202030204" pitchFamily="34" charset="0"/>
              </a:rPr>
              <a:t>快捷菜单</a:t>
            </a:r>
            <a:endParaRPr lang="zh-CN" altLang="en-US" b="1" dirty="0">
              <a:solidFill>
                <a:srgbClr val="FFCCFF"/>
              </a:solidFill>
              <a:latin typeface="Arial Narrow" panose="020B0606020202030204" pitchFamily="34" charset="0"/>
            </a:endParaRPr>
          </a:p>
          <a:p>
            <a:r>
              <a:rPr lang="en-US" altLang="zh-CN" b="1" i="1" dirty="0" err="1" smtClean="0">
                <a:solidFill>
                  <a:srgbClr val="FFCCFF"/>
                </a:solidFill>
                <a:latin typeface="Arial Narrow" panose="020B0606020202030204" pitchFamily="34" charset="0"/>
              </a:rPr>
              <a:t>CMenu</a:t>
            </a:r>
            <a:r>
              <a:rPr lang="en-US" altLang="zh-CN" b="1" i="1" dirty="0" smtClean="0">
                <a:solidFill>
                  <a:srgbClr val="FFCCFF"/>
                </a:solidFill>
                <a:latin typeface="Arial Narrow" panose="020B0606020202030204" pitchFamily="34" charset="0"/>
              </a:rPr>
              <a:t>*   </a:t>
            </a:r>
            <a:r>
              <a:rPr lang="en-US" altLang="zh-CN" b="1" i="1" dirty="0" err="1" smtClean="0">
                <a:solidFill>
                  <a:srgbClr val="FFCCFF"/>
                </a:solidFill>
                <a:latin typeface="Arial Narrow" panose="020B0606020202030204" pitchFamily="34" charset="0"/>
              </a:rPr>
              <a:t>m_pPop</a:t>
            </a:r>
            <a:r>
              <a:rPr lang="en-US" altLang="zh-CN" b="1" i="1" dirty="0">
                <a:solidFill>
                  <a:srgbClr val="FFCCFF"/>
                </a:solidFill>
                <a:latin typeface="Arial Narrow" panose="020B0606020202030204" pitchFamily="34" charset="0"/>
              </a:rPr>
              <a:t>;	</a:t>
            </a:r>
            <a:r>
              <a:rPr lang="en-US" altLang="zh-CN" b="1" i="1" dirty="0" smtClean="0">
                <a:solidFill>
                  <a:srgbClr val="FFCCFF"/>
                </a:solidFill>
                <a:latin typeface="Arial Narrow" panose="020B0606020202030204" pitchFamily="34" charset="0"/>
              </a:rPr>
              <a:t> // </a:t>
            </a:r>
            <a:r>
              <a:rPr lang="en-US" altLang="zh-CN" b="1" i="1" dirty="0">
                <a:solidFill>
                  <a:srgbClr val="FFCCFF"/>
                </a:solidFill>
                <a:latin typeface="Arial Narrow" panose="020B0606020202030204" pitchFamily="34" charset="0"/>
              </a:rPr>
              <a:t>Pop-up</a:t>
            </a:r>
            <a:r>
              <a:rPr lang="zh-CN" altLang="en-US" b="1" i="1" dirty="0">
                <a:solidFill>
                  <a:srgbClr val="FFCCFF"/>
                </a:solidFill>
                <a:latin typeface="Arial Narrow" panose="020B0606020202030204" pitchFamily="34" charset="0"/>
              </a:rPr>
              <a:t>快捷子菜单</a:t>
            </a:r>
            <a:endParaRPr lang="zh-CN" altLang="en-US" b="1" dirty="0">
              <a:solidFill>
                <a:srgbClr val="FFCCFF"/>
              </a:solidFill>
              <a:latin typeface="Arial Narrow" panose="020B0606020202030204" pitchFamily="34" charset="0"/>
            </a:endParaRPr>
          </a:p>
          <a:p>
            <a:endParaRPr lang="en-US" altLang="zh-CN" sz="2800" b="1" dirty="0" smtClean="0">
              <a:latin typeface="Arial Narrow" panose="020B0606020202030204" pitchFamily="34" charset="0"/>
            </a:endParaRPr>
          </a:p>
        </p:txBody>
      </p:sp>
      <p:pic>
        <p:nvPicPr>
          <p:cNvPr id="3" name="图片 2"/>
          <p:cNvPicPr>
            <a:picLocks noChangeAspect="1"/>
          </p:cNvPicPr>
          <p:nvPr/>
        </p:nvPicPr>
        <p:blipFill>
          <a:blip r:embed="rId4"/>
          <a:stretch>
            <a:fillRect/>
          </a:stretch>
        </p:blipFill>
        <p:spPr>
          <a:xfrm>
            <a:off x="5881083" y="620688"/>
            <a:ext cx="3230830" cy="1296144"/>
          </a:xfrm>
          <a:prstGeom prst="rect">
            <a:avLst/>
          </a:prstGeom>
        </p:spPr>
      </p:pic>
      <p:sp>
        <p:nvSpPr>
          <p:cNvPr id="7" name="Text Box 4"/>
          <p:cNvSpPr txBox="1">
            <a:spLocks noChangeArrowheads="1"/>
          </p:cNvSpPr>
          <p:nvPr/>
        </p:nvSpPr>
        <p:spPr bwMode="auto">
          <a:xfrm>
            <a:off x="3542999" y="1929227"/>
            <a:ext cx="5486781" cy="523220"/>
          </a:xfrm>
          <a:prstGeom prst="rect">
            <a:avLst/>
          </a:prstGeom>
          <a:solidFill>
            <a:schemeClr val="accent5"/>
          </a:solidFill>
          <a:ln>
            <a:noFill/>
          </a:ln>
          <a:effectLst/>
          <a:extLst/>
        </p:spPr>
        <p:txBody>
          <a:bodyPr wrap="square">
            <a:spAutoFit/>
          </a:bodyPr>
          <a:lstStyle/>
          <a:p>
            <a:r>
              <a:rPr lang="zh-CN" altLang="en-US" sz="2800" b="1" i="1" dirty="0" smtClean="0">
                <a:solidFill>
                  <a:srgbClr val="002060"/>
                </a:solidFill>
                <a:latin typeface="Arial Narrow" panose="020B0606020202030204" pitchFamily="34" charset="0"/>
              </a:rPr>
              <a:t>添加</a:t>
            </a:r>
            <a:r>
              <a:rPr lang="en-US" altLang="zh-CN" sz="2800" b="1" i="1" dirty="0" err="1" smtClean="0">
                <a:solidFill>
                  <a:srgbClr val="002060"/>
                </a:solidFill>
                <a:latin typeface="Arial Narrow" panose="020B0606020202030204" pitchFamily="34" charset="0"/>
              </a:rPr>
              <a:t>OnRButtonDown</a:t>
            </a:r>
            <a:r>
              <a:rPr lang="zh-CN" altLang="en-US" sz="2800" b="1" i="1" dirty="0" smtClean="0">
                <a:solidFill>
                  <a:srgbClr val="002060"/>
                </a:solidFill>
                <a:latin typeface="Arial Narrow" panose="020B0606020202030204" pitchFamily="34" charset="0"/>
              </a:rPr>
              <a:t>消息响应函数</a:t>
            </a:r>
            <a:endParaRPr lang="en-US" altLang="zh-CN" sz="2800" b="1" dirty="0">
              <a:solidFill>
                <a:srgbClr val="002060"/>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0" y="44624"/>
            <a:ext cx="914400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Arial Narrow" panose="020B0606020202030204" pitchFamily="34" charset="0"/>
              </a:rPr>
              <a:t>在</a:t>
            </a:r>
            <a:r>
              <a:rPr lang="en-US" altLang="zh-CN" sz="2800" b="1" dirty="0" smtClean="0">
                <a:latin typeface="Arial Narrow" panose="020B0606020202030204" pitchFamily="34" charset="0"/>
              </a:rPr>
              <a:t>10_1View.cpp</a:t>
            </a:r>
            <a:r>
              <a:rPr lang="zh-CN" altLang="en-US" sz="2800" b="1" dirty="0">
                <a:latin typeface="Arial Narrow" panose="020B0606020202030204" pitchFamily="34" charset="0"/>
              </a:rPr>
              <a:t>中添加如下代码：</a:t>
            </a:r>
          </a:p>
          <a:p>
            <a:r>
              <a:rPr lang="en-US" altLang="zh-CN" sz="2000" b="1" dirty="0"/>
              <a:t>ON_COMMAND(IDR_POP_SHOW, &amp;CMy10_1View::</a:t>
            </a:r>
            <a:r>
              <a:rPr lang="en-US" altLang="zh-CN" sz="2000" b="1" dirty="0" err="1"/>
              <a:t>OnOperShow</a:t>
            </a:r>
            <a:r>
              <a:rPr lang="en-US" altLang="zh-CN" sz="2000" b="1" dirty="0"/>
              <a:t>) //</a:t>
            </a:r>
            <a:r>
              <a:rPr lang="zh-CN" altLang="en-US" sz="2000" b="1" dirty="0" smtClean="0"/>
              <a:t>消息响应</a:t>
            </a:r>
            <a:endParaRPr lang="en-US" altLang="zh-CN" sz="2000" b="1" dirty="0" smtClean="0"/>
          </a:p>
          <a:p>
            <a:endParaRPr lang="en-US" altLang="zh-CN" sz="2000" b="1" dirty="0">
              <a:latin typeface="Arial Narrow" panose="020B0606020202030204" pitchFamily="34" charset="0"/>
            </a:endParaRPr>
          </a:p>
          <a:p>
            <a:r>
              <a:rPr lang="en-US" altLang="zh-CN" b="1" dirty="0"/>
              <a:t>CMy10_1View::CMy10_1View</a:t>
            </a:r>
            <a:r>
              <a:rPr lang="en-US" altLang="zh-CN" b="1" dirty="0" smtClean="0"/>
              <a:t>()</a:t>
            </a:r>
          </a:p>
          <a:p>
            <a:r>
              <a:rPr lang="en-US" altLang="zh-CN" b="1" dirty="0" smtClean="0">
                <a:latin typeface="Arial Narrow" panose="020B0606020202030204" pitchFamily="34" charset="0"/>
              </a:rPr>
              <a:t>{    </a:t>
            </a:r>
            <a:r>
              <a:rPr lang="en-US" altLang="zh-CN" b="1" dirty="0">
                <a:latin typeface="Arial Narrow" panose="020B0606020202030204" pitchFamily="34" charset="0"/>
              </a:rPr>
              <a:t>…</a:t>
            </a:r>
          </a:p>
          <a:p>
            <a:r>
              <a:rPr lang="en-US" altLang="zh-CN" b="1" i="1" dirty="0" smtClean="0">
                <a:solidFill>
                  <a:srgbClr val="FFCCFF"/>
                </a:solidFill>
                <a:latin typeface="Arial Narrow" panose="020B0606020202030204" pitchFamily="34" charset="0"/>
              </a:rPr>
              <a:t>  </a:t>
            </a:r>
            <a:r>
              <a:rPr lang="en-US" altLang="zh-CN" b="1" i="1" dirty="0" err="1" smtClean="0">
                <a:solidFill>
                  <a:srgbClr val="FFCCFF"/>
                </a:solidFill>
                <a:latin typeface="Arial Narrow" panose="020B0606020202030204" pitchFamily="34" charset="0"/>
              </a:rPr>
              <a:t>m_PopMenu.LoadMenu</a:t>
            </a:r>
            <a:r>
              <a:rPr lang="en-US" altLang="zh-CN" b="1" i="1" dirty="0" smtClean="0">
                <a:solidFill>
                  <a:srgbClr val="FFCCFF"/>
                </a:solidFill>
                <a:latin typeface="Arial Narrow" panose="020B0606020202030204" pitchFamily="34" charset="0"/>
              </a:rPr>
              <a:t>(</a:t>
            </a:r>
            <a:r>
              <a:rPr lang="en-US" altLang="zh-CN" b="1" i="1" dirty="0" smtClean="0">
                <a:solidFill>
                  <a:srgbClr val="00FF00"/>
                </a:solidFill>
                <a:latin typeface="Arial Narrow" panose="020B0606020202030204" pitchFamily="34" charset="0"/>
              </a:rPr>
              <a:t>IDR_POP_SHOW</a:t>
            </a:r>
            <a:r>
              <a:rPr lang="en-US" altLang="zh-CN" b="1" i="1" dirty="0" smtClean="0">
                <a:solidFill>
                  <a:srgbClr val="FFCCFF"/>
                </a:solidFill>
                <a:latin typeface="Arial Narrow" panose="020B0606020202030204" pitchFamily="34" charset="0"/>
              </a:rPr>
              <a:t>);  </a:t>
            </a:r>
            <a:r>
              <a:rPr lang="en-US" altLang="zh-CN" b="1" i="1" dirty="0">
                <a:solidFill>
                  <a:srgbClr val="FFCCFF"/>
                </a:solidFill>
                <a:latin typeface="Arial Narrow" panose="020B0606020202030204" pitchFamily="34" charset="0"/>
              </a:rPr>
              <a:t>	// </a:t>
            </a:r>
            <a:r>
              <a:rPr lang="zh-CN" altLang="en-US" b="1" i="1" dirty="0">
                <a:solidFill>
                  <a:srgbClr val="FFCCFF"/>
                </a:solidFill>
                <a:latin typeface="Arial Narrow" panose="020B0606020202030204" pitchFamily="34" charset="0"/>
              </a:rPr>
              <a:t>创建并加载菜单资源</a:t>
            </a:r>
            <a:endParaRPr lang="zh-CN" altLang="en-US" b="1" dirty="0">
              <a:solidFill>
                <a:srgbClr val="FFCCFF"/>
              </a:solidFill>
              <a:latin typeface="Arial Narrow" panose="020B0606020202030204" pitchFamily="34" charset="0"/>
            </a:endParaRPr>
          </a:p>
          <a:p>
            <a:r>
              <a:rPr lang="en-US" altLang="zh-CN" b="1" dirty="0">
                <a:latin typeface="Arial Narrow" panose="020B0606020202030204" pitchFamily="34" charset="0"/>
              </a:rPr>
              <a:t>}</a:t>
            </a:r>
          </a:p>
        </p:txBody>
      </p:sp>
      <p:pic>
        <p:nvPicPr>
          <p:cNvPr id="3" name="图片 2"/>
          <p:cNvPicPr>
            <a:picLocks noChangeAspect="1"/>
          </p:cNvPicPr>
          <p:nvPr/>
        </p:nvPicPr>
        <p:blipFill>
          <a:blip r:embed="rId2"/>
          <a:stretch>
            <a:fillRect/>
          </a:stretch>
        </p:blipFill>
        <p:spPr>
          <a:xfrm>
            <a:off x="179512" y="3626924"/>
            <a:ext cx="4752528" cy="2914102"/>
          </a:xfrm>
          <a:prstGeom prst="rect">
            <a:avLst/>
          </a:prstGeom>
        </p:spPr>
      </p:pic>
      <p:sp>
        <p:nvSpPr>
          <p:cNvPr id="2" name="矩形 1"/>
          <p:cNvSpPr/>
          <p:nvPr/>
        </p:nvSpPr>
        <p:spPr>
          <a:xfrm>
            <a:off x="0" y="2780928"/>
            <a:ext cx="8951712" cy="1200329"/>
          </a:xfrm>
          <a:prstGeom prst="rect">
            <a:avLst/>
          </a:prstGeom>
        </p:spPr>
        <p:txBody>
          <a:bodyPr wrap="square">
            <a:spAutoFit/>
          </a:bodyPr>
          <a:lstStyle/>
          <a:p>
            <a:r>
              <a:rPr lang="en-US" altLang="zh-CN" b="1" dirty="0">
                <a:latin typeface="Arial Narrow" panose="020B0606020202030204" pitchFamily="34" charset="0"/>
              </a:rPr>
              <a:t>CMy10_1View::~</a:t>
            </a:r>
            <a:r>
              <a:rPr lang="en-US" altLang="zh-CN" b="1" dirty="0" smtClean="0">
                <a:latin typeface="Arial Narrow" panose="020B0606020202030204" pitchFamily="34" charset="0"/>
              </a:rPr>
              <a:t>CMy10_1View</a:t>
            </a:r>
            <a:r>
              <a:rPr lang="en-US" altLang="zh-CN" b="1" dirty="0">
                <a:latin typeface="Arial Narrow" panose="020B0606020202030204" pitchFamily="34" charset="0"/>
              </a:rPr>
              <a:t>()</a:t>
            </a:r>
          </a:p>
          <a:p>
            <a:r>
              <a:rPr lang="en-US" altLang="zh-CN" b="1" dirty="0" smtClean="0">
                <a:latin typeface="Arial Narrow" panose="020B0606020202030204" pitchFamily="34" charset="0"/>
              </a:rPr>
              <a:t>{</a:t>
            </a:r>
            <a:r>
              <a:rPr lang="en-US" altLang="zh-CN" b="1" i="1" dirty="0">
                <a:latin typeface="Arial Narrow" panose="020B0606020202030204" pitchFamily="34" charset="0"/>
              </a:rPr>
              <a:t>	</a:t>
            </a:r>
            <a:r>
              <a:rPr lang="en-US" altLang="zh-CN" b="1" i="1" dirty="0" err="1">
                <a:latin typeface="Arial Narrow" panose="020B0606020202030204" pitchFamily="34" charset="0"/>
              </a:rPr>
              <a:t>m_PopMenu.DestroyMenu</a:t>
            </a:r>
            <a:r>
              <a:rPr lang="en-US" altLang="zh-CN" b="1" i="1" dirty="0">
                <a:latin typeface="Arial Narrow" panose="020B0606020202030204" pitchFamily="34" charset="0"/>
              </a:rPr>
              <a:t>();              // </a:t>
            </a:r>
            <a:r>
              <a:rPr lang="zh-CN" altLang="en-US" b="1" i="1" dirty="0">
                <a:latin typeface="Arial Narrow" panose="020B0606020202030204" pitchFamily="34" charset="0"/>
              </a:rPr>
              <a:t>释放菜单</a:t>
            </a:r>
            <a:r>
              <a:rPr lang="zh-CN" altLang="en-US" b="1" i="1" dirty="0" smtClean="0">
                <a:latin typeface="Arial Narrow" panose="020B0606020202030204" pitchFamily="34" charset="0"/>
              </a:rPr>
              <a:t>资源    </a:t>
            </a:r>
            <a:r>
              <a:rPr lang="en-US" altLang="zh-CN" b="1" dirty="0" smtClean="0">
                <a:latin typeface="Arial Narrow" panose="020B0606020202030204" pitchFamily="34" charset="0"/>
              </a:rPr>
              <a:t>}</a:t>
            </a:r>
            <a:endParaRPr lang="en-US" altLang="zh-CN" b="1" dirty="0">
              <a:latin typeface="Arial Narrow" panose="020B0606020202030204" pitchFamily="34" charset="0"/>
            </a:endParaRPr>
          </a:p>
          <a:p>
            <a:r>
              <a:rPr lang="en-US" altLang="zh-CN" b="1" dirty="0">
                <a:latin typeface="Arial Narrow" panose="020B0606020202030204" pitchFamily="34" charset="0"/>
              </a:rPr>
              <a:t> </a:t>
            </a:r>
          </a:p>
        </p:txBody>
      </p:sp>
    </p:spTree>
    <p:extLst>
      <p:ext uri="{BB962C8B-B14F-4D97-AF65-F5344CB8AC3E}">
        <p14:creationId xmlns:p14="http://schemas.microsoft.com/office/powerpoint/2010/main" val="1778467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AEBACF9-7090-4CE6-94AF-9C3027FE19FC}" type="slidenum">
              <a:rPr lang="en-US" altLang="zh-CN"/>
              <a:pPr/>
              <a:t>24</a:t>
            </a:fld>
            <a:endParaRPr lang="en-US" altLang="zh-CN"/>
          </a:p>
        </p:txBody>
      </p:sp>
      <p:sp>
        <p:nvSpPr>
          <p:cNvPr id="143364" name="Text Box 4"/>
          <p:cNvSpPr txBox="1">
            <a:spLocks noChangeArrowheads="1"/>
          </p:cNvSpPr>
          <p:nvPr/>
        </p:nvSpPr>
        <p:spPr bwMode="auto">
          <a:xfrm>
            <a:off x="107504" y="116632"/>
            <a:ext cx="88569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smtClean="0">
                <a:latin typeface="+mn-lt"/>
              </a:rPr>
              <a:t>void CMy10_1View</a:t>
            </a:r>
            <a:r>
              <a:rPr lang="en-US" altLang="zh-CN" b="1" dirty="0">
                <a:latin typeface="+mn-lt"/>
              </a:rPr>
              <a:t>::</a:t>
            </a:r>
            <a:r>
              <a:rPr lang="en-US" altLang="zh-CN" b="1" dirty="0" err="1">
                <a:latin typeface="+mn-lt"/>
              </a:rPr>
              <a:t>OnRButtonDown</a:t>
            </a:r>
            <a:r>
              <a:rPr lang="en-US" altLang="zh-CN" b="1" dirty="0">
                <a:latin typeface="+mn-lt"/>
              </a:rPr>
              <a:t>(UINT </a:t>
            </a:r>
            <a:r>
              <a:rPr lang="en-US" altLang="zh-CN" b="1" dirty="0" err="1">
                <a:latin typeface="+mn-lt"/>
              </a:rPr>
              <a:t>nFlags</a:t>
            </a:r>
            <a:r>
              <a:rPr lang="en-US" altLang="zh-CN" b="1" dirty="0">
                <a:latin typeface="+mn-lt"/>
              </a:rPr>
              <a:t>, </a:t>
            </a:r>
            <a:r>
              <a:rPr lang="en-US" altLang="zh-CN" b="1" dirty="0" err="1">
                <a:latin typeface="+mn-lt"/>
              </a:rPr>
              <a:t>CPoint</a:t>
            </a:r>
            <a:r>
              <a:rPr lang="en-US" altLang="zh-CN" b="1" dirty="0">
                <a:latin typeface="+mn-lt"/>
              </a:rPr>
              <a:t> point) </a:t>
            </a:r>
          </a:p>
          <a:p>
            <a:r>
              <a:rPr lang="en-US" altLang="zh-CN" b="1" dirty="0" smtClean="0">
                <a:latin typeface="+mn-lt"/>
              </a:rPr>
              <a:t>{ </a:t>
            </a:r>
            <a:r>
              <a:rPr lang="en-US" altLang="zh-CN" b="1" i="1" dirty="0" err="1" smtClean="0">
                <a:latin typeface="+mn-lt"/>
              </a:rPr>
              <a:t>m_pPop</a:t>
            </a:r>
            <a:r>
              <a:rPr lang="en-US" altLang="zh-CN" b="1" i="1" dirty="0" smtClean="0">
                <a:latin typeface="+mn-lt"/>
              </a:rPr>
              <a:t> </a:t>
            </a:r>
            <a:r>
              <a:rPr lang="en-US" altLang="zh-CN" b="1" i="1" dirty="0">
                <a:latin typeface="+mn-lt"/>
              </a:rPr>
              <a:t>= </a:t>
            </a:r>
            <a:r>
              <a:rPr lang="en-US" altLang="zh-CN" b="1" i="1" dirty="0" err="1">
                <a:latin typeface="+mn-lt"/>
              </a:rPr>
              <a:t>m_PopMenu.GetSubMenu</a:t>
            </a:r>
            <a:r>
              <a:rPr lang="en-US" altLang="zh-CN" b="1" i="1" dirty="0">
                <a:latin typeface="+mn-lt"/>
              </a:rPr>
              <a:t>(0);    </a:t>
            </a:r>
            <a:r>
              <a:rPr lang="en-US" altLang="zh-CN" b="1" i="1" dirty="0" smtClean="0">
                <a:latin typeface="+mn-lt"/>
              </a:rPr>
              <a:t>// </a:t>
            </a:r>
            <a:r>
              <a:rPr lang="zh-CN" altLang="zh-CN" b="1" i="1" dirty="0">
                <a:latin typeface="+mn-lt"/>
              </a:rPr>
              <a:t>获得第一个子菜单</a:t>
            </a:r>
            <a:endParaRPr lang="zh-CN" altLang="zh-CN" dirty="0">
              <a:latin typeface="+mn-lt"/>
            </a:endParaRPr>
          </a:p>
          <a:p>
            <a:r>
              <a:rPr lang="en-US" altLang="zh-CN" b="1" i="1" dirty="0">
                <a:solidFill>
                  <a:srgbClr val="66FFCC"/>
                </a:solidFill>
                <a:latin typeface="+mn-lt"/>
              </a:rPr>
              <a:t>  </a:t>
            </a:r>
            <a:r>
              <a:rPr lang="en-US" altLang="zh-CN" b="1" i="1" dirty="0" smtClean="0">
                <a:solidFill>
                  <a:srgbClr val="66FFCC"/>
                </a:solidFill>
                <a:latin typeface="+mn-lt"/>
              </a:rPr>
              <a:t>UINT </a:t>
            </a:r>
            <a:r>
              <a:rPr lang="en-US" altLang="zh-CN" b="1" i="1" dirty="0" err="1">
                <a:solidFill>
                  <a:srgbClr val="66FFCC"/>
                </a:solidFill>
                <a:latin typeface="+mn-lt"/>
              </a:rPr>
              <a:t>nCheck</a:t>
            </a:r>
            <a:r>
              <a:rPr lang="en-US" altLang="zh-CN" b="1" i="1" dirty="0">
                <a:solidFill>
                  <a:srgbClr val="66FFCC"/>
                </a:solidFill>
                <a:latin typeface="+mn-lt"/>
              </a:rPr>
              <a:t> = </a:t>
            </a:r>
            <a:r>
              <a:rPr lang="en-US" altLang="zh-CN" b="1" i="1" dirty="0" err="1">
                <a:solidFill>
                  <a:srgbClr val="66FFCC"/>
                </a:solidFill>
                <a:latin typeface="+mn-lt"/>
              </a:rPr>
              <a:t>m_bShow?MF_CHECKED:MF_UNCHECKED</a:t>
            </a:r>
            <a:r>
              <a:rPr lang="en-US" altLang="zh-CN" b="1" i="1" dirty="0">
                <a:solidFill>
                  <a:srgbClr val="66FFCC"/>
                </a:solidFill>
                <a:latin typeface="+mn-lt"/>
              </a:rPr>
              <a:t>;	</a:t>
            </a:r>
            <a:r>
              <a:rPr lang="en-US" altLang="zh-CN" b="1" i="1" dirty="0" smtClean="0">
                <a:solidFill>
                  <a:srgbClr val="66FFCC"/>
                </a:solidFill>
                <a:latin typeface="+mn-lt"/>
              </a:rPr>
              <a:t>				// </a:t>
            </a:r>
            <a:r>
              <a:rPr lang="zh-CN" altLang="zh-CN" b="1" i="1" dirty="0">
                <a:solidFill>
                  <a:srgbClr val="66FFCC"/>
                </a:solidFill>
                <a:latin typeface="+mn-lt"/>
              </a:rPr>
              <a:t>更新【</a:t>
            </a:r>
            <a:r>
              <a:rPr lang="en-US" altLang="zh-CN" b="1" i="1" dirty="0">
                <a:solidFill>
                  <a:srgbClr val="66FFCC"/>
                </a:solidFill>
                <a:latin typeface="+mn-lt"/>
              </a:rPr>
              <a:t>Show</a:t>
            </a:r>
            <a:r>
              <a:rPr lang="zh-CN" altLang="zh-CN" b="1" i="1" dirty="0">
                <a:solidFill>
                  <a:srgbClr val="66FFCC"/>
                </a:solidFill>
                <a:latin typeface="+mn-lt"/>
              </a:rPr>
              <a:t>】的</a:t>
            </a:r>
            <a:r>
              <a:rPr lang="en-US" altLang="zh-CN" b="1" i="1" dirty="0">
                <a:solidFill>
                  <a:srgbClr val="66FFCC"/>
                </a:solidFill>
                <a:latin typeface="+mn-lt"/>
              </a:rPr>
              <a:t>check</a:t>
            </a:r>
            <a:r>
              <a:rPr lang="zh-CN" altLang="zh-CN" b="1" i="1" dirty="0">
                <a:solidFill>
                  <a:srgbClr val="66FFCC"/>
                </a:solidFill>
                <a:latin typeface="+mn-lt"/>
              </a:rPr>
              <a:t>状态</a:t>
            </a:r>
            <a:endParaRPr lang="zh-CN" altLang="zh-CN" dirty="0">
              <a:solidFill>
                <a:srgbClr val="66FFCC"/>
              </a:solidFill>
              <a:latin typeface="+mn-lt"/>
            </a:endParaRPr>
          </a:p>
          <a:p>
            <a:r>
              <a:rPr lang="en-US" altLang="zh-CN" sz="2000" b="1" i="1" dirty="0" err="1">
                <a:latin typeface="+mn-lt"/>
              </a:rPr>
              <a:t>m_pPop</a:t>
            </a:r>
            <a:r>
              <a:rPr lang="en-US" altLang="zh-CN" sz="2000" b="1" i="1" dirty="0">
                <a:latin typeface="+mn-lt"/>
              </a:rPr>
              <a:t>-&gt;</a:t>
            </a:r>
            <a:r>
              <a:rPr lang="en-US" altLang="zh-CN" sz="2000" b="1" i="1" dirty="0" err="1">
                <a:latin typeface="+mn-lt"/>
              </a:rPr>
              <a:t>CheckMenuItem</a:t>
            </a:r>
            <a:r>
              <a:rPr lang="en-US" altLang="zh-CN" sz="2000" b="1" i="1" dirty="0">
                <a:latin typeface="+mn-lt"/>
              </a:rPr>
              <a:t>(</a:t>
            </a:r>
            <a:r>
              <a:rPr lang="en-US" altLang="zh-CN" sz="2000" b="1" i="1" dirty="0" err="1">
                <a:latin typeface="+mn-lt"/>
              </a:rPr>
              <a:t>ID_OPER_SHOW,MF_BYCOMMAND|nCheck</a:t>
            </a:r>
            <a:r>
              <a:rPr lang="en-US" altLang="zh-CN" sz="2000" b="1" i="1" dirty="0">
                <a:latin typeface="+mn-lt"/>
              </a:rPr>
              <a:t>);</a:t>
            </a:r>
            <a:endParaRPr lang="zh-CN" altLang="zh-CN" sz="2000" dirty="0">
              <a:latin typeface="+mn-lt"/>
            </a:endParaRPr>
          </a:p>
          <a:p>
            <a:r>
              <a:rPr lang="en-US" altLang="zh-CN" b="1" i="1" dirty="0" err="1">
                <a:solidFill>
                  <a:srgbClr val="FFCCFF"/>
                </a:solidFill>
                <a:latin typeface="+mn-lt"/>
              </a:rPr>
              <a:t>m_pPop</a:t>
            </a:r>
            <a:r>
              <a:rPr lang="en-US" altLang="zh-CN" b="1" i="1" dirty="0">
                <a:solidFill>
                  <a:srgbClr val="FFCCFF"/>
                </a:solidFill>
                <a:latin typeface="+mn-lt"/>
              </a:rPr>
              <a:t>-&gt;</a:t>
            </a:r>
            <a:r>
              <a:rPr lang="en-US" altLang="zh-CN" b="1" i="1" dirty="0" err="1">
                <a:solidFill>
                  <a:srgbClr val="FFCCFF"/>
                </a:solidFill>
                <a:latin typeface="+mn-lt"/>
              </a:rPr>
              <a:t>CheckMenuRadioItem</a:t>
            </a:r>
            <a:r>
              <a:rPr lang="en-US" altLang="zh-CN" b="1" i="1" dirty="0">
                <a:solidFill>
                  <a:srgbClr val="FFCCFF"/>
                </a:solidFill>
                <a:latin typeface="+mn-lt"/>
              </a:rPr>
              <a:t>(ID_OPER_RED</a:t>
            </a:r>
            <a:r>
              <a:rPr lang="en-US" altLang="zh-CN" b="1" i="1" dirty="0" smtClean="0">
                <a:solidFill>
                  <a:srgbClr val="FFCCFF"/>
                </a:solidFill>
                <a:latin typeface="+mn-lt"/>
              </a:rPr>
              <a:t>,</a:t>
            </a:r>
          </a:p>
          <a:p>
            <a:r>
              <a:rPr lang="en-US" altLang="zh-CN" b="1" i="1" dirty="0">
                <a:solidFill>
                  <a:srgbClr val="FFCCFF"/>
                </a:solidFill>
                <a:latin typeface="+mn-lt"/>
              </a:rPr>
              <a:t> </a:t>
            </a:r>
            <a:r>
              <a:rPr lang="en-US" altLang="zh-CN" b="1" i="1" dirty="0" smtClean="0">
                <a:solidFill>
                  <a:srgbClr val="FFCCFF"/>
                </a:solidFill>
                <a:latin typeface="+mn-lt"/>
              </a:rPr>
              <a:t>           </a:t>
            </a:r>
            <a:r>
              <a:rPr lang="en-US" altLang="zh-CN" b="1" i="1" dirty="0" err="1" smtClean="0">
                <a:solidFill>
                  <a:srgbClr val="FFCCFF"/>
                </a:solidFill>
                <a:latin typeface="+mn-lt"/>
              </a:rPr>
              <a:t>ID_OPER_BLUE,ID_OPER_RED+m_nColorIndex</a:t>
            </a:r>
            <a:r>
              <a:rPr lang="en-US" altLang="zh-CN" b="1" i="1" dirty="0" smtClean="0">
                <a:solidFill>
                  <a:srgbClr val="FFCCFF"/>
                </a:solidFill>
                <a:latin typeface="+mn-lt"/>
              </a:rPr>
              <a:t>,</a:t>
            </a:r>
          </a:p>
          <a:p>
            <a:r>
              <a:rPr lang="en-US" altLang="zh-CN" b="1" i="1" dirty="0" smtClean="0">
                <a:solidFill>
                  <a:srgbClr val="FFCCFF"/>
                </a:solidFill>
                <a:latin typeface="+mn-lt"/>
              </a:rPr>
              <a:t>            MF_BYCOMMAND</a:t>
            </a:r>
            <a:r>
              <a:rPr lang="en-US" altLang="zh-CN" b="1" i="1" dirty="0">
                <a:solidFill>
                  <a:srgbClr val="FFCCFF"/>
                </a:solidFill>
                <a:latin typeface="+mn-lt"/>
              </a:rPr>
              <a:t>);//</a:t>
            </a:r>
            <a:r>
              <a:rPr lang="zh-CN" altLang="zh-CN" b="1" i="1" dirty="0">
                <a:solidFill>
                  <a:srgbClr val="FFCCFF"/>
                </a:solidFill>
                <a:latin typeface="+mn-lt"/>
              </a:rPr>
              <a:t>在颜色菜单项上加上选中标识</a:t>
            </a:r>
            <a:endParaRPr lang="zh-CN" altLang="zh-CN" dirty="0">
              <a:solidFill>
                <a:srgbClr val="FFCCFF"/>
              </a:solidFill>
              <a:latin typeface="+mn-lt"/>
            </a:endParaRPr>
          </a:p>
          <a:p>
            <a:r>
              <a:rPr lang="en-US" altLang="zh-CN" b="1" i="1" dirty="0" err="1">
                <a:latin typeface="+mn-lt"/>
              </a:rPr>
              <a:t>ClientToScreen</a:t>
            </a:r>
            <a:r>
              <a:rPr lang="en-US" altLang="zh-CN" b="1" i="1" dirty="0">
                <a:latin typeface="+mn-lt"/>
              </a:rPr>
              <a:t>(&amp;point</a:t>
            </a:r>
            <a:r>
              <a:rPr lang="en-US" altLang="zh-CN" b="1" i="1" dirty="0" smtClean="0">
                <a:latin typeface="+mn-lt"/>
              </a:rPr>
              <a:t>); </a:t>
            </a:r>
            <a:r>
              <a:rPr lang="en-US" altLang="zh-CN" b="1" i="1" dirty="0">
                <a:latin typeface="+mn-lt"/>
              </a:rPr>
              <a:t>	// </a:t>
            </a:r>
            <a:r>
              <a:rPr lang="zh-CN" altLang="zh-CN" b="1" i="1" dirty="0">
                <a:latin typeface="+mn-lt"/>
              </a:rPr>
              <a:t>将坐标由客户坐标转化为屏幕坐标</a:t>
            </a:r>
            <a:endParaRPr lang="zh-CN" altLang="zh-CN" dirty="0">
              <a:latin typeface="+mn-lt"/>
            </a:endParaRPr>
          </a:p>
          <a:p>
            <a:r>
              <a:rPr lang="en-US" altLang="zh-CN" b="1" i="1" dirty="0" err="1">
                <a:solidFill>
                  <a:srgbClr val="66FFCC"/>
                </a:solidFill>
                <a:latin typeface="+mn-lt"/>
              </a:rPr>
              <a:t>m_pPop</a:t>
            </a:r>
            <a:r>
              <a:rPr lang="en-US" altLang="zh-CN" b="1" i="1" dirty="0">
                <a:solidFill>
                  <a:srgbClr val="66FFCC"/>
                </a:solidFill>
                <a:latin typeface="+mn-lt"/>
              </a:rPr>
              <a:t>-&gt;</a:t>
            </a:r>
            <a:r>
              <a:rPr lang="en-US" altLang="zh-CN" b="1" i="1" dirty="0" err="1">
                <a:solidFill>
                  <a:srgbClr val="66FFCC"/>
                </a:solidFill>
                <a:latin typeface="+mn-lt"/>
              </a:rPr>
              <a:t>TrackPopupMenu</a:t>
            </a:r>
            <a:r>
              <a:rPr lang="en-US" altLang="zh-CN" b="1" i="1" dirty="0">
                <a:solidFill>
                  <a:srgbClr val="66FFCC"/>
                </a:solidFill>
                <a:latin typeface="+mn-lt"/>
              </a:rPr>
              <a:t>(TPM_LEFTALIGN</a:t>
            </a:r>
            <a:r>
              <a:rPr lang="en-US" altLang="zh-CN" b="1" i="1" dirty="0" smtClean="0">
                <a:solidFill>
                  <a:srgbClr val="66FFCC"/>
                </a:solidFill>
                <a:latin typeface="+mn-lt"/>
              </a:rPr>
              <a:t>,</a:t>
            </a:r>
          </a:p>
          <a:p>
            <a:r>
              <a:rPr lang="en-US" altLang="zh-CN" b="1" i="1" dirty="0">
                <a:solidFill>
                  <a:srgbClr val="66FFCC"/>
                </a:solidFill>
                <a:latin typeface="+mn-lt"/>
              </a:rPr>
              <a:t> </a:t>
            </a:r>
            <a:r>
              <a:rPr lang="en-US" altLang="zh-CN" b="1" i="1" dirty="0" smtClean="0">
                <a:solidFill>
                  <a:srgbClr val="66FFCC"/>
                </a:solidFill>
                <a:latin typeface="+mn-lt"/>
              </a:rPr>
              <a:t>                                          </a:t>
            </a:r>
            <a:r>
              <a:rPr lang="en-US" altLang="zh-CN" b="1" i="1" dirty="0" err="1" smtClean="0">
                <a:solidFill>
                  <a:srgbClr val="66FFCC"/>
                </a:solidFill>
                <a:latin typeface="+mn-lt"/>
              </a:rPr>
              <a:t>point.x,point.y,this</a:t>
            </a:r>
            <a:r>
              <a:rPr lang="en-US" altLang="zh-CN" b="1" i="1" dirty="0">
                <a:solidFill>
                  <a:srgbClr val="66FFCC"/>
                </a:solidFill>
                <a:latin typeface="+mn-lt"/>
              </a:rPr>
              <a:t>);//</a:t>
            </a:r>
            <a:r>
              <a:rPr lang="zh-CN" altLang="zh-CN" b="1" i="1" dirty="0">
                <a:solidFill>
                  <a:srgbClr val="66FFCC"/>
                </a:solidFill>
                <a:latin typeface="+mn-lt"/>
              </a:rPr>
              <a:t>显示</a:t>
            </a:r>
            <a:r>
              <a:rPr lang="en-US" altLang="zh-CN" b="1" i="1" dirty="0">
                <a:solidFill>
                  <a:srgbClr val="66FFCC"/>
                </a:solidFill>
                <a:latin typeface="+mn-lt"/>
              </a:rPr>
              <a:t>Pop-up</a:t>
            </a:r>
            <a:r>
              <a:rPr lang="zh-CN" altLang="zh-CN" b="1" i="1" dirty="0">
                <a:solidFill>
                  <a:srgbClr val="66FFCC"/>
                </a:solidFill>
                <a:latin typeface="+mn-lt"/>
              </a:rPr>
              <a:t>菜单</a:t>
            </a:r>
            <a:endParaRPr lang="zh-CN" altLang="zh-CN" dirty="0">
              <a:solidFill>
                <a:srgbClr val="66FFCC"/>
              </a:solidFill>
              <a:latin typeface="+mn-lt"/>
            </a:endParaRPr>
          </a:p>
          <a:p>
            <a:r>
              <a:rPr lang="en-US" altLang="zh-CN" b="1" dirty="0" err="1" smtClean="0">
                <a:latin typeface="+mn-lt"/>
              </a:rPr>
              <a:t>CView</a:t>
            </a:r>
            <a:r>
              <a:rPr lang="en-US" altLang="zh-CN" b="1" dirty="0">
                <a:latin typeface="+mn-lt"/>
              </a:rPr>
              <a:t>::</a:t>
            </a:r>
            <a:r>
              <a:rPr lang="en-US" altLang="zh-CN" b="1" dirty="0" err="1">
                <a:latin typeface="+mn-lt"/>
              </a:rPr>
              <a:t>OnRButtonDown</a:t>
            </a:r>
            <a:r>
              <a:rPr lang="en-US" altLang="zh-CN" b="1" dirty="0">
                <a:latin typeface="+mn-lt"/>
              </a:rPr>
              <a:t>(</a:t>
            </a:r>
            <a:r>
              <a:rPr lang="en-US" altLang="zh-CN" b="1" dirty="0" err="1">
                <a:latin typeface="+mn-lt"/>
              </a:rPr>
              <a:t>nFlags</a:t>
            </a:r>
            <a:r>
              <a:rPr lang="en-US" altLang="zh-CN" b="1" dirty="0">
                <a:latin typeface="+mn-lt"/>
              </a:rPr>
              <a:t>, point);</a:t>
            </a:r>
          </a:p>
          <a:p>
            <a:r>
              <a:rPr lang="en-US" altLang="zh-CN" b="1" dirty="0">
                <a:latin typeface="+mn-lt"/>
              </a:rPr>
              <a:t>} </a:t>
            </a:r>
          </a:p>
        </p:txBody>
      </p:sp>
      <p:sp>
        <p:nvSpPr>
          <p:cNvPr id="6" name="文本框 5"/>
          <p:cNvSpPr txBox="1"/>
          <p:nvPr/>
        </p:nvSpPr>
        <p:spPr>
          <a:xfrm>
            <a:off x="209053" y="5152340"/>
            <a:ext cx="8778875" cy="954107"/>
          </a:xfrm>
          <a:prstGeom prst="rect">
            <a:avLst/>
          </a:prstGeom>
          <a:noFill/>
        </p:spPr>
        <p:txBody>
          <a:bodyPr wrap="square" rtlCol="0">
            <a:spAutoFit/>
          </a:bodyPr>
          <a:lstStyle/>
          <a:p>
            <a:r>
              <a:rPr lang="zh-CN" altLang="en-US" sz="2800" b="1" dirty="0" smtClean="0">
                <a:solidFill>
                  <a:srgbClr val="FFCCFF"/>
                </a:solidFill>
                <a:latin typeface="+mn-lt"/>
              </a:rPr>
              <a:t>     若此时运行程序，快捷菜单中的菜单项并不能运行，把缺省的菜单项的</a:t>
            </a:r>
            <a:r>
              <a:rPr lang="en-US" altLang="zh-CN" sz="2800" b="1" dirty="0" smtClean="0">
                <a:solidFill>
                  <a:srgbClr val="FFCCFF"/>
                </a:solidFill>
                <a:latin typeface="+mn-lt"/>
              </a:rPr>
              <a:t>ID</a:t>
            </a:r>
            <a:r>
              <a:rPr lang="zh-CN" altLang="en-US" sz="2800" b="1" dirty="0" smtClean="0">
                <a:solidFill>
                  <a:srgbClr val="FFCCFF"/>
                </a:solidFill>
                <a:latin typeface="+mn-lt"/>
              </a:rPr>
              <a:t>改成原下来菜单的</a:t>
            </a:r>
            <a:r>
              <a:rPr lang="en-US" altLang="zh-CN" sz="2800" b="1" dirty="0" smtClean="0">
                <a:solidFill>
                  <a:srgbClr val="FFCCFF"/>
                </a:solidFill>
                <a:latin typeface="+mn-lt"/>
              </a:rPr>
              <a:t>ID</a:t>
            </a:r>
            <a:r>
              <a:rPr lang="zh-CN" altLang="en-US" sz="2800" b="1" dirty="0" smtClean="0">
                <a:solidFill>
                  <a:srgbClr val="FFCCFF"/>
                </a:solidFill>
                <a:latin typeface="+mn-lt"/>
              </a:rPr>
              <a:t>就可以了。</a:t>
            </a:r>
            <a:endParaRPr lang="zh-CN" altLang="en-US" sz="2800" b="1" dirty="0">
              <a:solidFill>
                <a:srgbClr val="FFCCFF"/>
              </a:solidFill>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974630F1-A6AB-48A5-A20C-2B0F75845CFA}" type="slidenum">
              <a:rPr lang="en-US" altLang="zh-CN"/>
              <a:pPr/>
              <a:t>25</a:t>
            </a:fld>
            <a:endParaRPr lang="en-US" altLang="zh-CN"/>
          </a:p>
        </p:txBody>
      </p:sp>
      <p:sp>
        <p:nvSpPr>
          <p:cNvPr id="145410" name="Rectangle 2"/>
          <p:cNvSpPr>
            <a:spLocks noGrp="1" noChangeArrowheads="1"/>
          </p:cNvSpPr>
          <p:nvPr>
            <p:ph type="title"/>
          </p:nvPr>
        </p:nvSpPr>
        <p:spPr>
          <a:xfrm>
            <a:off x="304800" y="188640"/>
            <a:ext cx="8458200" cy="608112"/>
          </a:xfrm>
        </p:spPr>
        <p:txBody>
          <a:bodyPr/>
          <a:lstStyle/>
          <a:p>
            <a:r>
              <a:rPr lang="en-US" altLang="zh-CN" sz="4000" b="1" dirty="0" smtClean="0"/>
              <a:t>10.3 </a:t>
            </a:r>
            <a:r>
              <a:rPr lang="zh-CN" altLang="en-US" sz="4000" b="1" dirty="0" smtClean="0">
                <a:latin typeface="宋体" panose="02010600030101010101" pitchFamily="2" charset="-122"/>
              </a:rPr>
              <a:t>工</a:t>
            </a:r>
            <a:r>
              <a:rPr lang="zh-CN" altLang="en-US" sz="4000" b="1" dirty="0">
                <a:latin typeface="宋体" panose="02010600030101010101" pitchFamily="2" charset="-122"/>
              </a:rPr>
              <a:t>具条资源的创建及其使用</a:t>
            </a:r>
            <a:r>
              <a:rPr lang="zh-CN" altLang="en-US" sz="4000" b="1" dirty="0"/>
              <a:t> </a:t>
            </a:r>
          </a:p>
        </p:txBody>
      </p:sp>
      <p:sp>
        <p:nvSpPr>
          <p:cNvPr id="145411" name="Rectangle 3"/>
          <p:cNvSpPr>
            <a:spLocks noGrp="1" noChangeArrowheads="1"/>
          </p:cNvSpPr>
          <p:nvPr>
            <p:ph type="body" idx="1"/>
          </p:nvPr>
        </p:nvSpPr>
        <p:spPr>
          <a:xfrm>
            <a:off x="304800" y="889794"/>
            <a:ext cx="8305800" cy="1531094"/>
          </a:xfrm>
        </p:spPr>
        <p:txBody>
          <a:bodyPr/>
          <a:lstStyle/>
          <a:p>
            <a:pPr marL="0" indent="0">
              <a:buFontTx/>
              <a:buNone/>
            </a:pPr>
            <a:r>
              <a:rPr lang="en-US" altLang="zh-CN" b="1" dirty="0">
                <a:latin typeface="Arial Narrow" panose="020B0606020202030204" pitchFamily="34" charset="0"/>
              </a:rPr>
              <a:t>    </a:t>
            </a:r>
            <a:r>
              <a:rPr lang="zh-CN" altLang="en-US" b="1" dirty="0">
                <a:latin typeface="Arial Narrow" panose="020B0606020202030204" pitchFamily="34" charset="0"/>
              </a:rPr>
              <a:t>在</a:t>
            </a:r>
            <a:r>
              <a:rPr lang="en-US" altLang="zh-CN" b="1" dirty="0">
                <a:latin typeface="Arial Narrow" panose="020B0606020202030204" pitchFamily="34" charset="0"/>
              </a:rPr>
              <a:t>Windows</a:t>
            </a:r>
            <a:r>
              <a:rPr lang="zh-CN" altLang="en-US" b="1" dirty="0">
                <a:latin typeface="Arial Narrow" panose="020B0606020202030204" pitchFamily="34" charset="0"/>
              </a:rPr>
              <a:t>应用程序中，工具条可以看作是图形化的菜单，是一种更快捷、更有效、更直观的人机交互方式。 </a:t>
            </a:r>
          </a:p>
        </p:txBody>
      </p:sp>
      <p:sp>
        <p:nvSpPr>
          <p:cNvPr id="145412" name="Text Box 4"/>
          <p:cNvSpPr txBox="1">
            <a:spLocks noChangeArrowheads="1"/>
          </p:cNvSpPr>
          <p:nvPr/>
        </p:nvSpPr>
        <p:spPr bwMode="auto">
          <a:xfrm>
            <a:off x="304800" y="2559844"/>
            <a:ext cx="5865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66FFCC"/>
                </a:solidFill>
                <a:latin typeface="Arial Narrow" panose="020B0606020202030204" pitchFamily="34" charset="0"/>
              </a:rPr>
              <a:t>1 </a:t>
            </a:r>
            <a:r>
              <a:rPr lang="zh-CN" altLang="en-US" sz="2800" b="1" dirty="0">
                <a:solidFill>
                  <a:srgbClr val="66FFCC"/>
                </a:solidFill>
                <a:latin typeface="Arial Narrow" panose="020B0606020202030204" pitchFamily="34" charset="0"/>
              </a:rPr>
              <a:t>工具条类的层次位置及其常用方法 </a:t>
            </a:r>
          </a:p>
        </p:txBody>
      </p:sp>
      <p:graphicFrame>
        <p:nvGraphicFramePr>
          <p:cNvPr id="145413" name="Object 5"/>
          <p:cNvGraphicFramePr>
            <a:graphicFrameLocks noChangeAspect="1"/>
          </p:cNvGraphicFramePr>
          <p:nvPr/>
        </p:nvGraphicFramePr>
        <p:xfrm>
          <a:off x="501650" y="3440113"/>
          <a:ext cx="5105400" cy="3036887"/>
        </p:xfrm>
        <a:graphic>
          <a:graphicData uri="http://schemas.openxmlformats.org/presentationml/2006/ole">
            <mc:AlternateContent xmlns:mc="http://schemas.openxmlformats.org/markup-compatibility/2006">
              <mc:Choice xmlns:v="urn:schemas-microsoft-com:vml" Requires="v">
                <p:oleObj spid="_x0000_s145644" name="位图图像" r:id="rId3" imgW="2161905" imgH="1286055" progId="Paint.Picture">
                  <p:embed/>
                </p:oleObj>
              </mc:Choice>
              <mc:Fallback>
                <p:oleObj name="位图图像" r:id="rId3" imgW="2161905" imgH="128605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3440113"/>
                        <a:ext cx="5105400"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4" name="AutoShape 6"/>
          <p:cNvSpPr>
            <a:spLocks noChangeArrowheads="1"/>
          </p:cNvSpPr>
          <p:nvPr/>
        </p:nvSpPr>
        <p:spPr bwMode="auto">
          <a:xfrm>
            <a:off x="6096000" y="2971800"/>
            <a:ext cx="2971800" cy="3581400"/>
          </a:xfrm>
          <a:prstGeom prst="wedgeRoundRectCallout">
            <a:avLst>
              <a:gd name="adj1" fmla="val -67255"/>
              <a:gd name="adj2" fmla="val 333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1">
                <a:solidFill>
                  <a:srgbClr val="A50021"/>
                </a:solidFill>
                <a:latin typeface="Arial Narrow" panose="020B0606020202030204" pitchFamily="34" charset="0"/>
              </a:rPr>
              <a:t>工具条由</a:t>
            </a:r>
            <a:r>
              <a:rPr lang="en-US" altLang="zh-CN" b="1">
                <a:solidFill>
                  <a:srgbClr val="A50021"/>
                </a:solidFill>
                <a:latin typeface="Arial Narrow" panose="020B0606020202030204" pitchFamily="34" charset="0"/>
              </a:rPr>
              <a:t>CWnd</a:t>
            </a:r>
            <a:r>
              <a:rPr lang="zh-CN" altLang="en-US" b="1">
                <a:solidFill>
                  <a:srgbClr val="A50021"/>
                </a:solidFill>
                <a:latin typeface="Arial Narrow" panose="020B0606020202030204" pitchFamily="34" charset="0"/>
              </a:rPr>
              <a:t>类派生的，它们都连接到一个</a:t>
            </a:r>
            <a:r>
              <a:rPr lang="en-US" altLang="zh-CN" b="1">
                <a:solidFill>
                  <a:srgbClr val="A50021"/>
                </a:solidFill>
                <a:latin typeface="Arial Narrow" panose="020B0606020202030204" pitchFamily="34" charset="0"/>
              </a:rPr>
              <a:t>Windows</a:t>
            </a:r>
            <a:r>
              <a:rPr lang="zh-CN" altLang="en-US" b="1">
                <a:solidFill>
                  <a:srgbClr val="A50021"/>
                </a:solidFill>
                <a:latin typeface="Arial Narrow" panose="020B0606020202030204" pitchFamily="34" charset="0"/>
              </a:rPr>
              <a:t>应用程序窗口。因此，</a:t>
            </a:r>
            <a:r>
              <a:rPr lang="en-US" altLang="zh-CN" b="1">
                <a:solidFill>
                  <a:srgbClr val="A50021"/>
                </a:solidFill>
                <a:latin typeface="Arial Narrow" panose="020B0606020202030204" pitchFamily="34" charset="0"/>
              </a:rPr>
              <a:t>CWnd</a:t>
            </a:r>
            <a:r>
              <a:rPr lang="zh-CN" altLang="en-US" b="1">
                <a:solidFill>
                  <a:srgbClr val="A50021"/>
                </a:solidFill>
                <a:latin typeface="Arial Narrow" panose="020B0606020202030204" pitchFamily="34" charset="0"/>
              </a:rPr>
              <a:t>的所有功能如创建、移动、显示和隐藏窗口等在用控制条工作时都是可用的。</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DD1541-2D12-40B9-BEB5-2B509D94AED2}" type="slidenum">
              <a:rPr lang="en-US" altLang="zh-CN"/>
              <a:pPr/>
              <a:t>26</a:t>
            </a:fld>
            <a:endParaRPr lang="en-US" altLang="zh-CN"/>
          </a:p>
        </p:txBody>
      </p:sp>
      <p:sp>
        <p:nvSpPr>
          <p:cNvPr id="146435" name="Rectangle 3"/>
          <p:cNvSpPr>
            <a:spLocks noGrp="1" noChangeArrowheads="1"/>
          </p:cNvSpPr>
          <p:nvPr>
            <p:ph type="body" idx="1"/>
          </p:nvPr>
        </p:nvSpPr>
        <p:spPr>
          <a:xfrm>
            <a:off x="228600" y="304800"/>
            <a:ext cx="8763000" cy="4724400"/>
          </a:xfrm>
          <a:ln>
            <a:solidFill>
              <a:srgbClr val="00FF00"/>
            </a:solidFill>
            <a:miter lim="800000"/>
            <a:headEnd/>
            <a:tailEnd/>
          </a:ln>
        </p:spPr>
        <p:txBody>
          <a:bodyPr/>
          <a:lstStyle/>
          <a:p>
            <a:pPr algn="just">
              <a:buFontTx/>
              <a:buNone/>
            </a:pPr>
            <a:r>
              <a:rPr lang="en-US" altLang="zh-CN" sz="2800" b="1">
                <a:latin typeface="Arial Narrow" panose="020B0606020202030204" pitchFamily="34" charset="0"/>
              </a:rPr>
              <a:t>Create()</a:t>
            </a:r>
            <a:r>
              <a:rPr lang="zh-CN" altLang="en-US" sz="2800" b="1">
                <a:latin typeface="Arial Narrow" panose="020B0606020202030204" pitchFamily="34" charset="0"/>
              </a:rPr>
              <a:t>：创建一个工具条并把它附加到</a:t>
            </a:r>
            <a:r>
              <a:rPr lang="en-US" altLang="zh-CN" sz="2800" b="1">
                <a:latin typeface="Arial Narrow" panose="020B0606020202030204" pitchFamily="34" charset="0"/>
              </a:rPr>
              <a:t>CToolBar</a:t>
            </a:r>
            <a:r>
              <a:rPr lang="zh-CN" altLang="en-US" sz="2800" b="1">
                <a:latin typeface="Arial Narrow" panose="020B0606020202030204" pitchFamily="34" charset="0"/>
              </a:rPr>
              <a:t>对象上</a:t>
            </a:r>
          </a:p>
          <a:p>
            <a:pPr algn="just">
              <a:buFontTx/>
              <a:buNone/>
            </a:pPr>
            <a:r>
              <a:rPr lang="en-US" altLang="zh-CN" sz="2800" b="1">
                <a:solidFill>
                  <a:srgbClr val="FFCCFF"/>
                </a:solidFill>
                <a:latin typeface="Rockwell Condensed" panose="02060603050405020104" pitchFamily="18" charset="0"/>
              </a:rPr>
              <a:t>CreateEx()</a:t>
            </a:r>
            <a:r>
              <a:rPr lang="zh-CN" altLang="en-US" sz="2800" b="1">
                <a:solidFill>
                  <a:srgbClr val="FFCCFF"/>
                </a:solidFill>
                <a:latin typeface="Rockwell Condensed" panose="02060603050405020104" pitchFamily="18" charset="0"/>
              </a:rPr>
              <a:t>：创建一个定义了边界的工具条并附加到</a:t>
            </a:r>
            <a:r>
              <a:rPr lang="en-US" altLang="zh-CN" sz="2800" b="1">
                <a:solidFill>
                  <a:srgbClr val="FFCCFF"/>
                </a:solidFill>
                <a:latin typeface="Rockwell Condensed" panose="02060603050405020104" pitchFamily="18" charset="0"/>
              </a:rPr>
              <a:t>CToolBar</a:t>
            </a:r>
            <a:r>
              <a:rPr lang="zh-CN" altLang="en-US" sz="2800" b="1">
                <a:solidFill>
                  <a:srgbClr val="FFCCFF"/>
                </a:solidFill>
                <a:latin typeface="Rockwell Condensed" panose="02060603050405020104" pitchFamily="18" charset="0"/>
              </a:rPr>
              <a:t>对象上</a:t>
            </a:r>
          </a:p>
          <a:p>
            <a:pPr algn="just">
              <a:buFontTx/>
              <a:buNone/>
            </a:pPr>
            <a:r>
              <a:rPr lang="en-US" altLang="zh-CN" sz="2800" b="1">
                <a:latin typeface="Arial Narrow" panose="020B0606020202030204" pitchFamily="34" charset="0"/>
              </a:rPr>
              <a:t>SetSizes()</a:t>
            </a:r>
            <a:r>
              <a:rPr lang="zh-CN" altLang="en-US" sz="2800" b="1">
                <a:latin typeface="Arial Narrow" panose="020B0606020202030204" pitchFamily="34" charset="0"/>
              </a:rPr>
              <a:t>：设置按钮及位图大小</a:t>
            </a:r>
          </a:p>
          <a:p>
            <a:pPr algn="just">
              <a:buFontTx/>
              <a:buNone/>
            </a:pPr>
            <a:r>
              <a:rPr lang="en-US" altLang="zh-CN" sz="2800" b="1">
                <a:solidFill>
                  <a:srgbClr val="FFCCFF"/>
                </a:solidFill>
                <a:latin typeface="Arial Narrow" panose="020B0606020202030204" pitchFamily="34" charset="0"/>
              </a:rPr>
              <a:t>SetHeight()</a:t>
            </a:r>
            <a:r>
              <a:rPr lang="zh-CN" altLang="en-US" sz="2800" b="1">
                <a:solidFill>
                  <a:srgbClr val="FFCCFF"/>
                </a:solidFill>
                <a:latin typeface="Arial Narrow" panose="020B0606020202030204" pitchFamily="34" charset="0"/>
              </a:rPr>
              <a:t>：设置工具条的高度</a:t>
            </a:r>
          </a:p>
          <a:p>
            <a:pPr algn="just">
              <a:buFontTx/>
              <a:buNone/>
            </a:pPr>
            <a:r>
              <a:rPr lang="en-US" altLang="zh-CN" sz="2800" b="1">
                <a:latin typeface="Arial Narrow" panose="020B0606020202030204" pitchFamily="34" charset="0"/>
              </a:rPr>
              <a:t>LoadToolBar()</a:t>
            </a:r>
            <a:r>
              <a:rPr lang="zh-CN" altLang="en-US" sz="2800" b="1">
                <a:latin typeface="Arial Narrow" panose="020B0606020202030204" pitchFamily="34" charset="0"/>
              </a:rPr>
              <a:t>：装载工具条资源</a:t>
            </a:r>
          </a:p>
          <a:p>
            <a:pPr algn="just">
              <a:buFontTx/>
              <a:buNone/>
            </a:pPr>
            <a:r>
              <a:rPr lang="en-US" altLang="zh-CN" sz="2800" b="1">
                <a:solidFill>
                  <a:srgbClr val="FFCCFF"/>
                </a:solidFill>
                <a:latin typeface="Arial Narrow" panose="020B0606020202030204" pitchFamily="34" charset="0"/>
              </a:rPr>
              <a:t>LoadBitmap()</a:t>
            </a:r>
            <a:r>
              <a:rPr lang="zh-CN" altLang="en-US" sz="2800" b="1">
                <a:solidFill>
                  <a:srgbClr val="FFCCFF"/>
                </a:solidFill>
                <a:latin typeface="Arial Narrow" panose="020B0606020202030204" pitchFamily="34" charset="0"/>
              </a:rPr>
              <a:t>：装载包含工具按钮图像的位图</a:t>
            </a:r>
          </a:p>
          <a:p>
            <a:pPr algn="just">
              <a:buFontTx/>
              <a:buNone/>
            </a:pPr>
            <a:r>
              <a:rPr lang="en-US" altLang="zh-CN" sz="2800" b="1">
                <a:latin typeface="Arial Narrow" panose="020B0606020202030204" pitchFamily="34" charset="0"/>
              </a:rPr>
              <a:t>SetBitmap()</a:t>
            </a:r>
            <a:r>
              <a:rPr lang="zh-CN" altLang="en-US" sz="2800" b="1">
                <a:latin typeface="Arial Narrow" panose="020B0606020202030204" pitchFamily="34" charset="0"/>
              </a:rPr>
              <a:t>：设置位图图像</a:t>
            </a:r>
          </a:p>
          <a:p>
            <a:pPr algn="just">
              <a:buFontTx/>
              <a:buNone/>
            </a:pPr>
            <a:r>
              <a:rPr lang="en-US" altLang="zh-CN" sz="2800" b="1">
                <a:solidFill>
                  <a:srgbClr val="FFCCFF"/>
                </a:solidFill>
                <a:latin typeface="Arial Narrow" panose="020B0606020202030204" pitchFamily="34" charset="0"/>
              </a:rPr>
              <a:t>SetButtons()</a:t>
            </a:r>
            <a:r>
              <a:rPr lang="zh-CN" altLang="en-US" sz="2800" b="1">
                <a:solidFill>
                  <a:srgbClr val="FFCCFF"/>
                </a:solidFill>
                <a:latin typeface="Arial Narrow" panose="020B0606020202030204" pitchFamily="34" charset="0"/>
              </a:rPr>
              <a:t>：设置按钮并使每个按钮与位图图像相关</a:t>
            </a:r>
            <a:endParaRPr lang="zh-CN" altLang="en-US" sz="2800" b="1">
              <a:latin typeface="Arial Narrow" panose="020B0606020202030204" pitchFamily="34" charset="0"/>
            </a:endParaRPr>
          </a:p>
        </p:txBody>
      </p:sp>
      <p:sp>
        <p:nvSpPr>
          <p:cNvPr id="146436" name="AutoShape 4"/>
          <p:cNvSpPr>
            <a:spLocks noChangeArrowheads="1"/>
          </p:cNvSpPr>
          <p:nvPr/>
        </p:nvSpPr>
        <p:spPr bwMode="auto">
          <a:xfrm>
            <a:off x="3048000" y="5562600"/>
            <a:ext cx="3657600" cy="609600"/>
          </a:xfrm>
          <a:prstGeom prst="wedgeRoundRectCallout">
            <a:avLst>
              <a:gd name="adj1" fmla="val -39931"/>
              <a:gd name="adj2" fmla="val -1375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a:solidFill>
                  <a:srgbClr val="A50021"/>
                </a:solidFill>
                <a:latin typeface="Arial Narrow" panose="020B0606020202030204" pitchFamily="34" charset="0"/>
              </a:rPr>
              <a:t>CToolBar</a:t>
            </a:r>
            <a:r>
              <a:rPr lang="zh-CN" altLang="en-US" sz="2800" b="1">
                <a:solidFill>
                  <a:srgbClr val="A50021"/>
                </a:solidFill>
                <a:latin typeface="Arial Narrow" panose="020B0606020202030204" pitchFamily="34" charset="0"/>
              </a:rPr>
              <a:t>的构造方法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84976" cy="6588968"/>
          </a:xfrm>
        </p:spPr>
        <p:txBody>
          <a:bodyPr/>
          <a:lstStyle/>
          <a:p>
            <a:pPr marL="0" indent="0">
              <a:buNone/>
            </a:pPr>
            <a:r>
              <a:rPr lang="zh-CN" altLang="zh-CN" sz="2800" b="1" dirty="0" smtClean="0"/>
              <a:t>添</a:t>
            </a:r>
            <a:r>
              <a:rPr lang="zh-CN" altLang="zh-CN" sz="2800" b="1" dirty="0"/>
              <a:t>加自己的工具条一般需要以下几个步骤：</a:t>
            </a:r>
          </a:p>
          <a:p>
            <a:pPr marL="0" indent="0">
              <a:buNone/>
            </a:pPr>
            <a:r>
              <a:rPr lang="en-US" altLang="zh-CN" sz="2800" b="1" dirty="0"/>
              <a:t>(1)</a:t>
            </a:r>
            <a:r>
              <a:rPr lang="zh-CN" altLang="zh-CN" sz="2800" b="1" dirty="0"/>
              <a:t>增加工具条资</a:t>
            </a:r>
            <a:r>
              <a:rPr lang="zh-CN" altLang="zh-CN" sz="2800" b="1" dirty="0" smtClean="0"/>
              <a:t>源</a:t>
            </a:r>
            <a:r>
              <a:rPr lang="zh-CN" altLang="en-US" sz="2800" b="1" dirty="0" smtClean="0"/>
              <a:t>：</a:t>
            </a:r>
            <a:r>
              <a:rPr lang="zh-CN" altLang="zh-CN" sz="2800" b="1" dirty="0" smtClean="0"/>
              <a:t>单</a:t>
            </a:r>
            <a:r>
              <a:rPr lang="zh-CN" altLang="zh-CN" sz="2800" b="1" dirty="0"/>
              <a:t>击资源视图选择</a:t>
            </a:r>
            <a:r>
              <a:rPr lang="en-US" altLang="zh-CN" sz="2800" b="1" dirty="0"/>
              <a:t>Toolbar</a:t>
            </a:r>
            <a:r>
              <a:rPr lang="zh-CN" altLang="zh-CN" sz="2800" b="1" dirty="0"/>
              <a:t>，从快捷菜单中选择“插入</a:t>
            </a:r>
            <a:r>
              <a:rPr lang="en-US" altLang="zh-CN" sz="2800" b="1" dirty="0"/>
              <a:t>Toolbar”</a:t>
            </a:r>
            <a:r>
              <a:rPr lang="zh-CN" altLang="zh-CN" sz="2800" b="1" dirty="0"/>
              <a:t>。这时在资源编辑器中可以看到一个新的工具条资源</a:t>
            </a:r>
            <a:r>
              <a:rPr lang="zh-CN" altLang="zh-CN" sz="2800" b="1" dirty="0" smtClean="0"/>
              <a:t>。</a:t>
            </a:r>
            <a:endParaRPr lang="zh-CN" altLang="zh-CN" sz="2800" b="1" dirty="0"/>
          </a:p>
          <a:p>
            <a:pPr marL="0" indent="0">
              <a:buNone/>
            </a:pPr>
            <a:r>
              <a:rPr lang="en-US" altLang="zh-CN" sz="2800" b="1" dirty="0"/>
              <a:t>(2)</a:t>
            </a:r>
            <a:r>
              <a:rPr lang="zh-CN" altLang="zh-CN" sz="2800" b="1" dirty="0"/>
              <a:t>将工具条添加到窗口</a:t>
            </a:r>
            <a:r>
              <a:rPr lang="zh-CN" altLang="zh-CN" sz="2800" b="1" dirty="0" smtClean="0"/>
              <a:t>中</a:t>
            </a:r>
            <a:r>
              <a:rPr lang="zh-CN" altLang="en-US" sz="2800" b="1" dirty="0" smtClean="0"/>
              <a:t>：</a:t>
            </a:r>
            <a:r>
              <a:rPr lang="zh-CN" altLang="zh-CN" sz="2800" b="1" dirty="0" smtClean="0"/>
              <a:t>添</a:t>
            </a:r>
            <a:r>
              <a:rPr lang="zh-CN" altLang="zh-CN" sz="2800" b="1" dirty="0"/>
              <a:t>加了资源后，需要应用程序框架窗口 </a:t>
            </a:r>
            <a:r>
              <a:rPr lang="en-US" altLang="zh-CN" sz="2800" b="1" dirty="0"/>
              <a:t>(</a:t>
            </a:r>
            <a:r>
              <a:rPr lang="en-US" altLang="zh-CN" sz="2800" b="1" dirty="0" err="1"/>
              <a:t>CMainFrame</a:t>
            </a:r>
            <a:r>
              <a:rPr lang="en-US" altLang="zh-CN" sz="2800" b="1" dirty="0"/>
              <a:t>) </a:t>
            </a:r>
            <a:r>
              <a:rPr lang="zh-CN" altLang="zh-CN" sz="2800" b="1" dirty="0"/>
              <a:t>加入工具条的对象。首先需要在应用程序的</a:t>
            </a:r>
            <a:r>
              <a:rPr lang="en-US" altLang="zh-CN" sz="2800" b="1" dirty="0" err="1"/>
              <a:t>CMainFrame</a:t>
            </a:r>
            <a:r>
              <a:rPr lang="zh-CN" altLang="zh-CN" sz="2800" b="1" dirty="0"/>
              <a:t>类中加入工具条对象</a:t>
            </a:r>
            <a:r>
              <a:rPr lang="en-US" altLang="zh-CN" sz="2800" b="1" dirty="0" err="1"/>
              <a:t>m_wndToolBar</a:t>
            </a:r>
            <a:r>
              <a:rPr lang="zh-CN" altLang="zh-CN" sz="2800" b="1" dirty="0"/>
              <a:t>。</a:t>
            </a:r>
          </a:p>
          <a:p>
            <a:pPr marL="0" indent="0">
              <a:buNone/>
            </a:pPr>
            <a:r>
              <a:rPr lang="en-US" altLang="zh-CN" sz="2800" b="1" i="1" dirty="0">
                <a:solidFill>
                  <a:srgbClr val="66FFCC"/>
                </a:solidFill>
              </a:rPr>
              <a:t>protected:</a:t>
            </a:r>
            <a:endParaRPr lang="zh-CN" altLang="zh-CN" sz="2800" b="1" dirty="0">
              <a:solidFill>
                <a:srgbClr val="66FFCC"/>
              </a:solidFill>
            </a:endParaRPr>
          </a:p>
          <a:p>
            <a:pPr marL="0" indent="0">
              <a:buNone/>
            </a:pPr>
            <a:r>
              <a:rPr lang="en-US" altLang="zh-CN" sz="2800" b="1" i="1" dirty="0">
                <a:solidFill>
                  <a:srgbClr val="66FFCC"/>
                </a:solidFill>
              </a:rPr>
              <a:t>	</a:t>
            </a:r>
            <a:r>
              <a:rPr lang="en-US" altLang="zh-CN" sz="2800" b="1" i="1" dirty="0" err="1">
                <a:solidFill>
                  <a:srgbClr val="66FFCC"/>
                </a:solidFill>
              </a:rPr>
              <a:t>CToolBar</a:t>
            </a:r>
            <a:r>
              <a:rPr lang="en-US" altLang="zh-CN" sz="2800" b="1" i="1" dirty="0">
                <a:solidFill>
                  <a:srgbClr val="66FFCC"/>
                </a:solidFill>
              </a:rPr>
              <a:t> </a:t>
            </a:r>
            <a:r>
              <a:rPr lang="en-US" altLang="zh-CN" sz="2800" b="1" i="1" dirty="0" err="1">
                <a:solidFill>
                  <a:srgbClr val="66FFCC"/>
                </a:solidFill>
              </a:rPr>
              <a:t>m_wndToolBar</a:t>
            </a:r>
            <a:r>
              <a:rPr lang="en-US" altLang="zh-CN" sz="2800" b="1" i="1" dirty="0">
                <a:solidFill>
                  <a:srgbClr val="66FFCC"/>
                </a:solidFill>
              </a:rPr>
              <a:t>;	</a:t>
            </a:r>
            <a:r>
              <a:rPr lang="en-US" altLang="zh-CN" sz="2800" b="1" i="1" dirty="0" smtClean="0">
                <a:solidFill>
                  <a:srgbClr val="66FFCC"/>
                </a:solidFill>
              </a:rPr>
              <a:t>//</a:t>
            </a:r>
            <a:r>
              <a:rPr lang="zh-CN" altLang="zh-CN" sz="2800" b="1" i="1" dirty="0">
                <a:solidFill>
                  <a:srgbClr val="66FFCC"/>
                </a:solidFill>
              </a:rPr>
              <a:t>自己定义的工具条</a:t>
            </a:r>
            <a:endParaRPr lang="zh-CN" altLang="zh-CN" sz="2800" b="1" dirty="0">
              <a:solidFill>
                <a:srgbClr val="66FFCC"/>
              </a:solidFill>
            </a:endParaRPr>
          </a:p>
          <a:p>
            <a:pPr marL="0" indent="0">
              <a:buNone/>
            </a:pPr>
            <a:r>
              <a:rPr lang="en-US" altLang="zh-CN" sz="2800" b="1" dirty="0" smtClean="0"/>
              <a:t>(3) </a:t>
            </a:r>
            <a:r>
              <a:rPr lang="zh-CN" altLang="zh-CN" sz="2800" b="1" dirty="0" smtClean="0"/>
              <a:t>在</a:t>
            </a:r>
            <a:r>
              <a:rPr lang="zh-CN" altLang="zh-CN" sz="2800" b="1" dirty="0"/>
              <a:t>框架窗口类的</a:t>
            </a:r>
            <a:r>
              <a:rPr lang="en-US" altLang="zh-CN" sz="2800" b="1" dirty="0" err="1"/>
              <a:t>OnCreate</a:t>
            </a:r>
            <a:r>
              <a:rPr lang="en-US" altLang="zh-CN" sz="2800" b="1" dirty="0"/>
              <a:t>()</a:t>
            </a:r>
            <a:r>
              <a:rPr lang="zh-CN" altLang="zh-CN" sz="2800" b="1" dirty="0"/>
              <a:t>函数中调用工具条类的</a:t>
            </a:r>
            <a:r>
              <a:rPr lang="en-US" altLang="zh-CN" sz="2800" b="1" dirty="0"/>
              <a:t>Create()</a:t>
            </a:r>
            <a:r>
              <a:rPr lang="zh-CN" altLang="zh-CN" sz="2800" b="1" dirty="0"/>
              <a:t>或</a:t>
            </a:r>
            <a:r>
              <a:rPr lang="en-US" altLang="zh-CN" sz="2800" b="1" dirty="0" err="1"/>
              <a:t>CreateEx</a:t>
            </a:r>
            <a:r>
              <a:rPr lang="en-US" altLang="zh-CN" sz="2800" b="1" dirty="0"/>
              <a:t>()</a:t>
            </a:r>
            <a:r>
              <a:rPr lang="zh-CN" altLang="zh-CN" sz="2800" b="1" dirty="0"/>
              <a:t>成员函数创建该工具条，并调用</a:t>
            </a:r>
            <a:r>
              <a:rPr lang="en-US" altLang="zh-CN" sz="2800" b="1" dirty="0" err="1"/>
              <a:t>LoadToolBar</a:t>
            </a:r>
            <a:r>
              <a:rPr lang="en-US" altLang="zh-CN" sz="2800" b="1" dirty="0"/>
              <a:t>()</a:t>
            </a:r>
            <a:r>
              <a:rPr lang="zh-CN" altLang="zh-CN" sz="2800" b="1" dirty="0"/>
              <a:t>成员函数将工具条对象和前面创建的工具条资源连接在一起</a:t>
            </a:r>
            <a:r>
              <a:rPr lang="zh-CN" altLang="zh-CN" sz="2800" b="1" dirty="0" smtClean="0"/>
              <a:t>。</a:t>
            </a:r>
            <a:endParaRPr lang="zh-CN" altLang="zh-CN" sz="2800" b="1" dirty="0"/>
          </a:p>
        </p:txBody>
      </p:sp>
      <p:sp>
        <p:nvSpPr>
          <p:cNvPr id="4" name="灯片编号占位符 3"/>
          <p:cNvSpPr>
            <a:spLocks noGrp="1"/>
          </p:cNvSpPr>
          <p:nvPr>
            <p:ph type="sldNum" sz="quarter" idx="12"/>
          </p:nvPr>
        </p:nvSpPr>
        <p:spPr/>
        <p:txBody>
          <a:bodyPr/>
          <a:lstStyle/>
          <a:p>
            <a:fld id="{797A885C-4CF4-49BE-B45B-9C697DBFC39B}" type="slidenum">
              <a:rPr lang="en-US" altLang="zh-CN" smtClean="0"/>
              <a:pPr/>
              <a:t>27</a:t>
            </a:fld>
            <a:endParaRPr lang="en-US" altLang="zh-CN"/>
          </a:p>
        </p:txBody>
      </p:sp>
    </p:spTree>
    <p:extLst>
      <p:ext uri="{BB962C8B-B14F-4D97-AF65-F5344CB8AC3E}">
        <p14:creationId xmlns:p14="http://schemas.microsoft.com/office/powerpoint/2010/main" val="7517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heel(1)">
                                      <p:cBhvr>
                                        <p:cTn id="11" dur="2000"/>
                                        <p:tgtEl>
                                          <p:spTgt spid="3">
                                            <p:txEl>
                                              <p:pRg st="2" end="2"/>
                                            </p:txEl>
                                          </p:spTgt>
                                        </p:tgtEl>
                                      </p:cBhvr>
                                    </p:animEffect>
                                  </p:childTnLst>
                                </p:cTn>
                              </p:par>
                              <p:par>
                                <p:cTn id="12" presetID="21" presetClass="entr" presetSubtype="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heel(1)">
                                      <p:cBhvr>
                                        <p:cTn id="14" dur="2000"/>
                                        <p:tgtEl>
                                          <p:spTgt spid="3">
                                            <p:txEl>
                                              <p:pRg st="3" end="3"/>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97A885C-4CF4-49BE-B45B-9C697DBFC39B}" type="slidenum">
              <a:rPr lang="en-US" altLang="zh-CN" smtClean="0"/>
              <a:pPr/>
              <a:t>28</a:t>
            </a:fld>
            <a:endParaRPr lang="en-US" altLang="zh-CN"/>
          </a:p>
        </p:txBody>
      </p:sp>
      <p:sp>
        <p:nvSpPr>
          <p:cNvPr id="5" name="内容占位符 2"/>
          <p:cNvSpPr>
            <a:spLocks noGrp="1"/>
          </p:cNvSpPr>
          <p:nvPr>
            <p:ph idx="1"/>
          </p:nvPr>
        </p:nvSpPr>
        <p:spPr>
          <a:xfrm>
            <a:off x="179512" y="188640"/>
            <a:ext cx="8784976" cy="2376264"/>
          </a:xfrm>
        </p:spPr>
        <p:txBody>
          <a:bodyPr/>
          <a:lstStyle/>
          <a:p>
            <a:pPr marL="0" indent="0">
              <a:spcBef>
                <a:spcPts val="0"/>
              </a:spcBef>
              <a:buNone/>
            </a:pPr>
            <a:r>
              <a:rPr lang="en-US" altLang="zh-CN" sz="2400" b="1" i="1" dirty="0" smtClean="0"/>
              <a:t> if </a:t>
            </a:r>
            <a:r>
              <a:rPr lang="en-US" altLang="zh-CN" sz="2400" b="1" i="1" dirty="0"/>
              <a:t>(!</a:t>
            </a:r>
            <a:r>
              <a:rPr lang="en-US" altLang="zh-CN" sz="2400" b="1" i="1" dirty="0" err="1"/>
              <a:t>m_wndToolBar.</a:t>
            </a:r>
            <a:r>
              <a:rPr lang="en-US" altLang="zh-CN" sz="2400" b="1" i="1" dirty="0" err="1">
                <a:solidFill>
                  <a:srgbClr val="66FFCC"/>
                </a:solidFill>
              </a:rPr>
              <a:t>Create</a:t>
            </a:r>
            <a:r>
              <a:rPr lang="en-US" altLang="zh-CN" sz="2400" b="1" i="1" dirty="0"/>
              <a:t>(this</a:t>
            </a:r>
            <a:r>
              <a:rPr lang="zh-CN" altLang="zh-CN" sz="2400" b="1" i="1" dirty="0"/>
              <a:t>，</a:t>
            </a:r>
            <a:r>
              <a:rPr lang="en-US" altLang="zh-CN" sz="2400" b="1" i="1" dirty="0"/>
              <a:t>WS_VISIBLE |</a:t>
            </a:r>
            <a:r>
              <a:rPr lang="en-US" altLang="zh-CN" sz="2400" b="1" i="1" dirty="0">
                <a:solidFill>
                  <a:srgbClr val="00FFCC"/>
                </a:solidFill>
              </a:rPr>
              <a:t>CBRS_TOP</a:t>
            </a:r>
            <a:r>
              <a:rPr lang="en-US" altLang="zh-CN" sz="2400" b="1" i="1" dirty="0"/>
              <a:t>) ||</a:t>
            </a:r>
            <a:endParaRPr lang="zh-CN" altLang="zh-CN" sz="2400" b="1" dirty="0"/>
          </a:p>
          <a:p>
            <a:pPr marL="0" indent="0">
              <a:spcBef>
                <a:spcPts val="0"/>
              </a:spcBef>
              <a:buNone/>
            </a:pPr>
            <a:r>
              <a:rPr lang="en-US" altLang="zh-CN" sz="2400" b="1" i="1" dirty="0"/>
              <a:t>		!</a:t>
            </a:r>
            <a:r>
              <a:rPr lang="en-US" altLang="zh-CN" sz="2400" b="1" i="1" dirty="0" err="1"/>
              <a:t>m_wndToolBar.LoadToolBar</a:t>
            </a:r>
            <a:r>
              <a:rPr lang="en-US" altLang="zh-CN" sz="2400" b="1" i="1" dirty="0"/>
              <a:t>(IDR_TOOLBAR))	</a:t>
            </a:r>
            <a:endParaRPr lang="en-US" altLang="zh-CN" sz="2400" b="1" i="1" dirty="0" smtClean="0"/>
          </a:p>
          <a:p>
            <a:pPr marL="0" indent="0">
              <a:spcBef>
                <a:spcPts val="0"/>
              </a:spcBef>
              <a:buNone/>
            </a:pPr>
            <a:r>
              <a:rPr lang="en-US" altLang="zh-CN" sz="2400" b="1" i="1" dirty="0"/>
              <a:t>	</a:t>
            </a:r>
            <a:r>
              <a:rPr lang="en-US" altLang="zh-CN" sz="2400" b="1" i="1" dirty="0" smtClean="0"/>
              <a:t>				//</a:t>
            </a:r>
            <a:r>
              <a:rPr lang="zh-CN" altLang="zh-CN" sz="2400" b="1" i="1" dirty="0"/>
              <a:t>引入资源</a:t>
            </a:r>
            <a:r>
              <a:rPr lang="en-US" altLang="zh-CN" sz="2400" b="1" i="1" dirty="0"/>
              <a:t>IDR_TOOLBAR</a:t>
            </a:r>
            <a:endParaRPr lang="zh-CN" altLang="zh-CN" sz="2400" b="1" dirty="0"/>
          </a:p>
          <a:p>
            <a:pPr marL="0" indent="0">
              <a:spcBef>
                <a:spcPts val="0"/>
              </a:spcBef>
              <a:buNone/>
            </a:pPr>
            <a:r>
              <a:rPr lang="en-US" altLang="zh-CN" sz="2400" b="1" i="1" dirty="0" smtClean="0"/>
              <a:t>{</a:t>
            </a:r>
            <a:r>
              <a:rPr lang="en-US" altLang="zh-CN" sz="2400" b="1" i="1" dirty="0"/>
              <a:t>	TRACE0("Failed to create toolbar\n");</a:t>
            </a:r>
            <a:endParaRPr lang="zh-CN" altLang="zh-CN" sz="2400" b="1" dirty="0"/>
          </a:p>
          <a:p>
            <a:pPr marL="0" indent="0">
              <a:spcBef>
                <a:spcPts val="0"/>
              </a:spcBef>
              <a:buNone/>
            </a:pPr>
            <a:r>
              <a:rPr lang="en-US" altLang="zh-CN" sz="2400" b="1" i="1" dirty="0"/>
              <a:t>	return -1;      // fail to create</a:t>
            </a:r>
            <a:endParaRPr lang="zh-CN" altLang="zh-CN" sz="2400" b="1" dirty="0"/>
          </a:p>
          <a:p>
            <a:pPr marL="0" indent="0">
              <a:spcBef>
                <a:spcPts val="0"/>
              </a:spcBef>
              <a:buNone/>
            </a:pPr>
            <a:r>
              <a:rPr lang="en-US" altLang="zh-CN" sz="2400" b="1" i="1" dirty="0" smtClean="0"/>
              <a:t>}</a:t>
            </a:r>
          </a:p>
          <a:p>
            <a:pPr marL="0" indent="0">
              <a:buNone/>
            </a:pPr>
            <a:endParaRPr lang="zh-CN" altLang="zh-CN" sz="2400" b="1" dirty="0"/>
          </a:p>
          <a:p>
            <a:pPr marL="0" indent="0">
              <a:buNone/>
            </a:pPr>
            <a:endParaRPr lang="zh-CN" altLang="en-US" sz="2400" b="1" dirty="0"/>
          </a:p>
        </p:txBody>
      </p:sp>
      <p:graphicFrame>
        <p:nvGraphicFramePr>
          <p:cNvPr id="6" name="表格 5"/>
          <p:cNvGraphicFramePr>
            <a:graphicFrameLocks noGrp="1"/>
          </p:cNvGraphicFramePr>
          <p:nvPr>
            <p:extLst>
              <p:ext uri="{D42A27DB-BD31-4B8C-83A1-F6EECF244321}">
                <p14:modId xmlns:p14="http://schemas.microsoft.com/office/powerpoint/2010/main" val="3470470977"/>
              </p:ext>
            </p:extLst>
          </p:nvPr>
        </p:nvGraphicFramePr>
        <p:xfrm>
          <a:off x="179512" y="3071193"/>
          <a:ext cx="7848872" cy="3634407"/>
        </p:xfrm>
        <a:graphic>
          <a:graphicData uri="http://schemas.openxmlformats.org/drawingml/2006/table">
            <a:tbl>
              <a:tblPr>
                <a:tableStyleId>{5C22544A-7EE6-4342-B048-85BDC9FD1C3A}</a:tableStyleId>
              </a:tblPr>
              <a:tblGrid>
                <a:gridCol w="2921053">
                  <a:extLst>
                    <a:ext uri="{9D8B030D-6E8A-4147-A177-3AD203B41FA5}">
                      <a16:colId xmlns:a16="http://schemas.microsoft.com/office/drawing/2014/main" val="20000"/>
                    </a:ext>
                  </a:extLst>
                </a:gridCol>
                <a:gridCol w="4927819">
                  <a:extLst>
                    <a:ext uri="{9D8B030D-6E8A-4147-A177-3AD203B41FA5}">
                      <a16:colId xmlns:a16="http://schemas.microsoft.com/office/drawing/2014/main" val="20001"/>
                    </a:ext>
                  </a:extLst>
                </a:gridCol>
              </a:tblGrid>
              <a:tr h="289088">
                <a:tc>
                  <a:txBody>
                    <a:bodyPr/>
                    <a:lstStyle/>
                    <a:p>
                      <a:pPr algn="ctr">
                        <a:spcAft>
                          <a:spcPts val="0"/>
                        </a:spcAft>
                      </a:pPr>
                      <a:r>
                        <a:rPr lang="zh-CN" sz="2000" b="1" kern="100" dirty="0">
                          <a:solidFill>
                            <a:srgbClr val="002060"/>
                          </a:solidFill>
                          <a:effectLst/>
                          <a:latin typeface="+mn-lt"/>
                        </a:rPr>
                        <a:t>标志</a:t>
                      </a:r>
                      <a:endParaRPr lang="zh-CN" sz="20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zh-CN" sz="2000" b="1" kern="100">
                          <a:solidFill>
                            <a:srgbClr val="002060"/>
                          </a:solidFill>
                          <a:effectLst/>
                          <a:latin typeface="+mn-lt"/>
                        </a:rPr>
                        <a:t>简单描述</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0"/>
                  </a:ext>
                </a:extLst>
              </a:tr>
              <a:tr h="289088">
                <a:tc>
                  <a:txBody>
                    <a:bodyPr/>
                    <a:lstStyle/>
                    <a:p>
                      <a:pPr algn="just">
                        <a:spcAft>
                          <a:spcPts val="0"/>
                        </a:spcAft>
                      </a:pPr>
                      <a:r>
                        <a:rPr lang="en-US" sz="2000" b="1" kern="100">
                          <a:solidFill>
                            <a:srgbClr val="002060"/>
                          </a:solidFill>
                          <a:effectLst/>
                          <a:latin typeface="+mn-lt"/>
                        </a:rPr>
                        <a:t>CBRS_TOP</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将工具条放在窗口顶部</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1"/>
                  </a:ext>
                </a:extLst>
              </a:tr>
              <a:tr h="289088">
                <a:tc>
                  <a:txBody>
                    <a:bodyPr/>
                    <a:lstStyle/>
                    <a:p>
                      <a:pPr algn="just">
                        <a:spcAft>
                          <a:spcPts val="0"/>
                        </a:spcAft>
                      </a:pPr>
                      <a:r>
                        <a:rPr lang="en-US" sz="2000" b="1" kern="100">
                          <a:solidFill>
                            <a:srgbClr val="002060"/>
                          </a:solidFill>
                          <a:effectLst/>
                          <a:latin typeface="+mn-lt"/>
                        </a:rPr>
                        <a:t>CBRS_BOTTOM</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将工具条放到窗口底部</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2"/>
                  </a:ext>
                </a:extLst>
              </a:tr>
              <a:tr h="289088">
                <a:tc>
                  <a:txBody>
                    <a:bodyPr/>
                    <a:lstStyle/>
                    <a:p>
                      <a:pPr algn="just">
                        <a:spcAft>
                          <a:spcPts val="0"/>
                        </a:spcAft>
                      </a:pPr>
                      <a:r>
                        <a:rPr lang="en-US" sz="2000" b="1" kern="100">
                          <a:solidFill>
                            <a:srgbClr val="002060"/>
                          </a:solidFill>
                          <a:effectLst/>
                          <a:latin typeface="+mn-lt"/>
                        </a:rPr>
                        <a:t>CBRS_ALIGN_ANY</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工具条放在窗口的任意位置</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3"/>
                  </a:ext>
                </a:extLst>
              </a:tr>
              <a:tr h="289088">
                <a:tc>
                  <a:txBody>
                    <a:bodyPr/>
                    <a:lstStyle/>
                    <a:p>
                      <a:pPr algn="just">
                        <a:spcAft>
                          <a:spcPts val="0"/>
                        </a:spcAft>
                      </a:pPr>
                      <a:r>
                        <a:rPr lang="en-US" sz="2000" b="1" kern="100">
                          <a:solidFill>
                            <a:srgbClr val="002060"/>
                          </a:solidFill>
                          <a:effectLst/>
                          <a:latin typeface="+mn-lt"/>
                        </a:rPr>
                        <a:t>CBRS_NOALIGN</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防止控制条在其父窗口改变大小时被复位</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4"/>
                  </a:ext>
                </a:extLst>
              </a:tr>
              <a:tr h="358304">
                <a:tc>
                  <a:txBody>
                    <a:bodyPr/>
                    <a:lstStyle/>
                    <a:p>
                      <a:pPr algn="just">
                        <a:spcAft>
                          <a:spcPts val="0"/>
                        </a:spcAft>
                      </a:pPr>
                      <a:r>
                        <a:rPr lang="en-US" sz="2000" b="1" kern="100" dirty="0">
                          <a:solidFill>
                            <a:srgbClr val="002060"/>
                          </a:solidFill>
                          <a:effectLst/>
                          <a:latin typeface="+mn-lt"/>
                        </a:rPr>
                        <a:t>CBRS_FLOAT_FLOAT</a:t>
                      </a:r>
                      <a:endParaRPr lang="zh-CN" sz="2000" b="1" kern="100" dirty="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工具条在主窗口中可以浮动</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5"/>
                  </a:ext>
                </a:extLst>
              </a:tr>
              <a:tr h="289088">
                <a:tc>
                  <a:txBody>
                    <a:bodyPr/>
                    <a:lstStyle/>
                    <a:p>
                      <a:pPr algn="just">
                        <a:spcAft>
                          <a:spcPts val="0"/>
                        </a:spcAft>
                      </a:pPr>
                      <a:r>
                        <a:rPr lang="en-US" sz="2000" b="1" kern="100">
                          <a:solidFill>
                            <a:srgbClr val="002060"/>
                          </a:solidFill>
                          <a:effectLst/>
                          <a:latin typeface="+mn-lt"/>
                        </a:rPr>
                        <a:t>CBRS_TOOLTIPS</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鼠标光标在按钮上暂停时，显示工具提示</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6"/>
                  </a:ext>
                </a:extLst>
              </a:tr>
              <a:tr h="289088">
                <a:tc>
                  <a:txBody>
                    <a:bodyPr/>
                    <a:lstStyle/>
                    <a:p>
                      <a:pPr algn="just">
                        <a:spcAft>
                          <a:spcPts val="0"/>
                        </a:spcAft>
                      </a:pPr>
                      <a:r>
                        <a:rPr lang="en-US" sz="2000" b="1" kern="100">
                          <a:solidFill>
                            <a:srgbClr val="002060"/>
                          </a:solidFill>
                          <a:effectLst/>
                          <a:latin typeface="+mn-lt"/>
                        </a:rPr>
                        <a:t>CBRS_FLYBY</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鼠标光标在按钮上暂停时，显示命令描述</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7"/>
                  </a:ext>
                </a:extLst>
              </a:tr>
              <a:tr h="468316">
                <a:tc>
                  <a:txBody>
                    <a:bodyPr/>
                    <a:lstStyle/>
                    <a:p>
                      <a:pPr algn="just">
                        <a:spcAft>
                          <a:spcPts val="0"/>
                        </a:spcAft>
                      </a:pPr>
                      <a:r>
                        <a:rPr lang="en-US" sz="2000" b="1" kern="100">
                          <a:solidFill>
                            <a:srgbClr val="002060"/>
                          </a:solidFill>
                          <a:effectLst/>
                          <a:latin typeface="+mn-lt"/>
                        </a:rPr>
                        <a:t>CBRS_SIZE_DYNAMIC</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工具条的大小可变</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8"/>
                  </a:ext>
                </a:extLst>
              </a:tr>
              <a:tr h="289088">
                <a:tc>
                  <a:txBody>
                    <a:bodyPr/>
                    <a:lstStyle/>
                    <a:p>
                      <a:pPr algn="just">
                        <a:spcAft>
                          <a:spcPts val="0"/>
                        </a:spcAft>
                      </a:pPr>
                      <a:r>
                        <a:rPr lang="en-US" sz="2000" b="1" kern="100">
                          <a:solidFill>
                            <a:srgbClr val="002060"/>
                          </a:solidFill>
                          <a:effectLst/>
                          <a:latin typeface="+mn-lt"/>
                        </a:rPr>
                        <a:t>CBRS_SIZE_FIXED</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latin typeface="+mn-lt"/>
                        </a:rPr>
                        <a:t>工具条的大小不可变</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9"/>
                  </a:ext>
                </a:extLst>
              </a:tr>
              <a:tr h="369387">
                <a:tc>
                  <a:txBody>
                    <a:bodyPr/>
                    <a:lstStyle/>
                    <a:p>
                      <a:pPr algn="just">
                        <a:spcAft>
                          <a:spcPts val="0"/>
                        </a:spcAft>
                      </a:pPr>
                      <a:r>
                        <a:rPr lang="en-US" sz="2000" b="1" kern="100" dirty="0" smtClean="0">
                          <a:solidFill>
                            <a:srgbClr val="002060"/>
                          </a:solidFill>
                          <a:effectLst/>
                          <a:latin typeface="+mn-lt"/>
                        </a:rPr>
                        <a:t>CBRS_HIDE_INPLACE</a:t>
                      </a:r>
                      <a:endParaRPr lang="zh-CN" sz="2000" b="1" kern="100" dirty="0">
                        <a:solidFill>
                          <a:srgbClr val="002060"/>
                        </a:solidFill>
                        <a:effectLst/>
                        <a:latin typeface="+mn-lt"/>
                        <a:ea typeface="宋体" panose="02010600030101010101" pitchFamily="2" charset="-122"/>
                      </a:endParaRPr>
                    </a:p>
                  </a:txBody>
                  <a:tcPr marL="68580" marR="68580" marT="0" marB="0"/>
                </a:tc>
                <a:tc>
                  <a:txBody>
                    <a:bodyPr/>
                    <a:lstStyle/>
                    <a:p>
                      <a:pPr algn="just">
                        <a:spcAft>
                          <a:spcPts val="0"/>
                        </a:spcAft>
                      </a:pPr>
                      <a:r>
                        <a:rPr lang="zh-CN" sz="2000" b="1" kern="100" dirty="0">
                          <a:solidFill>
                            <a:srgbClr val="002060"/>
                          </a:solidFill>
                          <a:effectLst/>
                          <a:latin typeface="+mn-lt"/>
                        </a:rPr>
                        <a:t>隐藏工具条</a:t>
                      </a:r>
                      <a:endParaRPr lang="zh-CN" sz="2000" b="1" kern="100" dirty="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0"/>
                  </a:ext>
                </a:extLst>
              </a:tr>
            </a:tbl>
          </a:graphicData>
        </a:graphic>
      </p:graphicFrame>
      <p:sp>
        <p:nvSpPr>
          <p:cNvPr id="7" name="圆角矩形标注 6"/>
          <p:cNvSpPr/>
          <p:nvPr/>
        </p:nvSpPr>
        <p:spPr bwMode="auto">
          <a:xfrm>
            <a:off x="6425542" y="1376772"/>
            <a:ext cx="2538946" cy="1333264"/>
          </a:xfrm>
          <a:prstGeom prst="wedgeRoundRectCallout">
            <a:avLst>
              <a:gd name="adj1" fmla="val -48022"/>
              <a:gd name="adj2" fmla="val 7535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dirty="0">
                <a:solidFill>
                  <a:srgbClr val="002060"/>
                </a:solidFill>
              </a:rPr>
              <a:t>调用</a:t>
            </a:r>
            <a:r>
              <a:rPr lang="en-US" altLang="zh-CN" b="1" dirty="0" smtClean="0">
                <a:solidFill>
                  <a:srgbClr val="002060"/>
                </a:solidFill>
              </a:rPr>
              <a:t>Create</a:t>
            </a:r>
            <a:r>
              <a:rPr lang="en-US" altLang="zh-CN" b="1" dirty="0">
                <a:solidFill>
                  <a:srgbClr val="002060"/>
                </a:solidFill>
              </a:rPr>
              <a:t>()</a:t>
            </a:r>
            <a:r>
              <a:rPr lang="zh-CN" altLang="zh-CN" b="1" dirty="0">
                <a:solidFill>
                  <a:srgbClr val="002060"/>
                </a:solidFill>
              </a:rPr>
              <a:t>函数时可以设定工具条的风格</a:t>
            </a:r>
            <a:endParaRPr kumimoji="1" lang="zh-CN" altLang="en-US" sz="2400" b="1" i="0" u="none" strike="noStrike" cap="none" normalizeH="0" baseline="0" dirty="0" smtClean="0">
              <a:ln>
                <a:noFill/>
              </a:ln>
              <a:solidFill>
                <a:srgbClr val="002060"/>
              </a:solidFill>
              <a:effectLst/>
            </a:endParaRPr>
          </a:p>
        </p:txBody>
      </p:sp>
    </p:spTree>
    <p:extLst>
      <p:ext uri="{BB962C8B-B14F-4D97-AF65-F5344CB8AC3E}">
        <p14:creationId xmlns:p14="http://schemas.microsoft.com/office/powerpoint/2010/main" val="38549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3EAAE87-07FA-4E65-8D58-EAB2B2B15BDC}" type="slidenum">
              <a:rPr lang="en-US" altLang="zh-CN"/>
              <a:pPr/>
              <a:t>29</a:t>
            </a:fld>
            <a:endParaRPr lang="en-US" altLang="zh-CN"/>
          </a:p>
        </p:txBody>
      </p:sp>
      <p:sp>
        <p:nvSpPr>
          <p:cNvPr id="149508" name="Text Box 4"/>
          <p:cNvSpPr txBox="1">
            <a:spLocks noChangeArrowheads="1"/>
          </p:cNvSpPr>
          <p:nvPr/>
        </p:nvSpPr>
        <p:spPr bwMode="auto">
          <a:xfrm>
            <a:off x="179512" y="188640"/>
            <a:ext cx="86264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smtClean="0">
                <a:solidFill>
                  <a:srgbClr val="66FFCC"/>
                </a:solidFill>
                <a:latin typeface="Arial Narrow" panose="020B0606020202030204" pitchFamily="34" charset="0"/>
              </a:rPr>
              <a:t>2. </a:t>
            </a:r>
            <a:r>
              <a:rPr lang="zh-CN" altLang="en-US" b="1" dirty="0" smtClean="0">
                <a:solidFill>
                  <a:srgbClr val="66FFCC"/>
                </a:solidFill>
                <a:latin typeface="Arial Narrow" panose="020B0606020202030204" pitchFamily="34" charset="0"/>
              </a:rPr>
              <a:t>对</a:t>
            </a:r>
            <a:r>
              <a:rPr lang="zh-CN" altLang="en-US" b="1" dirty="0">
                <a:solidFill>
                  <a:srgbClr val="66FFCC"/>
                </a:solidFill>
                <a:latin typeface="Arial Narrow" panose="020B0606020202030204" pitchFamily="34" charset="0"/>
              </a:rPr>
              <a:t>工具条进行操作</a:t>
            </a:r>
          </a:p>
          <a:p>
            <a:r>
              <a:rPr lang="zh-CN" altLang="en-US" b="1" dirty="0">
                <a:latin typeface="Arial Narrow" panose="020B0606020202030204" pitchFamily="34" charset="0"/>
              </a:rPr>
              <a:t>        创建完成工具条后，可调用工具条类中的成员函数对工具条进行操作，例如设定工具条风格，在窗口中移动工具条，控制工具条的显隐等。</a:t>
            </a:r>
          </a:p>
          <a:p>
            <a:endParaRPr lang="zh-CN" altLang="en-US" b="1" dirty="0">
              <a:latin typeface="Arial Narrow" panose="020B0606020202030204" pitchFamily="34" charset="0"/>
            </a:endParaRPr>
          </a:p>
          <a:p>
            <a:r>
              <a:rPr lang="zh-CN" altLang="en-US" b="1" dirty="0">
                <a:solidFill>
                  <a:srgbClr val="FFCCFF"/>
                </a:solidFill>
                <a:latin typeface="Arial Narrow" panose="020B0606020202030204" pitchFamily="34" charset="0"/>
              </a:rPr>
              <a:t>        当鼠标光标在按钮上暂停时，显示工具提示和命令描述，并设定工具条的大小是可变的。</a:t>
            </a:r>
          </a:p>
          <a:p>
            <a:r>
              <a:rPr lang="zh-CN" altLang="en-US" b="1" dirty="0">
                <a:solidFill>
                  <a:srgbClr val="FFCCFF"/>
                </a:solidFill>
                <a:latin typeface="Arial Narrow" panose="020B0606020202030204" pitchFamily="34" charset="0"/>
              </a:rPr>
              <a:t>	</a:t>
            </a:r>
            <a:r>
              <a:rPr lang="en-US" altLang="zh-CN" b="1" dirty="0" err="1">
                <a:solidFill>
                  <a:srgbClr val="FFCCFF"/>
                </a:solidFill>
                <a:latin typeface="Arial Narrow" panose="020B0606020202030204" pitchFamily="34" charset="0"/>
              </a:rPr>
              <a:t>m_wndToolBar.SetBarStyle</a:t>
            </a:r>
            <a:r>
              <a:rPr lang="en-US" altLang="zh-CN" b="1" dirty="0">
                <a:solidFill>
                  <a:srgbClr val="FFCCFF"/>
                </a:solidFill>
                <a:latin typeface="Arial Narrow" panose="020B0606020202030204" pitchFamily="34" charset="0"/>
              </a:rPr>
              <a:t>(CBRS_TOOLTIPS  </a:t>
            </a:r>
          </a:p>
          <a:p>
            <a:r>
              <a:rPr lang="en-US" altLang="zh-CN" b="1" dirty="0">
                <a:solidFill>
                  <a:srgbClr val="FFCCFF"/>
                </a:solidFill>
                <a:latin typeface="Arial Narrow" panose="020B0606020202030204" pitchFamily="34" charset="0"/>
              </a:rPr>
              <a:t>                           | CBRS_FLYBY | CBRS_SIZE_DYNAMIC); </a:t>
            </a:r>
          </a:p>
          <a:p>
            <a:endParaRPr lang="en-US" altLang="zh-CN" b="1" dirty="0">
              <a:latin typeface="Arial Narrow" panose="020B0606020202030204" pitchFamily="34" charset="0"/>
            </a:endParaRPr>
          </a:p>
          <a:p>
            <a:r>
              <a:rPr lang="en-US" altLang="zh-CN" b="1" dirty="0">
                <a:latin typeface="Arial Narrow" panose="020B0606020202030204" pitchFamily="34" charset="0"/>
              </a:rPr>
              <a:t> </a:t>
            </a:r>
            <a:r>
              <a:rPr lang="zh-CN" altLang="en-US" b="1" dirty="0">
                <a:latin typeface="Arial Narrow" panose="020B0606020202030204" pitchFamily="34" charset="0"/>
              </a:rPr>
              <a:t>可在程序中设置允许用户在程序运行中在框架窗口内移动工具条。这是通过调用</a:t>
            </a:r>
            <a:r>
              <a:rPr lang="en-US" altLang="zh-CN" b="1" dirty="0" err="1">
                <a:latin typeface="Arial Narrow" panose="020B0606020202030204" pitchFamily="34" charset="0"/>
              </a:rPr>
              <a:t>CToolBar</a:t>
            </a:r>
            <a:r>
              <a:rPr lang="en-US" altLang="zh-CN" b="1" dirty="0">
                <a:latin typeface="Arial Narrow" panose="020B0606020202030204" pitchFamily="34" charset="0"/>
              </a:rPr>
              <a:t>::</a:t>
            </a:r>
            <a:r>
              <a:rPr lang="en-US" altLang="zh-CN" b="1" dirty="0" err="1">
                <a:latin typeface="Arial Narrow" panose="020B0606020202030204" pitchFamily="34" charset="0"/>
              </a:rPr>
              <a:t>EnableDocking</a:t>
            </a:r>
            <a:r>
              <a:rPr lang="zh-CN" altLang="en-US" b="1" dirty="0">
                <a:latin typeface="Arial Narrow" panose="020B0606020202030204" pitchFamily="34" charset="0"/>
              </a:rPr>
              <a:t>和</a:t>
            </a:r>
            <a:r>
              <a:rPr lang="en-US" altLang="zh-CN" b="1" dirty="0" err="1">
                <a:latin typeface="Arial Narrow" panose="020B0606020202030204" pitchFamily="34" charset="0"/>
              </a:rPr>
              <a:t>CFrame</a:t>
            </a:r>
            <a:r>
              <a:rPr lang="en-US" altLang="zh-CN" b="1" dirty="0">
                <a:latin typeface="Arial Narrow" panose="020B0606020202030204" pitchFamily="34" charset="0"/>
              </a:rPr>
              <a:t>::</a:t>
            </a:r>
            <a:r>
              <a:rPr lang="en-US" altLang="zh-CN" b="1" dirty="0" err="1">
                <a:latin typeface="Arial Narrow" panose="020B0606020202030204" pitchFamily="34" charset="0"/>
              </a:rPr>
              <a:t>EnableDocking</a:t>
            </a:r>
            <a:r>
              <a:rPr lang="zh-CN" altLang="en-US" b="1" dirty="0">
                <a:latin typeface="Arial Narrow" panose="020B0606020202030204" pitchFamily="34" charset="0"/>
              </a:rPr>
              <a:t>来实现的。二函数原型均如下：</a:t>
            </a:r>
          </a:p>
          <a:p>
            <a:r>
              <a:rPr lang="zh-CN" altLang="en-US" b="1" dirty="0">
                <a:solidFill>
                  <a:srgbClr val="FFFFCC"/>
                </a:solidFill>
                <a:latin typeface="Arial Narrow" panose="020B0606020202030204" pitchFamily="34" charset="0"/>
              </a:rPr>
              <a:t>            </a:t>
            </a:r>
            <a:r>
              <a:rPr lang="en-US" altLang="zh-CN" b="1" dirty="0">
                <a:solidFill>
                  <a:srgbClr val="FFFFCC"/>
                </a:solidFill>
                <a:latin typeface="Arial Narrow" panose="020B0606020202030204" pitchFamily="34" charset="0"/>
              </a:rPr>
              <a:t>void </a:t>
            </a:r>
            <a:r>
              <a:rPr lang="en-US" altLang="zh-CN" b="1" dirty="0" err="1">
                <a:solidFill>
                  <a:srgbClr val="FFFFCC"/>
                </a:solidFill>
                <a:latin typeface="Arial Narrow" panose="020B0606020202030204" pitchFamily="34" charset="0"/>
              </a:rPr>
              <a:t>EnableDocking</a:t>
            </a:r>
            <a:r>
              <a:rPr lang="en-US" altLang="zh-CN" b="1" dirty="0">
                <a:solidFill>
                  <a:srgbClr val="FFFFCC"/>
                </a:solidFill>
                <a:latin typeface="Arial Narrow" panose="020B0606020202030204" pitchFamily="34" charset="0"/>
              </a:rPr>
              <a:t>( DWORD </a:t>
            </a:r>
            <a:r>
              <a:rPr lang="en-US" altLang="zh-CN" b="1" dirty="0" err="1">
                <a:solidFill>
                  <a:srgbClr val="FFFFCC"/>
                </a:solidFill>
                <a:latin typeface="Arial Narrow" panose="020B0606020202030204" pitchFamily="34" charset="0"/>
              </a:rPr>
              <a:t>dwStyle</a:t>
            </a:r>
            <a:r>
              <a:rPr lang="en-US" altLang="zh-CN" b="1" dirty="0">
                <a:solidFill>
                  <a:srgbClr val="FFFFCC"/>
                </a:solidFill>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710C789-EFE4-4D20-8B2A-01771C131043}" type="slidenum">
              <a:rPr lang="en-US" altLang="zh-CN"/>
              <a:pPr/>
              <a:t>3</a:t>
            </a:fld>
            <a:endParaRPr lang="en-US" altLang="zh-CN"/>
          </a:p>
        </p:txBody>
      </p:sp>
      <p:sp>
        <p:nvSpPr>
          <p:cNvPr id="125955" name="Rectangle 3"/>
          <p:cNvSpPr>
            <a:spLocks noGrp="1" noChangeArrowheads="1"/>
          </p:cNvSpPr>
          <p:nvPr>
            <p:ph type="body" idx="1"/>
          </p:nvPr>
        </p:nvSpPr>
        <p:spPr>
          <a:xfrm>
            <a:off x="323528" y="548680"/>
            <a:ext cx="8534400" cy="1676400"/>
          </a:xfrm>
        </p:spPr>
        <p:txBody>
          <a:bodyPr/>
          <a:lstStyle/>
          <a:p>
            <a:pPr marL="0" indent="0">
              <a:buFontTx/>
              <a:buNone/>
            </a:pPr>
            <a:r>
              <a:rPr lang="zh-CN" altLang="en-US" b="1" dirty="0" smtClean="0">
                <a:solidFill>
                  <a:srgbClr val="FFCCFF"/>
                </a:solidFill>
                <a:latin typeface="宋体" panose="02010600030101010101" pitchFamily="2" charset="-122"/>
              </a:rPr>
              <a:t>一个样例：</a:t>
            </a:r>
            <a:r>
              <a:rPr lang="zh-CN" altLang="en-US" b="1" dirty="0" smtClean="0">
                <a:latin typeface="宋体" panose="02010600030101010101" pitchFamily="2" charset="-122"/>
              </a:rPr>
              <a:t>查</a:t>
            </a:r>
            <a:r>
              <a:rPr lang="zh-CN" altLang="en-US" b="1" dirty="0">
                <a:latin typeface="宋体" panose="02010600030101010101" pitchFamily="2" charset="-122"/>
              </a:rPr>
              <a:t>看</a:t>
            </a:r>
            <a:r>
              <a:rPr lang="en-US" altLang="zh-CN" b="1" dirty="0" smtClean="0"/>
              <a:t>Windows</a:t>
            </a:r>
            <a:r>
              <a:rPr lang="zh-CN" altLang="en-US" b="1" dirty="0" smtClean="0">
                <a:latin typeface="宋体" panose="02010600030101010101" pitchFamily="2" charset="-122"/>
              </a:rPr>
              <a:t>系统</a:t>
            </a:r>
            <a:r>
              <a:rPr lang="zh-CN" altLang="en-US" b="1" dirty="0">
                <a:latin typeface="宋体" panose="02010600030101010101" pitchFamily="2" charset="-122"/>
              </a:rPr>
              <a:t>中自带的纸牌游戏中的图片</a:t>
            </a:r>
            <a:r>
              <a:rPr lang="zh-CN" altLang="en-US" b="1" dirty="0" smtClean="0">
                <a:latin typeface="宋体" panose="02010600030101010101" pitchFamily="2" charset="-122"/>
              </a:rPr>
              <a:t>资源</a:t>
            </a:r>
            <a:r>
              <a:rPr lang="en-US" altLang="zh-CN" b="1" dirty="0" smtClean="0">
                <a:latin typeface="宋体" panose="02010600030101010101" pitchFamily="2" charset="-122"/>
              </a:rPr>
              <a:t>cards.dll(VC2012-</a:t>
            </a:r>
            <a:r>
              <a:rPr lang="zh-CN" altLang="en-US" b="1" dirty="0" smtClean="0">
                <a:latin typeface="宋体" panose="02010600030101010101" pitchFamily="2" charset="-122"/>
              </a:rPr>
              <a:t>文件</a:t>
            </a:r>
            <a:r>
              <a:rPr lang="en-US" altLang="zh-CN" b="1" dirty="0" smtClean="0">
                <a:latin typeface="宋体" panose="02010600030101010101" pitchFamily="2" charset="-122"/>
              </a:rPr>
              <a:t>-</a:t>
            </a:r>
            <a:r>
              <a:rPr lang="zh-CN" altLang="en-US" b="1" dirty="0" smtClean="0">
                <a:latin typeface="宋体" panose="02010600030101010101" pitchFamily="2" charset="-122"/>
              </a:rPr>
              <a:t>打开</a:t>
            </a:r>
            <a:r>
              <a:rPr lang="en-US" altLang="zh-CN" b="1" dirty="0" smtClean="0">
                <a:latin typeface="宋体" panose="02010600030101010101" pitchFamily="2" charset="-122"/>
              </a:rPr>
              <a:t>-</a:t>
            </a:r>
            <a:r>
              <a:rPr lang="zh-CN" altLang="en-US" b="1" dirty="0" smtClean="0">
                <a:latin typeface="宋体" panose="02010600030101010101" pitchFamily="2" charset="-122"/>
              </a:rPr>
              <a:t>文件，选文件类型为</a:t>
            </a:r>
            <a:r>
              <a:rPr lang="en-US" altLang="zh-CN" b="1" dirty="0" err="1" smtClean="0">
                <a:latin typeface="宋体" panose="02010600030101010101" pitchFamily="2" charset="-122"/>
              </a:rPr>
              <a:t>dll</a:t>
            </a:r>
            <a:r>
              <a:rPr lang="en-US" altLang="zh-CN" b="1" dirty="0" smtClean="0">
                <a:latin typeface="宋体" panose="02010600030101010101" pitchFamily="2" charset="-122"/>
              </a:rPr>
              <a:t>, g:\vc\cards.dll)</a:t>
            </a:r>
            <a:r>
              <a:rPr lang="zh-CN" altLang="en-US" b="1" dirty="0" smtClean="0">
                <a:latin typeface="宋体" panose="02010600030101010101" pitchFamily="2" charset="-122"/>
              </a:rPr>
              <a:t>：</a:t>
            </a:r>
            <a:endParaRPr lang="zh-CN" altLang="en-US" b="1" dirty="0">
              <a:latin typeface="宋体" panose="02010600030101010101" pitchFamily="2" charset="-122"/>
            </a:endParaRPr>
          </a:p>
        </p:txBody>
      </p:sp>
      <p:pic>
        <p:nvPicPr>
          <p:cNvPr id="3" name="图片 2"/>
          <p:cNvPicPr>
            <a:picLocks noChangeAspect="1"/>
          </p:cNvPicPr>
          <p:nvPr/>
        </p:nvPicPr>
        <p:blipFill>
          <a:blip r:embed="rId2"/>
          <a:stretch>
            <a:fillRect/>
          </a:stretch>
        </p:blipFill>
        <p:spPr>
          <a:xfrm>
            <a:off x="47634" y="2856983"/>
            <a:ext cx="5100430" cy="3990713"/>
          </a:xfrm>
          <a:prstGeom prst="rect">
            <a:avLst/>
          </a:prstGeom>
        </p:spPr>
      </p:pic>
      <p:pic>
        <p:nvPicPr>
          <p:cNvPr id="4" name="图片 3"/>
          <p:cNvPicPr>
            <a:picLocks noChangeAspect="1"/>
          </p:cNvPicPr>
          <p:nvPr/>
        </p:nvPicPr>
        <p:blipFill>
          <a:blip r:embed="rId3"/>
          <a:stretch>
            <a:fillRect/>
          </a:stretch>
        </p:blipFill>
        <p:spPr>
          <a:xfrm>
            <a:off x="3185571" y="2856983"/>
            <a:ext cx="4767429" cy="3990713"/>
          </a:xfrm>
          <a:prstGeom prst="rect">
            <a:avLst/>
          </a:prstGeom>
        </p:spPr>
      </p:pic>
      <p:pic>
        <p:nvPicPr>
          <p:cNvPr id="5" name="图片 4"/>
          <p:cNvPicPr>
            <a:picLocks noChangeAspect="1"/>
          </p:cNvPicPr>
          <p:nvPr/>
        </p:nvPicPr>
        <p:blipFill>
          <a:blip r:embed="rId4"/>
          <a:stretch>
            <a:fillRect/>
          </a:stretch>
        </p:blipFill>
        <p:spPr>
          <a:xfrm>
            <a:off x="4860033" y="2856983"/>
            <a:ext cx="4283968" cy="40152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466291584"/>
              </p:ext>
            </p:extLst>
          </p:nvPr>
        </p:nvGraphicFramePr>
        <p:xfrm>
          <a:off x="467544" y="836712"/>
          <a:ext cx="8424936" cy="2194560"/>
        </p:xfrm>
        <a:graphic>
          <a:graphicData uri="http://schemas.openxmlformats.org/drawingml/2006/table">
            <a:tbl>
              <a:tblPr>
                <a:tableStyleId>{5C22544A-7EE6-4342-B048-85BDC9FD1C3A}</a:tableStyleId>
              </a:tblPr>
              <a:tblGrid>
                <a:gridCol w="3653291">
                  <a:extLst>
                    <a:ext uri="{9D8B030D-6E8A-4147-A177-3AD203B41FA5}">
                      <a16:colId xmlns:a16="http://schemas.microsoft.com/office/drawing/2014/main" val="20000"/>
                    </a:ext>
                  </a:extLst>
                </a:gridCol>
                <a:gridCol w="4771645">
                  <a:extLst>
                    <a:ext uri="{9D8B030D-6E8A-4147-A177-3AD203B41FA5}">
                      <a16:colId xmlns:a16="http://schemas.microsoft.com/office/drawing/2014/main" val="20001"/>
                    </a:ext>
                  </a:extLst>
                </a:gridCol>
              </a:tblGrid>
              <a:tr h="0">
                <a:tc>
                  <a:txBody>
                    <a:bodyPr/>
                    <a:lstStyle/>
                    <a:p>
                      <a:pPr algn="ctr">
                        <a:spcAft>
                          <a:spcPts val="0"/>
                        </a:spcAft>
                      </a:pPr>
                      <a:r>
                        <a:rPr lang="zh-CN" sz="2400" b="1" kern="100" dirty="0">
                          <a:solidFill>
                            <a:srgbClr val="002060"/>
                          </a:solidFill>
                          <a:effectLst/>
                        </a:rPr>
                        <a:t>风格</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b="1" kern="100">
                          <a:solidFill>
                            <a:srgbClr val="002060"/>
                          </a:solidFill>
                          <a:effectLst/>
                        </a:rPr>
                        <a:t>意义</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400" b="1" kern="100">
                          <a:solidFill>
                            <a:srgbClr val="002060"/>
                          </a:solidFill>
                          <a:effectLst/>
                        </a:rPr>
                        <a:t>CBRS_ALIGN_TOP</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solidFill>
                            <a:srgbClr val="002060"/>
                          </a:solidFill>
                          <a:effectLst/>
                        </a:rPr>
                        <a:t>工具条可在客户区顶端停靠</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400" b="1" kern="100">
                          <a:solidFill>
                            <a:srgbClr val="002060"/>
                          </a:solidFill>
                          <a:effectLst/>
                        </a:rPr>
                        <a:t>CBRS_ALIGN_BOTTOM</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solidFill>
                            <a:srgbClr val="002060"/>
                          </a:solidFill>
                          <a:effectLst/>
                        </a:rPr>
                        <a:t>工具条可在客户区底端停靠</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400" b="1" kern="100">
                          <a:solidFill>
                            <a:srgbClr val="002060"/>
                          </a:solidFill>
                          <a:effectLst/>
                        </a:rPr>
                        <a:t>CBRS_ALIGN_LEFT</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solidFill>
                            <a:srgbClr val="002060"/>
                          </a:solidFill>
                          <a:effectLst/>
                        </a:rPr>
                        <a:t>工具条可在客户区左端停靠</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400" b="1" kern="100">
                          <a:solidFill>
                            <a:srgbClr val="002060"/>
                          </a:solidFill>
                          <a:effectLst/>
                        </a:rPr>
                        <a:t>CBRS_ALIGN_RIGHT</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solidFill>
                            <a:srgbClr val="002060"/>
                          </a:solidFill>
                          <a:effectLst/>
                        </a:rPr>
                        <a:t>工具条可在客户区右端停靠</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2400" b="1" kern="100" dirty="0">
                          <a:solidFill>
                            <a:srgbClr val="002060"/>
                          </a:solidFill>
                          <a:effectLst/>
                        </a:rPr>
                        <a:t>CBRS_ALIGN_ANY</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工具条可在客户区任意位置停靠</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6" name="矩形 5"/>
          <p:cNvSpPr/>
          <p:nvPr/>
        </p:nvSpPr>
        <p:spPr>
          <a:xfrm>
            <a:off x="371480" y="179929"/>
            <a:ext cx="3892412" cy="584775"/>
          </a:xfrm>
          <a:prstGeom prst="rect">
            <a:avLst/>
          </a:prstGeom>
        </p:spPr>
        <p:txBody>
          <a:bodyPr wrap="none">
            <a:spAutoFit/>
          </a:bodyPr>
          <a:lstStyle/>
          <a:p>
            <a:r>
              <a:rPr lang="zh-CN" altLang="zh-CN" sz="3200" b="1" kern="100" dirty="0" smtClean="0">
                <a:solidFill>
                  <a:srgbClr val="FFFF00"/>
                </a:solidFill>
                <a:cs typeface="Times New Roman" panose="02020603050405020304" pitchFamily="18" charset="0"/>
              </a:rPr>
              <a:t>工</a:t>
            </a:r>
            <a:r>
              <a:rPr lang="zh-CN" altLang="zh-CN" sz="3200" b="1" kern="100" dirty="0">
                <a:solidFill>
                  <a:srgbClr val="FFFF00"/>
                </a:solidFill>
                <a:cs typeface="Times New Roman" panose="02020603050405020304" pitchFamily="18" charset="0"/>
              </a:rPr>
              <a:t>具</a:t>
            </a:r>
            <a:r>
              <a:rPr lang="zh-CN" altLang="zh-CN" sz="3200" b="1" kern="100" dirty="0" smtClean="0">
                <a:solidFill>
                  <a:srgbClr val="FFFF00"/>
                </a:solidFill>
                <a:cs typeface="Times New Roman" panose="02020603050405020304" pitchFamily="18" charset="0"/>
              </a:rPr>
              <a:t>条</a:t>
            </a:r>
            <a:r>
              <a:rPr lang="zh-CN" altLang="en-US" sz="3200" b="1" kern="100" dirty="0" smtClean="0">
                <a:solidFill>
                  <a:srgbClr val="FFFF00"/>
                </a:solidFill>
                <a:cs typeface="Times New Roman" panose="02020603050405020304" pitchFamily="18" charset="0"/>
              </a:rPr>
              <a:t>的其他</a:t>
            </a:r>
            <a:r>
              <a:rPr lang="zh-CN" altLang="zh-CN" sz="3200" b="1" kern="100" dirty="0" smtClean="0">
                <a:solidFill>
                  <a:srgbClr val="FFFF00"/>
                </a:solidFill>
                <a:cs typeface="Times New Roman" panose="02020603050405020304" pitchFamily="18" charset="0"/>
              </a:rPr>
              <a:t>风格</a:t>
            </a:r>
            <a:r>
              <a:rPr lang="zh-CN" altLang="en-US" sz="3200" b="1" kern="100" dirty="0" smtClean="0">
                <a:solidFill>
                  <a:srgbClr val="FFFF00"/>
                </a:solidFill>
                <a:cs typeface="Times New Roman" panose="02020603050405020304" pitchFamily="18" charset="0"/>
              </a:rPr>
              <a:t>：</a:t>
            </a:r>
            <a:endParaRPr lang="zh-CN" altLang="en-US" sz="3200" b="1" dirty="0">
              <a:solidFill>
                <a:srgbClr val="FFFF00"/>
              </a:solidFill>
            </a:endParaRPr>
          </a:p>
        </p:txBody>
      </p:sp>
      <p:sp>
        <p:nvSpPr>
          <p:cNvPr id="7" name="矩形 6"/>
          <p:cNvSpPr/>
          <p:nvPr/>
        </p:nvSpPr>
        <p:spPr>
          <a:xfrm>
            <a:off x="251520" y="3284984"/>
            <a:ext cx="8627551" cy="3416320"/>
          </a:xfrm>
          <a:prstGeom prst="rect">
            <a:avLst/>
          </a:prstGeom>
        </p:spPr>
        <p:txBody>
          <a:bodyPr wrap="square">
            <a:spAutoFit/>
          </a:bodyPr>
          <a:lstStyle/>
          <a:p>
            <a:pPr algn="just">
              <a:spcAft>
                <a:spcPts val="0"/>
              </a:spcAft>
            </a:pPr>
            <a:r>
              <a:rPr lang="zh-CN" altLang="zh-CN" b="1" kern="100" dirty="0">
                <a:solidFill>
                  <a:srgbClr val="66FFCC"/>
                </a:solidFill>
              </a:rPr>
              <a:t>下面这段代码是实现工具条移动的常用代码：</a:t>
            </a:r>
          </a:p>
          <a:p>
            <a:pPr indent="266700" algn="just">
              <a:spcAft>
                <a:spcPts val="0"/>
              </a:spcAft>
            </a:pPr>
            <a:r>
              <a:rPr lang="en-US" altLang="zh-CN" b="1" kern="100" dirty="0">
                <a:solidFill>
                  <a:srgbClr val="66FFCC"/>
                </a:solidFill>
                <a:latin typeface="宋体" panose="02010600030101010101" pitchFamily="2" charset="-122"/>
              </a:rPr>
              <a:t>	</a:t>
            </a:r>
            <a:r>
              <a:rPr lang="en-US" altLang="zh-CN" b="1" kern="100" dirty="0" err="1">
                <a:solidFill>
                  <a:srgbClr val="66FFCC"/>
                </a:solidFill>
                <a:latin typeface="宋体" panose="02010600030101010101" pitchFamily="2" charset="-122"/>
              </a:rPr>
              <a:t>m_wndToolBar.EnableDocking</a:t>
            </a:r>
            <a:r>
              <a:rPr lang="en-US" altLang="zh-CN" b="1" kern="100" dirty="0">
                <a:solidFill>
                  <a:srgbClr val="66FFCC"/>
                </a:solidFill>
                <a:latin typeface="宋体" panose="02010600030101010101" pitchFamily="2" charset="-122"/>
              </a:rPr>
              <a:t>(CBRS_ALIGN_ANY);</a:t>
            </a:r>
            <a:endParaRPr lang="zh-CN" altLang="zh-CN" b="1" kern="100" dirty="0">
              <a:solidFill>
                <a:srgbClr val="66FFCC"/>
              </a:solidFill>
            </a:endParaRPr>
          </a:p>
          <a:p>
            <a:pPr indent="266700" algn="just">
              <a:spcAft>
                <a:spcPts val="0"/>
              </a:spcAft>
            </a:pPr>
            <a:r>
              <a:rPr lang="en-US" altLang="zh-CN" b="1" kern="100" dirty="0">
                <a:solidFill>
                  <a:srgbClr val="66FFCC"/>
                </a:solidFill>
                <a:latin typeface="宋体" panose="02010600030101010101" pitchFamily="2" charset="-122"/>
              </a:rPr>
              <a:t>	</a:t>
            </a:r>
            <a:r>
              <a:rPr lang="en-US" altLang="zh-CN" b="1" kern="100" dirty="0" err="1">
                <a:solidFill>
                  <a:srgbClr val="66FFCC"/>
                </a:solidFill>
                <a:latin typeface="宋体" panose="02010600030101010101" pitchFamily="2" charset="-122"/>
              </a:rPr>
              <a:t>EnableDocking</a:t>
            </a:r>
            <a:r>
              <a:rPr lang="en-US" altLang="zh-CN" b="1" kern="100" dirty="0">
                <a:solidFill>
                  <a:srgbClr val="66FFCC"/>
                </a:solidFill>
                <a:latin typeface="宋体" panose="02010600030101010101" pitchFamily="2" charset="-122"/>
              </a:rPr>
              <a:t>(CBRS_ALIGN_ANY);</a:t>
            </a:r>
            <a:endParaRPr lang="zh-CN" altLang="zh-CN" b="1" kern="100" dirty="0">
              <a:solidFill>
                <a:srgbClr val="66FFCC"/>
              </a:solidFill>
            </a:endParaRPr>
          </a:p>
          <a:p>
            <a:pPr indent="266700" algn="just">
              <a:spcAft>
                <a:spcPts val="0"/>
              </a:spcAft>
            </a:pPr>
            <a:r>
              <a:rPr lang="en-US" altLang="zh-CN" b="1" kern="100" dirty="0" smtClean="0">
                <a:solidFill>
                  <a:srgbClr val="FFFF00"/>
                </a:solidFill>
              </a:rPr>
              <a:t> </a:t>
            </a:r>
          </a:p>
          <a:p>
            <a:pPr indent="266700" algn="just">
              <a:spcAft>
                <a:spcPts val="0"/>
              </a:spcAft>
            </a:pPr>
            <a:r>
              <a:rPr lang="en-US" altLang="zh-CN" b="1" kern="100" dirty="0" smtClean="0">
                <a:solidFill>
                  <a:srgbClr val="FFFF00"/>
                </a:solidFill>
              </a:rPr>
              <a:t>     </a:t>
            </a:r>
            <a:r>
              <a:rPr lang="zh-CN" altLang="zh-CN" b="1" kern="100" dirty="0" smtClean="0">
                <a:solidFill>
                  <a:srgbClr val="FFFF00"/>
                </a:solidFill>
              </a:rPr>
              <a:t>工</a:t>
            </a:r>
            <a:r>
              <a:rPr lang="zh-CN" altLang="zh-CN" b="1" kern="100" dirty="0">
                <a:solidFill>
                  <a:srgbClr val="FFFF00"/>
                </a:solidFill>
              </a:rPr>
              <a:t>具条的显示或隐藏可以通应用程序框架类</a:t>
            </a:r>
            <a:r>
              <a:rPr lang="en-US" altLang="zh-CN" b="1" kern="100" dirty="0" err="1">
                <a:solidFill>
                  <a:srgbClr val="FFFF00"/>
                </a:solidFill>
              </a:rPr>
              <a:t>CMainFrame</a:t>
            </a:r>
            <a:r>
              <a:rPr lang="zh-CN" altLang="zh-CN" b="1" kern="100" dirty="0">
                <a:solidFill>
                  <a:srgbClr val="FFFF00"/>
                </a:solidFill>
              </a:rPr>
              <a:t>的成员函数</a:t>
            </a:r>
            <a:r>
              <a:rPr lang="en-US" altLang="zh-CN" b="1" kern="100" dirty="0" err="1" smtClean="0">
                <a:solidFill>
                  <a:srgbClr val="FFFF00"/>
                </a:solidFill>
              </a:rPr>
              <a:t>ShowControlBar</a:t>
            </a:r>
            <a:r>
              <a:rPr lang="en-US" altLang="zh-CN" b="1" kern="100" dirty="0" smtClean="0">
                <a:solidFill>
                  <a:srgbClr val="FFFF00"/>
                </a:solidFill>
              </a:rPr>
              <a:t>(</a:t>
            </a:r>
            <a:r>
              <a:rPr lang="en-US" altLang="zh-CN" b="1" kern="100" dirty="0" err="1" smtClean="0">
                <a:solidFill>
                  <a:srgbClr val="00FF00"/>
                </a:solidFill>
              </a:rPr>
              <a:t>a,b,c</a:t>
            </a:r>
            <a:r>
              <a:rPr lang="en-US" altLang="zh-CN" b="1" kern="100" dirty="0" smtClean="0">
                <a:solidFill>
                  <a:srgbClr val="FFFF00"/>
                </a:solidFill>
              </a:rPr>
              <a:t>)</a:t>
            </a:r>
            <a:r>
              <a:rPr lang="zh-CN" altLang="zh-CN" b="1" kern="100" dirty="0">
                <a:solidFill>
                  <a:srgbClr val="FFFF00"/>
                </a:solidFill>
              </a:rPr>
              <a:t>来实现</a:t>
            </a:r>
            <a:r>
              <a:rPr lang="zh-CN" altLang="zh-CN" b="1" kern="100" dirty="0" smtClean="0">
                <a:solidFill>
                  <a:srgbClr val="FFFF00"/>
                </a:solidFill>
              </a:rPr>
              <a:t>。</a:t>
            </a:r>
            <a:endParaRPr lang="en-US" altLang="zh-CN" b="1" kern="100" dirty="0" smtClean="0">
              <a:solidFill>
                <a:srgbClr val="FFFF00"/>
              </a:solidFill>
            </a:endParaRPr>
          </a:p>
          <a:p>
            <a:pPr indent="266700" algn="just">
              <a:spcAft>
                <a:spcPts val="0"/>
              </a:spcAft>
            </a:pPr>
            <a:r>
              <a:rPr lang="en-US" altLang="zh-CN" b="1" kern="100" dirty="0">
                <a:solidFill>
                  <a:srgbClr val="00FF00"/>
                </a:solidFill>
              </a:rPr>
              <a:t>a</a:t>
            </a:r>
            <a:r>
              <a:rPr lang="en-US" altLang="zh-CN" b="1" kern="100" dirty="0" smtClean="0">
                <a:solidFill>
                  <a:srgbClr val="FFFF00"/>
                </a:solidFill>
              </a:rPr>
              <a:t>:</a:t>
            </a:r>
            <a:r>
              <a:rPr lang="zh-CN" altLang="zh-CN" b="1" kern="100" dirty="0" smtClean="0">
                <a:solidFill>
                  <a:srgbClr val="FFFF00"/>
                </a:solidFill>
              </a:rPr>
              <a:t>工</a:t>
            </a:r>
            <a:r>
              <a:rPr lang="zh-CN" altLang="zh-CN" b="1" kern="100" dirty="0">
                <a:solidFill>
                  <a:srgbClr val="FFFF00"/>
                </a:solidFill>
              </a:rPr>
              <a:t>具条的指</a:t>
            </a:r>
            <a:r>
              <a:rPr lang="zh-CN" altLang="zh-CN" b="1" kern="100" dirty="0" smtClean="0">
                <a:solidFill>
                  <a:srgbClr val="FFFF00"/>
                </a:solidFill>
              </a:rPr>
              <a:t>针</a:t>
            </a:r>
            <a:endParaRPr lang="en-US" altLang="zh-CN" b="1" kern="100" dirty="0" smtClean="0">
              <a:solidFill>
                <a:srgbClr val="FFFF00"/>
              </a:solidFill>
            </a:endParaRPr>
          </a:p>
          <a:p>
            <a:pPr indent="266700" algn="just">
              <a:spcAft>
                <a:spcPts val="0"/>
              </a:spcAft>
            </a:pPr>
            <a:r>
              <a:rPr lang="en-US" altLang="zh-CN" b="1" kern="100" dirty="0">
                <a:solidFill>
                  <a:srgbClr val="00FF00"/>
                </a:solidFill>
              </a:rPr>
              <a:t>b</a:t>
            </a:r>
            <a:r>
              <a:rPr lang="en-US" altLang="zh-CN" b="1" kern="100" dirty="0" smtClean="0">
                <a:solidFill>
                  <a:srgbClr val="FFFF00"/>
                </a:solidFill>
              </a:rPr>
              <a:t>:</a:t>
            </a:r>
            <a:r>
              <a:rPr lang="zh-CN" altLang="zh-CN" b="1" kern="100" dirty="0" smtClean="0">
                <a:solidFill>
                  <a:srgbClr val="FFFF00"/>
                </a:solidFill>
              </a:rPr>
              <a:t>标</a:t>
            </a:r>
            <a:r>
              <a:rPr lang="zh-CN" altLang="zh-CN" b="1" kern="100" dirty="0">
                <a:solidFill>
                  <a:srgbClr val="FFFF00"/>
                </a:solidFill>
              </a:rPr>
              <a:t>志显示或隐藏的布尔</a:t>
            </a:r>
            <a:r>
              <a:rPr lang="zh-CN" altLang="zh-CN" b="1" kern="100" dirty="0" smtClean="0">
                <a:solidFill>
                  <a:srgbClr val="FFFF00"/>
                </a:solidFill>
              </a:rPr>
              <a:t>值</a:t>
            </a:r>
            <a:endParaRPr lang="en-US" altLang="zh-CN" b="1" kern="100" dirty="0">
              <a:solidFill>
                <a:srgbClr val="FFFF00"/>
              </a:solidFill>
            </a:endParaRPr>
          </a:p>
          <a:p>
            <a:pPr indent="266700" algn="just">
              <a:spcAft>
                <a:spcPts val="0"/>
              </a:spcAft>
            </a:pPr>
            <a:r>
              <a:rPr lang="en-US" altLang="zh-CN" b="1" kern="100" dirty="0" smtClean="0">
                <a:solidFill>
                  <a:srgbClr val="00FF00"/>
                </a:solidFill>
              </a:rPr>
              <a:t>c</a:t>
            </a:r>
            <a:r>
              <a:rPr lang="en-US" altLang="zh-CN" b="1" kern="100" dirty="0" smtClean="0">
                <a:solidFill>
                  <a:srgbClr val="FFFF00"/>
                </a:solidFill>
              </a:rPr>
              <a:t>:</a:t>
            </a:r>
            <a:r>
              <a:rPr lang="zh-CN" altLang="zh-CN" b="1" kern="100" dirty="0" smtClean="0">
                <a:solidFill>
                  <a:srgbClr val="FFFF00"/>
                </a:solidFill>
              </a:rPr>
              <a:t>也</a:t>
            </a:r>
            <a:r>
              <a:rPr lang="zh-CN" altLang="zh-CN" b="1" kern="100" dirty="0">
                <a:solidFill>
                  <a:srgbClr val="FFFF00"/>
                </a:solidFill>
              </a:rPr>
              <a:t>是个布尔值，</a:t>
            </a:r>
            <a:r>
              <a:rPr lang="en-US" altLang="zh-CN" b="1" kern="100" dirty="0">
                <a:solidFill>
                  <a:srgbClr val="FFFF00"/>
                </a:solidFill>
              </a:rPr>
              <a:t>TRUE</a:t>
            </a:r>
            <a:r>
              <a:rPr lang="zh-CN" altLang="zh-CN" b="1" kern="100" dirty="0">
                <a:solidFill>
                  <a:srgbClr val="FFFF00"/>
                </a:solidFill>
              </a:rPr>
              <a:t>表示延迟显示该工具条</a:t>
            </a:r>
            <a:r>
              <a:rPr lang="zh-CN" altLang="zh-CN" b="1" kern="100" dirty="0" smtClean="0">
                <a:solidFill>
                  <a:srgbClr val="FFFF00"/>
                </a:solidFill>
              </a:rPr>
              <a:t>。</a:t>
            </a:r>
            <a:endParaRPr lang="zh-CN" altLang="zh-CN" b="1" kern="100" dirty="0">
              <a:solidFill>
                <a:srgbClr val="FFFF00"/>
              </a:solidFill>
            </a:endParaRPr>
          </a:p>
        </p:txBody>
      </p:sp>
    </p:spTree>
    <p:extLst>
      <p:ext uri="{BB962C8B-B14F-4D97-AF65-F5344CB8AC3E}">
        <p14:creationId xmlns:p14="http://schemas.microsoft.com/office/powerpoint/2010/main" val="20109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153" y="2323625"/>
            <a:ext cx="4664075"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fld id="{191D90DF-8F3D-4203-8E6D-343559019611}" type="slidenum">
              <a:rPr lang="en-US" altLang="zh-CN"/>
              <a:pPr/>
              <a:t>31</a:t>
            </a:fld>
            <a:endParaRPr lang="en-US" altLang="zh-CN"/>
          </a:p>
        </p:txBody>
      </p:sp>
      <p:sp>
        <p:nvSpPr>
          <p:cNvPr id="150532" name="Text Box 4"/>
          <p:cNvSpPr txBox="1">
            <a:spLocks noChangeArrowheads="1"/>
          </p:cNvSpPr>
          <p:nvPr/>
        </p:nvSpPr>
        <p:spPr bwMode="auto">
          <a:xfrm>
            <a:off x="212725" y="188640"/>
            <a:ext cx="87788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Arial Narrow" panose="020B0606020202030204" pitchFamily="34" charset="0"/>
              </a:rPr>
              <a:t>【10-1</a:t>
            </a:r>
            <a:r>
              <a:rPr lang="zh-CN" altLang="en-US" sz="2800" b="1" dirty="0" smtClean="0">
                <a:latin typeface="Arial Narrow" panose="020B0606020202030204" pitchFamily="34" charset="0"/>
              </a:rPr>
              <a:t>再续</a:t>
            </a:r>
            <a:r>
              <a:rPr lang="en-US" altLang="zh-CN" sz="2800" b="1" dirty="0" smtClean="0">
                <a:latin typeface="Arial Narrow" panose="020B0606020202030204" pitchFamily="34" charset="0"/>
              </a:rPr>
              <a:t>】</a:t>
            </a:r>
            <a:r>
              <a:rPr lang="zh-CN" altLang="en-US" sz="2800" b="1" dirty="0" smtClean="0">
                <a:latin typeface="Arial Narrow" panose="020B0606020202030204" pitchFamily="34" charset="0"/>
              </a:rPr>
              <a:t>在工具条中增加四</a:t>
            </a:r>
            <a:r>
              <a:rPr lang="zh-CN" altLang="en-US" sz="2800" b="1" dirty="0">
                <a:latin typeface="Arial Narrow" panose="020B0606020202030204" pitchFamily="34" charset="0"/>
              </a:rPr>
              <a:t>个按钮，分别对应菜单的“显示”、“红色”、“绿色”和“蓝色”菜单项。该工具条可以在窗口中任意位置停靠，当鼠标停留在工具条按钮上时，将显示该按钮的功能。</a:t>
            </a:r>
          </a:p>
        </p:txBody>
      </p:sp>
      <p:pic>
        <p:nvPicPr>
          <p:cNvPr id="149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 y="2291518"/>
            <a:ext cx="5738446" cy="372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116ECF9-E057-47F1-9438-C5DAF0C9BA93}" type="slidenum">
              <a:rPr lang="en-US" altLang="zh-CN"/>
              <a:pPr/>
              <a:t>32</a:t>
            </a:fld>
            <a:endParaRPr lang="en-US" altLang="zh-CN"/>
          </a:p>
        </p:txBody>
      </p:sp>
      <p:sp>
        <p:nvSpPr>
          <p:cNvPr id="151555" name="Rectangle 3"/>
          <p:cNvSpPr>
            <a:spLocks noGrp="1" noChangeArrowheads="1"/>
          </p:cNvSpPr>
          <p:nvPr>
            <p:ph type="body" idx="1"/>
          </p:nvPr>
        </p:nvSpPr>
        <p:spPr>
          <a:xfrm>
            <a:off x="35495" y="152400"/>
            <a:ext cx="9107687" cy="5951984"/>
          </a:xfrm>
        </p:spPr>
        <p:txBody>
          <a:bodyPr/>
          <a:lstStyle/>
          <a:p>
            <a:pPr algn="just">
              <a:lnSpc>
                <a:spcPct val="90000"/>
              </a:lnSpc>
              <a:buFontTx/>
              <a:buNone/>
            </a:pPr>
            <a:r>
              <a:rPr lang="en-US" altLang="zh-CN" sz="2400" b="1" dirty="0">
                <a:solidFill>
                  <a:srgbClr val="FFFFCC"/>
                </a:solidFill>
                <a:latin typeface="Arial Narrow" panose="020B0606020202030204" pitchFamily="34" charset="0"/>
              </a:rPr>
              <a:t>    </a:t>
            </a:r>
            <a:r>
              <a:rPr lang="zh-CN" altLang="en-US" sz="2400" b="1" dirty="0">
                <a:solidFill>
                  <a:srgbClr val="FFFFCC"/>
                </a:solidFill>
                <a:latin typeface="Arial Narrow" panose="020B0606020202030204" pitchFamily="34" charset="0"/>
              </a:rPr>
              <a:t>在</a:t>
            </a:r>
            <a:r>
              <a:rPr lang="en-US" altLang="zh-CN" sz="2400" b="1" dirty="0" err="1">
                <a:solidFill>
                  <a:srgbClr val="FFFFCC"/>
                </a:solidFill>
                <a:latin typeface="Arial Narrow" panose="020B0606020202030204" pitchFamily="34" charset="0"/>
              </a:rPr>
              <a:t>ResourceView</a:t>
            </a:r>
            <a:r>
              <a:rPr lang="zh-CN" altLang="en-US" sz="2400" b="1" dirty="0">
                <a:solidFill>
                  <a:srgbClr val="FFFFCC"/>
                </a:solidFill>
                <a:latin typeface="Arial Narrow" panose="020B0606020202030204" pitchFamily="34" charset="0"/>
                <a:sym typeface="Symbol" panose="05050102010706020507" pitchFamily="18" charset="2"/>
              </a:rPr>
              <a:t>中</a:t>
            </a:r>
            <a:r>
              <a:rPr lang="zh-CN" altLang="en-US" sz="2400" b="1" dirty="0">
                <a:solidFill>
                  <a:srgbClr val="FFFFCC"/>
                </a:solidFill>
                <a:latin typeface="Arial Narrow" panose="020B0606020202030204" pitchFamily="34" charset="0"/>
              </a:rPr>
              <a:t>加入工具条资源</a:t>
            </a:r>
            <a:r>
              <a:rPr lang="en-US" altLang="zh-CN" sz="2400" b="1" dirty="0">
                <a:solidFill>
                  <a:srgbClr val="FFFFCC"/>
                </a:solidFill>
                <a:latin typeface="Arial Narrow" panose="020B0606020202030204" pitchFamily="34" charset="0"/>
              </a:rPr>
              <a:t>IDR_TOOLBAR_NEW</a:t>
            </a:r>
            <a:r>
              <a:rPr lang="zh-CN" altLang="en-US" sz="2400" b="1" dirty="0">
                <a:solidFill>
                  <a:srgbClr val="FFFFCC"/>
                </a:solidFill>
                <a:latin typeface="Arial Narrow" panose="020B0606020202030204" pitchFamily="34" charset="0"/>
              </a:rPr>
              <a:t>绘制四个按钮并设置相应</a:t>
            </a:r>
            <a:r>
              <a:rPr lang="en-US" altLang="zh-CN" sz="2400" b="1" dirty="0" smtClean="0">
                <a:solidFill>
                  <a:srgbClr val="FFFFCC"/>
                </a:solidFill>
                <a:latin typeface="Arial Narrow" panose="020B0606020202030204" pitchFamily="34" charset="0"/>
              </a:rPr>
              <a:t>ID</a:t>
            </a:r>
            <a:r>
              <a:rPr lang="en-US" altLang="zh-CN" sz="2400" b="1" dirty="0" smtClean="0">
                <a:solidFill>
                  <a:srgbClr val="00FF00"/>
                </a:solidFill>
                <a:latin typeface="Arial Narrow" panose="020B0606020202030204" pitchFamily="34" charset="0"/>
              </a:rPr>
              <a:t>(</a:t>
            </a:r>
            <a:r>
              <a:rPr lang="zh-CN" altLang="en-US" sz="2400" b="1" dirty="0" smtClean="0">
                <a:solidFill>
                  <a:srgbClr val="00FF00"/>
                </a:solidFill>
                <a:latin typeface="Arial Narrow" panose="020B0606020202030204" pitchFamily="34" charset="0"/>
              </a:rPr>
              <a:t>修改成跟前面的</a:t>
            </a:r>
            <a:r>
              <a:rPr lang="en-US" altLang="zh-CN" sz="2400" b="1" dirty="0" smtClean="0">
                <a:solidFill>
                  <a:srgbClr val="00FF00"/>
                </a:solidFill>
                <a:latin typeface="Arial Narrow" panose="020B0606020202030204" pitchFamily="34" charset="0"/>
              </a:rPr>
              <a:t>ID</a:t>
            </a:r>
            <a:r>
              <a:rPr lang="zh-CN" altLang="en-US" sz="2400" b="1" dirty="0" smtClean="0">
                <a:solidFill>
                  <a:srgbClr val="00FF00"/>
                </a:solidFill>
                <a:latin typeface="Arial Narrow" panose="020B0606020202030204" pitchFamily="34" charset="0"/>
              </a:rPr>
              <a:t>一致</a:t>
            </a:r>
            <a:r>
              <a:rPr lang="en-US" altLang="zh-CN" sz="2400" b="1" dirty="0" smtClean="0">
                <a:solidFill>
                  <a:srgbClr val="00FF00"/>
                </a:solidFill>
                <a:latin typeface="Arial Narrow" panose="020B0606020202030204" pitchFamily="34" charset="0"/>
              </a:rPr>
              <a:t>)</a:t>
            </a:r>
            <a:r>
              <a:rPr lang="zh-CN" altLang="en-US" sz="2400" b="1" dirty="0" smtClean="0">
                <a:solidFill>
                  <a:srgbClr val="FFFFCC"/>
                </a:solidFill>
                <a:latin typeface="Arial Narrow" panose="020B0606020202030204" pitchFamily="34" charset="0"/>
              </a:rPr>
              <a:t>。</a:t>
            </a:r>
            <a:endParaRPr lang="zh-CN" altLang="en-US" sz="2400" b="1" dirty="0">
              <a:solidFill>
                <a:srgbClr val="FFFFCC"/>
              </a:solidFill>
              <a:latin typeface="Arial Narrow" panose="020B0606020202030204" pitchFamily="34" charset="0"/>
            </a:endParaRPr>
          </a:p>
          <a:p>
            <a:pPr algn="just">
              <a:lnSpc>
                <a:spcPct val="90000"/>
              </a:lnSpc>
              <a:buFontTx/>
              <a:buNone/>
            </a:pPr>
            <a:r>
              <a:rPr lang="zh-CN" altLang="en-US" sz="2400" b="1" dirty="0">
                <a:solidFill>
                  <a:srgbClr val="FFCCFF"/>
                </a:solidFill>
                <a:latin typeface="Arial Narrow" panose="020B0606020202030204" pitchFamily="34" charset="0"/>
              </a:rPr>
              <a:t>	在</a:t>
            </a:r>
            <a:r>
              <a:rPr lang="en-US" altLang="zh-CN" sz="2400" b="1" dirty="0" err="1">
                <a:solidFill>
                  <a:srgbClr val="FFCCFF"/>
                </a:solidFill>
                <a:latin typeface="Arial Narrow" panose="020B0606020202030204" pitchFamily="34" charset="0"/>
              </a:rPr>
              <a:t>MainFrm.h</a:t>
            </a:r>
            <a:r>
              <a:rPr lang="zh-CN" altLang="en-US" sz="2400" b="1" dirty="0">
                <a:solidFill>
                  <a:srgbClr val="FFCCFF"/>
                </a:solidFill>
                <a:latin typeface="Arial Narrow" panose="020B0606020202030204" pitchFamily="34" charset="0"/>
              </a:rPr>
              <a:t>中添加如下代码，声明一个</a:t>
            </a:r>
            <a:r>
              <a:rPr lang="en-US" altLang="zh-CN" sz="2400" b="1" dirty="0" err="1">
                <a:solidFill>
                  <a:srgbClr val="FFCCFF"/>
                </a:solidFill>
                <a:latin typeface="Arial Narrow" panose="020B0606020202030204" pitchFamily="34" charset="0"/>
              </a:rPr>
              <a:t>CToolBar</a:t>
            </a:r>
            <a:r>
              <a:rPr lang="zh-CN" altLang="en-US" sz="2400" b="1" dirty="0" smtClean="0">
                <a:solidFill>
                  <a:srgbClr val="FFCCFF"/>
                </a:solidFill>
                <a:latin typeface="Arial Narrow" panose="020B0606020202030204" pitchFamily="34" charset="0"/>
              </a:rPr>
              <a:t>变量</a:t>
            </a:r>
            <a:endParaRPr lang="en-US" altLang="zh-CN" sz="2400" b="1" dirty="0" smtClean="0">
              <a:solidFill>
                <a:srgbClr val="FFCCFF"/>
              </a:solidFill>
              <a:latin typeface="Arial Narrow" panose="020B0606020202030204" pitchFamily="34" charset="0"/>
            </a:endParaRPr>
          </a:p>
          <a:p>
            <a:pPr marL="0" indent="0">
              <a:buNone/>
            </a:pPr>
            <a:r>
              <a:rPr lang="en-US" altLang="zh-CN" sz="2400" dirty="0"/>
              <a:t>// </a:t>
            </a:r>
            <a:r>
              <a:rPr lang="zh-CN" altLang="en-US" sz="2400" dirty="0"/>
              <a:t>特性</a:t>
            </a:r>
          </a:p>
          <a:p>
            <a:pPr algn="just">
              <a:lnSpc>
                <a:spcPct val="90000"/>
              </a:lnSpc>
              <a:buFontTx/>
              <a:buNone/>
            </a:pPr>
            <a:r>
              <a:rPr lang="en-US" altLang="zh-CN" sz="2400" b="1" dirty="0" smtClean="0">
                <a:solidFill>
                  <a:srgbClr val="FFCCFF"/>
                </a:solidFill>
                <a:latin typeface="Arial Narrow" panose="020B0606020202030204" pitchFamily="34" charset="0"/>
              </a:rPr>
              <a:t>public</a:t>
            </a:r>
            <a:r>
              <a:rPr lang="en-US" altLang="zh-CN" sz="2400" b="1" dirty="0">
                <a:solidFill>
                  <a:srgbClr val="FFCCFF"/>
                </a:solidFill>
                <a:latin typeface="Arial Narrow" panose="020B0606020202030204" pitchFamily="34" charset="0"/>
              </a:rPr>
              <a:t>:</a:t>
            </a:r>
            <a:endParaRPr lang="zh-CN" altLang="en-US" sz="2400" b="1" dirty="0">
              <a:solidFill>
                <a:srgbClr val="FFCCFF"/>
              </a:solidFill>
              <a:latin typeface="Arial Narrow" panose="020B0606020202030204" pitchFamily="34" charset="0"/>
            </a:endParaRPr>
          </a:p>
          <a:p>
            <a:pPr algn="just">
              <a:lnSpc>
                <a:spcPct val="90000"/>
              </a:lnSpc>
              <a:buFontTx/>
              <a:buNone/>
            </a:pPr>
            <a:r>
              <a:rPr lang="en-US" altLang="zh-CN" sz="2400" dirty="0" smtClean="0"/>
              <a:t>    </a:t>
            </a:r>
            <a:r>
              <a:rPr lang="en-US" altLang="zh-CN" sz="2400" b="1" i="1" dirty="0" err="1" smtClean="0">
                <a:solidFill>
                  <a:srgbClr val="00FFCC"/>
                </a:solidFill>
              </a:rPr>
              <a:t>CMFCToolBar</a:t>
            </a:r>
            <a:r>
              <a:rPr lang="en-US" altLang="zh-CN" sz="2400" b="1" i="1" dirty="0" smtClean="0">
                <a:solidFill>
                  <a:srgbClr val="00FFCC"/>
                </a:solidFill>
              </a:rPr>
              <a:t> </a:t>
            </a:r>
            <a:r>
              <a:rPr lang="en-US" altLang="zh-CN" sz="2400" b="1" i="1" dirty="0" err="1">
                <a:solidFill>
                  <a:srgbClr val="00FFCC"/>
                </a:solidFill>
              </a:rPr>
              <a:t>m_wndToolBarNew</a:t>
            </a:r>
            <a:r>
              <a:rPr lang="en-US" altLang="zh-CN" sz="2400" b="1" i="1" dirty="0" smtClean="0">
                <a:solidFill>
                  <a:srgbClr val="00FFCC"/>
                </a:solidFill>
              </a:rPr>
              <a:t>;</a:t>
            </a:r>
          </a:p>
          <a:p>
            <a:pPr algn="just">
              <a:lnSpc>
                <a:spcPct val="90000"/>
              </a:lnSpc>
              <a:buFontTx/>
              <a:buNone/>
            </a:pPr>
            <a:endParaRPr lang="en-US" altLang="zh-CN" sz="2400" b="1" dirty="0">
              <a:solidFill>
                <a:srgbClr val="FFCCFF"/>
              </a:solidFill>
              <a:latin typeface="Arial Narrow" panose="020B0606020202030204" pitchFamily="34" charset="0"/>
            </a:endParaRPr>
          </a:p>
          <a:p>
            <a:pPr algn="just">
              <a:lnSpc>
                <a:spcPct val="90000"/>
              </a:lnSpc>
              <a:buFontTx/>
              <a:buNone/>
            </a:pPr>
            <a:r>
              <a:rPr lang="en-US" altLang="zh-CN" sz="2400" b="1" dirty="0">
                <a:solidFill>
                  <a:srgbClr val="FFFFCC"/>
                </a:solidFill>
                <a:latin typeface="Arial Narrow" panose="020B0606020202030204" pitchFamily="34" charset="0"/>
              </a:rPr>
              <a:t>	</a:t>
            </a:r>
            <a:r>
              <a:rPr lang="zh-CN" altLang="en-US" sz="2400" b="1" dirty="0">
                <a:solidFill>
                  <a:srgbClr val="FFFFCC"/>
                </a:solidFill>
                <a:latin typeface="Arial Narrow" panose="020B0606020202030204" pitchFamily="34" charset="0"/>
              </a:rPr>
              <a:t>在</a:t>
            </a:r>
            <a:r>
              <a:rPr lang="en-US" altLang="zh-CN" sz="2400" b="1" dirty="0">
                <a:solidFill>
                  <a:srgbClr val="FFFFCC"/>
                </a:solidFill>
                <a:latin typeface="Arial Narrow" panose="020B0606020202030204" pitchFamily="34" charset="0"/>
              </a:rPr>
              <a:t>MainFrm.cpp</a:t>
            </a:r>
            <a:r>
              <a:rPr lang="zh-CN" altLang="en-US" sz="2400" b="1" dirty="0">
                <a:solidFill>
                  <a:srgbClr val="FFFFCC"/>
                </a:solidFill>
                <a:latin typeface="Arial Narrow" panose="020B0606020202030204" pitchFamily="34" charset="0"/>
              </a:rPr>
              <a:t>文件的</a:t>
            </a:r>
          </a:p>
          <a:p>
            <a:pPr algn="just">
              <a:lnSpc>
                <a:spcPct val="90000"/>
              </a:lnSpc>
              <a:buFontTx/>
              <a:buNone/>
            </a:pPr>
            <a:r>
              <a:rPr lang="zh-CN" altLang="en-US" sz="2000" b="1" dirty="0" smtClean="0">
                <a:solidFill>
                  <a:srgbClr val="FFFFCC"/>
                </a:solidFill>
                <a:latin typeface="Arial Narrow" panose="020B0606020202030204" pitchFamily="34" charset="0"/>
              </a:rPr>
              <a:t>       </a:t>
            </a:r>
            <a:r>
              <a:rPr lang="en-US" altLang="zh-CN" sz="2000" b="1" dirty="0" err="1" smtClean="0">
                <a:solidFill>
                  <a:srgbClr val="FFFFCC"/>
                </a:solidFill>
                <a:latin typeface="Arial Narrow" panose="020B0606020202030204" pitchFamily="34" charset="0"/>
              </a:rPr>
              <a:t>Int</a:t>
            </a:r>
            <a:r>
              <a:rPr lang="en-US" altLang="zh-CN" sz="2000" b="1" dirty="0" smtClean="0">
                <a:solidFill>
                  <a:srgbClr val="FFFFCC"/>
                </a:solidFill>
                <a:latin typeface="Arial Narrow" panose="020B0606020202030204" pitchFamily="34" charset="0"/>
              </a:rPr>
              <a:t> </a:t>
            </a:r>
            <a:r>
              <a:rPr lang="en-US" altLang="zh-CN" sz="2000" b="1" dirty="0" err="1" smtClean="0">
                <a:solidFill>
                  <a:srgbClr val="FFFFCC"/>
                </a:solidFill>
                <a:latin typeface="Arial Narrow" panose="020B0606020202030204" pitchFamily="34" charset="0"/>
              </a:rPr>
              <a:t>CMainFrame</a:t>
            </a:r>
            <a:r>
              <a:rPr lang="en-US" altLang="zh-CN" sz="2000" b="1" dirty="0" smtClean="0">
                <a:solidFill>
                  <a:srgbClr val="FFFFCC"/>
                </a:solidFill>
                <a:latin typeface="Arial Narrow" panose="020B0606020202030204" pitchFamily="34" charset="0"/>
              </a:rPr>
              <a:t>::</a:t>
            </a:r>
            <a:r>
              <a:rPr lang="en-US" altLang="zh-CN" sz="2000" b="1" dirty="0" err="1" smtClean="0">
                <a:solidFill>
                  <a:srgbClr val="FFFFCC"/>
                </a:solidFill>
                <a:latin typeface="Arial Narrow" panose="020B0606020202030204" pitchFamily="34" charset="0"/>
              </a:rPr>
              <a:t>OnCreate</a:t>
            </a:r>
            <a:r>
              <a:rPr lang="en-US" altLang="zh-CN" sz="2000" b="1" dirty="0" smtClean="0">
                <a:solidFill>
                  <a:srgbClr val="FFFFCC"/>
                </a:solidFill>
                <a:latin typeface="Arial Narrow" panose="020B0606020202030204" pitchFamily="34" charset="0"/>
              </a:rPr>
              <a:t>(LPCREATESTRUCT </a:t>
            </a:r>
            <a:r>
              <a:rPr lang="en-US" altLang="zh-CN" sz="2000" b="1" dirty="0" err="1" smtClean="0">
                <a:solidFill>
                  <a:srgbClr val="FFFFCC"/>
                </a:solidFill>
                <a:latin typeface="Arial Narrow" panose="020B0606020202030204" pitchFamily="34" charset="0"/>
              </a:rPr>
              <a:t>lpCreateStruct</a:t>
            </a:r>
            <a:r>
              <a:rPr lang="en-US" altLang="zh-CN" sz="2000" b="1" dirty="0" smtClean="0">
                <a:solidFill>
                  <a:srgbClr val="FFFFCC"/>
                </a:solidFill>
                <a:latin typeface="Arial Narrow" panose="020B0606020202030204" pitchFamily="34" charset="0"/>
              </a:rPr>
              <a:t>)</a:t>
            </a:r>
          </a:p>
          <a:p>
            <a:pPr algn="just">
              <a:lnSpc>
                <a:spcPct val="90000"/>
              </a:lnSpc>
              <a:buFontTx/>
              <a:buNone/>
            </a:pPr>
            <a:r>
              <a:rPr lang="en-US" altLang="zh-CN" sz="2400" b="1" dirty="0" smtClean="0">
                <a:solidFill>
                  <a:srgbClr val="FFFFCC"/>
                </a:solidFill>
                <a:latin typeface="Arial Narrow" panose="020B0606020202030204" pitchFamily="34" charset="0"/>
              </a:rPr>
              <a:t>    </a:t>
            </a:r>
            <a:r>
              <a:rPr lang="zh-CN" altLang="en-US" sz="2400" b="1" dirty="0" smtClean="0">
                <a:solidFill>
                  <a:srgbClr val="FFFFCC"/>
                </a:solidFill>
                <a:latin typeface="Arial Narrow" panose="020B0606020202030204" pitchFamily="34" charset="0"/>
              </a:rPr>
              <a:t>函数中添加如下代码：</a:t>
            </a:r>
          </a:p>
          <a:p>
            <a:pPr>
              <a:lnSpc>
                <a:spcPct val="90000"/>
              </a:lnSpc>
              <a:spcBef>
                <a:spcPts val="0"/>
              </a:spcBef>
              <a:buFontTx/>
              <a:buNone/>
            </a:pPr>
            <a:r>
              <a:rPr lang="en-US" altLang="zh-CN" sz="2400" b="1" i="1" dirty="0" smtClean="0">
                <a:solidFill>
                  <a:srgbClr val="00FFCC"/>
                </a:solidFill>
                <a:latin typeface="Arial Narrow" panose="020B0606020202030204" pitchFamily="34" charset="0"/>
              </a:rPr>
              <a:t>if </a:t>
            </a:r>
            <a:r>
              <a:rPr lang="en-US" altLang="zh-CN" sz="2400" b="1" i="1" dirty="0">
                <a:solidFill>
                  <a:srgbClr val="00FFCC"/>
                </a:solidFill>
                <a:latin typeface="Arial Narrow" panose="020B0606020202030204" pitchFamily="34" charset="0"/>
              </a:rPr>
              <a:t>(!</a:t>
            </a:r>
            <a:r>
              <a:rPr lang="en-US" altLang="zh-CN" sz="2400" b="1" i="1" dirty="0" err="1">
                <a:solidFill>
                  <a:srgbClr val="00FFCC"/>
                </a:solidFill>
                <a:latin typeface="Arial Narrow" panose="020B0606020202030204" pitchFamily="34" charset="0"/>
              </a:rPr>
              <a:t>m_wndToolBarNew.CreateEx</a:t>
            </a:r>
            <a:r>
              <a:rPr lang="en-US" altLang="zh-CN" sz="2400" b="1" i="1" dirty="0">
                <a:solidFill>
                  <a:srgbClr val="00FFCC"/>
                </a:solidFill>
                <a:latin typeface="Arial Narrow" panose="020B0606020202030204" pitchFamily="34" charset="0"/>
              </a:rPr>
              <a:t>(this, TBSTYLE_FLAT, </a:t>
            </a:r>
          </a:p>
          <a:p>
            <a:pPr>
              <a:lnSpc>
                <a:spcPct val="90000"/>
              </a:lnSpc>
              <a:spcBef>
                <a:spcPts val="0"/>
              </a:spcBef>
              <a:buFontTx/>
              <a:buNone/>
            </a:pPr>
            <a:r>
              <a:rPr lang="en-US" altLang="zh-CN" sz="2400" b="1" i="1" dirty="0">
                <a:solidFill>
                  <a:srgbClr val="00FFCC"/>
                </a:solidFill>
                <a:latin typeface="Arial Narrow" panose="020B0606020202030204" pitchFamily="34" charset="0"/>
              </a:rPr>
              <a:t>          WS_CHILD | WS_VISIBLE | CBRS_TOP | </a:t>
            </a:r>
            <a:endParaRPr lang="en-US" altLang="zh-CN" sz="2400" b="1" dirty="0">
              <a:solidFill>
                <a:srgbClr val="00FFCC"/>
              </a:solidFill>
              <a:latin typeface="Arial Narrow" panose="020B0606020202030204" pitchFamily="34" charset="0"/>
            </a:endParaRPr>
          </a:p>
          <a:p>
            <a:pPr>
              <a:lnSpc>
                <a:spcPct val="90000"/>
              </a:lnSpc>
              <a:spcBef>
                <a:spcPts val="0"/>
              </a:spcBef>
              <a:buFontTx/>
              <a:buNone/>
            </a:pPr>
            <a:r>
              <a:rPr lang="en-US" altLang="zh-CN" sz="2400" b="1" i="1" dirty="0">
                <a:solidFill>
                  <a:srgbClr val="00FFCC"/>
                </a:solidFill>
                <a:latin typeface="Arial Narrow" panose="020B0606020202030204" pitchFamily="34" charset="0"/>
              </a:rPr>
              <a:t>	     CBRS_GRIPPER | CBRS_TOOLTIPS | </a:t>
            </a:r>
          </a:p>
          <a:p>
            <a:pPr>
              <a:lnSpc>
                <a:spcPct val="90000"/>
              </a:lnSpc>
              <a:spcBef>
                <a:spcPts val="0"/>
              </a:spcBef>
              <a:buFontTx/>
              <a:buNone/>
            </a:pPr>
            <a:r>
              <a:rPr lang="en-US" altLang="zh-CN" sz="2400" b="1" i="1" dirty="0">
                <a:solidFill>
                  <a:srgbClr val="00FFCC"/>
                </a:solidFill>
                <a:latin typeface="Arial Narrow" panose="020B0606020202030204" pitchFamily="34" charset="0"/>
              </a:rPr>
              <a:t>          CBRS_FLYBY | CBRS_SIZE_DYNAMIC) ||</a:t>
            </a:r>
            <a:endParaRPr lang="en-US" altLang="zh-CN" sz="2400" b="1" dirty="0">
              <a:solidFill>
                <a:srgbClr val="00FFCC"/>
              </a:solidFill>
              <a:latin typeface="Arial Narrow" panose="020B0606020202030204" pitchFamily="34" charset="0"/>
            </a:endParaRPr>
          </a:p>
          <a:p>
            <a:pPr>
              <a:lnSpc>
                <a:spcPct val="90000"/>
              </a:lnSpc>
              <a:spcBef>
                <a:spcPts val="0"/>
              </a:spcBef>
              <a:buFontTx/>
              <a:buNone/>
            </a:pPr>
            <a:r>
              <a:rPr lang="en-US" altLang="zh-CN" sz="2400" b="1" i="1" dirty="0">
                <a:solidFill>
                  <a:srgbClr val="00FFCC"/>
                </a:solidFill>
                <a:latin typeface="Arial Narrow" panose="020B0606020202030204" pitchFamily="34" charset="0"/>
              </a:rPr>
              <a:t>	!</a:t>
            </a:r>
            <a:r>
              <a:rPr lang="en-US" altLang="zh-CN" sz="2400" b="1" i="1" dirty="0" err="1">
                <a:solidFill>
                  <a:srgbClr val="00FFCC"/>
                </a:solidFill>
                <a:latin typeface="Arial Narrow" panose="020B0606020202030204" pitchFamily="34" charset="0"/>
              </a:rPr>
              <a:t>m_wndToolBarNew.LoadToolBar</a:t>
            </a:r>
            <a:r>
              <a:rPr lang="en-US" altLang="zh-CN" sz="2400" b="1" i="1" dirty="0">
                <a:solidFill>
                  <a:srgbClr val="00FFCC"/>
                </a:solidFill>
                <a:latin typeface="Arial Narrow" panose="020B0606020202030204" pitchFamily="34" charset="0"/>
              </a:rPr>
              <a:t>(</a:t>
            </a:r>
            <a:r>
              <a:rPr lang="en-US" altLang="zh-CN" sz="2000" b="1" i="1" dirty="0">
                <a:solidFill>
                  <a:srgbClr val="00FFCC"/>
                </a:solidFill>
                <a:latin typeface="Arial Narrow" panose="020B0606020202030204" pitchFamily="34" charset="0"/>
              </a:rPr>
              <a:t>IDR_TOOLBAR_NEW</a:t>
            </a:r>
            <a:r>
              <a:rPr lang="en-US" altLang="zh-CN" sz="2400" b="1" i="1" dirty="0">
                <a:solidFill>
                  <a:srgbClr val="00FFCC"/>
                </a:solidFill>
                <a:latin typeface="Arial Narrow" panose="020B0606020202030204" pitchFamily="34" charset="0"/>
              </a:rPr>
              <a:t>))</a:t>
            </a:r>
            <a:endParaRPr lang="en-US" altLang="zh-CN" sz="2400" b="1" dirty="0">
              <a:solidFill>
                <a:srgbClr val="00FFCC"/>
              </a:solidFill>
              <a:latin typeface="Arial Narrow" panose="020B0606020202030204" pitchFamily="34" charset="0"/>
            </a:endParaRPr>
          </a:p>
          <a:p>
            <a:pPr>
              <a:lnSpc>
                <a:spcPct val="90000"/>
              </a:lnSpc>
              <a:spcBef>
                <a:spcPts val="0"/>
              </a:spcBef>
              <a:buFontTx/>
              <a:buNone/>
            </a:pPr>
            <a:r>
              <a:rPr lang="en-US" altLang="zh-CN" sz="2400" b="1" i="1" dirty="0">
                <a:solidFill>
                  <a:srgbClr val="00FFCC"/>
                </a:solidFill>
                <a:latin typeface="Arial Narrow" panose="020B0606020202030204" pitchFamily="34" charset="0"/>
              </a:rPr>
              <a:t>	{	TRACE0("Failed to create toolbar\n");</a:t>
            </a:r>
            <a:endParaRPr lang="en-US" altLang="zh-CN" sz="2400" b="1" dirty="0">
              <a:solidFill>
                <a:srgbClr val="00FFCC"/>
              </a:solidFill>
              <a:latin typeface="Arial Narrow" panose="020B0606020202030204" pitchFamily="34" charset="0"/>
            </a:endParaRPr>
          </a:p>
          <a:p>
            <a:pPr>
              <a:lnSpc>
                <a:spcPct val="90000"/>
              </a:lnSpc>
              <a:spcBef>
                <a:spcPts val="0"/>
              </a:spcBef>
              <a:buFontTx/>
              <a:buNone/>
            </a:pPr>
            <a:r>
              <a:rPr lang="en-US" altLang="zh-CN" sz="2400" b="1" i="1" dirty="0">
                <a:solidFill>
                  <a:srgbClr val="00FFCC"/>
                </a:solidFill>
                <a:latin typeface="Arial Narrow" panose="020B0606020202030204" pitchFamily="34" charset="0"/>
              </a:rPr>
              <a:t>		return -1;      			// fail to </a:t>
            </a:r>
            <a:r>
              <a:rPr lang="en-US" altLang="zh-CN" sz="2400" b="1" i="1" dirty="0" smtClean="0">
                <a:solidFill>
                  <a:srgbClr val="00FFCC"/>
                </a:solidFill>
                <a:latin typeface="Arial Narrow" panose="020B0606020202030204" pitchFamily="34" charset="0"/>
              </a:rPr>
              <a:t>create</a:t>
            </a:r>
          </a:p>
          <a:p>
            <a:pPr>
              <a:lnSpc>
                <a:spcPct val="90000"/>
              </a:lnSpc>
              <a:spcBef>
                <a:spcPts val="0"/>
              </a:spcBef>
              <a:buFontTx/>
              <a:buNone/>
            </a:pPr>
            <a:r>
              <a:rPr lang="en-US" altLang="zh-CN" sz="2400" b="1" i="1" dirty="0">
                <a:solidFill>
                  <a:srgbClr val="00FFCC"/>
                </a:solidFill>
                <a:latin typeface="Arial Narrow" panose="020B0606020202030204" pitchFamily="34" charset="0"/>
              </a:rPr>
              <a:t> </a:t>
            </a:r>
            <a:r>
              <a:rPr lang="en-US" altLang="zh-CN" sz="2400" b="1" i="1" dirty="0" smtClean="0">
                <a:solidFill>
                  <a:srgbClr val="00FFCC"/>
                </a:solidFill>
                <a:latin typeface="Arial Narrow" panose="020B0606020202030204" pitchFamily="34" charset="0"/>
              </a:rPr>
              <a:t>    </a:t>
            </a:r>
            <a:r>
              <a:rPr lang="en-US" altLang="zh-CN" sz="2400" b="1" i="1" dirty="0">
                <a:solidFill>
                  <a:srgbClr val="00FFCC"/>
                </a:solidFill>
                <a:latin typeface="Arial Narrow" panose="020B0606020202030204" pitchFamily="34" charset="0"/>
              </a:rPr>
              <a:t>}</a:t>
            </a:r>
            <a:endParaRPr lang="en-US" altLang="zh-CN" sz="2400" b="1" dirty="0">
              <a:solidFill>
                <a:srgbClr val="00FFCC"/>
              </a:solidFill>
              <a:latin typeface="Arial Narrow" panose="020B0606020202030204" pitchFamily="34" charset="0"/>
            </a:endParaRPr>
          </a:p>
        </p:txBody>
      </p:sp>
      <p:sp>
        <p:nvSpPr>
          <p:cNvPr id="2" name="圆角矩形 1"/>
          <p:cNvSpPr/>
          <p:nvPr/>
        </p:nvSpPr>
        <p:spPr bwMode="auto">
          <a:xfrm>
            <a:off x="6995837" y="3294493"/>
            <a:ext cx="2147345" cy="352944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000" b="1" dirty="0">
                <a:solidFill>
                  <a:srgbClr val="FF0000"/>
                </a:solidFill>
                <a:latin typeface="Arial Narrow" panose="020B0606020202030204" pitchFamily="34" charset="0"/>
              </a:rPr>
              <a:t> </a:t>
            </a:r>
            <a:r>
              <a:rPr lang="zh-CN" altLang="en-US" sz="2000" b="1" dirty="0">
                <a:solidFill>
                  <a:srgbClr val="FF0000"/>
                </a:solidFill>
                <a:latin typeface="Arial Narrow" panose="020B0606020202030204" pitchFamily="34" charset="0"/>
              </a:rPr>
              <a:t>在框架窗口类的</a:t>
            </a:r>
            <a:r>
              <a:rPr lang="en-US" altLang="zh-CN" sz="2000" b="1" dirty="0" err="1">
                <a:solidFill>
                  <a:srgbClr val="FF0000"/>
                </a:solidFill>
                <a:latin typeface="Arial Narrow" panose="020B0606020202030204" pitchFamily="34" charset="0"/>
              </a:rPr>
              <a:t>OnCreate</a:t>
            </a:r>
            <a:r>
              <a:rPr lang="en-US" altLang="zh-CN" sz="2000" b="1" dirty="0" smtClean="0">
                <a:solidFill>
                  <a:srgbClr val="FF0000"/>
                </a:solidFill>
                <a:latin typeface="Arial Narrow" panose="020B0606020202030204" pitchFamily="34" charset="0"/>
              </a:rPr>
              <a:t>()</a:t>
            </a:r>
            <a:r>
              <a:rPr lang="zh-CN" altLang="en-US" sz="2000" b="1" dirty="0" smtClean="0">
                <a:solidFill>
                  <a:srgbClr val="FF0000"/>
                </a:solidFill>
                <a:latin typeface="Arial Narrow" panose="020B0606020202030204" pitchFamily="34" charset="0"/>
              </a:rPr>
              <a:t>中</a:t>
            </a:r>
            <a:r>
              <a:rPr lang="zh-CN" altLang="en-US" sz="2000" b="1" dirty="0">
                <a:solidFill>
                  <a:srgbClr val="FF0000"/>
                </a:solidFill>
                <a:latin typeface="Arial Narrow" panose="020B0606020202030204" pitchFamily="34" charset="0"/>
              </a:rPr>
              <a:t>调用工具条类的</a:t>
            </a:r>
            <a:r>
              <a:rPr lang="en-US" altLang="zh-CN" sz="2000" b="1" dirty="0">
                <a:solidFill>
                  <a:srgbClr val="FF0000"/>
                </a:solidFill>
                <a:latin typeface="Arial Narrow" panose="020B0606020202030204" pitchFamily="34" charset="0"/>
              </a:rPr>
              <a:t>Create()</a:t>
            </a:r>
            <a:r>
              <a:rPr lang="zh-CN" altLang="en-US" sz="2000" b="1" dirty="0">
                <a:solidFill>
                  <a:srgbClr val="FF0000"/>
                </a:solidFill>
                <a:latin typeface="Arial Narrow" panose="020B0606020202030204" pitchFamily="34" charset="0"/>
              </a:rPr>
              <a:t>或</a:t>
            </a:r>
            <a:r>
              <a:rPr lang="en-US" altLang="zh-CN" sz="2000" b="1" dirty="0" err="1">
                <a:solidFill>
                  <a:srgbClr val="FF0000"/>
                </a:solidFill>
                <a:latin typeface="Arial Narrow" panose="020B0606020202030204" pitchFamily="34" charset="0"/>
              </a:rPr>
              <a:t>CreateEx</a:t>
            </a:r>
            <a:r>
              <a:rPr lang="en-US" altLang="zh-CN" sz="2000" b="1" dirty="0" smtClean="0">
                <a:solidFill>
                  <a:srgbClr val="FF0000"/>
                </a:solidFill>
                <a:latin typeface="Arial Narrow" panose="020B0606020202030204" pitchFamily="34" charset="0"/>
              </a:rPr>
              <a:t>()</a:t>
            </a:r>
            <a:r>
              <a:rPr lang="zh-CN" altLang="en-US" sz="2000" b="1" dirty="0" smtClean="0">
                <a:solidFill>
                  <a:srgbClr val="FF0000"/>
                </a:solidFill>
                <a:latin typeface="Arial Narrow" panose="020B0606020202030204" pitchFamily="34" charset="0"/>
              </a:rPr>
              <a:t>建</a:t>
            </a:r>
            <a:r>
              <a:rPr lang="zh-CN" altLang="en-US" sz="2000" b="1" dirty="0">
                <a:solidFill>
                  <a:srgbClr val="FF0000"/>
                </a:solidFill>
                <a:latin typeface="Arial Narrow" panose="020B0606020202030204" pitchFamily="34" charset="0"/>
              </a:rPr>
              <a:t>该工具</a:t>
            </a:r>
            <a:r>
              <a:rPr lang="zh-CN" altLang="en-US" sz="2000" b="1" dirty="0" smtClean="0">
                <a:solidFill>
                  <a:srgbClr val="FF0000"/>
                </a:solidFill>
                <a:latin typeface="Arial Narrow" panose="020B0606020202030204" pitchFamily="34" charset="0"/>
              </a:rPr>
              <a:t>条并用</a:t>
            </a:r>
            <a:r>
              <a:rPr lang="en-US" altLang="zh-CN" sz="1800" b="1" dirty="0" err="1" smtClean="0">
                <a:solidFill>
                  <a:srgbClr val="FF0000"/>
                </a:solidFill>
                <a:latin typeface="Arial Narrow" panose="020B0606020202030204" pitchFamily="34" charset="0"/>
              </a:rPr>
              <a:t>LoadToolBar</a:t>
            </a:r>
            <a:r>
              <a:rPr lang="en-US" altLang="zh-CN" sz="1800" b="1" dirty="0" smtClean="0">
                <a:solidFill>
                  <a:srgbClr val="FF0000"/>
                </a:solidFill>
                <a:latin typeface="Arial Narrow" panose="020B0606020202030204" pitchFamily="34" charset="0"/>
              </a:rPr>
              <a:t>()</a:t>
            </a:r>
            <a:r>
              <a:rPr lang="zh-CN" altLang="en-US" sz="2000" b="1" dirty="0" smtClean="0">
                <a:solidFill>
                  <a:srgbClr val="FF0000"/>
                </a:solidFill>
                <a:latin typeface="Arial Narrow" panose="020B0606020202030204" pitchFamily="34" charset="0"/>
              </a:rPr>
              <a:t>将</a:t>
            </a:r>
            <a:r>
              <a:rPr lang="zh-CN" altLang="en-US" sz="2000" b="1" dirty="0">
                <a:solidFill>
                  <a:srgbClr val="FF0000"/>
                </a:solidFill>
                <a:latin typeface="Arial Narrow" panose="020B0606020202030204" pitchFamily="34" charset="0"/>
              </a:rPr>
              <a:t>工具条对象和前面创建的工具条资源连接在一起。</a:t>
            </a:r>
            <a:endParaRPr kumimoji="1" lang="zh-CN" altLang="en-US" sz="2000" b="0"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8AD319B-48BF-4177-B8A6-D2AA4777E8A8}" type="slidenum">
              <a:rPr lang="en-US" altLang="zh-CN"/>
              <a:pPr/>
              <a:t>33</a:t>
            </a:fld>
            <a:endParaRPr lang="en-US" altLang="zh-CN"/>
          </a:p>
        </p:txBody>
      </p:sp>
      <p:sp>
        <p:nvSpPr>
          <p:cNvPr id="152580" name="Text Box 4"/>
          <p:cNvSpPr txBox="1">
            <a:spLocks noChangeArrowheads="1"/>
          </p:cNvSpPr>
          <p:nvPr/>
        </p:nvSpPr>
        <p:spPr bwMode="auto">
          <a:xfrm>
            <a:off x="251520" y="264096"/>
            <a:ext cx="8778875" cy="601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800" b="1" dirty="0">
                <a:latin typeface="Arial Narrow" panose="020B0606020202030204" pitchFamily="34" charset="0"/>
              </a:rPr>
              <a:t>      </a:t>
            </a:r>
            <a:r>
              <a:rPr lang="zh-CN" altLang="en-US" sz="2800" b="1" dirty="0">
                <a:latin typeface="Arial Narrow" panose="020B0606020202030204" pitchFamily="34" charset="0"/>
              </a:rPr>
              <a:t>为了使新增的工具条可以在窗口中自由停靠，在</a:t>
            </a:r>
            <a:r>
              <a:rPr lang="en-US" altLang="zh-CN" sz="2800" b="1" dirty="0" err="1">
                <a:latin typeface="Arial Narrow" panose="020B0606020202030204" pitchFamily="34" charset="0"/>
              </a:rPr>
              <a:t>OnCreate</a:t>
            </a:r>
            <a:r>
              <a:rPr lang="zh-CN" altLang="en-US" sz="2800" b="1" dirty="0">
                <a:latin typeface="Arial Narrow" panose="020B0606020202030204" pitchFamily="34" charset="0"/>
              </a:rPr>
              <a:t>函数中，还要增加如下代码：</a:t>
            </a:r>
          </a:p>
          <a:p>
            <a:pPr>
              <a:lnSpc>
                <a:spcPct val="125000"/>
              </a:lnSpc>
            </a:pPr>
            <a:endParaRPr lang="zh-CN" altLang="en-US" sz="2800" b="1" dirty="0">
              <a:latin typeface="Arial Narrow" panose="020B0606020202030204" pitchFamily="34" charset="0"/>
            </a:endParaRPr>
          </a:p>
          <a:p>
            <a:pPr>
              <a:lnSpc>
                <a:spcPct val="125000"/>
              </a:lnSpc>
            </a:pPr>
            <a:r>
              <a:rPr lang="en-US" altLang="zh-CN" sz="2800" b="1" i="1" dirty="0" err="1">
                <a:solidFill>
                  <a:srgbClr val="00FFCC"/>
                </a:solidFill>
                <a:latin typeface="Arial Narrow" panose="020B0606020202030204" pitchFamily="34" charset="0"/>
              </a:rPr>
              <a:t>m_wndToolBarNew.EnableDocking</a:t>
            </a:r>
            <a:r>
              <a:rPr lang="en-US" altLang="zh-CN" sz="2800" b="1" i="1" dirty="0">
                <a:solidFill>
                  <a:srgbClr val="00FFCC"/>
                </a:solidFill>
                <a:latin typeface="Arial Narrow" panose="020B0606020202030204" pitchFamily="34" charset="0"/>
              </a:rPr>
              <a:t>(CBRS_ALIGN_ANY); </a:t>
            </a:r>
          </a:p>
          <a:p>
            <a:pPr>
              <a:lnSpc>
                <a:spcPct val="125000"/>
              </a:lnSpc>
            </a:pPr>
            <a:r>
              <a:rPr lang="en-US" altLang="zh-CN" sz="2800" b="1" i="1" dirty="0">
                <a:solidFill>
                  <a:srgbClr val="00FFCC"/>
                </a:solidFill>
                <a:latin typeface="Arial Narrow" panose="020B0606020202030204" pitchFamily="34" charset="0"/>
              </a:rPr>
              <a:t>	//</a:t>
            </a:r>
            <a:r>
              <a:rPr lang="zh-CN" altLang="en-US" sz="2800" b="1" i="1" dirty="0">
                <a:solidFill>
                  <a:srgbClr val="00FFCC"/>
                </a:solidFill>
                <a:latin typeface="Arial Narrow" panose="020B0606020202030204" pitchFamily="34" charset="0"/>
              </a:rPr>
              <a:t>工具条可以在父窗口内任何一边</a:t>
            </a:r>
            <a:r>
              <a:rPr lang="zh-CN" altLang="en-US" sz="2800" b="1" i="1" dirty="0" smtClean="0">
                <a:solidFill>
                  <a:srgbClr val="00FFCC"/>
                </a:solidFill>
                <a:latin typeface="Arial Narrow" panose="020B0606020202030204" pitchFamily="34" charset="0"/>
              </a:rPr>
              <a:t>停靠</a:t>
            </a:r>
            <a:endParaRPr lang="en-US" altLang="zh-CN" sz="2800" b="1" i="1" dirty="0" smtClean="0">
              <a:solidFill>
                <a:srgbClr val="00FFCC"/>
              </a:solidFill>
              <a:latin typeface="Arial Narrow" panose="020B0606020202030204" pitchFamily="34" charset="0"/>
            </a:endParaRPr>
          </a:p>
          <a:p>
            <a:pPr>
              <a:lnSpc>
                <a:spcPct val="125000"/>
              </a:lnSpc>
            </a:pPr>
            <a:endParaRPr lang="en-US" altLang="zh-CN" sz="2800" b="1" i="1" dirty="0">
              <a:solidFill>
                <a:srgbClr val="00FFCC"/>
              </a:solidFill>
              <a:latin typeface="Arial Narrow" panose="020B0606020202030204" pitchFamily="34" charset="0"/>
            </a:endParaRPr>
          </a:p>
          <a:p>
            <a:pPr>
              <a:lnSpc>
                <a:spcPct val="125000"/>
              </a:lnSpc>
            </a:pPr>
            <a:r>
              <a:rPr lang="en-US" altLang="zh-CN" sz="2800" b="1" i="1" dirty="0" err="1" smtClean="0">
                <a:solidFill>
                  <a:srgbClr val="00FFCC"/>
                </a:solidFill>
                <a:latin typeface="Arial Narrow" panose="020B0606020202030204" pitchFamily="34" charset="0"/>
              </a:rPr>
              <a:t>EnableDocking</a:t>
            </a:r>
            <a:r>
              <a:rPr lang="en-US" altLang="zh-CN" sz="2800" b="1" i="1" dirty="0" smtClean="0">
                <a:solidFill>
                  <a:srgbClr val="00FFCC"/>
                </a:solidFill>
                <a:latin typeface="Arial Narrow" panose="020B0606020202030204" pitchFamily="34" charset="0"/>
              </a:rPr>
              <a:t>(CBRS_ALIGN_ANY</a:t>
            </a:r>
            <a:r>
              <a:rPr lang="en-US" altLang="zh-CN" sz="2800" b="1" i="1" dirty="0">
                <a:solidFill>
                  <a:srgbClr val="00FFCC"/>
                </a:solidFill>
                <a:latin typeface="Arial Narrow" panose="020B0606020202030204" pitchFamily="34" charset="0"/>
              </a:rPr>
              <a:t>);</a:t>
            </a:r>
          </a:p>
          <a:p>
            <a:pPr>
              <a:lnSpc>
                <a:spcPct val="125000"/>
              </a:lnSpc>
            </a:pPr>
            <a:r>
              <a:rPr lang="en-US" altLang="zh-CN" sz="2800" b="1" i="1" dirty="0">
                <a:solidFill>
                  <a:srgbClr val="00FFCC"/>
                </a:solidFill>
                <a:latin typeface="Arial Narrow" panose="020B0606020202030204" pitchFamily="34" charset="0"/>
              </a:rPr>
              <a:t>	// </a:t>
            </a:r>
            <a:r>
              <a:rPr lang="zh-CN" altLang="en-US" sz="2800" b="1" i="1" dirty="0">
                <a:solidFill>
                  <a:srgbClr val="00FFCC"/>
                </a:solidFill>
                <a:latin typeface="Arial Narrow" panose="020B0606020202030204" pitchFamily="34" charset="0"/>
              </a:rPr>
              <a:t>父窗口允许子工具条窗口在任何一边</a:t>
            </a:r>
            <a:r>
              <a:rPr lang="zh-CN" altLang="en-US" sz="2800" b="1" i="1" dirty="0" smtClean="0">
                <a:solidFill>
                  <a:srgbClr val="00FFCC"/>
                </a:solidFill>
                <a:latin typeface="Arial Narrow" panose="020B0606020202030204" pitchFamily="34" charset="0"/>
              </a:rPr>
              <a:t>停靠</a:t>
            </a:r>
            <a:endParaRPr lang="en-US" altLang="zh-CN" sz="2800" b="1" i="1" dirty="0" smtClean="0">
              <a:solidFill>
                <a:srgbClr val="00FFCC"/>
              </a:solidFill>
              <a:latin typeface="Arial Narrow" panose="020B0606020202030204" pitchFamily="34" charset="0"/>
            </a:endParaRPr>
          </a:p>
          <a:p>
            <a:pPr>
              <a:lnSpc>
                <a:spcPct val="125000"/>
              </a:lnSpc>
            </a:pPr>
            <a:endParaRPr lang="zh-CN" altLang="en-US" sz="2800" b="1" dirty="0">
              <a:solidFill>
                <a:srgbClr val="00FFCC"/>
              </a:solidFill>
              <a:latin typeface="Arial Narrow" panose="020B0606020202030204" pitchFamily="34" charset="0"/>
            </a:endParaRPr>
          </a:p>
          <a:p>
            <a:pPr>
              <a:lnSpc>
                <a:spcPct val="125000"/>
              </a:lnSpc>
            </a:pPr>
            <a:r>
              <a:rPr lang="en-US" altLang="zh-CN" sz="2800" i="1" dirty="0" err="1" smtClean="0">
                <a:solidFill>
                  <a:srgbClr val="00FFCC"/>
                </a:solidFill>
              </a:rPr>
              <a:t>DockPane</a:t>
            </a:r>
            <a:r>
              <a:rPr lang="en-US" altLang="zh-CN" sz="2800" i="1" dirty="0">
                <a:solidFill>
                  <a:srgbClr val="00FFCC"/>
                </a:solidFill>
              </a:rPr>
              <a:t>(&amp;</a:t>
            </a:r>
            <a:r>
              <a:rPr lang="en-US" altLang="zh-CN" sz="2800" i="1" dirty="0" err="1">
                <a:solidFill>
                  <a:srgbClr val="00FFCC"/>
                </a:solidFill>
              </a:rPr>
              <a:t>m_wndToolBarNew</a:t>
            </a:r>
            <a:r>
              <a:rPr lang="en-US" altLang="zh-CN" sz="2800" i="1" dirty="0">
                <a:solidFill>
                  <a:srgbClr val="00FFCC"/>
                </a:solidFill>
              </a:rPr>
              <a:t>);</a:t>
            </a:r>
            <a:endParaRPr lang="en-US" altLang="zh-CN" sz="2800" b="1" i="1" dirty="0">
              <a:solidFill>
                <a:srgbClr val="00FFCC"/>
              </a:solidFill>
              <a:latin typeface="Arial Narrow" panose="020B0606020202030204" pitchFamily="34" charset="0"/>
            </a:endParaRPr>
          </a:p>
          <a:p>
            <a:pPr>
              <a:lnSpc>
                <a:spcPct val="125000"/>
              </a:lnSpc>
            </a:pPr>
            <a:r>
              <a:rPr lang="en-US" altLang="zh-CN" sz="2800" b="1" i="1" dirty="0">
                <a:solidFill>
                  <a:srgbClr val="00FFCC"/>
                </a:solidFill>
                <a:latin typeface="Arial Narrow" panose="020B0606020202030204" pitchFamily="34" charset="0"/>
              </a:rPr>
              <a:t>	// </a:t>
            </a:r>
            <a:r>
              <a:rPr lang="zh-CN" altLang="en-US" sz="2800" b="1" i="1" dirty="0">
                <a:solidFill>
                  <a:srgbClr val="00FFCC"/>
                </a:solidFill>
                <a:latin typeface="Arial Narrow" panose="020B0606020202030204" pitchFamily="34" charset="0"/>
              </a:rPr>
              <a:t>父窗口内按照前面指定的风格停靠该工具条</a:t>
            </a:r>
            <a:endParaRPr lang="zh-CN" altLang="en-US" sz="2800" b="1" dirty="0">
              <a:solidFill>
                <a:srgbClr val="00FFCC"/>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0833577-7411-4031-A894-E9C22778B005}" type="slidenum">
              <a:rPr lang="en-US" altLang="zh-CN"/>
              <a:pPr/>
              <a:t>34</a:t>
            </a:fld>
            <a:endParaRPr lang="en-US" altLang="zh-CN"/>
          </a:p>
        </p:txBody>
      </p:sp>
      <p:sp>
        <p:nvSpPr>
          <p:cNvPr id="156674" name="Rectangle 2"/>
          <p:cNvSpPr>
            <a:spLocks noGrp="1" noChangeArrowheads="1"/>
          </p:cNvSpPr>
          <p:nvPr>
            <p:ph type="title"/>
          </p:nvPr>
        </p:nvSpPr>
        <p:spPr>
          <a:xfrm>
            <a:off x="685800" y="228600"/>
            <a:ext cx="7772400" cy="838200"/>
          </a:xfrm>
        </p:spPr>
        <p:txBody>
          <a:bodyPr/>
          <a:lstStyle/>
          <a:p>
            <a:r>
              <a:rPr lang="en-US" altLang="zh-CN" b="1" smtClean="0"/>
              <a:t>10.4 </a:t>
            </a:r>
            <a:r>
              <a:rPr lang="zh-CN" altLang="en-US" b="1" dirty="0">
                <a:latin typeface="宋体" panose="02010600030101010101" pitchFamily="2" charset="-122"/>
              </a:rPr>
              <a:t>字符串资源的使用</a:t>
            </a:r>
            <a:r>
              <a:rPr lang="zh-CN" altLang="en-US" b="1" dirty="0"/>
              <a:t> </a:t>
            </a:r>
          </a:p>
        </p:txBody>
      </p:sp>
      <p:sp>
        <p:nvSpPr>
          <p:cNvPr id="156675" name="Rectangle 3"/>
          <p:cNvSpPr>
            <a:spLocks noGrp="1" noChangeArrowheads="1"/>
          </p:cNvSpPr>
          <p:nvPr>
            <p:ph type="body" idx="1"/>
          </p:nvPr>
        </p:nvSpPr>
        <p:spPr>
          <a:xfrm>
            <a:off x="228600" y="1219200"/>
            <a:ext cx="8686800" cy="5306144"/>
          </a:xfrm>
        </p:spPr>
        <p:txBody>
          <a:bodyPr/>
          <a:lstStyle/>
          <a:p>
            <a:pPr algn="just">
              <a:buFontTx/>
              <a:buNone/>
            </a:pPr>
            <a:r>
              <a:rPr lang="en-US" altLang="zh-CN" sz="2800" b="1" dirty="0"/>
              <a:t>            </a:t>
            </a:r>
            <a:r>
              <a:rPr lang="zh-CN" altLang="en-US" sz="2800" b="1" dirty="0"/>
              <a:t>字符串资源最主要的用途就是用于程序的多语言版本。如果要想动态切换界面语言，使用字符串资源是很好的选择。</a:t>
            </a:r>
          </a:p>
          <a:p>
            <a:pPr algn="just">
              <a:buFontTx/>
              <a:buNone/>
            </a:pPr>
            <a:r>
              <a:rPr lang="zh-CN" altLang="en-US" sz="2800" b="1" dirty="0"/>
              <a:t>	     在</a:t>
            </a:r>
            <a:r>
              <a:rPr lang="en-US" altLang="zh-CN" sz="2800" b="1" dirty="0"/>
              <a:t>MFC</a:t>
            </a:r>
            <a:r>
              <a:rPr lang="zh-CN" altLang="en-US" sz="2800" b="1" dirty="0"/>
              <a:t>中，可以通过</a:t>
            </a:r>
            <a:r>
              <a:rPr lang="en-US" altLang="zh-CN" sz="2800" b="1" dirty="0" err="1"/>
              <a:t>CString</a:t>
            </a:r>
            <a:r>
              <a:rPr lang="zh-CN" altLang="en-US" sz="2800" b="1" dirty="0"/>
              <a:t>类的</a:t>
            </a:r>
            <a:r>
              <a:rPr lang="en-US" altLang="zh-CN" sz="2800" b="1" dirty="0" err="1"/>
              <a:t>LoadString</a:t>
            </a:r>
            <a:r>
              <a:rPr lang="zh-CN" altLang="en-US" sz="2800" b="1" dirty="0"/>
              <a:t>方法来从资源载入字符串。</a:t>
            </a:r>
          </a:p>
          <a:p>
            <a:pPr algn="just">
              <a:buFontTx/>
              <a:buNone/>
            </a:pPr>
            <a:endParaRPr lang="zh-CN" altLang="en-US" sz="2800" b="1" dirty="0"/>
          </a:p>
          <a:p>
            <a:pPr algn="just">
              <a:buFontTx/>
              <a:buNone/>
            </a:pPr>
            <a:r>
              <a:rPr lang="zh-CN" altLang="en-US" sz="2800" b="1" dirty="0"/>
              <a:t>	</a:t>
            </a:r>
            <a:r>
              <a:rPr lang="zh-CN" altLang="en-US" sz="2800" b="1" dirty="0" smtClean="0"/>
              <a:t>        具体</a:t>
            </a:r>
            <a:r>
              <a:rPr lang="zh-CN" altLang="en-US" sz="2800" b="1" dirty="0"/>
              <a:t>操作是打开</a:t>
            </a:r>
            <a:r>
              <a:rPr lang="en-US" altLang="zh-CN" sz="2800" b="1" dirty="0" err="1"/>
              <a:t>ResourceView</a:t>
            </a:r>
            <a:r>
              <a:rPr lang="en-US" altLang="zh-CN" sz="2800" b="1" dirty="0" err="1">
                <a:sym typeface="Wingdings" panose="05000000000000000000" pitchFamily="2" charset="2"/>
              </a:rPr>
              <a:t></a:t>
            </a:r>
            <a:r>
              <a:rPr lang="en-US" altLang="zh-CN" sz="2800" b="1" dirty="0" err="1"/>
              <a:t>String</a:t>
            </a:r>
            <a:r>
              <a:rPr lang="en-US" altLang="zh-CN" sz="2800" b="1" dirty="0"/>
              <a:t> Table</a:t>
            </a:r>
            <a:r>
              <a:rPr lang="zh-CN" altLang="en-US" sz="2800" b="1" dirty="0"/>
              <a:t>，在表中的空白高亮处双击，在弹出的</a:t>
            </a:r>
            <a:r>
              <a:rPr lang="en-US" altLang="zh-CN" sz="2800" b="1" dirty="0"/>
              <a:t>String Properties</a:t>
            </a:r>
            <a:r>
              <a:rPr lang="zh-CN" altLang="en-US" sz="2800" b="1" dirty="0"/>
              <a:t>对话框中的</a:t>
            </a:r>
            <a:r>
              <a:rPr lang="en-US" altLang="zh-CN" sz="2800" b="1" dirty="0"/>
              <a:t>ID</a:t>
            </a:r>
            <a:r>
              <a:rPr lang="zh-CN" altLang="en-US" sz="2800" b="1" dirty="0"/>
              <a:t>编辑框中输入</a:t>
            </a:r>
            <a:r>
              <a:rPr lang="en-US" altLang="zh-CN" sz="2800" b="1" dirty="0">
                <a:solidFill>
                  <a:srgbClr val="00FF00"/>
                </a:solidFill>
              </a:rPr>
              <a:t>IDS_STRING_HELLO</a:t>
            </a:r>
            <a:r>
              <a:rPr lang="zh-CN" altLang="en-US" sz="2800" b="1" dirty="0"/>
              <a:t>，</a:t>
            </a:r>
            <a:r>
              <a:rPr lang="en-US" altLang="zh-CN" sz="2800" b="1" dirty="0"/>
              <a:t>Caption</a:t>
            </a:r>
            <a:r>
              <a:rPr lang="zh-CN" altLang="en-US" sz="2800" b="1" dirty="0"/>
              <a:t>编辑框中输入</a:t>
            </a:r>
            <a:r>
              <a:rPr lang="zh-CN" altLang="en-US" sz="2800" b="1" dirty="0">
                <a:solidFill>
                  <a:srgbClr val="00FF00"/>
                </a:solidFill>
              </a:rPr>
              <a:t>“</a:t>
            </a:r>
            <a:r>
              <a:rPr lang="en-US" altLang="zh-CN" sz="2800" b="1" dirty="0">
                <a:solidFill>
                  <a:srgbClr val="00FF00"/>
                </a:solidFill>
              </a:rPr>
              <a:t>Hello VC!”</a:t>
            </a:r>
            <a:r>
              <a:rPr lang="zh-CN" altLang="en-US" sz="2800" b="1"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5FE6955-22A3-47EA-AA5D-EF9C5E46D0F6}" type="slidenum">
              <a:rPr lang="en-US" altLang="zh-CN"/>
              <a:pPr/>
              <a:t>35</a:t>
            </a:fld>
            <a:endParaRPr lang="en-US" altLang="zh-CN"/>
          </a:p>
        </p:txBody>
      </p:sp>
      <p:sp>
        <p:nvSpPr>
          <p:cNvPr id="157700" name="Rectangle 4"/>
          <p:cNvSpPr>
            <a:spLocks noGrp="1" noChangeArrowheads="1"/>
          </p:cNvSpPr>
          <p:nvPr>
            <p:ph type="body" idx="1"/>
          </p:nvPr>
        </p:nvSpPr>
        <p:spPr>
          <a:xfrm>
            <a:off x="228600" y="457200"/>
            <a:ext cx="8686800" cy="2971800"/>
          </a:xfrm>
          <a:noFill/>
          <a:ln/>
        </p:spPr>
        <p:txBody>
          <a:bodyPr/>
          <a:lstStyle/>
          <a:p>
            <a:pPr algn="just">
              <a:buFontTx/>
              <a:buNone/>
            </a:pPr>
            <a:r>
              <a:rPr lang="en-US" altLang="zh-CN" b="1" dirty="0">
                <a:latin typeface="Arial Narrow" panose="020B0606020202030204" pitchFamily="34" charset="0"/>
              </a:rPr>
              <a:t>	</a:t>
            </a:r>
            <a:r>
              <a:rPr lang="zh-CN" altLang="en-US" b="1" dirty="0">
                <a:latin typeface="Arial Narrow" panose="020B0606020202030204" pitchFamily="34" charset="0"/>
              </a:rPr>
              <a:t>在</a:t>
            </a:r>
            <a:r>
              <a:rPr lang="en-US" altLang="zh-CN" sz="2800" b="1" dirty="0" smtClean="0">
                <a:latin typeface="Arial Narrow" panose="020B0606020202030204" pitchFamily="34" charset="0"/>
              </a:rPr>
              <a:t>My10_1View.cpp</a:t>
            </a:r>
            <a:r>
              <a:rPr lang="zh-CN" altLang="en-US" b="1" dirty="0">
                <a:latin typeface="Arial Narrow" panose="020B0606020202030204" pitchFamily="34" charset="0"/>
              </a:rPr>
              <a:t>文件的构造函数中，将原来的 </a:t>
            </a:r>
          </a:p>
          <a:p>
            <a:pPr algn="just">
              <a:buFontTx/>
              <a:buNone/>
            </a:pPr>
            <a:r>
              <a:rPr lang="zh-CN" altLang="en-US" b="1" i="1" dirty="0">
                <a:solidFill>
                  <a:srgbClr val="00FF00"/>
                </a:solidFill>
                <a:latin typeface="Arial Narrow" panose="020B0606020202030204" pitchFamily="34" charset="0"/>
              </a:rPr>
              <a:t>              </a:t>
            </a:r>
            <a:r>
              <a:rPr lang="en-US" altLang="zh-CN" b="1" i="1" dirty="0" err="1">
                <a:solidFill>
                  <a:srgbClr val="00FF00"/>
                </a:solidFill>
                <a:latin typeface="Arial Narrow" panose="020B0606020202030204" pitchFamily="34" charset="0"/>
              </a:rPr>
              <a:t>m_strShow</a:t>
            </a:r>
            <a:r>
              <a:rPr lang="en-US" altLang="zh-CN" b="1" i="1" dirty="0">
                <a:solidFill>
                  <a:srgbClr val="00FF00"/>
                </a:solidFill>
                <a:latin typeface="Arial Narrow" panose="020B0606020202030204" pitchFamily="34" charset="0"/>
              </a:rPr>
              <a:t> = "Hello World!";</a:t>
            </a:r>
            <a:r>
              <a:rPr lang="en-US" altLang="zh-CN" b="1" dirty="0">
                <a:latin typeface="Arial Narrow" panose="020B0606020202030204" pitchFamily="34" charset="0"/>
              </a:rPr>
              <a:t> </a:t>
            </a:r>
          </a:p>
          <a:p>
            <a:pPr algn="just">
              <a:buFontTx/>
              <a:buNone/>
            </a:pPr>
            <a:r>
              <a:rPr lang="en-US" altLang="zh-CN" b="1" dirty="0">
                <a:latin typeface="Arial Narrow" panose="020B0606020202030204" pitchFamily="34" charset="0"/>
              </a:rPr>
              <a:t>  </a:t>
            </a:r>
            <a:r>
              <a:rPr lang="zh-CN" altLang="en-US" b="1" dirty="0">
                <a:latin typeface="Arial Narrow" panose="020B0606020202030204" pitchFamily="34" charset="0"/>
              </a:rPr>
              <a:t>改为：</a:t>
            </a:r>
          </a:p>
          <a:p>
            <a:pPr>
              <a:buFontTx/>
              <a:buNone/>
            </a:pPr>
            <a:r>
              <a:rPr lang="en-US" altLang="zh-CN" b="1" i="1" dirty="0" err="1">
                <a:solidFill>
                  <a:srgbClr val="00FF00"/>
                </a:solidFill>
                <a:latin typeface="Arial Narrow" panose="020B0606020202030204" pitchFamily="34" charset="0"/>
              </a:rPr>
              <a:t>m_strShow.LoadString</a:t>
            </a:r>
            <a:r>
              <a:rPr lang="en-US" altLang="zh-CN" b="1" i="1" dirty="0">
                <a:solidFill>
                  <a:srgbClr val="00FF00"/>
                </a:solidFill>
                <a:latin typeface="Arial Narrow" panose="020B0606020202030204" pitchFamily="34" charset="0"/>
              </a:rPr>
              <a:t>(IDS_STRING_HELLO);</a:t>
            </a:r>
            <a:endParaRPr lang="en-US" altLang="zh-CN" b="1" dirty="0">
              <a:solidFill>
                <a:srgbClr val="00FF00"/>
              </a:solidFill>
              <a:latin typeface="Arial Narrow" panose="020B0606020202030204" pitchFamily="34" charset="0"/>
            </a:endParaRPr>
          </a:p>
          <a:p>
            <a:pPr algn="just">
              <a:buFontTx/>
              <a:buNone/>
            </a:pPr>
            <a:r>
              <a:rPr lang="en-US" altLang="zh-CN" b="1" dirty="0">
                <a:latin typeface="Arial Narrow" panose="020B0606020202030204" pitchFamily="34" charset="0"/>
              </a:rPr>
              <a:t>     </a:t>
            </a:r>
            <a:r>
              <a:rPr lang="zh-CN" altLang="en-US" b="1" dirty="0">
                <a:latin typeface="Arial Narrow" panose="020B0606020202030204" pitchFamily="34" charset="0"/>
              </a:rPr>
              <a:t>这样我们的程序的输出就变为“</a:t>
            </a:r>
            <a:r>
              <a:rPr lang="en-US" altLang="zh-CN" b="1" dirty="0">
                <a:latin typeface="Arial Narrow" panose="020B0606020202030204" pitchFamily="34" charset="0"/>
              </a:rPr>
              <a:t>Hello VC!”</a:t>
            </a:r>
            <a:r>
              <a:rPr lang="zh-CN" altLang="en-US" b="1" dirty="0">
                <a:latin typeface="Arial Narrow" panose="020B0606020202030204" pitchFamily="34" charset="0"/>
              </a:rPr>
              <a:t>了</a:t>
            </a:r>
          </a:p>
        </p:txBody>
      </p:sp>
      <p:sp>
        <p:nvSpPr>
          <p:cNvPr id="157701" name="AutoShape 5"/>
          <p:cNvSpPr>
            <a:spLocks noChangeArrowheads="1"/>
          </p:cNvSpPr>
          <p:nvPr/>
        </p:nvSpPr>
        <p:spPr bwMode="auto">
          <a:xfrm>
            <a:off x="1905000" y="4038600"/>
            <a:ext cx="5715000" cy="2514600"/>
          </a:xfrm>
          <a:prstGeom prst="wedgeRoundRectCallout">
            <a:avLst>
              <a:gd name="adj1" fmla="val 38528"/>
              <a:gd name="adj2" fmla="val -7948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pPr>
            <a:r>
              <a:rPr lang="zh-CN" altLang="en-US" sz="2800" b="1">
                <a:solidFill>
                  <a:srgbClr val="A50021"/>
                </a:solidFill>
                <a:latin typeface="Arial Narrow" panose="020B0606020202030204" pitchFamily="34" charset="0"/>
              </a:rPr>
              <a:t>使用字符串资源的好处就是不需要在整个程序中去寻找某个字符串，如果某些字符串可能在将来会发生变更，那么最好将它写在字符串资源中。</a:t>
            </a:r>
            <a:endParaRPr lang="zh-CN" altLang="en-US" b="1">
              <a:solidFill>
                <a:srgbClr val="A5002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348" y="3124200"/>
            <a:ext cx="5812337" cy="335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p:cNvSpPr>
            <a:spLocks noGrp="1"/>
          </p:cNvSpPr>
          <p:nvPr>
            <p:ph type="sldNum" sz="quarter" idx="12"/>
          </p:nvPr>
        </p:nvSpPr>
        <p:spPr/>
        <p:txBody>
          <a:bodyPr/>
          <a:lstStyle/>
          <a:p>
            <a:fld id="{57327A1F-96F8-416C-8A26-77BEBEEDD8C2}" type="slidenum">
              <a:rPr lang="en-US" altLang="zh-CN"/>
              <a:pPr/>
              <a:t>36</a:t>
            </a:fld>
            <a:endParaRPr lang="en-US" altLang="zh-CN"/>
          </a:p>
        </p:txBody>
      </p:sp>
      <p:sp>
        <p:nvSpPr>
          <p:cNvPr id="158722" name="Rectangle 2"/>
          <p:cNvSpPr>
            <a:spLocks noGrp="1" noChangeArrowheads="1"/>
          </p:cNvSpPr>
          <p:nvPr>
            <p:ph type="title"/>
          </p:nvPr>
        </p:nvSpPr>
        <p:spPr>
          <a:xfrm>
            <a:off x="152400" y="228600"/>
            <a:ext cx="8915400" cy="838200"/>
          </a:xfrm>
        </p:spPr>
        <p:txBody>
          <a:bodyPr/>
          <a:lstStyle/>
          <a:p>
            <a:r>
              <a:rPr lang="en-US" altLang="zh-CN" b="1" dirty="0" smtClean="0">
                <a:latin typeface="宋体" panose="02010600030101010101" pitchFamily="2" charset="-122"/>
              </a:rPr>
              <a:t>10.5 </a:t>
            </a:r>
            <a:r>
              <a:rPr lang="zh-CN" altLang="en-US" b="1" dirty="0" smtClean="0">
                <a:latin typeface="宋体" panose="02010600030101010101" pitchFamily="2" charset="-122"/>
              </a:rPr>
              <a:t>对</a:t>
            </a:r>
            <a:r>
              <a:rPr lang="zh-CN" altLang="en-US" b="1" dirty="0">
                <a:latin typeface="宋体" panose="02010600030101010101" pitchFamily="2" charset="-122"/>
              </a:rPr>
              <a:t>话框资源的创建及其应用</a:t>
            </a:r>
            <a:r>
              <a:rPr lang="zh-CN" altLang="en-US" b="1" dirty="0"/>
              <a:t> </a:t>
            </a:r>
          </a:p>
        </p:txBody>
      </p:sp>
      <p:sp>
        <p:nvSpPr>
          <p:cNvPr id="158723" name="Rectangle 3"/>
          <p:cNvSpPr>
            <a:spLocks noGrp="1" noChangeArrowheads="1"/>
          </p:cNvSpPr>
          <p:nvPr>
            <p:ph type="body" idx="1"/>
          </p:nvPr>
        </p:nvSpPr>
        <p:spPr>
          <a:xfrm>
            <a:off x="304800" y="1219200"/>
            <a:ext cx="8534400" cy="1752600"/>
          </a:xfrm>
        </p:spPr>
        <p:txBody>
          <a:bodyPr/>
          <a:lstStyle/>
          <a:p>
            <a:pPr>
              <a:buFontTx/>
              <a:buNone/>
            </a:pPr>
            <a:r>
              <a:rPr lang="en-US" altLang="zh-CN" b="1" dirty="0">
                <a:latin typeface="宋体" panose="02010600030101010101" pitchFamily="2" charset="-122"/>
              </a:rPr>
              <a:t>【</a:t>
            </a:r>
            <a:r>
              <a:rPr lang="zh-CN" altLang="en-US" b="1" dirty="0">
                <a:latin typeface="宋体" panose="02010600030101010101" pitchFamily="2" charset="-122"/>
              </a:rPr>
              <a:t>例</a:t>
            </a:r>
            <a:r>
              <a:rPr lang="en-US" altLang="zh-CN" b="1" dirty="0" smtClean="0">
                <a:latin typeface="宋体" panose="02010600030101010101" pitchFamily="2" charset="-122"/>
              </a:rPr>
              <a:t>10-1</a:t>
            </a:r>
            <a:r>
              <a:rPr lang="zh-CN" altLang="en-US" b="1" dirty="0" smtClean="0">
                <a:latin typeface="宋体" panose="02010600030101010101" pitchFamily="2" charset="-122"/>
              </a:rPr>
              <a:t>再续</a:t>
            </a:r>
            <a:r>
              <a:rPr lang="en-US" altLang="zh-CN" b="1" dirty="0" smtClean="0">
                <a:latin typeface="宋体" panose="02010600030101010101" pitchFamily="2" charset="-122"/>
              </a:rPr>
              <a:t>】</a:t>
            </a:r>
            <a:r>
              <a:rPr lang="zh-CN" altLang="en-US" b="1" dirty="0">
                <a:latin typeface="宋体" panose="02010600030101010101" pitchFamily="2" charset="-122"/>
              </a:rPr>
              <a:t>在上例的基础上编写一个对话框用于接收用户输入，然后用这个输入来替换主程序原来显示的字符串</a:t>
            </a:r>
            <a:endParaRPr lang="zh-CN" altLang="en-US" b="1" dirty="0"/>
          </a:p>
        </p:txBody>
      </p:sp>
      <p:sp>
        <p:nvSpPr>
          <p:cNvPr id="4" name="圆角矩形标注 3"/>
          <p:cNvSpPr/>
          <p:nvPr/>
        </p:nvSpPr>
        <p:spPr bwMode="auto">
          <a:xfrm>
            <a:off x="131409" y="3501263"/>
            <a:ext cx="3123456" cy="520824"/>
          </a:xfrm>
          <a:prstGeom prst="wedgeRoundRectCallout">
            <a:avLst>
              <a:gd name="adj1" fmla="val 117106"/>
              <a:gd name="adj2" fmla="val -9306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b="1">
                <a:solidFill>
                  <a:srgbClr val="FF0000"/>
                </a:solidFill>
              </a:rPr>
              <a:t>IDD_DIALOG_NEW</a:t>
            </a:r>
            <a:endParaRPr kumimoji="1" lang="zh-CN" altLang="en-US" sz="2400" b="0" i="0" u="none" strike="noStrike" cap="none" normalizeH="0" baseline="0" smtClean="0">
              <a:ln>
                <a:noFill/>
              </a:ln>
              <a:solidFill>
                <a:srgbClr val="FF0000"/>
              </a:solidFill>
              <a:effectLst/>
            </a:endParaRPr>
          </a:p>
        </p:txBody>
      </p:sp>
      <p:sp>
        <p:nvSpPr>
          <p:cNvPr id="5" name="圆角矩形标注 4"/>
          <p:cNvSpPr/>
          <p:nvPr/>
        </p:nvSpPr>
        <p:spPr bwMode="auto">
          <a:xfrm>
            <a:off x="225503" y="5406263"/>
            <a:ext cx="2808312" cy="901508"/>
          </a:xfrm>
          <a:prstGeom prst="wedgeRoundRectCallout">
            <a:avLst>
              <a:gd name="adj1" fmla="val 79094"/>
              <a:gd name="adj2" fmla="val -11621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b="1" dirty="0" smtClean="0">
                <a:solidFill>
                  <a:schemeClr val="accent6">
                    <a:lumMod val="75000"/>
                  </a:schemeClr>
                </a:solidFill>
                <a:latin typeface="Arial Narrow" panose="020B0606020202030204" pitchFamily="34" charset="0"/>
              </a:rPr>
              <a:t>IDC_EDIT_INPUT</a:t>
            </a:r>
          </a:p>
          <a:p>
            <a:r>
              <a:rPr lang="en-US" altLang="zh-CN" b="1" dirty="0" err="1" smtClean="0">
                <a:solidFill>
                  <a:srgbClr val="FF0000"/>
                </a:solidFill>
                <a:latin typeface="Arial Narrow" panose="020B0606020202030204" pitchFamily="34" charset="0"/>
              </a:rPr>
              <a:t>CString</a:t>
            </a:r>
            <a:r>
              <a:rPr lang="en-US" altLang="zh-CN" b="1" dirty="0" smtClean="0">
                <a:solidFill>
                  <a:srgbClr val="FF0000"/>
                </a:solidFill>
                <a:latin typeface="Arial Narrow" panose="020B0606020202030204" pitchFamily="34" charset="0"/>
              </a:rPr>
              <a:t> </a:t>
            </a:r>
            <a:r>
              <a:rPr lang="en-US" altLang="zh-CN" b="1" dirty="0" err="1" smtClean="0">
                <a:solidFill>
                  <a:srgbClr val="FF0000"/>
                </a:solidFill>
                <a:latin typeface="Arial Narrow" panose="020B0606020202030204" pitchFamily="34" charset="0"/>
              </a:rPr>
              <a:t>m_strInput</a:t>
            </a:r>
            <a:endParaRPr lang="en-US" altLang="zh-CN" b="1" dirty="0" smtClean="0">
              <a:solidFill>
                <a:srgbClr val="FF0000"/>
              </a:solidFill>
              <a:latin typeface="Arial Narrow" panose="020B0606020202030204" pitchFamily="34" charset="0"/>
            </a:endParaRPr>
          </a:p>
          <a:p>
            <a:endPar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7241744-4460-4D9A-A11B-4CC3A293719D}" type="slidenum">
              <a:rPr lang="en-US" altLang="zh-CN"/>
              <a:pPr/>
              <a:t>37</a:t>
            </a:fld>
            <a:endParaRPr lang="en-US" altLang="zh-CN"/>
          </a:p>
        </p:txBody>
      </p:sp>
      <p:sp>
        <p:nvSpPr>
          <p:cNvPr id="159748" name="Text Box 4"/>
          <p:cNvSpPr txBox="1">
            <a:spLocks noChangeArrowheads="1"/>
          </p:cNvSpPr>
          <p:nvPr/>
        </p:nvSpPr>
        <p:spPr bwMode="auto">
          <a:xfrm>
            <a:off x="288665" y="485204"/>
            <a:ext cx="33469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n-lt"/>
              </a:rPr>
              <a:t>在</a:t>
            </a:r>
            <a:r>
              <a:rPr lang="zh-CN" altLang="en-US" sz="2800" b="1" dirty="0">
                <a:solidFill>
                  <a:srgbClr val="00FF00"/>
                </a:solidFill>
                <a:latin typeface="+mn-lt"/>
              </a:rPr>
              <a:t>创建完</a:t>
            </a:r>
            <a:r>
              <a:rPr lang="zh-CN" altLang="en-US" sz="2800" b="1" dirty="0">
                <a:latin typeface="+mn-lt"/>
              </a:rPr>
              <a:t>对话框资源之后，</a:t>
            </a:r>
            <a:r>
              <a:rPr lang="zh-CN" altLang="en-US" sz="2800" b="1" dirty="0">
                <a:solidFill>
                  <a:srgbClr val="00FF00"/>
                </a:solidFill>
                <a:latin typeface="+mn-lt"/>
              </a:rPr>
              <a:t>需要生成</a:t>
            </a:r>
            <a:r>
              <a:rPr lang="zh-CN" altLang="en-US" sz="2800" b="1" dirty="0">
                <a:latin typeface="+mn-lt"/>
              </a:rPr>
              <a:t>一个相关的对话框类。</a:t>
            </a:r>
            <a:r>
              <a:rPr lang="en-US" altLang="zh-CN" sz="2800" b="1" dirty="0" err="1">
                <a:latin typeface="+mn-lt"/>
              </a:rPr>
              <a:t>View</a:t>
            </a:r>
            <a:r>
              <a:rPr lang="en-US" altLang="zh-CN" sz="2800" b="1" dirty="0" err="1">
                <a:latin typeface="+mn-lt"/>
                <a:sym typeface="Wingdings" panose="05000000000000000000" pitchFamily="2" charset="2"/>
              </a:rPr>
              <a:t></a:t>
            </a:r>
            <a:r>
              <a:rPr lang="en-US" altLang="zh-CN" sz="2800" b="1" dirty="0" err="1">
                <a:latin typeface="+mn-lt"/>
              </a:rPr>
              <a:t>ClassWizard</a:t>
            </a:r>
            <a:r>
              <a:rPr lang="en-US" altLang="zh-CN" sz="2800" b="1" dirty="0">
                <a:latin typeface="+mn-lt"/>
              </a:rPr>
              <a:t> </a:t>
            </a:r>
            <a:r>
              <a:rPr lang="en-US" altLang="zh-CN" sz="2800" b="1" dirty="0">
                <a:latin typeface="+mn-lt"/>
                <a:sym typeface="Wingdings" panose="05000000000000000000" pitchFamily="2" charset="2"/>
              </a:rPr>
              <a:t></a:t>
            </a:r>
            <a:r>
              <a:rPr lang="en-US" altLang="zh-CN" sz="2800" b="1" dirty="0">
                <a:latin typeface="+mn-lt"/>
              </a:rPr>
              <a:t>Create a New Class </a:t>
            </a:r>
            <a:r>
              <a:rPr lang="zh-CN" altLang="en-US" sz="2800" b="1" dirty="0" smtClean="0">
                <a:latin typeface="+mn-lt"/>
              </a:rPr>
              <a:t>，</a:t>
            </a:r>
            <a:r>
              <a:rPr lang="zh-CN" altLang="en-US" sz="2800" b="1" dirty="0">
                <a:latin typeface="+mn-lt"/>
              </a:rPr>
              <a:t>在</a:t>
            </a:r>
            <a:r>
              <a:rPr lang="en-US" altLang="zh-CN" sz="2800" b="1" dirty="0">
                <a:latin typeface="+mn-lt"/>
              </a:rPr>
              <a:t>Name</a:t>
            </a:r>
            <a:r>
              <a:rPr lang="zh-CN" altLang="en-US" sz="2800" b="1" dirty="0">
                <a:latin typeface="+mn-lt"/>
              </a:rPr>
              <a:t>中填入“</a:t>
            </a:r>
            <a:r>
              <a:rPr lang="en-US" altLang="zh-CN" sz="2800" b="1" dirty="0" err="1">
                <a:solidFill>
                  <a:srgbClr val="00FF00"/>
                </a:solidFill>
                <a:latin typeface="+mn-lt"/>
              </a:rPr>
              <a:t>CInputDlg</a:t>
            </a:r>
            <a:r>
              <a:rPr lang="en-US" altLang="zh-CN" sz="2800" b="1" dirty="0">
                <a:latin typeface="+mn-lt"/>
              </a:rPr>
              <a:t>”</a:t>
            </a:r>
            <a:r>
              <a:rPr lang="zh-CN" altLang="en-US" sz="2800" b="1" dirty="0">
                <a:latin typeface="+mn-lt"/>
              </a:rPr>
              <a:t>即可。</a:t>
            </a:r>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636" y="476673"/>
            <a:ext cx="5338079" cy="62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336704"/>
          </a:xfrm>
        </p:spPr>
        <p:txBody>
          <a:bodyPr/>
          <a:lstStyle/>
          <a:p>
            <a:r>
              <a:rPr lang="zh-CN" altLang="zh-CN" sz="4000" b="1" dirty="0"/>
              <a:t>可以使用</a:t>
            </a:r>
            <a:r>
              <a:rPr lang="en-US" altLang="zh-CN" sz="4000" b="1" dirty="0"/>
              <a:t>DDX</a:t>
            </a:r>
            <a:r>
              <a:rPr lang="zh-CN" altLang="zh-CN" sz="4000" b="1" dirty="0"/>
              <a:t>技术来接受用户的输入，</a:t>
            </a:r>
            <a:r>
              <a:rPr lang="en-US" altLang="zh-CN" sz="4000" b="1" dirty="0"/>
              <a:t>DDX</a:t>
            </a:r>
            <a:r>
              <a:rPr lang="zh-CN" altLang="zh-CN" sz="4000" b="1" dirty="0"/>
              <a:t>全称是对话框数据交换（</a:t>
            </a:r>
            <a:r>
              <a:rPr lang="en-US" altLang="zh-CN" sz="4000" b="1" dirty="0"/>
              <a:t>Dialog Data </a:t>
            </a:r>
            <a:r>
              <a:rPr lang="en-US" altLang="zh-CN" sz="4000" b="1" dirty="0" err="1"/>
              <a:t>eXchange</a:t>
            </a:r>
            <a:r>
              <a:rPr lang="zh-CN" altLang="zh-CN" sz="4000" b="1" dirty="0"/>
              <a:t>），用来在控件变量和数据变量之间交换数据，简单来说，就是</a:t>
            </a:r>
            <a:r>
              <a:rPr lang="en-US" altLang="zh-CN" sz="4000" b="1" dirty="0"/>
              <a:t>MFC</a:t>
            </a:r>
            <a:r>
              <a:rPr lang="zh-CN" altLang="zh-CN" sz="4000" b="1" dirty="0"/>
              <a:t>通过</a:t>
            </a:r>
            <a:r>
              <a:rPr lang="en-US" altLang="zh-CN" sz="4000" b="1" dirty="0"/>
              <a:t>DDX</a:t>
            </a:r>
            <a:r>
              <a:rPr lang="zh-CN" altLang="zh-CN" sz="4000" b="1" dirty="0"/>
              <a:t>技术在控件和一个数据类型之间建立一种绑定关系，如果你改变了控件中的内容，那么数据变量随之改变，如果你改变了数据变量的内容，控件中的内容也会随之改变</a:t>
            </a:r>
            <a:r>
              <a:rPr lang="zh-CN" altLang="zh-CN" sz="4000" b="1" dirty="0" smtClean="0"/>
              <a:t>。</a:t>
            </a:r>
            <a:endParaRPr lang="en-US" altLang="zh-CN" sz="4000" b="1" dirty="0" smtClean="0"/>
          </a:p>
        </p:txBody>
      </p:sp>
      <p:sp>
        <p:nvSpPr>
          <p:cNvPr id="4" name="灯片编号占位符 3"/>
          <p:cNvSpPr>
            <a:spLocks noGrp="1"/>
          </p:cNvSpPr>
          <p:nvPr>
            <p:ph type="sldNum" sz="quarter" idx="12"/>
          </p:nvPr>
        </p:nvSpPr>
        <p:spPr/>
        <p:txBody>
          <a:bodyPr/>
          <a:lstStyle/>
          <a:p>
            <a:fld id="{797A885C-4CF4-49BE-B45B-9C697DBFC39B}" type="slidenum">
              <a:rPr lang="en-US" altLang="zh-CN" smtClean="0"/>
              <a:pPr/>
              <a:t>38</a:t>
            </a:fld>
            <a:endParaRPr lang="en-US" altLang="zh-CN"/>
          </a:p>
        </p:txBody>
      </p:sp>
    </p:spTree>
    <p:extLst>
      <p:ext uri="{BB962C8B-B14F-4D97-AF65-F5344CB8AC3E}">
        <p14:creationId xmlns:p14="http://schemas.microsoft.com/office/powerpoint/2010/main" val="998453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4749" y="183877"/>
            <a:ext cx="8856984" cy="6336704"/>
          </a:xfrm>
        </p:spPr>
        <p:txBody>
          <a:bodyPr/>
          <a:lstStyle/>
          <a:p>
            <a:r>
              <a:rPr lang="zh-CN" altLang="zh-CN" sz="2800" b="1" dirty="0" smtClean="0"/>
              <a:t>将</a:t>
            </a:r>
            <a:r>
              <a:rPr lang="en-US" altLang="zh-CN" sz="2800" b="1" dirty="0" smtClean="0"/>
              <a:t>IDC_EDIT_INPUT</a:t>
            </a:r>
            <a:r>
              <a:rPr lang="zh-CN" altLang="zh-CN" sz="2800" b="1" dirty="0"/>
              <a:t>控件与一个</a:t>
            </a:r>
            <a:r>
              <a:rPr lang="en-US" altLang="zh-CN" sz="2800" b="1" dirty="0" err="1"/>
              <a:t>CString</a:t>
            </a:r>
            <a:r>
              <a:rPr lang="zh-CN" altLang="zh-CN" sz="2800" b="1" dirty="0"/>
              <a:t>类型的变量绑定，建立一种映射关系</a:t>
            </a:r>
            <a:r>
              <a:rPr lang="zh-CN" altLang="zh-CN" sz="2800" b="1" dirty="0" smtClean="0"/>
              <a:t>。添</a:t>
            </a:r>
            <a:r>
              <a:rPr lang="zh-CN" altLang="zh-CN" sz="2800" b="1" dirty="0"/>
              <a:t>加一个</a:t>
            </a:r>
            <a:r>
              <a:rPr lang="en-US" altLang="zh-CN" sz="2800" b="1" dirty="0" err="1"/>
              <a:t>CString</a:t>
            </a:r>
            <a:r>
              <a:rPr lang="zh-CN" altLang="zh-CN" sz="2800" b="1" dirty="0"/>
              <a:t>类型的对象</a:t>
            </a:r>
            <a:r>
              <a:rPr lang="en-US" altLang="zh-CN" sz="2800" b="1" dirty="0" err="1"/>
              <a:t>m_strInput</a:t>
            </a:r>
            <a:r>
              <a:rPr lang="zh-CN" altLang="zh-CN" sz="2800" b="1" dirty="0"/>
              <a:t>，这样就为</a:t>
            </a:r>
            <a:r>
              <a:rPr lang="en-US" altLang="zh-CN" sz="2800" b="1" dirty="0"/>
              <a:t>IDC_EDIT_INPUT</a:t>
            </a:r>
            <a:r>
              <a:rPr lang="zh-CN" altLang="zh-CN" sz="2800" b="1" dirty="0"/>
              <a:t>添加了一个</a:t>
            </a:r>
            <a:r>
              <a:rPr lang="en-US" altLang="zh-CN" sz="2800" b="1" dirty="0"/>
              <a:t>DDX</a:t>
            </a:r>
            <a:r>
              <a:rPr lang="zh-CN" altLang="zh-CN" sz="2800" b="1" dirty="0"/>
              <a:t>变量。</a:t>
            </a:r>
            <a:endParaRPr lang="zh-CN" altLang="en-US" sz="2800" b="1" dirty="0"/>
          </a:p>
        </p:txBody>
      </p:sp>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774" y="1628800"/>
            <a:ext cx="5987179" cy="505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83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97A885C-4CF4-49BE-B45B-9C697DBFC39B}" type="slidenum">
              <a:rPr lang="en-US" altLang="zh-CN" smtClean="0"/>
              <a:pPr/>
              <a:t>4</a:t>
            </a:fld>
            <a:endParaRPr lang="en-US" altLang="zh-CN"/>
          </a:p>
        </p:txBody>
      </p:sp>
      <p:sp>
        <p:nvSpPr>
          <p:cNvPr id="5" name="Rectangle 2"/>
          <p:cNvSpPr>
            <a:spLocks noGrp="1" noChangeArrowheads="1"/>
          </p:cNvSpPr>
          <p:nvPr>
            <p:ph type="title"/>
          </p:nvPr>
        </p:nvSpPr>
        <p:spPr>
          <a:xfrm>
            <a:off x="685800" y="142528"/>
            <a:ext cx="7772400" cy="838200"/>
          </a:xfrm>
        </p:spPr>
        <p:txBody>
          <a:bodyPr/>
          <a:lstStyle/>
          <a:p>
            <a:r>
              <a:rPr lang="en-US" altLang="zh-CN" b="1" dirty="0" smtClean="0">
                <a:latin typeface="Arial" panose="020B0604020202020204" pitchFamily="34" charset="0"/>
                <a:cs typeface="Arial" panose="020B0604020202020204" pitchFamily="34" charset="0"/>
              </a:rPr>
              <a:t>10.1</a:t>
            </a:r>
            <a:r>
              <a:rPr lang="zh-CN" altLang="zh-CN" b="1" dirty="0"/>
              <a:t>菜单资源及其应</a:t>
            </a:r>
            <a:r>
              <a:rPr lang="zh-CN" altLang="zh-CN" b="1" dirty="0" smtClean="0"/>
              <a:t>用</a:t>
            </a:r>
            <a:endParaRPr lang="zh-CN" altLang="en-US" b="1" dirty="0">
              <a:latin typeface="Arial" panose="020B0604020202020204" pitchFamily="34" charset="0"/>
              <a:cs typeface="Arial" panose="020B0604020202020204" pitchFamily="34" charset="0"/>
            </a:endParaRPr>
          </a:p>
        </p:txBody>
      </p:sp>
      <p:sp>
        <p:nvSpPr>
          <p:cNvPr id="6" name="矩形 5"/>
          <p:cNvSpPr/>
          <p:nvPr/>
        </p:nvSpPr>
        <p:spPr>
          <a:xfrm>
            <a:off x="467544" y="1052736"/>
            <a:ext cx="8280920" cy="646331"/>
          </a:xfrm>
          <a:prstGeom prst="rect">
            <a:avLst/>
          </a:prstGeom>
        </p:spPr>
        <p:txBody>
          <a:bodyPr wrap="square">
            <a:spAutoFit/>
          </a:bodyPr>
          <a:lstStyle/>
          <a:p>
            <a:r>
              <a:rPr lang="zh-CN" altLang="zh-CN" sz="3600" b="1" kern="100" dirty="0" smtClean="0">
                <a:solidFill>
                  <a:srgbClr val="FFFF99"/>
                </a:solidFill>
                <a:cs typeface="Times New Roman" panose="02020603050405020304" pitchFamily="18" charset="0"/>
              </a:rPr>
              <a:t>菜</a:t>
            </a:r>
            <a:r>
              <a:rPr lang="zh-CN" altLang="zh-CN" sz="3600" b="1" kern="100" dirty="0">
                <a:solidFill>
                  <a:srgbClr val="FFFF99"/>
                </a:solidFill>
                <a:cs typeface="Times New Roman" panose="02020603050405020304" pitchFamily="18" charset="0"/>
              </a:rPr>
              <a:t>单是图形用户界面中的重要组成部分</a:t>
            </a:r>
            <a:r>
              <a:rPr lang="zh-CN" altLang="zh-CN" sz="3600" b="1" kern="100" dirty="0" smtClean="0">
                <a:solidFill>
                  <a:srgbClr val="FFFF99"/>
                </a:solidFill>
                <a:cs typeface="Times New Roman" panose="02020603050405020304" pitchFamily="18" charset="0"/>
              </a:rPr>
              <a:t>。</a:t>
            </a:r>
            <a:endParaRPr lang="zh-CN" altLang="en-US" sz="3600" b="1" dirty="0">
              <a:solidFill>
                <a:srgbClr val="FFFF99"/>
              </a:solidFill>
            </a:endParaRPr>
          </a:p>
        </p:txBody>
      </p:sp>
      <p:sp>
        <p:nvSpPr>
          <p:cNvPr id="7" name="矩形 6"/>
          <p:cNvSpPr/>
          <p:nvPr/>
        </p:nvSpPr>
        <p:spPr>
          <a:xfrm>
            <a:off x="1115616" y="3356992"/>
            <a:ext cx="1368152" cy="769441"/>
          </a:xfrm>
          <a:prstGeom prst="rect">
            <a:avLst/>
          </a:prstGeom>
        </p:spPr>
        <p:txBody>
          <a:bodyPr wrap="square">
            <a:spAutoFit/>
          </a:bodyPr>
          <a:lstStyle/>
          <a:p>
            <a:r>
              <a:rPr lang="zh-CN" altLang="zh-CN" sz="4400" b="1" dirty="0"/>
              <a:t>菜</a:t>
            </a:r>
            <a:r>
              <a:rPr lang="zh-CN" altLang="zh-CN" sz="4400" b="1" dirty="0" smtClean="0"/>
              <a:t>单</a:t>
            </a:r>
            <a:endParaRPr lang="zh-CN" altLang="en-US" sz="4400" dirty="0"/>
          </a:p>
        </p:txBody>
      </p:sp>
      <p:sp>
        <p:nvSpPr>
          <p:cNvPr id="8" name="左大括号 7"/>
          <p:cNvSpPr/>
          <p:nvPr/>
        </p:nvSpPr>
        <p:spPr bwMode="auto">
          <a:xfrm>
            <a:off x="2339752" y="2985628"/>
            <a:ext cx="504056" cy="1512168"/>
          </a:xfrm>
          <a:prstGeom prst="leftBrace">
            <a:avLst/>
          </a:prstGeom>
          <a:noFill/>
          <a:ln w="635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a:xfrm>
            <a:off x="2915816" y="2628201"/>
            <a:ext cx="2530776" cy="584775"/>
          </a:xfrm>
          <a:prstGeom prst="rect">
            <a:avLst/>
          </a:prstGeom>
        </p:spPr>
        <p:txBody>
          <a:bodyPr wrap="square">
            <a:spAutoFit/>
          </a:bodyPr>
          <a:lstStyle/>
          <a:p>
            <a:r>
              <a:rPr lang="zh-CN" altLang="zh-CN" sz="3200" b="1" dirty="0" smtClean="0"/>
              <a:t>系</a:t>
            </a:r>
            <a:r>
              <a:rPr lang="zh-CN" altLang="zh-CN" sz="3200" b="1" dirty="0"/>
              <a:t>统菜</a:t>
            </a:r>
            <a:r>
              <a:rPr lang="zh-CN" altLang="zh-CN" sz="3200" b="1" dirty="0" smtClean="0"/>
              <a:t>单</a:t>
            </a:r>
            <a:endParaRPr lang="zh-CN" altLang="en-US" sz="3200" dirty="0"/>
          </a:p>
        </p:txBody>
      </p:sp>
      <p:sp>
        <p:nvSpPr>
          <p:cNvPr id="10" name="矩形 9"/>
          <p:cNvSpPr/>
          <p:nvPr/>
        </p:nvSpPr>
        <p:spPr>
          <a:xfrm>
            <a:off x="2915816" y="3420289"/>
            <a:ext cx="2520280" cy="584775"/>
          </a:xfrm>
          <a:prstGeom prst="rect">
            <a:avLst/>
          </a:prstGeom>
        </p:spPr>
        <p:txBody>
          <a:bodyPr wrap="square">
            <a:spAutoFit/>
          </a:bodyPr>
          <a:lstStyle/>
          <a:p>
            <a:r>
              <a:rPr lang="zh-CN" altLang="zh-CN" sz="3200" b="1" dirty="0" smtClean="0"/>
              <a:t>程</a:t>
            </a:r>
            <a:r>
              <a:rPr lang="zh-CN" altLang="zh-CN" sz="3200" b="1" dirty="0"/>
              <a:t>序主菜</a:t>
            </a:r>
            <a:r>
              <a:rPr lang="zh-CN" altLang="zh-CN" sz="3200" b="1" dirty="0" smtClean="0"/>
              <a:t>单</a:t>
            </a:r>
            <a:endParaRPr lang="zh-CN" altLang="en-US" sz="3200" dirty="0"/>
          </a:p>
        </p:txBody>
      </p:sp>
      <p:sp>
        <p:nvSpPr>
          <p:cNvPr id="11" name="矩形 10"/>
          <p:cNvSpPr/>
          <p:nvPr/>
        </p:nvSpPr>
        <p:spPr>
          <a:xfrm>
            <a:off x="2915816" y="4284385"/>
            <a:ext cx="2250279" cy="584775"/>
          </a:xfrm>
          <a:prstGeom prst="rect">
            <a:avLst/>
          </a:prstGeom>
        </p:spPr>
        <p:txBody>
          <a:bodyPr wrap="square">
            <a:spAutoFit/>
          </a:bodyPr>
          <a:lstStyle/>
          <a:p>
            <a:r>
              <a:rPr lang="zh-CN" altLang="zh-CN" sz="3200" b="1" dirty="0" smtClean="0"/>
              <a:t>快</a:t>
            </a:r>
            <a:r>
              <a:rPr lang="zh-CN" altLang="zh-CN" sz="3200" b="1" dirty="0"/>
              <a:t>捷菜</a:t>
            </a:r>
            <a:r>
              <a:rPr lang="zh-CN" altLang="zh-CN" sz="3200" b="1" dirty="0" smtClean="0"/>
              <a:t>单</a:t>
            </a:r>
            <a:endParaRPr lang="zh-CN" altLang="en-US" sz="3200" dirty="0"/>
          </a:p>
        </p:txBody>
      </p:sp>
    </p:spTree>
    <p:extLst>
      <p:ext uri="{BB962C8B-B14F-4D97-AF65-F5344CB8AC3E}">
        <p14:creationId xmlns:p14="http://schemas.microsoft.com/office/powerpoint/2010/main" val="29280686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C6B3DA3-5DFF-45BB-AF4C-155A0EB052B5}" type="slidenum">
              <a:rPr lang="en-US" altLang="zh-CN"/>
              <a:pPr/>
              <a:t>40</a:t>
            </a:fld>
            <a:endParaRPr lang="en-US" altLang="zh-CN"/>
          </a:p>
        </p:txBody>
      </p:sp>
      <p:sp>
        <p:nvSpPr>
          <p:cNvPr id="160772" name="Text Box 4"/>
          <p:cNvSpPr txBox="1">
            <a:spLocks noChangeArrowheads="1"/>
          </p:cNvSpPr>
          <p:nvPr/>
        </p:nvSpPr>
        <p:spPr bwMode="auto">
          <a:xfrm>
            <a:off x="323528" y="123489"/>
            <a:ext cx="86106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dirty="0">
                <a:solidFill>
                  <a:srgbClr val="FFCCFF"/>
                </a:solidFill>
                <a:latin typeface="+mn-lt"/>
              </a:rPr>
              <a:t>下面来分析一下上面的操作使</a:t>
            </a:r>
            <a:r>
              <a:rPr lang="en-US" altLang="zh-CN" sz="2800" b="1" dirty="0">
                <a:solidFill>
                  <a:srgbClr val="FFCCFF"/>
                </a:solidFill>
                <a:latin typeface="+mn-lt"/>
              </a:rPr>
              <a:t>MFC</a:t>
            </a:r>
            <a:r>
              <a:rPr lang="zh-CN" altLang="zh-CN" sz="2800" b="1" dirty="0">
                <a:solidFill>
                  <a:srgbClr val="FFCCFF"/>
                </a:solidFill>
                <a:latin typeface="+mn-lt"/>
              </a:rPr>
              <a:t>在幕后作了些什么</a:t>
            </a:r>
            <a:r>
              <a:rPr lang="zh-CN" altLang="zh-CN" sz="2800" b="1" dirty="0" smtClean="0">
                <a:solidFill>
                  <a:srgbClr val="FFCCFF"/>
                </a:solidFill>
                <a:latin typeface="+mn-lt"/>
              </a:rPr>
              <a:t>。</a:t>
            </a:r>
            <a:r>
              <a:rPr lang="en-US" altLang="zh-CN" sz="2800" b="1" dirty="0">
                <a:solidFill>
                  <a:srgbClr val="FFCCFF"/>
                </a:solidFill>
                <a:latin typeface="+mn-lt"/>
              </a:rPr>
              <a:t> </a:t>
            </a:r>
          </a:p>
          <a:p>
            <a:r>
              <a:rPr lang="en-US" altLang="zh-CN" b="1" dirty="0" smtClean="0">
                <a:latin typeface="+mn-lt"/>
              </a:rPr>
              <a:t>        </a:t>
            </a:r>
            <a:r>
              <a:rPr lang="zh-CN" altLang="zh-CN" b="1" dirty="0" smtClean="0">
                <a:latin typeface="+mn-lt"/>
              </a:rPr>
              <a:t>在</a:t>
            </a:r>
            <a:r>
              <a:rPr lang="en-US" altLang="zh-CN" b="1" dirty="0" err="1">
                <a:latin typeface="+mn-lt"/>
              </a:rPr>
              <a:t>InputDlg.h</a:t>
            </a:r>
            <a:r>
              <a:rPr lang="zh-CN" altLang="zh-CN" b="1" dirty="0">
                <a:latin typeface="+mn-lt"/>
              </a:rPr>
              <a:t>文件中，</a:t>
            </a:r>
            <a:r>
              <a:rPr lang="en-US" altLang="zh-CN" b="1" dirty="0">
                <a:latin typeface="+mn-lt"/>
              </a:rPr>
              <a:t>MFC</a:t>
            </a:r>
            <a:r>
              <a:rPr lang="zh-CN" altLang="zh-CN" b="1" dirty="0">
                <a:latin typeface="+mn-lt"/>
              </a:rPr>
              <a:t>加入了如下斜体字的代码：</a:t>
            </a:r>
          </a:p>
          <a:p>
            <a:r>
              <a:rPr lang="en-US" altLang="zh-CN" b="1" dirty="0">
                <a:latin typeface="+mn-lt"/>
              </a:rPr>
              <a:t>class </a:t>
            </a:r>
            <a:r>
              <a:rPr lang="en-US" altLang="zh-CN" b="1" dirty="0" err="1">
                <a:latin typeface="+mn-lt"/>
              </a:rPr>
              <a:t>CInputDlg</a:t>
            </a:r>
            <a:r>
              <a:rPr lang="en-US" altLang="zh-CN" b="1" dirty="0">
                <a:latin typeface="+mn-lt"/>
              </a:rPr>
              <a:t> : public </a:t>
            </a:r>
            <a:r>
              <a:rPr lang="en-US" altLang="zh-CN" b="1" dirty="0" err="1">
                <a:latin typeface="+mn-lt"/>
              </a:rPr>
              <a:t>CDialogEx</a:t>
            </a:r>
            <a:endParaRPr lang="zh-CN" altLang="zh-CN" b="1" dirty="0">
              <a:latin typeface="+mn-lt"/>
            </a:endParaRPr>
          </a:p>
          <a:p>
            <a:r>
              <a:rPr lang="en-US" altLang="zh-CN" b="1" dirty="0" smtClean="0">
                <a:latin typeface="+mn-lt"/>
              </a:rPr>
              <a:t>{</a:t>
            </a:r>
            <a:r>
              <a:rPr lang="en-US" altLang="zh-CN" b="1" dirty="0">
                <a:latin typeface="+mn-lt"/>
              </a:rPr>
              <a:t>	DECLARE_DYNAMIC(</a:t>
            </a:r>
            <a:r>
              <a:rPr lang="en-US" altLang="zh-CN" b="1" dirty="0" err="1">
                <a:latin typeface="+mn-lt"/>
              </a:rPr>
              <a:t>CInputDlg</a:t>
            </a:r>
            <a:r>
              <a:rPr lang="en-US" altLang="zh-CN" b="1" dirty="0">
                <a:latin typeface="+mn-lt"/>
              </a:rPr>
              <a:t>)</a:t>
            </a:r>
            <a:endParaRPr lang="zh-CN" altLang="zh-CN" b="1" dirty="0">
              <a:latin typeface="+mn-lt"/>
            </a:endParaRPr>
          </a:p>
          <a:p>
            <a:r>
              <a:rPr lang="en-US" altLang="zh-CN" b="1" dirty="0">
                <a:latin typeface="+mn-lt"/>
              </a:rPr>
              <a:t> </a:t>
            </a:r>
            <a:r>
              <a:rPr lang="en-US" altLang="zh-CN" b="1" dirty="0" smtClean="0">
                <a:latin typeface="+mn-lt"/>
              </a:rPr>
              <a:t>  public</a:t>
            </a:r>
            <a:r>
              <a:rPr lang="en-US" altLang="zh-CN" b="1" dirty="0">
                <a:latin typeface="+mn-lt"/>
              </a:rPr>
              <a:t>:</a:t>
            </a:r>
            <a:endParaRPr lang="zh-CN" altLang="zh-CN" b="1" dirty="0">
              <a:latin typeface="+mn-lt"/>
            </a:endParaRPr>
          </a:p>
          <a:p>
            <a:r>
              <a:rPr lang="en-US" altLang="zh-CN" b="1" dirty="0">
                <a:latin typeface="+mn-lt"/>
              </a:rPr>
              <a:t>	</a:t>
            </a:r>
            <a:r>
              <a:rPr lang="en-US" altLang="zh-CN" b="1" dirty="0" err="1">
                <a:latin typeface="+mn-lt"/>
              </a:rPr>
              <a:t>CInputDlg</a:t>
            </a:r>
            <a:r>
              <a:rPr lang="en-US" altLang="zh-CN" b="1" dirty="0">
                <a:latin typeface="+mn-lt"/>
              </a:rPr>
              <a:t>(</a:t>
            </a:r>
            <a:r>
              <a:rPr lang="en-US" altLang="zh-CN" b="1" dirty="0" err="1">
                <a:latin typeface="+mn-lt"/>
              </a:rPr>
              <a:t>CWnd</a:t>
            </a:r>
            <a:r>
              <a:rPr lang="en-US" altLang="zh-CN" b="1" dirty="0">
                <a:latin typeface="+mn-lt"/>
              </a:rPr>
              <a:t>* </a:t>
            </a:r>
            <a:r>
              <a:rPr lang="en-US" altLang="zh-CN" b="1" dirty="0" err="1">
                <a:latin typeface="+mn-lt"/>
              </a:rPr>
              <a:t>pParent</a:t>
            </a:r>
            <a:r>
              <a:rPr lang="en-US" altLang="zh-CN" b="1" dirty="0">
                <a:latin typeface="+mn-lt"/>
              </a:rPr>
              <a:t> = NULL);   // </a:t>
            </a:r>
            <a:r>
              <a:rPr lang="zh-CN" altLang="zh-CN" b="1" dirty="0">
                <a:latin typeface="+mn-lt"/>
              </a:rPr>
              <a:t>标准构造函数</a:t>
            </a:r>
          </a:p>
          <a:p>
            <a:r>
              <a:rPr lang="en-US" altLang="zh-CN" b="1" dirty="0">
                <a:latin typeface="+mn-lt"/>
              </a:rPr>
              <a:t>	virtual ~</a:t>
            </a:r>
            <a:r>
              <a:rPr lang="en-US" altLang="zh-CN" b="1" dirty="0" err="1">
                <a:latin typeface="+mn-lt"/>
              </a:rPr>
              <a:t>CInputDlg</a:t>
            </a:r>
            <a:r>
              <a:rPr lang="en-US" altLang="zh-CN" b="1" dirty="0">
                <a:latin typeface="+mn-lt"/>
              </a:rPr>
              <a:t>();</a:t>
            </a:r>
            <a:endParaRPr lang="zh-CN" altLang="zh-CN" b="1" dirty="0">
              <a:latin typeface="+mn-lt"/>
            </a:endParaRPr>
          </a:p>
          <a:p>
            <a:r>
              <a:rPr lang="en-US" altLang="zh-CN" b="1" dirty="0">
                <a:latin typeface="+mn-lt"/>
              </a:rPr>
              <a:t> </a:t>
            </a:r>
            <a:r>
              <a:rPr lang="en-US" altLang="zh-CN" b="1" dirty="0" smtClean="0">
                <a:latin typeface="+mn-lt"/>
              </a:rPr>
              <a:t>  // </a:t>
            </a:r>
            <a:r>
              <a:rPr lang="zh-CN" altLang="zh-CN" b="1" dirty="0">
                <a:latin typeface="+mn-lt"/>
              </a:rPr>
              <a:t>对话框数据</a:t>
            </a:r>
          </a:p>
          <a:p>
            <a:r>
              <a:rPr lang="en-US" altLang="zh-CN" b="1" dirty="0">
                <a:latin typeface="+mn-lt"/>
              </a:rPr>
              <a:t>	</a:t>
            </a:r>
            <a:r>
              <a:rPr lang="en-US" altLang="zh-CN" b="1" dirty="0" err="1">
                <a:latin typeface="+mn-lt"/>
              </a:rPr>
              <a:t>enum</a:t>
            </a:r>
            <a:r>
              <a:rPr lang="en-US" altLang="zh-CN" b="1" dirty="0">
                <a:latin typeface="+mn-lt"/>
              </a:rPr>
              <a:t> { IDD = IDD_DIALOG_NEW };</a:t>
            </a:r>
            <a:endParaRPr lang="zh-CN" altLang="zh-CN" b="1" dirty="0">
              <a:latin typeface="+mn-lt"/>
            </a:endParaRPr>
          </a:p>
          <a:p>
            <a:r>
              <a:rPr lang="en-US" altLang="zh-CN" b="1" dirty="0">
                <a:latin typeface="+mn-lt"/>
              </a:rPr>
              <a:t> </a:t>
            </a:r>
            <a:r>
              <a:rPr lang="en-US" altLang="zh-CN" b="1" dirty="0" smtClean="0">
                <a:latin typeface="+mn-lt"/>
              </a:rPr>
              <a:t>  protected</a:t>
            </a:r>
            <a:r>
              <a:rPr lang="en-US" altLang="zh-CN" b="1" dirty="0">
                <a:latin typeface="+mn-lt"/>
              </a:rPr>
              <a:t>:</a:t>
            </a:r>
            <a:endParaRPr lang="zh-CN" altLang="zh-CN" b="1" dirty="0">
              <a:latin typeface="+mn-lt"/>
            </a:endParaRPr>
          </a:p>
          <a:p>
            <a:r>
              <a:rPr lang="en-US" altLang="zh-CN" b="1" dirty="0">
                <a:latin typeface="+mn-lt"/>
              </a:rPr>
              <a:t>	virtual void </a:t>
            </a:r>
            <a:r>
              <a:rPr lang="en-US" altLang="zh-CN" b="1" dirty="0" err="1">
                <a:latin typeface="+mn-lt"/>
              </a:rPr>
              <a:t>DoDataExchange</a:t>
            </a:r>
            <a:r>
              <a:rPr lang="en-US" altLang="zh-CN" b="1" dirty="0">
                <a:latin typeface="+mn-lt"/>
              </a:rPr>
              <a:t>(</a:t>
            </a:r>
            <a:r>
              <a:rPr lang="en-US" altLang="zh-CN" b="1" dirty="0" err="1">
                <a:latin typeface="+mn-lt"/>
              </a:rPr>
              <a:t>CDataExchange</a:t>
            </a:r>
            <a:r>
              <a:rPr lang="en-US" altLang="zh-CN" b="1" dirty="0">
                <a:latin typeface="+mn-lt"/>
              </a:rPr>
              <a:t>* </a:t>
            </a:r>
            <a:r>
              <a:rPr lang="en-US" altLang="zh-CN" b="1" dirty="0" err="1">
                <a:latin typeface="+mn-lt"/>
              </a:rPr>
              <a:t>pDX</a:t>
            </a:r>
            <a:r>
              <a:rPr lang="en-US" altLang="zh-CN" b="1" dirty="0">
                <a:latin typeface="+mn-lt"/>
              </a:rPr>
              <a:t>);  </a:t>
            </a:r>
            <a:endParaRPr lang="en-US" altLang="zh-CN" b="1" dirty="0" smtClean="0">
              <a:latin typeface="+mn-lt"/>
            </a:endParaRPr>
          </a:p>
          <a:p>
            <a:r>
              <a:rPr lang="en-US" altLang="zh-CN" b="1" dirty="0">
                <a:latin typeface="+mn-lt"/>
              </a:rPr>
              <a:t> </a:t>
            </a:r>
            <a:r>
              <a:rPr lang="en-US" altLang="zh-CN" b="1" dirty="0" smtClean="0">
                <a:latin typeface="+mn-lt"/>
              </a:rPr>
              <a:t>                                                                            // </a:t>
            </a:r>
            <a:r>
              <a:rPr lang="en-US" altLang="zh-CN" b="1" dirty="0">
                <a:latin typeface="+mn-lt"/>
              </a:rPr>
              <a:t>DDX/DDV </a:t>
            </a:r>
            <a:r>
              <a:rPr lang="zh-CN" altLang="zh-CN" b="1" dirty="0">
                <a:latin typeface="+mn-lt"/>
              </a:rPr>
              <a:t>支持</a:t>
            </a:r>
          </a:p>
          <a:p>
            <a:r>
              <a:rPr lang="en-US" altLang="zh-CN" b="1" dirty="0">
                <a:latin typeface="+mn-lt"/>
              </a:rPr>
              <a:t> 	DECLARE_MESSAGE_MAP()</a:t>
            </a:r>
            <a:endParaRPr lang="zh-CN" altLang="zh-CN" b="1" dirty="0">
              <a:latin typeface="+mn-lt"/>
            </a:endParaRPr>
          </a:p>
          <a:p>
            <a:r>
              <a:rPr lang="en-US" altLang="zh-CN" b="1" dirty="0" smtClean="0">
                <a:latin typeface="+mn-lt"/>
              </a:rPr>
              <a:t>   public</a:t>
            </a:r>
            <a:r>
              <a:rPr lang="en-US" altLang="zh-CN" b="1" dirty="0">
                <a:latin typeface="+mn-lt"/>
              </a:rPr>
              <a:t>:</a:t>
            </a:r>
            <a:endParaRPr lang="zh-CN" altLang="zh-CN" b="1" dirty="0">
              <a:latin typeface="+mn-lt"/>
            </a:endParaRPr>
          </a:p>
          <a:p>
            <a:r>
              <a:rPr lang="en-US" altLang="zh-CN" b="1" i="1" dirty="0">
                <a:solidFill>
                  <a:srgbClr val="FFCCFF"/>
                </a:solidFill>
                <a:latin typeface="+mn-lt"/>
              </a:rPr>
              <a:t>	</a:t>
            </a:r>
            <a:r>
              <a:rPr lang="en-US" altLang="zh-CN" b="1" i="1" dirty="0" err="1">
                <a:solidFill>
                  <a:srgbClr val="FFCCFF"/>
                </a:solidFill>
                <a:latin typeface="+mn-lt"/>
              </a:rPr>
              <a:t>CString</a:t>
            </a:r>
            <a:r>
              <a:rPr lang="en-US" altLang="zh-CN" b="1" i="1" dirty="0">
                <a:solidFill>
                  <a:srgbClr val="FFCCFF"/>
                </a:solidFill>
                <a:latin typeface="+mn-lt"/>
              </a:rPr>
              <a:t> </a:t>
            </a:r>
            <a:r>
              <a:rPr lang="en-US" altLang="zh-CN" b="1" i="1" dirty="0" err="1">
                <a:solidFill>
                  <a:srgbClr val="FFCCFF"/>
                </a:solidFill>
                <a:latin typeface="+mn-lt"/>
              </a:rPr>
              <a:t>m_strInput</a:t>
            </a:r>
            <a:r>
              <a:rPr lang="en-US" altLang="zh-CN" b="1" i="1" dirty="0">
                <a:solidFill>
                  <a:srgbClr val="FFCCFF"/>
                </a:solidFill>
                <a:latin typeface="+mn-lt"/>
              </a:rPr>
              <a:t>;</a:t>
            </a:r>
            <a:endParaRPr lang="zh-CN" altLang="zh-CN" b="1" dirty="0">
              <a:solidFill>
                <a:srgbClr val="FFCCFF"/>
              </a:solidFill>
              <a:latin typeface="+mn-lt"/>
            </a:endParaRPr>
          </a:p>
          <a:p>
            <a:r>
              <a:rPr lang="en-US" altLang="zh-CN" b="1" dirty="0">
                <a:latin typeface="+mn-lt"/>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97A885C-4CF4-49BE-B45B-9C697DBFC39B}" type="slidenum">
              <a:rPr lang="en-US" altLang="zh-CN" smtClean="0"/>
              <a:pPr/>
              <a:t>41</a:t>
            </a:fld>
            <a:endParaRPr lang="en-US" altLang="zh-CN"/>
          </a:p>
        </p:txBody>
      </p:sp>
      <p:sp>
        <p:nvSpPr>
          <p:cNvPr id="5" name="文本框 4"/>
          <p:cNvSpPr txBox="1"/>
          <p:nvPr/>
        </p:nvSpPr>
        <p:spPr>
          <a:xfrm>
            <a:off x="251520" y="188640"/>
            <a:ext cx="8712968" cy="6555641"/>
          </a:xfrm>
          <a:prstGeom prst="rect">
            <a:avLst/>
          </a:prstGeom>
          <a:noFill/>
        </p:spPr>
        <p:txBody>
          <a:bodyPr wrap="square" rtlCol="0">
            <a:spAutoFit/>
          </a:bodyPr>
          <a:lstStyle/>
          <a:p>
            <a:pPr>
              <a:lnSpc>
                <a:spcPct val="150000"/>
              </a:lnSpc>
            </a:pPr>
            <a:r>
              <a:rPr lang="en-US" altLang="zh-CN" sz="2800" b="1" dirty="0" smtClean="0">
                <a:latin typeface="+mn-lt"/>
              </a:rPr>
              <a:t>        </a:t>
            </a:r>
            <a:r>
              <a:rPr lang="zh-CN" altLang="zh-CN" sz="2800" b="1" dirty="0" smtClean="0">
                <a:latin typeface="+mn-lt"/>
              </a:rPr>
              <a:t>可</a:t>
            </a:r>
            <a:r>
              <a:rPr lang="zh-CN" altLang="zh-CN" sz="2800" b="1" dirty="0">
                <a:latin typeface="+mn-lt"/>
              </a:rPr>
              <a:t>以看到，</a:t>
            </a:r>
            <a:r>
              <a:rPr lang="en-US" altLang="zh-CN" sz="2800" b="1" dirty="0">
                <a:latin typeface="+mn-lt"/>
              </a:rPr>
              <a:t>MFC</a:t>
            </a:r>
            <a:r>
              <a:rPr lang="zh-CN" altLang="zh-CN" sz="2800" b="1" dirty="0">
                <a:latin typeface="+mn-lt"/>
              </a:rPr>
              <a:t>在</a:t>
            </a:r>
            <a:r>
              <a:rPr lang="en-US" altLang="zh-CN" sz="2800" b="1" dirty="0" err="1">
                <a:latin typeface="+mn-lt"/>
              </a:rPr>
              <a:t>CInputDlg</a:t>
            </a:r>
            <a:r>
              <a:rPr lang="zh-CN" altLang="zh-CN" sz="2800" b="1" dirty="0">
                <a:latin typeface="+mn-lt"/>
              </a:rPr>
              <a:t>中加入了</a:t>
            </a:r>
            <a:r>
              <a:rPr lang="en-US" altLang="zh-CN" sz="2800" b="1" dirty="0" err="1">
                <a:latin typeface="+mn-lt"/>
              </a:rPr>
              <a:t>m_strInput</a:t>
            </a:r>
            <a:r>
              <a:rPr lang="zh-CN" altLang="zh-CN" sz="2800" b="1" dirty="0">
                <a:latin typeface="+mn-lt"/>
              </a:rPr>
              <a:t>这个变量。另外</a:t>
            </a:r>
            <a:r>
              <a:rPr lang="en-US" altLang="zh-CN" sz="2800" b="1" dirty="0">
                <a:latin typeface="+mn-lt"/>
              </a:rPr>
              <a:t>IDD=IDD_DIALOG_NEW</a:t>
            </a:r>
            <a:r>
              <a:rPr lang="zh-CN" altLang="zh-CN" sz="2800" b="1" dirty="0">
                <a:latin typeface="+mn-lt"/>
              </a:rPr>
              <a:t>一句将该类与对话框资源绑定了。</a:t>
            </a:r>
          </a:p>
          <a:p>
            <a:pPr>
              <a:lnSpc>
                <a:spcPct val="150000"/>
              </a:lnSpc>
            </a:pPr>
            <a:r>
              <a:rPr lang="en-US" altLang="zh-CN" sz="2800" b="1" dirty="0">
                <a:latin typeface="+mn-lt"/>
              </a:rPr>
              <a:t>	</a:t>
            </a:r>
            <a:r>
              <a:rPr lang="zh-CN" altLang="zh-CN" sz="2800" b="1" dirty="0">
                <a:latin typeface="+mn-lt"/>
              </a:rPr>
              <a:t>在</a:t>
            </a:r>
            <a:r>
              <a:rPr lang="en-US" altLang="zh-CN" sz="2800" b="1" dirty="0">
                <a:latin typeface="+mn-lt"/>
              </a:rPr>
              <a:t>InputDlg.cpp</a:t>
            </a:r>
            <a:r>
              <a:rPr lang="zh-CN" altLang="zh-CN" sz="2800" b="1" dirty="0">
                <a:latin typeface="+mn-lt"/>
              </a:rPr>
              <a:t>文件的构造函数中，</a:t>
            </a:r>
            <a:r>
              <a:rPr lang="en-US" altLang="zh-CN" sz="2800" b="1" dirty="0">
                <a:latin typeface="+mn-lt"/>
              </a:rPr>
              <a:t>MFC</a:t>
            </a:r>
            <a:r>
              <a:rPr lang="zh-CN" altLang="zh-CN" sz="2800" b="1" dirty="0">
                <a:latin typeface="+mn-lt"/>
              </a:rPr>
              <a:t>加入了如下斜体字的代码：</a:t>
            </a:r>
          </a:p>
          <a:p>
            <a:pPr>
              <a:lnSpc>
                <a:spcPct val="150000"/>
              </a:lnSpc>
            </a:pPr>
            <a:r>
              <a:rPr lang="en-US" altLang="zh-CN" sz="2800" b="1" dirty="0" err="1">
                <a:latin typeface="+mn-lt"/>
              </a:rPr>
              <a:t>CInputDlg</a:t>
            </a:r>
            <a:r>
              <a:rPr lang="en-US" altLang="zh-CN" sz="2800" b="1" dirty="0">
                <a:latin typeface="+mn-lt"/>
              </a:rPr>
              <a:t>::</a:t>
            </a:r>
            <a:r>
              <a:rPr lang="en-US" altLang="zh-CN" sz="2800" b="1" dirty="0" err="1">
                <a:latin typeface="+mn-lt"/>
              </a:rPr>
              <a:t>CInputDlg</a:t>
            </a:r>
            <a:r>
              <a:rPr lang="en-US" altLang="zh-CN" sz="2800" b="1" dirty="0">
                <a:latin typeface="+mn-lt"/>
              </a:rPr>
              <a:t>(</a:t>
            </a:r>
            <a:r>
              <a:rPr lang="en-US" altLang="zh-CN" sz="2800" b="1" dirty="0" err="1">
                <a:latin typeface="+mn-lt"/>
              </a:rPr>
              <a:t>CWnd</a:t>
            </a:r>
            <a:r>
              <a:rPr lang="en-US" altLang="zh-CN" sz="2800" b="1" dirty="0">
                <a:latin typeface="+mn-lt"/>
              </a:rPr>
              <a:t>* </a:t>
            </a:r>
            <a:r>
              <a:rPr lang="en-US" altLang="zh-CN" sz="2800" b="1" dirty="0" err="1">
                <a:latin typeface="+mn-lt"/>
              </a:rPr>
              <a:t>pParent</a:t>
            </a:r>
            <a:r>
              <a:rPr lang="en-US" altLang="zh-CN" sz="2800" b="1" dirty="0">
                <a:latin typeface="+mn-lt"/>
              </a:rPr>
              <a:t> /*=NULL*/)</a:t>
            </a:r>
            <a:endParaRPr lang="zh-CN" altLang="zh-CN" sz="2800" b="1" dirty="0">
              <a:latin typeface="+mn-lt"/>
            </a:endParaRPr>
          </a:p>
          <a:p>
            <a:pPr>
              <a:lnSpc>
                <a:spcPct val="150000"/>
              </a:lnSpc>
            </a:pPr>
            <a:r>
              <a:rPr lang="en-US" altLang="zh-CN" sz="2800" b="1" dirty="0">
                <a:latin typeface="+mn-lt"/>
              </a:rPr>
              <a:t> </a:t>
            </a:r>
            <a:r>
              <a:rPr lang="en-US" altLang="zh-CN" sz="2800" b="1" dirty="0" smtClean="0">
                <a:latin typeface="+mn-lt"/>
              </a:rPr>
              <a:t>     : </a:t>
            </a:r>
            <a:r>
              <a:rPr lang="en-US" altLang="zh-CN" sz="2800" b="1" dirty="0" err="1">
                <a:latin typeface="+mn-lt"/>
              </a:rPr>
              <a:t>CDialogEx</a:t>
            </a:r>
            <a:r>
              <a:rPr lang="en-US" altLang="zh-CN" sz="2800" b="1" dirty="0">
                <a:latin typeface="+mn-lt"/>
              </a:rPr>
              <a:t>(</a:t>
            </a:r>
            <a:r>
              <a:rPr lang="en-US" altLang="zh-CN" sz="2800" b="1" dirty="0" err="1">
                <a:latin typeface="+mn-lt"/>
              </a:rPr>
              <a:t>CInputDlg</a:t>
            </a:r>
            <a:r>
              <a:rPr lang="en-US" altLang="zh-CN" sz="2800" b="1" dirty="0">
                <a:latin typeface="+mn-lt"/>
              </a:rPr>
              <a:t>::IDD, </a:t>
            </a:r>
            <a:r>
              <a:rPr lang="en-US" altLang="zh-CN" sz="2800" b="1" dirty="0" err="1">
                <a:latin typeface="+mn-lt"/>
              </a:rPr>
              <a:t>pParent</a:t>
            </a:r>
            <a:r>
              <a:rPr lang="en-US" altLang="zh-CN" sz="2800" b="1" dirty="0">
                <a:latin typeface="+mn-lt"/>
              </a:rPr>
              <a:t>)</a:t>
            </a:r>
            <a:endParaRPr lang="zh-CN" altLang="zh-CN" sz="2800" b="1" dirty="0">
              <a:latin typeface="+mn-lt"/>
            </a:endParaRPr>
          </a:p>
          <a:p>
            <a:pPr>
              <a:lnSpc>
                <a:spcPct val="150000"/>
              </a:lnSpc>
            </a:pPr>
            <a:r>
              <a:rPr lang="en-US" altLang="zh-CN" sz="2800" b="1" i="1" dirty="0">
                <a:latin typeface="+mn-lt"/>
              </a:rPr>
              <a:t> </a:t>
            </a:r>
            <a:r>
              <a:rPr lang="en-US" altLang="zh-CN" sz="2800" b="1" i="1" dirty="0" smtClean="0">
                <a:latin typeface="+mn-lt"/>
              </a:rPr>
              <a:t>     , </a:t>
            </a:r>
            <a:r>
              <a:rPr lang="en-US" altLang="zh-CN" sz="2800" b="1" i="1" dirty="0" err="1">
                <a:solidFill>
                  <a:srgbClr val="FFCCFF"/>
                </a:solidFill>
                <a:latin typeface="+mn-lt"/>
              </a:rPr>
              <a:t>m_strInput</a:t>
            </a:r>
            <a:r>
              <a:rPr lang="en-US" altLang="zh-CN" sz="2800" b="1" i="1" dirty="0">
                <a:solidFill>
                  <a:srgbClr val="FFCCFF"/>
                </a:solidFill>
                <a:latin typeface="+mn-lt"/>
              </a:rPr>
              <a:t>(_T</a:t>
            </a:r>
            <a:r>
              <a:rPr lang="en-US" altLang="zh-CN" sz="2800" b="1" i="1" dirty="0" smtClean="0">
                <a:solidFill>
                  <a:srgbClr val="FFCCFF"/>
                </a:solidFill>
                <a:latin typeface="+mn-lt"/>
              </a:rPr>
              <a:t>(“”)</a:t>
            </a:r>
            <a:r>
              <a:rPr lang="en-US" altLang="zh-CN" sz="2800" b="1" i="1" dirty="0" smtClean="0">
                <a:solidFill>
                  <a:srgbClr val="FFFF00"/>
                </a:solidFill>
                <a:latin typeface="+mn-lt"/>
              </a:rPr>
              <a:t>)</a:t>
            </a:r>
            <a:r>
              <a:rPr lang="en-US" altLang="zh-CN" sz="2800" b="1" i="1" dirty="0" smtClean="0">
                <a:solidFill>
                  <a:srgbClr val="FFCCFF"/>
                </a:solidFill>
                <a:latin typeface="+mn-lt"/>
              </a:rPr>
              <a:t> //</a:t>
            </a:r>
            <a:r>
              <a:rPr lang="zh-CN" altLang="zh-CN" sz="2800" dirty="0">
                <a:solidFill>
                  <a:srgbClr val="FFCCFF"/>
                </a:solidFill>
              </a:rPr>
              <a:t>进行了对</a:t>
            </a:r>
            <a:r>
              <a:rPr lang="en-US" altLang="zh-CN" sz="2800" dirty="0" err="1">
                <a:solidFill>
                  <a:srgbClr val="FFCCFF"/>
                </a:solidFill>
              </a:rPr>
              <a:t>m_strInput</a:t>
            </a:r>
            <a:r>
              <a:rPr lang="zh-CN" altLang="zh-CN" sz="2800" dirty="0">
                <a:solidFill>
                  <a:srgbClr val="FFCCFF"/>
                </a:solidFill>
              </a:rPr>
              <a:t>的初始化。</a:t>
            </a:r>
          </a:p>
          <a:p>
            <a:pPr>
              <a:lnSpc>
                <a:spcPct val="150000"/>
              </a:lnSpc>
            </a:pPr>
            <a:r>
              <a:rPr lang="en-US" altLang="zh-CN" sz="2800" b="1" dirty="0" smtClean="0">
                <a:latin typeface="+mn-lt"/>
              </a:rPr>
              <a:t>{</a:t>
            </a:r>
            <a:endParaRPr lang="zh-CN" altLang="zh-CN" sz="2800" b="1" dirty="0">
              <a:latin typeface="+mn-lt"/>
            </a:endParaRPr>
          </a:p>
          <a:p>
            <a:pPr>
              <a:lnSpc>
                <a:spcPct val="150000"/>
              </a:lnSpc>
            </a:pPr>
            <a:r>
              <a:rPr lang="en-US" altLang="zh-CN" sz="2800" b="1" dirty="0">
                <a:latin typeface="+mn-lt"/>
              </a:rPr>
              <a:t>}</a:t>
            </a:r>
            <a:endParaRPr lang="zh-CN" altLang="en-US" sz="2800" b="1" dirty="0">
              <a:latin typeface="+mn-lt"/>
            </a:endParaRPr>
          </a:p>
        </p:txBody>
      </p:sp>
    </p:spTree>
    <p:extLst>
      <p:ext uri="{BB962C8B-B14F-4D97-AF65-F5344CB8AC3E}">
        <p14:creationId xmlns:p14="http://schemas.microsoft.com/office/powerpoint/2010/main" val="3069845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856984" cy="5472608"/>
          </a:xfrm>
        </p:spPr>
        <p:txBody>
          <a:bodyPr/>
          <a:lstStyle/>
          <a:p>
            <a:pPr marL="0" indent="0">
              <a:buNone/>
            </a:pPr>
            <a:r>
              <a:rPr lang="en-US" altLang="zh-CN" sz="2800" b="1" dirty="0" smtClean="0"/>
              <a:t>        </a:t>
            </a:r>
            <a:r>
              <a:rPr lang="zh-CN" altLang="zh-CN" sz="2800" b="1" dirty="0" smtClean="0"/>
              <a:t>在</a:t>
            </a:r>
            <a:r>
              <a:rPr lang="en-US" altLang="zh-CN" sz="2800" b="1" dirty="0"/>
              <a:t>InputDlg.cpp</a:t>
            </a:r>
            <a:r>
              <a:rPr lang="zh-CN" altLang="zh-CN" sz="2800" b="1" dirty="0"/>
              <a:t>文件的</a:t>
            </a:r>
            <a:r>
              <a:rPr lang="en-US" altLang="zh-CN" sz="2800" b="1" dirty="0" err="1"/>
              <a:t>DoDataExchange</a:t>
            </a:r>
            <a:r>
              <a:rPr lang="zh-CN" altLang="zh-CN" sz="2800" b="1" dirty="0"/>
              <a:t>函数中，</a:t>
            </a:r>
            <a:r>
              <a:rPr lang="en-US" altLang="zh-CN" sz="2800" b="1" dirty="0"/>
              <a:t>MFC</a:t>
            </a:r>
            <a:r>
              <a:rPr lang="zh-CN" altLang="zh-CN" sz="2800" b="1" dirty="0"/>
              <a:t>加入了如下斜体字的代码：</a:t>
            </a:r>
          </a:p>
          <a:p>
            <a:pPr marL="0" indent="0">
              <a:buNone/>
            </a:pPr>
            <a:r>
              <a:rPr lang="en-US" altLang="zh-CN" sz="2800" b="1" dirty="0" smtClean="0"/>
              <a:t>void </a:t>
            </a:r>
            <a:r>
              <a:rPr lang="en-US" altLang="zh-CN" sz="2800" b="1" dirty="0" err="1"/>
              <a:t>CInputDlg</a:t>
            </a:r>
            <a:r>
              <a:rPr lang="en-US" altLang="zh-CN" sz="2800" b="1" dirty="0"/>
              <a:t>::</a:t>
            </a:r>
            <a:r>
              <a:rPr lang="en-US" altLang="zh-CN" sz="2400" b="1" dirty="0" err="1"/>
              <a:t>DoDataExchange</a:t>
            </a:r>
            <a:r>
              <a:rPr lang="en-US" altLang="zh-CN" sz="2400" b="1" dirty="0"/>
              <a:t>(</a:t>
            </a:r>
            <a:r>
              <a:rPr lang="en-US" altLang="zh-CN" sz="2400" b="1" dirty="0" err="1"/>
              <a:t>CDataExchange</a:t>
            </a:r>
            <a:r>
              <a:rPr lang="en-US" altLang="zh-CN" sz="2400" b="1" dirty="0"/>
              <a:t>* </a:t>
            </a:r>
            <a:r>
              <a:rPr lang="en-US" altLang="zh-CN" sz="2400" b="1" dirty="0" err="1"/>
              <a:t>pDX</a:t>
            </a:r>
            <a:r>
              <a:rPr lang="en-US" altLang="zh-CN" sz="2800" b="1" dirty="0"/>
              <a:t>)</a:t>
            </a:r>
            <a:endParaRPr lang="zh-CN" altLang="zh-CN" sz="2800" b="1" dirty="0"/>
          </a:p>
          <a:p>
            <a:pPr marL="0" indent="0">
              <a:buNone/>
            </a:pPr>
            <a:r>
              <a:rPr lang="en-US" altLang="zh-CN" sz="2800" b="1" dirty="0"/>
              <a:t>{</a:t>
            </a:r>
            <a:endParaRPr lang="zh-CN" altLang="zh-CN" sz="2800" b="1" dirty="0"/>
          </a:p>
          <a:p>
            <a:pPr marL="0" indent="0">
              <a:buNone/>
            </a:pPr>
            <a:r>
              <a:rPr lang="en-US" altLang="zh-CN" sz="2800" b="1" dirty="0"/>
              <a:t>	</a:t>
            </a:r>
            <a:r>
              <a:rPr lang="en-US" altLang="zh-CN" sz="2800" b="1" dirty="0" err="1"/>
              <a:t>CDialogEx</a:t>
            </a:r>
            <a:r>
              <a:rPr lang="en-US" altLang="zh-CN" sz="2800" b="1" dirty="0"/>
              <a:t>::</a:t>
            </a:r>
            <a:r>
              <a:rPr lang="en-US" altLang="zh-CN" sz="2800" b="1" dirty="0" err="1"/>
              <a:t>DoDataExchange</a:t>
            </a:r>
            <a:r>
              <a:rPr lang="en-US" altLang="zh-CN" sz="2800" b="1" dirty="0"/>
              <a:t>(</a:t>
            </a:r>
            <a:r>
              <a:rPr lang="en-US" altLang="zh-CN" sz="2800" b="1" dirty="0" err="1"/>
              <a:t>pDX</a:t>
            </a:r>
            <a:r>
              <a:rPr lang="en-US" altLang="zh-CN" sz="2800" b="1" dirty="0"/>
              <a:t>);</a:t>
            </a:r>
            <a:endParaRPr lang="zh-CN" altLang="zh-CN" sz="2800" b="1" dirty="0"/>
          </a:p>
          <a:p>
            <a:pPr marL="0" indent="0">
              <a:buNone/>
            </a:pPr>
            <a:r>
              <a:rPr lang="en-US" altLang="zh-CN" sz="2800" b="1" i="1" dirty="0"/>
              <a:t>	</a:t>
            </a:r>
            <a:r>
              <a:rPr lang="en-US" altLang="zh-CN" sz="2800" b="1" i="1" dirty="0" err="1">
                <a:solidFill>
                  <a:srgbClr val="FFCCFF"/>
                </a:solidFill>
              </a:rPr>
              <a:t>DDX_Text</a:t>
            </a:r>
            <a:r>
              <a:rPr lang="en-US" altLang="zh-CN" sz="2800" b="1" i="1" dirty="0">
                <a:solidFill>
                  <a:srgbClr val="FFCCFF"/>
                </a:solidFill>
              </a:rPr>
              <a:t>(</a:t>
            </a:r>
            <a:r>
              <a:rPr lang="en-US" altLang="zh-CN" sz="2800" b="1" i="1" dirty="0" err="1">
                <a:solidFill>
                  <a:srgbClr val="FFCCFF"/>
                </a:solidFill>
              </a:rPr>
              <a:t>pDX</a:t>
            </a:r>
            <a:r>
              <a:rPr lang="en-US" altLang="zh-CN" sz="2800" b="1" i="1" dirty="0">
                <a:solidFill>
                  <a:srgbClr val="FFCCFF"/>
                </a:solidFill>
              </a:rPr>
              <a:t>, IDC_EDIT_INPUT, </a:t>
            </a:r>
            <a:r>
              <a:rPr lang="en-US" altLang="zh-CN" sz="2800" b="1" i="1" dirty="0" err="1">
                <a:solidFill>
                  <a:srgbClr val="FFCCFF"/>
                </a:solidFill>
              </a:rPr>
              <a:t>m_strInput</a:t>
            </a:r>
            <a:r>
              <a:rPr lang="en-US" altLang="zh-CN" sz="2800" b="1" i="1" dirty="0">
                <a:solidFill>
                  <a:srgbClr val="FFCCFF"/>
                </a:solidFill>
              </a:rPr>
              <a:t>);</a:t>
            </a:r>
            <a:endParaRPr lang="zh-CN" altLang="zh-CN" sz="2800" b="1" dirty="0">
              <a:solidFill>
                <a:srgbClr val="FFCCFF"/>
              </a:solidFill>
            </a:endParaRPr>
          </a:p>
          <a:p>
            <a:pPr marL="0" indent="0">
              <a:buNone/>
            </a:pPr>
            <a:r>
              <a:rPr lang="en-US" altLang="zh-CN" sz="2800" b="1" dirty="0" smtClean="0"/>
              <a:t>}</a:t>
            </a:r>
          </a:p>
          <a:p>
            <a:pPr marL="0" indent="0">
              <a:buNone/>
            </a:pPr>
            <a:endParaRPr lang="en-US" altLang="zh-CN" sz="2800" b="1" dirty="0"/>
          </a:p>
          <a:p>
            <a:pPr marL="0" indent="0">
              <a:buNone/>
            </a:pPr>
            <a:r>
              <a:rPr lang="en-US" altLang="zh-CN" sz="2800" b="1" dirty="0" smtClean="0">
                <a:solidFill>
                  <a:srgbClr val="66FFCC"/>
                </a:solidFill>
              </a:rPr>
              <a:t>        </a:t>
            </a:r>
            <a:r>
              <a:rPr lang="zh-CN" altLang="zh-CN" sz="2800" b="1" dirty="0" smtClean="0">
                <a:solidFill>
                  <a:srgbClr val="66FFCC"/>
                </a:solidFill>
              </a:rPr>
              <a:t>在</a:t>
            </a:r>
            <a:r>
              <a:rPr lang="zh-CN" altLang="zh-CN" sz="2800" b="1" dirty="0">
                <a:solidFill>
                  <a:srgbClr val="66FFCC"/>
                </a:solidFill>
              </a:rPr>
              <a:t>函数</a:t>
            </a:r>
            <a:r>
              <a:rPr lang="en-US" altLang="zh-CN" sz="2800" b="1" dirty="0" err="1">
                <a:solidFill>
                  <a:srgbClr val="66FFCC"/>
                </a:solidFill>
              </a:rPr>
              <a:t>DDX_Text</a:t>
            </a:r>
            <a:r>
              <a:rPr lang="zh-CN" altLang="zh-CN" sz="2800" b="1" dirty="0">
                <a:solidFill>
                  <a:srgbClr val="66FFCC"/>
                </a:solidFill>
              </a:rPr>
              <a:t>调用中，完成了控件与变量之间的数据交换。现在为止，</a:t>
            </a:r>
            <a:r>
              <a:rPr lang="en-US" altLang="zh-CN" sz="2800" b="1" dirty="0" err="1">
                <a:solidFill>
                  <a:srgbClr val="66FFCC"/>
                </a:solidFill>
              </a:rPr>
              <a:t>CInputDlg</a:t>
            </a:r>
            <a:r>
              <a:rPr lang="zh-CN" altLang="zh-CN" sz="2800" b="1" dirty="0">
                <a:solidFill>
                  <a:srgbClr val="66FFCC"/>
                </a:solidFill>
              </a:rPr>
              <a:t>已经是一个完整的类了，可以在别的类中调用该类了</a:t>
            </a:r>
            <a:r>
              <a:rPr lang="zh-CN" altLang="zh-CN" sz="2800" b="1" dirty="0" smtClean="0">
                <a:solidFill>
                  <a:srgbClr val="66FFCC"/>
                </a:solidFill>
              </a:rPr>
              <a:t>。</a:t>
            </a:r>
            <a:endParaRPr lang="zh-CN" altLang="zh-CN" sz="2800" b="1" dirty="0">
              <a:solidFill>
                <a:srgbClr val="66FFCC"/>
              </a:solidFill>
            </a:endParaRPr>
          </a:p>
        </p:txBody>
      </p:sp>
      <p:sp>
        <p:nvSpPr>
          <p:cNvPr id="4" name="灯片编号占位符 3"/>
          <p:cNvSpPr>
            <a:spLocks noGrp="1"/>
          </p:cNvSpPr>
          <p:nvPr>
            <p:ph type="sldNum" sz="quarter" idx="12"/>
          </p:nvPr>
        </p:nvSpPr>
        <p:spPr/>
        <p:txBody>
          <a:bodyPr/>
          <a:lstStyle/>
          <a:p>
            <a:fld id="{797A885C-4CF4-49BE-B45B-9C697DBFC39B}" type="slidenum">
              <a:rPr lang="en-US" altLang="zh-CN" smtClean="0"/>
              <a:pPr/>
              <a:t>42</a:t>
            </a:fld>
            <a:endParaRPr lang="en-US" altLang="zh-CN"/>
          </a:p>
        </p:txBody>
      </p:sp>
    </p:spTree>
    <p:extLst>
      <p:ext uri="{BB962C8B-B14F-4D97-AF65-F5344CB8AC3E}">
        <p14:creationId xmlns:p14="http://schemas.microsoft.com/office/powerpoint/2010/main" val="1580646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A220FC0-BD79-4485-A533-8DDC9B997C04}" type="slidenum">
              <a:rPr lang="en-US" altLang="zh-CN"/>
              <a:pPr/>
              <a:t>43</a:t>
            </a:fld>
            <a:endParaRPr lang="en-US" altLang="zh-CN"/>
          </a:p>
        </p:txBody>
      </p:sp>
      <p:sp>
        <p:nvSpPr>
          <p:cNvPr id="162820" name="Text Box 4"/>
          <p:cNvSpPr txBox="1">
            <a:spLocks noChangeArrowheads="1"/>
          </p:cNvSpPr>
          <p:nvPr/>
        </p:nvSpPr>
        <p:spPr bwMode="auto">
          <a:xfrm>
            <a:off x="457200" y="201613"/>
            <a:ext cx="8267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Arial Narrow" panose="020B0606020202030204" pitchFamily="34" charset="0"/>
              </a:rPr>
              <a:t>下面要在</a:t>
            </a:r>
            <a:r>
              <a:rPr lang="en-US" altLang="zh-CN" sz="3200" b="1" dirty="0" smtClean="0">
                <a:latin typeface="Arial Narrow" panose="020B0606020202030204" pitchFamily="34" charset="0"/>
              </a:rPr>
              <a:t>CMy10_1View</a:t>
            </a:r>
            <a:r>
              <a:rPr lang="zh-CN" altLang="en-US" sz="3200" b="1" dirty="0">
                <a:latin typeface="Arial Narrow" panose="020B0606020202030204" pitchFamily="34" charset="0"/>
              </a:rPr>
              <a:t>中使用新创建的对话框 </a:t>
            </a:r>
          </a:p>
        </p:txBody>
      </p:sp>
      <p:sp>
        <p:nvSpPr>
          <p:cNvPr id="162821" name="Text Box 5"/>
          <p:cNvSpPr txBox="1">
            <a:spLocks noChangeArrowheads="1"/>
          </p:cNvSpPr>
          <p:nvPr/>
        </p:nvSpPr>
        <p:spPr bwMode="auto">
          <a:xfrm>
            <a:off x="179512" y="764704"/>
            <a:ext cx="86868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Arial" panose="020B0604020202020204" pitchFamily="34" charset="0"/>
              <a:buChar char="•"/>
            </a:pPr>
            <a:r>
              <a:rPr lang="zh-CN" altLang="en-US" b="1" dirty="0">
                <a:latin typeface="Arial Narrow" panose="020B0606020202030204" pitchFamily="34" charset="0"/>
              </a:rPr>
              <a:t>首先为“操作”菜单增加菜单项“修改字符串”，其</a:t>
            </a:r>
            <a:r>
              <a:rPr lang="en-US" altLang="zh-CN" b="1" dirty="0">
                <a:latin typeface="Arial Narrow" panose="020B0606020202030204" pitchFamily="34" charset="0"/>
              </a:rPr>
              <a:t>ID</a:t>
            </a:r>
            <a:r>
              <a:rPr lang="zh-CN" altLang="en-US" b="1" dirty="0">
                <a:latin typeface="Arial Narrow" panose="020B0606020202030204" pitchFamily="34" charset="0"/>
              </a:rPr>
              <a:t>为</a:t>
            </a:r>
            <a:r>
              <a:rPr lang="en-US" altLang="zh-CN" b="1" dirty="0" smtClean="0">
                <a:latin typeface="Arial Narrow" panose="020B0606020202030204" pitchFamily="34" charset="0"/>
              </a:rPr>
              <a:t>ID_OPER_STRING</a:t>
            </a:r>
            <a:r>
              <a:rPr lang="zh-CN" altLang="en-US" b="1" dirty="0" smtClean="0">
                <a:latin typeface="Arial Narrow" panose="020B0606020202030204" pitchFamily="34" charset="0"/>
              </a:rPr>
              <a:t>；</a:t>
            </a:r>
            <a:endParaRPr lang="en-US" altLang="zh-CN" b="1" dirty="0" smtClean="0">
              <a:latin typeface="Arial Narrow" panose="020B0606020202030204" pitchFamily="34" charset="0"/>
            </a:endParaRPr>
          </a:p>
          <a:p>
            <a:pPr marL="457200" indent="-457200">
              <a:buFont typeface="Arial" panose="020B0604020202020204" pitchFamily="34" charset="0"/>
              <a:buChar char="•"/>
            </a:pPr>
            <a:r>
              <a:rPr lang="zh-CN" altLang="en-US" b="1" dirty="0" smtClean="0">
                <a:latin typeface="Arial Narrow" panose="020B0606020202030204" pitchFamily="34" charset="0"/>
              </a:rPr>
              <a:t>为</a:t>
            </a:r>
            <a:r>
              <a:rPr lang="en-US" altLang="zh-CN" b="1" dirty="0" smtClean="0">
                <a:latin typeface="Arial Narrow" panose="020B0606020202030204" pitchFamily="34" charset="0"/>
              </a:rPr>
              <a:t>CMy10_1View</a:t>
            </a:r>
            <a:r>
              <a:rPr lang="zh-CN" altLang="en-US" b="1" dirty="0">
                <a:latin typeface="Arial Narrow" panose="020B0606020202030204" pitchFamily="34" charset="0"/>
              </a:rPr>
              <a:t>中增加</a:t>
            </a:r>
            <a:r>
              <a:rPr lang="en-US" altLang="zh-CN" b="1" dirty="0">
                <a:latin typeface="Arial Narrow" panose="020B0606020202030204" pitchFamily="34" charset="0"/>
              </a:rPr>
              <a:t>COMMAND</a:t>
            </a:r>
            <a:r>
              <a:rPr lang="zh-CN" altLang="en-US" b="1" dirty="0">
                <a:latin typeface="Arial Narrow" panose="020B0606020202030204" pitchFamily="34" charset="0"/>
              </a:rPr>
              <a:t>消息响应函数</a:t>
            </a:r>
            <a:r>
              <a:rPr lang="en-US" altLang="zh-CN" b="1" dirty="0" err="1" smtClean="0">
                <a:latin typeface="Arial Narrow" panose="020B0606020202030204" pitchFamily="34" charset="0"/>
              </a:rPr>
              <a:t>OnOperString</a:t>
            </a:r>
            <a:r>
              <a:rPr lang="zh-CN" altLang="en-US" b="1" dirty="0" smtClean="0">
                <a:latin typeface="Arial Narrow" panose="020B0606020202030204" pitchFamily="34" charset="0"/>
              </a:rPr>
              <a:t>；</a:t>
            </a:r>
            <a:endParaRPr lang="en-US" altLang="zh-CN" b="1" dirty="0" smtClean="0">
              <a:latin typeface="Arial Narrow" panose="020B0606020202030204" pitchFamily="34" charset="0"/>
            </a:endParaRPr>
          </a:p>
          <a:p>
            <a:pPr marL="457200" indent="-457200">
              <a:buFont typeface="Arial" panose="020B0604020202020204" pitchFamily="34" charset="0"/>
              <a:buChar char="•"/>
            </a:pPr>
            <a:r>
              <a:rPr lang="zh-CN" altLang="en-US" b="1" dirty="0" smtClean="0">
                <a:latin typeface="Arial Narrow" panose="020B0606020202030204" pitchFamily="34" charset="0"/>
              </a:rPr>
              <a:t>然后</a:t>
            </a:r>
            <a:r>
              <a:rPr lang="zh-CN" altLang="en-US" b="1" dirty="0">
                <a:latin typeface="Arial Narrow" panose="020B0606020202030204" pitchFamily="34" charset="0"/>
              </a:rPr>
              <a:t>在</a:t>
            </a:r>
            <a:r>
              <a:rPr lang="en-US" altLang="zh-CN" b="1" dirty="0" smtClean="0">
                <a:latin typeface="Arial Narrow" panose="020B0606020202030204" pitchFamily="34" charset="0"/>
              </a:rPr>
              <a:t>My10_1View.cpp</a:t>
            </a:r>
            <a:r>
              <a:rPr lang="zh-CN" altLang="en-US" b="1" dirty="0" smtClean="0">
                <a:latin typeface="Arial Narrow" panose="020B0606020202030204" pitchFamily="34" charset="0"/>
              </a:rPr>
              <a:t>文件</a:t>
            </a:r>
            <a:r>
              <a:rPr lang="en-US" altLang="zh-CN" b="1" dirty="0" smtClean="0">
                <a:latin typeface="Arial Narrow" panose="020B0606020202030204" pitchFamily="34" charset="0"/>
              </a:rPr>
              <a:t>include</a:t>
            </a:r>
            <a:r>
              <a:rPr lang="zh-CN" altLang="en-US" b="1" dirty="0">
                <a:latin typeface="Arial Narrow" panose="020B0606020202030204" pitchFamily="34" charset="0"/>
              </a:rPr>
              <a:t>部分最后加入：</a:t>
            </a:r>
          </a:p>
          <a:p>
            <a:r>
              <a:rPr lang="en-US" altLang="zh-CN" b="1" i="1" dirty="0" smtClean="0">
                <a:solidFill>
                  <a:srgbClr val="FFCCFF"/>
                </a:solidFill>
                <a:latin typeface="Arial Narrow" panose="020B0606020202030204" pitchFamily="34" charset="0"/>
              </a:rPr>
              <a:t>                                           #</a:t>
            </a:r>
            <a:r>
              <a:rPr lang="en-US" altLang="zh-CN" b="1" i="1" dirty="0">
                <a:solidFill>
                  <a:srgbClr val="FFCCFF"/>
                </a:solidFill>
                <a:latin typeface="Arial Narrow" panose="020B0606020202030204" pitchFamily="34" charset="0"/>
              </a:rPr>
              <a:t>include "</a:t>
            </a:r>
            <a:r>
              <a:rPr lang="en-US" altLang="zh-CN" b="1" i="1" dirty="0" err="1">
                <a:solidFill>
                  <a:srgbClr val="FFCCFF"/>
                </a:solidFill>
                <a:latin typeface="Arial Narrow" panose="020B0606020202030204" pitchFamily="34" charset="0"/>
              </a:rPr>
              <a:t>InputDlg.h</a:t>
            </a:r>
            <a:r>
              <a:rPr lang="en-US" altLang="zh-CN" b="1" i="1" dirty="0">
                <a:solidFill>
                  <a:srgbClr val="FFCCFF"/>
                </a:solidFill>
                <a:latin typeface="Arial Narrow" panose="020B0606020202030204" pitchFamily="34" charset="0"/>
              </a:rPr>
              <a:t>"</a:t>
            </a:r>
            <a:endParaRPr lang="en-US" altLang="zh-CN" b="1" dirty="0">
              <a:solidFill>
                <a:srgbClr val="FFCCFF"/>
              </a:solidFill>
              <a:latin typeface="Arial Narrow" panose="020B0606020202030204" pitchFamily="34" charset="0"/>
            </a:endParaRPr>
          </a:p>
          <a:p>
            <a:r>
              <a:rPr lang="en-US" altLang="zh-CN" sz="2800" b="1" dirty="0">
                <a:latin typeface="Arial Narrow" panose="020B0606020202030204" pitchFamily="34" charset="0"/>
              </a:rPr>
              <a:t>	</a:t>
            </a:r>
          </a:p>
          <a:p>
            <a:r>
              <a:rPr lang="zh-CN" altLang="en-US" sz="2800" b="1" dirty="0">
                <a:latin typeface="Arial Narrow" panose="020B0606020202030204" pitchFamily="34" charset="0"/>
              </a:rPr>
              <a:t>在</a:t>
            </a:r>
            <a:r>
              <a:rPr lang="en-US" altLang="zh-CN" sz="2800" b="1" dirty="0" err="1">
                <a:latin typeface="Arial Narrow" panose="020B0606020202030204" pitchFamily="34" charset="0"/>
              </a:rPr>
              <a:t>OnOperString</a:t>
            </a:r>
            <a:r>
              <a:rPr lang="zh-CN" altLang="en-US" sz="2800" b="1" dirty="0">
                <a:latin typeface="Arial Narrow" panose="020B0606020202030204" pitchFamily="34" charset="0"/>
              </a:rPr>
              <a:t>中加入如下代码：</a:t>
            </a:r>
          </a:p>
          <a:p>
            <a:r>
              <a:rPr lang="en-US" altLang="zh-CN" b="1" dirty="0">
                <a:solidFill>
                  <a:srgbClr val="FFFF99"/>
                </a:solidFill>
                <a:latin typeface="+mn-lt"/>
              </a:rPr>
              <a:t>void CMy10_1View::</a:t>
            </a:r>
            <a:r>
              <a:rPr lang="en-US" altLang="zh-CN" b="1" dirty="0" err="1">
                <a:solidFill>
                  <a:srgbClr val="FFFF99"/>
                </a:solidFill>
                <a:latin typeface="+mn-lt"/>
              </a:rPr>
              <a:t>OnOperString</a:t>
            </a:r>
            <a:r>
              <a:rPr lang="en-US" altLang="zh-CN" b="1" dirty="0">
                <a:solidFill>
                  <a:srgbClr val="FFFF99"/>
                </a:solidFill>
                <a:latin typeface="+mn-lt"/>
              </a:rPr>
              <a:t>()</a:t>
            </a:r>
            <a:endParaRPr lang="zh-CN" altLang="zh-CN" b="1" dirty="0">
              <a:solidFill>
                <a:srgbClr val="FFFF99"/>
              </a:solidFill>
              <a:latin typeface="+mn-lt"/>
            </a:endParaRPr>
          </a:p>
          <a:p>
            <a:r>
              <a:rPr lang="en-US" altLang="zh-CN" b="1" dirty="0" smtClean="0">
                <a:solidFill>
                  <a:srgbClr val="FFFF99"/>
                </a:solidFill>
                <a:latin typeface="+mn-lt"/>
              </a:rPr>
              <a:t>{ // </a:t>
            </a:r>
            <a:r>
              <a:rPr lang="en-US" altLang="zh-CN" b="1" dirty="0">
                <a:solidFill>
                  <a:srgbClr val="FFFF99"/>
                </a:solidFill>
                <a:latin typeface="+mn-lt"/>
              </a:rPr>
              <a:t>TODO: </a:t>
            </a:r>
            <a:r>
              <a:rPr lang="zh-CN" altLang="zh-CN" b="1" dirty="0">
                <a:solidFill>
                  <a:srgbClr val="FFFF99"/>
                </a:solidFill>
                <a:latin typeface="+mn-lt"/>
              </a:rPr>
              <a:t>在此添加命令处理程序代码</a:t>
            </a:r>
          </a:p>
          <a:p>
            <a:r>
              <a:rPr lang="en-US" altLang="zh-CN" sz="2800" b="1" i="1" dirty="0" smtClean="0">
                <a:solidFill>
                  <a:srgbClr val="FFFF99"/>
                </a:solidFill>
                <a:latin typeface="+mn-lt"/>
              </a:rPr>
              <a:t>  </a:t>
            </a:r>
            <a:r>
              <a:rPr lang="en-US" altLang="zh-CN" sz="2800" b="1" i="1" dirty="0" err="1" smtClean="0">
                <a:solidFill>
                  <a:srgbClr val="FFCCFF"/>
                </a:solidFill>
                <a:latin typeface="+mn-lt"/>
              </a:rPr>
              <a:t>CInputDlg</a:t>
            </a:r>
            <a:r>
              <a:rPr lang="en-US" altLang="zh-CN" sz="2800" b="1" i="1" dirty="0" smtClean="0">
                <a:solidFill>
                  <a:srgbClr val="FFCCFF"/>
                </a:solidFill>
                <a:latin typeface="+mn-lt"/>
              </a:rPr>
              <a:t> </a:t>
            </a:r>
            <a:r>
              <a:rPr lang="en-US" altLang="zh-CN" sz="2800" b="1" i="1" dirty="0" err="1">
                <a:solidFill>
                  <a:srgbClr val="FFCCFF"/>
                </a:solidFill>
                <a:latin typeface="+mn-lt"/>
              </a:rPr>
              <a:t>dlgInput</a:t>
            </a:r>
            <a:r>
              <a:rPr lang="en-US" altLang="zh-CN" sz="2800" b="1" i="1" dirty="0" smtClean="0">
                <a:solidFill>
                  <a:srgbClr val="FFCCFF"/>
                </a:solidFill>
                <a:latin typeface="+mn-lt"/>
              </a:rPr>
              <a:t>;	// </a:t>
            </a:r>
            <a:r>
              <a:rPr lang="zh-CN" altLang="zh-CN" sz="2800" b="1" i="1" dirty="0">
                <a:solidFill>
                  <a:srgbClr val="FFCCFF"/>
                </a:solidFill>
                <a:latin typeface="+mn-lt"/>
              </a:rPr>
              <a:t>声明对话框变量</a:t>
            </a:r>
            <a:endParaRPr lang="zh-CN" altLang="zh-CN" sz="2800" b="1" dirty="0">
              <a:solidFill>
                <a:srgbClr val="FFCCFF"/>
              </a:solidFill>
              <a:latin typeface="+mn-lt"/>
            </a:endParaRPr>
          </a:p>
          <a:p>
            <a:r>
              <a:rPr lang="en-US" altLang="zh-CN" sz="2800" b="1" i="1" dirty="0" smtClean="0">
                <a:solidFill>
                  <a:srgbClr val="FFCCFF"/>
                </a:solidFill>
                <a:latin typeface="+mn-lt"/>
              </a:rPr>
              <a:t>  if(</a:t>
            </a:r>
            <a:r>
              <a:rPr lang="en-US" altLang="zh-CN" sz="2800" b="1" i="1" dirty="0" err="1" smtClean="0">
                <a:solidFill>
                  <a:srgbClr val="FFCCFF"/>
                </a:solidFill>
                <a:latin typeface="+mn-lt"/>
              </a:rPr>
              <a:t>dlgInput.DoModal</a:t>
            </a:r>
            <a:r>
              <a:rPr lang="en-US" altLang="zh-CN" sz="2800" b="1" i="1" dirty="0">
                <a:solidFill>
                  <a:srgbClr val="FFCCFF"/>
                </a:solidFill>
                <a:latin typeface="+mn-lt"/>
              </a:rPr>
              <a:t>() == IDOK</a:t>
            </a:r>
            <a:r>
              <a:rPr lang="en-US" altLang="zh-CN" sz="2800" b="1" i="1" dirty="0" smtClean="0">
                <a:solidFill>
                  <a:srgbClr val="FFCCFF"/>
                </a:solidFill>
                <a:latin typeface="+mn-lt"/>
              </a:rPr>
              <a:t>) // </a:t>
            </a:r>
            <a:r>
              <a:rPr lang="zh-CN" altLang="en-US" sz="2800" b="1" i="1" dirty="0" smtClean="0">
                <a:solidFill>
                  <a:srgbClr val="FFCCFF"/>
                </a:solidFill>
                <a:latin typeface="+mn-lt"/>
              </a:rPr>
              <a:t>若</a:t>
            </a:r>
            <a:r>
              <a:rPr lang="zh-CN" altLang="zh-CN" sz="2800" b="1" i="1" dirty="0" smtClean="0">
                <a:solidFill>
                  <a:srgbClr val="FFCCFF"/>
                </a:solidFill>
                <a:latin typeface="+mn-lt"/>
              </a:rPr>
              <a:t>点</a:t>
            </a:r>
            <a:r>
              <a:rPr lang="zh-CN" altLang="zh-CN" sz="2800" b="1" i="1" dirty="0">
                <a:solidFill>
                  <a:srgbClr val="FFCCFF"/>
                </a:solidFill>
                <a:latin typeface="+mn-lt"/>
              </a:rPr>
              <a:t>击</a:t>
            </a:r>
            <a:r>
              <a:rPr lang="en-US" altLang="zh-CN" sz="2800" b="1" i="1" dirty="0">
                <a:solidFill>
                  <a:srgbClr val="FFCCFF"/>
                </a:solidFill>
                <a:latin typeface="+mn-lt"/>
              </a:rPr>
              <a:t>OK</a:t>
            </a:r>
            <a:r>
              <a:rPr lang="zh-CN" altLang="zh-CN" sz="2800" b="1" i="1" dirty="0">
                <a:solidFill>
                  <a:srgbClr val="FFCCFF"/>
                </a:solidFill>
                <a:latin typeface="+mn-lt"/>
              </a:rPr>
              <a:t>按钮</a:t>
            </a:r>
            <a:endParaRPr lang="zh-CN" altLang="zh-CN" sz="2800" b="1" dirty="0">
              <a:solidFill>
                <a:srgbClr val="FFCCFF"/>
              </a:solidFill>
              <a:latin typeface="+mn-lt"/>
            </a:endParaRPr>
          </a:p>
          <a:p>
            <a:r>
              <a:rPr lang="en-US" altLang="zh-CN" sz="2800" b="1" i="1" dirty="0">
                <a:solidFill>
                  <a:srgbClr val="FFCCFF"/>
                </a:solidFill>
                <a:latin typeface="+mn-lt"/>
              </a:rPr>
              <a:t>    </a:t>
            </a:r>
            <a:r>
              <a:rPr lang="en-US" altLang="zh-CN" sz="2800" b="1" i="1" dirty="0" smtClean="0">
                <a:solidFill>
                  <a:srgbClr val="FFCCFF"/>
                </a:solidFill>
                <a:latin typeface="+mn-lt"/>
              </a:rPr>
              <a:t>{</a:t>
            </a:r>
            <a:r>
              <a:rPr lang="en-US" altLang="zh-CN" sz="2800" b="1" i="1" dirty="0">
                <a:solidFill>
                  <a:srgbClr val="FFCCFF"/>
                </a:solidFill>
                <a:latin typeface="+mn-lt"/>
              </a:rPr>
              <a:t>	</a:t>
            </a:r>
            <a:r>
              <a:rPr lang="en-US" altLang="zh-CN" sz="2800" b="1" i="1" dirty="0" err="1">
                <a:solidFill>
                  <a:srgbClr val="FFCCFF"/>
                </a:solidFill>
                <a:latin typeface="+mn-lt"/>
              </a:rPr>
              <a:t>m_strShow</a:t>
            </a:r>
            <a:r>
              <a:rPr lang="en-US" altLang="zh-CN" sz="2800" b="1" i="1" dirty="0">
                <a:solidFill>
                  <a:srgbClr val="FFCCFF"/>
                </a:solidFill>
                <a:latin typeface="+mn-lt"/>
              </a:rPr>
              <a:t> = </a:t>
            </a:r>
            <a:r>
              <a:rPr lang="en-US" altLang="zh-CN" sz="2800" b="1" i="1" dirty="0" err="1">
                <a:solidFill>
                  <a:srgbClr val="FFCCFF"/>
                </a:solidFill>
                <a:latin typeface="+mn-lt"/>
              </a:rPr>
              <a:t>dlgInput.m_strInput</a:t>
            </a:r>
            <a:r>
              <a:rPr lang="en-US" altLang="zh-CN" sz="2800" b="1" i="1" dirty="0">
                <a:solidFill>
                  <a:srgbClr val="FFCCFF"/>
                </a:solidFill>
                <a:latin typeface="+mn-lt"/>
              </a:rPr>
              <a:t>;	</a:t>
            </a:r>
            <a:r>
              <a:rPr lang="en-US" altLang="zh-CN" sz="2800" b="1" i="1" dirty="0" smtClean="0">
                <a:solidFill>
                  <a:srgbClr val="FFCCFF"/>
                </a:solidFill>
                <a:latin typeface="+mn-lt"/>
              </a:rPr>
              <a:t>// </a:t>
            </a:r>
            <a:r>
              <a:rPr lang="zh-CN" altLang="zh-CN" sz="2800" b="1" i="1" dirty="0">
                <a:solidFill>
                  <a:srgbClr val="FFCCFF"/>
                </a:solidFill>
                <a:latin typeface="+mn-lt"/>
              </a:rPr>
              <a:t>更改字符串</a:t>
            </a:r>
            <a:endParaRPr lang="zh-CN" altLang="zh-CN" sz="2800" b="1" dirty="0">
              <a:solidFill>
                <a:srgbClr val="FFCCFF"/>
              </a:solidFill>
              <a:latin typeface="+mn-lt"/>
            </a:endParaRPr>
          </a:p>
          <a:p>
            <a:r>
              <a:rPr lang="en-US" altLang="zh-CN" sz="2800" b="1" i="1" dirty="0">
                <a:solidFill>
                  <a:srgbClr val="FFCCFF"/>
                </a:solidFill>
                <a:latin typeface="+mn-lt"/>
              </a:rPr>
              <a:t>	</a:t>
            </a:r>
            <a:r>
              <a:rPr lang="en-US" altLang="zh-CN" sz="2800" b="1" i="1" dirty="0" smtClean="0">
                <a:solidFill>
                  <a:srgbClr val="FFCCFF"/>
                </a:solidFill>
                <a:latin typeface="+mn-lt"/>
              </a:rPr>
              <a:t>Invalidate</a:t>
            </a:r>
            <a:r>
              <a:rPr lang="en-US" altLang="zh-CN" sz="2800" b="1" i="1" dirty="0">
                <a:solidFill>
                  <a:srgbClr val="FFCCFF"/>
                </a:solidFill>
                <a:latin typeface="+mn-lt"/>
              </a:rPr>
              <a:t>();	                		// </a:t>
            </a:r>
            <a:r>
              <a:rPr lang="zh-CN" altLang="zh-CN" sz="2800" b="1" i="1" dirty="0">
                <a:solidFill>
                  <a:srgbClr val="FFCCFF"/>
                </a:solidFill>
                <a:latin typeface="+mn-lt"/>
              </a:rPr>
              <a:t>强制重绘</a:t>
            </a:r>
            <a:endParaRPr lang="zh-CN" altLang="zh-CN" sz="2800" b="1" dirty="0">
              <a:solidFill>
                <a:srgbClr val="FFCCFF"/>
              </a:solidFill>
              <a:latin typeface="+mn-lt"/>
            </a:endParaRPr>
          </a:p>
          <a:p>
            <a:r>
              <a:rPr lang="en-US" altLang="zh-CN" sz="2800" b="1" i="1" dirty="0" smtClean="0">
                <a:solidFill>
                  <a:srgbClr val="FFCCFF"/>
                </a:solidFill>
                <a:latin typeface="+mn-lt"/>
              </a:rPr>
              <a:t>    }</a:t>
            </a:r>
            <a:endParaRPr lang="zh-CN" altLang="zh-CN" sz="2800" b="1" dirty="0">
              <a:solidFill>
                <a:srgbClr val="FFCCFF"/>
              </a:solidFill>
              <a:latin typeface="+mn-lt"/>
            </a:endParaRPr>
          </a:p>
          <a:p>
            <a:r>
              <a:rPr lang="en-US" altLang="zh-CN" b="1" dirty="0">
                <a:solidFill>
                  <a:srgbClr val="FFFF99"/>
                </a:solidFill>
                <a:latin typeface="+mn-lt"/>
              </a:rPr>
              <a:t>}</a:t>
            </a:r>
            <a:endParaRPr lang="zh-CN" altLang="zh-CN" b="1" dirty="0">
              <a:solidFill>
                <a:srgbClr val="FFFF99"/>
              </a:solidFill>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EBCF1F2-EECB-4BBC-B127-60860317BB6C}" type="slidenum">
              <a:rPr lang="en-US" altLang="zh-CN"/>
              <a:pPr/>
              <a:t>44</a:t>
            </a:fld>
            <a:endParaRPr lang="en-US" altLang="zh-CN"/>
          </a:p>
        </p:txBody>
      </p:sp>
      <p:sp>
        <p:nvSpPr>
          <p:cNvPr id="163842" name="Rectangle 2"/>
          <p:cNvSpPr>
            <a:spLocks noGrp="1" noChangeArrowheads="1"/>
          </p:cNvSpPr>
          <p:nvPr>
            <p:ph type="title"/>
          </p:nvPr>
        </p:nvSpPr>
        <p:spPr>
          <a:xfrm>
            <a:off x="685800" y="228600"/>
            <a:ext cx="7772400" cy="838200"/>
          </a:xfrm>
        </p:spPr>
        <p:txBody>
          <a:bodyPr/>
          <a:lstStyle/>
          <a:p>
            <a:r>
              <a:rPr lang="en-US" altLang="zh-CN" b="1" dirty="0" smtClean="0"/>
              <a:t>10.6 </a:t>
            </a:r>
            <a:r>
              <a:rPr lang="zh-CN" altLang="en-US" b="1" dirty="0" smtClean="0">
                <a:latin typeface="宋体" panose="02010600030101010101" pitchFamily="2" charset="-122"/>
              </a:rPr>
              <a:t>位</a:t>
            </a:r>
            <a:r>
              <a:rPr lang="zh-CN" altLang="en-US" b="1" dirty="0">
                <a:latin typeface="宋体" panose="02010600030101010101" pitchFamily="2" charset="-122"/>
              </a:rPr>
              <a:t>图资源的创建及其应用</a:t>
            </a:r>
            <a:r>
              <a:rPr lang="zh-CN" altLang="en-US" b="1" dirty="0"/>
              <a:t> </a:t>
            </a:r>
          </a:p>
        </p:txBody>
      </p:sp>
      <p:sp>
        <p:nvSpPr>
          <p:cNvPr id="163843" name="Rectangle 3"/>
          <p:cNvSpPr>
            <a:spLocks noGrp="1" noChangeArrowheads="1"/>
          </p:cNvSpPr>
          <p:nvPr>
            <p:ph type="body" idx="1"/>
          </p:nvPr>
        </p:nvSpPr>
        <p:spPr>
          <a:xfrm>
            <a:off x="685800" y="1295400"/>
            <a:ext cx="7772400" cy="4876800"/>
          </a:xfrm>
        </p:spPr>
        <p:txBody>
          <a:bodyPr/>
          <a:lstStyle/>
          <a:p>
            <a:pPr marL="0" indent="0" algn="just">
              <a:lnSpc>
                <a:spcPct val="90000"/>
              </a:lnSpc>
              <a:buFontTx/>
              <a:buNone/>
            </a:pPr>
            <a:r>
              <a:rPr lang="en-US" altLang="zh-CN" sz="2800" b="1" dirty="0"/>
              <a:t>          </a:t>
            </a:r>
            <a:r>
              <a:rPr lang="zh-CN" altLang="en-US" sz="2800" b="1" dirty="0" smtClean="0"/>
              <a:t>标</a:t>
            </a:r>
            <a:r>
              <a:rPr lang="zh-CN" altLang="en-US" sz="2800" b="1" dirty="0"/>
              <a:t>准控件比较单调，若能通过一些精美的图片来点缀，就活泼了，这个问题，可以选择位图资源来实现</a:t>
            </a:r>
            <a:r>
              <a:rPr lang="zh-CN" altLang="en-US" sz="2800" b="1" dirty="0" smtClean="0"/>
              <a:t>。</a:t>
            </a:r>
            <a:endParaRPr lang="en-US" altLang="zh-CN" sz="2800" b="1" dirty="0" smtClean="0"/>
          </a:p>
          <a:p>
            <a:pPr algn="just">
              <a:lnSpc>
                <a:spcPct val="90000"/>
              </a:lnSpc>
              <a:buFontTx/>
              <a:buNone/>
            </a:pPr>
            <a:endParaRPr lang="zh-CN" altLang="en-US" sz="2800" b="1" dirty="0"/>
          </a:p>
          <a:p>
            <a:pPr marL="0" indent="0">
              <a:lnSpc>
                <a:spcPct val="90000"/>
              </a:lnSpc>
              <a:buFontTx/>
              <a:buNone/>
            </a:pPr>
            <a:r>
              <a:rPr lang="zh-CN" altLang="en-US" sz="2800" b="1" dirty="0"/>
              <a:t> </a:t>
            </a:r>
            <a:r>
              <a:rPr lang="zh-CN" altLang="en-US" sz="2800" b="1" dirty="0" smtClean="0"/>
              <a:t>       </a:t>
            </a:r>
            <a:r>
              <a:rPr lang="zh-CN" altLang="en-US" sz="2800" b="1" dirty="0" smtClean="0">
                <a:latin typeface="宋体" panose="02010600030101010101" pitchFamily="2" charset="-122"/>
              </a:rPr>
              <a:t>位</a:t>
            </a:r>
            <a:r>
              <a:rPr lang="zh-CN" altLang="en-US" sz="2800" b="1" dirty="0">
                <a:latin typeface="宋体" panose="02010600030101010101" pitchFamily="2" charset="-122"/>
              </a:rPr>
              <a:t>图是一种数字化的图形表示形式，基本数据结构是像素，一个像素表示一个离散点的颜色值</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a:lnSpc>
                <a:spcPct val="90000"/>
              </a:lnSpc>
              <a:buFontTx/>
              <a:buNone/>
            </a:pPr>
            <a:endParaRPr lang="zh-CN" altLang="en-US" sz="2800" b="1" dirty="0">
              <a:latin typeface="宋体" panose="02010600030101010101" pitchFamily="2" charset="-122"/>
            </a:endParaRPr>
          </a:p>
          <a:p>
            <a:pPr marL="0" indent="0">
              <a:lnSpc>
                <a:spcPct val="90000"/>
              </a:lnSpc>
              <a:buFontTx/>
              <a:buNone/>
            </a:pPr>
            <a:r>
              <a:rPr lang="zh-CN" altLang="en-US" sz="2800" b="1" dirty="0">
                <a:latin typeface="宋体" panose="02010600030101010101" pitchFamily="2" charset="-122"/>
              </a:rPr>
              <a:t>     </a:t>
            </a:r>
            <a:r>
              <a:rPr lang="zh-CN" altLang="en-US" sz="2800" b="1" dirty="0" smtClean="0">
                <a:latin typeface="宋体" panose="02010600030101010101" pitchFamily="2" charset="-122"/>
              </a:rPr>
              <a:t>常</a:t>
            </a:r>
            <a:r>
              <a:rPr lang="zh-CN" altLang="en-US" sz="2800" b="1" dirty="0">
                <a:latin typeface="宋体" panose="02010600030101010101" pitchFamily="2" charset="-122"/>
              </a:rPr>
              <a:t>见位图有</a:t>
            </a:r>
            <a:r>
              <a:rPr lang="en-US" altLang="zh-CN" sz="2800" b="1" dirty="0"/>
              <a:t>2</a:t>
            </a:r>
            <a:r>
              <a:rPr lang="zh-CN" altLang="en-US" sz="2800" b="1" dirty="0">
                <a:latin typeface="宋体" panose="02010600030101010101" pitchFamily="2" charset="-122"/>
              </a:rPr>
              <a:t>色、</a:t>
            </a:r>
            <a:r>
              <a:rPr lang="en-US" altLang="zh-CN" sz="2800" b="1" dirty="0"/>
              <a:t>4</a:t>
            </a:r>
            <a:r>
              <a:rPr lang="zh-CN" altLang="en-US" sz="2800" b="1" dirty="0">
                <a:latin typeface="宋体" panose="02010600030101010101" pitchFamily="2" charset="-122"/>
              </a:rPr>
              <a:t>色、</a:t>
            </a:r>
            <a:r>
              <a:rPr lang="en-US" altLang="zh-CN" sz="2800" b="1" dirty="0"/>
              <a:t>16</a:t>
            </a:r>
            <a:r>
              <a:rPr lang="zh-CN" altLang="en-US" sz="2800" b="1" dirty="0">
                <a:latin typeface="宋体" panose="02010600030101010101" pitchFamily="2" charset="-122"/>
              </a:rPr>
              <a:t>色、</a:t>
            </a:r>
            <a:r>
              <a:rPr lang="en-US" altLang="zh-CN" sz="2800" b="1" dirty="0"/>
              <a:t>256</a:t>
            </a:r>
            <a:r>
              <a:rPr lang="zh-CN" altLang="en-US" sz="2800" b="1" dirty="0">
                <a:latin typeface="宋体" panose="02010600030101010101" pitchFamily="2" charset="-122"/>
              </a:rPr>
              <a:t>色、</a:t>
            </a:r>
            <a:r>
              <a:rPr lang="en-US" altLang="zh-CN" sz="2800" b="1" dirty="0"/>
              <a:t>16</a:t>
            </a:r>
            <a:r>
              <a:rPr lang="zh-CN" altLang="en-US" sz="2800" b="1" dirty="0">
                <a:latin typeface="宋体" panose="02010600030101010101" pitchFamily="2" charset="-122"/>
              </a:rPr>
              <a:t>位、</a:t>
            </a:r>
            <a:r>
              <a:rPr lang="en-US" altLang="zh-CN" sz="2800" b="1" dirty="0"/>
              <a:t>24</a:t>
            </a:r>
            <a:r>
              <a:rPr lang="zh-CN" altLang="en-US" sz="2800" b="1" dirty="0">
                <a:latin typeface="宋体" panose="02010600030101010101" pitchFamily="2" charset="-122"/>
              </a:rPr>
              <a:t>位</a:t>
            </a:r>
            <a:r>
              <a:rPr lang="zh-CN" altLang="en-US" sz="2800" b="1" dirty="0" smtClean="0">
                <a:latin typeface="宋体" panose="02010600030101010101" pitchFamily="2" charset="-122"/>
              </a:rPr>
              <a:t>。保</a:t>
            </a:r>
            <a:r>
              <a:rPr lang="zh-CN" altLang="en-US" sz="2800" b="1" dirty="0">
                <a:latin typeface="宋体" panose="02010600030101010101" pitchFamily="2" charset="-122"/>
              </a:rPr>
              <a:t>存在文件中的位图可以看作是设备无关的，文件本身的数据用来描述位图的内容。</a:t>
            </a:r>
            <a:r>
              <a:rPr lang="zh-CN" altLang="en-US" sz="2800" b="1" dirty="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80F9ABB-630D-4A88-A41B-C71299A6111B}" type="slidenum">
              <a:rPr lang="en-US" altLang="zh-CN"/>
              <a:pPr/>
              <a:t>45</a:t>
            </a:fld>
            <a:endParaRPr lang="en-US" altLang="zh-CN"/>
          </a:p>
        </p:txBody>
      </p:sp>
      <p:sp>
        <p:nvSpPr>
          <p:cNvPr id="164868" name="Text Box 4"/>
          <p:cNvSpPr txBox="1">
            <a:spLocks noChangeArrowheads="1"/>
          </p:cNvSpPr>
          <p:nvPr/>
        </p:nvSpPr>
        <p:spPr bwMode="auto">
          <a:xfrm>
            <a:off x="-1" y="116632"/>
            <a:ext cx="90630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latin typeface="Arial Narrow" panose="020B0606020202030204" pitchFamily="34" charset="0"/>
              </a:rPr>
              <a:t>【</a:t>
            </a:r>
            <a:r>
              <a:rPr lang="zh-CN" altLang="en-US" sz="3200" b="1" dirty="0">
                <a:latin typeface="Arial Narrow" panose="020B0606020202030204" pitchFamily="34" charset="0"/>
              </a:rPr>
              <a:t>例</a:t>
            </a:r>
            <a:r>
              <a:rPr lang="en-US" altLang="zh-CN" sz="3200" b="1" dirty="0">
                <a:latin typeface="Arial Narrow" panose="020B0606020202030204" pitchFamily="34" charset="0"/>
              </a:rPr>
              <a:t>10-7】</a:t>
            </a:r>
            <a:r>
              <a:rPr lang="zh-CN" altLang="en-US" sz="3200" b="1" dirty="0">
                <a:latin typeface="Arial Narrow" panose="020B0606020202030204" pitchFamily="34" charset="0"/>
              </a:rPr>
              <a:t>在</a:t>
            </a:r>
            <a:r>
              <a:rPr lang="en-US" altLang="zh-CN" sz="3200" b="1" dirty="0">
                <a:latin typeface="Arial Narrow" panose="020B0606020202030204" pitchFamily="34" charset="0"/>
              </a:rPr>
              <a:t>【</a:t>
            </a:r>
            <a:r>
              <a:rPr lang="zh-CN" altLang="en-US" sz="3200" b="1" dirty="0">
                <a:latin typeface="Arial Narrow" panose="020B0606020202030204" pitchFamily="34" charset="0"/>
              </a:rPr>
              <a:t>例</a:t>
            </a:r>
            <a:r>
              <a:rPr lang="en-US" altLang="zh-CN" sz="3200" b="1" dirty="0">
                <a:latin typeface="Arial Narrow" panose="020B0606020202030204" pitchFamily="34" charset="0"/>
              </a:rPr>
              <a:t>10-6】</a:t>
            </a:r>
            <a:r>
              <a:rPr lang="zh-CN" altLang="en-US" sz="3200" b="1" dirty="0">
                <a:latin typeface="Arial Narrow" panose="020B0606020202030204" pitchFamily="34" charset="0"/>
              </a:rPr>
              <a:t>的基础上显示两幅图片，一幅是</a:t>
            </a:r>
            <a:r>
              <a:rPr lang="en-US" altLang="zh-CN" sz="3200" b="1" dirty="0">
                <a:latin typeface="Arial Narrow" panose="020B0606020202030204" pitchFamily="34" charset="0"/>
              </a:rPr>
              <a:t>256</a:t>
            </a:r>
            <a:r>
              <a:rPr lang="zh-CN" altLang="en-US" sz="3200" b="1" dirty="0">
                <a:latin typeface="Arial Narrow" panose="020B0606020202030204" pitchFamily="34" charset="0"/>
              </a:rPr>
              <a:t>色</a:t>
            </a:r>
            <a:r>
              <a:rPr lang="en-US" altLang="zh-CN" b="1" i="1" dirty="0"/>
              <a:t>(</a:t>
            </a:r>
            <a:r>
              <a:rPr lang="en-US" altLang="zh-CN" b="1" i="1" dirty="0">
                <a:solidFill>
                  <a:srgbClr val="FFCCFF"/>
                </a:solidFill>
              </a:rPr>
              <a:t>IDB_BITMAP_256</a:t>
            </a:r>
            <a:r>
              <a:rPr lang="en-US" altLang="zh-CN" b="1" i="1" dirty="0"/>
              <a:t>)</a:t>
            </a:r>
            <a:r>
              <a:rPr lang="zh-CN" altLang="en-US" sz="3200" b="1" dirty="0">
                <a:latin typeface="Arial Narrow" panose="020B0606020202030204" pitchFamily="34" charset="0"/>
              </a:rPr>
              <a:t>，另一幅是</a:t>
            </a:r>
            <a:r>
              <a:rPr lang="en-US" altLang="zh-CN" sz="3200" b="1" dirty="0">
                <a:latin typeface="Arial Narrow" panose="020B0606020202030204" pitchFamily="34" charset="0"/>
              </a:rPr>
              <a:t>24</a:t>
            </a:r>
            <a:r>
              <a:rPr lang="zh-CN" altLang="en-US" sz="3200" b="1" dirty="0">
                <a:latin typeface="Arial Narrow" panose="020B0606020202030204" pitchFamily="34" charset="0"/>
              </a:rPr>
              <a:t>位真彩</a:t>
            </a:r>
            <a:r>
              <a:rPr lang="en-US" altLang="zh-CN" b="1" i="1" dirty="0"/>
              <a:t>(</a:t>
            </a:r>
            <a:r>
              <a:rPr lang="en-US" altLang="zh-CN" b="1" i="1" dirty="0">
                <a:solidFill>
                  <a:srgbClr val="FFCCFF"/>
                </a:solidFill>
              </a:rPr>
              <a:t>IDB_BITMAP_24bit</a:t>
            </a:r>
            <a:r>
              <a:rPr lang="en-US" altLang="zh-CN" b="1" i="1" dirty="0"/>
              <a:t>)</a:t>
            </a:r>
            <a:r>
              <a:rPr lang="zh-CN" altLang="en-US" sz="3200" b="1" dirty="0">
                <a:latin typeface="Arial Narrow" panose="020B0606020202030204" pitchFamily="34" charset="0"/>
              </a:rPr>
              <a:t>，两幅图片都是通过资源来显示 </a:t>
            </a:r>
          </a:p>
        </p:txBody>
      </p:sp>
      <p:sp>
        <p:nvSpPr>
          <p:cNvPr id="3" name="文本框 2"/>
          <p:cNvSpPr txBox="1"/>
          <p:nvPr/>
        </p:nvSpPr>
        <p:spPr>
          <a:xfrm>
            <a:off x="7179133" y="2587449"/>
            <a:ext cx="1797193" cy="2308324"/>
          </a:xfrm>
          <a:prstGeom prst="rect">
            <a:avLst/>
          </a:prstGeom>
          <a:noFill/>
        </p:spPr>
        <p:txBody>
          <a:bodyPr wrap="square" rtlCol="0">
            <a:spAutoFit/>
          </a:bodyPr>
          <a:lstStyle/>
          <a:p>
            <a:r>
              <a:rPr lang="zh-CN" altLang="en-US" sz="3600" b="1" dirty="0" smtClean="0">
                <a:solidFill>
                  <a:srgbClr val="00FF00"/>
                </a:solidFill>
                <a:latin typeface="+mn-lt"/>
              </a:rPr>
              <a:t>添加</a:t>
            </a:r>
            <a:r>
              <a:rPr lang="en-US" altLang="zh-CN" sz="2800" b="1" dirty="0" smtClean="0">
                <a:solidFill>
                  <a:srgbClr val="00FF00"/>
                </a:solidFill>
                <a:latin typeface="+mn-lt"/>
              </a:rPr>
              <a:t>bmp</a:t>
            </a:r>
            <a:r>
              <a:rPr lang="zh-CN" altLang="en-US" sz="3600" b="1" dirty="0" smtClean="0">
                <a:solidFill>
                  <a:srgbClr val="00FF00"/>
                </a:solidFill>
                <a:latin typeface="+mn-lt"/>
              </a:rPr>
              <a:t>资源并导入两张图</a:t>
            </a:r>
            <a:endParaRPr lang="zh-CN" altLang="en-US" sz="3600" b="1" dirty="0">
              <a:solidFill>
                <a:srgbClr val="00FF00"/>
              </a:solidFill>
              <a:latin typeface="+mn-lt"/>
            </a:endParaRPr>
          </a:p>
        </p:txBody>
      </p:sp>
      <p:pic>
        <p:nvPicPr>
          <p:cNvPr id="149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69998"/>
            <a:ext cx="7056900" cy="437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97A885C-4CF4-49BE-B45B-9C697DBFC39B}" type="slidenum">
              <a:rPr lang="en-US" altLang="zh-CN" smtClean="0"/>
              <a:pPr/>
              <a:t>46</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631" y="110951"/>
            <a:ext cx="5980697" cy="670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65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D7C102D-47AF-4BD8-B444-058D97D3BF69}" type="slidenum">
              <a:rPr lang="en-US" altLang="zh-CN"/>
              <a:pPr/>
              <a:t>47</a:t>
            </a:fld>
            <a:endParaRPr lang="en-US" altLang="zh-CN"/>
          </a:p>
        </p:txBody>
      </p:sp>
      <p:sp>
        <p:nvSpPr>
          <p:cNvPr id="165892" name="Text Box 4"/>
          <p:cNvSpPr txBox="1">
            <a:spLocks noChangeArrowheads="1"/>
          </p:cNvSpPr>
          <p:nvPr/>
        </p:nvSpPr>
        <p:spPr bwMode="auto">
          <a:xfrm>
            <a:off x="365125" y="366713"/>
            <a:ext cx="8474075" cy="595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800" b="1" dirty="0">
                <a:solidFill>
                  <a:srgbClr val="FFCCFF"/>
                </a:solidFill>
                <a:latin typeface="Arial Narrow" panose="020B0606020202030204" pitchFamily="34" charset="0"/>
              </a:rPr>
              <a:t>在</a:t>
            </a:r>
            <a:r>
              <a:rPr lang="en-US" altLang="zh-CN" sz="2800" b="1" dirty="0" smtClean="0">
                <a:solidFill>
                  <a:srgbClr val="FFCCFF"/>
                </a:solidFill>
                <a:latin typeface="Arial Narrow" panose="020B0606020202030204" pitchFamily="34" charset="0"/>
              </a:rPr>
              <a:t>CMy10_1View.cpp</a:t>
            </a:r>
            <a:r>
              <a:rPr lang="zh-CN" altLang="en-US" sz="2800" b="1" dirty="0">
                <a:solidFill>
                  <a:srgbClr val="FFCCFF"/>
                </a:solidFill>
                <a:latin typeface="Arial Narrow" panose="020B0606020202030204" pitchFamily="34" charset="0"/>
              </a:rPr>
              <a:t>的</a:t>
            </a:r>
            <a:r>
              <a:rPr lang="en-US" altLang="zh-CN" sz="2800" b="1" dirty="0" err="1">
                <a:solidFill>
                  <a:srgbClr val="FFCCFF"/>
                </a:solidFill>
                <a:latin typeface="Arial Narrow" panose="020B0606020202030204" pitchFamily="34" charset="0"/>
              </a:rPr>
              <a:t>OnDraw</a:t>
            </a:r>
            <a:r>
              <a:rPr lang="zh-CN" altLang="en-US" sz="2800" b="1" dirty="0">
                <a:solidFill>
                  <a:srgbClr val="FFCCFF"/>
                </a:solidFill>
                <a:latin typeface="Arial Narrow" panose="020B0606020202030204" pitchFamily="34" charset="0"/>
              </a:rPr>
              <a:t>函数中加入如下代码：</a:t>
            </a:r>
          </a:p>
          <a:p>
            <a:pPr>
              <a:lnSpc>
                <a:spcPct val="125000"/>
              </a:lnSpc>
            </a:pPr>
            <a:r>
              <a:rPr lang="en-US" altLang="zh-CN" sz="2800" b="1" i="1" dirty="0">
                <a:latin typeface="Arial Narrow" panose="020B0606020202030204" pitchFamily="34" charset="0"/>
              </a:rPr>
              <a:t>CDC </a:t>
            </a:r>
            <a:r>
              <a:rPr lang="en-US" altLang="zh-CN" sz="2800" b="1" i="1" dirty="0" err="1">
                <a:latin typeface="Arial Narrow" panose="020B0606020202030204" pitchFamily="34" charset="0"/>
              </a:rPr>
              <a:t>dcMemory</a:t>
            </a:r>
            <a:r>
              <a:rPr lang="en-US" altLang="zh-CN" sz="2800" b="1" i="1" dirty="0">
                <a:latin typeface="Arial Narrow" panose="020B0606020202030204" pitchFamily="34" charset="0"/>
              </a:rPr>
              <a:t>;                    	// </a:t>
            </a:r>
            <a:r>
              <a:rPr lang="zh-CN" altLang="en-US" sz="2800" b="1" i="1" dirty="0">
                <a:latin typeface="Arial Narrow" panose="020B0606020202030204" pitchFamily="34" charset="0"/>
              </a:rPr>
              <a:t>创建内存缓冲</a:t>
            </a:r>
            <a:r>
              <a:rPr lang="en-US" altLang="zh-CN" sz="2800" b="1" i="1" dirty="0">
                <a:latin typeface="Arial Narrow" panose="020B0606020202030204" pitchFamily="34" charset="0"/>
              </a:rPr>
              <a:t>DC</a:t>
            </a:r>
            <a:endParaRPr lang="en-US" altLang="zh-CN" sz="2800" b="1" dirty="0">
              <a:latin typeface="Arial Narrow" panose="020B0606020202030204" pitchFamily="34" charset="0"/>
            </a:endParaRPr>
          </a:p>
          <a:p>
            <a:pPr>
              <a:lnSpc>
                <a:spcPct val="125000"/>
              </a:lnSpc>
            </a:pPr>
            <a:r>
              <a:rPr lang="en-US" altLang="zh-CN" sz="2800" b="1" i="1" dirty="0" err="1">
                <a:latin typeface="Arial Narrow" panose="020B0606020202030204" pitchFamily="34" charset="0"/>
              </a:rPr>
              <a:t>dcMemory.CreateCompatibleDC</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pDC</a:t>
            </a:r>
            <a:r>
              <a:rPr lang="en-US" altLang="zh-CN" sz="2800" b="1" i="1" dirty="0">
                <a:latin typeface="Arial Narrow" panose="020B0606020202030204" pitchFamily="34" charset="0"/>
              </a:rPr>
              <a:t>);</a:t>
            </a:r>
            <a:endParaRPr lang="en-US" altLang="zh-CN" sz="2800" b="1" dirty="0">
              <a:latin typeface="Arial Narrow" panose="020B0606020202030204" pitchFamily="34" charset="0"/>
            </a:endParaRPr>
          </a:p>
          <a:p>
            <a:pPr>
              <a:lnSpc>
                <a:spcPct val="125000"/>
              </a:lnSpc>
            </a:pPr>
            <a:r>
              <a:rPr lang="en-US" altLang="zh-CN" sz="2800" b="1" i="1" dirty="0" err="1">
                <a:latin typeface="Arial Narrow" panose="020B0606020202030204" pitchFamily="34" charset="0"/>
              </a:rPr>
              <a:t>CBitmap</a:t>
            </a:r>
            <a:r>
              <a:rPr lang="en-US" altLang="zh-CN" sz="2800" b="1" i="1" dirty="0">
                <a:latin typeface="Arial Narrow" panose="020B0606020202030204" pitchFamily="34" charset="0"/>
              </a:rPr>
              <a:t> bmp1;                   	 // </a:t>
            </a:r>
            <a:r>
              <a:rPr lang="zh-CN" altLang="en-US" sz="2800" b="1" i="1" dirty="0">
                <a:latin typeface="Arial Narrow" panose="020B0606020202030204" pitchFamily="34" charset="0"/>
              </a:rPr>
              <a:t>加载</a:t>
            </a:r>
            <a:r>
              <a:rPr lang="en-US" altLang="zh-CN" sz="2800" b="1" i="1" dirty="0">
                <a:latin typeface="Arial Narrow" panose="020B0606020202030204" pitchFamily="34" charset="0"/>
              </a:rPr>
              <a:t>256</a:t>
            </a:r>
            <a:r>
              <a:rPr lang="zh-CN" altLang="en-US" sz="2800" b="1" i="1" dirty="0">
                <a:latin typeface="Arial Narrow" panose="020B0606020202030204" pitchFamily="34" charset="0"/>
              </a:rPr>
              <a:t>位图</a:t>
            </a:r>
            <a:endParaRPr lang="zh-CN" altLang="en-US" sz="2800" b="1" dirty="0">
              <a:latin typeface="Arial Narrow" panose="020B0606020202030204" pitchFamily="34" charset="0"/>
            </a:endParaRPr>
          </a:p>
          <a:p>
            <a:pPr>
              <a:lnSpc>
                <a:spcPct val="125000"/>
              </a:lnSpc>
            </a:pPr>
            <a:r>
              <a:rPr lang="en-US" altLang="zh-CN" sz="2800" b="1" i="1" dirty="0">
                <a:latin typeface="Arial Narrow" panose="020B0606020202030204" pitchFamily="34" charset="0"/>
              </a:rPr>
              <a:t>bmp1.LoadBitmap(</a:t>
            </a:r>
            <a:r>
              <a:rPr lang="en-US" altLang="zh-CN" sz="2800" b="1" i="1" dirty="0">
                <a:solidFill>
                  <a:srgbClr val="FFCCFF"/>
                </a:solidFill>
                <a:latin typeface="Arial Narrow" panose="020B0606020202030204" pitchFamily="34" charset="0"/>
              </a:rPr>
              <a:t>IDB_BITMAP_256</a:t>
            </a:r>
            <a:r>
              <a:rPr lang="en-US" altLang="zh-CN" sz="2800" b="1" i="1" dirty="0">
                <a:latin typeface="Arial Narrow" panose="020B0606020202030204" pitchFamily="34" charset="0"/>
              </a:rPr>
              <a:t>);</a:t>
            </a:r>
            <a:endParaRPr lang="en-US" altLang="zh-CN" sz="2800" b="1" dirty="0">
              <a:latin typeface="Arial Narrow" panose="020B0606020202030204" pitchFamily="34" charset="0"/>
            </a:endParaRPr>
          </a:p>
          <a:p>
            <a:pPr>
              <a:lnSpc>
                <a:spcPct val="125000"/>
              </a:lnSpc>
            </a:pPr>
            <a:r>
              <a:rPr lang="en-US" altLang="zh-CN" sz="2800" b="1" i="1" dirty="0">
                <a:latin typeface="Arial Narrow" panose="020B0606020202030204" pitchFamily="34" charset="0"/>
              </a:rPr>
              <a:t>BITMAP bmpInfo1;</a:t>
            </a:r>
            <a:endParaRPr lang="en-US" altLang="zh-CN" sz="2800" b="1" dirty="0">
              <a:latin typeface="Arial Narrow" panose="020B0606020202030204" pitchFamily="34" charset="0"/>
            </a:endParaRPr>
          </a:p>
          <a:p>
            <a:pPr>
              <a:lnSpc>
                <a:spcPct val="125000"/>
              </a:lnSpc>
            </a:pPr>
            <a:r>
              <a:rPr lang="en-US" altLang="zh-CN" sz="2800" b="1" i="1" dirty="0">
                <a:latin typeface="Arial Narrow" panose="020B0606020202030204" pitchFamily="34" charset="0"/>
              </a:rPr>
              <a:t>bmp1.GetBitmap(&amp;bmpInfo1);       // </a:t>
            </a:r>
            <a:r>
              <a:rPr lang="zh-CN" altLang="en-US" sz="2800" b="1" i="1" dirty="0">
                <a:latin typeface="Arial Narrow" panose="020B0606020202030204" pitchFamily="34" charset="0"/>
              </a:rPr>
              <a:t>获得位图的尺寸</a:t>
            </a:r>
            <a:endParaRPr lang="zh-CN" altLang="en-US" sz="2800" b="1" dirty="0">
              <a:latin typeface="Arial Narrow" panose="020B0606020202030204" pitchFamily="34" charset="0"/>
            </a:endParaRPr>
          </a:p>
          <a:p>
            <a:pPr>
              <a:lnSpc>
                <a:spcPct val="125000"/>
              </a:lnSpc>
            </a:pPr>
            <a:r>
              <a:rPr lang="en-US" altLang="zh-CN" sz="2800" b="1" i="1" dirty="0" err="1">
                <a:latin typeface="Arial Narrow" panose="020B0606020202030204" pitchFamily="34" charset="0"/>
              </a:rPr>
              <a:t>CBitmap</a:t>
            </a:r>
            <a:r>
              <a:rPr lang="en-US" altLang="zh-CN" sz="2800" b="1" i="1" dirty="0">
                <a:latin typeface="Arial Narrow" panose="020B0606020202030204" pitchFamily="34" charset="0"/>
              </a:rPr>
              <a:t>* </a:t>
            </a:r>
            <a:r>
              <a:rPr lang="en-US" altLang="zh-CN" sz="2800" b="1" i="1" dirty="0" err="1">
                <a:latin typeface="Arial Narrow" panose="020B0606020202030204" pitchFamily="34" charset="0"/>
              </a:rPr>
              <a:t>pOldBitmap</a:t>
            </a:r>
            <a:r>
              <a:rPr lang="en-US" altLang="zh-CN" sz="2800" b="1" i="1" dirty="0">
                <a:latin typeface="Arial Narrow" panose="020B0606020202030204" pitchFamily="34" charset="0"/>
              </a:rPr>
              <a:t> = </a:t>
            </a:r>
            <a:r>
              <a:rPr lang="en-US" altLang="zh-CN" sz="2800" b="1" i="1" dirty="0" err="1">
                <a:latin typeface="Arial Narrow" panose="020B0606020202030204" pitchFamily="34" charset="0"/>
              </a:rPr>
              <a:t>dcMemory.SelectObject</a:t>
            </a:r>
            <a:r>
              <a:rPr lang="en-US" altLang="zh-CN" sz="2800" b="1" i="1" dirty="0">
                <a:latin typeface="Arial Narrow" panose="020B0606020202030204" pitchFamily="34" charset="0"/>
              </a:rPr>
              <a:t>(&amp;bmp1);</a:t>
            </a:r>
          </a:p>
          <a:p>
            <a:pPr>
              <a:lnSpc>
                <a:spcPct val="125000"/>
              </a:lnSpc>
            </a:pPr>
            <a:r>
              <a:rPr lang="en-US" altLang="zh-CN" sz="2800" b="1" i="1" dirty="0">
                <a:latin typeface="Arial Narrow" panose="020B0606020202030204" pitchFamily="34" charset="0"/>
              </a:rPr>
              <a:t>				 // </a:t>
            </a:r>
            <a:r>
              <a:rPr lang="zh-CN" altLang="en-US" sz="2800" b="1" i="1" dirty="0">
                <a:latin typeface="Arial Narrow" panose="020B0606020202030204" pitchFamily="34" charset="0"/>
              </a:rPr>
              <a:t>选择位图到内存缓冲设备中</a:t>
            </a:r>
          </a:p>
          <a:p>
            <a:pPr>
              <a:lnSpc>
                <a:spcPct val="125000"/>
              </a:lnSpc>
            </a:pPr>
            <a:r>
              <a:rPr lang="en-US" altLang="zh-CN" sz="2800" b="1" i="1" dirty="0" err="1">
                <a:solidFill>
                  <a:srgbClr val="FFCCFF"/>
                </a:solidFill>
                <a:latin typeface="Arial Narrow" panose="020B0606020202030204" pitchFamily="34" charset="0"/>
              </a:rPr>
              <a:t>pDC</a:t>
            </a:r>
            <a:r>
              <a:rPr lang="en-US" altLang="zh-CN" sz="2800" b="1" i="1" dirty="0">
                <a:solidFill>
                  <a:srgbClr val="FFCCFF"/>
                </a:solidFill>
                <a:latin typeface="Arial Narrow" panose="020B0606020202030204" pitchFamily="34" charset="0"/>
              </a:rPr>
              <a:t>-&gt;</a:t>
            </a:r>
            <a:r>
              <a:rPr lang="en-US" altLang="zh-CN" sz="2800" b="1" i="1" dirty="0" err="1">
                <a:solidFill>
                  <a:srgbClr val="FFCCFF"/>
                </a:solidFill>
                <a:latin typeface="Arial Narrow" panose="020B0606020202030204" pitchFamily="34" charset="0"/>
              </a:rPr>
              <a:t>BitBlt</a:t>
            </a:r>
            <a:r>
              <a:rPr lang="en-US" altLang="zh-CN" sz="2800" b="1" i="1" dirty="0">
                <a:solidFill>
                  <a:srgbClr val="FFCCFF"/>
                </a:solidFill>
                <a:latin typeface="Arial Narrow" panose="020B0606020202030204" pitchFamily="34" charset="0"/>
              </a:rPr>
              <a:t>(200,10,bmpInfo1.bmWidth,bmpInfo1.bmHeight,</a:t>
            </a:r>
          </a:p>
          <a:p>
            <a:pPr>
              <a:lnSpc>
                <a:spcPct val="125000"/>
              </a:lnSpc>
            </a:pPr>
            <a:r>
              <a:rPr lang="en-US" altLang="zh-CN" sz="2800" b="1" i="1" dirty="0">
                <a:solidFill>
                  <a:srgbClr val="FFCCFF"/>
                </a:solidFill>
                <a:latin typeface="Arial Narrow" panose="020B0606020202030204" pitchFamily="34" charset="0"/>
              </a:rPr>
              <a:t>	&amp;dcMemory,0,0,SRCCOPY);	 // </a:t>
            </a:r>
            <a:r>
              <a:rPr lang="zh-CN" altLang="en-US" sz="2800" b="1" i="1" dirty="0">
                <a:solidFill>
                  <a:srgbClr val="FFCCFF"/>
                </a:solidFill>
                <a:latin typeface="Arial Narrow" panose="020B0606020202030204" pitchFamily="34" charset="0"/>
              </a:rPr>
              <a:t>绘制到屏幕</a:t>
            </a:r>
            <a:endParaRPr lang="zh-CN" altLang="en-US" sz="2800" b="1" dirty="0">
              <a:solidFill>
                <a:srgbClr val="FFCCFF"/>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2AC58BF-32B2-4510-ABEC-D5E6A75778F7}" type="slidenum">
              <a:rPr lang="en-US" altLang="zh-CN"/>
              <a:pPr/>
              <a:t>48</a:t>
            </a:fld>
            <a:endParaRPr lang="en-US" altLang="zh-CN"/>
          </a:p>
        </p:txBody>
      </p:sp>
      <p:sp>
        <p:nvSpPr>
          <p:cNvPr id="166916" name="Text Box 4"/>
          <p:cNvSpPr txBox="1">
            <a:spLocks noChangeArrowheads="1"/>
          </p:cNvSpPr>
          <p:nvPr/>
        </p:nvSpPr>
        <p:spPr bwMode="auto">
          <a:xfrm>
            <a:off x="365125" y="588963"/>
            <a:ext cx="8474075" cy="527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2800" b="1" i="1" dirty="0" err="1">
                <a:latin typeface="Arial Narrow" panose="020B0606020202030204" pitchFamily="34" charset="0"/>
              </a:rPr>
              <a:t>CBitmap</a:t>
            </a:r>
            <a:r>
              <a:rPr lang="en-US" altLang="zh-CN" sz="2800" b="1" i="1" dirty="0">
                <a:latin typeface="Arial Narrow" panose="020B0606020202030204" pitchFamily="34" charset="0"/>
              </a:rPr>
              <a:t> bmp2;   </a:t>
            </a:r>
          </a:p>
          <a:p>
            <a:pPr>
              <a:lnSpc>
                <a:spcPct val="135000"/>
              </a:lnSpc>
            </a:pPr>
            <a:r>
              <a:rPr lang="en-US" altLang="zh-CN" sz="2800" b="1" i="1" dirty="0">
                <a:latin typeface="Arial Narrow" panose="020B0606020202030204" pitchFamily="34" charset="0"/>
              </a:rPr>
              <a:t>bmp2.LoadBitmap(</a:t>
            </a:r>
            <a:r>
              <a:rPr lang="en-US" altLang="zh-CN" sz="2800" b="1" i="1" dirty="0">
                <a:solidFill>
                  <a:srgbClr val="FFCCFF"/>
                </a:solidFill>
                <a:latin typeface="Arial Narrow" panose="020B0606020202030204" pitchFamily="34" charset="0"/>
              </a:rPr>
              <a:t>IDB_BITMAP_24bit</a:t>
            </a:r>
            <a:r>
              <a:rPr lang="en-US" altLang="zh-CN" sz="2800" b="1" i="1" dirty="0">
                <a:latin typeface="Arial Narrow" panose="020B0606020202030204" pitchFamily="34" charset="0"/>
              </a:rPr>
              <a:t>); // </a:t>
            </a:r>
            <a:r>
              <a:rPr lang="zh-CN" altLang="en-US" sz="2800" b="1" i="1" dirty="0">
                <a:latin typeface="Arial Narrow" panose="020B0606020202030204" pitchFamily="34" charset="0"/>
              </a:rPr>
              <a:t>加载</a:t>
            </a:r>
            <a:r>
              <a:rPr lang="en-US" altLang="zh-CN" sz="2800" b="1" i="1" dirty="0">
                <a:latin typeface="Arial Narrow" panose="020B0606020202030204" pitchFamily="34" charset="0"/>
              </a:rPr>
              <a:t>24</a:t>
            </a:r>
            <a:r>
              <a:rPr lang="zh-CN" altLang="en-US" sz="2800" b="1" i="1" dirty="0">
                <a:latin typeface="Arial Narrow" panose="020B0606020202030204" pitchFamily="34" charset="0"/>
              </a:rPr>
              <a:t>位位图</a:t>
            </a:r>
            <a:endParaRPr lang="zh-CN" altLang="en-US" sz="2800" b="1" dirty="0">
              <a:latin typeface="Arial Narrow" panose="020B0606020202030204" pitchFamily="34" charset="0"/>
            </a:endParaRPr>
          </a:p>
          <a:p>
            <a:pPr>
              <a:lnSpc>
                <a:spcPct val="135000"/>
              </a:lnSpc>
            </a:pPr>
            <a:r>
              <a:rPr lang="en-US" altLang="zh-CN" sz="2800" b="1" i="1" dirty="0">
                <a:latin typeface="Arial Narrow" panose="020B0606020202030204" pitchFamily="34" charset="0"/>
              </a:rPr>
              <a:t>BITMAP bmpInfo2;</a:t>
            </a:r>
            <a:endParaRPr lang="en-US" altLang="zh-CN" sz="2800" b="1" dirty="0">
              <a:latin typeface="Arial Narrow" panose="020B0606020202030204" pitchFamily="34" charset="0"/>
            </a:endParaRPr>
          </a:p>
          <a:p>
            <a:pPr>
              <a:lnSpc>
                <a:spcPct val="135000"/>
              </a:lnSpc>
            </a:pPr>
            <a:r>
              <a:rPr lang="en-US" altLang="zh-CN" sz="2800" b="1" i="1" dirty="0">
                <a:latin typeface="Arial Narrow" panose="020B0606020202030204" pitchFamily="34" charset="0"/>
              </a:rPr>
              <a:t>bmp2.GetBitmap(&amp;bmpInfo2);</a:t>
            </a:r>
            <a:endParaRPr lang="en-US" altLang="zh-CN" sz="2800" b="1" dirty="0">
              <a:latin typeface="Arial Narrow" panose="020B0606020202030204" pitchFamily="34" charset="0"/>
            </a:endParaRPr>
          </a:p>
          <a:p>
            <a:pPr>
              <a:lnSpc>
                <a:spcPct val="135000"/>
              </a:lnSpc>
            </a:pPr>
            <a:r>
              <a:rPr lang="en-US" altLang="zh-CN" sz="2800" b="1" i="1" dirty="0" err="1">
                <a:latin typeface="Arial Narrow" panose="020B0606020202030204" pitchFamily="34" charset="0"/>
              </a:rPr>
              <a:t>dcMemory.SelectObject</a:t>
            </a:r>
            <a:r>
              <a:rPr lang="en-US" altLang="zh-CN" sz="2800" b="1" i="1" dirty="0">
                <a:latin typeface="Arial Narrow" panose="020B0606020202030204" pitchFamily="34" charset="0"/>
              </a:rPr>
              <a:t>(&amp;bmp2);</a:t>
            </a:r>
            <a:endParaRPr lang="en-US" altLang="zh-CN" sz="2800" b="1" dirty="0">
              <a:latin typeface="Arial Narrow" panose="020B0606020202030204" pitchFamily="34" charset="0"/>
            </a:endParaRPr>
          </a:p>
          <a:p>
            <a:pPr>
              <a:lnSpc>
                <a:spcPct val="135000"/>
              </a:lnSpc>
            </a:pPr>
            <a:r>
              <a:rPr lang="en-US" altLang="zh-CN" sz="2800" b="1" i="1" dirty="0" err="1">
                <a:solidFill>
                  <a:srgbClr val="FFCCFF"/>
                </a:solidFill>
                <a:latin typeface="Arial Narrow" panose="020B0606020202030204" pitchFamily="34" charset="0"/>
              </a:rPr>
              <a:t>pDC</a:t>
            </a:r>
            <a:r>
              <a:rPr lang="en-US" altLang="zh-CN" sz="2800" b="1" i="1" dirty="0">
                <a:solidFill>
                  <a:srgbClr val="FFCCFF"/>
                </a:solidFill>
                <a:latin typeface="Arial Narrow" panose="020B0606020202030204" pitchFamily="34" charset="0"/>
              </a:rPr>
              <a:t>-&gt;</a:t>
            </a:r>
            <a:r>
              <a:rPr lang="en-US" altLang="zh-CN" sz="2800" b="1" i="1" dirty="0" err="1">
                <a:solidFill>
                  <a:srgbClr val="FFCCFF"/>
                </a:solidFill>
                <a:latin typeface="Arial Narrow" panose="020B0606020202030204" pitchFamily="34" charset="0"/>
              </a:rPr>
              <a:t>BitBlt</a:t>
            </a:r>
            <a:r>
              <a:rPr lang="en-US" altLang="zh-CN" sz="2800" b="1" i="1" dirty="0">
                <a:solidFill>
                  <a:srgbClr val="FFCCFF"/>
                </a:solidFill>
                <a:latin typeface="Arial Narrow" panose="020B0606020202030204" pitchFamily="34" charset="0"/>
              </a:rPr>
              <a:t>(400,10,bmpInfo2.bmWidth,</a:t>
            </a:r>
          </a:p>
          <a:p>
            <a:pPr>
              <a:lnSpc>
                <a:spcPct val="135000"/>
              </a:lnSpc>
            </a:pPr>
            <a:r>
              <a:rPr lang="en-US" altLang="zh-CN" sz="2800" b="1" i="1" dirty="0">
                <a:solidFill>
                  <a:srgbClr val="FFCCFF"/>
                </a:solidFill>
                <a:latin typeface="Arial Narrow" panose="020B0606020202030204" pitchFamily="34" charset="0"/>
              </a:rPr>
              <a:t>	bmpInfo2.bmHeight, &amp;dcMemory,0,0,SRCCOPY);</a:t>
            </a:r>
            <a:endParaRPr lang="en-US" altLang="zh-CN" sz="2800" b="1" dirty="0">
              <a:solidFill>
                <a:srgbClr val="FFCCFF"/>
              </a:solidFill>
              <a:latin typeface="Arial Narrow" panose="020B0606020202030204" pitchFamily="34" charset="0"/>
            </a:endParaRPr>
          </a:p>
          <a:p>
            <a:pPr>
              <a:lnSpc>
                <a:spcPct val="135000"/>
              </a:lnSpc>
            </a:pPr>
            <a:r>
              <a:rPr lang="en-US" altLang="zh-CN" sz="2800" b="1" i="1" dirty="0" err="1">
                <a:latin typeface="Arial Narrow" panose="020B0606020202030204" pitchFamily="34" charset="0"/>
              </a:rPr>
              <a:t>dcMemory.SelectObject</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pOldBitmap</a:t>
            </a:r>
            <a:r>
              <a:rPr lang="en-US" altLang="zh-CN" sz="2800" b="1" i="1" dirty="0">
                <a:latin typeface="Arial Narrow" panose="020B0606020202030204" pitchFamily="34" charset="0"/>
              </a:rPr>
              <a:t>);					// </a:t>
            </a:r>
            <a:r>
              <a:rPr lang="zh-CN" altLang="en-US" sz="2800" b="1" i="1" dirty="0">
                <a:latin typeface="Arial Narrow" panose="020B0606020202030204" pitchFamily="34" charset="0"/>
              </a:rPr>
              <a:t>恢复设备中原来的位图</a:t>
            </a:r>
            <a:endParaRPr lang="zh-CN" altLang="en-US" sz="28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496" y="3599375"/>
            <a:ext cx="8713924" cy="2276475"/>
          </a:xfrm>
          <a:prstGeom prst="rect">
            <a:avLst/>
          </a:prstGeom>
        </p:spPr>
      </p:pic>
      <p:sp>
        <p:nvSpPr>
          <p:cNvPr id="9" name="灯片编号占位符 5"/>
          <p:cNvSpPr>
            <a:spLocks noGrp="1"/>
          </p:cNvSpPr>
          <p:nvPr>
            <p:ph type="sldNum" sz="quarter" idx="12"/>
          </p:nvPr>
        </p:nvSpPr>
        <p:spPr/>
        <p:txBody>
          <a:bodyPr/>
          <a:lstStyle/>
          <a:p>
            <a:fld id="{9E36F97E-2EC6-4D65-B433-94A309DD35C2}" type="slidenum">
              <a:rPr lang="en-US" altLang="zh-CN"/>
              <a:pPr/>
              <a:t>5</a:t>
            </a:fld>
            <a:endParaRPr lang="en-US" altLang="zh-CN"/>
          </a:p>
        </p:txBody>
      </p:sp>
      <p:sp>
        <p:nvSpPr>
          <p:cNvPr id="129027" name="Rectangle 3"/>
          <p:cNvSpPr>
            <a:spLocks noGrp="1" noChangeArrowheads="1"/>
          </p:cNvSpPr>
          <p:nvPr>
            <p:ph type="body" idx="1"/>
          </p:nvPr>
        </p:nvSpPr>
        <p:spPr>
          <a:xfrm>
            <a:off x="35496" y="764704"/>
            <a:ext cx="9018724" cy="2401977"/>
          </a:xfrm>
        </p:spPr>
        <p:txBody>
          <a:bodyPr/>
          <a:lstStyle/>
          <a:p>
            <a:pPr marL="0" indent="0">
              <a:lnSpc>
                <a:spcPct val="90000"/>
              </a:lnSpc>
              <a:buNone/>
            </a:pPr>
            <a:r>
              <a:rPr lang="en-US" altLang="zh-CN" sz="2800" b="1" dirty="0">
                <a:latin typeface="宋体" panose="02010600030101010101" pitchFamily="2" charset="-122"/>
              </a:rPr>
              <a:t>【</a:t>
            </a:r>
            <a:r>
              <a:rPr lang="zh-CN" altLang="en-US" sz="2800" b="1" dirty="0">
                <a:latin typeface="宋体" panose="02010600030101010101" pitchFamily="2" charset="-122"/>
              </a:rPr>
              <a:t>例</a:t>
            </a:r>
            <a:r>
              <a:rPr lang="en-US" altLang="zh-CN" sz="2800" b="1" dirty="0"/>
              <a:t>10-1</a:t>
            </a:r>
            <a:r>
              <a:rPr lang="en-US" altLang="zh-CN" sz="2800" b="1" dirty="0">
                <a:latin typeface="宋体" panose="02010600030101010101" pitchFamily="2" charset="-122"/>
              </a:rPr>
              <a:t>】</a:t>
            </a:r>
            <a:r>
              <a:rPr lang="zh-CN" altLang="en-US" sz="2800" b="1" dirty="0">
                <a:latin typeface="宋体" panose="02010600030101010101" pitchFamily="2" charset="-122"/>
              </a:rPr>
              <a:t>创建一个基于单文档结构的应用程序，在视图中显示一行字符串</a:t>
            </a:r>
            <a:r>
              <a:rPr lang="zh-CN" altLang="en-US" sz="2800" b="1" dirty="0"/>
              <a:t>“</a:t>
            </a:r>
            <a:r>
              <a:rPr lang="en-US" altLang="zh-CN" sz="2800" b="1" dirty="0"/>
              <a:t>Hello World!”</a:t>
            </a:r>
            <a:r>
              <a:rPr lang="zh-CN" altLang="en-US" sz="2800" b="1" dirty="0">
                <a:latin typeface="宋体" panose="02010600030101010101" pitchFamily="2" charset="-122"/>
              </a:rPr>
              <a:t>，通过建立包含</a:t>
            </a:r>
            <a:r>
              <a:rPr lang="zh-CN" altLang="en-US" sz="2800" b="1" dirty="0"/>
              <a:t>“</a:t>
            </a:r>
            <a:r>
              <a:rPr lang="zh-CN" altLang="en-US" sz="2800" b="1" dirty="0">
                <a:latin typeface="宋体" panose="02010600030101010101" pitchFamily="2" charset="-122"/>
              </a:rPr>
              <a:t>显示</a:t>
            </a:r>
            <a:r>
              <a:rPr lang="zh-CN" altLang="en-US" sz="2800" b="1" dirty="0"/>
              <a:t>”</a:t>
            </a:r>
            <a:r>
              <a:rPr lang="zh-CN" altLang="en-US" sz="2800" b="1" dirty="0">
                <a:latin typeface="宋体" panose="02010600030101010101" pitchFamily="2" charset="-122"/>
              </a:rPr>
              <a:t>和</a:t>
            </a:r>
            <a:r>
              <a:rPr lang="zh-CN" altLang="en-US" sz="2800" b="1" dirty="0"/>
              <a:t>“</a:t>
            </a:r>
            <a:r>
              <a:rPr lang="zh-CN" altLang="en-US" sz="2800" b="1" dirty="0">
                <a:latin typeface="宋体" panose="02010600030101010101" pitchFamily="2" charset="-122"/>
              </a:rPr>
              <a:t>颜色选择</a:t>
            </a:r>
            <a:r>
              <a:rPr lang="zh-CN" altLang="en-US" sz="2800" b="1" dirty="0"/>
              <a:t>”</a:t>
            </a:r>
            <a:r>
              <a:rPr lang="zh-CN" altLang="en-US" sz="2800" b="1" dirty="0">
                <a:latin typeface="宋体" panose="02010600030101010101" pitchFamily="2" charset="-122"/>
              </a:rPr>
              <a:t>两个菜单项的</a:t>
            </a:r>
            <a:r>
              <a:rPr lang="zh-CN" altLang="en-US" sz="2800" b="1" dirty="0"/>
              <a:t>“</a:t>
            </a:r>
            <a:r>
              <a:rPr lang="zh-CN" altLang="en-US" sz="2800" b="1" dirty="0">
                <a:latin typeface="宋体" panose="02010600030101010101" pitchFamily="2" charset="-122"/>
              </a:rPr>
              <a:t>操作</a:t>
            </a:r>
            <a:r>
              <a:rPr lang="zh-CN" altLang="en-US" sz="2800" b="1" dirty="0"/>
              <a:t>”</a:t>
            </a:r>
            <a:r>
              <a:rPr lang="zh-CN" altLang="en-US" sz="2800" b="1" dirty="0">
                <a:latin typeface="宋体" panose="02010600030101010101" pitchFamily="2" charset="-122"/>
              </a:rPr>
              <a:t>菜单来控制字符串，菜单项</a:t>
            </a:r>
            <a:r>
              <a:rPr lang="zh-CN" altLang="en-US" sz="2800" b="1" dirty="0"/>
              <a:t>“</a:t>
            </a:r>
            <a:r>
              <a:rPr lang="zh-CN" altLang="en-US" sz="2800" b="1" dirty="0">
                <a:latin typeface="宋体" panose="02010600030101010101" pitchFamily="2" charset="-122"/>
              </a:rPr>
              <a:t>显示</a:t>
            </a:r>
            <a:r>
              <a:rPr lang="zh-CN" altLang="en-US" sz="2800" b="1" dirty="0"/>
              <a:t>”</a:t>
            </a:r>
            <a:r>
              <a:rPr lang="zh-CN" altLang="en-US" sz="2800" b="1" dirty="0">
                <a:latin typeface="宋体" panose="02010600030101010101" pitchFamily="2" charset="-122"/>
              </a:rPr>
              <a:t>用以控制字符串的显示与否，菜单项</a:t>
            </a:r>
            <a:r>
              <a:rPr lang="zh-CN" altLang="en-US" sz="2800" b="1" dirty="0"/>
              <a:t>“</a:t>
            </a:r>
            <a:r>
              <a:rPr lang="zh-CN" altLang="en-US" sz="2800" b="1" dirty="0">
                <a:latin typeface="宋体" panose="02010600030101010101" pitchFamily="2" charset="-122"/>
              </a:rPr>
              <a:t>颜色选择</a:t>
            </a:r>
            <a:r>
              <a:rPr lang="zh-CN" altLang="en-US" sz="2800" b="1" dirty="0"/>
              <a:t>”</a:t>
            </a:r>
            <a:r>
              <a:rPr lang="zh-CN" altLang="en-US" sz="2800" b="1" dirty="0">
                <a:latin typeface="宋体" panose="02010600030101010101" pitchFamily="2" charset="-122"/>
              </a:rPr>
              <a:t>中包含一个级连菜单，内容为</a:t>
            </a:r>
            <a:r>
              <a:rPr lang="zh-CN" altLang="en-US" sz="2800" b="1" dirty="0"/>
              <a:t>“</a:t>
            </a:r>
            <a:r>
              <a:rPr lang="zh-CN" altLang="en-US" sz="2800" b="1" dirty="0">
                <a:latin typeface="宋体" panose="02010600030101010101" pitchFamily="2" charset="-122"/>
              </a:rPr>
              <a:t>红</a:t>
            </a:r>
            <a:r>
              <a:rPr lang="zh-CN" altLang="en-US" sz="2800" b="1" dirty="0"/>
              <a:t>”</a:t>
            </a:r>
            <a:r>
              <a:rPr lang="zh-CN" altLang="en-US" sz="2800" b="1" dirty="0">
                <a:latin typeface="宋体" panose="02010600030101010101" pitchFamily="2" charset="-122"/>
              </a:rPr>
              <a:t>、</a:t>
            </a:r>
            <a:r>
              <a:rPr lang="zh-CN" altLang="en-US" sz="2800" b="1" dirty="0"/>
              <a:t>“</a:t>
            </a:r>
            <a:r>
              <a:rPr lang="zh-CN" altLang="en-US" sz="2800" b="1" dirty="0">
                <a:latin typeface="宋体" panose="02010600030101010101" pitchFamily="2" charset="-122"/>
              </a:rPr>
              <a:t>绿</a:t>
            </a:r>
            <a:r>
              <a:rPr lang="zh-CN" altLang="en-US" sz="2800" b="1" dirty="0"/>
              <a:t>”</a:t>
            </a:r>
            <a:r>
              <a:rPr lang="zh-CN" altLang="en-US" sz="2800" b="1" dirty="0">
                <a:latin typeface="宋体" panose="02010600030101010101" pitchFamily="2" charset="-122"/>
              </a:rPr>
              <a:t>和</a:t>
            </a:r>
            <a:r>
              <a:rPr lang="zh-CN" altLang="en-US" sz="2800" b="1" dirty="0"/>
              <a:t>“</a:t>
            </a:r>
            <a:r>
              <a:rPr lang="zh-CN" altLang="en-US" sz="2800" b="1" dirty="0">
                <a:latin typeface="宋体" panose="02010600030101010101" pitchFamily="2" charset="-122"/>
              </a:rPr>
              <a:t>蓝</a:t>
            </a:r>
            <a:r>
              <a:rPr lang="zh-CN" altLang="en-US" sz="2800" b="1" dirty="0"/>
              <a:t>”</a:t>
            </a:r>
            <a:r>
              <a:rPr lang="zh-CN" altLang="en-US" sz="2800" b="1" dirty="0">
                <a:latin typeface="宋体" panose="02010600030101010101" pitchFamily="2" charset="-122"/>
              </a:rPr>
              <a:t>三个菜单项。</a:t>
            </a:r>
            <a:r>
              <a:rPr lang="zh-CN" altLang="en-US" sz="2800" b="1" dirty="0"/>
              <a:t> </a:t>
            </a:r>
          </a:p>
        </p:txBody>
      </p:sp>
      <p:sp>
        <p:nvSpPr>
          <p:cNvPr id="129030" name="Text Box 6"/>
          <p:cNvSpPr txBox="1">
            <a:spLocks noChangeArrowheads="1"/>
          </p:cNvSpPr>
          <p:nvPr/>
        </p:nvSpPr>
        <p:spPr bwMode="auto">
          <a:xfrm>
            <a:off x="1043608" y="4871738"/>
            <a:ext cx="190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A50021"/>
                </a:solidFill>
              </a:rPr>
              <a:t>Hello World!</a:t>
            </a:r>
          </a:p>
        </p:txBody>
      </p:sp>
      <p:sp>
        <p:nvSpPr>
          <p:cNvPr id="129031" name="AutoShape 7"/>
          <p:cNvSpPr>
            <a:spLocks noChangeArrowheads="1"/>
          </p:cNvSpPr>
          <p:nvPr/>
        </p:nvSpPr>
        <p:spPr bwMode="auto">
          <a:xfrm>
            <a:off x="4211960" y="5398525"/>
            <a:ext cx="2514600" cy="1295400"/>
          </a:xfrm>
          <a:prstGeom prst="wedgeRoundRectCallout">
            <a:avLst>
              <a:gd name="adj1" fmla="val 64539"/>
              <a:gd name="adj2" fmla="val -56090"/>
              <a:gd name="adj3" fmla="val 16667"/>
            </a:avLst>
          </a:prstGeom>
          <a:solidFill>
            <a:schemeClr val="accent1"/>
          </a:solidFill>
          <a:ln w="2857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1" dirty="0">
                <a:solidFill>
                  <a:srgbClr val="A50021"/>
                </a:solidFill>
                <a:latin typeface="Arial Narrow" panose="020B0606020202030204" pitchFamily="34" charset="0"/>
              </a:rPr>
              <a:t>ID_OPER_RED</a:t>
            </a:r>
          </a:p>
          <a:p>
            <a:pPr algn="just"/>
            <a:r>
              <a:rPr lang="en-US" altLang="zh-CN" b="1" dirty="0">
                <a:solidFill>
                  <a:srgbClr val="A50021"/>
                </a:solidFill>
                <a:latin typeface="Arial Narrow" panose="020B0606020202030204" pitchFamily="34" charset="0"/>
              </a:rPr>
              <a:t>ID_OPER_GREEN</a:t>
            </a:r>
          </a:p>
          <a:p>
            <a:pPr algn="just"/>
            <a:r>
              <a:rPr lang="en-US" altLang="zh-CN" b="1" dirty="0">
                <a:solidFill>
                  <a:srgbClr val="A50021"/>
                </a:solidFill>
                <a:latin typeface="Arial Narrow" panose="020B0606020202030204" pitchFamily="34" charset="0"/>
              </a:rPr>
              <a:t>ID_OPER_BLUE</a:t>
            </a:r>
          </a:p>
        </p:txBody>
      </p:sp>
      <p:sp>
        <p:nvSpPr>
          <p:cNvPr id="129032" name="AutoShape 8"/>
          <p:cNvSpPr>
            <a:spLocks noChangeArrowheads="1"/>
          </p:cNvSpPr>
          <p:nvPr/>
        </p:nvSpPr>
        <p:spPr bwMode="auto">
          <a:xfrm>
            <a:off x="6161856" y="2895600"/>
            <a:ext cx="2514600" cy="533400"/>
          </a:xfrm>
          <a:prstGeom prst="wedgeRoundRectCallout">
            <a:avLst>
              <a:gd name="adj1" fmla="val -88403"/>
              <a:gd name="adj2" fmla="val 214546"/>
              <a:gd name="adj3" fmla="val 16667"/>
            </a:avLst>
          </a:prstGeom>
          <a:solidFill>
            <a:schemeClr val="accent1"/>
          </a:solidFill>
          <a:ln w="2857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1" dirty="0">
                <a:solidFill>
                  <a:srgbClr val="A50021"/>
                </a:solidFill>
                <a:latin typeface="Arial Narrow" panose="020B0606020202030204" pitchFamily="34" charset="0"/>
              </a:rPr>
              <a:t>ID_OPER_SHOW</a:t>
            </a:r>
            <a:endParaRPr lang="en-US" altLang="zh-CN" dirty="0"/>
          </a:p>
        </p:txBody>
      </p:sp>
      <p:sp>
        <p:nvSpPr>
          <p:cNvPr id="8" name="Rectangle 2"/>
          <p:cNvSpPr>
            <a:spLocks noGrp="1" noChangeArrowheads="1"/>
          </p:cNvSpPr>
          <p:nvPr>
            <p:ph type="title"/>
          </p:nvPr>
        </p:nvSpPr>
        <p:spPr>
          <a:xfrm>
            <a:off x="685800" y="116632"/>
            <a:ext cx="7772400" cy="609600"/>
          </a:xfrm>
        </p:spPr>
        <p:txBody>
          <a:bodyPr/>
          <a:lstStyle/>
          <a:p>
            <a:r>
              <a:rPr lang="en-US" altLang="zh-CN" b="1" dirty="0" smtClean="0"/>
              <a:t>10.1.1 </a:t>
            </a:r>
            <a:r>
              <a:rPr lang="zh-CN" altLang="en-US" b="1" dirty="0">
                <a:latin typeface="宋体" panose="02010600030101010101" pitchFamily="2" charset="-122"/>
              </a:rPr>
              <a:t>菜单资源的使用</a:t>
            </a:r>
            <a:r>
              <a:rPr lang="zh-CN" altLang="en-US" b="1"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480" y="188640"/>
            <a:ext cx="8272968" cy="682748"/>
          </a:xfrm>
        </p:spPr>
        <p:txBody>
          <a:bodyPr/>
          <a:lstStyle/>
          <a:p>
            <a:r>
              <a:rPr lang="zh-CN" altLang="en-US" sz="4000" b="1" dirty="0" smtClean="0"/>
              <a:t>单文档应用程序建立后的空的框架</a:t>
            </a:r>
            <a:endParaRPr lang="zh-CN" altLang="en-US" sz="4000" b="1" dirty="0"/>
          </a:p>
        </p:txBody>
      </p:sp>
      <p:pic>
        <p:nvPicPr>
          <p:cNvPr id="5" name="图片 4"/>
          <p:cNvPicPr>
            <a:picLocks noChangeAspect="1"/>
          </p:cNvPicPr>
          <p:nvPr/>
        </p:nvPicPr>
        <p:blipFill>
          <a:blip r:embed="rId2"/>
          <a:stretch>
            <a:fillRect/>
          </a:stretch>
        </p:blipFill>
        <p:spPr>
          <a:xfrm>
            <a:off x="35496" y="836712"/>
            <a:ext cx="9082296" cy="5960256"/>
          </a:xfrm>
          <a:prstGeom prst="rect">
            <a:avLst/>
          </a:prstGeom>
        </p:spPr>
      </p:pic>
      <p:cxnSp>
        <p:nvCxnSpPr>
          <p:cNvPr id="7" name="直接箭头连接符 6"/>
          <p:cNvCxnSpPr/>
          <p:nvPr/>
        </p:nvCxnSpPr>
        <p:spPr bwMode="auto">
          <a:xfrm flipV="1">
            <a:off x="6948264" y="2924944"/>
            <a:ext cx="1008112" cy="2232248"/>
          </a:xfrm>
          <a:prstGeom prst="straightConnector1">
            <a:avLst/>
          </a:prstGeom>
          <a:solidFill>
            <a:schemeClr val="accent1"/>
          </a:solidFill>
          <a:ln w="857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6436657" y="5157168"/>
            <a:ext cx="2031325" cy="646331"/>
          </a:xfrm>
          <a:prstGeom prst="rect">
            <a:avLst/>
          </a:prstGeom>
          <a:noFill/>
        </p:spPr>
        <p:txBody>
          <a:bodyPr wrap="none" rtlCol="0">
            <a:spAutoFit/>
          </a:bodyPr>
          <a:lstStyle/>
          <a:p>
            <a:r>
              <a:rPr lang="zh-CN" altLang="en-US" sz="3600" b="1" dirty="0" smtClean="0">
                <a:solidFill>
                  <a:srgbClr val="FF0000"/>
                </a:solidFill>
              </a:rPr>
              <a:t>添加菜单</a:t>
            </a:r>
            <a:endParaRPr lang="zh-CN" altLang="en-US" sz="3600" b="1" dirty="0">
              <a:solidFill>
                <a:srgbClr val="FF0000"/>
              </a:solidFill>
            </a:endParaRPr>
          </a:p>
        </p:txBody>
      </p:sp>
    </p:spTree>
    <p:extLst>
      <p:ext uri="{BB962C8B-B14F-4D97-AF65-F5344CB8AC3E}">
        <p14:creationId xmlns:p14="http://schemas.microsoft.com/office/powerpoint/2010/main" val="2095197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CB5AEB7-2951-4026-907D-6A381193776B}" type="slidenum">
              <a:rPr lang="en-US" altLang="zh-CN"/>
              <a:pPr/>
              <a:t>7</a:t>
            </a:fld>
            <a:endParaRPr lang="en-US" altLang="zh-CN"/>
          </a:p>
        </p:txBody>
      </p:sp>
      <p:sp>
        <p:nvSpPr>
          <p:cNvPr id="130051" name="Rectangle 3"/>
          <p:cNvSpPr>
            <a:spLocks noGrp="1" noChangeArrowheads="1"/>
          </p:cNvSpPr>
          <p:nvPr>
            <p:ph type="body" idx="1"/>
          </p:nvPr>
        </p:nvSpPr>
        <p:spPr>
          <a:xfrm>
            <a:off x="107504" y="116632"/>
            <a:ext cx="8740080" cy="3600400"/>
          </a:xfrm>
        </p:spPr>
        <p:txBody>
          <a:bodyPr/>
          <a:lstStyle/>
          <a:p>
            <a:pPr algn="just">
              <a:buFontTx/>
              <a:buNone/>
            </a:pPr>
            <a:r>
              <a:rPr lang="zh-CN" altLang="en-US" b="1" dirty="0" smtClean="0">
                <a:latin typeface="Arial Narrow" panose="020B0606020202030204" pitchFamily="34" charset="0"/>
              </a:rPr>
              <a:t>在</a:t>
            </a:r>
            <a:r>
              <a:rPr lang="en-US" altLang="zh-CN" sz="2800" b="1" dirty="0" smtClean="0">
                <a:solidFill>
                  <a:srgbClr val="00FFCC"/>
                </a:solidFill>
                <a:latin typeface="Arial Narrow" panose="020B0606020202030204" pitchFamily="34" charset="0"/>
              </a:rPr>
              <a:t>CMy10_1View</a:t>
            </a:r>
            <a:r>
              <a:rPr lang="zh-CN" altLang="en-US" sz="2800" b="1" dirty="0" smtClean="0">
                <a:solidFill>
                  <a:srgbClr val="00FFCC"/>
                </a:solidFill>
                <a:latin typeface="Arial Narrow" panose="020B0606020202030204" pitchFamily="34" charset="0"/>
              </a:rPr>
              <a:t>类中加入如下</a:t>
            </a:r>
            <a:r>
              <a:rPr lang="en-US" altLang="zh-CN" b="1" dirty="0" smtClean="0">
                <a:solidFill>
                  <a:srgbClr val="00FFCC"/>
                </a:solidFill>
                <a:latin typeface="Arial Narrow" panose="020B0606020202030204" pitchFamily="34" charset="0"/>
              </a:rPr>
              <a:t>public</a:t>
            </a:r>
            <a:r>
              <a:rPr lang="zh-CN" altLang="en-US" b="1" dirty="0" smtClean="0">
                <a:solidFill>
                  <a:srgbClr val="00FFCC"/>
                </a:solidFill>
                <a:latin typeface="Arial Narrow" panose="020B0606020202030204" pitchFamily="34" charset="0"/>
              </a:rPr>
              <a:t>成员</a:t>
            </a:r>
            <a:endParaRPr lang="zh-CN" altLang="en-US" b="1" dirty="0">
              <a:latin typeface="Arial Narrow" panose="020B0606020202030204" pitchFamily="34" charset="0"/>
            </a:endParaRPr>
          </a:p>
          <a:p>
            <a:pPr>
              <a:spcBef>
                <a:spcPts val="0"/>
              </a:spcBef>
              <a:buFontTx/>
              <a:buNone/>
            </a:pPr>
            <a:r>
              <a:rPr lang="zh-CN" altLang="en-US" b="1" i="1" dirty="0">
                <a:latin typeface="Arial Narrow" panose="020B0606020202030204" pitchFamily="34" charset="0"/>
              </a:rPr>
              <a:t>	</a:t>
            </a:r>
            <a:r>
              <a:rPr lang="en-US" altLang="zh-CN" b="1" i="1" dirty="0">
                <a:solidFill>
                  <a:srgbClr val="66FFCC"/>
                </a:solidFill>
                <a:latin typeface="Arial Narrow" panose="020B0606020202030204" pitchFamily="34" charset="0"/>
              </a:rPr>
              <a:t>COLORREF </a:t>
            </a:r>
            <a:r>
              <a:rPr lang="en-US" altLang="zh-CN" b="1" i="1" dirty="0" err="1">
                <a:solidFill>
                  <a:srgbClr val="66FFCC"/>
                </a:solidFill>
                <a:latin typeface="Arial Narrow" panose="020B0606020202030204" pitchFamily="34" charset="0"/>
              </a:rPr>
              <a:t>m_nColors</a:t>
            </a:r>
            <a:r>
              <a:rPr lang="en-US" altLang="zh-CN" b="1" i="1" dirty="0">
                <a:solidFill>
                  <a:srgbClr val="66FFCC"/>
                </a:solidFill>
                <a:latin typeface="Arial Narrow" panose="020B0606020202030204" pitchFamily="34" charset="0"/>
              </a:rPr>
              <a:t>[3]; //</a:t>
            </a:r>
            <a:r>
              <a:rPr lang="zh-CN" altLang="en-US" b="1" i="1" dirty="0">
                <a:solidFill>
                  <a:srgbClr val="66FFCC"/>
                </a:solidFill>
                <a:latin typeface="Arial Narrow" panose="020B0606020202030204" pitchFamily="34" charset="0"/>
              </a:rPr>
              <a:t>用户可选颜色数组</a:t>
            </a:r>
          </a:p>
          <a:p>
            <a:pPr>
              <a:spcBef>
                <a:spcPts val="0"/>
              </a:spcBef>
              <a:buFontTx/>
              <a:buNone/>
            </a:pPr>
            <a:r>
              <a:rPr lang="zh-CN" altLang="en-US" b="1" i="1" dirty="0">
                <a:solidFill>
                  <a:srgbClr val="66FFCC"/>
                </a:solidFill>
                <a:latin typeface="Arial Narrow" panose="020B0606020202030204" pitchFamily="34" charset="0"/>
              </a:rPr>
              <a:t>	</a:t>
            </a:r>
            <a:r>
              <a:rPr lang="en-US" altLang="zh-CN" b="1" i="1" dirty="0">
                <a:solidFill>
                  <a:srgbClr val="66FFCC"/>
                </a:solidFill>
                <a:latin typeface="Arial Narrow" panose="020B0606020202030204" pitchFamily="34" charset="0"/>
              </a:rPr>
              <a:t>DWORD	</a:t>
            </a:r>
            <a:r>
              <a:rPr lang="en-US" altLang="zh-CN" b="1" i="1" dirty="0" err="1">
                <a:solidFill>
                  <a:srgbClr val="66FFCC"/>
                </a:solidFill>
                <a:latin typeface="Arial Narrow" panose="020B0606020202030204" pitchFamily="34" charset="0"/>
              </a:rPr>
              <a:t>m_nColorIndex</a:t>
            </a:r>
            <a:r>
              <a:rPr lang="en-US" altLang="zh-CN" b="1" i="1" dirty="0">
                <a:solidFill>
                  <a:srgbClr val="66FFCC"/>
                </a:solidFill>
                <a:latin typeface="Arial Narrow" panose="020B0606020202030204" pitchFamily="34" charset="0"/>
              </a:rPr>
              <a:t>;	  // </a:t>
            </a:r>
            <a:r>
              <a:rPr lang="zh-CN" altLang="en-US" b="1" i="1" dirty="0">
                <a:solidFill>
                  <a:srgbClr val="66FFCC"/>
                </a:solidFill>
                <a:latin typeface="Arial Narrow" panose="020B0606020202030204" pitchFamily="34" charset="0"/>
              </a:rPr>
              <a:t>当前所选颜色索引</a:t>
            </a:r>
          </a:p>
          <a:p>
            <a:pPr>
              <a:spcBef>
                <a:spcPts val="0"/>
              </a:spcBef>
              <a:buFontTx/>
              <a:buNone/>
            </a:pPr>
            <a:r>
              <a:rPr lang="zh-CN" altLang="en-US" b="1" i="1" dirty="0">
                <a:solidFill>
                  <a:srgbClr val="66FFCC"/>
                </a:solidFill>
                <a:latin typeface="Arial Narrow" panose="020B0606020202030204" pitchFamily="34" charset="0"/>
              </a:rPr>
              <a:t>	</a:t>
            </a:r>
            <a:r>
              <a:rPr lang="en-US" altLang="zh-CN" b="1" i="1" dirty="0" err="1">
                <a:solidFill>
                  <a:srgbClr val="66FFCC"/>
                </a:solidFill>
                <a:latin typeface="Arial Narrow" panose="020B0606020202030204" pitchFamily="34" charset="0"/>
              </a:rPr>
              <a:t>CString</a:t>
            </a:r>
            <a:r>
              <a:rPr lang="en-US" altLang="zh-CN" b="1" i="1" dirty="0">
                <a:solidFill>
                  <a:srgbClr val="66FFCC"/>
                </a:solidFill>
                <a:latin typeface="Arial Narrow" panose="020B0606020202030204" pitchFamily="34" charset="0"/>
              </a:rPr>
              <a:t>	</a:t>
            </a:r>
            <a:r>
              <a:rPr lang="en-US" altLang="zh-CN" b="1" i="1" dirty="0" err="1">
                <a:solidFill>
                  <a:srgbClr val="66FFCC"/>
                </a:solidFill>
                <a:latin typeface="Arial Narrow" panose="020B0606020202030204" pitchFamily="34" charset="0"/>
              </a:rPr>
              <a:t>m_strShow</a:t>
            </a:r>
            <a:r>
              <a:rPr lang="en-US" altLang="zh-CN" b="1" i="1" dirty="0">
                <a:solidFill>
                  <a:srgbClr val="66FFCC"/>
                </a:solidFill>
                <a:latin typeface="Arial Narrow" panose="020B0606020202030204" pitchFamily="34" charset="0"/>
              </a:rPr>
              <a:t>;	  // </a:t>
            </a:r>
            <a:r>
              <a:rPr lang="zh-CN" altLang="en-US" b="1" i="1" dirty="0">
                <a:solidFill>
                  <a:srgbClr val="66FFCC"/>
                </a:solidFill>
                <a:latin typeface="Arial Narrow" panose="020B0606020202030204" pitchFamily="34" charset="0"/>
              </a:rPr>
              <a:t>显示的内容</a:t>
            </a:r>
          </a:p>
          <a:p>
            <a:pPr>
              <a:spcBef>
                <a:spcPts val="0"/>
              </a:spcBef>
              <a:buFontTx/>
              <a:buNone/>
            </a:pPr>
            <a:r>
              <a:rPr lang="zh-CN" altLang="en-US" b="1" i="1" dirty="0">
                <a:solidFill>
                  <a:srgbClr val="66FFCC"/>
                </a:solidFill>
                <a:latin typeface="Arial Narrow" panose="020B0606020202030204" pitchFamily="34" charset="0"/>
              </a:rPr>
              <a:t>   </a:t>
            </a:r>
            <a:r>
              <a:rPr lang="en-US" altLang="zh-CN" b="1" i="1" dirty="0">
                <a:solidFill>
                  <a:srgbClr val="66FFCC"/>
                </a:solidFill>
                <a:latin typeface="Arial Narrow" panose="020B0606020202030204" pitchFamily="34" charset="0"/>
              </a:rPr>
              <a:t>BOOL        </a:t>
            </a:r>
            <a:r>
              <a:rPr lang="en-US" altLang="zh-CN" b="1" i="1" dirty="0" err="1">
                <a:solidFill>
                  <a:srgbClr val="66FFCC"/>
                </a:solidFill>
                <a:latin typeface="Arial Narrow" panose="020B0606020202030204" pitchFamily="34" charset="0"/>
              </a:rPr>
              <a:t>m_bShow</a:t>
            </a:r>
            <a:r>
              <a:rPr lang="en-US" altLang="zh-CN" b="1" i="1" dirty="0">
                <a:solidFill>
                  <a:srgbClr val="66FFCC"/>
                </a:solidFill>
                <a:latin typeface="Arial Narrow" panose="020B0606020202030204" pitchFamily="34" charset="0"/>
              </a:rPr>
              <a:t>;           // </a:t>
            </a:r>
            <a:r>
              <a:rPr lang="zh-CN" altLang="en-US" b="1" i="1" dirty="0">
                <a:solidFill>
                  <a:srgbClr val="66FFCC"/>
                </a:solidFill>
                <a:latin typeface="Arial Narrow" panose="020B0606020202030204" pitchFamily="34" charset="0"/>
              </a:rPr>
              <a:t>是否显示</a:t>
            </a:r>
          </a:p>
        </p:txBody>
      </p:sp>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607673"/>
            <a:ext cx="4572001" cy="42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F261FC5-D60D-460C-9AA9-5A4989BBD2AD}" type="slidenum">
              <a:rPr lang="en-US" altLang="zh-CN"/>
              <a:pPr/>
              <a:t>8</a:t>
            </a:fld>
            <a:endParaRPr lang="en-US" altLang="zh-CN"/>
          </a:p>
        </p:txBody>
      </p:sp>
      <p:sp>
        <p:nvSpPr>
          <p:cNvPr id="131076" name="Text Box 4"/>
          <p:cNvSpPr txBox="1">
            <a:spLocks noChangeArrowheads="1"/>
          </p:cNvSpPr>
          <p:nvPr/>
        </p:nvSpPr>
        <p:spPr bwMode="auto">
          <a:xfrm>
            <a:off x="179512" y="44624"/>
            <a:ext cx="8784976" cy="6555641"/>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800" b="1" dirty="0">
                <a:latin typeface="+mn-lt"/>
              </a:rPr>
              <a:t>由</a:t>
            </a:r>
            <a:r>
              <a:rPr lang="zh-CN" altLang="zh-CN" sz="2800" b="1" dirty="0" smtClean="0">
                <a:latin typeface="+mn-lt"/>
              </a:rPr>
              <a:t>于要</a:t>
            </a:r>
            <a:r>
              <a:rPr lang="zh-CN" altLang="zh-CN" sz="2800" b="1" dirty="0">
                <a:latin typeface="+mn-lt"/>
              </a:rPr>
              <a:t>预先定义三种不同的颜色，这</a:t>
            </a:r>
            <a:r>
              <a:rPr lang="zh-CN" altLang="zh-CN" sz="2800" b="1" dirty="0" smtClean="0">
                <a:latin typeface="+mn-lt"/>
              </a:rPr>
              <a:t>些定</a:t>
            </a:r>
            <a:r>
              <a:rPr lang="zh-CN" altLang="zh-CN" sz="2800" b="1" dirty="0">
                <a:latin typeface="+mn-lt"/>
              </a:rPr>
              <a:t>义</a:t>
            </a:r>
            <a:r>
              <a:rPr lang="zh-CN" altLang="zh-CN" sz="2800" b="1" dirty="0" smtClean="0">
                <a:latin typeface="+mn-lt"/>
              </a:rPr>
              <a:t>应在</a:t>
            </a:r>
            <a:r>
              <a:rPr lang="zh-CN" altLang="zh-CN" sz="2800" b="1" dirty="0">
                <a:latin typeface="+mn-lt"/>
              </a:rPr>
              <a:t>视类的构造函数中完成，因此，在构造函数中加入如下代码</a:t>
            </a:r>
            <a:r>
              <a:rPr lang="zh-CN" altLang="zh-CN" sz="2800" b="1" dirty="0" smtClean="0">
                <a:latin typeface="+mn-lt"/>
              </a:rPr>
              <a:t>：</a:t>
            </a:r>
            <a:r>
              <a:rPr lang="en-US" altLang="zh-CN" sz="2800" b="1" dirty="0" smtClean="0">
                <a:latin typeface="+mn-lt"/>
              </a:rPr>
              <a:t>        </a:t>
            </a:r>
            <a:endParaRPr lang="zh-CN" altLang="zh-CN" sz="2800" b="1" dirty="0">
              <a:latin typeface="+mn-lt"/>
            </a:endParaRPr>
          </a:p>
          <a:p>
            <a:r>
              <a:rPr lang="en-US" altLang="zh-CN" sz="2800" b="1" dirty="0">
                <a:latin typeface="+mn-lt"/>
              </a:rPr>
              <a:t> </a:t>
            </a:r>
            <a:r>
              <a:rPr lang="en-US" altLang="zh-CN" sz="2800" b="1" dirty="0" smtClean="0">
                <a:latin typeface="+mn-lt"/>
              </a:rPr>
              <a:t>CMy10_1View</a:t>
            </a:r>
            <a:r>
              <a:rPr lang="en-US" altLang="zh-CN" sz="2800" b="1" dirty="0">
                <a:latin typeface="+mn-lt"/>
              </a:rPr>
              <a:t>::CMy10_1View()</a:t>
            </a:r>
            <a:endParaRPr lang="zh-CN" altLang="zh-CN" sz="2800" b="1" dirty="0">
              <a:latin typeface="+mn-lt"/>
            </a:endParaRPr>
          </a:p>
          <a:p>
            <a:r>
              <a:rPr lang="en-US" altLang="zh-CN" sz="2800" b="1" dirty="0">
                <a:latin typeface="+mn-lt"/>
              </a:rPr>
              <a:t>	: </a:t>
            </a:r>
            <a:r>
              <a:rPr lang="en-US" altLang="zh-CN" sz="2800" b="1" dirty="0" err="1">
                <a:latin typeface="+mn-lt"/>
              </a:rPr>
              <a:t>m_nColorIndex</a:t>
            </a:r>
            <a:r>
              <a:rPr lang="en-US" altLang="zh-CN" sz="2800" b="1" dirty="0">
                <a:latin typeface="+mn-lt"/>
              </a:rPr>
              <a:t>(0)</a:t>
            </a:r>
            <a:endParaRPr lang="zh-CN" altLang="zh-CN" sz="2800" b="1" dirty="0">
              <a:latin typeface="+mn-lt"/>
            </a:endParaRPr>
          </a:p>
          <a:p>
            <a:r>
              <a:rPr lang="en-US" altLang="zh-CN" sz="2800" b="1" dirty="0">
                <a:latin typeface="+mn-lt"/>
              </a:rPr>
              <a:t>	, </a:t>
            </a:r>
            <a:r>
              <a:rPr lang="en-US" altLang="zh-CN" sz="2800" b="1" dirty="0" err="1">
                <a:latin typeface="+mn-lt"/>
              </a:rPr>
              <a:t>m_strShow</a:t>
            </a:r>
            <a:r>
              <a:rPr lang="en-US" altLang="zh-CN" sz="2800" b="1" dirty="0">
                <a:latin typeface="+mn-lt"/>
              </a:rPr>
              <a:t>(_T(""))</a:t>
            </a:r>
            <a:endParaRPr lang="zh-CN" altLang="zh-CN" sz="2800" b="1" dirty="0">
              <a:latin typeface="+mn-lt"/>
            </a:endParaRPr>
          </a:p>
          <a:p>
            <a:r>
              <a:rPr lang="en-US" altLang="zh-CN" sz="2800" b="1" dirty="0">
                <a:latin typeface="+mn-lt"/>
              </a:rPr>
              <a:t>	, </a:t>
            </a:r>
            <a:r>
              <a:rPr lang="en-US" altLang="zh-CN" sz="2800" b="1" dirty="0" err="1">
                <a:latin typeface="+mn-lt"/>
              </a:rPr>
              <a:t>m_bShow</a:t>
            </a:r>
            <a:r>
              <a:rPr lang="en-US" altLang="zh-CN" sz="2800" b="1" dirty="0">
                <a:latin typeface="+mn-lt"/>
              </a:rPr>
              <a:t>(FALSE)</a:t>
            </a:r>
            <a:endParaRPr lang="zh-CN" altLang="zh-CN" sz="2800" b="1" dirty="0">
              <a:latin typeface="+mn-lt"/>
            </a:endParaRPr>
          </a:p>
          <a:p>
            <a:r>
              <a:rPr lang="en-US" altLang="zh-CN" sz="2800" b="1" dirty="0" smtClean="0">
                <a:latin typeface="+mn-lt"/>
              </a:rPr>
              <a:t>    {</a:t>
            </a:r>
            <a:endParaRPr lang="zh-CN" altLang="zh-CN" sz="2800" b="1" dirty="0">
              <a:latin typeface="+mn-lt"/>
            </a:endParaRPr>
          </a:p>
          <a:p>
            <a:r>
              <a:rPr lang="en-US" altLang="zh-CN" sz="2800" b="1" dirty="0">
                <a:latin typeface="+mn-lt"/>
              </a:rPr>
              <a:t>	// TODO: </a:t>
            </a:r>
            <a:r>
              <a:rPr lang="zh-CN" altLang="zh-CN" sz="2800" b="1" dirty="0">
                <a:latin typeface="+mn-lt"/>
              </a:rPr>
              <a:t>在此处添加构造代码</a:t>
            </a:r>
          </a:p>
          <a:p>
            <a:r>
              <a:rPr lang="en-US" altLang="zh-CN" sz="2800" b="1" dirty="0">
                <a:solidFill>
                  <a:srgbClr val="00FFCC"/>
                </a:solidFill>
                <a:latin typeface="+mn-lt"/>
              </a:rPr>
              <a:t>	</a:t>
            </a:r>
            <a:r>
              <a:rPr lang="en-US" altLang="zh-CN" sz="2800" b="1" i="1" dirty="0" err="1">
                <a:solidFill>
                  <a:srgbClr val="00FFCC"/>
                </a:solidFill>
                <a:latin typeface="+mn-lt"/>
              </a:rPr>
              <a:t>m_nColors</a:t>
            </a:r>
            <a:r>
              <a:rPr lang="en-US" altLang="zh-CN" sz="2800" b="1" i="1" dirty="0">
                <a:solidFill>
                  <a:srgbClr val="00FFCC"/>
                </a:solidFill>
                <a:latin typeface="+mn-lt"/>
              </a:rPr>
              <a:t>[0] = RGB(255,0,0);</a:t>
            </a:r>
            <a:endParaRPr lang="zh-CN" altLang="zh-CN" sz="2800" b="1" dirty="0">
              <a:solidFill>
                <a:srgbClr val="00FFCC"/>
              </a:solidFill>
              <a:latin typeface="+mn-lt"/>
            </a:endParaRPr>
          </a:p>
          <a:p>
            <a:r>
              <a:rPr lang="en-US" altLang="zh-CN" sz="2800" b="1" i="1" dirty="0">
                <a:solidFill>
                  <a:srgbClr val="00FFCC"/>
                </a:solidFill>
                <a:latin typeface="+mn-lt"/>
              </a:rPr>
              <a:t>	</a:t>
            </a:r>
            <a:r>
              <a:rPr lang="en-US" altLang="zh-CN" sz="2800" b="1" i="1" dirty="0" err="1">
                <a:solidFill>
                  <a:srgbClr val="00FFCC"/>
                </a:solidFill>
                <a:latin typeface="+mn-lt"/>
              </a:rPr>
              <a:t>m_nColors</a:t>
            </a:r>
            <a:r>
              <a:rPr lang="en-US" altLang="zh-CN" sz="2800" b="1" i="1" dirty="0">
                <a:solidFill>
                  <a:srgbClr val="00FFCC"/>
                </a:solidFill>
                <a:latin typeface="+mn-lt"/>
              </a:rPr>
              <a:t>[1] = RGB(0,255,0);</a:t>
            </a:r>
            <a:endParaRPr lang="zh-CN" altLang="zh-CN" sz="2800" b="1" dirty="0">
              <a:solidFill>
                <a:srgbClr val="00FFCC"/>
              </a:solidFill>
              <a:latin typeface="+mn-lt"/>
            </a:endParaRPr>
          </a:p>
          <a:p>
            <a:r>
              <a:rPr lang="en-US" altLang="zh-CN" sz="2800" b="1" i="1" dirty="0">
                <a:solidFill>
                  <a:srgbClr val="00FFCC"/>
                </a:solidFill>
                <a:latin typeface="+mn-lt"/>
              </a:rPr>
              <a:t>	</a:t>
            </a:r>
            <a:r>
              <a:rPr lang="en-US" altLang="zh-CN" sz="2800" b="1" i="1" dirty="0" err="1">
                <a:solidFill>
                  <a:srgbClr val="00FFCC"/>
                </a:solidFill>
                <a:latin typeface="+mn-lt"/>
              </a:rPr>
              <a:t>m_nColors</a:t>
            </a:r>
            <a:r>
              <a:rPr lang="en-US" altLang="zh-CN" sz="2800" b="1" i="1" dirty="0">
                <a:solidFill>
                  <a:srgbClr val="00FFCC"/>
                </a:solidFill>
                <a:latin typeface="+mn-lt"/>
              </a:rPr>
              <a:t>[2] = RGB(0,0,255);</a:t>
            </a:r>
            <a:endParaRPr lang="zh-CN" altLang="zh-CN" sz="2800" b="1" dirty="0">
              <a:solidFill>
                <a:srgbClr val="00FFCC"/>
              </a:solidFill>
              <a:latin typeface="+mn-lt"/>
            </a:endParaRPr>
          </a:p>
          <a:p>
            <a:r>
              <a:rPr lang="en-US" altLang="zh-CN" sz="2800" b="1" i="1" dirty="0">
                <a:solidFill>
                  <a:srgbClr val="00FFCC"/>
                </a:solidFill>
                <a:latin typeface="+mn-lt"/>
              </a:rPr>
              <a:t>	</a:t>
            </a:r>
            <a:r>
              <a:rPr lang="en-US" altLang="zh-CN" sz="2800" b="1" i="1" dirty="0" err="1">
                <a:solidFill>
                  <a:srgbClr val="00FFCC"/>
                </a:solidFill>
                <a:latin typeface="+mn-lt"/>
              </a:rPr>
              <a:t>m_nColorIndex</a:t>
            </a:r>
            <a:r>
              <a:rPr lang="en-US" altLang="zh-CN" sz="2800" b="1" i="1" dirty="0">
                <a:solidFill>
                  <a:srgbClr val="00FFCC"/>
                </a:solidFill>
                <a:latin typeface="+mn-lt"/>
              </a:rPr>
              <a:t> = 0;</a:t>
            </a:r>
            <a:endParaRPr lang="zh-CN" altLang="zh-CN" sz="2800" b="1" dirty="0">
              <a:solidFill>
                <a:srgbClr val="00FFCC"/>
              </a:solidFill>
              <a:latin typeface="+mn-lt"/>
            </a:endParaRPr>
          </a:p>
          <a:p>
            <a:r>
              <a:rPr lang="en-US" altLang="zh-CN" sz="2800" b="1" i="1" dirty="0">
                <a:solidFill>
                  <a:srgbClr val="00FFCC"/>
                </a:solidFill>
                <a:latin typeface="+mn-lt"/>
              </a:rPr>
              <a:t>	</a:t>
            </a:r>
            <a:r>
              <a:rPr lang="en-US" altLang="zh-CN" sz="2800" b="1" i="1" dirty="0" err="1">
                <a:solidFill>
                  <a:srgbClr val="00FFCC"/>
                </a:solidFill>
                <a:latin typeface="+mn-lt"/>
              </a:rPr>
              <a:t>m_strShow</a:t>
            </a:r>
            <a:r>
              <a:rPr lang="en-US" altLang="zh-CN" sz="2800" b="1" i="1" dirty="0">
                <a:solidFill>
                  <a:srgbClr val="00FFCC"/>
                </a:solidFill>
                <a:latin typeface="+mn-lt"/>
              </a:rPr>
              <a:t> =</a:t>
            </a:r>
            <a:r>
              <a:rPr lang="en-US" altLang="zh-CN" sz="2800" b="1" i="1" dirty="0" err="1">
                <a:solidFill>
                  <a:srgbClr val="00FFCC"/>
                </a:solidFill>
                <a:latin typeface="+mn-lt"/>
              </a:rPr>
              <a:t>L"Hello</a:t>
            </a:r>
            <a:r>
              <a:rPr lang="en-US" altLang="zh-CN" sz="2800" b="1" i="1" dirty="0">
                <a:solidFill>
                  <a:srgbClr val="00FFCC"/>
                </a:solidFill>
                <a:latin typeface="+mn-lt"/>
              </a:rPr>
              <a:t> World!";</a:t>
            </a:r>
            <a:endParaRPr lang="zh-CN" altLang="zh-CN" sz="2800" b="1" dirty="0">
              <a:solidFill>
                <a:srgbClr val="00FFCC"/>
              </a:solidFill>
              <a:latin typeface="+mn-lt"/>
            </a:endParaRPr>
          </a:p>
          <a:p>
            <a:r>
              <a:rPr lang="en-US" altLang="zh-CN" sz="2800" b="1" i="1" dirty="0">
                <a:solidFill>
                  <a:srgbClr val="00FFCC"/>
                </a:solidFill>
                <a:latin typeface="+mn-lt"/>
              </a:rPr>
              <a:t>	</a:t>
            </a:r>
            <a:r>
              <a:rPr lang="en-US" altLang="zh-CN" sz="2800" b="1" i="1" dirty="0" err="1">
                <a:solidFill>
                  <a:srgbClr val="00FFCC"/>
                </a:solidFill>
                <a:latin typeface="+mn-lt"/>
              </a:rPr>
              <a:t>m_bShow</a:t>
            </a:r>
            <a:r>
              <a:rPr lang="en-US" altLang="zh-CN" sz="2800" b="1" i="1" dirty="0">
                <a:solidFill>
                  <a:srgbClr val="00FFCC"/>
                </a:solidFill>
                <a:latin typeface="+mn-lt"/>
              </a:rPr>
              <a:t> = TRUE;</a:t>
            </a:r>
            <a:endParaRPr lang="zh-CN" altLang="zh-CN" sz="2800" b="1" dirty="0">
              <a:solidFill>
                <a:srgbClr val="00FFCC"/>
              </a:solidFill>
              <a:latin typeface="+mn-lt"/>
            </a:endParaRPr>
          </a:p>
          <a:p>
            <a:r>
              <a:rPr lang="en-US" altLang="zh-CN" sz="2800" b="1" dirty="0" smtClean="0">
                <a:latin typeface="+mn-lt"/>
              </a:rPr>
              <a:t>   }</a:t>
            </a:r>
            <a:endParaRPr lang="zh-CN" altLang="zh-CN" sz="2800" b="1"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79512" y="177521"/>
            <a:ext cx="8712968" cy="3108543"/>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Arial Narrow" panose="020B0606020202030204" pitchFamily="34" charset="0"/>
              </a:rPr>
              <a:t>在</a:t>
            </a:r>
            <a:r>
              <a:rPr lang="en-US" altLang="zh-CN" sz="2800" b="1" dirty="0">
                <a:solidFill>
                  <a:srgbClr val="00FFCC"/>
                </a:solidFill>
                <a:latin typeface="Arial Narrow" panose="020B0606020202030204" pitchFamily="34" charset="0"/>
              </a:rPr>
              <a:t>10_1View.cpp</a:t>
            </a:r>
            <a:r>
              <a:rPr lang="zh-CN" altLang="en-US" sz="2800" b="1" dirty="0">
                <a:solidFill>
                  <a:srgbClr val="00FFCC"/>
                </a:solidFill>
                <a:latin typeface="Arial Narrow" panose="020B0606020202030204" pitchFamily="34" charset="0"/>
              </a:rPr>
              <a:t>中的</a:t>
            </a:r>
            <a:r>
              <a:rPr lang="en-US" altLang="zh-CN" sz="2800" b="1" dirty="0" smtClean="0">
                <a:latin typeface="Arial Narrow" panose="020B0606020202030204" pitchFamily="34" charset="0"/>
              </a:rPr>
              <a:t>void </a:t>
            </a:r>
            <a:r>
              <a:rPr lang="en-US" altLang="zh-CN" sz="2800" b="1" dirty="0">
                <a:latin typeface="Arial Narrow" panose="020B0606020202030204" pitchFamily="34" charset="0"/>
              </a:rPr>
              <a:t>CMy10_1View::</a:t>
            </a:r>
            <a:r>
              <a:rPr lang="en-US" altLang="zh-CN" sz="2800" b="1" dirty="0" err="1">
                <a:latin typeface="Arial Narrow" panose="020B0606020202030204" pitchFamily="34" charset="0"/>
              </a:rPr>
              <a:t>OnDraw</a:t>
            </a:r>
            <a:r>
              <a:rPr lang="en-US" altLang="zh-CN" sz="2800" b="1" dirty="0">
                <a:latin typeface="Arial Narrow" panose="020B0606020202030204" pitchFamily="34" charset="0"/>
              </a:rPr>
              <a:t>(CDC* </a:t>
            </a:r>
            <a:r>
              <a:rPr lang="en-US" altLang="zh-CN" sz="2800" b="1" dirty="0" err="1">
                <a:solidFill>
                  <a:srgbClr val="FFCCFF"/>
                </a:solidFill>
                <a:latin typeface="Arial Narrow" panose="020B0606020202030204" pitchFamily="34" charset="0"/>
              </a:rPr>
              <a:t>pDC</a:t>
            </a:r>
            <a:r>
              <a:rPr lang="en-US" altLang="zh-CN" sz="2800" b="1" dirty="0">
                <a:latin typeface="Arial Narrow" panose="020B0606020202030204" pitchFamily="34" charset="0"/>
              </a:rPr>
              <a:t>)</a:t>
            </a:r>
            <a:r>
              <a:rPr lang="zh-CN" altLang="en-US" sz="2800" b="1" dirty="0" smtClean="0">
                <a:latin typeface="Arial Narrow" panose="020B0606020202030204" pitchFamily="34" charset="0"/>
              </a:rPr>
              <a:t>中</a:t>
            </a:r>
            <a:r>
              <a:rPr lang="zh-CN" altLang="en-US" sz="2800" b="1" dirty="0">
                <a:latin typeface="Arial Narrow" panose="020B0606020202030204" pitchFamily="34" charset="0"/>
              </a:rPr>
              <a:t>加入如下代码绘制字符串：</a:t>
            </a:r>
          </a:p>
          <a:p>
            <a:r>
              <a:rPr lang="zh-CN" altLang="en-US" sz="2800" b="1" i="1" dirty="0">
                <a:latin typeface="Arial Narrow" panose="020B0606020202030204" pitchFamily="34" charset="0"/>
              </a:rPr>
              <a:t>  </a:t>
            </a:r>
            <a:r>
              <a:rPr lang="en-US" altLang="zh-CN" sz="2800" b="1" i="1" dirty="0">
                <a:latin typeface="Arial Narrow" panose="020B0606020202030204" pitchFamily="34" charset="0"/>
              </a:rPr>
              <a:t>if(</a:t>
            </a:r>
            <a:r>
              <a:rPr lang="en-US" altLang="zh-CN" sz="2800" b="1" i="1" dirty="0" err="1">
                <a:latin typeface="Arial Narrow" panose="020B0606020202030204" pitchFamily="34" charset="0"/>
              </a:rPr>
              <a:t>m_bShow</a:t>
            </a:r>
            <a:r>
              <a:rPr lang="en-US" altLang="zh-CN" sz="2800" b="1" i="1" dirty="0">
                <a:latin typeface="Arial Narrow" panose="020B0606020202030204" pitchFamily="34" charset="0"/>
              </a:rPr>
              <a:t>)</a:t>
            </a:r>
            <a:endParaRPr lang="en-US" altLang="zh-CN" sz="2800" b="1" dirty="0">
              <a:latin typeface="Arial Narrow" panose="020B0606020202030204" pitchFamily="34" charset="0"/>
            </a:endParaRPr>
          </a:p>
          <a:p>
            <a:r>
              <a:rPr lang="en-US" altLang="zh-CN" sz="2800" b="1" i="1" dirty="0" smtClean="0">
                <a:latin typeface="Arial Narrow" panose="020B0606020202030204" pitchFamily="34" charset="0"/>
              </a:rPr>
              <a:t>  {</a:t>
            </a:r>
            <a:r>
              <a:rPr lang="en-US" altLang="zh-CN" sz="2800" b="1" i="1" dirty="0">
                <a:latin typeface="Arial Narrow" panose="020B0606020202030204" pitchFamily="34" charset="0"/>
              </a:rPr>
              <a:t>	</a:t>
            </a:r>
            <a:r>
              <a:rPr lang="en-US" altLang="zh-CN" sz="2800" b="1" i="1" dirty="0" err="1">
                <a:latin typeface="Arial Narrow" panose="020B0606020202030204" pitchFamily="34" charset="0"/>
              </a:rPr>
              <a:t>pDC</a:t>
            </a:r>
            <a:r>
              <a:rPr lang="en-US" altLang="zh-CN" sz="2800" b="1" i="1" dirty="0">
                <a:latin typeface="Arial Narrow" panose="020B0606020202030204" pitchFamily="34" charset="0"/>
              </a:rPr>
              <a:t>-&gt;</a:t>
            </a:r>
            <a:r>
              <a:rPr lang="en-US" altLang="zh-CN" sz="2800" b="1" i="1" dirty="0" err="1">
                <a:latin typeface="Arial Narrow" panose="020B0606020202030204" pitchFamily="34" charset="0"/>
              </a:rPr>
              <a:t>SetTextColor</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m_nColors</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m_nColorIndex</a:t>
            </a:r>
            <a:r>
              <a:rPr lang="en-US" altLang="zh-CN" sz="2800" b="1" i="1" dirty="0">
                <a:latin typeface="Arial Narrow" panose="020B0606020202030204" pitchFamily="34" charset="0"/>
              </a:rPr>
              <a:t>]); </a:t>
            </a:r>
          </a:p>
          <a:p>
            <a:r>
              <a:rPr lang="en-US" altLang="zh-CN" sz="2800" b="1" i="1" dirty="0">
                <a:latin typeface="Arial Narrow" panose="020B0606020202030204" pitchFamily="34" charset="0"/>
              </a:rPr>
              <a:t>					// </a:t>
            </a:r>
            <a:r>
              <a:rPr lang="zh-CN" altLang="en-US" sz="2800" b="1" i="1" dirty="0">
                <a:latin typeface="Arial Narrow" panose="020B0606020202030204" pitchFamily="34" charset="0"/>
              </a:rPr>
              <a:t>设置输出字符串颜色</a:t>
            </a:r>
            <a:endParaRPr lang="zh-CN" altLang="en-US" sz="2800" b="1" dirty="0">
              <a:latin typeface="Arial Narrow" panose="020B0606020202030204" pitchFamily="34" charset="0"/>
            </a:endParaRPr>
          </a:p>
          <a:p>
            <a:r>
              <a:rPr lang="zh-CN" altLang="en-US" sz="2800" b="1" i="1" dirty="0">
                <a:latin typeface="Arial Narrow" panose="020B0606020202030204" pitchFamily="34" charset="0"/>
              </a:rPr>
              <a:t>	</a:t>
            </a:r>
            <a:r>
              <a:rPr lang="en-US" altLang="zh-CN" sz="2800" b="1" i="1" dirty="0" err="1">
                <a:latin typeface="Arial Narrow" panose="020B0606020202030204" pitchFamily="34" charset="0"/>
              </a:rPr>
              <a:t>pDC</a:t>
            </a:r>
            <a:r>
              <a:rPr lang="en-US" altLang="zh-CN" sz="2800" b="1" i="1" dirty="0">
                <a:latin typeface="Arial Narrow" panose="020B0606020202030204" pitchFamily="34" charset="0"/>
              </a:rPr>
              <a:t>-&gt;</a:t>
            </a:r>
            <a:r>
              <a:rPr lang="en-US" altLang="zh-CN" sz="2800" b="1" i="1" dirty="0" err="1">
                <a:latin typeface="Arial Narrow" panose="020B0606020202030204" pitchFamily="34" charset="0"/>
              </a:rPr>
              <a:t>TextOut</a:t>
            </a:r>
            <a:r>
              <a:rPr lang="en-US" altLang="zh-CN" sz="2800" b="1" i="1" dirty="0">
                <a:latin typeface="Arial Narrow" panose="020B0606020202030204" pitchFamily="34" charset="0"/>
              </a:rPr>
              <a:t>(100,100,m_strShow);   // </a:t>
            </a:r>
            <a:r>
              <a:rPr lang="zh-CN" altLang="en-US" sz="2800" b="1" i="1" dirty="0">
                <a:latin typeface="Arial Narrow" panose="020B0606020202030204" pitchFamily="34" charset="0"/>
              </a:rPr>
              <a:t>输出字符串</a:t>
            </a:r>
            <a:endParaRPr lang="zh-CN" altLang="en-US" sz="2800" b="1" dirty="0">
              <a:latin typeface="Arial Narrow" panose="020B0606020202030204" pitchFamily="34" charset="0"/>
            </a:endParaRPr>
          </a:p>
          <a:p>
            <a:r>
              <a:rPr lang="en-US" altLang="zh-CN" sz="2800" b="1" i="1" dirty="0" smtClean="0">
                <a:latin typeface="Arial Narrow" panose="020B0606020202030204" pitchFamily="34" charset="0"/>
              </a:rPr>
              <a:t>  }</a:t>
            </a:r>
            <a:endParaRPr lang="en-US" altLang="zh-CN" sz="2800" b="1" dirty="0">
              <a:latin typeface="Arial Narrow" panose="020B0606020202030204" pitchFamily="34" charset="0"/>
            </a:endParaRPr>
          </a:p>
        </p:txBody>
      </p:sp>
      <p:sp>
        <p:nvSpPr>
          <p:cNvPr id="6" name="Rectangle 3"/>
          <p:cNvSpPr txBox="1">
            <a:spLocks noChangeArrowheads="1"/>
          </p:cNvSpPr>
          <p:nvPr/>
        </p:nvSpPr>
        <p:spPr bwMode="auto">
          <a:xfrm>
            <a:off x="306896" y="4437112"/>
            <a:ext cx="845820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en-US" altLang="zh-CN" b="1" dirty="0" smtClean="0">
                <a:latin typeface="Arial Narrow" panose="020B0606020202030204" pitchFamily="34" charset="0"/>
              </a:rPr>
              <a:t>        </a:t>
            </a:r>
            <a:r>
              <a:rPr lang="zh-CN" altLang="en-US" b="1" dirty="0" smtClean="0">
                <a:latin typeface="Arial Narrow" panose="020B0606020202030204" pitchFamily="34" charset="0"/>
              </a:rPr>
              <a:t>若编译运行程序，可看到程序输出一行红色的字符串，</a:t>
            </a:r>
            <a:r>
              <a:rPr lang="zh-CN" altLang="en-US" b="1" dirty="0" smtClean="0">
                <a:solidFill>
                  <a:srgbClr val="00FF00"/>
                </a:solidFill>
                <a:latin typeface="Arial Narrow" panose="020B0606020202030204" pitchFamily="34" charset="0"/>
              </a:rPr>
              <a:t>但颜色设置菜单项还没有起作用</a:t>
            </a:r>
          </a:p>
        </p:txBody>
      </p:sp>
    </p:spTree>
    <p:extLst>
      <p:ext uri="{BB962C8B-B14F-4D97-AF65-F5344CB8AC3E}">
        <p14:creationId xmlns:p14="http://schemas.microsoft.com/office/powerpoint/2010/main" val="343449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默认设计模板">
  <a:themeElements>
    <a:clrScheme name="">
      <a:dk1>
        <a:srgbClr val="808080"/>
      </a:dk1>
      <a:lt1>
        <a:srgbClr val="FFFF00"/>
      </a:lt1>
      <a:dk2>
        <a:srgbClr val="000099"/>
      </a:dk2>
      <a:lt2>
        <a:srgbClr val="FFFF00"/>
      </a:lt2>
      <a:accent1>
        <a:srgbClr val="FFFFFF"/>
      </a:accent1>
      <a:accent2>
        <a:srgbClr val="0000FF"/>
      </a:accent2>
      <a:accent3>
        <a:srgbClr val="AAAACA"/>
      </a:accent3>
      <a:accent4>
        <a:srgbClr val="DADA00"/>
      </a:accent4>
      <a:accent5>
        <a:srgbClr val="FFFFFF"/>
      </a:accent5>
      <a:accent6>
        <a:srgbClr val="0000E7"/>
      </a:accent6>
      <a:hlink>
        <a:srgbClr val="CC00CC"/>
      </a:hlink>
      <a:folHlink>
        <a:srgbClr val="C0C0C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2874</Words>
  <Application>Microsoft Office PowerPoint</Application>
  <PresentationFormat>全屏显示(4:3)</PresentationFormat>
  <Paragraphs>454</Paragraphs>
  <Slides>48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7" baseType="lpstr">
      <vt:lpstr>Rockwell Condensed</vt:lpstr>
      <vt:lpstr>宋体</vt:lpstr>
      <vt:lpstr>Arial</vt:lpstr>
      <vt:lpstr>Arial Narrow</vt:lpstr>
      <vt:lpstr>Symbol</vt:lpstr>
      <vt:lpstr>Times New Roman</vt:lpstr>
      <vt:lpstr>Wingdings</vt:lpstr>
      <vt:lpstr>默认设计模板</vt:lpstr>
      <vt:lpstr>位图图像</vt:lpstr>
      <vt:lpstr>第10章  在MFC中创建应用程序的资源 </vt:lpstr>
      <vt:lpstr>PowerPoint 演示文稿</vt:lpstr>
      <vt:lpstr>PowerPoint 演示文稿</vt:lpstr>
      <vt:lpstr>10.1菜单资源及其应用</vt:lpstr>
      <vt:lpstr>10.1.1 菜单资源的使用 </vt:lpstr>
      <vt:lpstr>单文档应用程序建立后的空的框架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10.2快捷菜单的创建及其应用 </vt:lpstr>
      <vt:lpstr>PowerPoint 演示文稿</vt:lpstr>
      <vt:lpstr>PowerPoint 演示文稿</vt:lpstr>
      <vt:lpstr>PowerPoint 演示文稿</vt:lpstr>
      <vt:lpstr>PowerPoint 演示文稿</vt:lpstr>
      <vt:lpstr>PowerPoint 演示文稿</vt:lpstr>
      <vt:lpstr>10.3 工具条资源的创建及其使用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字符串资源的使用 </vt:lpstr>
      <vt:lpstr>PowerPoint 演示文稿</vt:lpstr>
      <vt:lpstr>10.5 对话框资源的创建及其应用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10.6 位图资源的创建及其应用 </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Weitong</dc:creator>
  <cp:lastModifiedBy>hehe</cp:lastModifiedBy>
  <cp:revision>490</cp:revision>
  <dcterms:created xsi:type="dcterms:W3CDTF">2004-02-24T02:33:44Z</dcterms:created>
  <dcterms:modified xsi:type="dcterms:W3CDTF">2019-12-05T06:43:56Z</dcterms:modified>
</cp:coreProperties>
</file>