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49"/>
  </p:handoutMasterIdLst>
  <p:sldIdLst>
    <p:sldId id="2891" r:id="rId3"/>
    <p:sldId id="2901" r:id="rId4"/>
    <p:sldId id="524" r:id="rId6"/>
    <p:sldId id="525" r:id="rId7"/>
    <p:sldId id="2911" r:id="rId8"/>
    <p:sldId id="2904" r:id="rId9"/>
    <p:sldId id="528" r:id="rId10"/>
    <p:sldId id="1804" r:id="rId11"/>
    <p:sldId id="526" r:id="rId12"/>
    <p:sldId id="384" r:id="rId13"/>
    <p:sldId id="389" r:id="rId14"/>
    <p:sldId id="2905" r:id="rId15"/>
    <p:sldId id="532" r:id="rId16"/>
    <p:sldId id="392" r:id="rId17"/>
    <p:sldId id="2906" r:id="rId18"/>
    <p:sldId id="2912" r:id="rId19"/>
    <p:sldId id="383" r:id="rId20"/>
    <p:sldId id="369" r:id="rId21"/>
    <p:sldId id="370" r:id="rId22"/>
    <p:sldId id="386" r:id="rId23"/>
    <p:sldId id="371" r:id="rId24"/>
    <p:sldId id="395" r:id="rId25"/>
    <p:sldId id="534" r:id="rId26"/>
    <p:sldId id="535" r:id="rId27"/>
    <p:sldId id="1805" r:id="rId28"/>
    <p:sldId id="537" r:id="rId29"/>
    <p:sldId id="538" r:id="rId30"/>
    <p:sldId id="539" r:id="rId31"/>
    <p:sldId id="536" r:id="rId32"/>
    <p:sldId id="541" r:id="rId33"/>
    <p:sldId id="375" r:id="rId34"/>
    <p:sldId id="542" r:id="rId35"/>
    <p:sldId id="543" r:id="rId36"/>
    <p:sldId id="544" r:id="rId37"/>
    <p:sldId id="1806" r:id="rId38"/>
    <p:sldId id="378" r:id="rId39"/>
    <p:sldId id="404" r:id="rId40"/>
    <p:sldId id="2908" r:id="rId41"/>
    <p:sldId id="546" r:id="rId42"/>
    <p:sldId id="547" r:id="rId43"/>
    <p:sldId id="408" r:id="rId44"/>
    <p:sldId id="2909" r:id="rId45"/>
    <p:sldId id="2910" r:id="rId46"/>
    <p:sldId id="2935" r:id="rId47"/>
    <p:sldId id="2900" r:id="rId48"/>
  </p:sldIdLst>
  <p:sldSz cx="12190095" cy="6858000"/>
  <p:notesSz cx="7099300" cy="10234295"/>
  <p:custDataLst>
    <p:tags r:id="rId54"/>
  </p:custDataLst>
  <p:defaultTex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1pPr>
    <a:lvl2pPr marL="455930" indent="1905"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2pPr>
    <a:lvl3pPr marL="913130" indent="1905"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3pPr>
    <a:lvl4pPr marL="1370330" indent="1905"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4pPr>
    <a:lvl5pPr marL="1827530" indent="1905"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sz="2400" b="1" kern="1200">
        <a:solidFill>
          <a:srgbClr val="FF0000"/>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sz="2400" b="1" kern="1200">
        <a:solidFill>
          <a:srgbClr val="FF0000"/>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sz="2400" b="1" kern="1200">
        <a:solidFill>
          <a:srgbClr val="FF0000"/>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sz="2400" b="1" kern="1200">
        <a:solidFill>
          <a:srgbClr val="FF0000"/>
        </a:solidFill>
        <a:latin typeface="Times New Roman" panose="02020603050405020304" pitchFamily="18" charset="0"/>
        <a:ea typeface="黑体" panose="02010609060101010101" pitchFamily="49"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 Wei" initials="C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ADE42"/>
    <a:srgbClr val="E05E40"/>
    <a:srgbClr val="F99527"/>
    <a:srgbClr val="9EC1F4"/>
    <a:srgbClr val="F3698A"/>
    <a:srgbClr val="E99417"/>
    <a:srgbClr val="BA2D06"/>
    <a:srgbClr val="005BE2"/>
    <a:srgbClr val="00923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22" autoAdjust="0"/>
    <p:restoredTop sz="87638" autoAdjust="0"/>
  </p:normalViewPr>
  <p:slideViewPr>
    <p:cSldViewPr>
      <p:cViewPr varScale="1">
        <p:scale>
          <a:sx n="56" d="100"/>
          <a:sy n="56" d="100"/>
        </p:scale>
        <p:origin x="993" y="36"/>
      </p:cViewPr>
      <p:guideLst>
        <p:guide orient="horz" pos="2053"/>
        <p:guide pos="377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0"/>
    </p:cViewPr>
  </p:sorterViewPr>
  <p:notesViewPr>
    <p:cSldViewPr>
      <p:cViewPr varScale="1">
        <p:scale>
          <a:sx n="52" d="100"/>
          <a:sy n="52" d="100"/>
        </p:scale>
        <p:origin x="-1464" y="-108"/>
      </p:cViewPr>
      <p:guideLst>
        <p:guide orient="horz" pos="3063"/>
        <p:guide pos="2201"/>
      </p:guideLst>
    </p:cSldViewPr>
  </p:notes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4" Type="http://schemas.openxmlformats.org/officeDocument/2006/relationships/tags" Target="tags/tag1.xml"/><Relationship Id="rId53" Type="http://schemas.openxmlformats.org/officeDocument/2006/relationships/commentAuthors" Target="commentAuthors.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notesMaster" Target="notesMasters/notesMaster1.xml"/><Relationship Id="rId49" Type="http://schemas.openxmlformats.org/officeDocument/2006/relationships/handoutMaster" Target="handoutMasters/handoutMaster1.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698"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lgn="l" defTabSz="990600" eaLnBrk="1" hangingPunct="1">
              <a:lnSpc>
                <a:spcPct val="100000"/>
              </a:lnSpc>
              <a:spcBef>
                <a:spcPct val="0"/>
              </a:spcBef>
              <a:defRPr sz="1300">
                <a:solidFill>
                  <a:schemeClr val="tx1"/>
                </a:solidFill>
                <a:latin typeface="Arial" panose="020B0604020202020204" pitchFamily="34" charset="0"/>
                <a:ea typeface="宋体" panose="02010600030101010101" pitchFamily="2" charset="-122"/>
                <a:cs typeface="+mn-cs"/>
              </a:defRPr>
            </a:lvl1pPr>
          </a:lstStyle>
          <a:p>
            <a:pPr>
              <a:defRPr/>
            </a:pPr>
            <a:endParaRPr lang="zh-CN" altLang="en-US"/>
          </a:p>
        </p:txBody>
      </p:sp>
      <p:sp>
        <p:nvSpPr>
          <p:cNvPr id="157699" name="Rectangle 3"/>
          <p:cNvSpPr>
            <a:spLocks noGrp="1" noChangeArrowheads="1"/>
          </p:cNvSpPr>
          <p:nvPr>
            <p:ph type="dt" sz="quarter" idx="1"/>
          </p:nvPr>
        </p:nvSpPr>
        <p:spPr bwMode="auto">
          <a:xfrm>
            <a:off x="4022725"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eaLnBrk="1" hangingPunct="1">
              <a:lnSpc>
                <a:spcPct val="100000"/>
              </a:lnSpc>
              <a:spcBef>
                <a:spcPct val="0"/>
              </a:spcBef>
              <a:defRPr sz="1300">
                <a:solidFill>
                  <a:schemeClr val="tx1"/>
                </a:solidFill>
                <a:latin typeface="Arial" panose="020B0604020202020204" pitchFamily="34" charset="0"/>
                <a:ea typeface="宋体" panose="02010600030101010101" pitchFamily="2" charset="-122"/>
                <a:cs typeface="+mn-cs"/>
              </a:defRPr>
            </a:lvl1pPr>
          </a:lstStyle>
          <a:p>
            <a:pPr>
              <a:defRPr/>
            </a:pPr>
            <a:endParaRPr lang="en-US" altLang="zh-CN"/>
          </a:p>
        </p:txBody>
      </p:sp>
      <p:sp>
        <p:nvSpPr>
          <p:cNvPr id="157700" name="Rectangle 4"/>
          <p:cNvSpPr>
            <a:spLocks noGrp="1" noChangeArrowheads="1"/>
          </p:cNvSpPr>
          <p:nvPr>
            <p:ph type="ftr" sz="quarter" idx="2"/>
          </p:nvPr>
        </p:nvSpPr>
        <p:spPr bwMode="auto">
          <a:xfrm>
            <a:off x="0" y="9723438"/>
            <a:ext cx="3076575" cy="511175"/>
          </a:xfrm>
          <a:prstGeom prst="rect">
            <a:avLst/>
          </a:prstGeom>
          <a:noFill/>
          <a:ln w="9525">
            <a:noFill/>
            <a:miter lim="800000"/>
          </a:ln>
          <a:effectLst/>
        </p:spPr>
        <p:txBody>
          <a:bodyPr vert="horz" wrap="square" lIns="99048" tIns="49524" rIns="99048" bIns="49524" numCol="1" anchor="b" anchorCtr="0" compatLnSpc="1"/>
          <a:lstStyle>
            <a:lvl1pPr algn="l" defTabSz="990600" eaLnBrk="1" hangingPunct="1">
              <a:lnSpc>
                <a:spcPct val="100000"/>
              </a:lnSpc>
              <a:spcBef>
                <a:spcPct val="0"/>
              </a:spcBef>
              <a:defRPr sz="1300">
                <a:solidFill>
                  <a:schemeClr val="tx1"/>
                </a:solidFill>
                <a:latin typeface="Arial" panose="020B0604020202020204" pitchFamily="34" charset="0"/>
                <a:ea typeface="宋体" panose="02010600030101010101" pitchFamily="2" charset="-122"/>
                <a:cs typeface="+mn-cs"/>
              </a:defRPr>
            </a:lvl1pPr>
          </a:lstStyle>
          <a:p>
            <a:pPr>
              <a:defRPr/>
            </a:pPr>
            <a:endParaRPr lang="en-US" altLang="zh-CN"/>
          </a:p>
        </p:txBody>
      </p:sp>
      <p:sp>
        <p:nvSpPr>
          <p:cNvPr id="157701" name="Rectangle 5"/>
          <p:cNvSpPr>
            <a:spLocks noGrp="1" noChangeArrowheads="1"/>
          </p:cNvSpPr>
          <p:nvPr>
            <p:ph type="sldNum" sz="quarter" idx="3"/>
          </p:nvPr>
        </p:nvSpPr>
        <p:spPr bwMode="auto">
          <a:xfrm>
            <a:off x="4022725" y="9723438"/>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eaLnBrk="1" hangingPunct="1">
              <a:defRPr sz="1300">
                <a:solidFill>
                  <a:schemeClr val="tx1"/>
                </a:solidFill>
                <a:latin typeface="Arial" panose="020B0604020202020204" pitchFamily="34" charset="0"/>
                <a:ea typeface="宋体" panose="02010600030101010101" pitchFamily="2" charset="-122"/>
              </a:defRPr>
            </a:lvl1pPr>
          </a:lstStyle>
          <a:p>
            <a:pPr>
              <a:defRPr/>
            </a:pPr>
            <a:fld id="{97498E72-F95B-4683-94F3-040E690CAC2B}"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lgn="l" defTabSz="990600" eaLnBrk="1" hangingPunct="1">
              <a:lnSpc>
                <a:spcPct val="100000"/>
              </a:lnSpc>
              <a:spcBef>
                <a:spcPct val="0"/>
              </a:spcBef>
              <a:defRPr sz="1300" b="0">
                <a:solidFill>
                  <a:schemeClr val="tx1"/>
                </a:solidFill>
                <a:latin typeface="Times New Roman" panose="02020603050405020304" pitchFamily="18" charset="0"/>
                <a:ea typeface="宋体" panose="02010600030101010101" pitchFamily="2" charset="-122"/>
                <a:cs typeface="+mn-cs"/>
              </a:defRPr>
            </a:lvl1pPr>
          </a:lstStyle>
          <a:p>
            <a:pPr>
              <a:defRPr/>
            </a:pPr>
            <a:endParaRPr lang="zh-CN" altLang="en-US"/>
          </a:p>
        </p:txBody>
      </p:sp>
      <p:sp>
        <p:nvSpPr>
          <p:cNvPr id="41987" name="Rectangle 3"/>
          <p:cNvSpPr>
            <a:spLocks noGrp="1" noChangeArrowheads="1"/>
          </p:cNvSpPr>
          <p:nvPr>
            <p:ph type="dt"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eaLnBrk="1" hangingPunct="1">
              <a:lnSpc>
                <a:spcPct val="100000"/>
              </a:lnSpc>
              <a:spcBef>
                <a:spcPct val="0"/>
              </a:spcBef>
              <a:defRPr sz="1300" b="0">
                <a:solidFill>
                  <a:schemeClr val="tx1"/>
                </a:solidFill>
                <a:latin typeface="Times New Roman" panose="02020603050405020304" pitchFamily="18" charset="0"/>
                <a:ea typeface="宋体" panose="02010600030101010101" pitchFamily="2" charset="-122"/>
                <a:cs typeface="+mn-cs"/>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9" name="Rectangle 5"/>
          <p:cNvSpPr>
            <a:spLocks noGrp="1" noChangeArrowheads="1"/>
          </p:cNvSpPr>
          <p:nvPr>
            <p:ph type="body" sz="quarter" idx="3"/>
          </p:nvPr>
        </p:nvSpPr>
        <p:spPr bwMode="auto">
          <a:xfrm>
            <a:off x="709613" y="4860925"/>
            <a:ext cx="5680075" cy="4605338"/>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41990" name="Rectangle 6"/>
          <p:cNvSpPr>
            <a:spLocks noGrp="1" noChangeArrowheads="1"/>
          </p:cNvSpPr>
          <p:nvPr>
            <p:ph type="ftr" sz="quarter" idx="4"/>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algn="l" defTabSz="990600" eaLnBrk="1" hangingPunct="1">
              <a:lnSpc>
                <a:spcPct val="100000"/>
              </a:lnSpc>
              <a:spcBef>
                <a:spcPct val="0"/>
              </a:spcBef>
              <a:defRPr sz="1300" b="0">
                <a:solidFill>
                  <a:schemeClr val="tx1"/>
                </a:solidFill>
                <a:latin typeface="Times New Roman" panose="02020603050405020304" pitchFamily="18" charset="0"/>
                <a:ea typeface="宋体" panose="02010600030101010101" pitchFamily="2" charset="-122"/>
                <a:cs typeface="+mn-cs"/>
              </a:defRPr>
            </a:lvl1pPr>
          </a:lstStyle>
          <a:p>
            <a:pPr>
              <a:defRPr/>
            </a:pPr>
            <a:endParaRPr lang="en-US" altLang="zh-CN"/>
          </a:p>
        </p:txBody>
      </p:sp>
      <p:sp>
        <p:nvSpPr>
          <p:cNvPr id="41991" name="Rectangle 7"/>
          <p:cNvSpPr>
            <a:spLocks noGrp="1" noChangeArrowheads="1"/>
          </p:cNvSpPr>
          <p:nvPr>
            <p:ph type="sldNum" sz="quarter" idx="5"/>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eaLnBrk="1" hangingPunct="1">
              <a:defRPr sz="1300" b="0">
                <a:solidFill>
                  <a:schemeClr val="tx1"/>
                </a:solidFill>
                <a:ea typeface="宋体" panose="02010600030101010101" pitchFamily="2" charset="-122"/>
              </a:defRPr>
            </a:lvl1pPr>
          </a:lstStyle>
          <a:p>
            <a:pPr>
              <a:defRPr/>
            </a:pPr>
            <a:fld id="{39428754-80EA-4722-B222-5EB445CA1959}"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45593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313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033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753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199765" algn="l" defTabSz="914400" rtl="0" eaLnBrk="1" latinLnBrk="0" hangingPunct="1">
      <a:defRPr sz="1200" kern="1200">
        <a:solidFill>
          <a:schemeClr val="tx1"/>
        </a:solidFill>
        <a:latin typeface="+mn-lt"/>
        <a:ea typeface="+mn-ea"/>
        <a:cs typeface="+mn-cs"/>
      </a:defRPr>
    </a:lvl8pPr>
    <a:lvl9pPr marL="3656965"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9428754-80EA-4722-B222-5EB445CA1959}"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9428754-80EA-4722-B222-5EB445CA1959}"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9428754-80EA-4722-B222-5EB445CA1959}"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9428754-80EA-4722-B222-5EB445CA1959}"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矩形 2"/>
          <p:cNvSpPr/>
          <p:nvPr userDrawn="1"/>
        </p:nvSpPr>
        <p:spPr>
          <a:xfrm>
            <a:off x="8831263" y="4221163"/>
            <a:ext cx="3322637" cy="21955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60000"/>
              </a:lnSpc>
              <a:spcBef>
                <a:spcPct val="5000"/>
              </a:spcBef>
              <a:defRPr/>
            </a:pPr>
            <a:endParaRPr lang="zh-CN" altLang="en-US" sz="2800"/>
          </a:p>
        </p:txBody>
      </p:sp>
      <p:pic>
        <p:nvPicPr>
          <p:cNvPr id="3" name="Picture 2"/>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5"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9" name="Picture 2"/>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38" y="0"/>
            <a:ext cx="12172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
          <p:cNvSpPr>
            <a:spLocks noGrp="1"/>
          </p:cNvSpPr>
          <p:nvPr>
            <p:ph type="title"/>
          </p:nvPr>
        </p:nvSpPr>
        <p:spPr>
          <a:xfrm>
            <a:off x="550590" y="8620"/>
            <a:ext cx="10909212" cy="707886"/>
          </a:xfrm>
          <a:prstGeom prst="rect">
            <a:avLst/>
          </a:prstGeom>
          <a:noFill/>
          <a:ln>
            <a:noFill/>
          </a:ln>
        </p:spPr>
        <p:txBody>
          <a:bodyPr wrap="square">
            <a:spAutoFit/>
          </a:bodyPr>
          <a:lstStyle>
            <a:lvl1pPr marL="0" algn="l" hangingPunct="0">
              <a:defRPr sz="4000" b="1">
                <a:solidFill>
                  <a:schemeClr val="bg1"/>
                </a:solidFill>
                <a:effectLst/>
                <a:latin typeface="+mn-ea"/>
                <a:ea typeface="+mn-ea"/>
              </a:defRPr>
            </a:lvl1pPr>
          </a:lstStyle>
          <a:p>
            <a:r>
              <a:rPr lang="zh-CN" altLang="en-US" dirty="0"/>
              <a:t>单击此处编辑母版标题样式</a:t>
            </a:r>
            <a:endParaRPr lang="zh-CN" altLang="en-US" dirty="0"/>
          </a:p>
        </p:txBody>
      </p:sp>
      <p:sp>
        <p:nvSpPr>
          <p:cNvPr id="12" name="内容占位符 2"/>
          <p:cNvSpPr>
            <a:spLocks noGrp="1"/>
          </p:cNvSpPr>
          <p:nvPr>
            <p:ph idx="1"/>
          </p:nvPr>
        </p:nvSpPr>
        <p:spPr>
          <a:xfrm>
            <a:off x="539750" y="1125538"/>
            <a:ext cx="10920052" cy="5040312"/>
          </a:xfrm>
          <a:prstGeom prst="rect">
            <a:avLst/>
          </a:prstGeom>
        </p:spPr>
        <p:txBody>
          <a:bodyPr/>
          <a:lstStyle>
            <a:lvl1pPr marL="342900" indent="-342900">
              <a:buFont typeface="Wingdings" panose="05000000000000000000" pitchFamily="2" charset="2"/>
              <a:buChar char=""/>
              <a:defRPr b="1">
                <a:solidFill>
                  <a:srgbClr val="002060"/>
                </a:solidFill>
              </a:defRPr>
            </a:lvl1pPr>
            <a:lvl2pPr marL="742950" marR="0"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ü"/>
              <a:defRPr>
                <a:solidFill>
                  <a:srgbClr val="002060"/>
                </a:solidFill>
              </a:defRPr>
            </a:lvl2pPr>
            <a:lvl3pPr marL="1143000" indent="-228600">
              <a:buFont typeface="Wingdings" panose="05000000000000000000" pitchFamily="2" charset="2"/>
              <a:buChar char="p"/>
              <a:defRPr>
                <a:solidFill>
                  <a:srgbClr val="002060"/>
                </a:solidFill>
              </a:defRPr>
            </a:lvl3pPr>
            <a:lvl4pPr marL="1600200" indent="-228600">
              <a:buFont typeface="Wingdings" panose="05000000000000000000" pitchFamily="2" charset="2"/>
              <a:buChar char="n"/>
              <a:defRPr>
                <a:solidFill>
                  <a:srgbClr val="002060"/>
                </a:solidFill>
              </a:defRPr>
            </a:lvl4pPr>
            <a:lvl5pPr marL="1828800" indent="0">
              <a:buFont typeface="Wingdings" panose="05000000000000000000" pitchFamily="2" charset="2"/>
              <a:buNone/>
              <a:defRPr/>
            </a:lvl5pPr>
          </a:lstStyle>
          <a:p>
            <a:pPr lvl="0"/>
            <a:r>
              <a:rPr lang="zh-CN" altLang="en-US" dirty="0"/>
              <a:t>单击此处编辑母版文本样式</a:t>
            </a:r>
            <a:endParaRPr lang="zh-CN" altLang="en-US" dirty="0"/>
          </a:p>
          <a:p>
            <a:pPr lvl="1"/>
            <a:r>
              <a:rPr lang="zh-CN" altLang="en-US" dirty="0"/>
              <a:t>第二级单击此处编辑</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Tree>
  </p:cSld>
  <p:clrMapOvr>
    <a:masterClrMapping/>
  </p:clrMapOvr>
  <p:transition>
    <p:fade/>
  </p:transition>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09505" y="1481328"/>
            <a:ext cx="10971086" cy="4525963"/>
          </a:xfrm>
        </p:spPr>
        <p:txBody>
          <a:bodyPr/>
          <a:lstStyle>
            <a:lvl1pPr>
              <a:defRPr b="1">
                <a:solidFill>
                  <a:schemeClr val="accent5">
                    <a:lumMod val="50000"/>
                  </a:schemeClr>
                </a:solidFill>
                <a:latin typeface="微软雅黑" panose="020B0503020204020204" charset="-122"/>
                <a:ea typeface="微软雅黑" panose="020B0503020204020204" charset="-122"/>
              </a:defRPr>
            </a:lvl1pPr>
            <a:lvl2pPr>
              <a:defRPr>
                <a:solidFill>
                  <a:schemeClr val="accent5">
                    <a:lumMod val="50000"/>
                  </a:schemeClr>
                </a:solidFill>
                <a:latin typeface="微软雅黑" panose="020B0503020204020204" charset="-122"/>
                <a:ea typeface="微软雅黑" panose="020B0503020204020204" charset="-122"/>
              </a:defRPr>
            </a:lvl2pPr>
            <a:lvl3pPr>
              <a:defRPr>
                <a:solidFill>
                  <a:schemeClr val="accent5">
                    <a:lumMod val="50000"/>
                  </a:schemeClr>
                </a:solidFill>
                <a:latin typeface="微软雅黑" panose="020B0503020204020204" charset="-122"/>
                <a:ea typeface="微软雅黑" panose="020B0503020204020204" charset="-122"/>
              </a:defRPr>
            </a:lvl3pPr>
            <a:lvl4pPr>
              <a:defRPr>
                <a:solidFill>
                  <a:schemeClr val="accent5">
                    <a:lumMod val="50000"/>
                  </a:schemeClr>
                </a:solidFill>
                <a:latin typeface="微软雅黑" panose="020B0503020204020204" charset="-122"/>
                <a:ea typeface="微软雅黑" panose="020B0503020204020204" charset="-122"/>
              </a:defRPr>
            </a:lvl4pPr>
            <a:lvl5pPr>
              <a:defRPr>
                <a:solidFill>
                  <a:schemeClr val="accent5">
                    <a:lumMod val="50000"/>
                  </a:schemeClr>
                </a:solidFill>
                <a:latin typeface="微软雅黑" panose="020B0503020204020204" charset="-122"/>
                <a:ea typeface="微软雅黑" panose="020B0503020204020204" charset="-122"/>
              </a:defRPr>
            </a:lvl5pPr>
          </a:lstStyle>
          <a:p>
            <a:pPr lvl="0" eaLnBrk="1" latinLnBrk="0" hangingPunct="1"/>
            <a:r>
              <a:rPr lang="zh-CN" altLang="en-US" dirty="0"/>
              <a:t>单击此处编辑母版文本样式</a:t>
            </a:r>
            <a:endParaRPr lang="zh-CN" altLang="en-US" dirty="0"/>
          </a:p>
          <a:p>
            <a:pPr lvl="1" eaLnBrk="1" latinLnBrk="0" hangingPunct="1"/>
            <a:r>
              <a:rPr lang="zh-CN" altLang="en-US" dirty="0"/>
              <a:t>第二级</a:t>
            </a:r>
            <a:endParaRPr lang="zh-CN" altLang="en-US" dirty="0"/>
          </a:p>
          <a:p>
            <a:pPr lvl="2" eaLnBrk="1" latinLnBrk="0" hangingPunct="1"/>
            <a:r>
              <a:rPr lang="zh-CN" altLang="en-US" dirty="0"/>
              <a:t>第三级</a:t>
            </a:r>
            <a:endParaRPr lang="zh-CN" altLang="en-US" dirty="0"/>
          </a:p>
          <a:p>
            <a:pPr lvl="3" eaLnBrk="1" latinLnBrk="0" hangingPunct="1"/>
            <a:r>
              <a:rPr lang="zh-CN" altLang="en-US" dirty="0"/>
              <a:t>第四级</a:t>
            </a:r>
            <a:endParaRPr lang="zh-CN" altLang="en-US" dirty="0"/>
          </a:p>
          <a:p>
            <a:pPr lvl="4" eaLnBrk="1" latinLnBrk="0" hangingPunct="1"/>
            <a:r>
              <a:rPr lang="zh-CN" altLang="en-US" dirty="0"/>
              <a:t>第五级</a:t>
            </a:r>
            <a:endParaRPr kumimoji="0" lang="en-US" dirty="0"/>
          </a:p>
        </p:txBody>
      </p:sp>
      <p:sp>
        <p:nvSpPr>
          <p:cNvPr id="7" name="标题 6"/>
          <p:cNvSpPr>
            <a:spLocks noGrp="1"/>
          </p:cNvSpPr>
          <p:nvPr>
            <p:ph type="title"/>
          </p:nvPr>
        </p:nvSpPr>
        <p:spPr>
          <a:xfrm>
            <a:off x="609505" y="274638"/>
            <a:ext cx="10971086" cy="1143000"/>
          </a:xfrm>
        </p:spPr>
        <p:txBody>
          <a:bodyPr rtlCol="0"/>
          <a:lstStyle>
            <a:lvl1pPr>
              <a:defRPr>
                <a:solidFill>
                  <a:schemeClr val="tx1">
                    <a:lumMod val="95000"/>
                    <a:lumOff val="5000"/>
                  </a:schemeClr>
                </a:solidFill>
                <a:latin typeface="微软雅黑" panose="020B0503020204020204" charset="-122"/>
                <a:ea typeface="微软雅黑" panose="020B0503020204020204" charset="-122"/>
              </a:defRPr>
            </a:lvl1pPr>
          </a:lstStyle>
          <a:p>
            <a:r>
              <a:rPr kumimoji="0" lang="zh-CN" altLang="en-US" dirty="0"/>
              <a:t>单击此处编辑母版标题样式</a:t>
            </a:r>
            <a:endParaRPr kumimoji="0"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0" name="直角三角形 9"/>
          <p:cNvSpPr/>
          <p:nvPr/>
        </p:nvSpPr>
        <p:spPr>
          <a:xfrm>
            <a:off x="-3" y="4664147"/>
            <a:ext cx="12199546"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914257" y="1752601"/>
            <a:ext cx="10361581"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zh-CN" altLang="en-US"/>
              <a:t>单击此处编辑母版标题样式</a:t>
            </a:r>
            <a:endParaRPr kumimoji="0" lang="en-US"/>
          </a:p>
        </p:txBody>
      </p:sp>
      <p:sp>
        <p:nvSpPr>
          <p:cNvPr id="17" name="副标题 16"/>
          <p:cNvSpPr>
            <a:spLocks noGrp="1"/>
          </p:cNvSpPr>
          <p:nvPr>
            <p:ph type="subTitle" idx="1"/>
          </p:nvPr>
        </p:nvSpPr>
        <p:spPr>
          <a:xfrm>
            <a:off x="914257" y="3611607"/>
            <a:ext cx="10361581"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grpSp>
        <p:nvGrpSpPr>
          <p:cNvPr id="2" name="组合 1"/>
          <p:cNvGrpSpPr/>
          <p:nvPr/>
        </p:nvGrpSpPr>
        <p:grpSpPr>
          <a:xfrm>
            <a:off x="-5019" y="4953000"/>
            <a:ext cx="12195114" cy="1912088"/>
            <a:chOff x="-3765" y="4832896"/>
            <a:chExt cx="9147765" cy="2032192"/>
          </a:xfrm>
        </p:grpSpPr>
        <p:sp>
          <p:nvSpPr>
            <p:cNvPr id="7" name="任意多边形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a:xfrm>
            <a:off x="8967975" y="6407944"/>
            <a:ext cx="2559920" cy="365760"/>
          </a:xfrm>
        </p:spPr>
        <p:txBody>
          <a:bodyPr/>
          <a:lstStyle>
            <a:lvl1pPr>
              <a:defRPr>
                <a:solidFill>
                  <a:srgbClr val="FFFFFF"/>
                </a:solidFill>
              </a:defRPr>
            </a:lvl1pPr>
          </a:lstStyle>
          <a:p>
            <a:pPr>
              <a:defRPr/>
            </a:pPr>
            <a:r>
              <a:rPr lang="zh-CN" altLang="en-US"/>
              <a:t>©Copyright Xinjun Mao</a:t>
            </a:r>
            <a:endParaRPr lang="en-US" altLang="zh-CN"/>
          </a:p>
        </p:txBody>
      </p:sp>
      <p:sp>
        <p:nvSpPr>
          <p:cNvPr id="19" name="页脚占位符 18"/>
          <p:cNvSpPr>
            <a:spLocks noGrp="1"/>
          </p:cNvSpPr>
          <p:nvPr>
            <p:ph type="ftr" sz="quarter" idx="11"/>
          </p:nvPr>
        </p:nvSpPr>
        <p:spPr>
          <a:xfrm>
            <a:off x="5839183" y="6407944"/>
            <a:ext cx="3133752" cy="365125"/>
          </a:xfrm>
        </p:spPr>
        <p:txBody>
          <a:bodyPr/>
          <a:lstStyle>
            <a:lvl1pPr>
              <a:defRPr>
                <a:solidFill>
                  <a:schemeClr val="accent1">
                    <a:tint val="20000"/>
                  </a:schemeClr>
                </a:solidFill>
              </a:defRPr>
            </a:lvl1pPr>
          </a:lstStyle>
          <a:p>
            <a:pPr>
              <a:defRPr/>
            </a:pPr>
            <a:endParaRPr lang="en-US" altLang="zh-CN"/>
          </a:p>
        </p:txBody>
      </p:sp>
      <p:sp>
        <p:nvSpPr>
          <p:cNvPr id="27" name="灯片编号占位符 26"/>
          <p:cNvSpPr>
            <a:spLocks noGrp="1"/>
          </p:cNvSpPr>
          <p:nvPr>
            <p:ph type="sldNum" sz="quarter" idx="12"/>
          </p:nvPr>
        </p:nvSpPr>
        <p:spPr>
          <a:xfrm>
            <a:off x="11527894" y="6407944"/>
            <a:ext cx="487604" cy="365125"/>
          </a:xfrm>
        </p:spPr>
        <p:txBody>
          <a:bodyPr/>
          <a:lstStyle>
            <a:lvl1pPr>
              <a:defRPr>
                <a:solidFill>
                  <a:srgbClr val="FFFFFF"/>
                </a:solidFill>
              </a:defRPr>
            </a:lvl1pPr>
          </a:lstStyle>
          <a:p>
            <a:pPr>
              <a:defRPr/>
            </a:pPr>
            <a:fld id="{F86AB41F-CAC1-4232-8954-A49D2EE7F6D8}" type="slidenum">
              <a:rPr lang="zh-CN" altLang="en-US" smtClean="0"/>
            </a:fld>
            <a:endParaRPr lang="en-US" altLang="zh-CN"/>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p:fade/>
  </p:transition>
  <p:txStyles>
    <p:titleStyle>
      <a:lvl1pPr algn="ctr" rtl="0" eaLnBrk="0" fontAlgn="base" hangingPunct="0">
        <a:spcBef>
          <a:spcPct val="0"/>
        </a:spcBef>
        <a:spcAft>
          <a:spcPct val="0"/>
        </a:spcAft>
        <a:defRPr kumimoji="1" sz="4400" kern="1200">
          <a:solidFill>
            <a:schemeClr val="tx1"/>
          </a:solidFill>
          <a:latin typeface="+mj-lt"/>
          <a:ea typeface="+mj-ea"/>
          <a:cs typeface="微软雅黑" panose="020B0503020204020204" charset="-122"/>
        </a:defRPr>
      </a:lvl1pPr>
      <a:lvl2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2pPr>
      <a:lvl3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3pPr>
      <a:lvl4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4pPr>
      <a:lvl5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5pPr>
      <a:lvl6pPr marL="4572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6pPr>
      <a:lvl7pPr marL="9144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7pPr>
      <a:lvl8pPr marL="13716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8pPr>
      <a:lvl9pPr marL="18288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微软雅黑" panose="020B0503020204020204" charset="-122"/>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微软雅黑" panose="020B0503020204020204" charset="-122"/>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微软雅黑" panose="020B0503020204020204" charset="-122"/>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微软雅黑" panose="020B0503020204020204" charset="-122"/>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微软雅黑" panose="020B0503020204020204"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15.emf"/><Relationship Id="rId3" Type="http://schemas.openxmlformats.org/officeDocument/2006/relationships/oleObject" Target="../embeddings/oleObject1.bin"/><Relationship Id="rId2" Type="http://schemas.openxmlformats.org/officeDocument/2006/relationships/image" Target="../media/image14.png"/><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wmf"/></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wmf"/></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emf"/><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8.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20.emf"/><Relationship Id="rId2" Type="http://schemas.openxmlformats.org/officeDocument/2006/relationships/oleObject" Target="../embeddings/oleObject2.bin"/><Relationship Id="rId1"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emf"/><Relationship Id="rId1"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30.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image" Target="../media/image21.png"/><Relationship Id="rId2" Type="http://schemas.openxmlformats.org/officeDocument/2006/relationships/image" Target="../media/image23.emf"/><Relationship Id="rId1" Type="http://schemas.openxmlformats.org/officeDocument/2006/relationships/oleObject" Target="../embeddings/oleObject3.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24.emf"/><Relationship Id="rId1" Type="http://schemas.openxmlformats.org/officeDocument/2006/relationships/oleObject" Target="../embeddings/oleObject4.bin"/></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25.emf"/><Relationship Id="rId1" Type="http://schemas.openxmlformats.org/officeDocument/2006/relationships/oleObject" Target="../embeddings/oleObject5.bin"/></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wmf"/></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emf"/><Relationship Id="rId1"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641349" y="2798599"/>
            <a:ext cx="10907713" cy="1262062"/>
          </a:xfrm>
          <a:prstGeom prst="rect">
            <a:avLst/>
          </a:prstGeom>
        </p:spPr>
        <p:txBody>
          <a:bodyPr>
            <a:normAutofit/>
          </a:bodyPr>
          <a:lstStyle>
            <a:lvl1pPr algn="ctr" rtl="0" eaLnBrk="0" fontAlgn="base" hangingPunct="0">
              <a:spcBef>
                <a:spcPct val="0"/>
              </a:spcBef>
              <a:spcAft>
                <a:spcPct val="0"/>
              </a:spcAft>
              <a:defRPr kumimoji="1" sz="4400" kern="1200">
                <a:solidFill>
                  <a:schemeClr val="tx1"/>
                </a:solidFill>
                <a:latin typeface="+mj-lt"/>
                <a:ea typeface="+mj-ea"/>
                <a:cs typeface="微软雅黑" panose="020B0503020204020204" charset="-122"/>
              </a:defRPr>
            </a:lvl1pPr>
            <a:lvl2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2pPr>
            <a:lvl3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3pPr>
            <a:lvl4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4pPr>
            <a:lvl5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5pPr>
            <a:lvl6pPr marL="4572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6pPr>
            <a:lvl7pPr marL="9144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7pPr>
            <a:lvl8pPr marL="13716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8pPr>
            <a:lvl9pPr marL="18288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9pPr>
          </a:lstStyle>
          <a:p>
            <a:pPr eaLnBrk="1" hangingPunct="1">
              <a:lnSpc>
                <a:spcPct val="150000"/>
              </a:lnSpc>
              <a:defRPr/>
            </a:pPr>
            <a:r>
              <a:rPr lang="zh-CN" altLang="en-US" b="1" dirty="0">
                <a:solidFill>
                  <a:srgbClr val="C00000"/>
                </a:solidFill>
                <a:latin typeface="微软雅黑" panose="020B0503020204020204" charset="-122"/>
                <a:ea typeface="微软雅黑" panose="020B0503020204020204" charset="-122"/>
              </a:rPr>
              <a:t>用户界面设计</a:t>
            </a:r>
            <a:endParaRPr lang="zh-CN" altLang="en-US" b="1" dirty="0">
              <a:solidFill>
                <a:srgbClr val="C00000"/>
              </a:solidFill>
              <a:latin typeface="微软雅黑" panose="020B0503020204020204" charset="-122"/>
              <a:ea typeface="微软雅黑" panose="020B0503020204020204" charset="-122"/>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以用户为中心设计用户界面</a:t>
            </a:r>
            <a:endParaRPr lang="zh-CN" altLang="en-US" dirty="0"/>
          </a:p>
        </p:txBody>
      </p:sp>
      <p:sp>
        <p:nvSpPr>
          <p:cNvPr id="2" name="内容占位符 1"/>
          <p:cNvSpPr>
            <a:spLocks noGrp="1"/>
          </p:cNvSpPr>
          <p:nvPr>
            <p:ph idx="1"/>
          </p:nvPr>
        </p:nvSpPr>
        <p:spPr/>
        <p:txBody>
          <a:bodyPr/>
          <a:lstStyle/>
          <a:p>
            <a:r>
              <a:rPr lang="zh-CN" altLang="en-US" dirty="0"/>
              <a:t>将用户特征作为用户界面设计决策的依据</a:t>
            </a:r>
            <a:endParaRPr lang="en-US" altLang="zh-CN" dirty="0"/>
          </a:p>
          <a:p>
            <a:pPr lvl="1"/>
            <a:r>
              <a:rPr lang="zh-CN" altLang="en-US" dirty="0"/>
              <a:t>识别用户及其特征；用户是谁，有何特点如操作习惯、文化背景、教育程度</a:t>
            </a:r>
            <a:endParaRPr lang="en-US" altLang="zh-CN" dirty="0"/>
          </a:p>
          <a:p>
            <a:pPr lvl="1"/>
            <a:r>
              <a:rPr lang="zh-CN" altLang="en-US" dirty="0"/>
              <a:t>分析用户与计算机系统之间的交互信息及合适的手段</a:t>
            </a:r>
            <a:endParaRPr lang="en-US" altLang="zh-CN" dirty="0"/>
          </a:p>
          <a:p>
            <a:r>
              <a:rPr lang="zh-CN" altLang="en-US" dirty="0"/>
              <a:t>尽可能获得用户反馈并以此来改进和优化设计</a:t>
            </a:r>
            <a:endParaRPr lang="en-US" altLang="zh-CN" dirty="0"/>
          </a:p>
          <a:p>
            <a:pPr lvl="1"/>
            <a:r>
              <a:rPr lang="zh-CN" altLang="en-US" dirty="0"/>
              <a:t>如何来获得用户反馈？软件原型</a:t>
            </a:r>
            <a:endParaRPr lang="en-US" altLang="zh-CN" dirty="0"/>
          </a:p>
          <a:p>
            <a:pPr lvl="1"/>
            <a:r>
              <a:rPr lang="zh-CN" altLang="en-US" dirty="0"/>
              <a:t>从用户立场出发、便于用户理解和操作</a:t>
            </a:r>
            <a:endParaRPr lang="en-US" altLang="zh-CN" dirty="0"/>
          </a:p>
          <a:p>
            <a:r>
              <a:rPr lang="zh-CN" altLang="en-US" dirty="0"/>
              <a:t>以用户体验感受和满意度为依据评审交互设计</a:t>
            </a:r>
            <a:endParaRPr lang="zh-CN" altLang="en-US" dirty="0"/>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1.3 </a:t>
            </a:r>
            <a:r>
              <a:rPr lang="zh-CN" altLang="en-US" dirty="0"/>
              <a:t>用户界面元素及实现方式</a:t>
            </a:r>
            <a:endParaRPr lang="zh-CN" altLang="en-US" dirty="0"/>
          </a:p>
        </p:txBody>
      </p:sp>
      <p:sp>
        <p:nvSpPr>
          <p:cNvPr id="2" name="内容占位符 1"/>
          <p:cNvSpPr>
            <a:spLocks noGrp="1"/>
          </p:cNvSpPr>
          <p:nvPr>
            <p:ph idx="1"/>
          </p:nvPr>
        </p:nvSpPr>
        <p:spPr/>
        <p:txBody>
          <a:bodyPr>
            <a:normAutofit fontScale="92500" lnSpcReduction="20000"/>
          </a:bodyPr>
          <a:lstStyle/>
          <a:p>
            <a:r>
              <a:rPr lang="zh-CN" altLang="en-US" dirty="0"/>
              <a:t>静态元素</a:t>
            </a:r>
            <a:endParaRPr lang="en-US" altLang="zh-CN" dirty="0"/>
          </a:p>
          <a:p>
            <a:pPr lvl="1"/>
            <a:r>
              <a:rPr lang="zh-CN" altLang="en-US" dirty="0"/>
              <a:t>与软件系统的</a:t>
            </a:r>
            <a:r>
              <a:rPr lang="zh-CN" altLang="en-US" b="1" dirty="0">
                <a:solidFill>
                  <a:srgbClr val="C00000"/>
                </a:solidFill>
              </a:rPr>
              <a:t>运行状态无关</a:t>
            </a:r>
            <a:r>
              <a:rPr lang="zh-CN" altLang="en-US" dirty="0"/>
              <a:t>，没有变化</a:t>
            </a:r>
            <a:endParaRPr lang="en-US" altLang="zh-CN" dirty="0"/>
          </a:p>
          <a:p>
            <a:pPr lvl="1"/>
            <a:r>
              <a:rPr lang="zh-CN" altLang="en-US" dirty="0"/>
              <a:t>如文本、图标、图形、图像</a:t>
            </a:r>
            <a:endParaRPr lang="en-US" altLang="zh-CN" dirty="0"/>
          </a:p>
          <a:p>
            <a:r>
              <a:rPr lang="zh-CN" altLang="en-US" dirty="0"/>
              <a:t>动态元素</a:t>
            </a:r>
            <a:endParaRPr lang="en-US" altLang="zh-CN" dirty="0"/>
          </a:p>
          <a:p>
            <a:pPr lvl="1"/>
            <a:r>
              <a:rPr lang="zh-CN" altLang="en-US" b="1" dirty="0">
                <a:solidFill>
                  <a:srgbClr val="C00000"/>
                </a:solidFill>
              </a:rPr>
              <a:t>与软件运行状态和业务逻辑相关，不允许用户修改</a:t>
            </a:r>
            <a:endParaRPr lang="en-US" altLang="zh-CN" b="1" dirty="0">
              <a:solidFill>
                <a:srgbClr val="C00000"/>
              </a:solidFill>
            </a:endParaRPr>
          </a:p>
          <a:p>
            <a:pPr lvl="1"/>
            <a:r>
              <a:rPr lang="zh-CN" altLang="en-US" dirty="0"/>
              <a:t>如不可编辑文本、表格、图标、图形等</a:t>
            </a:r>
            <a:endParaRPr lang="en-US" altLang="zh-CN" dirty="0"/>
          </a:p>
          <a:p>
            <a:r>
              <a:rPr lang="zh-CN" altLang="en-US" dirty="0"/>
              <a:t>用户输入元素</a:t>
            </a:r>
            <a:endParaRPr lang="en-US" altLang="zh-CN" dirty="0"/>
          </a:p>
          <a:p>
            <a:pPr lvl="1"/>
            <a:r>
              <a:rPr lang="zh-CN" altLang="en-US" dirty="0"/>
              <a:t>由用户</a:t>
            </a:r>
            <a:r>
              <a:rPr lang="zh-CN" altLang="en-US" b="1" dirty="0">
                <a:solidFill>
                  <a:srgbClr val="C00000"/>
                </a:solidFill>
              </a:rPr>
              <a:t>填写或者选择</a:t>
            </a:r>
            <a:endParaRPr lang="en-US" altLang="zh-CN" b="1" dirty="0">
              <a:solidFill>
                <a:srgbClr val="C00000"/>
              </a:solidFill>
            </a:endParaRPr>
          </a:p>
          <a:p>
            <a:pPr lvl="1"/>
            <a:r>
              <a:rPr lang="zh-CN" altLang="en-US" dirty="0"/>
              <a:t>如编辑文本、单选按钮、多选框等</a:t>
            </a:r>
            <a:endParaRPr lang="en-US" altLang="zh-CN" dirty="0"/>
          </a:p>
          <a:p>
            <a:r>
              <a:rPr lang="zh-CN" altLang="en-US" dirty="0"/>
              <a:t>用户命令元素</a:t>
            </a:r>
            <a:endParaRPr lang="en-US" altLang="zh-CN" dirty="0"/>
          </a:p>
          <a:p>
            <a:pPr lvl="1"/>
            <a:r>
              <a:rPr lang="zh-CN" altLang="en-US" dirty="0"/>
              <a:t>点击后</a:t>
            </a:r>
            <a:r>
              <a:rPr lang="zh-CN" altLang="en-US" b="1" dirty="0">
                <a:solidFill>
                  <a:srgbClr val="C00000"/>
                </a:solidFill>
              </a:rPr>
              <a:t>激活后端的业务处理或者刷新界面</a:t>
            </a:r>
            <a:endParaRPr lang="en-US" altLang="zh-CN" b="1" dirty="0">
              <a:solidFill>
                <a:srgbClr val="C00000"/>
              </a:solidFill>
            </a:endParaRPr>
          </a:p>
          <a:p>
            <a:pPr lvl="1"/>
            <a:r>
              <a:rPr lang="zh-CN" altLang="en-US" dirty="0"/>
              <a:t>如按钮、菜单、超链接等</a:t>
            </a:r>
            <a:endParaRPr lang="zh-CN" altLang="en-US" dirty="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用户界面元素示例</a:t>
            </a:r>
            <a:endParaRPr lang="zh-CN" altLang="en-US" dirty="0"/>
          </a:p>
        </p:txBody>
      </p:sp>
      <p:pic>
        <p:nvPicPr>
          <p:cNvPr id="4" name="内容占位符 3"/>
          <p:cNvPicPr>
            <a:picLocks noGrp="1"/>
          </p:cNvPicPr>
          <p:nvPr>
            <p:ph idx="1"/>
          </p:nvPr>
        </p:nvPicPr>
        <p:blipFill>
          <a:blip r:embed="rId1"/>
          <a:stretch>
            <a:fillRect/>
          </a:stretch>
        </p:blipFill>
        <p:spPr>
          <a:xfrm>
            <a:off x="1594706" y="2096852"/>
            <a:ext cx="5581650" cy="3552825"/>
          </a:xfrm>
          <a:prstGeom prst="rect">
            <a:avLst/>
          </a:prstGeom>
          <a:ln w="25400">
            <a:solidFill>
              <a:schemeClr val="tx1"/>
            </a:solidFill>
          </a:ln>
        </p:spPr>
      </p:pic>
      <p:sp>
        <p:nvSpPr>
          <p:cNvPr id="5" name="标注: 线形(带强调线) 4"/>
          <p:cNvSpPr/>
          <p:nvPr/>
        </p:nvSpPr>
        <p:spPr>
          <a:xfrm>
            <a:off x="10163657" y="1916832"/>
            <a:ext cx="2026755" cy="707886"/>
          </a:xfrm>
          <a:prstGeom prst="accentCallout1">
            <a:avLst>
              <a:gd name="adj1" fmla="val 18750"/>
              <a:gd name="adj2" fmla="val -8333"/>
              <a:gd name="adj3" fmla="val 81919"/>
              <a:gd name="adj4" fmla="val -156964"/>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solidFill>
                  <a:srgbClr val="C00000"/>
                </a:solidFill>
              </a:rPr>
              <a:t>用户输入元素</a:t>
            </a:r>
            <a:endParaRPr lang="zh-CN" altLang="en-US" dirty="0">
              <a:solidFill>
                <a:srgbClr val="C00000"/>
              </a:solidFill>
            </a:endParaRPr>
          </a:p>
        </p:txBody>
      </p:sp>
      <p:sp>
        <p:nvSpPr>
          <p:cNvPr id="6" name="标注: 线形(带强调线) 5"/>
          <p:cNvSpPr/>
          <p:nvPr/>
        </p:nvSpPr>
        <p:spPr>
          <a:xfrm>
            <a:off x="6960332" y="1088740"/>
            <a:ext cx="1404156" cy="707886"/>
          </a:xfrm>
          <a:prstGeom prst="accentCallout1">
            <a:avLst>
              <a:gd name="adj1" fmla="val 18750"/>
              <a:gd name="adj2" fmla="val -8333"/>
              <a:gd name="adj3" fmla="val 202642"/>
              <a:gd name="adj4" fmla="val -167172"/>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solidFill>
                  <a:srgbClr val="C00000"/>
                </a:solidFill>
              </a:rPr>
              <a:t>静态元素</a:t>
            </a:r>
            <a:endParaRPr lang="zh-CN" altLang="en-US" dirty="0">
              <a:solidFill>
                <a:srgbClr val="C00000"/>
              </a:solidFill>
            </a:endParaRPr>
          </a:p>
        </p:txBody>
      </p:sp>
      <p:sp>
        <p:nvSpPr>
          <p:cNvPr id="7" name="标注: 线形(带强调线) 6"/>
          <p:cNvSpPr/>
          <p:nvPr/>
        </p:nvSpPr>
        <p:spPr>
          <a:xfrm>
            <a:off x="9983638" y="4545124"/>
            <a:ext cx="2026754" cy="527866"/>
          </a:xfrm>
          <a:prstGeom prst="accentCallout1">
            <a:avLst>
              <a:gd name="adj1" fmla="val 18750"/>
              <a:gd name="adj2" fmla="val -8333"/>
              <a:gd name="adj3" fmla="val 106148"/>
              <a:gd name="adj4" fmla="val -157808"/>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solidFill>
                  <a:srgbClr val="C00000"/>
                </a:solidFill>
              </a:rPr>
              <a:t>用户命令元素</a:t>
            </a:r>
            <a:endParaRPr lang="zh-CN" altLang="en-US" dirty="0">
              <a:solidFill>
                <a:srgbClr val="C00000"/>
              </a:solidFill>
            </a:endParaRPr>
          </a:p>
        </p:txBody>
      </p:sp>
      <p:sp>
        <p:nvSpPr>
          <p:cNvPr id="8" name="标注: 线形(带强调线) 7"/>
          <p:cNvSpPr/>
          <p:nvPr/>
        </p:nvSpPr>
        <p:spPr>
          <a:xfrm>
            <a:off x="8364488" y="3112157"/>
            <a:ext cx="2026755" cy="707886"/>
          </a:xfrm>
          <a:prstGeom prst="accentCallout1">
            <a:avLst>
              <a:gd name="adj1" fmla="val 18750"/>
              <a:gd name="adj2" fmla="val -8333"/>
              <a:gd name="adj3" fmla="val 54153"/>
              <a:gd name="adj4" fmla="val -226958"/>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solidFill>
                  <a:srgbClr val="C00000"/>
                </a:solidFill>
              </a:rPr>
              <a:t>动态元素</a:t>
            </a:r>
            <a:endParaRPr lang="zh-CN" altLang="en-US" dirty="0">
              <a:solidFill>
                <a:srgbClr val="C00000"/>
              </a:solidFill>
            </a:endParaRPr>
          </a:p>
        </p:txBody>
      </p:sp>
      <p:sp>
        <p:nvSpPr>
          <p:cNvPr id="9" name="标注: 线形(带强调线) 8"/>
          <p:cNvSpPr/>
          <p:nvPr/>
        </p:nvSpPr>
        <p:spPr>
          <a:xfrm>
            <a:off x="190550" y="2093903"/>
            <a:ext cx="1260140" cy="707886"/>
          </a:xfrm>
          <a:prstGeom prst="accentCallout1">
            <a:avLst>
              <a:gd name="adj1" fmla="val 18750"/>
              <a:gd name="adj2" fmla="val -8333"/>
              <a:gd name="adj3" fmla="val 196606"/>
              <a:gd name="adj4" fmla="val 126785"/>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solidFill>
                  <a:srgbClr val="C00000"/>
                </a:solidFill>
              </a:rPr>
              <a:t>？？</a:t>
            </a:r>
            <a:endParaRPr lang="zh-CN" altLang="en-US" dirty="0">
              <a:solidFill>
                <a:srgbClr val="C00000"/>
              </a:solidFill>
            </a:endParaRPr>
          </a:p>
        </p:txBody>
      </p:sp>
      <p:sp>
        <p:nvSpPr>
          <p:cNvPr id="10" name="标注: 线形(带强调线) 9"/>
          <p:cNvSpPr/>
          <p:nvPr/>
        </p:nvSpPr>
        <p:spPr>
          <a:xfrm>
            <a:off x="7662410" y="3953539"/>
            <a:ext cx="1404156" cy="707886"/>
          </a:xfrm>
          <a:prstGeom prst="accentCallout1">
            <a:avLst>
              <a:gd name="adj1" fmla="val 18750"/>
              <a:gd name="adj2" fmla="val -8333"/>
              <a:gd name="adj3" fmla="val 62604"/>
              <a:gd name="adj4" fmla="val -170824"/>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solidFill>
                  <a:srgbClr val="C00000"/>
                </a:solidFill>
              </a:rPr>
              <a:t>？？</a:t>
            </a:r>
            <a:endParaRPr lang="zh-CN" altLang="en-US" dirty="0">
              <a:solidFill>
                <a:srgbClr val="C00000"/>
              </a:solidFill>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思考和讨论</a:t>
            </a:r>
            <a:endParaRPr lang="zh-CN" altLang="en-US" dirty="0"/>
          </a:p>
        </p:txBody>
      </p:sp>
      <p:sp>
        <p:nvSpPr>
          <p:cNvPr id="2" name="内容占位符 1"/>
          <p:cNvSpPr>
            <a:spLocks noGrp="1"/>
          </p:cNvSpPr>
          <p:nvPr>
            <p:ph idx="1"/>
          </p:nvPr>
        </p:nvSpPr>
        <p:spPr/>
        <p:txBody>
          <a:bodyPr/>
          <a:lstStyle/>
          <a:p>
            <a:r>
              <a:rPr lang="zh-CN" altLang="en-US" dirty="0">
                <a:solidFill>
                  <a:srgbClr val="C00000"/>
                </a:solidFill>
              </a:rPr>
              <a:t>静态、动态、命令、输入界面元素有哪些？</a:t>
            </a:r>
            <a:endParaRPr lang="zh-CN" altLang="en-US" dirty="0">
              <a:solidFill>
                <a:srgbClr val="C00000"/>
              </a:solidFill>
            </a:endParaRPr>
          </a:p>
        </p:txBody>
      </p:sp>
      <p:pic>
        <p:nvPicPr>
          <p:cNvPr id="6" name="图片 5"/>
          <p:cNvPicPr>
            <a:picLocks noChangeAspect="1"/>
          </p:cNvPicPr>
          <p:nvPr/>
        </p:nvPicPr>
        <p:blipFill>
          <a:blip r:embed="rId1"/>
          <a:stretch>
            <a:fillRect/>
          </a:stretch>
        </p:blipFill>
        <p:spPr>
          <a:xfrm>
            <a:off x="622598" y="1988840"/>
            <a:ext cx="5915913" cy="4320480"/>
          </a:xfrm>
          <a:prstGeom prst="rect">
            <a:avLst/>
          </a:prstGeom>
          <a:ln w="22225">
            <a:solidFill>
              <a:schemeClr val="tx1"/>
            </a:solidFill>
          </a:ln>
        </p:spPr>
      </p:pic>
      <p:pic>
        <p:nvPicPr>
          <p:cNvPr id="7" name="图片 6"/>
          <p:cNvPicPr>
            <a:picLocks noChangeAspect="1"/>
          </p:cNvPicPr>
          <p:nvPr/>
        </p:nvPicPr>
        <p:blipFill>
          <a:blip r:embed="rId2"/>
          <a:stretch>
            <a:fillRect/>
          </a:stretch>
        </p:blipFill>
        <p:spPr>
          <a:xfrm>
            <a:off x="9227554" y="4761148"/>
            <a:ext cx="2705100" cy="1685925"/>
          </a:xfrm>
          <a:prstGeom prst="rect">
            <a:avLst/>
          </a:prstGeom>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1.4 </a:t>
            </a:r>
            <a:r>
              <a:rPr lang="zh-CN" altLang="en-US" dirty="0"/>
              <a:t>用</a:t>
            </a:r>
            <a:r>
              <a:rPr lang="en-US" altLang="zh-CN" dirty="0"/>
              <a:t>UML</a:t>
            </a:r>
            <a:r>
              <a:rPr lang="zh-CN" altLang="en-US" dirty="0"/>
              <a:t>类图表示用户界面元素</a:t>
            </a:r>
            <a:endParaRPr lang="zh-CN" altLang="en-US" dirty="0"/>
          </a:p>
        </p:txBody>
      </p:sp>
      <p:sp>
        <p:nvSpPr>
          <p:cNvPr id="2" name="内容占位符 1"/>
          <p:cNvSpPr>
            <a:spLocks noGrp="1"/>
          </p:cNvSpPr>
          <p:nvPr>
            <p:ph idx="1"/>
          </p:nvPr>
        </p:nvSpPr>
        <p:spPr/>
        <p:txBody>
          <a:bodyPr/>
          <a:lstStyle/>
          <a:p>
            <a:r>
              <a:rPr lang="zh-CN" altLang="en-US" sz="2800" dirty="0"/>
              <a:t>窗口或对话框 </a:t>
            </a:r>
            <a:r>
              <a:rPr lang="en-US" altLang="zh-CN" sz="2800" dirty="0">
                <a:sym typeface="Wingdings" panose="05000000000000000000" pitchFamily="2" charset="2"/>
              </a:rPr>
              <a:t> </a:t>
            </a:r>
            <a:r>
              <a:rPr lang="zh-CN" altLang="en-US" sz="2800" dirty="0">
                <a:solidFill>
                  <a:srgbClr val="C00000"/>
                </a:solidFill>
                <a:sym typeface="Wingdings" panose="05000000000000000000" pitchFamily="2" charset="2"/>
              </a:rPr>
              <a:t>对象类</a:t>
            </a:r>
            <a:endParaRPr lang="en-US" altLang="zh-CN" sz="2800" dirty="0">
              <a:solidFill>
                <a:srgbClr val="C00000"/>
              </a:solidFill>
              <a:sym typeface="Wingdings" panose="05000000000000000000" pitchFamily="2" charset="2"/>
            </a:endParaRPr>
          </a:p>
          <a:p>
            <a:r>
              <a:rPr lang="zh-CN" altLang="en-US" sz="2800" dirty="0">
                <a:sym typeface="Wingdings" panose="05000000000000000000" pitchFamily="2" charset="2"/>
              </a:rPr>
              <a:t>静态和动态元素 </a:t>
            </a:r>
            <a:r>
              <a:rPr lang="en-US" altLang="zh-CN" sz="2800" dirty="0">
                <a:sym typeface="Wingdings" panose="05000000000000000000" pitchFamily="2" charset="2"/>
              </a:rPr>
              <a:t> </a:t>
            </a:r>
            <a:r>
              <a:rPr lang="zh-CN" altLang="en-US" sz="2800" dirty="0">
                <a:solidFill>
                  <a:srgbClr val="C00000"/>
                </a:solidFill>
                <a:sym typeface="Wingdings" panose="05000000000000000000" pitchFamily="2" charset="2"/>
              </a:rPr>
              <a:t>类属性</a:t>
            </a:r>
            <a:endParaRPr lang="en-US" altLang="zh-CN" sz="2800" dirty="0">
              <a:solidFill>
                <a:srgbClr val="C00000"/>
              </a:solidFill>
              <a:sym typeface="Wingdings" panose="05000000000000000000" pitchFamily="2" charset="2"/>
            </a:endParaRPr>
          </a:p>
          <a:p>
            <a:r>
              <a:rPr lang="zh-CN" altLang="en-US" sz="2800" dirty="0"/>
              <a:t>输入元素 </a:t>
            </a:r>
            <a:r>
              <a:rPr lang="en-US" altLang="zh-CN" sz="2800" dirty="0">
                <a:sym typeface="Wingdings" panose="05000000000000000000" pitchFamily="2" charset="2"/>
              </a:rPr>
              <a:t> </a:t>
            </a:r>
            <a:r>
              <a:rPr lang="zh-CN" altLang="en-US" sz="2800" dirty="0">
                <a:solidFill>
                  <a:srgbClr val="C00000"/>
                </a:solidFill>
                <a:sym typeface="Wingdings" panose="05000000000000000000" pitchFamily="2" charset="2"/>
              </a:rPr>
              <a:t>类属性</a:t>
            </a:r>
            <a:endParaRPr lang="zh-CN" altLang="en-US" sz="2800" dirty="0">
              <a:solidFill>
                <a:srgbClr val="C00000"/>
              </a:solidFill>
            </a:endParaRPr>
          </a:p>
          <a:p>
            <a:r>
              <a:rPr lang="zh-CN" altLang="en-US" sz="2800" dirty="0">
                <a:sym typeface="Wingdings" panose="05000000000000000000" pitchFamily="2" charset="2"/>
              </a:rPr>
              <a:t>命令元素 </a:t>
            </a:r>
            <a:r>
              <a:rPr lang="en-US" altLang="zh-CN" sz="2800" dirty="0">
                <a:sym typeface="Wingdings" panose="05000000000000000000" pitchFamily="2" charset="2"/>
              </a:rPr>
              <a:t> </a:t>
            </a:r>
            <a:r>
              <a:rPr lang="zh-CN" altLang="en-US" sz="2800" dirty="0">
                <a:solidFill>
                  <a:srgbClr val="C00000"/>
                </a:solidFill>
                <a:sym typeface="Wingdings" panose="05000000000000000000" pitchFamily="2" charset="2"/>
              </a:rPr>
              <a:t>类方法</a:t>
            </a:r>
            <a:endParaRPr lang="en-US" altLang="zh-CN" sz="2800" dirty="0">
              <a:solidFill>
                <a:srgbClr val="C00000"/>
              </a:solidFill>
              <a:sym typeface="Wingdings" panose="05000000000000000000" pitchFamily="2" charset="2"/>
            </a:endParaRPr>
          </a:p>
        </p:txBody>
      </p:sp>
      <p:pic>
        <p:nvPicPr>
          <p:cNvPr id="10" name="图片 9"/>
          <p:cNvPicPr>
            <a:picLocks noChangeAspect="1"/>
          </p:cNvPicPr>
          <p:nvPr/>
        </p:nvPicPr>
        <p:blipFill>
          <a:blip r:embed="rId1"/>
          <a:stretch>
            <a:fillRect/>
          </a:stretch>
        </p:blipFill>
        <p:spPr>
          <a:xfrm>
            <a:off x="717832" y="3229296"/>
            <a:ext cx="4661085" cy="3404060"/>
          </a:xfrm>
          <a:prstGeom prst="rect">
            <a:avLst/>
          </a:prstGeom>
          <a:ln w="22225">
            <a:solidFill>
              <a:schemeClr val="tx1"/>
            </a:solidFill>
          </a:ln>
        </p:spPr>
      </p:pic>
      <p:sp>
        <p:nvSpPr>
          <p:cNvPr id="11" name="矩形 10"/>
          <p:cNvSpPr/>
          <p:nvPr/>
        </p:nvSpPr>
        <p:spPr>
          <a:xfrm>
            <a:off x="7211332" y="959394"/>
            <a:ext cx="3888432" cy="48458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2200" dirty="0">
                <a:solidFill>
                  <a:srgbClr val="C00000"/>
                </a:solidFill>
                <a:latin typeface="Times New Roman" panose="02020603050405020304" pitchFamily="18" charset="0"/>
                <a:cs typeface="Times New Roman" panose="02020603050405020304" pitchFamily="18" charset="0"/>
              </a:rPr>
              <a:t>Class Name</a:t>
            </a:r>
            <a:r>
              <a:rPr lang="zh-CN" altLang="en-US" sz="2200" dirty="0">
                <a:latin typeface="Times New Roman" panose="02020603050405020304" pitchFamily="18" charset="0"/>
                <a:cs typeface="Times New Roman" panose="02020603050405020304" pitchFamily="18" charset="0"/>
              </a:rPr>
              <a:t>：</a:t>
            </a:r>
            <a:r>
              <a:rPr lang="en-US" altLang="zh-CN" sz="2200" dirty="0" err="1">
                <a:latin typeface="Times New Roman" panose="02020603050405020304" pitchFamily="18" charset="0"/>
                <a:cs typeface="Times New Roman" panose="02020603050405020304" pitchFamily="18" charset="0"/>
              </a:rPr>
              <a:t>PrinterSetting</a:t>
            </a:r>
            <a:endParaRPr lang="en-US" altLang="zh-CN" sz="2200" dirty="0">
              <a:latin typeface="Times New Roman" panose="02020603050405020304" pitchFamily="18" charset="0"/>
              <a:cs typeface="Times New Roman" panose="02020603050405020304" pitchFamily="18" charset="0"/>
            </a:endParaRPr>
          </a:p>
          <a:p>
            <a:endParaRPr lang="en-US" altLang="zh-CN" sz="2200" dirty="0">
              <a:latin typeface="Times New Roman" panose="02020603050405020304" pitchFamily="18" charset="0"/>
              <a:cs typeface="Times New Roman" panose="02020603050405020304" pitchFamily="18" charset="0"/>
            </a:endParaRPr>
          </a:p>
          <a:p>
            <a:r>
              <a:rPr lang="en-US" altLang="zh-CN" sz="2200" dirty="0">
                <a:solidFill>
                  <a:srgbClr val="C00000"/>
                </a:solidFill>
                <a:latin typeface="Times New Roman" panose="02020603050405020304" pitchFamily="18" charset="0"/>
                <a:cs typeface="Times New Roman" panose="02020603050405020304" pitchFamily="18" charset="0"/>
              </a:rPr>
              <a:t>Property:</a:t>
            </a:r>
            <a:endParaRPr lang="en-US" altLang="zh-CN" sz="2200" dirty="0">
              <a:solidFill>
                <a:srgbClr val="C00000"/>
              </a:solidFill>
              <a:latin typeface="Times New Roman" panose="02020603050405020304" pitchFamily="18" charset="0"/>
              <a:cs typeface="Times New Roman" panose="02020603050405020304" pitchFamily="18" charset="0"/>
            </a:endParaRPr>
          </a:p>
          <a:p>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PrinterName</a:t>
            </a:r>
            <a:r>
              <a:rPr lang="en-US" altLang="zh-CN" sz="2200" dirty="0">
                <a:latin typeface="Times New Roman" panose="02020603050405020304" pitchFamily="18" charset="0"/>
                <a:cs typeface="Times New Roman" panose="02020603050405020304" pitchFamily="18" charset="0"/>
              </a:rPr>
              <a:t>:</a:t>
            </a:r>
            <a:endParaRPr lang="en-US" altLang="zh-CN" sz="2200" dirty="0">
              <a:latin typeface="Times New Roman" panose="02020603050405020304" pitchFamily="18" charset="0"/>
              <a:cs typeface="Times New Roman" panose="02020603050405020304" pitchFamily="18" charset="0"/>
            </a:endParaRPr>
          </a:p>
          <a:p>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PrinterStatue</a:t>
            </a:r>
            <a:r>
              <a:rPr lang="en-US" altLang="zh-CN" sz="2200" dirty="0">
                <a:latin typeface="Times New Roman" panose="02020603050405020304" pitchFamily="18" charset="0"/>
                <a:cs typeface="Times New Roman" panose="02020603050405020304" pitchFamily="18" charset="0"/>
              </a:rPr>
              <a:t>:</a:t>
            </a:r>
            <a:endParaRPr lang="en-US" altLang="zh-CN" sz="2200" dirty="0">
              <a:latin typeface="Times New Roman" panose="02020603050405020304" pitchFamily="18" charset="0"/>
              <a:cs typeface="Times New Roman" panose="02020603050405020304" pitchFamily="18" charset="0"/>
            </a:endParaRPr>
          </a:p>
          <a:p>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PrinterType</a:t>
            </a:r>
            <a:r>
              <a:rPr lang="en-US" altLang="zh-CN" sz="2200" dirty="0">
                <a:latin typeface="Times New Roman" panose="02020603050405020304" pitchFamily="18" charset="0"/>
                <a:cs typeface="Times New Roman" panose="02020603050405020304" pitchFamily="18" charset="0"/>
              </a:rPr>
              <a:t>:</a:t>
            </a:r>
            <a:endParaRPr lang="en-US" altLang="zh-CN" sz="2200" dirty="0">
              <a:latin typeface="Times New Roman" panose="02020603050405020304" pitchFamily="18" charset="0"/>
              <a:cs typeface="Times New Roman" panose="02020603050405020304" pitchFamily="18" charset="0"/>
            </a:endParaRPr>
          </a:p>
          <a:p>
            <a:r>
              <a:rPr lang="en-US" altLang="zh-CN" sz="2200" dirty="0">
                <a:latin typeface="Times New Roman" panose="02020603050405020304" pitchFamily="18" charset="0"/>
                <a:cs typeface="Times New Roman" panose="02020603050405020304" pitchFamily="18" charset="0"/>
              </a:rPr>
              <a:t>	……</a:t>
            </a:r>
            <a:endParaRPr lang="en-US" altLang="zh-CN" sz="2200" dirty="0">
              <a:latin typeface="Times New Roman" panose="02020603050405020304" pitchFamily="18" charset="0"/>
              <a:cs typeface="Times New Roman" panose="02020603050405020304" pitchFamily="18" charset="0"/>
            </a:endParaRPr>
          </a:p>
          <a:p>
            <a:endParaRPr lang="en-US" altLang="zh-CN" sz="2200" dirty="0">
              <a:latin typeface="Times New Roman" panose="02020603050405020304" pitchFamily="18" charset="0"/>
              <a:cs typeface="Times New Roman" panose="02020603050405020304" pitchFamily="18" charset="0"/>
            </a:endParaRPr>
          </a:p>
          <a:p>
            <a:r>
              <a:rPr lang="en-US" altLang="zh-CN" sz="2200" dirty="0">
                <a:solidFill>
                  <a:srgbClr val="C00000"/>
                </a:solidFill>
                <a:latin typeface="Times New Roman" panose="02020603050405020304" pitchFamily="18" charset="0"/>
                <a:cs typeface="Times New Roman" panose="02020603050405020304" pitchFamily="18" charset="0"/>
              </a:rPr>
              <a:t>Methods:</a:t>
            </a:r>
            <a:endParaRPr lang="en-US" altLang="zh-CN" sz="2200" dirty="0">
              <a:solidFill>
                <a:srgbClr val="C00000"/>
              </a:solidFill>
              <a:latin typeface="Times New Roman" panose="02020603050405020304" pitchFamily="18" charset="0"/>
              <a:cs typeface="Times New Roman" panose="02020603050405020304" pitchFamily="18" charset="0"/>
            </a:endParaRPr>
          </a:p>
          <a:p>
            <a:r>
              <a:rPr lang="en-US" altLang="zh-CN" sz="2200" dirty="0">
                <a:latin typeface="Times New Roman" panose="02020603050405020304" pitchFamily="18" charset="0"/>
                <a:cs typeface="Times New Roman" panose="02020603050405020304" pitchFamily="18" charset="0"/>
              </a:rPr>
              <a:t>	</a:t>
            </a:r>
            <a:r>
              <a:rPr lang="en-US" altLang="zh-CN" sz="2200" dirty="0" err="1">
                <a:latin typeface="Times New Roman" panose="02020603050405020304" pitchFamily="18" charset="0"/>
                <a:cs typeface="Times New Roman" panose="02020603050405020304" pitchFamily="18" charset="0"/>
              </a:rPr>
              <a:t>SetProperty</a:t>
            </a:r>
            <a:r>
              <a:rPr lang="en-US" altLang="zh-CN" sz="2200" dirty="0">
                <a:latin typeface="Times New Roman" panose="02020603050405020304" pitchFamily="18" charset="0"/>
                <a:cs typeface="Times New Roman" panose="02020603050405020304" pitchFamily="18" charset="0"/>
              </a:rPr>
              <a:t>()</a:t>
            </a:r>
            <a:endParaRPr lang="en-US" altLang="zh-CN" sz="2200" dirty="0">
              <a:latin typeface="Times New Roman" panose="02020603050405020304" pitchFamily="18" charset="0"/>
              <a:cs typeface="Times New Roman" panose="02020603050405020304" pitchFamily="18" charset="0"/>
            </a:endParaRPr>
          </a:p>
          <a:p>
            <a:r>
              <a:rPr lang="en-US" altLang="zh-CN" sz="2200" dirty="0">
                <a:latin typeface="Times New Roman" panose="02020603050405020304" pitchFamily="18" charset="0"/>
                <a:cs typeface="Times New Roman" panose="02020603050405020304" pitchFamily="18" charset="0"/>
              </a:rPr>
              <a:t>	OK()</a:t>
            </a:r>
            <a:endParaRPr lang="en-US" altLang="zh-CN" sz="2200" dirty="0">
              <a:latin typeface="Times New Roman" panose="02020603050405020304" pitchFamily="18" charset="0"/>
              <a:cs typeface="Times New Roman" panose="02020603050405020304" pitchFamily="18" charset="0"/>
            </a:endParaRPr>
          </a:p>
          <a:p>
            <a:r>
              <a:rPr lang="en-US" altLang="zh-CN" sz="2200" dirty="0">
                <a:latin typeface="Times New Roman" panose="02020603050405020304" pitchFamily="18" charset="0"/>
                <a:cs typeface="Times New Roman" panose="02020603050405020304" pitchFamily="18" charset="0"/>
              </a:rPr>
              <a:t>	Cancel()</a:t>
            </a:r>
            <a:endParaRPr lang="en-US" altLang="zh-CN" sz="2200" dirty="0">
              <a:latin typeface="Times New Roman" panose="02020603050405020304" pitchFamily="18" charset="0"/>
              <a:cs typeface="Times New Roman" panose="02020603050405020304" pitchFamily="18" charset="0"/>
            </a:endParaRPr>
          </a:p>
          <a:p>
            <a:r>
              <a:rPr lang="en-US" altLang="zh-CN" sz="2200" dirty="0">
                <a:latin typeface="Times New Roman" panose="02020603050405020304" pitchFamily="18" charset="0"/>
                <a:cs typeface="Times New Roman" panose="02020603050405020304" pitchFamily="18" charset="0"/>
              </a:rPr>
              <a:t>             ……</a:t>
            </a:r>
            <a:endParaRPr lang="zh-CN" altLang="en-US" sz="2200" dirty="0">
              <a:latin typeface="Times New Roman" panose="02020603050405020304" pitchFamily="18" charset="0"/>
              <a:cs typeface="Times New Roman" panose="02020603050405020304" pitchFamily="18" charset="0"/>
            </a:endParaRPr>
          </a:p>
        </p:txBody>
      </p:sp>
      <p:cxnSp>
        <p:nvCxnSpPr>
          <p:cNvPr id="12" name="直接箭头连接符 11"/>
          <p:cNvCxnSpPr/>
          <p:nvPr/>
        </p:nvCxnSpPr>
        <p:spPr>
          <a:xfrm flipV="1">
            <a:off x="5483138" y="1484784"/>
            <a:ext cx="1908212" cy="1744512"/>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3610930" y="3032956"/>
            <a:ext cx="4500500" cy="756084"/>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5081674" y="5333054"/>
            <a:ext cx="3029756" cy="826226"/>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4979081" y="3985381"/>
            <a:ext cx="3292934" cy="739763"/>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7218095" y="5841268"/>
            <a:ext cx="3888432" cy="753672"/>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sz="2800" dirty="0">
                <a:latin typeface="微软雅黑" panose="020B0503020204020204" charset="-122"/>
                <a:ea typeface="微软雅黑" panose="020B0503020204020204" charset="-122"/>
              </a:rPr>
              <a:t>用类图表示用户界面</a:t>
            </a:r>
            <a:endParaRPr lang="en-US" altLang="zh-CN" sz="2800" dirty="0">
              <a:latin typeface="微软雅黑" panose="020B0503020204020204" charset="-122"/>
              <a:ea typeface="微软雅黑" panose="020B0503020204020204" charset="-122"/>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a:t>
            </a:r>
            <a:r>
              <a:rPr lang="en-US" altLang="zh-CN" dirty="0"/>
              <a:t>UML</a:t>
            </a:r>
            <a:r>
              <a:rPr lang="zh-CN" altLang="en-US" dirty="0"/>
              <a:t>顺序图表示界面的跳转关系</a:t>
            </a:r>
            <a:endParaRPr lang="zh-CN" altLang="en-US" dirty="0"/>
          </a:p>
        </p:txBody>
      </p:sp>
      <p:pic>
        <p:nvPicPr>
          <p:cNvPr id="4" name="图片 3"/>
          <p:cNvPicPr/>
          <p:nvPr/>
        </p:nvPicPr>
        <p:blipFill>
          <a:blip r:embed="rId1"/>
          <a:stretch>
            <a:fillRect/>
          </a:stretch>
        </p:blipFill>
        <p:spPr>
          <a:xfrm>
            <a:off x="892458" y="720901"/>
            <a:ext cx="3888432" cy="2771514"/>
          </a:xfrm>
          <a:prstGeom prst="rect">
            <a:avLst/>
          </a:prstGeom>
          <a:ln w="12700">
            <a:solidFill>
              <a:schemeClr val="tx1"/>
            </a:solidFill>
          </a:ln>
        </p:spPr>
      </p:pic>
      <p:sp>
        <p:nvSpPr>
          <p:cNvPr id="7" name="箭头: 右 6"/>
          <p:cNvSpPr/>
          <p:nvPr/>
        </p:nvSpPr>
        <p:spPr>
          <a:xfrm>
            <a:off x="5015086" y="1656211"/>
            <a:ext cx="1998052" cy="82809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8" name="图片 7"/>
          <p:cNvPicPr/>
          <p:nvPr/>
        </p:nvPicPr>
        <p:blipFill>
          <a:blip r:embed="rId2"/>
          <a:stretch>
            <a:fillRect/>
          </a:stretch>
        </p:blipFill>
        <p:spPr>
          <a:xfrm>
            <a:off x="7445189" y="720902"/>
            <a:ext cx="4032446" cy="2771514"/>
          </a:xfrm>
          <a:prstGeom prst="rect">
            <a:avLst/>
          </a:prstGeom>
          <a:ln w="12700">
            <a:solidFill>
              <a:schemeClr val="tx1"/>
            </a:solidFill>
          </a:ln>
        </p:spPr>
      </p:pic>
      <p:sp>
        <p:nvSpPr>
          <p:cNvPr id="12" name="Rectangle 4"/>
          <p:cNvSpPr>
            <a:spLocks noChangeArrowheads="1"/>
          </p:cNvSpPr>
          <p:nvPr/>
        </p:nvSpPr>
        <p:spPr bwMode="auto">
          <a:xfrm>
            <a:off x="3754946" y="3939726"/>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3" name="对象 12"/>
          <p:cNvGraphicFramePr>
            <a:graphicFrameLocks noChangeAspect="1"/>
          </p:cNvGraphicFramePr>
          <p:nvPr/>
        </p:nvGraphicFramePr>
        <p:xfrm>
          <a:off x="3249506" y="3645024"/>
          <a:ext cx="5912805" cy="2880320"/>
        </p:xfrm>
        <a:graphic>
          <a:graphicData uri="http://schemas.openxmlformats.org/presentationml/2006/ole">
            <mc:AlternateContent xmlns:mc="http://schemas.openxmlformats.org/markup-compatibility/2006">
              <mc:Choice xmlns:v="urn:schemas-microsoft-com:vml" Requires="v">
                <p:oleObj spid="_x0000_s1030" name="Visio" r:id="rId3" imgW="3282950" imgH="1602105" progId="Visio.Drawing.15">
                  <p:embed/>
                </p:oleObj>
              </mc:Choice>
              <mc:Fallback>
                <p:oleObj name="Visio" r:id="rId3" imgW="3282950" imgH="1602105"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9506" y="3645024"/>
                        <a:ext cx="5912805" cy="2880320"/>
                      </a:xfrm>
                      <a:prstGeom prst="rect">
                        <a:avLst/>
                      </a:prstGeom>
                      <a:noFill/>
                    </p:spPr>
                  </p:pic>
                </p:oleObj>
              </mc:Fallback>
            </mc:AlternateContent>
          </a:graphicData>
        </a:graphic>
      </p:graphicFrame>
      <p:sp>
        <p:nvSpPr>
          <p:cNvPr id="14" name="文本框 13"/>
          <p:cNvSpPr txBox="1"/>
          <p:nvPr/>
        </p:nvSpPr>
        <p:spPr>
          <a:xfrm>
            <a:off x="5267114" y="1088740"/>
            <a:ext cx="1260140" cy="584775"/>
          </a:xfrm>
          <a:prstGeom prst="rect">
            <a:avLst/>
          </a:prstGeom>
          <a:noFill/>
        </p:spPr>
        <p:txBody>
          <a:bodyPr wrap="square" rtlCol="0">
            <a:spAutoFit/>
          </a:bodyPr>
          <a:lstStyle/>
          <a:p>
            <a:pPr algn="ctr"/>
            <a:r>
              <a:rPr lang="zh-CN" altLang="en-US" sz="3200" dirty="0">
                <a:solidFill>
                  <a:srgbClr val="C00000"/>
                </a:solidFill>
                <a:latin typeface="+mn-ea"/>
                <a:ea typeface="+mn-ea"/>
              </a:rPr>
              <a:t>跳转</a:t>
            </a:r>
            <a:endParaRPr lang="zh-CN" altLang="en-US" dirty="0">
              <a:solidFill>
                <a:srgbClr val="C00000"/>
              </a:solidFill>
              <a:latin typeface="+mn-ea"/>
              <a:ea typeface="+mn-ea"/>
            </a:endParaRPr>
          </a:p>
        </p:txBody>
      </p:sp>
      <p:sp>
        <p:nvSpPr>
          <p:cNvPr id="9" name="矩形 8"/>
          <p:cNvSpPr/>
          <p:nvPr/>
        </p:nvSpPr>
        <p:spPr>
          <a:xfrm>
            <a:off x="11813" y="6148508"/>
            <a:ext cx="12190413" cy="753672"/>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sz="2800" dirty="0">
                <a:latin typeface="微软雅黑" panose="020B0503020204020204" charset="-122"/>
                <a:ea typeface="微软雅黑" panose="020B0503020204020204" charset="-122"/>
              </a:rPr>
              <a:t>用顺序图表示用户界面的跳转</a:t>
            </a:r>
            <a:endParaRPr lang="en-US" altLang="zh-CN" sz="2800" dirty="0">
              <a:latin typeface="微软雅黑" panose="020B0503020204020204" charset="-122"/>
              <a:ea typeface="微软雅黑" panose="020B0503020204020204" charset="-122"/>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lstStyle/>
          <a:p>
            <a:r>
              <a:rPr lang="zh-CN" altLang="en-US"/>
              <a:t>内容</a:t>
            </a:r>
            <a:endParaRPr lang="zh-CN" altLang="en-US" dirty="0"/>
          </a:p>
        </p:txBody>
      </p:sp>
      <p:sp>
        <p:nvSpPr>
          <p:cNvPr id="2" name="内容占位符 1"/>
          <p:cNvSpPr>
            <a:spLocks noGrp="1"/>
          </p:cNvSpPr>
          <p:nvPr>
            <p:ph idx="1"/>
          </p:nvPr>
        </p:nvSpPr>
        <p:spPr>
          <a:xfrm>
            <a:off x="539750" y="1125538"/>
            <a:ext cx="10920052" cy="5040312"/>
          </a:xfrm>
        </p:spPr>
        <p:txBody>
          <a:bodyPr/>
          <a:lstStyle/>
          <a:p>
            <a:pPr marL="514350" indent="-514350">
              <a:buFont typeface="+mj-lt"/>
              <a:buAutoNum type="arabicPeriod"/>
            </a:pPr>
            <a:r>
              <a:rPr lang="zh-CN" altLang="en-US" dirty="0">
                <a:solidFill>
                  <a:schemeClr val="bg1">
                    <a:lumMod val="85000"/>
                  </a:schemeClr>
                </a:solidFill>
              </a:rPr>
              <a:t>用户界面基础</a:t>
            </a:r>
            <a:endParaRPr lang="en-US" altLang="zh-CN" dirty="0">
              <a:solidFill>
                <a:schemeClr val="bg1">
                  <a:lumMod val="85000"/>
                </a:schemeClr>
              </a:solidFill>
            </a:endParaRPr>
          </a:p>
          <a:p>
            <a:pPr lvl="1"/>
            <a:r>
              <a:rPr lang="zh-CN" altLang="en-US" dirty="0">
                <a:solidFill>
                  <a:schemeClr val="bg1">
                    <a:lumMod val="85000"/>
                  </a:schemeClr>
                </a:solidFill>
              </a:rPr>
              <a:t>人机交互方式</a:t>
            </a:r>
            <a:endParaRPr lang="en-US" altLang="zh-CN" dirty="0">
              <a:solidFill>
                <a:schemeClr val="bg1">
                  <a:lumMod val="85000"/>
                </a:schemeClr>
              </a:solidFill>
            </a:endParaRPr>
          </a:p>
          <a:p>
            <a:pPr lvl="1"/>
            <a:r>
              <a:rPr lang="zh-CN" altLang="en-US" dirty="0">
                <a:solidFill>
                  <a:schemeClr val="bg1">
                    <a:lumMod val="85000"/>
                  </a:schemeClr>
                </a:solidFill>
              </a:rPr>
              <a:t>用户界面的组成元素及</a:t>
            </a:r>
            <a:r>
              <a:rPr lang="en-US" altLang="zh-CN" dirty="0">
                <a:solidFill>
                  <a:schemeClr val="bg1">
                    <a:lumMod val="85000"/>
                  </a:schemeClr>
                </a:solidFill>
              </a:rPr>
              <a:t>UML</a:t>
            </a:r>
            <a:r>
              <a:rPr lang="zh-CN" altLang="en-US" dirty="0">
                <a:solidFill>
                  <a:schemeClr val="bg1">
                    <a:lumMod val="85000"/>
                  </a:schemeClr>
                </a:solidFill>
              </a:rPr>
              <a:t>表示</a:t>
            </a:r>
            <a:endParaRPr lang="en-US" altLang="zh-CN" dirty="0">
              <a:solidFill>
                <a:schemeClr val="bg1">
                  <a:lumMod val="85000"/>
                </a:schemeClr>
              </a:solidFill>
            </a:endParaRPr>
          </a:p>
          <a:p>
            <a:pPr marL="514350" indent="-514350">
              <a:buFont typeface="+mj-lt"/>
              <a:buAutoNum type="arabicPeriod"/>
            </a:pPr>
            <a:r>
              <a:rPr lang="zh-CN" altLang="en-US" dirty="0">
                <a:solidFill>
                  <a:srgbClr val="C00000"/>
                </a:solidFill>
              </a:rPr>
              <a:t>用户界面设计</a:t>
            </a:r>
            <a:endParaRPr lang="en-US" altLang="zh-CN" dirty="0">
              <a:solidFill>
                <a:srgbClr val="C00000"/>
              </a:solidFill>
            </a:endParaRPr>
          </a:p>
          <a:p>
            <a:pPr lvl="1"/>
            <a:r>
              <a:rPr lang="zh-CN" altLang="en-US" dirty="0">
                <a:solidFill>
                  <a:srgbClr val="C00000"/>
                </a:solidFill>
              </a:rPr>
              <a:t>任务、过程和原则</a:t>
            </a:r>
            <a:endParaRPr lang="en-US" altLang="zh-CN" dirty="0">
              <a:solidFill>
                <a:srgbClr val="C00000"/>
              </a:solidFill>
            </a:endParaRPr>
          </a:p>
          <a:p>
            <a:pPr lvl="1"/>
            <a:r>
              <a:rPr lang="zh-CN" altLang="en-US" dirty="0">
                <a:solidFill>
                  <a:srgbClr val="C00000"/>
                </a:solidFill>
              </a:rPr>
              <a:t>具体的设计步骤及方法</a:t>
            </a:r>
            <a:endParaRPr lang="en-US" altLang="zh-CN" dirty="0">
              <a:solidFill>
                <a:srgbClr val="C00000"/>
              </a:solidFill>
            </a:endParaRPr>
          </a:p>
          <a:p>
            <a:pPr marL="514350" indent="-514350">
              <a:buFont typeface="+mj-lt"/>
              <a:buAutoNum type="arabicPeriod"/>
            </a:pPr>
            <a:r>
              <a:rPr lang="zh-CN" altLang="en-US" dirty="0"/>
              <a:t>用户界面输出及评审</a:t>
            </a:r>
            <a:endParaRPr lang="en-US" altLang="zh-CN" dirty="0"/>
          </a:p>
          <a:p>
            <a:pPr lvl="1"/>
            <a:r>
              <a:rPr lang="zh-CN" altLang="en-US" dirty="0"/>
              <a:t>用户界面的输出</a:t>
            </a:r>
            <a:endParaRPr lang="en-US" altLang="zh-CN" dirty="0"/>
          </a:p>
          <a:p>
            <a:pPr lvl="1"/>
            <a:r>
              <a:rPr lang="zh-CN" altLang="en-US" dirty="0"/>
              <a:t>用户界面的评审</a:t>
            </a:r>
            <a:endParaRPr lang="zh-CN" altLang="en-US" dirty="0"/>
          </a:p>
        </p:txBody>
      </p:sp>
      <p:pic>
        <p:nvPicPr>
          <p:cNvPr id="11" name="Picture 2" descr="C:\Program Files\Microsoft Office\MEDIA\CAGCAT10\j0233018.wmf"/>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155546" y="2564904"/>
            <a:ext cx="2052228" cy="20847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2.1 </a:t>
            </a:r>
            <a:r>
              <a:rPr lang="zh-CN" altLang="en-US" dirty="0"/>
              <a:t>用户界面设计的任务</a:t>
            </a:r>
            <a:endParaRPr lang="zh-CN" altLang="en-US" dirty="0"/>
          </a:p>
        </p:txBody>
      </p:sp>
      <p:sp>
        <p:nvSpPr>
          <p:cNvPr id="2" name="内容占位符 1"/>
          <p:cNvSpPr>
            <a:spLocks noGrp="1"/>
          </p:cNvSpPr>
          <p:nvPr>
            <p:ph idx="1"/>
          </p:nvPr>
        </p:nvSpPr>
        <p:spPr/>
        <p:txBody>
          <a:bodyPr/>
          <a:lstStyle/>
          <a:p>
            <a:r>
              <a:rPr lang="zh-CN" altLang="en-US" dirty="0"/>
              <a:t>根据软件需求及其操作流程，为其</a:t>
            </a:r>
            <a:r>
              <a:rPr lang="zh-CN" altLang="en-US" dirty="0">
                <a:solidFill>
                  <a:srgbClr val="C00000"/>
                </a:solidFill>
              </a:rPr>
              <a:t>设计出与用户进行交互的界面</a:t>
            </a:r>
            <a:r>
              <a:rPr lang="zh-CN" altLang="en-US" dirty="0"/>
              <a:t>，支持用户对软件的操作和使用</a:t>
            </a:r>
            <a:endParaRPr lang="zh-CN" altLang="en-US" dirty="0"/>
          </a:p>
        </p:txBody>
      </p:sp>
      <p:pic>
        <p:nvPicPr>
          <p:cNvPr id="8" name="图片 7"/>
          <p:cNvPicPr>
            <a:picLocks noChangeAspect="1"/>
          </p:cNvPicPr>
          <p:nvPr/>
        </p:nvPicPr>
        <p:blipFill>
          <a:blip r:embed="rId1"/>
          <a:stretch>
            <a:fillRect/>
          </a:stretch>
        </p:blipFill>
        <p:spPr>
          <a:xfrm>
            <a:off x="730611" y="2312876"/>
            <a:ext cx="9757084" cy="4094802"/>
          </a:xfrm>
          <a:prstGeom prst="rect">
            <a:avLst/>
          </a:prstGeom>
          <a:ln w="22225">
            <a:solidFill>
              <a:schemeClr val="tx1"/>
            </a:solidFill>
          </a:ln>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lstStyle/>
          <a:p>
            <a:r>
              <a:rPr lang="en-US" altLang="zh-CN" dirty="0"/>
              <a:t>2.2 </a:t>
            </a:r>
            <a:r>
              <a:rPr lang="zh-CN" altLang="zh-CN" dirty="0"/>
              <a:t>用户界面设计原则</a:t>
            </a:r>
            <a:r>
              <a:rPr lang="zh-CN" altLang="en-US" dirty="0"/>
              <a:t>（</a:t>
            </a:r>
            <a:r>
              <a:rPr lang="en-US" altLang="zh-CN" dirty="0"/>
              <a:t>1/2</a:t>
            </a:r>
            <a:r>
              <a:rPr lang="zh-CN" altLang="en-US" dirty="0"/>
              <a:t>）</a:t>
            </a:r>
            <a:endParaRPr lang="zh-CN" altLang="en-US" dirty="0"/>
          </a:p>
        </p:txBody>
      </p:sp>
      <p:sp>
        <p:nvSpPr>
          <p:cNvPr id="2" name="内容占位符 1"/>
          <p:cNvSpPr>
            <a:spLocks noGrp="1"/>
          </p:cNvSpPr>
          <p:nvPr>
            <p:ph idx="1"/>
          </p:nvPr>
        </p:nvSpPr>
        <p:spPr>
          <a:xfrm>
            <a:off x="539750" y="1125538"/>
            <a:ext cx="10920052" cy="5040312"/>
          </a:xfrm>
        </p:spPr>
        <p:txBody>
          <a:bodyPr>
            <a:normAutofit/>
          </a:bodyPr>
          <a:lstStyle/>
          <a:p>
            <a:pPr lvl="0"/>
            <a:r>
              <a:rPr lang="zh-CN" altLang="en-US" dirty="0">
                <a:solidFill>
                  <a:srgbClr val="C00000"/>
                </a:solidFill>
              </a:rPr>
              <a:t>直观</a:t>
            </a:r>
            <a:r>
              <a:rPr lang="zh-CN" altLang="zh-CN" dirty="0">
                <a:solidFill>
                  <a:srgbClr val="C00000"/>
                </a:solidFill>
              </a:rPr>
              <a:t>性</a:t>
            </a:r>
            <a:endParaRPr lang="en-US" altLang="zh-CN" dirty="0">
              <a:solidFill>
                <a:srgbClr val="C00000"/>
              </a:solidFill>
            </a:endParaRPr>
          </a:p>
          <a:p>
            <a:pPr lvl="1"/>
            <a:r>
              <a:rPr lang="zh-CN" altLang="zh-CN" dirty="0"/>
              <a:t>界面元素贴近业务领域</a:t>
            </a:r>
            <a:r>
              <a:rPr lang="zh-CN" altLang="en-US" dirty="0"/>
              <a:t>，</a:t>
            </a:r>
            <a:r>
              <a:rPr lang="zh-CN" altLang="zh-CN" dirty="0"/>
              <a:t>具有简洁、明确、直观特性</a:t>
            </a:r>
            <a:endParaRPr lang="en-US" altLang="zh-CN" dirty="0"/>
          </a:p>
          <a:p>
            <a:pPr lvl="1"/>
            <a:r>
              <a:rPr lang="zh-CN" altLang="zh-CN" dirty="0"/>
              <a:t>界面中屏幕间的跳转关系简单、自然</a:t>
            </a:r>
            <a:endParaRPr lang="zh-CN" altLang="zh-CN" dirty="0"/>
          </a:p>
          <a:p>
            <a:pPr lvl="0"/>
            <a:r>
              <a:rPr lang="zh-CN" altLang="zh-CN" dirty="0">
                <a:solidFill>
                  <a:srgbClr val="C00000"/>
                </a:solidFill>
              </a:rPr>
              <a:t>易操作性</a:t>
            </a:r>
            <a:endParaRPr lang="en-US" altLang="zh-CN" dirty="0">
              <a:solidFill>
                <a:srgbClr val="C00000"/>
              </a:solidFill>
            </a:endParaRPr>
          </a:p>
          <a:p>
            <a:pPr lvl="1"/>
            <a:r>
              <a:rPr lang="zh-CN" altLang="zh-CN" dirty="0"/>
              <a:t>简单、简洁、不繁琐</a:t>
            </a:r>
            <a:endParaRPr lang="en-US" altLang="zh-CN" dirty="0"/>
          </a:p>
          <a:p>
            <a:pPr lvl="1"/>
            <a:r>
              <a:rPr lang="zh-CN" altLang="zh-CN" dirty="0"/>
              <a:t>尽量减少用户输入的次数和信息量</a:t>
            </a:r>
            <a:endParaRPr lang="zh-CN" altLang="zh-CN" dirty="0"/>
          </a:p>
          <a:p>
            <a:pPr lvl="0"/>
            <a:r>
              <a:rPr lang="zh-CN" altLang="en-US" dirty="0">
                <a:solidFill>
                  <a:srgbClr val="C00000"/>
                </a:solidFill>
              </a:rPr>
              <a:t>反应</a:t>
            </a:r>
            <a:r>
              <a:rPr lang="zh-CN" altLang="zh-CN" dirty="0">
                <a:solidFill>
                  <a:srgbClr val="C00000"/>
                </a:solidFill>
              </a:rPr>
              <a:t>性</a:t>
            </a:r>
            <a:endParaRPr lang="en-US" altLang="zh-CN" dirty="0">
              <a:solidFill>
                <a:srgbClr val="C00000"/>
              </a:solidFill>
            </a:endParaRPr>
          </a:p>
          <a:p>
            <a:pPr lvl="1"/>
            <a:r>
              <a:rPr lang="zh-CN" altLang="zh-CN" dirty="0"/>
              <a:t>界面必须在合理时间内对用户操作做出响应</a:t>
            </a:r>
            <a:endParaRPr lang="en-US" altLang="zh-CN" dirty="0"/>
          </a:p>
          <a:p>
            <a:pPr lvl="1"/>
            <a:r>
              <a:rPr lang="zh-CN" altLang="zh-CN" dirty="0"/>
              <a:t>对耗时较长的内部处理过程必须提供及时的进度反馈</a:t>
            </a:r>
            <a:endParaRPr lang="en-US" altLang="zh-CN" dirty="0"/>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lstStyle/>
          <a:p>
            <a:r>
              <a:rPr lang="zh-CN" altLang="zh-CN" dirty="0"/>
              <a:t>用户界面设计原则</a:t>
            </a:r>
            <a:r>
              <a:rPr lang="zh-CN" altLang="en-US" dirty="0"/>
              <a:t>（</a:t>
            </a:r>
            <a:r>
              <a:rPr lang="en-US" altLang="zh-CN" dirty="0"/>
              <a:t>2/2</a:t>
            </a:r>
            <a:r>
              <a:rPr lang="zh-CN" altLang="en-US" dirty="0"/>
              <a:t>）</a:t>
            </a:r>
            <a:endParaRPr lang="zh-CN" altLang="en-US" dirty="0"/>
          </a:p>
        </p:txBody>
      </p:sp>
      <p:sp>
        <p:nvSpPr>
          <p:cNvPr id="2" name="内容占位符 1"/>
          <p:cNvSpPr>
            <a:spLocks noGrp="1"/>
          </p:cNvSpPr>
          <p:nvPr>
            <p:ph idx="1"/>
          </p:nvPr>
        </p:nvSpPr>
        <p:spPr>
          <a:xfrm>
            <a:off x="539750" y="1125538"/>
            <a:ext cx="10920052" cy="5040312"/>
          </a:xfrm>
        </p:spPr>
        <p:txBody>
          <a:bodyPr>
            <a:normAutofit fontScale="92500" lnSpcReduction="10000"/>
          </a:bodyPr>
          <a:lstStyle/>
          <a:p>
            <a:pPr lvl="0"/>
            <a:r>
              <a:rPr lang="zh-CN" altLang="zh-CN" dirty="0">
                <a:solidFill>
                  <a:srgbClr val="C00000"/>
                </a:solidFill>
              </a:rPr>
              <a:t>一致性</a:t>
            </a:r>
            <a:endParaRPr lang="en-US" altLang="zh-CN" dirty="0">
              <a:solidFill>
                <a:srgbClr val="C00000"/>
              </a:solidFill>
            </a:endParaRPr>
          </a:p>
          <a:p>
            <a:pPr lvl="1"/>
            <a:r>
              <a:rPr lang="zh-CN" altLang="zh-CN" dirty="0"/>
              <a:t>保持一致的界面风格和操作方式</a:t>
            </a:r>
            <a:endParaRPr lang="en-US" altLang="zh-CN" dirty="0"/>
          </a:p>
          <a:p>
            <a:pPr lvl="1"/>
            <a:r>
              <a:rPr lang="zh-CN" altLang="zh-CN" dirty="0"/>
              <a:t>与业界相关的用户界面规范和操作习惯相一致</a:t>
            </a:r>
            <a:endParaRPr lang="zh-CN" altLang="zh-CN" dirty="0"/>
          </a:p>
          <a:p>
            <a:pPr lvl="0"/>
            <a:r>
              <a:rPr lang="zh-CN" altLang="zh-CN" dirty="0">
                <a:solidFill>
                  <a:srgbClr val="C00000"/>
                </a:solidFill>
              </a:rPr>
              <a:t>容错性</a:t>
            </a:r>
            <a:endParaRPr lang="en-US" altLang="zh-CN" dirty="0">
              <a:solidFill>
                <a:srgbClr val="C00000"/>
              </a:solidFill>
            </a:endParaRPr>
          </a:p>
          <a:p>
            <a:pPr lvl="1"/>
            <a:r>
              <a:rPr lang="zh-CN" altLang="zh-CN" dirty="0"/>
              <a:t>界面设计应降低用户的误操作</a:t>
            </a:r>
            <a:r>
              <a:rPr lang="zh-CN" altLang="en-US" dirty="0"/>
              <a:t>率、</a:t>
            </a:r>
            <a:r>
              <a:rPr lang="zh-CN" altLang="zh-CN" dirty="0"/>
              <a:t>容忍用户的误操作</a:t>
            </a:r>
            <a:endParaRPr lang="en-US" altLang="zh-CN" dirty="0"/>
          </a:p>
          <a:p>
            <a:pPr lvl="1"/>
            <a:r>
              <a:rPr lang="zh-CN" altLang="zh-CN" dirty="0"/>
              <a:t>对所有可能造成损害的动作，必须在用户确认后才进行</a:t>
            </a:r>
            <a:endParaRPr lang="en-US" altLang="zh-CN" dirty="0"/>
          </a:p>
          <a:p>
            <a:pPr lvl="1"/>
            <a:r>
              <a:rPr lang="zh-CN" altLang="zh-CN" dirty="0"/>
              <a:t>允许用户对尽可能多的界面操作反悔（</a:t>
            </a:r>
            <a:r>
              <a:rPr lang="en-US" altLang="zh-CN" dirty="0"/>
              <a:t>Undo</a:t>
            </a:r>
            <a:r>
              <a:rPr lang="zh-CN" altLang="zh-CN" dirty="0"/>
              <a:t>）</a:t>
            </a:r>
            <a:endParaRPr lang="en-US" altLang="zh-CN" dirty="0"/>
          </a:p>
          <a:p>
            <a:pPr lvl="0"/>
            <a:r>
              <a:rPr lang="zh-CN" altLang="zh-CN" dirty="0">
                <a:solidFill>
                  <a:srgbClr val="C00000"/>
                </a:solidFill>
              </a:rPr>
              <a:t>人性化</a:t>
            </a:r>
            <a:endParaRPr lang="en-US" altLang="zh-CN" dirty="0">
              <a:solidFill>
                <a:srgbClr val="C00000"/>
              </a:solidFill>
            </a:endParaRPr>
          </a:p>
          <a:p>
            <a:pPr lvl="1"/>
            <a:r>
              <a:rPr lang="zh-CN" altLang="zh-CN" dirty="0"/>
              <a:t>在适当时机</a:t>
            </a:r>
            <a:r>
              <a:rPr lang="zh-CN" altLang="en-US" dirty="0"/>
              <a:t>给</a:t>
            </a:r>
            <a:r>
              <a:rPr lang="zh-CN" altLang="zh-CN" dirty="0"/>
              <a:t>用户</a:t>
            </a:r>
            <a:r>
              <a:rPr lang="zh-CN" altLang="en-US" dirty="0"/>
              <a:t>提供</a:t>
            </a:r>
            <a:r>
              <a:rPr lang="zh-CN" altLang="zh-CN" dirty="0"/>
              <a:t>需要的帮助或建议</a:t>
            </a:r>
            <a:endParaRPr lang="en-US" altLang="zh-CN" dirty="0"/>
          </a:p>
          <a:p>
            <a:pPr lvl="1"/>
            <a:r>
              <a:rPr lang="zh-CN" altLang="zh-CN" dirty="0"/>
              <a:t>在任何情况用户均能理解软件系统的当前状态和响应信息</a:t>
            </a:r>
            <a:endParaRPr lang="en-US" altLang="zh-CN" dirty="0"/>
          </a:p>
          <a:p>
            <a:pPr lvl="1"/>
            <a:r>
              <a:rPr lang="zh-CN" altLang="zh-CN" dirty="0"/>
              <a:t>界面的布局和色彩应使用户感觉舒适、自然</a:t>
            </a:r>
            <a:endParaRPr lang="zh-CN" altLang="zh-CN" dirty="0"/>
          </a:p>
          <a:p>
            <a:endParaRPr lang="zh-CN" altLang="en-US"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lstStyle/>
          <a:p>
            <a:r>
              <a:rPr lang="zh-CN" altLang="en-US"/>
              <a:t>内容</a:t>
            </a:r>
            <a:endParaRPr lang="zh-CN" altLang="en-US" dirty="0"/>
          </a:p>
        </p:txBody>
      </p:sp>
      <p:sp>
        <p:nvSpPr>
          <p:cNvPr id="2" name="内容占位符 1"/>
          <p:cNvSpPr>
            <a:spLocks noGrp="1"/>
          </p:cNvSpPr>
          <p:nvPr>
            <p:ph idx="1"/>
          </p:nvPr>
        </p:nvSpPr>
        <p:spPr>
          <a:xfrm>
            <a:off x="539750" y="1125538"/>
            <a:ext cx="10920052" cy="5040312"/>
          </a:xfrm>
        </p:spPr>
        <p:txBody>
          <a:bodyPr/>
          <a:lstStyle/>
          <a:p>
            <a:pPr marL="514350" indent="-514350">
              <a:buFont typeface="+mj-lt"/>
              <a:buAutoNum type="arabicPeriod"/>
            </a:pPr>
            <a:r>
              <a:rPr lang="zh-CN" altLang="en-US" dirty="0"/>
              <a:t>用户界面基础</a:t>
            </a:r>
            <a:endParaRPr lang="en-US" altLang="zh-CN" dirty="0"/>
          </a:p>
          <a:p>
            <a:pPr lvl="1"/>
            <a:r>
              <a:rPr lang="zh-CN" altLang="en-US" dirty="0"/>
              <a:t>人机交互方式</a:t>
            </a:r>
            <a:endParaRPr lang="en-US" altLang="zh-CN" dirty="0"/>
          </a:p>
          <a:p>
            <a:pPr lvl="1"/>
            <a:r>
              <a:rPr lang="zh-CN" altLang="en-US" dirty="0"/>
              <a:t>用户界面的组成元素及</a:t>
            </a:r>
            <a:r>
              <a:rPr lang="en-US" altLang="zh-CN" dirty="0"/>
              <a:t>UML</a:t>
            </a:r>
            <a:r>
              <a:rPr lang="zh-CN" altLang="en-US" dirty="0"/>
              <a:t>表示</a:t>
            </a:r>
            <a:endParaRPr lang="en-US" altLang="zh-CN" dirty="0"/>
          </a:p>
          <a:p>
            <a:pPr marL="514350" indent="-514350">
              <a:buFont typeface="+mj-lt"/>
              <a:buAutoNum type="arabicPeriod"/>
            </a:pPr>
            <a:r>
              <a:rPr lang="zh-CN" altLang="en-US" dirty="0"/>
              <a:t>用户界面设计</a:t>
            </a:r>
            <a:endParaRPr lang="en-US" altLang="zh-CN" dirty="0"/>
          </a:p>
          <a:p>
            <a:pPr lvl="1"/>
            <a:r>
              <a:rPr lang="zh-CN" altLang="en-US" dirty="0"/>
              <a:t>任务、过程和原则</a:t>
            </a:r>
            <a:endParaRPr lang="en-US" altLang="zh-CN" dirty="0"/>
          </a:p>
          <a:p>
            <a:pPr lvl="1"/>
            <a:r>
              <a:rPr lang="zh-CN" altLang="en-US" dirty="0"/>
              <a:t>具体的设计步骤及方法</a:t>
            </a:r>
            <a:endParaRPr lang="en-US" altLang="zh-CN" dirty="0"/>
          </a:p>
          <a:p>
            <a:pPr marL="514350" indent="-514350">
              <a:buFont typeface="+mj-lt"/>
              <a:buAutoNum type="arabicPeriod"/>
            </a:pPr>
            <a:r>
              <a:rPr lang="zh-CN" altLang="en-US" dirty="0"/>
              <a:t>用户界面输出及评审</a:t>
            </a:r>
            <a:endParaRPr lang="en-US" altLang="zh-CN" dirty="0"/>
          </a:p>
          <a:p>
            <a:pPr lvl="1"/>
            <a:r>
              <a:rPr lang="zh-CN" altLang="en-US" dirty="0"/>
              <a:t>用户界面的输出</a:t>
            </a:r>
            <a:endParaRPr lang="en-US" altLang="zh-CN" dirty="0"/>
          </a:p>
          <a:p>
            <a:pPr lvl="1"/>
            <a:r>
              <a:rPr lang="zh-CN" altLang="en-US" dirty="0"/>
              <a:t>用户界面的评审</a:t>
            </a:r>
            <a:endParaRPr lang="zh-CN" altLang="en-US" dirty="0"/>
          </a:p>
        </p:txBody>
      </p:sp>
      <p:pic>
        <p:nvPicPr>
          <p:cNvPr id="11" name="Picture 2" descr="C:\Program Files\Microsoft Office\MEDIA\CAGCAT10\j0233018.wmf"/>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155546" y="2564904"/>
            <a:ext cx="2052228" cy="20847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a:t>思考和讨论</a:t>
            </a:r>
            <a:endParaRPr lang="zh-CN" altLang="en-US" dirty="0"/>
          </a:p>
        </p:txBody>
      </p:sp>
      <p:sp>
        <p:nvSpPr>
          <p:cNvPr id="2" name="内容占位符 1"/>
          <p:cNvSpPr>
            <a:spLocks noGrp="1"/>
          </p:cNvSpPr>
          <p:nvPr>
            <p:ph idx="1"/>
          </p:nvPr>
        </p:nvSpPr>
        <p:spPr/>
        <p:txBody>
          <a:bodyPr/>
          <a:lstStyle/>
          <a:p>
            <a:r>
              <a:rPr lang="zh-CN" altLang="en-US" dirty="0"/>
              <a:t>是否以用户为中心</a:t>
            </a:r>
            <a:endParaRPr lang="en-US" altLang="zh-CN" dirty="0"/>
          </a:p>
          <a:p>
            <a:r>
              <a:rPr lang="zh-CN" altLang="en-US" dirty="0"/>
              <a:t>是否遵循以上原则</a:t>
            </a:r>
            <a:endParaRPr lang="en-US" altLang="zh-CN" dirty="0"/>
          </a:p>
          <a:p>
            <a:r>
              <a:rPr lang="zh-CN" altLang="en-US" dirty="0"/>
              <a:t>存在哪些不足缺陷</a:t>
            </a:r>
            <a:endParaRPr lang="en-US" altLang="zh-CN" dirty="0"/>
          </a:p>
          <a:p>
            <a:r>
              <a:rPr lang="zh-CN" altLang="en-US" dirty="0"/>
              <a:t>有何改进意见建议</a:t>
            </a:r>
            <a:endParaRPr lang="zh-CN" altLang="en-US" dirty="0"/>
          </a:p>
        </p:txBody>
      </p:sp>
      <p:pic>
        <p:nvPicPr>
          <p:cNvPr id="6" name="图片 5"/>
          <p:cNvPicPr>
            <a:picLocks noChangeAspect="1"/>
          </p:cNvPicPr>
          <p:nvPr/>
        </p:nvPicPr>
        <p:blipFill>
          <a:blip r:embed="rId1"/>
          <a:stretch>
            <a:fillRect/>
          </a:stretch>
        </p:blipFill>
        <p:spPr>
          <a:xfrm>
            <a:off x="622598" y="3475840"/>
            <a:ext cx="7380820" cy="3166153"/>
          </a:xfrm>
          <a:prstGeom prst="rect">
            <a:avLst/>
          </a:prstGeom>
          <a:ln w="22225">
            <a:solidFill>
              <a:schemeClr val="tx1"/>
            </a:solidFill>
          </a:ln>
        </p:spPr>
      </p:pic>
      <p:sp>
        <p:nvSpPr>
          <p:cNvPr id="9" name="矩形 8"/>
          <p:cNvSpPr/>
          <p:nvPr/>
        </p:nvSpPr>
        <p:spPr>
          <a:xfrm>
            <a:off x="5555145" y="1232756"/>
            <a:ext cx="6095517" cy="1152128"/>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sz="2800" dirty="0">
                <a:solidFill>
                  <a:schemeClr val="lt1"/>
                </a:solidFill>
                <a:latin typeface="微软雅黑" panose="020B0503020204020204" charset="-122"/>
                <a:ea typeface="微软雅黑" panose="020B0503020204020204" charset="-122"/>
              </a:rPr>
              <a:t>讨论和分析软件界面设计中存在的问题和不足，提出改进意见</a:t>
            </a:r>
            <a:endParaRPr lang="zh-CN" altLang="en-US" sz="2800" dirty="0">
              <a:solidFill>
                <a:schemeClr val="lt1"/>
              </a:solidFill>
              <a:latin typeface="微软雅黑" panose="020B0503020204020204" charset="-122"/>
              <a:ea typeface="微软雅黑" panose="020B0503020204020204" charset="-122"/>
            </a:endParaRPr>
          </a:p>
        </p:txBody>
      </p:sp>
      <p:pic>
        <p:nvPicPr>
          <p:cNvPr id="8" name="图片 7"/>
          <p:cNvPicPr>
            <a:picLocks noChangeAspect="1"/>
          </p:cNvPicPr>
          <p:nvPr/>
        </p:nvPicPr>
        <p:blipFill>
          <a:blip r:embed="rId2"/>
          <a:stretch>
            <a:fillRect/>
          </a:stretch>
        </p:blipFill>
        <p:spPr>
          <a:xfrm>
            <a:off x="9011530" y="4782281"/>
            <a:ext cx="2705100" cy="1685925"/>
          </a:xfrm>
          <a:prstGeom prst="rect">
            <a:avLst/>
          </a:prstGeom>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2.3 </a:t>
            </a:r>
            <a:r>
              <a:rPr lang="zh-CN" altLang="zh-CN" dirty="0"/>
              <a:t>用户界面设计过程</a:t>
            </a:r>
            <a:endParaRPr lang="zh-CN" altLang="en-US" dirty="0"/>
          </a:p>
        </p:txBody>
      </p:sp>
      <p:sp>
        <p:nvSpPr>
          <p:cNvPr id="8" name="圆角矩形 7"/>
          <p:cNvSpPr/>
          <p:nvPr/>
        </p:nvSpPr>
        <p:spPr>
          <a:xfrm>
            <a:off x="595215" y="3248979"/>
            <a:ext cx="1787312" cy="15684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solidFill>
                  <a:srgbClr val="C00000"/>
                </a:solidFill>
                <a:latin typeface="微软雅黑" panose="020B0503020204020204" charset="-122"/>
                <a:ea typeface="微软雅黑" panose="020B0503020204020204" charset="-122"/>
              </a:rPr>
              <a:t>用户界面初步设计</a:t>
            </a:r>
            <a:endParaRPr lang="zh-CN" altLang="en-US" dirty="0">
              <a:solidFill>
                <a:srgbClr val="C00000"/>
              </a:solidFill>
              <a:latin typeface="微软雅黑" panose="020B0503020204020204" charset="-122"/>
              <a:ea typeface="微软雅黑" panose="020B0503020204020204" charset="-122"/>
            </a:endParaRPr>
          </a:p>
        </p:txBody>
      </p:sp>
      <p:sp>
        <p:nvSpPr>
          <p:cNvPr id="9" name="圆角矩形 8"/>
          <p:cNvSpPr/>
          <p:nvPr/>
        </p:nvSpPr>
        <p:spPr>
          <a:xfrm>
            <a:off x="3579086" y="3266653"/>
            <a:ext cx="1694940" cy="15684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solidFill>
                  <a:srgbClr val="C00000"/>
                </a:solidFill>
                <a:latin typeface="微软雅黑" panose="020B0503020204020204" charset="-122"/>
                <a:ea typeface="微软雅黑" panose="020B0503020204020204" charset="-122"/>
              </a:rPr>
              <a:t>建立界面跳转关系</a:t>
            </a:r>
            <a:endParaRPr lang="zh-CN" altLang="en-US" dirty="0">
              <a:solidFill>
                <a:srgbClr val="C00000"/>
              </a:solidFill>
              <a:latin typeface="微软雅黑" panose="020B0503020204020204" charset="-122"/>
              <a:ea typeface="微软雅黑" panose="020B0503020204020204" charset="-122"/>
            </a:endParaRPr>
          </a:p>
        </p:txBody>
      </p:sp>
      <p:sp>
        <p:nvSpPr>
          <p:cNvPr id="10" name="圆角矩形 9"/>
          <p:cNvSpPr/>
          <p:nvPr/>
        </p:nvSpPr>
        <p:spPr>
          <a:xfrm>
            <a:off x="6507569" y="3248980"/>
            <a:ext cx="1695384" cy="158611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solidFill>
                  <a:srgbClr val="C00000"/>
                </a:solidFill>
                <a:latin typeface="微软雅黑" panose="020B0503020204020204" charset="-122"/>
                <a:ea typeface="微软雅黑" panose="020B0503020204020204" charset="-122"/>
              </a:rPr>
              <a:t>精化各个界面设计</a:t>
            </a:r>
            <a:endParaRPr lang="zh-CN" altLang="en-US" dirty="0">
              <a:solidFill>
                <a:srgbClr val="C00000"/>
              </a:solidFill>
              <a:latin typeface="微软雅黑" panose="020B0503020204020204" charset="-122"/>
              <a:ea typeface="微软雅黑" panose="020B0503020204020204" charset="-122"/>
            </a:endParaRPr>
          </a:p>
        </p:txBody>
      </p:sp>
      <p:sp>
        <p:nvSpPr>
          <p:cNvPr id="11" name="右箭头 10"/>
          <p:cNvSpPr/>
          <p:nvPr/>
        </p:nvSpPr>
        <p:spPr>
          <a:xfrm>
            <a:off x="2565465" y="3780749"/>
            <a:ext cx="830683" cy="6715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3" name="圆角矩形 9"/>
          <p:cNvSpPr/>
          <p:nvPr/>
        </p:nvSpPr>
        <p:spPr>
          <a:xfrm>
            <a:off x="9672190" y="3266653"/>
            <a:ext cx="1908033" cy="15507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solidFill>
                  <a:srgbClr val="C00000"/>
                </a:solidFill>
                <a:latin typeface="微软雅黑" panose="020B0503020204020204" charset="-122"/>
                <a:ea typeface="微软雅黑" panose="020B0503020204020204" charset="-122"/>
              </a:rPr>
              <a:t>评审</a:t>
            </a:r>
            <a:endParaRPr lang="en-US" altLang="zh-CN" dirty="0">
              <a:solidFill>
                <a:srgbClr val="C00000"/>
              </a:solidFill>
              <a:latin typeface="微软雅黑" panose="020B0503020204020204" charset="-122"/>
              <a:ea typeface="微软雅黑" panose="020B0503020204020204" charset="-122"/>
            </a:endParaRPr>
          </a:p>
          <a:p>
            <a:pPr algn="ctr"/>
            <a:r>
              <a:rPr lang="zh-CN" altLang="en-US" dirty="0">
                <a:solidFill>
                  <a:srgbClr val="C00000"/>
                </a:solidFill>
                <a:latin typeface="微软雅黑" panose="020B0503020204020204" charset="-122"/>
                <a:ea typeface="微软雅黑" panose="020B0503020204020204" charset="-122"/>
              </a:rPr>
              <a:t>界面设计</a:t>
            </a:r>
            <a:endParaRPr lang="zh-CN" altLang="en-US" dirty="0">
              <a:solidFill>
                <a:srgbClr val="C00000"/>
              </a:solidFill>
              <a:latin typeface="微软雅黑" panose="020B0503020204020204" charset="-122"/>
              <a:ea typeface="微软雅黑" panose="020B0503020204020204" charset="-122"/>
            </a:endParaRPr>
          </a:p>
        </p:txBody>
      </p:sp>
      <p:sp>
        <p:nvSpPr>
          <p:cNvPr id="2" name="矩形 1"/>
          <p:cNvSpPr/>
          <p:nvPr/>
        </p:nvSpPr>
        <p:spPr>
          <a:xfrm>
            <a:off x="602702" y="1088740"/>
            <a:ext cx="11024635" cy="1384995"/>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zh-CN" sz="2800" dirty="0">
                <a:solidFill>
                  <a:schemeClr val="lt1"/>
                </a:solidFill>
                <a:latin typeface="微软雅黑" panose="020B0503020204020204" charset="-122"/>
                <a:ea typeface="微软雅黑" panose="020B0503020204020204" charset="-122"/>
              </a:rPr>
              <a:t>用户界面设计以软件需求模型为依据，基于用例模型、用例交互模型等，采用自顶向下、逐步求精的设计原则</a:t>
            </a:r>
            <a:endParaRPr lang="zh-CN" altLang="en-US" sz="2800" dirty="0">
              <a:solidFill>
                <a:schemeClr val="lt1"/>
              </a:solidFill>
              <a:latin typeface="微软雅黑" panose="020B0503020204020204" charset="-122"/>
              <a:ea typeface="微软雅黑" panose="020B0503020204020204" charset="-122"/>
            </a:endParaRPr>
          </a:p>
        </p:txBody>
      </p:sp>
      <p:sp>
        <p:nvSpPr>
          <p:cNvPr id="15" name="右箭头 10"/>
          <p:cNvSpPr/>
          <p:nvPr/>
        </p:nvSpPr>
        <p:spPr>
          <a:xfrm>
            <a:off x="5389764" y="3759027"/>
            <a:ext cx="830683" cy="6715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6" name="右箭头 10"/>
          <p:cNvSpPr/>
          <p:nvPr/>
        </p:nvSpPr>
        <p:spPr>
          <a:xfrm>
            <a:off x="8490075" y="3731542"/>
            <a:ext cx="830683" cy="6715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2.3.1 </a:t>
            </a:r>
            <a:r>
              <a:rPr lang="zh-CN" altLang="en-US" dirty="0"/>
              <a:t>用户界面初步设计</a:t>
            </a:r>
            <a:endParaRPr lang="zh-CN" altLang="en-US" dirty="0"/>
          </a:p>
        </p:txBody>
      </p:sp>
      <p:sp>
        <p:nvSpPr>
          <p:cNvPr id="2" name="内容占位符 1"/>
          <p:cNvSpPr>
            <a:spLocks noGrp="1"/>
          </p:cNvSpPr>
          <p:nvPr>
            <p:ph idx="1"/>
          </p:nvPr>
        </p:nvSpPr>
        <p:spPr/>
        <p:txBody>
          <a:bodyPr/>
          <a:lstStyle/>
          <a:p>
            <a:r>
              <a:rPr lang="zh-CN" altLang="en-US" dirty="0"/>
              <a:t>根据需求确定用户界面</a:t>
            </a:r>
            <a:endParaRPr lang="en-US" altLang="zh-CN" dirty="0"/>
          </a:p>
          <a:p>
            <a:pPr lvl="1"/>
            <a:r>
              <a:rPr lang="zh-CN" altLang="en-US" dirty="0"/>
              <a:t>基于用例模型和用例交互模型</a:t>
            </a:r>
            <a:endParaRPr lang="en-US" altLang="zh-CN" dirty="0"/>
          </a:p>
          <a:p>
            <a:pPr lvl="1"/>
            <a:endParaRPr lang="en-US" altLang="zh-CN" dirty="0"/>
          </a:p>
          <a:p>
            <a:r>
              <a:rPr lang="zh-CN" altLang="en-US" dirty="0"/>
              <a:t>确定界面中包含的元素</a:t>
            </a:r>
            <a:endParaRPr lang="en-US" altLang="zh-CN" dirty="0"/>
          </a:p>
          <a:p>
            <a:pPr lvl="1"/>
            <a:r>
              <a:rPr lang="zh-CN" altLang="en-US" dirty="0"/>
              <a:t>设计静态元素、动态元素、输入元素、命令元素</a:t>
            </a:r>
            <a:endParaRPr lang="en-US" altLang="zh-CN" dirty="0"/>
          </a:p>
          <a:p>
            <a:pPr lvl="1"/>
            <a:endParaRPr lang="en-US" altLang="zh-CN" dirty="0"/>
          </a:p>
          <a:p>
            <a:r>
              <a:rPr lang="zh-CN" altLang="en-US" dirty="0"/>
              <a:t>注意点</a:t>
            </a:r>
            <a:endParaRPr lang="en-US" altLang="zh-CN" dirty="0"/>
          </a:p>
          <a:p>
            <a:pPr lvl="1"/>
            <a:r>
              <a:rPr lang="zh-CN" altLang="en-US" dirty="0"/>
              <a:t>关注界面元素及内容，不追求布局和美观</a:t>
            </a:r>
            <a:endParaRPr lang="en-US" altLang="zh-CN" dirty="0"/>
          </a:p>
          <a:p>
            <a:pPr lvl="1"/>
            <a:endParaRPr lang="zh-CN" altLang="en-US" dirty="0"/>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a:t>
            </a:r>
            <a:r>
              <a:rPr lang="en-US" altLang="zh-CN" dirty="0"/>
              <a:t>1</a:t>
            </a:r>
            <a:r>
              <a:rPr lang="zh-CN" altLang="en-US" dirty="0"/>
              <a:t>）</a:t>
            </a:r>
            <a:r>
              <a:rPr lang="zh-CN" altLang="en-US" dirty="0">
                <a:effectLst/>
              </a:rPr>
              <a:t>确定</a:t>
            </a:r>
            <a:r>
              <a:rPr lang="zh-CN" altLang="zh-CN" dirty="0">
                <a:effectLst/>
              </a:rPr>
              <a:t>用户界面的设计元素</a:t>
            </a:r>
            <a:endParaRPr lang="zh-CN" altLang="en-US" dirty="0"/>
          </a:p>
        </p:txBody>
      </p:sp>
      <p:sp>
        <p:nvSpPr>
          <p:cNvPr id="2" name="内容占位符 1"/>
          <p:cNvSpPr>
            <a:spLocks noGrp="1"/>
          </p:cNvSpPr>
          <p:nvPr>
            <p:ph idx="1"/>
          </p:nvPr>
        </p:nvSpPr>
        <p:spPr/>
        <p:txBody>
          <a:bodyPr>
            <a:normAutofit/>
          </a:bodyPr>
          <a:lstStyle/>
          <a:p>
            <a:r>
              <a:rPr lang="zh-CN" altLang="en-US" dirty="0"/>
              <a:t>分析软件需求的</a:t>
            </a:r>
            <a:r>
              <a:rPr lang="zh-CN" altLang="zh-CN" dirty="0"/>
              <a:t>用例模型及用例交互模型</a:t>
            </a:r>
            <a:endParaRPr lang="en-US" altLang="zh-CN" dirty="0"/>
          </a:p>
          <a:p>
            <a:pPr lvl="1"/>
            <a:r>
              <a:rPr lang="zh-CN" altLang="zh-CN" b="1" dirty="0">
                <a:solidFill>
                  <a:srgbClr val="C00000"/>
                </a:solidFill>
              </a:rPr>
              <a:t>用户向用户界面发送消息参数</a:t>
            </a:r>
            <a:r>
              <a:rPr lang="zh-CN" altLang="zh-CN" dirty="0"/>
              <a:t>意味着用户需要提供某些信息，对应于用户需要输入信息，因此在用户界面上必须对应有相应的输入界面元素，并需提供配套静态界面元素以帮助和支持用户输入信息</a:t>
            </a:r>
            <a:r>
              <a:rPr lang="zh-CN" altLang="en-US" dirty="0"/>
              <a:t>，</a:t>
            </a:r>
            <a:r>
              <a:rPr lang="zh-CN" altLang="zh-CN" dirty="0"/>
              <a:t>这些设计元素就构成了用户界面类的相关属性</a:t>
            </a:r>
            <a:endParaRPr lang="en-US" altLang="zh-CN" dirty="0"/>
          </a:p>
          <a:p>
            <a:pPr lvl="1"/>
            <a:r>
              <a:rPr lang="zh-CN" altLang="zh-CN" dirty="0"/>
              <a:t>如果用户界面类对象要</a:t>
            </a:r>
            <a:r>
              <a:rPr lang="zh-CN" altLang="zh-CN" b="1" dirty="0">
                <a:solidFill>
                  <a:srgbClr val="C00000"/>
                </a:solidFill>
              </a:rPr>
              <a:t>向其他的类对象反馈信息</a:t>
            </a:r>
            <a:r>
              <a:rPr lang="zh-CN" altLang="zh-CN" dirty="0"/>
              <a:t>，那么这些信息对应于用户界面需要输出的信息，此时在用户界面上必须对应有相应的动态元素以向用户显示信息处理的结果，这些动态元素就构成了用户界面类的相关属性</a:t>
            </a:r>
            <a:endParaRPr lang="zh-CN" altLang="zh-CN" dirty="0"/>
          </a:p>
          <a:p>
            <a:endParaRPr lang="zh-CN" altLang="en-US" dirty="0"/>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effectLst/>
              </a:rPr>
              <a:t>（</a:t>
            </a:r>
            <a:r>
              <a:rPr lang="en-US" altLang="zh-CN" dirty="0">
                <a:effectLst/>
              </a:rPr>
              <a:t>2</a:t>
            </a:r>
            <a:r>
              <a:rPr lang="zh-CN" altLang="en-US" dirty="0">
                <a:effectLst/>
              </a:rPr>
              <a:t>）</a:t>
            </a:r>
            <a:r>
              <a:rPr lang="zh-CN" altLang="zh-CN" dirty="0">
                <a:effectLst/>
              </a:rPr>
              <a:t>确定用户界面的操作</a:t>
            </a:r>
            <a:endParaRPr lang="zh-CN" altLang="en-US" dirty="0"/>
          </a:p>
        </p:txBody>
      </p:sp>
      <p:sp>
        <p:nvSpPr>
          <p:cNvPr id="2" name="内容占位符 1"/>
          <p:cNvSpPr>
            <a:spLocks noGrp="1"/>
          </p:cNvSpPr>
          <p:nvPr>
            <p:ph idx="1"/>
          </p:nvPr>
        </p:nvSpPr>
        <p:spPr/>
        <p:txBody>
          <a:bodyPr/>
          <a:lstStyle/>
          <a:p>
            <a:r>
              <a:rPr lang="zh-CN" altLang="en-US" dirty="0"/>
              <a:t>分析软件需求的</a:t>
            </a:r>
            <a:r>
              <a:rPr lang="zh-CN" altLang="zh-CN" dirty="0"/>
              <a:t>用例交互</a:t>
            </a:r>
            <a:r>
              <a:rPr lang="zh-CN" altLang="en-US" dirty="0"/>
              <a:t>模型</a:t>
            </a:r>
            <a:endParaRPr lang="en-US" altLang="zh-CN" dirty="0"/>
          </a:p>
          <a:p>
            <a:pPr lvl="1"/>
            <a:r>
              <a:rPr lang="zh-CN" altLang="zh-CN" dirty="0"/>
              <a:t>用户界面类对象</a:t>
            </a:r>
            <a:r>
              <a:rPr lang="zh-CN" altLang="zh-CN" b="1" dirty="0">
                <a:solidFill>
                  <a:srgbClr val="C00000"/>
                </a:solidFill>
              </a:rPr>
              <a:t>向其他类对象发送的消息</a:t>
            </a:r>
            <a:r>
              <a:rPr lang="zh-CN" altLang="zh-CN" dirty="0"/>
              <a:t>表示用户向后端业务处理系统提交的命令，它们对应于用户界面中的用户命令界面元素以及相应的操作</a:t>
            </a:r>
            <a:endParaRPr lang="en-US" altLang="zh-CN" dirty="0"/>
          </a:p>
          <a:p>
            <a:pPr lvl="1"/>
            <a:endParaRPr lang="en-US" altLang="zh-CN" dirty="0"/>
          </a:p>
          <a:p>
            <a:r>
              <a:rPr lang="zh-CN" altLang="zh-CN" dirty="0"/>
              <a:t>这些操作大体表现为以下几种形式</a:t>
            </a:r>
            <a:endParaRPr lang="en-US" altLang="zh-CN" dirty="0"/>
          </a:p>
          <a:p>
            <a:pPr lvl="1"/>
            <a:r>
              <a:rPr lang="zh-CN" altLang="zh-CN" dirty="0"/>
              <a:t>用户命令元素触发的操作（如点击“确认”按钮）</a:t>
            </a:r>
            <a:endParaRPr lang="en-US" altLang="zh-CN" dirty="0"/>
          </a:p>
          <a:p>
            <a:pPr lvl="1"/>
            <a:r>
              <a:rPr lang="zh-CN" altLang="zh-CN" dirty="0"/>
              <a:t>动态元素的值的改变导致的操作（如显示的系统状态发生了变化）</a:t>
            </a:r>
            <a:endParaRPr lang="en-US" altLang="zh-CN" dirty="0"/>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思考和讨论</a:t>
            </a:r>
            <a:endParaRPr lang="zh-CN" altLang="en-US" dirty="0"/>
          </a:p>
        </p:txBody>
      </p:sp>
      <p:pic>
        <p:nvPicPr>
          <p:cNvPr id="8" name="图片 7"/>
          <p:cNvPicPr>
            <a:picLocks noChangeAspect="1"/>
          </p:cNvPicPr>
          <p:nvPr/>
        </p:nvPicPr>
        <p:blipFill>
          <a:blip r:embed="rId1"/>
          <a:stretch>
            <a:fillRect/>
          </a:stretch>
        </p:blipFill>
        <p:spPr>
          <a:xfrm>
            <a:off x="9364655" y="4769938"/>
            <a:ext cx="2705100" cy="1685925"/>
          </a:xfrm>
          <a:prstGeom prst="rect">
            <a:avLst/>
          </a:prstGeom>
        </p:spPr>
      </p:pic>
      <p:sp>
        <p:nvSpPr>
          <p:cNvPr id="9" name="文本框 8"/>
          <p:cNvSpPr txBox="1"/>
          <p:nvPr/>
        </p:nvSpPr>
        <p:spPr>
          <a:xfrm>
            <a:off x="7951934" y="2210742"/>
            <a:ext cx="3507868" cy="584775"/>
          </a:xfrm>
          <a:prstGeom prst="rect">
            <a:avLst/>
          </a:prstGeom>
          <a:noFill/>
        </p:spPr>
        <p:txBody>
          <a:bodyPr wrap="square" rtlCol="0">
            <a:spAutoFit/>
          </a:bodyPr>
          <a:lstStyle/>
          <a:p>
            <a:r>
              <a:rPr lang="zh-CN" altLang="en-US" sz="3200" dirty="0">
                <a:solidFill>
                  <a:srgbClr val="C00000"/>
                </a:solidFill>
                <a:latin typeface="微软雅黑" panose="020B0503020204020204" charset="-122"/>
                <a:ea typeface="微软雅黑" panose="020B0503020204020204" charset="-122"/>
              </a:rPr>
              <a:t>用例交互顺序图</a:t>
            </a:r>
            <a:endParaRPr lang="zh-CN" altLang="en-US" sz="3200" dirty="0">
              <a:solidFill>
                <a:srgbClr val="C00000"/>
              </a:solidFill>
              <a:latin typeface="微软雅黑" panose="020B0503020204020204" charset="-122"/>
              <a:ea typeface="微软雅黑" panose="020B0503020204020204" charset="-122"/>
            </a:endParaRPr>
          </a:p>
        </p:txBody>
      </p:sp>
      <p:sp>
        <p:nvSpPr>
          <p:cNvPr id="2" name="矩形 1"/>
          <p:cNvSpPr/>
          <p:nvPr/>
        </p:nvSpPr>
        <p:spPr>
          <a:xfrm>
            <a:off x="2746834" y="1556792"/>
            <a:ext cx="1440160" cy="187220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694606" y="4473116"/>
            <a:ext cx="6696744" cy="954107"/>
          </a:xfrm>
          <a:prstGeom prst="rect">
            <a:avLst/>
          </a:prstGeom>
          <a:noFill/>
        </p:spPr>
        <p:txBody>
          <a:bodyPr wrap="square">
            <a:spAutoFit/>
          </a:bodyPr>
          <a:lstStyle/>
          <a:p>
            <a:r>
              <a:rPr lang="zh-CN" altLang="en-US" sz="2800" dirty="0">
                <a:solidFill>
                  <a:srgbClr val="C00000"/>
                </a:solidFill>
                <a:latin typeface="+mn-ea"/>
                <a:ea typeface="+mn-ea"/>
              </a:rPr>
              <a:t>该用户界面应该有哪些输入和输出信息？</a:t>
            </a:r>
            <a:endParaRPr lang="en-US" altLang="zh-CN" sz="2800" dirty="0">
              <a:solidFill>
                <a:srgbClr val="C00000"/>
              </a:solidFill>
              <a:latin typeface="+mn-ea"/>
              <a:ea typeface="+mn-ea"/>
            </a:endParaRPr>
          </a:p>
          <a:p>
            <a:r>
              <a:rPr lang="zh-CN" altLang="en-US" sz="2800" dirty="0">
                <a:solidFill>
                  <a:srgbClr val="C00000"/>
                </a:solidFill>
                <a:latin typeface="+mn-ea"/>
                <a:ea typeface="+mn-ea"/>
              </a:rPr>
              <a:t>有哪些方面的操作？</a:t>
            </a:r>
            <a:endParaRPr lang="zh-CN" altLang="en-US" sz="2800" dirty="0">
              <a:solidFill>
                <a:srgbClr val="C00000"/>
              </a:solidFill>
              <a:latin typeface="+mn-ea"/>
              <a:ea typeface="+mn-ea"/>
            </a:endParaRPr>
          </a:p>
        </p:txBody>
      </p:sp>
      <p:pic>
        <p:nvPicPr>
          <p:cNvPr id="4" name="图片 3"/>
          <p:cNvPicPr>
            <a:picLocks noChangeAspect="1"/>
          </p:cNvPicPr>
          <p:nvPr/>
        </p:nvPicPr>
        <p:blipFill>
          <a:blip r:embed="rId2"/>
          <a:stretch>
            <a:fillRect/>
          </a:stretch>
        </p:blipFill>
        <p:spPr>
          <a:xfrm>
            <a:off x="550590" y="1320341"/>
            <a:ext cx="7005638" cy="3152775"/>
          </a:xfrm>
          <a:prstGeom prst="rect">
            <a:avLst/>
          </a:prstGeom>
        </p:spPr>
      </p:pic>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a:t>示例：</a:t>
            </a:r>
            <a:r>
              <a:rPr lang="zh-CN" altLang="zh-CN" dirty="0"/>
              <a:t>“空巢老人看护系统”用户界面概念设计</a:t>
            </a:r>
            <a:endParaRPr lang="zh-CN" altLang="en-US" dirty="0"/>
          </a:p>
        </p:txBody>
      </p:sp>
      <p:sp>
        <p:nvSpPr>
          <p:cNvPr id="2" name="内容占位符 1"/>
          <p:cNvSpPr>
            <a:spLocks noGrp="1"/>
          </p:cNvSpPr>
          <p:nvPr>
            <p:ph idx="1"/>
          </p:nvPr>
        </p:nvSpPr>
        <p:spPr/>
        <p:txBody>
          <a:bodyPr/>
          <a:lstStyle/>
          <a:p>
            <a:pPr lvl="0"/>
            <a:r>
              <a:rPr lang="zh-CN" altLang="zh-CN" dirty="0">
                <a:latin typeface="Times New Roman" panose="02020603050405020304" pitchFamily="18" charset="0"/>
                <a:cs typeface="Times New Roman" panose="02020603050405020304" pitchFamily="18" charset="0"/>
              </a:rPr>
              <a:t>引导界面“</a:t>
            </a:r>
            <a:r>
              <a:rPr lang="en-US" altLang="zh-CN" dirty="0" err="1">
                <a:solidFill>
                  <a:srgbClr val="C00000"/>
                </a:solidFill>
                <a:latin typeface="Times New Roman" panose="02020603050405020304" pitchFamily="18" charset="0"/>
                <a:cs typeface="Times New Roman" panose="02020603050405020304" pitchFamily="18" charset="0"/>
              </a:rPr>
              <a:t>GuidingUI</a:t>
            </a:r>
            <a:r>
              <a:rPr lang="zh-CN"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pPr lvl="0"/>
            <a:r>
              <a:rPr lang="zh-CN" altLang="zh-CN" dirty="0">
                <a:latin typeface="Times New Roman" panose="02020603050405020304" pitchFamily="18" charset="0"/>
                <a:cs typeface="Times New Roman" panose="02020603050405020304" pitchFamily="18" charset="0"/>
              </a:rPr>
              <a:t>登录界面“</a:t>
            </a:r>
            <a:r>
              <a:rPr lang="en-US" altLang="zh-CN" dirty="0" err="1">
                <a:solidFill>
                  <a:srgbClr val="C00000"/>
                </a:solidFill>
                <a:latin typeface="Times New Roman" panose="02020603050405020304" pitchFamily="18" charset="0"/>
                <a:cs typeface="Times New Roman" panose="02020603050405020304" pitchFamily="18" charset="0"/>
              </a:rPr>
              <a:t>LoginUI</a:t>
            </a:r>
            <a:r>
              <a:rPr lang="zh-CN"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pPr lvl="0"/>
            <a:r>
              <a:rPr lang="zh-CN" altLang="zh-CN" dirty="0">
                <a:latin typeface="Times New Roman" panose="02020603050405020304" pitchFamily="18" charset="0"/>
                <a:cs typeface="Times New Roman" panose="02020603050405020304" pitchFamily="18" charset="0"/>
              </a:rPr>
              <a:t>监视老人状况界面“</a:t>
            </a:r>
            <a:r>
              <a:rPr lang="zh-CN" altLang="zh-CN" dirty="0">
                <a:solidFill>
                  <a:srgbClr val="C00000"/>
                </a:solidFill>
                <a:latin typeface="Times New Roman" panose="02020603050405020304" pitchFamily="18" charset="0"/>
                <a:cs typeface="Times New Roman" panose="02020603050405020304" pitchFamily="18" charset="0"/>
              </a:rPr>
              <a:t>MonitoringUI</a:t>
            </a:r>
            <a:r>
              <a:rPr lang="zh-CN"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pPr lvl="0"/>
            <a:r>
              <a:rPr lang="zh-CN" altLang="zh-CN" dirty="0">
                <a:latin typeface="Times New Roman" panose="02020603050405020304" pitchFamily="18" charset="0"/>
                <a:cs typeface="Times New Roman" panose="02020603050405020304" pitchFamily="18" charset="0"/>
              </a:rPr>
              <a:t>控制机器人运动界面“</a:t>
            </a:r>
            <a:r>
              <a:rPr lang="zh-CN" altLang="zh-CN" dirty="0">
                <a:solidFill>
                  <a:srgbClr val="C00000"/>
                </a:solidFill>
                <a:latin typeface="Times New Roman" panose="02020603050405020304" pitchFamily="18" charset="0"/>
                <a:cs typeface="Times New Roman" panose="02020603050405020304" pitchFamily="18" charset="0"/>
              </a:rPr>
              <a:t>MotionCtr</a:t>
            </a:r>
            <a:r>
              <a:rPr lang="en-US" altLang="zh-CN" dirty="0">
                <a:solidFill>
                  <a:srgbClr val="C00000"/>
                </a:solidFill>
                <a:latin typeface="Times New Roman" panose="02020603050405020304" pitchFamily="18" charset="0"/>
                <a:cs typeface="Times New Roman" panose="02020603050405020304" pitchFamily="18" charset="0"/>
              </a:rPr>
              <a:t>l</a:t>
            </a:r>
            <a:r>
              <a:rPr lang="zh-CN" altLang="zh-CN" dirty="0">
                <a:solidFill>
                  <a:srgbClr val="C00000"/>
                </a:solidFill>
                <a:latin typeface="Times New Roman" panose="02020603050405020304" pitchFamily="18" charset="0"/>
                <a:cs typeface="Times New Roman" panose="02020603050405020304" pitchFamily="18" charset="0"/>
              </a:rPr>
              <a:t>UI</a:t>
            </a:r>
            <a:r>
              <a:rPr lang="zh-CN"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pPr lvl="0"/>
            <a:r>
              <a:rPr lang="zh-CN" altLang="zh-CN" dirty="0">
                <a:latin typeface="Times New Roman" panose="02020603050405020304" pitchFamily="18" charset="0"/>
                <a:cs typeface="Times New Roman" panose="02020603050405020304" pitchFamily="18" charset="0"/>
              </a:rPr>
              <a:t>与老人交互界面“</a:t>
            </a:r>
            <a:r>
              <a:rPr lang="zh-CN" altLang="zh-CN" dirty="0">
                <a:solidFill>
                  <a:srgbClr val="C00000"/>
                </a:solidFill>
                <a:latin typeface="Times New Roman" panose="02020603050405020304" pitchFamily="18" charset="0"/>
                <a:cs typeface="Times New Roman" panose="02020603050405020304" pitchFamily="18" charset="0"/>
              </a:rPr>
              <a:t>BiCallUI</a:t>
            </a:r>
            <a:r>
              <a:rPr lang="zh-CN"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pPr lvl="0"/>
            <a:r>
              <a:rPr lang="zh-CN" altLang="zh-CN" dirty="0">
                <a:latin typeface="Times New Roman" panose="02020603050405020304" pitchFamily="18" charset="0"/>
                <a:cs typeface="Times New Roman" panose="02020603050405020304" pitchFamily="18" charset="0"/>
              </a:rPr>
              <a:t>系统设置界面“</a:t>
            </a:r>
            <a:r>
              <a:rPr lang="en-US" altLang="zh-CN" dirty="0" err="1">
                <a:solidFill>
                  <a:srgbClr val="C00000"/>
                </a:solidFill>
                <a:latin typeface="Times New Roman" panose="02020603050405020304" pitchFamily="18" charset="0"/>
                <a:cs typeface="Times New Roman" panose="02020603050405020304" pitchFamily="18" charset="0"/>
              </a:rPr>
              <a:t>SettingUI</a:t>
            </a:r>
            <a:r>
              <a:rPr lang="zh-CN"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endParaRPr lang="zh-CN" altLang="en-US" dirty="0"/>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a:effectLst/>
              </a:rPr>
              <a:t>示例：用户界面</a:t>
            </a:r>
            <a:r>
              <a:rPr lang="zh-CN" altLang="zh-CN" dirty="0">
                <a:effectLst/>
              </a:rPr>
              <a:t>“</a:t>
            </a:r>
            <a:r>
              <a:rPr lang="zh-CN" altLang="zh-CN" dirty="0">
                <a:effectLst/>
                <a:latin typeface="Times New Roman" panose="02020603050405020304" pitchFamily="18" charset="0"/>
                <a:cs typeface="Times New Roman" panose="02020603050405020304" pitchFamily="18" charset="0"/>
              </a:rPr>
              <a:t>MonitoringUI”</a:t>
            </a:r>
            <a:r>
              <a:rPr lang="zh-CN" altLang="en-US" dirty="0">
                <a:effectLst/>
              </a:rPr>
              <a:t>设计</a:t>
            </a:r>
            <a:endParaRPr lang="zh-CN" altLang="en-US" dirty="0"/>
          </a:p>
        </p:txBody>
      </p:sp>
      <p:pic>
        <p:nvPicPr>
          <p:cNvPr id="6" name="图片 5" descr="监视"/>
          <p:cNvPicPr/>
          <p:nvPr/>
        </p:nvPicPr>
        <p:blipFill>
          <a:blip r:embed="rId1"/>
          <a:stretch>
            <a:fillRect/>
          </a:stretch>
        </p:blipFill>
        <p:spPr>
          <a:xfrm>
            <a:off x="766614" y="980728"/>
            <a:ext cx="3390677" cy="5239703"/>
          </a:xfrm>
          <a:prstGeom prst="rect">
            <a:avLst/>
          </a:prstGeom>
          <a:ln w="22225">
            <a:solidFill>
              <a:schemeClr val="tx1"/>
            </a:solidFill>
          </a:ln>
        </p:spPr>
      </p:pic>
      <p:sp>
        <p:nvSpPr>
          <p:cNvPr id="7" name="标注: 线形(带强调线) 6"/>
          <p:cNvSpPr/>
          <p:nvPr/>
        </p:nvSpPr>
        <p:spPr>
          <a:xfrm>
            <a:off x="7319342" y="800708"/>
            <a:ext cx="2026755" cy="707886"/>
          </a:xfrm>
          <a:prstGeom prst="accentCallout1">
            <a:avLst>
              <a:gd name="adj1" fmla="val 18750"/>
              <a:gd name="adj2" fmla="val -8333"/>
              <a:gd name="adj3" fmla="val 81919"/>
              <a:gd name="adj4" fmla="val -156964"/>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solidFill>
                  <a:srgbClr val="C00000"/>
                </a:solidFill>
              </a:rPr>
              <a:t>动态元素</a:t>
            </a:r>
            <a:endParaRPr lang="zh-CN" altLang="en-US" dirty="0">
              <a:solidFill>
                <a:srgbClr val="C00000"/>
              </a:solidFill>
            </a:endParaRPr>
          </a:p>
        </p:txBody>
      </p:sp>
      <p:sp>
        <p:nvSpPr>
          <p:cNvPr id="8" name="标注: 线形(带强调线) 7"/>
          <p:cNvSpPr/>
          <p:nvPr/>
        </p:nvSpPr>
        <p:spPr>
          <a:xfrm>
            <a:off x="7607374" y="4122196"/>
            <a:ext cx="2026755" cy="707886"/>
          </a:xfrm>
          <a:prstGeom prst="accentCallout1">
            <a:avLst>
              <a:gd name="adj1" fmla="val 18750"/>
              <a:gd name="adj2" fmla="val -8333"/>
              <a:gd name="adj3" fmla="val 97613"/>
              <a:gd name="adj4" fmla="val -205875"/>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solidFill>
                  <a:srgbClr val="C00000"/>
                </a:solidFill>
              </a:rPr>
              <a:t>动态元素</a:t>
            </a:r>
            <a:endParaRPr lang="zh-CN" altLang="en-US" dirty="0">
              <a:solidFill>
                <a:srgbClr val="C00000"/>
              </a:solidFill>
            </a:endParaRPr>
          </a:p>
        </p:txBody>
      </p:sp>
      <p:sp>
        <p:nvSpPr>
          <p:cNvPr id="9" name="标注: 线形(带强调线) 8"/>
          <p:cNvSpPr/>
          <p:nvPr/>
        </p:nvSpPr>
        <p:spPr>
          <a:xfrm>
            <a:off x="7319341" y="5512545"/>
            <a:ext cx="2026755" cy="707886"/>
          </a:xfrm>
          <a:prstGeom prst="accentCallout1">
            <a:avLst>
              <a:gd name="adj1" fmla="val 18750"/>
              <a:gd name="adj2" fmla="val -8333"/>
              <a:gd name="adj3" fmla="val 81919"/>
              <a:gd name="adj4" fmla="val -156964"/>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solidFill>
                  <a:srgbClr val="C00000"/>
                </a:solidFill>
              </a:rPr>
              <a:t>用户命令元素</a:t>
            </a:r>
            <a:endParaRPr lang="zh-CN" altLang="en-US" dirty="0">
              <a:solidFill>
                <a:srgbClr val="C00000"/>
              </a:solidFill>
            </a:endParaRPr>
          </a:p>
        </p:txBody>
      </p:sp>
      <p:sp>
        <p:nvSpPr>
          <p:cNvPr id="10" name="标注: 线形(带强调线) 9"/>
          <p:cNvSpPr/>
          <p:nvPr/>
        </p:nvSpPr>
        <p:spPr>
          <a:xfrm>
            <a:off x="7247334" y="2107509"/>
            <a:ext cx="2026755" cy="707886"/>
          </a:xfrm>
          <a:prstGeom prst="accentCallout1">
            <a:avLst>
              <a:gd name="adj1" fmla="val 18750"/>
              <a:gd name="adj2" fmla="val -8333"/>
              <a:gd name="adj3" fmla="val -100372"/>
              <a:gd name="adj4" fmla="val -198286"/>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solidFill>
                  <a:srgbClr val="C00000"/>
                </a:solidFill>
              </a:rPr>
              <a:t>用户输入元素</a:t>
            </a:r>
            <a:endParaRPr lang="zh-CN" altLang="en-US" dirty="0">
              <a:solidFill>
                <a:srgbClr val="C00000"/>
              </a:solidFill>
            </a:endParaRP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示例：用户界面的设计类图</a:t>
            </a:r>
            <a:endParaRPr lang="zh-CN" altLang="en-US" dirty="0"/>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8" name="图片 7" descr="监视"/>
          <p:cNvPicPr/>
          <p:nvPr/>
        </p:nvPicPr>
        <p:blipFill>
          <a:blip r:embed="rId1"/>
          <a:stretch>
            <a:fillRect/>
          </a:stretch>
        </p:blipFill>
        <p:spPr>
          <a:xfrm>
            <a:off x="9092082" y="809030"/>
            <a:ext cx="2808312" cy="4835691"/>
          </a:xfrm>
          <a:prstGeom prst="rect">
            <a:avLst/>
          </a:prstGeom>
          <a:ln w="22225">
            <a:solidFill>
              <a:schemeClr val="tx1"/>
            </a:solidFill>
          </a:ln>
        </p:spPr>
      </p:pic>
      <p:graphicFrame>
        <p:nvGraphicFramePr>
          <p:cNvPr id="7" name="对象 6"/>
          <p:cNvGraphicFramePr/>
          <p:nvPr/>
        </p:nvGraphicFramePr>
        <p:xfrm>
          <a:off x="-9429" y="2168860"/>
          <a:ext cx="8937536" cy="2376266"/>
        </p:xfrm>
        <a:graphic>
          <a:graphicData uri="http://schemas.openxmlformats.org/presentationml/2006/ole">
            <mc:AlternateContent xmlns:mc="http://schemas.openxmlformats.org/markup-compatibility/2006">
              <mc:Choice xmlns:v="urn:schemas-microsoft-com:vml" Requires="v">
                <p:oleObj spid="_x0000_s3078" name="Visio" r:id="rId2" imgW="6365875" imgH="1606550" progId="Visio.Drawing.15">
                  <p:embed/>
                </p:oleObj>
              </mc:Choice>
              <mc:Fallback>
                <p:oleObj name="Visio" r:id="rId2" imgW="6365875" imgH="1606550" progId="Visio.Drawing.15">
                  <p:embed/>
                  <p:pic>
                    <p:nvPicPr>
                      <p:cNvPr id="0" name="对象 6"/>
                      <p:cNvPicPr>
                        <a:picLocks noChangeArrowheads="1"/>
                      </p:cNvPicPr>
                      <p:nvPr/>
                    </p:nvPicPr>
                    <p:blipFill>
                      <a:blip r:embed="rId3"/>
                      <a:srcRect/>
                      <a:stretch>
                        <a:fillRect/>
                      </a:stretch>
                    </p:blipFill>
                    <p:spPr bwMode="auto">
                      <a:xfrm>
                        <a:off x="-9429" y="2168860"/>
                        <a:ext cx="8937536" cy="2376266"/>
                      </a:xfrm>
                      <a:prstGeom prst="rect">
                        <a:avLst/>
                      </a:prstGeom>
                      <a:noFill/>
                    </p:spPr>
                  </p:pic>
                </p:oleObj>
              </mc:Fallback>
            </mc:AlternateContent>
          </a:graphicData>
        </a:graphic>
      </p:graphicFrame>
      <p:sp>
        <p:nvSpPr>
          <p:cNvPr id="10" name="文本框 9"/>
          <p:cNvSpPr txBox="1"/>
          <p:nvPr/>
        </p:nvSpPr>
        <p:spPr>
          <a:xfrm>
            <a:off x="9803618" y="5949280"/>
            <a:ext cx="1755652" cy="523220"/>
          </a:xfrm>
          <a:prstGeom prst="rect">
            <a:avLst/>
          </a:prstGeom>
          <a:noFill/>
        </p:spPr>
        <p:txBody>
          <a:bodyPr wrap="square" rtlCol="0">
            <a:spAutoFit/>
          </a:bodyPr>
          <a:lstStyle/>
          <a:p>
            <a:r>
              <a:rPr lang="zh-CN" altLang="en-US" sz="2800" dirty="0">
                <a:solidFill>
                  <a:srgbClr val="C00000"/>
                </a:solidFill>
                <a:latin typeface="微软雅黑" panose="020B0503020204020204" charset="-122"/>
                <a:ea typeface="微软雅黑" panose="020B0503020204020204" charset="-122"/>
              </a:rPr>
              <a:t>用户界面</a:t>
            </a:r>
            <a:endParaRPr lang="zh-CN" altLang="en-US" sz="2800" dirty="0">
              <a:solidFill>
                <a:srgbClr val="C00000"/>
              </a:solidFill>
              <a:latin typeface="微软雅黑" panose="020B0503020204020204" charset="-122"/>
              <a:ea typeface="微软雅黑" panose="020B0503020204020204" charset="-122"/>
            </a:endParaRPr>
          </a:p>
        </p:txBody>
      </p:sp>
      <p:sp>
        <p:nvSpPr>
          <p:cNvPr id="11" name="文本框 10"/>
          <p:cNvSpPr txBox="1"/>
          <p:nvPr/>
        </p:nvSpPr>
        <p:spPr>
          <a:xfrm>
            <a:off x="3502918" y="4761148"/>
            <a:ext cx="1755652" cy="523220"/>
          </a:xfrm>
          <a:prstGeom prst="rect">
            <a:avLst/>
          </a:prstGeom>
          <a:noFill/>
        </p:spPr>
        <p:txBody>
          <a:bodyPr wrap="square" rtlCol="0">
            <a:spAutoFit/>
          </a:bodyPr>
          <a:lstStyle/>
          <a:p>
            <a:r>
              <a:rPr lang="zh-CN" altLang="en-US" sz="2800" dirty="0">
                <a:solidFill>
                  <a:srgbClr val="C00000"/>
                </a:solidFill>
                <a:latin typeface="微软雅黑" panose="020B0503020204020204" charset="-122"/>
                <a:ea typeface="微软雅黑" panose="020B0503020204020204" charset="-122"/>
              </a:rPr>
              <a:t>设计类图</a:t>
            </a:r>
            <a:endParaRPr lang="zh-CN" altLang="en-US" sz="2800" dirty="0">
              <a:solidFill>
                <a:srgbClr val="C00000"/>
              </a:solidFill>
              <a:latin typeface="微软雅黑" panose="020B0503020204020204" charset="-122"/>
              <a:ea typeface="微软雅黑" panose="020B0503020204020204" charset="-122"/>
            </a:endParaRP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示例：登录用例的顺序图及其用户界面设计</a:t>
            </a:r>
            <a:endParaRPr lang="zh-CN" altLang="en-US" dirty="0"/>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9" name="图片 8"/>
          <p:cNvPicPr/>
          <p:nvPr/>
        </p:nvPicPr>
        <p:blipFill>
          <a:blip r:embed="rId1"/>
          <a:stretch>
            <a:fillRect/>
          </a:stretch>
        </p:blipFill>
        <p:spPr>
          <a:xfrm>
            <a:off x="7935697" y="1069658"/>
            <a:ext cx="3527276" cy="4680520"/>
          </a:xfrm>
          <a:prstGeom prst="rect">
            <a:avLst/>
          </a:prstGeom>
          <a:noFill/>
          <a:ln w="22225">
            <a:solidFill>
              <a:schemeClr val="tx1"/>
            </a:solidFill>
          </a:ln>
        </p:spPr>
      </p:pic>
      <p:sp>
        <p:nvSpPr>
          <p:cNvPr id="10" name="文本框 9"/>
          <p:cNvSpPr txBox="1"/>
          <p:nvPr/>
        </p:nvSpPr>
        <p:spPr>
          <a:xfrm>
            <a:off x="2422798" y="3936249"/>
            <a:ext cx="3188464" cy="523220"/>
          </a:xfrm>
          <a:prstGeom prst="rect">
            <a:avLst/>
          </a:prstGeom>
          <a:noFill/>
        </p:spPr>
        <p:txBody>
          <a:bodyPr wrap="square" rtlCol="0">
            <a:spAutoFit/>
          </a:bodyPr>
          <a:lstStyle/>
          <a:p>
            <a:r>
              <a:rPr lang="zh-CN" altLang="en-US" sz="2800" dirty="0">
                <a:solidFill>
                  <a:srgbClr val="C00000"/>
                </a:solidFill>
                <a:latin typeface="微软雅黑" panose="020B0503020204020204" charset="-122"/>
                <a:ea typeface="微软雅黑" panose="020B0503020204020204" charset="-122"/>
              </a:rPr>
              <a:t>登录用例的顺序图</a:t>
            </a:r>
            <a:endParaRPr lang="zh-CN" altLang="en-US" sz="2800" dirty="0">
              <a:solidFill>
                <a:srgbClr val="C00000"/>
              </a:solidFill>
              <a:latin typeface="微软雅黑" panose="020B0503020204020204" charset="-122"/>
              <a:ea typeface="微软雅黑" panose="020B0503020204020204" charset="-122"/>
            </a:endParaRPr>
          </a:p>
        </p:txBody>
      </p:sp>
      <p:sp>
        <p:nvSpPr>
          <p:cNvPr id="11" name="文本框 10"/>
          <p:cNvSpPr txBox="1"/>
          <p:nvPr/>
        </p:nvSpPr>
        <p:spPr>
          <a:xfrm>
            <a:off x="8363458" y="5949280"/>
            <a:ext cx="3188464" cy="523220"/>
          </a:xfrm>
          <a:prstGeom prst="rect">
            <a:avLst/>
          </a:prstGeom>
          <a:noFill/>
        </p:spPr>
        <p:txBody>
          <a:bodyPr wrap="square" rtlCol="0">
            <a:spAutoFit/>
          </a:bodyPr>
          <a:lstStyle/>
          <a:p>
            <a:pPr algn="ctr"/>
            <a:r>
              <a:rPr lang="zh-CN" altLang="en-US" sz="2800" dirty="0">
                <a:solidFill>
                  <a:srgbClr val="C00000"/>
                </a:solidFill>
                <a:latin typeface="微软雅黑" panose="020B0503020204020204" charset="-122"/>
                <a:ea typeface="微软雅黑" panose="020B0503020204020204" charset="-122"/>
              </a:rPr>
              <a:t>登录用户界面</a:t>
            </a:r>
            <a:endParaRPr lang="zh-CN" altLang="en-US" sz="2800" dirty="0">
              <a:solidFill>
                <a:srgbClr val="C00000"/>
              </a:solidFill>
              <a:latin typeface="微软雅黑" panose="020B0503020204020204" charset="-122"/>
              <a:ea typeface="微软雅黑" panose="020B0503020204020204" charset="-122"/>
            </a:endParaRPr>
          </a:p>
        </p:txBody>
      </p:sp>
      <p:sp>
        <p:nvSpPr>
          <p:cNvPr id="12" name="标注: 线形(带强调线) 11"/>
          <p:cNvSpPr/>
          <p:nvPr/>
        </p:nvSpPr>
        <p:spPr>
          <a:xfrm>
            <a:off x="4597884" y="4977172"/>
            <a:ext cx="2026755" cy="707886"/>
          </a:xfrm>
          <a:prstGeom prst="accentCallout1">
            <a:avLst>
              <a:gd name="adj1" fmla="val 18750"/>
              <a:gd name="adj2" fmla="val -8333"/>
              <a:gd name="adj3" fmla="val -123309"/>
              <a:gd name="adj4" fmla="val 182885"/>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solidFill>
                  <a:srgbClr val="C00000"/>
                </a:solidFill>
              </a:rPr>
              <a:t>用户输入元素</a:t>
            </a:r>
            <a:endParaRPr lang="zh-CN" altLang="en-US" dirty="0">
              <a:solidFill>
                <a:srgbClr val="C00000"/>
              </a:solidFill>
            </a:endParaRPr>
          </a:p>
        </p:txBody>
      </p:sp>
      <p:sp>
        <p:nvSpPr>
          <p:cNvPr id="13" name="标注: 线形(带强调线) 12"/>
          <p:cNvSpPr/>
          <p:nvPr/>
        </p:nvSpPr>
        <p:spPr>
          <a:xfrm>
            <a:off x="4597884" y="5822405"/>
            <a:ext cx="2026755" cy="707886"/>
          </a:xfrm>
          <a:prstGeom prst="accentCallout1">
            <a:avLst>
              <a:gd name="adj1" fmla="val 18750"/>
              <a:gd name="adj2" fmla="val -8333"/>
              <a:gd name="adj3" fmla="val -118480"/>
              <a:gd name="adj4" fmla="val 194691"/>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solidFill>
                  <a:srgbClr val="C00000"/>
                </a:solidFill>
              </a:rPr>
              <a:t>用户命令元素</a:t>
            </a:r>
            <a:endParaRPr lang="zh-CN" altLang="en-US" dirty="0">
              <a:solidFill>
                <a:srgbClr val="C00000"/>
              </a:solidFill>
            </a:endParaRPr>
          </a:p>
        </p:txBody>
      </p:sp>
      <p:pic>
        <p:nvPicPr>
          <p:cNvPr id="3" name="图片 2"/>
          <p:cNvPicPr>
            <a:picLocks noChangeAspect="1"/>
          </p:cNvPicPr>
          <p:nvPr/>
        </p:nvPicPr>
        <p:blipFill>
          <a:blip r:embed="rId2"/>
          <a:stretch>
            <a:fillRect/>
          </a:stretch>
        </p:blipFill>
        <p:spPr>
          <a:xfrm>
            <a:off x="514211" y="955958"/>
            <a:ext cx="7005638" cy="3152775"/>
          </a:xfrm>
          <a:prstGeom prst="rect">
            <a:avLst/>
          </a:prstGeom>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4298587" y="979795"/>
            <a:ext cx="5649047" cy="3332237"/>
          </a:xfrm>
          <a:prstGeom prst="rect">
            <a:avLst/>
          </a:prstGeom>
          <a:noFill/>
          <a:ln w="2222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5" name="标题 4"/>
          <p:cNvSpPr>
            <a:spLocks noGrp="1"/>
          </p:cNvSpPr>
          <p:nvPr>
            <p:ph type="title"/>
          </p:nvPr>
        </p:nvSpPr>
        <p:spPr/>
        <p:txBody>
          <a:bodyPr/>
          <a:lstStyle/>
          <a:p>
            <a:r>
              <a:rPr lang="zh-CN" altLang="en-US" dirty="0"/>
              <a:t>计算机软件与外界的二种不同交互方式</a:t>
            </a:r>
            <a:endParaRPr lang="zh-CN" altLang="en-US" dirty="0"/>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0729" y="855648"/>
            <a:ext cx="2280539" cy="3456384"/>
          </a:xfrm>
          <a:prstGeom prst="rect">
            <a:avLst/>
          </a:prstGeom>
          <a:ln w="22225">
            <a:solidFill>
              <a:schemeClr val="accent1"/>
            </a:solidFill>
          </a:ln>
        </p:spPr>
      </p:pic>
      <p:sp>
        <p:nvSpPr>
          <p:cNvPr id="8" name="文本框 7"/>
          <p:cNvSpPr txBox="1"/>
          <p:nvPr/>
        </p:nvSpPr>
        <p:spPr>
          <a:xfrm>
            <a:off x="252736" y="4480753"/>
            <a:ext cx="2016224" cy="523220"/>
          </a:xfrm>
          <a:prstGeom prst="rect">
            <a:avLst/>
          </a:prstGeom>
          <a:noFill/>
        </p:spPr>
        <p:txBody>
          <a:bodyPr wrap="square" rtlCol="0">
            <a:spAutoFit/>
          </a:bodyPr>
          <a:lstStyle/>
          <a:p>
            <a:pPr algn="ctr"/>
            <a:r>
              <a:rPr lang="zh-CN" altLang="en-US" sz="2800" dirty="0">
                <a:solidFill>
                  <a:srgbClr val="C00000"/>
                </a:solidFill>
                <a:latin typeface="微软雅黑" panose="020B0503020204020204" charset="-122"/>
                <a:ea typeface="微软雅黑" panose="020B0503020204020204" charset="-122"/>
              </a:rPr>
              <a:t>用户</a:t>
            </a:r>
            <a:endParaRPr lang="zh-CN" altLang="en-US" sz="2800" dirty="0">
              <a:solidFill>
                <a:srgbClr val="C00000"/>
              </a:solidFill>
              <a:latin typeface="微软雅黑" panose="020B0503020204020204" charset="-122"/>
              <a:ea typeface="微软雅黑" panose="020B0503020204020204" charset="-122"/>
            </a:endParaRPr>
          </a:p>
        </p:txBody>
      </p:sp>
      <p:sp>
        <p:nvSpPr>
          <p:cNvPr id="9" name="箭头: 左右 8"/>
          <p:cNvSpPr/>
          <p:nvPr/>
        </p:nvSpPr>
        <p:spPr>
          <a:xfrm>
            <a:off x="2528601" y="2237644"/>
            <a:ext cx="1694398" cy="909822"/>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1" name="矩形 10"/>
          <p:cNvSpPr/>
          <p:nvPr/>
        </p:nvSpPr>
        <p:spPr>
          <a:xfrm>
            <a:off x="8338853" y="1206949"/>
            <a:ext cx="1450504" cy="2877927"/>
          </a:xfrm>
          <a:prstGeom prst="rect">
            <a:avLst/>
          </a:prstGeom>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dirty="0">
                <a:latin typeface="微软雅黑" panose="020B0503020204020204" charset="-122"/>
                <a:ea typeface="微软雅黑" panose="020B0503020204020204" charset="-122"/>
              </a:rPr>
              <a:t>软件接口</a:t>
            </a:r>
            <a:endParaRPr lang="zh-CN" altLang="en-US" dirty="0">
              <a:latin typeface="微软雅黑" panose="020B0503020204020204" charset="-122"/>
              <a:ea typeface="微软雅黑" panose="020B0503020204020204" charset="-122"/>
            </a:endParaRPr>
          </a:p>
        </p:txBody>
      </p:sp>
      <p:sp>
        <p:nvSpPr>
          <p:cNvPr id="14" name="文本框 13"/>
          <p:cNvSpPr txBox="1"/>
          <p:nvPr/>
        </p:nvSpPr>
        <p:spPr>
          <a:xfrm>
            <a:off x="7165135" y="4520962"/>
            <a:ext cx="1205351" cy="523220"/>
          </a:xfrm>
          <a:prstGeom prst="rect">
            <a:avLst/>
          </a:prstGeom>
          <a:noFill/>
        </p:spPr>
        <p:txBody>
          <a:bodyPr wrap="square" rtlCol="0">
            <a:spAutoFit/>
          </a:bodyPr>
          <a:lstStyle/>
          <a:p>
            <a:pPr algn="ctr"/>
            <a:r>
              <a:rPr lang="zh-CN" altLang="en-US" sz="2800" dirty="0">
                <a:solidFill>
                  <a:srgbClr val="C00000"/>
                </a:solidFill>
                <a:latin typeface="微软雅黑" panose="020B0503020204020204" charset="-122"/>
                <a:ea typeface="微软雅黑" panose="020B0503020204020204" charset="-122"/>
              </a:rPr>
              <a:t>软件</a:t>
            </a:r>
            <a:endParaRPr lang="zh-CN" altLang="en-US" sz="2800" dirty="0">
              <a:solidFill>
                <a:srgbClr val="C00000"/>
              </a:solidFill>
              <a:latin typeface="微软雅黑" panose="020B0503020204020204" charset="-122"/>
              <a:ea typeface="微软雅黑" panose="020B0503020204020204" charset="-122"/>
            </a:endParaRPr>
          </a:p>
        </p:txBody>
      </p:sp>
      <p:sp>
        <p:nvSpPr>
          <p:cNvPr id="15" name="文本框 14"/>
          <p:cNvSpPr txBox="1"/>
          <p:nvPr/>
        </p:nvSpPr>
        <p:spPr>
          <a:xfrm>
            <a:off x="2468937" y="3244779"/>
            <a:ext cx="1837319" cy="523220"/>
          </a:xfrm>
          <a:prstGeom prst="rect">
            <a:avLst/>
          </a:prstGeom>
          <a:noFill/>
        </p:spPr>
        <p:txBody>
          <a:bodyPr wrap="square" rtlCol="0">
            <a:spAutoFit/>
          </a:bodyPr>
          <a:lstStyle/>
          <a:p>
            <a:pPr algn="ctr"/>
            <a:r>
              <a:rPr lang="zh-CN" altLang="en-US" sz="2800" dirty="0">
                <a:solidFill>
                  <a:srgbClr val="C00000"/>
                </a:solidFill>
                <a:latin typeface="微软雅黑" panose="020B0503020204020204" charset="-122"/>
                <a:ea typeface="微软雅黑" panose="020B0503020204020204" charset="-122"/>
              </a:rPr>
              <a:t>人机交互</a:t>
            </a:r>
            <a:endParaRPr lang="zh-CN" altLang="en-US" sz="2800" dirty="0">
              <a:solidFill>
                <a:srgbClr val="C00000"/>
              </a:solidFill>
              <a:latin typeface="微软雅黑" panose="020B0503020204020204" charset="-122"/>
              <a:ea typeface="微软雅黑" panose="020B0503020204020204" charset="-122"/>
            </a:endParaRPr>
          </a:p>
        </p:txBody>
      </p:sp>
      <p:sp>
        <p:nvSpPr>
          <p:cNvPr id="16" name="矩形 15"/>
          <p:cNvSpPr/>
          <p:nvPr/>
        </p:nvSpPr>
        <p:spPr>
          <a:xfrm>
            <a:off x="334566" y="5069126"/>
            <a:ext cx="11413268" cy="1398723"/>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marL="457200" indent="-457200" algn="just">
              <a:buFont typeface="Wingdings" panose="05000000000000000000" pitchFamily="2" charset="2"/>
              <a:buChar char="p"/>
            </a:pPr>
            <a:r>
              <a:rPr lang="zh-CN" altLang="en-US" sz="2800" dirty="0">
                <a:latin typeface="微软雅黑" panose="020B0503020204020204" charset="-122"/>
                <a:ea typeface="微软雅黑" panose="020B0503020204020204" charset="-122"/>
              </a:rPr>
              <a:t>通过软件接口与其他的软件系统进行交互</a:t>
            </a:r>
            <a:endParaRPr lang="en-US" altLang="zh-CN" sz="2800" dirty="0">
              <a:latin typeface="微软雅黑" panose="020B0503020204020204" charset="-122"/>
              <a:ea typeface="微软雅黑" panose="020B0503020204020204" charset="-122"/>
            </a:endParaRPr>
          </a:p>
          <a:p>
            <a:pPr marL="457200" indent="-457200" algn="just">
              <a:buFont typeface="Wingdings" panose="05000000000000000000" pitchFamily="2" charset="2"/>
              <a:buChar char="p"/>
            </a:pPr>
            <a:r>
              <a:rPr lang="zh-CN" altLang="en-US" sz="2800" dirty="0">
                <a:latin typeface="微软雅黑" panose="020B0503020204020204" charset="-122"/>
                <a:ea typeface="微软雅黑" panose="020B0503020204020204" charset="-122"/>
              </a:rPr>
              <a:t>通过人机交互与软件用户进行输入和输出</a:t>
            </a:r>
            <a:endParaRPr lang="zh-CN" altLang="en-US" sz="2800" dirty="0">
              <a:latin typeface="微软雅黑" panose="020B0503020204020204" charset="-122"/>
              <a:ea typeface="微软雅黑" panose="020B0503020204020204" charset="-122"/>
            </a:endParaRPr>
          </a:p>
        </p:txBody>
      </p:sp>
      <p:sp>
        <p:nvSpPr>
          <p:cNvPr id="17" name="文本框 16"/>
          <p:cNvSpPr txBox="1"/>
          <p:nvPr/>
        </p:nvSpPr>
        <p:spPr>
          <a:xfrm>
            <a:off x="11228372" y="2281143"/>
            <a:ext cx="1125569" cy="954107"/>
          </a:xfrm>
          <a:prstGeom prst="rect">
            <a:avLst/>
          </a:prstGeom>
          <a:noFill/>
        </p:spPr>
        <p:txBody>
          <a:bodyPr wrap="square" rtlCol="0">
            <a:spAutoFit/>
          </a:bodyPr>
          <a:lstStyle/>
          <a:p>
            <a:pPr algn="ctr"/>
            <a:r>
              <a:rPr lang="zh-CN" altLang="en-US" sz="2800" dirty="0">
                <a:solidFill>
                  <a:srgbClr val="C00000"/>
                </a:solidFill>
                <a:latin typeface="微软雅黑" panose="020B0503020204020204" charset="-122"/>
                <a:ea typeface="微软雅黑" panose="020B0503020204020204" charset="-122"/>
              </a:rPr>
              <a:t>其它</a:t>
            </a:r>
            <a:endParaRPr lang="en-US" altLang="zh-CN" sz="2800" dirty="0">
              <a:solidFill>
                <a:srgbClr val="C00000"/>
              </a:solidFill>
              <a:latin typeface="微软雅黑" panose="020B0503020204020204" charset="-122"/>
              <a:ea typeface="微软雅黑" panose="020B0503020204020204" charset="-122"/>
            </a:endParaRPr>
          </a:p>
          <a:p>
            <a:pPr algn="ctr"/>
            <a:r>
              <a:rPr lang="zh-CN" altLang="en-US" sz="2800" dirty="0">
                <a:solidFill>
                  <a:srgbClr val="C00000"/>
                </a:solidFill>
                <a:latin typeface="微软雅黑" panose="020B0503020204020204" charset="-122"/>
                <a:ea typeface="微软雅黑" panose="020B0503020204020204" charset="-122"/>
              </a:rPr>
              <a:t>软件</a:t>
            </a:r>
            <a:endParaRPr lang="en-US" altLang="zh-CN" sz="2800" dirty="0">
              <a:solidFill>
                <a:srgbClr val="C00000"/>
              </a:solidFill>
              <a:latin typeface="微软雅黑" panose="020B0503020204020204" charset="-122"/>
              <a:ea typeface="微软雅黑" panose="020B0503020204020204" charset="-122"/>
            </a:endParaRPr>
          </a:p>
        </p:txBody>
      </p:sp>
      <p:sp>
        <p:nvSpPr>
          <p:cNvPr id="18" name="箭头: 左右 17"/>
          <p:cNvSpPr/>
          <p:nvPr/>
        </p:nvSpPr>
        <p:spPr>
          <a:xfrm>
            <a:off x="10011919" y="2339891"/>
            <a:ext cx="1319402" cy="777905"/>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9" name="文本框 18"/>
          <p:cNvSpPr txBox="1"/>
          <p:nvPr/>
        </p:nvSpPr>
        <p:spPr>
          <a:xfrm>
            <a:off x="9947634" y="3323081"/>
            <a:ext cx="1837319" cy="523220"/>
          </a:xfrm>
          <a:prstGeom prst="rect">
            <a:avLst/>
          </a:prstGeom>
          <a:noFill/>
        </p:spPr>
        <p:txBody>
          <a:bodyPr wrap="square" rtlCol="0">
            <a:spAutoFit/>
          </a:bodyPr>
          <a:lstStyle/>
          <a:p>
            <a:pPr algn="ctr"/>
            <a:r>
              <a:rPr lang="zh-CN" altLang="en-US" sz="2800" dirty="0">
                <a:solidFill>
                  <a:srgbClr val="C00000"/>
                </a:solidFill>
                <a:latin typeface="微软雅黑" panose="020B0503020204020204" charset="-122"/>
                <a:ea typeface="微软雅黑" panose="020B0503020204020204" charset="-122"/>
              </a:rPr>
              <a:t>接口访问</a:t>
            </a:r>
            <a:endParaRPr lang="zh-CN" altLang="en-US" sz="2800" dirty="0">
              <a:solidFill>
                <a:srgbClr val="C00000"/>
              </a:solidFill>
              <a:latin typeface="微软雅黑" panose="020B0503020204020204" charset="-122"/>
              <a:ea typeface="微软雅黑" panose="020B0503020204020204" charset="-122"/>
            </a:endParaRPr>
          </a:p>
        </p:txBody>
      </p:sp>
      <p:sp>
        <p:nvSpPr>
          <p:cNvPr id="20" name="矩形 19"/>
          <p:cNvSpPr/>
          <p:nvPr/>
        </p:nvSpPr>
        <p:spPr>
          <a:xfrm>
            <a:off x="4464533" y="1206949"/>
            <a:ext cx="1450504" cy="2877927"/>
          </a:xfrm>
          <a:prstGeom prst="rect">
            <a:avLst/>
          </a:prstGeom>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dirty="0">
                <a:latin typeface="微软雅黑" panose="020B0503020204020204" charset="-122"/>
                <a:ea typeface="微软雅黑" panose="020B0503020204020204" charset="-122"/>
              </a:rPr>
              <a:t>用户界面</a:t>
            </a:r>
            <a:endParaRPr lang="zh-CN" altLang="en-US" dirty="0">
              <a:latin typeface="微软雅黑" panose="020B0503020204020204" charset="-122"/>
              <a:ea typeface="微软雅黑" panose="020B0503020204020204" charset="-122"/>
            </a:endParaRPr>
          </a:p>
        </p:txBody>
      </p:sp>
      <p:sp>
        <p:nvSpPr>
          <p:cNvPr id="21" name="矩形 20"/>
          <p:cNvSpPr/>
          <p:nvPr/>
        </p:nvSpPr>
        <p:spPr>
          <a:xfrm>
            <a:off x="6439883" y="1206949"/>
            <a:ext cx="1450504" cy="2877927"/>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dirty="0">
                <a:latin typeface="微软雅黑" panose="020B0503020204020204" charset="-122"/>
                <a:ea typeface="微软雅黑" panose="020B0503020204020204" charset="-122"/>
              </a:rPr>
              <a:t>设计元素</a:t>
            </a:r>
            <a:endParaRPr lang="zh-CN" altLang="en-US" dirty="0">
              <a:latin typeface="微软雅黑" panose="020B0503020204020204" charset="-122"/>
              <a:ea typeface="微软雅黑" panose="020B0503020204020204" charset="-122"/>
            </a:endParaRPr>
          </a:p>
        </p:txBody>
      </p:sp>
      <p:cxnSp>
        <p:nvCxnSpPr>
          <p:cNvPr id="3" name="直接箭头连接符 2"/>
          <p:cNvCxnSpPr>
            <a:stCxn id="20" idx="3"/>
            <a:endCxn id="21" idx="1"/>
          </p:cNvCxnSpPr>
          <p:nvPr/>
        </p:nvCxnSpPr>
        <p:spPr>
          <a:xfrm>
            <a:off x="5915037" y="2645913"/>
            <a:ext cx="524846" cy="0"/>
          </a:xfrm>
          <a:prstGeom prst="straightConnector1">
            <a:avLst/>
          </a:prstGeom>
          <a:ln w="508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a:stCxn id="21" idx="3"/>
            <a:endCxn id="11" idx="1"/>
          </p:cNvCxnSpPr>
          <p:nvPr/>
        </p:nvCxnSpPr>
        <p:spPr>
          <a:xfrm>
            <a:off x="7890387" y="2645913"/>
            <a:ext cx="448466" cy="0"/>
          </a:xfrm>
          <a:prstGeom prst="straightConnector1">
            <a:avLst/>
          </a:prstGeom>
          <a:ln w="50800">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示例：</a:t>
            </a:r>
            <a:r>
              <a:rPr lang="zh-CN" altLang="zh-CN" dirty="0">
                <a:effectLst/>
              </a:rPr>
              <a:t>“</a:t>
            </a:r>
            <a:r>
              <a:rPr lang="en-US" altLang="zh-CN" dirty="0" err="1">
                <a:effectLst/>
              </a:rPr>
              <a:t>LoginUI</a:t>
            </a:r>
            <a:r>
              <a:rPr lang="zh-CN" altLang="zh-CN" dirty="0">
                <a:effectLst/>
              </a:rPr>
              <a:t>”的设计类图</a:t>
            </a:r>
            <a:endParaRPr lang="zh-CN" altLang="en-US" dirty="0"/>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p:nvPr/>
        </p:nvGraphicFramePr>
        <p:xfrm>
          <a:off x="442578" y="1628800"/>
          <a:ext cx="7992888" cy="2227976"/>
        </p:xfrm>
        <a:graphic>
          <a:graphicData uri="http://schemas.openxmlformats.org/presentationml/2006/ole">
            <mc:AlternateContent xmlns:mc="http://schemas.openxmlformats.org/markup-compatibility/2006">
              <mc:Choice xmlns:v="urn:schemas-microsoft-com:vml" Requires="v">
                <p:oleObj spid="_x0000_s5126" name="Visio" r:id="rId1" imgW="6365875" imgH="1510665" progId="Visio.Drawing.15">
                  <p:embed/>
                </p:oleObj>
              </mc:Choice>
              <mc:Fallback>
                <p:oleObj name="Visio" r:id="rId1" imgW="6365875" imgH="1510665" progId="Visio.Drawing.15">
                  <p:embed/>
                  <p:pic>
                    <p:nvPicPr>
                      <p:cNvPr id="0" name="对象 6"/>
                      <p:cNvPicPr>
                        <a:picLocks noChangeArrowheads="1"/>
                      </p:cNvPicPr>
                      <p:nvPr/>
                    </p:nvPicPr>
                    <p:blipFill>
                      <a:blip r:embed="rId2"/>
                      <a:srcRect/>
                      <a:stretch>
                        <a:fillRect/>
                      </a:stretch>
                    </p:blipFill>
                    <p:spPr bwMode="auto">
                      <a:xfrm>
                        <a:off x="442578" y="1628800"/>
                        <a:ext cx="7992888" cy="2227976"/>
                      </a:xfrm>
                      <a:prstGeom prst="rect">
                        <a:avLst/>
                      </a:prstGeom>
                      <a:noFill/>
                    </p:spPr>
                  </p:pic>
                </p:oleObj>
              </mc:Fallback>
            </mc:AlternateContent>
          </a:graphicData>
        </a:graphic>
      </p:graphicFrame>
      <p:pic>
        <p:nvPicPr>
          <p:cNvPr id="8" name="图片 7"/>
          <p:cNvPicPr/>
          <p:nvPr/>
        </p:nvPicPr>
        <p:blipFill>
          <a:blip r:embed="rId3"/>
          <a:stretch>
            <a:fillRect/>
          </a:stretch>
        </p:blipFill>
        <p:spPr>
          <a:xfrm>
            <a:off x="8147434" y="1160748"/>
            <a:ext cx="3924436" cy="4788532"/>
          </a:xfrm>
          <a:prstGeom prst="rect">
            <a:avLst/>
          </a:prstGeom>
          <a:noFill/>
          <a:ln w="22225">
            <a:solidFill>
              <a:schemeClr val="tx1"/>
            </a:solidFill>
          </a:ln>
        </p:spPr>
      </p:pic>
      <p:sp>
        <p:nvSpPr>
          <p:cNvPr id="9" name="文本框 8"/>
          <p:cNvSpPr txBox="1"/>
          <p:nvPr/>
        </p:nvSpPr>
        <p:spPr>
          <a:xfrm>
            <a:off x="550995" y="4189868"/>
            <a:ext cx="3497224" cy="523220"/>
          </a:xfrm>
          <a:prstGeom prst="rect">
            <a:avLst/>
          </a:prstGeom>
          <a:noFill/>
        </p:spPr>
        <p:txBody>
          <a:bodyPr wrap="square" rtlCol="0">
            <a:spAutoFit/>
          </a:bodyPr>
          <a:lstStyle/>
          <a:p>
            <a:r>
              <a:rPr lang="zh-CN" altLang="en-US" sz="2800" dirty="0">
                <a:solidFill>
                  <a:srgbClr val="C00000"/>
                </a:solidFill>
                <a:latin typeface="微软雅黑" panose="020B0503020204020204" charset="-122"/>
                <a:ea typeface="微软雅黑" panose="020B0503020204020204" charset="-122"/>
              </a:rPr>
              <a:t>登录界面的设计类图</a:t>
            </a:r>
            <a:endParaRPr lang="zh-CN" altLang="en-US" sz="2800" dirty="0">
              <a:solidFill>
                <a:srgbClr val="C00000"/>
              </a:solidFill>
              <a:latin typeface="微软雅黑" panose="020B0503020204020204" charset="-122"/>
              <a:ea typeface="微软雅黑" panose="020B0503020204020204" charset="-122"/>
            </a:endParaRPr>
          </a:p>
        </p:txBody>
      </p:sp>
      <p:sp>
        <p:nvSpPr>
          <p:cNvPr id="10" name="文本框 9"/>
          <p:cNvSpPr txBox="1"/>
          <p:nvPr/>
        </p:nvSpPr>
        <p:spPr>
          <a:xfrm>
            <a:off x="8883406" y="6109349"/>
            <a:ext cx="3188464" cy="523220"/>
          </a:xfrm>
          <a:prstGeom prst="rect">
            <a:avLst/>
          </a:prstGeom>
          <a:noFill/>
        </p:spPr>
        <p:txBody>
          <a:bodyPr wrap="square" rtlCol="0">
            <a:spAutoFit/>
          </a:bodyPr>
          <a:lstStyle/>
          <a:p>
            <a:pPr algn="ctr"/>
            <a:r>
              <a:rPr lang="zh-CN" altLang="en-US" sz="2800" dirty="0">
                <a:solidFill>
                  <a:srgbClr val="C00000"/>
                </a:solidFill>
                <a:latin typeface="微软雅黑" panose="020B0503020204020204" charset="-122"/>
                <a:ea typeface="微软雅黑" panose="020B0503020204020204" charset="-122"/>
              </a:rPr>
              <a:t>登录用户界面</a:t>
            </a:r>
            <a:endParaRPr lang="zh-CN" altLang="en-US" sz="2800" dirty="0">
              <a:solidFill>
                <a:srgbClr val="C00000"/>
              </a:solidFill>
              <a:latin typeface="微软雅黑" panose="020B0503020204020204" charset="-122"/>
              <a:ea typeface="微软雅黑" panose="020B0503020204020204" charset="-122"/>
            </a:endParaRP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lstStyle/>
          <a:p>
            <a:r>
              <a:rPr lang="en-US" altLang="zh-CN" dirty="0"/>
              <a:t>2.3.2 </a:t>
            </a:r>
            <a:r>
              <a:rPr lang="zh-CN" altLang="zh-CN" dirty="0"/>
              <a:t>建立用户界面间的跳转关系</a:t>
            </a:r>
            <a:endParaRPr lang="zh-CN" altLang="en-US" dirty="0"/>
          </a:p>
        </p:txBody>
      </p:sp>
      <p:sp>
        <p:nvSpPr>
          <p:cNvPr id="2" name="内容占位符 1"/>
          <p:cNvSpPr>
            <a:spLocks noGrp="1"/>
          </p:cNvSpPr>
          <p:nvPr>
            <p:ph idx="1"/>
          </p:nvPr>
        </p:nvSpPr>
        <p:spPr>
          <a:xfrm>
            <a:off x="539750" y="1125538"/>
            <a:ext cx="10920052" cy="5040312"/>
          </a:xfrm>
        </p:spPr>
        <p:txBody>
          <a:bodyPr>
            <a:normAutofit/>
          </a:bodyPr>
          <a:lstStyle/>
          <a:p>
            <a:r>
              <a:rPr lang="zh-CN" altLang="zh-CN" dirty="0"/>
              <a:t>目标</a:t>
            </a:r>
            <a:endParaRPr lang="en-US" altLang="zh-CN" dirty="0"/>
          </a:p>
          <a:p>
            <a:pPr lvl="1"/>
            <a:r>
              <a:rPr lang="zh-CN" altLang="en-US" dirty="0"/>
              <a:t>确定</a:t>
            </a:r>
            <a:r>
              <a:rPr lang="zh-CN" altLang="en-US" b="1" dirty="0">
                <a:solidFill>
                  <a:srgbClr val="C00000"/>
                </a:solidFill>
              </a:rPr>
              <a:t>主界面</a:t>
            </a:r>
            <a:r>
              <a:rPr lang="zh-CN" altLang="en-US" dirty="0"/>
              <a:t>，</a:t>
            </a:r>
            <a:r>
              <a:rPr lang="zh-CN" altLang="zh-CN" dirty="0"/>
              <a:t>用户刚使用某项用例时系统呈现的界面，其他界面均源自于主界面，且用户对其他界面操作后一般会回归到主界面</a:t>
            </a:r>
            <a:endParaRPr lang="en-US" altLang="zh-CN" dirty="0"/>
          </a:p>
          <a:p>
            <a:pPr lvl="1"/>
            <a:r>
              <a:rPr lang="zh-CN" altLang="zh-CN" dirty="0"/>
              <a:t>确定</a:t>
            </a:r>
            <a:r>
              <a:rPr lang="zh-CN" altLang="en-US" dirty="0"/>
              <a:t>界面</a:t>
            </a:r>
            <a:r>
              <a:rPr lang="zh-CN" altLang="zh-CN" dirty="0"/>
              <a:t>间的</a:t>
            </a:r>
            <a:r>
              <a:rPr lang="zh-CN" altLang="zh-CN" b="1" dirty="0">
                <a:solidFill>
                  <a:srgbClr val="C00000"/>
                </a:solidFill>
              </a:rPr>
              <a:t>跳转关系</a:t>
            </a:r>
            <a:r>
              <a:rPr lang="zh-CN" altLang="zh-CN" dirty="0"/>
              <a:t>，即一</a:t>
            </a:r>
            <a:r>
              <a:rPr lang="zh-CN" altLang="en-US" dirty="0"/>
              <a:t>个界面</a:t>
            </a:r>
            <a:r>
              <a:rPr lang="zh-CN" altLang="zh-CN" dirty="0"/>
              <a:t>在何种情况下，或者在响应何种用户操作命令后将跳转至另一</a:t>
            </a:r>
            <a:r>
              <a:rPr lang="zh-CN" altLang="en-US" dirty="0"/>
              <a:t>界面</a:t>
            </a:r>
            <a:endParaRPr lang="en-US" altLang="zh-CN" dirty="0"/>
          </a:p>
          <a:p>
            <a:pPr lvl="1"/>
            <a:endParaRPr lang="en-US" altLang="zh-CN" dirty="0"/>
          </a:p>
          <a:p>
            <a:r>
              <a:rPr lang="zh-CN" altLang="zh-CN" dirty="0"/>
              <a:t>原因</a:t>
            </a:r>
            <a:endParaRPr lang="en-US" altLang="zh-CN" dirty="0"/>
          </a:p>
          <a:p>
            <a:pPr lvl="1"/>
            <a:r>
              <a:rPr lang="zh-CN" altLang="zh-CN" dirty="0"/>
              <a:t>单个屏幕空间容量有限，不足以表现所有必要的界面元素</a:t>
            </a:r>
            <a:endParaRPr lang="en-US" altLang="zh-CN" dirty="0"/>
          </a:p>
          <a:p>
            <a:pPr lvl="1"/>
            <a:r>
              <a:rPr lang="zh-CN" altLang="zh-CN" dirty="0"/>
              <a:t>用户在主屏幕上的界面操作可能导出新的屏幕，以便在新屏幕上进行面向特定业务功能的界面交互</a:t>
            </a:r>
            <a:endParaRPr lang="en-US" altLang="zh-CN" dirty="0"/>
          </a:p>
          <a:p>
            <a:pPr lvl="1"/>
            <a:endParaRPr lang="en-US" altLang="zh-CN" dirty="0"/>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zh-CN" dirty="0"/>
              <a:t>用</a:t>
            </a:r>
            <a:r>
              <a:rPr lang="en-US" altLang="zh-CN" dirty="0"/>
              <a:t>UML</a:t>
            </a:r>
            <a:r>
              <a:rPr lang="zh-CN" altLang="zh-CN" dirty="0"/>
              <a:t>图来表示用户界面的跳转关系</a:t>
            </a:r>
            <a:endParaRPr lang="en-US" altLang="zh-CN" dirty="0"/>
          </a:p>
        </p:txBody>
      </p:sp>
      <p:sp>
        <p:nvSpPr>
          <p:cNvPr id="2" name="内容占位符 1"/>
          <p:cNvSpPr>
            <a:spLocks noGrp="1"/>
          </p:cNvSpPr>
          <p:nvPr>
            <p:ph idx="1"/>
          </p:nvPr>
        </p:nvSpPr>
        <p:spPr/>
        <p:txBody>
          <a:bodyPr>
            <a:normAutofit/>
          </a:bodyPr>
          <a:lstStyle/>
          <a:p>
            <a:r>
              <a:rPr lang="zh-CN" altLang="zh-CN" dirty="0"/>
              <a:t>交互图</a:t>
            </a:r>
            <a:endParaRPr lang="en-US" altLang="zh-CN" dirty="0"/>
          </a:p>
          <a:p>
            <a:pPr lvl="1"/>
            <a:r>
              <a:rPr lang="zh-CN" altLang="zh-CN" dirty="0"/>
              <a:t>表示特定场景下的跳转及跳转发生时的消息传递</a:t>
            </a:r>
            <a:endParaRPr lang="en-US" altLang="zh-CN" dirty="0"/>
          </a:p>
          <a:p>
            <a:pPr lvl="1"/>
            <a:endParaRPr lang="en-US" altLang="zh-CN" dirty="0"/>
          </a:p>
          <a:p>
            <a:r>
              <a:rPr lang="zh-CN" altLang="en-US" dirty="0"/>
              <a:t>类图</a:t>
            </a:r>
            <a:endParaRPr lang="en-US" altLang="zh-CN" dirty="0"/>
          </a:p>
          <a:p>
            <a:pPr lvl="1"/>
            <a:r>
              <a:rPr lang="zh-CN" altLang="zh-CN" dirty="0"/>
              <a:t>表示</a:t>
            </a:r>
            <a:r>
              <a:rPr lang="zh-CN" altLang="en-US" dirty="0"/>
              <a:t>界面</a:t>
            </a:r>
            <a:r>
              <a:rPr lang="zh-CN" altLang="zh-CN" dirty="0"/>
              <a:t>间所有可能发生的跳转及跳转的原因</a:t>
            </a:r>
            <a:endParaRPr lang="zh-CN" altLang="zh-CN" dirty="0"/>
          </a:p>
          <a:p>
            <a:pPr lvl="1"/>
            <a:endParaRPr lang="en-US" altLang="zh-CN" dirty="0"/>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a:t>示例：</a:t>
            </a:r>
            <a:r>
              <a:rPr lang="zh-CN" altLang="zh-CN" dirty="0">
                <a:effectLst/>
              </a:rPr>
              <a:t>“空巢老人看护系统”用户界面跳转关系</a:t>
            </a:r>
            <a:endParaRPr lang="zh-CN" altLang="en-US" dirty="0"/>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p:nvPr/>
        </p:nvGraphicFramePr>
        <p:xfrm>
          <a:off x="1018642" y="944232"/>
          <a:ext cx="9626163" cy="4574763"/>
        </p:xfrm>
        <a:graphic>
          <a:graphicData uri="http://schemas.openxmlformats.org/presentationml/2006/ole">
            <mc:AlternateContent xmlns:mc="http://schemas.openxmlformats.org/markup-compatibility/2006">
              <mc:Choice xmlns:v="urn:schemas-microsoft-com:vml" Requires="v">
                <p:oleObj spid="_x0000_s6150" name="Visio" r:id="rId1" imgW="6318250" imgH="2904490" progId="Visio.Drawing.15">
                  <p:embed/>
                </p:oleObj>
              </mc:Choice>
              <mc:Fallback>
                <p:oleObj name="Visio" r:id="rId1" imgW="6318250" imgH="2904490" progId="Visio.Drawing.15">
                  <p:embed/>
                  <p:pic>
                    <p:nvPicPr>
                      <p:cNvPr id="0" name="对象 6"/>
                      <p:cNvPicPr>
                        <a:picLocks noChangeArrowheads="1"/>
                      </p:cNvPicPr>
                      <p:nvPr/>
                    </p:nvPicPr>
                    <p:blipFill>
                      <a:blip r:embed="rId2"/>
                      <a:srcRect/>
                      <a:stretch>
                        <a:fillRect/>
                      </a:stretch>
                    </p:blipFill>
                    <p:spPr bwMode="auto">
                      <a:xfrm>
                        <a:off x="1018642" y="944232"/>
                        <a:ext cx="9626163" cy="4574763"/>
                      </a:xfrm>
                      <a:prstGeom prst="rect">
                        <a:avLst/>
                      </a:prstGeom>
                      <a:noFill/>
                      <a:ln w="12700">
                        <a:solidFill>
                          <a:schemeClr val="accent2">
                            <a:shade val="95000"/>
                            <a:satMod val="105000"/>
                          </a:schemeClr>
                        </a:solidFill>
                      </a:ln>
                    </p:spPr>
                  </p:pic>
                </p:oleObj>
              </mc:Fallback>
            </mc:AlternateContent>
          </a:graphicData>
        </a:graphic>
      </p:graphicFrame>
      <p:sp>
        <p:nvSpPr>
          <p:cNvPr id="8" name="文本框 7"/>
          <p:cNvSpPr txBox="1"/>
          <p:nvPr/>
        </p:nvSpPr>
        <p:spPr>
          <a:xfrm>
            <a:off x="2638822" y="5892962"/>
            <a:ext cx="6660740" cy="523220"/>
          </a:xfrm>
          <a:prstGeom prst="rect">
            <a:avLst/>
          </a:prstGeom>
          <a:noFill/>
        </p:spPr>
        <p:txBody>
          <a:bodyPr wrap="square" rtlCol="0">
            <a:spAutoFit/>
          </a:bodyPr>
          <a:lstStyle/>
          <a:p>
            <a:pPr algn="ctr"/>
            <a:r>
              <a:rPr lang="zh-CN" altLang="en-US" sz="2800" dirty="0">
                <a:solidFill>
                  <a:srgbClr val="C00000"/>
                </a:solidFill>
                <a:latin typeface="微软雅黑" panose="020B0503020204020204" charset="-122"/>
                <a:ea typeface="微软雅黑" panose="020B0503020204020204" charset="-122"/>
              </a:rPr>
              <a:t>表示界面跳转的顺序图</a:t>
            </a:r>
            <a:endParaRPr lang="zh-CN" altLang="en-US" sz="2800" dirty="0">
              <a:solidFill>
                <a:srgbClr val="C00000"/>
              </a:solidFill>
              <a:latin typeface="微软雅黑" panose="020B0503020204020204" charset="-122"/>
              <a:ea typeface="微软雅黑" panose="020B0503020204020204" charset="-122"/>
            </a:endParaRP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a:effectLst/>
              </a:rPr>
              <a:t>示例：</a:t>
            </a:r>
            <a:r>
              <a:rPr lang="zh-CN" altLang="zh-CN" dirty="0">
                <a:effectLst/>
              </a:rPr>
              <a:t>“空巢老人看护系统”用户界面跳转关系</a:t>
            </a:r>
            <a:endParaRPr lang="zh-CN" altLang="en-US" dirty="0"/>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p:nvPr/>
        </p:nvGraphicFramePr>
        <p:xfrm>
          <a:off x="766614" y="1088740"/>
          <a:ext cx="10261140" cy="4140460"/>
        </p:xfrm>
        <a:graphic>
          <a:graphicData uri="http://schemas.openxmlformats.org/presentationml/2006/ole">
            <mc:AlternateContent xmlns:mc="http://schemas.openxmlformats.org/markup-compatibility/2006">
              <mc:Choice xmlns:v="urn:schemas-microsoft-com:vml" Requires="v">
                <p:oleObj spid="_x0000_s7174" name="Visio" r:id="rId1" imgW="9423400" imgH="3556000" progId="Visio.Drawing.15">
                  <p:embed/>
                </p:oleObj>
              </mc:Choice>
              <mc:Fallback>
                <p:oleObj name="Visio" r:id="rId1" imgW="9423400" imgH="3556000" progId="Visio.Drawing.15">
                  <p:embed/>
                  <p:pic>
                    <p:nvPicPr>
                      <p:cNvPr id="0" name="对象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614" y="1088740"/>
                        <a:ext cx="10261140" cy="4140460"/>
                      </a:xfrm>
                      <a:prstGeom prst="rect">
                        <a:avLst/>
                      </a:prstGeom>
                      <a:noFill/>
                      <a:ln w="12700">
                        <a:solidFill>
                          <a:schemeClr val="accent2">
                            <a:shade val="95000"/>
                            <a:satMod val="105000"/>
                          </a:schemeClr>
                        </a:solidFill>
                      </a:ln>
                    </p:spPr>
                  </p:pic>
                </p:oleObj>
              </mc:Fallback>
            </mc:AlternateContent>
          </a:graphicData>
        </a:graphic>
      </p:graphicFrame>
      <p:sp>
        <p:nvSpPr>
          <p:cNvPr id="8" name="文本框 7"/>
          <p:cNvSpPr txBox="1"/>
          <p:nvPr/>
        </p:nvSpPr>
        <p:spPr>
          <a:xfrm>
            <a:off x="2566814" y="5769260"/>
            <a:ext cx="6660740" cy="523220"/>
          </a:xfrm>
          <a:prstGeom prst="rect">
            <a:avLst/>
          </a:prstGeom>
          <a:noFill/>
        </p:spPr>
        <p:txBody>
          <a:bodyPr wrap="square" rtlCol="0">
            <a:spAutoFit/>
          </a:bodyPr>
          <a:lstStyle/>
          <a:p>
            <a:pPr algn="ctr"/>
            <a:r>
              <a:rPr lang="zh-CN" altLang="en-US" sz="2800" dirty="0">
                <a:solidFill>
                  <a:srgbClr val="C00000"/>
                </a:solidFill>
                <a:latin typeface="微软雅黑" panose="020B0503020204020204" charset="-122"/>
                <a:ea typeface="微软雅黑" panose="020B0503020204020204" charset="-122"/>
              </a:rPr>
              <a:t>表示界面跳转的类图</a:t>
            </a:r>
            <a:endParaRPr lang="zh-CN" altLang="en-US" sz="2800" dirty="0">
              <a:solidFill>
                <a:srgbClr val="C00000"/>
              </a:solidFill>
              <a:latin typeface="微软雅黑" panose="020B0503020204020204" charset="-122"/>
              <a:ea typeface="微软雅黑" panose="020B0503020204020204" charset="-122"/>
            </a:endParaRPr>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示例：界面跳转</a:t>
            </a:r>
            <a:endParaRPr lang="zh-CN" altLang="en-US" dirty="0"/>
          </a:p>
        </p:txBody>
      </p:sp>
      <p:pic>
        <p:nvPicPr>
          <p:cNvPr id="6" name="图片 5"/>
          <p:cNvPicPr/>
          <p:nvPr/>
        </p:nvPicPr>
        <p:blipFill>
          <a:blip r:embed="rId1"/>
          <a:stretch>
            <a:fillRect/>
          </a:stretch>
        </p:blipFill>
        <p:spPr>
          <a:xfrm>
            <a:off x="1198662" y="1343890"/>
            <a:ext cx="3528392" cy="4459636"/>
          </a:xfrm>
          <a:prstGeom prst="rect">
            <a:avLst/>
          </a:prstGeom>
          <a:noFill/>
          <a:ln w="22225">
            <a:solidFill>
              <a:schemeClr val="tx1"/>
            </a:solidFill>
          </a:ln>
        </p:spPr>
      </p:pic>
      <p:sp>
        <p:nvSpPr>
          <p:cNvPr id="7" name="箭头: 右 6"/>
          <p:cNvSpPr/>
          <p:nvPr/>
        </p:nvSpPr>
        <p:spPr>
          <a:xfrm>
            <a:off x="5879182" y="2977734"/>
            <a:ext cx="1152128" cy="101054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8" name="图片 7" descr="监视"/>
          <p:cNvPicPr/>
          <p:nvPr/>
        </p:nvPicPr>
        <p:blipFill>
          <a:blip r:embed="rId2"/>
          <a:stretch>
            <a:fillRect/>
          </a:stretch>
        </p:blipFill>
        <p:spPr>
          <a:xfrm>
            <a:off x="7931410" y="1304764"/>
            <a:ext cx="3204356" cy="4498762"/>
          </a:xfrm>
          <a:prstGeom prst="rect">
            <a:avLst/>
          </a:prstGeom>
          <a:ln w="22225">
            <a:solidFill>
              <a:schemeClr val="tx1"/>
            </a:solidFill>
          </a:ln>
        </p:spPr>
      </p:pic>
      <p:sp>
        <p:nvSpPr>
          <p:cNvPr id="9" name="文本框 8"/>
          <p:cNvSpPr txBox="1"/>
          <p:nvPr/>
        </p:nvSpPr>
        <p:spPr>
          <a:xfrm>
            <a:off x="4839866" y="2140822"/>
            <a:ext cx="2947834" cy="523220"/>
          </a:xfrm>
          <a:prstGeom prst="rect">
            <a:avLst/>
          </a:prstGeom>
          <a:noFill/>
        </p:spPr>
        <p:txBody>
          <a:bodyPr wrap="square" rtlCol="0">
            <a:spAutoFit/>
          </a:bodyPr>
          <a:lstStyle/>
          <a:p>
            <a:pPr algn="ctr"/>
            <a:r>
              <a:rPr lang="zh-CN" altLang="en-US" sz="2800" dirty="0">
                <a:solidFill>
                  <a:srgbClr val="C00000"/>
                </a:solidFill>
                <a:latin typeface="微软雅黑" panose="020B0503020204020204" charset="-122"/>
                <a:ea typeface="微软雅黑" panose="020B0503020204020204" charset="-122"/>
              </a:rPr>
              <a:t>实际的界面跳转</a:t>
            </a:r>
            <a:endParaRPr lang="zh-CN" altLang="en-US" sz="2800" dirty="0">
              <a:solidFill>
                <a:srgbClr val="C00000"/>
              </a:solidFill>
              <a:latin typeface="微软雅黑" panose="020B0503020204020204" charset="-122"/>
              <a:ea typeface="微软雅黑" panose="020B0503020204020204" charset="-122"/>
            </a:endParaRPr>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effectLst/>
              </a:rPr>
              <a:t>2.3.3 </a:t>
            </a:r>
            <a:r>
              <a:rPr lang="zh-CN" altLang="zh-CN" dirty="0">
                <a:effectLst/>
              </a:rPr>
              <a:t>精化用户界面</a:t>
            </a:r>
            <a:endParaRPr lang="zh-CN" altLang="en-US" dirty="0"/>
          </a:p>
        </p:txBody>
      </p:sp>
      <p:sp>
        <p:nvSpPr>
          <p:cNvPr id="2" name="内容占位符 1"/>
          <p:cNvSpPr>
            <a:spLocks noGrp="1"/>
          </p:cNvSpPr>
          <p:nvPr>
            <p:ph idx="1"/>
          </p:nvPr>
        </p:nvSpPr>
        <p:spPr/>
        <p:txBody>
          <a:bodyPr/>
          <a:lstStyle/>
          <a:p>
            <a:r>
              <a:rPr lang="zh-CN" altLang="zh-CN" dirty="0"/>
              <a:t>基于概念设计和界面流设计，给出目标软件产品界面的完整、详细的设计</a:t>
            </a:r>
            <a:endParaRPr lang="en-US" altLang="zh-CN" dirty="0"/>
          </a:p>
          <a:p>
            <a:r>
              <a:rPr lang="zh-CN" altLang="zh-CN" dirty="0"/>
              <a:t>从</a:t>
            </a:r>
            <a:r>
              <a:rPr lang="zh-CN" altLang="en-US" dirty="0"/>
              <a:t>界面</a:t>
            </a:r>
            <a:r>
              <a:rPr lang="zh-CN" altLang="zh-CN" dirty="0"/>
              <a:t>概念设计成果出发进行细化、补充等，将界面流中每次跳转动作与具体的事件或界面动作关联起来</a:t>
            </a:r>
            <a:endParaRPr lang="en-US" altLang="zh-CN" dirty="0"/>
          </a:p>
          <a:p>
            <a:r>
              <a:rPr lang="zh-CN" altLang="zh-CN" dirty="0"/>
              <a:t>在软件系统的全局范围内对屏幕的设计和界面流进行优化</a:t>
            </a:r>
            <a:endParaRPr lang="en-US" altLang="zh-CN" dirty="0"/>
          </a:p>
          <a:p>
            <a:r>
              <a:rPr lang="zh-CN" altLang="zh-CN" dirty="0"/>
              <a:t>将精化后的</a:t>
            </a:r>
            <a:r>
              <a:rPr lang="zh-CN" altLang="en-US" dirty="0"/>
              <a:t>界面</a:t>
            </a:r>
            <a:r>
              <a:rPr lang="zh-CN" altLang="zh-CN" dirty="0"/>
              <a:t>设计成果提交给美工设计师，由其进行必要的装饰、美化工作</a:t>
            </a:r>
            <a:endParaRPr lang="zh-CN" altLang="en-US" dirty="0"/>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精化内容</a:t>
            </a:r>
            <a:endParaRPr lang="zh-CN" altLang="en-US" dirty="0"/>
          </a:p>
        </p:txBody>
      </p:sp>
      <p:sp>
        <p:nvSpPr>
          <p:cNvPr id="2" name="内容占位符 1"/>
          <p:cNvSpPr>
            <a:spLocks noGrp="1"/>
          </p:cNvSpPr>
          <p:nvPr>
            <p:ph idx="1"/>
          </p:nvPr>
        </p:nvSpPr>
        <p:spPr/>
        <p:txBody>
          <a:bodyPr/>
          <a:lstStyle/>
          <a:p>
            <a:r>
              <a:rPr lang="zh-CN" altLang="en-US" dirty="0">
                <a:solidFill>
                  <a:srgbClr val="C00000"/>
                </a:solidFill>
              </a:rPr>
              <a:t>补齐</a:t>
            </a:r>
            <a:r>
              <a:rPr lang="zh-CN" altLang="en-US" dirty="0"/>
              <a:t>概念设计遗漏或者故意忽略的</a:t>
            </a:r>
            <a:r>
              <a:rPr lang="zh-CN" altLang="en-US" dirty="0">
                <a:solidFill>
                  <a:srgbClr val="C00000"/>
                </a:solidFill>
              </a:rPr>
              <a:t>界面元素</a:t>
            </a:r>
            <a:endParaRPr lang="en-US" altLang="zh-CN" dirty="0">
              <a:solidFill>
                <a:srgbClr val="C00000"/>
              </a:solidFill>
            </a:endParaRPr>
          </a:p>
          <a:p>
            <a:r>
              <a:rPr lang="zh-CN" altLang="en-US" dirty="0"/>
              <a:t>采用最合适的界面元素来</a:t>
            </a:r>
            <a:r>
              <a:rPr lang="zh-CN" altLang="en-US" dirty="0">
                <a:solidFill>
                  <a:srgbClr val="C00000"/>
                </a:solidFill>
              </a:rPr>
              <a:t>组织信息的呈现或录入</a:t>
            </a:r>
            <a:endParaRPr lang="en-US" altLang="zh-CN" dirty="0">
              <a:solidFill>
                <a:srgbClr val="C00000"/>
              </a:solidFill>
            </a:endParaRPr>
          </a:p>
          <a:p>
            <a:pPr lvl="1"/>
            <a:r>
              <a:rPr lang="zh-CN" altLang="en-US" dirty="0"/>
              <a:t>树形结构还是</a:t>
            </a:r>
            <a:r>
              <a:rPr lang="en-US" altLang="zh-CN" dirty="0"/>
              <a:t>Tab</a:t>
            </a:r>
            <a:r>
              <a:rPr lang="zh-CN" altLang="en-US" dirty="0"/>
              <a:t>、用什么样的选择按钮</a:t>
            </a:r>
            <a:endParaRPr lang="en-US" altLang="zh-CN" dirty="0"/>
          </a:p>
          <a:p>
            <a:r>
              <a:rPr lang="zh-CN" altLang="en-US" dirty="0"/>
              <a:t>将哪些界面</a:t>
            </a:r>
            <a:r>
              <a:rPr lang="zh-CN" altLang="en-US" dirty="0">
                <a:solidFill>
                  <a:srgbClr val="C00000"/>
                </a:solidFill>
              </a:rPr>
              <a:t>集结于一个区域</a:t>
            </a:r>
            <a:r>
              <a:rPr lang="zh-CN" altLang="en-US" dirty="0"/>
              <a:t>，哪些界面元素</a:t>
            </a:r>
            <a:r>
              <a:rPr lang="zh-CN" altLang="en-US" dirty="0">
                <a:solidFill>
                  <a:srgbClr val="C00000"/>
                </a:solidFill>
              </a:rPr>
              <a:t>应对齐</a:t>
            </a:r>
            <a:endParaRPr lang="en-US" altLang="zh-CN" dirty="0">
              <a:solidFill>
                <a:srgbClr val="C00000"/>
              </a:solidFill>
            </a:endParaRPr>
          </a:p>
          <a:p>
            <a:r>
              <a:rPr lang="zh-CN" altLang="en-US" dirty="0"/>
              <a:t>将界面操作与</a:t>
            </a:r>
            <a:r>
              <a:rPr lang="en-US" altLang="zh-CN" dirty="0"/>
              <a:t>UML</a:t>
            </a:r>
            <a:r>
              <a:rPr lang="zh-CN" altLang="en-US" dirty="0"/>
              <a:t>类方法</a:t>
            </a:r>
            <a:r>
              <a:rPr lang="zh-CN" altLang="en-US" dirty="0">
                <a:solidFill>
                  <a:srgbClr val="C00000"/>
                </a:solidFill>
              </a:rPr>
              <a:t>对应</a:t>
            </a:r>
            <a:r>
              <a:rPr lang="zh-CN" altLang="en-US" dirty="0"/>
              <a:t>起来</a:t>
            </a:r>
            <a:endParaRPr lang="en-US" altLang="zh-CN" dirty="0"/>
          </a:p>
          <a:p>
            <a:r>
              <a:rPr lang="zh-CN" altLang="en-US" dirty="0"/>
              <a:t>精化界面时同步</a:t>
            </a:r>
            <a:r>
              <a:rPr lang="zh-CN" altLang="en-US" dirty="0">
                <a:solidFill>
                  <a:srgbClr val="C00000"/>
                </a:solidFill>
              </a:rPr>
              <a:t>修改、补充界面设计的</a:t>
            </a:r>
            <a:r>
              <a:rPr lang="en-US" altLang="zh-CN" dirty="0">
                <a:solidFill>
                  <a:srgbClr val="C00000"/>
                </a:solidFill>
              </a:rPr>
              <a:t>UML</a:t>
            </a:r>
            <a:r>
              <a:rPr lang="zh-CN" altLang="en-US" dirty="0">
                <a:solidFill>
                  <a:srgbClr val="C00000"/>
                </a:solidFill>
              </a:rPr>
              <a:t>类图</a:t>
            </a:r>
            <a:endParaRPr lang="en-US" altLang="zh-CN" dirty="0">
              <a:solidFill>
                <a:srgbClr val="C00000"/>
              </a:solidFill>
            </a:endParaRPr>
          </a:p>
          <a:p>
            <a:r>
              <a:rPr lang="zh-CN" altLang="en-US" dirty="0"/>
              <a:t>考虑</a:t>
            </a:r>
            <a:r>
              <a:rPr lang="zh-CN" altLang="en-US" dirty="0">
                <a:solidFill>
                  <a:srgbClr val="C00000"/>
                </a:solidFill>
              </a:rPr>
              <a:t>合并</a:t>
            </a:r>
            <a:r>
              <a:rPr lang="zh-CN" altLang="en-US" dirty="0"/>
              <a:t>某些界面或者</a:t>
            </a:r>
            <a:r>
              <a:rPr lang="zh-CN" altLang="en-US" dirty="0">
                <a:solidFill>
                  <a:srgbClr val="C00000"/>
                </a:solidFill>
              </a:rPr>
              <a:t>拆分</a:t>
            </a:r>
            <a:r>
              <a:rPr lang="zh-CN" altLang="en-US" dirty="0"/>
              <a:t>某些界面</a:t>
            </a:r>
            <a:endParaRPr lang="en-US" altLang="zh-CN" dirty="0"/>
          </a:p>
          <a:p>
            <a:r>
              <a:rPr lang="zh-CN" altLang="en-US" dirty="0"/>
              <a:t>确保界面设计风格的</a:t>
            </a:r>
            <a:r>
              <a:rPr lang="zh-CN" altLang="en-US" dirty="0">
                <a:solidFill>
                  <a:srgbClr val="C00000"/>
                </a:solidFill>
              </a:rPr>
              <a:t>一致性</a:t>
            </a:r>
            <a:endParaRPr lang="en-US" altLang="zh-CN" dirty="0">
              <a:solidFill>
                <a:srgbClr val="C00000"/>
              </a:solidFill>
            </a:endParaRPr>
          </a:p>
          <a:p>
            <a:endParaRPr lang="zh-CN" altLang="en-US" dirty="0"/>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内容</a:t>
            </a:r>
            <a:endParaRPr lang="zh-CN" altLang="en-US" dirty="0"/>
          </a:p>
        </p:txBody>
      </p:sp>
      <p:sp>
        <p:nvSpPr>
          <p:cNvPr id="2" name="内容占位符 1"/>
          <p:cNvSpPr>
            <a:spLocks noGrp="1"/>
          </p:cNvSpPr>
          <p:nvPr>
            <p:ph idx="1"/>
          </p:nvPr>
        </p:nvSpPr>
        <p:spPr/>
        <p:txBody>
          <a:bodyPr/>
          <a:lstStyle/>
          <a:p>
            <a:pPr marL="514350" indent="-514350">
              <a:buFont typeface="+mj-lt"/>
              <a:buAutoNum type="arabicPeriod"/>
            </a:pPr>
            <a:r>
              <a:rPr lang="zh-CN" altLang="en-US" dirty="0">
                <a:solidFill>
                  <a:schemeClr val="bg1">
                    <a:lumMod val="85000"/>
                  </a:schemeClr>
                </a:solidFill>
              </a:rPr>
              <a:t>用户界面基础</a:t>
            </a:r>
            <a:endParaRPr lang="en-US" altLang="zh-CN" dirty="0">
              <a:solidFill>
                <a:schemeClr val="bg1">
                  <a:lumMod val="85000"/>
                </a:schemeClr>
              </a:solidFill>
            </a:endParaRPr>
          </a:p>
          <a:p>
            <a:pPr lvl="1"/>
            <a:r>
              <a:rPr lang="zh-CN" altLang="en-US" dirty="0">
                <a:solidFill>
                  <a:schemeClr val="bg1">
                    <a:lumMod val="85000"/>
                  </a:schemeClr>
                </a:solidFill>
              </a:rPr>
              <a:t>人机交互方式</a:t>
            </a:r>
            <a:endParaRPr lang="en-US" altLang="zh-CN" dirty="0">
              <a:solidFill>
                <a:schemeClr val="bg1">
                  <a:lumMod val="85000"/>
                </a:schemeClr>
              </a:solidFill>
            </a:endParaRPr>
          </a:p>
          <a:p>
            <a:pPr lvl="1"/>
            <a:r>
              <a:rPr lang="zh-CN" altLang="en-US" dirty="0">
                <a:solidFill>
                  <a:schemeClr val="bg1">
                    <a:lumMod val="85000"/>
                  </a:schemeClr>
                </a:solidFill>
              </a:rPr>
              <a:t>用户界面的组成元素及</a:t>
            </a:r>
            <a:r>
              <a:rPr lang="en-US" altLang="zh-CN" dirty="0">
                <a:solidFill>
                  <a:schemeClr val="bg1">
                    <a:lumMod val="85000"/>
                  </a:schemeClr>
                </a:solidFill>
              </a:rPr>
              <a:t>UML</a:t>
            </a:r>
            <a:r>
              <a:rPr lang="zh-CN" altLang="en-US" dirty="0">
                <a:solidFill>
                  <a:schemeClr val="bg1">
                    <a:lumMod val="85000"/>
                  </a:schemeClr>
                </a:solidFill>
              </a:rPr>
              <a:t>表示</a:t>
            </a:r>
            <a:endParaRPr lang="en-US" altLang="zh-CN" dirty="0">
              <a:solidFill>
                <a:schemeClr val="bg1">
                  <a:lumMod val="85000"/>
                </a:schemeClr>
              </a:solidFill>
            </a:endParaRPr>
          </a:p>
          <a:p>
            <a:pPr marL="514350" indent="-514350">
              <a:buFont typeface="+mj-lt"/>
              <a:buAutoNum type="arabicPeriod"/>
            </a:pPr>
            <a:r>
              <a:rPr lang="zh-CN" altLang="en-US" dirty="0">
                <a:solidFill>
                  <a:schemeClr val="bg1">
                    <a:lumMod val="85000"/>
                  </a:schemeClr>
                </a:solidFill>
              </a:rPr>
              <a:t>用户界面设计</a:t>
            </a:r>
            <a:endParaRPr lang="en-US" altLang="zh-CN" dirty="0">
              <a:solidFill>
                <a:schemeClr val="bg1">
                  <a:lumMod val="85000"/>
                </a:schemeClr>
              </a:solidFill>
            </a:endParaRPr>
          </a:p>
          <a:p>
            <a:pPr lvl="1"/>
            <a:r>
              <a:rPr lang="zh-CN" altLang="en-US" dirty="0">
                <a:solidFill>
                  <a:schemeClr val="bg1">
                    <a:lumMod val="85000"/>
                  </a:schemeClr>
                </a:solidFill>
              </a:rPr>
              <a:t>任务、过程和原则</a:t>
            </a:r>
            <a:endParaRPr lang="en-US" altLang="zh-CN" dirty="0">
              <a:solidFill>
                <a:schemeClr val="bg1">
                  <a:lumMod val="85000"/>
                </a:schemeClr>
              </a:solidFill>
            </a:endParaRPr>
          </a:p>
          <a:p>
            <a:pPr lvl="1"/>
            <a:r>
              <a:rPr lang="zh-CN" altLang="en-US" dirty="0">
                <a:solidFill>
                  <a:schemeClr val="bg1">
                    <a:lumMod val="85000"/>
                  </a:schemeClr>
                </a:solidFill>
              </a:rPr>
              <a:t>具体的设计步骤及方法</a:t>
            </a:r>
            <a:endParaRPr lang="en-US" altLang="zh-CN" dirty="0">
              <a:solidFill>
                <a:schemeClr val="bg1">
                  <a:lumMod val="85000"/>
                </a:schemeClr>
              </a:solidFill>
            </a:endParaRPr>
          </a:p>
          <a:p>
            <a:pPr marL="514350" indent="-514350">
              <a:buFont typeface="+mj-lt"/>
              <a:buAutoNum type="arabicPeriod"/>
            </a:pPr>
            <a:r>
              <a:rPr lang="zh-CN" altLang="en-US" dirty="0">
                <a:solidFill>
                  <a:srgbClr val="C00000"/>
                </a:solidFill>
              </a:rPr>
              <a:t>用户界面输出及评审</a:t>
            </a:r>
            <a:endParaRPr lang="en-US" altLang="zh-CN" dirty="0">
              <a:solidFill>
                <a:srgbClr val="C00000"/>
              </a:solidFill>
            </a:endParaRPr>
          </a:p>
          <a:p>
            <a:pPr lvl="1"/>
            <a:r>
              <a:rPr lang="zh-CN" altLang="en-US" dirty="0">
                <a:solidFill>
                  <a:srgbClr val="C00000"/>
                </a:solidFill>
              </a:rPr>
              <a:t>用户界面的输出</a:t>
            </a:r>
            <a:endParaRPr lang="en-US" altLang="zh-CN" dirty="0">
              <a:solidFill>
                <a:srgbClr val="C00000"/>
              </a:solidFill>
            </a:endParaRPr>
          </a:p>
          <a:p>
            <a:pPr lvl="1"/>
            <a:r>
              <a:rPr lang="zh-CN" altLang="en-US" dirty="0">
                <a:solidFill>
                  <a:srgbClr val="C00000"/>
                </a:solidFill>
              </a:rPr>
              <a:t>用户界面的评审</a:t>
            </a:r>
            <a:endParaRPr lang="zh-CN" altLang="en-US" dirty="0">
              <a:solidFill>
                <a:srgbClr val="C00000"/>
              </a:solidFill>
            </a:endParaRPr>
          </a:p>
        </p:txBody>
      </p:sp>
      <p:pic>
        <p:nvPicPr>
          <p:cNvPr id="11" name="Picture 2" descr="C:\Program Files\Microsoft Office\MEDIA\CAGCAT10\j0233018.wmf"/>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155546" y="2564904"/>
            <a:ext cx="1836204" cy="18653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3.1 </a:t>
            </a:r>
            <a:r>
              <a:rPr lang="zh-CN" altLang="en-US" dirty="0"/>
              <a:t>用户界面设计的输出</a:t>
            </a:r>
            <a:endParaRPr lang="zh-CN" altLang="en-US" dirty="0"/>
          </a:p>
        </p:txBody>
      </p:sp>
      <p:sp>
        <p:nvSpPr>
          <p:cNvPr id="2" name="内容占位符 1"/>
          <p:cNvSpPr>
            <a:spLocks noGrp="1"/>
          </p:cNvSpPr>
          <p:nvPr>
            <p:ph idx="1"/>
          </p:nvPr>
        </p:nvSpPr>
        <p:spPr>
          <a:xfrm>
            <a:off x="539750" y="1125538"/>
            <a:ext cx="3647244" cy="5040312"/>
          </a:xfrm>
        </p:spPr>
        <p:txBody>
          <a:bodyPr/>
          <a:lstStyle/>
          <a:p>
            <a:r>
              <a:rPr lang="zh-CN" altLang="en-US" dirty="0">
                <a:solidFill>
                  <a:srgbClr val="C00000"/>
                </a:solidFill>
              </a:rPr>
              <a:t>用户界面原型</a:t>
            </a:r>
            <a:endParaRPr lang="en-US" altLang="zh-CN" dirty="0">
              <a:solidFill>
                <a:srgbClr val="C00000"/>
              </a:solidFill>
            </a:endParaRPr>
          </a:p>
          <a:p>
            <a:pPr lvl="1"/>
            <a:r>
              <a:rPr lang="zh-CN" altLang="en-US" dirty="0"/>
              <a:t>可运行和演示、可操作和评估</a:t>
            </a:r>
            <a:endParaRPr lang="en-US" altLang="zh-CN" dirty="0"/>
          </a:p>
          <a:p>
            <a:endParaRPr lang="en-US" altLang="zh-CN" dirty="0"/>
          </a:p>
          <a:p>
            <a:r>
              <a:rPr lang="zh-CN" altLang="en-US" dirty="0">
                <a:solidFill>
                  <a:srgbClr val="C00000"/>
                </a:solidFill>
              </a:rPr>
              <a:t>用户界面设计的</a:t>
            </a:r>
            <a:r>
              <a:rPr lang="en-US" altLang="zh-CN" dirty="0">
                <a:solidFill>
                  <a:srgbClr val="C00000"/>
                </a:solidFill>
              </a:rPr>
              <a:t>UML</a:t>
            </a:r>
            <a:r>
              <a:rPr lang="zh-CN" altLang="en-US" dirty="0">
                <a:solidFill>
                  <a:srgbClr val="C00000"/>
                </a:solidFill>
              </a:rPr>
              <a:t>模型</a:t>
            </a:r>
            <a:endParaRPr lang="en-US" altLang="zh-CN" dirty="0">
              <a:solidFill>
                <a:srgbClr val="C00000"/>
              </a:solidFill>
            </a:endParaRPr>
          </a:p>
          <a:p>
            <a:pPr lvl="1"/>
            <a:r>
              <a:rPr lang="zh-CN" altLang="en-US" dirty="0"/>
              <a:t>顺序图</a:t>
            </a:r>
            <a:endParaRPr lang="en-US" altLang="zh-CN" dirty="0"/>
          </a:p>
          <a:p>
            <a:pPr lvl="1"/>
            <a:r>
              <a:rPr lang="zh-CN" altLang="en-US" dirty="0"/>
              <a:t>类图</a:t>
            </a:r>
            <a:endParaRPr lang="en-US" altLang="zh-CN" dirty="0"/>
          </a:p>
        </p:txBody>
      </p:sp>
      <p:pic>
        <p:nvPicPr>
          <p:cNvPr id="6" name="图片 5"/>
          <p:cNvPicPr/>
          <p:nvPr/>
        </p:nvPicPr>
        <p:blipFill>
          <a:blip r:embed="rId1"/>
          <a:stretch>
            <a:fillRect/>
          </a:stretch>
        </p:blipFill>
        <p:spPr>
          <a:xfrm>
            <a:off x="8590322" y="1268760"/>
            <a:ext cx="3445543" cy="3816424"/>
          </a:xfrm>
          <a:prstGeom prst="rect">
            <a:avLst/>
          </a:prstGeom>
          <a:noFill/>
          <a:ln w="22225">
            <a:solidFill>
              <a:schemeClr val="tx1"/>
            </a:solidFill>
          </a:ln>
        </p:spPr>
      </p:pic>
      <p:pic>
        <p:nvPicPr>
          <p:cNvPr id="9" name="图片 8"/>
          <p:cNvPicPr>
            <a:picLocks noChangeAspect="1"/>
          </p:cNvPicPr>
          <p:nvPr/>
        </p:nvPicPr>
        <p:blipFill>
          <a:blip r:embed="rId2"/>
          <a:stretch>
            <a:fillRect/>
          </a:stretch>
        </p:blipFill>
        <p:spPr>
          <a:xfrm>
            <a:off x="4408438" y="1196752"/>
            <a:ext cx="3960440" cy="2786444"/>
          </a:xfrm>
          <a:prstGeom prst="rect">
            <a:avLst/>
          </a:prstGeom>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1.1 </a:t>
            </a:r>
            <a:r>
              <a:rPr lang="zh-CN" altLang="en-US" dirty="0"/>
              <a:t>人机交互的常见方式</a:t>
            </a:r>
            <a:endParaRPr lang="zh-CN" altLang="en-US" dirty="0"/>
          </a:p>
        </p:txBody>
      </p:sp>
      <p:sp>
        <p:nvSpPr>
          <p:cNvPr id="2" name="内容占位符 1"/>
          <p:cNvSpPr>
            <a:spLocks noGrp="1"/>
          </p:cNvSpPr>
          <p:nvPr>
            <p:ph idx="1"/>
          </p:nvPr>
        </p:nvSpPr>
        <p:spPr>
          <a:xfrm>
            <a:off x="442578" y="908844"/>
            <a:ext cx="11485276" cy="5472484"/>
          </a:xfrm>
        </p:spPr>
        <p:txBody>
          <a:bodyPr/>
          <a:lstStyle/>
          <a:p>
            <a:r>
              <a:rPr lang="zh-CN" altLang="en-US" sz="2800" dirty="0"/>
              <a:t>文本</a:t>
            </a:r>
            <a:endParaRPr lang="en-US" altLang="zh-CN" sz="2800" dirty="0"/>
          </a:p>
          <a:p>
            <a:pPr lvl="1"/>
            <a:r>
              <a:rPr lang="zh-CN" altLang="en-US" sz="2400" dirty="0"/>
              <a:t>通过文本方式进行输入和输出，如</a:t>
            </a:r>
            <a:r>
              <a:rPr lang="en-US" altLang="zh-CN" sz="2400" dirty="0"/>
              <a:t>DOS</a:t>
            </a:r>
            <a:r>
              <a:rPr lang="zh-CN" altLang="en-US" sz="2400" dirty="0"/>
              <a:t>、</a:t>
            </a:r>
            <a:r>
              <a:rPr lang="en-US" altLang="zh-CN" sz="2400" dirty="0"/>
              <a:t>Linux</a:t>
            </a:r>
            <a:r>
              <a:rPr lang="zh-CN" altLang="en-US" sz="2400" dirty="0"/>
              <a:t>下的文本命令，特点：须记忆命令、不友好</a:t>
            </a:r>
            <a:endParaRPr lang="en-US" altLang="zh-CN" sz="2400" dirty="0"/>
          </a:p>
          <a:p>
            <a:r>
              <a:rPr lang="zh-CN" altLang="en-US" sz="2800" dirty="0"/>
              <a:t>图形化界面</a:t>
            </a:r>
            <a:endParaRPr lang="en-US" altLang="zh-CN" sz="2800" dirty="0"/>
          </a:p>
          <a:p>
            <a:pPr lvl="1"/>
            <a:r>
              <a:rPr lang="zh-CN" altLang="en-US" sz="2400" dirty="0"/>
              <a:t>通过图形化界面进行输入和输出，如窗口、按钮、对话框，特点：直观、简洁、友好</a:t>
            </a:r>
            <a:endParaRPr lang="en-US" altLang="zh-CN" sz="2400" dirty="0"/>
          </a:p>
          <a:p>
            <a:r>
              <a:rPr lang="zh-CN" altLang="en-US" sz="2800" dirty="0"/>
              <a:t>语音</a:t>
            </a:r>
            <a:endParaRPr lang="en-US" altLang="zh-CN" sz="2800" dirty="0"/>
          </a:p>
          <a:p>
            <a:pPr lvl="1"/>
            <a:r>
              <a:rPr lang="zh-CN" altLang="en-US" sz="2400" dirty="0"/>
              <a:t>通过语音来进行输入和输出，如与机器人的交互、</a:t>
            </a:r>
            <a:r>
              <a:rPr lang="en-US" altLang="zh-CN" sz="2400" dirty="0"/>
              <a:t>Siri</a:t>
            </a:r>
            <a:r>
              <a:rPr lang="zh-CN" altLang="en-US" sz="2400" dirty="0"/>
              <a:t>、手机导航软件等，特点：将双手解放出来，需要麦克风</a:t>
            </a:r>
            <a:endParaRPr lang="en-US" altLang="zh-CN" sz="2400" dirty="0"/>
          </a:p>
          <a:p>
            <a:r>
              <a:rPr lang="zh-CN" altLang="en-US" sz="2800" dirty="0"/>
              <a:t>手势</a:t>
            </a:r>
            <a:endParaRPr lang="en-US" altLang="zh-CN" sz="2800" dirty="0"/>
          </a:p>
          <a:p>
            <a:pPr lvl="1"/>
            <a:r>
              <a:rPr lang="zh-CN" altLang="en-US" sz="2400" dirty="0"/>
              <a:t>通过姿势</a:t>
            </a:r>
            <a:r>
              <a:rPr lang="en-US" altLang="zh-CN" sz="2400" dirty="0"/>
              <a:t>(gesture)</a:t>
            </a:r>
            <a:r>
              <a:rPr lang="zh-CN" altLang="en-US" sz="2400" dirty="0"/>
              <a:t>来进行交互，如与无人机交互等，特点：准确性不高，需要视频传感器</a:t>
            </a:r>
            <a:endParaRPr lang="en-US" altLang="zh-CN" sz="2400" dirty="0"/>
          </a:p>
          <a:p>
            <a:endParaRPr lang="zh-CN" altLang="en-US" sz="2800" dirty="0"/>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3.2 </a:t>
            </a:r>
            <a:r>
              <a:rPr lang="zh-CN" altLang="en-US" dirty="0"/>
              <a:t>用户界面评审的内容和原则</a:t>
            </a:r>
            <a:endParaRPr lang="zh-CN" altLang="en-US" dirty="0"/>
          </a:p>
        </p:txBody>
      </p:sp>
      <p:sp>
        <p:nvSpPr>
          <p:cNvPr id="2" name="内容占位符 1"/>
          <p:cNvSpPr>
            <a:spLocks noGrp="1"/>
          </p:cNvSpPr>
          <p:nvPr>
            <p:ph idx="1"/>
          </p:nvPr>
        </p:nvSpPr>
        <p:spPr/>
        <p:txBody>
          <a:bodyPr>
            <a:normAutofit fontScale="92500" lnSpcReduction="10000"/>
          </a:bodyPr>
          <a:lstStyle/>
          <a:p>
            <a:pPr lvl="0"/>
            <a:r>
              <a:rPr lang="zh-CN" altLang="zh-CN" dirty="0"/>
              <a:t>用户界面是否符合用户的</a:t>
            </a:r>
            <a:r>
              <a:rPr lang="zh-CN" altLang="zh-CN" dirty="0">
                <a:solidFill>
                  <a:srgbClr val="C00000"/>
                </a:solidFill>
              </a:rPr>
              <a:t>操作习惯和要求</a:t>
            </a:r>
            <a:r>
              <a:rPr lang="zh-CN" altLang="zh-CN" dirty="0"/>
              <a:t>，用户能够接受用户界面的展示形式</a:t>
            </a:r>
            <a:endParaRPr lang="zh-CN" altLang="zh-CN" dirty="0"/>
          </a:p>
          <a:p>
            <a:pPr lvl="0"/>
            <a:r>
              <a:rPr lang="zh-CN" altLang="zh-CN" dirty="0"/>
              <a:t>用户界面的风格是否</a:t>
            </a:r>
            <a:r>
              <a:rPr lang="zh-CN" altLang="zh-CN" dirty="0">
                <a:solidFill>
                  <a:srgbClr val="C00000"/>
                </a:solidFill>
              </a:rPr>
              <a:t>一致</a:t>
            </a:r>
            <a:endParaRPr lang="zh-CN" altLang="zh-CN" dirty="0">
              <a:solidFill>
                <a:srgbClr val="C00000"/>
              </a:solidFill>
            </a:endParaRPr>
          </a:p>
          <a:p>
            <a:pPr lvl="0"/>
            <a:r>
              <a:rPr lang="zh-CN" altLang="zh-CN" dirty="0"/>
              <a:t>用户界面及其设计元素是否</a:t>
            </a:r>
            <a:r>
              <a:rPr lang="zh-CN" altLang="zh-CN" dirty="0">
                <a:solidFill>
                  <a:srgbClr val="C00000"/>
                </a:solidFill>
              </a:rPr>
              <a:t>美观</a:t>
            </a:r>
            <a:endParaRPr lang="zh-CN" altLang="zh-CN" dirty="0">
              <a:solidFill>
                <a:srgbClr val="C00000"/>
              </a:solidFill>
            </a:endParaRPr>
          </a:p>
          <a:p>
            <a:pPr lvl="0"/>
            <a:r>
              <a:rPr lang="zh-CN" altLang="zh-CN" dirty="0"/>
              <a:t>所有用户界面布局是否</a:t>
            </a:r>
            <a:r>
              <a:rPr lang="zh-CN" altLang="zh-CN" dirty="0">
                <a:solidFill>
                  <a:srgbClr val="C00000"/>
                </a:solidFill>
              </a:rPr>
              <a:t>合理</a:t>
            </a:r>
            <a:r>
              <a:rPr lang="zh-CN" altLang="zh-CN" dirty="0"/>
              <a:t>，跳转是否流畅，界面跳转与用例中的交互动作序列在逻辑上是否</a:t>
            </a:r>
            <a:r>
              <a:rPr lang="zh-CN" altLang="zh-CN" dirty="0">
                <a:solidFill>
                  <a:srgbClr val="C00000"/>
                </a:solidFill>
              </a:rPr>
              <a:t>协调</a:t>
            </a:r>
            <a:endParaRPr lang="zh-CN" altLang="zh-CN" dirty="0">
              <a:solidFill>
                <a:srgbClr val="C00000"/>
              </a:solidFill>
            </a:endParaRPr>
          </a:p>
          <a:p>
            <a:pPr lvl="0"/>
            <a:r>
              <a:rPr lang="zh-CN" altLang="zh-CN" dirty="0"/>
              <a:t>用户界面与其</a:t>
            </a:r>
            <a:r>
              <a:rPr lang="en-US" altLang="zh-CN" dirty="0"/>
              <a:t>UML</a:t>
            </a:r>
            <a:r>
              <a:rPr lang="zh-CN" altLang="zh-CN" dirty="0"/>
              <a:t>模型描述二者之间是否</a:t>
            </a:r>
            <a:r>
              <a:rPr lang="zh-CN" altLang="zh-CN" dirty="0">
                <a:solidFill>
                  <a:srgbClr val="C00000"/>
                </a:solidFill>
              </a:rPr>
              <a:t>一致</a:t>
            </a:r>
            <a:r>
              <a:rPr lang="zh-CN" altLang="zh-CN" dirty="0"/>
              <a:t>，用户界面的类图和顺序图二个模型之间是否</a:t>
            </a:r>
            <a:r>
              <a:rPr lang="zh-CN" altLang="zh-CN" dirty="0">
                <a:solidFill>
                  <a:srgbClr val="C00000"/>
                </a:solidFill>
              </a:rPr>
              <a:t>一致</a:t>
            </a:r>
            <a:endParaRPr lang="zh-CN" altLang="zh-CN" dirty="0">
              <a:solidFill>
                <a:srgbClr val="C00000"/>
              </a:solidFill>
            </a:endParaRPr>
          </a:p>
          <a:p>
            <a:pPr lvl="0"/>
            <a:r>
              <a:rPr lang="zh-CN" altLang="zh-CN" dirty="0"/>
              <a:t>用户界面的不同元素之间是否</a:t>
            </a:r>
            <a:r>
              <a:rPr lang="zh-CN" altLang="zh-CN" dirty="0">
                <a:solidFill>
                  <a:srgbClr val="C00000"/>
                </a:solidFill>
              </a:rPr>
              <a:t>一致</a:t>
            </a:r>
            <a:r>
              <a:rPr lang="zh-CN" altLang="zh-CN" dirty="0"/>
              <a:t>，如静态</a:t>
            </a:r>
            <a:r>
              <a:rPr lang="en-US" altLang="zh-CN" dirty="0"/>
              <a:t>/</a:t>
            </a:r>
            <a:r>
              <a:rPr lang="zh-CN" altLang="zh-CN" dirty="0"/>
              <a:t>动态元素描述与用户的输入</a:t>
            </a:r>
            <a:r>
              <a:rPr lang="en-US" altLang="zh-CN" dirty="0"/>
              <a:t>/</a:t>
            </a:r>
            <a:r>
              <a:rPr lang="zh-CN" altLang="zh-CN" dirty="0"/>
              <a:t>命令元素之间是否一致等等</a:t>
            </a:r>
            <a:endParaRPr lang="zh-CN" altLang="zh-CN" dirty="0"/>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总结</a:t>
            </a:r>
            <a:endParaRPr lang="zh-CN" altLang="en-US" dirty="0"/>
          </a:p>
        </p:txBody>
      </p:sp>
      <p:sp>
        <p:nvSpPr>
          <p:cNvPr id="2" name="内容占位符 1"/>
          <p:cNvSpPr>
            <a:spLocks noGrp="1"/>
          </p:cNvSpPr>
          <p:nvPr>
            <p:ph idx="1"/>
          </p:nvPr>
        </p:nvSpPr>
        <p:spPr/>
        <p:txBody>
          <a:bodyPr>
            <a:normAutofit fontScale="92500" lnSpcReduction="10000"/>
          </a:bodyPr>
          <a:lstStyle/>
          <a:p>
            <a:r>
              <a:rPr lang="zh-CN" altLang="en-US" dirty="0"/>
              <a:t>用户界面设计</a:t>
            </a:r>
            <a:endParaRPr lang="en-US" altLang="zh-CN" dirty="0"/>
          </a:p>
          <a:p>
            <a:pPr lvl="1"/>
            <a:r>
              <a:rPr lang="zh-CN" altLang="en-US" dirty="0"/>
              <a:t>以用户为中心</a:t>
            </a:r>
            <a:endParaRPr lang="en-US" altLang="zh-CN" dirty="0"/>
          </a:p>
          <a:p>
            <a:pPr lvl="1"/>
            <a:r>
              <a:rPr lang="zh-CN" altLang="en-US" dirty="0"/>
              <a:t>遵循理解性、易操作性、一致性、容错性和人性化等原则</a:t>
            </a:r>
            <a:endParaRPr lang="en-US" altLang="zh-CN" dirty="0"/>
          </a:p>
          <a:p>
            <a:pPr lvl="1"/>
            <a:endParaRPr lang="en-US" altLang="zh-CN" dirty="0"/>
          </a:p>
          <a:p>
            <a:r>
              <a:rPr lang="zh-CN" altLang="en-US" dirty="0"/>
              <a:t>用户界面设计的过程</a:t>
            </a:r>
            <a:endParaRPr lang="en-US" altLang="zh-CN" dirty="0"/>
          </a:p>
          <a:p>
            <a:pPr lvl="1"/>
            <a:r>
              <a:rPr lang="zh-CN" altLang="en-US" dirty="0"/>
              <a:t>以软件需求为依据</a:t>
            </a:r>
            <a:endParaRPr lang="en-US" altLang="zh-CN" dirty="0"/>
          </a:p>
          <a:p>
            <a:pPr lvl="1"/>
            <a:r>
              <a:rPr lang="zh-CN" altLang="en-US" dirty="0"/>
              <a:t>概念设计、跳转关系设计、界面精化、设计评审</a:t>
            </a:r>
            <a:endParaRPr lang="en-US" altLang="zh-CN" dirty="0"/>
          </a:p>
          <a:p>
            <a:pPr lvl="1"/>
            <a:endParaRPr lang="en-US" altLang="zh-CN" dirty="0"/>
          </a:p>
          <a:p>
            <a:r>
              <a:rPr lang="zh-CN" altLang="en-US" dirty="0"/>
              <a:t>用户界面设计的结果</a:t>
            </a:r>
            <a:endParaRPr lang="en-US" altLang="zh-CN" dirty="0"/>
          </a:p>
          <a:p>
            <a:pPr lvl="1"/>
            <a:r>
              <a:rPr lang="zh-CN" altLang="en-US" dirty="0"/>
              <a:t>用户界面原型</a:t>
            </a:r>
            <a:endParaRPr lang="en-US" altLang="zh-CN" dirty="0"/>
          </a:p>
          <a:p>
            <a:pPr lvl="1"/>
            <a:r>
              <a:rPr lang="en-US" altLang="zh-CN" dirty="0"/>
              <a:t>UML</a:t>
            </a:r>
            <a:r>
              <a:rPr lang="zh-CN" altLang="en-US" dirty="0"/>
              <a:t>类图、交互图等模型</a:t>
            </a:r>
            <a:endParaRPr lang="zh-CN" altLang="en-US"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en-US" dirty="0"/>
              <a:t>课程实践</a:t>
            </a:r>
            <a:r>
              <a:rPr lang="en-US" altLang="zh-CN" dirty="0"/>
              <a:t>1</a:t>
            </a:r>
            <a:r>
              <a:rPr lang="zh-CN" altLang="en-US" dirty="0"/>
              <a:t>：设计开源软件的用户界面</a:t>
            </a:r>
            <a:endParaRPr lang="zh-CN" altLang="en-US" dirty="0"/>
          </a:p>
        </p:txBody>
      </p:sp>
      <p:sp>
        <p:nvSpPr>
          <p:cNvPr id="3" name="内容占位符 2"/>
          <p:cNvSpPr>
            <a:spLocks noGrp="1"/>
          </p:cNvSpPr>
          <p:nvPr>
            <p:ph idx="1"/>
          </p:nvPr>
        </p:nvSpPr>
        <p:spPr>
          <a:xfrm>
            <a:off x="539750" y="1125538"/>
            <a:ext cx="10920052" cy="5040312"/>
          </a:xfrm>
        </p:spPr>
        <p:txBody>
          <a:bodyPr/>
          <a:lstStyle/>
          <a:p>
            <a:pPr lvl="0"/>
            <a:r>
              <a:rPr lang="zh-CN" altLang="zh-CN" dirty="0"/>
              <a:t>任务：开源软件的用户界面设计</a:t>
            </a:r>
            <a:endParaRPr lang="zh-CN" altLang="zh-CN" dirty="0"/>
          </a:p>
          <a:p>
            <a:pPr lvl="0"/>
            <a:r>
              <a:rPr lang="zh-CN" altLang="zh-CN" dirty="0"/>
              <a:t>方法</a:t>
            </a:r>
            <a:endParaRPr lang="en-US" altLang="zh-CN" dirty="0"/>
          </a:p>
          <a:p>
            <a:pPr lvl="1"/>
            <a:r>
              <a:rPr lang="zh-CN" altLang="zh-CN" dirty="0"/>
              <a:t>针对开源软件新增加的软件需求，考虑软件的用例模型和用例交互模型，对开源软件的用户界面进行设计，以支持用户与开源软件的输入和输出，进而实现开源软件的新功能</a:t>
            </a:r>
            <a:endParaRPr lang="zh-CN" altLang="zh-CN" dirty="0"/>
          </a:p>
          <a:p>
            <a:pPr lvl="0"/>
            <a:r>
              <a:rPr lang="zh-CN" altLang="zh-CN" dirty="0"/>
              <a:t>要求</a:t>
            </a:r>
            <a:endParaRPr lang="en-US" altLang="zh-CN" dirty="0"/>
          </a:p>
          <a:p>
            <a:pPr lvl="1"/>
            <a:r>
              <a:rPr lang="zh-CN" altLang="zh-CN" dirty="0"/>
              <a:t>基于开源软件新构思的软件需求，针对其用例模型和用例交互模型，要以用户为中心进行设计和优化</a:t>
            </a:r>
            <a:endParaRPr lang="zh-CN" altLang="zh-CN" dirty="0"/>
          </a:p>
          <a:p>
            <a:pPr lvl="0"/>
            <a:r>
              <a:rPr lang="zh-CN" altLang="zh-CN" dirty="0"/>
              <a:t>结果：用户界面原型，用户界面的</a:t>
            </a:r>
            <a:r>
              <a:rPr lang="en-US" altLang="zh-CN" dirty="0"/>
              <a:t>UML</a:t>
            </a:r>
            <a:r>
              <a:rPr lang="zh-CN" altLang="zh-CN" dirty="0"/>
              <a:t>类图模型以及界面跳转的顺序图模型</a:t>
            </a:r>
            <a:endParaRPr lang="zh-CN" altLang="zh-CN" dirty="0"/>
          </a:p>
          <a:p>
            <a:endParaRPr lang="zh-CN" altLang="en-US" dirty="0"/>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en-US" dirty="0"/>
              <a:t>课程实践</a:t>
            </a:r>
            <a:r>
              <a:rPr lang="en-US" altLang="zh-CN" dirty="0"/>
              <a:t>2</a:t>
            </a:r>
            <a:r>
              <a:rPr lang="zh-CN" altLang="en-US" dirty="0"/>
              <a:t>：设计新开发软件的用户界面</a:t>
            </a:r>
            <a:endParaRPr lang="zh-CN" altLang="en-US" dirty="0"/>
          </a:p>
        </p:txBody>
      </p:sp>
      <p:sp>
        <p:nvSpPr>
          <p:cNvPr id="3" name="内容占位符 2"/>
          <p:cNvSpPr>
            <a:spLocks noGrp="1"/>
          </p:cNvSpPr>
          <p:nvPr>
            <p:ph idx="1"/>
          </p:nvPr>
        </p:nvSpPr>
        <p:spPr>
          <a:xfrm>
            <a:off x="539750" y="1125538"/>
            <a:ext cx="10920052" cy="5040312"/>
          </a:xfrm>
        </p:spPr>
        <p:txBody>
          <a:bodyPr/>
          <a:lstStyle/>
          <a:p>
            <a:pPr lvl="0"/>
            <a:r>
              <a:rPr lang="zh-CN" altLang="zh-CN" dirty="0"/>
              <a:t>任务：软件用户界面设计</a:t>
            </a:r>
            <a:endParaRPr lang="zh-CN" altLang="zh-CN" dirty="0"/>
          </a:p>
          <a:p>
            <a:pPr lvl="0"/>
            <a:r>
              <a:rPr lang="zh-CN" altLang="zh-CN" dirty="0"/>
              <a:t>方法</a:t>
            </a:r>
            <a:endParaRPr lang="en-US" altLang="zh-CN" dirty="0"/>
          </a:p>
          <a:p>
            <a:pPr lvl="1"/>
            <a:r>
              <a:rPr lang="zh-CN" altLang="zh-CN" dirty="0"/>
              <a:t>基于用户的软件需求，针对软件系统的用例模型和用例交互模型，设计软件系统的用户界面，明确每个用户界面的设计要素，界面之间的跳转关系，以支持用户与软件系统之间的输入和输出</a:t>
            </a:r>
            <a:endParaRPr lang="zh-CN" altLang="zh-CN" dirty="0"/>
          </a:p>
          <a:p>
            <a:pPr lvl="0"/>
            <a:r>
              <a:rPr lang="zh-CN" altLang="zh-CN" dirty="0"/>
              <a:t>要求</a:t>
            </a:r>
            <a:endParaRPr lang="en-US" altLang="zh-CN" dirty="0"/>
          </a:p>
          <a:p>
            <a:pPr lvl="1"/>
            <a:r>
              <a:rPr lang="zh-CN" altLang="zh-CN" dirty="0"/>
              <a:t>针对所构思的软件需求，包括用例模型和用例交互模型，要以用户为中心开展用户界面的设计</a:t>
            </a:r>
            <a:endParaRPr lang="zh-CN" altLang="zh-CN" dirty="0"/>
          </a:p>
          <a:p>
            <a:pPr lvl="0"/>
            <a:r>
              <a:rPr lang="zh-CN" altLang="zh-CN" dirty="0"/>
              <a:t>结果：用户界面原型，用户界面的</a:t>
            </a:r>
            <a:r>
              <a:rPr lang="en-US" altLang="zh-CN" dirty="0"/>
              <a:t>UML</a:t>
            </a:r>
            <a:r>
              <a:rPr lang="zh-CN" altLang="zh-CN" dirty="0"/>
              <a:t>类图模型以及界面跳转的顺序图模型</a:t>
            </a:r>
            <a:endParaRPr lang="zh-CN" altLang="zh-CN" dirty="0"/>
          </a:p>
          <a:p>
            <a:endParaRPr lang="zh-CN" altLang="en-US" dirty="0"/>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3952" y="851517"/>
            <a:ext cx="5237784" cy="2991416"/>
          </a:xfrm>
        </p:spPr>
        <p:txBody>
          <a:bodyPr vert="horz" lIns="91440" tIns="45720" rIns="91440" bIns="45720" rtlCol="0" anchor="b">
            <a:normAutofit/>
          </a:bodyPr>
          <a:lstStyle/>
          <a:p>
            <a:pPr eaLnBrk="1" hangingPunct="1">
              <a:lnSpc>
                <a:spcPct val="90000"/>
              </a:lnSpc>
            </a:pPr>
            <a:r>
              <a:rPr lang="zh-CN" altLang="en-US" sz="6000" kern="1200">
                <a:solidFill>
                  <a:schemeClr val="tx1"/>
                </a:solidFill>
                <a:latin typeface="+mj-lt"/>
                <a:ea typeface="+mj-ea"/>
                <a:cs typeface="+mj-cs"/>
              </a:rPr>
              <a:t>思考和讨论</a:t>
            </a:r>
            <a:endParaRPr lang="zh-CN" altLang="en-US" sz="6000" kern="1200">
              <a:solidFill>
                <a:schemeClr val="tx1"/>
              </a:solidFill>
              <a:latin typeface="+mj-lt"/>
              <a:ea typeface="+mj-ea"/>
              <a:cs typeface="+mj-cs"/>
            </a:endParaRPr>
          </a:p>
        </p:txBody>
      </p:sp>
      <p:sp>
        <p:nvSpPr>
          <p:cNvPr id="3" name="内容占位符 2"/>
          <p:cNvSpPr>
            <a:spLocks noGrp="1"/>
          </p:cNvSpPr>
          <p:nvPr>
            <p:ph idx="1"/>
          </p:nvPr>
        </p:nvSpPr>
        <p:spPr>
          <a:xfrm>
            <a:off x="1093953" y="3842932"/>
            <a:ext cx="4166572" cy="2163551"/>
          </a:xfrm>
        </p:spPr>
        <p:txBody>
          <a:bodyPr vert="horz" lIns="91440" tIns="45720" rIns="91440" bIns="45720" rtlCol="0" anchor="t">
            <a:normAutofit/>
          </a:bodyPr>
          <a:lstStyle/>
          <a:p>
            <a:pPr marL="0" indent="0" eaLnBrk="1" hangingPunct="1">
              <a:lnSpc>
                <a:spcPct val="90000"/>
              </a:lnSpc>
              <a:spcBef>
                <a:spcPts val="1000"/>
              </a:spcBef>
              <a:buNone/>
            </a:pPr>
            <a:r>
              <a:rPr lang="zh-CN" altLang="en-US" sz="2400" kern="1200" dirty="0">
                <a:solidFill>
                  <a:srgbClr val="C00000"/>
                </a:solidFill>
                <a:latin typeface="+mn-lt"/>
                <a:ea typeface="+mn-ea"/>
                <a:cs typeface="+mn-cs"/>
              </a:rPr>
              <a:t>你认为哪个软件的用户界面你最喜欢？为什么？</a:t>
            </a:r>
            <a:endParaRPr lang="zh-CN" altLang="en-US" sz="2400" kern="1200" dirty="0">
              <a:solidFill>
                <a:srgbClr val="C00000"/>
              </a:solidFill>
              <a:latin typeface="+mn-lt"/>
              <a:ea typeface="+mn-ea"/>
              <a:cs typeface="+mn-cs"/>
            </a:endParaRPr>
          </a:p>
        </p:txBody>
      </p:sp>
      <p:pic>
        <p:nvPicPr>
          <p:cNvPr id="4" name="图片 3"/>
          <p:cNvPicPr>
            <a:picLocks noChangeAspect="1"/>
          </p:cNvPicPr>
          <p:nvPr/>
        </p:nvPicPr>
        <p:blipFill>
          <a:blip r:embed="rId1"/>
          <a:stretch>
            <a:fillRect/>
          </a:stretch>
        </p:blipFill>
        <p:spPr>
          <a:xfrm>
            <a:off x="7932479" y="2129307"/>
            <a:ext cx="2412999" cy="3217333"/>
          </a:xfrm>
          <a:prstGeom prst="rect">
            <a:avLst/>
          </a:prstGeom>
        </p:spPr>
      </p:pic>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4475026" y="1736812"/>
            <a:ext cx="3240360" cy="792088"/>
          </a:xfrm>
          <a:prstGeom prst="rect">
            <a:avLst/>
          </a:prstGeom>
        </p:spPr>
        <p:txBody>
          <a:bodyPr vert="horz" anchor="b">
            <a:normAutofit fontScale="82500" lnSpcReduction="10000"/>
            <a:scene3d>
              <a:camera prst="orthographicFront"/>
              <a:lightRig rig="soft" dir="t"/>
            </a:scene3d>
            <a:sp3d prstMaterial="softEdge">
              <a:bevelT w="25400" h="25400"/>
            </a:sp3d>
          </a:bodyPr>
          <a:lstStyle>
            <a:lvl1pPr algn="r" rtl="0" eaLnBrk="1" latinLnBrk="0" hangingPunct="1">
              <a:spcBef>
                <a:spcPct val="0"/>
              </a:spcBef>
              <a:buNone/>
              <a:defRPr kumimoji="0" sz="48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pPr algn="ctr">
              <a:lnSpc>
                <a:spcPct val="150000"/>
              </a:lnSpc>
              <a:defRPr/>
            </a:pPr>
            <a:r>
              <a:rPr lang="zh-CN" altLang="en-US" sz="4400" dirty="0">
                <a:solidFill>
                  <a:srgbClr val="C00000"/>
                </a:solidFill>
                <a:latin typeface="微软雅黑" panose="020B0503020204020204" charset="-122"/>
                <a:ea typeface="微软雅黑" panose="020B0503020204020204" charset="-122"/>
              </a:rPr>
              <a:t>问题和讨论</a:t>
            </a:r>
            <a:endParaRPr lang="zh-CN" altLang="en-US" sz="4400" dirty="0">
              <a:solidFill>
                <a:srgbClr val="C00000"/>
              </a:solidFill>
              <a:latin typeface="微软雅黑" panose="020B0503020204020204" charset="-122"/>
              <a:ea typeface="微软雅黑" panose="020B0503020204020204" charset="-122"/>
            </a:endParaRPr>
          </a:p>
        </p:txBody>
      </p:sp>
      <p:pic>
        <p:nvPicPr>
          <p:cNvPr id="6" name="图片 5"/>
          <p:cNvPicPr>
            <a:picLocks noChangeAspect="1"/>
          </p:cNvPicPr>
          <p:nvPr/>
        </p:nvPicPr>
        <p:blipFill>
          <a:blip r:embed="rId1"/>
          <a:stretch>
            <a:fillRect/>
          </a:stretch>
        </p:blipFill>
        <p:spPr>
          <a:xfrm>
            <a:off x="5096693" y="3032956"/>
            <a:ext cx="1997026" cy="2205907"/>
          </a:xfrm>
          <a:prstGeom prst="rect">
            <a:avLst/>
          </a:prstGeom>
        </p:spPr>
      </p:pic>
      <p:sp>
        <p:nvSpPr>
          <p:cNvPr id="2" name="标题 1"/>
          <p:cNvSpPr>
            <a:spLocks noGrp="1"/>
          </p:cNvSpPr>
          <p:nvPr>
            <p:ph type="title"/>
          </p:nvPr>
        </p:nvSpPr>
        <p:spPr/>
        <p:txBody>
          <a:bodyPr/>
          <a:lstStyle/>
          <a:p>
            <a:endParaRPr lang="zh-CN" altLang="en-US"/>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示例：基于文本输入的用户界面</a:t>
            </a:r>
            <a:endParaRPr lang="zh-CN" altLang="en-US" dirty="0"/>
          </a:p>
        </p:txBody>
      </p:sp>
      <p:sp>
        <p:nvSpPr>
          <p:cNvPr id="3" name="内容占位符 2"/>
          <p:cNvSpPr>
            <a:spLocks noGrp="1"/>
          </p:cNvSpPr>
          <p:nvPr>
            <p:ph idx="1"/>
          </p:nvPr>
        </p:nvSpPr>
        <p:spPr/>
        <p:txBody>
          <a:bodyPr/>
          <a:lstStyle/>
          <a:p>
            <a:r>
              <a:rPr lang="en-US" altLang="zh-CN" dirty="0"/>
              <a:t>DOS</a:t>
            </a:r>
            <a:r>
              <a:rPr lang="zh-CN" altLang="en-US" dirty="0"/>
              <a:t>中的用户命令的文本输入以及文本的输出</a:t>
            </a:r>
            <a:endParaRPr lang="zh-CN" altLang="en-US" dirty="0"/>
          </a:p>
        </p:txBody>
      </p:sp>
      <p:pic>
        <p:nvPicPr>
          <p:cNvPr id="5" name="图片 4"/>
          <p:cNvPicPr/>
          <p:nvPr/>
        </p:nvPicPr>
        <p:blipFill>
          <a:blip r:embed="rId1">
            <a:extLst>
              <a:ext uri="{28A0092B-C50C-407E-A947-70E740481C1C}">
                <a14:useLocalDpi xmlns:a14="http://schemas.microsoft.com/office/drawing/2010/main" val="0"/>
              </a:ext>
            </a:extLst>
          </a:blip>
          <a:srcRect/>
          <a:stretch>
            <a:fillRect/>
          </a:stretch>
        </p:blipFill>
        <p:spPr bwMode="auto">
          <a:xfrm>
            <a:off x="723416" y="1736812"/>
            <a:ext cx="6343898" cy="3852428"/>
          </a:xfrm>
          <a:prstGeom prst="rect">
            <a:avLst/>
          </a:prstGeom>
          <a:noFill/>
          <a:ln>
            <a:noFill/>
          </a:ln>
        </p:spPr>
      </p:pic>
      <p:pic>
        <p:nvPicPr>
          <p:cNvPr id="6" name="图片 5"/>
          <p:cNvPicPr>
            <a:picLocks noChangeAspect="1"/>
          </p:cNvPicPr>
          <p:nvPr/>
        </p:nvPicPr>
        <p:blipFill>
          <a:blip r:embed="rId2"/>
          <a:stretch>
            <a:fillRect/>
          </a:stretch>
        </p:blipFill>
        <p:spPr>
          <a:xfrm>
            <a:off x="10726687" y="5793149"/>
            <a:ext cx="752290" cy="759940"/>
          </a:xfrm>
          <a:prstGeom prst="rect">
            <a:avLst/>
          </a:prstGeom>
        </p:spPr>
      </p:pic>
      <p:sp>
        <p:nvSpPr>
          <p:cNvPr id="7" name="矩形 6"/>
          <p:cNvSpPr/>
          <p:nvPr/>
        </p:nvSpPr>
        <p:spPr>
          <a:xfrm>
            <a:off x="711437" y="5763701"/>
            <a:ext cx="9541060" cy="789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solidFill>
                  <a:srgbClr val="C00000"/>
                </a:solidFill>
              </a:rPr>
              <a:t>基于文本的交互方式有何局限性？</a:t>
            </a:r>
            <a:endParaRPr lang="zh-CN" altLang="en-US" sz="2800" dirty="0">
              <a:solidFill>
                <a:srgbClr val="C00000"/>
              </a:solidFill>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示例：“腾讯会议”的图形化用户界面</a:t>
            </a:r>
            <a:endParaRPr lang="zh-CN" altLang="en-US" dirty="0"/>
          </a:p>
        </p:txBody>
      </p:sp>
      <p:sp>
        <p:nvSpPr>
          <p:cNvPr id="3" name="内容占位符 2"/>
          <p:cNvSpPr>
            <a:spLocks noGrp="1"/>
          </p:cNvSpPr>
          <p:nvPr>
            <p:ph idx="1"/>
          </p:nvPr>
        </p:nvSpPr>
        <p:spPr>
          <a:xfrm>
            <a:off x="539750" y="1125538"/>
            <a:ext cx="3431220" cy="5040312"/>
          </a:xfrm>
        </p:spPr>
        <p:txBody>
          <a:bodyPr/>
          <a:lstStyle/>
          <a:p>
            <a:r>
              <a:rPr lang="zh-CN" altLang="en-US" dirty="0"/>
              <a:t>图标</a:t>
            </a:r>
            <a:endParaRPr lang="en-US" altLang="zh-CN" dirty="0"/>
          </a:p>
          <a:p>
            <a:pPr lvl="1"/>
            <a:r>
              <a:rPr lang="zh-CN" altLang="en-US" dirty="0"/>
              <a:t>展示软件名称</a:t>
            </a:r>
            <a:endParaRPr lang="en-US" altLang="zh-CN" dirty="0"/>
          </a:p>
          <a:p>
            <a:pPr lvl="1"/>
            <a:endParaRPr lang="en-US" altLang="zh-CN" dirty="0"/>
          </a:p>
          <a:p>
            <a:r>
              <a:rPr lang="zh-CN" altLang="en-US" dirty="0"/>
              <a:t>按钮</a:t>
            </a:r>
            <a:endParaRPr lang="en-US" altLang="zh-CN" dirty="0"/>
          </a:p>
          <a:p>
            <a:pPr lvl="1"/>
            <a:r>
              <a:rPr lang="zh-CN" altLang="en-US" dirty="0"/>
              <a:t>点击完成相关的操作</a:t>
            </a:r>
            <a:endParaRPr lang="en-US" altLang="zh-CN" dirty="0"/>
          </a:p>
          <a:p>
            <a:pPr lvl="1"/>
            <a:r>
              <a:rPr lang="zh-CN" altLang="en-US" dirty="0"/>
              <a:t>加入会议</a:t>
            </a:r>
            <a:endParaRPr lang="en-US" altLang="zh-CN" dirty="0"/>
          </a:p>
          <a:p>
            <a:pPr lvl="1"/>
            <a:r>
              <a:rPr lang="zh-CN" altLang="en-US" dirty="0"/>
              <a:t>注册</a:t>
            </a:r>
            <a:r>
              <a:rPr lang="en-US" altLang="zh-CN" dirty="0"/>
              <a:t>/</a:t>
            </a:r>
            <a:r>
              <a:rPr lang="zh-CN" altLang="en-US" dirty="0"/>
              <a:t>登录</a:t>
            </a:r>
            <a:endParaRPr lang="zh-CN" altLang="en-US" dirty="0"/>
          </a:p>
        </p:txBody>
      </p:sp>
      <p:pic>
        <p:nvPicPr>
          <p:cNvPr id="7" name="图片 6"/>
          <p:cNvPicPr>
            <a:picLocks noChangeAspect="1"/>
          </p:cNvPicPr>
          <p:nvPr/>
        </p:nvPicPr>
        <p:blipFill>
          <a:blip r:embed="rId1"/>
          <a:stretch>
            <a:fillRect/>
          </a:stretch>
        </p:blipFill>
        <p:spPr>
          <a:xfrm>
            <a:off x="5794456" y="972939"/>
            <a:ext cx="4981270" cy="4724313"/>
          </a:xfrm>
          <a:prstGeom prst="rect">
            <a:avLst/>
          </a:prstGeom>
          <a:ln w="12700">
            <a:solidFill>
              <a:schemeClr val="accent1"/>
            </a:solidFill>
          </a:ln>
        </p:spPr>
      </p:pic>
      <p:cxnSp>
        <p:nvCxnSpPr>
          <p:cNvPr id="9" name="直接箭头连接符 8"/>
          <p:cNvCxnSpPr/>
          <p:nvPr/>
        </p:nvCxnSpPr>
        <p:spPr>
          <a:xfrm>
            <a:off x="1918742" y="1376772"/>
            <a:ext cx="5472608" cy="432048"/>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2134766" y="2996952"/>
            <a:ext cx="3659690" cy="1404156"/>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a:blip r:embed="rId2"/>
          <a:stretch>
            <a:fillRect/>
          </a:stretch>
        </p:blipFill>
        <p:spPr>
          <a:xfrm>
            <a:off x="10726687" y="5793149"/>
            <a:ext cx="752290" cy="759940"/>
          </a:xfrm>
          <a:prstGeom prst="rect">
            <a:avLst/>
          </a:prstGeom>
        </p:spPr>
      </p:pic>
      <p:sp>
        <p:nvSpPr>
          <p:cNvPr id="11" name="矩形 10"/>
          <p:cNvSpPr/>
          <p:nvPr/>
        </p:nvSpPr>
        <p:spPr>
          <a:xfrm>
            <a:off x="711437" y="5763701"/>
            <a:ext cx="9541060" cy="789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solidFill>
                  <a:srgbClr val="C00000"/>
                </a:solidFill>
              </a:rPr>
              <a:t>基于图形化界面的交互方式有何优势？</a:t>
            </a:r>
            <a:endParaRPr lang="zh-CN" altLang="en-US" sz="2800" dirty="0">
              <a:solidFill>
                <a:srgbClr val="C00000"/>
              </a:solidFill>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示例：基于语音的人机交互设计</a:t>
            </a:r>
            <a:endParaRPr lang="zh-CN" altLang="en-US" dirty="0"/>
          </a:p>
        </p:txBody>
      </p:sp>
      <p:sp>
        <p:nvSpPr>
          <p:cNvPr id="2" name="内容占位符 1"/>
          <p:cNvSpPr>
            <a:spLocks noGrp="1"/>
          </p:cNvSpPr>
          <p:nvPr>
            <p:ph idx="1"/>
          </p:nvPr>
        </p:nvSpPr>
        <p:spPr/>
        <p:txBody>
          <a:bodyPr/>
          <a:lstStyle/>
          <a:p>
            <a:r>
              <a:rPr lang="zh-CN" altLang="en-US" dirty="0"/>
              <a:t>基于语音交互设计的友好性和满意度</a:t>
            </a:r>
            <a:endParaRPr lang="en-US" altLang="zh-CN" dirty="0"/>
          </a:p>
          <a:p>
            <a:pPr lvl="1"/>
            <a:r>
              <a:rPr lang="zh-CN" altLang="en-US" dirty="0"/>
              <a:t>计算机能够准确地理解用户的语音</a:t>
            </a:r>
            <a:endParaRPr lang="en-US" altLang="zh-CN" dirty="0"/>
          </a:p>
          <a:p>
            <a:pPr lvl="1"/>
            <a:r>
              <a:rPr lang="zh-CN" altLang="en-US" dirty="0"/>
              <a:t>用户能否听得到、听得清计算机反馈的语音信息</a:t>
            </a:r>
            <a:endParaRPr lang="en-US" altLang="zh-CN" dirty="0"/>
          </a:p>
          <a:p>
            <a:pPr lvl="1"/>
            <a:r>
              <a:rPr lang="zh-CN" altLang="en-US" dirty="0"/>
              <a:t>能否在不同的环境（如嘈杂、安静）下具有不同的音亮</a:t>
            </a:r>
            <a:endParaRPr lang="en-US" altLang="zh-CN" dirty="0"/>
          </a:p>
          <a:p>
            <a:pPr lvl="1"/>
            <a:r>
              <a:rPr lang="zh-CN" altLang="en-US" dirty="0"/>
              <a:t>能否针对用户的位置来定向式地播放语言</a:t>
            </a:r>
            <a:r>
              <a:rPr lang="en-US" altLang="zh-CN" dirty="0"/>
              <a:t> ……</a:t>
            </a:r>
            <a:endParaRPr lang="en-US" altLang="zh-CN" dirty="0"/>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075275" y="3804510"/>
            <a:ext cx="4312519" cy="1832515"/>
          </a:xfrm>
          <a:prstGeom prst="rect">
            <a:avLst/>
          </a:prstGeom>
        </p:spPr>
      </p:pic>
      <p:pic>
        <p:nvPicPr>
          <p:cNvPr id="4" name="图片 3" descr="文本&#10;&#10;中度可信度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072" y="3804511"/>
            <a:ext cx="5677154" cy="1865440"/>
          </a:xfrm>
          <a:prstGeom prst="rect">
            <a:avLst/>
          </a:prstGeom>
          <a:ln w="25400">
            <a:solidFill>
              <a:schemeClr val="accent1"/>
            </a:solidFill>
          </a:ln>
        </p:spPr>
      </p:pic>
      <p:pic>
        <p:nvPicPr>
          <p:cNvPr id="6" name="图片 5"/>
          <p:cNvPicPr>
            <a:picLocks noChangeAspect="1"/>
          </p:cNvPicPr>
          <p:nvPr/>
        </p:nvPicPr>
        <p:blipFill>
          <a:blip r:embed="rId3"/>
          <a:stretch>
            <a:fillRect/>
          </a:stretch>
        </p:blipFill>
        <p:spPr>
          <a:xfrm>
            <a:off x="10726687" y="5793149"/>
            <a:ext cx="752290" cy="759940"/>
          </a:xfrm>
          <a:prstGeom prst="rect">
            <a:avLst/>
          </a:prstGeom>
        </p:spPr>
      </p:pic>
      <p:sp>
        <p:nvSpPr>
          <p:cNvPr id="7" name="矩形 6"/>
          <p:cNvSpPr/>
          <p:nvPr/>
        </p:nvSpPr>
        <p:spPr>
          <a:xfrm>
            <a:off x="566482" y="5793149"/>
            <a:ext cx="9541060" cy="789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solidFill>
                  <a:srgbClr val="C00000"/>
                </a:solidFill>
              </a:rPr>
              <a:t>什么情况下用语音交互方式比较合适？</a:t>
            </a:r>
            <a:endParaRPr lang="zh-CN" altLang="en-US" sz="2800" dirty="0">
              <a:solidFill>
                <a:srgbClr val="C00000"/>
              </a:solidFill>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50590" y="8620"/>
            <a:ext cx="10909212" cy="707886"/>
          </a:xfrm>
        </p:spPr>
        <p:txBody>
          <a:bodyPr>
            <a:normAutofit/>
          </a:bodyPr>
          <a:lstStyle/>
          <a:p>
            <a:r>
              <a:rPr lang="zh-CN" altLang="en-US" dirty="0"/>
              <a:t>思考和讨论</a:t>
            </a:r>
            <a:endParaRPr lang="zh-CN" altLang="en-US" dirty="0"/>
          </a:p>
        </p:txBody>
      </p:sp>
      <p:sp>
        <p:nvSpPr>
          <p:cNvPr id="4" name="内容占位符 3"/>
          <p:cNvSpPr>
            <a:spLocks noGrp="1"/>
          </p:cNvSpPr>
          <p:nvPr>
            <p:ph idx="1"/>
          </p:nvPr>
        </p:nvSpPr>
        <p:spPr>
          <a:xfrm>
            <a:off x="539750" y="1125538"/>
            <a:ext cx="10920052" cy="5040312"/>
          </a:xfrm>
        </p:spPr>
        <p:txBody>
          <a:bodyPr/>
          <a:lstStyle/>
          <a:p>
            <a:r>
              <a:rPr lang="zh-CN" altLang="en-US" dirty="0"/>
              <a:t>除了图形化界面之外，人和计算机之间还有哪些交互手段，并列举典型的软件示例。</a:t>
            </a:r>
            <a:endParaRPr lang="zh-CN" altLang="en-US" dirty="0"/>
          </a:p>
          <a:p>
            <a:endParaRPr lang="zh-CN" altLang="en-US" dirty="0"/>
          </a:p>
        </p:txBody>
      </p:sp>
      <p:pic>
        <p:nvPicPr>
          <p:cNvPr id="11" name="图片 10"/>
          <p:cNvPicPr>
            <a:picLocks noChangeAspect="1"/>
          </p:cNvPicPr>
          <p:nvPr/>
        </p:nvPicPr>
        <p:blipFill>
          <a:blip r:embed="rId1"/>
          <a:stretch>
            <a:fillRect/>
          </a:stretch>
        </p:blipFill>
        <p:spPr>
          <a:xfrm>
            <a:off x="9274624" y="4761148"/>
            <a:ext cx="2185178" cy="1361889"/>
          </a:xfrm>
          <a:prstGeom prst="rect">
            <a:avLst/>
          </a:prstGeom>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1.2 </a:t>
            </a:r>
            <a:r>
              <a:rPr lang="zh-CN" altLang="en-US" dirty="0"/>
              <a:t>人机交互的关键</a:t>
            </a:r>
            <a:endParaRPr lang="zh-CN" altLang="en-US" dirty="0"/>
          </a:p>
        </p:txBody>
      </p:sp>
      <p:sp>
        <p:nvSpPr>
          <p:cNvPr id="2" name="内容占位符 1"/>
          <p:cNvSpPr>
            <a:spLocks noGrp="1"/>
          </p:cNvSpPr>
          <p:nvPr>
            <p:ph idx="1"/>
          </p:nvPr>
        </p:nvSpPr>
        <p:spPr/>
        <p:txBody>
          <a:bodyPr/>
          <a:lstStyle/>
          <a:p>
            <a:r>
              <a:rPr lang="zh-CN" altLang="en-US" dirty="0"/>
              <a:t>用户的满意度</a:t>
            </a:r>
            <a:endParaRPr lang="en-US" altLang="zh-CN" dirty="0"/>
          </a:p>
          <a:p>
            <a:pPr lvl="1"/>
            <a:r>
              <a:rPr lang="zh-CN" altLang="en-US" dirty="0"/>
              <a:t>用户通常将用户界面视为软件本身，用户界面是用户接触软件的主体要素</a:t>
            </a:r>
            <a:endParaRPr lang="en-US" altLang="zh-CN" dirty="0"/>
          </a:p>
          <a:p>
            <a:pPr lvl="1"/>
            <a:r>
              <a:rPr lang="zh-CN" altLang="zh-CN" dirty="0"/>
              <a:t>用户界面设计的质量直接决定了用户对软件系统的评价，影响用户对软件系统的满意度</a:t>
            </a:r>
            <a:endParaRPr lang="en-US" altLang="zh-CN" dirty="0"/>
          </a:p>
          <a:p>
            <a:r>
              <a:rPr lang="zh-CN" altLang="en-US" dirty="0"/>
              <a:t>方便输入</a:t>
            </a:r>
            <a:endParaRPr lang="en-US" altLang="zh-CN" dirty="0"/>
          </a:p>
          <a:p>
            <a:pPr lvl="1"/>
            <a:r>
              <a:rPr lang="zh-CN" altLang="en-US" dirty="0"/>
              <a:t>快速、便捷、准确、友好的输入；鼠标、点击、选择等</a:t>
            </a:r>
            <a:endParaRPr lang="en-US" altLang="zh-CN" dirty="0"/>
          </a:p>
          <a:p>
            <a:r>
              <a:rPr lang="zh-CN" altLang="en-US" dirty="0"/>
              <a:t>直观输出</a:t>
            </a:r>
            <a:endParaRPr lang="en-US" altLang="zh-CN" dirty="0"/>
          </a:p>
          <a:p>
            <a:pPr lvl="1"/>
            <a:r>
              <a:rPr lang="zh-CN" altLang="en-US" dirty="0"/>
              <a:t>直观、显式、可理解、简洁的输出；所见即所得、图形展示等</a:t>
            </a:r>
            <a:endParaRPr lang="en-US" altLang="zh-CN" dirty="0"/>
          </a:p>
          <a:p>
            <a:pPr lvl="1"/>
            <a:endParaRPr lang="en-US" altLang="zh-CN" dirty="0"/>
          </a:p>
          <a:p>
            <a:pPr lvl="1"/>
            <a:endParaRPr lang="zh-CN" altLang="en-US" dirty="0"/>
          </a:p>
        </p:txBody>
      </p:sp>
    </p:spTree>
  </p:cSld>
  <p:clrMapOvr>
    <a:masterClrMapping/>
  </p:clrMapOvr>
  <p:transition>
    <p:fade/>
  </p:transition>
</p:sld>
</file>

<file path=ppt/tags/tag1.xml><?xml version="1.0" encoding="utf-8"?>
<p:tagLst xmlns:p="http://schemas.openxmlformats.org/presentationml/2006/main">
  <p:tag name="KSO_WM_DOC_GUID" val="{cb355037-087a-4cdd-a4de-972ce56b9656}"/>
</p:tagLst>
</file>

<file path=ppt/theme/theme1.xml><?xml version="1.0" encoding="utf-8"?>
<a:theme xmlns:a="http://schemas.openxmlformats.org/drawingml/2006/main" name="自定义设计方案">
  <a:themeElements>
    <a:clrScheme name="自定义 16">
      <a:dk1>
        <a:sysClr val="windowText" lastClr="000000"/>
      </a:dk1>
      <a:lt1>
        <a:sysClr val="window" lastClr="FFFFFF"/>
      </a:lt1>
      <a:dk2>
        <a:srgbClr val="1F497D"/>
      </a:dk2>
      <a:lt2>
        <a:srgbClr val="EEECE1"/>
      </a:lt2>
      <a:accent1>
        <a:srgbClr val="000000"/>
      </a:accent1>
      <a:accent2>
        <a:srgbClr val="000000"/>
      </a:accent2>
      <a:accent3>
        <a:srgbClr val="0000FF"/>
      </a:accent3>
      <a:accent4>
        <a:srgbClr val="00B0F0"/>
      </a:accent4>
      <a:accent5>
        <a:srgbClr val="0000BF"/>
      </a:accent5>
      <a:accent6>
        <a:srgbClr val="00B050"/>
      </a:accent6>
      <a:hlink>
        <a:srgbClr val="92D050"/>
      </a:hlink>
      <a:folHlink>
        <a:srgbClr val="FF0000"/>
      </a:folHlink>
    </a:clrScheme>
    <a:fontScheme name="自定义 11">
      <a:majorFont>
        <a:latin typeface="Times New Roman"/>
        <a:ea typeface="微软雅黑"/>
        <a:cs typeface=""/>
      </a:majorFont>
      <a:minorFont>
        <a:latin typeface="Verdan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《卫星导航定位导论》 20100913</Template>
  <TotalTime>0</TotalTime>
  <Words>4257</Words>
  <Application>WPS 演示</Application>
  <PresentationFormat>自定义</PresentationFormat>
  <Paragraphs>429</Paragraphs>
  <Slides>45</Slides>
  <Notes>4</Notes>
  <HiddenSlides>2</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5</vt:i4>
      </vt:variant>
      <vt:variant>
        <vt:lpstr>幻灯片标题</vt:lpstr>
      </vt:variant>
      <vt:variant>
        <vt:i4>45</vt:i4>
      </vt:variant>
    </vt:vector>
  </HeadingPairs>
  <TitlesOfParts>
    <vt:vector size="59" baseType="lpstr">
      <vt:lpstr>Arial</vt:lpstr>
      <vt:lpstr>宋体</vt:lpstr>
      <vt:lpstr>Wingdings</vt:lpstr>
      <vt:lpstr>Times New Roman</vt:lpstr>
      <vt:lpstr>黑体</vt:lpstr>
      <vt:lpstr>微软雅黑</vt:lpstr>
      <vt:lpstr>Verdana</vt:lpstr>
      <vt:lpstr>Arial Unicode MS</vt:lpstr>
      <vt:lpstr>自定义设计方案</vt:lpstr>
      <vt:lpstr>Visio.Drawing.15</vt:lpstr>
      <vt:lpstr>Visio.Drawing.15</vt:lpstr>
      <vt:lpstr>Visio.Drawing.15</vt:lpstr>
      <vt:lpstr>Visio.Drawing.15</vt:lpstr>
      <vt:lpstr>Visio.Drawing.15</vt:lpstr>
      <vt:lpstr>PowerPoint 演示文稿</vt:lpstr>
      <vt:lpstr>内容</vt:lpstr>
      <vt:lpstr>计算机软件与外界的二种不同交互方式</vt:lpstr>
      <vt:lpstr>1.1 人机交互的常见方式</vt:lpstr>
      <vt:lpstr>示例：基于文本输入的用户界面</vt:lpstr>
      <vt:lpstr>示例：“腾讯会议”的图形化用户界面</vt:lpstr>
      <vt:lpstr>示例：基于语音的人机交互设计</vt:lpstr>
      <vt:lpstr>思考和讨论</vt:lpstr>
      <vt:lpstr>1.2 人机交互的关键</vt:lpstr>
      <vt:lpstr>以用户为中心设计用户界面</vt:lpstr>
      <vt:lpstr>1.3 用户界面元素及实现方式</vt:lpstr>
      <vt:lpstr>用户界面元素示例</vt:lpstr>
      <vt:lpstr>思考和讨论</vt:lpstr>
      <vt:lpstr>1.4 用UML类图表示用户界面元素</vt:lpstr>
      <vt:lpstr>用UML顺序图表示界面的跳转关系</vt:lpstr>
      <vt:lpstr>内容</vt:lpstr>
      <vt:lpstr>2.1 用户界面设计的任务</vt:lpstr>
      <vt:lpstr>2.2 用户界面设计原则（1/2）</vt:lpstr>
      <vt:lpstr>用户界面设计原则（2/2）</vt:lpstr>
      <vt:lpstr>思考和讨论</vt:lpstr>
      <vt:lpstr>2.3 用户界面设计过程</vt:lpstr>
      <vt:lpstr>2.3.1 用户界面初步设计</vt:lpstr>
      <vt:lpstr>（1）确定用户界面的设计元素</vt:lpstr>
      <vt:lpstr>（2）确定用户界面的操作</vt:lpstr>
      <vt:lpstr>思考和讨论</vt:lpstr>
      <vt:lpstr>示例：“空巢老人看护系统”用户界面概念设计</vt:lpstr>
      <vt:lpstr>示例：用户界面“MonitoringUI”设计</vt:lpstr>
      <vt:lpstr>示例：用户界面的设计类图</vt:lpstr>
      <vt:lpstr>示例：登录用例的顺序图及其用户界面设计</vt:lpstr>
      <vt:lpstr>示例：“LoginUI”的设计类图</vt:lpstr>
      <vt:lpstr>2.3.2 建立用户界面间的跳转关系</vt:lpstr>
      <vt:lpstr>用UML图来表示用户界面的跳转关系</vt:lpstr>
      <vt:lpstr>示例：“空巢老人看护系统”用户界面跳转关系</vt:lpstr>
      <vt:lpstr>示例：“空巢老人看护系统”用户界面跳转关系</vt:lpstr>
      <vt:lpstr>示例：界面跳转</vt:lpstr>
      <vt:lpstr>2.3.3 精化用户界面</vt:lpstr>
      <vt:lpstr>精化内容</vt:lpstr>
      <vt:lpstr>内容</vt:lpstr>
      <vt:lpstr>3.1 用户界面设计的输出</vt:lpstr>
      <vt:lpstr>3.2 用户界面评审的内容和原则</vt:lpstr>
      <vt:lpstr>总结</vt:lpstr>
      <vt:lpstr>课程实践1：设计开源软件的用户界面</vt:lpstr>
      <vt:lpstr>课程实践2：设计新开发软件的用户界面</vt:lpstr>
      <vt:lpstr>思考和讨论</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kd</dc:creator>
  <cp:lastModifiedBy>宋万盛</cp:lastModifiedBy>
  <cp:revision>2447</cp:revision>
  <dcterms:created xsi:type="dcterms:W3CDTF">2113-01-01T00:00:00Z</dcterms:created>
  <dcterms:modified xsi:type="dcterms:W3CDTF">2022-02-28T07:30:51Z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2052-11.1.0.11294</vt:lpwstr>
  </property>
  <property fmtid="{D5CDD505-2E9C-101B-9397-08002B2CF9AE}" pid="3" name="ICV">
    <vt:lpwstr>EBFB4C5C27DC4C9C892AEBA2C08DEEDF</vt:lpwstr>
  </property>
</Properties>
</file>