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43"/>
  </p:notesMasterIdLst>
  <p:handoutMasterIdLst>
    <p:handoutMasterId r:id="rId44"/>
  </p:handoutMasterIdLst>
  <p:sldIdLst>
    <p:sldId id="378" r:id="rId2"/>
    <p:sldId id="651" r:id="rId3"/>
    <p:sldId id="612" r:id="rId4"/>
    <p:sldId id="617" r:id="rId5"/>
    <p:sldId id="619" r:id="rId6"/>
    <p:sldId id="429" r:id="rId7"/>
    <p:sldId id="868" r:id="rId8"/>
    <p:sldId id="1854" r:id="rId9"/>
    <p:sldId id="379" r:id="rId10"/>
    <p:sldId id="383" r:id="rId11"/>
    <p:sldId id="413" r:id="rId12"/>
    <p:sldId id="456" r:id="rId13"/>
    <p:sldId id="495" r:id="rId14"/>
    <p:sldId id="458" r:id="rId15"/>
    <p:sldId id="459" r:id="rId16"/>
    <p:sldId id="460" r:id="rId17"/>
    <p:sldId id="461" r:id="rId18"/>
    <p:sldId id="462" r:id="rId19"/>
    <p:sldId id="416" r:id="rId20"/>
    <p:sldId id="464" r:id="rId21"/>
    <p:sldId id="465" r:id="rId22"/>
    <p:sldId id="422" r:id="rId23"/>
    <p:sldId id="489" r:id="rId24"/>
    <p:sldId id="469" r:id="rId25"/>
    <p:sldId id="471" r:id="rId26"/>
    <p:sldId id="491" r:id="rId27"/>
    <p:sldId id="492" r:id="rId28"/>
    <p:sldId id="490" r:id="rId29"/>
    <p:sldId id="472" r:id="rId30"/>
    <p:sldId id="473" r:id="rId31"/>
    <p:sldId id="474" r:id="rId32"/>
    <p:sldId id="478" r:id="rId33"/>
    <p:sldId id="479" r:id="rId34"/>
    <p:sldId id="494" r:id="rId35"/>
    <p:sldId id="493" r:id="rId36"/>
    <p:sldId id="480" r:id="rId37"/>
    <p:sldId id="481" r:id="rId38"/>
    <p:sldId id="482" r:id="rId39"/>
    <p:sldId id="485" r:id="rId40"/>
    <p:sldId id="486" r:id="rId41"/>
    <p:sldId id="1833" r:id="rId4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FF3300"/>
    <a:srgbClr val="FF9966"/>
    <a:srgbClr val="FF9933"/>
    <a:srgbClr val="FFFF00"/>
    <a:srgbClr val="757E30"/>
    <a:srgbClr val="33CC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1998" autoAdjust="0"/>
  </p:normalViewPr>
  <p:slideViewPr>
    <p:cSldViewPr>
      <p:cViewPr varScale="1">
        <p:scale>
          <a:sx n="68" d="100"/>
          <a:sy n="68" d="100"/>
        </p:scale>
        <p:origin x="1162"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88"/>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1170267-728A-441E-B8CF-DEB3FB8997A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5123" name="Rectangle 3">
            <a:extLst>
              <a:ext uri="{FF2B5EF4-FFF2-40B4-BE49-F238E27FC236}">
                <a16:creationId xmlns:a16="http://schemas.microsoft.com/office/drawing/2014/main" id="{68760241-7F68-4990-9F37-67F09678B9DC}"/>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C6F272EB-4F6A-4D69-9E88-1EBC2074DE89}"/>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5125" name="Rectangle 5">
            <a:extLst>
              <a:ext uri="{FF2B5EF4-FFF2-40B4-BE49-F238E27FC236}">
                <a16:creationId xmlns:a16="http://schemas.microsoft.com/office/drawing/2014/main" id="{7DBAAEEE-74B7-4B0E-BCD1-2018C49B76D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B661BEB7-6876-4216-BE00-4D16FDAADB41}"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D472CCF-F6C8-42F7-8E50-F215AB3A454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4099" name="Rectangle 3">
            <a:extLst>
              <a:ext uri="{FF2B5EF4-FFF2-40B4-BE49-F238E27FC236}">
                <a16:creationId xmlns:a16="http://schemas.microsoft.com/office/drawing/2014/main" id="{EE6CD9EE-D966-4106-B02B-F59A3DAA3E0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21508" name="Rectangle 4">
            <a:extLst>
              <a:ext uri="{FF2B5EF4-FFF2-40B4-BE49-F238E27FC236}">
                <a16:creationId xmlns:a16="http://schemas.microsoft.com/office/drawing/2014/main" id="{112B6AD5-ED86-486A-8327-8110F853ADB2}"/>
              </a:ext>
            </a:extLst>
          </p:cNvPr>
          <p:cNvSpPr>
            <a:spLocks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0AA76701-F08F-49BD-A392-AA0C34815A6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19C93824-1B7B-4CA1-A7D0-A4FBE2ECA0C9}"/>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103" name="Rectangle 7">
            <a:extLst>
              <a:ext uri="{FF2B5EF4-FFF2-40B4-BE49-F238E27FC236}">
                <a16:creationId xmlns:a16="http://schemas.microsoft.com/office/drawing/2014/main" id="{B9EA57C1-1866-4522-88A1-C34A7E8ADD5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7F814056-3399-4CE9-8CC7-E72CFE1ABC1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56024098-16AA-405B-8953-170DF05994DB}"/>
              </a:ext>
            </a:extLst>
          </p:cNvPr>
          <p:cNvSpPr>
            <a:spLocks noGrp="1" noRot="1" noChangeAspect="1" noChangeArrowheads="1" noTextEdit="1"/>
          </p:cNvSpPr>
          <p:nvPr>
            <p:ph type="sldImg"/>
          </p:nvPr>
        </p:nvSpPr>
        <p:spPr>
          <a:ln/>
        </p:spPr>
      </p:sp>
      <p:sp>
        <p:nvSpPr>
          <p:cNvPr id="26627" name="备注占位符 2">
            <a:extLst>
              <a:ext uri="{FF2B5EF4-FFF2-40B4-BE49-F238E27FC236}">
                <a16:creationId xmlns:a16="http://schemas.microsoft.com/office/drawing/2014/main" id="{6B0FE13F-3D66-4B41-8B95-B0E98B83B9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8" name="灯片编号占位符 3">
            <a:extLst>
              <a:ext uri="{FF2B5EF4-FFF2-40B4-BE49-F238E27FC236}">
                <a16:creationId xmlns:a16="http://schemas.microsoft.com/office/drawing/2014/main" id="{02E30CB1-F6F0-4E7F-B2E9-35E131871B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140D16-F710-4218-9E77-32205BB86503}" type="slidenum">
              <a:rPr lang="zh-CN" altLang="en-US">
                <a:latin typeface="Times New Roman" panose="02020603050405020304" pitchFamily="18" charset="0"/>
              </a:rPr>
              <a:pPr/>
              <a:t>2</a:t>
            </a:fld>
            <a:endParaRPr lang="en-US"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1C51B13-E6E8-3347-9879-D852DF66A2B6}" type="slidenum">
              <a:rPr lang="zh-CN" altLang="en-US">
                <a:latin typeface="Times New Roman" charset="0"/>
              </a:rPr>
              <a:pPr eaLnBrk="1" hangingPunct="1"/>
              <a:t>36</a:t>
            </a:fld>
            <a:endParaRPr lang="en-US" altLang="zh-CN">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81EE644-E553-5B48-AC22-3588E878E7CB}" type="slidenum">
              <a:rPr lang="zh-CN" altLang="en-US">
                <a:latin typeface="Times New Roman" charset="0"/>
              </a:rPr>
              <a:pPr eaLnBrk="1" hangingPunct="1"/>
              <a:t>37</a:t>
            </a:fld>
            <a:endParaRPr lang="en-US" altLang="zh-CN">
              <a:latin typeface="Times New Roman"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4C87EA2-5F5E-3B4B-A91D-13EBED2F23A6}" type="slidenum">
              <a:rPr lang="zh-CN" altLang="en-US">
                <a:latin typeface="Times New Roman" charset="0"/>
              </a:rPr>
              <a:pPr eaLnBrk="1" hangingPunct="1"/>
              <a:t>38</a:t>
            </a:fld>
            <a:endParaRPr lang="en-US" altLang="zh-CN">
              <a:latin typeface="Times New Roman"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3A64935-81B1-9C45-B709-DE25CEDAA6FB}" type="slidenum">
              <a:rPr lang="zh-CN" altLang="en-US">
                <a:latin typeface="Times New Roman" charset="0"/>
              </a:rPr>
              <a:pPr eaLnBrk="1" hangingPunct="1"/>
              <a:t>39</a:t>
            </a:fld>
            <a:endParaRPr lang="en-US" altLang="zh-CN">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1F647F8-AAE1-1B4B-9D26-CDE5C39B1A6C}" type="slidenum">
              <a:rPr lang="zh-CN" altLang="en-US">
                <a:latin typeface="Times New Roman" charset="0"/>
              </a:rPr>
              <a:pPr eaLnBrk="1" hangingPunct="1"/>
              <a:t>10</a:t>
            </a:fld>
            <a:endParaRPr lang="en-US" altLang="zh-CN">
              <a:latin typeface="Times New Roman"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881CB4A-87D8-3347-B5A7-AC4B8CBB560B}" type="slidenum">
              <a:rPr lang="zh-CN" altLang="en-US">
                <a:latin typeface="Times New Roman" charset="0"/>
              </a:rPr>
              <a:pPr eaLnBrk="1" hangingPunct="1"/>
              <a:t>19</a:t>
            </a:fld>
            <a:endParaRPr lang="en-US" altLang="zh-CN">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678FAAB-A222-3343-9942-A140BE60E891}" type="slidenum">
              <a:rPr lang="zh-CN" altLang="en-US">
                <a:latin typeface="Times New Roman" charset="0"/>
              </a:rPr>
              <a:pPr eaLnBrk="1" hangingPunct="1"/>
              <a:t>20</a:t>
            </a:fld>
            <a:endParaRPr lang="en-US" altLang="zh-CN">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BD4FC0A-871F-FC4E-AC07-6DAFA5E2532C}" type="slidenum">
              <a:rPr lang="zh-CN" altLang="en-US">
                <a:latin typeface="Times New Roman" charset="0"/>
              </a:rPr>
              <a:pPr eaLnBrk="1" hangingPunct="1"/>
              <a:t>21</a:t>
            </a:fld>
            <a:endParaRPr lang="en-US" altLang="zh-CN">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1AF60945-B4D4-004B-92C9-F3386DDD1344}" type="slidenum">
              <a:rPr lang="zh-CN" altLang="en-US">
                <a:latin typeface="Times New Roman" charset="0"/>
              </a:rPr>
              <a:pPr eaLnBrk="1" hangingPunct="1"/>
              <a:t>32</a:t>
            </a:fld>
            <a:endParaRPr lang="en-US" altLang="zh-CN">
              <a:latin typeface="Times New Roman"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3F4EC04-F1E8-2346-9079-86961764C29F}" type="slidenum">
              <a:rPr lang="zh-CN" altLang="en-US">
                <a:latin typeface="Times New Roman" charset="0"/>
              </a:rPr>
              <a:pPr eaLnBrk="1" hangingPunct="1"/>
              <a:t>33</a:t>
            </a:fld>
            <a:endParaRPr lang="en-US" altLang="zh-CN">
              <a:latin typeface="Times New Roman"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00A4A6B-BC5F-AD4C-A418-99CD79454B8D}" type="slidenum">
              <a:rPr lang="zh-CN" altLang="en-US">
                <a:latin typeface="Times New Roman" charset="0"/>
              </a:rPr>
              <a:pPr eaLnBrk="1" hangingPunct="1"/>
              <a:t>34</a:t>
            </a:fld>
            <a:endParaRPr lang="en-US" altLang="zh-CN">
              <a:latin typeface="Times New Roman"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BF5DA22-3E57-994F-A9ED-D060906F63D7}" type="slidenum">
              <a:rPr lang="zh-CN" altLang="en-US">
                <a:latin typeface="Times New Roman" charset="0"/>
              </a:rPr>
              <a:pPr eaLnBrk="1" hangingPunct="1"/>
              <a:t>35</a:t>
            </a:fld>
            <a:endParaRPr lang="en-US" altLang="zh-CN">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42690" name="Rectangle 2"/>
          <p:cNvSpPr>
            <a:spLocks noGrp="1" noChangeArrowheads="1"/>
          </p:cNvSpPr>
          <p:nvPr>
            <p:ph type="ctrTitle"/>
          </p:nvPr>
        </p:nvSpPr>
        <p:spPr>
          <a:xfrm>
            <a:off x="912284" y="1844678"/>
            <a:ext cx="10363200" cy="1470025"/>
          </a:xfrm>
        </p:spPr>
        <p:txBody>
          <a:bodyPr/>
          <a:lstStyle>
            <a:lvl1pPr>
              <a:defRPr sz="4000" b="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242691" name="Rectangle 3"/>
          <p:cNvSpPr>
            <a:spLocks noGrp="1" noChangeArrowheads="1"/>
          </p:cNvSpPr>
          <p:nvPr>
            <p:ph type="subTitle" idx="1"/>
          </p:nvPr>
        </p:nvSpPr>
        <p:spPr>
          <a:xfrm>
            <a:off x="1828800" y="3886200"/>
            <a:ext cx="8534400" cy="838200"/>
          </a:xfrm>
        </p:spPr>
        <p:txBody>
          <a:bodyPr/>
          <a:lstStyle>
            <a:lvl1pPr marL="0" indent="0" algn="ctr">
              <a:buFontTx/>
              <a:buNone/>
              <a:defRPr sz="280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en-US" dirty="0"/>
              <a:t>单击此处编辑母版副标题样式</a:t>
            </a:r>
          </a:p>
        </p:txBody>
      </p:sp>
    </p:spTree>
    <p:extLst>
      <p:ext uri="{BB962C8B-B14F-4D97-AF65-F5344CB8AC3E}">
        <p14:creationId xmlns:p14="http://schemas.microsoft.com/office/powerpoint/2010/main" val="27484450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3DE04E4C-3AC2-4465-AEBF-DDB3135AD568}"/>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5" name="AutoShape 6">
            <a:extLst>
              <a:ext uri="{FF2B5EF4-FFF2-40B4-BE49-F238E27FC236}">
                <a16:creationId xmlns:a16="http://schemas.microsoft.com/office/drawing/2014/main" id="{65079D3E-204B-4226-974F-72B99BC0E990}"/>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6" name="图片 12" descr="C:\Users\86139\Desktop\图标.png图标">
            <a:extLst>
              <a:ext uri="{FF2B5EF4-FFF2-40B4-BE49-F238E27FC236}">
                <a16:creationId xmlns:a16="http://schemas.microsoft.com/office/drawing/2014/main" id="{0188A18B-EA0B-4718-82E8-E0A07034BC9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21AF8CEC-801F-4AF0-82D0-8C6D9C612320}"/>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8" name="矩形 7">
            <a:extLst>
              <a:ext uri="{FF2B5EF4-FFF2-40B4-BE49-F238E27FC236}">
                <a16:creationId xmlns:a16="http://schemas.microsoft.com/office/drawing/2014/main" id="{FC20D7F4-5312-41CC-B7AA-D6C9A7A57DA1}"/>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9" name="TextBox 9">
            <a:extLst>
              <a:ext uri="{FF2B5EF4-FFF2-40B4-BE49-F238E27FC236}">
                <a16:creationId xmlns:a16="http://schemas.microsoft.com/office/drawing/2014/main" id="{BC49DECC-A98E-4950-ABB6-1418D31EFBE1}"/>
              </a:ext>
            </a:extLst>
          </p:cNvPr>
          <p:cNvSpPr txBox="1"/>
          <p:nvPr/>
        </p:nvSpPr>
        <p:spPr>
          <a:xfrm>
            <a:off x="6350" y="6350"/>
            <a:ext cx="4144963" cy="398463"/>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500" y="1951387"/>
            <a:ext cx="10972800" cy="39258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262510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CDFA959F-05E9-4734-B101-49B168E87F4D}"/>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5" name="AutoShape 6">
            <a:extLst>
              <a:ext uri="{FF2B5EF4-FFF2-40B4-BE49-F238E27FC236}">
                <a16:creationId xmlns:a16="http://schemas.microsoft.com/office/drawing/2014/main" id="{B9F3A7B0-B4AE-4529-8366-C431E6F7CE35}"/>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6" name="图片 12" descr="C:\Users\86139\Desktop\图标.png图标">
            <a:extLst>
              <a:ext uri="{FF2B5EF4-FFF2-40B4-BE49-F238E27FC236}">
                <a16:creationId xmlns:a16="http://schemas.microsoft.com/office/drawing/2014/main" id="{03C73900-087F-4DF5-9F98-556CAA1EBA3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A32F28CC-835E-4A3A-B120-EA9F46E88012}"/>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8" name="矩形 7">
            <a:extLst>
              <a:ext uri="{FF2B5EF4-FFF2-40B4-BE49-F238E27FC236}">
                <a16:creationId xmlns:a16="http://schemas.microsoft.com/office/drawing/2014/main" id="{3A4B47B2-23BB-4B57-A440-2333E90878E7}"/>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9" name="TextBox 9">
            <a:extLst>
              <a:ext uri="{FF2B5EF4-FFF2-40B4-BE49-F238E27FC236}">
                <a16:creationId xmlns:a16="http://schemas.microsoft.com/office/drawing/2014/main" id="{5FBB9EB2-2670-46FD-953C-926D7AF308D4}"/>
              </a:ext>
            </a:extLst>
          </p:cNvPr>
          <p:cNvSpPr txBox="1"/>
          <p:nvPr/>
        </p:nvSpPr>
        <p:spPr>
          <a:xfrm>
            <a:off x="6350" y="6350"/>
            <a:ext cx="4144963" cy="398463"/>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竖排标题 1"/>
          <p:cNvSpPr>
            <a:spLocks noGrp="1"/>
          </p:cNvSpPr>
          <p:nvPr>
            <p:ph type="title" orient="vert"/>
          </p:nvPr>
        </p:nvSpPr>
        <p:spPr>
          <a:xfrm>
            <a:off x="8627573" y="1052831"/>
            <a:ext cx="2747433" cy="4935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63353" y="1052834"/>
            <a:ext cx="8039100" cy="49355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6794203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56167-909E-490E-89CA-688C4BB7C4B7}"/>
              </a:ext>
            </a:extLst>
          </p:cNvPr>
          <p:cNvSpPr>
            <a:spLocks noGrp="1"/>
          </p:cNvSpPr>
          <p:nvPr>
            <p:ph type="dt" sz="half" idx="10"/>
          </p:nvPr>
        </p:nvSpPr>
        <p:spPr>
          <a:xfrm>
            <a:off x="1117600" y="6356350"/>
            <a:ext cx="3657600" cy="365125"/>
          </a:xfrm>
        </p:spPr>
        <p:txBody>
          <a:bodyPr/>
          <a:lstStyle>
            <a:lvl1pPr>
              <a:defRPr/>
            </a:lvl1pPr>
          </a:lstStyle>
          <a:p>
            <a:pPr>
              <a:defRPr/>
            </a:pPr>
            <a:fld id="{C3B15B04-CD4A-4F08-8050-395E152A8702}" type="datetimeFigureOut">
              <a:rPr lang="zh-CN" altLang="en-US"/>
              <a:pPr>
                <a:defRPr/>
              </a:pPr>
              <a:t>2022/6/8</a:t>
            </a:fld>
            <a:endParaRPr lang="zh-CN" altLang="en-US" dirty="0"/>
          </a:p>
        </p:txBody>
      </p:sp>
      <p:sp>
        <p:nvSpPr>
          <p:cNvPr id="4" name="页脚占位符 3">
            <a:extLst>
              <a:ext uri="{FF2B5EF4-FFF2-40B4-BE49-F238E27FC236}">
                <a16:creationId xmlns:a16="http://schemas.microsoft.com/office/drawing/2014/main" id="{13F4AA27-A8B4-4DFB-9620-CC7D67120259}"/>
              </a:ext>
            </a:extLst>
          </p:cNvPr>
          <p:cNvSpPr>
            <a:spLocks noGrp="1"/>
          </p:cNvSpPr>
          <p:nvPr>
            <p:ph type="ftr" sz="quarter" idx="11"/>
          </p:nvPr>
        </p:nvSpPr>
        <p:spPr>
          <a:xfrm>
            <a:off x="5375275" y="6356350"/>
            <a:ext cx="3519488"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F52B5834-2A53-4F1C-9F9D-A7F38D6D6F8B}"/>
              </a:ext>
            </a:extLst>
          </p:cNvPr>
          <p:cNvSpPr>
            <a:spLocks noGrp="1"/>
          </p:cNvSpPr>
          <p:nvPr>
            <p:ph type="sldNum" sz="quarter" idx="12"/>
          </p:nvPr>
        </p:nvSpPr>
        <p:spPr>
          <a:xfrm>
            <a:off x="9007475" y="6356350"/>
            <a:ext cx="3065463" cy="365125"/>
          </a:xfrm>
        </p:spPr>
        <p:txBody>
          <a:bodyPr/>
          <a:lstStyle>
            <a:lvl1pPr>
              <a:defRPr/>
            </a:lvl1pPr>
          </a:lstStyle>
          <a:p>
            <a:pPr>
              <a:defRPr/>
            </a:pPr>
            <a:fld id="{8C923B3B-5B66-4DA7-9E59-FF91D9AACF98}" type="slidenum">
              <a:rPr lang="zh-CN" altLang="en-US"/>
              <a:pPr>
                <a:defRPr/>
              </a:pPr>
              <a:t>‹#›</a:t>
            </a:fld>
            <a:endParaRPr lang="zh-CN" altLang="en-US" dirty="0"/>
          </a:p>
        </p:txBody>
      </p:sp>
    </p:spTree>
    <p:extLst>
      <p:ext uri="{BB962C8B-B14F-4D97-AF65-F5344CB8AC3E}">
        <p14:creationId xmlns:p14="http://schemas.microsoft.com/office/powerpoint/2010/main" val="2666768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1E4ED8-B206-4768-9E03-6321DE6370BC}"/>
              </a:ext>
            </a:extLst>
          </p:cNvPr>
          <p:cNvSpPr>
            <a:spLocks noGrp="1"/>
          </p:cNvSpPr>
          <p:nvPr>
            <p:ph type="dt" sz="half" idx="10"/>
          </p:nvPr>
        </p:nvSpPr>
        <p:spPr>
          <a:xfrm>
            <a:off x="1117600" y="6356350"/>
            <a:ext cx="3178175" cy="365125"/>
          </a:xfrm>
        </p:spPr>
        <p:txBody>
          <a:bodyPr/>
          <a:lstStyle>
            <a:lvl1pPr>
              <a:defRPr/>
            </a:lvl1pPr>
          </a:lstStyle>
          <a:p>
            <a:pPr>
              <a:defRPr/>
            </a:pPr>
            <a:fld id="{28F4DB94-764A-472D-8539-621F52066934}" type="datetimeFigureOut">
              <a:rPr lang="zh-CN" altLang="en-US"/>
              <a:pPr>
                <a:defRPr/>
              </a:pPr>
              <a:t>2022/6/8</a:t>
            </a:fld>
            <a:endParaRPr lang="zh-CN" altLang="en-US" dirty="0"/>
          </a:p>
        </p:txBody>
      </p:sp>
      <p:sp>
        <p:nvSpPr>
          <p:cNvPr id="4" name="页脚占位符 3">
            <a:extLst>
              <a:ext uri="{FF2B5EF4-FFF2-40B4-BE49-F238E27FC236}">
                <a16:creationId xmlns:a16="http://schemas.microsoft.com/office/drawing/2014/main" id="{C4CFF2CB-C04E-413E-B55B-A99C0C9474EA}"/>
              </a:ext>
            </a:extLst>
          </p:cNvPr>
          <p:cNvSpPr>
            <a:spLocks noGrp="1"/>
          </p:cNvSpPr>
          <p:nvPr>
            <p:ph type="ftr" sz="quarter" idx="11"/>
          </p:nvPr>
        </p:nvSpPr>
        <p:spPr>
          <a:xfrm>
            <a:off x="5384800" y="6356350"/>
            <a:ext cx="3087688"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A66BEE4C-0BB7-45BF-A5B1-64F62FF90B83}"/>
              </a:ext>
            </a:extLst>
          </p:cNvPr>
          <p:cNvSpPr>
            <a:spLocks noGrp="1"/>
          </p:cNvSpPr>
          <p:nvPr>
            <p:ph type="sldNum" sz="quarter" idx="12"/>
          </p:nvPr>
        </p:nvSpPr>
        <p:spPr>
          <a:xfrm>
            <a:off x="8904288" y="6356350"/>
            <a:ext cx="3087687" cy="365125"/>
          </a:xfrm>
        </p:spPr>
        <p:txBody>
          <a:bodyPr/>
          <a:lstStyle>
            <a:lvl1pPr>
              <a:defRPr/>
            </a:lvl1pPr>
          </a:lstStyle>
          <a:p>
            <a:pPr>
              <a:defRPr/>
            </a:pPr>
            <a:fld id="{11AA8F4D-B884-4C06-8397-467D4C417F61}" type="slidenum">
              <a:rPr lang="zh-CN" altLang="en-US"/>
              <a:pPr>
                <a:defRPr/>
              </a:pPr>
              <a:t>‹#›</a:t>
            </a:fld>
            <a:endParaRPr lang="zh-CN" altLang="en-US" dirty="0"/>
          </a:p>
        </p:txBody>
      </p:sp>
    </p:spTree>
    <p:extLst>
      <p:ext uri="{BB962C8B-B14F-4D97-AF65-F5344CB8AC3E}">
        <p14:creationId xmlns:p14="http://schemas.microsoft.com/office/powerpoint/2010/main" val="3681450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D157109-B760-41BF-A379-68A16EB0A6F7}"/>
              </a:ext>
            </a:extLst>
          </p:cNvPr>
          <p:cNvSpPr>
            <a:spLocks noGrp="1"/>
          </p:cNvSpPr>
          <p:nvPr>
            <p:ph type="dt" sz="half" idx="10"/>
          </p:nvPr>
        </p:nvSpPr>
        <p:spPr>
          <a:xfrm>
            <a:off x="1117600" y="6356350"/>
            <a:ext cx="2817813" cy="365125"/>
          </a:xfrm>
        </p:spPr>
        <p:txBody>
          <a:bodyPr/>
          <a:lstStyle>
            <a:lvl1pPr>
              <a:defRPr/>
            </a:lvl1pPr>
          </a:lstStyle>
          <a:p>
            <a:pPr>
              <a:defRPr/>
            </a:pPr>
            <a:fld id="{65EEBCBE-2BD8-45F7-9E96-377C04E3BB2D}" type="datetimeFigureOut">
              <a:rPr lang="zh-CN" altLang="en-US"/>
              <a:pPr>
                <a:defRPr/>
              </a:pPr>
              <a:t>2022/6/8</a:t>
            </a:fld>
            <a:endParaRPr lang="zh-CN" altLang="en-US" dirty="0"/>
          </a:p>
        </p:txBody>
      </p:sp>
      <p:sp>
        <p:nvSpPr>
          <p:cNvPr id="4" name="页脚占位符 3">
            <a:extLst>
              <a:ext uri="{FF2B5EF4-FFF2-40B4-BE49-F238E27FC236}">
                <a16:creationId xmlns:a16="http://schemas.microsoft.com/office/drawing/2014/main" id="{8EDDAF65-D1FB-4196-9886-9327226BE850}"/>
              </a:ext>
            </a:extLst>
          </p:cNvPr>
          <p:cNvSpPr>
            <a:spLocks noGrp="1"/>
          </p:cNvSpPr>
          <p:nvPr>
            <p:ph type="ftr" sz="quarter" idx="11"/>
          </p:nvPr>
        </p:nvSpPr>
        <p:spPr>
          <a:xfrm>
            <a:off x="5384800" y="6356350"/>
            <a:ext cx="2727325"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3740E364-D645-405D-8138-6A2E2939CEE6}"/>
              </a:ext>
            </a:extLst>
          </p:cNvPr>
          <p:cNvSpPr>
            <a:spLocks noGrp="1"/>
          </p:cNvSpPr>
          <p:nvPr>
            <p:ph type="sldNum" sz="quarter" idx="12"/>
          </p:nvPr>
        </p:nvSpPr>
        <p:spPr>
          <a:xfrm>
            <a:off x="9561513" y="6356350"/>
            <a:ext cx="2511425" cy="365125"/>
          </a:xfrm>
        </p:spPr>
        <p:txBody>
          <a:bodyPr/>
          <a:lstStyle>
            <a:lvl1pPr>
              <a:defRPr/>
            </a:lvl1pPr>
          </a:lstStyle>
          <a:p>
            <a:pPr>
              <a:defRPr/>
            </a:pPr>
            <a:fld id="{F73750B5-172B-41E3-A13B-849B72DB0108}" type="slidenum">
              <a:rPr lang="zh-CN" altLang="en-US"/>
              <a:pPr>
                <a:defRPr/>
              </a:pPr>
              <a:t>‹#›</a:t>
            </a:fld>
            <a:endParaRPr lang="zh-CN" altLang="en-US" dirty="0"/>
          </a:p>
        </p:txBody>
      </p:sp>
    </p:spTree>
    <p:extLst>
      <p:ext uri="{BB962C8B-B14F-4D97-AF65-F5344CB8AC3E}">
        <p14:creationId xmlns:p14="http://schemas.microsoft.com/office/powerpoint/2010/main" val="2104253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9CB53C-22BC-481D-B2F6-1D54C5429ED7}"/>
              </a:ext>
            </a:extLst>
          </p:cNvPr>
          <p:cNvSpPr>
            <a:spLocks noGrp="1"/>
          </p:cNvSpPr>
          <p:nvPr>
            <p:ph type="dt" sz="half" idx="10"/>
          </p:nvPr>
        </p:nvSpPr>
        <p:spPr>
          <a:xfrm>
            <a:off x="1117600" y="6356350"/>
            <a:ext cx="2962275" cy="365125"/>
          </a:xfrm>
        </p:spPr>
        <p:txBody>
          <a:bodyPr/>
          <a:lstStyle>
            <a:lvl1pPr>
              <a:defRPr/>
            </a:lvl1pPr>
          </a:lstStyle>
          <a:p>
            <a:pPr>
              <a:defRPr/>
            </a:pPr>
            <a:fld id="{FB9A95CF-8613-4C7D-81C3-B31E5EC9584C}" type="datetimeFigureOut">
              <a:rPr lang="zh-CN" altLang="en-US"/>
              <a:pPr>
                <a:defRPr/>
              </a:pPr>
              <a:t>2022/6/8</a:t>
            </a:fld>
            <a:endParaRPr lang="zh-CN" altLang="en-US" dirty="0"/>
          </a:p>
        </p:txBody>
      </p:sp>
      <p:sp>
        <p:nvSpPr>
          <p:cNvPr id="4" name="页脚占位符 3">
            <a:extLst>
              <a:ext uri="{FF2B5EF4-FFF2-40B4-BE49-F238E27FC236}">
                <a16:creationId xmlns:a16="http://schemas.microsoft.com/office/drawing/2014/main" id="{137B1D19-5E4A-424B-BB69-9382BCCD81E2}"/>
              </a:ext>
            </a:extLst>
          </p:cNvPr>
          <p:cNvSpPr>
            <a:spLocks noGrp="1"/>
          </p:cNvSpPr>
          <p:nvPr>
            <p:ph type="ftr" sz="quarter" idx="11"/>
          </p:nvPr>
        </p:nvSpPr>
        <p:spPr>
          <a:xfrm>
            <a:off x="5384800" y="6356350"/>
            <a:ext cx="2511425"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9C16343E-DC1F-468D-8A79-BBEFE447EB02}"/>
              </a:ext>
            </a:extLst>
          </p:cNvPr>
          <p:cNvSpPr>
            <a:spLocks noGrp="1"/>
          </p:cNvSpPr>
          <p:nvPr>
            <p:ph type="sldNum" sz="quarter" idx="12"/>
          </p:nvPr>
        </p:nvSpPr>
        <p:spPr>
          <a:xfrm>
            <a:off x="9048750" y="6356350"/>
            <a:ext cx="2511425" cy="365125"/>
          </a:xfrm>
        </p:spPr>
        <p:txBody>
          <a:bodyPr/>
          <a:lstStyle>
            <a:lvl1pPr>
              <a:defRPr/>
            </a:lvl1pPr>
          </a:lstStyle>
          <a:p>
            <a:pPr>
              <a:defRPr/>
            </a:pPr>
            <a:fld id="{DA760793-D7FD-434D-9BB0-BBBD8E2EAF78}" type="slidenum">
              <a:rPr lang="zh-CN" altLang="en-US"/>
              <a:pPr>
                <a:defRPr/>
              </a:pPr>
              <a:t>‹#›</a:t>
            </a:fld>
            <a:endParaRPr lang="zh-CN" altLang="en-US" dirty="0"/>
          </a:p>
        </p:txBody>
      </p:sp>
    </p:spTree>
    <p:extLst>
      <p:ext uri="{BB962C8B-B14F-4D97-AF65-F5344CB8AC3E}">
        <p14:creationId xmlns:p14="http://schemas.microsoft.com/office/powerpoint/2010/main" val="250448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F21EC9-D2AD-4E98-9E33-0BEB5E86966D}"/>
              </a:ext>
            </a:extLst>
          </p:cNvPr>
          <p:cNvSpPr>
            <a:spLocks noGrp="1"/>
          </p:cNvSpPr>
          <p:nvPr>
            <p:ph type="dt" sz="half" idx="10"/>
          </p:nvPr>
        </p:nvSpPr>
        <p:spPr>
          <a:xfrm>
            <a:off x="1117600" y="6356350"/>
            <a:ext cx="2817813" cy="365125"/>
          </a:xfrm>
        </p:spPr>
        <p:txBody>
          <a:bodyPr/>
          <a:lstStyle>
            <a:lvl1pPr>
              <a:defRPr/>
            </a:lvl1pPr>
          </a:lstStyle>
          <a:p>
            <a:pPr>
              <a:defRPr/>
            </a:pPr>
            <a:fld id="{26DD149A-3C52-421E-B33C-014DA815B1EA}" type="datetimeFigureOut">
              <a:rPr lang="zh-CN" altLang="en-US"/>
              <a:pPr>
                <a:defRPr/>
              </a:pPr>
              <a:t>2022/6/8</a:t>
            </a:fld>
            <a:endParaRPr lang="zh-CN" altLang="en-US" dirty="0"/>
          </a:p>
        </p:txBody>
      </p:sp>
      <p:sp>
        <p:nvSpPr>
          <p:cNvPr id="4" name="页脚占位符 3">
            <a:extLst>
              <a:ext uri="{FF2B5EF4-FFF2-40B4-BE49-F238E27FC236}">
                <a16:creationId xmlns:a16="http://schemas.microsoft.com/office/drawing/2014/main" id="{5BF247A4-1767-487C-905F-66D4A36CFD85}"/>
              </a:ext>
            </a:extLst>
          </p:cNvPr>
          <p:cNvSpPr>
            <a:spLocks noGrp="1"/>
          </p:cNvSpPr>
          <p:nvPr>
            <p:ph type="ftr" sz="quarter" idx="11"/>
          </p:nvPr>
        </p:nvSpPr>
        <p:spPr>
          <a:xfrm>
            <a:off x="5384800" y="6356350"/>
            <a:ext cx="2511425"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0AAFE072-8E72-4FE1-B657-AFD7560B7E4D}"/>
              </a:ext>
            </a:extLst>
          </p:cNvPr>
          <p:cNvSpPr>
            <a:spLocks noGrp="1"/>
          </p:cNvSpPr>
          <p:nvPr>
            <p:ph type="sldNum" sz="quarter" idx="12"/>
          </p:nvPr>
        </p:nvSpPr>
        <p:spPr>
          <a:xfrm>
            <a:off x="9342438" y="6356350"/>
            <a:ext cx="2511425" cy="365125"/>
          </a:xfrm>
        </p:spPr>
        <p:txBody>
          <a:bodyPr/>
          <a:lstStyle>
            <a:lvl1pPr>
              <a:defRPr/>
            </a:lvl1pPr>
          </a:lstStyle>
          <a:p>
            <a:pPr>
              <a:defRPr/>
            </a:pPr>
            <a:fld id="{03185568-6BE8-4133-A9A7-3022F7A945B4}" type="slidenum">
              <a:rPr lang="zh-CN" altLang="en-US"/>
              <a:pPr>
                <a:defRPr/>
              </a:pPr>
              <a:t>‹#›</a:t>
            </a:fld>
            <a:endParaRPr lang="zh-CN" altLang="en-US" dirty="0"/>
          </a:p>
        </p:txBody>
      </p:sp>
    </p:spTree>
    <p:extLst>
      <p:ext uri="{BB962C8B-B14F-4D97-AF65-F5344CB8AC3E}">
        <p14:creationId xmlns:p14="http://schemas.microsoft.com/office/powerpoint/2010/main" val="2863290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1622B8-8543-4C42-9F90-0E090389E4B0}"/>
              </a:ext>
            </a:extLst>
          </p:cNvPr>
          <p:cNvSpPr>
            <a:spLocks noGrp="1"/>
          </p:cNvSpPr>
          <p:nvPr>
            <p:ph type="dt" sz="half" idx="10"/>
          </p:nvPr>
        </p:nvSpPr>
        <p:spPr>
          <a:xfrm>
            <a:off x="1117600" y="6356350"/>
            <a:ext cx="2890838" cy="365125"/>
          </a:xfrm>
        </p:spPr>
        <p:txBody>
          <a:bodyPr/>
          <a:lstStyle>
            <a:lvl1pPr>
              <a:defRPr/>
            </a:lvl1pPr>
          </a:lstStyle>
          <a:p>
            <a:pPr>
              <a:defRPr/>
            </a:pPr>
            <a:fld id="{1909FAEE-28E1-49FF-BFEC-0FCE122100C5}" type="datetimeFigureOut">
              <a:rPr lang="zh-CN" altLang="en-US"/>
              <a:pPr>
                <a:defRPr/>
              </a:pPr>
              <a:t>2022/6/8</a:t>
            </a:fld>
            <a:endParaRPr lang="zh-CN" altLang="en-US" dirty="0"/>
          </a:p>
        </p:txBody>
      </p:sp>
      <p:sp>
        <p:nvSpPr>
          <p:cNvPr id="4" name="页脚占位符 3">
            <a:extLst>
              <a:ext uri="{FF2B5EF4-FFF2-40B4-BE49-F238E27FC236}">
                <a16:creationId xmlns:a16="http://schemas.microsoft.com/office/drawing/2014/main" id="{167FE273-AF12-45F7-B0AE-008DE2A255EA}"/>
              </a:ext>
            </a:extLst>
          </p:cNvPr>
          <p:cNvSpPr>
            <a:spLocks noGrp="1"/>
          </p:cNvSpPr>
          <p:nvPr>
            <p:ph type="ftr" sz="quarter" idx="11"/>
          </p:nvPr>
        </p:nvSpPr>
        <p:spPr>
          <a:xfrm>
            <a:off x="5384800" y="6356350"/>
            <a:ext cx="2798763"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D3A4021B-9516-49D1-8C4B-80A134F2F565}"/>
              </a:ext>
            </a:extLst>
          </p:cNvPr>
          <p:cNvSpPr>
            <a:spLocks noGrp="1"/>
          </p:cNvSpPr>
          <p:nvPr>
            <p:ph type="sldNum" sz="quarter" idx="12"/>
          </p:nvPr>
        </p:nvSpPr>
        <p:spPr>
          <a:xfrm>
            <a:off x="9048750" y="6356350"/>
            <a:ext cx="2663825" cy="365125"/>
          </a:xfrm>
        </p:spPr>
        <p:txBody>
          <a:bodyPr/>
          <a:lstStyle>
            <a:lvl1pPr>
              <a:defRPr/>
            </a:lvl1pPr>
          </a:lstStyle>
          <a:p>
            <a:pPr>
              <a:defRPr/>
            </a:pPr>
            <a:fld id="{30513271-3179-44FB-B5EA-AFD39CB9211D}" type="slidenum">
              <a:rPr lang="zh-CN" altLang="en-US"/>
              <a:pPr>
                <a:defRPr/>
              </a:pPr>
              <a:t>‹#›</a:t>
            </a:fld>
            <a:endParaRPr lang="zh-CN" altLang="en-US" dirty="0"/>
          </a:p>
        </p:txBody>
      </p:sp>
    </p:spTree>
    <p:extLst>
      <p:ext uri="{BB962C8B-B14F-4D97-AF65-F5344CB8AC3E}">
        <p14:creationId xmlns:p14="http://schemas.microsoft.com/office/powerpoint/2010/main" val="2012079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4072-C923-4403-8D45-D3F96BC43BE7}"/>
              </a:ext>
            </a:extLst>
          </p:cNvPr>
          <p:cNvSpPr>
            <a:spLocks noGrp="1"/>
          </p:cNvSpPr>
          <p:nvPr>
            <p:ph type="dt" sz="half" idx="10"/>
          </p:nvPr>
        </p:nvSpPr>
        <p:spPr>
          <a:xfrm>
            <a:off x="1117600" y="6356350"/>
            <a:ext cx="3033713" cy="365125"/>
          </a:xfrm>
        </p:spPr>
        <p:txBody>
          <a:bodyPr/>
          <a:lstStyle>
            <a:lvl1pPr>
              <a:defRPr/>
            </a:lvl1pPr>
          </a:lstStyle>
          <a:p>
            <a:pPr>
              <a:defRPr/>
            </a:pPr>
            <a:fld id="{0DD8BB05-7719-4CB1-9EFD-2C64C0483721}" type="datetimeFigureOut">
              <a:rPr lang="zh-CN" altLang="en-US"/>
              <a:pPr>
                <a:defRPr/>
              </a:pPr>
              <a:t>2022/6/8</a:t>
            </a:fld>
            <a:endParaRPr lang="zh-CN" altLang="en-US" dirty="0"/>
          </a:p>
        </p:txBody>
      </p:sp>
      <p:sp>
        <p:nvSpPr>
          <p:cNvPr id="4" name="页脚占位符 3">
            <a:extLst>
              <a:ext uri="{FF2B5EF4-FFF2-40B4-BE49-F238E27FC236}">
                <a16:creationId xmlns:a16="http://schemas.microsoft.com/office/drawing/2014/main" id="{471D6F48-C817-4D75-87D6-BA942E733F9B}"/>
              </a:ext>
            </a:extLst>
          </p:cNvPr>
          <p:cNvSpPr>
            <a:spLocks noGrp="1"/>
          </p:cNvSpPr>
          <p:nvPr>
            <p:ph type="ftr" sz="quarter" idx="11"/>
          </p:nvPr>
        </p:nvSpPr>
        <p:spPr>
          <a:xfrm>
            <a:off x="5384800" y="6356350"/>
            <a:ext cx="2871788"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EC39A275-D39E-439E-A01D-091BAB86FBA4}"/>
              </a:ext>
            </a:extLst>
          </p:cNvPr>
          <p:cNvSpPr>
            <a:spLocks noGrp="1"/>
          </p:cNvSpPr>
          <p:nvPr>
            <p:ph type="sldNum" sz="quarter" idx="12"/>
          </p:nvPr>
        </p:nvSpPr>
        <p:spPr>
          <a:xfrm>
            <a:off x="9245600" y="6356350"/>
            <a:ext cx="2754313" cy="365125"/>
          </a:xfrm>
        </p:spPr>
        <p:txBody>
          <a:bodyPr/>
          <a:lstStyle>
            <a:lvl1pPr>
              <a:defRPr/>
            </a:lvl1pPr>
          </a:lstStyle>
          <a:p>
            <a:pPr>
              <a:defRPr/>
            </a:pPr>
            <a:fld id="{081B60AE-0F2C-4AF1-8656-F35972298D6F}" type="slidenum">
              <a:rPr lang="zh-CN" altLang="en-US"/>
              <a:pPr>
                <a:defRPr/>
              </a:pPr>
              <a:t>‹#›</a:t>
            </a:fld>
            <a:endParaRPr lang="zh-CN" altLang="en-US" dirty="0"/>
          </a:p>
        </p:txBody>
      </p:sp>
    </p:spTree>
    <p:extLst>
      <p:ext uri="{BB962C8B-B14F-4D97-AF65-F5344CB8AC3E}">
        <p14:creationId xmlns:p14="http://schemas.microsoft.com/office/powerpoint/2010/main" val="2945765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481BE0-F5EB-4C83-9473-19ABD755E2EF}"/>
              </a:ext>
            </a:extLst>
          </p:cNvPr>
          <p:cNvSpPr>
            <a:spLocks noGrp="1"/>
          </p:cNvSpPr>
          <p:nvPr>
            <p:ph type="dt" sz="half" idx="10"/>
          </p:nvPr>
        </p:nvSpPr>
        <p:spPr>
          <a:xfrm>
            <a:off x="1117600" y="6356350"/>
            <a:ext cx="2674938" cy="365125"/>
          </a:xfrm>
        </p:spPr>
        <p:txBody>
          <a:bodyPr/>
          <a:lstStyle>
            <a:lvl1pPr>
              <a:defRPr/>
            </a:lvl1pPr>
          </a:lstStyle>
          <a:p>
            <a:pPr>
              <a:defRPr/>
            </a:pPr>
            <a:fld id="{BF88FCD5-58CF-46EF-A6A8-F787B30EE5B4}" type="datetimeFigureOut">
              <a:rPr lang="zh-CN" altLang="en-US"/>
              <a:pPr>
                <a:defRPr/>
              </a:pPr>
              <a:t>2022/6/8</a:t>
            </a:fld>
            <a:endParaRPr lang="zh-CN" altLang="en-US" dirty="0"/>
          </a:p>
        </p:txBody>
      </p:sp>
      <p:sp>
        <p:nvSpPr>
          <p:cNvPr id="4" name="页脚占位符 3">
            <a:extLst>
              <a:ext uri="{FF2B5EF4-FFF2-40B4-BE49-F238E27FC236}">
                <a16:creationId xmlns:a16="http://schemas.microsoft.com/office/drawing/2014/main" id="{F9BFA5EA-5BC2-44BE-8133-B410E8887A8D}"/>
              </a:ext>
            </a:extLst>
          </p:cNvPr>
          <p:cNvSpPr>
            <a:spLocks noGrp="1"/>
          </p:cNvSpPr>
          <p:nvPr>
            <p:ph type="ftr" sz="quarter" idx="11"/>
          </p:nvPr>
        </p:nvSpPr>
        <p:spPr>
          <a:xfrm>
            <a:off x="5384800" y="6356350"/>
            <a:ext cx="2511425"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2484F964-25F4-4F9C-A6B8-58832489DD17}"/>
              </a:ext>
            </a:extLst>
          </p:cNvPr>
          <p:cNvSpPr>
            <a:spLocks noGrp="1"/>
          </p:cNvSpPr>
          <p:nvPr>
            <p:ph type="sldNum" sz="quarter" idx="12"/>
          </p:nvPr>
        </p:nvSpPr>
        <p:spPr>
          <a:xfrm>
            <a:off x="8975725" y="6361113"/>
            <a:ext cx="2674938" cy="365125"/>
          </a:xfrm>
        </p:spPr>
        <p:txBody>
          <a:bodyPr/>
          <a:lstStyle>
            <a:lvl1pPr>
              <a:defRPr/>
            </a:lvl1pPr>
          </a:lstStyle>
          <a:p>
            <a:pPr>
              <a:defRPr/>
            </a:pPr>
            <a:fld id="{CE378C38-B160-4760-94C0-08AE48DF2CD3}" type="slidenum">
              <a:rPr lang="zh-CN" altLang="en-US"/>
              <a:pPr>
                <a:defRPr/>
              </a:pPr>
              <a:t>‹#›</a:t>
            </a:fld>
            <a:endParaRPr lang="zh-CN" altLang="en-US" dirty="0"/>
          </a:p>
        </p:txBody>
      </p:sp>
    </p:spTree>
    <p:extLst>
      <p:ext uri="{BB962C8B-B14F-4D97-AF65-F5344CB8AC3E}">
        <p14:creationId xmlns:p14="http://schemas.microsoft.com/office/powerpoint/2010/main" val="176159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2" name="图片 10" descr="C:\Users\86139\Desktop\图标.png图标">
            <a:extLst>
              <a:ext uri="{FF2B5EF4-FFF2-40B4-BE49-F238E27FC236}">
                <a16:creationId xmlns:a16="http://schemas.microsoft.com/office/drawing/2014/main" id="{B9953538-2D37-48B4-BEE1-693814D7DCA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a:extLst>
              <a:ext uri="{FF2B5EF4-FFF2-40B4-BE49-F238E27FC236}">
                <a16:creationId xmlns:a16="http://schemas.microsoft.com/office/drawing/2014/main" id="{7C2020A8-B197-447E-9A06-4AEE00DBEC2B}"/>
              </a:ext>
            </a:extLst>
          </p:cNvPr>
          <p:cNvSpPr txBox="1"/>
          <p:nvPr/>
        </p:nvSpPr>
        <p:spPr>
          <a:xfrm>
            <a:off x="6350" y="6350"/>
            <a:ext cx="4144963" cy="395288"/>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32055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BC5AB5-580D-4E91-A741-3BEAED3FE8ED}"/>
              </a:ext>
            </a:extLst>
          </p:cNvPr>
          <p:cNvSpPr>
            <a:spLocks noGrp="1"/>
          </p:cNvSpPr>
          <p:nvPr>
            <p:ph type="dt" sz="half" idx="10"/>
          </p:nvPr>
        </p:nvSpPr>
        <p:spPr>
          <a:xfrm>
            <a:off x="1117600" y="6356350"/>
            <a:ext cx="3033713" cy="365125"/>
          </a:xfrm>
        </p:spPr>
        <p:txBody>
          <a:bodyPr/>
          <a:lstStyle>
            <a:lvl1pPr>
              <a:defRPr/>
            </a:lvl1pPr>
          </a:lstStyle>
          <a:p>
            <a:pPr>
              <a:defRPr/>
            </a:pPr>
            <a:fld id="{F73E4F94-8488-4829-94C0-FE9FDC593D23}" type="datetimeFigureOut">
              <a:rPr lang="zh-CN" altLang="en-US"/>
              <a:pPr>
                <a:defRPr/>
              </a:pPr>
              <a:t>2022/6/8</a:t>
            </a:fld>
            <a:endParaRPr lang="zh-CN" altLang="en-US" dirty="0"/>
          </a:p>
        </p:txBody>
      </p:sp>
      <p:sp>
        <p:nvSpPr>
          <p:cNvPr id="4" name="页脚占位符 3">
            <a:extLst>
              <a:ext uri="{FF2B5EF4-FFF2-40B4-BE49-F238E27FC236}">
                <a16:creationId xmlns:a16="http://schemas.microsoft.com/office/drawing/2014/main" id="{B75468E1-6B87-4C8C-9D42-A665F3E25C9B}"/>
              </a:ext>
            </a:extLst>
          </p:cNvPr>
          <p:cNvSpPr>
            <a:spLocks noGrp="1"/>
          </p:cNvSpPr>
          <p:nvPr>
            <p:ph type="ftr" sz="quarter" idx="11"/>
          </p:nvPr>
        </p:nvSpPr>
        <p:spPr>
          <a:xfrm>
            <a:off x="5384800" y="6356350"/>
            <a:ext cx="2943225"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3F10E550-87DB-4E7C-AE0D-010FE47F238F}"/>
              </a:ext>
            </a:extLst>
          </p:cNvPr>
          <p:cNvSpPr>
            <a:spLocks noGrp="1"/>
          </p:cNvSpPr>
          <p:nvPr>
            <p:ph type="sldNum" sz="quarter" idx="12"/>
          </p:nvPr>
        </p:nvSpPr>
        <p:spPr>
          <a:xfrm>
            <a:off x="8975725" y="6356350"/>
            <a:ext cx="2944813" cy="365125"/>
          </a:xfrm>
        </p:spPr>
        <p:txBody>
          <a:bodyPr/>
          <a:lstStyle>
            <a:lvl1pPr>
              <a:defRPr/>
            </a:lvl1pPr>
          </a:lstStyle>
          <a:p>
            <a:pPr>
              <a:defRPr/>
            </a:pPr>
            <a:fld id="{B639FF93-30C5-4E11-87D6-98D7F7ADDDE1}" type="slidenum">
              <a:rPr lang="zh-CN" altLang="en-US"/>
              <a:pPr>
                <a:defRPr/>
              </a:pPr>
              <a:t>‹#›</a:t>
            </a:fld>
            <a:endParaRPr lang="zh-CN" altLang="en-US" dirty="0"/>
          </a:p>
        </p:txBody>
      </p:sp>
    </p:spTree>
    <p:extLst>
      <p:ext uri="{BB962C8B-B14F-4D97-AF65-F5344CB8AC3E}">
        <p14:creationId xmlns:p14="http://schemas.microsoft.com/office/powerpoint/2010/main" val="3692395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443E79-4150-47B0-B517-0D1C5CCA86FF}"/>
              </a:ext>
            </a:extLst>
          </p:cNvPr>
          <p:cNvSpPr>
            <a:spLocks noGrp="1"/>
          </p:cNvSpPr>
          <p:nvPr>
            <p:ph type="dt" sz="half" idx="10"/>
          </p:nvPr>
        </p:nvSpPr>
        <p:spPr>
          <a:xfrm>
            <a:off x="1117600" y="6356350"/>
            <a:ext cx="2962275" cy="365125"/>
          </a:xfrm>
        </p:spPr>
        <p:txBody>
          <a:bodyPr/>
          <a:lstStyle>
            <a:lvl1pPr>
              <a:defRPr/>
            </a:lvl1pPr>
          </a:lstStyle>
          <a:p>
            <a:pPr>
              <a:defRPr/>
            </a:pPr>
            <a:fld id="{D9B89864-E601-4274-8007-2993D0A21486}" type="datetimeFigureOut">
              <a:rPr lang="zh-CN" altLang="en-US"/>
              <a:pPr>
                <a:defRPr/>
              </a:pPr>
              <a:t>2022/6/8</a:t>
            </a:fld>
            <a:endParaRPr lang="zh-CN" altLang="en-US" dirty="0"/>
          </a:p>
        </p:txBody>
      </p:sp>
      <p:sp>
        <p:nvSpPr>
          <p:cNvPr id="3" name="页脚占位符 2">
            <a:extLst>
              <a:ext uri="{FF2B5EF4-FFF2-40B4-BE49-F238E27FC236}">
                <a16:creationId xmlns:a16="http://schemas.microsoft.com/office/drawing/2014/main" id="{7EFC8B0B-4700-41C4-83FE-17F7DF9A6BF7}"/>
              </a:ext>
            </a:extLst>
          </p:cNvPr>
          <p:cNvSpPr>
            <a:spLocks noGrp="1"/>
          </p:cNvSpPr>
          <p:nvPr>
            <p:ph type="ftr" sz="quarter" idx="11"/>
          </p:nvPr>
        </p:nvSpPr>
        <p:spPr>
          <a:xfrm>
            <a:off x="5384800" y="6356350"/>
            <a:ext cx="2871788" cy="365125"/>
          </a:xfrm>
        </p:spPr>
        <p:txBody>
          <a:bodyPr/>
          <a:lstStyle>
            <a:lvl1pPr>
              <a:defRPr dirty="0"/>
            </a:lvl1pPr>
          </a:lstStyle>
          <a:p>
            <a:pPr>
              <a:defRPr/>
            </a:pPr>
            <a:endParaRPr lang="zh-CN" altLang="en-US"/>
          </a:p>
        </p:txBody>
      </p:sp>
      <p:sp>
        <p:nvSpPr>
          <p:cNvPr id="4" name="灯片编号占位符 3">
            <a:extLst>
              <a:ext uri="{FF2B5EF4-FFF2-40B4-BE49-F238E27FC236}">
                <a16:creationId xmlns:a16="http://schemas.microsoft.com/office/drawing/2014/main" id="{3976E738-6717-4EA5-9B42-BE4CC87F6FE4}"/>
              </a:ext>
            </a:extLst>
          </p:cNvPr>
          <p:cNvSpPr>
            <a:spLocks noGrp="1"/>
          </p:cNvSpPr>
          <p:nvPr>
            <p:ph type="sldNum" sz="quarter" idx="12"/>
          </p:nvPr>
        </p:nvSpPr>
        <p:spPr>
          <a:xfrm>
            <a:off x="8609013" y="6356350"/>
            <a:ext cx="3248025" cy="365125"/>
          </a:xfrm>
        </p:spPr>
        <p:txBody>
          <a:bodyPr/>
          <a:lstStyle>
            <a:lvl1pPr>
              <a:defRPr/>
            </a:lvl1pPr>
          </a:lstStyle>
          <a:p>
            <a:pPr>
              <a:defRPr/>
            </a:pPr>
            <a:fld id="{B5F5E45D-F337-4637-9AE1-EAAF300C36CF}" type="slidenum">
              <a:rPr lang="zh-CN" altLang="en-US"/>
              <a:pPr>
                <a:defRPr/>
              </a:pPr>
              <a:t>‹#›</a:t>
            </a:fld>
            <a:endParaRPr lang="zh-CN" altLang="en-US" dirty="0"/>
          </a:p>
        </p:txBody>
      </p:sp>
    </p:spTree>
    <p:extLst>
      <p:ext uri="{BB962C8B-B14F-4D97-AF65-F5344CB8AC3E}">
        <p14:creationId xmlns:p14="http://schemas.microsoft.com/office/powerpoint/2010/main" val="2959988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333376"/>
            <a:ext cx="12192000" cy="5229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99005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C7C541FC-052C-284D-B1DF-93F6932F9696}"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8862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79376" y="583597"/>
            <a:ext cx="10222653" cy="685165"/>
          </a:xfrm>
        </p:spPr>
        <p:txBody>
          <a:bodyPr/>
          <a:lstStyle>
            <a:lvl1pPr>
              <a:defRPr sz="3200"/>
            </a:lvl1pPr>
          </a:lstStyle>
          <a:p>
            <a:r>
              <a:rPr lang="zh-CN" altLang="en-US" dirty="0"/>
              <a:t>单击此处编辑母版标题样式</a:t>
            </a:r>
          </a:p>
        </p:txBody>
      </p:sp>
      <p:sp>
        <p:nvSpPr>
          <p:cNvPr id="3" name="内容占位符 2"/>
          <p:cNvSpPr>
            <a:spLocks noGrp="1"/>
          </p:cNvSpPr>
          <p:nvPr>
            <p:ph idx="1"/>
          </p:nvPr>
        </p:nvSpPr>
        <p:spPr>
          <a:xfrm>
            <a:off x="479376" y="1412776"/>
            <a:ext cx="10972800" cy="5256584"/>
          </a:xfrm>
        </p:spPr>
        <p:txBody>
          <a:bodyPr/>
          <a:lstStyle>
            <a:lvl1pPr marL="257175" indent="-257175">
              <a:lnSpc>
                <a:spcPct val="125000"/>
              </a:lnSpc>
              <a:buFont typeface="Wingdings" panose="05000000000000000000" pitchFamily="2" charset="2"/>
              <a:buChar char="n"/>
              <a:defRPr sz="2800" b="1"/>
            </a:lvl1pPr>
            <a:lvl2pPr marL="557213" indent="-214313">
              <a:lnSpc>
                <a:spcPct val="125000"/>
              </a:lnSpc>
              <a:buFont typeface="Wingdings" panose="05000000000000000000" pitchFamily="2" charset="2"/>
              <a:buChar char="u"/>
              <a:defRPr sz="2000">
                <a:solidFill>
                  <a:schemeClr val="tx1"/>
                </a:solidFill>
              </a:defRPr>
            </a:lvl2pPr>
            <a:lvl3pPr marL="857250" indent="-171450">
              <a:lnSpc>
                <a:spcPct val="125000"/>
              </a:lnSpc>
              <a:buFont typeface="Wingdings" panose="05000000000000000000" pitchFamily="2" charset="2"/>
              <a:buChar char="p"/>
              <a:defRPr sz="1800">
                <a:solidFill>
                  <a:schemeClr val="tx1"/>
                </a:solidFill>
              </a:defRPr>
            </a:lvl3pPr>
            <a:lvl4pPr marL="1285875" indent="-257175">
              <a:lnSpc>
                <a:spcPct val="125000"/>
              </a:lnSpc>
              <a:buFont typeface="Wingdings" panose="05000000000000000000" pitchFamily="2" charset="2"/>
              <a:buChar char="Ø"/>
              <a:defRPr sz="1800">
                <a:solidFill>
                  <a:schemeClr val="tx1"/>
                </a:solidFill>
              </a:defRPr>
            </a:lvl4pPr>
            <a:lvl5pPr>
              <a:lnSpc>
                <a:spcPct val="125000"/>
              </a:lnSpc>
              <a:defRPr sz="1400">
                <a:solidFill>
                  <a:schemeClr val="tx1"/>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7726502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D4C9681-F473-42D0-97D7-A5D82D999EA9}"/>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6" name="AutoShape 6">
            <a:extLst>
              <a:ext uri="{FF2B5EF4-FFF2-40B4-BE49-F238E27FC236}">
                <a16:creationId xmlns:a16="http://schemas.microsoft.com/office/drawing/2014/main" id="{F74BDFDA-9AE6-405B-A2A1-0DD6DF1CC2DA}"/>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7" name="图片 12" descr="C:\Users\86139\Desktop\图标.png图标">
            <a:extLst>
              <a:ext uri="{FF2B5EF4-FFF2-40B4-BE49-F238E27FC236}">
                <a16:creationId xmlns:a16="http://schemas.microsoft.com/office/drawing/2014/main" id="{49733B29-FF93-4F21-A943-08C3F6FAB33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5CDCCEAF-ADDB-4AC8-92BC-B9F232E984B2}"/>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9" name="矩形 8">
            <a:extLst>
              <a:ext uri="{FF2B5EF4-FFF2-40B4-BE49-F238E27FC236}">
                <a16:creationId xmlns:a16="http://schemas.microsoft.com/office/drawing/2014/main" id="{8EA301EE-CCEE-43F5-9A93-232E79F6DC88}"/>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10" name="TextBox 9">
            <a:extLst>
              <a:ext uri="{FF2B5EF4-FFF2-40B4-BE49-F238E27FC236}">
                <a16:creationId xmlns:a16="http://schemas.microsoft.com/office/drawing/2014/main" id="{C8E0CEB3-D3D7-4B30-89DC-29B0962DAE36}"/>
              </a:ext>
            </a:extLst>
          </p:cNvPr>
          <p:cNvSpPr txBox="1"/>
          <p:nvPr/>
        </p:nvSpPr>
        <p:spPr>
          <a:xfrm>
            <a:off x="6350" y="-11113"/>
            <a:ext cx="4144963" cy="400051"/>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559580" y="469610"/>
            <a:ext cx="10972800" cy="706437"/>
          </a:xfrm>
        </p:spPr>
        <p:txBody>
          <a:bodyPr/>
          <a:lstStyle>
            <a:lvl1pPr>
              <a:defRPr sz="3200"/>
            </a:lvl1pPr>
          </a:lstStyle>
          <a:p>
            <a:r>
              <a:rPr lang="zh-CN" altLang="en-US" dirty="0"/>
              <a:t>单击此处编辑母版标题样式</a:t>
            </a:r>
          </a:p>
        </p:txBody>
      </p:sp>
      <p:sp>
        <p:nvSpPr>
          <p:cNvPr id="3" name="内容占位符 2"/>
          <p:cNvSpPr>
            <a:spLocks noGrp="1"/>
          </p:cNvSpPr>
          <p:nvPr>
            <p:ph sz="half" idx="1"/>
          </p:nvPr>
        </p:nvSpPr>
        <p:spPr>
          <a:xfrm>
            <a:off x="571500" y="1954213"/>
            <a:ext cx="5384800" cy="3925887"/>
          </a:xfrm>
        </p:spPr>
        <p:txBody>
          <a:bodyPr/>
          <a:lstStyle>
            <a:lvl1pPr>
              <a:defRPr sz="2400"/>
            </a:lvl1pPr>
            <a:lvl2pPr>
              <a:defRPr sz="2000"/>
            </a:lvl2pPr>
            <a:lvl3pPr>
              <a:defRPr sz="1600"/>
            </a:lvl3pPr>
            <a:lvl4pPr>
              <a:defRPr sz="1400"/>
            </a:lvl4pPr>
            <a:lvl5pPr>
              <a:defRPr sz="1400"/>
            </a:lvl5pPr>
            <a:lvl6pPr>
              <a:defRPr sz="1350"/>
            </a:lvl6pPr>
            <a:lvl7pPr>
              <a:defRPr sz="1350"/>
            </a:lvl7pPr>
            <a:lvl8pPr>
              <a:defRPr sz="1350"/>
            </a:lvl8pPr>
            <a:lvl9pPr>
              <a:defRPr sz="135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59500" y="1954213"/>
            <a:ext cx="5384800" cy="3925887"/>
          </a:xfrm>
        </p:spPr>
        <p:txBody>
          <a:bodyPr/>
          <a:lstStyle>
            <a:lvl1pPr>
              <a:defRPr sz="2400"/>
            </a:lvl1pPr>
            <a:lvl2pPr>
              <a:defRPr sz="2000"/>
            </a:lvl2pPr>
            <a:lvl3pPr>
              <a:defRPr sz="1600"/>
            </a:lvl3pPr>
            <a:lvl4pPr>
              <a:defRPr sz="1400"/>
            </a:lvl4pPr>
            <a:lvl5pPr>
              <a:defRPr sz="1400"/>
            </a:lvl5pPr>
            <a:lvl6pPr>
              <a:defRPr sz="1350"/>
            </a:lvl6pPr>
            <a:lvl7pPr>
              <a:defRPr sz="1350"/>
            </a:lvl7pPr>
            <a:lvl8pPr>
              <a:defRPr sz="1350"/>
            </a:lvl8pPr>
            <a:lvl9pPr>
              <a:defRPr sz="135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8307548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BD68B0B-F9D9-46EF-A488-228688F01B6E}"/>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8" name="AutoShape 6">
            <a:extLst>
              <a:ext uri="{FF2B5EF4-FFF2-40B4-BE49-F238E27FC236}">
                <a16:creationId xmlns:a16="http://schemas.microsoft.com/office/drawing/2014/main" id="{ACBFEAB3-FC7D-4965-9BDE-0F3367BBAFDA}"/>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sp>
        <p:nvSpPr>
          <p:cNvPr id="9" name="TextBox 9">
            <a:extLst>
              <a:ext uri="{FF2B5EF4-FFF2-40B4-BE49-F238E27FC236}">
                <a16:creationId xmlns:a16="http://schemas.microsoft.com/office/drawing/2014/main" id="{D2DE8BF2-EF1D-4289-8251-9E73757F7DDE}"/>
              </a:ext>
            </a:extLst>
          </p:cNvPr>
          <p:cNvSpPr txBox="1"/>
          <p:nvPr/>
        </p:nvSpPr>
        <p:spPr>
          <a:xfrm>
            <a:off x="6350" y="6350"/>
            <a:ext cx="4144963" cy="395288"/>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pic>
        <p:nvPicPr>
          <p:cNvPr id="10" name="图片 13" descr="C:\Users\86139\Desktop\图标.png图标">
            <a:extLst>
              <a:ext uri="{FF2B5EF4-FFF2-40B4-BE49-F238E27FC236}">
                <a16:creationId xmlns:a16="http://schemas.microsoft.com/office/drawing/2014/main" id="{76AA5BFF-608D-47D6-B4A0-BA2A17F1230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3945B755-0FFD-4EBA-8000-9C77E5860210}"/>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12" name="矩形 11">
            <a:extLst>
              <a:ext uri="{FF2B5EF4-FFF2-40B4-BE49-F238E27FC236}">
                <a16:creationId xmlns:a16="http://schemas.microsoft.com/office/drawing/2014/main" id="{97B40182-C801-4C83-B877-FBD32CF23479}"/>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2" name="标题 1"/>
          <p:cNvSpPr>
            <a:spLocks noGrp="1"/>
          </p:cNvSpPr>
          <p:nvPr>
            <p:ph type="title"/>
          </p:nvPr>
        </p:nvSpPr>
        <p:spPr>
          <a:xfrm>
            <a:off x="595475" y="567616"/>
            <a:ext cx="10972800" cy="1143000"/>
          </a:xfrm>
        </p:spPr>
        <p:txBody>
          <a:bodyPr/>
          <a:lstStyle>
            <a:lvl1pPr>
              <a:defRPr sz="3200"/>
            </a:lvl1pPr>
          </a:lstStyle>
          <a:p>
            <a:r>
              <a:rPr lang="zh-CN" altLang="en-US" dirty="0"/>
              <a:t>单击此处编辑母版标题样式</a:t>
            </a:r>
          </a:p>
        </p:txBody>
      </p:sp>
      <p:sp>
        <p:nvSpPr>
          <p:cNvPr id="3" name="文本占位符 2"/>
          <p:cNvSpPr>
            <a:spLocks noGrp="1"/>
          </p:cNvSpPr>
          <p:nvPr>
            <p:ph type="body" idx="1"/>
          </p:nvPr>
        </p:nvSpPr>
        <p:spPr>
          <a:xfrm>
            <a:off x="609600" y="1934294"/>
            <a:ext cx="5386917" cy="639762"/>
          </a:xfrm>
        </p:spPr>
        <p:txBody>
          <a:bodyPr anchor="b"/>
          <a:lstStyle>
            <a:lvl1pPr marL="0" indent="0">
              <a:buNone/>
              <a:defRPr sz="2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09600" y="2574056"/>
            <a:ext cx="5386917" cy="3951288"/>
          </a:xfrm>
        </p:spPr>
        <p:txBody>
          <a:bodyPr/>
          <a:lstStyle>
            <a:lvl1pPr>
              <a:defRPr sz="2400"/>
            </a:lvl1pPr>
            <a:lvl2pPr>
              <a:defRPr sz="1800"/>
            </a:lvl2pPr>
            <a:lvl3pPr>
              <a:defRPr sz="1600"/>
            </a:lvl3pPr>
            <a:lvl4pPr>
              <a:defRPr sz="1600"/>
            </a:lvl4pPr>
            <a:lvl5pPr>
              <a:defRPr sz="1600"/>
            </a:lvl5pPr>
            <a:lvl6pPr>
              <a:defRPr sz="1200"/>
            </a:lvl6pPr>
            <a:lvl7pPr>
              <a:defRPr sz="1200"/>
            </a:lvl7pPr>
            <a:lvl8pPr>
              <a:defRPr sz="1200"/>
            </a:lvl8pPr>
            <a:lvl9pPr>
              <a:defRPr sz="12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p:cNvSpPr>
            <a:spLocks noGrp="1"/>
          </p:cNvSpPr>
          <p:nvPr>
            <p:ph type="body" sz="quarter" idx="3"/>
          </p:nvPr>
        </p:nvSpPr>
        <p:spPr>
          <a:xfrm>
            <a:off x="6193369" y="1934294"/>
            <a:ext cx="5389033" cy="639762"/>
          </a:xfrm>
        </p:spPr>
        <p:txBody>
          <a:bodyPr anchor="b"/>
          <a:lstStyle>
            <a:lvl1pPr marL="0" indent="0">
              <a:buNone/>
              <a:defRPr sz="2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6193369" y="2574056"/>
            <a:ext cx="5389033" cy="3951288"/>
          </a:xfrm>
        </p:spPr>
        <p:txBody>
          <a:bodyPr/>
          <a:lstStyle>
            <a:lvl1pPr>
              <a:defRPr sz="2400"/>
            </a:lvl1pPr>
            <a:lvl2pPr>
              <a:defRPr sz="1800"/>
            </a:lvl2pPr>
            <a:lvl3pPr>
              <a:defRPr sz="1600"/>
            </a:lvl3pPr>
            <a:lvl4pPr>
              <a:defRPr sz="1600"/>
            </a:lvl4pPr>
            <a:lvl5pPr>
              <a:defRPr sz="1600"/>
            </a:lvl5pPr>
            <a:lvl6pPr>
              <a:defRPr sz="1200"/>
            </a:lvl6pPr>
            <a:lvl7pPr>
              <a:defRPr sz="1200"/>
            </a:lvl7pPr>
            <a:lvl8pPr>
              <a:defRPr sz="1200"/>
            </a:lvl8pPr>
            <a:lvl9pPr>
              <a:defRPr sz="12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5029045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8432E6FB-541A-4D0B-AAD3-9D7673CE5929}"/>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4" name="AutoShape 6">
            <a:extLst>
              <a:ext uri="{FF2B5EF4-FFF2-40B4-BE49-F238E27FC236}">
                <a16:creationId xmlns:a16="http://schemas.microsoft.com/office/drawing/2014/main" id="{16D1E811-61F5-4C3D-9692-CF3A5C0CA694}"/>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5" name="图片 12" descr="C:\Users\86139\Desktop\图标.png图标">
            <a:extLst>
              <a:ext uri="{FF2B5EF4-FFF2-40B4-BE49-F238E27FC236}">
                <a16:creationId xmlns:a16="http://schemas.microsoft.com/office/drawing/2014/main" id="{98B8EF41-B803-4C3A-8184-D6CF85940DB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935CA963-0CD2-4245-8BBD-2B5F0E990086}"/>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7" name="矩形 6">
            <a:extLst>
              <a:ext uri="{FF2B5EF4-FFF2-40B4-BE49-F238E27FC236}">
                <a16:creationId xmlns:a16="http://schemas.microsoft.com/office/drawing/2014/main" id="{8D9C2F3C-0FAC-48FD-BC65-FE985E0D36C2}"/>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8" name="TextBox 9">
            <a:extLst>
              <a:ext uri="{FF2B5EF4-FFF2-40B4-BE49-F238E27FC236}">
                <a16:creationId xmlns:a16="http://schemas.microsoft.com/office/drawing/2014/main" id="{880162C2-E95D-41B2-871D-5F0CF5DF755F}"/>
              </a:ext>
            </a:extLst>
          </p:cNvPr>
          <p:cNvSpPr txBox="1"/>
          <p:nvPr/>
        </p:nvSpPr>
        <p:spPr>
          <a:xfrm>
            <a:off x="6350" y="6350"/>
            <a:ext cx="4144963" cy="395288"/>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3065671" y="443551"/>
            <a:ext cx="7212753" cy="731520"/>
          </a:xfrm>
        </p:spPr>
        <p:txBody>
          <a:bodyPr/>
          <a:lstStyle>
            <a:lvl1pPr algn="l">
              <a:defRPr sz="3200"/>
            </a:lvl1pPr>
          </a:lstStyle>
          <a:p>
            <a:r>
              <a:rPr lang="zh-CN" altLang="en-US" dirty="0"/>
              <a:t>单击此处编辑母版标题样式</a:t>
            </a:r>
          </a:p>
        </p:txBody>
      </p:sp>
    </p:spTree>
    <p:extLst>
      <p:ext uri="{BB962C8B-B14F-4D97-AF65-F5344CB8AC3E}">
        <p14:creationId xmlns:p14="http://schemas.microsoft.com/office/powerpoint/2010/main" val="16686966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D84390A9-DF5F-4C89-A082-5C46B00B12EF}"/>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4" name="AutoShape 6">
            <a:extLst>
              <a:ext uri="{FF2B5EF4-FFF2-40B4-BE49-F238E27FC236}">
                <a16:creationId xmlns:a16="http://schemas.microsoft.com/office/drawing/2014/main" id="{B337216F-63C5-4713-9378-33D2BD525F09}"/>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5" name="图片 12" descr="C:\Users\86139\Desktop\图标.png图标">
            <a:extLst>
              <a:ext uri="{FF2B5EF4-FFF2-40B4-BE49-F238E27FC236}">
                <a16:creationId xmlns:a16="http://schemas.microsoft.com/office/drawing/2014/main" id="{D9746844-DCC4-4B59-91C4-D19B4404C63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60134808-C837-4A93-9E7E-2DFA136D7A8C}"/>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7" name="矩形 6">
            <a:extLst>
              <a:ext uri="{FF2B5EF4-FFF2-40B4-BE49-F238E27FC236}">
                <a16:creationId xmlns:a16="http://schemas.microsoft.com/office/drawing/2014/main" id="{EA195D94-F40F-4013-A600-E784F983FF5E}"/>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8" name="TextBox 9">
            <a:extLst>
              <a:ext uri="{FF2B5EF4-FFF2-40B4-BE49-F238E27FC236}">
                <a16:creationId xmlns:a16="http://schemas.microsoft.com/office/drawing/2014/main" id="{39AC930D-2A66-4EBB-89F2-FF4E7369B183}"/>
              </a:ext>
            </a:extLst>
          </p:cNvPr>
          <p:cNvSpPr txBox="1"/>
          <p:nvPr/>
        </p:nvSpPr>
        <p:spPr>
          <a:xfrm>
            <a:off x="6350" y="6350"/>
            <a:ext cx="4144963" cy="398463"/>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595473" y="460381"/>
            <a:ext cx="10972800" cy="706437"/>
          </a:xfrm>
        </p:spPr>
        <p:txBody>
          <a:bodyPr/>
          <a:lstStyle>
            <a:lvl1pPr>
              <a:defRPr sz="3200"/>
            </a:lvl1pPr>
          </a:lstStyle>
          <a:p>
            <a:r>
              <a:rPr lang="zh-CN" altLang="en-US" dirty="0"/>
              <a:t>单击此处编辑母版标题样式</a:t>
            </a:r>
          </a:p>
        </p:txBody>
      </p:sp>
    </p:spTree>
    <p:extLst>
      <p:ext uri="{BB962C8B-B14F-4D97-AF65-F5344CB8AC3E}">
        <p14:creationId xmlns:p14="http://schemas.microsoft.com/office/powerpoint/2010/main" val="105292958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D201E44-8D93-426E-9CBE-AC80BCD08246}"/>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6" name="AutoShape 6">
            <a:extLst>
              <a:ext uri="{FF2B5EF4-FFF2-40B4-BE49-F238E27FC236}">
                <a16:creationId xmlns:a16="http://schemas.microsoft.com/office/drawing/2014/main" id="{5D1E721F-7E59-4EFF-8204-EB413F67EC67}"/>
              </a:ext>
            </a:extLst>
          </p:cNvPr>
          <p:cNvSpPr>
            <a:spLocks noChangeArrowheads="1"/>
          </p:cNvSpPr>
          <p:nvPr/>
        </p:nvSpPr>
        <p:spPr bwMode="auto">
          <a:xfrm flipV="1">
            <a:off x="11183938" y="188913"/>
            <a:ext cx="769937"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7" name="图片 12" descr="C:\Users\86139\Desktop\图标.png图标">
            <a:extLst>
              <a:ext uri="{FF2B5EF4-FFF2-40B4-BE49-F238E27FC236}">
                <a16:creationId xmlns:a16="http://schemas.microsoft.com/office/drawing/2014/main" id="{E38A075C-D5F2-4747-AD00-CFAE66E784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9237A169-9EE1-4392-9761-68BBA0CC9B77}"/>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9" name="矩形 8">
            <a:extLst>
              <a:ext uri="{FF2B5EF4-FFF2-40B4-BE49-F238E27FC236}">
                <a16:creationId xmlns:a16="http://schemas.microsoft.com/office/drawing/2014/main" id="{1A9DE5F8-71B7-4D26-82CA-E60285ED1B77}"/>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10" name="TextBox 9">
            <a:extLst>
              <a:ext uri="{FF2B5EF4-FFF2-40B4-BE49-F238E27FC236}">
                <a16:creationId xmlns:a16="http://schemas.microsoft.com/office/drawing/2014/main" id="{8E1DA5FE-2FE5-485C-AFC6-2C1B0B351DEE}"/>
              </a:ext>
            </a:extLst>
          </p:cNvPr>
          <p:cNvSpPr txBox="1"/>
          <p:nvPr/>
        </p:nvSpPr>
        <p:spPr>
          <a:xfrm>
            <a:off x="6350" y="6350"/>
            <a:ext cx="4144963" cy="398463"/>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368801" y="60039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p:cNvSpPr>
            <a:spLocks noGrp="1"/>
          </p:cNvSpPr>
          <p:nvPr>
            <p:ph type="body" sz="half" idx="2"/>
          </p:nvPr>
        </p:nvSpPr>
        <p:spPr>
          <a:xfrm>
            <a:off x="140701" y="1412777"/>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dirty="0"/>
              <a:t>单击此处编辑母版文本样式</a:t>
            </a:r>
          </a:p>
        </p:txBody>
      </p:sp>
    </p:spTree>
    <p:extLst>
      <p:ext uri="{BB962C8B-B14F-4D97-AF65-F5344CB8AC3E}">
        <p14:creationId xmlns:p14="http://schemas.microsoft.com/office/powerpoint/2010/main" val="8254707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DB8227C4-0E6B-47E2-AAB1-A50C12AF7778}"/>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6" name="AutoShape 6">
            <a:extLst>
              <a:ext uri="{FF2B5EF4-FFF2-40B4-BE49-F238E27FC236}">
                <a16:creationId xmlns:a16="http://schemas.microsoft.com/office/drawing/2014/main" id="{C79F67F2-C830-4635-ADEA-475564E3E5FE}"/>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7" name="图片 12" descr="C:\Users\86139\Desktop\图标.png图标">
            <a:extLst>
              <a:ext uri="{FF2B5EF4-FFF2-40B4-BE49-F238E27FC236}">
                <a16:creationId xmlns:a16="http://schemas.microsoft.com/office/drawing/2014/main" id="{D47ACBFF-E26B-489E-88BC-1A546341C2B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1A1260BC-45D1-4137-BEE2-E03177ADD28F}"/>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9" name="矩形 8">
            <a:extLst>
              <a:ext uri="{FF2B5EF4-FFF2-40B4-BE49-F238E27FC236}">
                <a16:creationId xmlns:a16="http://schemas.microsoft.com/office/drawing/2014/main" id="{5612FC6E-4514-4913-B624-9FEE48BC8C7F}"/>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10" name="TextBox 9">
            <a:extLst>
              <a:ext uri="{FF2B5EF4-FFF2-40B4-BE49-F238E27FC236}">
                <a16:creationId xmlns:a16="http://schemas.microsoft.com/office/drawing/2014/main" id="{5C11B43A-A89B-4BF8-A5E6-E2CB8BF35773}"/>
              </a:ext>
            </a:extLst>
          </p:cNvPr>
          <p:cNvSpPr txBox="1"/>
          <p:nvPr/>
        </p:nvSpPr>
        <p:spPr>
          <a:xfrm>
            <a:off x="6350" y="6350"/>
            <a:ext cx="4144963" cy="395288"/>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3038183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9" name="Rectangle 5">
            <a:extLst>
              <a:ext uri="{FF2B5EF4-FFF2-40B4-BE49-F238E27FC236}">
                <a16:creationId xmlns:a16="http://schemas.microsoft.com/office/drawing/2014/main" id="{992C0C9B-05D6-4159-A226-31D3D28530A5}"/>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1027" name="Rectangle 2">
            <a:extLst>
              <a:ext uri="{FF2B5EF4-FFF2-40B4-BE49-F238E27FC236}">
                <a16:creationId xmlns:a16="http://schemas.microsoft.com/office/drawing/2014/main" id="{B1598049-3B36-4F5F-A765-15F1030AA289}"/>
              </a:ext>
            </a:extLst>
          </p:cNvPr>
          <p:cNvSpPr>
            <a:spLocks noGrp="1" noChangeArrowheads="1"/>
          </p:cNvSpPr>
          <p:nvPr>
            <p:ph type="title"/>
          </p:nvPr>
        </p:nvSpPr>
        <p:spPr bwMode="auto">
          <a:xfrm>
            <a:off x="554038" y="944563"/>
            <a:ext cx="10972800" cy="706437"/>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1028" name="Rectangle 3">
            <a:extLst>
              <a:ext uri="{FF2B5EF4-FFF2-40B4-BE49-F238E27FC236}">
                <a16:creationId xmlns:a16="http://schemas.microsoft.com/office/drawing/2014/main" id="{81927E49-79C5-4780-BC41-7D24F0423A6A}"/>
              </a:ext>
            </a:extLst>
          </p:cNvPr>
          <p:cNvSpPr>
            <a:spLocks noGrp="1" noChangeArrowheads="1"/>
          </p:cNvSpPr>
          <p:nvPr>
            <p:ph type="body" idx="1"/>
          </p:nvPr>
        </p:nvSpPr>
        <p:spPr bwMode="auto">
          <a:xfrm>
            <a:off x="571500" y="1954213"/>
            <a:ext cx="109728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AutoShape 6">
            <a:extLst>
              <a:ext uri="{FF2B5EF4-FFF2-40B4-BE49-F238E27FC236}">
                <a16:creationId xmlns:a16="http://schemas.microsoft.com/office/drawing/2014/main" id="{19759BC1-87E5-48F8-B9E4-9C719D50E8DD}"/>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sp>
        <p:nvSpPr>
          <p:cNvPr id="10" name="TextBox 9">
            <a:extLst>
              <a:ext uri="{FF2B5EF4-FFF2-40B4-BE49-F238E27FC236}">
                <a16:creationId xmlns:a16="http://schemas.microsoft.com/office/drawing/2014/main" id="{71A7FBE7-B1F0-4CBA-88C6-D4876D60B216}"/>
              </a:ext>
            </a:extLst>
          </p:cNvPr>
          <p:cNvSpPr txBox="1"/>
          <p:nvPr/>
        </p:nvSpPr>
        <p:spPr>
          <a:xfrm>
            <a:off x="26988" y="3175"/>
            <a:ext cx="4244975" cy="396875"/>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pic>
        <p:nvPicPr>
          <p:cNvPr id="1031" name="图片 2" descr="C:\Users\86139\Desktop\图标.png图标">
            <a:extLst>
              <a:ext uri="{FF2B5EF4-FFF2-40B4-BE49-F238E27FC236}">
                <a16:creationId xmlns:a16="http://schemas.microsoft.com/office/drawing/2014/main" id="{81D80E5D-26FA-402D-8627-078674D74BDF}"/>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80DFE8D0-2ED0-40FA-B2F8-C7507B134B4B}"/>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6" name="矩形 5">
            <a:extLst>
              <a:ext uri="{FF2B5EF4-FFF2-40B4-BE49-F238E27FC236}">
                <a16:creationId xmlns:a16="http://schemas.microsoft.com/office/drawing/2014/main" id="{20646191-94D1-4106-9EE0-CE6680261ED4}"/>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18" r:id="rId1"/>
    <p:sldLayoutId id="2147483920" r:id="rId2"/>
    <p:sldLayoutId id="2147483919"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 id="2147483940" r:id="rId23"/>
  </p:sldLayoutIdLst>
  <p:hf sldNum="0" hdr="0" ftr="0" dt="0"/>
  <p:txStyles>
    <p:titleStyle>
      <a:lvl1pPr algn="ctr" rtl="0" fontAlgn="base">
        <a:spcBef>
          <a:spcPct val="0"/>
        </a:spcBef>
        <a:spcAft>
          <a:spcPct val="0"/>
        </a:spcAft>
        <a:defRPr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defRPr>
      </a:lvl1pPr>
      <a:lvl2pPr algn="ctr" rtl="0" fontAlgn="base">
        <a:spcBef>
          <a:spcPct val="0"/>
        </a:spcBef>
        <a:spcAft>
          <a:spcPct val="0"/>
        </a:spcAft>
        <a:defRPr sz="2400" b="1">
          <a:solidFill>
            <a:schemeClr val="tx1"/>
          </a:solidFill>
          <a:latin typeface="宋体" panose="02010600030101010101" pitchFamily="2" charset="-122"/>
          <a:ea typeface="宋体" panose="02010600030101010101" pitchFamily="2" charset="-122"/>
        </a:defRPr>
      </a:lvl2pPr>
      <a:lvl3pPr algn="ctr" rtl="0" fontAlgn="base">
        <a:spcBef>
          <a:spcPct val="0"/>
        </a:spcBef>
        <a:spcAft>
          <a:spcPct val="0"/>
        </a:spcAft>
        <a:defRPr sz="2400" b="1">
          <a:solidFill>
            <a:schemeClr val="tx1"/>
          </a:solidFill>
          <a:latin typeface="宋体" panose="02010600030101010101" pitchFamily="2" charset="-122"/>
          <a:ea typeface="宋体" panose="02010600030101010101" pitchFamily="2" charset="-122"/>
        </a:defRPr>
      </a:lvl3pPr>
      <a:lvl4pPr algn="ctr" rtl="0" fontAlgn="base">
        <a:spcBef>
          <a:spcPct val="0"/>
        </a:spcBef>
        <a:spcAft>
          <a:spcPct val="0"/>
        </a:spcAft>
        <a:defRPr sz="2400" b="1">
          <a:solidFill>
            <a:schemeClr val="tx1"/>
          </a:solidFill>
          <a:latin typeface="宋体" panose="02010600030101010101" pitchFamily="2" charset="-122"/>
          <a:ea typeface="宋体" panose="02010600030101010101" pitchFamily="2" charset="-122"/>
        </a:defRPr>
      </a:lvl4pPr>
      <a:lvl5pPr algn="ctr" rtl="0" fontAlgn="base">
        <a:spcBef>
          <a:spcPct val="0"/>
        </a:spcBef>
        <a:spcAft>
          <a:spcPct val="0"/>
        </a:spcAft>
        <a:defRPr sz="2400" b="1">
          <a:solidFill>
            <a:schemeClr val="tx1"/>
          </a:solidFill>
          <a:latin typeface="宋体" panose="02010600030101010101" pitchFamily="2" charset="-122"/>
          <a:ea typeface="宋体" panose="02010600030101010101" pitchFamily="2" charset="-122"/>
        </a:defRPr>
      </a:lvl5pPr>
      <a:lvl6pPr marL="342900" algn="ctr"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6pPr>
      <a:lvl7pPr marL="685800" algn="ctr"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7pPr>
      <a:lvl8pPr marL="1028700" algn="ctr"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8pPr>
      <a:lvl9pPr marL="1371600" algn="ctr"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9pPr>
    </p:titleStyle>
    <p:bodyStyle>
      <a:lvl1pPr marL="257175" indent="-257175" algn="l" rtl="0" fontAlgn="base">
        <a:spcBef>
          <a:spcPct val="20000"/>
        </a:spcBef>
        <a:spcAft>
          <a:spcPct val="0"/>
        </a:spcAft>
        <a:buChar char="•"/>
        <a:defRPr sz="2100">
          <a:solidFill>
            <a:schemeClr val="tx2"/>
          </a:solidFill>
          <a:latin typeface="宋体" panose="02010600030101010101" pitchFamily="2" charset="-122"/>
          <a:ea typeface="宋体" panose="02010600030101010101" pitchFamily="2" charset="-122"/>
          <a:cs typeface="+mn-cs"/>
        </a:defRPr>
      </a:lvl1pPr>
      <a:lvl2pPr marL="557213" indent="-214313" algn="l" rtl="0" fontAlgn="base">
        <a:spcBef>
          <a:spcPct val="20000"/>
        </a:spcBef>
        <a:spcAft>
          <a:spcPct val="0"/>
        </a:spcAft>
        <a:buChar char="–"/>
        <a:defRPr sz="2100">
          <a:solidFill>
            <a:schemeClr val="tx2"/>
          </a:solidFill>
          <a:latin typeface="宋体" panose="02010600030101010101" pitchFamily="2" charset="-122"/>
          <a:ea typeface="宋体" panose="02010600030101010101" pitchFamily="2" charset="-122"/>
        </a:defRPr>
      </a:lvl2pPr>
      <a:lvl3pPr marL="857250" indent="-171450" algn="l" rtl="0" fontAlgn="base">
        <a:spcBef>
          <a:spcPct val="20000"/>
        </a:spcBef>
        <a:spcAft>
          <a:spcPct val="0"/>
        </a:spcAft>
        <a:buChar char="•"/>
        <a:defRPr>
          <a:solidFill>
            <a:schemeClr val="tx2"/>
          </a:solidFill>
          <a:latin typeface="宋体" panose="02010600030101010101" pitchFamily="2" charset="-122"/>
          <a:ea typeface="宋体" panose="02010600030101010101" pitchFamily="2" charset="-122"/>
        </a:defRPr>
      </a:lvl3pPr>
      <a:lvl4pPr marL="1200150" indent="-171450" algn="l" rtl="0" fontAlgn="base">
        <a:spcBef>
          <a:spcPct val="20000"/>
        </a:spcBef>
        <a:spcAft>
          <a:spcPct val="0"/>
        </a:spcAft>
        <a:buChar char="–"/>
        <a:defRPr sz="1500">
          <a:solidFill>
            <a:schemeClr val="tx2"/>
          </a:solidFill>
          <a:latin typeface="宋体" panose="02010600030101010101" pitchFamily="2" charset="-122"/>
          <a:ea typeface="宋体" panose="02010600030101010101" pitchFamily="2" charset="-122"/>
        </a:defRPr>
      </a:lvl4pPr>
      <a:lvl5pPr marL="1543050" indent="-171450" algn="l" rtl="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5pPr>
      <a:lvl6pPr marL="1885950" indent="-171450" algn="l" rtl="0" eaLnBrk="1" fontAlgn="base" hangingPunct="1">
        <a:spcBef>
          <a:spcPct val="20000"/>
        </a:spcBef>
        <a:spcAft>
          <a:spcPct val="0"/>
        </a:spcAft>
        <a:buChar char="»"/>
        <a:defRPr sz="1200">
          <a:solidFill>
            <a:schemeClr val="tx2"/>
          </a:solidFill>
          <a:latin typeface="+mn-lt"/>
          <a:ea typeface="+mn-ea"/>
        </a:defRPr>
      </a:lvl6pPr>
      <a:lvl7pPr marL="2228850" indent="-171450" algn="l" rtl="0" eaLnBrk="1" fontAlgn="base" hangingPunct="1">
        <a:spcBef>
          <a:spcPct val="20000"/>
        </a:spcBef>
        <a:spcAft>
          <a:spcPct val="0"/>
        </a:spcAft>
        <a:buChar char="»"/>
        <a:defRPr sz="1200">
          <a:solidFill>
            <a:schemeClr val="tx2"/>
          </a:solidFill>
          <a:latin typeface="+mn-lt"/>
          <a:ea typeface="+mn-ea"/>
        </a:defRPr>
      </a:lvl7pPr>
      <a:lvl8pPr marL="2571750" indent="-171450" algn="l" rtl="0" eaLnBrk="1" fontAlgn="base" hangingPunct="1">
        <a:spcBef>
          <a:spcPct val="20000"/>
        </a:spcBef>
        <a:spcAft>
          <a:spcPct val="0"/>
        </a:spcAft>
        <a:buChar char="»"/>
        <a:defRPr sz="1200">
          <a:solidFill>
            <a:schemeClr val="tx2"/>
          </a:solidFill>
          <a:latin typeface="+mn-lt"/>
          <a:ea typeface="+mn-ea"/>
        </a:defRPr>
      </a:lvl8pPr>
      <a:lvl9pPr marL="2914650" indent="-171450" algn="l" rtl="0" eaLnBrk="1" fontAlgn="base" hangingPunct="1">
        <a:spcBef>
          <a:spcPct val="20000"/>
        </a:spcBef>
        <a:spcAft>
          <a:spcPct val="0"/>
        </a:spcAft>
        <a:buChar char="»"/>
        <a:defRPr sz="1200">
          <a:solidFill>
            <a:schemeClr val="tx2"/>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8">
            <a:extLst>
              <a:ext uri="{FF2B5EF4-FFF2-40B4-BE49-F238E27FC236}">
                <a16:creationId xmlns:a16="http://schemas.microsoft.com/office/drawing/2014/main" id="{AD67B4B9-FC0D-43EB-AD97-DEA7B82A1812}"/>
              </a:ext>
            </a:extLst>
          </p:cNvPr>
          <p:cNvSpPr>
            <a:spLocks noGrp="1" noChangeArrowheads="1"/>
          </p:cNvSpPr>
          <p:nvPr>
            <p:ph type="ctrTitle"/>
          </p:nvPr>
        </p:nvSpPr>
        <p:spPr>
          <a:xfrm>
            <a:off x="912813" y="1844675"/>
            <a:ext cx="10363200" cy="1470025"/>
          </a:xfrm>
        </p:spPr>
        <p:txBody>
          <a:bodyPr/>
          <a:lstStyle/>
          <a:p>
            <a:pPr>
              <a:defRPr/>
            </a:pPr>
            <a:r>
              <a:rPr lang="zh-CN" altLang="en-US" sz="8000" dirty="0">
                <a:solidFill>
                  <a:srgbClr val="000000"/>
                </a:solidFill>
              </a:rPr>
              <a:t>程序设计基础课程设计</a:t>
            </a:r>
          </a:p>
        </p:txBody>
      </p:sp>
      <p:sp>
        <p:nvSpPr>
          <p:cNvPr id="7171" name="Rectangle 1029">
            <a:extLst>
              <a:ext uri="{FF2B5EF4-FFF2-40B4-BE49-F238E27FC236}">
                <a16:creationId xmlns:a16="http://schemas.microsoft.com/office/drawing/2014/main" id="{60C097AB-6613-4D81-B963-E733E6228EC9}"/>
              </a:ext>
            </a:extLst>
          </p:cNvPr>
          <p:cNvSpPr>
            <a:spLocks noGrp="1" noChangeArrowheads="1"/>
          </p:cNvSpPr>
          <p:nvPr>
            <p:ph type="subTitle" idx="1"/>
          </p:nvPr>
        </p:nvSpPr>
        <p:spPr/>
        <p:txBody>
          <a:bodyPr/>
          <a:lstStyle/>
          <a:p>
            <a:pPr algn="r">
              <a:lnSpc>
                <a:spcPct val="90000"/>
              </a:lnSpc>
              <a:defRPr/>
            </a:pPr>
            <a:r>
              <a:rPr lang="zh-CN" altLang="en-US" dirty="0"/>
              <a:t>任课老师：吴呈瑜、程宏伟</a:t>
            </a:r>
            <a:endParaRPr lang="en-US" altLang="zh-CN" dirty="0"/>
          </a:p>
          <a:p>
            <a:pPr algn="r">
              <a:lnSpc>
                <a:spcPct val="90000"/>
              </a:lnSpc>
              <a:defRPr/>
            </a:pPr>
            <a:r>
              <a:rPr lang="en-US" altLang="zh-CN" dirty="0"/>
              <a:t>2022</a:t>
            </a:r>
            <a:r>
              <a:rPr lang="zh-CN" altLang="en-US" dirty="0"/>
              <a:t>年</a:t>
            </a:r>
            <a:r>
              <a:rPr lang="en-US" altLang="zh-CN" dirty="0"/>
              <a:t>6</a:t>
            </a:r>
            <a:r>
              <a:rPr lang="zh-CN" altLang="en-US" dirty="0"/>
              <a:t>月</a:t>
            </a:r>
            <a:r>
              <a:rPr lang="en-US" altLang="zh-CN" dirty="0"/>
              <a:t>12</a:t>
            </a:r>
            <a:r>
              <a:rPr lang="zh-CN" altLang="en-US" dirty="0"/>
              <a:t>日</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7"/>
          <p:cNvSpPr>
            <a:spLocks noGrp="1" noChangeArrowheads="1"/>
          </p:cNvSpPr>
          <p:nvPr>
            <p:ph type="title"/>
          </p:nvPr>
        </p:nvSpPr>
        <p:spPr/>
        <p:txBody>
          <a:bodyPr/>
          <a:lstStyle/>
          <a:p>
            <a:pPr eaLnBrk="1" hangingPunct="1"/>
            <a:r>
              <a:rPr lang="en-US" altLang="zh-CN" dirty="0">
                <a:latin typeface="Arial" charset="0"/>
                <a:ea typeface="宋体" charset="0"/>
              </a:rPr>
              <a:t>3.1 </a:t>
            </a:r>
            <a:r>
              <a:rPr lang="zh-CN" altLang="en-US" dirty="0">
                <a:latin typeface="Arial" charset="0"/>
                <a:ea typeface="宋体" charset="0"/>
              </a:rPr>
              <a:t>输出平均分最高的学生信息</a:t>
            </a:r>
            <a:r>
              <a:rPr lang="en-US" altLang="zh-CN" dirty="0">
                <a:latin typeface="Arial" charset="0"/>
                <a:ea typeface="宋体" charset="0"/>
              </a:rPr>
              <a:t> </a:t>
            </a:r>
            <a:endParaRPr lang="zh-CN" altLang="en-US" dirty="0">
              <a:latin typeface="Arial" charset="0"/>
              <a:ea typeface="宋体" charset="0"/>
            </a:endParaRPr>
          </a:p>
        </p:txBody>
      </p:sp>
      <p:sp>
        <p:nvSpPr>
          <p:cNvPr id="186386" name="Rectangle 18"/>
          <p:cNvSpPr>
            <a:spLocks noGrp="1" noChangeArrowheads="1"/>
          </p:cNvSpPr>
          <p:nvPr>
            <p:ph type="body" idx="1"/>
          </p:nvPr>
        </p:nvSpPr>
        <p:spPr>
          <a:noFill/>
        </p:spPr>
        <p:txBody>
          <a:bodyPr/>
          <a:lstStyle/>
          <a:p>
            <a:pPr eaLnBrk="1" hangingPunct="1">
              <a:lnSpc>
                <a:spcPct val="150000"/>
              </a:lnSpc>
              <a:buFont typeface="Wingdings" charset="0"/>
              <a:buNone/>
            </a:pPr>
            <a:r>
              <a:rPr lang="en-US" altLang="zh-CN" dirty="0">
                <a:latin typeface="Arial" charset="0"/>
                <a:ea typeface="宋体" charset="0"/>
              </a:rPr>
              <a:t>3.1.1  </a:t>
            </a:r>
            <a:r>
              <a:rPr lang="zh-CN" altLang="en-US" dirty="0">
                <a:latin typeface="Arial" charset="0"/>
                <a:ea typeface="宋体" charset="0"/>
              </a:rPr>
              <a:t>程序解析</a:t>
            </a:r>
          </a:p>
          <a:p>
            <a:pPr eaLnBrk="1" hangingPunct="1">
              <a:lnSpc>
                <a:spcPct val="150000"/>
              </a:lnSpc>
              <a:buFont typeface="Wingdings" charset="0"/>
              <a:buNone/>
            </a:pPr>
            <a:r>
              <a:rPr lang="en-US" altLang="zh-CN" dirty="0">
                <a:latin typeface="Arial" charset="0"/>
                <a:ea typeface="宋体" charset="0"/>
              </a:rPr>
              <a:t>3.1.2  </a:t>
            </a:r>
            <a:r>
              <a:rPr lang="zh-CN" altLang="en-US" dirty="0">
                <a:latin typeface="Arial" charset="0"/>
                <a:ea typeface="宋体" charset="0"/>
              </a:rPr>
              <a:t>结构的概念与定义</a:t>
            </a:r>
          </a:p>
          <a:p>
            <a:pPr eaLnBrk="1" hangingPunct="1">
              <a:lnSpc>
                <a:spcPct val="150000"/>
              </a:lnSpc>
              <a:buFont typeface="Wingdings" charset="0"/>
              <a:buNone/>
            </a:pPr>
            <a:r>
              <a:rPr lang="en-US" altLang="zh-CN" dirty="0">
                <a:latin typeface="Arial" charset="0"/>
                <a:ea typeface="宋体" charset="0"/>
              </a:rPr>
              <a:t>3.1.3  </a:t>
            </a:r>
            <a:r>
              <a:rPr lang="zh-CN" altLang="en-US" dirty="0">
                <a:latin typeface="Arial" charset="0"/>
                <a:ea typeface="宋体" charset="0"/>
              </a:rPr>
              <a:t>结构的嵌套定义</a:t>
            </a:r>
            <a:endParaRPr lang="en-US" altLang="zh-CN" dirty="0">
              <a:latin typeface="Arial" charset="0"/>
              <a:ea typeface="宋体" charset="0"/>
            </a:endParaRPr>
          </a:p>
          <a:p>
            <a:pPr eaLnBrk="1" hangingPunct="1">
              <a:lnSpc>
                <a:spcPct val="150000"/>
              </a:lnSpc>
              <a:buFont typeface="Wingdings" charset="0"/>
              <a:buNone/>
            </a:pPr>
            <a:r>
              <a:rPr lang="en-US" altLang="zh-CN" dirty="0">
                <a:latin typeface="Arial" charset="0"/>
                <a:ea typeface="宋体" charset="0"/>
              </a:rPr>
              <a:t>3.1.4  </a:t>
            </a:r>
            <a:r>
              <a:rPr lang="en-US" altLang="zh-CN" dirty="0" err="1">
                <a:latin typeface="Arial" charset="0"/>
                <a:ea typeface="宋体" charset="0"/>
              </a:rPr>
              <a:t>结构变量的定义和初始化</a:t>
            </a:r>
            <a:endParaRPr lang="en-US" altLang="zh-CN" dirty="0">
              <a:latin typeface="Arial" charset="0"/>
              <a:ea typeface="宋体" charset="0"/>
            </a:endParaRPr>
          </a:p>
          <a:p>
            <a:pPr eaLnBrk="1" hangingPunct="1">
              <a:lnSpc>
                <a:spcPct val="150000"/>
              </a:lnSpc>
              <a:buFont typeface="Wingdings" charset="0"/>
              <a:buNone/>
            </a:pPr>
            <a:r>
              <a:rPr lang="en-US" altLang="zh-CN" dirty="0">
                <a:latin typeface="Arial" charset="0"/>
                <a:ea typeface="宋体" charset="0"/>
              </a:rPr>
              <a:t>3.1.5  </a:t>
            </a:r>
            <a:r>
              <a:rPr lang="en-US" altLang="zh-CN" dirty="0" err="1">
                <a:latin typeface="Arial" charset="0"/>
                <a:ea typeface="宋体" charset="0"/>
              </a:rPr>
              <a:t>结构变量的使用</a:t>
            </a:r>
            <a:endParaRPr lang="zh-CN" altLang="en-US" dirty="0">
              <a:latin typeface="Arial"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386">
                                            <p:txEl>
                                              <p:pRg st="0" end="0"/>
                                            </p:txEl>
                                          </p:spTgt>
                                        </p:tgtEl>
                                        <p:attrNameLst>
                                          <p:attrName>style.visibility</p:attrName>
                                        </p:attrNameLst>
                                      </p:cBhvr>
                                      <p:to>
                                        <p:strVal val="visible"/>
                                      </p:to>
                                    </p:set>
                                    <p:anim calcmode="lin" valueType="num">
                                      <p:cBhvr additive="base">
                                        <p:cTn id="7" dur="500" fill="hold"/>
                                        <p:tgtEl>
                                          <p:spTgt spid="186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63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6386">
                                            <p:txEl>
                                              <p:pRg st="1" end="1"/>
                                            </p:txEl>
                                          </p:spTgt>
                                        </p:tgtEl>
                                        <p:attrNameLst>
                                          <p:attrName>style.visibility</p:attrName>
                                        </p:attrNameLst>
                                      </p:cBhvr>
                                      <p:to>
                                        <p:strVal val="visible"/>
                                      </p:to>
                                    </p:set>
                                    <p:anim calcmode="lin" valueType="num">
                                      <p:cBhvr additive="base">
                                        <p:cTn id="13" dur="500" fill="hold"/>
                                        <p:tgtEl>
                                          <p:spTgt spid="1863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6386">
                                            <p:txEl>
                                              <p:pRg st="2" end="2"/>
                                            </p:txEl>
                                          </p:spTgt>
                                        </p:tgtEl>
                                        <p:attrNameLst>
                                          <p:attrName>style.visibility</p:attrName>
                                        </p:attrNameLst>
                                      </p:cBhvr>
                                      <p:to>
                                        <p:strVal val="visible"/>
                                      </p:to>
                                    </p:set>
                                    <p:anim calcmode="lin" valueType="num">
                                      <p:cBhvr additive="base">
                                        <p:cTn id="19" dur="500" fill="hold"/>
                                        <p:tgtEl>
                                          <p:spTgt spid="1863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63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6386">
                                            <p:txEl>
                                              <p:pRg st="3" end="3"/>
                                            </p:txEl>
                                          </p:spTgt>
                                        </p:tgtEl>
                                        <p:attrNameLst>
                                          <p:attrName>style.visibility</p:attrName>
                                        </p:attrNameLst>
                                      </p:cBhvr>
                                      <p:to>
                                        <p:strVal val="visible"/>
                                      </p:to>
                                    </p:set>
                                    <p:anim calcmode="lin" valueType="num">
                                      <p:cBhvr additive="base">
                                        <p:cTn id="25" dur="500" fill="hold"/>
                                        <p:tgtEl>
                                          <p:spTgt spid="1863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63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6386">
                                            <p:txEl>
                                              <p:pRg st="4" end="4"/>
                                            </p:txEl>
                                          </p:spTgt>
                                        </p:tgtEl>
                                        <p:attrNameLst>
                                          <p:attrName>style.visibility</p:attrName>
                                        </p:attrNameLst>
                                      </p:cBhvr>
                                      <p:to>
                                        <p:strVal val="visible"/>
                                      </p:to>
                                    </p:set>
                                    <p:anim calcmode="lin" valueType="num">
                                      <p:cBhvr additive="base">
                                        <p:cTn id="31" dur="500" fill="hold"/>
                                        <p:tgtEl>
                                          <p:spTgt spid="1863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638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
          <p:cNvSpPr>
            <a:spLocks noGrp="1" noChangeArrowheads="1"/>
          </p:cNvSpPr>
          <p:nvPr>
            <p:ph type="title"/>
          </p:nvPr>
        </p:nvSpPr>
        <p:spPr>
          <a:xfrm>
            <a:off x="3534568" y="423862"/>
            <a:ext cx="5122863" cy="739775"/>
          </a:xfrm>
          <a:noFill/>
        </p:spPr>
        <p:txBody>
          <a:bodyPr/>
          <a:lstStyle/>
          <a:p>
            <a:pPr eaLnBrk="1" hangingPunct="1"/>
            <a:r>
              <a:rPr lang="en-US" altLang="zh-CN" sz="4000" dirty="0">
                <a:latin typeface="Arial" charset="0"/>
                <a:ea typeface="宋体" charset="0"/>
              </a:rPr>
              <a:t>3.1.1  </a:t>
            </a:r>
            <a:r>
              <a:rPr lang="zh-CN" altLang="en-US" sz="4000" dirty="0">
                <a:latin typeface="Arial" charset="0"/>
                <a:ea typeface="宋体" charset="0"/>
              </a:rPr>
              <a:t>程序解析</a:t>
            </a:r>
          </a:p>
        </p:txBody>
      </p:sp>
      <p:sp>
        <p:nvSpPr>
          <p:cNvPr id="6147" name="Rectangle 22"/>
          <p:cNvSpPr>
            <a:spLocks noGrp="1" noChangeArrowheads="1"/>
          </p:cNvSpPr>
          <p:nvPr>
            <p:ph type="body" idx="1"/>
          </p:nvPr>
        </p:nvSpPr>
        <p:spPr>
          <a:xfrm>
            <a:off x="263352" y="1412875"/>
            <a:ext cx="11593288" cy="2959100"/>
          </a:xfrm>
          <a:noFill/>
        </p:spPr>
        <p:txBody>
          <a:bodyPr/>
          <a:lstStyle/>
          <a:p>
            <a:pPr eaLnBrk="1" hangingPunct="1">
              <a:buFont typeface="Wingdings" charset="0"/>
              <a:buNone/>
            </a:pPr>
            <a:r>
              <a:rPr lang="zh-CN" altLang="en-US" dirty="0">
                <a:latin typeface="Arial" charset="0"/>
                <a:ea typeface="宋体" charset="0"/>
              </a:rPr>
              <a:t>例</a:t>
            </a:r>
            <a:r>
              <a:rPr lang="en-US" altLang="zh-CN" dirty="0">
                <a:latin typeface="Arial" charset="0"/>
                <a:ea typeface="宋体" charset="0"/>
              </a:rPr>
              <a:t>3-1 </a:t>
            </a:r>
            <a:r>
              <a:rPr lang="zh-CN" altLang="en-US" dirty="0">
                <a:latin typeface="Arial" charset="0"/>
                <a:ea typeface="宋体" charset="0"/>
              </a:rPr>
              <a:t>输出平均分最高的学生信息</a:t>
            </a:r>
            <a:r>
              <a:rPr lang="en-US" altLang="zh-CN" dirty="0">
                <a:latin typeface="Arial" charset="0"/>
                <a:ea typeface="宋体" charset="0"/>
              </a:rPr>
              <a:t> </a:t>
            </a:r>
          </a:p>
          <a:p>
            <a:r>
              <a:rPr lang="zh-CN" altLang="en-US" dirty="0">
                <a:latin typeface="Arial" charset="0"/>
                <a:ea typeface="宋体" charset="0"/>
              </a:rPr>
              <a:t>假设学生的基本信息包括学号、姓名、三门课程成绩以及个人平均成绩。输入ｎ 个学生的成绩信息， 计算并输出平均分最高的学生信息。</a:t>
            </a:r>
          </a:p>
        </p:txBody>
      </p:sp>
      <p:pic>
        <p:nvPicPr>
          <p:cNvPr id="4" name="Picture 1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07568" y="3284984"/>
            <a:ext cx="7917321" cy="32257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15680" y="476672"/>
            <a:ext cx="5122863" cy="739775"/>
          </a:xfrm>
          <a:noFill/>
        </p:spPr>
        <p:txBody>
          <a:bodyPr/>
          <a:lstStyle/>
          <a:p>
            <a:pPr eaLnBrk="1" hangingPunct="1"/>
            <a:r>
              <a:rPr lang="en-US" altLang="zh-CN" sz="4000" dirty="0">
                <a:latin typeface="Arial" charset="0"/>
                <a:ea typeface="宋体" charset="0"/>
              </a:rPr>
              <a:t>3.1.1  </a:t>
            </a:r>
            <a:r>
              <a:rPr lang="zh-CN" altLang="en-US" sz="4000" dirty="0">
                <a:latin typeface="Arial" charset="0"/>
                <a:ea typeface="宋体" charset="0"/>
              </a:rPr>
              <a:t>程序解析</a:t>
            </a:r>
          </a:p>
        </p:txBody>
      </p:sp>
      <p:sp>
        <p:nvSpPr>
          <p:cNvPr id="7171" name="Rectangle 3"/>
          <p:cNvSpPr>
            <a:spLocks noGrp="1" noChangeArrowheads="1"/>
          </p:cNvSpPr>
          <p:nvPr>
            <p:ph type="body" idx="1"/>
          </p:nvPr>
        </p:nvSpPr>
        <p:spPr>
          <a:xfrm>
            <a:off x="1919289" y="1341438"/>
            <a:ext cx="8497887" cy="4895850"/>
          </a:xfrm>
          <a:noFill/>
        </p:spPr>
        <p:txBody>
          <a:bodyPr/>
          <a:lstStyle/>
          <a:p>
            <a:pPr>
              <a:buFont typeface="Wingdings" charset="0"/>
              <a:buNone/>
            </a:pPr>
            <a:r>
              <a:rPr lang="en-US" altLang="zh-CN" sz="2400" dirty="0">
                <a:latin typeface="Arial" charset="0"/>
                <a:ea typeface="宋体" charset="0"/>
              </a:rPr>
              <a:t>#</a:t>
            </a:r>
            <a:r>
              <a:rPr lang="zh-CN" altLang="en-US" sz="2400" dirty="0">
                <a:latin typeface="Arial" charset="0"/>
                <a:ea typeface="宋体" charset="0"/>
              </a:rPr>
              <a:t> </a:t>
            </a:r>
            <a:r>
              <a:rPr lang="en-US" altLang="zh-CN" sz="2400" dirty="0">
                <a:latin typeface="Arial" charset="0"/>
                <a:ea typeface="宋体" charset="0"/>
              </a:rPr>
              <a:t>include</a:t>
            </a:r>
            <a:r>
              <a:rPr lang="zh-CN" altLang="en-US" sz="2400" dirty="0">
                <a:latin typeface="Arial" charset="0"/>
                <a:ea typeface="宋体" charset="0"/>
              </a:rPr>
              <a:t> </a:t>
            </a:r>
            <a:r>
              <a:rPr lang="en-US" altLang="zh-CN" sz="2400" dirty="0">
                <a:latin typeface="Arial" charset="0"/>
                <a:ea typeface="宋体" charset="0"/>
              </a:rPr>
              <a:t>&lt;</a:t>
            </a:r>
            <a:r>
              <a:rPr lang="en-US" altLang="zh-CN" sz="2400" dirty="0" err="1">
                <a:latin typeface="Arial" charset="0"/>
                <a:ea typeface="宋体" charset="0"/>
              </a:rPr>
              <a:t>stdio.h</a:t>
            </a:r>
            <a:r>
              <a:rPr lang="en-US" altLang="zh-CN" sz="2400" dirty="0">
                <a:latin typeface="Arial" charset="0"/>
                <a:ea typeface="宋体" charset="0"/>
              </a:rPr>
              <a:t>&gt;</a:t>
            </a:r>
          </a:p>
          <a:p>
            <a:pPr>
              <a:buFont typeface="Wingdings" charset="0"/>
              <a:buNone/>
            </a:pPr>
            <a:endParaRPr lang="zh-CN" altLang="en-US" sz="2400" dirty="0">
              <a:latin typeface="Arial" charset="0"/>
              <a:ea typeface="宋体" charset="0"/>
            </a:endParaRPr>
          </a:p>
          <a:p>
            <a:pPr>
              <a:buFont typeface="Wingdings" charset="0"/>
              <a:buNone/>
            </a:pPr>
            <a:r>
              <a:rPr lang="en-US" altLang="zh-CN" sz="2400" dirty="0" err="1">
                <a:latin typeface="Arial" charset="0"/>
                <a:ea typeface="宋体" charset="0"/>
              </a:rPr>
              <a:t>struct</a:t>
            </a:r>
            <a:r>
              <a:rPr lang="en-US" altLang="zh-CN" sz="2400" dirty="0">
                <a:latin typeface="Arial" charset="0"/>
                <a:ea typeface="宋体" charset="0"/>
              </a:rPr>
              <a:t> student</a:t>
            </a:r>
            <a:r>
              <a:rPr lang="zh-CN" altLang="en-US" sz="2400" dirty="0">
                <a:latin typeface="Arial" charset="0"/>
                <a:ea typeface="宋体" charset="0"/>
              </a:rPr>
              <a:t> </a:t>
            </a:r>
            <a:r>
              <a:rPr lang="en-US" altLang="zh-CN" sz="2400" dirty="0">
                <a:latin typeface="Arial" charset="0"/>
                <a:ea typeface="宋体" charset="0"/>
              </a:rPr>
              <a:t>{                      </a:t>
            </a:r>
            <a:r>
              <a:rPr lang="en-US" altLang="zh-CN" sz="2400" dirty="0">
                <a:solidFill>
                  <a:srgbClr val="FF0000"/>
                </a:solidFill>
                <a:latin typeface="Arial" charset="0"/>
                <a:ea typeface="宋体" charset="0"/>
              </a:rPr>
              <a:t>/* </a:t>
            </a:r>
            <a:r>
              <a:rPr lang="zh-CN" altLang="en-US" sz="2400" dirty="0">
                <a:solidFill>
                  <a:srgbClr val="FF0000"/>
                </a:solidFill>
                <a:latin typeface="Arial" charset="0"/>
                <a:ea typeface="宋体" charset="0"/>
              </a:rPr>
              <a:t>学生信息结构定义 </a:t>
            </a:r>
            <a:r>
              <a:rPr lang="en-US" altLang="zh-CN" sz="2400" dirty="0">
                <a:solidFill>
                  <a:srgbClr val="FF0000"/>
                </a:solidFill>
                <a:latin typeface="Arial" charset="0"/>
                <a:ea typeface="宋体" charset="0"/>
              </a:rPr>
              <a:t>*/</a:t>
            </a:r>
            <a:endParaRPr lang="zh-CN" altLang="en-US" sz="2400" dirty="0">
              <a:solidFill>
                <a:srgbClr val="FF0000"/>
              </a:solidFill>
              <a:latin typeface="Arial" charset="0"/>
              <a:ea typeface="宋体" charset="0"/>
            </a:endParaRPr>
          </a:p>
          <a:p>
            <a:pPr>
              <a:buFont typeface="Wingdings" charset="0"/>
              <a:buNone/>
            </a:pPr>
            <a:r>
              <a:rPr lang="en-US" altLang="zh-CN" sz="2400" dirty="0">
                <a:latin typeface="Arial" charset="0"/>
                <a:ea typeface="宋体" charset="0"/>
              </a:rPr>
              <a:t>     int</a:t>
            </a:r>
            <a:r>
              <a:rPr lang="zh-CN" altLang="zh-CN" sz="2400" dirty="0">
                <a:latin typeface="Arial" charset="0"/>
                <a:ea typeface="宋体" charset="0"/>
              </a:rPr>
              <a:t> </a:t>
            </a:r>
            <a:r>
              <a:rPr lang="en-US" altLang="zh-CN" sz="2400" dirty="0">
                <a:latin typeface="Arial" charset="0"/>
                <a:ea typeface="宋体" charset="0"/>
              </a:rPr>
              <a:t>num;                              /* </a:t>
            </a:r>
            <a:r>
              <a:rPr lang="zh-CN" altLang="en-US" sz="2400" dirty="0">
                <a:latin typeface="Arial" charset="0"/>
                <a:ea typeface="宋体" charset="0"/>
              </a:rPr>
              <a:t>学号</a:t>
            </a:r>
            <a:r>
              <a:rPr lang="en-US" altLang="zh-CN" sz="2400" dirty="0">
                <a:latin typeface="Arial" charset="0"/>
                <a:ea typeface="宋体" charset="0"/>
              </a:rPr>
              <a:t> */</a:t>
            </a:r>
            <a:endParaRPr lang="zh-CN" altLang="en-US" sz="2400" dirty="0">
              <a:latin typeface="Arial" charset="0"/>
              <a:ea typeface="宋体" charset="0"/>
            </a:endParaRPr>
          </a:p>
          <a:p>
            <a:pPr>
              <a:buFont typeface="Wingdings" charset="0"/>
              <a:buNone/>
            </a:pPr>
            <a:r>
              <a:rPr lang="en-US" altLang="zh-CN" sz="2400" dirty="0">
                <a:latin typeface="Arial" charset="0"/>
                <a:ea typeface="宋体" charset="0"/>
              </a:rPr>
              <a:t>     char name[10];                  /* </a:t>
            </a:r>
            <a:r>
              <a:rPr lang="zh-CN" altLang="en-US" sz="2400" dirty="0">
                <a:latin typeface="Arial" charset="0"/>
                <a:ea typeface="宋体" charset="0"/>
              </a:rPr>
              <a:t>姓名</a:t>
            </a:r>
            <a:r>
              <a:rPr lang="en-US" altLang="zh-CN" sz="2400" dirty="0">
                <a:latin typeface="Arial" charset="0"/>
                <a:ea typeface="宋体" charset="0"/>
              </a:rPr>
              <a:t> */</a:t>
            </a:r>
            <a:endParaRPr lang="zh-CN" altLang="en-US" sz="2400" dirty="0">
              <a:latin typeface="Arial" charset="0"/>
              <a:ea typeface="宋体" charset="0"/>
            </a:endParaRPr>
          </a:p>
          <a:p>
            <a:pPr>
              <a:buFont typeface="Wingdings" charset="0"/>
              <a:buNone/>
            </a:pPr>
            <a:r>
              <a:rPr lang="en-US" altLang="zh-CN" sz="2400" dirty="0">
                <a:latin typeface="Arial" charset="0"/>
                <a:ea typeface="宋体" charset="0"/>
              </a:rPr>
              <a:t>     int computer, </a:t>
            </a:r>
            <a:r>
              <a:rPr lang="en-US" altLang="zh-CN" sz="2400" dirty="0" err="1">
                <a:latin typeface="Arial" charset="0"/>
                <a:ea typeface="宋体" charset="0"/>
              </a:rPr>
              <a:t>english</a:t>
            </a:r>
            <a:r>
              <a:rPr lang="en-US" altLang="zh-CN" sz="2400" dirty="0">
                <a:latin typeface="Arial" charset="0"/>
                <a:ea typeface="宋体" charset="0"/>
              </a:rPr>
              <a:t>, math;      /* </a:t>
            </a:r>
            <a:r>
              <a:rPr lang="zh-CN" altLang="en-US" sz="2400" dirty="0">
                <a:latin typeface="Arial" charset="0"/>
                <a:ea typeface="宋体" charset="0"/>
              </a:rPr>
              <a:t>三门课程成绩</a:t>
            </a:r>
            <a:r>
              <a:rPr lang="en-US" altLang="zh-CN" sz="2400" dirty="0">
                <a:latin typeface="Arial" charset="0"/>
                <a:ea typeface="宋体" charset="0"/>
              </a:rPr>
              <a:t> */</a:t>
            </a:r>
            <a:endParaRPr lang="zh-CN" altLang="en-US" sz="2400" dirty="0">
              <a:latin typeface="Arial" charset="0"/>
              <a:ea typeface="宋体" charset="0"/>
            </a:endParaRPr>
          </a:p>
          <a:p>
            <a:pPr>
              <a:buFont typeface="Wingdings" charset="0"/>
              <a:buNone/>
            </a:pPr>
            <a:r>
              <a:rPr lang="zh-CN" altLang="zh-CN" sz="2400" dirty="0">
                <a:latin typeface="Arial" charset="0"/>
                <a:ea typeface="宋体" charset="0"/>
              </a:rPr>
              <a:t> </a:t>
            </a:r>
            <a:r>
              <a:rPr lang="zh-CN" altLang="en-US" sz="2400" dirty="0">
                <a:latin typeface="Arial" charset="0"/>
                <a:ea typeface="宋体" charset="0"/>
              </a:rPr>
              <a:t> </a:t>
            </a:r>
            <a:r>
              <a:rPr lang="en-US" altLang="zh-CN" sz="2400" dirty="0">
                <a:latin typeface="Arial" charset="0"/>
                <a:ea typeface="宋体" charset="0"/>
              </a:rPr>
              <a:t>   double average;                /* </a:t>
            </a:r>
            <a:r>
              <a:rPr lang="zh-CN" altLang="en-US" sz="2400" dirty="0">
                <a:latin typeface="Arial" charset="0"/>
                <a:ea typeface="宋体" charset="0"/>
              </a:rPr>
              <a:t>个人平均成绩</a:t>
            </a:r>
            <a:r>
              <a:rPr lang="en-US" altLang="zh-CN" sz="2400" dirty="0">
                <a:latin typeface="Arial" charset="0"/>
                <a:ea typeface="宋体" charset="0"/>
              </a:rPr>
              <a:t> */</a:t>
            </a:r>
            <a:endParaRPr lang="zh-CN" altLang="en-US" sz="2400" dirty="0">
              <a:latin typeface="Arial" charset="0"/>
              <a:ea typeface="宋体" charset="0"/>
            </a:endParaRPr>
          </a:p>
          <a:p>
            <a:pPr>
              <a:buFont typeface="Wingdings" charset="0"/>
              <a:buNone/>
            </a:pPr>
            <a:r>
              <a:rPr lang="en-US" altLang="zh-CN" sz="2400" dirty="0">
                <a:latin typeface="Arial" charset="0"/>
                <a:ea typeface="宋体" charset="0"/>
              </a:rPr>
              <a:t>}; </a:t>
            </a:r>
            <a:endParaRPr lang="zh-CN" altLang="en-US" sz="2400" dirty="0">
              <a:latin typeface="Arial" charset="0"/>
              <a:ea typeface="宋体"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335360" y="774552"/>
            <a:ext cx="10801200" cy="5904656"/>
          </a:xfrm>
          <a:noFill/>
        </p:spPr>
        <p:txBody>
          <a:bodyPr/>
          <a:lstStyle/>
          <a:p>
            <a:pPr>
              <a:lnSpc>
                <a:spcPct val="120000"/>
              </a:lnSpc>
              <a:spcBef>
                <a:spcPts val="0"/>
              </a:spcBef>
              <a:buFont typeface="Wingdings" charset="0"/>
              <a:buNone/>
            </a:pPr>
            <a:r>
              <a:rPr lang="en-US" altLang="zh-CN" sz="2000" dirty="0">
                <a:latin typeface="Times New Roman" panose="02020603050405020304" pitchFamily="18" charset="0"/>
                <a:ea typeface="宋体" charset="0"/>
                <a:cs typeface="Times New Roman" panose="02020603050405020304" pitchFamily="18" charset="0"/>
              </a:rPr>
              <a:t>int </a:t>
            </a:r>
            <a:r>
              <a:rPr lang="en-US" altLang="zh-CN" sz="2000" dirty="0" err="1">
                <a:latin typeface="Times New Roman" panose="02020603050405020304" pitchFamily="18" charset="0"/>
                <a:ea typeface="宋体" charset="0"/>
                <a:cs typeface="Times New Roman" panose="02020603050405020304" pitchFamily="18" charset="0"/>
              </a:rPr>
              <a:t>i</a:t>
            </a:r>
            <a:r>
              <a:rPr lang="en-US" altLang="zh-CN" sz="2000" dirty="0">
                <a:latin typeface="Times New Roman" panose="02020603050405020304" pitchFamily="18" charset="0"/>
                <a:ea typeface="宋体" charset="0"/>
                <a:cs typeface="Times New Roman" panose="02020603050405020304" pitchFamily="18" charset="0"/>
              </a:rPr>
              <a:t>, n;</a:t>
            </a:r>
            <a:endParaRPr lang="zh-CN" altLang="en-US" sz="2000" dirty="0">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en-US" altLang="zh-CN" sz="2000" dirty="0">
                <a:latin typeface="Times New Roman" panose="02020603050405020304" pitchFamily="18" charset="0"/>
                <a:ea typeface="宋体" charset="0"/>
                <a:cs typeface="Times New Roman" panose="02020603050405020304" pitchFamily="18" charset="0"/>
              </a:rPr>
              <a:t>struct student </a:t>
            </a:r>
            <a:r>
              <a:rPr lang="en-US" altLang="zh-CN" sz="2000" dirty="0" err="1">
                <a:latin typeface="Times New Roman" panose="02020603050405020304" pitchFamily="18" charset="0"/>
                <a:ea typeface="宋体" charset="0"/>
                <a:cs typeface="Times New Roman" panose="02020603050405020304" pitchFamily="18" charset="0"/>
              </a:rPr>
              <a:t>stu</a:t>
            </a:r>
            <a:r>
              <a:rPr lang="en-US" altLang="zh-CN" sz="2000" dirty="0">
                <a:latin typeface="Times New Roman" panose="02020603050405020304" pitchFamily="18" charset="0"/>
                <a:ea typeface="宋体" charset="0"/>
                <a:cs typeface="Times New Roman" panose="02020603050405020304" pitchFamily="18" charset="0"/>
              </a:rPr>
              <a:t>, max;        </a:t>
            </a:r>
            <a:r>
              <a:rPr kumimoji="1" lang="en-US" altLang="zh-CN" sz="2000" kern="1200" dirty="0">
                <a:solidFill>
                  <a:srgbClr val="CC0066"/>
                </a:solidFill>
                <a:latin typeface="Times New Roman" panose="02020603050405020304" pitchFamily="18" charset="0"/>
                <a:ea typeface="宋体" charset="0"/>
                <a:cs typeface="Times New Roman" panose="02020603050405020304" pitchFamily="18" charset="0"/>
              </a:rPr>
              <a:t>                  /* </a:t>
            </a:r>
            <a:r>
              <a:rPr kumimoji="1" lang="zh-CN" altLang="en-US" sz="2000" kern="1200" dirty="0">
                <a:solidFill>
                  <a:srgbClr val="CC0066"/>
                </a:solidFill>
                <a:latin typeface="Times New Roman" panose="02020603050405020304" pitchFamily="18" charset="0"/>
                <a:ea typeface="宋体" charset="0"/>
                <a:cs typeface="Times New Roman" panose="02020603050405020304" pitchFamily="18" charset="0"/>
              </a:rPr>
              <a:t>定义结构变量</a:t>
            </a:r>
            <a:r>
              <a:rPr kumimoji="1" lang="en-US" altLang="zh-CN" sz="2000" kern="1200" dirty="0">
                <a:solidFill>
                  <a:srgbClr val="CC0066"/>
                </a:solidFill>
                <a:latin typeface="Times New Roman" panose="02020603050405020304" pitchFamily="18" charset="0"/>
                <a:ea typeface="宋体" charset="0"/>
                <a:cs typeface="Times New Roman" panose="02020603050405020304" pitchFamily="18" charset="0"/>
              </a:rPr>
              <a:t> */</a:t>
            </a:r>
            <a:endParaRPr kumimoji="1" lang="zh-CN" altLang="en-US" sz="2000" kern="1200" dirty="0">
              <a:solidFill>
                <a:srgbClr val="CC0066"/>
              </a:solidFill>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en-US" altLang="zh-CN" sz="2000" dirty="0" err="1">
                <a:latin typeface="Times New Roman" panose="02020603050405020304" pitchFamily="18" charset="0"/>
                <a:ea typeface="宋体" charset="0"/>
                <a:cs typeface="Times New Roman" panose="02020603050405020304" pitchFamily="18" charset="0"/>
              </a:rPr>
              <a:t>printf</a:t>
            </a: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a:latin typeface="Times New Roman" panose="02020603050405020304" pitchFamily="18" charset="0"/>
                <a:ea typeface="宋体" charset="0"/>
                <a:cs typeface="Times New Roman" panose="02020603050405020304" pitchFamily="18" charset="0"/>
              </a:rPr>
              <a:t>("Input n: ");</a:t>
            </a:r>
            <a:endParaRPr lang="zh-CN" altLang="en-US" sz="2000" dirty="0">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en-US" altLang="zh-CN" sz="2000" dirty="0" err="1">
                <a:latin typeface="Times New Roman" panose="02020603050405020304" pitchFamily="18" charset="0"/>
                <a:ea typeface="宋体" charset="0"/>
                <a:cs typeface="Times New Roman" panose="02020603050405020304" pitchFamily="18" charset="0"/>
              </a:rPr>
              <a:t>scanf</a:t>
            </a: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a:latin typeface="Times New Roman" panose="02020603050405020304" pitchFamily="18" charset="0"/>
                <a:ea typeface="宋体" charset="0"/>
                <a:cs typeface="Times New Roman" panose="02020603050405020304" pitchFamily="18" charset="0"/>
              </a:rPr>
              <a:t>("%d", &amp;n);</a:t>
            </a:r>
            <a:endParaRPr lang="zh-CN" altLang="en-US" sz="2000" dirty="0">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en-US" altLang="zh-CN" sz="2000" dirty="0" err="1">
                <a:latin typeface="Times New Roman" panose="02020603050405020304" pitchFamily="18" charset="0"/>
                <a:ea typeface="宋体" charset="0"/>
                <a:cs typeface="Times New Roman" panose="02020603050405020304" pitchFamily="18" charset="0"/>
              </a:rPr>
              <a:t>printf</a:t>
            </a: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a:latin typeface="Times New Roman" panose="02020603050405020304" pitchFamily="18" charset="0"/>
                <a:ea typeface="宋体" charset="0"/>
                <a:cs typeface="Times New Roman" panose="02020603050405020304" pitchFamily="18" charset="0"/>
              </a:rPr>
              <a:t>("Input the student’s number, name and course scores\n");</a:t>
            </a:r>
            <a:endParaRPr lang="zh-CN" altLang="en-US" sz="2000" dirty="0">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nb-NO" altLang="zh-CN" sz="2000" dirty="0">
                <a:latin typeface="Times New Roman" panose="02020603050405020304" pitchFamily="18" charset="0"/>
                <a:ea typeface="宋体" charset="0"/>
                <a:cs typeface="Times New Roman" panose="02020603050405020304" pitchFamily="18" charset="0"/>
              </a:rPr>
              <a:t>for</a:t>
            </a:r>
            <a:r>
              <a:rPr lang="zh-CN" altLang="en-US" sz="2000" dirty="0">
                <a:latin typeface="Times New Roman" panose="02020603050405020304" pitchFamily="18" charset="0"/>
                <a:ea typeface="宋体" charset="0"/>
                <a:cs typeface="Times New Roman" panose="02020603050405020304" pitchFamily="18" charset="0"/>
              </a:rPr>
              <a:t> </a:t>
            </a:r>
            <a:r>
              <a:rPr lang="nb-NO" altLang="zh-CN" sz="2000" dirty="0">
                <a:latin typeface="Times New Roman" panose="02020603050405020304" pitchFamily="18" charset="0"/>
                <a:ea typeface="宋体" charset="0"/>
                <a:cs typeface="Times New Roman" panose="02020603050405020304" pitchFamily="18" charset="0"/>
              </a:rPr>
              <a:t>(i = 1; I &lt;= n; i++){</a:t>
            </a:r>
            <a:endParaRPr lang="zh-CN" altLang="en-US" sz="2000" dirty="0">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nb-NO" altLang="zh-CN" sz="2000" dirty="0">
                <a:latin typeface="Times New Roman" panose="02020603050405020304" pitchFamily="18" charset="0"/>
                <a:ea typeface="宋体" charset="0"/>
                <a:cs typeface="Times New Roman" panose="02020603050405020304" pitchFamily="18" charset="0"/>
              </a:rPr>
              <a:t>    </a:t>
            </a:r>
            <a:r>
              <a:rPr lang="nb-NO" altLang="zh-CN" sz="2000" dirty="0" err="1">
                <a:latin typeface="Times New Roman" panose="02020603050405020304" pitchFamily="18" charset="0"/>
                <a:ea typeface="宋体" charset="0"/>
                <a:cs typeface="Times New Roman" panose="02020603050405020304" pitchFamily="18" charset="0"/>
              </a:rPr>
              <a:t>printf</a:t>
            </a:r>
            <a:r>
              <a:rPr lang="zh-CN" altLang="en-US" sz="2000" dirty="0">
                <a:latin typeface="Times New Roman" panose="02020603050405020304" pitchFamily="18" charset="0"/>
                <a:ea typeface="宋体" charset="0"/>
                <a:cs typeface="Times New Roman" panose="02020603050405020304" pitchFamily="18" charset="0"/>
              </a:rPr>
              <a:t> </a:t>
            </a:r>
            <a:r>
              <a:rPr lang="nb-NO" altLang="zh-CN" sz="2000" dirty="0">
                <a:latin typeface="Times New Roman" panose="02020603050405020304" pitchFamily="18" charset="0"/>
                <a:ea typeface="宋体" charset="0"/>
                <a:cs typeface="Times New Roman" panose="02020603050405020304" pitchFamily="18" charset="0"/>
              </a:rPr>
              <a:t>("</a:t>
            </a:r>
            <a:r>
              <a:rPr lang="nb-NO" altLang="zh-CN" sz="2000" dirty="0" err="1">
                <a:latin typeface="Times New Roman" panose="02020603050405020304" pitchFamily="18" charset="0"/>
                <a:ea typeface="宋体" charset="0"/>
                <a:cs typeface="Times New Roman" panose="02020603050405020304" pitchFamily="18" charset="0"/>
              </a:rPr>
              <a:t>No.%d</a:t>
            </a:r>
            <a:r>
              <a:rPr lang="nb-NO" altLang="zh-CN" sz="2000" dirty="0">
                <a:latin typeface="Times New Roman" panose="02020603050405020304" pitchFamily="18" charset="0"/>
                <a:ea typeface="宋体" charset="0"/>
                <a:cs typeface="Times New Roman" panose="02020603050405020304" pitchFamily="18" charset="0"/>
              </a:rPr>
              <a:t>: ", i);</a:t>
            </a:r>
            <a:endParaRPr lang="zh-CN" altLang="en-US" sz="2000" dirty="0">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zh-CN" altLang="en-US" sz="1600" dirty="0">
                <a:latin typeface="Times New Roman" panose="02020603050405020304" pitchFamily="18" charset="0"/>
                <a:ea typeface="宋体" charset="0"/>
                <a:cs typeface="Times New Roman" panose="02020603050405020304" pitchFamily="18" charset="0"/>
              </a:rPr>
              <a:t>     </a:t>
            </a:r>
            <a:r>
              <a:rPr lang="nb-NO" altLang="zh-CN" sz="2000" dirty="0">
                <a:latin typeface="Times New Roman" panose="02020603050405020304" pitchFamily="18" charset="0"/>
                <a:ea typeface="宋体" charset="0"/>
                <a:cs typeface="Times New Roman" panose="02020603050405020304" pitchFamily="18" charset="0"/>
              </a:rPr>
              <a:t>s</a:t>
            </a:r>
            <a:r>
              <a:rPr lang="en-US" altLang="zh-CN" sz="2000" dirty="0" err="1">
                <a:latin typeface="Times New Roman" panose="02020603050405020304" pitchFamily="18" charset="0"/>
                <a:ea typeface="宋体" charset="0"/>
                <a:cs typeface="Times New Roman" panose="02020603050405020304" pitchFamily="18" charset="0"/>
              </a:rPr>
              <a:t>canf</a:t>
            </a: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a:latin typeface="Times New Roman" panose="02020603050405020304" pitchFamily="18" charset="0"/>
                <a:ea typeface="宋体" charset="0"/>
                <a:cs typeface="Times New Roman" panose="02020603050405020304" pitchFamily="18" charset="0"/>
              </a:rPr>
              <a:t>("%d%s%d%d%d",&amp;stu.num,stu.name,&amp;stu.math,&amp;stu.english,&amp;stu.computer);</a:t>
            </a:r>
            <a:endParaRPr lang="zh-CN" altLang="en-US" sz="1600" dirty="0">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err="1">
                <a:latin typeface="Times New Roman" panose="02020603050405020304" pitchFamily="18" charset="0"/>
                <a:ea typeface="宋体" charset="0"/>
                <a:cs typeface="Times New Roman" panose="02020603050405020304" pitchFamily="18" charset="0"/>
              </a:rPr>
              <a:t>stu.average</a:t>
            </a: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a:latin typeface="Times New Roman" panose="02020603050405020304" pitchFamily="18" charset="0"/>
                <a:ea typeface="宋体" charset="0"/>
                <a:cs typeface="Times New Roman" panose="02020603050405020304" pitchFamily="18" charset="0"/>
              </a:rPr>
              <a:t>=</a:t>
            </a: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a:latin typeface="Times New Roman" panose="02020603050405020304" pitchFamily="18" charset="0"/>
                <a:ea typeface="宋体" charset="0"/>
                <a:cs typeface="Times New Roman" panose="02020603050405020304" pitchFamily="18" charset="0"/>
              </a:rPr>
              <a:t>(</a:t>
            </a:r>
            <a:r>
              <a:rPr lang="en-US" altLang="zh-CN" sz="2000" dirty="0" err="1">
                <a:solidFill>
                  <a:srgbClr val="0000FF"/>
                </a:solidFill>
                <a:latin typeface="Times New Roman" panose="02020603050405020304" pitchFamily="18" charset="0"/>
                <a:ea typeface="宋体" charset="0"/>
                <a:cs typeface="Times New Roman" panose="02020603050405020304" pitchFamily="18" charset="0"/>
              </a:rPr>
              <a:t>stu.math</a:t>
            </a:r>
            <a:r>
              <a:rPr lang="en-US" altLang="zh-CN" sz="2000" dirty="0">
                <a:latin typeface="Times New Roman" panose="02020603050405020304" pitchFamily="18" charset="0"/>
                <a:ea typeface="宋体" charset="0"/>
                <a:cs typeface="Times New Roman" panose="02020603050405020304" pitchFamily="18" charset="0"/>
              </a:rPr>
              <a:t> + </a:t>
            </a:r>
            <a:r>
              <a:rPr lang="en-US" altLang="zh-CN" sz="2000" dirty="0" err="1">
                <a:solidFill>
                  <a:srgbClr val="0000FF"/>
                </a:solidFill>
                <a:latin typeface="Times New Roman" panose="02020603050405020304" pitchFamily="18" charset="0"/>
                <a:ea typeface="宋体" charset="0"/>
                <a:cs typeface="Times New Roman" panose="02020603050405020304" pitchFamily="18" charset="0"/>
              </a:rPr>
              <a:t>stu.english</a:t>
            </a:r>
            <a:r>
              <a:rPr lang="en-US" altLang="zh-CN" sz="2000" dirty="0">
                <a:latin typeface="Times New Roman" panose="02020603050405020304" pitchFamily="18" charset="0"/>
                <a:ea typeface="宋体" charset="0"/>
                <a:cs typeface="Times New Roman" panose="02020603050405020304" pitchFamily="18" charset="0"/>
              </a:rPr>
              <a:t> + </a:t>
            </a:r>
            <a:r>
              <a:rPr lang="en-US" altLang="zh-CN" sz="2000" dirty="0" err="1">
                <a:solidFill>
                  <a:srgbClr val="0000FF"/>
                </a:solidFill>
                <a:latin typeface="Times New Roman" panose="02020603050405020304" pitchFamily="18" charset="0"/>
                <a:ea typeface="宋体" charset="0"/>
                <a:cs typeface="Times New Roman" panose="02020603050405020304" pitchFamily="18" charset="0"/>
              </a:rPr>
              <a:t>stu.computer</a:t>
            </a:r>
            <a:r>
              <a:rPr lang="en-US" altLang="zh-CN" sz="2000" dirty="0">
                <a:latin typeface="Times New Roman" panose="02020603050405020304" pitchFamily="18" charset="0"/>
                <a:ea typeface="宋体" charset="0"/>
                <a:cs typeface="Times New Roman" panose="02020603050405020304" pitchFamily="18" charset="0"/>
              </a:rPr>
              <a:t>) / 3.0; </a:t>
            </a:r>
            <a:endParaRPr lang="zh-CN" altLang="en-US" sz="2000" dirty="0">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en-US" altLang="zh-CN" sz="2000" dirty="0">
                <a:latin typeface="Times New Roman" panose="02020603050405020304" pitchFamily="18" charset="0"/>
                <a:ea typeface="宋体" charset="0"/>
                <a:cs typeface="Times New Roman" panose="02020603050405020304" pitchFamily="18" charset="0"/>
              </a:rPr>
              <a:t>    if</a:t>
            </a: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a:latin typeface="Times New Roman" panose="02020603050405020304" pitchFamily="18" charset="0"/>
                <a:ea typeface="宋体" charset="0"/>
                <a:cs typeface="Times New Roman" panose="02020603050405020304" pitchFamily="18" charset="0"/>
              </a:rPr>
              <a:t>(</a:t>
            </a:r>
            <a:r>
              <a:rPr lang="en-US" altLang="zh-CN" sz="2000" dirty="0" err="1">
                <a:latin typeface="Times New Roman" panose="02020603050405020304" pitchFamily="18" charset="0"/>
                <a:ea typeface="宋体" charset="0"/>
                <a:cs typeface="Times New Roman" panose="02020603050405020304" pitchFamily="18" charset="0"/>
              </a:rPr>
              <a:t>i</a:t>
            </a:r>
            <a:r>
              <a:rPr lang="en-US" altLang="zh-CN" sz="2000" dirty="0">
                <a:latin typeface="Times New Roman" panose="02020603050405020304" pitchFamily="18" charset="0"/>
                <a:ea typeface="宋体" charset="0"/>
                <a:cs typeface="Times New Roman" panose="02020603050405020304" pitchFamily="18" charset="0"/>
              </a:rPr>
              <a:t> == 1</a:t>
            </a:r>
            <a:r>
              <a:rPr lang="en-US" altLang="zh-CN" sz="2000" dirty="0">
                <a:solidFill>
                  <a:srgbClr val="0000FF"/>
                </a:solidFill>
                <a:latin typeface="Times New Roman" panose="02020603050405020304" pitchFamily="18" charset="0"/>
                <a:ea typeface="宋体" charset="0"/>
                <a:cs typeface="Times New Roman" panose="02020603050405020304" pitchFamily="18" charset="0"/>
              </a:rPr>
              <a:t>)</a:t>
            </a:r>
            <a:r>
              <a:rPr lang="en-US" altLang="zh-CN" sz="2000" dirty="0">
                <a:latin typeface="Times New Roman" panose="02020603050405020304" pitchFamily="18" charset="0"/>
                <a:ea typeface="宋体" charset="0"/>
                <a:cs typeface="Times New Roman" panose="02020603050405020304" pitchFamily="18" charset="0"/>
              </a:rPr>
              <a:t>{  </a:t>
            </a:r>
          </a:p>
          <a:p>
            <a:pPr>
              <a:lnSpc>
                <a:spcPct val="120000"/>
              </a:lnSpc>
              <a:spcBef>
                <a:spcPts val="0"/>
              </a:spcBef>
              <a:buFont typeface="Wingdings" charset="0"/>
              <a:buNone/>
            </a:pPr>
            <a:r>
              <a:rPr lang="en-US" altLang="zh-CN" sz="2000" dirty="0">
                <a:solidFill>
                  <a:srgbClr val="0000FF"/>
                </a:solidFill>
                <a:latin typeface="Times New Roman" panose="02020603050405020304" pitchFamily="18" charset="0"/>
                <a:ea typeface="宋体" charset="0"/>
                <a:cs typeface="Times New Roman" panose="02020603050405020304" pitchFamily="18" charset="0"/>
              </a:rPr>
              <a:t>          max = </a:t>
            </a:r>
            <a:r>
              <a:rPr lang="en-US" altLang="zh-CN" sz="2000" dirty="0" err="1">
                <a:solidFill>
                  <a:srgbClr val="0000FF"/>
                </a:solidFill>
                <a:latin typeface="Times New Roman" panose="02020603050405020304" pitchFamily="18" charset="0"/>
                <a:ea typeface="宋体" charset="0"/>
                <a:cs typeface="Times New Roman" panose="02020603050405020304" pitchFamily="18" charset="0"/>
              </a:rPr>
              <a:t>stu</a:t>
            </a:r>
            <a:r>
              <a:rPr lang="en-US" altLang="zh-CN" sz="2000" dirty="0">
                <a:latin typeface="Times New Roman" panose="02020603050405020304" pitchFamily="18" charset="0"/>
                <a:ea typeface="宋体" charset="0"/>
                <a:cs typeface="Times New Roman" panose="02020603050405020304" pitchFamily="18" charset="0"/>
              </a:rPr>
              <a:t>;                		</a:t>
            </a:r>
            <a:r>
              <a:rPr kumimoji="1" lang="en-US" altLang="zh-CN" sz="2000" kern="1200" dirty="0">
                <a:solidFill>
                  <a:srgbClr val="CC0066"/>
                </a:solidFill>
                <a:latin typeface="Times New Roman" panose="02020603050405020304" pitchFamily="18" charset="0"/>
                <a:ea typeface="宋体" charset="0"/>
                <a:cs typeface="Times New Roman" panose="02020603050405020304" pitchFamily="18" charset="0"/>
              </a:rPr>
              <a:t>/* </a:t>
            </a:r>
            <a:r>
              <a:rPr kumimoji="1" lang="zh-CN" altLang="en-US" sz="2000" kern="1200" dirty="0">
                <a:solidFill>
                  <a:srgbClr val="CC0066"/>
                </a:solidFill>
                <a:latin typeface="Times New Roman" panose="02020603050405020304" pitchFamily="18" charset="0"/>
                <a:ea typeface="宋体" charset="0"/>
                <a:cs typeface="Times New Roman" panose="02020603050405020304" pitchFamily="18" charset="0"/>
              </a:rPr>
              <a:t>结构变量赋值</a:t>
            </a:r>
            <a:r>
              <a:rPr kumimoji="1" lang="en-US" altLang="zh-CN" sz="2000" kern="1200" dirty="0">
                <a:solidFill>
                  <a:srgbClr val="CC0066"/>
                </a:solidFill>
                <a:latin typeface="Times New Roman" panose="02020603050405020304" pitchFamily="18" charset="0"/>
                <a:ea typeface="宋体" charset="0"/>
                <a:cs typeface="Times New Roman" panose="02020603050405020304" pitchFamily="18" charset="0"/>
              </a:rPr>
              <a:t> */</a:t>
            </a:r>
            <a:endParaRPr kumimoji="1" lang="zh-CN" altLang="en-US" sz="2000" kern="1200" dirty="0">
              <a:solidFill>
                <a:srgbClr val="CC0066"/>
              </a:solidFill>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en-US" altLang="zh-CN" sz="2000" dirty="0">
                <a:latin typeface="Times New Roman" panose="02020603050405020304" pitchFamily="18" charset="0"/>
                <a:ea typeface="宋体" charset="0"/>
                <a:cs typeface="Times New Roman" panose="02020603050405020304" pitchFamily="18" charset="0"/>
              </a:rPr>
              <a:t>  </a:t>
            </a: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a:latin typeface="Times New Roman" panose="02020603050405020304" pitchFamily="18" charset="0"/>
                <a:ea typeface="宋体" charset="0"/>
                <a:cs typeface="Times New Roman" panose="02020603050405020304" pitchFamily="18" charset="0"/>
              </a:rPr>
              <a:t>}else if</a:t>
            </a: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a:latin typeface="Times New Roman" panose="02020603050405020304" pitchFamily="18" charset="0"/>
                <a:ea typeface="宋体" charset="0"/>
                <a:cs typeface="Times New Roman" panose="02020603050405020304" pitchFamily="18" charset="0"/>
              </a:rPr>
              <a:t>(</a:t>
            </a:r>
            <a:r>
              <a:rPr lang="en-US" altLang="zh-CN" sz="2000" dirty="0" err="1">
                <a:latin typeface="Times New Roman" panose="02020603050405020304" pitchFamily="18" charset="0"/>
                <a:ea typeface="宋体" charset="0"/>
                <a:cs typeface="Times New Roman" panose="02020603050405020304" pitchFamily="18" charset="0"/>
              </a:rPr>
              <a:t>max.average</a:t>
            </a:r>
            <a:r>
              <a:rPr lang="en-US" altLang="zh-CN" sz="2000" dirty="0">
                <a:latin typeface="Times New Roman" panose="02020603050405020304" pitchFamily="18" charset="0"/>
                <a:ea typeface="宋体" charset="0"/>
                <a:cs typeface="Times New Roman" panose="02020603050405020304" pitchFamily="18" charset="0"/>
              </a:rPr>
              <a:t> &lt; </a:t>
            </a:r>
            <a:r>
              <a:rPr lang="en-US" altLang="zh-CN" sz="2000" dirty="0" err="1">
                <a:latin typeface="Times New Roman" panose="02020603050405020304" pitchFamily="18" charset="0"/>
                <a:ea typeface="宋体" charset="0"/>
                <a:cs typeface="Times New Roman" panose="02020603050405020304" pitchFamily="18" charset="0"/>
              </a:rPr>
              <a:t>stu.average</a:t>
            </a:r>
            <a:r>
              <a:rPr lang="en-US" altLang="zh-CN" sz="2000" dirty="0">
                <a:latin typeface="Times New Roman" panose="02020603050405020304" pitchFamily="18" charset="0"/>
                <a:ea typeface="宋体" charset="0"/>
                <a:cs typeface="Times New Roman" panose="02020603050405020304" pitchFamily="18" charset="0"/>
              </a:rPr>
              <a:t>){</a:t>
            </a:r>
            <a:endParaRPr lang="zh-CN" altLang="en-US" sz="2000" dirty="0">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en-US" altLang="zh-CN" sz="2000" dirty="0">
                <a:latin typeface="Times New Roman" panose="02020603050405020304" pitchFamily="18" charset="0"/>
                <a:ea typeface="宋体" charset="0"/>
                <a:cs typeface="Times New Roman" panose="02020603050405020304" pitchFamily="18" charset="0"/>
              </a:rPr>
              <a:t>     </a:t>
            </a:r>
            <a:r>
              <a:rPr lang="zh-CN" altLang="en-US" sz="2000" dirty="0">
                <a:latin typeface="Times New Roman" panose="02020603050405020304" pitchFamily="18" charset="0"/>
                <a:ea typeface="宋体" charset="0"/>
                <a:cs typeface="Times New Roman" panose="02020603050405020304" pitchFamily="18" charset="0"/>
              </a:rPr>
              <a:t>    </a:t>
            </a:r>
            <a:r>
              <a:rPr lang="en-US" altLang="zh-CN" sz="2000" dirty="0">
                <a:latin typeface="Times New Roman" panose="02020603050405020304" pitchFamily="18" charset="0"/>
                <a:ea typeface="宋体" charset="0"/>
                <a:cs typeface="Times New Roman" panose="02020603050405020304" pitchFamily="18" charset="0"/>
              </a:rPr>
              <a:t>max = </a:t>
            </a:r>
            <a:r>
              <a:rPr lang="en-US" altLang="zh-CN" sz="2000" dirty="0" err="1">
                <a:latin typeface="Times New Roman" panose="02020603050405020304" pitchFamily="18" charset="0"/>
                <a:ea typeface="宋体" charset="0"/>
                <a:cs typeface="Times New Roman" panose="02020603050405020304" pitchFamily="18" charset="0"/>
              </a:rPr>
              <a:t>stu</a:t>
            </a:r>
            <a:r>
              <a:rPr lang="en-US" altLang="zh-CN" sz="2000" dirty="0">
                <a:latin typeface="Times New Roman" panose="02020603050405020304" pitchFamily="18" charset="0"/>
                <a:ea typeface="宋体" charset="0"/>
                <a:cs typeface="Times New Roman" panose="02020603050405020304" pitchFamily="18" charset="0"/>
              </a:rPr>
              <a:t>;</a:t>
            </a:r>
          </a:p>
          <a:p>
            <a:pPr>
              <a:lnSpc>
                <a:spcPct val="120000"/>
              </a:lnSpc>
              <a:spcBef>
                <a:spcPts val="0"/>
              </a:spcBef>
              <a:buFont typeface="Wingdings" charset="0"/>
              <a:buNone/>
            </a:pPr>
            <a:r>
              <a:rPr lang="en-US" altLang="zh-CN" sz="2000" dirty="0">
                <a:latin typeface="Times New Roman" panose="02020603050405020304" pitchFamily="18" charset="0"/>
                <a:ea typeface="宋体" charset="0"/>
                <a:cs typeface="Times New Roman" panose="02020603050405020304" pitchFamily="18" charset="0"/>
              </a:rPr>
              <a:t>    }</a:t>
            </a:r>
          </a:p>
          <a:p>
            <a:pPr>
              <a:lnSpc>
                <a:spcPct val="120000"/>
              </a:lnSpc>
              <a:spcBef>
                <a:spcPts val="0"/>
              </a:spcBef>
              <a:buFont typeface="Wingdings" charset="0"/>
              <a:buNone/>
            </a:pPr>
            <a:r>
              <a:rPr lang="en-US" altLang="zh-CN" sz="2000" dirty="0">
                <a:latin typeface="Times New Roman" panose="02020603050405020304" pitchFamily="18" charset="0"/>
                <a:ea typeface="宋体" charset="0"/>
                <a:cs typeface="Times New Roman" panose="02020603050405020304" pitchFamily="18" charset="0"/>
              </a:rPr>
              <a:t>}</a:t>
            </a:r>
            <a:endParaRPr lang="zh-CN" altLang="en-US" sz="2000" dirty="0">
              <a:latin typeface="Times New Roman" panose="02020603050405020304" pitchFamily="18" charset="0"/>
              <a:ea typeface="宋体" charset="0"/>
              <a:cs typeface="Times New Roman" panose="02020603050405020304" pitchFamily="18" charset="0"/>
            </a:endParaRPr>
          </a:p>
          <a:p>
            <a:pPr>
              <a:lnSpc>
                <a:spcPct val="120000"/>
              </a:lnSpc>
              <a:spcBef>
                <a:spcPts val="0"/>
              </a:spcBef>
              <a:buFont typeface="Wingdings" charset="0"/>
              <a:buNone/>
            </a:pPr>
            <a:r>
              <a:rPr lang="en-US" altLang="zh-CN" sz="2000" dirty="0" err="1">
                <a:latin typeface="Times New Roman" panose="02020603050405020304" pitchFamily="18" charset="0"/>
                <a:ea typeface="宋体" charset="0"/>
                <a:cs typeface="Times New Roman" panose="02020603050405020304" pitchFamily="18" charset="0"/>
              </a:rPr>
              <a:t>printf</a:t>
            </a:r>
            <a:r>
              <a:rPr lang="en-US" altLang="zh-CN" sz="2000" dirty="0">
                <a:latin typeface="Times New Roman" panose="02020603050405020304" pitchFamily="18" charset="0"/>
                <a:ea typeface="宋体" charset="0"/>
                <a:cs typeface="Times New Roman" panose="02020603050405020304" pitchFamily="18" charset="0"/>
              </a:rPr>
              <a:t>("num:%d, name:%s, average:%.2lf\n", </a:t>
            </a:r>
            <a:r>
              <a:rPr lang="en-US" altLang="zh-CN" sz="2000" dirty="0" err="1">
                <a:latin typeface="Times New Roman" panose="02020603050405020304" pitchFamily="18" charset="0"/>
                <a:ea typeface="宋体" charset="0"/>
                <a:cs typeface="Times New Roman" panose="02020603050405020304" pitchFamily="18" charset="0"/>
              </a:rPr>
              <a:t>max.num</a:t>
            </a:r>
            <a:r>
              <a:rPr lang="en-US" altLang="zh-CN" sz="2000" dirty="0">
                <a:latin typeface="Times New Roman" panose="02020603050405020304" pitchFamily="18" charset="0"/>
                <a:ea typeface="宋体" charset="0"/>
                <a:cs typeface="Times New Roman" panose="02020603050405020304" pitchFamily="18" charset="0"/>
              </a:rPr>
              <a:t>, max.name, </a:t>
            </a:r>
            <a:r>
              <a:rPr lang="en-US" altLang="zh-CN" sz="2000" dirty="0" err="1">
                <a:latin typeface="Times New Roman" panose="02020603050405020304" pitchFamily="18" charset="0"/>
                <a:ea typeface="宋体" charset="0"/>
                <a:cs typeface="Times New Roman" panose="02020603050405020304" pitchFamily="18" charset="0"/>
              </a:rPr>
              <a:t>max.average</a:t>
            </a:r>
            <a:r>
              <a:rPr lang="en-US" altLang="zh-CN" sz="2000" dirty="0">
                <a:latin typeface="Times New Roman" panose="02020603050405020304" pitchFamily="18" charset="0"/>
                <a:ea typeface="宋体" charset="0"/>
                <a:cs typeface="Times New Roman" panose="02020603050405020304" pitchFamily="18" charset="0"/>
              </a:rPr>
              <a:t>);</a:t>
            </a:r>
            <a:endParaRPr lang="zh-CN" altLang="en-US" sz="2000" dirty="0">
              <a:latin typeface="Times New Roman" panose="02020603050405020304" pitchFamily="18" charset="0"/>
              <a:ea typeface="宋体" charset="0"/>
              <a:cs typeface="Times New Roman" panose="02020603050405020304" pitchFamily="18" charset="0"/>
            </a:endParaRPr>
          </a:p>
        </p:txBody>
      </p:sp>
      <p:sp>
        <p:nvSpPr>
          <p:cNvPr id="3" name="Rectangle 2">
            <a:extLst>
              <a:ext uri="{FF2B5EF4-FFF2-40B4-BE49-F238E27FC236}">
                <a16:creationId xmlns:a16="http://schemas.microsoft.com/office/drawing/2014/main" id="{2D00885D-61B4-46C6-AF85-3D498E9CB66E}"/>
              </a:ext>
            </a:extLst>
          </p:cNvPr>
          <p:cNvSpPr>
            <a:spLocks noGrp="1" noChangeArrowheads="1"/>
          </p:cNvSpPr>
          <p:nvPr>
            <p:ph type="title"/>
          </p:nvPr>
        </p:nvSpPr>
        <p:spPr>
          <a:xfrm>
            <a:off x="6600056" y="404665"/>
            <a:ext cx="3959424" cy="739775"/>
          </a:xfrm>
          <a:noFill/>
        </p:spPr>
        <p:txBody>
          <a:bodyPr/>
          <a:lstStyle/>
          <a:p>
            <a:pPr eaLnBrk="1" hangingPunct="1"/>
            <a:r>
              <a:rPr lang="zh-CN" altLang="en-US" sz="4000" dirty="0">
                <a:latin typeface="Arial" charset="0"/>
                <a:ea typeface="宋体" charset="0"/>
              </a:rPr>
              <a:t>例 </a:t>
            </a:r>
            <a:r>
              <a:rPr lang="en-US" altLang="zh-CN" sz="4000" dirty="0">
                <a:latin typeface="Arial" charset="0"/>
                <a:ea typeface="宋体" charset="0"/>
              </a:rPr>
              <a:t>3-1 </a:t>
            </a:r>
            <a:r>
              <a:rPr lang="zh-CN" altLang="en-US" sz="4000" dirty="0">
                <a:latin typeface="Arial" charset="0"/>
                <a:ea typeface="宋体" charset="0"/>
              </a:rPr>
              <a:t>源程序段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50356" y="384969"/>
            <a:ext cx="6491288" cy="739775"/>
          </a:xfrm>
          <a:noFill/>
        </p:spPr>
        <p:txBody>
          <a:bodyPr/>
          <a:lstStyle/>
          <a:p>
            <a:pPr eaLnBrk="1" hangingPunct="1"/>
            <a:r>
              <a:rPr lang="en-US" altLang="zh-CN" sz="4000" dirty="0">
                <a:latin typeface="Arial" charset="0"/>
                <a:ea typeface="宋体" charset="0"/>
              </a:rPr>
              <a:t>3.1.2  </a:t>
            </a:r>
            <a:r>
              <a:rPr lang="zh-CN" altLang="en-US" sz="4000" dirty="0">
                <a:latin typeface="Arial" charset="0"/>
                <a:ea typeface="宋体" charset="0"/>
              </a:rPr>
              <a:t>结构的概念与定义</a:t>
            </a:r>
          </a:p>
        </p:txBody>
      </p:sp>
      <p:sp>
        <p:nvSpPr>
          <p:cNvPr id="391171" name="Rectangle 3"/>
          <p:cNvSpPr>
            <a:spLocks noGrp="1" noChangeArrowheads="1"/>
          </p:cNvSpPr>
          <p:nvPr>
            <p:ph type="body" idx="1"/>
          </p:nvPr>
        </p:nvSpPr>
        <p:spPr>
          <a:xfrm>
            <a:off x="191344" y="1124744"/>
            <a:ext cx="11737304" cy="5544344"/>
          </a:xfrm>
          <a:noFill/>
        </p:spPr>
        <p:txBody>
          <a:bodyPr/>
          <a:lstStyle/>
          <a:p>
            <a:pPr eaLnBrk="1" hangingPunct="1">
              <a:lnSpc>
                <a:spcPct val="120000"/>
              </a:lnSpc>
              <a:spcBef>
                <a:spcPts val="0"/>
              </a:spcBef>
            </a:pPr>
            <a:r>
              <a:rPr lang="zh-CN" altLang="en-US" dirty="0">
                <a:latin typeface="Arial" charset="0"/>
                <a:ea typeface="宋体" charset="0"/>
              </a:rPr>
              <a:t>使用结构来表示学生信息：</a:t>
            </a:r>
          </a:p>
          <a:p>
            <a:pPr lvl="1" eaLnBrk="1" hangingPunct="1">
              <a:lnSpc>
                <a:spcPct val="120000"/>
              </a:lnSpc>
              <a:spcBef>
                <a:spcPts val="0"/>
              </a:spcBef>
              <a:buFont typeface="Wingdings" charset="0"/>
              <a:buNone/>
            </a:pPr>
            <a:r>
              <a:rPr lang="en-US" altLang="zh-CN" sz="2400" dirty="0" err="1">
                <a:latin typeface="Arial" charset="0"/>
                <a:ea typeface="宋体" charset="0"/>
              </a:rPr>
              <a:t>struct</a:t>
            </a:r>
            <a:r>
              <a:rPr lang="en-US" altLang="zh-CN" sz="2400" dirty="0">
                <a:latin typeface="Arial" charset="0"/>
                <a:ea typeface="宋体" charset="0"/>
              </a:rPr>
              <a:t> student{</a:t>
            </a:r>
          </a:p>
          <a:p>
            <a:pPr lvl="1" eaLnBrk="1" hangingPunct="1">
              <a:lnSpc>
                <a:spcPct val="120000"/>
              </a:lnSpc>
              <a:spcBef>
                <a:spcPts val="0"/>
              </a:spcBef>
              <a:buFont typeface="Wingdings" charset="0"/>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a:t>
            </a:r>
            <a:r>
              <a:rPr lang="en-US" altLang="zh-CN" sz="2400" dirty="0" err="1">
                <a:latin typeface="Arial" charset="0"/>
                <a:ea typeface="宋体" charset="0"/>
              </a:rPr>
              <a:t>num</a:t>
            </a:r>
            <a:r>
              <a:rPr lang="en-US" altLang="zh-CN" sz="2400" dirty="0">
                <a:latin typeface="Arial" charset="0"/>
                <a:ea typeface="宋体" charset="0"/>
              </a:rPr>
              <a:t>;                   /* </a:t>
            </a:r>
            <a:r>
              <a:rPr lang="zh-CN" altLang="en-US" sz="2400" dirty="0">
                <a:latin typeface="Arial" charset="0"/>
                <a:ea typeface="宋体" charset="0"/>
              </a:rPr>
              <a:t>学号 *</a:t>
            </a:r>
            <a:r>
              <a:rPr lang="en-US" altLang="zh-CN" sz="2400" dirty="0">
                <a:latin typeface="Arial" charset="0"/>
                <a:ea typeface="宋体" charset="0"/>
              </a:rPr>
              <a:t>/</a:t>
            </a:r>
          </a:p>
          <a:p>
            <a:pPr lvl="1" eaLnBrk="1" hangingPunct="1">
              <a:lnSpc>
                <a:spcPct val="120000"/>
              </a:lnSpc>
              <a:spcBef>
                <a:spcPts val="0"/>
              </a:spcBef>
              <a:buFont typeface="Wingdings" charset="0"/>
              <a:buNone/>
            </a:pPr>
            <a:r>
              <a:rPr lang="en-US" altLang="zh-CN" sz="2400" dirty="0">
                <a:latin typeface="Arial" charset="0"/>
                <a:ea typeface="宋体" charset="0"/>
              </a:rPr>
              <a:t>  char name[10];        /* </a:t>
            </a:r>
            <a:r>
              <a:rPr lang="zh-CN" altLang="en-US" sz="2400" dirty="0">
                <a:latin typeface="Arial" charset="0"/>
                <a:ea typeface="宋体" charset="0"/>
              </a:rPr>
              <a:t>姓名 *</a:t>
            </a:r>
            <a:r>
              <a:rPr lang="en-US" altLang="zh-CN" sz="2400" dirty="0">
                <a:latin typeface="Arial" charset="0"/>
                <a:ea typeface="宋体" charset="0"/>
              </a:rPr>
              <a:t>/</a:t>
            </a:r>
          </a:p>
          <a:p>
            <a:pPr lvl="1" eaLnBrk="1" hangingPunct="1">
              <a:lnSpc>
                <a:spcPct val="120000"/>
              </a:lnSpc>
              <a:spcBef>
                <a:spcPts val="0"/>
              </a:spcBef>
              <a:buFont typeface="Wingdings" charset="0"/>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computer, </a:t>
            </a:r>
            <a:r>
              <a:rPr lang="en-US" altLang="zh-CN" sz="2400" dirty="0" err="1">
                <a:latin typeface="Arial" charset="0"/>
                <a:ea typeface="宋体" charset="0"/>
              </a:rPr>
              <a:t>english</a:t>
            </a:r>
            <a:r>
              <a:rPr lang="en-US" altLang="zh-CN" sz="2400" dirty="0">
                <a:latin typeface="Arial" charset="0"/>
                <a:ea typeface="宋体" charset="0"/>
              </a:rPr>
              <a:t>, math;   /* </a:t>
            </a:r>
            <a:r>
              <a:rPr lang="zh-CN" altLang="en-US" sz="2400" dirty="0">
                <a:latin typeface="Arial" charset="0"/>
                <a:ea typeface="宋体" charset="0"/>
              </a:rPr>
              <a:t>三门课程成绩 *</a:t>
            </a:r>
            <a:r>
              <a:rPr lang="en-US" altLang="zh-CN" sz="2400" dirty="0">
                <a:latin typeface="Arial" charset="0"/>
                <a:ea typeface="宋体" charset="0"/>
              </a:rPr>
              <a:t>/</a:t>
            </a:r>
          </a:p>
          <a:p>
            <a:pPr lvl="1" eaLnBrk="1" hangingPunct="1">
              <a:lnSpc>
                <a:spcPct val="120000"/>
              </a:lnSpc>
              <a:spcBef>
                <a:spcPts val="0"/>
              </a:spcBef>
              <a:buFont typeface="Wingdings" charset="0"/>
              <a:buNone/>
            </a:pPr>
            <a:r>
              <a:rPr lang="en-US" altLang="zh-CN" sz="2400" dirty="0">
                <a:latin typeface="Arial" charset="0"/>
                <a:ea typeface="宋体" charset="0"/>
              </a:rPr>
              <a:t>  double average;       /* </a:t>
            </a:r>
            <a:r>
              <a:rPr lang="zh-CN" altLang="en-US" sz="2400" dirty="0">
                <a:latin typeface="Arial" charset="0"/>
                <a:ea typeface="宋体" charset="0"/>
              </a:rPr>
              <a:t>个人平均成绩 *</a:t>
            </a:r>
            <a:r>
              <a:rPr lang="en-US" altLang="zh-CN" sz="2400" dirty="0">
                <a:latin typeface="Arial" charset="0"/>
                <a:ea typeface="宋体" charset="0"/>
              </a:rPr>
              <a:t>/</a:t>
            </a:r>
          </a:p>
          <a:p>
            <a:pPr lvl="1" eaLnBrk="1" hangingPunct="1">
              <a:lnSpc>
                <a:spcPct val="120000"/>
              </a:lnSpc>
              <a:spcBef>
                <a:spcPts val="0"/>
              </a:spcBef>
              <a:buFont typeface="Wingdings" charset="0"/>
              <a:buNone/>
            </a:pPr>
            <a:r>
              <a:rPr lang="en-US" altLang="zh-CN" sz="2400" dirty="0">
                <a:latin typeface="Arial" charset="0"/>
                <a:ea typeface="宋体" charset="0"/>
              </a:rPr>
              <a:t>};</a:t>
            </a:r>
            <a:endParaRPr lang="zh-CN" altLang="en-US" sz="2400" dirty="0">
              <a:latin typeface="Arial" charset="0"/>
              <a:ea typeface="宋体" charset="0"/>
            </a:endParaRPr>
          </a:p>
          <a:p>
            <a:pPr eaLnBrk="1" hangingPunct="1">
              <a:lnSpc>
                <a:spcPct val="120000"/>
              </a:lnSpc>
              <a:spcBef>
                <a:spcPts val="0"/>
              </a:spcBef>
            </a:pPr>
            <a:r>
              <a:rPr lang="zh-CN" altLang="en-US" dirty="0">
                <a:latin typeface="Arial" charset="0"/>
                <a:ea typeface="宋体" charset="0"/>
              </a:rPr>
              <a:t>结构是</a:t>
            </a:r>
            <a:r>
              <a:rPr lang="en-US" altLang="zh-CN" dirty="0">
                <a:latin typeface="Arial" charset="0"/>
                <a:ea typeface="宋体" charset="0"/>
              </a:rPr>
              <a:t>C</a:t>
            </a:r>
            <a:r>
              <a:rPr lang="zh-CN" altLang="en-US" dirty="0">
                <a:latin typeface="Arial" charset="0"/>
                <a:ea typeface="宋体" charset="0"/>
              </a:rPr>
              <a:t>语言中一种新的</a:t>
            </a:r>
            <a:r>
              <a:rPr lang="zh-CN" altLang="en-US" dirty="0">
                <a:solidFill>
                  <a:srgbClr val="CC0066"/>
                </a:solidFill>
                <a:latin typeface="Arial" charset="0"/>
                <a:ea typeface="宋体" charset="0"/>
              </a:rPr>
              <a:t>构造数据类型</a:t>
            </a:r>
            <a:r>
              <a:rPr lang="zh-CN" altLang="en-US" dirty="0">
                <a:latin typeface="Arial" charset="0"/>
                <a:ea typeface="宋体" charset="0"/>
              </a:rPr>
              <a:t>，它能够把有内在联系的</a:t>
            </a:r>
            <a:r>
              <a:rPr lang="zh-CN" altLang="en-US" dirty="0">
                <a:solidFill>
                  <a:srgbClr val="CC0066"/>
                </a:solidFill>
                <a:latin typeface="Arial" charset="0"/>
                <a:ea typeface="宋体" charset="0"/>
              </a:rPr>
              <a:t>不同类型的数据</a:t>
            </a:r>
            <a:r>
              <a:rPr lang="zh-CN" altLang="en-US" dirty="0">
                <a:latin typeface="Arial" charset="0"/>
                <a:ea typeface="宋体" charset="0"/>
              </a:rPr>
              <a:t>统一成一个整体，使它们相互关联</a:t>
            </a:r>
          </a:p>
          <a:p>
            <a:pPr eaLnBrk="1" hangingPunct="1">
              <a:lnSpc>
                <a:spcPct val="120000"/>
              </a:lnSpc>
              <a:spcBef>
                <a:spcPts val="0"/>
              </a:spcBef>
            </a:pPr>
            <a:r>
              <a:rPr lang="zh-CN" altLang="en-US" dirty="0">
                <a:latin typeface="Arial" charset="0"/>
                <a:ea typeface="宋体" charset="0"/>
              </a:rPr>
              <a:t>结构又是</a:t>
            </a:r>
            <a:r>
              <a:rPr lang="zh-CN" altLang="en-US" dirty="0">
                <a:solidFill>
                  <a:srgbClr val="CC0066"/>
                </a:solidFill>
                <a:latin typeface="Arial" charset="0"/>
                <a:ea typeface="宋体" charset="0"/>
              </a:rPr>
              <a:t>变量的集合</a:t>
            </a:r>
            <a:r>
              <a:rPr lang="zh-CN" altLang="en-US" dirty="0">
                <a:latin typeface="Arial" charset="0"/>
                <a:ea typeface="宋体" charset="0"/>
              </a:rPr>
              <a:t>，可以按照对基本数据类型的操作方法单独使用其变量成员。</a:t>
            </a:r>
          </a:p>
        </p:txBody>
      </p:sp>
      <p:sp>
        <p:nvSpPr>
          <p:cNvPr id="391172" name="Rectangle 4"/>
          <p:cNvSpPr>
            <a:spLocks noChangeArrowheads="1"/>
          </p:cNvSpPr>
          <p:nvPr/>
        </p:nvSpPr>
        <p:spPr bwMode="auto">
          <a:xfrm>
            <a:off x="7752184" y="1226300"/>
            <a:ext cx="3709987" cy="1800225"/>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dirty="0">
                <a:solidFill>
                  <a:srgbClr val="CC0066"/>
                </a:solidFill>
              </a:rPr>
              <a:t>结构与数组比较：</a:t>
            </a:r>
          </a:p>
          <a:p>
            <a:pPr marL="342900" indent="-342900">
              <a:buFont typeface="Wingdings" panose="05000000000000000000" pitchFamily="2" charset="2"/>
              <a:buChar char="l"/>
            </a:pPr>
            <a:r>
              <a:rPr lang="zh-CN" altLang="en-US" sz="2400" b="1" dirty="0"/>
              <a:t>都是构造类型，是多个变量的集合</a:t>
            </a:r>
            <a:endParaRPr lang="en-US" altLang="zh-CN" sz="2400" b="1" dirty="0"/>
          </a:p>
          <a:p>
            <a:pPr marL="342900" indent="-342900">
              <a:buFont typeface="Wingdings" panose="05000000000000000000" pitchFamily="2" charset="2"/>
              <a:buChar char="l"/>
            </a:pPr>
            <a:r>
              <a:rPr lang="zh-CN" altLang="en-US" sz="2400" b="1" dirty="0"/>
              <a:t>数组成员类型相同，结构成员类型不同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 calcmode="lin" valueType="num">
                                      <p:cBhvr additive="base">
                                        <p:cTn id="7" dur="500" fill="hold"/>
                                        <p:tgtEl>
                                          <p:spTgt spid="391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1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anim calcmode="lin" valueType="num">
                                      <p:cBhvr additive="base">
                                        <p:cTn id="11" dur="500" fill="hold"/>
                                        <p:tgtEl>
                                          <p:spTgt spid="391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11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anim calcmode="lin" valueType="num">
                                      <p:cBhvr additive="base">
                                        <p:cTn id="15" dur="500" fill="hold"/>
                                        <p:tgtEl>
                                          <p:spTgt spid="3911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11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anim calcmode="lin" valueType="num">
                                      <p:cBhvr additive="base">
                                        <p:cTn id="19" dur="500" fill="hold"/>
                                        <p:tgtEl>
                                          <p:spTgt spid="391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117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anim calcmode="lin" valueType="num">
                                      <p:cBhvr additive="base">
                                        <p:cTn id="23" dur="500" fill="hold"/>
                                        <p:tgtEl>
                                          <p:spTgt spid="3911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117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anim calcmode="lin" valueType="num">
                                      <p:cBhvr additive="base">
                                        <p:cTn id="27" dur="500" fill="hold"/>
                                        <p:tgtEl>
                                          <p:spTgt spid="3911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117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anim calcmode="lin" valueType="num">
                                      <p:cBhvr additive="base">
                                        <p:cTn id="31" dur="500" fill="hold"/>
                                        <p:tgtEl>
                                          <p:spTgt spid="39117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1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91171">
                                            <p:txEl>
                                              <p:pRg st="7" end="7"/>
                                            </p:txEl>
                                          </p:spTgt>
                                        </p:tgtEl>
                                        <p:attrNameLst>
                                          <p:attrName>style.visibility</p:attrName>
                                        </p:attrNameLst>
                                      </p:cBhvr>
                                      <p:to>
                                        <p:strVal val="visible"/>
                                      </p:to>
                                    </p:set>
                                    <p:anim calcmode="lin" valueType="num">
                                      <p:cBhvr additive="base">
                                        <p:cTn id="37" dur="500" fill="hold"/>
                                        <p:tgtEl>
                                          <p:spTgt spid="39117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11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1171">
                                            <p:txEl>
                                              <p:pRg st="8" end="8"/>
                                            </p:txEl>
                                          </p:spTgt>
                                        </p:tgtEl>
                                        <p:attrNameLst>
                                          <p:attrName>style.visibility</p:attrName>
                                        </p:attrNameLst>
                                      </p:cBhvr>
                                      <p:to>
                                        <p:strVal val="visible"/>
                                      </p:to>
                                    </p:set>
                                    <p:anim calcmode="lin" valueType="num">
                                      <p:cBhvr additive="base">
                                        <p:cTn id="43" dur="500" fill="hold"/>
                                        <p:tgtEl>
                                          <p:spTgt spid="3911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11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1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P spid="391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67608" y="418569"/>
            <a:ext cx="6491288" cy="739775"/>
          </a:xfrm>
          <a:noFill/>
        </p:spPr>
        <p:txBody>
          <a:bodyPr/>
          <a:lstStyle/>
          <a:p>
            <a:pPr eaLnBrk="1" hangingPunct="1"/>
            <a:r>
              <a:rPr lang="en-US" altLang="zh-CN" sz="4000" dirty="0">
                <a:latin typeface="Arial" charset="0"/>
                <a:ea typeface="宋体" charset="0"/>
              </a:rPr>
              <a:t>3.1.2  </a:t>
            </a:r>
            <a:r>
              <a:rPr lang="zh-CN" altLang="en-US" sz="4000" dirty="0">
                <a:latin typeface="Arial" charset="0"/>
                <a:ea typeface="宋体" charset="0"/>
              </a:rPr>
              <a:t>结构的概念与定义</a:t>
            </a:r>
          </a:p>
        </p:txBody>
      </p:sp>
      <p:sp>
        <p:nvSpPr>
          <p:cNvPr id="392195" name="Rectangle 3"/>
          <p:cNvSpPr>
            <a:spLocks noGrp="1" noChangeArrowheads="1"/>
          </p:cNvSpPr>
          <p:nvPr>
            <p:ph type="body" idx="1"/>
          </p:nvPr>
        </p:nvSpPr>
        <p:spPr>
          <a:xfrm>
            <a:off x="1981200" y="1773238"/>
            <a:ext cx="8229600" cy="4895850"/>
          </a:xfrm>
        </p:spPr>
        <p:txBody>
          <a:bodyPr/>
          <a:lstStyle/>
          <a:p>
            <a:pPr eaLnBrk="1" hangingPunct="1">
              <a:lnSpc>
                <a:spcPct val="90000"/>
              </a:lnSpc>
            </a:pPr>
            <a:r>
              <a:rPr lang="zh-CN" altLang="en-US" dirty="0">
                <a:latin typeface="Arial" charset="0"/>
                <a:ea typeface="宋体" charset="0"/>
              </a:rPr>
              <a:t>结构类型定义的一般形式为：</a:t>
            </a:r>
          </a:p>
          <a:p>
            <a:pPr lvl="1" eaLnBrk="1" hangingPunct="1">
              <a:buFont typeface="Wingdings" charset="0"/>
              <a:buNone/>
            </a:pPr>
            <a:r>
              <a:rPr lang="en-US" altLang="zh-CN" b="0" dirty="0">
                <a:effectLst>
                  <a:outerShdw blurRad="38100" dist="38100" dir="2700000" algn="tl">
                    <a:srgbClr val="DDDDDD"/>
                  </a:outerShdw>
                </a:effectLst>
                <a:latin typeface="Arial" charset="0"/>
                <a:ea typeface="宋体" charset="0"/>
              </a:rPr>
              <a:t>    </a:t>
            </a:r>
            <a:r>
              <a:rPr lang="en-US" altLang="zh-CN" dirty="0" err="1">
                <a:solidFill>
                  <a:srgbClr val="0000CC"/>
                </a:solidFill>
                <a:effectLst>
                  <a:outerShdw blurRad="38100" dist="38100" dir="2700000" algn="tl">
                    <a:srgbClr val="DDDDDD"/>
                  </a:outerShdw>
                </a:effectLst>
                <a:latin typeface="Arial" charset="0"/>
                <a:ea typeface="宋体" charset="0"/>
              </a:rPr>
              <a:t>struct</a:t>
            </a:r>
            <a:r>
              <a:rPr lang="en-US" altLang="zh-CN" dirty="0">
                <a:effectLst>
                  <a:outerShdw blurRad="38100" dist="38100" dir="2700000" algn="tl">
                    <a:srgbClr val="DDDDDD"/>
                  </a:outerShdw>
                </a:effectLst>
                <a:latin typeface="Arial" charset="0"/>
                <a:ea typeface="宋体" charset="0"/>
              </a:rPr>
              <a:t> </a:t>
            </a:r>
            <a:r>
              <a:rPr lang="zh-CN" altLang="en-US" dirty="0">
                <a:solidFill>
                  <a:srgbClr val="CC0066"/>
                </a:solidFill>
                <a:effectLst>
                  <a:outerShdw blurRad="38100" dist="38100" dir="2700000" algn="tl">
                    <a:srgbClr val="DDDDDD"/>
                  </a:outerShdw>
                </a:effectLst>
                <a:latin typeface="Arial" charset="0"/>
                <a:ea typeface="宋体" charset="0"/>
              </a:rPr>
              <a:t>结构名</a:t>
            </a:r>
          </a:p>
          <a:p>
            <a:pPr lvl="1" eaLnBrk="1" hangingPunct="1">
              <a:buFont typeface="Wingdings" charset="0"/>
              <a:buNone/>
            </a:pPr>
            <a:r>
              <a:rPr lang="en-US" altLang="zh-CN" dirty="0">
                <a:effectLst>
                  <a:outerShdw blurRad="38100" dist="38100" dir="2700000" algn="tl">
                    <a:srgbClr val="DDDDDD"/>
                  </a:outerShdw>
                </a:effectLst>
                <a:latin typeface="Arial" charset="0"/>
                <a:ea typeface="宋体" charset="0"/>
              </a:rPr>
              <a:t>    { </a:t>
            </a: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rPr>
              <a:t>         类型名 结构成员名</a:t>
            </a:r>
            <a:r>
              <a:rPr lang="en-US" altLang="zh-CN" dirty="0">
                <a:effectLst>
                  <a:outerShdw blurRad="38100" dist="38100" dir="2700000" algn="tl">
                    <a:srgbClr val="DDDDDD"/>
                  </a:outerShdw>
                </a:effectLst>
                <a:latin typeface="Arial" charset="0"/>
                <a:ea typeface="宋体" charset="0"/>
              </a:rPr>
              <a:t>1</a:t>
            </a:r>
            <a:r>
              <a:rPr lang="zh-CN" altLang="en-US" dirty="0">
                <a:effectLst>
                  <a:outerShdw blurRad="38100" dist="38100" dir="2700000" algn="tl">
                    <a:srgbClr val="DDDDDD"/>
                  </a:outerShdw>
                </a:effectLst>
                <a:latin typeface="Arial" charset="0"/>
                <a:ea typeface="宋体" charset="0"/>
              </a:rPr>
              <a:t>；</a:t>
            </a: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rPr>
              <a:t>         类型名 结构成员名</a:t>
            </a:r>
            <a:r>
              <a:rPr lang="en-US" altLang="zh-CN" dirty="0">
                <a:effectLst>
                  <a:outerShdw blurRad="38100" dist="38100" dir="2700000" algn="tl">
                    <a:srgbClr val="DDDDDD"/>
                  </a:outerShdw>
                </a:effectLst>
                <a:latin typeface="Arial" charset="0"/>
                <a:ea typeface="宋体" charset="0"/>
              </a:rPr>
              <a:t>2</a:t>
            </a:r>
            <a:r>
              <a:rPr lang="zh-CN" altLang="en-US" dirty="0">
                <a:effectLst>
                  <a:outerShdw blurRad="38100" dist="38100" dir="2700000" algn="tl">
                    <a:srgbClr val="DDDDDD"/>
                  </a:outerShdw>
                </a:effectLst>
                <a:latin typeface="Arial" charset="0"/>
                <a:ea typeface="宋体" charset="0"/>
              </a:rPr>
              <a:t>；</a:t>
            </a:r>
            <a:endParaRPr lang="zh-CN" altLang="en-US" dirty="0">
              <a:effectLst>
                <a:outerShdw blurRad="38100" dist="38100" dir="2700000" algn="tl">
                  <a:srgbClr val="DDDDDD"/>
                </a:outerShdw>
              </a:effectLst>
              <a:latin typeface="Arial" charset="0"/>
              <a:ea typeface="宋体" charset="0"/>
              <a:sym typeface="Symbol" charset="0"/>
            </a:endParaRP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sym typeface="Symbol" charset="0"/>
              </a:rPr>
              <a:t>          </a:t>
            </a:r>
            <a:r>
              <a:rPr lang="en-US" altLang="zh-CN" dirty="0">
                <a:effectLst>
                  <a:outerShdw blurRad="38100" dist="38100" dir="2700000" algn="tl">
                    <a:srgbClr val="DDDDDD"/>
                  </a:outerShdw>
                </a:effectLst>
                <a:latin typeface="Arial" charset="0"/>
                <a:ea typeface="宋体" charset="0"/>
                <a:sym typeface="Symbol" charset="0"/>
              </a:rPr>
              <a:t>……</a:t>
            </a:r>
            <a:r>
              <a:rPr lang="zh-CN" altLang="en-US" dirty="0">
                <a:effectLst>
                  <a:outerShdw blurRad="38100" dist="38100" dir="2700000" algn="tl">
                    <a:srgbClr val="DDDDDD"/>
                  </a:outerShdw>
                </a:effectLst>
                <a:latin typeface="Arial" charset="0"/>
                <a:ea typeface="宋体" charset="0"/>
                <a:sym typeface="Symbol" charset="0"/>
              </a:rPr>
              <a:t> </a:t>
            </a:r>
            <a:endParaRPr lang="zh-CN" altLang="en-US" dirty="0">
              <a:effectLst>
                <a:outerShdw blurRad="38100" dist="38100" dir="2700000" algn="tl">
                  <a:srgbClr val="DDDDDD"/>
                </a:outerShdw>
              </a:effectLst>
              <a:latin typeface="Arial" charset="0"/>
              <a:ea typeface="宋体" charset="0"/>
            </a:endParaRP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rPr>
              <a:t>         类型名 结构成员名</a:t>
            </a:r>
            <a:r>
              <a:rPr lang="en-US" altLang="zh-CN" dirty="0">
                <a:effectLst>
                  <a:outerShdw blurRad="38100" dist="38100" dir="2700000" algn="tl">
                    <a:srgbClr val="DDDDDD"/>
                  </a:outerShdw>
                </a:effectLst>
                <a:latin typeface="Arial" charset="0"/>
                <a:ea typeface="宋体" charset="0"/>
              </a:rPr>
              <a:t>n</a:t>
            </a:r>
            <a:r>
              <a:rPr lang="zh-CN" altLang="en-US" dirty="0">
                <a:effectLst>
                  <a:outerShdw blurRad="38100" dist="38100" dir="2700000" algn="tl">
                    <a:srgbClr val="DDDDDD"/>
                  </a:outerShdw>
                </a:effectLst>
                <a:latin typeface="Arial" charset="0"/>
                <a:ea typeface="宋体" charset="0"/>
              </a:rPr>
              <a:t>；</a:t>
            </a:r>
          </a:p>
          <a:p>
            <a:pPr lvl="1" eaLnBrk="1" hangingPunct="1">
              <a:buFont typeface="Wingdings" charset="0"/>
              <a:buNone/>
            </a:pPr>
            <a:r>
              <a:rPr lang="en-US" altLang="zh-CN" dirty="0">
                <a:effectLst>
                  <a:outerShdw blurRad="38100" dist="38100" dir="2700000" algn="tl">
                    <a:srgbClr val="DDDDDD"/>
                  </a:outerShdw>
                </a:effectLst>
                <a:latin typeface="Arial" charset="0"/>
                <a:ea typeface="宋体" charset="0"/>
              </a:rPr>
              <a:t>      };</a:t>
            </a:r>
          </a:p>
          <a:p>
            <a:pPr lvl="1" eaLnBrk="1" hangingPunct="1">
              <a:buFont typeface="Wingdings" charset="0"/>
              <a:buNone/>
            </a:pPr>
            <a:endParaRPr lang="en-US" altLang="zh-CN" dirty="0">
              <a:effectLst>
                <a:outerShdw blurRad="38100" dist="38100" dir="2700000" algn="tl">
                  <a:srgbClr val="DDDDDD"/>
                </a:outerShdw>
              </a:effectLst>
              <a:latin typeface="Arial" charset="0"/>
              <a:ea typeface="宋体" charset="0"/>
            </a:endParaRPr>
          </a:p>
        </p:txBody>
      </p:sp>
      <p:sp>
        <p:nvSpPr>
          <p:cNvPr id="392197" name="Rectangle 5"/>
          <p:cNvSpPr>
            <a:spLocks noChangeArrowheads="1"/>
          </p:cNvSpPr>
          <p:nvPr/>
        </p:nvSpPr>
        <p:spPr bwMode="auto">
          <a:xfrm>
            <a:off x="6456040" y="4689791"/>
            <a:ext cx="5184576" cy="934802"/>
          </a:xfrm>
          <a:prstGeom prst="rect">
            <a:avLst/>
          </a:prstGeom>
          <a:solidFill>
            <a:schemeClr val="bg1"/>
          </a:solidFill>
          <a:ln w="9525">
            <a:solidFill>
              <a:schemeClr val="tx1"/>
            </a:solidFill>
            <a:prstDash val="sysDot"/>
            <a:miter lim="800000"/>
            <a:headEnd/>
            <a:tailEnd/>
          </a:ln>
          <a:effectLst/>
        </p:spPr>
        <p:txBody>
          <a:bodyPr lIns="92075" tIns="46038" rIns="92075" bIns="46038" anchor="ctr"/>
          <a:lstStyle/>
          <a:p>
            <a:pPr algn="ctr"/>
            <a:r>
              <a:rPr lang="zh-CN" altLang="en-US" sz="2400" b="1">
                <a:solidFill>
                  <a:schemeClr val="bg2"/>
                </a:solidFill>
                <a:effectLst>
                  <a:outerShdw blurRad="38100" dist="38100" dir="2700000" algn="tl">
                    <a:srgbClr val="DDDDDD"/>
                  </a:outerShdw>
                </a:effectLst>
                <a:latin typeface="宋体" charset="0"/>
              </a:rPr>
              <a:t>结构的定义以分号结束，</a:t>
            </a:r>
            <a:r>
              <a:rPr lang="en-US" altLang="zh-CN" sz="2400" b="1">
                <a:solidFill>
                  <a:schemeClr val="bg2"/>
                </a:solidFill>
                <a:effectLst>
                  <a:outerShdw blurRad="38100" dist="38100" dir="2700000" algn="tl">
                    <a:srgbClr val="DDDDDD"/>
                  </a:outerShdw>
                </a:effectLst>
                <a:latin typeface="宋体" charset="0"/>
              </a:rPr>
              <a:t>C</a:t>
            </a:r>
            <a:r>
              <a:rPr lang="zh-CN" altLang="en-US" sz="2400" b="1">
                <a:solidFill>
                  <a:schemeClr val="bg2"/>
                </a:solidFill>
                <a:effectLst>
                  <a:outerShdw blurRad="38100" dist="38100" dir="2700000" algn="tl">
                    <a:srgbClr val="DDDDDD"/>
                  </a:outerShdw>
                </a:effectLst>
                <a:latin typeface="宋体" charset="0"/>
              </a:rPr>
              <a:t>语言中把结构的定义看作是一条语句</a:t>
            </a:r>
            <a:r>
              <a:rPr lang="zh-CN" altLang="en-US" sz="2400" b="1">
                <a:solidFill>
                  <a:schemeClr val="bg2"/>
                </a:solidFill>
                <a:latin typeface="宋体" charset="0"/>
              </a:rPr>
              <a:t> </a:t>
            </a:r>
          </a:p>
        </p:txBody>
      </p:sp>
      <p:sp>
        <p:nvSpPr>
          <p:cNvPr id="392198" name="Line 6"/>
          <p:cNvSpPr>
            <a:spLocks noChangeShapeType="1"/>
          </p:cNvSpPr>
          <p:nvPr/>
        </p:nvSpPr>
        <p:spPr bwMode="auto">
          <a:xfrm flipH="1">
            <a:off x="3215680" y="5157192"/>
            <a:ext cx="3097213" cy="0"/>
          </a:xfrm>
          <a:prstGeom prst="line">
            <a:avLst/>
          </a:prstGeom>
          <a:noFill/>
          <a:ln w="1905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392199" name="Rectangle 7"/>
          <p:cNvSpPr>
            <a:spLocks noChangeArrowheads="1"/>
          </p:cNvSpPr>
          <p:nvPr/>
        </p:nvSpPr>
        <p:spPr bwMode="auto">
          <a:xfrm>
            <a:off x="7104064" y="1916832"/>
            <a:ext cx="4536552" cy="1227013"/>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lgn="ctr"/>
            <a:r>
              <a:rPr lang="zh-CN" altLang="en-US" sz="2400" b="1" dirty="0">
                <a:solidFill>
                  <a:schemeClr val="bg2"/>
                </a:solidFill>
              </a:rPr>
              <a:t>关键字</a:t>
            </a:r>
            <a:r>
              <a:rPr lang="en-US" altLang="zh-CN" sz="2400" b="1" dirty="0">
                <a:solidFill>
                  <a:schemeClr val="bg2"/>
                </a:solidFill>
              </a:rPr>
              <a:t>struct</a:t>
            </a:r>
            <a:r>
              <a:rPr lang="zh-CN" altLang="en-US" sz="2400" b="1" dirty="0">
                <a:solidFill>
                  <a:schemeClr val="bg2"/>
                </a:solidFill>
              </a:rPr>
              <a:t>和它后面的结构名一起组成一个新的</a:t>
            </a:r>
            <a:r>
              <a:rPr lang="zh-CN" altLang="en-US" sz="2400" b="1" dirty="0">
                <a:solidFill>
                  <a:srgbClr val="CC0066"/>
                </a:solidFill>
              </a:rPr>
              <a:t>数据类型名</a:t>
            </a:r>
            <a:r>
              <a:rPr lang="zh-CN" altLang="en-US" sz="2400" b="1" dirty="0">
                <a:solidFill>
                  <a:schemeClr val="bg2"/>
                </a:solidFill>
              </a:rPr>
              <a:t> </a:t>
            </a:r>
          </a:p>
        </p:txBody>
      </p:sp>
      <p:sp>
        <p:nvSpPr>
          <p:cNvPr id="392200" name="Line 8"/>
          <p:cNvSpPr>
            <a:spLocks noChangeShapeType="1"/>
          </p:cNvSpPr>
          <p:nvPr/>
        </p:nvSpPr>
        <p:spPr bwMode="auto">
          <a:xfrm>
            <a:off x="4439816" y="2492896"/>
            <a:ext cx="2376488" cy="0"/>
          </a:xfrm>
          <a:prstGeom prst="line">
            <a:avLst/>
          </a:prstGeom>
          <a:noFill/>
          <a:ln w="25400">
            <a:solidFill>
              <a:schemeClr val="bg2"/>
            </a:solidFill>
            <a:round/>
            <a:headEnd/>
            <a:tailEn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9219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9220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92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7" grpId="0" animBg="1"/>
      <p:bldP spid="392198" grpId="0" animBg="1"/>
      <p:bldP spid="392199" grpId="0" animBg="1"/>
      <p:bldP spid="39220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50356" y="411063"/>
            <a:ext cx="6491288" cy="739775"/>
          </a:xfrm>
          <a:noFill/>
        </p:spPr>
        <p:txBody>
          <a:bodyPr/>
          <a:lstStyle/>
          <a:p>
            <a:pPr eaLnBrk="1" hangingPunct="1"/>
            <a:r>
              <a:rPr lang="en-US" altLang="zh-CN" sz="4000" dirty="0">
                <a:latin typeface="Arial" charset="0"/>
                <a:ea typeface="宋体" charset="0"/>
              </a:rPr>
              <a:t>3.1.2  </a:t>
            </a:r>
            <a:r>
              <a:rPr lang="zh-CN" altLang="en-US" sz="4000" dirty="0">
                <a:latin typeface="Arial" charset="0"/>
                <a:ea typeface="宋体" charset="0"/>
              </a:rPr>
              <a:t>结构的概念与定义</a:t>
            </a:r>
          </a:p>
        </p:txBody>
      </p:sp>
      <p:sp>
        <p:nvSpPr>
          <p:cNvPr id="393219" name="Rectangle 3"/>
          <p:cNvSpPr>
            <a:spLocks noGrp="1" noChangeArrowheads="1"/>
          </p:cNvSpPr>
          <p:nvPr>
            <p:ph type="body" idx="1"/>
          </p:nvPr>
        </p:nvSpPr>
        <p:spPr>
          <a:xfrm>
            <a:off x="1343472" y="1592262"/>
            <a:ext cx="4330700" cy="4895850"/>
          </a:xfrm>
        </p:spPr>
        <p:txBody>
          <a:bodyPr/>
          <a:lstStyle/>
          <a:p>
            <a:pPr eaLnBrk="1" hangingPunct="1">
              <a:lnSpc>
                <a:spcPct val="90000"/>
              </a:lnSpc>
            </a:pPr>
            <a:r>
              <a:rPr lang="zh-CN" altLang="en-US" dirty="0">
                <a:latin typeface="Times New Roman" panose="02020603050405020304" pitchFamily="18" charset="0"/>
                <a:ea typeface="宋体" charset="0"/>
                <a:cs typeface="Times New Roman" panose="02020603050405020304" pitchFamily="18" charset="0"/>
              </a:rPr>
              <a:t>平面坐标结构：</a:t>
            </a:r>
          </a:p>
          <a:p>
            <a:pPr lvl="1" eaLnBrk="1" hangingPunct="1">
              <a:buFont typeface="Wingdings" charset="0"/>
              <a:buNone/>
            </a:pPr>
            <a:r>
              <a:rPr lang="en-US" altLang="zh-CN" sz="3200" dirty="0" err="1">
                <a:latin typeface="Times New Roman" panose="02020603050405020304" pitchFamily="18" charset="0"/>
                <a:ea typeface="宋体" charset="0"/>
                <a:cs typeface="Times New Roman" panose="02020603050405020304" pitchFamily="18" charset="0"/>
              </a:rPr>
              <a:t>struct</a:t>
            </a:r>
            <a:r>
              <a:rPr lang="en-US" altLang="zh-CN" sz="3200" dirty="0">
                <a:latin typeface="Times New Roman" panose="02020603050405020304" pitchFamily="18" charset="0"/>
                <a:ea typeface="宋体" charset="0"/>
                <a:cs typeface="Times New Roman" panose="02020603050405020304" pitchFamily="18" charset="0"/>
              </a:rPr>
              <a:t> point</a:t>
            </a:r>
          </a:p>
          <a:p>
            <a:pPr eaLnBrk="1" hangingPunct="1">
              <a:buFont typeface="Wingdings" charset="0"/>
              <a:buNone/>
            </a:pPr>
            <a:r>
              <a:rPr lang="en-US" altLang="zh-CN" b="0" dirty="0">
                <a:latin typeface="Times New Roman" panose="02020603050405020304" pitchFamily="18" charset="0"/>
                <a:ea typeface="宋体" charset="0"/>
                <a:cs typeface="Times New Roman" panose="02020603050405020304" pitchFamily="18" charset="0"/>
              </a:rPr>
              <a:t>    {</a:t>
            </a:r>
          </a:p>
          <a:p>
            <a:pPr eaLnBrk="1" hangingPunct="1">
              <a:buFont typeface="Wingdings" charset="0"/>
              <a:buNone/>
            </a:pPr>
            <a:r>
              <a:rPr lang="en-US" altLang="zh-CN" b="0" dirty="0">
                <a:latin typeface="Times New Roman" panose="02020603050405020304" pitchFamily="18" charset="0"/>
                <a:ea typeface="宋体" charset="0"/>
                <a:cs typeface="Times New Roman" panose="02020603050405020304" pitchFamily="18" charset="0"/>
              </a:rPr>
              <a:t>         double x;</a:t>
            </a:r>
          </a:p>
          <a:p>
            <a:pPr eaLnBrk="1" hangingPunct="1">
              <a:buFont typeface="Wingdings" charset="0"/>
              <a:buNone/>
            </a:pPr>
            <a:r>
              <a:rPr lang="en-US" altLang="zh-CN" b="0" dirty="0">
                <a:latin typeface="Times New Roman" panose="02020603050405020304" pitchFamily="18" charset="0"/>
                <a:ea typeface="宋体" charset="0"/>
                <a:cs typeface="Times New Roman" panose="02020603050405020304" pitchFamily="18" charset="0"/>
              </a:rPr>
              <a:t>         double</a:t>
            </a:r>
            <a:r>
              <a:rPr lang="zh-CN" altLang="en-US" b="0" dirty="0">
                <a:latin typeface="Times New Roman" panose="02020603050405020304" pitchFamily="18" charset="0"/>
                <a:ea typeface="宋体" charset="0"/>
                <a:cs typeface="Times New Roman" panose="02020603050405020304" pitchFamily="18" charset="0"/>
              </a:rPr>
              <a:t> </a:t>
            </a:r>
            <a:r>
              <a:rPr lang="en-US" altLang="zh-CN" b="0" dirty="0">
                <a:latin typeface="Times New Roman" panose="02020603050405020304" pitchFamily="18" charset="0"/>
                <a:ea typeface="宋体" charset="0"/>
                <a:cs typeface="Times New Roman" panose="02020603050405020304" pitchFamily="18" charset="0"/>
              </a:rPr>
              <a:t>y;</a:t>
            </a:r>
          </a:p>
          <a:p>
            <a:pPr eaLnBrk="1" hangingPunct="1">
              <a:buFont typeface="Wingdings" charset="0"/>
              <a:buNone/>
            </a:pPr>
            <a:r>
              <a:rPr lang="en-US" altLang="zh-CN" b="0" dirty="0">
                <a:latin typeface="Times New Roman" panose="02020603050405020304" pitchFamily="18" charset="0"/>
                <a:ea typeface="宋体" charset="0"/>
                <a:cs typeface="Times New Roman" panose="02020603050405020304" pitchFamily="18" charset="0"/>
              </a:rPr>
              <a:t>     }; </a:t>
            </a:r>
          </a:p>
          <a:p>
            <a:pPr lvl="1" eaLnBrk="1" hangingPunct="1">
              <a:buFont typeface="Wingdings" charset="0"/>
              <a:buNone/>
            </a:pPr>
            <a:endParaRPr lang="en-US" altLang="zh-CN" sz="3200" dirty="0">
              <a:effectLst>
                <a:outerShdw blurRad="38100" dist="38100" dir="2700000" algn="tl">
                  <a:srgbClr val="DDDDDD"/>
                </a:outerShdw>
              </a:effectLst>
              <a:latin typeface="Times New Roman" panose="02020603050405020304" pitchFamily="18" charset="0"/>
              <a:ea typeface="宋体" charset="0"/>
              <a:cs typeface="Times New Roman" panose="02020603050405020304" pitchFamily="18" charset="0"/>
            </a:endParaRPr>
          </a:p>
        </p:txBody>
      </p:sp>
      <p:sp>
        <p:nvSpPr>
          <p:cNvPr id="393220" name="Rectangle 4"/>
          <p:cNvSpPr>
            <a:spLocks noChangeArrowheads="1"/>
          </p:cNvSpPr>
          <p:nvPr/>
        </p:nvSpPr>
        <p:spPr bwMode="auto">
          <a:xfrm>
            <a:off x="5159896" y="1592262"/>
            <a:ext cx="6840759" cy="2412802"/>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marL="342900" indent="-342900">
              <a:buFont typeface="Arial" panose="020B0604020202020204" pitchFamily="34" charset="0"/>
              <a:buChar char="•"/>
            </a:pPr>
            <a:r>
              <a:rPr lang="zh-CN" altLang="en-US" sz="2400" b="1" dirty="0">
                <a:solidFill>
                  <a:schemeClr val="bg2"/>
                </a:solidFill>
              </a:rPr>
              <a:t>虽然</a:t>
            </a:r>
            <a:r>
              <a:rPr lang="en-US" altLang="zh-CN" sz="2400" b="1" dirty="0">
                <a:solidFill>
                  <a:schemeClr val="bg2"/>
                </a:solidFill>
              </a:rPr>
              <a:t>x</a:t>
            </a:r>
            <a:r>
              <a:rPr lang="zh-CN" altLang="en-US" sz="2400" b="1" dirty="0">
                <a:solidFill>
                  <a:schemeClr val="bg2"/>
                </a:solidFill>
              </a:rPr>
              <a:t>、</a:t>
            </a:r>
            <a:r>
              <a:rPr lang="en-US" altLang="zh-CN" sz="2400" b="1" dirty="0">
                <a:solidFill>
                  <a:schemeClr val="bg2"/>
                </a:solidFill>
              </a:rPr>
              <a:t>y</a:t>
            </a:r>
            <a:r>
              <a:rPr lang="zh-CN" altLang="en-US" sz="2400" b="1" dirty="0">
                <a:solidFill>
                  <a:schemeClr val="bg2"/>
                </a:solidFill>
              </a:rPr>
              <a:t>的类型相同，也可以用数组的方式表示，但采用结构进行描述，更贴近事物本质，从而增加了程序的可读性，使程序更易理解</a:t>
            </a:r>
            <a:endParaRPr lang="zh-CN" altLang="en-US" sz="2400" b="1" dirty="0">
              <a:solidFill>
                <a:schemeClr val="bg2"/>
              </a:solidFill>
              <a:latin typeface="宋体" charset="0"/>
            </a:endParaRPr>
          </a:p>
        </p:txBody>
      </p:sp>
      <p:sp>
        <p:nvSpPr>
          <p:cNvPr id="393224" name="Rectangle 8"/>
          <p:cNvSpPr>
            <a:spLocks noChangeArrowheads="1"/>
          </p:cNvSpPr>
          <p:nvPr/>
        </p:nvSpPr>
        <p:spPr bwMode="auto">
          <a:xfrm>
            <a:off x="5159896" y="4148138"/>
            <a:ext cx="6840759" cy="1657350"/>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marL="342900" indent="-342900">
              <a:buFont typeface="Arial" panose="020B0604020202020204" pitchFamily="34" charset="0"/>
              <a:buChar char="•"/>
            </a:pPr>
            <a:r>
              <a:rPr lang="zh-CN" altLang="en-US" sz="2400" b="1" dirty="0">
                <a:solidFill>
                  <a:schemeClr val="bg2"/>
                </a:solidFill>
              </a:rPr>
              <a:t>结构适合用于描述具有多个属性的实体或对象</a:t>
            </a:r>
            <a:endParaRPr lang="en-US" altLang="zh-CN"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3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p:bldP spid="3932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742344" y="384174"/>
            <a:ext cx="6491288" cy="739775"/>
          </a:xfrm>
          <a:noFill/>
        </p:spPr>
        <p:txBody>
          <a:bodyPr/>
          <a:lstStyle/>
          <a:p>
            <a:pPr eaLnBrk="1" hangingPunct="1"/>
            <a:r>
              <a:rPr lang="en-US" altLang="zh-CN" sz="4000" dirty="0">
                <a:latin typeface="Arial" charset="0"/>
                <a:ea typeface="宋体" charset="0"/>
              </a:rPr>
              <a:t>3.1.3  </a:t>
            </a:r>
            <a:r>
              <a:rPr lang="zh-CN" altLang="en-US" sz="4000" dirty="0">
                <a:latin typeface="Arial" charset="0"/>
                <a:ea typeface="宋体" charset="0"/>
              </a:rPr>
              <a:t>结构的嵌套定义</a:t>
            </a:r>
          </a:p>
        </p:txBody>
      </p:sp>
      <p:sp>
        <p:nvSpPr>
          <p:cNvPr id="394243" name="Rectangle 3"/>
          <p:cNvSpPr>
            <a:spLocks noGrp="1" noChangeArrowheads="1"/>
          </p:cNvSpPr>
          <p:nvPr>
            <p:ph type="body" idx="1"/>
          </p:nvPr>
        </p:nvSpPr>
        <p:spPr>
          <a:xfrm>
            <a:off x="407368" y="1412776"/>
            <a:ext cx="11665296" cy="3312368"/>
          </a:xfrm>
          <a:noFill/>
        </p:spPr>
        <p:txBody>
          <a:bodyPr/>
          <a:lstStyle/>
          <a:p>
            <a:pPr eaLnBrk="1" hangingPunct="1"/>
            <a:r>
              <a:rPr lang="zh-CN" altLang="en-US" dirty="0">
                <a:latin typeface="宋体" charset="0"/>
                <a:ea typeface="宋体" charset="0"/>
              </a:rPr>
              <a:t>在我们的实际生活中，一个较大的实体可能由多个成员构成，而这些成员中有些又有可能是由一些更小的成员构成。</a:t>
            </a:r>
            <a:endParaRPr lang="en-US" altLang="zh-CN" dirty="0">
              <a:latin typeface="宋体" charset="0"/>
              <a:ea typeface="宋体" charset="0"/>
            </a:endParaRPr>
          </a:p>
          <a:p>
            <a:pPr eaLnBrk="1" hangingPunct="1"/>
            <a:endParaRPr lang="zh-CN" altLang="en-US" dirty="0">
              <a:latin typeface="宋体" charset="0"/>
              <a:ea typeface="宋体" charset="0"/>
            </a:endParaRPr>
          </a:p>
          <a:p>
            <a:pPr eaLnBrk="1" hangingPunct="1"/>
            <a:r>
              <a:rPr lang="zh-CN" altLang="en-US" dirty="0">
                <a:latin typeface="宋体" charset="0"/>
                <a:ea typeface="宋体" charset="0"/>
              </a:rPr>
              <a:t>在学生信息中可以再增加一项：“通信地址”，它又可以再划分为：城市、街道、门牌号、邮政编码。</a:t>
            </a:r>
            <a:endParaRPr lang="en-US" altLang="zh-CN" dirty="0">
              <a:latin typeface="宋体" charset="0"/>
              <a:ea typeface="宋体" charset="0"/>
            </a:endParaRPr>
          </a:p>
        </p:txBody>
      </p:sp>
      <p:graphicFrame>
        <p:nvGraphicFramePr>
          <p:cNvPr id="394390" name="Group 150"/>
          <p:cNvGraphicFramePr>
            <a:graphicFrameLocks noGrp="1"/>
          </p:cNvGraphicFramePr>
          <p:nvPr/>
        </p:nvGraphicFramePr>
        <p:xfrm>
          <a:off x="2279650" y="4868863"/>
          <a:ext cx="7704138" cy="865188"/>
        </p:xfrm>
        <a:graphic>
          <a:graphicData uri="http://schemas.openxmlformats.org/drawingml/2006/table">
            <a:tbl>
              <a:tblPr/>
              <a:tblGrid>
                <a:gridCol w="855663">
                  <a:extLst>
                    <a:ext uri="{9D8B030D-6E8A-4147-A177-3AD203B41FA5}">
                      <a16:colId xmlns:a16="http://schemas.microsoft.com/office/drawing/2014/main" val="20000"/>
                    </a:ext>
                  </a:extLst>
                </a:gridCol>
                <a:gridCol w="728662">
                  <a:extLst>
                    <a:ext uri="{9D8B030D-6E8A-4147-A177-3AD203B41FA5}">
                      <a16:colId xmlns:a16="http://schemas.microsoft.com/office/drawing/2014/main" val="20001"/>
                    </a:ext>
                  </a:extLst>
                </a:gridCol>
                <a:gridCol w="719138">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935037">
                  <a:extLst>
                    <a:ext uri="{9D8B030D-6E8A-4147-A177-3AD203B41FA5}">
                      <a16:colId xmlns:a16="http://schemas.microsoft.com/office/drawing/2014/main" val="20004"/>
                    </a:ext>
                  </a:extLst>
                </a:gridCol>
                <a:gridCol w="649288">
                  <a:extLst>
                    <a:ext uri="{9D8B030D-6E8A-4147-A177-3AD203B41FA5}">
                      <a16:colId xmlns:a16="http://schemas.microsoft.com/office/drawing/2014/main" val="20005"/>
                    </a:ext>
                  </a:extLst>
                </a:gridCol>
                <a:gridCol w="935037">
                  <a:extLst>
                    <a:ext uri="{9D8B030D-6E8A-4147-A177-3AD203B41FA5}">
                      <a16:colId xmlns:a16="http://schemas.microsoft.com/office/drawing/2014/main" val="20006"/>
                    </a:ext>
                  </a:extLst>
                </a:gridCol>
                <a:gridCol w="649288">
                  <a:extLst>
                    <a:ext uri="{9D8B030D-6E8A-4147-A177-3AD203B41FA5}">
                      <a16:colId xmlns:a16="http://schemas.microsoft.com/office/drawing/2014/main" val="20007"/>
                    </a:ext>
                  </a:extLst>
                </a:gridCol>
                <a:gridCol w="655637">
                  <a:extLst>
                    <a:ext uri="{9D8B030D-6E8A-4147-A177-3AD203B41FA5}">
                      <a16:colId xmlns:a16="http://schemas.microsoft.com/office/drawing/2014/main" val="20008"/>
                    </a:ext>
                  </a:extLst>
                </a:gridCol>
                <a:gridCol w="855663">
                  <a:extLst>
                    <a:ext uri="{9D8B030D-6E8A-4147-A177-3AD203B41FA5}">
                      <a16:colId xmlns:a16="http://schemas.microsoft.com/office/drawing/2014/main" val="20009"/>
                    </a:ext>
                  </a:extLst>
                </a:gridCol>
              </a:tblGrid>
              <a:tr h="414338">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学号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姓名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dirty="0">
                          <a:ln>
                            <a:noFill/>
                          </a:ln>
                          <a:solidFill>
                            <a:srgbClr val="CC0066"/>
                          </a:solidFill>
                          <a:effectLst>
                            <a:outerShdw blurRad="38100" dist="38100" dir="2700000" algn="tl">
                              <a:srgbClr val="DDDDDD"/>
                            </a:outerShdw>
                          </a:effectLst>
                          <a:latin typeface="Arial" charset="0"/>
                          <a:ea typeface="宋体" charset="0"/>
                          <a:cs typeface="宋体" charset="0"/>
                        </a:rPr>
                        <a:t>               通信地址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计算机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英语</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数学</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平均成绩</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dirty="0">
                          <a:ln>
                            <a:noFill/>
                          </a:ln>
                          <a:solidFill>
                            <a:srgbClr val="CC0066"/>
                          </a:solidFill>
                          <a:effectLst>
                            <a:outerShdw blurRad="38100" dist="38100" dir="2700000" algn="tl">
                              <a:srgbClr val="DDDDDD"/>
                            </a:outerShdw>
                          </a:effectLst>
                          <a:latin typeface="Arial" charset="0"/>
                          <a:ea typeface="宋体" charset="0"/>
                          <a:cs typeface="宋体" charset="0"/>
                        </a:rPr>
                        <a:t>城市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rgbClr val="CC0066"/>
                          </a:solidFill>
                          <a:effectLst>
                            <a:outerShdw blurRad="38100" dist="38100" dir="2700000" algn="tl">
                              <a:srgbClr val="DDDDDD"/>
                            </a:outerShdw>
                          </a:effectLst>
                          <a:latin typeface="Arial" charset="0"/>
                          <a:ea typeface="宋体" charset="0"/>
                          <a:cs typeface="宋体" charset="0"/>
                        </a:rPr>
                        <a:t>街道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rgbClr val="CC0066"/>
                          </a:solidFill>
                          <a:effectLst>
                            <a:outerShdw blurRad="38100" dist="38100" dir="2700000" algn="tl">
                              <a:srgbClr val="DDDDDD"/>
                            </a:outerShdw>
                          </a:effectLst>
                          <a:latin typeface="Arial" charset="0"/>
                          <a:ea typeface="宋体" charset="0"/>
                          <a:cs typeface="宋体" charset="0"/>
                        </a:rPr>
                        <a:t>门牌号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dirty="0">
                          <a:ln>
                            <a:noFill/>
                          </a:ln>
                          <a:solidFill>
                            <a:srgbClr val="CC0066"/>
                          </a:solidFill>
                          <a:effectLst>
                            <a:outerShdw blurRad="38100" dist="38100" dir="2700000" algn="tl">
                              <a:srgbClr val="DDDDDD"/>
                            </a:outerShdw>
                          </a:effectLst>
                          <a:latin typeface="Arial" charset="0"/>
                          <a:ea typeface="宋体" charset="0"/>
                          <a:cs typeface="宋体" charset="0"/>
                        </a:rPr>
                        <a:t>邮编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318" name="Rectangle 30"/>
          <p:cNvSpPr>
            <a:spLocks noChangeArrowheads="1"/>
          </p:cNvSpPr>
          <p:nvPr/>
        </p:nvSpPr>
        <p:spPr bwMode="auto">
          <a:xfrm>
            <a:off x="1524001" y="2847011"/>
            <a:ext cx="186013"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tabLst>
                <a:tab pos="1200150" algn="l"/>
              </a:tabLst>
            </a:pPr>
            <a:endParaRPr lang="zh-CN" altLang="en-US" sz="2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 calcmode="lin" valueType="num">
                                      <p:cBhvr additive="base">
                                        <p:cTn id="7" dur="500" fill="hold"/>
                                        <p:tgtEl>
                                          <p:spTgt spid="394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4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4243">
                                            <p:txEl>
                                              <p:pRg st="2" end="2"/>
                                            </p:txEl>
                                          </p:spTgt>
                                        </p:tgtEl>
                                        <p:attrNameLst>
                                          <p:attrName>style.visibility</p:attrName>
                                        </p:attrNameLst>
                                      </p:cBhvr>
                                      <p:to>
                                        <p:strVal val="visible"/>
                                      </p:to>
                                    </p:set>
                                    <p:anim calcmode="lin" valueType="num">
                                      <p:cBhvr additive="base">
                                        <p:cTn id="13" dur="500" fill="hold"/>
                                        <p:tgtEl>
                                          <p:spTgt spid="394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4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4390"/>
                                        </p:tgtEl>
                                        <p:attrNameLst>
                                          <p:attrName>style.visibility</p:attrName>
                                        </p:attrNameLst>
                                      </p:cBhvr>
                                      <p:to>
                                        <p:strVal val="visible"/>
                                      </p:to>
                                    </p:set>
                                    <p:anim calcmode="lin" valueType="num">
                                      <p:cBhvr additive="base">
                                        <p:cTn id="19" dur="500" fill="hold"/>
                                        <p:tgtEl>
                                          <p:spTgt spid="394390"/>
                                        </p:tgtEl>
                                        <p:attrNameLst>
                                          <p:attrName>ppt_x</p:attrName>
                                        </p:attrNameLst>
                                      </p:cBhvr>
                                      <p:tavLst>
                                        <p:tav tm="0">
                                          <p:val>
                                            <p:strVal val="#ppt_x"/>
                                          </p:val>
                                        </p:tav>
                                        <p:tav tm="100000">
                                          <p:val>
                                            <p:strVal val="#ppt_x"/>
                                          </p:val>
                                        </p:tav>
                                      </p:tavLst>
                                    </p:anim>
                                    <p:anim calcmode="lin" valueType="num">
                                      <p:cBhvr additive="base">
                                        <p:cTn id="20" dur="500" fill="hold"/>
                                        <p:tgtEl>
                                          <p:spTgt spid="394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87888" y="332657"/>
            <a:ext cx="5410944" cy="739775"/>
          </a:xfrm>
          <a:noFill/>
        </p:spPr>
        <p:txBody>
          <a:bodyPr/>
          <a:lstStyle/>
          <a:p>
            <a:pPr eaLnBrk="1" hangingPunct="1"/>
            <a:r>
              <a:rPr lang="en-US" altLang="zh-CN" sz="4000" dirty="0">
                <a:latin typeface="Arial" charset="0"/>
                <a:ea typeface="宋体" charset="0"/>
              </a:rPr>
              <a:t>3.1.3  </a:t>
            </a:r>
            <a:r>
              <a:rPr lang="zh-CN" altLang="en-US" sz="4000" dirty="0">
                <a:latin typeface="Arial" charset="0"/>
                <a:ea typeface="宋体" charset="0"/>
              </a:rPr>
              <a:t>结构的嵌套定义</a:t>
            </a:r>
          </a:p>
        </p:txBody>
      </p:sp>
      <p:sp>
        <p:nvSpPr>
          <p:cNvPr id="13315" name="Rectangle 3"/>
          <p:cNvSpPr>
            <a:spLocks noGrp="1" noChangeArrowheads="1"/>
          </p:cNvSpPr>
          <p:nvPr>
            <p:ph type="body" idx="1"/>
          </p:nvPr>
        </p:nvSpPr>
        <p:spPr>
          <a:xfrm>
            <a:off x="263674" y="449525"/>
            <a:ext cx="3888110" cy="2790598"/>
          </a:xfrm>
          <a:noFill/>
        </p:spPr>
        <p:txBody>
          <a:bodyPr/>
          <a:lstStyle/>
          <a:p>
            <a:pPr eaLnBrk="1" hangingPunct="1">
              <a:lnSpc>
                <a:spcPct val="120000"/>
              </a:lnSpc>
              <a:spcBef>
                <a:spcPts val="0"/>
              </a:spcBef>
              <a:buNone/>
            </a:pPr>
            <a:r>
              <a:rPr lang="en-US" altLang="zh-CN" sz="2400" dirty="0">
                <a:solidFill>
                  <a:srgbClr val="CC0066"/>
                </a:solidFill>
                <a:latin typeface="Arial" charset="0"/>
                <a:ea typeface="宋体" charset="0"/>
              </a:rPr>
              <a:t>struct address</a:t>
            </a:r>
            <a:r>
              <a:rPr lang="zh-CN" altLang="en-US" sz="2400" dirty="0">
                <a:solidFill>
                  <a:srgbClr val="FF0000"/>
                </a:solidFill>
                <a:latin typeface="Arial" charset="0"/>
                <a:ea typeface="宋体" charset="0"/>
              </a:rPr>
              <a:t> </a:t>
            </a:r>
            <a:r>
              <a:rPr lang="en-US" altLang="zh-CN" sz="2400" dirty="0">
                <a:latin typeface="Arial" charset="0"/>
                <a:ea typeface="宋体" charset="0"/>
              </a:rPr>
              <a:t>{</a:t>
            </a:r>
          </a:p>
          <a:p>
            <a:pPr eaLnBrk="1" hangingPunct="1">
              <a:lnSpc>
                <a:spcPct val="120000"/>
              </a:lnSpc>
              <a:spcBef>
                <a:spcPts val="0"/>
              </a:spcBef>
              <a:buNone/>
            </a:pPr>
            <a:r>
              <a:rPr lang="en-US" altLang="zh-CN" sz="2400" dirty="0">
                <a:latin typeface="Arial" charset="0"/>
                <a:ea typeface="宋体" charset="0"/>
              </a:rPr>
              <a:t>    char city[10];</a:t>
            </a:r>
          </a:p>
          <a:p>
            <a:pPr eaLnBrk="1" hangingPunct="1">
              <a:lnSpc>
                <a:spcPct val="120000"/>
              </a:lnSpc>
              <a:spcBef>
                <a:spcPts val="0"/>
              </a:spcBef>
              <a:buNone/>
            </a:pPr>
            <a:r>
              <a:rPr lang="en-US" altLang="zh-CN" sz="2400" dirty="0">
                <a:latin typeface="Arial" charset="0"/>
                <a:ea typeface="宋体" charset="0"/>
              </a:rPr>
              <a:t>    char street[20];</a:t>
            </a:r>
          </a:p>
          <a:p>
            <a:pPr eaLnBrk="1" hangingPunct="1">
              <a:lnSpc>
                <a:spcPct val="120000"/>
              </a:lnSpc>
              <a:spcBef>
                <a:spcPts val="0"/>
              </a:spcBef>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code;</a:t>
            </a:r>
          </a:p>
          <a:p>
            <a:pPr eaLnBrk="1" hangingPunct="1">
              <a:lnSpc>
                <a:spcPct val="120000"/>
              </a:lnSpc>
              <a:spcBef>
                <a:spcPts val="0"/>
              </a:spcBef>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zip;</a:t>
            </a:r>
          </a:p>
          <a:p>
            <a:pPr eaLnBrk="1" hangingPunct="1">
              <a:lnSpc>
                <a:spcPct val="120000"/>
              </a:lnSpc>
              <a:spcBef>
                <a:spcPts val="0"/>
              </a:spcBef>
              <a:buNone/>
            </a:pPr>
            <a:r>
              <a:rPr lang="en-US" altLang="zh-CN" sz="2400" dirty="0">
                <a:latin typeface="Arial" charset="0"/>
                <a:ea typeface="宋体" charset="0"/>
              </a:rPr>
              <a:t>};</a:t>
            </a:r>
          </a:p>
        </p:txBody>
      </p:sp>
      <p:sp>
        <p:nvSpPr>
          <p:cNvPr id="13316" name="Text Box 29"/>
          <p:cNvSpPr txBox="1">
            <a:spLocks noChangeArrowheads="1"/>
          </p:cNvSpPr>
          <p:nvPr/>
        </p:nvSpPr>
        <p:spPr bwMode="auto">
          <a:xfrm>
            <a:off x="263674" y="3429000"/>
            <a:ext cx="4896544" cy="3154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20000"/>
              </a:lnSpc>
            </a:pPr>
            <a:r>
              <a:rPr lang="en-US" altLang="zh-CN" sz="2400" b="1" dirty="0"/>
              <a:t>struct </a:t>
            </a:r>
            <a:r>
              <a:rPr lang="en-US" altLang="zh-CN" sz="2400" b="1" dirty="0" err="1"/>
              <a:t>nest_student</a:t>
            </a:r>
            <a:r>
              <a:rPr lang="zh-CN" altLang="en-US" sz="2400" b="1" dirty="0"/>
              <a:t> </a:t>
            </a:r>
            <a:r>
              <a:rPr lang="en-US" altLang="zh-CN" sz="2400" b="1" dirty="0"/>
              <a:t>{         </a:t>
            </a:r>
          </a:p>
          <a:p>
            <a:pPr eaLnBrk="1" hangingPunct="1">
              <a:lnSpc>
                <a:spcPct val="120000"/>
              </a:lnSpc>
            </a:pPr>
            <a:r>
              <a:rPr lang="en-US" altLang="zh-CN" sz="2400" b="1" dirty="0"/>
              <a:t>    int num;                  </a:t>
            </a:r>
          </a:p>
          <a:p>
            <a:pPr eaLnBrk="1" hangingPunct="1">
              <a:lnSpc>
                <a:spcPct val="120000"/>
              </a:lnSpc>
            </a:pPr>
            <a:r>
              <a:rPr lang="en-US" altLang="zh-CN" sz="2400" b="1" dirty="0"/>
              <a:t>    char name[10];            </a:t>
            </a:r>
          </a:p>
          <a:p>
            <a:pPr eaLnBrk="1" hangingPunct="1">
              <a:lnSpc>
                <a:spcPct val="120000"/>
              </a:lnSpc>
            </a:pPr>
            <a:r>
              <a:rPr lang="en-US" altLang="zh-CN" sz="2400" b="1" dirty="0">
                <a:solidFill>
                  <a:srgbClr val="CC0066"/>
                </a:solidFill>
              </a:rPr>
              <a:t>    </a:t>
            </a:r>
            <a:r>
              <a:rPr lang="en-US" altLang="zh-CN" sz="2400" b="1" dirty="0" err="1">
                <a:solidFill>
                  <a:srgbClr val="CC0066"/>
                </a:solidFill>
              </a:rPr>
              <a:t>struct</a:t>
            </a:r>
            <a:r>
              <a:rPr lang="en-US" altLang="zh-CN" sz="2400" b="1" dirty="0">
                <a:solidFill>
                  <a:srgbClr val="CC0066"/>
                </a:solidFill>
              </a:rPr>
              <a:t> address </a:t>
            </a:r>
            <a:r>
              <a:rPr lang="en-US" altLang="zh-CN" sz="2400" b="1" dirty="0" err="1">
                <a:solidFill>
                  <a:schemeClr val="bg2"/>
                </a:solidFill>
              </a:rPr>
              <a:t>addr</a:t>
            </a:r>
            <a:r>
              <a:rPr lang="en-US" altLang="zh-CN" sz="2400" b="1" dirty="0">
                <a:solidFill>
                  <a:schemeClr val="bg2"/>
                </a:solidFill>
              </a:rPr>
              <a:t>;</a:t>
            </a:r>
            <a:r>
              <a:rPr lang="en-US" altLang="zh-CN" sz="2400" b="1" dirty="0"/>
              <a:t>  </a:t>
            </a:r>
          </a:p>
          <a:p>
            <a:pPr eaLnBrk="1" hangingPunct="1">
              <a:lnSpc>
                <a:spcPct val="120000"/>
              </a:lnSpc>
            </a:pPr>
            <a:r>
              <a:rPr lang="en-US" altLang="zh-CN" sz="2400" b="1" dirty="0"/>
              <a:t>    </a:t>
            </a:r>
            <a:r>
              <a:rPr lang="en-US" altLang="zh-CN" sz="2400" b="1" dirty="0" err="1"/>
              <a:t>int</a:t>
            </a:r>
            <a:r>
              <a:rPr lang="en-US" altLang="zh-CN" sz="2400" b="1" dirty="0"/>
              <a:t> computer, </a:t>
            </a:r>
            <a:r>
              <a:rPr lang="en-US" altLang="zh-CN" sz="2400" b="1" dirty="0" err="1"/>
              <a:t>english</a:t>
            </a:r>
            <a:r>
              <a:rPr lang="en-US" altLang="zh-CN" sz="2400" b="1" dirty="0"/>
              <a:t>, math;   </a:t>
            </a:r>
          </a:p>
          <a:p>
            <a:pPr eaLnBrk="1" hangingPunct="1">
              <a:lnSpc>
                <a:spcPct val="120000"/>
              </a:lnSpc>
            </a:pPr>
            <a:r>
              <a:rPr lang="en-US" altLang="zh-CN" sz="2400" b="1" dirty="0"/>
              <a:t>    double average;              </a:t>
            </a:r>
          </a:p>
          <a:p>
            <a:pPr eaLnBrk="1" hangingPunct="1">
              <a:lnSpc>
                <a:spcPct val="120000"/>
              </a:lnSpc>
            </a:pPr>
            <a:r>
              <a:rPr lang="en-US" altLang="zh-CN" sz="2400" b="1" dirty="0"/>
              <a:t>};</a:t>
            </a:r>
            <a:r>
              <a:rPr lang="en-US" altLang="zh-CN" sz="2400" dirty="0"/>
              <a:t> </a:t>
            </a:r>
            <a:endParaRPr lang="zh-CN" altLang="en-US" sz="2400" b="1" dirty="0"/>
          </a:p>
        </p:txBody>
      </p:sp>
      <p:sp>
        <p:nvSpPr>
          <p:cNvPr id="395294" name="Rectangle 30"/>
          <p:cNvSpPr>
            <a:spLocks noChangeArrowheads="1"/>
          </p:cNvSpPr>
          <p:nvPr/>
        </p:nvSpPr>
        <p:spPr bwMode="auto">
          <a:xfrm>
            <a:off x="5735960" y="4005064"/>
            <a:ext cx="5976664" cy="2215168"/>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800" b="1" dirty="0">
                <a:solidFill>
                  <a:schemeClr val="bg2"/>
                </a:solidFill>
                <a:latin typeface="宋体" charset="0"/>
              </a:rPr>
              <a:t>定义嵌套结构类型时：</a:t>
            </a:r>
            <a:endParaRPr lang="en-US" altLang="zh-CN" sz="2800" b="1" dirty="0">
              <a:solidFill>
                <a:schemeClr val="bg2"/>
              </a:solidFill>
              <a:latin typeface="宋体" charset="0"/>
            </a:endParaRPr>
          </a:p>
          <a:p>
            <a:pPr marL="457200" indent="-457200">
              <a:buFont typeface="Arial" panose="020B0604020202020204" pitchFamily="34" charset="0"/>
              <a:buChar char="•"/>
            </a:pPr>
            <a:r>
              <a:rPr lang="zh-CN" altLang="en-US" sz="2800" b="1" dirty="0">
                <a:solidFill>
                  <a:schemeClr val="bg2"/>
                </a:solidFill>
                <a:latin typeface="宋体" charset="0"/>
              </a:rPr>
              <a:t>先定义成员的结构类型</a:t>
            </a:r>
            <a:endParaRPr lang="en-US" altLang="zh-CN" sz="2800" b="1" dirty="0">
              <a:solidFill>
                <a:schemeClr val="bg2"/>
              </a:solidFill>
              <a:latin typeface="宋体" charset="0"/>
            </a:endParaRPr>
          </a:p>
          <a:p>
            <a:pPr marL="457200" indent="-457200">
              <a:buFont typeface="Arial" panose="020B0604020202020204" pitchFamily="34" charset="0"/>
              <a:buChar char="•"/>
            </a:pPr>
            <a:r>
              <a:rPr lang="zh-CN" altLang="en-US" sz="2800" b="1" dirty="0">
                <a:solidFill>
                  <a:schemeClr val="bg2"/>
                </a:solidFill>
                <a:latin typeface="宋体" charset="0"/>
              </a:rPr>
              <a:t>再定义主结构类型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9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p:cNvSpPr>
            <a:spLocks noGrp="1" noChangeArrowheads="1"/>
          </p:cNvSpPr>
          <p:nvPr>
            <p:ph type="title"/>
          </p:nvPr>
        </p:nvSpPr>
        <p:spPr>
          <a:xfrm>
            <a:off x="2562225" y="466724"/>
            <a:ext cx="7067550" cy="739775"/>
          </a:xfrm>
        </p:spPr>
        <p:txBody>
          <a:bodyPr/>
          <a:lstStyle/>
          <a:p>
            <a:pPr eaLnBrk="1" hangingPunct="1"/>
            <a:r>
              <a:rPr lang="en-US" altLang="zh-CN" sz="4000" dirty="0">
                <a:latin typeface="Arial" charset="0"/>
                <a:ea typeface="宋体" charset="0"/>
              </a:rPr>
              <a:t>3.1.4 </a:t>
            </a:r>
            <a:r>
              <a:rPr lang="zh-CN" altLang="en-US" sz="4000" dirty="0">
                <a:latin typeface="Arial" charset="0"/>
                <a:ea typeface="宋体" charset="0"/>
              </a:rPr>
              <a:t>结构变量的定义和初始化</a:t>
            </a:r>
          </a:p>
        </p:txBody>
      </p:sp>
      <p:sp>
        <p:nvSpPr>
          <p:cNvPr id="229388" name="Rectangle 12"/>
          <p:cNvSpPr>
            <a:spLocks noGrp="1" noChangeArrowheads="1"/>
          </p:cNvSpPr>
          <p:nvPr>
            <p:ph type="body" idx="1"/>
          </p:nvPr>
        </p:nvSpPr>
        <p:spPr>
          <a:xfrm>
            <a:off x="479376" y="1339850"/>
            <a:ext cx="11233247" cy="5329510"/>
          </a:xfrm>
        </p:spPr>
        <p:txBody>
          <a:bodyPr/>
          <a:lstStyle/>
          <a:p>
            <a:pPr eaLnBrk="1" hangingPunct="1"/>
            <a:r>
              <a:rPr lang="zh-CN" altLang="en-US" dirty="0">
                <a:latin typeface="宋体" charset="0"/>
                <a:ea typeface="宋体" charset="0"/>
              </a:rPr>
              <a:t>在Ｃ语言中定义结构变量的方式有三种： </a:t>
            </a:r>
          </a:p>
          <a:p>
            <a:pPr lvl="1" eaLnBrk="1" hangingPunct="1">
              <a:buSzPct val="50000"/>
              <a:buFont typeface="Wingdings" charset="0"/>
              <a:buNone/>
            </a:pPr>
            <a:r>
              <a:rPr lang="en-US" altLang="zh-CN" sz="2400" b="1" dirty="0">
                <a:latin typeface="Arial" charset="0"/>
                <a:ea typeface="宋体" charset="0"/>
              </a:rPr>
              <a:t>1. </a:t>
            </a:r>
            <a:r>
              <a:rPr lang="zh-CN" altLang="en-US" sz="2400" b="1" dirty="0">
                <a:solidFill>
                  <a:srgbClr val="0000CC"/>
                </a:solidFill>
                <a:latin typeface="Arial" charset="0"/>
                <a:ea typeface="宋体" charset="0"/>
              </a:rPr>
              <a:t>单独定义</a:t>
            </a:r>
            <a:r>
              <a:rPr lang="zh-CN" altLang="en-US" sz="2400" dirty="0">
                <a:latin typeface="Arial" charset="0"/>
                <a:ea typeface="宋体" charset="0"/>
              </a:rPr>
              <a:t>：先定义一个结构类型，再定义一个具有这种结构类型的变量 </a:t>
            </a:r>
          </a:p>
          <a:p>
            <a:pPr lvl="1" eaLnBrk="1" hangingPunct="1">
              <a:buFont typeface="Wingdings" charset="0"/>
              <a:buNone/>
            </a:pPr>
            <a:r>
              <a:rPr lang="en-US" altLang="zh-CN" sz="2800" dirty="0">
                <a:solidFill>
                  <a:srgbClr val="D60093"/>
                </a:solidFill>
                <a:latin typeface="Arial" charset="0"/>
                <a:ea typeface="宋体" charset="0"/>
              </a:rPr>
              <a:t>struct student</a:t>
            </a:r>
            <a:r>
              <a:rPr lang="zh-CN" altLang="en-US" sz="2800" dirty="0">
                <a:solidFill>
                  <a:srgbClr val="D60093"/>
                </a:solidFill>
                <a:latin typeface="Arial" charset="0"/>
                <a:ea typeface="宋体" charset="0"/>
              </a:rPr>
              <a:t> </a:t>
            </a:r>
            <a:r>
              <a:rPr lang="en-US" altLang="zh-CN" sz="2800" dirty="0">
                <a:latin typeface="Arial" charset="0"/>
                <a:ea typeface="宋体" charset="0"/>
              </a:rPr>
              <a:t>{</a:t>
            </a:r>
          </a:p>
          <a:p>
            <a:pPr lvl="2" eaLnBrk="1" hangingPunct="1">
              <a:buFont typeface="Wingdings" charset="0"/>
              <a:buNone/>
            </a:pPr>
            <a:r>
              <a:rPr lang="en-US" altLang="zh-CN" sz="2400" b="1" dirty="0">
                <a:latin typeface="Arial" charset="0"/>
                <a:ea typeface="宋体" charset="0"/>
              </a:rPr>
              <a:t>  </a:t>
            </a:r>
            <a:r>
              <a:rPr lang="en-US" altLang="zh-CN" sz="2400" b="1" dirty="0" err="1">
                <a:latin typeface="Arial" charset="0"/>
                <a:ea typeface="宋体" charset="0"/>
              </a:rPr>
              <a:t>int</a:t>
            </a:r>
            <a:r>
              <a:rPr lang="en-US" altLang="zh-CN" sz="2400" b="1" dirty="0">
                <a:latin typeface="Arial" charset="0"/>
                <a:ea typeface="宋体" charset="0"/>
              </a:rPr>
              <a:t> </a:t>
            </a:r>
            <a:r>
              <a:rPr lang="en-US" altLang="zh-CN" sz="2400" b="1" dirty="0" err="1">
                <a:latin typeface="Arial" charset="0"/>
                <a:ea typeface="宋体" charset="0"/>
              </a:rPr>
              <a:t>num</a:t>
            </a:r>
            <a:r>
              <a:rPr lang="en-US" altLang="zh-CN" sz="2400" b="1" dirty="0">
                <a:latin typeface="Arial" charset="0"/>
                <a:ea typeface="宋体" charset="0"/>
              </a:rPr>
              <a:t>;                   </a:t>
            </a:r>
            <a:r>
              <a:rPr lang="zh-CN" altLang="en-US" sz="2400" b="1" dirty="0">
                <a:latin typeface="Arial" charset="0"/>
                <a:ea typeface="宋体" charset="0"/>
              </a:rPr>
              <a:t>      </a:t>
            </a:r>
            <a:r>
              <a:rPr lang="en-US" altLang="zh-CN" sz="2400" b="1" dirty="0">
                <a:latin typeface="Arial" charset="0"/>
                <a:ea typeface="宋体" charset="0"/>
              </a:rPr>
              <a:t>/* </a:t>
            </a:r>
            <a:r>
              <a:rPr lang="zh-CN" altLang="en-US" sz="2400" b="1" dirty="0">
                <a:latin typeface="Arial" charset="0"/>
                <a:ea typeface="宋体" charset="0"/>
              </a:rPr>
              <a:t>学号 *</a:t>
            </a:r>
            <a:r>
              <a:rPr lang="en-US" altLang="zh-CN" sz="2400" b="1" dirty="0">
                <a:latin typeface="Arial" charset="0"/>
                <a:ea typeface="宋体" charset="0"/>
              </a:rPr>
              <a:t>/</a:t>
            </a:r>
          </a:p>
          <a:p>
            <a:pPr lvl="2" eaLnBrk="1" hangingPunct="1">
              <a:buFont typeface="Wingdings" charset="0"/>
              <a:buNone/>
            </a:pPr>
            <a:r>
              <a:rPr lang="en-US" altLang="zh-CN" sz="2400" b="1" dirty="0">
                <a:latin typeface="Arial" charset="0"/>
                <a:ea typeface="宋体" charset="0"/>
              </a:rPr>
              <a:t>  char name[10];             /* </a:t>
            </a:r>
            <a:r>
              <a:rPr lang="zh-CN" altLang="en-US" sz="2400" b="1" dirty="0">
                <a:latin typeface="Arial" charset="0"/>
                <a:ea typeface="宋体" charset="0"/>
              </a:rPr>
              <a:t>姓名 *</a:t>
            </a:r>
            <a:r>
              <a:rPr lang="en-US" altLang="zh-CN" sz="2400" b="1" dirty="0">
                <a:latin typeface="Arial" charset="0"/>
                <a:ea typeface="宋体" charset="0"/>
              </a:rPr>
              <a:t>/</a:t>
            </a:r>
          </a:p>
          <a:p>
            <a:pPr lvl="2" eaLnBrk="1" hangingPunct="1">
              <a:buFont typeface="Wingdings" charset="0"/>
              <a:buNone/>
            </a:pPr>
            <a:r>
              <a:rPr lang="en-US" altLang="zh-CN" sz="2400" b="1" dirty="0">
                <a:latin typeface="Arial" charset="0"/>
                <a:ea typeface="宋体" charset="0"/>
              </a:rPr>
              <a:t>  </a:t>
            </a:r>
            <a:r>
              <a:rPr lang="en-US" altLang="zh-CN" sz="2400" b="1" dirty="0" err="1">
                <a:latin typeface="Arial" charset="0"/>
                <a:ea typeface="宋体" charset="0"/>
              </a:rPr>
              <a:t>int</a:t>
            </a:r>
            <a:r>
              <a:rPr lang="en-US" altLang="zh-CN" sz="2400" b="1" dirty="0">
                <a:latin typeface="Arial" charset="0"/>
                <a:ea typeface="宋体" charset="0"/>
              </a:rPr>
              <a:t> computer, </a:t>
            </a:r>
            <a:r>
              <a:rPr lang="en-US" altLang="zh-CN" sz="2400" b="1" dirty="0" err="1">
                <a:latin typeface="Arial" charset="0"/>
                <a:ea typeface="宋体" charset="0"/>
              </a:rPr>
              <a:t>english</a:t>
            </a:r>
            <a:r>
              <a:rPr lang="en-US" altLang="zh-CN" sz="2400" b="1" dirty="0">
                <a:latin typeface="Arial" charset="0"/>
                <a:ea typeface="宋体" charset="0"/>
              </a:rPr>
              <a:t>, math;   /* </a:t>
            </a:r>
            <a:r>
              <a:rPr lang="zh-CN" altLang="en-US" sz="2400" b="1" dirty="0">
                <a:latin typeface="Arial" charset="0"/>
                <a:ea typeface="宋体" charset="0"/>
              </a:rPr>
              <a:t>三门课程成绩 *</a:t>
            </a:r>
            <a:r>
              <a:rPr lang="en-US" altLang="zh-CN" sz="2400" b="1" dirty="0">
                <a:latin typeface="Arial" charset="0"/>
                <a:ea typeface="宋体" charset="0"/>
              </a:rPr>
              <a:t>/</a:t>
            </a:r>
          </a:p>
          <a:p>
            <a:pPr lvl="2" eaLnBrk="1" hangingPunct="1">
              <a:buFont typeface="Wingdings" charset="0"/>
              <a:buNone/>
            </a:pPr>
            <a:r>
              <a:rPr lang="en-US" altLang="zh-CN" sz="2400" b="1" dirty="0">
                <a:latin typeface="Arial" charset="0"/>
                <a:ea typeface="宋体" charset="0"/>
              </a:rPr>
              <a:t>  double average;              /* </a:t>
            </a:r>
            <a:r>
              <a:rPr lang="zh-CN" altLang="en-US" sz="2400" b="1" dirty="0">
                <a:latin typeface="Arial" charset="0"/>
                <a:ea typeface="宋体" charset="0"/>
              </a:rPr>
              <a:t>个人平均成绩 *</a:t>
            </a:r>
            <a:r>
              <a:rPr lang="en-US" altLang="zh-CN" sz="2400" b="1" dirty="0">
                <a:latin typeface="Arial" charset="0"/>
                <a:ea typeface="宋体" charset="0"/>
              </a:rPr>
              <a:t>/</a:t>
            </a:r>
          </a:p>
          <a:p>
            <a:pPr lvl="1" eaLnBrk="1" hangingPunct="1">
              <a:buFont typeface="Wingdings" charset="0"/>
              <a:buNone/>
            </a:pPr>
            <a:r>
              <a:rPr lang="en-US" altLang="zh-CN" sz="2800" dirty="0">
                <a:latin typeface="Arial" charset="0"/>
                <a:ea typeface="宋体" charset="0"/>
              </a:rPr>
              <a:t>};</a:t>
            </a:r>
          </a:p>
          <a:p>
            <a:pPr lvl="1" eaLnBrk="1" hangingPunct="1">
              <a:buFont typeface="Wingdings" charset="0"/>
              <a:buNone/>
            </a:pPr>
            <a:r>
              <a:rPr lang="en-US" altLang="zh-CN" sz="2800" dirty="0">
                <a:solidFill>
                  <a:srgbClr val="CC0066"/>
                </a:solidFill>
                <a:latin typeface="Arial" charset="0"/>
                <a:ea typeface="宋体" charset="0"/>
              </a:rPr>
              <a:t>struct </a:t>
            </a:r>
            <a:r>
              <a:rPr lang="en-US" altLang="zh-CN" sz="2800" dirty="0">
                <a:solidFill>
                  <a:srgbClr val="D60093"/>
                </a:solidFill>
                <a:latin typeface="Arial" charset="0"/>
                <a:ea typeface="宋体" charset="0"/>
              </a:rPr>
              <a:t>student </a:t>
            </a:r>
            <a:r>
              <a:rPr lang="en-US" altLang="zh-CN" sz="2800" dirty="0">
                <a:latin typeface="Arial" charset="0"/>
                <a:ea typeface="宋体" charset="0"/>
              </a:rPr>
              <a:t> </a:t>
            </a:r>
            <a:r>
              <a:rPr lang="en-US" altLang="zh-CN" sz="2800" dirty="0">
                <a:solidFill>
                  <a:schemeClr val="bg2"/>
                </a:solidFill>
                <a:latin typeface="Arial" charset="0"/>
                <a:ea typeface="宋体" charset="0"/>
              </a:rPr>
              <a:t>s1, s2</a:t>
            </a:r>
            <a:r>
              <a:rPr lang="en-US" altLang="zh-CN" sz="2800" dirty="0">
                <a:latin typeface="Arial" charset="0"/>
                <a:ea typeface="宋体" charset="0"/>
              </a:rPr>
              <a:t>;</a:t>
            </a:r>
            <a:endParaRPr lang="zh-CN" altLang="en-US" sz="2800" dirty="0">
              <a:latin typeface="Arial" charset="0"/>
              <a:ea typeface="宋体" charset="0"/>
            </a:endParaRPr>
          </a:p>
        </p:txBody>
      </p:sp>
      <p:sp>
        <p:nvSpPr>
          <p:cNvPr id="14340" name="Rectangle 4"/>
          <p:cNvSpPr>
            <a:spLocks noChangeArrowheads="1"/>
          </p:cNvSpPr>
          <p:nvPr/>
        </p:nvSpPr>
        <p:spPr bwMode="auto">
          <a:xfrm>
            <a:off x="1981200" y="2514600"/>
            <a:ext cx="8686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88">
                                            <p:txEl>
                                              <p:pRg st="0" end="0"/>
                                            </p:txEl>
                                          </p:spTgt>
                                        </p:tgtEl>
                                        <p:attrNameLst>
                                          <p:attrName>style.visibility</p:attrName>
                                        </p:attrNameLst>
                                      </p:cBhvr>
                                      <p:to>
                                        <p:strVal val="visible"/>
                                      </p:to>
                                    </p:set>
                                    <p:anim calcmode="lin" valueType="num">
                                      <p:cBhvr additive="base">
                                        <p:cTn id="7" dur="500" fill="hold"/>
                                        <p:tgtEl>
                                          <p:spTgt spid="229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9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9388">
                                            <p:txEl>
                                              <p:pRg st="1" end="1"/>
                                            </p:txEl>
                                          </p:spTgt>
                                        </p:tgtEl>
                                        <p:attrNameLst>
                                          <p:attrName>style.visibility</p:attrName>
                                        </p:attrNameLst>
                                      </p:cBhvr>
                                      <p:to>
                                        <p:strVal val="visible"/>
                                      </p:to>
                                    </p:set>
                                    <p:anim calcmode="lin" valueType="num">
                                      <p:cBhvr additive="base">
                                        <p:cTn id="13" dur="500" fill="hold"/>
                                        <p:tgtEl>
                                          <p:spTgt spid="2293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938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9388">
                                            <p:txEl>
                                              <p:pRg st="2" end="2"/>
                                            </p:txEl>
                                          </p:spTgt>
                                        </p:tgtEl>
                                        <p:attrNameLst>
                                          <p:attrName>style.visibility</p:attrName>
                                        </p:attrNameLst>
                                      </p:cBhvr>
                                      <p:to>
                                        <p:strVal val="visible"/>
                                      </p:to>
                                    </p:set>
                                    <p:anim calcmode="lin" valueType="num">
                                      <p:cBhvr additive="base">
                                        <p:cTn id="17" dur="500" fill="hold"/>
                                        <p:tgtEl>
                                          <p:spTgt spid="22938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938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9388">
                                            <p:txEl>
                                              <p:pRg st="3" end="3"/>
                                            </p:txEl>
                                          </p:spTgt>
                                        </p:tgtEl>
                                        <p:attrNameLst>
                                          <p:attrName>style.visibility</p:attrName>
                                        </p:attrNameLst>
                                      </p:cBhvr>
                                      <p:to>
                                        <p:strVal val="visible"/>
                                      </p:to>
                                    </p:set>
                                    <p:anim calcmode="lin" valueType="num">
                                      <p:cBhvr additive="base">
                                        <p:cTn id="21" dur="500" fill="hold"/>
                                        <p:tgtEl>
                                          <p:spTgt spid="22938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938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9388">
                                            <p:txEl>
                                              <p:pRg st="4" end="4"/>
                                            </p:txEl>
                                          </p:spTgt>
                                        </p:tgtEl>
                                        <p:attrNameLst>
                                          <p:attrName>style.visibility</p:attrName>
                                        </p:attrNameLst>
                                      </p:cBhvr>
                                      <p:to>
                                        <p:strVal val="visible"/>
                                      </p:to>
                                    </p:set>
                                    <p:anim calcmode="lin" valueType="num">
                                      <p:cBhvr additive="base">
                                        <p:cTn id="25" dur="500" fill="hold"/>
                                        <p:tgtEl>
                                          <p:spTgt spid="22938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938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9388">
                                            <p:txEl>
                                              <p:pRg st="5" end="5"/>
                                            </p:txEl>
                                          </p:spTgt>
                                        </p:tgtEl>
                                        <p:attrNameLst>
                                          <p:attrName>style.visibility</p:attrName>
                                        </p:attrNameLst>
                                      </p:cBhvr>
                                      <p:to>
                                        <p:strVal val="visible"/>
                                      </p:to>
                                    </p:set>
                                    <p:anim calcmode="lin" valueType="num">
                                      <p:cBhvr additive="base">
                                        <p:cTn id="29" dur="500" fill="hold"/>
                                        <p:tgtEl>
                                          <p:spTgt spid="22938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938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9388">
                                            <p:txEl>
                                              <p:pRg st="6" end="6"/>
                                            </p:txEl>
                                          </p:spTgt>
                                        </p:tgtEl>
                                        <p:attrNameLst>
                                          <p:attrName>style.visibility</p:attrName>
                                        </p:attrNameLst>
                                      </p:cBhvr>
                                      <p:to>
                                        <p:strVal val="visible"/>
                                      </p:to>
                                    </p:set>
                                    <p:anim calcmode="lin" valueType="num">
                                      <p:cBhvr additive="base">
                                        <p:cTn id="33" dur="500" fill="hold"/>
                                        <p:tgtEl>
                                          <p:spTgt spid="22938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938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9388">
                                            <p:txEl>
                                              <p:pRg st="7" end="7"/>
                                            </p:txEl>
                                          </p:spTgt>
                                        </p:tgtEl>
                                        <p:attrNameLst>
                                          <p:attrName>style.visibility</p:attrName>
                                        </p:attrNameLst>
                                      </p:cBhvr>
                                      <p:to>
                                        <p:strVal val="visible"/>
                                      </p:to>
                                    </p:set>
                                    <p:anim calcmode="lin" valueType="num">
                                      <p:cBhvr additive="base">
                                        <p:cTn id="37" dur="500" fill="hold"/>
                                        <p:tgtEl>
                                          <p:spTgt spid="22938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938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9388">
                                            <p:txEl>
                                              <p:pRg st="8" end="8"/>
                                            </p:txEl>
                                          </p:spTgt>
                                        </p:tgtEl>
                                        <p:attrNameLst>
                                          <p:attrName>style.visibility</p:attrName>
                                        </p:attrNameLst>
                                      </p:cBhvr>
                                      <p:to>
                                        <p:strVal val="visible"/>
                                      </p:to>
                                    </p:set>
                                    <p:anim calcmode="lin" valueType="num">
                                      <p:cBhvr additive="base">
                                        <p:cTn id="41" dur="500" fill="hold"/>
                                        <p:tgtEl>
                                          <p:spTgt spid="22938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938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F7E8DD4-CDD0-4DEB-BAEB-42F39ADDFD32}"/>
              </a:ext>
            </a:extLst>
          </p:cNvPr>
          <p:cNvSpPr>
            <a:spLocks noGrp="1"/>
          </p:cNvSpPr>
          <p:nvPr>
            <p:ph type="title"/>
          </p:nvPr>
        </p:nvSpPr>
        <p:spPr>
          <a:xfrm>
            <a:off x="479376" y="332656"/>
            <a:ext cx="10221913" cy="684213"/>
          </a:xfrm>
        </p:spPr>
        <p:txBody>
          <a:bodyPr/>
          <a:lstStyle/>
          <a:p>
            <a:pPr>
              <a:defRPr/>
            </a:pPr>
            <a:r>
              <a:rPr lang="zh-CN" altLang="en-US" dirty="0">
                <a:latin typeface="+mn-lt"/>
                <a:ea typeface="+mn-ea"/>
                <a:cs typeface="+mn-ea"/>
                <a:sym typeface="+mn-lt"/>
              </a:rPr>
              <a:t>程序设计基础课程设计介绍</a:t>
            </a:r>
          </a:p>
        </p:txBody>
      </p:sp>
      <p:sp>
        <p:nvSpPr>
          <p:cNvPr id="5123" name="内容占位符 2">
            <a:extLst>
              <a:ext uri="{FF2B5EF4-FFF2-40B4-BE49-F238E27FC236}">
                <a16:creationId xmlns:a16="http://schemas.microsoft.com/office/drawing/2014/main" id="{B0B595CC-5C97-4714-80BF-08C77996364D}"/>
              </a:ext>
            </a:extLst>
          </p:cNvPr>
          <p:cNvSpPr>
            <a:spLocks noGrp="1"/>
          </p:cNvSpPr>
          <p:nvPr>
            <p:ph idx="1"/>
          </p:nvPr>
        </p:nvSpPr>
        <p:spPr>
          <a:xfrm>
            <a:off x="192088" y="1052736"/>
            <a:ext cx="11736387" cy="5616624"/>
          </a:xfrm>
        </p:spPr>
        <p:txBody>
          <a:bodyPr>
            <a:normAutofit fontScale="62500" lnSpcReduction="20000"/>
          </a:bodyPr>
          <a:lstStyle/>
          <a:p>
            <a:pPr>
              <a:defRPr/>
            </a:pPr>
            <a:r>
              <a:rPr lang="zh-CN" altLang="en-US" sz="3200" dirty="0">
                <a:latin typeface="Times New Roman" panose="02020603050405020304" pitchFamily="18" charset="0"/>
                <a:cs typeface="Times New Roman" panose="02020603050405020304" pitchFamily="18" charset="0"/>
                <a:sym typeface="+mn-lt"/>
              </a:rPr>
              <a:t>课程性质：工程实践基础必修课</a:t>
            </a:r>
            <a:r>
              <a:rPr lang="en-US" altLang="zh-CN" sz="2400" dirty="0">
                <a:latin typeface="Times New Roman" panose="02020603050405020304" pitchFamily="18" charset="0"/>
                <a:cs typeface="Times New Roman" panose="02020603050405020304" pitchFamily="18" charset="0"/>
                <a:sym typeface="+mn-lt"/>
              </a:rPr>
              <a:t>(21</a:t>
            </a:r>
            <a:r>
              <a:rPr lang="zh-CN" altLang="en-US" sz="2400" dirty="0">
                <a:latin typeface="Times New Roman" panose="02020603050405020304" pitchFamily="18" charset="0"/>
                <a:cs typeface="Times New Roman" panose="02020603050405020304" pitchFamily="18" charset="0"/>
                <a:sym typeface="+mn-lt"/>
              </a:rPr>
              <a:t>电子信息大类</a:t>
            </a:r>
            <a:r>
              <a:rPr lang="en-US" altLang="zh-CN" sz="2400" dirty="0">
                <a:latin typeface="Times New Roman" panose="02020603050405020304" pitchFamily="18" charset="0"/>
                <a:cs typeface="Times New Roman" panose="02020603050405020304" pitchFamily="18" charset="0"/>
                <a:sym typeface="+mn-lt"/>
              </a:rPr>
              <a:t>)</a:t>
            </a:r>
            <a:endParaRPr lang="en-US" altLang="zh-CN" sz="3200" dirty="0">
              <a:latin typeface="Times New Roman" panose="02020603050405020304" pitchFamily="18" charset="0"/>
              <a:cs typeface="Times New Roman" panose="02020603050405020304" pitchFamily="18" charset="0"/>
              <a:sym typeface="+mn-lt"/>
            </a:endParaRP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1: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2022/6/10</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晚上</a:t>
            </a:r>
            <a:r>
              <a:rPr lang="en-US" altLang="zh-CN" sz="3200" b="1" dirty="0">
                <a:latin typeface="Times New Roman" panose="02020603050405020304" pitchFamily="18" charset="0"/>
                <a:cs typeface="Times New Roman" panose="02020603050405020304" pitchFamily="18" charset="0"/>
                <a:sym typeface="+mn-lt"/>
              </a:rPr>
              <a:t>18:30-20:50(</a:t>
            </a:r>
            <a:r>
              <a:rPr lang="en-US" altLang="zh-CN" sz="3200" b="1" dirty="0">
                <a:solidFill>
                  <a:srgbClr val="FF0000"/>
                </a:solidFill>
                <a:latin typeface="Times New Roman" panose="02020603050405020304" pitchFamily="18" charset="0"/>
                <a:cs typeface="Times New Roman" panose="02020603050405020304" pitchFamily="18" charset="0"/>
                <a:sym typeface="+mn-lt"/>
              </a:rPr>
              <a:t>3</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号楼</a:t>
            </a:r>
            <a:r>
              <a:rPr lang="en-US" altLang="zh-CN" sz="3200" b="1" dirty="0">
                <a:solidFill>
                  <a:srgbClr val="FF0000"/>
                </a:solidFill>
                <a:latin typeface="Times New Roman" panose="02020603050405020304" pitchFamily="18" charset="0"/>
                <a:cs typeface="Times New Roman" panose="02020603050405020304" pitchFamily="18" charset="0"/>
                <a:sym typeface="+mn-lt"/>
              </a:rPr>
              <a:t>-6</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号机房</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字符串和字符指针，作业</a:t>
            </a:r>
            <a:r>
              <a:rPr lang="en-US" altLang="zh-CN" sz="3200" b="1" dirty="0">
                <a:latin typeface="Times New Roman" panose="02020603050405020304" pitchFamily="18" charset="0"/>
                <a:cs typeface="Times New Roman" panose="02020603050405020304" pitchFamily="18" charset="0"/>
                <a:sym typeface="+mn-lt"/>
              </a:rPr>
              <a:t>1-PTA</a:t>
            </a:r>
            <a:endParaRPr lang="en-US" altLang="zh-CN" sz="3200" dirty="0">
              <a:latin typeface="Times New Roman" panose="02020603050405020304" pitchFamily="18" charset="0"/>
              <a:cs typeface="Times New Roman" panose="02020603050405020304" pitchFamily="18" charset="0"/>
              <a:sym typeface="+mn-lt"/>
            </a:endParaRP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2: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2022/6/12</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上午</a:t>
            </a:r>
            <a:r>
              <a:rPr lang="en-US" altLang="zh-CN" sz="3200" b="1" dirty="0">
                <a:latin typeface="Times New Roman" panose="02020603050405020304" pitchFamily="18" charset="0"/>
                <a:cs typeface="Times New Roman" panose="02020603050405020304" pitchFamily="18" charset="0"/>
                <a:sym typeface="+mn-lt"/>
              </a:rPr>
              <a:t>08:30-11:30(</a:t>
            </a:r>
            <a:r>
              <a:rPr lang="en-US" altLang="zh-CN" sz="3200" b="1" dirty="0">
                <a:solidFill>
                  <a:srgbClr val="FF0000"/>
                </a:solidFill>
                <a:latin typeface="Times New Roman" panose="02020603050405020304" pitchFamily="18" charset="0"/>
                <a:cs typeface="Times New Roman" panose="02020603050405020304" pitchFamily="18" charset="0"/>
                <a:sym typeface="+mn-lt"/>
              </a:rPr>
              <a:t>3</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号楼</a:t>
            </a:r>
            <a:r>
              <a:rPr lang="en-US" altLang="zh-CN" sz="3200" b="1" dirty="0">
                <a:solidFill>
                  <a:srgbClr val="FF0000"/>
                </a:solidFill>
                <a:latin typeface="Times New Roman" panose="02020603050405020304" pitchFamily="18" charset="0"/>
                <a:cs typeface="Times New Roman" panose="02020603050405020304" pitchFamily="18" charset="0"/>
                <a:sym typeface="+mn-lt"/>
              </a:rPr>
              <a:t>-6</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号机房</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结构体，作业</a:t>
            </a:r>
            <a:r>
              <a:rPr lang="en-US" altLang="zh-CN" sz="3200" b="1" dirty="0">
                <a:latin typeface="Times New Roman" panose="02020603050405020304" pitchFamily="18" charset="0"/>
                <a:cs typeface="Times New Roman" panose="02020603050405020304" pitchFamily="18" charset="0"/>
                <a:sym typeface="+mn-lt"/>
              </a:rPr>
              <a:t>2-PTA</a:t>
            </a: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3: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2022/6/12</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下午</a:t>
            </a:r>
            <a:r>
              <a:rPr lang="en-US" altLang="zh-CN" sz="3200" b="1" dirty="0">
                <a:latin typeface="Times New Roman" panose="02020603050405020304" pitchFamily="18" charset="0"/>
                <a:cs typeface="Times New Roman" panose="02020603050405020304" pitchFamily="18" charset="0"/>
                <a:sym typeface="+mn-lt"/>
              </a:rPr>
              <a:t>13:30-16:00(</a:t>
            </a:r>
            <a:r>
              <a:rPr lang="en-US" altLang="zh-CN" sz="3200" b="1" dirty="0">
                <a:solidFill>
                  <a:srgbClr val="FF0000"/>
                </a:solidFill>
                <a:latin typeface="Times New Roman" panose="02020603050405020304" pitchFamily="18" charset="0"/>
                <a:cs typeface="Times New Roman" panose="02020603050405020304" pitchFamily="18" charset="0"/>
                <a:sym typeface="+mn-lt"/>
              </a:rPr>
              <a:t>3</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号楼</a:t>
            </a:r>
            <a:r>
              <a:rPr lang="en-US" altLang="zh-CN" sz="3200" b="1" dirty="0">
                <a:solidFill>
                  <a:srgbClr val="FF0000"/>
                </a:solidFill>
                <a:latin typeface="Times New Roman" panose="02020603050405020304" pitchFamily="18" charset="0"/>
                <a:cs typeface="Times New Roman" panose="02020603050405020304" pitchFamily="18" charset="0"/>
                <a:sym typeface="+mn-lt"/>
              </a:rPr>
              <a:t>-6</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号机房</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文件</a:t>
            </a:r>
            <a:r>
              <a:rPr lang="en-US" altLang="zh-CN" sz="3200" b="1" dirty="0">
                <a:latin typeface="Times New Roman" panose="02020603050405020304" pitchFamily="18" charset="0"/>
                <a:cs typeface="Times New Roman" panose="02020603050405020304" pitchFamily="18" charset="0"/>
                <a:sym typeface="+mn-lt"/>
              </a:rPr>
              <a:t>+</a:t>
            </a:r>
            <a:r>
              <a:rPr lang="zh-CN" altLang="en-US" sz="3200" b="1" dirty="0">
                <a:latin typeface="Times New Roman" panose="02020603050405020304" pitchFamily="18" charset="0"/>
                <a:cs typeface="Times New Roman" panose="02020603050405020304" pitchFamily="18" charset="0"/>
                <a:sym typeface="+mn-lt"/>
              </a:rPr>
              <a:t>课程设计任务下发，作业</a:t>
            </a:r>
            <a:r>
              <a:rPr lang="en-US" altLang="zh-CN" sz="3200" b="1" dirty="0">
                <a:latin typeface="Times New Roman" panose="02020603050405020304" pitchFamily="18" charset="0"/>
                <a:cs typeface="Times New Roman" panose="02020603050405020304" pitchFamily="18" charset="0"/>
                <a:sym typeface="+mn-lt"/>
              </a:rPr>
              <a:t>3-PTA</a:t>
            </a: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4: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2022/6/13-6/21</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8:30-16:00(</a:t>
            </a:r>
            <a:r>
              <a:rPr lang="zh-CN" altLang="en-US" sz="3200" b="1" dirty="0">
                <a:solidFill>
                  <a:srgbClr val="FF0000"/>
                </a:solidFill>
                <a:latin typeface="Times New Roman" panose="02020603050405020304" pitchFamily="18" charset="0"/>
                <a:cs typeface="Times New Roman" panose="02020603050405020304" pitchFamily="18" charset="0"/>
                <a:sym typeface="+mn-lt"/>
              </a:rPr>
              <a:t>线上不定时指导</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总体设计</a:t>
            </a:r>
            <a:r>
              <a:rPr lang="en-US" altLang="zh-CN" sz="3200" b="1" dirty="0">
                <a:latin typeface="Times New Roman" panose="02020603050405020304" pitchFamily="18" charset="0"/>
                <a:cs typeface="Times New Roman" panose="02020603050405020304" pitchFamily="18" charset="0"/>
                <a:sym typeface="+mn-lt"/>
              </a:rPr>
              <a:t>+</a:t>
            </a:r>
            <a:r>
              <a:rPr lang="zh-CN" altLang="en-US" sz="3200" b="1" dirty="0">
                <a:latin typeface="Times New Roman" panose="02020603050405020304" pitchFamily="18" charset="0"/>
                <a:cs typeface="Times New Roman" panose="02020603050405020304" pitchFamily="18" charset="0"/>
                <a:sym typeface="+mn-lt"/>
              </a:rPr>
              <a:t>详细设计</a:t>
            </a:r>
            <a:r>
              <a:rPr lang="en-US" altLang="zh-CN" sz="3200" b="1" dirty="0">
                <a:latin typeface="Times New Roman" panose="02020603050405020304" pitchFamily="18" charset="0"/>
                <a:cs typeface="Times New Roman" panose="02020603050405020304" pitchFamily="18" charset="0"/>
                <a:sym typeface="+mn-lt"/>
              </a:rPr>
              <a:t>+</a:t>
            </a:r>
            <a:r>
              <a:rPr lang="zh-CN" altLang="en-US" sz="3200" b="1" dirty="0">
                <a:latin typeface="Times New Roman" panose="02020603050405020304" pitchFamily="18" charset="0"/>
                <a:cs typeface="Times New Roman" panose="02020603050405020304" pitchFamily="18" charset="0"/>
                <a:sym typeface="+mn-lt"/>
              </a:rPr>
              <a:t>编码</a:t>
            </a:r>
            <a:r>
              <a:rPr lang="en-US" altLang="zh-CN" sz="3200" b="1" dirty="0">
                <a:latin typeface="Times New Roman" panose="02020603050405020304" pitchFamily="18" charset="0"/>
                <a:cs typeface="Times New Roman" panose="02020603050405020304" pitchFamily="18" charset="0"/>
                <a:sym typeface="+mn-lt"/>
              </a:rPr>
              <a:t>+</a:t>
            </a:r>
            <a:r>
              <a:rPr lang="zh-CN" altLang="en-US" sz="3200" b="1" dirty="0">
                <a:latin typeface="Times New Roman" panose="02020603050405020304" pitchFamily="18" charset="0"/>
                <a:cs typeface="Times New Roman" panose="02020603050405020304" pitchFamily="18" charset="0"/>
                <a:sym typeface="+mn-lt"/>
              </a:rPr>
              <a:t>设计报告</a:t>
            </a:r>
            <a:endParaRPr lang="en-US" altLang="zh-CN" sz="3200" b="1" dirty="0">
              <a:latin typeface="Times New Roman" panose="02020603050405020304" pitchFamily="18" charset="0"/>
              <a:cs typeface="Times New Roman" panose="02020603050405020304" pitchFamily="18" charset="0"/>
              <a:sym typeface="+mn-lt"/>
            </a:endParaRP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5: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2022/6/22</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下午</a:t>
            </a:r>
            <a:r>
              <a:rPr lang="en-US" altLang="zh-CN" sz="3200" b="1" dirty="0">
                <a:latin typeface="Times New Roman" panose="02020603050405020304" pitchFamily="18" charset="0"/>
                <a:cs typeface="Times New Roman" panose="02020603050405020304" pitchFamily="18" charset="0"/>
                <a:sym typeface="+mn-lt"/>
              </a:rPr>
              <a:t>13:30-16:00(</a:t>
            </a:r>
            <a:r>
              <a:rPr lang="en-US" altLang="zh-CN" sz="3200" b="1" dirty="0">
                <a:solidFill>
                  <a:srgbClr val="FF0000"/>
                </a:solidFill>
                <a:latin typeface="Times New Roman" panose="02020603050405020304" pitchFamily="18" charset="0"/>
                <a:cs typeface="Times New Roman" panose="02020603050405020304" pitchFamily="18" charset="0"/>
                <a:sym typeface="+mn-lt"/>
              </a:rPr>
              <a:t>3</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号楼</a:t>
            </a:r>
            <a:r>
              <a:rPr lang="en-US" altLang="zh-CN" sz="3200" b="1" dirty="0">
                <a:solidFill>
                  <a:srgbClr val="FF0000"/>
                </a:solidFill>
                <a:latin typeface="Times New Roman" panose="02020603050405020304" pitchFamily="18" charset="0"/>
                <a:cs typeface="Times New Roman" panose="02020603050405020304" pitchFamily="18" charset="0"/>
                <a:sym typeface="+mn-lt"/>
              </a:rPr>
              <a:t>-6</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号机房</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完善课程设计，准备答辩</a:t>
            </a:r>
            <a:endParaRPr lang="en-US" altLang="zh-CN" sz="3200" b="1" dirty="0">
              <a:latin typeface="Times New Roman" panose="02020603050405020304" pitchFamily="18" charset="0"/>
              <a:cs typeface="Times New Roman" panose="02020603050405020304" pitchFamily="18" charset="0"/>
              <a:sym typeface="+mn-lt"/>
            </a:endParaRP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6: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2022/6/23</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下午</a:t>
            </a:r>
            <a:r>
              <a:rPr lang="en-US" altLang="zh-CN" sz="3200" b="1" dirty="0">
                <a:latin typeface="Times New Roman" panose="02020603050405020304" pitchFamily="18" charset="0"/>
                <a:cs typeface="Times New Roman" panose="02020603050405020304" pitchFamily="18" charset="0"/>
                <a:sym typeface="+mn-lt"/>
              </a:rPr>
              <a:t>13:30-16:00(</a:t>
            </a:r>
            <a:r>
              <a:rPr lang="en-US" altLang="zh-CN" sz="3200" b="1" dirty="0">
                <a:solidFill>
                  <a:srgbClr val="FF0000"/>
                </a:solidFill>
                <a:latin typeface="Times New Roman" panose="02020603050405020304" pitchFamily="18" charset="0"/>
                <a:cs typeface="Times New Roman" panose="02020603050405020304" pitchFamily="18" charset="0"/>
                <a:sym typeface="+mn-lt"/>
              </a:rPr>
              <a:t>3</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号楼</a:t>
            </a:r>
            <a:r>
              <a:rPr lang="en-US" altLang="zh-CN" sz="3200" b="1" dirty="0">
                <a:solidFill>
                  <a:srgbClr val="FF0000"/>
                </a:solidFill>
                <a:latin typeface="Times New Roman" panose="02020603050405020304" pitchFamily="18" charset="0"/>
                <a:cs typeface="Times New Roman" panose="02020603050405020304" pitchFamily="18" charset="0"/>
                <a:sym typeface="+mn-lt"/>
              </a:rPr>
              <a:t>-6</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号机房</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提交设计报告，课程答辩</a:t>
            </a:r>
            <a:endParaRPr lang="en-US" altLang="zh-CN" sz="3200" dirty="0">
              <a:latin typeface="Times New Roman" panose="02020603050405020304" pitchFamily="18" charset="0"/>
              <a:cs typeface="Times New Roman" panose="02020603050405020304" pitchFamily="18" charset="0"/>
              <a:sym typeface="+mn-lt"/>
            </a:endParaRPr>
          </a:p>
          <a:p>
            <a:pPr>
              <a:defRPr/>
            </a:pPr>
            <a:r>
              <a:rPr lang="zh-CN" altLang="en-US" sz="3200" dirty="0">
                <a:latin typeface="Times New Roman" panose="02020603050405020304" pitchFamily="18" charset="0"/>
                <a:cs typeface="Times New Roman" panose="02020603050405020304" pitchFamily="18" charset="0"/>
                <a:sym typeface="+mn-lt"/>
              </a:rPr>
              <a:t>课程目标：</a:t>
            </a:r>
            <a:endParaRPr lang="en-US" altLang="zh-CN" sz="3200" dirty="0">
              <a:latin typeface="Times New Roman" panose="02020603050405020304" pitchFamily="18" charset="0"/>
              <a:cs typeface="Times New Roman" panose="02020603050405020304" pitchFamily="18" charset="0"/>
              <a:sym typeface="+mn-lt"/>
            </a:endParaRPr>
          </a:p>
          <a:p>
            <a:pPr lvl="1">
              <a:defRPr/>
            </a:pPr>
            <a:r>
              <a:rPr lang="zh-CN" altLang="en-US" sz="3000" b="1" dirty="0">
                <a:latin typeface="Times New Roman" panose="02020603050405020304" pitchFamily="18" charset="0"/>
                <a:cs typeface="Times New Roman" panose="02020603050405020304" pitchFamily="18" charset="0"/>
                <a:sym typeface="+mn-lt"/>
              </a:rPr>
              <a:t>熟练掌握</a:t>
            </a:r>
            <a:r>
              <a:rPr lang="en-US" altLang="zh-CN" sz="3000" b="1" dirty="0">
                <a:latin typeface="Times New Roman" panose="02020603050405020304" pitchFamily="18" charset="0"/>
                <a:cs typeface="Times New Roman" panose="02020603050405020304" pitchFamily="18" charset="0"/>
                <a:sym typeface="+mn-lt"/>
              </a:rPr>
              <a:t>C</a:t>
            </a:r>
            <a:r>
              <a:rPr lang="zh-CN" altLang="en-US" sz="3000" b="1" dirty="0">
                <a:latin typeface="Times New Roman" panose="02020603050405020304" pitchFamily="18" charset="0"/>
                <a:cs typeface="Times New Roman" panose="02020603050405020304" pitchFamily="18" charset="0"/>
                <a:sym typeface="+mn-lt"/>
              </a:rPr>
              <a:t>语言编程和程序调试技术，并能够在实践中灵活运用。</a:t>
            </a:r>
          </a:p>
          <a:p>
            <a:pPr lvl="1">
              <a:defRPr/>
            </a:pPr>
            <a:r>
              <a:rPr lang="zh-CN" altLang="en-US" sz="3000" b="1" dirty="0">
                <a:latin typeface="Times New Roman" panose="02020603050405020304" pitchFamily="18" charset="0"/>
                <a:cs typeface="Times New Roman" panose="02020603050405020304" pitchFamily="18" charset="0"/>
                <a:sym typeface="+mn-lt"/>
              </a:rPr>
              <a:t>熟练掌握</a:t>
            </a:r>
            <a:r>
              <a:rPr lang="en-US" altLang="zh-CN" sz="3000" b="1" dirty="0">
                <a:latin typeface="Times New Roman" panose="02020603050405020304" pitchFamily="18" charset="0"/>
                <a:cs typeface="Times New Roman" panose="02020603050405020304" pitchFamily="18" charset="0"/>
                <a:sym typeface="+mn-lt"/>
              </a:rPr>
              <a:t>C</a:t>
            </a:r>
            <a:r>
              <a:rPr lang="zh-CN" altLang="en-US" sz="3000" b="1" dirty="0">
                <a:latin typeface="Times New Roman" panose="02020603050405020304" pitchFamily="18" charset="0"/>
                <a:cs typeface="Times New Roman" panose="02020603050405020304" pitchFamily="18" charset="0"/>
                <a:sym typeface="+mn-lt"/>
              </a:rPr>
              <a:t>语言中函数设计方法和结构化设计的思想。</a:t>
            </a:r>
          </a:p>
          <a:p>
            <a:pPr lvl="1">
              <a:defRPr/>
            </a:pPr>
            <a:r>
              <a:rPr lang="zh-CN" altLang="en-US" sz="3000" b="1" dirty="0">
                <a:latin typeface="Times New Roman" panose="02020603050405020304" pitchFamily="18" charset="0"/>
                <a:cs typeface="Times New Roman" panose="02020603050405020304" pitchFamily="18" charset="0"/>
                <a:sym typeface="+mn-lt"/>
              </a:rPr>
              <a:t>理解软件设计中的需求分析、系统设计、系统测试等各环节的基本任务。</a:t>
            </a:r>
          </a:p>
          <a:p>
            <a:pPr lvl="1">
              <a:defRPr/>
            </a:pPr>
            <a:r>
              <a:rPr lang="zh-CN" altLang="en-US" sz="3000" b="1" dirty="0">
                <a:latin typeface="Times New Roman" panose="02020603050405020304" pitchFamily="18" charset="0"/>
                <a:cs typeface="Times New Roman" panose="02020603050405020304" pitchFamily="18" charset="0"/>
                <a:sym typeface="+mn-lt"/>
              </a:rPr>
              <a:t>培养解决综合性的、解决实际问题的能力，资料的收集和整理能力，以及口头表达能力。</a:t>
            </a:r>
          </a:p>
          <a:p>
            <a:pPr>
              <a:defRPr/>
            </a:pPr>
            <a:r>
              <a:rPr lang="zh-CN" altLang="en-US" sz="3200" dirty="0">
                <a:latin typeface="Times New Roman" panose="02020603050405020304" pitchFamily="18" charset="0"/>
                <a:cs typeface="Times New Roman" panose="02020603050405020304" pitchFamily="18" charset="0"/>
                <a:sym typeface="+mn-lt"/>
              </a:rPr>
              <a:t>课程考评：</a:t>
            </a:r>
            <a:endParaRPr lang="en-US" altLang="zh-CN" sz="3200" dirty="0">
              <a:latin typeface="Times New Roman" panose="02020603050405020304" pitchFamily="18" charset="0"/>
              <a:cs typeface="Times New Roman" panose="02020603050405020304" pitchFamily="18" charset="0"/>
              <a:sym typeface="+mn-lt"/>
            </a:endParaRPr>
          </a:p>
          <a:p>
            <a:pPr lvl="1">
              <a:defRPr/>
            </a:pPr>
            <a:r>
              <a:rPr lang="zh-CN" altLang="en-US" sz="3000" b="1" dirty="0">
                <a:latin typeface="Times New Roman" panose="02020603050405020304" pitchFamily="18" charset="0"/>
                <a:cs typeface="Times New Roman" panose="02020603050405020304" pitchFamily="18" charset="0"/>
                <a:sym typeface="+mn-lt"/>
              </a:rPr>
              <a:t>平时成绩（</a:t>
            </a:r>
            <a:r>
              <a:rPr lang="en-US" altLang="zh-CN" sz="3000" b="1" dirty="0">
                <a:latin typeface="Times New Roman" panose="02020603050405020304" pitchFamily="18" charset="0"/>
                <a:cs typeface="Times New Roman" panose="02020603050405020304" pitchFamily="18" charset="0"/>
                <a:sym typeface="+mn-lt"/>
              </a:rPr>
              <a:t>40%</a:t>
            </a:r>
            <a:r>
              <a:rPr lang="zh-CN" altLang="en-US" sz="3000" b="1" dirty="0">
                <a:latin typeface="Times New Roman" panose="02020603050405020304" pitchFamily="18" charset="0"/>
                <a:cs typeface="Times New Roman" panose="02020603050405020304" pitchFamily="18" charset="0"/>
                <a:sym typeface="+mn-lt"/>
              </a:rPr>
              <a:t>）：包括出勤情况</a:t>
            </a:r>
            <a:r>
              <a:rPr lang="en-US" altLang="zh-CN" sz="3000" b="1" dirty="0">
                <a:latin typeface="Times New Roman" panose="02020603050405020304" pitchFamily="18" charset="0"/>
                <a:cs typeface="Times New Roman" panose="02020603050405020304" pitchFamily="18" charset="0"/>
                <a:sym typeface="+mn-lt"/>
              </a:rPr>
              <a:t>20% + </a:t>
            </a:r>
            <a:r>
              <a:rPr lang="zh-CN" altLang="en-US" sz="3000" b="1" dirty="0">
                <a:latin typeface="Times New Roman" panose="02020603050405020304" pitchFamily="18" charset="0"/>
                <a:cs typeface="Times New Roman" panose="02020603050405020304" pitchFamily="18" charset="0"/>
                <a:sym typeface="+mn-lt"/>
              </a:rPr>
              <a:t>平时作业完成情况</a:t>
            </a:r>
            <a:r>
              <a:rPr lang="en-US" altLang="zh-CN" sz="3000" b="1" dirty="0">
                <a:latin typeface="Times New Roman" panose="02020603050405020304" pitchFamily="18" charset="0"/>
                <a:cs typeface="Times New Roman" panose="02020603050405020304" pitchFamily="18" charset="0"/>
                <a:sym typeface="+mn-lt"/>
              </a:rPr>
              <a:t>80%</a:t>
            </a:r>
          </a:p>
          <a:p>
            <a:pPr lvl="1">
              <a:defRPr/>
            </a:pPr>
            <a:r>
              <a:rPr lang="zh-CN" altLang="en-US" sz="3000" b="1" dirty="0">
                <a:latin typeface="Times New Roman" panose="02020603050405020304" pitchFamily="18" charset="0"/>
                <a:cs typeface="Times New Roman" panose="02020603050405020304" pitchFamily="18" charset="0"/>
                <a:sym typeface="+mn-lt"/>
              </a:rPr>
              <a:t>期末成绩（</a:t>
            </a:r>
            <a:r>
              <a:rPr lang="en-US" altLang="zh-CN" sz="3000" b="1" dirty="0">
                <a:latin typeface="Times New Roman" panose="02020603050405020304" pitchFamily="18" charset="0"/>
                <a:cs typeface="Times New Roman" panose="02020603050405020304" pitchFamily="18" charset="0"/>
                <a:sym typeface="+mn-lt"/>
              </a:rPr>
              <a:t>60%</a:t>
            </a:r>
            <a:r>
              <a:rPr lang="zh-CN" altLang="en-US" sz="3000" b="1" dirty="0">
                <a:latin typeface="Times New Roman" panose="02020603050405020304" pitchFamily="18" charset="0"/>
                <a:cs typeface="Times New Roman" panose="02020603050405020304" pitchFamily="18" charset="0"/>
                <a:sym typeface="+mn-lt"/>
              </a:rPr>
              <a:t>）：程序演示</a:t>
            </a:r>
            <a:r>
              <a:rPr lang="en-US" altLang="zh-CN" sz="3000" b="1" dirty="0">
                <a:latin typeface="Times New Roman" panose="02020603050405020304" pitchFamily="18" charset="0"/>
                <a:cs typeface="Times New Roman" panose="02020603050405020304" pitchFamily="18" charset="0"/>
                <a:sym typeface="+mn-lt"/>
              </a:rPr>
              <a:t>50% + </a:t>
            </a:r>
            <a:r>
              <a:rPr lang="zh-CN" altLang="en-US" sz="3000" b="1" dirty="0">
                <a:latin typeface="Times New Roman" panose="02020603050405020304" pitchFamily="18" charset="0"/>
                <a:cs typeface="Times New Roman" panose="02020603050405020304" pitchFamily="18" charset="0"/>
                <a:sym typeface="+mn-lt"/>
              </a:rPr>
              <a:t>设计报告</a:t>
            </a:r>
            <a:r>
              <a:rPr lang="en-US" altLang="zh-CN" sz="3000" b="1" dirty="0">
                <a:latin typeface="Times New Roman" panose="02020603050405020304" pitchFamily="18" charset="0"/>
                <a:cs typeface="Times New Roman" panose="02020603050405020304" pitchFamily="18" charset="0"/>
                <a:sym typeface="+mn-lt"/>
              </a:rPr>
              <a:t>30% + </a:t>
            </a:r>
            <a:r>
              <a:rPr lang="zh-CN" altLang="en-US" sz="3000" b="1" dirty="0">
                <a:latin typeface="Times New Roman" panose="02020603050405020304" pitchFamily="18" charset="0"/>
                <a:cs typeface="Times New Roman" panose="02020603050405020304" pitchFamily="18" charset="0"/>
                <a:sym typeface="+mn-lt"/>
              </a:rPr>
              <a:t>提问回答</a:t>
            </a:r>
            <a:r>
              <a:rPr lang="en-US" altLang="zh-CN" sz="3000" b="1" dirty="0">
                <a:latin typeface="Times New Roman" panose="02020603050405020304" pitchFamily="18" charset="0"/>
                <a:cs typeface="Times New Roman" panose="02020603050405020304" pitchFamily="18" charset="0"/>
                <a:sym typeface="+mn-lt"/>
              </a:rPr>
              <a:t>20%</a:t>
            </a:r>
            <a:endParaRPr lang="zh-CN" altLang="en-US" sz="3000" b="1" dirty="0">
              <a:latin typeface="Times New Roman" panose="02020603050405020304" pitchFamily="18" charset="0"/>
              <a:cs typeface="Times New Roman" panose="02020603050405020304" pitchFamily="18" charset="0"/>
              <a:sym typeface="+mn-lt"/>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457201"/>
            <a:ext cx="7715250" cy="739775"/>
          </a:xfrm>
        </p:spPr>
        <p:txBody>
          <a:bodyPr/>
          <a:lstStyle/>
          <a:p>
            <a:pPr eaLnBrk="1" hangingPunct="1"/>
            <a:r>
              <a:rPr lang="en-US" altLang="zh-CN" sz="4000" dirty="0">
                <a:latin typeface="Arial" charset="0"/>
                <a:ea typeface="宋体" charset="0"/>
              </a:rPr>
              <a:t>3.1.4 </a:t>
            </a:r>
            <a:r>
              <a:rPr lang="zh-CN" altLang="en-US" sz="4000" dirty="0">
                <a:latin typeface="Arial" charset="0"/>
                <a:ea typeface="宋体" charset="0"/>
              </a:rPr>
              <a:t>结构变量的定义和初始化</a:t>
            </a:r>
          </a:p>
        </p:txBody>
      </p:sp>
      <p:sp>
        <p:nvSpPr>
          <p:cNvPr id="398339" name="Rectangle 3"/>
          <p:cNvSpPr>
            <a:spLocks noGrp="1" noChangeArrowheads="1"/>
          </p:cNvSpPr>
          <p:nvPr>
            <p:ph type="body" idx="1"/>
          </p:nvPr>
        </p:nvSpPr>
        <p:spPr>
          <a:xfrm>
            <a:off x="263352" y="1196976"/>
            <a:ext cx="11377263" cy="5661024"/>
          </a:xfrm>
        </p:spPr>
        <p:txBody>
          <a:bodyPr/>
          <a:lstStyle/>
          <a:p>
            <a:pPr lvl="1" eaLnBrk="1" hangingPunct="1">
              <a:lnSpc>
                <a:spcPct val="100000"/>
              </a:lnSpc>
              <a:spcBef>
                <a:spcPts val="0"/>
              </a:spcBef>
              <a:buFont typeface="Wingdings" charset="0"/>
              <a:buNone/>
            </a:pPr>
            <a:r>
              <a:rPr lang="en-US" altLang="zh-CN" sz="2800" dirty="0">
                <a:latin typeface="Arial" charset="0"/>
                <a:ea typeface="宋体" charset="0"/>
              </a:rPr>
              <a:t>2. </a:t>
            </a:r>
            <a:r>
              <a:rPr lang="zh-CN" altLang="en-US" sz="2800" b="1" dirty="0">
                <a:solidFill>
                  <a:srgbClr val="0000CC"/>
                </a:solidFill>
                <a:latin typeface="Arial" charset="0"/>
                <a:ea typeface="宋体" charset="0"/>
              </a:rPr>
              <a:t>混合定义</a:t>
            </a:r>
            <a:r>
              <a:rPr lang="zh-CN" altLang="en-US" sz="2800" b="1" dirty="0">
                <a:latin typeface="Arial" charset="0"/>
                <a:ea typeface="宋体" charset="0"/>
              </a:rPr>
              <a:t>：在定义结构类型的同时定义结构变量</a:t>
            </a:r>
            <a:r>
              <a:rPr lang="zh-CN" altLang="en-US" b="1" dirty="0">
                <a:latin typeface="Arial" charset="0"/>
                <a:ea typeface="宋体" charset="0"/>
              </a:rPr>
              <a:t> </a:t>
            </a:r>
          </a:p>
          <a:p>
            <a:pPr lvl="1" eaLnBrk="1" hangingPunct="1">
              <a:lnSpc>
                <a:spcPct val="100000"/>
              </a:lnSpc>
              <a:spcBef>
                <a:spcPts val="0"/>
              </a:spcBef>
              <a:buFont typeface="Wingdings" charset="0"/>
              <a:buNone/>
            </a:pPr>
            <a:r>
              <a:rPr lang="en-US" altLang="zh-CN" sz="2400" dirty="0">
                <a:solidFill>
                  <a:srgbClr val="D60093"/>
                </a:solidFill>
                <a:latin typeface="Arial" charset="0"/>
                <a:ea typeface="宋体" charset="0"/>
              </a:rPr>
              <a:t>struct student </a:t>
            </a:r>
            <a:r>
              <a:rPr lang="en-US" altLang="zh-CN" sz="2400" dirty="0">
                <a:latin typeface="Arial" charset="0"/>
                <a:ea typeface="宋体" charset="0"/>
              </a:rPr>
              <a:t>{</a:t>
            </a:r>
          </a:p>
          <a:p>
            <a:pPr lvl="2" eaLnBrk="1" hangingPunct="1">
              <a:lnSpc>
                <a:spcPct val="100000"/>
              </a:lnSpc>
              <a:spcBef>
                <a:spcPts val="0"/>
              </a:spcBef>
              <a:buFont typeface="Wingdings" charset="0"/>
              <a:buNone/>
            </a:pPr>
            <a:r>
              <a:rPr lang="en-US" altLang="zh-CN" sz="2400" dirty="0">
                <a:latin typeface="Arial" charset="0"/>
                <a:ea typeface="宋体" charset="0"/>
              </a:rPr>
              <a:t>int num;                  </a:t>
            </a:r>
            <a:r>
              <a:rPr lang="zh-CN" altLang="en-US" sz="2400" dirty="0">
                <a:latin typeface="Arial" charset="0"/>
                <a:ea typeface="宋体" charset="0"/>
              </a:rPr>
              <a:t>    </a:t>
            </a:r>
            <a:r>
              <a:rPr lang="en-US" altLang="zh-CN" sz="2400" dirty="0">
                <a:latin typeface="Arial" charset="0"/>
                <a:ea typeface="宋体" charset="0"/>
              </a:rPr>
              <a:t>  /* </a:t>
            </a:r>
            <a:r>
              <a:rPr lang="zh-CN" altLang="en-US" sz="2400" dirty="0">
                <a:latin typeface="Arial" charset="0"/>
                <a:ea typeface="宋体" charset="0"/>
              </a:rPr>
              <a:t>学号 *</a:t>
            </a:r>
            <a:r>
              <a:rPr lang="en-US" altLang="zh-CN" sz="2400" dirty="0">
                <a:latin typeface="Arial" charset="0"/>
                <a:ea typeface="宋体" charset="0"/>
              </a:rPr>
              <a:t>/</a:t>
            </a:r>
          </a:p>
          <a:p>
            <a:pPr lvl="2" eaLnBrk="1" hangingPunct="1">
              <a:lnSpc>
                <a:spcPct val="100000"/>
              </a:lnSpc>
              <a:spcBef>
                <a:spcPts val="0"/>
              </a:spcBef>
              <a:buFont typeface="Wingdings" charset="0"/>
              <a:buNone/>
            </a:pPr>
            <a:r>
              <a:rPr lang="en-US" altLang="zh-CN" sz="2400" dirty="0">
                <a:latin typeface="Arial" charset="0"/>
                <a:ea typeface="宋体" charset="0"/>
              </a:rPr>
              <a:t>char name[10];             /* </a:t>
            </a:r>
            <a:r>
              <a:rPr lang="zh-CN" altLang="en-US" sz="2400" dirty="0">
                <a:latin typeface="Arial" charset="0"/>
                <a:ea typeface="宋体" charset="0"/>
              </a:rPr>
              <a:t>姓名 *</a:t>
            </a:r>
            <a:r>
              <a:rPr lang="en-US" altLang="zh-CN" sz="2400" dirty="0">
                <a:latin typeface="Arial" charset="0"/>
                <a:ea typeface="宋体" charset="0"/>
              </a:rPr>
              <a:t>/</a:t>
            </a:r>
          </a:p>
          <a:p>
            <a:pPr lvl="2" eaLnBrk="1" hangingPunct="1">
              <a:lnSpc>
                <a:spcPct val="100000"/>
              </a:lnSpc>
              <a:spcBef>
                <a:spcPts val="0"/>
              </a:spcBef>
              <a:buFont typeface="Wingdings" charset="0"/>
              <a:buNone/>
            </a:pPr>
            <a:r>
              <a:rPr lang="en-US" altLang="zh-CN" sz="2400" dirty="0">
                <a:latin typeface="Arial" charset="0"/>
                <a:ea typeface="宋体" charset="0"/>
              </a:rPr>
              <a:t>int computer, </a:t>
            </a:r>
            <a:r>
              <a:rPr lang="en-US" altLang="zh-CN" sz="2400" dirty="0" err="1">
                <a:latin typeface="Arial" charset="0"/>
                <a:ea typeface="宋体" charset="0"/>
              </a:rPr>
              <a:t>english</a:t>
            </a:r>
            <a:r>
              <a:rPr lang="en-US" altLang="zh-CN" sz="2400" dirty="0">
                <a:latin typeface="Arial" charset="0"/>
                <a:ea typeface="宋体" charset="0"/>
              </a:rPr>
              <a:t>, math;   /* </a:t>
            </a:r>
            <a:r>
              <a:rPr lang="zh-CN" altLang="en-US" sz="2400" dirty="0">
                <a:latin typeface="Arial" charset="0"/>
                <a:ea typeface="宋体" charset="0"/>
              </a:rPr>
              <a:t>三门课程成绩 *</a:t>
            </a:r>
            <a:r>
              <a:rPr lang="en-US" altLang="zh-CN" sz="2400" dirty="0">
                <a:latin typeface="Arial" charset="0"/>
                <a:ea typeface="宋体" charset="0"/>
              </a:rPr>
              <a:t>/</a:t>
            </a:r>
          </a:p>
          <a:p>
            <a:pPr lvl="2" eaLnBrk="1" hangingPunct="1">
              <a:lnSpc>
                <a:spcPct val="100000"/>
              </a:lnSpc>
              <a:spcBef>
                <a:spcPts val="0"/>
              </a:spcBef>
              <a:buFont typeface="Wingdings" charset="0"/>
              <a:buNone/>
            </a:pPr>
            <a:r>
              <a:rPr lang="en-US" altLang="zh-CN" sz="2400" dirty="0">
                <a:latin typeface="Arial" charset="0"/>
                <a:ea typeface="宋体" charset="0"/>
              </a:rPr>
              <a:t>double average;            /* </a:t>
            </a:r>
            <a:r>
              <a:rPr lang="zh-CN" altLang="en-US" sz="2400" dirty="0">
                <a:latin typeface="Arial" charset="0"/>
                <a:ea typeface="宋体" charset="0"/>
              </a:rPr>
              <a:t>个人平均成绩 *</a:t>
            </a:r>
            <a:r>
              <a:rPr lang="en-US" altLang="zh-CN" sz="2400" dirty="0">
                <a:latin typeface="Arial" charset="0"/>
                <a:ea typeface="宋体" charset="0"/>
              </a:rPr>
              <a:t>/</a:t>
            </a:r>
          </a:p>
          <a:p>
            <a:pPr lvl="1" eaLnBrk="1" hangingPunct="1">
              <a:lnSpc>
                <a:spcPct val="100000"/>
              </a:lnSpc>
              <a:spcBef>
                <a:spcPts val="0"/>
              </a:spcBef>
              <a:buFont typeface="Wingdings" charset="0"/>
              <a:buNone/>
            </a:pPr>
            <a:r>
              <a:rPr lang="en-US" altLang="zh-CN" sz="2400" dirty="0">
                <a:latin typeface="Arial" charset="0"/>
                <a:ea typeface="宋体" charset="0"/>
              </a:rPr>
              <a:t>}</a:t>
            </a:r>
            <a:r>
              <a:rPr lang="zh-CN" altLang="en-US" sz="2400" dirty="0">
                <a:latin typeface="Arial" charset="0"/>
                <a:ea typeface="宋体" charset="0"/>
              </a:rPr>
              <a:t> </a:t>
            </a:r>
            <a:r>
              <a:rPr lang="en-US" altLang="zh-CN" sz="2400" dirty="0">
                <a:solidFill>
                  <a:schemeClr val="bg2"/>
                </a:solidFill>
                <a:latin typeface="Arial" charset="0"/>
                <a:ea typeface="宋体" charset="0"/>
              </a:rPr>
              <a:t>s1, s2</a:t>
            </a:r>
            <a:r>
              <a:rPr lang="en-US" altLang="zh-CN" sz="2400" dirty="0">
                <a:latin typeface="Arial" charset="0"/>
                <a:ea typeface="宋体" charset="0"/>
              </a:rPr>
              <a:t>;</a:t>
            </a:r>
          </a:p>
          <a:p>
            <a:pPr lvl="1" eaLnBrk="1" hangingPunct="1">
              <a:lnSpc>
                <a:spcPct val="100000"/>
              </a:lnSpc>
              <a:spcBef>
                <a:spcPts val="0"/>
              </a:spcBef>
              <a:buFont typeface="Wingdings" charset="0"/>
              <a:buNone/>
            </a:pPr>
            <a:r>
              <a:rPr lang="en-US" altLang="zh-CN" sz="2400" dirty="0">
                <a:latin typeface="Arial" charset="0"/>
                <a:ea typeface="宋体" charset="0"/>
              </a:rPr>
              <a:t> </a:t>
            </a:r>
            <a:endParaRPr lang="zh-CN" altLang="en-US" sz="2400" dirty="0">
              <a:latin typeface="Arial" charset="0"/>
              <a:ea typeface="宋体" charset="0"/>
            </a:endParaRPr>
          </a:p>
          <a:p>
            <a:pPr lvl="1" eaLnBrk="1" hangingPunct="1">
              <a:lnSpc>
                <a:spcPct val="100000"/>
              </a:lnSpc>
              <a:spcBef>
                <a:spcPts val="0"/>
              </a:spcBef>
              <a:buSzPct val="50000"/>
              <a:buFont typeface="Wingdings" charset="0"/>
              <a:buNone/>
            </a:pPr>
            <a:r>
              <a:rPr lang="en-US" altLang="zh-CN" sz="2800" dirty="0">
                <a:latin typeface="Arial" charset="0"/>
                <a:ea typeface="宋体" charset="0"/>
              </a:rPr>
              <a:t>3. </a:t>
            </a:r>
            <a:r>
              <a:rPr lang="zh-CN" altLang="en-US" sz="2800" b="1" dirty="0">
                <a:solidFill>
                  <a:srgbClr val="0000CC"/>
                </a:solidFill>
                <a:latin typeface="Arial" charset="0"/>
                <a:ea typeface="宋体" charset="0"/>
              </a:rPr>
              <a:t>无类型名定义</a:t>
            </a:r>
            <a:r>
              <a:rPr lang="zh-CN" altLang="en-US" sz="2800" b="1" dirty="0">
                <a:latin typeface="Arial" charset="0"/>
                <a:ea typeface="宋体" charset="0"/>
              </a:rPr>
              <a:t>：在定义结构变量时省略结构名 </a:t>
            </a:r>
            <a:r>
              <a:rPr lang="zh-CN" altLang="en-US" sz="2800" b="1" dirty="0">
                <a:solidFill>
                  <a:srgbClr val="CC0066"/>
                </a:solidFill>
                <a:latin typeface="Arial" charset="0"/>
                <a:ea typeface="宋体" charset="0"/>
              </a:rPr>
              <a:t>慎用</a:t>
            </a:r>
          </a:p>
          <a:p>
            <a:pPr lvl="1" eaLnBrk="1" hangingPunct="1">
              <a:lnSpc>
                <a:spcPct val="100000"/>
              </a:lnSpc>
              <a:spcBef>
                <a:spcPts val="0"/>
              </a:spcBef>
              <a:buFont typeface="Wingdings" charset="0"/>
              <a:buNone/>
            </a:pPr>
            <a:r>
              <a:rPr lang="en-US" altLang="zh-CN" sz="2400" dirty="0" err="1">
                <a:solidFill>
                  <a:srgbClr val="D60093"/>
                </a:solidFill>
                <a:latin typeface="Arial" charset="0"/>
                <a:ea typeface="宋体" charset="0"/>
              </a:rPr>
              <a:t>struct</a:t>
            </a:r>
            <a:r>
              <a:rPr lang="en-US" altLang="zh-CN" sz="2400" dirty="0">
                <a:solidFill>
                  <a:srgbClr val="D60093"/>
                </a:solidFill>
                <a:latin typeface="Arial" charset="0"/>
                <a:ea typeface="宋体" charset="0"/>
              </a:rPr>
              <a:t> </a:t>
            </a:r>
            <a:r>
              <a:rPr lang="en-US" altLang="zh-CN" sz="2400" dirty="0">
                <a:latin typeface="Arial" charset="0"/>
                <a:ea typeface="宋体" charset="0"/>
              </a:rPr>
              <a:t>{</a:t>
            </a:r>
          </a:p>
          <a:p>
            <a:pPr lvl="2" eaLnBrk="1" hangingPunct="1">
              <a:lnSpc>
                <a:spcPct val="100000"/>
              </a:lnSpc>
              <a:spcBef>
                <a:spcPts val="0"/>
              </a:spcBef>
              <a:buFont typeface="Wingdings" charset="0"/>
              <a:buNone/>
            </a:pPr>
            <a:r>
              <a:rPr lang="en-US" altLang="zh-CN" sz="2400" dirty="0">
                <a:latin typeface="Arial" charset="0"/>
                <a:ea typeface="宋体" charset="0"/>
              </a:rPr>
              <a:t>int num;                  </a:t>
            </a:r>
            <a:r>
              <a:rPr lang="zh-CN" altLang="en-US" sz="2400" dirty="0">
                <a:latin typeface="Arial" charset="0"/>
                <a:ea typeface="宋体" charset="0"/>
              </a:rPr>
              <a:t>    </a:t>
            </a:r>
            <a:r>
              <a:rPr lang="en-US" altLang="zh-CN" sz="2400" dirty="0">
                <a:latin typeface="Arial" charset="0"/>
                <a:ea typeface="宋体" charset="0"/>
              </a:rPr>
              <a:t>  /* </a:t>
            </a:r>
            <a:r>
              <a:rPr lang="zh-CN" altLang="en-US" sz="2400" dirty="0">
                <a:latin typeface="Arial" charset="0"/>
                <a:ea typeface="宋体" charset="0"/>
              </a:rPr>
              <a:t>学号 *</a:t>
            </a:r>
            <a:r>
              <a:rPr lang="en-US" altLang="zh-CN" sz="2400" dirty="0">
                <a:latin typeface="Arial" charset="0"/>
                <a:ea typeface="宋体" charset="0"/>
              </a:rPr>
              <a:t>/</a:t>
            </a:r>
          </a:p>
          <a:p>
            <a:pPr lvl="2" eaLnBrk="1" hangingPunct="1">
              <a:lnSpc>
                <a:spcPct val="100000"/>
              </a:lnSpc>
              <a:spcBef>
                <a:spcPts val="0"/>
              </a:spcBef>
              <a:buFont typeface="Wingdings" charset="0"/>
              <a:buNone/>
            </a:pPr>
            <a:r>
              <a:rPr lang="en-US" altLang="zh-CN" sz="2400" dirty="0">
                <a:latin typeface="Arial" charset="0"/>
                <a:ea typeface="宋体" charset="0"/>
              </a:rPr>
              <a:t>char name[10];             /* </a:t>
            </a:r>
            <a:r>
              <a:rPr lang="zh-CN" altLang="en-US" sz="2400" dirty="0">
                <a:latin typeface="Arial" charset="0"/>
                <a:ea typeface="宋体" charset="0"/>
              </a:rPr>
              <a:t>姓名 *</a:t>
            </a:r>
            <a:r>
              <a:rPr lang="en-US" altLang="zh-CN" sz="2400" dirty="0">
                <a:latin typeface="Arial" charset="0"/>
                <a:ea typeface="宋体" charset="0"/>
              </a:rPr>
              <a:t>/</a:t>
            </a:r>
          </a:p>
          <a:p>
            <a:pPr lvl="2" eaLnBrk="1" hangingPunct="1">
              <a:lnSpc>
                <a:spcPct val="100000"/>
              </a:lnSpc>
              <a:spcBef>
                <a:spcPts val="0"/>
              </a:spcBef>
              <a:buFont typeface="Wingdings" charset="0"/>
              <a:buNone/>
            </a:pPr>
            <a:r>
              <a:rPr lang="en-US" altLang="zh-CN" sz="2400" dirty="0">
                <a:latin typeface="Arial" charset="0"/>
                <a:ea typeface="宋体" charset="0"/>
              </a:rPr>
              <a:t>int computer, </a:t>
            </a:r>
            <a:r>
              <a:rPr lang="en-US" altLang="zh-CN" sz="2400" dirty="0" err="1">
                <a:latin typeface="Arial" charset="0"/>
                <a:ea typeface="宋体" charset="0"/>
              </a:rPr>
              <a:t>english</a:t>
            </a:r>
            <a:r>
              <a:rPr lang="en-US" altLang="zh-CN" sz="2400" dirty="0">
                <a:latin typeface="Arial" charset="0"/>
                <a:ea typeface="宋体" charset="0"/>
              </a:rPr>
              <a:t>, math;   /* </a:t>
            </a:r>
            <a:r>
              <a:rPr lang="zh-CN" altLang="en-US" sz="2400" dirty="0">
                <a:latin typeface="Arial" charset="0"/>
                <a:ea typeface="宋体" charset="0"/>
              </a:rPr>
              <a:t>三门课程成绩 *</a:t>
            </a:r>
            <a:r>
              <a:rPr lang="en-US" altLang="zh-CN" sz="2400" dirty="0">
                <a:latin typeface="Arial" charset="0"/>
                <a:ea typeface="宋体" charset="0"/>
              </a:rPr>
              <a:t>/</a:t>
            </a:r>
          </a:p>
          <a:p>
            <a:pPr lvl="2" eaLnBrk="1" hangingPunct="1">
              <a:lnSpc>
                <a:spcPct val="100000"/>
              </a:lnSpc>
              <a:spcBef>
                <a:spcPts val="0"/>
              </a:spcBef>
              <a:buFont typeface="Wingdings" charset="0"/>
              <a:buNone/>
            </a:pPr>
            <a:r>
              <a:rPr lang="en-US" altLang="zh-CN" sz="2400" dirty="0">
                <a:latin typeface="Arial" charset="0"/>
                <a:ea typeface="宋体" charset="0"/>
              </a:rPr>
              <a:t>double average;             /* </a:t>
            </a:r>
            <a:r>
              <a:rPr lang="zh-CN" altLang="en-US" sz="2400" dirty="0">
                <a:latin typeface="Arial" charset="0"/>
                <a:ea typeface="宋体" charset="0"/>
              </a:rPr>
              <a:t>个人平均成绩 *</a:t>
            </a:r>
            <a:r>
              <a:rPr lang="en-US" altLang="zh-CN" sz="2400" dirty="0">
                <a:latin typeface="Arial" charset="0"/>
                <a:ea typeface="宋体" charset="0"/>
              </a:rPr>
              <a:t>/</a:t>
            </a:r>
          </a:p>
          <a:p>
            <a:pPr lvl="1" eaLnBrk="1" hangingPunct="1">
              <a:lnSpc>
                <a:spcPct val="100000"/>
              </a:lnSpc>
              <a:spcBef>
                <a:spcPts val="0"/>
              </a:spcBef>
              <a:buFont typeface="Wingdings" charset="0"/>
              <a:buNone/>
            </a:pPr>
            <a:r>
              <a:rPr lang="en-US" altLang="zh-CN" sz="2400" dirty="0">
                <a:latin typeface="Arial" charset="0"/>
                <a:ea typeface="宋体" charset="0"/>
              </a:rPr>
              <a:t>} </a:t>
            </a:r>
            <a:r>
              <a:rPr lang="en-US" altLang="zh-CN" sz="2400" dirty="0">
                <a:solidFill>
                  <a:schemeClr val="bg2"/>
                </a:solidFill>
                <a:latin typeface="Arial" charset="0"/>
                <a:ea typeface="宋体" charset="0"/>
              </a:rPr>
              <a:t>s1, s2</a:t>
            </a:r>
            <a:r>
              <a:rPr lang="en-US" altLang="zh-CN" sz="2400" dirty="0">
                <a:latin typeface="Arial" charset="0"/>
                <a:ea typeface="宋体" charset="0"/>
              </a:rPr>
              <a:t>;</a:t>
            </a:r>
          </a:p>
          <a:p>
            <a:pPr lvl="1" eaLnBrk="1" hangingPunct="1">
              <a:lnSpc>
                <a:spcPct val="100000"/>
              </a:lnSpc>
              <a:buFont typeface="Wingdings" charset="0"/>
              <a:buNone/>
            </a:pPr>
            <a:endParaRPr lang="zh-CN" altLang="en-US" dirty="0">
              <a:latin typeface="Arial" charset="0"/>
              <a:ea typeface="宋体" charset="0"/>
            </a:endParaRPr>
          </a:p>
        </p:txBody>
      </p:sp>
      <p:sp>
        <p:nvSpPr>
          <p:cNvPr id="398340" name="Rectangle 4"/>
          <p:cNvSpPr>
            <a:spLocks noChangeArrowheads="1"/>
          </p:cNvSpPr>
          <p:nvPr/>
        </p:nvSpPr>
        <p:spPr bwMode="auto">
          <a:xfrm>
            <a:off x="1981200" y="2514600"/>
            <a:ext cx="8686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398340"/>
                                        </p:tgtEl>
                                        <p:attrNameLst>
                                          <p:attrName>style.visibility</p:attrName>
                                        </p:attrNameLst>
                                      </p:cBhvr>
                                      <p:to>
                                        <p:strVal val="visible"/>
                                      </p:to>
                                    </p:set>
                                    <p:anim calcmode="lin" valueType="num">
                                      <p:cBhvr additive="base">
                                        <p:cTn id="7" dur="500" fill="hold"/>
                                        <p:tgtEl>
                                          <p:spTgt spid="398340"/>
                                        </p:tgtEl>
                                        <p:attrNameLst>
                                          <p:attrName>ppt_x</p:attrName>
                                        </p:attrNameLst>
                                      </p:cBhvr>
                                      <p:tavLst>
                                        <p:tav tm="0">
                                          <p:val>
                                            <p:strVal val="0-#ppt_w/2"/>
                                          </p:val>
                                        </p:tav>
                                        <p:tav tm="100000">
                                          <p:val>
                                            <p:strVal val="#ppt_x"/>
                                          </p:val>
                                        </p:tav>
                                      </p:tavLst>
                                    </p:anim>
                                    <p:anim calcmode="lin" valueType="num">
                                      <p:cBhvr additive="base">
                                        <p:cTn id="8" dur="500" fill="hold"/>
                                        <p:tgtEl>
                                          <p:spTgt spid="3983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8339">
                                            <p:txEl>
                                              <p:pRg st="0" end="0"/>
                                            </p:txEl>
                                          </p:spTgt>
                                        </p:tgtEl>
                                        <p:attrNameLst>
                                          <p:attrName>style.visibility</p:attrName>
                                        </p:attrNameLst>
                                      </p:cBhvr>
                                      <p:to>
                                        <p:strVal val="visible"/>
                                      </p:to>
                                    </p:set>
                                    <p:anim calcmode="lin" valueType="num">
                                      <p:cBhvr additive="base">
                                        <p:cTn id="13" dur="500" fill="hold"/>
                                        <p:tgtEl>
                                          <p:spTgt spid="3983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833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98339">
                                            <p:txEl>
                                              <p:pRg st="7" end="7"/>
                                            </p:txEl>
                                          </p:spTgt>
                                        </p:tgtEl>
                                        <p:attrNameLst>
                                          <p:attrName>style.visibility</p:attrName>
                                        </p:attrNameLst>
                                      </p:cBhvr>
                                      <p:to>
                                        <p:strVal val="visible"/>
                                      </p:to>
                                    </p:set>
                                    <p:anim calcmode="lin" valueType="num">
                                      <p:cBhvr additive="base">
                                        <p:cTn id="17" dur="500" fill="hold"/>
                                        <p:tgtEl>
                                          <p:spTgt spid="398339">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8339">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98339">
                                            <p:txEl>
                                              <p:pRg st="1" end="1"/>
                                            </p:txEl>
                                          </p:spTgt>
                                        </p:tgtEl>
                                        <p:attrNameLst>
                                          <p:attrName>style.visibility</p:attrName>
                                        </p:attrNameLst>
                                      </p:cBhvr>
                                      <p:to>
                                        <p:strVal val="visible"/>
                                      </p:to>
                                    </p:set>
                                    <p:anim calcmode="lin" valueType="num">
                                      <p:cBhvr additive="base">
                                        <p:cTn id="21" dur="500" fill="hold"/>
                                        <p:tgtEl>
                                          <p:spTgt spid="39833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833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8339">
                                            <p:txEl>
                                              <p:pRg st="2" end="2"/>
                                            </p:txEl>
                                          </p:spTgt>
                                        </p:tgtEl>
                                        <p:attrNameLst>
                                          <p:attrName>style.visibility</p:attrName>
                                        </p:attrNameLst>
                                      </p:cBhvr>
                                      <p:to>
                                        <p:strVal val="visible"/>
                                      </p:to>
                                    </p:set>
                                    <p:anim calcmode="lin" valueType="num">
                                      <p:cBhvr additive="base">
                                        <p:cTn id="25" dur="500" fill="hold"/>
                                        <p:tgtEl>
                                          <p:spTgt spid="3983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8339">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8339">
                                            <p:txEl>
                                              <p:pRg st="3" end="3"/>
                                            </p:txEl>
                                          </p:spTgt>
                                        </p:tgtEl>
                                        <p:attrNameLst>
                                          <p:attrName>style.visibility</p:attrName>
                                        </p:attrNameLst>
                                      </p:cBhvr>
                                      <p:to>
                                        <p:strVal val="visible"/>
                                      </p:to>
                                    </p:set>
                                    <p:anim calcmode="lin" valueType="num">
                                      <p:cBhvr additive="base">
                                        <p:cTn id="29" dur="500" fill="hold"/>
                                        <p:tgtEl>
                                          <p:spTgt spid="39833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8339">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8339">
                                            <p:txEl>
                                              <p:pRg st="4" end="4"/>
                                            </p:txEl>
                                          </p:spTgt>
                                        </p:tgtEl>
                                        <p:attrNameLst>
                                          <p:attrName>style.visibility</p:attrName>
                                        </p:attrNameLst>
                                      </p:cBhvr>
                                      <p:to>
                                        <p:strVal val="visible"/>
                                      </p:to>
                                    </p:set>
                                    <p:anim calcmode="lin" valueType="num">
                                      <p:cBhvr additive="base">
                                        <p:cTn id="33" dur="500" fill="hold"/>
                                        <p:tgtEl>
                                          <p:spTgt spid="39833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8339">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98339">
                                            <p:txEl>
                                              <p:pRg st="5" end="5"/>
                                            </p:txEl>
                                          </p:spTgt>
                                        </p:tgtEl>
                                        <p:attrNameLst>
                                          <p:attrName>style.visibility</p:attrName>
                                        </p:attrNameLst>
                                      </p:cBhvr>
                                      <p:to>
                                        <p:strVal val="visible"/>
                                      </p:to>
                                    </p:set>
                                    <p:anim calcmode="lin" valueType="num">
                                      <p:cBhvr additive="base">
                                        <p:cTn id="37" dur="500" fill="hold"/>
                                        <p:tgtEl>
                                          <p:spTgt spid="3983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833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98339">
                                            <p:txEl>
                                              <p:pRg st="6" end="6"/>
                                            </p:txEl>
                                          </p:spTgt>
                                        </p:tgtEl>
                                        <p:attrNameLst>
                                          <p:attrName>style.visibility</p:attrName>
                                        </p:attrNameLst>
                                      </p:cBhvr>
                                      <p:to>
                                        <p:strVal val="visible"/>
                                      </p:to>
                                    </p:set>
                                    <p:anim calcmode="lin" valueType="num">
                                      <p:cBhvr additive="base">
                                        <p:cTn id="41" dur="500" fill="hold"/>
                                        <p:tgtEl>
                                          <p:spTgt spid="39833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8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98339">
                                            <p:txEl>
                                              <p:pRg st="8" end="8"/>
                                            </p:txEl>
                                          </p:spTgt>
                                        </p:tgtEl>
                                        <p:attrNameLst>
                                          <p:attrName>style.visibility</p:attrName>
                                        </p:attrNameLst>
                                      </p:cBhvr>
                                      <p:to>
                                        <p:strVal val="visible"/>
                                      </p:to>
                                    </p:set>
                                    <p:anim calcmode="lin" valueType="num">
                                      <p:cBhvr additive="base">
                                        <p:cTn id="47" dur="500" fill="hold"/>
                                        <p:tgtEl>
                                          <p:spTgt spid="39833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8339">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98339">
                                            <p:txEl>
                                              <p:pRg st="9" end="9"/>
                                            </p:txEl>
                                          </p:spTgt>
                                        </p:tgtEl>
                                        <p:attrNameLst>
                                          <p:attrName>style.visibility</p:attrName>
                                        </p:attrNameLst>
                                      </p:cBhvr>
                                      <p:to>
                                        <p:strVal val="visible"/>
                                      </p:to>
                                    </p:set>
                                    <p:anim calcmode="lin" valueType="num">
                                      <p:cBhvr additive="base">
                                        <p:cTn id="51" dur="500" fill="hold"/>
                                        <p:tgtEl>
                                          <p:spTgt spid="398339">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98339">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98339">
                                            <p:txEl>
                                              <p:pRg st="10" end="10"/>
                                            </p:txEl>
                                          </p:spTgt>
                                        </p:tgtEl>
                                        <p:attrNameLst>
                                          <p:attrName>style.visibility</p:attrName>
                                        </p:attrNameLst>
                                      </p:cBhvr>
                                      <p:to>
                                        <p:strVal val="visible"/>
                                      </p:to>
                                    </p:set>
                                    <p:anim calcmode="lin" valueType="num">
                                      <p:cBhvr additive="base">
                                        <p:cTn id="55" dur="500" fill="hold"/>
                                        <p:tgtEl>
                                          <p:spTgt spid="39833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8339">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98339">
                                            <p:txEl>
                                              <p:pRg st="11" end="11"/>
                                            </p:txEl>
                                          </p:spTgt>
                                        </p:tgtEl>
                                        <p:attrNameLst>
                                          <p:attrName>style.visibility</p:attrName>
                                        </p:attrNameLst>
                                      </p:cBhvr>
                                      <p:to>
                                        <p:strVal val="visible"/>
                                      </p:to>
                                    </p:set>
                                    <p:anim calcmode="lin" valueType="num">
                                      <p:cBhvr additive="base">
                                        <p:cTn id="59" dur="500" fill="hold"/>
                                        <p:tgtEl>
                                          <p:spTgt spid="398339">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8339">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98339">
                                            <p:txEl>
                                              <p:pRg st="12" end="12"/>
                                            </p:txEl>
                                          </p:spTgt>
                                        </p:tgtEl>
                                        <p:attrNameLst>
                                          <p:attrName>style.visibility</p:attrName>
                                        </p:attrNameLst>
                                      </p:cBhvr>
                                      <p:to>
                                        <p:strVal val="visible"/>
                                      </p:to>
                                    </p:set>
                                    <p:anim calcmode="lin" valueType="num">
                                      <p:cBhvr additive="base">
                                        <p:cTn id="63" dur="500" fill="hold"/>
                                        <p:tgtEl>
                                          <p:spTgt spid="398339">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98339">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98339">
                                            <p:txEl>
                                              <p:pRg st="13" end="13"/>
                                            </p:txEl>
                                          </p:spTgt>
                                        </p:tgtEl>
                                        <p:attrNameLst>
                                          <p:attrName>style.visibility</p:attrName>
                                        </p:attrNameLst>
                                      </p:cBhvr>
                                      <p:to>
                                        <p:strVal val="visible"/>
                                      </p:to>
                                    </p:set>
                                    <p:anim calcmode="lin" valueType="num">
                                      <p:cBhvr additive="base">
                                        <p:cTn id="67" dur="500" fill="hold"/>
                                        <p:tgtEl>
                                          <p:spTgt spid="398339">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98339">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98339">
                                            <p:txEl>
                                              <p:pRg st="14" end="14"/>
                                            </p:txEl>
                                          </p:spTgt>
                                        </p:tgtEl>
                                        <p:attrNameLst>
                                          <p:attrName>style.visibility</p:attrName>
                                        </p:attrNameLst>
                                      </p:cBhvr>
                                      <p:to>
                                        <p:strVal val="visible"/>
                                      </p:to>
                                    </p:set>
                                    <p:anim calcmode="lin" valueType="num">
                                      <p:cBhvr additive="base">
                                        <p:cTn id="71" dur="500" fill="hold"/>
                                        <p:tgtEl>
                                          <p:spTgt spid="398339">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9833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457201"/>
            <a:ext cx="7715250" cy="739775"/>
          </a:xfrm>
        </p:spPr>
        <p:txBody>
          <a:bodyPr/>
          <a:lstStyle/>
          <a:p>
            <a:pPr eaLnBrk="1" hangingPunct="1"/>
            <a:r>
              <a:rPr lang="en-US" altLang="zh-CN" sz="4000" dirty="0">
                <a:latin typeface="Arial" charset="0"/>
                <a:ea typeface="宋体" charset="0"/>
              </a:rPr>
              <a:t>3.1.4 </a:t>
            </a:r>
            <a:r>
              <a:rPr lang="zh-CN" altLang="en-US" sz="4000" dirty="0">
                <a:latin typeface="Arial" charset="0"/>
                <a:ea typeface="宋体" charset="0"/>
              </a:rPr>
              <a:t>结构变量的定义和初始化</a:t>
            </a:r>
          </a:p>
        </p:txBody>
      </p:sp>
      <p:sp>
        <p:nvSpPr>
          <p:cNvPr id="16387" name="Rectangle 3"/>
          <p:cNvSpPr>
            <a:spLocks noGrp="1" noChangeArrowheads="1"/>
          </p:cNvSpPr>
          <p:nvPr>
            <p:ph type="body" idx="1"/>
          </p:nvPr>
        </p:nvSpPr>
        <p:spPr>
          <a:xfrm>
            <a:off x="1847851" y="1627189"/>
            <a:ext cx="8424863" cy="4033837"/>
          </a:xfrm>
        </p:spPr>
        <p:txBody>
          <a:bodyPr/>
          <a:lstStyle/>
          <a:p>
            <a:pPr lvl="1" eaLnBrk="1" hangingPunct="1">
              <a:buClr>
                <a:schemeClr val="bg2"/>
              </a:buClr>
              <a:buSzPct val="75000"/>
              <a:buFont typeface="Wingdings" charset="0"/>
              <a:buChar char="n"/>
            </a:pPr>
            <a:r>
              <a:rPr lang="zh-CN" altLang="en-US" sz="3200" dirty="0">
                <a:latin typeface="宋体" charset="0"/>
                <a:ea typeface="宋体" charset="0"/>
              </a:rPr>
              <a:t>结构变量的初始化</a:t>
            </a:r>
          </a:p>
          <a:p>
            <a:pPr lvl="1" eaLnBrk="1" hangingPunct="1">
              <a:buClr>
                <a:schemeClr val="bg2"/>
              </a:buClr>
              <a:buSzPct val="75000"/>
              <a:buFont typeface="Wingdings" charset="0"/>
              <a:buNone/>
            </a:pPr>
            <a:endParaRPr lang="en-US" altLang="zh-CN" dirty="0">
              <a:latin typeface="Arial" charset="0"/>
              <a:ea typeface="宋体" charset="0"/>
            </a:endParaRPr>
          </a:p>
          <a:p>
            <a:pPr eaLnBrk="1" hangingPunct="1">
              <a:buFont typeface="Wingdings" charset="0"/>
              <a:buNone/>
            </a:pPr>
            <a:r>
              <a:rPr lang="en-US" altLang="zh-CN" dirty="0">
                <a:latin typeface="Arial" charset="0"/>
                <a:ea typeface="宋体" charset="0"/>
              </a:rPr>
              <a:t>  struct student </a:t>
            </a:r>
            <a:r>
              <a:rPr lang="en-US" altLang="zh-CN" dirty="0" err="1">
                <a:latin typeface="Arial" charset="0"/>
                <a:ea typeface="宋体" charset="0"/>
              </a:rPr>
              <a:t>stu</a:t>
            </a:r>
            <a:r>
              <a:rPr lang="en-US" altLang="zh-CN" dirty="0">
                <a:latin typeface="Arial" charset="0"/>
                <a:ea typeface="宋体" charset="0"/>
              </a:rPr>
              <a:t> = {101, "Zhang", 78, 87, 85}; </a:t>
            </a:r>
            <a:endParaRPr lang="zh-CN" altLang="en-US" dirty="0">
              <a:latin typeface="宋体" charset="0"/>
              <a:ea typeface="宋体" charset="0"/>
            </a:endParaRPr>
          </a:p>
          <a:p>
            <a:pPr lvl="1" eaLnBrk="1" hangingPunct="1">
              <a:buClr>
                <a:schemeClr val="bg2"/>
              </a:buClr>
              <a:buSzPct val="75000"/>
              <a:buFont typeface="Wingdings" charset="0"/>
              <a:buChar char="n"/>
            </a:pPr>
            <a:endParaRPr lang="zh-CN" altLang="en-US" sz="3200" dirty="0">
              <a:latin typeface="宋体" charset="0"/>
              <a:ea typeface="宋体" charset="0"/>
            </a:endParaRPr>
          </a:p>
        </p:txBody>
      </p:sp>
      <p:sp>
        <p:nvSpPr>
          <p:cNvPr id="16388" name="Rectangle 4"/>
          <p:cNvSpPr>
            <a:spLocks noChangeArrowheads="1"/>
          </p:cNvSpPr>
          <p:nvPr/>
        </p:nvSpPr>
        <p:spPr bwMode="auto">
          <a:xfrm>
            <a:off x="1981200" y="2514600"/>
            <a:ext cx="8686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pic>
        <p:nvPicPr>
          <p:cNvPr id="16389" name="Picture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9" y="3933825"/>
            <a:ext cx="7272337" cy="145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774825" y="385764"/>
            <a:ext cx="8229600" cy="955675"/>
          </a:xfrm>
        </p:spPr>
        <p:txBody>
          <a:bodyPr/>
          <a:lstStyle/>
          <a:p>
            <a:pPr eaLnBrk="1" hangingPunct="1"/>
            <a:r>
              <a:rPr lang="en-US" altLang="zh-CN" sz="4000" dirty="0">
                <a:latin typeface="Arial" charset="0"/>
                <a:ea typeface="宋体" charset="0"/>
              </a:rPr>
              <a:t>3.1.5  </a:t>
            </a:r>
            <a:r>
              <a:rPr lang="zh-CN" altLang="en-US" sz="4000" dirty="0">
                <a:latin typeface="Arial" charset="0"/>
                <a:ea typeface="宋体" charset="0"/>
              </a:rPr>
              <a:t>结构变量的使用</a:t>
            </a:r>
          </a:p>
        </p:txBody>
      </p:sp>
      <p:sp>
        <p:nvSpPr>
          <p:cNvPr id="237573" name="Rectangle 5"/>
          <p:cNvSpPr>
            <a:spLocks noGrp="1" noChangeArrowheads="1"/>
          </p:cNvSpPr>
          <p:nvPr>
            <p:ph type="body" idx="1"/>
          </p:nvPr>
        </p:nvSpPr>
        <p:spPr>
          <a:xfrm>
            <a:off x="407368" y="1773238"/>
            <a:ext cx="11305256" cy="4608512"/>
          </a:xfrm>
        </p:spPr>
        <p:txBody>
          <a:bodyPr/>
          <a:lstStyle/>
          <a:p>
            <a:pPr marL="609600" indent="-609600">
              <a:buNone/>
            </a:pPr>
            <a:r>
              <a:rPr lang="en-US" altLang="zh-CN" dirty="0">
                <a:latin typeface="Arial" charset="0"/>
                <a:ea typeface="宋体" charset="0"/>
              </a:rPr>
              <a:t>1. </a:t>
            </a:r>
            <a:r>
              <a:rPr lang="zh-CN" altLang="en-US" dirty="0">
                <a:latin typeface="Arial" charset="0"/>
                <a:ea typeface="宋体" charset="0"/>
              </a:rPr>
              <a:t>结构变量成员的引用</a:t>
            </a:r>
          </a:p>
          <a:p>
            <a:pPr marL="609600" indent="-609600"/>
            <a:r>
              <a:rPr lang="zh-CN" altLang="en-US" dirty="0">
                <a:latin typeface="Arial" charset="0"/>
                <a:ea typeface="宋体" charset="0"/>
              </a:rPr>
              <a:t>在</a:t>
            </a:r>
            <a:r>
              <a:rPr lang="en-US" altLang="zh-CN" dirty="0">
                <a:latin typeface="Arial" charset="0"/>
                <a:ea typeface="宋体" charset="0"/>
              </a:rPr>
              <a:t>C</a:t>
            </a:r>
            <a:r>
              <a:rPr lang="zh-CN" altLang="en-US" dirty="0">
                <a:latin typeface="Arial" charset="0"/>
                <a:ea typeface="宋体" charset="0"/>
              </a:rPr>
              <a:t>语言中，使用结构成员操作符“</a:t>
            </a:r>
            <a:r>
              <a:rPr lang="en-US" altLang="zh-CN" dirty="0">
                <a:latin typeface="Arial" charset="0"/>
                <a:ea typeface="宋体" charset="0"/>
              </a:rPr>
              <a:t>.”</a:t>
            </a:r>
            <a:r>
              <a:rPr lang="zh-CN" altLang="en-US" dirty="0">
                <a:latin typeface="Arial" charset="0"/>
                <a:ea typeface="宋体" charset="0"/>
              </a:rPr>
              <a:t>来引用结构成员，格式为：</a:t>
            </a:r>
          </a:p>
          <a:p>
            <a:pPr marL="990600" lvl="1" indent="-533400">
              <a:buNone/>
            </a:pPr>
            <a:r>
              <a:rPr lang="zh-CN" altLang="en-US" sz="2800" dirty="0">
                <a:solidFill>
                  <a:srgbClr val="CC0066"/>
                </a:solidFill>
                <a:latin typeface="Arial" charset="0"/>
                <a:ea typeface="宋体" charset="0"/>
              </a:rPr>
              <a:t> </a:t>
            </a:r>
            <a:r>
              <a:rPr lang="zh-CN" altLang="en-US" sz="2800" b="1" dirty="0">
                <a:solidFill>
                  <a:srgbClr val="0000CC"/>
                </a:solidFill>
                <a:latin typeface="Arial" charset="0"/>
                <a:ea typeface="宋体" charset="0"/>
              </a:rPr>
              <a:t>结构变量名</a:t>
            </a:r>
            <a:r>
              <a:rPr lang="zh-CN" altLang="en-US" sz="4000" b="1" dirty="0">
                <a:solidFill>
                  <a:srgbClr val="CC0066"/>
                </a:solidFill>
                <a:effectLst>
                  <a:outerShdw blurRad="38100" dist="38100" dir="2700000" algn="tl">
                    <a:srgbClr val="DDDDDD"/>
                  </a:outerShdw>
                </a:effectLst>
                <a:latin typeface="Arial" charset="0"/>
                <a:ea typeface="宋体" charset="0"/>
              </a:rPr>
              <a:t> </a:t>
            </a:r>
            <a:r>
              <a:rPr lang="en-US" altLang="zh-CN" sz="4000" b="1" dirty="0">
                <a:solidFill>
                  <a:srgbClr val="FF0066"/>
                </a:solidFill>
                <a:effectLst>
                  <a:outerShdw blurRad="38100" dist="38100" dir="2700000" algn="tl">
                    <a:srgbClr val="DDDDDD"/>
                  </a:outerShdw>
                </a:effectLst>
                <a:latin typeface="Arial" charset="0"/>
                <a:ea typeface="宋体" charset="0"/>
              </a:rPr>
              <a:t>.</a:t>
            </a:r>
            <a:r>
              <a:rPr lang="en-US" altLang="zh-CN" sz="4000" b="1" dirty="0">
                <a:solidFill>
                  <a:srgbClr val="CC0066"/>
                </a:solidFill>
                <a:effectLst>
                  <a:outerShdw blurRad="38100" dist="38100" dir="2700000" algn="tl">
                    <a:srgbClr val="DDDDDD"/>
                  </a:outerShdw>
                </a:effectLst>
                <a:latin typeface="Arial" charset="0"/>
                <a:ea typeface="宋体" charset="0"/>
              </a:rPr>
              <a:t> </a:t>
            </a:r>
            <a:r>
              <a:rPr lang="zh-CN" altLang="en-US" sz="2800" b="1" dirty="0">
                <a:solidFill>
                  <a:srgbClr val="0000CC"/>
                </a:solidFill>
                <a:latin typeface="Arial" charset="0"/>
                <a:ea typeface="宋体" charset="0"/>
              </a:rPr>
              <a:t>结构成员名</a:t>
            </a:r>
          </a:p>
          <a:p>
            <a:pPr marL="990600" lvl="1" indent="-533400">
              <a:buNone/>
            </a:pPr>
            <a:r>
              <a:rPr lang="en-US" altLang="zh-CN" sz="2800" dirty="0" err="1">
                <a:latin typeface="Arial" charset="0"/>
                <a:ea typeface="宋体" charset="0"/>
              </a:rPr>
              <a:t>stu.num</a:t>
            </a:r>
            <a:r>
              <a:rPr lang="en-US" altLang="zh-CN" sz="2800" dirty="0">
                <a:latin typeface="Arial" charset="0"/>
                <a:ea typeface="宋体" charset="0"/>
              </a:rPr>
              <a:t> = 101;</a:t>
            </a:r>
          </a:p>
          <a:p>
            <a:pPr marL="990600" lvl="1" indent="-533400">
              <a:buNone/>
            </a:pPr>
            <a:r>
              <a:rPr lang="en-US" altLang="zh-CN" sz="2800" dirty="0" err="1">
                <a:latin typeface="Arial" charset="0"/>
                <a:ea typeface="宋体" charset="0"/>
              </a:rPr>
              <a:t>strcpy</a:t>
            </a:r>
            <a:r>
              <a:rPr lang="en-US" altLang="zh-CN" sz="2800" dirty="0">
                <a:latin typeface="Arial" charset="0"/>
                <a:ea typeface="宋体" charset="0"/>
              </a:rPr>
              <a:t>(stu.name, "Zhang"); </a:t>
            </a:r>
          </a:p>
          <a:p>
            <a:pPr marL="990600" lvl="1" indent="-533400">
              <a:buNone/>
            </a:pPr>
            <a:r>
              <a:rPr lang="en-US" altLang="zh-CN" sz="2800" dirty="0">
                <a:latin typeface="Arial" charset="0"/>
                <a:ea typeface="宋体" charset="0"/>
              </a:rPr>
              <a:t>nest_stu.addr.zip = 310015; </a:t>
            </a:r>
            <a:endParaRPr lang="zh-CN" altLang="en-US" sz="2800" dirty="0">
              <a:latin typeface="Arial"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7573">
                                            <p:txEl>
                                              <p:pRg st="0" end="0"/>
                                            </p:txEl>
                                          </p:spTgt>
                                        </p:tgtEl>
                                        <p:attrNameLst>
                                          <p:attrName>style.visibility</p:attrName>
                                        </p:attrNameLst>
                                      </p:cBhvr>
                                      <p:to>
                                        <p:strVal val="visible"/>
                                      </p:to>
                                    </p:set>
                                    <p:anim calcmode="lin" valueType="num">
                                      <p:cBhvr additive="base">
                                        <p:cTn id="7" dur="500" fill="hold"/>
                                        <p:tgtEl>
                                          <p:spTgt spid="2375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757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7573">
                                            <p:txEl>
                                              <p:pRg st="1" end="1"/>
                                            </p:txEl>
                                          </p:spTgt>
                                        </p:tgtEl>
                                        <p:attrNameLst>
                                          <p:attrName>style.visibility</p:attrName>
                                        </p:attrNameLst>
                                      </p:cBhvr>
                                      <p:to>
                                        <p:strVal val="visible"/>
                                      </p:to>
                                    </p:set>
                                    <p:anim calcmode="lin" valueType="num">
                                      <p:cBhvr additive="base">
                                        <p:cTn id="11" dur="500" fill="hold"/>
                                        <p:tgtEl>
                                          <p:spTgt spid="23757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757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7573">
                                            <p:txEl>
                                              <p:pRg st="2" end="2"/>
                                            </p:txEl>
                                          </p:spTgt>
                                        </p:tgtEl>
                                        <p:attrNameLst>
                                          <p:attrName>style.visibility</p:attrName>
                                        </p:attrNameLst>
                                      </p:cBhvr>
                                      <p:to>
                                        <p:strVal val="visible"/>
                                      </p:to>
                                    </p:set>
                                    <p:anim calcmode="lin" valueType="num">
                                      <p:cBhvr additive="base">
                                        <p:cTn id="15" dur="500" fill="hold"/>
                                        <p:tgtEl>
                                          <p:spTgt spid="23757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757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7573">
                                            <p:txEl>
                                              <p:pRg st="4" end="4"/>
                                            </p:txEl>
                                          </p:spTgt>
                                        </p:tgtEl>
                                        <p:attrNameLst>
                                          <p:attrName>style.visibility</p:attrName>
                                        </p:attrNameLst>
                                      </p:cBhvr>
                                      <p:to>
                                        <p:strVal val="visible"/>
                                      </p:to>
                                    </p:set>
                                    <p:anim calcmode="lin" valueType="num">
                                      <p:cBhvr additive="base">
                                        <p:cTn id="19" dur="500" fill="hold"/>
                                        <p:tgtEl>
                                          <p:spTgt spid="23757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757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7573">
                                            <p:txEl>
                                              <p:pRg st="3" end="3"/>
                                            </p:txEl>
                                          </p:spTgt>
                                        </p:tgtEl>
                                        <p:attrNameLst>
                                          <p:attrName>style.visibility</p:attrName>
                                        </p:attrNameLst>
                                      </p:cBhvr>
                                      <p:to>
                                        <p:strVal val="visible"/>
                                      </p:to>
                                    </p:set>
                                    <p:anim calcmode="lin" valueType="num">
                                      <p:cBhvr additive="base">
                                        <p:cTn id="23" dur="500" fill="hold"/>
                                        <p:tgtEl>
                                          <p:spTgt spid="23757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757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7573">
                                            <p:txEl>
                                              <p:pRg st="5" end="5"/>
                                            </p:txEl>
                                          </p:spTgt>
                                        </p:tgtEl>
                                        <p:attrNameLst>
                                          <p:attrName>style.visibility</p:attrName>
                                        </p:attrNameLst>
                                      </p:cBhvr>
                                      <p:to>
                                        <p:strVal val="visible"/>
                                      </p:to>
                                    </p:set>
                                    <p:anim calcmode="lin" valueType="num">
                                      <p:cBhvr additive="base">
                                        <p:cTn id="27" dur="500" fill="hold"/>
                                        <p:tgtEl>
                                          <p:spTgt spid="23757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757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74825" y="385764"/>
            <a:ext cx="8229600" cy="955675"/>
          </a:xfrm>
        </p:spPr>
        <p:txBody>
          <a:bodyPr/>
          <a:lstStyle/>
          <a:p>
            <a:pPr eaLnBrk="1" hangingPunct="1"/>
            <a:r>
              <a:rPr lang="en-US" altLang="zh-CN" sz="4000" dirty="0">
                <a:latin typeface="Arial" charset="0"/>
                <a:ea typeface="宋体" charset="0"/>
              </a:rPr>
              <a:t>3.1.5  </a:t>
            </a:r>
            <a:r>
              <a:rPr lang="zh-CN" altLang="en-US" sz="4000" dirty="0">
                <a:latin typeface="Arial" charset="0"/>
                <a:ea typeface="宋体" charset="0"/>
              </a:rPr>
              <a:t>结构变量的使用</a:t>
            </a:r>
          </a:p>
        </p:txBody>
      </p:sp>
      <p:sp>
        <p:nvSpPr>
          <p:cNvPr id="437251" name="Rectangle 3"/>
          <p:cNvSpPr>
            <a:spLocks noGrp="1" noChangeArrowheads="1"/>
          </p:cNvSpPr>
          <p:nvPr>
            <p:ph type="body" idx="1"/>
          </p:nvPr>
        </p:nvSpPr>
        <p:spPr>
          <a:xfrm>
            <a:off x="335360" y="1557338"/>
            <a:ext cx="11521280" cy="4608512"/>
          </a:xfrm>
        </p:spPr>
        <p:txBody>
          <a:bodyPr/>
          <a:lstStyle/>
          <a:p>
            <a:pPr marL="609600" indent="-609600">
              <a:buNone/>
            </a:pPr>
            <a:r>
              <a:rPr lang="en-US" altLang="zh-CN" dirty="0">
                <a:latin typeface="Arial" charset="0"/>
                <a:ea typeface="宋体" charset="0"/>
              </a:rPr>
              <a:t>2. </a:t>
            </a:r>
            <a:r>
              <a:rPr lang="zh-CN" altLang="en-US" dirty="0">
                <a:latin typeface="Arial" charset="0"/>
                <a:ea typeface="宋体" charset="0"/>
              </a:rPr>
              <a:t>结构变量的整体赋值</a:t>
            </a:r>
          </a:p>
          <a:p>
            <a:pPr marL="609600" indent="-609600">
              <a:spcBef>
                <a:spcPts val="600"/>
              </a:spcBef>
            </a:pPr>
            <a:r>
              <a:rPr lang="zh-CN" altLang="en-US" dirty="0">
                <a:solidFill>
                  <a:srgbClr val="0000CC"/>
                </a:solidFill>
                <a:latin typeface="Arial" charset="0"/>
                <a:ea typeface="宋体" charset="0"/>
              </a:rPr>
              <a:t>具有相同类型的结构变量可以直接赋值</a:t>
            </a:r>
            <a:r>
              <a:rPr lang="zh-CN" altLang="en-US" dirty="0">
                <a:latin typeface="Arial" charset="0"/>
                <a:ea typeface="宋体" charset="0"/>
              </a:rPr>
              <a:t>。赋值时，将赋值运算符右侧结构变量的每一个成员的值都赋给了左侧结构变量中相应的成员。 </a:t>
            </a:r>
            <a:endParaRPr lang="zh-CN" altLang="en-US" dirty="0">
              <a:solidFill>
                <a:srgbClr val="CC0066"/>
              </a:solidFill>
              <a:latin typeface="Arial" charset="0"/>
              <a:ea typeface="宋体" charset="0"/>
            </a:endParaRPr>
          </a:p>
          <a:p>
            <a:pPr marL="609600" indent="-609600">
              <a:spcBef>
                <a:spcPts val="600"/>
              </a:spcBef>
              <a:buNone/>
            </a:pPr>
            <a:r>
              <a:rPr lang="en-US" altLang="zh-CN" dirty="0">
                <a:latin typeface="Arial" charset="0"/>
                <a:ea typeface="宋体" charset="0"/>
              </a:rPr>
              <a:t>     struct student </a:t>
            </a:r>
            <a:r>
              <a:rPr lang="en-US" altLang="zh-CN" dirty="0">
                <a:solidFill>
                  <a:srgbClr val="333399"/>
                </a:solidFill>
                <a:latin typeface="Arial" charset="0"/>
                <a:ea typeface="宋体" charset="0"/>
              </a:rPr>
              <a:t>s1</a:t>
            </a:r>
            <a:r>
              <a:rPr lang="en-US" altLang="zh-CN" dirty="0">
                <a:latin typeface="Arial" charset="0"/>
                <a:ea typeface="宋体" charset="0"/>
              </a:rPr>
              <a:t> = {101, "Zhang", 78, 87, 85}, </a:t>
            </a:r>
            <a:r>
              <a:rPr lang="en-US" altLang="zh-CN" dirty="0">
                <a:solidFill>
                  <a:srgbClr val="0000CC"/>
                </a:solidFill>
                <a:latin typeface="Arial" charset="0"/>
                <a:ea typeface="宋体" charset="0"/>
                <a:cs typeface="Arial Unicode MS" charset="0"/>
              </a:rPr>
              <a:t>s2</a:t>
            </a:r>
            <a:r>
              <a:rPr lang="en-US" altLang="zh-CN" dirty="0">
                <a:latin typeface="Arial" charset="0"/>
                <a:ea typeface="宋体" charset="0"/>
                <a:cs typeface="Arial Unicode MS" charset="0"/>
              </a:rPr>
              <a:t>;</a:t>
            </a:r>
          </a:p>
          <a:p>
            <a:pPr marL="990600" lvl="1" indent="-533400" algn="just">
              <a:spcBef>
                <a:spcPts val="600"/>
              </a:spcBef>
              <a:buNone/>
            </a:pPr>
            <a:r>
              <a:rPr lang="en-US" altLang="zh-CN" sz="3200" dirty="0">
                <a:solidFill>
                  <a:srgbClr val="CC0066"/>
                </a:solidFill>
                <a:latin typeface="Arial" charset="0"/>
                <a:ea typeface="宋体" charset="0"/>
              </a:rPr>
              <a:t> s2 =  s1;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 calcmode="lin" valueType="num">
                                      <p:cBhvr additive="base">
                                        <p:cTn id="7" dur="500" fill="hold"/>
                                        <p:tgtEl>
                                          <p:spTgt spid="437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7251">
                                            <p:txEl>
                                              <p:pRg st="1" end="1"/>
                                            </p:txEl>
                                          </p:spTgt>
                                        </p:tgtEl>
                                        <p:attrNameLst>
                                          <p:attrName>style.visibility</p:attrName>
                                        </p:attrNameLst>
                                      </p:cBhvr>
                                      <p:to>
                                        <p:strVal val="visible"/>
                                      </p:to>
                                    </p:set>
                                    <p:anim calcmode="lin" valueType="num">
                                      <p:cBhvr additive="base">
                                        <p:cTn id="13" dur="500" fill="hold"/>
                                        <p:tgtEl>
                                          <p:spTgt spid="437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72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37251">
                                            <p:txEl>
                                              <p:pRg st="2" end="2"/>
                                            </p:txEl>
                                          </p:spTgt>
                                        </p:tgtEl>
                                        <p:attrNameLst>
                                          <p:attrName>style.visibility</p:attrName>
                                        </p:attrNameLst>
                                      </p:cBhvr>
                                      <p:to>
                                        <p:strVal val="visible"/>
                                      </p:to>
                                    </p:set>
                                    <p:anim calcmode="lin" valueType="num">
                                      <p:cBhvr additive="base">
                                        <p:cTn id="17" dur="500" fill="hold"/>
                                        <p:tgtEl>
                                          <p:spTgt spid="4372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72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7251">
                                            <p:txEl>
                                              <p:pRg st="3" end="3"/>
                                            </p:txEl>
                                          </p:spTgt>
                                        </p:tgtEl>
                                        <p:attrNameLst>
                                          <p:attrName>style.visibility</p:attrName>
                                        </p:attrNameLst>
                                      </p:cBhvr>
                                      <p:to>
                                        <p:strVal val="visible"/>
                                      </p:to>
                                    </p:set>
                                    <p:anim calcmode="lin" valueType="num">
                                      <p:cBhvr additive="base">
                                        <p:cTn id="21" dur="500" fill="hold"/>
                                        <p:tgtEl>
                                          <p:spTgt spid="4372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7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74825" y="385764"/>
            <a:ext cx="8229600" cy="955675"/>
          </a:xfrm>
        </p:spPr>
        <p:txBody>
          <a:bodyPr/>
          <a:lstStyle/>
          <a:p>
            <a:pPr eaLnBrk="1" hangingPunct="1"/>
            <a:r>
              <a:rPr lang="en-US" altLang="zh-CN" sz="4000" dirty="0">
                <a:latin typeface="Arial" charset="0"/>
                <a:ea typeface="宋体" charset="0"/>
              </a:rPr>
              <a:t>3.1.5  </a:t>
            </a:r>
            <a:r>
              <a:rPr lang="zh-CN" altLang="en-US" sz="4000" dirty="0">
                <a:latin typeface="Arial" charset="0"/>
                <a:ea typeface="宋体" charset="0"/>
              </a:rPr>
              <a:t>结构变量的使用</a:t>
            </a:r>
          </a:p>
        </p:txBody>
      </p:sp>
      <p:sp>
        <p:nvSpPr>
          <p:cNvPr id="405507" name="Rectangle 3"/>
          <p:cNvSpPr>
            <a:spLocks noGrp="1" noChangeArrowheads="1"/>
          </p:cNvSpPr>
          <p:nvPr>
            <p:ph type="body" idx="1"/>
          </p:nvPr>
        </p:nvSpPr>
        <p:spPr>
          <a:xfrm>
            <a:off x="479376" y="1377158"/>
            <a:ext cx="10009112" cy="2771923"/>
          </a:xfrm>
        </p:spPr>
        <p:txBody>
          <a:bodyPr/>
          <a:lstStyle/>
          <a:p>
            <a:pPr marL="609600" indent="-609600">
              <a:buNone/>
            </a:pPr>
            <a:r>
              <a:rPr lang="en-US" altLang="zh-CN" dirty="0">
                <a:latin typeface="Arial" charset="0"/>
                <a:ea typeface="宋体" charset="0"/>
              </a:rPr>
              <a:t>3. </a:t>
            </a:r>
            <a:r>
              <a:rPr lang="zh-CN" altLang="en-US" dirty="0">
                <a:latin typeface="Arial" charset="0"/>
                <a:ea typeface="宋体" charset="0"/>
              </a:rPr>
              <a:t>结构变量作为函数参数或返回值</a:t>
            </a:r>
          </a:p>
          <a:p>
            <a:pPr eaLnBrk="1" hangingPunct="1"/>
            <a:r>
              <a:rPr lang="zh-CN" altLang="en-US" dirty="0">
                <a:latin typeface="宋体" charset="0"/>
                <a:ea typeface="宋体" charset="0"/>
              </a:rPr>
              <a:t>在函数间传递结构类型数据</a:t>
            </a:r>
            <a:endParaRPr lang="en-US" altLang="zh-CN" dirty="0">
              <a:latin typeface="宋体" charset="0"/>
              <a:ea typeface="宋体" charset="0"/>
            </a:endParaRPr>
          </a:p>
          <a:p>
            <a:pPr eaLnBrk="1" hangingPunct="1"/>
            <a:r>
              <a:rPr lang="zh-CN" altLang="en-US" dirty="0">
                <a:latin typeface="宋体" charset="0"/>
                <a:ea typeface="宋体" charset="0"/>
              </a:rPr>
              <a:t>结构变量作为函数参数</a:t>
            </a:r>
            <a:endParaRPr lang="en-US" altLang="zh-CN" dirty="0">
              <a:latin typeface="Arial" charset="0"/>
              <a:ea typeface="宋体" charset="0"/>
            </a:endParaRPr>
          </a:p>
          <a:p>
            <a:pPr marL="400050" lvl="1" indent="0">
              <a:buNone/>
            </a:pPr>
            <a:r>
              <a:rPr lang="zh-CN" altLang="en-US" sz="2800" b="1" dirty="0">
                <a:latin typeface="Arial" charset="0"/>
                <a:ea typeface="宋体" charset="0"/>
              </a:rPr>
              <a:t>定义：</a:t>
            </a:r>
            <a:r>
              <a:rPr lang="en-US" altLang="zh-CN" sz="2800" b="1" dirty="0">
                <a:latin typeface="Arial" charset="0"/>
                <a:ea typeface="宋体" charset="0"/>
              </a:rPr>
              <a:t>double </a:t>
            </a:r>
            <a:r>
              <a:rPr lang="en-US" altLang="zh-CN" sz="2800" b="1" dirty="0" err="1">
                <a:latin typeface="Arial" charset="0"/>
                <a:ea typeface="宋体" charset="0"/>
              </a:rPr>
              <a:t>count_average</a:t>
            </a:r>
            <a:r>
              <a:rPr lang="zh-CN" altLang="en-US" sz="2800" b="1" dirty="0">
                <a:latin typeface="Arial" charset="0"/>
                <a:ea typeface="宋体" charset="0"/>
              </a:rPr>
              <a:t> </a:t>
            </a:r>
            <a:r>
              <a:rPr lang="en-US" altLang="zh-CN" sz="2800" b="1" dirty="0">
                <a:latin typeface="Arial" charset="0"/>
                <a:ea typeface="宋体" charset="0"/>
              </a:rPr>
              <a:t>( </a:t>
            </a:r>
            <a:r>
              <a:rPr lang="en-US" altLang="zh-CN" sz="2800" b="1" dirty="0">
                <a:solidFill>
                  <a:srgbClr val="CC0066"/>
                </a:solidFill>
                <a:latin typeface="Arial" charset="0"/>
                <a:ea typeface="宋体" charset="0"/>
              </a:rPr>
              <a:t>struct student s</a:t>
            </a:r>
            <a:r>
              <a:rPr lang="en-US" altLang="zh-CN" sz="2800" b="1" dirty="0">
                <a:solidFill>
                  <a:srgbClr val="FF0000"/>
                </a:solidFill>
                <a:latin typeface="Arial" charset="0"/>
                <a:ea typeface="宋体" charset="0"/>
              </a:rPr>
              <a:t> </a:t>
            </a:r>
            <a:r>
              <a:rPr lang="en-US" altLang="zh-CN" sz="2800" b="1" dirty="0">
                <a:latin typeface="Arial" charset="0"/>
                <a:ea typeface="宋体" charset="0"/>
              </a:rPr>
              <a:t>)</a:t>
            </a:r>
          </a:p>
          <a:p>
            <a:pPr marL="1009650" lvl="1" indent="-609600">
              <a:buNone/>
            </a:pPr>
            <a:r>
              <a:rPr lang="zh-CN" altLang="en-US" sz="2800" b="1" dirty="0">
                <a:latin typeface="Arial" charset="0"/>
                <a:ea typeface="宋体" charset="0"/>
              </a:rPr>
              <a:t>调用：</a:t>
            </a:r>
            <a:r>
              <a:rPr lang="en-US" altLang="zh-CN" sz="2800" b="1" dirty="0" err="1">
                <a:latin typeface="Arial" charset="0"/>
                <a:ea typeface="宋体" charset="0"/>
              </a:rPr>
              <a:t>stu.average</a:t>
            </a:r>
            <a:r>
              <a:rPr lang="en-US" altLang="zh-CN" sz="2800" b="1" dirty="0">
                <a:latin typeface="Arial" charset="0"/>
                <a:ea typeface="宋体" charset="0"/>
              </a:rPr>
              <a:t> = </a:t>
            </a:r>
            <a:r>
              <a:rPr lang="en-US" altLang="zh-CN" sz="2800" b="1" dirty="0" err="1">
                <a:latin typeface="Arial" charset="0"/>
                <a:ea typeface="宋体" charset="0"/>
              </a:rPr>
              <a:t>count_average</a:t>
            </a:r>
            <a:r>
              <a:rPr lang="en-US" altLang="zh-CN" sz="2800" b="1" dirty="0">
                <a:latin typeface="Arial" charset="0"/>
                <a:ea typeface="宋体" charset="0"/>
              </a:rPr>
              <a:t> ( </a:t>
            </a:r>
            <a:r>
              <a:rPr lang="en-US" altLang="zh-CN" sz="2800" b="1" dirty="0" err="1">
                <a:solidFill>
                  <a:srgbClr val="CC0066"/>
                </a:solidFill>
                <a:latin typeface="Arial" charset="0"/>
                <a:ea typeface="宋体" charset="0"/>
              </a:rPr>
              <a:t>stu</a:t>
            </a:r>
            <a:r>
              <a:rPr lang="en-US" altLang="zh-CN" sz="2800" b="1" dirty="0">
                <a:solidFill>
                  <a:srgbClr val="FF0000"/>
                </a:solidFill>
                <a:latin typeface="Arial" charset="0"/>
                <a:ea typeface="宋体" charset="0"/>
              </a:rPr>
              <a:t> </a:t>
            </a:r>
            <a:r>
              <a:rPr lang="en-US" altLang="zh-CN" sz="2800" b="1" dirty="0">
                <a:latin typeface="Arial" charset="0"/>
                <a:ea typeface="宋体" charset="0"/>
              </a:rPr>
              <a:t>);</a:t>
            </a:r>
          </a:p>
        </p:txBody>
      </p:sp>
      <p:sp>
        <p:nvSpPr>
          <p:cNvPr id="405509" name="Rectangle 5"/>
          <p:cNvSpPr>
            <a:spLocks noChangeArrowheads="1"/>
          </p:cNvSpPr>
          <p:nvPr/>
        </p:nvSpPr>
        <p:spPr bwMode="auto">
          <a:xfrm>
            <a:off x="983432" y="4653137"/>
            <a:ext cx="10873208" cy="1819101"/>
          </a:xfrm>
          <a:prstGeom prst="rect">
            <a:avLst/>
          </a:prstGeom>
          <a:solidFill>
            <a:schemeClr val="bg1"/>
          </a:solidFill>
          <a:ln w="3175">
            <a:solidFill>
              <a:schemeClr val="tx1"/>
            </a:solidFill>
            <a:miter lim="800000"/>
            <a:headEnd/>
            <a:tailEnd/>
          </a:ln>
        </p:spPr>
        <p:txBody>
          <a:bodyPr/>
          <a:lstStyle/>
          <a:p>
            <a:pPr marL="342900" indent="-342900">
              <a:spcBef>
                <a:spcPct val="20000"/>
              </a:spcBef>
              <a:buClr>
                <a:schemeClr val="bg2"/>
              </a:buClr>
              <a:buSzPct val="75000"/>
            </a:pPr>
            <a:r>
              <a:rPr lang="zh-CN" altLang="en-US" sz="2800" b="1" dirty="0">
                <a:solidFill>
                  <a:schemeClr val="bg2"/>
                </a:solidFill>
              </a:rPr>
              <a:t>特点</a:t>
            </a:r>
            <a:r>
              <a:rPr lang="zh-CN" altLang="en-US" sz="2800" b="1" dirty="0"/>
              <a:t>：可以传递多个数据且参数形式较简单 </a:t>
            </a:r>
          </a:p>
          <a:p>
            <a:pPr marL="1073150" indent="-1073150">
              <a:spcBef>
                <a:spcPct val="20000"/>
              </a:spcBef>
              <a:buClr>
                <a:schemeClr val="bg2"/>
              </a:buClr>
              <a:buSzPct val="75000"/>
            </a:pPr>
            <a:r>
              <a:rPr lang="zh-CN" altLang="en-US" sz="2800" b="1" dirty="0">
                <a:solidFill>
                  <a:schemeClr val="bg2"/>
                </a:solidFill>
              </a:rPr>
              <a:t>缺点</a:t>
            </a:r>
            <a:r>
              <a:rPr lang="zh-CN" altLang="en-US" sz="2800" b="1" dirty="0"/>
              <a:t>：对于成员较多的大型结构，参数传递时所进行的结构数据复制使得效率较低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5507">
                                            <p:txEl>
                                              <p:pRg st="4" end="4"/>
                                            </p:txEl>
                                          </p:spTgt>
                                        </p:tgtEl>
                                        <p:attrNameLst>
                                          <p:attrName>style.visibility</p:attrName>
                                        </p:attrNameLst>
                                      </p:cBhvr>
                                      <p:to>
                                        <p:strVal val="visible"/>
                                      </p:to>
                                    </p:set>
                                    <p:anim calcmode="lin" valueType="num">
                                      <p:cBhvr additive="base">
                                        <p:cTn id="29"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05509"/>
                                        </p:tgtEl>
                                        <p:attrNameLst>
                                          <p:attrName>style.visibility</p:attrName>
                                        </p:attrNameLst>
                                      </p:cBhvr>
                                      <p:to>
                                        <p:strVal val="visible"/>
                                      </p:to>
                                    </p:set>
                                    <p:anim calcmode="lin" valueType="num">
                                      <p:cBhvr additive="base">
                                        <p:cTn id="35" dur="500" fill="hold"/>
                                        <p:tgtEl>
                                          <p:spTgt spid="405509"/>
                                        </p:tgtEl>
                                        <p:attrNameLst>
                                          <p:attrName>ppt_x</p:attrName>
                                        </p:attrNameLst>
                                      </p:cBhvr>
                                      <p:tavLst>
                                        <p:tav tm="0">
                                          <p:val>
                                            <p:strVal val="#ppt_x"/>
                                          </p:val>
                                        </p:tav>
                                        <p:tav tm="100000">
                                          <p:val>
                                            <p:strVal val="#ppt_x"/>
                                          </p:val>
                                        </p:tav>
                                      </p:tavLst>
                                    </p:anim>
                                    <p:anim calcmode="lin" valueType="num">
                                      <p:cBhvr additive="base">
                                        <p:cTn id="36" dur="500" fill="hold"/>
                                        <p:tgtEl>
                                          <p:spTgt spid="405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a:noFill/>
        </p:spPr>
        <p:txBody>
          <a:bodyPr/>
          <a:lstStyle/>
          <a:p>
            <a:pPr eaLnBrk="1" hangingPunct="1"/>
            <a:r>
              <a:rPr lang="en-US" altLang="zh-CN" dirty="0">
                <a:latin typeface="Arial" charset="0"/>
                <a:ea typeface="宋体" charset="0"/>
              </a:rPr>
              <a:t>3.2  </a:t>
            </a:r>
            <a:r>
              <a:rPr lang="zh-CN" altLang="en-US" dirty="0">
                <a:latin typeface="Arial" charset="0"/>
                <a:ea typeface="宋体" charset="0"/>
              </a:rPr>
              <a:t>学生成绩排序</a:t>
            </a:r>
            <a:r>
              <a:rPr lang="en-US" altLang="zh-CN" dirty="0">
                <a:latin typeface="Arial" charset="0"/>
                <a:ea typeface="宋体" charset="0"/>
              </a:rPr>
              <a:t> </a:t>
            </a:r>
            <a:endParaRPr lang="zh-CN" altLang="en-US" dirty="0">
              <a:latin typeface="Arial" charset="0"/>
              <a:ea typeface="宋体" charset="0"/>
            </a:endParaRPr>
          </a:p>
        </p:txBody>
      </p:sp>
      <p:sp>
        <p:nvSpPr>
          <p:cNvPr id="20483" name="Rectangle 7"/>
          <p:cNvSpPr>
            <a:spLocks noGrp="1" noChangeArrowheads="1"/>
          </p:cNvSpPr>
          <p:nvPr>
            <p:ph type="body" idx="1"/>
          </p:nvPr>
        </p:nvSpPr>
        <p:spPr>
          <a:noFill/>
        </p:spPr>
        <p:txBody>
          <a:bodyPr/>
          <a:lstStyle/>
          <a:p>
            <a:pPr marL="0" indent="0">
              <a:lnSpc>
                <a:spcPct val="200000"/>
              </a:lnSpc>
              <a:buNone/>
            </a:pPr>
            <a:r>
              <a:rPr lang="en-US" altLang="zh-CN" dirty="0">
                <a:latin typeface="Arial" charset="0"/>
                <a:ea typeface="宋体" charset="0"/>
              </a:rPr>
              <a:t>3.2.1  </a:t>
            </a:r>
            <a:r>
              <a:rPr lang="zh-CN" altLang="en-US" dirty="0">
                <a:latin typeface="Arial" charset="0"/>
                <a:ea typeface="宋体" charset="0"/>
              </a:rPr>
              <a:t>程序解析</a:t>
            </a:r>
          </a:p>
          <a:p>
            <a:pPr marL="0" indent="0">
              <a:lnSpc>
                <a:spcPct val="200000"/>
              </a:lnSpc>
              <a:buNone/>
            </a:pPr>
            <a:r>
              <a:rPr lang="en-US" altLang="zh-CN" dirty="0">
                <a:latin typeface="Arial" charset="0"/>
                <a:ea typeface="宋体" charset="0"/>
              </a:rPr>
              <a:t>3.2.2  </a:t>
            </a:r>
            <a:r>
              <a:rPr lang="zh-CN" altLang="en-US" dirty="0">
                <a:latin typeface="Arial" charset="0"/>
                <a:ea typeface="宋体" charset="0"/>
              </a:rPr>
              <a:t>结构数组操作</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74825" y="385764"/>
            <a:ext cx="8229600" cy="955675"/>
          </a:xfrm>
        </p:spPr>
        <p:txBody>
          <a:bodyPr/>
          <a:lstStyle/>
          <a:p>
            <a:pPr eaLnBrk="1" hangingPunct="1"/>
            <a:r>
              <a:rPr lang="en-US" altLang="zh-CN" sz="4000" dirty="0">
                <a:latin typeface="Arial" charset="0"/>
                <a:ea typeface="宋体" charset="0"/>
              </a:rPr>
              <a:t>3.2.1  </a:t>
            </a:r>
            <a:r>
              <a:rPr lang="zh-CN" altLang="en-US" sz="4000" dirty="0">
                <a:latin typeface="Arial" charset="0"/>
                <a:ea typeface="宋体" charset="0"/>
              </a:rPr>
              <a:t>程序解析</a:t>
            </a:r>
          </a:p>
        </p:txBody>
      </p:sp>
      <p:sp>
        <p:nvSpPr>
          <p:cNvPr id="440323" name="Rectangle 3"/>
          <p:cNvSpPr>
            <a:spLocks noGrp="1" noChangeArrowheads="1"/>
          </p:cNvSpPr>
          <p:nvPr>
            <p:ph type="body" idx="1"/>
          </p:nvPr>
        </p:nvSpPr>
        <p:spPr>
          <a:xfrm>
            <a:off x="191344" y="1557338"/>
            <a:ext cx="11809311" cy="3095798"/>
          </a:xfrm>
        </p:spPr>
        <p:txBody>
          <a:bodyPr/>
          <a:lstStyle/>
          <a:p>
            <a:pPr marL="0" indent="0" algn="just">
              <a:lnSpc>
                <a:spcPct val="90000"/>
              </a:lnSpc>
              <a:buNone/>
            </a:pPr>
            <a:r>
              <a:rPr lang="zh-CN" altLang="en-US" dirty="0">
                <a:latin typeface="Arial" charset="0"/>
                <a:ea typeface="宋体" charset="0"/>
              </a:rPr>
              <a:t>例</a:t>
            </a:r>
            <a:r>
              <a:rPr lang="en-US" altLang="zh-CN" dirty="0">
                <a:latin typeface="Arial" charset="0"/>
                <a:ea typeface="宋体" charset="0"/>
              </a:rPr>
              <a:t>3-2 </a:t>
            </a:r>
            <a:r>
              <a:rPr lang="zh-CN" altLang="en-US" dirty="0">
                <a:latin typeface="Arial" charset="0"/>
                <a:ea typeface="宋体" charset="0"/>
              </a:rPr>
              <a:t>学生成绩排序。输入</a:t>
            </a:r>
            <a:r>
              <a:rPr lang="en-US" altLang="zh-CN" dirty="0">
                <a:latin typeface="Arial" charset="0"/>
                <a:ea typeface="宋体" charset="0"/>
              </a:rPr>
              <a:t>n</a:t>
            </a:r>
            <a:r>
              <a:rPr lang="zh-CN" altLang="en-US" dirty="0">
                <a:latin typeface="Arial" charset="0"/>
                <a:ea typeface="宋体" charset="0"/>
              </a:rPr>
              <a:t>（</a:t>
            </a:r>
            <a:r>
              <a:rPr lang="en-US" altLang="zh-CN" dirty="0">
                <a:latin typeface="Arial" charset="0"/>
                <a:ea typeface="宋体" charset="0"/>
              </a:rPr>
              <a:t>n&lt;50</a:t>
            </a:r>
            <a:r>
              <a:rPr lang="zh-CN" altLang="en-US" dirty="0">
                <a:latin typeface="Arial" charset="0"/>
                <a:ea typeface="宋体" charset="0"/>
              </a:rPr>
              <a:t>）个学生的成绩信息，按照学生的个人平均成绩从高到低输出他们的信息。</a:t>
            </a:r>
          </a:p>
          <a:p>
            <a:pPr marL="609600" indent="-609600">
              <a:lnSpc>
                <a:spcPct val="90000"/>
              </a:lnSpc>
              <a:buNone/>
            </a:pPr>
            <a:endParaRPr lang="en-US" altLang="zh-CN" sz="2400" dirty="0">
              <a:latin typeface="Arial" charset="0"/>
              <a:ea typeface="宋体" charset="0"/>
            </a:endParaRPr>
          </a:p>
          <a:p>
            <a:pPr marL="609600" indent="-609600">
              <a:lnSpc>
                <a:spcPct val="90000"/>
              </a:lnSpc>
              <a:buNone/>
            </a:pPr>
            <a:r>
              <a:rPr lang="en-US" altLang="zh-CN" sz="2400" dirty="0">
                <a:latin typeface="Arial" charset="0"/>
                <a:ea typeface="宋体" charset="0"/>
              </a:rPr>
              <a:t>     </a:t>
            </a:r>
          </a:p>
          <a:p>
            <a:pPr marL="609600" indent="-609600">
              <a:lnSpc>
                <a:spcPct val="90000"/>
              </a:lnSpc>
              <a:buNone/>
            </a:pPr>
            <a:r>
              <a:rPr lang="en-US" altLang="zh-CN" sz="2400" dirty="0">
                <a:latin typeface="Arial" charset="0"/>
                <a:ea typeface="宋体" charset="0"/>
              </a:rPr>
              <a:t>    struct student </a:t>
            </a:r>
            <a:r>
              <a:rPr lang="en-US" altLang="zh-CN" sz="2400" dirty="0">
                <a:solidFill>
                  <a:schemeClr val="bg2"/>
                </a:solidFill>
                <a:latin typeface="Arial" charset="0"/>
                <a:ea typeface="宋体" charset="0"/>
              </a:rPr>
              <a:t>students[50]</a:t>
            </a:r>
            <a:r>
              <a:rPr lang="en-US" altLang="zh-CN" sz="2400" dirty="0">
                <a:latin typeface="Arial" charset="0"/>
                <a:ea typeface="宋体" charset="0"/>
              </a:rPr>
              <a:t>, temp;   /* </a:t>
            </a:r>
            <a:r>
              <a:rPr lang="zh-CN" altLang="en-US" sz="2400" dirty="0">
                <a:latin typeface="Arial" charset="0"/>
                <a:ea typeface="宋体" charset="0"/>
              </a:rPr>
              <a:t>定义结构数组 *</a:t>
            </a:r>
            <a:r>
              <a:rPr lang="en-US" altLang="zh-CN" sz="2400" dirty="0">
                <a:latin typeface="Arial" charset="0"/>
                <a:ea typeface="宋体" charset="0"/>
              </a:rPr>
              <a:t>/</a:t>
            </a:r>
          </a:p>
          <a:p>
            <a:pPr marL="609600" indent="-609600">
              <a:lnSpc>
                <a:spcPct val="90000"/>
              </a:lnSpc>
              <a:buNone/>
            </a:pPr>
            <a:r>
              <a:rPr lang="en-US" altLang="zh-CN" sz="2400" dirty="0">
                <a:latin typeface="Arial" charset="0"/>
                <a:ea typeface="宋体"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23">
                                            <p:txEl>
                                              <p:pRg st="3" end="3"/>
                                            </p:txEl>
                                          </p:spTgt>
                                        </p:tgtEl>
                                        <p:attrNameLst>
                                          <p:attrName>style.visibility</p:attrName>
                                        </p:attrNameLst>
                                      </p:cBhvr>
                                      <p:to>
                                        <p:strVal val="visible"/>
                                      </p:to>
                                    </p:set>
                                    <p:anim calcmode="lin" valueType="num">
                                      <p:cBhvr additive="base">
                                        <p:cTn id="7" dur="500" fill="hold"/>
                                        <p:tgtEl>
                                          <p:spTgt spid="4403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634858" y="332657"/>
            <a:ext cx="4033143" cy="955675"/>
          </a:xfrm>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3-2 </a:t>
            </a:r>
            <a:r>
              <a:rPr lang="zh-CN" altLang="en-US" sz="4000" dirty="0">
                <a:latin typeface="Arial" charset="0"/>
                <a:ea typeface="宋体" charset="0"/>
              </a:rPr>
              <a:t>源程序段</a:t>
            </a:r>
          </a:p>
        </p:txBody>
      </p:sp>
      <p:sp>
        <p:nvSpPr>
          <p:cNvPr id="22531" name="Rectangle 3"/>
          <p:cNvSpPr>
            <a:spLocks noGrp="1" noChangeArrowheads="1"/>
          </p:cNvSpPr>
          <p:nvPr>
            <p:ph type="body" idx="1"/>
          </p:nvPr>
        </p:nvSpPr>
        <p:spPr>
          <a:xfrm>
            <a:off x="0" y="404664"/>
            <a:ext cx="11928648" cy="6453336"/>
          </a:xfrm>
        </p:spPr>
        <p:txBody>
          <a:bodyPr/>
          <a:lstStyle/>
          <a:p>
            <a:pPr marL="609600" indent="-609600">
              <a:lnSpc>
                <a:spcPct val="80000"/>
              </a:lnSpc>
              <a:buNone/>
            </a:pPr>
            <a:r>
              <a:rPr lang="en-US" altLang="zh-CN" sz="2000" dirty="0">
                <a:latin typeface="Arial" charset="0"/>
                <a:ea typeface="宋体" charset="0"/>
              </a:rPr>
              <a:t> </a:t>
            </a:r>
            <a:r>
              <a:rPr lang="en-US" altLang="zh-CN" sz="2000" dirty="0">
                <a:solidFill>
                  <a:schemeClr val="bg2"/>
                </a:solidFill>
                <a:latin typeface="Arial" charset="0"/>
                <a:ea typeface="宋体" charset="0"/>
              </a:rPr>
              <a:t>/* </a:t>
            </a:r>
            <a:r>
              <a:rPr lang="zh-CN" altLang="en-US" sz="2000" dirty="0">
                <a:solidFill>
                  <a:schemeClr val="bg2"/>
                </a:solidFill>
                <a:latin typeface="Arial" charset="0"/>
                <a:ea typeface="宋体" charset="0"/>
              </a:rPr>
              <a:t>结构数组输入，略 *</a:t>
            </a:r>
            <a:r>
              <a:rPr lang="en-US" altLang="zh-CN" sz="2000" dirty="0">
                <a:solidFill>
                  <a:schemeClr val="bg2"/>
                </a:solidFill>
                <a:latin typeface="Arial" charset="0"/>
                <a:ea typeface="宋体" charset="0"/>
              </a:rPr>
              <a:t>/</a:t>
            </a:r>
          </a:p>
          <a:p>
            <a:pPr marL="609600" indent="-609600">
              <a:lnSpc>
                <a:spcPct val="80000"/>
              </a:lnSpc>
              <a:buNone/>
            </a:pPr>
            <a:endParaRPr lang="en-US" altLang="zh-CN" sz="2000" dirty="0">
              <a:latin typeface="Arial" charset="0"/>
              <a:ea typeface="宋体" charset="0"/>
            </a:endParaRPr>
          </a:p>
          <a:p>
            <a:pPr marL="609600" indent="-609600">
              <a:lnSpc>
                <a:spcPct val="80000"/>
              </a:lnSpc>
              <a:buNone/>
            </a:pPr>
            <a:r>
              <a:rPr lang="en-US" altLang="zh-CN" sz="2000" dirty="0">
                <a:solidFill>
                  <a:schemeClr val="bg2"/>
                </a:solidFill>
                <a:latin typeface="Arial" charset="0"/>
                <a:ea typeface="宋体" charset="0"/>
              </a:rPr>
              <a:t>/* </a:t>
            </a:r>
            <a:r>
              <a:rPr lang="zh-CN" altLang="en-US" sz="2000" dirty="0">
                <a:solidFill>
                  <a:schemeClr val="bg2"/>
                </a:solidFill>
                <a:latin typeface="Arial" charset="0"/>
                <a:ea typeface="宋体" charset="0"/>
              </a:rPr>
              <a:t>结构数组排序，选择排序法 *</a:t>
            </a:r>
            <a:r>
              <a:rPr lang="en-US" altLang="zh-CN" sz="2000" dirty="0">
                <a:solidFill>
                  <a:schemeClr val="bg2"/>
                </a:solidFill>
                <a:latin typeface="Arial" charset="0"/>
                <a:ea typeface="宋体" charset="0"/>
              </a:rPr>
              <a:t>/</a:t>
            </a:r>
          </a:p>
          <a:p>
            <a:pPr marL="609600" indent="-609600">
              <a:lnSpc>
                <a:spcPct val="80000"/>
              </a:lnSpc>
              <a:buNone/>
            </a:pPr>
            <a:r>
              <a:rPr lang="en-US" altLang="zh-CN" sz="2000" dirty="0">
                <a:latin typeface="Arial" charset="0"/>
                <a:ea typeface="宋体" charset="0"/>
              </a:rPr>
              <a:t>  for ( </a:t>
            </a:r>
            <a:r>
              <a:rPr lang="en-US" altLang="zh-CN" sz="2000" dirty="0" err="1">
                <a:latin typeface="Arial" charset="0"/>
                <a:ea typeface="宋体" charset="0"/>
              </a:rPr>
              <a:t>i</a:t>
            </a:r>
            <a:r>
              <a:rPr lang="en-US" altLang="zh-CN" sz="2000" dirty="0">
                <a:latin typeface="Arial" charset="0"/>
                <a:ea typeface="宋体" charset="0"/>
              </a:rPr>
              <a:t> = 0; </a:t>
            </a:r>
            <a:r>
              <a:rPr lang="en-US" altLang="zh-CN" sz="2000" dirty="0" err="1">
                <a:latin typeface="Arial" charset="0"/>
                <a:ea typeface="宋体" charset="0"/>
              </a:rPr>
              <a:t>i</a:t>
            </a:r>
            <a:r>
              <a:rPr lang="en-US" altLang="zh-CN" sz="2000" dirty="0">
                <a:latin typeface="Arial" charset="0"/>
                <a:ea typeface="宋体" charset="0"/>
              </a:rPr>
              <a:t> &lt; n-1; </a:t>
            </a:r>
            <a:r>
              <a:rPr lang="en-US" altLang="zh-CN" sz="2000" dirty="0" err="1">
                <a:latin typeface="Arial" charset="0"/>
                <a:ea typeface="宋体" charset="0"/>
              </a:rPr>
              <a:t>i</a:t>
            </a:r>
            <a:r>
              <a:rPr lang="en-US" altLang="zh-CN" sz="2000" dirty="0">
                <a:latin typeface="Arial" charset="0"/>
                <a:ea typeface="宋体" charset="0"/>
              </a:rPr>
              <a:t>++ ){</a:t>
            </a:r>
          </a:p>
          <a:p>
            <a:pPr marL="609600" indent="-609600">
              <a:lnSpc>
                <a:spcPct val="80000"/>
              </a:lnSpc>
              <a:buNone/>
            </a:pPr>
            <a:r>
              <a:rPr lang="en-US" altLang="zh-CN" sz="2000" dirty="0">
                <a:latin typeface="Arial" charset="0"/>
                <a:ea typeface="宋体" charset="0"/>
              </a:rPr>
              <a:t>    index = </a:t>
            </a:r>
            <a:r>
              <a:rPr lang="en-US" altLang="zh-CN" sz="2000" dirty="0" err="1">
                <a:latin typeface="Arial" charset="0"/>
                <a:ea typeface="宋体" charset="0"/>
              </a:rPr>
              <a:t>i</a:t>
            </a:r>
            <a:r>
              <a:rPr lang="en-US" altLang="zh-CN" sz="2000" dirty="0">
                <a:latin typeface="Arial" charset="0"/>
                <a:ea typeface="宋体" charset="0"/>
              </a:rPr>
              <a:t>;</a:t>
            </a:r>
          </a:p>
          <a:p>
            <a:pPr marL="609600" indent="-609600">
              <a:lnSpc>
                <a:spcPct val="80000"/>
              </a:lnSpc>
              <a:buNone/>
            </a:pPr>
            <a:r>
              <a:rPr lang="en-US" altLang="zh-CN" sz="2000" dirty="0">
                <a:latin typeface="Arial" charset="0"/>
                <a:ea typeface="宋体" charset="0"/>
              </a:rPr>
              <a:t>    for (j = i+1; j &lt; n; </a:t>
            </a:r>
            <a:r>
              <a:rPr lang="en-US" altLang="zh-CN" sz="2000" dirty="0" err="1">
                <a:latin typeface="Arial" charset="0"/>
                <a:ea typeface="宋体" charset="0"/>
              </a:rPr>
              <a:t>j++</a:t>
            </a:r>
            <a:r>
              <a:rPr lang="en-US" altLang="zh-CN" sz="2000" dirty="0">
                <a:latin typeface="Arial" charset="0"/>
                <a:ea typeface="宋体" charset="0"/>
              </a:rPr>
              <a:t> ){	</a:t>
            </a:r>
          </a:p>
          <a:p>
            <a:pPr marL="609600" indent="-609600">
              <a:lnSpc>
                <a:spcPct val="80000"/>
              </a:lnSpc>
              <a:buNone/>
            </a:pPr>
            <a:r>
              <a:rPr lang="en-US" altLang="zh-CN" sz="2000" dirty="0">
                <a:latin typeface="Arial" charset="0"/>
                <a:ea typeface="宋体" charset="0"/>
              </a:rPr>
              <a:t>      if (students[j].average &gt; </a:t>
            </a:r>
            <a:r>
              <a:rPr lang="en-US" altLang="zh-CN" sz="2000" dirty="0">
                <a:solidFill>
                  <a:srgbClr val="CC0066"/>
                </a:solidFill>
                <a:latin typeface="Arial" charset="0"/>
                <a:ea typeface="宋体" charset="0"/>
              </a:rPr>
              <a:t>students[index].average</a:t>
            </a:r>
            <a:r>
              <a:rPr lang="en-US" altLang="zh-CN" sz="2000" dirty="0">
                <a:latin typeface="Arial" charset="0"/>
                <a:ea typeface="宋体" charset="0"/>
              </a:rPr>
              <a:t>) { /* </a:t>
            </a:r>
            <a:r>
              <a:rPr lang="zh-CN" altLang="en-US" sz="2000" dirty="0">
                <a:latin typeface="Arial" charset="0"/>
                <a:ea typeface="宋体" charset="0"/>
              </a:rPr>
              <a:t>比较平均成绩*</a:t>
            </a:r>
            <a:r>
              <a:rPr lang="en-US" altLang="zh-CN" sz="2000" dirty="0">
                <a:latin typeface="Arial" charset="0"/>
                <a:ea typeface="宋体" charset="0"/>
              </a:rPr>
              <a:t>/</a:t>
            </a:r>
          </a:p>
          <a:p>
            <a:pPr marL="609600" indent="-609600">
              <a:lnSpc>
                <a:spcPct val="80000"/>
              </a:lnSpc>
              <a:buNone/>
            </a:pPr>
            <a:r>
              <a:rPr lang="en-US" altLang="zh-CN" sz="2000" dirty="0">
                <a:latin typeface="Arial" charset="0"/>
                <a:ea typeface="宋体" charset="0"/>
              </a:rPr>
              <a:t>          index = j;</a:t>
            </a:r>
          </a:p>
          <a:p>
            <a:pPr marL="609600" indent="-609600">
              <a:lnSpc>
                <a:spcPct val="80000"/>
              </a:lnSpc>
              <a:buNone/>
            </a:pPr>
            <a:r>
              <a:rPr lang="en-US" altLang="zh-CN" sz="2000" dirty="0">
                <a:latin typeface="Arial" charset="0"/>
                <a:ea typeface="宋体" charset="0"/>
              </a:rPr>
              <a:t>       }</a:t>
            </a:r>
          </a:p>
          <a:p>
            <a:pPr marL="609600" indent="-609600">
              <a:lnSpc>
                <a:spcPct val="80000"/>
              </a:lnSpc>
              <a:buNone/>
            </a:pPr>
            <a:r>
              <a:rPr lang="en-US" altLang="zh-CN" sz="2000" dirty="0">
                <a:latin typeface="Arial" charset="0"/>
                <a:ea typeface="宋体" charset="0"/>
              </a:rPr>
              <a:t>    }</a:t>
            </a:r>
          </a:p>
          <a:p>
            <a:pPr marL="609600" indent="-609600">
              <a:lnSpc>
                <a:spcPct val="80000"/>
              </a:lnSpc>
              <a:buNone/>
            </a:pPr>
            <a:r>
              <a:rPr lang="en-US" altLang="zh-CN" sz="2000" dirty="0">
                <a:latin typeface="Arial" charset="0"/>
                <a:ea typeface="宋体" charset="0"/>
              </a:rPr>
              <a:t>    temp = students[index];		/* </a:t>
            </a:r>
            <a:r>
              <a:rPr lang="zh-CN" altLang="en-US" sz="2000" dirty="0">
                <a:latin typeface="Arial" charset="0"/>
                <a:ea typeface="宋体" charset="0"/>
              </a:rPr>
              <a:t>交换数组元素 *</a:t>
            </a:r>
            <a:r>
              <a:rPr lang="en-US" altLang="zh-CN" sz="2000" dirty="0">
                <a:latin typeface="Arial" charset="0"/>
                <a:ea typeface="宋体" charset="0"/>
              </a:rPr>
              <a:t>/</a:t>
            </a:r>
          </a:p>
          <a:p>
            <a:pPr marL="609600" indent="-609600">
              <a:lnSpc>
                <a:spcPct val="80000"/>
              </a:lnSpc>
              <a:buNone/>
            </a:pPr>
            <a:r>
              <a:rPr lang="en-US" altLang="zh-CN" sz="2000" dirty="0">
                <a:latin typeface="Arial" charset="0"/>
                <a:ea typeface="宋体" charset="0"/>
              </a:rPr>
              <a:t>    </a:t>
            </a:r>
            <a:r>
              <a:rPr lang="en-US" altLang="zh-CN" sz="2000" dirty="0">
                <a:solidFill>
                  <a:srgbClr val="CC0066"/>
                </a:solidFill>
                <a:latin typeface="Arial" charset="0"/>
                <a:ea typeface="宋体" charset="0"/>
              </a:rPr>
              <a:t>students[index] </a:t>
            </a:r>
            <a:r>
              <a:rPr lang="en-US" altLang="zh-CN" sz="2000" dirty="0">
                <a:latin typeface="Arial" charset="0"/>
                <a:ea typeface="宋体" charset="0"/>
              </a:rPr>
              <a:t>= students[</a:t>
            </a:r>
            <a:r>
              <a:rPr lang="en-US" altLang="zh-CN" sz="2000" dirty="0" err="1">
                <a:latin typeface="Arial" charset="0"/>
                <a:ea typeface="宋体" charset="0"/>
              </a:rPr>
              <a:t>i</a:t>
            </a:r>
            <a:r>
              <a:rPr lang="en-US" altLang="zh-CN" sz="2000" dirty="0">
                <a:latin typeface="Arial" charset="0"/>
                <a:ea typeface="宋体" charset="0"/>
              </a:rPr>
              <a:t>];</a:t>
            </a:r>
          </a:p>
          <a:p>
            <a:pPr marL="609600" indent="-609600">
              <a:lnSpc>
                <a:spcPct val="80000"/>
              </a:lnSpc>
              <a:buNone/>
            </a:pPr>
            <a:r>
              <a:rPr lang="en-US" altLang="zh-CN" sz="2000" dirty="0">
                <a:latin typeface="Arial" charset="0"/>
                <a:ea typeface="宋体" charset="0"/>
              </a:rPr>
              <a:t>    students[</a:t>
            </a:r>
            <a:r>
              <a:rPr lang="en-US" altLang="zh-CN" sz="2000" dirty="0" err="1">
                <a:latin typeface="Arial" charset="0"/>
                <a:ea typeface="宋体" charset="0"/>
              </a:rPr>
              <a:t>i</a:t>
            </a:r>
            <a:r>
              <a:rPr lang="en-US" altLang="zh-CN" sz="2000" dirty="0">
                <a:latin typeface="Arial" charset="0"/>
                <a:ea typeface="宋体" charset="0"/>
              </a:rPr>
              <a:t>] = temp;</a:t>
            </a:r>
          </a:p>
          <a:p>
            <a:pPr marL="609600" indent="-609600">
              <a:lnSpc>
                <a:spcPct val="80000"/>
              </a:lnSpc>
              <a:buNone/>
            </a:pPr>
            <a:r>
              <a:rPr lang="en-US" altLang="zh-CN" sz="2000" dirty="0">
                <a:latin typeface="Arial" charset="0"/>
                <a:ea typeface="宋体" charset="0"/>
              </a:rPr>
              <a:t>  }</a:t>
            </a:r>
          </a:p>
          <a:p>
            <a:pPr marL="609600" indent="-609600">
              <a:lnSpc>
                <a:spcPct val="80000"/>
              </a:lnSpc>
              <a:buNone/>
            </a:pPr>
            <a:r>
              <a:rPr lang="en-US" altLang="zh-CN" sz="2000" dirty="0">
                <a:latin typeface="Arial" charset="0"/>
                <a:ea typeface="宋体" charset="0"/>
              </a:rPr>
              <a:t>  </a:t>
            </a:r>
          </a:p>
          <a:p>
            <a:pPr marL="609600" indent="-609600">
              <a:lnSpc>
                <a:spcPct val="80000"/>
              </a:lnSpc>
              <a:buNone/>
            </a:pPr>
            <a:r>
              <a:rPr lang="en-US" altLang="zh-CN" sz="2000" dirty="0">
                <a:solidFill>
                  <a:schemeClr val="bg2"/>
                </a:solidFill>
                <a:latin typeface="Arial" charset="0"/>
                <a:ea typeface="宋体" charset="0"/>
              </a:rPr>
              <a:t>/* </a:t>
            </a:r>
            <a:r>
              <a:rPr lang="zh-CN" altLang="en-US" sz="2000" dirty="0">
                <a:solidFill>
                  <a:schemeClr val="bg2"/>
                </a:solidFill>
                <a:latin typeface="Arial" charset="0"/>
                <a:ea typeface="宋体" charset="0"/>
              </a:rPr>
              <a:t>输出排序后的信息 *</a:t>
            </a:r>
            <a:r>
              <a:rPr lang="en-US" altLang="zh-CN" sz="2000" dirty="0">
                <a:solidFill>
                  <a:schemeClr val="bg2"/>
                </a:solidFill>
                <a:latin typeface="Arial" charset="0"/>
                <a:ea typeface="宋体" charset="0"/>
              </a:rPr>
              <a:t>/</a:t>
            </a:r>
          </a:p>
          <a:p>
            <a:pPr marL="609600" indent="-609600">
              <a:lnSpc>
                <a:spcPct val="80000"/>
              </a:lnSpc>
              <a:buNone/>
            </a:pPr>
            <a:r>
              <a:rPr lang="en-US" altLang="zh-CN" sz="2000" dirty="0">
                <a:latin typeface="Arial" charset="0"/>
                <a:ea typeface="宋体" charset="0"/>
              </a:rPr>
              <a:t>  </a:t>
            </a:r>
            <a:r>
              <a:rPr lang="en-US" altLang="zh-CN" sz="2000" dirty="0" err="1">
                <a:latin typeface="Arial" charset="0"/>
                <a:ea typeface="宋体" charset="0"/>
              </a:rPr>
              <a:t>printf</a:t>
            </a:r>
            <a:r>
              <a:rPr lang="zh-CN" altLang="en-US" sz="2000" dirty="0">
                <a:latin typeface="Arial" charset="0"/>
                <a:ea typeface="宋体" charset="0"/>
              </a:rPr>
              <a:t> </a:t>
            </a:r>
            <a:r>
              <a:rPr lang="en-US" altLang="zh-CN" sz="2000" dirty="0">
                <a:latin typeface="Arial" charset="0"/>
                <a:ea typeface="宋体" charset="0"/>
              </a:rPr>
              <a:t>("</a:t>
            </a:r>
            <a:r>
              <a:rPr lang="en-US" altLang="zh-CN" sz="2000" dirty="0" err="1">
                <a:latin typeface="Arial" charset="0"/>
                <a:ea typeface="宋体" charset="0"/>
              </a:rPr>
              <a:t>num</a:t>
            </a:r>
            <a:r>
              <a:rPr lang="en-US" altLang="zh-CN" sz="2000" dirty="0">
                <a:latin typeface="Arial" charset="0"/>
                <a:ea typeface="宋体" charset="0"/>
              </a:rPr>
              <a:t>\t name\t average\n");</a:t>
            </a:r>
          </a:p>
          <a:p>
            <a:pPr marL="609600" indent="-609600">
              <a:lnSpc>
                <a:spcPct val="80000"/>
              </a:lnSpc>
              <a:buNone/>
            </a:pPr>
            <a:r>
              <a:rPr lang="en-US" altLang="zh-CN" sz="2000" dirty="0">
                <a:latin typeface="Arial" charset="0"/>
                <a:ea typeface="宋体" charset="0"/>
              </a:rPr>
              <a:t>  for (</a:t>
            </a:r>
            <a:r>
              <a:rPr lang="en-US" altLang="zh-CN" sz="2000" dirty="0" err="1">
                <a:latin typeface="Arial" charset="0"/>
                <a:ea typeface="宋体" charset="0"/>
              </a:rPr>
              <a:t>i</a:t>
            </a:r>
            <a:r>
              <a:rPr lang="en-US" altLang="zh-CN" sz="2000" dirty="0">
                <a:latin typeface="Arial" charset="0"/>
                <a:ea typeface="宋体" charset="0"/>
              </a:rPr>
              <a:t> = 0; </a:t>
            </a:r>
            <a:r>
              <a:rPr lang="en-US" altLang="zh-CN" sz="2000" dirty="0" err="1">
                <a:latin typeface="Arial" charset="0"/>
                <a:ea typeface="宋体" charset="0"/>
              </a:rPr>
              <a:t>i</a:t>
            </a:r>
            <a:r>
              <a:rPr lang="en-US" altLang="zh-CN" sz="2000" dirty="0">
                <a:latin typeface="Arial" charset="0"/>
                <a:ea typeface="宋体" charset="0"/>
              </a:rPr>
              <a:t> &lt; n; </a:t>
            </a:r>
            <a:r>
              <a:rPr lang="en-US" altLang="zh-CN" sz="2000" dirty="0" err="1">
                <a:latin typeface="Arial" charset="0"/>
                <a:ea typeface="宋体" charset="0"/>
              </a:rPr>
              <a:t>i</a:t>
            </a:r>
            <a:r>
              <a:rPr lang="en-US" altLang="zh-CN" sz="2000" dirty="0">
                <a:latin typeface="Arial" charset="0"/>
                <a:ea typeface="宋体" charset="0"/>
              </a:rPr>
              <a:t>++ ) {</a:t>
            </a:r>
          </a:p>
          <a:p>
            <a:pPr marL="609600" indent="-609600">
              <a:lnSpc>
                <a:spcPct val="80000"/>
              </a:lnSpc>
              <a:buNone/>
            </a:pPr>
            <a:r>
              <a:rPr lang="en-US" altLang="zh-CN" sz="2000" dirty="0">
                <a:latin typeface="Arial" charset="0"/>
                <a:ea typeface="宋体" charset="0"/>
              </a:rPr>
              <a:t>      </a:t>
            </a:r>
            <a:r>
              <a:rPr lang="en-US" altLang="zh-CN" sz="2000" dirty="0" err="1">
                <a:latin typeface="Arial" charset="0"/>
                <a:ea typeface="宋体" charset="0"/>
              </a:rPr>
              <a:t>printf</a:t>
            </a:r>
            <a:r>
              <a:rPr lang="zh-CN" altLang="en-US" sz="2000" dirty="0">
                <a:latin typeface="Arial" charset="0"/>
                <a:ea typeface="宋体" charset="0"/>
              </a:rPr>
              <a:t> </a:t>
            </a:r>
            <a:r>
              <a:rPr lang="en-US" altLang="zh-CN" sz="2000" dirty="0">
                <a:latin typeface="Arial" charset="0"/>
                <a:ea typeface="宋体" charset="0"/>
              </a:rPr>
              <a:t>("%d\</a:t>
            </a:r>
            <a:r>
              <a:rPr lang="en-US" altLang="zh-CN" sz="2000" dirty="0" err="1">
                <a:latin typeface="Arial" charset="0"/>
                <a:ea typeface="宋体" charset="0"/>
              </a:rPr>
              <a:t>t%s</a:t>
            </a:r>
            <a:r>
              <a:rPr lang="en-US" altLang="zh-CN" sz="2000" dirty="0">
                <a:latin typeface="Arial" charset="0"/>
                <a:ea typeface="宋体" charset="0"/>
              </a:rPr>
              <a:t>\t %.2lf\n", students[</a:t>
            </a:r>
            <a:r>
              <a:rPr lang="en-US" altLang="zh-CN" sz="2000" dirty="0" err="1">
                <a:latin typeface="Arial" charset="0"/>
                <a:ea typeface="宋体" charset="0"/>
              </a:rPr>
              <a:t>i</a:t>
            </a:r>
            <a:r>
              <a:rPr lang="en-US" altLang="zh-CN" sz="2000" dirty="0">
                <a:latin typeface="Arial" charset="0"/>
                <a:ea typeface="宋体" charset="0"/>
              </a:rPr>
              <a:t>].num, students[</a:t>
            </a:r>
            <a:r>
              <a:rPr lang="en-US" altLang="zh-CN" sz="2000" dirty="0" err="1">
                <a:latin typeface="Arial" charset="0"/>
                <a:ea typeface="宋体" charset="0"/>
              </a:rPr>
              <a:t>i</a:t>
            </a:r>
            <a:r>
              <a:rPr lang="en-US" altLang="zh-CN" sz="2000" dirty="0">
                <a:latin typeface="Arial" charset="0"/>
                <a:ea typeface="宋体" charset="0"/>
              </a:rPr>
              <a:t>].name, students[</a:t>
            </a:r>
            <a:r>
              <a:rPr lang="en-US" altLang="zh-CN" sz="2000" dirty="0" err="1">
                <a:latin typeface="Arial" charset="0"/>
                <a:ea typeface="宋体" charset="0"/>
              </a:rPr>
              <a:t>i</a:t>
            </a:r>
            <a:r>
              <a:rPr lang="en-US" altLang="zh-CN" sz="2000" dirty="0">
                <a:latin typeface="Arial" charset="0"/>
                <a:ea typeface="宋体" charset="0"/>
              </a:rPr>
              <a:t>].average);</a:t>
            </a:r>
          </a:p>
          <a:p>
            <a:pPr marL="609600" indent="-609600">
              <a:lnSpc>
                <a:spcPct val="80000"/>
              </a:lnSpc>
              <a:buNone/>
            </a:pPr>
            <a:r>
              <a:rPr lang="en-US" altLang="zh-CN" sz="2000" dirty="0">
                <a:latin typeface="Arial" charset="0"/>
                <a:ea typeface="宋体"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body" idx="1"/>
          </p:nvPr>
        </p:nvSpPr>
        <p:spPr>
          <a:xfrm>
            <a:off x="119336" y="1630364"/>
            <a:ext cx="11881320" cy="4967287"/>
          </a:xfrm>
        </p:spPr>
        <p:txBody>
          <a:bodyPr/>
          <a:lstStyle/>
          <a:p>
            <a:pPr marL="609600" indent="-609600"/>
            <a:r>
              <a:rPr lang="zh-CN" altLang="en-US" dirty="0">
                <a:latin typeface="宋体" charset="0"/>
                <a:ea typeface="宋体" charset="0"/>
              </a:rPr>
              <a:t>一个结构变量只能表示一个实体的信息，如果有许多相同类型的实体，就需要使用结构数组。</a:t>
            </a:r>
            <a:endParaRPr lang="en-US" altLang="zh-CN" dirty="0">
              <a:latin typeface="宋体" charset="0"/>
              <a:ea typeface="宋体" charset="0"/>
            </a:endParaRPr>
          </a:p>
          <a:p>
            <a:pPr marL="609600" indent="-609600"/>
            <a:endParaRPr lang="zh-CN" altLang="en-US" dirty="0">
              <a:latin typeface="宋体" charset="0"/>
              <a:ea typeface="宋体" charset="0"/>
            </a:endParaRPr>
          </a:p>
          <a:p>
            <a:pPr marL="609600" indent="-609600"/>
            <a:r>
              <a:rPr lang="zh-CN" altLang="en-US" dirty="0">
                <a:latin typeface="宋体" charset="0"/>
                <a:ea typeface="宋体" charset="0"/>
              </a:rPr>
              <a:t>结构数组是结构与数组的结合，与普通数组的不同之处在于</a:t>
            </a:r>
            <a:endParaRPr lang="en-US" altLang="zh-CN" dirty="0">
              <a:latin typeface="宋体" charset="0"/>
              <a:ea typeface="宋体" charset="0"/>
            </a:endParaRPr>
          </a:p>
          <a:p>
            <a:pPr marL="1009650" lvl="1" indent="-609600"/>
            <a:r>
              <a:rPr lang="zh-CN" altLang="en-US" sz="2800" dirty="0">
                <a:solidFill>
                  <a:srgbClr val="CC0066"/>
                </a:solidFill>
                <a:latin typeface="宋体" charset="0"/>
                <a:ea typeface="宋体" charset="0"/>
              </a:rPr>
              <a:t>每个数组元素都是一个结构类型的变量</a:t>
            </a:r>
            <a:endParaRPr lang="zh-CN" altLang="en-US" sz="2800" dirty="0">
              <a:latin typeface="宋体" charset="0"/>
              <a:ea typeface="宋体" charset="0"/>
            </a:endParaRPr>
          </a:p>
        </p:txBody>
      </p:sp>
      <p:sp>
        <p:nvSpPr>
          <p:cNvPr id="23555" name="Rectangle 5"/>
          <p:cNvSpPr>
            <a:spLocks noGrp="1" noChangeArrowheads="1"/>
          </p:cNvSpPr>
          <p:nvPr>
            <p:ph type="title"/>
          </p:nvPr>
        </p:nvSpPr>
        <p:spPr>
          <a:xfrm>
            <a:off x="1774825" y="385764"/>
            <a:ext cx="8229600" cy="955675"/>
          </a:xfrm>
          <a:noFill/>
        </p:spPr>
        <p:txBody>
          <a:bodyPr/>
          <a:lstStyle/>
          <a:p>
            <a:pPr eaLnBrk="1" hangingPunct="1"/>
            <a:r>
              <a:rPr lang="en-US" altLang="zh-CN" dirty="0">
                <a:latin typeface="Arial" charset="0"/>
                <a:ea typeface="宋体" charset="0"/>
              </a:rPr>
              <a:t>3.2.2  </a:t>
            </a:r>
            <a:r>
              <a:rPr lang="zh-CN" altLang="en-US" dirty="0">
                <a:latin typeface="Arial" charset="0"/>
                <a:ea typeface="宋体" charset="0"/>
              </a:rPr>
              <a:t>结构数组操作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9298">
                                            <p:txEl>
                                              <p:pRg st="0" end="0"/>
                                            </p:txEl>
                                          </p:spTgt>
                                        </p:tgtEl>
                                        <p:attrNameLst>
                                          <p:attrName>style.visibility</p:attrName>
                                        </p:attrNameLst>
                                      </p:cBhvr>
                                      <p:to>
                                        <p:strVal val="visible"/>
                                      </p:to>
                                    </p:set>
                                    <p:anim calcmode="lin" valueType="num">
                                      <p:cBhvr additive="base">
                                        <p:cTn id="7" dur="500" fill="hold"/>
                                        <p:tgtEl>
                                          <p:spTgt spid="4392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2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9298">
                                            <p:txEl>
                                              <p:pRg st="2" end="2"/>
                                            </p:txEl>
                                          </p:spTgt>
                                        </p:tgtEl>
                                        <p:attrNameLst>
                                          <p:attrName>style.visibility</p:attrName>
                                        </p:attrNameLst>
                                      </p:cBhvr>
                                      <p:to>
                                        <p:strVal val="visible"/>
                                      </p:to>
                                    </p:set>
                                    <p:anim calcmode="lin" valueType="num">
                                      <p:cBhvr additive="base">
                                        <p:cTn id="13" dur="500" fill="hold"/>
                                        <p:tgtEl>
                                          <p:spTgt spid="4392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929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39298">
                                            <p:txEl>
                                              <p:pRg st="3" end="3"/>
                                            </p:txEl>
                                          </p:spTgt>
                                        </p:tgtEl>
                                        <p:attrNameLst>
                                          <p:attrName>style.visibility</p:attrName>
                                        </p:attrNameLst>
                                      </p:cBhvr>
                                      <p:to>
                                        <p:strVal val="visible"/>
                                      </p:to>
                                    </p:set>
                                    <p:anim calcmode="lin" valueType="num">
                                      <p:cBhvr additive="base">
                                        <p:cTn id="17" dur="500" fill="hold"/>
                                        <p:tgtEl>
                                          <p:spTgt spid="43929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92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body" idx="1"/>
          </p:nvPr>
        </p:nvSpPr>
        <p:spPr>
          <a:xfrm>
            <a:off x="335360" y="1557339"/>
            <a:ext cx="10081120" cy="1511622"/>
          </a:xfrm>
        </p:spPr>
        <p:txBody>
          <a:bodyPr/>
          <a:lstStyle/>
          <a:p>
            <a:pPr marL="609600" indent="-609600"/>
            <a:r>
              <a:rPr lang="zh-CN" altLang="en-US" dirty="0">
                <a:latin typeface="Arial" charset="0"/>
                <a:ea typeface="宋体" charset="0"/>
              </a:rPr>
              <a:t>结构数组的定义方法与结构变量类似</a:t>
            </a:r>
          </a:p>
          <a:p>
            <a:pPr marL="609600" indent="-609600">
              <a:buNone/>
            </a:pPr>
            <a:r>
              <a:rPr lang="en-US" altLang="zh-CN" dirty="0">
                <a:latin typeface="Arial" charset="0"/>
                <a:ea typeface="宋体" charset="0"/>
              </a:rPr>
              <a:t>     </a:t>
            </a:r>
            <a:r>
              <a:rPr lang="en-US" altLang="zh-CN" dirty="0">
                <a:solidFill>
                  <a:srgbClr val="CC0066"/>
                </a:solidFill>
                <a:latin typeface="Arial" charset="0"/>
                <a:ea typeface="宋体" charset="0"/>
              </a:rPr>
              <a:t>struct student</a:t>
            </a:r>
            <a:r>
              <a:rPr lang="en-US" altLang="zh-CN" dirty="0">
                <a:latin typeface="Arial" charset="0"/>
                <a:ea typeface="宋体" charset="0"/>
              </a:rPr>
              <a:t>  </a:t>
            </a:r>
            <a:r>
              <a:rPr lang="en-US" altLang="zh-CN" dirty="0">
                <a:solidFill>
                  <a:schemeClr val="bg2"/>
                </a:solidFill>
                <a:latin typeface="Arial" charset="0"/>
                <a:ea typeface="宋体" charset="0"/>
              </a:rPr>
              <a:t>students[50]</a:t>
            </a:r>
            <a:r>
              <a:rPr lang="en-US" altLang="zh-CN" dirty="0">
                <a:latin typeface="Arial" charset="0"/>
                <a:ea typeface="宋体" charset="0"/>
              </a:rPr>
              <a:t>; </a:t>
            </a:r>
          </a:p>
          <a:p>
            <a:pPr marL="609600" indent="-609600">
              <a:buNone/>
            </a:pPr>
            <a:endParaRPr lang="en-US" altLang="zh-CN" dirty="0">
              <a:latin typeface="Arial" charset="0"/>
              <a:ea typeface="宋体" charset="0"/>
            </a:endParaRPr>
          </a:p>
          <a:p>
            <a:pPr marL="609600" indent="-609600">
              <a:lnSpc>
                <a:spcPct val="90000"/>
              </a:lnSpc>
              <a:buNone/>
            </a:pPr>
            <a:endParaRPr lang="zh-CN" altLang="en-US" dirty="0">
              <a:latin typeface="Arial" charset="0"/>
              <a:ea typeface="宋体" charset="0"/>
            </a:endParaRPr>
          </a:p>
          <a:p>
            <a:pPr marL="990600" lvl="1" indent="-533400">
              <a:buClr>
                <a:schemeClr val="bg2"/>
              </a:buClr>
              <a:buSzPct val="75000"/>
              <a:buNone/>
            </a:pPr>
            <a:r>
              <a:rPr lang="zh-CN" altLang="en-US" sz="2400" dirty="0">
                <a:latin typeface="Arial" charset="0"/>
                <a:ea typeface="宋体" charset="0"/>
              </a:rPr>
              <a:t>    </a:t>
            </a:r>
            <a:endParaRPr lang="en-US" altLang="zh-CN" sz="2400" dirty="0">
              <a:latin typeface="Arial" charset="0"/>
              <a:ea typeface="宋体" charset="0"/>
            </a:endParaRPr>
          </a:p>
        </p:txBody>
      </p:sp>
      <p:sp>
        <p:nvSpPr>
          <p:cNvPr id="408580" name="Text Box 4"/>
          <p:cNvSpPr txBox="1">
            <a:spLocks noChangeArrowheads="1"/>
          </p:cNvSpPr>
          <p:nvPr/>
        </p:nvSpPr>
        <p:spPr bwMode="auto">
          <a:xfrm>
            <a:off x="1559496" y="3101541"/>
            <a:ext cx="9937105" cy="2047356"/>
          </a:xfrm>
          <a:prstGeom prst="rect">
            <a:avLst/>
          </a:prstGeom>
          <a:noFill/>
          <a:ln w="9525" cap="rnd">
            <a:solidFill>
              <a:srgbClr val="0000FF"/>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ts val="600"/>
              </a:spcBef>
              <a:buClr>
                <a:schemeClr val="bg2"/>
              </a:buClr>
              <a:buSzPct val="75000"/>
            </a:pPr>
            <a:r>
              <a:rPr lang="zh-CN" altLang="en-US" sz="2800" b="1" dirty="0"/>
              <a:t>结构数组</a:t>
            </a:r>
            <a:r>
              <a:rPr lang="en-US" altLang="zh-CN" sz="2800" b="1" dirty="0"/>
              <a:t>students</a:t>
            </a:r>
          </a:p>
          <a:p>
            <a:pPr marL="457200" indent="-457200" eaLnBrk="1" hangingPunct="1">
              <a:spcBef>
                <a:spcPts val="600"/>
              </a:spcBef>
              <a:buClr>
                <a:schemeClr val="bg2"/>
              </a:buClr>
              <a:buSzPct val="75000"/>
              <a:buFont typeface="Arial" panose="020B0604020202020204" pitchFamily="34" charset="0"/>
              <a:buChar char="•"/>
            </a:pPr>
            <a:r>
              <a:rPr lang="en-US" altLang="zh-CN" sz="2800" b="1" dirty="0"/>
              <a:t>50</a:t>
            </a:r>
            <a:r>
              <a:rPr lang="zh-CN" altLang="en-US" sz="2800" b="1" dirty="0"/>
              <a:t>个数组元素</a:t>
            </a:r>
            <a:endParaRPr lang="en-US" altLang="zh-CN" sz="2800" b="1" dirty="0"/>
          </a:p>
          <a:p>
            <a:pPr marL="457200" indent="-457200" eaLnBrk="1" hangingPunct="1">
              <a:spcBef>
                <a:spcPts val="600"/>
              </a:spcBef>
              <a:buClr>
                <a:schemeClr val="bg2"/>
              </a:buClr>
              <a:buSzPct val="75000"/>
              <a:buFont typeface="Arial" panose="020B0604020202020204" pitchFamily="34" charset="0"/>
              <a:buChar char="•"/>
            </a:pPr>
            <a:r>
              <a:rPr lang="zh-CN" altLang="en-US" sz="2800" b="1" dirty="0"/>
              <a:t>从</a:t>
            </a:r>
            <a:r>
              <a:rPr lang="en-US" altLang="zh-CN" sz="2800" b="1" dirty="0"/>
              <a:t>students[0]</a:t>
            </a:r>
            <a:r>
              <a:rPr lang="zh-CN" altLang="en-US" sz="2800" b="1" dirty="0"/>
              <a:t>到</a:t>
            </a:r>
            <a:r>
              <a:rPr lang="en-US" altLang="zh-CN" sz="2800" b="1" dirty="0"/>
              <a:t>students[49]</a:t>
            </a:r>
          </a:p>
          <a:p>
            <a:pPr marL="457200" indent="-457200" eaLnBrk="1" hangingPunct="1">
              <a:spcBef>
                <a:spcPts val="600"/>
              </a:spcBef>
              <a:buClr>
                <a:schemeClr val="bg2"/>
              </a:buClr>
              <a:buSzPct val="75000"/>
              <a:buFont typeface="Arial" panose="020B0604020202020204" pitchFamily="34" charset="0"/>
              <a:buChar char="•"/>
            </a:pPr>
            <a:r>
              <a:rPr lang="zh-CN" altLang="en-US" sz="2800" b="1" dirty="0"/>
              <a:t>每个数组元素都是一个结构类型</a:t>
            </a:r>
            <a:r>
              <a:rPr lang="en-US" altLang="zh-CN" sz="2800" b="1" dirty="0">
                <a:solidFill>
                  <a:srgbClr val="CC0066"/>
                </a:solidFill>
              </a:rPr>
              <a:t>struct student</a:t>
            </a:r>
            <a:r>
              <a:rPr lang="zh-CN" altLang="en-US" sz="2800" b="1" dirty="0"/>
              <a:t>的变量</a:t>
            </a:r>
          </a:p>
        </p:txBody>
      </p:sp>
      <p:sp>
        <p:nvSpPr>
          <p:cNvPr id="24580" name="Rectangle 6"/>
          <p:cNvSpPr>
            <a:spLocks noGrp="1" noChangeArrowheads="1"/>
          </p:cNvSpPr>
          <p:nvPr>
            <p:ph type="title"/>
          </p:nvPr>
        </p:nvSpPr>
        <p:spPr>
          <a:xfrm>
            <a:off x="1774825" y="385764"/>
            <a:ext cx="8229600" cy="955675"/>
          </a:xfrm>
          <a:noFill/>
        </p:spPr>
        <p:txBody>
          <a:bodyPr/>
          <a:lstStyle/>
          <a:p>
            <a:pPr eaLnBrk="1" hangingPunct="1"/>
            <a:r>
              <a:rPr lang="en-US" altLang="zh-CN" dirty="0">
                <a:latin typeface="Arial" charset="0"/>
                <a:ea typeface="宋体" charset="0"/>
              </a:rPr>
              <a:t>3.2.2  </a:t>
            </a:r>
            <a:r>
              <a:rPr lang="zh-CN" altLang="en-US" dirty="0">
                <a:latin typeface="Arial" charset="0"/>
                <a:ea typeface="宋体" charset="0"/>
              </a:rPr>
              <a:t>结构数组操作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8578">
                                            <p:txEl>
                                              <p:pRg st="0" end="0"/>
                                            </p:txEl>
                                          </p:spTgt>
                                        </p:tgtEl>
                                        <p:attrNameLst>
                                          <p:attrName>style.visibility</p:attrName>
                                        </p:attrNameLst>
                                      </p:cBhvr>
                                      <p:to>
                                        <p:strVal val="visible"/>
                                      </p:to>
                                    </p:set>
                                    <p:anim calcmode="lin" valueType="num">
                                      <p:cBhvr additive="base">
                                        <p:cTn id="7" dur="500" fill="hold"/>
                                        <p:tgtEl>
                                          <p:spTgt spid="408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857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8578">
                                            <p:txEl>
                                              <p:pRg st="1" end="1"/>
                                            </p:txEl>
                                          </p:spTgt>
                                        </p:tgtEl>
                                        <p:attrNameLst>
                                          <p:attrName>style.visibility</p:attrName>
                                        </p:attrNameLst>
                                      </p:cBhvr>
                                      <p:to>
                                        <p:strVal val="visible"/>
                                      </p:to>
                                    </p:set>
                                    <p:anim calcmode="lin" valueType="num">
                                      <p:cBhvr additive="base">
                                        <p:cTn id="11" dur="500" fill="hold"/>
                                        <p:tgtEl>
                                          <p:spTgt spid="40857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8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8580"/>
                                        </p:tgtEl>
                                        <p:attrNameLst>
                                          <p:attrName>style.visibility</p:attrName>
                                        </p:attrNameLst>
                                      </p:cBhvr>
                                      <p:to>
                                        <p:strVal val="visible"/>
                                      </p:to>
                                    </p:set>
                                    <p:anim calcmode="lin" valueType="num">
                                      <p:cBhvr additive="base">
                                        <p:cTn id="17" dur="500" fill="hold"/>
                                        <p:tgtEl>
                                          <p:spTgt spid="408580"/>
                                        </p:tgtEl>
                                        <p:attrNameLst>
                                          <p:attrName>ppt_x</p:attrName>
                                        </p:attrNameLst>
                                      </p:cBhvr>
                                      <p:tavLst>
                                        <p:tav tm="0">
                                          <p:val>
                                            <p:strVal val="#ppt_x"/>
                                          </p:val>
                                        </p:tav>
                                        <p:tav tm="100000">
                                          <p:val>
                                            <p:strVal val="#ppt_x"/>
                                          </p:val>
                                        </p:tav>
                                      </p:tavLst>
                                    </p:anim>
                                    <p:anim calcmode="lin" valueType="num">
                                      <p:cBhvr additive="base">
                                        <p:cTn id="18" dur="500" fill="hold"/>
                                        <p:tgtEl>
                                          <p:spTgt spid="408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4776192" y="550239"/>
            <a:ext cx="2974976" cy="106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algn="ctr" defTabSz="1219170" eaLnBrk="1" hangingPunct="1">
              <a:lnSpc>
                <a:spcPct val="70000"/>
              </a:lnSpc>
              <a:defRPr/>
            </a:pPr>
            <a:r>
              <a:rPr lang="en-US" altLang="zh-CN" sz="5333" dirty="0">
                <a:solidFill>
                  <a:srgbClr val="000000"/>
                </a:solidFill>
                <a:cs typeface="Bebas Neue" charset="0"/>
                <a:sym typeface="Bebas Neue" charset="0"/>
              </a:rPr>
              <a:t>IPO</a:t>
            </a:r>
            <a:endParaRPr lang="en-US" sz="5333" dirty="0">
              <a:solidFill>
                <a:srgbClr val="000000"/>
              </a:solidFill>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2783632" y="1244854"/>
            <a:ext cx="6960096" cy="743986"/>
          </a:xfrm>
          <a:prstGeom prst="rect">
            <a:avLst/>
          </a:prstGeom>
        </p:spPr>
        <p:txBody>
          <a:bodyPr wrap="square">
            <a:spAutoFit/>
          </a:bodyPr>
          <a:lstStyle/>
          <a:p>
            <a:pPr algn="ctr" defTabSz="1219170" eaLnBrk="1" hangingPunct="1">
              <a:lnSpc>
                <a:spcPct val="150000"/>
              </a:lnSpc>
              <a:defRPr/>
            </a:pPr>
            <a:r>
              <a:rPr lang="zh-CN" altLang="en-US" sz="3200" b="1" dirty="0">
                <a:solidFill>
                  <a:srgbClr val="0070C0"/>
                </a:solidFill>
                <a:cs typeface="Arial" charset="0"/>
                <a:sym typeface="Gill Sans" charset="0"/>
              </a:rPr>
              <a:t>程序的基本编写方法</a:t>
            </a:r>
            <a:endParaRPr lang="en-US" altLang="zh-CN" sz="3200" dirty="0">
              <a:solidFill>
                <a:srgbClr val="0070C0"/>
              </a:solidFill>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0" y="1988840"/>
            <a:ext cx="12192000" cy="4631268"/>
          </a:xfrm>
          <a:prstGeom prst="rect">
            <a:avLst/>
          </a:prstGeom>
        </p:spPr>
        <p:txBody>
          <a:bodyPr wrap="square">
            <a:spAutoFit/>
          </a:bodyPr>
          <a:lstStyle/>
          <a:p>
            <a:pPr defTabSz="1219170" eaLnBrk="1" hangingPunct="1">
              <a:lnSpc>
                <a:spcPct val="150000"/>
              </a:lnSpc>
              <a:defRPr/>
            </a:pPr>
            <a:r>
              <a:rPr lang="en-US" altLang="zh-CN" sz="3200" dirty="0">
                <a:solidFill>
                  <a:srgbClr val="000000"/>
                </a:solidFill>
                <a:cs typeface="Arial" charset="0"/>
                <a:sym typeface="Gill Sans" charset="0"/>
              </a:rPr>
              <a:t>     </a:t>
            </a:r>
            <a:r>
              <a:rPr lang="en-US" altLang="zh-CN" sz="3200" dirty="0">
                <a:solidFill>
                  <a:srgbClr val="007FDE"/>
                </a:solidFill>
                <a:cs typeface="Arial" charset="0"/>
                <a:sym typeface="Gill Sans" charset="0"/>
              </a:rPr>
              <a:t>- </a:t>
            </a:r>
            <a:r>
              <a:rPr lang="en-US" altLang="zh-CN" sz="3200" b="1" dirty="0">
                <a:solidFill>
                  <a:srgbClr val="000000"/>
                </a:solidFill>
                <a:cs typeface="Arial" charset="0"/>
                <a:sym typeface="Gill Sans" charset="0"/>
              </a:rPr>
              <a:t>I</a:t>
            </a:r>
            <a:r>
              <a:rPr lang="zh-CN" altLang="en-US" sz="3200" b="1" dirty="0">
                <a:solidFill>
                  <a:srgbClr val="000000"/>
                </a:solidFill>
                <a:cs typeface="Arial" charset="0"/>
                <a:sym typeface="Gill Sans" charset="0"/>
              </a:rPr>
              <a:t>：</a:t>
            </a:r>
            <a:r>
              <a:rPr lang="en-US" altLang="zh-CN" sz="3200" b="1" dirty="0">
                <a:solidFill>
                  <a:srgbClr val="000000"/>
                </a:solidFill>
                <a:cs typeface="Arial" charset="0"/>
                <a:sym typeface="Gill Sans" charset="0"/>
              </a:rPr>
              <a:t>Input </a:t>
            </a:r>
            <a:r>
              <a:rPr lang="zh-CN" altLang="en-US" sz="3200" b="1" dirty="0">
                <a:solidFill>
                  <a:srgbClr val="000000"/>
                </a:solidFill>
                <a:cs typeface="Arial" charset="0"/>
                <a:sym typeface="Gill Sans" charset="0"/>
              </a:rPr>
              <a:t>输入，程序的输入</a:t>
            </a:r>
            <a:endParaRPr lang="en-US" altLang="zh-CN" sz="3200" b="1" dirty="0">
              <a:solidFill>
                <a:srgbClr val="000000"/>
              </a:solidFill>
              <a:cs typeface="Arial" charset="0"/>
              <a:sym typeface="Gill Sans" charset="0"/>
            </a:endParaRPr>
          </a:p>
          <a:p>
            <a:pPr marL="1252538" indent="-360363" defTabSz="1219170" eaLnBrk="1" hangingPunct="1">
              <a:lnSpc>
                <a:spcPct val="150000"/>
              </a:lnSpc>
              <a:buFont typeface="Wingdings" panose="05000000000000000000" pitchFamily="2" charset="2"/>
              <a:buChar char="ü"/>
              <a:defRPr/>
            </a:pPr>
            <a:r>
              <a:rPr lang="zh-CN" altLang="en-US" sz="2600" b="1" dirty="0">
                <a:solidFill>
                  <a:srgbClr val="FF0000"/>
                </a:solidFill>
                <a:cs typeface="Arial" charset="0"/>
                <a:sym typeface="Gill Sans" charset="0"/>
              </a:rPr>
              <a:t>文件输入</a:t>
            </a:r>
            <a:r>
              <a:rPr lang="zh-CN" altLang="en-US" sz="2600" b="1" dirty="0">
                <a:solidFill>
                  <a:srgbClr val="000000"/>
                </a:solidFill>
                <a:cs typeface="Arial" charset="0"/>
                <a:sym typeface="Gill Sans" charset="0"/>
              </a:rPr>
              <a:t>、网络输入、</a:t>
            </a:r>
            <a:r>
              <a:rPr lang="zh-CN" altLang="en-US" sz="2600" b="1" dirty="0">
                <a:solidFill>
                  <a:srgbClr val="FF0000"/>
                </a:solidFill>
                <a:cs typeface="Arial" charset="0"/>
                <a:sym typeface="Gill Sans" charset="0"/>
              </a:rPr>
              <a:t>控制台输入</a:t>
            </a:r>
            <a:r>
              <a:rPr lang="zh-CN" altLang="en-US" sz="2600" b="1" dirty="0">
                <a:solidFill>
                  <a:srgbClr val="000000"/>
                </a:solidFill>
                <a:cs typeface="Arial" charset="0"/>
                <a:sym typeface="Gill Sans" charset="0"/>
              </a:rPr>
              <a:t>、</a:t>
            </a:r>
            <a:r>
              <a:rPr lang="zh-CN" altLang="en-US" sz="2600" b="1" dirty="0">
                <a:solidFill>
                  <a:srgbClr val="FF0000"/>
                </a:solidFill>
                <a:cs typeface="Arial" charset="0"/>
                <a:sym typeface="Gill Sans" charset="0"/>
              </a:rPr>
              <a:t>交互界面输入</a:t>
            </a:r>
            <a:r>
              <a:rPr lang="zh-CN" altLang="en-US" sz="2600" b="1" dirty="0">
                <a:solidFill>
                  <a:srgbClr val="000000"/>
                </a:solidFill>
                <a:cs typeface="Arial" charset="0"/>
                <a:sym typeface="Gill Sans" charset="0"/>
              </a:rPr>
              <a:t>、</a:t>
            </a:r>
            <a:r>
              <a:rPr lang="zh-CN" altLang="en-US" sz="2600" b="1" dirty="0">
                <a:solidFill>
                  <a:srgbClr val="FF0000"/>
                </a:solidFill>
                <a:cs typeface="Arial" charset="0"/>
                <a:sym typeface="Gill Sans" charset="0"/>
              </a:rPr>
              <a:t>内部参数输入</a:t>
            </a:r>
            <a:r>
              <a:rPr lang="zh-CN" altLang="en-US" sz="2600" b="1" dirty="0">
                <a:solidFill>
                  <a:srgbClr val="000000"/>
                </a:solidFill>
                <a:cs typeface="Arial" charset="0"/>
                <a:sym typeface="Gill Sans" charset="0"/>
              </a:rPr>
              <a:t>等</a:t>
            </a:r>
            <a:endParaRPr lang="en-US" altLang="zh-CN" sz="2600" b="1" dirty="0">
              <a:solidFill>
                <a:srgbClr val="000000"/>
              </a:solidFill>
              <a:cs typeface="Arial" charset="0"/>
              <a:sym typeface="Gill Sans" charset="0"/>
            </a:endParaRPr>
          </a:p>
          <a:p>
            <a:pPr defTabSz="1219170" eaLnBrk="1" hangingPunct="1">
              <a:lnSpc>
                <a:spcPct val="150000"/>
              </a:lnSpc>
              <a:defRPr/>
            </a:pPr>
            <a:r>
              <a:rPr lang="en-US" altLang="zh-CN" sz="3200" dirty="0">
                <a:solidFill>
                  <a:srgbClr val="000000"/>
                </a:solidFill>
                <a:cs typeface="Arial" charset="0"/>
                <a:sym typeface="Gill Sans" charset="0"/>
              </a:rPr>
              <a:t>    </a:t>
            </a: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en-US" altLang="zh-CN" sz="3200" b="1" dirty="0">
                <a:solidFill>
                  <a:srgbClr val="000000"/>
                </a:solidFill>
                <a:cs typeface="Arial" charset="0"/>
                <a:sym typeface="Gill Sans" charset="0"/>
              </a:rPr>
              <a:t>P</a:t>
            </a:r>
            <a:r>
              <a:rPr lang="zh-CN" altLang="en-US" sz="3200" b="1" dirty="0">
                <a:solidFill>
                  <a:srgbClr val="000000"/>
                </a:solidFill>
                <a:cs typeface="Arial" charset="0"/>
                <a:sym typeface="Gill Sans" charset="0"/>
              </a:rPr>
              <a:t>：</a:t>
            </a:r>
            <a:r>
              <a:rPr lang="en-US" altLang="zh-CN" sz="3200" b="1" dirty="0">
                <a:solidFill>
                  <a:srgbClr val="000000"/>
                </a:solidFill>
                <a:cs typeface="Arial" charset="0"/>
                <a:sym typeface="Gill Sans" charset="0"/>
              </a:rPr>
              <a:t>Process </a:t>
            </a:r>
            <a:r>
              <a:rPr lang="zh-CN" altLang="en-US" sz="3200" b="1" dirty="0">
                <a:solidFill>
                  <a:srgbClr val="000000"/>
                </a:solidFill>
                <a:cs typeface="Arial" charset="0"/>
                <a:sym typeface="Gill Sans" charset="0"/>
              </a:rPr>
              <a:t>处理，程序的主要逻辑</a:t>
            </a:r>
            <a:endParaRPr lang="en-US" altLang="zh-CN" sz="3200" b="1" dirty="0">
              <a:solidFill>
                <a:srgbClr val="000000"/>
              </a:solidFill>
              <a:cs typeface="Arial" charset="0"/>
              <a:sym typeface="Gill Sans" charset="0"/>
            </a:endParaRPr>
          </a:p>
          <a:p>
            <a:pPr marL="1371600" lvl="2" indent="-457200" defTabSz="1219170" eaLnBrk="1" hangingPunct="1">
              <a:lnSpc>
                <a:spcPct val="150000"/>
              </a:lnSpc>
              <a:buFont typeface="Wingdings" panose="05000000000000000000" pitchFamily="2" charset="2"/>
              <a:buChar char="ü"/>
              <a:defRPr/>
            </a:pPr>
            <a:r>
              <a:rPr lang="zh-CN" altLang="en-US" sz="2600" b="1" dirty="0">
                <a:solidFill>
                  <a:srgbClr val="000000"/>
                </a:solidFill>
                <a:cs typeface="Arial" charset="0"/>
                <a:sym typeface="Gill Sans" charset="0"/>
              </a:rPr>
              <a:t>处理是程序对输入数据进行计算产生输出结果的过程，处理方法统称为算法，它是程序最重要的部分，是一个程序的灵魂</a:t>
            </a:r>
            <a:endParaRPr lang="en-US" altLang="zh-CN" sz="2600" b="1" dirty="0">
              <a:solidFill>
                <a:srgbClr val="000000"/>
              </a:solidFill>
              <a:cs typeface="Arial" charset="0"/>
              <a:sym typeface="Gill Sans" charset="0"/>
            </a:endParaRPr>
          </a:p>
          <a:p>
            <a:pPr defTabSz="1219170" eaLnBrk="1" hangingPunct="1">
              <a:lnSpc>
                <a:spcPct val="150000"/>
              </a:lnSpc>
              <a:defRPr/>
            </a:pPr>
            <a:r>
              <a:rPr lang="en-US" altLang="zh-CN" sz="3200" dirty="0">
                <a:solidFill>
                  <a:srgbClr val="000000"/>
                </a:solidFill>
                <a:cs typeface="Arial" charset="0"/>
                <a:sym typeface="Gill Sans" charset="0"/>
              </a:rPr>
              <a:t>    </a:t>
            </a: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en-US" altLang="zh-CN" sz="3200" b="1" dirty="0">
                <a:solidFill>
                  <a:srgbClr val="000000"/>
                </a:solidFill>
                <a:cs typeface="Arial" charset="0"/>
                <a:sym typeface="Gill Sans" charset="0"/>
              </a:rPr>
              <a:t>O</a:t>
            </a:r>
            <a:r>
              <a:rPr lang="zh-CN" altLang="en-US" sz="3200" b="1" dirty="0">
                <a:solidFill>
                  <a:srgbClr val="000000"/>
                </a:solidFill>
                <a:cs typeface="Arial" charset="0"/>
                <a:sym typeface="Gill Sans" charset="0"/>
              </a:rPr>
              <a:t>：</a:t>
            </a:r>
            <a:r>
              <a:rPr lang="en-US" altLang="zh-CN" sz="3200" b="1" dirty="0">
                <a:solidFill>
                  <a:srgbClr val="000000"/>
                </a:solidFill>
                <a:cs typeface="Arial" charset="0"/>
                <a:sym typeface="Gill Sans" charset="0"/>
              </a:rPr>
              <a:t>Output </a:t>
            </a:r>
            <a:r>
              <a:rPr lang="zh-CN" altLang="en-US" sz="3200" b="1" dirty="0">
                <a:solidFill>
                  <a:srgbClr val="000000"/>
                </a:solidFill>
                <a:cs typeface="Arial" charset="0"/>
                <a:sym typeface="Gill Sans" charset="0"/>
              </a:rPr>
              <a:t>输出，程序的输出</a:t>
            </a:r>
            <a:endParaRPr lang="en-US" altLang="zh-CN" sz="3200" b="1" dirty="0">
              <a:solidFill>
                <a:srgbClr val="000000"/>
              </a:solidFill>
              <a:cs typeface="Arial" charset="0"/>
              <a:sym typeface="Gill Sans" charset="0"/>
            </a:endParaRPr>
          </a:p>
          <a:p>
            <a:pPr marL="1371600" lvl="2" indent="-457200" defTabSz="1219170" eaLnBrk="1" hangingPunct="1">
              <a:lnSpc>
                <a:spcPct val="150000"/>
              </a:lnSpc>
              <a:buFont typeface="Wingdings" panose="05000000000000000000" pitchFamily="2" charset="2"/>
              <a:buChar char="ü"/>
              <a:defRPr/>
            </a:pPr>
            <a:r>
              <a:rPr lang="zh-CN" altLang="en-US" sz="2600" b="1" dirty="0">
                <a:solidFill>
                  <a:srgbClr val="FF0000"/>
                </a:solidFill>
                <a:cs typeface="Arial" charset="0"/>
                <a:sym typeface="Gill Sans" charset="0"/>
              </a:rPr>
              <a:t>控制台输出、图形输出、文件输出</a:t>
            </a:r>
            <a:r>
              <a:rPr lang="zh-CN" altLang="en-US" sz="2600" b="1" dirty="0">
                <a:solidFill>
                  <a:srgbClr val="000000"/>
                </a:solidFill>
                <a:cs typeface="Arial" charset="0"/>
                <a:sym typeface="Gill Sans" charset="0"/>
              </a:rPr>
              <a:t>、网络输出、操作系统内部变量输出等</a:t>
            </a:r>
          </a:p>
        </p:txBody>
      </p:sp>
    </p:spTree>
    <p:extLst>
      <p:ext uri="{BB962C8B-B14F-4D97-AF65-F5344CB8AC3E}">
        <p14:creationId xmlns:p14="http://schemas.microsoft.com/office/powerpoint/2010/main" val="2660998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07"/>
          <p:cNvSpPr>
            <a:spLocks noGrp="1" noChangeArrowheads="1"/>
          </p:cNvSpPr>
          <p:nvPr>
            <p:ph type="title"/>
          </p:nvPr>
        </p:nvSpPr>
        <p:spPr>
          <a:xfrm>
            <a:off x="1774825" y="385764"/>
            <a:ext cx="8229600" cy="955675"/>
          </a:xfrm>
          <a:noFill/>
        </p:spPr>
        <p:txBody>
          <a:bodyPr/>
          <a:lstStyle/>
          <a:p>
            <a:pPr eaLnBrk="1" hangingPunct="1"/>
            <a:r>
              <a:rPr lang="en-US" altLang="zh-CN" sz="3200" dirty="0">
                <a:latin typeface="Arial" charset="0"/>
                <a:ea typeface="宋体" charset="0"/>
              </a:rPr>
              <a:t>3.2.2  </a:t>
            </a:r>
            <a:r>
              <a:rPr lang="zh-CN" altLang="en-US" sz="3200" dirty="0">
                <a:latin typeface="Arial" charset="0"/>
                <a:ea typeface="宋体" charset="0"/>
              </a:rPr>
              <a:t>结构数组操作</a:t>
            </a:r>
          </a:p>
        </p:txBody>
      </p:sp>
      <p:sp>
        <p:nvSpPr>
          <p:cNvPr id="25603" name="Rectangle 2"/>
          <p:cNvSpPr>
            <a:spLocks noGrp="1" noChangeArrowheads="1"/>
          </p:cNvSpPr>
          <p:nvPr>
            <p:ph type="body" sz="half" idx="1"/>
          </p:nvPr>
        </p:nvSpPr>
        <p:spPr>
          <a:xfrm>
            <a:off x="695400" y="1343426"/>
            <a:ext cx="10657184" cy="2661639"/>
          </a:xfrm>
        </p:spPr>
        <p:txBody>
          <a:bodyPr/>
          <a:lstStyle/>
          <a:p>
            <a:pPr marL="609600" indent="-609600"/>
            <a:r>
              <a:rPr lang="zh-CN" altLang="en-US" sz="2800" dirty="0">
                <a:latin typeface="Arial" charset="0"/>
                <a:ea typeface="宋体" charset="0"/>
              </a:rPr>
              <a:t>结构数组的初始化</a:t>
            </a:r>
          </a:p>
          <a:p>
            <a:pPr marL="1009650" lvl="1" indent="-609600">
              <a:buNone/>
            </a:pPr>
            <a:r>
              <a:rPr lang="en-US" altLang="zh-CN" sz="2800" dirty="0">
                <a:latin typeface="Arial" charset="0"/>
                <a:ea typeface="宋体" charset="0"/>
              </a:rPr>
              <a:t>struct student students[50] = { </a:t>
            </a:r>
          </a:p>
          <a:p>
            <a:pPr marL="1009650" lvl="1" indent="-609600">
              <a:buNone/>
            </a:pPr>
            <a:r>
              <a:rPr lang="en-US" altLang="zh-CN" sz="2800" dirty="0">
                <a:latin typeface="Arial" charset="0"/>
                <a:ea typeface="宋体" charset="0"/>
              </a:rPr>
              <a:t>      {101,"zhang", 76, 85, 78}, </a:t>
            </a:r>
          </a:p>
          <a:p>
            <a:pPr marL="1009650" lvl="1" indent="-609600">
              <a:buNone/>
            </a:pPr>
            <a:r>
              <a:rPr lang="en-US" altLang="zh-CN" sz="2800" dirty="0">
                <a:latin typeface="Arial" charset="0"/>
                <a:ea typeface="宋体" charset="0"/>
              </a:rPr>
              <a:t>      {102, "wang", 83, 92, 86} </a:t>
            </a:r>
          </a:p>
          <a:p>
            <a:pPr marL="1009650" lvl="1" indent="-609600">
              <a:buNone/>
            </a:pPr>
            <a:r>
              <a:rPr lang="en-US" altLang="zh-CN" sz="2800" dirty="0">
                <a:latin typeface="Arial" charset="0"/>
                <a:ea typeface="宋体" charset="0"/>
              </a:rPr>
              <a:t>}; </a:t>
            </a:r>
            <a:r>
              <a:rPr lang="zh-CN" altLang="en-US" sz="2800" dirty="0">
                <a:latin typeface="Arial" charset="0"/>
                <a:ea typeface="宋体" charset="0"/>
              </a:rPr>
              <a:t>  </a:t>
            </a:r>
            <a:endParaRPr lang="en-US" altLang="zh-CN" sz="2800" dirty="0">
              <a:latin typeface="Arial" charset="0"/>
              <a:ea typeface="宋体" charset="0"/>
            </a:endParaRPr>
          </a:p>
        </p:txBody>
      </p:sp>
      <p:graphicFrame>
        <p:nvGraphicFramePr>
          <p:cNvPr id="409900" name="Group 300"/>
          <p:cNvGraphicFramePr>
            <a:graphicFrameLocks noGrp="1"/>
          </p:cNvGraphicFramePr>
          <p:nvPr>
            <p:ph sz="half" idx="2"/>
          </p:nvPr>
        </p:nvGraphicFramePr>
        <p:xfrm>
          <a:off x="1774826" y="4292600"/>
          <a:ext cx="8220075" cy="1879600"/>
        </p:xfrm>
        <a:graphic>
          <a:graphicData uri="http://schemas.openxmlformats.org/drawingml/2006/table">
            <a:tbl>
              <a:tblPr/>
              <a:tblGrid>
                <a:gridCol w="1765300">
                  <a:extLst>
                    <a:ext uri="{9D8B030D-6E8A-4147-A177-3AD203B41FA5}">
                      <a16:colId xmlns:a16="http://schemas.microsoft.com/office/drawing/2014/main" val="20000"/>
                    </a:ext>
                  </a:extLst>
                </a:gridCol>
                <a:gridCol w="1073150">
                  <a:extLst>
                    <a:ext uri="{9D8B030D-6E8A-4147-A177-3AD203B41FA5}">
                      <a16:colId xmlns:a16="http://schemas.microsoft.com/office/drawing/2014/main" val="20001"/>
                    </a:ext>
                  </a:extLst>
                </a:gridCol>
                <a:gridCol w="1228725">
                  <a:extLst>
                    <a:ext uri="{9D8B030D-6E8A-4147-A177-3AD203B41FA5}">
                      <a16:colId xmlns:a16="http://schemas.microsoft.com/office/drawing/2014/main" val="20002"/>
                    </a:ext>
                  </a:extLst>
                </a:gridCol>
                <a:gridCol w="1035050">
                  <a:extLst>
                    <a:ext uri="{9D8B030D-6E8A-4147-A177-3AD203B41FA5}">
                      <a16:colId xmlns:a16="http://schemas.microsoft.com/office/drawing/2014/main" val="20003"/>
                    </a:ext>
                  </a:extLst>
                </a:gridCol>
                <a:gridCol w="1039813">
                  <a:extLst>
                    <a:ext uri="{9D8B030D-6E8A-4147-A177-3AD203B41FA5}">
                      <a16:colId xmlns:a16="http://schemas.microsoft.com/office/drawing/2014/main" val="20004"/>
                    </a:ext>
                  </a:extLst>
                </a:gridCol>
                <a:gridCol w="1038225">
                  <a:extLst>
                    <a:ext uri="{9D8B030D-6E8A-4147-A177-3AD203B41FA5}">
                      <a16:colId xmlns:a16="http://schemas.microsoft.com/office/drawing/2014/main" val="20005"/>
                    </a:ext>
                  </a:extLst>
                </a:gridCol>
                <a:gridCol w="1039812">
                  <a:extLst>
                    <a:ext uri="{9D8B030D-6E8A-4147-A177-3AD203B41FA5}">
                      <a16:colId xmlns:a16="http://schemas.microsoft.com/office/drawing/2014/main" val="20006"/>
                    </a:ext>
                  </a:extLst>
                </a:gridCol>
              </a:tblGrid>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charset="0"/>
                          <a:cs typeface="Times New Roman" panose="02020603050405020304" pitchFamily="18" charset="0"/>
                        </a:rPr>
                        <a:t>students[0]</a:t>
                      </a: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101</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Zhang</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76</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85</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78</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students[1]</a:t>
                      </a: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102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Wang</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83</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92</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86</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charset="0"/>
                          <a:cs typeface="Times New Roman" panose="02020603050405020304" pitchFamily="18" charset="0"/>
                        </a:rPr>
                        <a:t>students[49]</a:t>
                      </a: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1" name="Rectangle 3"/>
          <p:cNvSpPr>
            <a:spLocks noGrp="1" noChangeArrowheads="1"/>
          </p:cNvSpPr>
          <p:nvPr>
            <p:ph type="body" sz="half" idx="1"/>
          </p:nvPr>
        </p:nvSpPr>
        <p:spPr>
          <a:xfrm>
            <a:off x="335360" y="1700808"/>
            <a:ext cx="10153128" cy="3886200"/>
          </a:xfrm>
        </p:spPr>
        <p:txBody>
          <a:bodyPr/>
          <a:lstStyle/>
          <a:p>
            <a:pPr marL="609600" indent="-609600"/>
            <a:r>
              <a:rPr lang="zh-CN" altLang="en-US" sz="2800" dirty="0">
                <a:latin typeface="Arial" charset="0"/>
                <a:ea typeface="宋体" charset="0"/>
              </a:rPr>
              <a:t>结构数组元素的成员引用 ，其格式为：</a:t>
            </a:r>
          </a:p>
          <a:p>
            <a:pPr marL="609600" indent="-609600">
              <a:buNone/>
            </a:pPr>
            <a:r>
              <a:rPr lang="zh-CN" altLang="en-US" sz="2800" dirty="0">
                <a:latin typeface="Arial" charset="0"/>
                <a:ea typeface="宋体" charset="0"/>
              </a:rPr>
              <a:t>       </a:t>
            </a:r>
            <a:r>
              <a:rPr lang="zh-CN" altLang="en-US" sz="2800" dirty="0">
                <a:solidFill>
                  <a:srgbClr val="CC0066"/>
                </a:solidFill>
                <a:latin typeface="Arial" charset="0"/>
                <a:ea typeface="宋体" charset="0"/>
              </a:rPr>
              <a:t>结构数组名</a:t>
            </a:r>
            <a:r>
              <a:rPr lang="en-US" altLang="zh-CN" sz="2800" dirty="0">
                <a:solidFill>
                  <a:srgbClr val="CC0066"/>
                </a:solidFill>
                <a:latin typeface="Arial" charset="0"/>
                <a:ea typeface="宋体" charset="0"/>
              </a:rPr>
              <a:t>[</a:t>
            </a:r>
            <a:r>
              <a:rPr lang="zh-CN" altLang="en-US" sz="2800" dirty="0">
                <a:solidFill>
                  <a:srgbClr val="CC0066"/>
                </a:solidFill>
                <a:latin typeface="Arial" charset="0"/>
                <a:ea typeface="宋体" charset="0"/>
              </a:rPr>
              <a:t>下标</a:t>
            </a:r>
            <a:r>
              <a:rPr lang="en-US" altLang="zh-CN" sz="2800" dirty="0">
                <a:solidFill>
                  <a:srgbClr val="CC0066"/>
                </a:solidFill>
                <a:latin typeface="Arial" charset="0"/>
                <a:ea typeface="宋体" charset="0"/>
              </a:rPr>
              <a:t>] . </a:t>
            </a:r>
            <a:r>
              <a:rPr lang="zh-CN" altLang="en-US" sz="2800" dirty="0">
                <a:solidFill>
                  <a:srgbClr val="CC0066"/>
                </a:solidFill>
                <a:latin typeface="Arial" charset="0"/>
                <a:ea typeface="宋体" charset="0"/>
              </a:rPr>
              <a:t>结构成员名</a:t>
            </a:r>
          </a:p>
          <a:p>
            <a:pPr marL="609600" indent="-609600">
              <a:buNone/>
            </a:pPr>
            <a:r>
              <a:rPr lang="zh-CN" altLang="en-US" sz="2800" dirty="0">
                <a:latin typeface="Arial" charset="0"/>
                <a:ea typeface="宋体" charset="0"/>
              </a:rPr>
              <a:t>    </a:t>
            </a:r>
          </a:p>
          <a:p>
            <a:pPr marL="609600" indent="-609600"/>
            <a:r>
              <a:rPr lang="zh-CN" altLang="en-US" sz="2800" dirty="0">
                <a:latin typeface="Arial" charset="0"/>
                <a:ea typeface="宋体" charset="0"/>
              </a:rPr>
              <a:t>使用方法与同类型的变量完全相同：</a:t>
            </a:r>
          </a:p>
          <a:p>
            <a:pPr marL="1290637" lvl="2" indent="-533400">
              <a:buNone/>
            </a:pPr>
            <a:r>
              <a:rPr lang="en-US" altLang="zh-CN" sz="2800" dirty="0">
                <a:latin typeface="Arial" charset="0"/>
                <a:ea typeface="宋体" charset="0"/>
              </a:rPr>
              <a:t>students[</a:t>
            </a:r>
            <a:r>
              <a:rPr lang="en-US" altLang="zh-CN" sz="2800" dirty="0" err="1">
                <a:latin typeface="Arial" charset="0"/>
                <a:ea typeface="宋体" charset="0"/>
              </a:rPr>
              <a:t>i</a:t>
            </a:r>
            <a:r>
              <a:rPr lang="en-US" altLang="zh-CN" sz="2800" dirty="0">
                <a:latin typeface="Arial" charset="0"/>
                <a:ea typeface="宋体" charset="0"/>
              </a:rPr>
              <a:t>].</a:t>
            </a:r>
            <a:r>
              <a:rPr lang="en-US" altLang="zh-CN" sz="2800" dirty="0" err="1">
                <a:latin typeface="Arial" charset="0"/>
                <a:ea typeface="宋体" charset="0"/>
              </a:rPr>
              <a:t>num</a:t>
            </a:r>
            <a:r>
              <a:rPr lang="en-US" altLang="zh-CN" sz="2800" dirty="0">
                <a:latin typeface="Arial" charset="0"/>
                <a:ea typeface="宋体" charset="0"/>
              </a:rPr>
              <a:t> = 101;</a:t>
            </a:r>
          </a:p>
          <a:p>
            <a:pPr marL="1290637" lvl="2" indent="-533400">
              <a:buNone/>
            </a:pPr>
            <a:r>
              <a:rPr lang="en-US" altLang="zh-CN" sz="2800" dirty="0" err="1">
                <a:latin typeface="Arial" charset="0"/>
                <a:ea typeface="宋体" charset="0"/>
              </a:rPr>
              <a:t>strcpy</a:t>
            </a:r>
            <a:r>
              <a:rPr lang="en-US" altLang="zh-CN" sz="2800" dirty="0">
                <a:latin typeface="Arial" charset="0"/>
                <a:ea typeface="宋体" charset="0"/>
              </a:rPr>
              <a:t> (students[</a:t>
            </a:r>
            <a:r>
              <a:rPr lang="en-US" altLang="zh-CN" sz="2800" dirty="0" err="1">
                <a:latin typeface="Arial" charset="0"/>
                <a:ea typeface="宋体" charset="0"/>
              </a:rPr>
              <a:t>i</a:t>
            </a:r>
            <a:r>
              <a:rPr lang="en-US" altLang="zh-CN" sz="2800" dirty="0">
                <a:latin typeface="Arial" charset="0"/>
                <a:ea typeface="宋体" charset="0"/>
              </a:rPr>
              <a:t>].name, "</a:t>
            </a:r>
            <a:r>
              <a:rPr lang="en-US" altLang="zh-CN" sz="2800" dirty="0" err="1">
                <a:latin typeface="Arial" charset="0"/>
                <a:ea typeface="宋体" charset="0"/>
              </a:rPr>
              <a:t>zhang</a:t>
            </a:r>
            <a:r>
              <a:rPr lang="en-US" altLang="zh-CN" sz="2800" dirty="0">
                <a:latin typeface="Arial" charset="0"/>
                <a:ea typeface="宋体" charset="0"/>
              </a:rPr>
              <a:t>"); </a:t>
            </a:r>
          </a:p>
          <a:p>
            <a:pPr marL="1290637" lvl="2" indent="-533400">
              <a:buNone/>
            </a:pPr>
            <a:r>
              <a:rPr lang="en-US" altLang="zh-CN" sz="2800" dirty="0">
                <a:latin typeface="Arial" charset="0"/>
                <a:ea typeface="宋体" charset="0"/>
              </a:rPr>
              <a:t>students[</a:t>
            </a:r>
            <a:r>
              <a:rPr lang="en-US" altLang="zh-CN" sz="2800" dirty="0" err="1">
                <a:latin typeface="Arial" charset="0"/>
                <a:ea typeface="宋体" charset="0"/>
              </a:rPr>
              <a:t>i</a:t>
            </a:r>
            <a:r>
              <a:rPr lang="en-US" altLang="zh-CN" sz="2800" dirty="0">
                <a:latin typeface="Arial" charset="0"/>
                <a:ea typeface="宋体" charset="0"/>
              </a:rPr>
              <a:t>] = students[k] </a:t>
            </a:r>
          </a:p>
        </p:txBody>
      </p:sp>
      <p:sp>
        <p:nvSpPr>
          <p:cNvPr id="26627" name="Rectangle 38"/>
          <p:cNvSpPr>
            <a:spLocks noGrp="1" noChangeArrowheads="1"/>
          </p:cNvSpPr>
          <p:nvPr>
            <p:ph type="title"/>
          </p:nvPr>
        </p:nvSpPr>
        <p:spPr>
          <a:xfrm>
            <a:off x="1774825" y="385764"/>
            <a:ext cx="8229600" cy="955675"/>
          </a:xfrm>
          <a:noFill/>
        </p:spPr>
        <p:txBody>
          <a:bodyPr/>
          <a:lstStyle/>
          <a:p>
            <a:pPr eaLnBrk="1" hangingPunct="1"/>
            <a:r>
              <a:rPr lang="en-US" altLang="zh-CN" sz="3200" dirty="0">
                <a:latin typeface="Arial" charset="0"/>
                <a:ea typeface="宋体" charset="0"/>
              </a:rPr>
              <a:t>3.2.2  </a:t>
            </a:r>
            <a:r>
              <a:rPr lang="zh-CN" altLang="en-US" sz="3200" dirty="0">
                <a:latin typeface="Arial" charset="0"/>
                <a:ea typeface="宋体" charset="0"/>
              </a:rPr>
              <a:t>结构数组操作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 calcmode="lin" valueType="num">
                                      <p:cBhvr additive="base">
                                        <p:cTn id="12"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1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11651">
                                            <p:txEl>
                                              <p:pRg st="3" end="3"/>
                                            </p:txEl>
                                          </p:spTgt>
                                        </p:tgtEl>
                                        <p:attrNameLst>
                                          <p:attrName>style.visibility</p:attrName>
                                        </p:attrNameLst>
                                      </p:cBhvr>
                                      <p:to>
                                        <p:strVal val="visible"/>
                                      </p:to>
                                    </p:set>
                                    <p:anim calcmode="lin" valueType="num">
                                      <p:cBhvr additive="base">
                                        <p:cTn id="18"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1651">
                                            <p:txEl>
                                              <p:pRg st="4" end="4"/>
                                            </p:txEl>
                                          </p:spTgt>
                                        </p:tgtEl>
                                        <p:attrNameLst>
                                          <p:attrName>style.visibility</p:attrName>
                                        </p:attrNameLst>
                                      </p:cBhvr>
                                      <p:to>
                                        <p:strVal val="visible"/>
                                      </p:to>
                                    </p:set>
                                    <p:anim calcmode="lin" valueType="num">
                                      <p:cBhvr additive="base">
                                        <p:cTn id="22"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11651">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11651">
                                            <p:txEl>
                                              <p:pRg st="5" end="5"/>
                                            </p:txEl>
                                          </p:spTgt>
                                        </p:tgtEl>
                                        <p:attrNameLst>
                                          <p:attrName>style.visibility</p:attrName>
                                        </p:attrNameLst>
                                      </p:cBhvr>
                                      <p:to>
                                        <p:strVal val="visible"/>
                                      </p:to>
                                    </p:set>
                                    <p:anim calcmode="lin" valueType="num">
                                      <p:cBhvr additive="base">
                                        <p:cTn id="26"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11651">
                                            <p:txEl>
                                              <p:pRg st="6" end="6"/>
                                            </p:txEl>
                                          </p:spTgt>
                                        </p:tgtEl>
                                        <p:attrNameLst>
                                          <p:attrName>style.visibility</p:attrName>
                                        </p:attrNameLst>
                                      </p:cBhvr>
                                      <p:to>
                                        <p:strVal val="visible"/>
                                      </p:to>
                                    </p:set>
                                    <p:anim calcmode="lin" valueType="num">
                                      <p:cBhvr additive="base">
                                        <p:cTn id="30"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1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dirty="0">
                <a:latin typeface="Arial" charset="0"/>
                <a:ea typeface="宋体" charset="0"/>
              </a:rPr>
              <a:t>3.3  </a:t>
            </a:r>
            <a:r>
              <a:rPr lang="zh-CN" altLang="en-US" dirty="0">
                <a:latin typeface="Arial" charset="0"/>
                <a:ea typeface="宋体" charset="0"/>
              </a:rPr>
              <a:t>修改学生成绩</a:t>
            </a:r>
            <a:r>
              <a:rPr lang="en-US" altLang="zh-CN" dirty="0">
                <a:latin typeface="Arial" charset="0"/>
                <a:ea typeface="宋体" charset="0"/>
              </a:rPr>
              <a:t> </a:t>
            </a:r>
            <a:endParaRPr lang="zh-CN" altLang="en-US" dirty="0">
              <a:latin typeface="Arial" charset="0"/>
              <a:ea typeface="宋体" charset="0"/>
            </a:endParaRPr>
          </a:p>
        </p:txBody>
      </p:sp>
      <p:sp>
        <p:nvSpPr>
          <p:cNvPr id="27651" name="Rectangle 3"/>
          <p:cNvSpPr>
            <a:spLocks noGrp="1" noChangeArrowheads="1"/>
          </p:cNvSpPr>
          <p:nvPr>
            <p:ph type="body" idx="1"/>
          </p:nvPr>
        </p:nvSpPr>
        <p:spPr>
          <a:noFill/>
        </p:spPr>
        <p:txBody>
          <a:bodyPr/>
          <a:lstStyle/>
          <a:p>
            <a:pPr eaLnBrk="1" hangingPunct="1">
              <a:buFont typeface="Wingdings" charset="0"/>
              <a:buNone/>
            </a:pPr>
            <a:r>
              <a:rPr lang="en-US" altLang="zh-CN" dirty="0">
                <a:latin typeface="Arial" charset="0"/>
                <a:ea typeface="宋体" charset="0"/>
              </a:rPr>
              <a:t>3.3.1  </a:t>
            </a:r>
            <a:r>
              <a:rPr lang="zh-CN" altLang="en-US" dirty="0">
                <a:latin typeface="Arial" charset="0"/>
                <a:ea typeface="宋体" charset="0"/>
              </a:rPr>
              <a:t>程序解析  </a:t>
            </a:r>
          </a:p>
          <a:p>
            <a:pPr eaLnBrk="1" hangingPunct="1">
              <a:buFont typeface="Wingdings" charset="0"/>
              <a:buNone/>
            </a:pPr>
            <a:r>
              <a:rPr lang="en-US" altLang="zh-CN" dirty="0">
                <a:latin typeface="Arial" charset="0"/>
                <a:ea typeface="宋体" charset="0"/>
              </a:rPr>
              <a:t>3.3.2  </a:t>
            </a:r>
            <a:r>
              <a:rPr lang="zh-CN" altLang="en-US" dirty="0">
                <a:latin typeface="Arial" charset="0"/>
                <a:ea typeface="宋体" charset="0"/>
              </a:rPr>
              <a:t>结构指针的概念</a:t>
            </a:r>
          </a:p>
          <a:p>
            <a:pPr eaLnBrk="1" hangingPunct="1">
              <a:buFont typeface="Wingdings" charset="0"/>
              <a:buNone/>
            </a:pPr>
            <a:r>
              <a:rPr lang="en-US" altLang="zh-CN" dirty="0">
                <a:latin typeface="Arial" charset="0"/>
                <a:ea typeface="宋体" charset="0"/>
              </a:rPr>
              <a:t>3.3.3  </a:t>
            </a:r>
            <a:r>
              <a:rPr lang="zh-CN" altLang="en-US" dirty="0">
                <a:latin typeface="Arial" charset="0"/>
                <a:ea typeface="宋体" charset="0"/>
              </a:rPr>
              <a:t>结构指针作为函数参数</a:t>
            </a:r>
          </a:p>
          <a:p>
            <a:pPr eaLnBrk="1" hangingPunct="1">
              <a:buFont typeface="Wingdings" charset="0"/>
              <a:buNone/>
            </a:pPr>
            <a:endParaRPr lang="zh-CN" altLang="en-US" dirty="0">
              <a:latin typeface="Arial" charset="0"/>
              <a:ea typeface="宋体"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81200" y="457201"/>
            <a:ext cx="7715250" cy="739775"/>
          </a:xfrm>
        </p:spPr>
        <p:txBody>
          <a:bodyPr/>
          <a:lstStyle/>
          <a:p>
            <a:pPr eaLnBrk="1" hangingPunct="1"/>
            <a:r>
              <a:rPr lang="en-US" altLang="zh-CN" sz="4000" dirty="0">
                <a:latin typeface="Arial" charset="0"/>
                <a:ea typeface="宋体" charset="0"/>
              </a:rPr>
              <a:t>3.3.1 </a:t>
            </a:r>
            <a:r>
              <a:rPr lang="zh-CN" altLang="en-US" sz="4000" dirty="0">
                <a:latin typeface="Arial" charset="0"/>
                <a:ea typeface="宋体" charset="0"/>
              </a:rPr>
              <a:t>程序解析</a:t>
            </a:r>
          </a:p>
        </p:txBody>
      </p:sp>
      <p:sp>
        <p:nvSpPr>
          <p:cNvPr id="28675" name="Rectangle 4"/>
          <p:cNvSpPr>
            <a:spLocks noChangeArrowheads="1"/>
          </p:cNvSpPr>
          <p:nvPr/>
        </p:nvSpPr>
        <p:spPr bwMode="auto">
          <a:xfrm>
            <a:off x="1981200" y="2514600"/>
            <a:ext cx="8686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28676" name="Rectangle 16"/>
          <p:cNvSpPr>
            <a:spLocks noGrp="1" noChangeArrowheads="1"/>
          </p:cNvSpPr>
          <p:nvPr>
            <p:ph type="body" idx="1"/>
          </p:nvPr>
        </p:nvSpPr>
        <p:spPr>
          <a:xfrm>
            <a:off x="191344" y="1268414"/>
            <a:ext cx="11737304" cy="1440507"/>
          </a:xfrm>
        </p:spPr>
        <p:txBody>
          <a:bodyPr/>
          <a:lstStyle/>
          <a:p>
            <a:pPr marL="0" indent="0" eaLnBrk="1" hangingPunct="1">
              <a:buFont typeface="Wingdings" charset="0"/>
              <a:buNone/>
            </a:pPr>
            <a:r>
              <a:rPr lang="zh-CN" altLang="en-US" dirty="0">
                <a:latin typeface="Arial" charset="0"/>
                <a:ea typeface="宋体" charset="0"/>
              </a:rPr>
              <a:t>例</a:t>
            </a:r>
            <a:r>
              <a:rPr lang="en-US" altLang="zh-CN" dirty="0">
                <a:latin typeface="Arial" charset="0"/>
                <a:ea typeface="宋体" charset="0"/>
              </a:rPr>
              <a:t>3-3 </a:t>
            </a:r>
            <a:r>
              <a:rPr lang="zh-CN" altLang="en-US" dirty="0">
                <a:latin typeface="Arial" charset="0"/>
                <a:ea typeface="宋体" charset="0"/>
              </a:rPr>
              <a:t>输入</a:t>
            </a:r>
            <a:r>
              <a:rPr lang="en-US" altLang="zh-CN" dirty="0">
                <a:latin typeface="Arial" charset="0"/>
                <a:ea typeface="宋体" charset="0"/>
              </a:rPr>
              <a:t>n(n&lt;50)</a:t>
            </a:r>
            <a:r>
              <a:rPr lang="zh-CN" altLang="en-US" dirty="0">
                <a:latin typeface="Arial" charset="0"/>
                <a:ea typeface="宋体" charset="0"/>
              </a:rPr>
              <a:t>个学生的成绩信息，再输入一个学生的学号、课程以及成绩，在自定义函数中修改该学生指定课程的成绩。</a:t>
            </a:r>
          </a:p>
        </p:txBody>
      </p:sp>
      <p:sp>
        <p:nvSpPr>
          <p:cNvPr id="417809" name="Text Box 17"/>
          <p:cNvSpPr txBox="1">
            <a:spLocks noChangeArrowheads="1"/>
          </p:cNvSpPr>
          <p:nvPr/>
        </p:nvSpPr>
        <p:spPr bwMode="auto">
          <a:xfrm>
            <a:off x="1824310" y="2708921"/>
            <a:ext cx="9000579" cy="3786294"/>
          </a:xfrm>
          <a:prstGeom prst="rect">
            <a:avLst/>
          </a:prstGeom>
          <a:noFill/>
          <a:ln w="9525">
            <a:noFill/>
            <a:miter lim="800000"/>
            <a:headEnd/>
            <a:tailEnd/>
          </a:ln>
          <a:effectLst/>
        </p:spPr>
        <p:txBody>
          <a:bodyPr wrap="square" lIns="92075" tIns="46038" rIns="92075" bIns="46038">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b="1" dirty="0">
                <a:latin typeface="+mn-lt"/>
                <a:cs typeface="Arial Unicode MS" charset="0"/>
              </a:rPr>
              <a:t>main()</a:t>
            </a:r>
            <a:r>
              <a:rPr lang="zh-CN" altLang="en-US" sz="2400" b="1" dirty="0">
                <a:latin typeface="+mn-lt"/>
                <a:cs typeface="Arial Unicode MS" charset="0"/>
              </a:rPr>
              <a:t>中程序段：</a:t>
            </a:r>
            <a:endParaRPr lang="en-US" altLang="zh-CN" sz="2400" b="1" dirty="0">
              <a:latin typeface="+mn-lt"/>
              <a:cs typeface="Arial Unicode MS" charset="0"/>
            </a:endParaRPr>
          </a:p>
          <a:p>
            <a:pPr lvl="1" eaLnBrk="1" hangingPunct="1"/>
            <a:r>
              <a:rPr lang="en-US" altLang="zh-CN" sz="2400" b="1" dirty="0">
                <a:latin typeface="+mn-lt"/>
                <a:cs typeface="Arial Unicode MS" charset="0"/>
              </a:rPr>
              <a:t>int course, </a:t>
            </a:r>
            <a:r>
              <a:rPr lang="en-US" altLang="zh-CN" sz="2400" b="1" dirty="0" err="1">
                <a:latin typeface="+mn-lt"/>
                <a:cs typeface="Arial Unicode MS" charset="0"/>
              </a:rPr>
              <a:t>i</a:t>
            </a:r>
            <a:r>
              <a:rPr lang="en-US" altLang="zh-CN" sz="2400" b="1" dirty="0">
                <a:latin typeface="+mn-lt"/>
                <a:cs typeface="Arial Unicode MS" charset="0"/>
              </a:rPr>
              <a:t>, n, num, pos, score;</a:t>
            </a:r>
            <a:endParaRPr lang="fr-FR" altLang="zh-CN" sz="2400" b="1" dirty="0">
              <a:latin typeface="+mn-lt"/>
              <a:cs typeface="Arial Unicode MS" charset="0"/>
            </a:endParaRPr>
          </a:p>
          <a:p>
            <a:pPr lvl="1" eaLnBrk="1" hangingPunct="1"/>
            <a:r>
              <a:rPr lang="fr-FR" altLang="zh-CN" sz="2400" b="1" dirty="0">
                <a:solidFill>
                  <a:schemeClr val="bg2"/>
                </a:solidFill>
                <a:latin typeface="+mn-lt"/>
                <a:cs typeface="Arial Unicode MS" charset="0"/>
              </a:rPr>
              <a:t>struct student</a:t>
            </a:r>
            <a:r>
              <a:rPr lang="fr-FR" altLang="zh-CN" sz="2400" b="1" dirty="0">
                <a:latin typeface="+mn-lt"/>
                <a:cs typeface="Arial Unicode MS" charset="0"/>
              </a:rPr>
              <a:t> </a:t>
            </a:r>
            <a:r>
              <a:rPr lang="fr-FR" altLang="zh-CN" sz="2400" b="1" dirty="0">
                <a:solidFill>
                  <a:srgbClr val="CC0066"/>
                </a:solidFill>
                <a:latin typeface="+mn-lt"/>
                <a:cs typeface="Arial Unicode MS" charset="0"/>
              </a:rPr>
              <a:t>students[50]</a:t>
            </a:r>
            <a:r>
              <a:rPr lang="fr-FR" altLang="zh-CN" sz="2400" b="1" dirty="0">
                <a:latin typeface="+mn-lt"/>
                <a:cs typeface="Arial Unicode MS" charset="0"/>
              </a:rPr>
              <a:t>;  	 /* </a:t>
            </a:r>
            <a:r>
              <a:rPr lang="zh-CN" altLang="fr-FR" sz="2400" b="1" dirty="0">
                <a:latin typeface="+mn-lt"/>
                <a:cs typeface="Arial Unicode MS" charset="0"/>
              </a:rPr>
              <a:t>定义结构数组 *</a:t>
            </a:r>
            <a:r>
              <a:rPr lang="fr-FR" altLang="zh-CN" sz="2400" b="1" dirty="0">
                <a:latin typeface="+mn-lt"/>
                <a:cs typeface="Arial Unicode MS" charset="0"/>
              </a:rPr>
              <a:t>/</a:t>
            </a:r>
          </a:p>
          <a:p>
            <a:pPr lvl="1" eaLnBrk="1" hangingPunct="1"/>
            <a:endParaRPr lang="fr-FR" altLang="zh-CN" sz="2400" b="1" dirty="0">
              <a:latin typeface="+mn-lt"/>
              <a:cs typeface="Arial Unicode MS" charset="0"/>
            </a:endParaRPr>
          </a:p>
          <a:p>
            <a:pPr lvl="1" eaLnBrk="1" hangingPunct="1"/>
            <a:r>
              <a:rPr lang="fr-FR" altLang="zh-CN" sz="2400" b="1" dirty="0">
                <a:latin typeface="+mn-lt"/>
                <a:cs typeface="Arial Unicode MS" charset="0"/>
              </a:rPr>
              <a:t>/* </a:t>
            </a:r>
            <a:r>
              <a:rPr lang="zh-CN" altLang="fr-FR" sz="2400" b="1" dirty="0">
                <a:latin typeface="+mn-lt"/>
                <a:cs typeface="Arial Unicode MS" charset="0"/>
              </a:rPr>
              <a:t>输入</a:t>
            </a:r>
            <a:r>
              <a:rPr lang="fr-FR" altLang="zh-CN" sz="2400" b="1" dirty="0">
                <a:latin typeface="+mn-lt"/>
                <a:cs typeface="Arial Unicode MS" charset="0"/>
              </a:rPr>
              <a:t>n</a:t>
            </a:r>
            <a:r>
              <a:rPr lang="zh-CN" altLang="fr-FR" sz="2400" b="1" dirty="0">
                <a:latin typeface="+mn-lt"/>
                <a:cs typeface="Arial Unicode MS" charset="0"/>
              </a:rPr>
              <a:t>个学生信息</a:t>
            </a:r>
            <a:r>
              <a:rPr lang="zh-CN" altLang="en-US" sz="2400" b="1" dirty="0">
                <a:latin typeface="+mn-lt"/>
                <a:cs typeface="Arial Unicode MS" charset="0"/>
              </a:rPr>
              <a:t>，略</a:t>
            </a:r>
            <a:r>
              <a:rPr lang="zh-CN" altLang="fr-FR" sz="2400" b="1" dirty="0">
                <a:latin typeface="+mn-lt"/>
                <a:cs typeface="Arial Unicode MS" charset="0"/>
              </a:rPr>
              <a:t> *</a:t>
            </a:r>
            <a:r>
              <a:rPr lang="fr-FR" altLang="zh-CN" sz="2400" b="1" dirty="0">
                <a:latin typeface="+mn-lt"/>
                <a:cs typeface="Arial Unicode MS" charset="0"/>
              </a:rPr>
              <a:t>/</a:t>
            </a:r>
          </a:p>
          <a:p>
            <a:pPr lvl="1" eaLnBrk="1" hangingPunct="1"/>
            <a:r>
              <a:rPr lang="en-US" altLang="zh-CN" sz="2400" b="1" dirty="0">
                <a:latin typeface="+mn-lt"/>
                <a:cs typeface="Arial Unicode MS" charset="0"/>
              </a:rPr>
              <a:t>/* </a:t>
            </a:r>
            <a:r>
              <a:rPr lang="zh-CN" altLang="en-US" sz="2400" b="1" dirty="0">
                <a:latin typeface="+mn-lt"/>
                <a:cs typeface="Arial Unicode MS" charset="0"/>
              </a:rPr>
              <a:t>输入待修改学生信息</a:t>
            </a:r>
            <a:r>
              <a:rPr lang="en-US" altLang="zh-CN" sz="2400" b="1" dirty="0">
                <a:latin typeface="+mn-lt"/>
                <a:cs typeface="Arial Unicode MS" charset="0"/>
              </a:rPr>
              <a:t>num, course, score</a:t>
            </a:r>
            <a:r>
              <a:rPr lang="zh-CN" altLang="en-US" sz="2400" b="1" dirty="0">
                <a:latin typeface="+mn-lt"/>
                <a:cs typeface="Arial Unicode MS" charset="0"/>
              </a:rPr>
              <a:t>，略 *</a:t>
            </a:r>
            <a:r>
              <a:rPr lang="en-US" altLang="zh-CN" sz="2400" b="1" dirty="0">
                <a:latin typeface="+mn-lt"/>
                <a:cs typeface="Arial Unicode MS" charset="0"/>
              </a:rPr>
              <a:t>/</a:t>
            </a:r>
          </a:p>
          <a:p>
            <a:pPr lvl="1" eaLnBrk="1" hangingPunct="1"/>
            <a:endParaRPr lang="en-US" altLang="zh-CN" sz="2400" b="1" dirty="0">
              <a:latin typeface="+mn-lt"/>
              <a:cs typeface="Arial Unicode MS" charset="0"/>
            </a:endParaRPr>
          </a:p>
          <a:p>
            <a:pPr lvl="1" eaLnBrk="1" hangingPunct="1"/>
            <a:r>
              <a:rPr lang="en-US" altLang="zh-CN" sz="2400" b="1" dirty="0">
                <a:latin typeface="+mn-lt"/>
                <a:cs typeface="Arial Unicode MS" charset="0"/>
              </a:rPr>
              <a:t>pos = </a:t>
            </a:r>
            <a:r>
              <a:rPr lang="en-US" altLang="zh-CN" sz="2400" b="1" dirty="0" err="1">
                <a:latin typeface="+mn-lt"/>
                <a:cs typeface="Arial Unicode MS" charset="0"/>
              </a:rPr>
              <a:t>update_score</a:t>
            </a:r>
            <a:r>
              <a:rPr lang="en-US" altLang="zh-CN" sz="2400" b="1" dirty="0">
                <a:latin typeface="+mn-lt"/>
                <a:cs typeface="Arial Unicode MS" charset="0"/>
              </a:rPr>
              <a:t>(</a:t>
            </a:r>
            <a:r>
              <a:rPr lang="en-US" altLang="zh-CN" sz="2400" b="1" dirty="0">
                <a:solidFill>
                  <a:srgbClr val="CC0066"/>
                </a:solidFill>
                <a:latin typeface="+mn-lt"/>
                <a:cs typeface="Arial Unicode MS" charset="0"/>
              </a:rPr>
              <a:t>students</a:t>
            </a:r>
            <a:r>
              <a:rPr lang="en-US" altLang="zh-CN" sz="2400" b="1" dirty="0">
                <a:latin typeface="+mn-lt"/>
                <a:cs typeface="Arial Unicode MS" charset="0"/>
              </a:rPr>
              <a:t>, n, num, course, score);</a:t>
            </a:r>
          </a:p>
          <a:p>
            <a:pPr lvl="1" eaLnBrk="1" hangingPunct="1"/>
            <a:endParaRPr lang="pt-BR" altLang="zh-CN" sz="2400" b="1" dirty="0">
              <a:latin typeface="+mn-lt"/>
              <a:cs typeface="Arial Unicode MS" charset="0"/>
            </a:endParaRPr>
          </a:p>
          <a:p>
            <a:pPr lvl="1" eaLnBrk="1" hangingPunct="1"/>
            <a:r>
              <a:rPr lang="pt-BR" altLang="zh-CN" sz="2400" b="1" dirty="0">
                <a:latin typeface="+mn-lt"/>
                <a:cs typeface="Arial Unicode MS" charset="0"/>
              </a:rPr>
              <a:t>/*</a:t>
            </a:r>
            <a:r>
              <a:rPr lang="zh-CN" altLang="pt-BR" sz="2400" b="1" dirty="0">
                <a:latin typeface="+mn-lt"/>
                <a:cs typeface="Arial Unicode MS" charset="0"/>
              </a:rPr>
              <a:t>输出修改后的学生信息</a:t>
            </a:r>
            <a:r>
              <a:rPr lang="zh-CN" altLang="en-US" sz="2400" b="1" dirty="0">
                <a:latin typeface="+mn-lt"/>
                <a:cs typeface="Arial Unicode MS" charset="0"/>
              </a:rPr>
              <a:t>，略</a:t>
            </a:r>
            <a:r>
              <a:rPr lang="zh-CN" altLang="pt-BR" sz="2400" b="1" dirty="0">
                <a:latin typeface="+mn-lt"/>
                <a:cs typeface="Arial Unicode MS" charset="0"/>
              </a:rPr>
              <a:t>*</a:t>
            </a:r>
            <a:r>
              <a:rPr lang="pt-BR" altLang="zh-CN" sz="2400" b="1" dirty="0">
                <a:latin typeface="+mn-lt"/>
                <a:cs typeface="Arial Unicode MS"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457201"/>
            <a:ext cx="7715250" cy="739775"/>
          </a:xfrm>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3-3 </a:t>
            </a:r>
            <a:r>
              <a:rPr lang="zh-CN" altLang="en-US" sz="4000" dirty="0">
                <a:latin typeface="Arial" charset="0"/>
                <a:ea typeface="宋体" charset="0"/>
              </a:rPr>
              <a:t>函数定义</a:t>
            </a:r>
          </a:p>
        </p:txBody>
      </p:sp>
      <p:sp>
        <p:nvSpPr>
          <p:cNvPr id="29699" name="Rectangle 3"/>
          <p:cNvSpPr>
            <a:spLocks noChangeArrowheads="1"/>
          </p:cNvSpPr>
          <p:nvPr/>
        </p:nvSpPr>
        <p:spPr bwMode="auto">
          <a:xfrm>
            <a:off x="1981200" y="2514600"/>
            <a:ext cx="8686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29700" name="Text Box 5"/>
          <p:cNvSpPr txBox="1">
            <a:spLocks noChangeArrowheads="1"/>
          </p:cNvSpPr>
          <p:nvPr/>
        </p:nvSpPr>
        <p:spPr bwMode="auto">
          <a:xfrm>
            <a:off x="623392" y="1196976"/>
            <a:ext cx="10297144" cy="56329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de-DE" altLang="zh-CN" b="1" dirty="0"/>
              <a:t>/* </a:t>
            </a:r>
            <a:r>
              <a:rPr lang="zh-CN" altLang="de-DE" b="1" dirty="0"/>
              <a:t>自定义函数，修改学生成绩 *</a:t>
            </a:r>
            <a:r>
              <a:rPr lang="de-DE" altLang="zh-CN" b="1" dirty="0"/>
              <a:t>/</a:t>
            </a:r>
          </a:p>
          <a:p>
            <a:pPr eaLnBrk="1" hangingPunct="1"/>
            <a:r>
              <a:rPr lang="de-DE" altLang="zh-CN" b="1" dirty="0" err="1"/>
              <a:t>int</a:t>
            </a:r>
            <a:r>
              <a:rPr lang="de-DE" altLang="zh-CN" b="1" dirty="0"/>
              <a:t> </a:t>
            </a:r>
            <a:r>
              <a:rPr lang="de-DE" altLang="zh-CN" b="1" dirty="0" err="1"/>
              <a:t>update_score</a:t>
            </a:r>
            <a:r>
              <a:rPr lang="de-DE" altLang="zh-CN" b="1" dirty="0"/>
              <a:t> (</a:t>
            </a:r>
            <a:r>
              <a:rPr lang="de-DE" altLang="zh-CN" b="1" dirty="0" err="1">
                <a:solidFill>
                  <a:schemeClr val="bg2"/>
                </a:solidFill>
              </a:rPr>
              <a:t>struct</a:t>
            </a:r>
            <a:r>
              <a:rPr lang="de-DE" altLang="zh-CN" b="1" dirty="0">
                <a:solidFill>
                  <a:schemeClr val="bg2"/>
                </a:solidFill>
              </a:rPr>
              <a:t> </a:t>
            </a:r>
            <a:r>
              <a:rPr lang="de-DE" altLang="zh-CN" b="1" dirty="0" err="1">
                <a:solidFill>
                  <a:schemeClr val="bg2"/>
                </a:solidFill>
              </a:rPr>
              <a:t>student</a:t>
            </a:r>
            <a:r>
              <a:rPr lang="de-DE" altLang="zh-CN" b="1" dirty="0">
                <a:solidFill>
                  <a:srgbClr val="CC0066"/>
                </a:solidFill>
              </a:rPr>
              <a:t> *p</a:t>
            </a:r>
            <a:r>
              <a:rPr lang="de-DE" altLang="zh-CN" b="1" dirty="0"/>
              <a:t>, </a:t>
            </a:r>
            <a:r>
              <a:rPr lang="de-DE" altLang="zh-CN" b="1" dirty="0" err="1"/>
              <a:t>int</a:t>
            </a:r>
            <a:r>
              <a:rPr lang="de-DE" altLang="zh-CN" b="1" dirty="0"/>
              <a:t> </a:t>
            </a:r>
            <a:r>
              <a:rPr lang="de-DE" altLang="zh-CN" b="1" dirty="0" err="1"/>
              <a:t>n</a:t>
            </a:r>
            <a:r>
              <a:rPr lang="de-DE" altLang="zh-CN" b="1" dirty="0"/>
              <a:t>, </a:t>
            </a:r>
            <a:r>
              <a:rPr lang="de-DE" altLang="zh-CN" b="1" dirty="0" err="1"/>
              <a:t>int</a:t>
            </a:r>
            <a:r>
              <a:rPr lang="de-DE" altLang="zh-CN" b="1" dirty="0"/>
              <a:t> </a:t>
            </a:r>
            <a:r>
              <a:rPr lang="de-DE" altLang="zh-CN" b="1" dirty="0" err="1"/>
              <a:t>num</a:t>
            </a:r>
            <a:r>
              <a:rPr lang="de-DE" altLang="zh-CN" b="1" dirty="0"/>
              <a:t>, </a:t>
            </a:r>
            <a:r>
              <a:rPr lang="de-DE" altLang="zh-CN" b="1" dirty="0" err="1"/>
              <a:t>int</a:t>
            </a:r>
            <a:r>
              <a:rPr lang="de-DE" altLang="zh-CN" b="1" dirty="0"/>
              <a:t> </a:t>
            </a:r>
            <a:r>
              <a:rPr lang="de-DE" altLang="zh-CN" b="1" dirty="0" err="1"/>
              <a:t>course</a:t>
            </a:r>
            <a:r>
              <a:rPr lang="de-DE" altLang="zh-CN" b="1" dirty="0"/>
              <a:t>, </a:t>
            </a:r>
            <a:r>
              <a:rPr lang="de-DE" altLang="zh-CN" b="1" dirty="0" err="1"/>
              <a:t>int</a:t>
            </a:r>
            <a:r>
              <a:rPr lang="de-DE" altLang="zh-CN" b="1" dirty="0"/>
              <a:t> score)</a:t>
            </a:r>
          </a:p>
          <a:p>
            <a:pPr eaLnBrk="1" hangingPunct="1"/>
            <a:r>
              <a:rPr lang="de-DE" altLang="zh-CN" b="1" dirty="0"/>
              <a:t>{ </a:t>
            </a:r>
          </a:p>
          <a:p>
            <a:pPr lvl="1" eaLnBrk="1" hangingPunct="1"/>
            <a:r>
              <a:rPr lang="de-DE" altLang="zh-CN" b="1" dirty="0"/>
              <a:t>int i, pos;</a:t>
            </a:r>
          </a:p>
          <a:p>
            <a:pPr lvl="1" eaLnBrk="1" hangingPunct="1"/>
            <a:endParaRPr lang="de-DE" altLang="zh-CN" b="1" dirty="0"/>
          </a:p>
          <a:p>
            <a:pPr lvl="1" eaLnBrk="1" hangingPunct="1"/>
            <a:r>
              <a:rPr lang="de-DE" altLang="zh-CN" b="1" dirty="0" err="1"/>
              <a:t>for</a:t>
            </a:r>
            <a:r>
              <a:rPr lang="zh-CN" altLang="en-US" b="1" dirty="0"/>
              <a:t> </a:t>
            </a:r>
            <a:r>
              <a:rPr lang="de-DE" altLang="zh-CN" b="1" dirty="0"/>
              <a:t>(i = 0; i &lt; n; i++, </a:t>
            </a:r>
            <a:r>
              <a:rPr lang="de-DE" altLang="zh-CN" b="1" dirty="0">
                <a:solidFill>
                  <a:srgbClr val="CC0066"/>
                </a:solidFill>
              </a:rPr>
              <a:t>p++</a:t>
            </a:r>
            <a:r>
              <a:rPr lang="de-DE" altLang="zh-CN" b="1" dirty="0"/>
              <a:t>)</a:t>
            </a:r>
            <a:r>
              <a:rPr lang="en-US" altLang="zh-CN" b="1" dirty="0"/>
              <a:t>{</a:t>
            </a:r>
            <a:r>
              <a:rPr lang="de-DE" altLang="zh-CN" b="1" dirty="0"/>
              <a:t> 		/* </a:t>
            </a:r>
            <a:r>
              <a:rPr lang="zh-CN" altLang="nb-NO" b="1" dirty="0"/>
              <a:t>按学号查找</a:t>
            </a:r>
            <a:r>
              <a:rPr lang="zh-CN" altLang="de-DE" b="1" dirty="0"/>
              <a:t> *</a:t>
            </a:r>
            <a:r>
              <a:rPr lang="de-DE" altLang="zh-CN" b="1" dirty="0"/>
              <a:t>/</a:t>
            </a:r>
          </a:p>
          <a:p>
            <a:pPr lvl="1" eaLnBrk="1" hangingPunct="1"/>
            <a:r>
              <a:rPr lang="de-DE" altLang="zh-CN" b="1" dirty="0"/>
              <a:t>      </a:t>
            </a:r>
            <a:r>
              <a:rPr lang="de-DE" altLang="zh-CN" b="1" dirty="0" err="1"/>
              <a:t>if</a:t>
            </a:r>
            <a:r>
              <a:rPr lang="zh-CN" altLang="en-US" b="1" dirty="0"/>
              <a:t> </a:t>
            </a:r>
            <a:r>
              <a:rPr lang="de-DE" altLang="zh-CN" b="1" dirty="0"/>
              <a:t>(</a:t>
            </a:r>
            <a:r>
              <a:rPr lang="de-DE" altLang="zh-CN" b="1" dirty="0">
                <a:solidFill>
                  <a:srgbClr val="CC0066"/>
                </a:solidFill>
              </a:rPr>
              <a:t>p-&gt;num</a:t>
            </a:r>
            <a:r>
              <a:rPr lang="de-DE" altLang="zh-CN" b="1" dirty="0"/>
              <a:t> == num)  </a:t>
            </a:r>
            <a:r>
              <a:rPr lang="en-US" altLang="zh-CN" b="1" dirty="0"/>
              <a:t>{</a:t>
            </a:r>
            <a:r>
              <a:rPr lang="de-DE" altLang="zh-CN" b="1" dirty="0"/>
              <a:t>break;</a:t>
            </a:r>
            <a:r>
              <a:rPr lang="en-US" altLang="zh-CN" b="1" dirty="0"/>
              <a:t>}</a:t>
            </a:r>
            <a:endParaRPr lang="de-DE" altLang="zh-CN" b="1" dirty="0"/>
          </a:p>
          <a:p>
            <a:pPr lvl="1" eaLnBrk="1" hangingPunct="1"/>
            <a:r>
              <a:rPr lang="en-US" altLang="zh-CN" b="1" dirty="0"/>
              <a:t>}</a:t>
            </a:r>
            <a:endParaRPr lang="de-DE" altLang="zh-CN" b="1" dirty="0"/>
          </a:p>
          <a:p>
            <a:pPr lvl="1" eaLnBrk="1" hangingPunct="1"/>
            <a:r>
              <a:rPr lang="de-DE" altLang="zh-CN" b="1" dirty="0" err="1"/>
              <a:t>if</a:t>
            </a:r>
            <a:r>
              <a:rPr lang="zh-CN" altLang="en-US" b="1" dirty="0"/>
              <a:t> </a:t>
            </a:r>
            <a:r>
              <a:rPr lang="de-DE" altLang="zh-CN" b="1" dirty="0"/>
              <a:t>(i &lt; n) </a:t>
            </a:r>
            <a:r>
              <a:rPr lang="en-US" altLang="zh-CN" b="1" dirty="0"/>
              <a:t>{</a:t>
            </a:r>
            <a:r>
              <a:rPr lang="de-DE" altLang="zh-CN" b="1" dirty="0"/>
              <a:t>	/* </a:t>
            </a:r>
            <a:r>
              <a:rPr lang="zh-CN" altLang="de-DE" b="1" dirty="0"/>
              <a:t>找到，修改成绩 *</a:t>
            </a:r>
            <a:r>
              <a:rPr lang="de-DE" altLang="zh-CN" b="1" dirty="0"/>
              <a:t>/</a:t>
            </a:r>
          </a:p>
          <a:p>
            <a:pPr lvl="1" eaLnBrk="1" hangingPunct="1"/>
            <a:r>
              <a:rPr lang="de-DE" altLang="zh-CN" b="1" dirty="0"/>
              <a:t>     switch</a:t>
            </a:r>
            <a:r>
              <a:rPr lang="zh-CN" altLang="en-US" b="1" dirty="0"/>
              <a:t> </a:t>
            </a:r>
            <a:r>
              <a:rPr lang="de-DE" altLang="zh-CN" b="1" dirty="0"/>
              <a:t>(</a:t>
            </a:r>
            <a:r>
              <a:rPr lang="de-DE" altLang="zh-CN" b="1" dirty="0" err="1"/>
              <a:t>course</a:t>
            </a:r>
            <a:r>
              <a:rPr lang="de-DE" altLang="zh-CN" b="1" dirty="0"/>
              <a:t>)</a:t>
            </a:r>
            <a:r>
              <a:rPr lang="zh-CN" altLang="en-US" b="1" dirty="0"/>
              <a:t> </a:t>
            </a:r>
            <a:r>
              <a:rPr lang="de-DE" altLang="zh-CN" b="1" dirty="0"/>
              <a:t>{</a:t>
            </a:r>
          </a:p>
          <a:p>
            <a:pPr lvl="1" eaLnBrk="1" hangingPunct="1"/>
            <a:r>
              <a:rPr lang="de-DE" altLang="zh-CN" b="1" dirty="0"/>
              <a:t>            </a:t>
            </a:r>
            <a:r>
              <a:rPr lang="de-DE" altLang="zh-CN" b="1" dirty="0" err="1"/>
              <a:t>case</a:t>
            </a:r>
            <a:r>
              <a:rPr lang="de-DE" altLang="zh-CN" b="1" dirty="0"/>
              <a:t> 1: p-&gt;</a:t>
            </a:r>
            <a:r>
              <a:rPr lang="de-DE" altLang="zh-CN" b="1" dirty="0" err="1"/>
              <a:t>math</a:t>
            </a:r>
            <a:r>
              <a:rPr lang="de-DE" altLang="zh-CN" b="1" dirty="0"/>
              <a:t> = score; break;</a:t>
            </a:r>
          </a:p>
          <a:p>
            <a:pPr lvl="1" eaLnBrk="1" hangingPunct="1"/>
            <a:r>
              <a:rPr lang="de-DE" altLang="zh-CN" b="1" dirty="0"/>
              <a:t>            </a:t>
            </a:r>
            <a:r>
              <a:rPr lang="de-DE" altLang="zh-CN" b="1" dirty="0" err="1"/>
              <a:t>case</a:t>
            </a:r>
            <a:r>
              <a:rPr lang="de-DE" altLang="zh-CN" b="1" dirty="0"/>
              <a:t> 2: p-&gt;</a:t>
            </a:r>
            <a:r>
              <a:rPr lang="de-DE" altLang="zh-CN" b="1" dirty="0" err="1"/>
              <a:t>english</a:t>
            </a:r>
            <a:r>
              <a:rPr lang="de-DE" altLang="zh-CN" b="1" dirty="0"/>
              <a:t> = score; break;</a:t>
            </a:r>
          </a:p>
          <a:p>
            <a:pPr lvl="1" eaLnBrk="1" hangingPunct="1"/>
            <a:r>
              <a:rPr lang="de-DE" altLang="zh-CN" b="1" dirty="0"/>
              <a:t>            </a:t>
            </a:r>
            <a:r>
              <a:rPr lang="de-DE" altLang="zh-CN" b="1" dirty="0" err="1"/>
              <a:t>case</a:t>
            </a:r>
            <a:r>
              <a:rPr lang="de-DE" altLang="zh-CN" b="1" dirty="0"/>
              <a:t> 3: p-&gt;</a:t>
            </a:r>
            <a:r>
              <a:rPr lang="de-DE" altLang="zh-CN" b="1" dirty="0" err="1"/>
              <a:t>computer</a:t>
            </a:r>
            <a:r>
              <a:rPr lang="de-DE" altLang="zh-CN" b="1" dirty="0"/>
              <a:t> = score</a:t>
            </a:r>
            <a:r>
              <a:rPr lang="en-US" altLang="zh-CN" b="1" dirty="0"/>
              <a:t>; break;</a:t>
            </a:r>
            <a:endParaRPr lang="de-DE" altLang="zh-CN" b="1" dirty="0"/>
          </a:p>
          <a:p>
            <a:pPr lvl="1" eaLnBrk="1" hangingPunct="1"/>
            <a:r>
              <a:rPr lang="de-DE" altLang="zh-CN" b="1" dirty="0"/>
              <a:t>     }</a:t>
            </a:r>
          </a:p>
          <a:p>
            <a:pPr lvl="1" eaLnBrk="1" hangingPunct="1"/>
            <a:r>
              <a:rPr lang="de-DE" altLang="zh-CN" b="1" dirty="0"/>
              <a:t>     pos = i;  		/* </a:t>
            </a:r>
            <a:r>
              <a:rPr lang="zh-CN" altLang="de-DE" b="1" dirty="0"/>
              <a:t>被修改学生在数组中的下标 *</a:t>
            </a:r>
            <a:r>
              <a:rPr lang="de-DE" altLang="zh-CN" b="1" dirty="0"/>
              <a:t>/</a:t>
            </a:r>
          </a:p>
          <a:p>
            <a:pPr lvl="1" eaLnBrk="1" hangingPunct="1"/>
            <a:r>
              <a:rPr lang="de-DE" altLang="zh-CN" b="1" dirty="0"/>
              <a:t>}else{       		/* </a:t>
            </a:r>
            <a:r>
              <a:rPr lang="zh-CN" altLang="de-DE" b="1" dirty="0"/>
              <a:t>无此学号 *</a:t>
            </a:r>
            <a:r>
              <a:rPr lang="de-DE" altLang="zh-CN" b="1" dirty="0"/>
              <a:t>/</a:t>
            </a:r>
          </a:p>
          <a:p>
            <a:pPr lvl="1" eaLnBrk="1" hangingPunct="1"/>
            <a:r>
              <a:rPr lang="de-DE" altLang="zh-CN" b="1" dirty="0"/>
              <a:t>     pos = -1;</a:t>
            </a:r>
          </a:p>
          <a:p>
            <a:pPr lvl="1" eaLnBrk="1" hangingPunct="1"/>
            <a:r>
              <a:rPr lang="de-DE" altLang="zh-CN" b="1" dirty="0"/>
              <a:t>}</a:t>
            </a:r>
          </a:p>
          <a:p>
            <a:pPr lvl="1" eaLnBrk="1" hangingPunct="1"/>
            <a:r>
              <a:rPr lang="de-DE" altLang="zh-CN" b="1" dirty="0" err="1"/>
              <a:t>return</a:t>
            </a:r>
            <a:r>
              <a:rPr lang="de-DE" altLang="zh-CN" b="1" dirty="0"/>
              <a:t> </a:t>
            </a:r>
            <a:r>
              <a:rPr lang="de-DE" altLang="zh-CN" b="1" dirty="0" err="1"/>
              <a:t>pos</a:t>
            </a:r>
            <a:r>
              <a:rPr lang="de-DE" altLang="zh-CN" b="1" dirty="0"/>
              <a:t>;</a:t>
            </a:r>
          </a:p>
          <a:p>
            <a:pPr eaLnBrk="1" hangingPunct="1"/>
            <a:r>
              <a:rPr lang="de-DE" altLang="zh-CN" b="1" dirty="0"/>
              <a:t>}</a:t>
            </a:r>
            <a:endParaRPr lang="en-US" altLang="zh-CN"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1200" y="457201"/>
            <a:ext cx="7715250" cy="739775"/>
          </a:xfrm>
        </p:spPr>
        <p:txBody>
          <a:bodyPr/>
          <a:lstStyle/>
          <a:p>
            <a:pPr eaLnBrk="1" hangingPunct="1"/>
            <a:r>
              <a:rPr lang="en-US" altLang="zh-CN" sz="4000" dirty="0">
                <a:latin typeface="Arial" charset="0"/>
                <a:ea typeface="宋体" charset="0"/>
              </a:rPr>
              <a:t>3.3.2 </a:t>
            </a:r>
            <a:r>
              <a:rPr lang="zh-CN" altLang="en-US" sz="4000" dirty="0">
                <a:latin typeface="Arial" charset="0"/>
                <a:ea typeface="宋体" charset="0"/>
              </a:rPr>
              <a:t>结构指针的概念</a:t>
            </a:r>
          </a:p>
        </p:txBody>
      </p:sp>
      <p:sp>
        <p:nvSpPr>
          <p:cNvPr id="442371" name="Rectangle 3"/>
          <p:cNvSpPr>
            <a:spLocks noGrp="1" noChangeArrowheads="1"/>
          </p:cNvSpPr>
          <p:nvPr>
            <p:ph type="body" idx="1"/>
          </p:nvPr>
        </p:nvSpPr>
        <p:spPr>
          <a:xfrm>
            <a:off x="0" y="1627189"/>
            <a:ext cx="12191999" cy="4033837"/>
          </a:xfrm>
        </p:spPr>
        <p:txBody>
          <a:bodyPr/>
          <a:lstStyle/>
          <a:p>
            <a:pPr lvl="1" algn="just" eaLnBrk="1" hangingPunct="1">
              <a:buClr>
                <a:schemeClr val="bg2"/>
              </a:buClr>
              <a:buSzPct val="75000"/>
              <a:buFont typeface="Wingdings" charset="0"/>
              <a:buChar char="n"/>
            </a:pPr>
            <a:r>
              <a:rPr lang="zh-CN" altLang="en-US" sz="3200" dirty="0">
                <a:latin typeface="Arial" charset="0"/>
                <a:ea typeface="宋体" charset="0"/>
              </a:rPr>
              <a:t>指针可以指向任何一种变量，而结构变量也是</a:t>
            </a:r>
            <a:r>
              <a:rPr lang="en-US" altLang="zh-CN" sz="3200" dirty="0">
                <a:latin typeface="Arial" charset="0"/>
                <a:ea typeface="宋体" charset="0"/>
              </a:rPr>
              <a:t>C</a:t>
            </a:r>
            <a:r>
              <a:rPr lang="zh-CN" altLang="en-US" sz="3200" dirty="0">
                <a:latin typeface="Arial" charset="0"/>
                <a:ea typeface="宋体" charset="0"/>
              </a:rPr>
              <a:t>语言中的一种合法变量，因此，指针也可以指向结构变量，这就是结构指针。</a:t>
            </a:r>
          </a:p>
          <a:p>
            <a:pPr lvl="1" algn="just" eaLnBrk="1" hangingPunct="1">
              <a:buClr>
                <a:schemeClr val="bg2"/>
              </a:buClr>
              <a:buSzPct val="75000"/>
              <a:buFont typeface="Wingdings" charset="0"/>
              <a:buChar char="n"/>
            </a:pPr>
            <a:endParaRPr lang="zh-CN" altLang="en-US" sz="3200" dirty="0">
              <a:latin typeface="Arial" charset="0"/>
              <a:ea typeface="宋体" charset="0"/>
            </a:endParaRPr>
          </a:p>
          <a:p>
            <a:pPr lvl="1" algn="just" eaLnBrk="1" hangingPunct="1">
              <a:buClr>
                <a:schemeClr val="bg2"/>
              </a:buClr>
              <a:buSzPct val="75000"/>
              <a:buFont typeface="Wingdings" charset="0"/>
              <a:buChar char="n"/>
            </a:pPr>
            <a:r>
              <a:rPr lang="zh-CN" altLang="en-US" sz="3200" dirty="0">
                <a:solidFill>
                  <a:srgbClr val="CC0066"/>
                </a:solidFill>
                <a:latin typeface="Arial" charset="0"/>
                <a:ea typeface="宋体" charset="0"/>
              </a:rPr>
              <a:t>结构指针</a:t>
            </a:r>
            <a:r>
              <a:rPr lang="zh-CN" altLang="en-US" sz="3200" dirty="0">
                <a:solidFill>
                  <a:schemeClr val="bg2"/>
                </a:solidFill>
                <a:latin typeface="Arial" charset="0"/>
                <a:ea typeface="宋体" charset="0"/>
              </a:rPr>
              <a:t>就是指向结构类型变量的指针</a:t>
            </a:r>
          </a:p>
        </p:txBody>
      </p:sp>
      <p:sp>
        <p:nvSpPr>
          <p:cNvPr id="30724" name="Rectangle 4"/>
          <p:cNvSpPr>
            <a:spLocks noChangeArrowheads="1"/>
          </p:cNvSpPr>
          <p:nvPr/>
        </p:nvSpPr>
        <p:spPr bwMode="auto">
          <a:xfrm>
            <a:off x="1981200" y="2514600"/>
            <a:ext cx="8686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 calcmode="lin" valueType="num">
                                      <p:cBhvr additive="base">
                                        <p:cTn id="7" dur="500" fill="hold"/>
                                        <p:tgtEl>
                                          <p:spTgt spid="442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23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anim calcmode="lin" valueType="num">
                                      <p:cBhvr additive="base">
                                        <p:cTn id="11" dur="500" fill="hold"/>
                                        <p:tgtEl>
                                          <p:spTgt spid="44237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23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457201"/>
            <a:ext cx="8229600" cy="955675"/>
          </a:xfrm>
        </p:spPr>
        <p:txBody>
          <a:bodyPr/>
          <a:lstStyle/>
          <a:p>
            <a:pPr eaLnBrk="1" hangingPunct="1"/>
            <a:r>
              <a:rPr lang="en-US" altLang="zh-CN" sz="4000" dirty="0">
                <a:latin typeface="Arial" charset="0"/>
                <a:ea typeface="宋体" charset="0"/>
              </a:rPr>
              <a:t>3.3.2 </a:t>
            </a:r>
            <a:r>
              <a:rPr lang="zh-CN" altLang="en-US" sz="4000" dirty="0">
                <a:latin typeface="Arial" charset="0"/>
                <a:ea typeface="宋体" charset="0"/>
              </a:rPr>
              <a:t>结构指针的概念</a:t>
            </a:r>
          </a:p>
        </p:txBody>
      </p:sp>
      <p:sp>
        <p:nvSpPr>
          <p:cNvPr id="31747" name="Rectangle 3"/>
          <p:cNvSpPr>
            <a:spLocks noGrp="1" noChangeArrowheads="1"/>
          </p:cNvSpPr>
          <p:nvPr>
            <p:ph type="body" sz="half" idx="1"/>
          </p:nvPr>
        </p:nvSpPr>
        <p:spPr>
          <a:xfrm>
            <a:off x="1631504" y="1676401"/>
            <a:ext cx="9361039" cy="2544679"/>
          </a:xfrm>
        </p:spPr>
        <p:txBody>
          <a:bodyPr/>
          <a:lstStyle/>
          <a:p>
            <a:pPr eaLnBrk="1" hangingPunct="1">
              <a:buFont typeface="Wingdings" charset="0"/>
              <a:buNone/>
            </a:pPr>
            <a:r>
              <a:rPr lang="en-US" altLang="zh-CN" sz="2800" dirty="0">
                <a:solidFill>
                  <a:schemeClr val="bg2"/>
                </a:solidFill>
                <a:latin typeface="Arial" charset="0"/>
                <a:ea typeface="宋体" charset="0"/>
              </a:rPr>
              <a:t>struct student</a:t>
            </a:r>
            <a:r>
              <a:rPr lang="en-US" altLang="zh-CN" sz="2800" dirty="0">
                <a:latin typeface="Arial" charset="0"/>
                <a:ea typeface="宋体" charset="0"/>
              </a:rPr>
              <a:t> </a:t>
            </a:r>
            <a:r>
              <a:rPr lang="en-US" altLang="zh-CN" sz="2800" dirty="0" err="1">
                <a:latin typeface="Arial" charset="0"/>
                <a:ea typeface="宋体" charset="0"/>
              </a:rPr>
              <a:t>stu</a:t>
            </a:r>
            <a:r>
              <a:rPr lang="en-US" altLang="zh-CN" sz="2800" dirty="0">
                <a:latin typeface="Arial" charset="0"/>
                <a:ea typeface="宋体" charset="0"/>
              </a:rPr>
              <a:t> = {101, "</a:t>
            </a:r>
            <a:r>
              <a:rPr lang="en-US" altLang="zh-CN" sz="2800" dirty="0" err="1">
                <a:latin typeface="Arial" charset="0"/>
                <a:ea typeface="宋体" charset="0"/>
              </a:rPr>
              <a:t>zhang</a:t>
            </a:r>
            <a:r>
              <a:rPr lang="en-US" altLang="zh-CN" sz="2800" dirty="0">
                <a:latin typeface="Arial" charset="0"/>
                <a:ea typeface="宋体" charset="0"/>
              </a:rPr>
              <a:t>", 78, 87, 85};  </a:t>
            </a:r>
          </a:p>
          <a:p>
            <a:pPr eaLnBrk="1" hangingPunct="1">
              <a:buFont typeface="Wingdings" charset="0"/>
              <a:buNone/>
            </a:pPr>
            <a:r>
              <a:rPr lang="en-US" altLang="zh-CN" sz="2800" dirty="0">
                <a:solidFill>
                  <a:schemeClr val="bg2"/>
                </a:solidFill>
                <a:latin typeface="Arial" charset="0"/>
                <a:ea typeface="宋体" charset="0"/>
              </a:rPr>
              <a:t>struct student</a:t>
            </a:r>
            <a:r>
              <a:rPr lang="en-US" altLang="zh-CN" sz="2800" dirty="0">
                <a:latin typeface="Arial" charset="0"/>
                <a:ea typeface="宋体" charset="0"/>
              </a:rPr>
              <a:t> </a:t>
            </a:r>
            <a:r>
              <a:rPr lang="en-US" altLang="zh-CN" sz="2800" dirty="0" err="1">
                <a:latin typeface="Arial" charset="0"/>
                <a:ea typeface="宋体" charset="0"/>
              </a:rPr>
              <a:t>stu</a:t>
            </a:r>
            <a:r>
              <a:rPr lang="en-US" altLang="zh-CN" sz="2800" dirty="0">
                <a:latin typeface="Arial" charset="0"/>
                <a:ea typeface="宋体" charset="0"/>
              </a:rPr>
              <a:t> *p;</a:t>
            </a:r>
          </a:p>
          <a:p>
            <a:pPr eaLnBrk="1" hangingPunct="1">
              <a:buFont typeface="Wingdings" charset="0"/>
              <a:buNone/>
            </a:pPr>
            <a:endParaRPr lang="en-US" altLang="zh-CN" sz="2800" dirty="0">
              <a:latin typeface="Arial" charset="0"/>
              <a:ea typeface="宋体" charset="0"/>
            </a:endParaRPr>
          </a:p>
          <a:p>
            <a:pPr eaLnBrk="1" hangingPunct="1">
              <a:buFont typeface="Wingdings" charset="0"/>
              <a:buNone/>
            </a:pPr>
            <a:r>
              <a:rPr lang="en-US" altLang="zh-CN" sz="2800" dirty="0">
                <a:latin typeface="Arial" charset="0"/>
                <a:ea typeface="宋体" charset="0"/>
              </a:rPr>
              <a:t>p = &amp;</a:t>
            </a:r>
            <a:r>
              <a:rPr lang="en-US" altLang="zh-CN" sz="2800" dirty="0" err="1">
                <a:latin typeface="Arial" charset="0"/>
                <a:ea typeface="宋体" charset="0"/>
              </a:rPr>
              <a:t>stu</a:t>
            </a:r>
            <a:r>
              <a:rPr lang="en-US" altLang="zh-CN" sz="2800" dirty="0">
                <a:latin typeface="Arial" charset="0"/>
                <a:ea typeface="宋体" charset="0"/>
              </a:rPr>
              <a:t>; </a:t>
            </a:r>
            <a:endParaRPr lang="zh-CN" altLang="en-US" sz="2800" dirty="0">
              <a:latin typeface="Arial" charset="0"/>
              <a:ea typeface="宋体" charset="0"/>
            </a:endParaRPr>
          </a:p>
        </p:txBody>
      </p:sp>
      <p:sp>
        <p:nvSpPr>
          <p:cNvPr id="31748" name="Rectangle 4"/>
          <p:cNvSpPr>
            <a:spLocks noChangeArrowheads="1"/>
          </p:cNvSpPr>
          <p:nvPr/>
        </p:nvSpPr>
        <p:spPr bwMode="auto">
          <a:xfrm>
            <a:off x="1981200" y="2514600"/>
            <a:ext cx="8686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graphicFrame>
        <p:nvGraphicFramePr>
          <p:cNvPr id="419914" name="Group 74"/>
          <p:cNvGraphicFramePr>
            <a:graphicFrameLocks noGrp="1"/>
          </p:cNvGraphicFramePr>
          <p:nvPr>
            <p:ph sz="half" idx="2"/>
          </p:nvPr>
        </p:nvGraphicFramePr>
        <p:xfrm>
          <a:off x="3648075" y="4724400"/>
          <a:ext cx="5327650" cy="518796"/>
        </p:xfrm>
        <a:graphic>
          <a:graphicData uri="http://schemas.openxmlformats.org/drawingml/2006/table">
            <a:tbl>
              <a:tblPr/>
              <a:tblGrid>
                <a:gridCol w="863600">
                  <a:extLst>
                    <a:ext uri="{9D8B030D-6E8A-4147-A177-3AD203B41FA5}">
                      <a16:colId xmlns:a16="http://schemas.microsoft.com/office/drawing/2014/main" val="20000"/>
                    </a:ext>
                  </a:extLst>
                </a:gridCol>
                <a:gridCol w="1296988">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gridCol w="792163">
                  <a:extLst>
                    <a:ext uri="{9D8B030D-6E8A-4147-A177-3AD203B41FA5}">
                      <a16:colId xmlns:a16="http://schemas.microsoft.com/office/drawing/2014/main" val="20004"/>
                    </a:ext>
                  </a:extLst>
                </a:gridCol>
                <a:gridCol w="792162">
                  <a:extLst>
                    <a:ext uri="{9D8B030D-6E8A-4147-A177-3AD203B41FA5}">
                      <a16:colId xmlns:a16="http://schemas.microsoft.com/office/drawing/2014/main" val="20005"/>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101</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zhang</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78</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87</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85</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9872" name="Text Box 32"/>
          <p:cNvSpPr txBox="1">
            <a:spLocks noChangeArrowheads="1"/>
          </p:cNvSpPr>
          <p:nvPr/>
        </p:nvSpPr>
        <p:spPr bwMode="auto">
          <a:xfrm>
            <a:off x="2468564" y="4724401"/>
            <a:ext cx="391133"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b="1"/>
              <a:t>P</a:t>
            </a:r>
          </a:p>
        </p:txBody>
      </p:sp>
      <p:sp>
        <p:nvSpPr>
          <p:cNvPr id="419873" name="Line 33"/>
          <p:cNvSpPr>
            <a:spLocks noChangeShapeType="1"/>
          </p:cNvSpPr>
          <p:nvPr/>
        </p:nvSpPr>
        <p:spPr bwMode="auto">
          <a:xfrm>
            <a:off x="2855914" y="4940300"/>
            <a:ext cx="720725" cy="0"/>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2"/>
                                        </p:tgtEl>
                                        <p:attrNameLst>
                                          <p:attrName>style.visibility</p:attrName>
                                        </p:attrNameLst>
                                      </p:cBhvr>
                                      <p:to>
                                        <p:strVal val="visible"/>
                                      </p:to>
                                    </p:set>
                                    <p:anim calcmode="lin" valueType="num">
                                      <p:cBhvr additive="base">
                                        <p:cTn id="7" dur="500" fill="hold"/>
                                        <p:tgtEl>
                                          <p:spTgt spid="419872"/>
                                        </p:tgtEl>
                                        <p:attrNameLst>
                                          <p:attrName>ppt_x</p:attrName>
                                        </p:attrNameLst>
                                      </p:cBhvr>
                                      <p:tavLst>
                                        <p:tav tm="0">
                                          <p:val>
                                            <p:strVal val="#ppt_x"/>
                                          </p:val>
                                        </p:tav>
                                        <p:tav tm="100000">
                                          <p:val>
                                            <p:strVal val="#ppt_x"/>
                                          </p:val>
                                        </p:tav>
                                      </p:tavLst>
                                    </p:anim>
                                    <p:anim calcmode="lin" valueType="num">
                                      <p:cBhvr additive="base">
                                        <p:cTn id="8" dur="500" fill="hold"/>
                                        <p:tgtEl>
                                          <p:spTgt spid="41987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9873"/>
                                        </p:tgtEl>
                                        <p:attrNameLst>
                                          <p:attrName>style.visibility</p:attrName>
                                        </p:attrNameLst>
                                      </p:cBhvr>
                                      <p:to>
                                        <p:strVal val="visible"/>
                                      </p:to>
                                    </p:set>
                                    <p:anim calcmode="lin" valueType="num">
                                      <p:cBhvr additive="base">
                                        <p:cTn id="11" dur="500" fill="hold"/>
                                        <p:tgtEl>
                                          <p:spTgt spid="419873"/>
                                        </p:tgtEl>
                                        <p:attrNameLst>
                                          <p:attrName>ppt_x</p:attrName>
                                        </p:attrNameLst>
                                      </p:cBhvr>
                                      <p:tavLst>
                                        <p:tav tm="0">
                                          <p:val>
                                            <p:strVal val="#ppt_x"/>
                                          </p:val>
                                        </p:tav>
                                        <p:tav tm="100000">
                                          <p:val>
                                            <p:strVal val="#ppt_x"/>
                                          </p:val>
                                        </p:tav>
                                      </p:tavLst>
                                    </p:anim>
                                    <p:anim calcmode="lin" valueType="num">
                                      <p:cBhvr additive="base">
                                        <p:cTn id="12" dur="500" fill="hold"/>
                                        <p:tgtEl>
                                          <p:spTgt spid="41987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914"/>
                                        </p:tgtEl>
                                        <p:attrNameLst>
                                          <p:attrName>style.visibility</p:attrName>
                                        </p:attrNameLst>
                                      </p:cBhvr>
                                      <p:to>
                                        <p:strVal val="visible"/>
                                      </p:to>
                                    </p:set>
                                    <p:anim calcmode="lin" valueType="num">
                                      <p:cBhvr additive="base">
                                        <p:cTn id="15" dur="500" fill="hold"/>
                                        <p:tgtEl>
                                          <p:spTgt spid="419914"/>
                                        </p:tgtEl>
                                        <p:attrNameLst>
                                          <p:attrName>ppt_x</p:attrName>
                                        </p:attrNameLst>
                                      </p:cBhvr>
                                      <p:tavLst>
                                        <p:tav tm="0">
                                          <p:val>
                                            <p:strVal val="#ppt_x"/>
                                          </p:val>
                                        </p:tav>
                                        <p:tav tm="100000">
                                          <p:val>
                                            <p:strVal val="#ppt_x"/>
                                          </p:val>
                                        </p:tav>
                                      </p:tavLst>
                                    </p:anim>
                                    <p:anim calcmode="lin" valueType="num">
                                      <p:cBhvr additive="base">
                                        <p:cTn id="16" dur="500" fill="hold"/>
                                        <p:tgtEl>
                                          <p:spTgt spid="419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2" grpId="0"/>
      <p:bldP spid="41987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457201"/>
            <a:ext cx="8229600" cy="1027113"/>
          </a:xfrm>
        </p:spPr>
        <p:txBody>
          <a:bodyPr/>
          <a:lstStyle/>
          <a:p>
            <a:pPr eaLnBrk="1" hangingPunct="1"/>
            <a:r>
              <a:rPr lang="zh-CN" altLang="en-US" sz="4000" dirty="0">
                <a:latin typeface="Arial" charset="0"/>
                <a:ea typeface="宋体" charset="0"/>
              </a:rPr>
              <a:t>结构指针的使用</a:t>
            </a:r>
          </a:p>
        </p:txBody>
      </p:sp>
      <p:sp>
        <p:nvSpPr>
          <p:cNvPr id="422915" name="Rectangle 3"/>
          <p:cNvSpPr>
            <a:spLocks noGrp="1" noChangeArrowheads="1"/>
          </p:cNvSpPr>
          <p:nvPr>
            <p:ph type="body" sz="half" idx="1"/>
          </p:nvPr>
        </p:nvSpPr>
        <p:spPr>
          <a:xfrm>
            <a:off x="1981200" y="1556792"/>
            <a:ext cx="8003232" cy="2187624"/>
          </a:xfrm>
        </p:spPr>
        <p:txBody>
          <a:bodyPr/>
          <a:lstStyle/>
          <a:p>
            <a:pPr marL="0" indent="0">
              <a:buNone/>
            </a:pPr>
            <a:r>
              <a:rPr lang="en-US" altLang="zh-CN" sz="2800" dirty="0">
                <a:latin typeface="Arial" charset="0"/>
                <a:ea typeface="宋体" charset="0"/>
              </a:rPr>
              <a:t>(1) </a:t>
            </a:r>
            <a:r>
              <a:rPr lang="zh-CN" altLang="en-US" sz="2800" dirty="0">
                <a:latin typeface="Arial" charset="0"/>
                <a:ea typeface="宋体" charset="0"/>
              </a:rPr>
              <a:t>用*</a:t>
            </a:r>
            <a:r>
              <a:rPr lang="en-US" altLang="zh-CN" sz="2800" dirty="0">
                <a:latin typeface="Arial" charset="0"/>
                <a:ea typeface="宋体" charset="0"/>
              </a:rPr>
              <a:t>p</a:t>
            </a:r>
            <a:r>
              <a:rPr lang="zh-CN" altLang="en-US" sz="2800" dirty="0">
                <a:latin typeface="Arial" charset="0"/>
                <a:ea typeface="宋体" charset="0"/>
              </a:rPr>
              <a:t>访问结构成员</a:t>
            </a:r>
            <a:endParaRPr lang="en-US" altLang="zh-CN" sz="2800" dirty="0">
              <a:latin typeface="Arial" charset="0"/>
              <a:ea typeface="宋体" charset="0"/>
            </a:endParaRPr>
          </a:p>
          <a:p>
            <a:pPr lvl="1" eaLnBrk="1" hangingPunct="1">
              <a:buFont typeface="Wingdings" charset="0"/>
              <a:buNone/>
            </a:pPr>
            <a:r>
              <a:rPr lang="en-US" altLang="zh-CN" dirty="0">
                <a:solidFill>
                  <a:srgbClr val="CC0066"/>
                </a:solidFill>
                <a:latin typeface="Arial" charset="0"/>
                <a:ea typeface="宋体" charset="0"/>
              </a:rPr>
              <a:t>(*p)</a:t>
            </a:r>
            <a:r>
              <a:rPr lang="en-US" altLang="zh-CN" dirty="0">
                <a:latin typeface="Arial" charset="0"/>
                <a:ea typeface="宋体" charset="0"/>
              </a:rPr>
              <a:t>.</a:t>
            </a:r>
            <a:r>
              <a:rPr lang="en-US" altLang="zh-CN" dirty="0">
                <a:solidFill>
                  <a:schemeClr val="bg2"/>
                </a:solidFill>
                <a:latin typeface="Arial" charset="0"/>
                <a:ea typeface="宋体" charset="0"/>
              </a:rPr>
              <a:t>num </a:t>
            </a:r>
            <a:r>
              <a:rPr lang="en-US" altLang="zh-CN" dirty="0">
                <a:latin typeface="Arial" charset="0"/>
                <a:ea typeface="宋体" charset="0"/>
              </a:rPr>
              <a:t>= 101;</a:t>
            </a:r>
          </a:p>
          <a:p>
            <a:pPr marL="0" indent="0">
              <a:buNone/>
            </a:pPr>
            <a:r>
              <a:rPr lang="en-US" altLang="zh-CN" sz="2800" dirty="0">
                <a:latin typeface="Arial" charset="0"/>
                <a:ea typeface="宋体" charset="0"/>
              </a:rPr>
              <a:t>(2) </a:t>
            </a:r>
            <a:r>
              <a:rPr lang="zh-CN" altLang="en-US" sz="2800" dirty="0">
                <a:latin typeface="Arial" charset="0"/>
                <a:ea typeface="宋体" charset="0"/>
              </a:rPr>
              <a:t>用指向运算符“</a:t>
            </a:r>
            <a:r>
              <a:rPr lang="en-US" altLang="zh-CN" sz="2800" dirty="0">
                <a:latin typeface="Arial" charset="0"/>
                <a:ea typeface="宋体" charset="0"/>
              </a:rPr>
              <a:t>-&gt;”</a:t>
            </a:r>
            <a:r>
              <a:rPr lang="zh-CN" altLang="en-US" sz="2800" dirty="0">
                <a:latin typeface="Arial" charset="0"/>
                <a:ea typeface="宋体" charset="0"/>
              </a:rPr>
              <a:t>访问指针指向的结构成员</a:t>
            </a:r>
          </a:p>
          <a:p>
            <a:pPr lvl="1" eaLnBrk="1" hangingPunct="1">
              <a:buFont typeface="Wingdings" charset="0"/>
              <a:buNone/>
            </a:pPr>
            <a:r>
              <a:rPr lang="en-US" altLang="zh-CN" dirty="0">
                <a:solidFill>
                  <a:schemeClr val="bg2"/>
                </a:solidFill>
                <a:latin typeface="Arial" charset="0"/>
                <a:ea typeface="宋体" charset="0"/>
              </a:rPr>
              <a:t>p</a:t>
            </a:r>
            <a:r>
              <a:rPr lang="en-US" altLang="zh-CN" dirty="0">
                <a:solidFill>
                  <a:srgbClr val="CC0066"/>
                </a:solidFill>
                <a:latin typeface="Arial" charset="0"/>
                <a:ea typeface="宋体" charset="0"/>
              </a:rPr>
              <a:t>-&gt;</a:t>
            </a:r>
            <a:r>
              <a:rPr lang="en-US" altLang="zh-CN" dirty="0">
                <a:solidFill>
                  <a:schemeClr val="bg2"/>
                </a:solidFill>
                <a:latin typeface="Arial" charset="0"/>
                <a:ea typeface="宋体" charset="0"/>
              </a:rPr>
              <a:t>num </a:t>
            </a:r>
            <a:r>
              <a:rPr lang="en-US" altLang="zh-CN" dirty="0">
                <a:latin typeface="Arial" charset="0"/>
                <a:ea typeface="宋体" charset="0"/>
              </a:rPr>
              <a:t>= 101;</a:t>
            </a:r>
            <a:endParaRPr lang="zh-CN" altLang="en-US" dirty="0">
              <a:latin typeface="Arial" charset="0"/>
              <a:ea typeface="宋体" charset="0"/>
            </a:endParaRPr>
          </a:p>
        </p:txBody>
      </p:sp>
      <p:sp>
        <p:nvSpPr>
          <p:cNvPr id="32772" name="Rectangle 4"/>
          <p:cNvSpPr>
            <a:spLocks noChangeArrowheads="1"/>
          </p:cNvSpPr>
          <p:nvPr/>
        </p:nvSpPr>
        <p:spPr bwMode="auto">
          <a:xfrm>
            <a:off x="1981200" y="2514600"/>
            <a:ext cx="8686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422931" name="Text Box 19"/>
          <p:cNvSpPr txBox="1">
            <a:spLocks noChangeArrowheads="1"/>
          </p:cNvSpPr>
          <p:nvPr/>
        </p:nvSpPr>
        <p:spPr bwMode="auto">
          <a:xfrm>
            <a:off x="1981200" y="4005064"/>
            <a:ext cx="8254430" cy="1816524"/>
          </a:xfrm>
          <a:prstGeom prst="rect">
            <a:avLst/>
          </a:prstGeom>
          <a:noFill/>
          <a:ln w="9525" cap="rnd">
            <a:solidFill>
              <a:srgbClr val="0000FF"/>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800" b="1" dirty="0"/>
              <a:t>当</a:t>
            </a:r>
            <a:r>
              <a:rPr lang="en-US" altLang="zh-CN" sz="2800" b="1" dirty="0"/>
              <a:t>p</a:t>
            </a:r>
            <a:r>
              <a:rPr lang="zh-CN" altLang="en-US" sz="2800" b="1" dirty="0"/>
              <a:t>指向结构变量</a:t>
            </a:r>
            <a:r>
              <a:rPr lang="en-US" altLang="zh-CN" sz="2800" b="1" dirty="0" err="1"/>
              <a:t>stu</a:t>
            </a:r>
            <a:r>
              <a:rPr lang="zh-CN" altLang="en-US" sz="2800" b="1" dirty="0"/>
              <a:t>时，以下三条语句等效。</a:t>
            </a:r>
          </a:p>
          <a:p>
            <a:pPr lvl="1" eaLnBrk="1" hangingPunct="1"/>
            <a:r>
              <a:rPr lang="en-US" altLang="zh-CN" sz="2800" b="1" dirty="0">
                <a:solidFill>
                  <a:srgbClr val="CC0066"/>
                </a:solidFill>
              </a:rPr>
              <a:t> </a:t>
            </a:r>
            <a:r>
              <a:rPr lang="en-US" altLang="zh-CN" sz="2800" b="1" dirty="0" err="1">
                <a:solidFill>
                  <a:srgbClr val="CC0066"/>
                </a:solidFill>
              </a:rPr>
              <a:t>stu.num</a:t>
            </a:r>
            <a:r>
              <a:rPr lang="en-US" altLang="zh-CN" sz="2800" b="1" dirty="0">
                <a:solidFill>
                  <a:srgbClr val="CC0066"/>
                </a:solidFill>
              </a:rPr>
              <a:t> = 101;</a:t>
            </a:r>
          </a:p>
          <a:p>
            <a:pPr lvl="1" eaLnBrk="1" hangingPunct="1"/>
            <a:r>
              <a:rPr lang="en-US" altLang="zh-CN" sz="2800" b="1" dirty="0">
                <a:solidFill>
                  <a:srgbClr val="CC0066"/>
                </a:solidFill>
              </a:rPr>
              <a:t> (*p).</a:t>
            </a:r>
            <a:r>
              <a:rPr lang="en-US" altLang="zh-CN" sz="2800" b="1" dirty="0" err="1">
                <a:solidFill>
                  <a:srgbClr val="CC0066"/>
                </a:solidFill>
              </a:rPr>
              <a:t>num</a:t>
            </a:r>
            <a:r>
              <a:rPr lang="en-US" altLang="zh-CN" sz="2800" b="1" dirty="0">
                <a:solidFill>
                  <a:srgbClr val="CC0066"/>
                </a:solidFill>
              </a:rPr>
              <a:t> = 101;</a:t>
            </a:r>
          </a:p>
          <a:p>
            <a:pPr lvl="1" eaLnBrk="1" hangingPunct="1"/>
            <a:r>
              <a:rPr lang="en-US" altLang="zh-CN" sz="2800" b="1" dirty="0">
                <a:solidFill>
                  <a:srgbClr val="CC0066"/>
                </a:solidFill>
              </a:rPr>
              <a:t> p-&gt;num = 101;</a:t>
            </a:r>
            <a:endParaRPr lang="zh-CN" altLang="en-US" sz="2800" b="1" dirty="0">
              <a:solidFill>
                <a:srgbClr val="CC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anim calcmode="lin" valueType="num">
                                      <p:cBhvr additive="base">
                                        <p:cTn id="7" dur="500" fill="hold"/>
                                        <p:tgtEl>
                                          <p:spTgt spid="422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29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2915">
                                            <p:txEl>
                                              <p:pRg st="1" end="1"/>
                                            </p:txEl>
                                          </p:spTgt>
                                        </p:tgtEl>
                                        <p:attrNameLst>
                                          <p:attrName>style.visibility</p:attrName>
                                        </p:attrNameLst>
                                      </p:cBhvr>
                                      <p:to>
                                        <p:strVal val="visible"/>
                                      </p:to>
                                    </p:set>
                                    <p:anim calcmode="lin" valueType="num">
                                      <p:cBhvr additive="base">
                                        <p:cTn id="11" dur="500" fill="hold"/>
                                        <p:tgtEl>
                                          <p:spTgt spid="4229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2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22915">
                                            <p:txEl>
                                              <p:pRg st="2" end="2"/>
                                            </p:txEl>
                                          </p:spTgt>
                                        </p:tgtEl>
                                        <p:attrNameLst>
                                          <p:attrName>style.visibility</p:attrName>
                                        </p:attrNameLst>
                                      </p:cBhvr>
                                      <p:to>
                                        <p:strVal val="visible"/>
                                      </p:to>
                                    </p:set>
                                    <p:anim calcmode="lin" valueType="num">
                                      <p:cBhvr additive="base">
                                        <p:cTn id="17" dur="500" fill="hold"/>
                                        <p:tgtEl>
                                          <p:spTgt spid="4229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29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2915">
                                            <p:txEl>
                                              <p:pRg st="3" end="3"/>
                                            </p:txEl>
                                          </p:spTgt>
                                        </p:tgtEl>
                                        <p:attrNameLst>
                                          <p:attrName>style.visibility</p:attrName>
                                        </p:attrNameLst>
                                      </p:cBhvr>
                                      <p:to>
                                        <p:strVal val="visible"/>
                                      </p:to>
                                    </p:set>
                                    <p:anim calcmode="lin" valueType="num">
                                      <p:cBhvr additive="base">
                                        <p:cTn id="21" dur="500" fill="hold"/>
                                        <p:tgtEl>
                                          <p:spTgt spid="4229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2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22931"/>
                                        </p:tgtEl>
                                        <p:attrNameLst>
                                          <p:attrName>style.visibility</p:attrName>
                                        </p:attrNameLst>
                                      </p:cBhvr>
                                      <p:to>
                                        <p:strVal val="visible"/>
                                      </p:to>
                                    </p:set>
                                    <p:anim calcmode="lin" valueType="num">
                                      <p:cBhvr additive="base">
                                        <p:cTn id="27" dur="500" fill="hold"/>
                                        <p:tgtEl>
                                          <p:spTgt spid="422931"/>
                                        </p:tgtEl>
                                        <p:attrNameLst>
                                          <p:attrName>ppt_x</p:attrName>
                                        </p:attrNameLst>
                                      </p:cBhvr>
                                      <p:tavLst>
                                        <p:tav tm="0">
                                          <p:val>
                                            <p:strVal val="#ppt_x"/>
                                          </p:val>
                                        </p:tav>
                                        <p:tav tm="100000">
                                          <p:val>
                                            <p:strVal val="#ppt_x"/>
                                          </p:val>
                                        </p:tav>
                                      </p:tavLst>
                                    </p:anim>
                                    <p:anim calcmode="lin" valueType="num">
                                      <p:cBhvr additive="base">
                                        <p:cTn id="28" dur="500" fill="hold"/>
                                        <p:tgtEl>
                                          <p:spTgt spid="422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457201"/>
            <a:ext cx="8229600" cy="955675"/>
          </a:xfrm>
        </p:spPr>
        <p:txBody>
          <a:bodyPr/>
          <a:lstStyle/>
          <a:p>
            <a:pPr eaLnBrk="1" hangingPunct="1"/>
            <a:r>
              <a:rPr lang="en-US" altLang="zh-CN" sz="4000" dirty="0">
                <a:latin typeface="Arial" charset="0"/>
                <a:ea typeface="宋体" charset="0"/>
              </a:rPr>
              <a:t>3.3.3 </a:t>
            </a:r>
            <a:r>
              <a:rPr lang="zh-CN" altLang="en-US" sz="4000" dirty="0">
                <a:latin typeface="Arial" charset="0"/>
                <a:ea typeface="宋体" charset="0"/>
              </a:rPr>
              <a:t>结构指针作为函数参数</a:t>
            </a:r>
          </a:p>
        </p:txBody>
      </p:sp>
      <p:sp>
        <p:nvSpPr>
          <p:cNvPr id="424963" name="Rectangle 3"/>
          <p:cNvSpPr>
            <a:spLocks noGrp="1" noChangeArrowheads="1"/>
          </p:cNvSpPr>
          <p:nvPr>
            <p:ph type="body" sz="half" idx="1"/>
          </p:nvPr>
        </p:nvSpPr>
        <p:spPr>
          <a:xfrm>
            <a:off x="191344" y="1343025"/>
            <a:ext cx="11809311" cy="4965700"/>
          </a:xfrm>
        </p:spPr>
        <p:txBody>
          <a:bodyPr/>
          <a:lstStyle/>
          <a:p>
            <a:pPr algn="just" eaLnBrk="1" hangingPunct="1">
              <a:lnSpc>
                <a:spcPct val="90000"/>
              </a:lnSpc>
            </a:pPr>
            <a:r>
              <a:rPr lang="zh-CN" altLang="en-US" sz="2800" dirty="0">
                <a:latin typeface="Arial" charset="0"/>
                <a:ea typeface="宋体" charset="0"/>
              </a:rPr>
              <a:t>将结构指针作为函数的参数，可以完成比基本类型指针更为复杂的操作。</a:t>
            </a:r>
          </a:p>
          <a:p>
            <a:pPr algn="just" eaLnBrk="1" hangingPunct="1">
              <a:lnSpc>
                <a:spcPct val="90000"/>
              </a:lnSpc>
            </a:pPr>
            <a:r>
              <a:rPr lang="zh-CN" altLang="en-US" sz="2800" dirty="0">
                <a:latin typeface="Arial" charset="0"/>
                <a:ea typeface="宋体" charset="0"/>
              </a:rPr>
              <a:t>例</a:t>
            </a:r>
            <a:r>
              <a:rPr lang="en-US" altLang="zh-CN" sz="2800" dirty="0">
                <a:latin typeface="Arial" charset="0"/>
                <a:ea typeface="宋体" charset="0"/>
              </a:rPr>
              <a:t>3-3</a:t>
            </a:r>
          </a:p>
          <a:p>
            <a:pPr algn="just" eaLnBrk="1" hangingPunct="1">
              <a:lnSpc>
                <a:spcPct val="90000"/>
              </a:lnSpc>
              <a:buFont typeface="Wingdings" charset="0"/>
              <a:buNone/>
            </a:pPr>
            <a:r>
              <a:rPr lang="en-US" altLang="zh-CN" sz="2800" dirty="0">
                <a:latin typeface="Arial" charset="0"/>
                <a:ea typeface="宋体" charset="0"/>
              </a:rPr>
              <a:t>main():</a:t>
            </a:r>
          </a:p>
          <a:p>
            <a:pPr algn="just" eaLnBrk="1" hangingPunct="1">
              <a:lnSpc>
                <a:spcPct val="90000"/>
              </a:lnSpc>
              <a:buFont typeface="Wingdings" charset="0"/>
              <a:buNone/>
            </a:pPr>
            <a:r>
              <a:rPr lang="en-US" altLang="zh-CN" sz="2800" dirty="0">
                <a:latin typeface="Arial" charset="0"/>
                <a:ea typeface="宋体" charset="0"/>
              </a:rPr>
              <a:t>pos = </a:t>
            </a:r>
            <a:r>
              <a:rPr lang="en-US" altLang="zh-CN" sz="2800" dirty="0" err="1">
                <a:latin typeface="Arial" charset="0"/>
                <a:ea typeface="宋体" charset="0"/>
              </a:rPr>
              <a:t>update_score</a:t>
            </a:r>
            <a:r>
              <a:rPr lang="en-US" altLang="zh-CN" sz="2800" dirty="0">
                <a:latin typeface="Arial" charset="0"/>
                <a:ea typeface="宋体" charset="0"/>
              </a:rPr>
              <a:t> (</a:t>
            </a:r>
            <a:r>
              <a:rPr lang="en-US" altLang="zh-CN" sz="2800" dirty="0">
                <a:solidFill>
                  <a:srgbClr val="CC0066"/>
                </a:solidFill>
                <a:latin typeface="Arial" charset="0"/>
                <a:ea typeface="宋体" charset="0"/>
              </a:rPr>
              <a:t>students</a:t>
            </a:r>
            <a:r>
              <a:rPr lang="en-US" altLang="zh-CN" sz="2800" dirty="0">
                <a:latin typeface="Arial" charset="0"/>
                <a:ea typeface="宋体" charset="0"/>
              </a:rPr>
              <a:t>, n, num, course, score);</a:t>
            </a:r>
          </a:p>
          <a:p>
            <a:pPr algn="just" eaLnBrk="1" hangingPunct="1">
              <a:lnSpc>
                <a:spcPct val="90000"/>
              </a:lnSpc>
              <a:buFont typeface="Wingdings" charset="0"/>
              <a:buNone/>
            </a:pPr>
            <a:endParaRPr lang="en-US" altLang="zh-CN" sz="2800" dirty="0">
              <a:latin typeface="Arial" charset="0"/>
              <a:ea typeface="宋体" charset="0"/>
            </a:endParaRPr>
          </a:p>
          <a:p>
            <a:pPr algn="just" eaLnBrk="1" hangingPunct="1">
              <a:lnSpc>
                <a:spcPct val="90000"/>
              </a:lnSpc>
              <a:buFont typeface="Wingdings" charset="0"/>
              <a:buNone/>
            </a:pPr>
            <a:r>
              <a:rPr lang="zh-CN" altLang="de-DE" sz="2800" dirty="0">
                <a:latin typeface="Arial" charset="0"/>
                <a:ea typeface="宋体" charset="0"/>
              </a:rPr>
              <a:t>自定义函数：</a:t>
            </a:r>
            <a:endParaRPr lang="de-DE" altLang="zh-CN" sz="2800" dirty="0">
              <a:latin typeface="Arial" charset="0"/>
              <a:ea typeface="宋体" charset="0"/>
            </a:endParaRPr>
          </a:p>
          <a:p>
            <a:pPr algn="just" eaLnBrk="1" hangingPunct="1">
              <a:lnSpc>
                <a:spcPct val="90000"/>
              </a:lnSpc>
              <a:buFont typeface="Wingdings" charset="0"/>
              <a:buNone/>
            </a:pP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update_score</a:t>
            </a:r>
            <a:r>
              <a:rPr lang="zh-CN" altLang="en-US" sz="2800" dirty="0">
                <a:latin typeface="Arial" charset="0"/>
                <a:ea typeface="宋体" charset="0"/>
              </a:rPr>
              <a:t> </a:t>
            </a:r>
            <a:r>
              <a:rPr lang="de-DE" altLang="zh-CN" sz="2800" dirty="0">
                <a:latin typeface="Arial" charset="0"/>
                <a:ea typeface="宋体" charset="0"/>
              </a:rPr>
              <a:t>(</a:t>
            </a:r>
            <a:r>
              <a:rPr lang="de-DE" altLang="zh-CN" sz="2800" dirty="0" err="1">
                <a:solidFill>
                  <a:schemeClr val="bg2"/>
                </a:solidFill>
                <a:latin typeface="Arial" charset="0"/>
                <a:ea typeface="宋体" charset="0"/>
              </a:rPr>
              <a:t>struct</a:t>
            </a:r>
            <a:r>
              <a:rPr lang="de-DE" altLang="zh-CN" sz="2800" dirty="0">
                <a:solidFill>
                  <a:schemeClr val="bg2"/>
                </a:solidFill>
                <a:latin typeface="Arial" charset="0"/>
                <a:ea typeface="宋体" charset="0"/>
              </a:rPr>
              <a:t> </a:t>
            </a:r>
            <a:r>
              <a:rPr lang="de-DE" altLang="zh-CN" sz="2800" dirty="0" err="1">
                <a:solidFill>
                  <a:schemeClr val="bg2"/>
                </a:solidFill>
                <a:latin typeface="Arial" charset="0"/>
                <a:ea typeface="宋体" charset="0"/>
              </a:rPr>
              <a:t>student</a:t>
            </a:r>
            <a:r>
              <a:rPr lang="de-DE" altLang="zh-CN" sz="2800" dirty="0">
                <a:solidFill>
                  <a:schemeClr val="bg2"/>
                </a:solidFill>
                <a:latin typeface="Arial" charset="0"/>
                <a:ea typeface="宋体" charset="0"/>
              </a:rPr>
              <a:t> *</a:t>
            </a:r>
            <a:r>
              <a:rPr lang="de-DE" altLang="zh-CN" sz="2800" dirty="0">
                <a:solidFill>
                  <a:srgbClr val="CC0066"/>
                </a:solidFill>
                <a:latin typeface="Arial" charset="0"/>
                <a:ea typeface="宋体" charset="0"/>
              </a:rPr>
              <a:t>p,</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n</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num</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course</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score)</a:t>
            </a:r>
            <a:endParaRPr lang="en-US" altLang="zh-CN" sz="2800" dirty="0">
              <a:latin typeface="Arial" charset="0"/>
              <a:ea typeface="宋体" charset="0"/>
            </a:endParaRPr>
          </a:p>
        </p:txBody>
      </p:sp>
      <p:sp>
        <p:nvSpPr>
          <p:cNvPr id="33796" name="Rectangle 4"/>
          <p:cNvSpPr>
            <a:spLocks noChangeArrowheads="1"/>
          </p:cNvSpPr>
          <p:nvPr/>
        </p:nvSpPr>
        <p:spPr bwMode="auto">
          <a:xfrm>
            <a:off x="1981200" y="2514600"/>
            <a:ext cx="8686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424966" name="Line 6"/>
          <p:cNvSpPr>
            <a:spLocks noChangeShapeType="1"/>
          </p:cNvSpPr>
          <p:nvPr/>
        </p:nvSpPr>
        <p:spPr bwMode="auto">
          <a:xfrm>
            <a:off x="4249345" y="3206775"/>
            <a:ext cx="334487" cy="870297"/>
          </a:xfrm>
          <a:prstGeom prst="line">
            <a:avLst/>
          </a:prstGeom>
          <a:noFill/>
          <a:ln w="38100">
            <a:solidFill>
              <a:srgbClr val="0000FF"/>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424967" name="Text Box 7"/>
          <p:cNvSpPr txBox="1">
            <a:spLocks noChangeArrowheads="1"/>
          </p:cNvSpPr>
          <p:nvPr/>
        </p:nvSpPr>
        <p:spPr bwMode="auto">
          <a:xfrm>
            <a:off x="4925616" y="3206775"/>
            <a:ext cx="6408712" cy="831639"/>
          </a:xfrm>
          <a:prstGeom prst="rect">
            <a:avLst/>
          </a:prstGeom>
          <a:solidFill>
            <a:srgbClr val="FFFFFF"/>
          </a:solidFill>
          <a:ln w="9525" cap="rnd">
            <a:solidFill>
              <a:srgbClr val="0000FF"/>
            </a:solidFill>
            <a:prstDash val="sysDot"/>
            <a:miter lim="800000"/>
            <a:headEnd/>
            <a:tailEnd/>
          </a:ln>
        </p:spPr>
        <p:txBody>
          <a:bodyPr wrap="squar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solidFill>
                  <a:schemeClr val="bg2"/>
                </a:solidFill>
              </a:rPr>
              <a:t>函数</a:t>
            </a:r>
            <a:r>
              <a:rPr lang="de-DE" altLang="zh-CN" sz="2400" b="1" dirty="0">
                <a:solidFill>
                  <a:schemeClr val="bg2"/>
                </a:solidFill>
              </a:rPr>
              <a:t>update_score</a:t>
            </a:r>
            <a:r>
              <a:rPr lang="zh-CN" altLang="en-US" sz="2400" b="1" dirty="0">
                <a:solidFill>
                  <a:schemeClr val="bg2"/>
                </a:solidFill>
              </a:rPr>
              <a:t>运行完毕返回主函数后，主函数中的结构数组</a:t>
            </a:r>
            <a:r>
              <a:rPr lang="en-US" altLang="zh-CN" sz="2400" b="1" dirty="0">
                <a:solidFill>
                  <a:schemeClr val="bg2"/>
                </a:solidFill>
              </a:rPr>
              <a:t>students</a:t>
            </a:r>
            <a:r>
              <a:rPr lang="zh-CN" altLang="en-US" sz="2400" b="1" dirty="0">
                <a:solidFill>
                  <a:schemeClr val="bg2"/>
                </a:solidFill>
              </a:rPr>
              <a:t>中的值已被修改</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 calcmode="lin" valueType="num">
                                      <p:cBhvr additive="base">
                                        <p:cTn id="7" dur="500" fill="hold"/>
                                        <p:tgtEl>
                                          <p:spTgt spid="42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24963">
                                            <p:txEl>
                                              <p:pRg st="1" end="1"/>
                                            </p:txEl>
                                          </p:spTgt>
                                        </p:tgtEl>
                                        <p:attrNameLst>
                                          <p:attrName>style.visibility</p:attrName>
                                        </p:attrNameLst>
                                      </p:cBhvr>
                                      <p:to>
                                        <p:strVal val="visible"/>
                                      </p:to>
                                    </p:set>
                                    <p:anim calcmode="lin" valueType="num">
                                      <p:cBhvr additive="base">
                                        <p:cTn id="13" dur="500" fill="hold"/>
                                        <p:tgtEl>
                                          <p:spTgt spid="42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496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24963">
                                            <p:txEl>
                                              <p:pRg st="2" end="2"/>
                                            </p:txEl>
                                          </p:spTgt>
                                        </p:tgtEl>
                                        <p:attrNameLst>
                                          <p:attrName>style.visibility</p:attrName>
                                        </p:attrNameLst>
                                      </p:cBhvr>
                                      <p:to>
                                        <p:strVal val="visible"/>
                                      </p:to>
                                    </p:set>
                                    <p:anim calcmode="lin" valueType="num">
                                      <p:cBhvr additive="base">
                                        <p:cTn id="17" dur="500" fill="hold"/>
                                        <p:tgtEl>
                                          <p:spTgt spid="4249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49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4963">
                                            <p:txEl>
                                              <p:pRg st="3" end="3"/>
                                            </p:txEl>
                                          </p:spTgt>
                                        </p:tgtEl>
                                        <p:attrNameLst>
                                          <p:attrName>style.visibility</p:attrName>
                                        </p:attrNameLst>
                                      </p:cBhvr>
                                      <p:to>
                                        <p:strVal val="visible"/>
                                      </p:to>
                                    </p:set>
                                    <p:anim calcmode="lin" valueType="num">
                                      <p:cBhvr additive="base">
                                        <p:cTn id="21" dur="500" fill="hold"/>
                                        <p:tgtEl>
                                          <p:spTgt spid="4249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496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24963">
                                            <p:txEl>
                                              <p:pRg st="5" end="5"/>
                                            </p:txEl>
                                          </p:spTgt>
                                        </p:tgtEl>
                                        <p:attrNameLst>
                                          <p:attrName>style.visibility</p:attrName>
                                        </p:attrNameLst>
                                      </p:cBhvr>
                                      <p:to>
                                        <p:strVal val="visible"/>
                                      </p:to>
                                    </p:set>
                                    <p:anim calcmode="lin" valueType="num">
                                      <p:cBhvr additive="base">
                                        <p:cTn id="25" dur="500" fill="hold"/>
                                        <p:tgtEl>
                                          <p:spTgt spid="4249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496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24963">
                                            <p:txEl>
                                              <p:pRg st="6" end="6"/>
                                            </p:txEl>
                                          </p:spTgt>
                                        </p:tgtEl>
                                        <p:attrNameLst>
                                          <p:attrName>style.visibility</p:attrName>
                                        </p:attrNameLst>
                                      </p:cBhvr>
                                      <p:to>
                                        <p:strVal val="visible"/>
                                      </p:to>
                                    </p:set>
                                    <p:anim calcmode="lin" valueType="num">
                                      <p:cBhvr additive="base">
                                        <p:cTn id="29" dur="500" fill="hold"/>
                                        <p:tgtEl>
                                          <p:spTgt spid="42496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24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24966"/>
                                        </p:tgtEl>
                                        <p:attrNameLst>
                                          <p:attrName>style.visibility</p:attrName>
                                        </p:attrNameLst>
                                      </p:cBhvr>
                                      <p:to>
                                        <p:strVal val="visible"/>
                                      </p:to>
                                    </p:set>
                                    <p:anim calcmode="lin" valueType="num">
                                      <p:cBhvr additive="base">
                                        <p:cTn id="35" dur="500" fill="hold"/>
                                        <p:tgtEl>
                                          <p:spTgt spid="424966"/>
                                        </p:tgtEl>
                                        <p:attrNameLst>
                                          <p:attrName>ppt_x</p:attrName>
                                        </p:attrNameLst>
                                      </p:cBhvr>
                                      <p:tavLst>
                                        <p:tav tm="0">
                                          <p:val>
                                            <p:strVal val="#ppt_x"/>
                                          </p:val>
                                        </p:tav>
                                        <p:tav tm="100000">
                                          <p:val>
                                            <p:strVal val="#ppt_x"/>
                                          </p:val>
                                        </p:tav>
                                      </p:tavLst>
                                    </p:anim>
                                    <p:anim calcmode="lin" valueType="num">
                                      <p:cBhvr additive="base">
                                        <p:cTn id="36" dur="500" fill="hold"/>
                                        <p:tgtEl>
                                          <p:spTgt spid="424966"/>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24967"/>
                                        </p:tgtEl>
                                        <p:attrNameLst>
                                          <p:attrName>style.visibility</p:attrName>
                                        </p:attrNameLst>
                                      </p:cBhvr>
                                      <p:to>
                                        <p:strVal val="visible"/>
                                      </p:to>
                                    </p:set>
                                    <p:anim calcmode="lin" valueType="num">
                                      <p:cBhvr additive="base">
                                        <p:cTn id="41" dur="500" fill="hold"/>
                                        <p:tgtEl>
                                          <p:spTgt spid="424967"/>
                                        </p:tgtEl>
                                        <p:attrNameLst>
                                          <p:attrName>ppt_x</p:attrName>
                                        </p:attrNameLst>
                                      </p:cBhvr>
                                      <p:tavLst>
                                        <p:tav tm="0">
                                          <p:val>
                                            <p:strVal val="#ppt_x"/>
                                          </p:val>
                                        </p:tav>
                                        <p:tav tm="100000">
                                          <p:val>
                                            <p:strVal val="#ppt_x"/>
                                          </p:val>
                                        </p:tav>
                                      </p:tavLst>
                                    </p:anim>
                                    <p:anim calcmode="lin" valueType="num">
                                      <p:cBhvr additive="base">
                                        <p:cTn id="42" dur="500" fill="hold"/>
                                        <p:tgtEl>
                                          <p:spTgt spid="424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p:bldP spid="424966" grpId="0" animBg="1"/>
      <p:bldP spid="42496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1200" y="457201"/>
            <a:ext cx="8229600" cy="955675"/>
          </a:xfrm>
        </p:spPr>
        <p:txBody>
          <a:bodyPr/>
          <a:lstStyle/>
          <a:p>
            <a:pPr eaLnBrk="1" hangingPunct="1"/>
            <a:r>
              <a:rPr lang="en-US" altLang="zh-CN" sz="4000" dirty="0">
                <a:latin typeface="Arial" charset="0"/>
                <a:ea typeface="宋体" charset="0"/>
              </a:rPr>
              <a:t>3.3.3 </a:t>
            </a:r>
            <a:r>
              <a:rPr lang="zh-CN" altLang="en-US" sz="4000" dirty="0">
                <a:latin typeface="Arial" charset="0"/>
                <a:ea typeface="宋体" charset="0"/>
              </a:rPr>
              <a:t>结构指针作为函数参数</a:t>
            </a:r>
          </a:p>
        </p:txBody>
      </p:sp>
      <p:sp>
        <p:nvSpPr>
          <p:cNvPr id="431107" name="Rectangle 3"/>
          <p:cNvSpPr>
            <a:spLocks noGrp="1" noChangeArrowheads="1"/>
          </p:cNvSpPr>
          <p:nvPr>
            <p:ph type="body" sz="half" idx="1"/>
          </p:nvPr>
        </p:nvSpPr>
        <p:spPr>
          <a:xfrm>
            <a:off x="335360" y="1773238"/>
            <a:ext cx="11593288" cy="4248150"/>
          </a:xfrm>
        </p:spPr>
        <p:txBody>
          <a:bodyPr/>
          <a:lstStyle/>
          <a:p>
            <a:pPr algn="just" eaLnBrk="1" hangingPunct="1">
              <a:lnSpc>
                <a:spcPct val="90000"/>
              </a:lnSpc>
            </a:pPr>
            <a:r>
              <a:rPr lang="zh-CN" altLang="en-US" sz="2800" dirty="0">
                <a:ea typeface="宋体" charset="0"/>
              </a:rPr>
              <a:t>与结构变量作为函数参数相比，用结构指针作为函数参数的</a:t>
            </a:r>
            <a:r>
              <a:rPr lang="zh-CN" altLang="en-US" sz="2800" dirty="0">
                <a:solidFill>
                  <a:schemeClr val="bg2"/>
                </a:solidFill>
                <a:ea typeface="宋体" charset="0"/>
              </a:rPr>
              <a:t>效率更高</a:t>
            </a:r>
            <a:r>
              <a:rPr lang="zh-CN" altLang="en-US" sz="2800" dirty="0">
                <a:ea typeface="宋体" charset="0"/>
              </a:rPr>
              <a:t>。 </a:t>
            </a:r>
            <a:endParaRPr lang="en-US" altLang="zh-CN" sz="2800" dirty="0">
              <a:ea typeface="宋体" charset="0"/>
            </a:endParaRPr>
          </a:p>
          <a:p>
            <a:pPr algn="just" eaLnBrk="1" hangingPunct="1">
              <a:lnSpc>
                <a:spcPct val="90000"/>
              </a:lnSpc>
            </a:pPr>
            <a:endParaRPr lang="en-US" altLang="zh-CN" sz="2800" dirty="0">
              <a:ea typeface="宋体" charset="0"/>
            </a:endParaRPr>
          </a:p>
          <a:p>
            <a:r>
              <a:rPr lang="zh-CN" altLang="en-US" sz="2800" dirty="0">
                <a:ea typeface="宋体" charset="0"/>
              </a:rPr>
              <a:t>就例 </a:t>
            </a:r>
            <a:r>
              <a:rPr lang="en-US" altLang="zh-CN" sz="2800" dirty="0">
                <a:ea typeface="宋体" charset="0"/>
              </a:rPr>
              <a:t>3-3</a:t>
            </a:r>
            <a:r>
              <a:rPr lang="zh-CN" altLang="en-US" sz="2800" dirty="0">
                <a:ea typeface="宋体" charset="0"/>
              </a:rPr>
              <a:t> 而言，在函数</a:t>
            </a:r>
            <a:r>
              <a:rPr lang="en-US" altLang="zh-CN" sz="2800" dirty="0" err="1">
                <a:ea typeface="宋体" charset="0"/>
              </a:rPr>
              <a:t>update_score</a:t>
            </a:r>
            <a:r>
              <a:rPr lang="en-US" altLang="zh-CN" sz="2800" dirty="0">
                <a:ea typeface="宋体" charset="0"/>
              </a:rPr>
              <a:t>()</a:t>
            </a:r>
            <a:r>
              <a:rPr lang="zh-CN" altLang="en-US" sz="2800" dirty="0">
                <a:ea typeface="宋体" charset="0"/>
              </a:rPr>
              <a:t>中需要修改主函数中结构数组</a:t>
            </a:r>
            <a:r>
              <a:rPr lang="en-US" altLang="zh-CN" sz="2800" dirty="0">
                <a:ea typeface="宋体" charset="0"/>
              </a:rPr>
              <a:t>students</a:t>
            </a:r>
            <a:r>
              <a:rPr lang="zh-CN" altLang="en-US" sz="2800" dirty="0">
                <a:ea typeface="宋体" charset="0"/>
              </a:rPr>
              <a:t>的数据，在此处也只能使用指针作为函数参数的方式才能通过间接访问操作来实现程序功能。</a:t>
            </a:r>
            <a:endParaRPr lang="en-US" altLang="zh-CN" sz="2800" dirty="0">
              <a:ea typeface="宋体" charset="0"/>
            </a:endParaRPr>
          </a:p>
        </p:txBody>
      </p:sp>
      <p:sp>
        <p:nvSpPr>
          <p:cNvPr id="34820" name="Rectangle 4"/>
          <p:cNvSpPr>
            <a:spLocks noChangeArrowheads="1"/>
          </p:cNvSpPr>
          <p:nvPr/>
        </p:nvSpPr>
        <p:spPr bwMode="auto">
          <a:xfrm>
            <a:off x="1981200" y="2514600"/>
            <a:ext cx="8686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 calcmode="lin" valueType="num">
                                      <p:cBhvr additive="base">
                                        <p:cTn id="7" dur="500" fill="hold"/>
                                        <p:tgtEl>
                                          <p:spTgt spid="431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1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1107">
                                            <p:txEl>
                                              <p:pRg st="2" end="2"/>
                                            </p:txEl>
                                          </p:spTgt>
                                        </p:tgtEl>
                                        <p:attrNameLst>
                                          <p:attrName>style.visibility</p:attrName>
                                        </p:attrNameLst>
                                      </p:cBhvr>
                                      <p:to>
                                        <p:strVal val="visible"/>
                                      </p:to>
                                    </p:set>
                                    <p:anim calcmode="lin" valueType="num">
                                      <p:cBhvr additive="base">
                                        <p:cTn id="13" dur="500" fill="hold"/>
                                        <p:tgtEl>
                                          <p:spTgt spid="4311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11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13536"/>
            <a:ext cx="12192000" cy="106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algn="ctr" defTabSz="1219170" eaLnBrk="1" hangingPunct="1">
              <a:lnSpc>
                <a:spcPct val="70000"/>
              </a:lnSpc>
              <a:defRPr/>
            </a:pPr>
            <a:r>
              <a:rPr lang="zh-CN" altLang="en-US" sz="5333" dirty="0">
                <a:solidFill>
                  <a:srgbClr val="000000"/>
                </a:solidFill>
                <a:cs typeface="Bebas Neue" charset="0"/>
                <a:sym typeface="Bebas Neue" charset="0"/>
              </a:rPr>
              <a:t>编程解决问题的步骤</a:t>
            </a:r>
            <a:endParaRPr lang="en-US" sz="5333" dirty="0">
              <a:solidFill>
                <a:srgbClr val="000000"/>
              </a:solidFill>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108151"/>
            <a:ext cx="12192000" cy="743986"/>
          </a:xfrm>
          <a:prstGeom prst="rect">
            <a:avLst/>
          </a:prstGeom>
        </p:spPr>
        <p:txBody>
          <a:bodyPr wrap="square">
            <a:spAutoFit/>
          </a:bodyPr>
          <a:lstStyle/>
          <a:p>
            <a:pPr algn="ctr" defTabSz="1219170" eaLnBrk="1" hangingPunct="1">
              <a:lnSpc>
                <a:spcPct val="150000"/>
              </a:lnSpc>
              <a:defRPr/>
            </a:pPr>
            <a:r>
              <a:rPr lang="en-US" altLang="zh-CN" sz="3200" b="1" dirty="0">
                <a:solidFill>
                  <a:srgbClr val="0070C0"/>
                </a:solidFill>
                <a:cs typeface="Arial" charset="0"/>
                <a:sym typeface="Gill Sans" charset="0"/>
              </a:rPr>
              <a:t>6</a:t>
            </a:r>
            <a:r>
              <a:rPr lang="zh-CN" altLang="en-US" sz="3200" b="1" dirty="0">
                <a:solidFill>
                  <a:srgbClr val="0070C0"/>
                </a:solidFill>
                <a:cs typeface="Arial" charset="0"/>
                <a:sym typeface="Gill Sans" charset="0"/>
              </a:rPr>
              <a:t>个步骤</a:t>
            </a:r>
            <a:endParaRPr lang="en-US" altLang="zh-CN" sz="3200" dirty="0">
              <a:solidFill>
                <a:srgbClr val="0070C0"/>
              </a:solidFill>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1847528" y="2015751"/>
            <a:ext cx="10081120" cy="4428713"/>
          </a:xfrm>
          <a:prstGeom prst="rect">
            <a:avLst/>
          </a:prstGeom>
        </p:spPr>
        <p:txBody>
          <a:bodyPr wrap="square">
            <a:spAutoFit/>
          </a:bodyPr>
          <a:lstStyle/>
          <a:p>
            <a:pPr defTabSz="1219170" eaLnBrk="1" hangingPunct="1">
              <a:lnSpc>
                <a:spcPct val="150000"/>
              </a:lnSpc>
              <a:defRPr/>
            </a:pPr>
            <a:r>
              <a:rPr lang="en-US" altLang="zh-CN" sz="3200" dirty="0">
                <a:solidFill>
                  <a:srgbClr val="007FDE"/>
                </a:solidFill>
                <a:cs typeface="Arial" charset="0"/>
                <a:sym typeface="Gill Sans" charset="0"/>
              </a:rPr>
              <a:t>- </a:t>
            </a:r>
            <a:r>
              <a:rPr lang="zh-CN" altLang="en-US" sz="3200" b="1" dirty="0">
                <a:solidFill>
                  <a:srgbClr val="000000"/>
                </a:solidFill>
                <a:cs typeface="Arial" charset="0"/>
                <a:sym typeface="Gill Sans" charset="0"/>
              </a:rPr>
              <a:t>分析问题：分析问题的计算部分，</a:t>
            </a:r>
            <a:r>
              <a:rPr lang="zh-CN" altLang="en-US" sz="3200" b="1" dirty="0">
                <a:solidFill>
                  <a:srgbClr val="D98431"/>
                </a:solidFill>
                <a:cs typeface="Arial" charset="0"/>
                <a:sym typeface="Gill Sans" charset="0"/>
              </a:rPr>
              <a:t>想清楚</a:t>
            </a:r>
            <a:endParaRPr lang="en-US" altLang="zh-CN" sz="3200" b="1" dirty="0">
              <a:solidFill>
                <a:srgbClr val="D98431"/>
              </a:solidFill>
              <a:cs typeface="Arial" charset="0"/>
              <a:sym typeface="Gill Sans" charset="0"/>
            </a:endParaRPr>
          </a:p>
          <a:p>
            <a:pPr defTabSz="1219170" eaLnBrk="1" hangingPunct="1">
              <a:lnSpc>
                <a:spcPct val="150000"/>
              </a:lnSpc>
              <a:defRPr/>
            </a:pP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划分边界：划分问题的功能边界，</a:t>
            </a:r>
            <a:r>
              <a:rPr lang="zh-CN" altLang="en-US" sz="3200" b="1" dirty="0">
                <a:solidFill>
                  <a:srgbClr val="D98431"/>
                </a:solidFill>
                <a:cs typeface="Arial" charset="0"/>
                <a:sym typeface="Gill Sans" charset="0"/>
              </a:rPr>
              <a:t>规划</a:t>
            </a:r>
            <a:r>
              <a:rPr lang="en-US" altLang="zh-CN" sz="3200" b="1" dirty="0">
                <a:solidFill>
                  <a:srgbClr val="D98431"/>
                </a:solidFill>
                <a:cs typeface="Arial" charset="0"/>
                <a:sym typeface="Gill Sans" charset="0"/>
              </a:rPr>
              <a:t>IPO</a:t>
            </a:r>
          </a:p>
          <a:p>
            <a:pPr marL="271463" indent="-271463" defTabSz="1219170" eaLnBrk="1" hangingPunct="1">
              <a:lnSpc>
                <a:spcPct val="150000"/>
              </a:lnSpc>
              <a:buFontTx/>
              <a:buChar char="-"/>
              <a:defRPr/>
            </a:pPr>
            <a:r>
              <a:rPr lang="zh-CN" altLang="en-US" sz="3200" b="1" dirty="0">
                <a:solidFill>
                  <a:srgbClr val="000000"/>
                </a:solidFill>
                <a:cs typeface="Arial" charset="0"/>
                <a:sym typeface="Gill Sans" charset="0"/>
              </a:rPr>
              <a:t>设计算法：设计问题的求解算法，</a:t>
            </a:r>
            <a:r>
              <a:rPr lang="zh-CN" altLang="en-US" sz="3200" b="1" dirty="0">
                <a:solidFill>
                  <a:srgbClr val="D98431"/>
                </a:solidFill>
                <a:cs typeface="Arial" charset="0"/>
                <a:sym typeface="Gill Sans" charset="0"/>
              </a:rPr>
              <a:t>关注算法</a:t>
            </a:r>
            <a:endParaRPr lang="en-US" altLang="zh-CN" sz="3200" b="1" dirty="0">
              <a:solidFill>
                <a:srgbClr val="D98431"/>
              </a:solidFill>
              <a:cs typeface="Arial" charset="0"/>
              <a:sym typeface="Gill Sans" charset="0"/>
            </a:endParaRPr>
          </a:p>
          <a:p>
            <a:pPr defTabSz="1219170" eaLnBrk="1" hangingPunct="1">
              <a:lnSpc>
                <a:spcPct val="150000"/>
              </a:lnSpc>
              <a:defRPr/>
            </a:pPr>
            <a:r>
              <a:rPr lang="en-US" altLang="zh-CN" sz="3200" dirty="0">
                <a:solidFill>
                  <a:srgbClr val="007FDE"/>
                </a:solidFill>
                <a:cs typeface="Arial" charset="0"/>
                <a:sym typeface="Gill Sans" charset="0"/>
              </a:rPr>
              <a:t>- </a:t>
            </a:r>
            <a:r>
              <a:rPr lang="zh-CN" altLang="en-US" sz="3200" b="1" dirty="0">
                <a:solidFill>
                  <a:srgbClr val="000000"/>
                </a:solidFill>
                <a:cs typeface="Arial" charset="0"/>
                <a:sym typeface="Gill Sans" charset="0"/>
              </a:rPr>
              <a:t>编写程序：编写问题的计算程序，</a:t>
            </a:r>
            <a:r>
              <a:rPr lang="zh-CN" altLang="en-US" sz="3200" b="1" dirty="0">
                <a:solidFill>
                  <a:srgbClr val="D98431"/>
                </a:solidFill>
                <a:cs typeface="Arial" charset="0"/>
                <a:sym typeface="Gill Sans" charset="0"/>
              </a:rPr>
              <a:t>编程序</a:t>
            </a:r>
            <a:endParaRPr lang="en-US" altLang="zh-CN" sz="3200" b="1" dirty="0">
              <a:solidFill>
                <a:srgbClr val="D98431"/>
              </a:solidFill>
              <a:cs typeface="Arial" charset="0"/>
              <a:sym typeface="Gill Sans" charset="0"/>
            </a:endParaRPr>
          </a:p>
          <a:p>
            <a:pPr defTabSz="1219170" eaLnBrk="1" hangingPunct="1">
              <a:lnSpc>
                <a:spcPct val="150000"/>
              </a:lnSpc>
              <a:defRPr/>
            </a:pP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调试测试：调试程序使正确运行，</a:t>
            </a:r>
            <a:r>
              <a:rPr lang="zh-CN" altLang="en-US" sz="3200" b="1" dirty="0">
                <a:solidFill>
                  <a:srgbClr val="D98431"/>
                </a:solidFill>
                <a:cs typeface="Arial" charset="0"/>
                <a:sym typeface="Gill Sans" charset="0"/>
              </a:rPr>
              <a:t>运行调试</a:t>
            </a:r>
            <a:endParaRPr lang="en-US" altLang="zh-CN" sz="3200" b="1" dirty="0">
              <a:solidFill>
                <a:srgbClr val="D98431"/>
              </a:solidFill>
              <a:cs typeface="Arial" charset="0"/>
              <a:sym typeface="Gill Sans" charset="0"/>
            </a:endParaRPr>
          </a:p>
          <a:p>
            <a:pPr defTabSz="1219170" eaLnBrk="1" hangingPunct="1">
              <a:lnSpc>
                <a:spcPct val="150000"/>
              </a:lnSpc>
              <a:defRPr/>
            </a:pP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升级维护：适应问题的升级维护，</a:t>
            </a:r>
            <a:r>
              <a:rPr lang="zh-CN" altLang="en-US" sz="3200" b="1" dirty="0">
                <a:solidFill>
                  <a:srgbClr val="D98431"/>
                </a:solidFill>
                <a:cs typeface="Arial" charset="0"/>
                <a:sym typeface="Gill Sans" charset="0"/>
              </a:rPr>
              <a:t>更新完善</a:t>
            </a:r>
            <a:endParaRPr lang="en-US" altLang="zh-CN" sz="3200" b="1" dirty="0">
              <a:solidFill>
                <a:srgbClr val="D98431"/>
              </a:solidFill>
              <a:cs typeface="Arial" charset="0"/>
              <a:sym typeface="Gill Sans" charset="0"/>
            </a:endParaRPr>
          </a:p>
        </p:txBody>
      </p:sp>
    </p:spTree>
    <p:extLst>
      <p:ext uri="{BB962C8B-B14F-4D97-AF65-F5344CB8AC3E}">
        <p14:creationId xmlns:p14="http://schemas.microsoft.com/office/powerpoint/2010/main" val="3771562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latin typeface="Arial" charset="0"/>
                <a:ea typeface="宋体" charset="0"/>
              </a:rPr>
              <a:t>本讲总结</a:t>
            </a:r>
          </a:p>
        </p:txBody>
      </p:sp>
      <p:sp>
        <p:nvSpPr>
          <p:cNvPr id="434179" name="Rectangle 3"/>
          <p:cNvSpPr>
            <a:spLocks noGrp="1" noChangeArrowheads="1"/>
          </p:cNvSpPr>
          <p:nvPr>
            <p:ph type="body" idx="1"/>
          </p:nvPr>
        </p:nvSpPr>
        <p:spPr>
          <a:xfrm>
            <a:off x="623392" y="1484784"/>
            <a:ext cx="8229600" cy="4327525"/>
          </a:xfrm>
        </p:spPr>
        <p:txBody>
          <a:bodyPr/>
          <a:lstStyle/>
          <a:p>
            <a:pPr eaLnBrk="1" hangingPunct="1">
              <a:lnSpc>
                <a:spcPct val="80000"/>
              </a:lnSpc>
            </a:pPr>
            <a:r>
              <a:rPr lang="zh-CN" altLang="en-US" dirty="0">
                <a:solidFill>
                  <a:schemeClr val="bg2"/>
                </a:solidFill>
                <a:latin typeface="Arial" charset="0"/>
                <a:ea typeface="宋体" charset="0"/>
              </a:rPr>
              <a:t>结构的概念与定义（含嵌套结构）</a:t>
            </a:r>
          </a:p>
          <a:p>
            <a:pPr eaLnBrk="1" hangingPunct="1">
              <a:lnSpc>
                <a:spcPct val="80000"/>
              </a:lnSpc>
            </a:pPr>
            <a:r>
              <a:rPr lang="zh-CN" altLang="en-US" dirty="0">
                <a:solidFill>
                  <a:schemeClr val="bg2"/>
                </a:solidFill>
                <a:latin typeface="Arial" charset="0"/>
                <a:ea typeface="宋体" charset="0"/>
              </a:rPr>
              <a:t>结构变量</a:t>
            </a:r>
          </a:p>
          <a:p>
            <a:pPr lvl="1" eaLnBrk="1" hangingPunct="1">
              <a:lnSpc>
                <a:spcPct val="80000"/>
              </a:lnSpc>
            </a:pPr>
            <a:r>
              <a:rPr lang="zh-CN" altLang="en-US" sz="2400" dirty="0">
                <a:latin typeface="Arial" charset="0"/>
                <a:ea typeface="宋体" charset="0"/>
              </a:rPr>
              <a:t>定义</a:t>
            </a:r>
          </a:p>
          <a:p>
            <a:pPr lvl="1" eaLnBrk="1" hangingPunct="1">
              <a:lnSpc>
                <a:spcPct val="80000"/>
              </a:lnSpc>
            </a:pPr>
            <a:r>
              <a:rPr lang="zh-CN" altLang="en-US" sz="2400" dirty="0">
                <a:latin typeface="Arial" charset="0"/>
                <a:ea typeface="宋体" charset="0"/>
              </a:rPr>
              <a:t>初始化</a:t>
            </a:r>
          </a:p>
          <a:p>
            <a:pPr lvl="1" eaLnBrk="1" hangingPunct="1">
              <a:lnSpc>
                <a:spcPct val="80000"/>
              </a:lnSpc>
            </a:pPr>
            <a:r>
              <a:rPr lang="zh-CN" altLang="en-US" sz="2400" dirty="0">
                <a:latin typeface="Arial" charset="0"/>
                <a:ea typeface="宋体" charset="0"/>
              </a:rPr>
              <a:t>使用（成员引用、相互赋值、作为函数参数）</a:t>
            </a:r>
          </a:p>
          <a:p>
            <a:pPr eaLnBrk="1" hangingPunct="1">
              <a:lnSpc>
                <a:spcPct val="80000"/>
              </a:lnSpc>
            </a:pPr>
            <a:r>
              <a:rPr lang="zh-CN" altLang="en-US" dirty="0">
                <a:solidFill>
                  <a:schemeClr val="bg2"/>
                </a:solidFill>
                <a:latin typeface="Arial" charset="0"/>
                <a:ea typeface="宋体" charset="0"/>
              </a:rPr>
              <a:t>结构数组</a:t>
            </a:r>
          </a:p>
          <a:p>
            <a:pPr lvl="1" eaLnBrk="1" hangingPunct="1">
              <a:lnSpc>
                <a:spcPct val="80000"/>
              </a:lnSpc>
            </a:pPr>
            <a:r>
              <a:rPr lang="zh-CN" altLang="en-US" sz="2400" dirty="0">
                <a:latin typeface="Arial" charset="0"/>
                <a:ea typeface="宋体" charset="0"/>
              </a:rPr>
              <a:t>定义、初始化、结构数组成员引用</a:t>
            </a:r>
          </a:p>
          <a:p>
            <a:pPr eaLnBrk="1" hangingPunct="1">
              <a:lnSpc>
                <a:spcPct val="80000"/>
              </a:lnSpc>
            </a:pPr>
            <a:r>
              <a:rPr lang="zh-CN" altLang="en-US" dirty="0">
                <a:solidFill>
                  <a:schemeClr val="bg2"/>
                </a:solidFill>
                <a:latin typeface="Arial" charset="0"/>
                <a:ea typeface="宋体" charset="0"/>
              </a:rPr>
              <a:t>结构指针</a:t>
            </a:r>
          </a:p>
          <a:p>
            <a:pPr lvl="1" eaLnBrk="1" hangingPunct="1">
              <a:lnSpc>
                <a:spcPct val="80000"/>
              </a:lnSpc>
            </a:pPr>
            <a:r>
              <a:rPr lang="zh-CN" altLang="en-US" sz="2400" dirty="0">
                <a:latin typeface="Arial" charset="0"/>
                <a:ea typeface="宋体" charset="0"/>
              </a:rPr>
              <a:t>概念</a:t>
            </a:r>
          </a:p>
          <a:p>
            <a:pPr lvl="1" eaLnBrk="1" hangingPunct="1">
              <a:lnSpc>
                <a:spcPct val="80000"/>
              </a:lnSpc>
            </a:pPr>
            <a:r>
              <a:rPr lang="zh-CN" altLang="en-US" sz="2400" dirty="0">
                <a:latin typeface="Arial" charset="0"/>
                <a:ea typeface="宋体" charset="0"/>
              </a:rPr>
              <a:t>结构指针操作</a:t>
            </a:r>
          </a:p>
          <a:p>
            <a:pPr lvl="1" eaLnBrk="1" hangingPunct="1">
              <a:lnSpc>
                <a:spcPct val="80000"/>
              </a:lnSpc>
            </a:pPr>
            <a:r>
              <a:rPr lang="zh-CN" altLang="en-US" sz="2400" dirty="0">
                <a:latin typeface="Arial" charset="0"/>
                <a:ea typeface="宋体" charset="0"/>
              </a:rPr>
              <a:t>结构指针作为函数参数</a:t>
            </a:r>
          </a:p>
        </p:txBody>
      </p:sp>
      <p:sp>
        <p:nvSpPr>
          <p:cNvPr id="5" name="Text Box 4"/>
          <p:cNvSpPr txBox="1">
            <a:spLocks noChangeArrowheads="1"/>
          </p:cNvSpPr>
          <p:nvPr/>
        </p:nvSpPr>
        <p:spPr bwMode="auto">
          <a:xfrm>
            <a:off x="7824192" y="3356992"/>
            <a:ext cx="4165769" cy="2264274"/>
          </a:xfrm>
          <a:prstGeom prst="rect">
            <a:avLst/>
          </a:prstGeom>
          <a:solidFill>
            <a:srgbClr val="CCFFFF"/>
          </a:solidFill>
          <a:ln w="9525">
            <a:solidFill>
              <a:srgbClr val="000080"/>
            </a:solidFill>
            <a:prstDash val="sysDot"/>
            <a:miter lim="800000"/>
            <a:headEnd/>
            <a:tailEnd/>
          </a:ln>
          <a:effectLst>
            <a:outerShdw blurRad="63500" dist="38099" dir="2700000" algn="ctr" rotWithShape="0">
              <a:schemeClr val="bg2">
                <a:alpha val="74997"/>
              </a:schemeClr>
            </a:outerShdw>
          </a:effec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20000"/>
              </a:lnSpc>
              <a:buFontTx/>
              <a:buChar char="•"/>
            </a:pPr>
            <a:r>
              <a:rPr lang="zh-CN" altLang="en-US" sz="2400" b="1" dirty="0">
                <a:solidFill>
                  <a:srgbClr val="990000"/>
                </a:solidFill>
              </a:rPr>
              <a:t>能够根据实际情况定义结构类型、结构变量、结构数组、结构指针</a:t>
            </a:r>
          </a:p>
          <a:p>
            <a:pPr eaLnBrk="1" hangingPunct="1">
              <a:lnSpc>
                <a:spcPct val="120000"/>
              </a:lnSpc>
              <a:buFontTx/>
              <a:buChar char="•"/>
            </a:pPr>
            <a:r>
              <a:rPr lang="zh-CN" altLang="en-US" sz="2400" b="1" dirty="0">
                <a:solidFill>
                  <a:srgbClr val="990000"/>
                </a:solidFill>
              </a:rPr>
              <a:t>能够熟练使用结构变量、结构数组、结构指针编程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 calcmode="lin" valueType="num">
                                      <p:cBhvr additive="base">
                                        <p:cTn id="7" dur="500" fill="hold"/>
                                        <p:tgtEl>
                                          <p:spTgt spid="434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4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4179">
                                            <p:txEl>
                                              <p:pRg st="1" end="1"/>
                                            </p:txEl>
                                          </p:spTgt>
                                        </p:tgtEl>
                                        <p:attrNameLst>
                                          <p:attrName>style.visibility</p:attrName>
                                        </p:attrNameLst>
                                      </p:cBhvr>
                                      <p:to>
                                        <p:strVal val="visible"/>
                                      </p:to>
                                    </p:set>
                                    <p:anim calcmode="lin" valueType="num">
                                      <p:cBhvr additive="base">
                                        <p:cTn id="13" dur="500" fill="hold"/>
                                        <p:tgtEl>
                                          <p:spTgt spid="434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41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34179">
                                            <p:txEl>
                                              <p:pRg st="2" end="2"/>
                                            </p:txEl>
                                          </p:spTgt>
                                        </p:tgtEl>
                                        <p:attrNameLst>
                                          <p:attrName>style.visibility</p:attrName>
                                        </p:attrNameLst>
                                      </p:cBhvr>
                                      <p:to>
                                        <p:strVal val="visible"/>
                                      </p:to>
                                    </p:set>
                                    <p:anim calcmode="lin" valueType="num">
                                      <p:cBhvr additive="base">
                                        <p:cTn id="17" dur="500" fill="hold"/>
                                        <p:tgtEl>
                                          <p:spTgt spid="4341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41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34179">
                                            <p:txEl>
                                              <p:pRg st="3" end="3"/>
                                            </p:txEl>
                                          </p:spTgt>
                                        </p:tgtEl>
                                        <p:attrNameLst>
                                          <p:attrName>style.visibility</p:attrName>
                                        </p:attrNameLst>
                                      </p:cBhvr>
                                      <p:to>
                                        <p:strVal val="visible"/>
                                      </p:to>
                                    </p:set>
                                    <p:anim calcmode="lin" valueType="num">
                                      <p:cBhvr additive="base">
                                        <p:cTn id="21" dur="500" fill="hold"/>
                                        <p:tgtEl>
                                          <p:spTgt spid="4341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417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34179">
                                            <p:txEl>
                                              <p:pRg st="4" end="4"/>
                                            </p:txEl>
                                          </p:spTgt>
                                        </p:tgtEl>
                                        <p:attrNameLst>
                                          <p:attrName>style.visibility</p:attrName>
                                        </p:attrNameLst>
                                      </p:cBhvr>
                                      <p:to>
                                        <p:strVal val="visible"/>
                                      </p:to>
                                    </p:set>
                                    <p:anim calcmode="lin" valueType="num">
                                      <p:cBhvr additive="base">
                                        <p:cTn id="25" dur="500" fill="hold"/>
                                        <p:tgtEl>
                                          <p:spTgt spid="4341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4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4179">
                                            <p:txEl>
                                              <p:pRg st="5" end="5"/>
                                            </p:txEl>
                                          </p:spTgt>
                                        </p:tgtEl>
                                        <p:attrNameLst>
                                          <p:attrName>style.visibility</p:attrName>
                                        </p:attrNameLst>
                                      </p:cBhvr>
                                      <p:to>
                                        <p:strVal val="visible"/>
                                      </p:to>
                                    </p:set>
                                    <p:anim calcmode="lin" valueType="num">
                                      <p:cBhvr additive="base">
                                        <p:cTn id="31" dur="500" fill="hold"/>
                                        <p:tgtEl>
                                          <p:spTgt spid="4341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417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4179">
                                            <p:txEl>
                                              <p:pRg st="6" end="6"/>
                                            </p:txEl>
                                          </p:spTgt>
                                        </p:tgtEl>
                                        <p:attrNameLst>
                                          <p:attrName>style.visibility</p:attrName>
                                        </p:attrNameLst>
                                      </p:cBhvr>
                                      <p:to>
                                        <p:strVal val="visible"/>
                                      </p:to>
                                    </p:set>
                                    <p:anim calcmode="lin" valueType="num">
                                      <p:cBhvr additive="base">
                                        <p:cTn id="35" dur="500" fill="hold"/>
                                        <p:tgtEl>
                                          <p:spTgt spid="43417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41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4179">
                                            <p:txEl>
                                              <p:pRg st="7" end="7"/>
                                            </p:txEl>
                                          </p:spTgt>
                                        </p:tgtEl>
                                        <p:attrNameLst>
                                          <p:attrName>style.visibility</p:attrName>
                                        </p:attrNameLst>
                                      </p:cBhvr>
                                      <p:to>
                                        <p:strVal val="visible"/>
                                      </p:to>
                                    </p:set>
                                    <p:anim calcmode="lin" valueType="num">
                                      <p:cBhvr additive="base">
                                        <p:cTn id="41" dur="500" fill="hold"/>
                                        <p:tgtEl>
                                          <p:spTgt spid="43417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34179">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4179">
                                            <p:txEl>
                                              <p:pRg st="8" end="8"/>
                                            </p:txEl>
                                          </p:spTgt>
                                        </p:tgtEl>
                                        <p:attrNameLst>
                                          <p:attrName>style.visibility</p:attrName>
                                        </p:attrNameLst>
                                      </p:cBhvr>
                                      <p:to>
                                        <p:strVal val="visible"/>
                                      </p:to>
                                    </p:set>
                                    <p:anim calcmode="lin" valueType="num">
                                      <p:cBhvr additive="base">
                                        <p:cTn id="45" dur="500" fill="hold"/>
                                        <p:tgtEl>
                                          <p:spTgt spid="43417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34179">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34179">
                                            <p:txEl>
                                              <p:pRg st="9" end="9"/>
                                            </p:txEl>
                                          </p:spTgt>
                                        </p:tgtEl>
                                        <p:attrNameLst>
                                          <p:attrName>style.visibility</p:attrName>
                                        </p:attrNameLst>
                                      </p:cBhvr>
                                      <p:to>
                                        <p:strVal val="visible"/>
                                      </p:to>
                                    </p:set>
                                    <p:anim calcmode="lin" valueType="num">
                                      <p:cBhvr additive="base">
                                        <p:cTn id="49" dur="500" fill="hold"/>
                                        <p:tgtEl>
                                          <p:spTgt spid="43417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34179">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4179">
                                            <p:txEl>
                                              <p:pRg st="10" end="10"/>
                                            </p:txEl>
                                          </p:spTgt>
                                        </p:tgtEl>
                                        <p:attrNameLst>
                                          <p:attrName>style.visibility</p:attrName>
                                        </p:attrNameLst>
                                      </p:cBhvr>
                                      <p:to>
                                        <p:strVal val="visible"/>
                                      </p:to>
                                    </p:set>
                                    <p:anim calcmode="lin" valueType="num">
                                      <p:cBhvr additive="base">
                                        <p:cTn id="53" dur="500" fill="hold"/>
                                        <p:tgtEl>
                                          <p:spTgt spid="43417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341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ox(in)">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82E9B-FBCF-CE34-D56B-E3C498B84CA5}"/>
              </a:ext>
            </a:extLst>
          </p:cNvPr>
          <p:cNvSpPr>
            <a:spLocks noGrp="1"/>
          </p:cNvSpPr>
          <p:nvPr>
            <p:ph type="title"/>
          </p:nvPr>
        </p:nvSpPr>
        <p:spPr/>
        <p:txBody>
          <a:bodyPr/>
          <a:lstStyle/>
          <a:p>
            <a:r>
              <a:rPr lang="zh-CN" altLang="en-US" dirty="0"/>
              <a:t>作业</a:t>
            </a:r>
            <a:r>
              <a:rPr lang="en-US" altLang="zh-CN" dirty="0"/>
              <a:t>2</a:t>
            </a:r>
            <a:r>
              <a:rPr lang="zh-CN" altLang="en-US" dirty="0"/>
              <a:t>：</a:t>
            </a:r>
            <a:r>
              <a:rPr lang="en-US" altLang="zh-CN" dirty="0"/>
              <a:t>PTA</a:t>
            </a:r>
            <a:endParaRPr lang="zh-CN" altLang="en-US" dirty="0"/>
          </a:p>
        </p:txBody>
      </p:sp>
      <p:sp>
        <p:nvSpPr>
          <p:cNvPr id="3" name="内容占位符 2">
            <a:extLst>
              <a:ext uri="{FF2B5EF4-FFF2-40B4-BE49-F238E27FC236}">
                <a16:creationId xmlns:a16="http://schemas.microsoft.com/office/drawing/2014/main" id="{7CDC1024-BB2E-FDC3-D907-6DF31B9C141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948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644691"/>
            <a:ext cx="12192000" cy="106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algn="ctr" defTabSz="1219170" eaLnBrk="1" hangingPunct="1">
              <a:lnSpc>
                <a:spcPct val="70000"/>
              </a:lnSpc>
              <a:defRPr/>
            </a:pPr>
            <a:r>
              <a:rPr lang="zh-CN" altLang="en-US" sz="5333" dirty="0">
                <a:solidFill>
                  <a:srgbClr val="000000"/>
                </a:solidFill>
                <a:cs typeface="Bebas Neue" charset="0"/>
                <a:sym typeface="Bebas Neue" charset="0"/>
              </a:rPr>
              <a:t>求解计算问题的精简步骤</a:t>
            </a:r>
            <a:endParaRPr lang="en-US" sz="5333" dirty="0">
              <a:solidFill>
                <a:srgbClr val="000000"/>
              </a:solidFill>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851230"/>
            <a:ext cx="12192000" cy="743986"/>
          </a:xfrm>
          <a:prstGeom prst="rect">
            <a:avLst/>
          </a:prstGeom>
        </p:spPr>
        <p:txBody>
          <a:bodyPr wrap="square">
            <a:spAutoFit/>
          </a:bodyPr>
          <a:lstStyle/>
          <a:p>
            <a:pPr algn="ctr" defTabSz="1219170" eaLnBrk="1" hangingPunct="1">
              <a:lnSpc>
                <a:spcPct val="150000"/>
              </a:lnSpc>
              <a:defRPr/>
            </a:pPr>
            <a:r>
              <a:rPr lang="en-US" altLang="zh-CN" sz="3200" b="1" dirty="0">
                <a:solidFill>
                  <a:srgbClr val="0070C0"/>
                </a:solidFill>
                <a:cs typeface="Arial" charset="0"/>
                <a:sym typeface="Gill Sans" charset="0"/>
              </a:rPr>
              <a:t>3</a:t>
            </a:r>
            <a:r>
              <a:rPr lang="zh-CN" altLang="en-US" sz="3200" b="1" dirty="0">
                <a:solidFill>
                  <a:srgbClr val="0070C0"/>
                </a:solidFill>
                <a:cs typeface="Arial" charset="0"/>
                <a:sym typeface="Gill Sans" charset="0"/>
              </a:rPr>
              <a:t>个精简步骤</a:t>
            </a:r>
            <a:endParaRPr lang="en-US" altLang="zh-CN" sz="3200" dirty="0">
              <a:solidFill>
                <a:srgbClr val="0070C0"/>
              </a:solidFill>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1055440" y="2948947"/>
            <a:ext cx="10081120" cy="2898422"/>
          </a:xfrm>
          <a:prstGeom prst="rect">
            <a:avLst/>
          </a:prstGeom>
        </p:spPr>
        <p:txBody>
          <a:bodyPr wrap="square">
            <a:spAutoFit/>
          </a:bodyPr>
          <a:lstStyle/>
          <a:p>
            <a:pPr defTabSz="1219170" eaLnBrk="1" hangingPunct="1">
              <a:lnSpc>
                <a:spcPct val="200000"/>
              </a:lnSpc>
              <a:defRPr/>
            </a:pPr>
            <a:r>
              <a:rPr lang="en-US" altLang="zh-CN" sz="3200" dirty="0">
                <a:solidFill>
                  <a:srgbClr val="007FDE"/>
                </a:solidFill>
                <a:cs typeface="Arial" charset="0"/>
                <a:sym typeface="Gill Sans" charset="0"/>
              </a:rPr>
              <a:t>- </a:t>
            </a:r>
            <a:r>
              <a:rPr lang="zh-CN" altLang="en-US" sz="3200" b="1" dirty="0">
                <a:solidFill>
                  <a:srgbClr val="000000"/>
                </a:solidFill>
                <a:cs typeface="Arial" charset="0"/>
                <a:sym typeface="Gill Sans" charset="0"/>
              </a:rPr>
              <a:t>确定</a:t>
            </a:r>
            <a:r>
              <a:rPr lang="en-US" altLang="zh-CN" sz="3200" b="1" dirty="0">
                <a:solidFill>
                  <a:srgbClr val="000000"/>
                </a:solidFill>
                <a:cs typeface="Arial" charset="0"/>
                <a:sym typeface="Gill Sans" charset="0"/>
              </a:rPr>
              <a:t>IPO</a:t>
            </a:r>
            <a:r>
              <a:rPr lang="zh-CN" altLang="en-US" sz="3200" b="1" dirty="0">
                <a:solidFill>
                  <a:srgbClr val="000000"/>
                </a:solidFill>
                <a:cs typeface="Arial" charset="0"/>
                <a:sym typeface="Gill Sans" charset="0"/>
              </a:rPr>
              <a:t>：明确计算部分及功能边界</a:t>
            </a:r>
            <a:endParaRPr lang="en-US" altLang="zh-CN" sz="3200" b="1" dirty="0">
              <a:solidFill>
                <a:srgbClr val="D98431"/>
              </a:solidFill>
              <a:cs typeface="Arial" charset="0"/>
              <a:sym typeface="Gill Sans" charset="0"/>
            </a:endParaRPr>
          </a:p>
          <a:p>
            <a:pPr defTabSz="1219170" eaLnBrk="1" hangingPunct="1">
              <a:lnSpc>
                <a:spcPct val="200000"/>
              </a:lnSpc>
              <a:defRPr/>
            </a:pP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编写程序：将计算求解的设计变成现实</a:t>
            </a:r>
            <a:endParaRPr lang="en-US" altLang="zh-CN" sz="3200" b="1" dirty="0">
              <a:solidFill>
                <a:srgbClr val="D98431"/>
              </a:solidFill>
              <a:cs typeface="Arial" charset="0"/>
              <a:sym typeface="Gill Sans" charset="0"/>
            </a:endParaRPr>
          </a:p>
          <a:p>
            <a:pPr defTabSz="1219170" eaLnBrk="1" hangingPunct="1">
              <a:lnSpc>
                <a:spcPct val="200000"/>
              </a:lnSpc>
              <a:defRPr/>
            </a:pP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调试程序：确保程序按照正确逻辑能够正确运行</a:t>
            </a:r>
            <a:endParaRPr lang="en-US" altLang="zh-CN" sz="3200" b="1" dirty="0">
              <a:solidFill>
                <a:srgbClr val="D98431"/>
              </a:solidFill>
              <a:cs typeface="Arial" charset="0"/>
              <a:sym typeface="Gill Sans" charset="0"/>
            </a:endParaRPr>
          </a:p>
        </p:txBody>
      </p:sp>
    </p:spTree>
    <p:extLst>
      <p:ext uri="{BB962C8B-B14F-4D97-AF65-F5344CB8AC3E}">
        <p14:creationId xmlns:p14="http://schemas.microsoft.com/office/powerpoint/2010/main" val="216328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BA867D23-7CBD-4B34-800D-35A2819D507F}"/>
              </a:ext>
            </a:extLst>
          </p:cNvPr>
          <p:cNvSpPr>
            <a:spLocks noGrp="1" noChangeArrowheads="1"/>
          </p:cNvSpPr>
          <p:nvPr>
            <p:ph type="title"/>
          </p:nvPr>
        </p:nvSpPr>
        <p:spPr>
          <a:xfrm>
            <a:off x="479425" y="584200"/>
            <a:ext cx="10221913" cy="684213"/>
          </a:xfrm>
        </p:spPr>
        <p:txBody>
          <a:bodyPr/>
          <a:lstStyle/>
          <a:p>
            <a:pPr>
              <a:defRPr/>
            </a:pPr>
            <a:r>
              <a:rPr lang="en-US" altLang="zh-CN" sz="4000"/>
              <a:t>C</a:t>
            </a:r>
            <a:r>
              <a:rPr lang="zh-CN" altLang="en-US" sz="4000"/>
              <a:t>程序编辑、编译连接、运行调试步骤</a:t>
            </a:r>
          </a:p>
        </p:txBody>
      </p:sp>
      <p:sp>
        <p:nvSpPr>
          <p:cNvPr id="71684" name="Rectangle 2">
            <a:extLst>
              <a:ext uri="{FF2B5EF4-FFF2-40B4-BE49-F238E27FC236}">
                <a16:creationId xmlns:a16="http://schemas.microsoft.com/office/drawing/2014/main" id="{A14EEF11-D946-42DF-BD74-5910F925C48F}"/>
              </a:ext>
            </a:extLst>
          </p:cNvPr>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solidFill>
                <a:schemeClr val="tx1"/>
              </a:solidFill>
              <a:latin typeface="Arial" panose="020B0604020202020204" pitchFamily="34" charset="0"/>
            </a:endParaRPr>
          </a:p>
        </p:txBody>
      </p:sp>
      <p:graphicFrame>
        <p:nvGraphicFramePr>
          <p:cNvPr id="71685" name="Object 1">
            <a:extLst>
              <a:ext uri="{FF2B5EF4-FFF2-40B4-BE49-F238E27FC236}">
                <a16:creationId xmlns:a16="http://schemas.microsoft.com/office/drawing/2014/main" id="{ED182273-FABA-479D-AE60-CE4C135CCCDA}"/>
              </a:ext>
            </a:extLst>
          </p:cNvPr>
          <p:cNvGraphicFramePr>
            <a:graphicFrameLocks noChangeAspect="1"/>
          </p:cNvGraphicFramePr>
          <p:nvPr/>
        </p:nvGraphicFramePr>
        <p:xfrm>
          <a:off x="1343025" y="1425575"/>
          <a:ext cx="6121400" cy="5324475"/>
        </p:xfrm>
        <a:graphic>
          <a:graphicData uri="http://schemas.openxmlformats.org/presentationml/2006/ole">
            <mc:AlternateContent xmlns:mc="http://schemas.openxmlformats.org/markup-compatibility/2006">
              <mc:Choice xmlns:v="urn:schemas-microsoft-com:vml" Requires="v">
                <p:oleObj r:id="rId3" imgW="7095787" imgH="6166808" progId="Visio.Drawing.11">
                  <p:embed/>
                </p:oleObj>
              </mc:Choice>
              <mc:Fallback>
                <p:oleObj r:id="rId3" imgW="7095787" imgH="616680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1425575"/>
                        <a:ext cx="6121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Group 137">
            <a:extLst>
              <a:ext uri="{FF2B5EF4-FFF2-40B4-BE49-F238E27FC236}">
                <a16:creationId xmlns:a16="http://schemas.microsoft.com/office/drawing/2014/main" id="{B61568BC-B113-4BD1-A1FF-5916960CD4C3}"/>
              </a:ext>
            </a:extLst>
          </p:cNvPr>
          <p:cNvGrpSpPr>
            <a:grpSpLocks/>
          </p:cNvGrpSpPr>
          <p:nvPr/>
        </p:nvGrpSpPr>
        <p:grpSpPr bwMode="auto">
          <a:xfrm>
            <a:off x="7488238" y="2127250"/>
            <a:ext cx="1263650" cy="3227388"/>
            <a:chOff x="3844" y="634"/>
            <a:chExt cx="796" cy="2033"/>
          </a:xfrm>
        </p:grpSpPr>
        <p:sp>
          <p:nvSpPr>
            <p:cNvPr id="71690" name="Text Box 138">
              <a:extLst>
                <a:ext uri="{FF2B5EF4-FFF2-40B4-BE49-F238E27FC236}">
                  <a16:creationId xmlns:a16="http://schemas.microsoft.com/office/drawing/2014/main" id="{05180487-69B2-4709-91CD-7B46AE825F6E}"/>
                </a:ext>
              </a:extLst>
            </p:cNvPr>
            <p:cNvSpPr txBox="1">
              <a:spLocks noChangeArrowheads="1"/>
            </p:cNvSpPr>
            <p:nvPr/>
          </p:nvSpPr>
          <p:spPr bwMode="auto">
            <a:xfrm>
              <a:off x="3844" y="634"/>
              <a:ext cx="796" cy="233"/>
            </a:xfrm>
            <a:prstGeom prst="rect">
              <a:avLst/>
            </a:prstGeom>
            <a:solidFill>
              <a:schemeClr val="accent2"/>
            </a:solidFill>
            <a:ln w="4445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lang="zh-CN" altLang="en-US" sz="1800">
                  <a:solidFill>
                    <a:schemeClr val="bg1"/>
                  </a:solidFill>
                  <a:latin typeface="Arial" panose="020B0604020202020204" pitchFamily="34" charset="0"/>
                </a:rPr>
                <a:t>编辑</a:t>
              </a:r>
            </a:p>
          </p:txBody>
        </p:sp>
        <p:sp>
          <p:nvSpPr>
            <p:cNvPr id="71691" name="Text Box 139">
              <a:extLst>
                <a:ext uri="{FF2B5EF4-FFF2-40B4-BE49-F238E27FC236}">
                  <a16:creationId xmlns:a16="http://schemas.microsoft.com/office/drawing/2014/main" id="{19CBF2F2-C566-4795-9B3B-980025EE4021}"/>
                </a:ext>
              </a:extLst>
            </p:cNvPr>
            <p:cNvSpPr txBox="1">
              <a:spLocks noChangeArrowheads="1"/>
            </p:cNvSpPr>
            <p:nvPr/>
          </p:nvSpPr>
          <p:spPr bwMode="auto">
            <a:xfrm>
              <a:off x="3844" y="1834"/>
              <a:ext cx="796" cy="233"/>
            </a:xfrm>
            <a:prstGeom prst="rect">
              <a:avLst/>
            </a:prstGeom>
            <a:solidFill>
              <a:schemeClr val="accent2"/>
            </a:solidFill>
            <a:ln w="4445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lang="zh-CN" altLang="en-US" sz="1800">
                  <a:solidFill>
                    <a:schemeClr val="bg1"/>
                  </a:solidFill>
                  <a:latin typeface="Arial" panose="020B0604020202020204" pitchFamily="34" charset="0"/>
                </a:rPr>
                <a:t>链接</a:t>
              </a:r>
            </a:p>
          </p:txBody>
        </p:sp>
        <p:sp>
          <p:nvSpPr>
            <p:cNvPr id="71692" name="Text Box 140">
              <a:extLst>
                <a:ext uri="{FF2B5EF4-FFF2-40B4-BE49-F238E27FC236}">
                  <a16:creationId xmlns:a16="http://schemas.microsoft.com/office/drawing/2014/main" id="{EF873761-FD81-4A0D-8075-82CB23279DEC}"/>
                </a:ext>
              </a:extLst>
            </p:cNvPr>
            <p:cNvSpPr txBox="1">
              <a:spLocks noChangeArrowheads="1"/>
            </p:cNvSpPr>
            <p:nvPr/>
          </p:nvSpPr>
          <p:spPr bwMode="auto">
            <a:xfrm>
              <a:off x="3844" y="1234"/>
              <a:ext cx="796" cy="233"/>
            </a:xfrm>
            <a:prstGeom prst="rect">
              <a:avLst/>
            </a:prstGeom>
            <a:solidFill>
              <a:schemeClr val="accent2"/>
            </a:solidFill>
            <a:ln w="4445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lang="zh-CN" altLang="en-US" sz="1800">
                  <a:solidFill>
                    <a:schemeClr val="bg1"/>
                  </a:solidFill>
                  <a:latin typeface="Arial" panose="020B0604020202020204" pitchFamily="34" charset="0"/>
                </a:rPr>
                <a:t>编译</a:t>
              </a:r>
            </a:p>
          </p:txBody>
        </p:sp>
        <p:sp>
          <p:nvSpPr>
            <p:cNvPr id="71693" name="Text Box 141">
              <a:extLst>
                <a:ext uri="{FF2B5EF4-FFF2-40B4-BE49-F238E27FC236}">
                  <a16:creationId xmlns:a16="http://schemas.microsoft.com/office/drawing/2014/main" id="{5895E8A6-74A6-4314-A710-FA053ABB62C9}"/>
                </a:ext>
              </a:extLst>
            </p:cNvPr>
            <p:cNvSpPr txBox="1">
              <a:spLocks noChangeArrowheads="1"/>
            </p:cNvSpPr>
            <p:nvPr/>
          </p:nvSpPr>
          <p:spPr bwMode="auto">
            <a:xfrm>
              <a:off x="3844" y="2434"/>
              <a:ext cx="796" cy="233"/>
            </a:xfrm>
            <a:prstGeom prst="rect">
              <a:avLst/>
            </a:prstGeom>
            <a:solidFill>
              <a:schemeClr val="accent2"/>
            </a:solidFill>
            <a:ln w="4445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lang="zh-CN" altLang="en-US" sz="1800">
                  <a:solidFill>
                    <a:schemeClr val="bg1"/>
                  </a:solidFill>
                  <a:latin typeface="Arial" panose="020B0604020202020204" pitchFamily="34" charset="0"/>
                </a:rPr>
                <a:t>执行</a:t>
              </a:r>
            </a:p>
          </p:txBody>
        </p:sp>
        <p:sp>
          <p:nvSpPr>
            <p:cNvPr id="71694" name="AutoShape 142">
              <a:extLst>
                <a:ext uri="{FF2B5EF4-FFF2-40B4-BE49-F238E27FC236}">
                  <a16:creationId xmlns:a16="http://schemas.microsoft.com/office/drawing/2014/main" id="{9F0AF369-BC86-43ED-B5F1-83153ADE4EF9}"/>
                </a:ext>
              </a:extLst>
            </p:cNvPr>
            <p:cNvSpPr>
              <a:spLocks noChangeArrowheads="1"/>
            </p:cNvSpPr>
            <p:nvPr/>
          </p:nvSpPr>
          <p:spPr bwMode="auto">
            <a:xfrm>
              <a:off x="4200" y="900"/>
              <a:ext cx="96" cy="276"/>
            </a:xfrm>
            <a:prstGeom prst="downArrow">
              <a:avLst>
                <a:gd name="adj1" fmla="val 50000"/>
                <a:gd name="adj2" fmla="val 71875"/>
              </a:avLst>
            </a:prstGeom>
            <a:solidFill>
              <a:schemeClr val="accent2"/>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solidFill>
                  <a:schemeClr val="tx1"/>
                </a:solidFill>
                <a:latin typeface="Arial" panose="020B0604020202020204" pitchFamily="34" charset="0"/>
              </a:endParaRPr>
            </a:p>
          </p:txBody>
        </p:sp>
        <p:sp>
          <p:nvSpPr>
            <p:cNvPr id="71695" name="AutoShape 143">
              <a:extLst>
                <a:ext uri="{FF2B5EF4-FFF2-40B4-BE49-F238E27FC236}">
                  <a16:creationId xmlns:a16="http://schemas.microsoft.com/office/drawing/2014/main" id="{C0992A10-E044-4A89-841F-6665C3A60596}"/>
                </a:ext>
              </a:extLst>
            </p:cNvPr>
            <p:cNvSpPr>
              <a:spLocks noChangeArrowheads="1"/>
            </p:cNvSpPr>
            <p:nvPr/>
          </p:nvSpPr>
          <p:spPr bwMode="auto">
            <a:xfrm>
              <a:off x="4200" y="1506"/>
              <a:ext cx="96" cy="276"/>
            </a:xfrm>
            <a:prstGeom prst="downArrow">
              <a:avLst>
                <a:gd name="adj1" fmla="val 50000"/>
                <a:gd name="adj2" fmla="val 71875"/>
              </a:avLst>
            </a:prstGeom>
            <a:solidFill>
              <a:schemeClr val="accent2"/>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solidFill>
                  <a:schemeClr val="tx1"/>
                </a:solidFill>
                <a:latin typeface="Arial" panose="020B0604020202020204" pitchFamily="34" charset="0"/>
              </a:endParaRPr>
            </a:p>
          </p:txBody>
        </p:sp>
        <p:sp>
          <p:nvSpPr>
            <p:cNvPr id="71696" name="AutoShape 144">
              <a:extLst>
                <a:ext uri="{FF2B5EF4-FFF2-40B4-BE49-F238E27FC236}">
                  <a16:creationId xmlns:a16="http://schemas.microsoft.com/office/drawing/2014/main" id="{60FE379A-C738-4680-869A-984ED8805327}"/>
                </a:ext>
              </a:extLst>
            </p:cNvPr>
            <p:cNvSpPr>
              <a:spLocks noChangeArrowheads="1"/>
            </p:cNvSpPr>
            <p:nvPr/>
          </p:nvSpPr>
          <p:spPr bwMode="auto">
            <a:xfrm>
              <a:off x="4200" y="2112"/>
              <a:ext cx="96" cy="276"/>
            </a:xfrm>
            <a:prstGeom prst="downArrow">
              <a:avLst>
                <a:gd name="adj1" fmla="val 50000"/>
                <a:gd name="adj2" fmla="val 71875"/>
              </a:avLst>
            </a:prstGeom>
            <a:solidFill>
              <a:schemeClr val="accent2"/>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solidFill>
                  <a:schemeClr val="tx1"/>
                </a:solidFill>
                <a:latin typeface="Arial" panose="020B0604020202020204" pitchFamily="34" charset="0"/>
              </a:endParaRPr>
            </a:p>
          </p:txBody>
        </p:sp>
      </p:grpSp>
      <p:sp>
        <p:nvSpPr>
          <p:cNvPr id="25" name="Text Box 152">
            <a:extLst>
              <a:ext uri="{FF2B5EF4-FFF2-40B4-BE49-F238E27FC236}">
                <a16:creationId xmlns:a16="http://schemas.microsoft.com/office/drawing/2014/main" id="{BD7B3BDB-A09C-4F7C-95A6-E52498082586}"/>
              </a:ext>
            </a:extLst>
          </p:cNvPr>
          <p:cNvSpPr txBox="1">
            <a:spLocks noChangeArrowheads="1"/>
          </p:cNvSpPr>
          <p:nvPr/>
        </p:nvSpPr>
        <p:spPr bwMode="auto">
          <a:xfrm>
            <a:off x="8770938" y="1631950"/>
            <a:ext cx="178911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algn="just" eaLnBrk="1" hangingPunct="1">
              <a:spcBef>
                <a:spcPct val="0"/>
              </a:spcBef>
              <a:buFontTx/>
              <a:buNone/>
            </a:pPr>
            <a:r>
              <a:rPr lang="zh-CN" altLang="en-US" sz="2000">
                <a:solidFill>
                  <a:schemeClr val="tx1"/>
                </a:solidFill>
                <a:latin typeface="Arial" panose="020B0604020202020204" pitchFamily="34" charset="0"/>
              </a:rPr>
              <a:t>程序代码的录入</a:t>
            </a:r>
            <a:r>
              <a:rPr lang="en-US" altLang="zh-CN" sz="2000">
                <a:solidFill>
                  <a:schemeClr val="tx1"/>
                </a:solidFill>
                <a:latin typeface="Arial" panose="020B0604020202020204" pitchFamily="34" charset="0"/>
              </a:rPr>
              <a:t>, </a:t>
            </a:r>
            <a:r>
              <a:rPr lang="zh-CN" altLang="en-US" sz="2000">
                <a:solidFill>
                  <a:schemeClr val="tx1"/>
                </a:solidFill>
                <a:latin typeface="Arial" panose="020B0604020202020204" pitchFamily="34" charset="0"/>
              </a:rPr>
              <a:t>生成源程序</a:t>
            </a:r>
            <a:r>
              <a:rPr lang="zh-CN" altLang="en-US" sz="2000">
                <a:solidFill>
                  <a:srgbClr val="FF3300"/>
                </a:solidFill>
                <a:latin typeface="Arial" panose="020B0604020202020204" pitchFamily="34" charset="0"/>
              </a:rPr>
              <a:t>*</a:t>
            </a:r>
            <a:r>
              <a:rPr lang="en-US" altLang="zh-CN" sz="2000">
                <a:solidFill>
                  <a:srgbClr val="FF3300"/>
                </a:solidFill>
                <a:latin typeface="Arial" panose="020B0604020202020204" pitchFamily="34" charset="0"/>
              </a:rPr>
              <a:t>.c</a:t>
            </a:r>
          </a:p>
        </p:txBody>
      </p:sp>
      <p:sp>
        <p:nvSpPr>
          <p:cNvPr id="26" name="Text Box 153">
            <a:extLst>
              <a:ext uri="{FF2B5EF4-FFF2-40B4-BE49-F238E27FC236}">
                <a16:creationId xmlns:a16="http://schemas.microsoft.com/office/drawing/2014/main" id="{7E7871F1-3991-4510-A5D8-FAAC3441E0DE}"/>
              </a:ext>
            </a:extLst>
          </p:cNvPr>
          <p:cNvSpPr txBox="1">
            <a:spLocks noChangeArrowheads="1"/>
          </p:cNvSpPr>
          <p:nvPr/>
        </p:nvSpPr>
        <p:spPr bwMode="auto">
          <a:xfrm>
            <a:off x="8751888" y="2724150"/>
            <a:ext cx="17176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algn="just" eaLnBrk="1" hangingPunct="1">
              <a:spcBef>
                <a:spcPct val="0"/>
              </a:spcBef>
              <a:buFontTx/>
              <a:buNone/>
            </a:pPr>
            <a:r>
              <a:rPr lang="zh-CN" altLang="en-US" sz="2000">
                <a:solidFill>
                  <a:schemeClr val="tx1"/>
                </a:solidFill>
                <a:latin typeface="Arial" panose="020B0604020202020204" pitchFamily="34" charset="0"/>
              </a:rPr>
              <a:t>语法分析查错，翻译生成目标程序</a:t>
            </a:r>
            <a:r>
              <a:rPr lang="zh-CN" altLang="en-US" sz="2000">
                <a:solidFill>
                  <a:srgbClr val="FF3300"/>
                </a:solidFill>
                <a:latin typeface="Arial" panose="020B0604020202020204" pitchFamily="34" charset="0"/>
              </a:rPr>
              <a:t>*</a:t>
            </a:r>
            <a:r>
              <a:rPr lang="en-US" altLang="zh-CN" sz="2000">
                <a:solidFill>
                  <a:srgbClr val="FF3300"/>
                </a:solidFill>
                <a:latin typeface="Arial" panose="020B0604020202020204" pitchFamily="34" charset="0"/>
              </a:rPr>
              <a:t>.obj</a:t>
            </a:r>
          </a:p>
        </p:txBody>
      </p:sp>
      <p:sp>
        <p:nvSpPr>
          <p:cNvPr id="27" name="Text Box 154">
            <a:extLst>
              <a:ext uri="{FF2B5EF4-FFF2-40B4-BE49-F238E27FC236}">
                <a16:creationId xmlns:a16="http://schemas.microsoft.com/office/drawing/2014/main" id="{2D86A542-29F8-4A5D-B0E2-1D20C55D4AB0}"/>
              </a:ext>
            </a:extLst>
          </p:cNvPr>
          <p:cNvSpPr txBox="1">
            <a:spLocks noChangeArrowheads="1"/>
          </p:cNvSpPr>
          <p:nvPr/>
        </p:nvSpPr>
        <p:spPr bwMode="auto">
          <a:xfrm>
            <a:off x="8770938" y="3740150"/>
            <a:ext cx="17176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algn="just" eaLnBrk="1" hangingPunct="1">
              <a:spcBef>
                <a:spcPct val="0"/>
              </a:spcBef>
              <a:buFontTx/>
              <a:buNone/>
            </a:pPr>
            <a:r>
              <a:rPr lang="zh-CN" altLang="en-US" sz="2000">
                <a:solidFill>
                  <a:schemeClr val="tx1"/>
                </a:solidFill>
                <a:latin typeface="Arial" panose="020B0604020202020204" pitchFamily="34" charset="0"/>
              </a:rPr>
              <a:t>与其它目标程序或库链接装配</a:t>
            </a:r>
            <a:r>
              <a:rPr lang="en-US" altLang="zh-CN" sz="2000">
                <a:solidFill>
                  <a:schemeClr val="tx1"/>
                </a:solidFill>
                <a:latin typeface="Arial" panose="020B0604020202020204" pitchFamily="34" charset="0"/>
              </a:rPr>
              <a:t>,</a:t>
            </a:r>
            <a:r>
              <a:rPr lang="zh-CN" altLang="en-US" sz="2000">
                <a:solidFill>
                  <a:schemeClr val="tx1"/>
                </a:solidFill>
                <a:latin typeface="Arial" panose="020B0604020202020204" pitchFamily="34" charset="0"/>
              </a:rPr>
              <a:t>生成可执行程序</a:t>
            </a:r>
            <a:r>
              <a:rPr lang="zh-CN" altLang="en-US" sz="2000">
                <a:solidFill>
                  <a:srgbClr val="FF3300"/>
                </a:solidFill>
                <a:latin typeface="Arial" panose="020B0604020202020204" pitchFamily="34" charset="0"/>
              </a:rPr>
              <a:t>*</a:t>
            </a:r>
            <a:r>
              <a:rPr lang="en-US" altLang="zh-CN" sz="2000">
                <a:solidFill>
                  <a:srgbClr val="FF3300"/>
                </a:solidFill>
                <a:latin typeface="Arial" panose="020B0604020202020204" pitchFamily="34" charset="0"/>
              </a:rPr>
              <a:t>.exe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vertic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out)">
                                      <p:cBhvr>
                                        <p:cTn id="12" dur="500"/>
                                        <p:tgtEl>
                                          <p:spTgt spid="2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ox(out)">
                                      <p:cBhvr>
                                        <p:cTn id="17" dur="500"/>
                                        <p:tgtEl>
                                          <p:spTgt spid="2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500"/>
                                        <p:tgtEl>
                                          <p:spTgt spid="2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6" grpId="0" autoUpdateAnimBg="0"/>
      <p:bldP spid="2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9C50F529-3F4D-4E74-80A2-3B8698FFA2B7}"/>
              </a:ext>
            </a:extLst>
          </p:cNvPr>
          <p:cNvSpPr>
            <a:spLocks noGrp="1" noChangeArrowheads="1"/>
          </p:cNvSpPr>
          <p:nvPr>
            <p:ph type="title"/>
          </p:nvPr>
        </p:nvSpPr>
        <p:spPr>
          <a:xfrm>
            <a:off x="479425" y="584200"/>
            <a:ext cx="10221913" cy="684213"/>
          </a:xfrm>
        </p:spPr>
        <p:txBody>
          <a:bodyPr/>
          <a:lstStyle/>
          <a:p>
            <a:pPr>
              <a:defRPr/>
            </a:pPr>
            <a:r>
              <a:rPr lang="zh-CN" altLang="en-US"/>
              <a:t>编译运行出错总结</a:t>
            </a:r>
          </a:p>
        </p:txBody>
      </p:sp>
      <p:sp>
        <p:nvSpPr>
          <p:cNvPr id="72707" name="内容占位符 2">
            <a:extLst>
              <a:ext uri="{FF2B5EF4-FFF2-40B4-BE49-F238E27FC236}">
                <a16:creationId xmlns:a16="http://schemas.microsoft.com/office/drawing/2014/main" id="{457F17EE-E98B-47CF-B46E-9CB918FA082F}"/>
              </a:ext>
            </a:extLst>
          </p:cNvPr>
          <p:cNvSpPr>
            <a:spLocks noGrp="1" noChangeArrowheads="1"/>
          </p:cNvSpPr>
          <p:nvPr>
            <p:ph idx="1"/>
          </p:nvPr>
        </p:nvSpPr>
        <p:spPr>
          <a:xfrm>
            <a:off x="479425" y="1412875"/>
            <a:ext cx="10972800" cy="5256213"/>
          </a:xfrm>
        </p:spPr>
        <p:txBody>
          <a:bodyPr/>
          <a:lstStyle/>
          <a:p>
            <a:pPr>
              <a:buClr>
                <a:srgbClr val="003399"/>
              </a:buClr>
              <a:buFont typeface="Wingdings" panose="05000000000000000000" pitchFamily="2" charset="2"/>
              <a:buNone/>
            </a:pPr>
            <a:r>
              <a:rPr lang="zh-CN" altLang="zh-CN" sz="2400" dirty="0">
                <a:solidFill>
                  <a:srgbClr val="000000"/>
                </a:solidFill>
              </a:rPr>
              <a:t>程序在计算机上编译运行时，可能会出现各种各样的问题</a:t>
            </a:r>
            <a:r>
              <a:rPr lang="zh-CN" altLang="en-US" sz="2400" dirty="0">
                <a:solidFill>
                  <a:srgbClr val="000000"/>
                </a:solidFill>
              </a:rPr>
              <a:t>：</a:t>
            </a:r>
            <a:endParaRPr lang="en-US" altLang="zh-CN" sz="2400" dirty="0">
              <a:solidFill>
                <a:srgbClr val="000000"/>
              </a:solidFill>
            </a:endParaRPr>
          </a:p>
          <a:p>
            <a:pPr>
              <a:buClr>
                <a:srgbClr val="003399"/>
              </a:buClr>
              <a:buFont typeface="Wingdings" panose="05000000000000000000" pitchFamily="2" charset="2"/>
              <a:buNone/>
            </a:pPr>
            <a:endParaRPr lang="zh-CN" altLang="zh-CN" sz="2400" dirty="0">
              <a:solidFill>
                <a:srgbClr val="000000"/>
              </a:solidFill>
            </a:endParaRPr>
          </a:p>
          <a:p>
            <a:pPr>
              <a:buClr>
                <a:srgbClr val="003399"/>
              </a:buClr>
              <a:buFont typeface="Wingdings" panose="05000000000000000000" pitchFamily="2" charset="2"/>
              <a:buNone/>
            </a:pPr>
            <a:r>
              <a:rPr lang="zh-CN" altLang="zh-CN" sz="2400" dirty="0">
                <a:solidFill>
                  <a:srgbClr val="000000"/>
                </a:solidFill>
              </a:rPr>
              <a:t>（</a:t>
            </a:r>
            <a:r>
              <a:rPr lang="en-US" altLang="zh-CN" sz="2400" dirty="0">
                <a:solidFill>
                  <a:srgbClr val="000000"/>
                </a:solidFill>
              </a:rPr>
              <a:t>1</a:t>
            </a:r>
            <a:r>
              <a:rPr lang="zh-CN" altLang="zh-CN" sz="2400" dirty="0">
                <a:solidFill>
                  <a:srgbClr val="000000"/>
                </a:solidFill>
              </a:rPr>
              <a:t>）编译出错，不能被运行。</a:t>
            </a:r>
            <a:endParaRPr lang="en-US" altLang="zh-CN" sz="2400" dirty="0">
              <a:solidFill>
                <a:srgbClr val="000000"/>
              </a:solidFill>
            </a:endParaRPr>
          </a:p>
          <a:p>
            <a:pPr>
              <a:buClr>
                <a:srgbClr val="003399"/>
              </a:buClr>
              <a:buFont typeface="Wingdings" panose="05000000000000000000" pitchFamily="2" charset="2"/>
              <a:buNone/>
            </a:pPr>
            <a:r>
              <a:rPr lang="en-US" altLang="zh-CN" sz="2400" dirty="0">
                <a:solidFill>
                  <a:srgbClr val="000000"/>
                </a:solidFill>
              </a:rPr>
              <a:t>        </a:t>
            </a:r>
            <a:r>
              <a:rPr lang="zh-CN" altLang="en-US" sz="2400" dirty="0">
                <a:solidFill>
                  <a:srgbClr val="000000"/>
                </a:solidFill>
              </a:rPr>
              <a:t>（</a:t>
            </a:r>
            <a:r>
              <a:rPr lang="zh-CN" altLang="en-US" sz="2400" dirty="0">
                <a:solidFill>
                  <a:srgbClr val="002060"/>
                </a:solidFill>
              </a:rPr>
              <a:t>语法错</a:t>
            </a:r>
            <a:r>
              <a:rPr lang="zh-CN" altLang="en-US" sz="2400" dirty="0">
                <a:solidFill>
                  <a:srgbClr val="000000"/>
                </a:solidFill>
              </a:rPr>
              <a:t>，定位定性错误容易，初学者常犯）</a:t>
            </a:r>
            <a:endParaRPr lang="zh-CN" altLang="zh-CN" sz="2400" dirty="0">
              <a:solidFill>
                <a:srgbClr val="000000"/>
              </a:solidFill>
            </a:endParaRPr>
          </a:p>
          <a:p>
            <a:pPr>
              <a:buClr>
                <a:srgbClr val="003399"/>
              </a:buClr>
              <a:buFont typeface="Wingdings" panose="05000000000000000000" pitchFamily="2" charset="2"/>
              <a:buNone/>
            </a:pPr>
            <a:r>
              <a:rPr lang="zh-CN" altLang="zh-CN" sz="2400" dirty="0">
                <a:solidFill>
                  <a:srgbClr val="000000"/>
                </a:solidFill>
              </a:rPr>
              <a:t>（</a:t>
            </a:r>
            <a:r>
              <a:rPr lang="en-US" altLang="zh-CN" sz="2400" dirty="0">
                <a:solidFill>
                  <a:srgbClr val="000000"/>
                </a:solidFill>
              </a:rPr>
              <a:t>2</a:t>
            </a:r>
            <a:r>
              <a:rPr lang="zh-CN" altLang="zh-CN" sz="2400" dirty="0">
                <a:solidFill>
                  <a:srgbClr val="000000"/>
                </a:solidFill>
              </a:rPr>
              <a:t>）虽然能够运行，但结果不正确。</a:t>
            </a:r>
            <a:endParaRPr lang="en-US" altLang="zh-CN" sz="2400" dirty="0">
              <a:solidFill>
                <a:srgbClr val="000000"/>
              </a:solidFill>
            </a:endParaRPr>
          </a:p>
          <a:p>
            <a:pPr>
              <a:buClr>
                <a:srgbClr val="003399"/>
              </a:buClr>
              <a:buFont typeface="Wingdings" panose="05000000000000000000" pitchFamily="2" charset="2"/>
              <a:buNone/>
            </a:pPr>
            <a:r>
              <a:rPr lang="en-US" altLang="zh-CN" sz="2400" dirty="0">
                <a:solidFill>
                  <a:srgbClr val="000000"/>
                </a:solidFill>
              </a:rPr>
              <a:t>        </a:t>
            </a:r>
            <a:r>
              <a:rPr lang="zh-CN" altLang="en-US" sz="2400" dirty="0">
                <a:solidFill>
                  <a:srgbClr val="000000"/>
                </a:solidFill>
              </a:rPr>
              <a:t>（</a:t>
            </a:r>
            <a:r>
              <a:rPr lang="zh-CN" altLang="en-US" sz="2400" dirty="0">
                <a:solidFill>
                  <a:srgbClr val="002060"/>
                </a:solidFill>
              </a:rPr>
              <a:t>逻辑错</a:t>
            </a:r>
            <a:r>
              <a:rPr lang="zh-CN" altLang="en-US" sz="2400" dirty="0">
                <a:solidFill>
                  <a:srgbClr val="000000"/>
                </a:solidFill>
              </a:rPr>
              <a:t>，需调试手段）</a:t>
            </a:r>
            <a:endParaRPr lang="zh-CN" altLang="zh-CN" sz="2400" dirty="0">
              <a:solidFill>
                <a:srgbClr val="000000"/>
              </a:solidFill>
            </a:endParaRPr>
          </a:p>
          <a:p>
            <a:pPr>
              <a:buClr>
                <a:srgbClr val="003399"/>
              </a:buClr>
              <a:buFont typeface="Wingdings" panose="05000000000000000000" pitchFamily="2" charset="2"/>
              <a:buNone/>
            </a:pPr>
            <a:r>
              <a:rPr lang="zh-CN" altLang="zh-CN" sz="2400" dirty="0">
                <a:solidFill>
                  <a:srgbClr val="000000"/>
                </a:solidFill>
              </a:rPr>
              <a:t>（</a:t>
            </a:r>
            <a:r>
              <a:rPr lang="en-US" altLang="zh-CN" sz="2400" dirty="0">
                <a:solidFill>
                  <a:srgbClr val="000000"/>
                </a:solidFill>
              </a:rPr>
              <a:t>3</a:t>
            </a:r>
            <a:r>
              <a:rPr lang="zh-CN" altLang="zh-CN" sz="2400" dirty="0">
                <a:solidFill>
                  <a:srgbClr val="000000"/>
                </a:solidFill>
              </a:rPr>
              <a:t>）能够运行，结果也正确，但在某些特定的情况下会出现问题。</a:t>
            </a:r>
            <a:endParaRPr lang="en-US" altLang="zh-CN" sz="2400" dirty="0">
              <a:solidFill>
                <a:srgbClr val="000000"/>
              </a:solidFill>
            </a:endParaRPr>
          </a:p>
          <a:p>
            <a:pPr>
              <a:buClr>
                <a:srgbClr val="003399"/>
              </a:buClr>
              <a:buFont typeface="Wingdings" panose="05000000000000000000" pitchFamily="2" charset="2"/>
              <a:buNone/>
            </a:pPr>
            <a:r>
              <a:rPr lang="en-US" altLang="zh-CN" sz="2400" dirty="0">
                <a:solidFill>
                  <a:srgbClr val="000000"/>
                </a:solidFill>
              </a:rPr>
              <a:t>        </a:t>
            </a:r>
            <a:r>
              <a:rPr lang="zh-CN" altLang="en-US" sz="2400" dirty="0">
                <a:solidFill>
                  <a:srgbClr val="000000"/>
                </a:solidFill>
              </a:rPr>
              <a:t>（</a:t>
            </a:r>
            <a:r>
              <a:rPr lang="zh-CN" altLang="en-US" sz="2400" dirty="0">
                <a:solidFill>
                  <a:srgbClr val="002060"/>
                </a:solidFill>
              </a:rPr>
              <a:t>运行异常</a:t>
            </a:r>
            <a:r>
              <a:rPr lang="zh-CN" altLang="en-US" sz="2400" dirty="0">
                <a:solidFill>
                  <a:srgbClr val="000000"/>
                </a:solidFill>
              </a:rPr>
              <a:t>，修正困难，代价较大）</a:t>
            </a:r>
            <a:endParaRPr lang="zh-CN" altLang="zh-CN" sz="2400" dirty="0">
              <a:solidFill>
                <a:srgbClr val="000000"/>
              </a:solidFill>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732FCB2-E303-6BB4-67CF-C14DC6AF6EEF}"/>
              </a:ext>
            </a:extLst>
          </p:cNvPr>
          <p:cNvSpPr>
            <a:spLocks noGrp="1"/>
          </p:cNvSpPr>
          <p:nvPr>
            <p:ph/>
          </p:nvPr>
        </p:nvSpPr>
        <p:spPr>
          <a:xfrm>
            <a:off x="4115780" y="2550249"/>
            <a:ext cx="3960440" cy="909465"/>
          </a:xfrm>
        </p:spPr>
        <p:txBody>
          <a:bodyPr/>
          <a:lstStyle/>
          <a:p>
            <a:pPr marL="0" indent="0">
              <a:buNone/>
            </a:pPr>
            <a:r>
              <a:rPr lang="en-US" altLang="zh-CN" sz="5400" dirty="0"/>
              <a:t>3</a:t>
            </a:r>
            <a:r>
              <a:rPr lang="zh-CN" altLang="en-US" sz="5400" dirty="0"/>
              <a:t>、结构体</a:t>
            </a:r>
          </a:p>
        </p:txBody>
      </p:sp>
    </p:spTree>
    <p:extLst>
      <p:ext uri="{BB962C8B-B14F-4D97-AF65-F5344CB8AC3E}">
        <p14:creationId xmlns:p14="http://schemas.microsoft.com/office/powerpoint/2010/main" val="282055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lstStyle/>
          <a:p>
            <a:pPr eaLnBrk="1" hangingPunct="1"/>
            <a:r>
              <a:rPr lang="zh-CN" altLang="en-US" dirty="0">
                <a:latin typeface="Arial" charset="0"/>
                <a:ea typeface="宋体" charset="0"/>
              </a:rPr>
              <a:t>本讲要点</a:t>
            </a:r>
          </a:p>
        </p:txBody>
      </p:sp>
      <p:sp>
        <p:nvSpPr>
          <p:cNvPr id="178185" name="Rectangle 9"/>
          <p:cNvSpPr>
            <a:spLocks noGrp="1" noChangeArrowheads="1"/>
          </p:cNvSpPr>
          <p:nvPr>
            <p:ph type="body" idx="1"/>
          </p:nvPr>
        </p:nvSpPr>
        <p:spPr>
          <a:xfrm>
            <a:off x="767408" y="1412776"/>
            <a:ext cx="10441160" cy="5040560"/>
          </a:xfrm>
        </p:spPr>
        <p:txBody>
          <a:bodyPr/>
          <a:lstStyle/>
          <a:p>
            <a:pPr eaLnBrk="1" hangingPunct="1"/>
            <a:r>
              <a:rPr lang="zh-CN" altLang="en-US" dirty="0">
                <a:latin typeface="Arial" charset="0"/>
                <a:ea typeface="宋体" charset="0"/>
              </a:rPr>
              <a:t>什么是结构？结构与数组有什么差别？</a:t>
            </a:r>
          </a:p>
          <a:p>
            <a:pPr eaLnBrk="1" hangingPunct="1"/>
            <a:r>
              <a:rPr lang="zh-CN" altLang="en-US" dirty="0">
                <a:latin typeface="Arial" charset="0"/>
                <a:ea typeface="宋体" charset="0"/>
              </a:rPr>
              <a:t>有几种结构的定义形式，它们之间有什么不同？</a:t>
            </a:r>
          </a:p>
          <a:p>
            <a:pPr eaLnBrk="1" hangingPunct="1"/>
            <a:r>
              <a:rPr lang="zh-CN" altLang="en-US" dirty="0">
                <a:latin typeface="Arial" charset="0"/>
                <a:ea typeface="宋体" charset="0"/>
              </a:rPr>
              <a:t>什么是结构的嵌套？</a:t>
            </a:r>
          </a:p>
          <a:p>
            <a:pPr eaLnBrk="1" hangingPunct="1"/>
            <a:r>
              <a:rPr lang="zh-CN" altLang="en-US" dirty="0">
                <a:latin typeface="Arial" charset="0"/>
                <a:ea typeface="宋体" charset="0"/>
              </a:rPr>
              <a:t>什么是结构变量和结构成员变量？如何引用结构成员变量？</a:t>
            </a:r>
          </a:p>
          <a:p>
            <a:pPr eaLnBrk="1" hangingPunct="1"/>
            <a:r>
              <a:rPr lang="zh-CN" altLang="en-US" dirty="0">
                <a:latin typeface="Arial" charset="0"/>
                <a:ea typeface="宋体" charset="0"/>
              </a:rPr>
              <a:t>结构变量如何作为函数参数使用？</a:t>
            </a:r>
          </a:p>
          <a:p>
            <a:pPr eaLnBrk="1" hangingPunct="1"/>
            <a:r>
              <a:rPr lang="zh-CN" altLang="en-US" dirty="0">
                <a:latin typeface="Arial" charset="0"/>
                <a:ea typeface="宋体" charset="0"/>
              </a:rPr>
              <a:t>什么是结构数组？如何定义和使用结构数组？</a:t>
            </a:r>
          </a:p>
          <a:p>
            <a:pPr eaLnBrk="1" hangingPunct="1"/>
            <a:r>
              <a:rPr lang="zh-CN" altLang="en-US" dirty="0">
                <a:latin typeface="Arial" charset="0"/>
                <a:ea typeface="宋体" charset="0"/>
              </a:rPr>
              <a:t>什么是结构指针？它如何实现对结构分量的操作？</a:t>
            </a:r>
          </a:p>
          <a:p>
            <a:pPr eaLnBrk="1" hangingPunct="1"/>
            <a:r>
              <a:rPr lang="zh-CN" altLang="en-US" dirty="0">
                <a:latin typeface="Arial" charset="0"/>
                <a:ea typeface="宋体" charset="0"/>
              </a:rPr>
              <a:t>结构指针是如何作为函数的参数的？ </a:t>
            </a:r>
          </a:p>
        </p:txBody>
      </p:sp>
    </p:spTree>
  </p:cSld>
  <p:clrMapOvr>
    <a:masterClrMapping/>
  </p:clrMapOvr>
</p:sld>
</file>

<file path=ppt/theme/theme1.xml><?xml version="1.0" encoding="utf-8"?>
<a:theme xmlns:a="http://schemas.openxmlformats.org/drawingml/2006/main" name="3_自定义设计方案">
  <a:themeElements>
    <a:clrScheme name="自定义设计方案 14">
      <a:dk1>
        <a:srgbClr val="000000"/>
      </a:dk1>
      <a:lt1>
        <a:srgbClr val="FFFFFF"/>
      </a:lt1>
      <a:dk2>
        <a:srgbClr val="000000"/>
      </a:dk2>
      <a:lt2>
        <a:srgbClr val="808080"/>
      </a:lt2>
      <a:accent1>
        <a:srgbClr val="BBE0E3"/>
      </a:accent1>
      <a:accent2>
        <a:srgbClr val="6699FF"/>
      </a:accent2>
      <a:accent3>
        <a:srgbClr val="FFFFFF"/>
      </a:accent3>
      <a:accent4>
        <a:srgbClr val="000000"/>
      </a:accent4>
      <a:accent5>
        <a:srgbClr val="DAEDEF"/>
      </a:accent5>
      <a:accent6>
        <a:srgbClr val="5C8AE7"/>
      </a:accent6>
      <a:hlink>
        <a:srgbClr val="FF0000"/>
      </a:hlink>
      <a:folHlink>
        <a:srgbClr val="6699FF"/>
      </a:folHlink>
    </a:clrScheme>
    <a:fontScheme name="自定义设计方案">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1" i="1" u="none" strike="noStrike" cap="none" normalizeH="0" baseline="0" smtClean="0">
            <a:ln>
              <a:noFill/>
            </a:ln>
            <a:solidFill>
              <a:srgbClr val="6699FF"/>
            </a:solidFill>
            <a:effectLst/>
            <a:latin typeface="Mistral" panose="03090702030407020403" pitchFamily="66" charset="0"/>
            <a:ea typeface="微软雅黑" panose="020B0503020204020204" pitchFamily="34" charset="-122"/>
            <a:cs typeface="Microsoft Sans Serif" panose="020B0604020202020204" pitchFamily="34" charset="0"/>
          </a:defRPr>
        </a:defPPr>
      </a:lstStyle>
    </a:spDef>
    <a:lnDef>
      <a:spPr bwMode="auto">
        <a:xfrm>
          <a:off x="0" y="0"/>
          <a:ext cx="1" cy="1"/>
        </a:xfrm>
        <a:custGeom>
          <a:avLst/>
          <a:gdLst/>
          <a:ahLst/>
          <a:cxnLst/>
          <a:rect l="0" t="0" r="0" b="0"/>
          <a:pathLst/>
        </a:custGeom>
        <a:noFill/>
        <a:ln w="317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1" i="1" u="none" strike="noStrike" cap="none" normalizeH="0" baseline="0" smtClean="0">
            <a:ln>
              <a:noFill/>
            </a:ln>
            <a:solidFill>
              <a:srgbClr val="6699FF"/>
            </a:solidFill>
            <a:effectLst/>
            <a:latin typeface="Mistral" panose="03090702030407020403" pitchFamily="66" charset="0"/>
            <a:ea typeface="微软雅黑" panose="020B0503020204020204" pitchFamily="34" charset="-122"/>
            <a:cs typeface="Microsoft Sans Serif" panose="020B0604020202020204" pitchFamily="34" charset="0"/>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
      <a:clrScheme name="自定义设计方案 14">
        <a:dk1>
          <a:srgbClr val="000000"/>
        </a:dk1>
        <a:lt1>
          <a:srgbClr val="FFFFFF"/>
        </a:lt1>
        <a:dk2>
          <a:srgbClr val="000000"/>
        </a:dk2>
        <a:lt2>
          <a:srgbClr val="808080"/>
        </a:lt2>
        <a:accent1>
          <a:srgbClr val="BBE0E3"/>
        </a:accent1>
        <a:accent2>
          <a:srgbClr val="6699FF"/>
        </a:accent2>
        <a:accent3>
          <a:srgbClr val="FFFFFF"/>
        </a:accent3>
        <a:accent4>
          <a:srgbClr val="000000"/>
        </a:accent4>
        <a:accent5>
          <a:srgbClr val="DAEDEF"/>
        </a:accent5>
        <a:accent6>
          <a:srgbClr val="5C8AE7"/>
        </a:accent6>
        <a:hlink>
          <a:srgbClr val="FF0000"/>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7329</TotalTime>
  <Words>3212</Words>
  <Application>Microsoft Office PowerPoint</Application>
  <PresentationFormat>宽屏</PresentationFormat>
  <Paragraphs>397</Paragraphs>
  <Slides>41</Slides>
  <Notes>13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9" baseType="lpstr">
      <vt:lpstr>宋体</vt:lpstr>
      <vt:lpstr>微软雅黑</vt:lpstr>
      <vt:lpstr>Arial</vt:lpstr>
      <vt:lpstr>Mistral</vt:lpstr>
      <vt:lpstr>Times New Roman</vt:lpstr>
      <vt:lpstr>Wingdings</vt:lpstr>
      <vt:lpstr>3_自定义设计方案</vt:lpstr>
      <vt:lpstr>Microsoft Visio 2003-2010 Drawing</vt:lpstr>
      <vt:lpstr>程序设计基础课程设计</vt:lpstr>
      <vt:lpstr>程序设计基础课程设计介绍</vt:lpstr>
      <vt:lpstr>PowerPoint 演示文稿</vt:lpstr>
      <vt:lpstr>PowerPoint 演示文稿</vt:lpstr>
      <vt:lpstr>PowerPoint 演示文稿</vt:lpstr>
      <vt:lpstr>C程序编辑、编译连接、运行调试步骤</vt:lpstr>
      <vt:lpstr>编译运行出错总结</vt:lpstr>
      <vt:lpstr>PowerPoint 演示文稿</vt:lpstr>
      <vt:lpstr>本讲要点</vt:lpstr>
      <vt:lpstr>3.1 输出平均分最高的学生信息 </vt:lpstr>
      <vt:lpstr>3.1.1  程序解析</vt:lpstr>
      <vt:lpstr>3.1.1  程序解析</vt:lpstr>
      <vt:lpstr>例 3-1 源程序段</vt:lpstr>
      <vt:lpstr>3.1.2  结构的概念与定义</vt:lpstr>
      <vt:lpstr>3.1.2  结构的概念与定义</vt:lpstr>
      <vt:lpstr>3.1.2  结构的概念与定义</vt:lpstr>
      <vt:lpstr>3.1.3  结构的嵌套定义</vt:lpstr>
      <vt:lpstr>3.1.3  结构的嵌套定义</vt:lpstr>
      <vt:lpstr>3.1.4 结构变量的定义和初始化</vt:lpstr>
      <vt:lpstr>3.1.4 结构变量的定义和初始化</vt:lpstr>
      <vt:lpstr>3.1.4 结构变量的定义和初始化</vt:lpstr>
      <vt:lpstr>3.1.5  结构变量的使用</vt:lpstr>
      <vt:lpstr>3.1.5  结构变量的使用</vt:lpstr>
      <vt:lpstr>3.1.5  结构变量的使用</vt:lpstr>
      <vt:lpstr>3.2  学生成绩排序 </vt:lpstr>
      <vt:lpstr>3.2.1  程序解析</vt:lpstr>
      <vt:lpstr>例3-2 源程序段</vt:lpstr>
      <vt:lpstr>3.2.2  结构数组操作</vt:lpstr>
      <vt:lpstr>3.2.2  结构数组操作</vt:lpstr>
      <vt:lpstr>3.2.2  结构数组操作</vt:lpstr>
      <vt:lpstr>3.2.2  结构数组操作</vt:lpstr>
      <vt:lpstr>3.3  修改学生成绩 </vt:lpstr>
      <vt:lpstr>3.3.1 程序解析</vt:lpstr>
      <vt:lpstr>例3-3 函数定义</vt:lpstr>
      <vt:lpstr>3.3.2 结构指针的概念</vt:lpstr>
      <vt:lpstr>3.3.2 结构指针的概念</vt:lpstr>
      <vt:lpstr>结构指针的使用</vt:lpstr>
      <vt:lpstr>3.3.3 结构指针作为函数参数</vt:lpstr>
      <vt:lpstr>3.3.3 结构指针作为函数参数</vt:lpstr>
      <vt:lpstr>本讲总结</vt:lpstr>
      <vt:lpstr>作业2：PTA</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chap1 引言</dc:title>
  <dc:creator>yanhui</dc:creator>
  <cp:lastModifiedBy>呈瑜</cp:lastModifiedBy>
  <cp:revision>649</cp:revision>
  <dcterms:created xsi:type="dcterms:W3CDTF">1998-02-11T08:33:02Z</dcterms:created>
  <dcterms:modified xsi:type="dcterms:W3CDTF">2022-06-08T13:10:20Z</dcterms:modified>
</cp:coreProperties>
</file>