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716" r:id="rId3"/>
    <p:sldId id="718" r:id="rId4"/>
    <p:sldId id="719" r:id="rId5"/>
    <p:sldId id="720" r:id="rId6"/>
    <p:sldId id="804" r:id="rId7"/>
    <p:sldId id="805" r:id="rId8"/>
    <p:sldId id="722" r:id="rId9"/>
    <p:sldId id="723" r:id="rId10"/>
    <p:sldId id="724" r:id="rId12"/>
    <p:sldId id="725" r:id="rId13"/>
    <p:sldId id="810" r:id="rId14"/>
    <p:sldId id="727" r:id="rId15"/>
    <p:sldId id="811" r:id="rId16"/>
    <p:sldId id="807" r:id="rId17"/>
    <p:sldId id="812" r:id="rId18"/>
    <p:sldId id="734" r:id="rId19"/>
    <p:sldId id="813" r:id="rId20"/>
    <p:sldId id="815" r:id="rId21"/>
    <p:sldId id="816" r:id="rId22"/>
    <p:sldId id="817" r:id="rId23"/>
    <p:sldId id="818" r:id="rId24"/>
    <p:sldId id="819" r:id="rId25"/>
    <p:sldId id="735" r:id="rId26"/>
    <p:sldId id="820" r:id="rId27"/>
    <p:sldId id="821" r:id="rId28"/>
    <p:sldId id="822" r:id="rId29"/>
    <p:sldId id="823" r:id="rId30"/>
    <p:sldId id="824" r:id="rId31"/>
    <p:sldId id="825" r:id="rId32"/>
    <p:sldId id="826" r:id="rId33"/>
    <p:sldId id="827" r:id="rId34"/>
    <p:sldId id="828" r:id="rId35"/>
    <p:sldId id="829" r:id="rId36"/>
    <p:sldId id="830" r:id="rId37"/>
    <p:sldId id="831" r:id="rId38"/>
    <p:sldId id="832" r:id="rId39"/>
    <p:sldId id="833" r:id="rId40"/>
    <p:sldId id="834" r:id="rId41"/>
    <p:sldId id="841" r:id="rId42"/>
    <p:sldId id="842" r:id="rId43"/>
    <p:sldId id="843" r:id="rId44"/>
    <p:sldId id="844" r:id="rId45"/>
    <p:sldId id="845" r:id="rId46"/>
    <p:sldId id="846" r:id="rId47"/>
    <p:sldId id="847" r:id="rId48"/>
    <p:sldId id="848" r:id="rId49"/>
    <p:sldId id="849" r:id="rId50"/>
    <p:sldId id="850" r:id="rId51"/>
    <p:sldId id="851" r:id="rId52"/>
    <p:sldId id="852" r:id="rId53"/>
    <p:sldId id="853" r:id="rId54"/>
    <p:sldId id="854" r:id="rId55"/>
    <p:sldId id="855" r:id="rId56"/>
    <p:sldId id="856" r:id="rId57"/>
    <p:sldId id="857" r:id="rId58"/>
    <p:sldId id="858" r:id="rId59"/>
    <p:sldId id="859" r:id="rId60"/>
    <p:sldId id="748" r:id="rId61"/>
    <p:sldId id="860" r:id="rId62"/>
    <p:sldId id="861" r:id="rId63"/>
    <p:sldId id="862" r:id="rId64"/>
    <p:sldId id="950" r:id="rId65"/>
    <p:sldId id="863" r:id="rId66"/>
    <p:sldId id="864" r:id="rId67"/>
    <p:sldId id="865" r:id="rId68"/>
    <p:sldId id="866" r:id="rId69"/>
    <p:sldId id="867" r:id="rId70"/>
    <p:sldId id="868" r:id="rId71"/>
    <p:sldId id="869" r:id="rId72"/>
    <p:sldId id="870" r:id="rId73"/>
    <p:sldId id="871" r:id="rId74"/>
    <p:sldId id="872" r:id="rId75"/>
    <p:sldId id="873" r:id="rId76"/>
    <p:sldId id="874" r:id="rId77"/>
    <p:sldId id="875" r:id="rId78"/>
    <p:sldId id="876" r:id="rId79"/>
    <p:sldId id="877" r:id="rId80"/>
    <p:sldId id="878" r:id="rId81"/>
    <p:sldId id="879" r:id="rId82"/>
    <p:sldId id="880" r:id="rId83"/>
    <p:sldId id="881" r:id="rId84"/>
    <p:sldId id="882" r:id="rId85"/>
    <p:sldId id="883" r:id="rId86"/>
    <p:sldId id="884" r:id="rId87"/>
    <p:sldId id="885" r:id="rId88"/>
    <p:sldId id="886" r:id="rId89"/>
    <p:sldId id="898" r:id="rId90"/>
    <p:sldId id="899" r:id="rId91"/>
    <p:sldId id="900" r:id="rId92"/>
    <p:sldId id="887" r:id="rId93"/>
    <p:sldId id="888" r:id="rId94"/>
    <p:sldId id="889" r:id="rId95"/>
    <p:sldId id="890" r:id="rId96"/>
    <p:sldId id="891" r:id="rId97"/>
    <p:sldId id="892" r:id="rId98"/>
    <p:sldId id="893" r:id="rId99"/>
    <p:sldId id="894" r:id="rId100"/>
    <p:sldId id="895" r:id="rId101"/>
    <p:sldId id="896" r:id="rId102"/>
    <p:sldId id="897" r:id="rId103"/>
    <p:sldId id="901" r:id="rId104"/>
    <p:sldId id="790" r:id="rId105"/>
    <p:sldId id="946" r:id="rId106"/>
    <p:sldId id="947" r:id="rId107"/>
    <p:sldId id="997" r:id="rId108"/>
    <p:sldId id="996" r:id="rId109"/>
    <p:sldId id="948" r:id="rId110"/>
    <p:sldId id="951" r:id="rId111"/>
    <p:sldId id="305" r:id="rId112"/>
  </p:sldIdLst>
  <p:sldSz cx="9144000" cy="6858000" type="screen4x3"/>
  <p:notesSz cx="6858000" cy="9144000"/>
  <p:custDataLst>
    <p:tags r:id="rId116"/>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FFFFFF"/>
    <a:srgbClr val="00FFCC"/>
    <a:srgbClr val="99FF33"/>
    <a:srgbClr val="C2FABA"/>
    <a:srgbClr val="CFE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443" autoAdjust="0"/>
    <p:restoredTop sz="72912" autoAdjust="0"/>
  </p:normalViewPr>
  <p:slideViewPr>
    <p:cSldViewPr>
      <p:cViewPr varScale="1">
        <p:scale>
          <a:sx n="54" d="100"/>
          <a:sy n="54" d="100"/>
        </p:scale>
        <p:origin x="-1320" y="-84"/>
      </p:cViewPr>
      <p:guideLst>
        <p:guide orient="horz" pos="2160"/>
        <p:guide pos="2880"/>
      </p:guideLst>
    </p:cSldViewPr>
  </p:slideViewPr>
  <p:outlineViewPr>
    <p:cViewPr>
      <p:scale>
        <a:sx n="33" d="100"/>
        <a:sy n="33" d="100"/>
      </p:scale>
      <p:origin x="0" y="-252438"/>
    </p:cViewPr>
  </p:outlin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6" Type="http://schemas.openxmlformats.org/officeDocument/2006/relationships/tags" Target="tags/tag3.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notesMaster" Target="notesMasters/notesMaster1.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itchFamily="2"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itchFamily="2"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Arial" panose="020B0604020202020204" pitchFamily="34" charset="0"/>
                <a:ea typeface="宋体" pitchFamily="2" charset="-122"/>
              </a:defRPr>
            </a:lvl1pPr>
          </a:lstStyle>
          <a:p>
            <a:pPr>
              <a:defRPr/>
            </a:pPr>
            <a:fld id="{A0A39142-7D74-4444-97F1-B36FC97ACEE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外部对派生类成员的访问  等同外部对基类成员的访问</a:t>
            </a:r>
            <a:r>
              <a:rPr lang="en-US" altLang="zh-CN" dirty="0" smtClean="0"/>
              <a:t>  ,</a:t>
            </a:r>
            <a:r>
              <a:rPr lang="zh-CN" altLang="en-US" dirty="0" smtClean="0"/>
              <a:t>外部（派生类</a:t>
            </a:r>
            <a:r>
              <a:rPr lang="zh-CN" altLang="en-US" dirty="0" smtClean="0"/>
              <a:t>对象）</a:t>
            </a:r>
            <a:endParaRPr lang="zh-CN" altLang="en-US" dirty="0" smtClean="0"/>
          </a:p>
        </p:txBody>
      </p:sp>
      <p:sp>
        <p:nvSpPr>
          <p:cNvPr id="4" name="灯片编号占位符 3"/>
          <p:cNvSpPr>
            <a:spLocks noGrp="1"/>
          </p:cNvSpPr>
          <p:nvPr>
            <p:ph type="sldNum" sz="quarter" idx="5"/>
          </p:nvPr>
        </p:nvSpPr>
        <p:spPr/>
        <p:txBody>
          <a:bodyPr/>
          <a:lstStyle/>
          <a:p>
            <a:pPr>
              <a:defRPr/>
            </a:pPr>
            <a:fld id="{A0A39142-7D74-4444-97F1-B36FC97ACEEC}"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A39142-7D74-4444-97F1-B36FC97ACEEC}"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idx="2"/>
          </p:nvPr>
        </p:nvSpPr>
        <p:spPr/>
      </p:sp>
      <p:sp>
        <p:nvSpPr>
          <p:cNvPr id="79874" name="文本占位符 2"/>
          <p:cNvSpPr>
            <a:spLocks noGrp="1"/>
          </p:cNvSpPr>
          <p:nvPr>
            <p:ph type="body" idx="3"/>
          </p:nvPr>
        </p:nvSpPr>
        <p:spPr>
          <a:noFill/>
        </p:spPr>
        <p:txBody>
          <a:bodyPr/>
          <a:lstStyle/>
          <a:p>
            <a:endParaRPr lang="zh-CN" altLang="en-US">
              <a:latin typeface="Arial" panose="020B0604020202020204" pitchFamily="34" charset="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p:cNvSpPr>
          <p:nvPr>
            <p:ph type="sldImg" idx="2"/>
          </p:nvPr>
        </p:nvSpPr>
        <p:spPr/>
      </p:sp>
      <p:sp>
        <p:nvSpPr>
          <p:cNvPr id="86018" name="文本占位符 2"/>
          <p:cNvSpPr>
            <a:spLocks noGrp="1"/>
          </p:cNvSpPr>
          <p:nvPr>
            <p:ph type="body" idx="3"/>
          </p:nvPr>
        </p:nvSpPr>
        <p:spPr>
          <a:noFill/>
        </p:spPr>
        <p:txBody>
          <a:bodyPr/>
          <a:lstStyle/>
          <a:p>
            <a:r>
              <a:rPr lang="zh-CN" altLang="en-US" dirty="0">
                <a:latin typeface="Arial" panose="020B0604020202020204" pitchFamily="34" charset="0"/>
                <a:ea typeface="宋体" pitchFamily="2" charset="-122"/>
              </a:rPr>
              <a:t>只有当一个类被用来作为基类的时候，才把析构函数写成虚函数。这样做是为了当用一个基类的指针删除一个派生类的对象时，派生类的析构函数会被调用。</a:t>
            </a:r>
            <a:endParaRPr lang="zh-CN" altLang="en-US" dirty="0">
              <a:latin typeface="Arial" panose="020B0604020202020204" pitchFamily="34" charset="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p:cNvSpPr>
          <p:nvPr>
            <p:ph type="sldImg" idx="2"/>
          </p:nvPr>
        </p:nvSpPr>
        <p:spPr/>
      </p:sp>
      <p:sp>
        <p:nvSpPr>
          <p:cNvPr id="89090" name="文本占位符 2"/>
          <p:cNvSpPr>
            <a:spLocks noGrp="1"/>
          </p:cNvSpPr>
          <p:nvPr>
            <p:ph type="body" idx="3"/>
          </p:nvPr>
        </p:nvSpPr>
        <p:spPr>
          <a:noFill/>
        </p:spPr>
        <p:txBody>
          <a:bodyPr/>
          <a:lstStyle/>
          <a:p>
            <a:endParaRPr lang="zh-CN" altLang="en-US">
              <a:latin typeface="Arial" panose="020B0604020202020204" pitchFamily="34" charset="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p:sp>
      <p:sp>
        <p:nvSpPr>
          <p:cNvPr id="97282" name="Rectangle 3"/>
          <p:cNvSpPr>
            <a:spLocks noGrp="1" noChangeArrowheads="1"/>
          </p:cNvSpPr>
          <p:nvPr>
            <p:ph type="body" idx="1"/>
          </p:nvPr>
        </p:nvSpPr>
        <p:spPr>
          <a:noFill/>
        </p:spPr>
        <p:txBody>
          <a:bodyPr/>
          <a:lstStyle/>
          <a:p>
            <a:r>
              <a:rPr lang="en-US" altLang="zh-CN" dirty="0">
                <a:latin typeface="Arial" panose="020B0604020202020204" pitchFamily="34" charset="0"/>
                <a:ea typeface="宋体" pitchFamily="2" charset="-122"/>
              </a:rPr>
              <a:t>a1=b1;</a:t>
            </a:r>
            <a:r>
              <a:rPr lang="zh-CN" altLang="en-US" dirty="0">
                <a:latin typeface="Arial" panose="020B0604020202020204" pitchFamily="34" charset="0"/>
                <a:ea typeface="宋体" pitchFamily="2" charset="-122"/>
              </a:rPr>
              <a:t>实际调用的是</a:t>
            </a:r>
            <a:r>
              <a:rPr lang="en-US" altLang="zh-CN" dirty="0">
                <a:latin typeface="Arial" panose="020B0604020202020204" pitchFamily="34" charset="0"/>
                <a:ea typeface="宋体" pitchFamily="2" charset="-122"/>
              </a:rPr>
              <a:t>A</a:t>
            </a:r>
            <a:r>
              <a:rPr lang="zh-CN" altLang="en-US" dirty="0">
                <a:latin typeface="Arial" panose="020B0604020202020204" pitchFamily="34" charset="0"/>
                <a:ea typeface="宋体" pitchFamily="2" charset="-122"/>
              </a:rPr>
              <a:t>类的赋值函数</a:t>
            </a:r>
            <a:endParaRPr lang="zh-CN" altLang="en-US" dirty="0">
              <a:latin typeface="Arial" panose="020B0604020202020204" pitchFamily="34" charset="0"/>
              <a:ea typeface="宋体" pitchFamily="2" charset="-122"/>
            </a:endParaRPr>
          </a:p>
          <a:p>
            <a:r>
              <a:rPr lang="en-US" altLang="zh-CN" dirty="0">
                <a:latin typeface="Arial" panose="020B0604020202020204" pitchFamily="34" charset="0"/>
                <a:ea typeface="宋体" pitchFamily="2" charset="-122"/>
              </a:rPr>
              <a:t>A a2=b1;</a:t>
            </a:r>
            <a:r>
              <a:rPr lang="zh-CN" altLang="en-US" dirty="0">
                <a:latin typeface="Arial" panose="020B0604020202020204" pitchFamily="34" charset="0"/>
                <a:ea typeface="宋体" pitchFamily="2" charset="-122"/>
              </a:rPr>
              <a:t>实际调用的是</a:t>
            </a:r>
            <a:r>
              <a:rPr lang="en-US" altLang="zh-CN" dirty="0">
                <a:latin typeface="Arial" panose="020B0604020202020204" pitchFamily="34" charset="0"/>
                <a:ea typeface="宋体" pitchFamily="2" charset="-122"/>
              </a:rPr>
              <a:t>A</a:t>
            </a:r>
            <a:r>
              <a:rPr lang="zh-CN" altLang="en-US" dirty="0">
                <a:latin typeface="Arial" panose="020B0604020202020204" pitchFamily="34" charset="0"/>
                <a:ea typeface="宋体" pitchFamily="2" charset="-122"/>
              </a:rPr>
              <a:t>类的拷贝构造函数</a:t>
            </a:r>
            <a:endParaRPr lang="zh-CN" altLang="en-US" dirty="0">
              <a:latin typeface="Arial" panose="020B0604020202020204" pitchFamily="34" charset="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p:cNvSpPr>
          <p:nvPr>
            <p:ph type="sldImg" idx="2"/>
          </p:nvPr>
        </p:nvSpPr>
        <p:spPr/>
      </p:sp>
      <p:sp>
        <p:nvSpPr>
          <p:cNvPr id="99330" name="文本占位符 2"/>
          <p:cNvSpPr>
            <a:spLocks noGrp="1"/>
          </p:cNvSpPr>
          <p:nvPr>
            <p:ph type="body" idx="3"/>
          </p:nvPr>
        </p:nvSpPr>
        <p:spPr>
          <a:noFill/>
        </p:spPr>
        <p:txBody>
          <a:bodyPr/>
          <a:lstStyle/>
          <a:p>
            <a:endParaRPr lang="zh-CN" altLang="en-US">
              <a:latin typeface="Arial" panose="020B0604020202020204" pitchFamily="34" charset="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p:cNvSpPr>
          <p:nvPr>
            <p:ph type="sldImg" idx="2"/>
          </p:nvPr>
        </p:nvSpPr>
        <p:spPr/>
      </p:sp>
      <p:sp>
        <p:nvSpPr>
          <p:cNvPr id="101378" name="文本占位符 2"/>
          <p:cNvSpPr>
            <a:spLocks noGrp="1"/>
          </p:cNvSpPr>
          <p:nvPr>
            <p:ph type="body" idx="3"/>
          </p:nvPr>
        </p:nvSpPr>
        <p:spPr>
          <a:noFill/>
        </p:spPr>
        <p:txBody>
          <a:bodyPr/>
          <a:lstStyle/>
          <a:p>
            <a:endParaRPr lang="zh-CN" altLang="en-US">
              <a:latin typeface="Arial" panose="020B0604020202020204" pitchFamily="34" charset="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p:cNvSpPr>
            <a:spLocks noGrp="1" noRot="1" noChangeAspect="1"/>
          </p:cNvSpPr>
          <p:nvPr>
            <p:ph type="sldImg" idx="2"/>
          </p:nvPr>
        </p:nvSpPr>
        <p:spPr/>
      </p:sp>
      <p:sp>
        <p:nvSpPr>
          <p:cNvPr id="142338" name="文本占位符 2"/>
          <p:cNvSpPr>
            <a:spLocks noGrp="1"/>
          </p:cNvSpPr>
          <p:nvPr>
            <p:ph type="body" idx="3"/>
          </p:nvPr>
        </p:nvSpPr>
        <p:spPr>
          <a:noFill/>
        </p:spPr>
        <p:txBody>
          <a:bodyPr/>
          <a:lstStyle/>
          <a:p>
            <a:r>
              <a:rPr lang="zh-CN" altLang="en-US">
                <a:latin typeface="Arial" panose="020B0604020202020204" pitchFamily="34" charset="0"/>
                <a:ea typeface="宋体" pitchFamily="2" charset="-122"/>
              </a:rPr>
              <a:t>三、依赖关系  </a:t>
            </a:r>
            <a:endParaRPr lang="zh-CN" altLang="en-US">
              <a:latin typeface="Arial" panose="020B0604020202020204" pitchFamily="34" charset="0"/>
              <a:ea typeface="宋体" pitchFamily="2" charset="-122"/>
            </a:endParaRPr>
          </a:p>
          <a:p>
            <a:r>
              <a:rPr lang="zh-CN" altLang="en-US">
                <a:latin typeface="Arial" panose="020B0604020202020204" pitchFamily="34" charset="0"/>
                <a:ea typeface="宋体" pitchFamily="2" charset="-122"/>
              </a:rPr>
              <a:t>    简单的理解，依赖就是一个类A使用到了另一个类B，而这种使用关系是具有偶然性的、临时性的、非常弱的，但是类B的变化会影响到类A。比如某人要过河，需要借用一条船，此时人与船之间的关系就是依赖。表现在代码层面，为类B作为参数被类A在某个method方法中使用。在UML类图设计中，依赖关系用由类A指向类B的带箭头虚线表示。</a:t>
            </a:r>
            <a:endParaRPr lang="zh-CN" altLang="en-US">
              <a:latin typeface="Arial" panose="020B0604020202020204" pitchFamily="34" charset="0"/>
              <a:ea typeface="宋体" pitchFamily="2" charset="-122"/>
            </a:endParaRPr>
          </a:p>
          <a:p>
            <a:r>
              <a:rPr lang="zh-CN" altLang="en-US">
                <a:latin typeface="Arial" panose="020B0604020202020204" pitchFamily="34" charset="0"/>
                <a:ea typeface="宋体" pitchFamily="2" charset="-122"/>
              </a:rPr>
              <a:t>四、关联关系  </a:t>
            </a:r>
            <a:endParaRPr lang="zh-CN" altLang="en-US">
              <a:latin typeface="Arial" panose="020B0604020202020204" pitchFamily="34" charset="0"/>
              <a:ea typeface="宋体" pitchFamily="2" charset="-122"/>
            </a:endParaRPr>
          </a:p>
          <a:p>
            <a:r>
              <a:rPr lang="zh-CN" altLang="en-US">
                <a:latin typeface="Arial" panose="020B0604020202020204" pitchFamily="34" charset="0"/>
                <a:ea typeface="宋体" pitchFamily="2" charset="-122"/>
              </a:rPr>
              <a:t>关联体现的是两个类之间语义级别的一种强依赖关系，比如我和我的朋友，这种关系比依赖更强、不存在依赖关系的偶然性、关系也不是临时性的，一般是长期性的，而且双方的关系一般是平等的。关联可以是单向、双向的。表现在代码层面，为被关联类B以类的属性形式出现在关联类A中，也可能是关联类A引用了一个类型为被关联类B的全局变量。在UML类图设计中，关联关系用由关联类A指向被关联类B的带箭头实线表示，在关联的两端可以标注关联双方的角色和多重性标记。</a:t>
            </a:r>
            <a:endParaRPr lang="zh-CN" altLang="en-US">
              <a:latin typeface="Arial" panose="020B0604020202020204" pitchFamily="34" charset="0"/>
              <a:ea typeface="宋体" pitchFamily="2" charset="-122"/>
            </a:endParaRPr>
          </a:p>
          <a:p>
            <a:r>
              <a:rPr lang="zh-CN" altLang="en-US">
                <a:latin typeface="Arial" panose="020B0604020202020204" pitchFamily="34" charset="0"/>
                <a:ea typeface="宋体" pitchFamily="2" charset="-122"/>
              </a:rPr>
              <a:t>五、聚合关系</a:t>
            </a:r>
            <a:endParaRPr lang="zh-CN" altLang="en-US">
              <a:latin typeface="Arial" panose="020B0604020202020204" pitchFamily="34" charset="0"/>
              <a:ea typeface="宋体" pitchFamily="2" charset="-122"/>
            </a:endParaRPr>
          </a:p>
          <a:p>
            <a:r>
              <a:rPr lang="zh-CN" altLang="en-US">
                <a:latin typeface="Arial" panose="020B0604020202020204" pitchFamily="34" charset="0"/>
                <a:ea typeface="宋体" pitchFamily="2" charset="-122"/>
              </a:rPr>
              <a:t>聚合是关联关系的一种特例，它体现的是整体与部分的关系，即has-a的关系。此时整体与部分之间是可分离的，它们可以具有各自的生命周期，部分可以属于多个整体对象，也可以为多个整体对象共享。比如计算机与CPU、公司与员工的关系等，比如一个航母编队包括海空母舰、驱护舰艇、舰载飞机及核动力攻击潜艇等。表现在代码层面，和关联关系是一致的，只能从语义级别来区分。在UML类图设计中，聚合关系以空心菱形加实线箭头表示</a:t>
            </a:r>
            <a:endParaRPr lang="zh-CN" altLang="en-US">
              <a:latin typeface="Arial" panose="020B0604020202020204" pitchFamily="34" charset="0"/>
              <a:ea typeface="宋体" pitchFamily="2" charset="-122"/>
            </a:endParaRPr>
          </a:p>
          <a:p>
            <a:endParaRPr lang="zh-CN" altLang="en-US">
              <a:latin typeface="Arial" panose="020B0604020202020204"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p:sp>
      <p:sp>
        <p:nvSpPr>
          <p:cNvPr id="25602" name="Rectangle 3"/>
          <p:cNvSpPr>
            <a:spLocks noGrp="1" noChangeArrowheads="1"/>
          </p:cNvSpPr>
          <p:nvPr>
            <p:ph type="body" idx="1"/>
          </p:nvPr>
        </p:nvSpPr>
        <p:spPr>
          <a:noFill/>
        </p:spPr>
        <p:txBody>
          <a:bodyPr/>
          <a:lstStyle/>
          <a:p>
            <a:r>
              <a:rPr lang="zh-CN" altLang="en-US" dirty="0">
                <a:latin typeface="Arial" panose="020B0604020202020204" pitchFamily="34" charset="0"/>
                <a:ea typeface="宋体" pitchFamily="2" charset="-122"/>
              </a:rPr>
              <a:t>不希望客户程序使用任何其父类的方法，很少这么用，一般是重构的时候，为了防止客户程序在接触到老旧程序的父类方法，会从老旧类私有派生新的类，并将新的类作为代码接口发布</a:t>
            </a:r>
            <a:r>
              <a:rPr lang="en-US" altLang="zh-CN" dirty="0">
                <a:latin typeface="Arial" panose="020B0604020202020204" pitchFamily="34" charset="0"/>
                <a:ea typeface="宋体" pitchFamily="2" charset="-122"/>
              </a:rPr>
              <a:t>.</a:t>
            </a:r>
            <a:endParaRPr lang="en-US" altLang="zh-CN" dirty="0">
              <a:latin typeface="Arial" panose="020B0604020202020204" pitchFamily="34" charset="0"/>
              <a:ea typeface="宋体" pitchFamily="2" charset="-122"/>
            </a:endParaRPr>
          </a:p>
          <a:p>
            <a:r>
              <a:rPr lang="en-US" altLang="zh-CN" dirty="0" err="1">
                <a:latin typeface="Arial" panose="020B0604020202020204" pitchFamily="34" charset="0"/>
                <a:ea typeface="宋体" pitchFamily="2" charset="-122"/>
              </a:rPr>
              <a:t>在做一些类接口方面的转换就可以用私有继承，子类对象只能通过子类的公有函数去访问父类，这样就有效的屏蔽父类的接口</a:t>
            </a:r>
            <a:r>
              <a:rPr lang="en-US" altLang="zh-CN" dirty="0">
                <a:latin typeface="Arial" panose="020B0604020202020204" pitchFamily="34" charset="0"/>
                <a:ea typeface="宋体" pitchFamily="2" charset="-122"/>
              </a:rPr>
              <a:t>。</a:t>
            </a:r>
            <a:endParaRPr lang="en-US" altLang="zh-CN" dirty="0">
              <a:latin typeface="Arial" panose="020B0604020202020204" pitchFamily="34" charset="0"/>
              <a:ea typeface="宋体" pitchFamily="2" charset="-122"/>
            </a:endParaRPr>
          </a:p>
          <a:p>
            <a:endParaRPr lang="en-US" altLang="zh-CN" dirty="0">
              <a:latin typeface="Arial" panose="020B0604020202020204" pitchFamily="34" charset="0"/>
              <a:ea typeface="宋体" pitchFamily="2" charset="-122"/>
            </a:endParaRPr>
          </a:p>
          <a:p>
            <a:endParaRPr lang="zh-CN" altLang="en-US" dirty="0">
              <a:latin typeface="Arial" panose="020B0604020202020204"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idx="2"/>
          </p:nvPr>
        </p:nvSpPr>
        <p:spPr/>
      </p:sp>
      <p:sp>
        <p:nvSpPr>
          <p:cNvPr id="28674" name="文本占位符 2"/>
          <p:cNvSpPr>
            <a:spLocks noGrp="1"/>
          </p:cNvSpPr>
          <p:nvPr>
            <p:ph type="body" idx="3"/>
          </p:nvPr>
        </p:nvSpPr>
        <p:spPr>
          <a:noFill/>
        </p:spPr>
        <p:txBody>
          <a:bodyPr/>
          <a:lstStyle/>
          <a:p>
            <a:endParaRPr lang="zh-CN" altLang="en-US" dirty="0">
              <a:latin typeface="Arial" panose="020B0604020202020204"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miter lim="800000"/>
          </a:ln>
        </p:spPr>
        <p:txBody>
          <a:bodyPr/>
          <a:lstStyle/>
          <a:p>
            <a:fld id="{5F7967CA-D7EB-4153-AC9F-4924CF6BCE24}" type="slidenum">
              <a:rPr lang="en-US" altLang="zh-CN" smtClean="0">
                <a:latin typeface="Arial" panose="020B0604020202020204" pitchFamily="34" charset="0"/>
                <a:ea typeface="宋体" pitchFamily="2" charset="-122"/>
              </a:rPr>
            </a:fld>
            <a:endParaRPr lang="en-US" altLang="zh-CN">
              <a:latin typeface="Arial" panose="020B0604020202020204" pitchFamily="34" charset="0"/>
              <a:ea typeface="宋体" pitchFamily="2" charset="-122"/>
            </a:endParaRPr>
          </a:p>
        </p:txBody>
      </p:sp>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idx="2"/>
          </p:nvPr>
        </p:nvSpPr>
        <p:spPr/>
      </p:sp>
      <p:sp>
        <p:nvSpPr>
          <p:cNvPr id="49154" name="文本占位符 2"/>
          <p:cNvSpPr>
            <a:spLocks noGrp="1"/>
          </p:cNvSpPr>
          <p:nvPr>
            <p:ph type="body" idx="3"/>
          </p:nvPr>
        </p:nvSpPr>
        <p:spPr>
          <a:noFill/>
        </p:spPr>
        <p:txBody>
          <a:bodyPr/>
          <a:lstStyle/>
          <a:p>
            <a:endParaRPr lang="zh-CN" altLang="en-US">
              <a:latin typeface="Arial" panose="020B0604020202020204"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idx="2"/>
          </p:nvPr>
        </p:nvSpPr>
        <p:spPr/>
      </p:sp>
      <p:sp>
        <p:nvSpPr>
          <p:cNvPr id="55298" name="文本占位符 2"/>
          <p:cNvSpPr>
            <a:spLocks noGrp="1"/>
          </p:cNvSpPr>
          <p:nvPr>
            <p:ph type="body" idx="3"/>
          </p:nvPr>
        </p:nvSpPr>
        <p:spPr>
          <a:noFill/>
        </p:spPr>
        <p:txBody>
          <a:bodyPr/>
          <a:lstStyle/>
          <a:p>
            <a:endParaRPr lang="zh-CN" altLang="en-US">
              <a:latin typeface="Arial" panose="020B0604020202020204"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C16A2EB-D673-410D-AAB5-DBD6DFDB8EEE}"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C83430F-0AAB-472F-88F9-9CF092ED6AC4}"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C58366D-5174-40C8-AF0F-9B43EC42923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7"/>
          <p:cNvCxnSpPr/>
          <p:nvPr userDrawn="1"/>
        </p:nvCxnSpPr>
        <p:spPr>
          <a:xfrm>
            <a:off x="0" y="768350"/>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
        <p:nvSpPr>
          <p:cNvPr id="2" name="标题 1"/>
          <p:cNvSpPr>
            <a:spLocks noGrp="1"/>
          </p:cNvSpPr>
          <p:nvPr>
            <p:ph type="title"/>
          </p:nvPr>
        </p:nvSpPr>
        <p:spPr>
          <a:xfrm>
            <a:off x="457200" y="73672"/>
            <a:ext cx="8229600" cy="811195"/>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251520" y="1076590"/>
            <a:ext cx="8623212" cy="516863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FAC6AD6-D540-4BCA-BEFB-AA490672C952}"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94985AB-0E71-41FD-B0BD-337DF3EC90B2}"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E9A0158-6AF8-4EA6-9200-B91790018ACF}"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0DF32087-42EF-4E1D-A30A-FFD986AA946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 name="直接连接符 5"/>
          <p:cNvCxnSpPr/>
          <p:nvPr userDrawn="1"/>
        </p:nvCxnSpPr>
        <p:spPr>
          <a:xfrm>
            <a:off x="0" y="768350"/>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
        <p:nvSpPr>
          <p:cNvPr id="2" name="标题 1"/>
          <p:cNvSpPr>
            <a:spLocks noGrp="1"/>
          </p:cNvSpPr>
          <p:nvPr>
            <p:ph type="title"/>
          </p:nvPr>
        </p:nvSpPr>
        <p:spPr>
          <a:xfrm>
            <a:off x="457200" y="116632"/>
            <a:ext cx="8229600" cy="706090"/>
          </a:xfrm>
        </p:spPr>
        <p:txBody>
          <a:bodyPr/>
          <a:lstStyle/>
          <a:p>
            <a:r>
              <a:rPr lang="zh-CN" altLang="en-US"/>
              <a:t>单击此处编辑母版标题样式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FE172FB-427A-4AEB-91B9-1D7D51BBF1CF}"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5"/>
          <p:cNvCxnSpPr/>
          <p:nvPr userDrawn="1"/>
        </p:nvCxnSpPr>
        <p:spPr>
          <a:xfrm>
            <a:off x="251520" y="517525"/>
            <a:ext cx="8640960" cy="0"/>
          </a:xfrm>
          <a:prstGeom prst="line">
            <a:avLst/>
          </a:prstGeom>
        </p:spPr>
        <p:style>
          <a:lnRef idx="3">
            <a:schemeClr val="accent3"/>
          </a:lnRef>
          <a:fillRef idx="0">
            <a:schemeClr val="accent3"/>
          </a:fillRef>
          <a:effectRef idx="2">
            <a:schemeClr val="accent3"/>
          </a:effectRef>
          <a:fontRef idx="minor">
            <a:schemeClr val="tx1"/>
          </a:fontRef>
        </p:style>
      </p:cxn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4BEDB48-A2A6-4972-AA6E-6FD3F294A65A}"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D91F6EE-3B7F-4B09-9BA2-029825F49628}"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20A120C-B66C-44C7-9563-EC48E418C05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eaLnBrk="1" hangingPunct="1">
              <a:defRPr sz="1400">
                <a:latin typeface="Arial" panose="020B0604020202020204" pitchFamily="34" charset="0"/>
                <a:ea typeface="宋体" pitchFamily="2" charset="-122"/>
              </a:defRPr>
            </a:lvl1pPr>
          </a:lstStyle>
          <a:p>
            <a:pPr>
              <a:defRPr/>
            </a:pPr>
            <a:fld id="{5E5DC96C-6BE4-49F5-AFF8-5B488B64CA5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457200" y="73025"/>
            <a:ext cx="8229600" cy="908050"/>
          </a:xfrm>
        </p:spPr>
        <p:txBody>
          <a:bodyPr/>
          <a:lstStyle/>
          <a:p>
            <a:pPr eaLnBrk="1" hangingPunct="1"/>
            <a:r>
              <a:rPr lang="zh-CN" altLang="en-US" b="1">
                <a:solidFill>
                  <a:schemeClr val="tx1"/>
                </a:solidFill>
              </a:rPr>
              <a:t>第</a:t>
            </a:r>
            <a:r>
              <a:rPr lang="en-US" altLang="zh-CN" b="1">
                <a:solidFill>
                  <a:srgbClr val="0000CC"/>
                </a:solidFill>
              </a:rPr>
              <a:t>4</a:t>
            </a:r>
            <a:r>
              <a:rPr lang="zh-CN" altLang="en-US" b="1">
                <a:solidFill>
                  <a:schemeClr val="tx1"/>
                </a:solidFill>
              </a:rPr>
              <a:t>章</a:t>
            </a:r>
            <a:r>
              <a:rPr lang="zh-CN" altLang="en-US" b="1">
                <a:solidFill>
                  <a:srgbClr val="FF0000"/>
                </a:solidFill>
              </a:rPr>
              <a:t> 继承</a:t>
            </a:r>
            <a:endParaRPr lang="zh-CN" altLang="en-US" b="1">
              <a:solidFill>
                <a:srgbClr val="FF0000"/>
              </a:solidFill>
            </a:endParaRPr>
          </a:p>
        </p:txBody>
      </p:sp>
      <p:sp>
        <p:nvSpPr>
          <p:cNvPr id="3075" name="Rectangle 3"/>
          <p:cNvSpPr>
            <a:spLocks noGrp="1" noChangeArrowheads="1"/>
          </p:cNvSpPr>
          <p:nvPr>
            <p:ph type="body" idx="1"/>
          </p:nvPr>
        </p:nvSpPr>
        <p:spPr>
          <a:xfrm>
            <a:off x="685800" y="1341438"/>
            <a:ext cx="7772400" cy="4895850"/>
          </a:xfrm>
        </p:spPr>
        <p:txBody>
          <a:bodyPr/>
          <a:lstStyle/>
          <a:p>
            <a:pPr eaLnBrk="1" hangingPunct="1"/>
            <a:r>
              <a:rPr lang="zh-CN" altLang="en-US" b="1" dirty="0"/>
              <a:t>继承是</a:t>
            </a:r>
            <a:r>
              <a:rPr lang="zh-CN" altLang="en-US" b="1" dirty="0">
                <a:solidFill>
                  <a:srgbClr val="0000CC"/>
                </a:solidFill>
              </a:rPr>
              <a:t>软件复用的一种语言机制</a:t>
            </a:r>
            <a:r>
              <a:rPr lang="zh-CN" altLang="en-US" b="1" dirty="0"/>
              <a:t>，可以通过继承复用已有的程序资源，使软件复用变得简单、易行，缩短软件开发的周期。</a:t>
            </a:r>
            <a:endParaRPr lang="en-US" altLang="zh-CN" b="1" dirty="0"/>
          </a:p>
          <a:p>
            <a:pPr eaLnBrk="1" hangingPunct="1"/>
            <a:r>
              <a:rPr lang="zh-CN" altLang="en-US" b="1" dirty="0"/>
              <a:t>本章主要介绍</a:t>
            </a:r>
            <a:endParaRPr lang="en-US" altLang="zh-CN" b="1" dirty="0"/>
          </a:p>
          <a:p>
            <a:pPr lvl="1" eaLnBrk="1" hangingPunct="1"/>
            <a:r>
              <a:rPr lang="zh-CN" altLang="en-US" b="1" dirty="0">
                <a:solidFill>
                  <a:srgbClr val="0000CC"/>
                </a:solidFill>
              </a:rPr>
              <a:t>继承的方式</a:t>
            </a:r>
            <a:endParaRPr lang="en-US" altLang="zh-CN" b="1" dirty="0"/>
          </a:p>
          <a:p>
            <a:pPr lvl="1" eaLnBrk="1" hangingPunct="1"/>
            <a:r>
              <a:rPr lang="zh-CN" altLang="en-US" b="1" dirty="0">
                <a:solidFill>
                  <a:srgbClr val="0000CC"/>
                </a:solidFill>
              </a:rPr>
              <a:t>派生类与基类对象之间的关系</a:t>
            </a:r>
            <a:endParaRPr lang="en-US" altLang="zh-CN" b="1" dirty="0">
              <a:solidFill>
                <a:srgbClr val="0000CC"/>
              </a:solidFill>
            </a:endParaRPr>
          </a:p>
          <a:p>
            <a:pPr lvl="1" eaLnBrk="1" hangingPunct="1"/>
            <a:r>
              <a:rPr lang="zh-CN" altLang="en-US" b="1" dirty="0">
                <a:solidFill>
                  <a:srgbClr val="0000CC"/>
                </a:solidFill>
              </a:rPr>
              <a:t>派生类构造函数如何提供对基类的构造</a:t>
            </a:r>
            <a:r>
              <a:rPr lang="zh-CN" altLang="en-US" b="1" dirty="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 calcmode="lin" valueType="num">
                                      <p:cBhvr additive="base">
                                        <p:cTn id="7"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anim calcmode="lin" valueType="num">
                                      <p:cBhvr additive="base">
                                        <p:cTn id="11"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anim calcmode="lin" valueType="num">
                                      <p:cBhvr additive="base">
                                        <p:cTn id="15"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anim calcmode="lin" valueType="num">
                                      <p:cBhvr additive="base">
                                        <p:cTn id="19"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body" idx="1"/>
          </p:nvPr>
        </p:nvSpPr>
        <p:spPr>
          <a:xfrm>
            <a:off x="206375" y="1111250"/>
            <a:ext cx="4005263" cy="5746750"/>
          </a:xfrm>
        </p:spPr>
        <p:txBody>
          <a:bodyPr/>
          <a:lstStyle/>
          <a:p>
            <a:pPr eaLnBrk="1" hangingPunct="1">
              <a:buFontTx/>
              <a:buNone/>
            </a:pPr>
            <a:r>
              <a:rPr lang="en-US" altLang="zh-CN"/>
              <a:t>void main()</a:t>
            </a:r>
            <a:endParaRPr lang="en-US" altLang="zh-CN"/>
          </a:p>
          <a:p>
            <a:pPr eaLnBrk="1" hangingPunct="1">
              <a:buFontTx/>
              <a:buNone/>
            </a:pPr>
            <a:r>
              <a:rPr lang="en-US" altLang="zh-CN"/>
              <a:t>{	Derived obj;</a:t>
            </a:r>
            <a:endParaRPr lang="en-US" altLang="zh-CN"/>
          </a:p>
          <a:p>
            <a:pPr eaLnBrk="1" hangingPunct="1">
              <a:buFontTx/>
              <a:buNone/>
            </a:pPr>
            <a:r>
              <a:rPr lang="en-US" altLang="zh-CN"/>
              <a:t>	</a:t>
            </a:r>
            <a:r>
              <a:rPr lang="en-US" altLang="zh-CN">
                <a:solidFill>
                  <a:srgbClr val="FF0000"/>
                </a:solidFill>
              </a:rPr>
              <a:t>obj.setx(10);	</a:t>
            </a:r>
            <a:endParaRPr lang="en-US" altLang="zh-CN">
              <a:solidFill>
                <a:srgbClr val="FF0000"/>
              </a:solidFill>
            </a:endParaRPr>
          </a:p>
          <a:p>
            <a:pPr eaLnBrk="1" hangingPunct="1">
              <a:buFontTx/>
              <a:buNone/>
            </a:pPr>
            <a:r>
              <a:rPr lang="en-US" altLang="zh-CN">
                <a:solidFill>
                  <a:srgbClr val="FF0000"/>
                </a:solidFill>
              </a:rPr>
              <a:t>	obj.showx();	</a:t>
            </a:r>
            <a:endParaRPr lang="en-US" altLang="zh-CN">
              <a:solidFill>
                <a:srgbClr val="FF0000"/>
              </a:solidFill>
            </a:endParaRPr>
          </a:p>
          <a:p>
            <a:pPr eaLnBrk="1" hangingPunct="1">
              <a:buFontTx/>
              <a:buNone/>
            </a:pPr>
            <a:r>
              <a:rPr lang="en-US" altLang="zh-CN"/>
              <a:t>   obj.sety();	</a:t>
            </a:r>
            <a:endParaRPr lang="en-US" altLang="zh-CN"/>
          </a:p>
          <a:p>
            <a:pPr eaLnBrk="1" hangingPunct="1">
              <a:buFontTx/>
              <a:buNone/>
            </a:pPr>
            <a:r>
              <a:rPr lang="en-US" altLang="zh-CN"/>
              <a:t>   obj.sety(20);</a:t>
            </a:r>
            <a:endParaRPr lang="en-US" altLang="zh-CN"/>
          </a:p>
          <a:p>
            <a:pPr eaLnBrk="1" hangingPunct="1">
              <a:buFontTx/>
              <a:buNone/>
            </a:pPr>
            <a:r>
              <a:rPr lang="en-US" altLang="zh-CN"/>
              <a:t>   obj.showy(); </a:t>
            </a:r>
            <a:endParaRPr lang="en-US" altLang="zh-CN"/>
          </a:p>
          <a:p>
            <a:pPr eaLnBrk="1" hangingPunct="1">
              <a:buFontTx/>
              <a:buNone/>
            </a:pPr>
            <a:r>
              <a:rPr lang="en-US" altLang="zh-CN"/>
              <a:t>}</a:t>
            </a:r>
            <a:endParaRPr lang="en-US" altLang="zh-CN"/>
          </a:p>
        </p:txBody>
      </p:sp>
      <p:sp>
        <p:nvSpPr>
          <p:cNvPr id="23554" name="Rectangle 2"/>
          <p:cNvSpPr>
            <a:spLocks noGrp="1" noChangeArrowheads="1"/>
          </p:cNvSpPr>
          <p:nvPr>
            <p:ph type="title"/>
          </p:nvPr>
        </p:nvSpPr>
        <p:spPr>
          <a:xfrm>
            <a:off x="457200" y="73025"/>
            <a:ext cx="8229600" cy="811213"/>
          </a:xfrm>
        </p:spPr>
        <p:txBody>
          <a:bodyPr/>
          <a:lstStyle/>
          <a:p>
            <a:pPr eaLnBrk="1" hangingPunct="1"/>
            <a:r>
              <a:rPr lang="en-US" altLang="zh-CN" b="1"/>
              <a:t>4.3. </a:t>
            </a:r>
            <a:r>
              <a:rPr lang="zh-CN" altLang="en-US" b="1">
                <a:solidFill>
                  <a:srgbClr val="FF0000"/>
                </a:solidFill>
              </a:rPr>
              <a:t>继承方式</a:t>
            </a:r>
            <a:endParaRPr lang="zh-CN" altLang="en-US" b="1">
              <a:solidFill>
                <a:srgbClr val="FF0000"/>
              </a:solidFill>
            </a:endParaRPr>
          </a:p>
        </p:txBody>
      </p:sp>
      <p:sp>
        <p:nvSpPr>
          <p:cNvPr id="3" name="对话气泡: 矩形 2"/>
          <p:cNvSpPr/>
          <p:nvPr/>
        </p:nvSpPr>
        <p:spPr>
          <a:xfrm>
            <a:off x="5076825" y="1628775"/>
            <a:ext cx="3609975" cy="2305050"/>
          </a:xfrm>
          <a:prstGeom prst="wedgeRectCallout">
            <a:avLst>
              <a:gd name="adj1" fmla="val -90797"/>
              <a:gd name="adj2" fmla="val 19454"/>
            </a:avLst>
          </a:prstGeom>
          <a:gradFill>
            <a:gsLst>
              <a:gs pos="61539">
                <a:srgbClr val="FFFFFF"/>
              </a:gs>
              <a:gs pos="4274">
                <a:schemeClr val="accent5">
                  <a:lumMod val="20000"/>
                  <a:lumOff val="80000"/>
                </a:schemeClr>
              </a:gs>
              <a:gs pos="43608">
                <a:schemeClr val="bg1"/>
              </a:gs>
              <a:gs pos="74000">
                <a:srgbClr val="FFFFFF"/>
              </a:gs>
              <a:gs pos="12850">
                <a:schemeClr val="bg1"/>
              </a:gs>
              <a:gs pos="80333">
                <a:schemeClr val="bg1"/>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a:solidFill>
                  <a:srgbClr val="0000CC"/>
                </a:solidFill>
              </a:rPr>
              <a:t>Derived</a:t>
            </a:r>
            <a:r>
              <a:rPr lang="zh-CN" altLang="en-US" sz="2400" b="1" dirty="0">
                <a:solidFill>
                  <a:srgbClr val="0000CC"/>
                </a:solidFill>
              </a:rPr>
              <a:t>类并未定义</a:t>
            </a:r>
            <a:r>
              <a:rPr lang="en-US" altLang="zh-CN" sz="2400" b="1" dirty="0" err="1">
                <a:solidFill>
                  <a:srgbClr val="0000CC"/>
                </a:solidFill>
              </a:rPr>
              <a:t>setx</a:t>
            </a:r>
            <a:r>
              <a:rPr lang="zh-CN" altLang="en-US" sz="2400" b="1" dirty="0">
                <a:solidFill>
                  <a:srgbClr val="0000CC"/>
                </a:solidFill>
              </a:rPr>
              <a:t>等成员函数，但却调用了它们。原因是它从</a:t>
            </a:r>
            <a:r>
              <a:rPr lang="en-US" altLang="zh-CN" sz="2400" b="1" dirty="0">
                <a:solidFill>
                  <a:srgbClr val="0000CC"/>
                </a:solidFill>
              </a:rPr>
              <a:t>Base</a:t>
            </a:r>
            <a:r>
              <a:rPr lang="zh-CN" altLang="en-US" sz="2400" b="1" dirty="0">
                <a:solidFill>
                  <a:srgbClr val="0000CC"/>
                </a:solidFill>
              </a:rPr>
              <a:t>类继承了这些函数。</a:t>
            </a:r>
            <a:endParaRPr lang="zh-CN" altLang="en-US" sz="2400" b="1" dirty="0">
              <a:solidFill>
                <a:srgbClr val="0000CC"/>
              </a:solidFill>
            </a:endParaRPr>
          </a:p>
        </p:txBody>
      </p:sp>
      <p:sp>
        <p:nvSpPr>
          <p:cNvPr id="6" name="椭圆 5"/>
          <p:cNvSpPr/>
          <p:nvPr/>
        </p:nvSpPr>
        <p:spPr>
          <a:xfrm>
            <a:off x="0" y="2276475"/>
            <a:ext cx="3635375" cy="1296988"/>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109538" y="333375"/>
            <a:ext cx="8350250" cy="6335713"/>
          </a:xfrm>
        </p:spPr>
        <p:txBody>
          <a:bodyPr/>
          <a:lstStyle/>
          <a:p>
            <a:pPr eaLnBrk="1" hangingPunct="1">
              <a:lnSpc>
                <a:spcPct val="80000"/>
              </a:lnSpc>
              <a:buFontTx/>
              <a:buNone/>
            </a:pPr>
            <a:r>
              <a:rPr lang="en-US" altLang="zh-CN" sz="1800" b="1" dirty="0"/>
              <a:t>class B</a:t>
            </a:r>
            <a:r>
              <a:rPr lang="en-US" altLang="zh-CN" sz="1800" b="1" dirty="0">
                <a:solidFill>
                  <a:srgbClr val="0000CC"/>
                </a:solidFill>
              </a:rPr>
              <a:t>:virtual </a:t>
            </a:r>
            <a:r>
              <a:rPr lang="en-US" altLang="zh-CN" sz="1800" b="1" dirty="0"/>
              <a:t>public A {</a:t>
            </a:r>
            <a:endParaRPr lang="en-US" altLang="zh-CN" sz="1800" b="1" dirty="0"/>
          </a:p>
          <a:p>
            <a:pPr eaLnBrk="1" hangingPunct="1">
              <a:lnSpc>
                <a:spcPct val="80000"/>
              </a:lnSpc>
              <a:buFontTx/>
              <a:buNone/>
            </a:pPr>
            <a:r>
              <a:rPr lang="en-US" altLang="zh-CN" sz="1800" b="1" dirty="0"/>
              <a:t>public: </a:t>
            </a:r>
            <a:endParaRPr lang="en-US" altLang="zh-CN" sz="1800" b="1" dirty="0"/>
          </a:p>
          <a:p>
            <a:pPr eaLnBrk="1" hangingPunct="1">
              <a:lnSpc>
                <a:spcPct val="80000"/>
              </a:lnSpc>
              <a:buFontTx/>
              <a:buNone/>
            </a:pPr>
            <a:r>
              <a:rPr lang="en-US" altLang="zh-CN" sz="1800" b="1" dirty="0"/>
              <a:t>      void f() { cout &lt;&lt; "B" &lt;&lt; endl; }</a:t>
            </a:r>
            <a:endParaRPr lang="en-US" altLang="zh-CN" sz="1800" b="1" dirty="0"/>
          </a:p>
          <a:p>
            <a:pPr eaLnBrk="1" hangingPunct="1">
              <a:lnSpc>
                <a:spcPct val="80000"/>
              </a:lnSpc>
              <a:buFontTx/>
              <a:buNone/>
            </a:pPr>
            <a:r>
              <a:rPr lang="en-US" altLang="zh-CN" sz="1800" b="1" dirty="0"/>
              <a:t>      B(int </a:t>
            </a:r>
            <a:r>
              <a:rPr lang="en-US" altLang="zh-CN" sz="1800" b="1" dirty="0" err="1"/>
              <a:t>i</a:t>
            </a:r>
            <a:r>
              <a:rPr lang="en-US" altLang="zh-CN" sz="1800" b="1" dirty="0"/>
              <a:t>):</a:t>
            </a:r>
            <a:r>
              <a:rPr lang="en-US" altLang="zh-CN" sz="1800" b="1" dirty="0">
                <a:solidFill>
                  <a:srgbClr val="FF0000"/>
                </a:solidFill>
              </a:rPr>
              <a:t>A(</a:t>
            </a:r>
            <a:r>
              <a:rPr lang="en-US" altLang="zh-CN" sz="1800" b="1" dirty="0" err="1">
                <a:solidFill>
                  <a:srgbClr val="FF0000"/>
                </a:solidFill>
              </a:rPr>
              <a:t>i</a:t>
            </a:r>
            <a:r>
              <a:rPr lang="en-US" altLang="zh-CN" sz="1800" b="1" dirty="0">
                <a:solidFill>
                  <a:srgbClr val="FF0000"/>
                </a:solidFill>
              </a:rPr>
              <a:t>)</a:t>
            </a:r>
            <a:r>
              <a:rPr lang="en-US" altLang="zh-CN" sz="1800" b="1" dirty="0"/>
              <a:t>{ </a:t>
            </a:r>
            <a:r>
              <a:rPr lang="en-US" altLang="zh-CN" sz="1800" b="1" dirty="0" err="1"/>
              <a:t>cout</a:t>
            </a:r>
            <a:r>
              <a:rPr lang="en-US" altLang="zh-CN" sz="1800" b="1" dirty="0"/>
              <a:t>&lt;&lt;"</a:t>
            </a:r>
            <a:r>
              <a:rPr lang="en-US" altLang="zh-CN" sz="1800" b="1" dirty="0">
                <a:sym typeface="+mn-ea"/>
              </a:rPr>
              <a:t>Constructing</a:t>
            </a:r>
            <a:r>
              <a:rPr lang="en-US" altLang="zh-CN" sz="1800" b="1" dirty="0"/>
              <a:t> </a:t>
            </a:r>
            <a:r>
              <a:rPr lang="en-US" altLang="zh-CN" sz="1800" b="1" dirty="0"/>
              <a:t> B..."&lt;&lt;</a:t>
            </a:r>
            <a:r>
              <a:rPr lang="en-US" altLang="zh-CN" sz="1800" b="1" dirty="0" err="1"/>
              <a:t>endl</a:t>
            </a:r>
            <a:r>
              <a:rPr lang="en-US" altLang="zh-CN" sz="1800" b="1" dirty="0"/>
              <a:t>; }</a:t>
            </a:r>
            <a:endParaRPr lang="en-US" altLang="zh-CN" sz="1800" b="1" dirty="0"/>
          </a:p>
          <a:p>
            <a:pPr eaLnBrk="1" hangingPunct="1">
              <a:lnSpc>
                <a:spcPct val="80000"/>
              </a:lnSpc>
              <a:buFontTx/>
              <a:buNone/>
            </a:pPr>
            <a:r>
              <a:rPr lang="en-US" altLang="zh-CN" sz="1800" b="1" dirty="0"/>
              <a:t>};</a:t>
            </a:r>
            <a:endParaRPr lang="en-US" altLang="zh-CN" sz="1800" b="1" dirty="0"/>
          </a:p>
          <a:p>
            <a:pPr eaLnBrk="1" hangingPunct="1">
              <a:lnSpc>
                <a:spcPct val="80000"/>
              </a:lnSpc>
              <a:buFontTx/>
              <a:buNone/>
            </a:pPr>
            <a:r>
              <a:rPr lang="en-US" altLang="zh-CN" sz="1800" b="1" dirty="0"/>
              <a:t>class C</a:t>
            </a:r>
            <a:r>
              <a:rPr lang="en-US" altLang="zh-CN" sz="1800" b="1" dirty="0">
                <a:solidFill>
                  <a:srgbClr val="0000CC"/>
                </a:solidFill>
              </a:rPr>
              <a:t>:virtual</a:t>
            </a:r>
            <a:r>
              <a:rPr lang="en-US" altLang="zh-CN" sz="1800" b="1" dirty="0"/>
              <a:t> public A{</a:t>
            </a:r>
            <a:endParaRPr lang="en-US" altLang="zh-CN" sz="1800" b="1" dirty="0"/>
          </a:p>
          <a:p>
            <a:pPr eaLnBrk="1" hangingPunct="1">
              <a:lnSpc>
                <a:spcPct val="80000"/>
              </a:lnSpc>
              <a:buFontTx/>
              <a:buNone/>
            </a:pPr>
            <a:r>
              <a:rPr lang="en-US" altLang="zh-CN" sz="1800" b="1" dirty="0"/>
              <a:t>     int x;</a:t>
            </a:r>
            <a:endParaRPr lang="en-US" altLang="zh-CN" sz="1800" b="1" dirty="0"/>
          </a:p>
          <a:p>
            <a:pPr eaLnBrk="1" hangingPunct="1">
              <a:lnSpc>
                <a:spcPct val="80000"/>
              </a:lnSpc>
              <a:buFontTx/>
              <a:buNone/>
            </a:pPr>
            <a:r>
              <a:rPr lang="en-US" altLang="zh-CN" sz="1800" b="1" dirty="0"/>
              <a:t>public:</a:t>
            </a:r>
            <a:endParaRPr lang="en-US" altLang="zh-CN" sz="1800" b="1" dirty="0"/>
          </a:p>
          <a:p>
            <a:pPr eaLnBrk="1" hangingPunct="1">
              <a:lnSpc>
                <a:spcPct val="80000"/>
              </a:lnSpc>
              <a:buFontTx/>
              <a:buNone/>
            </a:pPr>
            <a:r>
              <a:rPr lang="en-US" altLang="zh-CN" sz="1800" b="1" dirty="0"/>
              <a:t>     C(int </a:t>
            </a:r>
            <a:r>
              <a:rPr lang="en-US" altLang="zh-CN" sz="1800" b="1" dirty="0" err="1"/>
              <a:t>i</a:t>
            </a:r>
            <a:r>
              <a:rPr lang="en-US" altLang="zh-CN" sz="1800" b="1" dirty="0"/>
              <a:t>):</a:t>
            </a:r>
            <a:r>
              <a:rPr lang="en-US" altLang="zh-CN" sz="1800" b="1" dirty="0">
                <a:solidFill>
                  <a:srgbClr val="FF0000"/>
                </a:solidFill>
              </a:rPr>
              <a:t>A(</a:t>
            </a:r>
            <a:r>
              <a:rPr lang="en-US" altLang="zh-CN" sz="1800" b="1" dirty="0" err="1">
                <a:solidFill>
                  <a:srgbClr val="FF0000"/>
                </a:solidFill>
              </a:rPr>
              <a:t>i</a:t>
            </a:r>
            <a:r>
              <a:rPr lang="en-US" altLang="zh-CN" sz="1800" b="1" dirty="0">
                <a:solidFill>
                  <a:srgbClr val="FF0000"/>
                </a:solidFill>
              </a:rPr>
              <a:t>)</a:t>
            </a:r>
            <a:r>
              <a:rPr lang="en-US" altLang="zh-CN" sz="1800" b="1" dirty="0"/>
              <a:t>{</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&lt;&lt;"Constructing C..."&lt;&lt;</a:t>
            </a:r>
            <a:r>
              <a:rPr lang="en-US" altLang="zh-CN" sz="1800" b="1" dirty="0" err="1"/>
              <a:t>endl</a:t>
            </a:r>
            <a:r>
              <a:rPr lang="en-US" altLang="zh-CN" sz="1800" b="1" dirty="0"/>
              <a:t>;</a:t>
            </a:r>
            <a:endParaRPr lang="en-US" altLang="zh-CN" sz="1800" b="1" dirty="0"/>
          </a:p>
          <a:p>
            <a:pPr eaLnBrk="1" hangingPunct="1">
              <a:lnSpc>
                <a:spcPct val="80000"/>
              </a:lnSpc>
              <a:buFontTx/>
              <a:buNone/>
            </a:pPr>
            <a:r>
              <a:rPr lang="en-US" altLang="zh-CN" sz="1800" b="1" dirty="0"/>
              <a:t>        x=</a:t>
            </a:r>
            <a:r>
              <a:rPr lang="en-US" altLang="zh-CN" sz="1800" b="1" dirty="0" err="1"/>
              <a:t>i</a:t>
            </a:r>
            <a:r>
              <a:rPr lang="en-US" altLang="zh-CN" sz="1800" b="1" dirty="0"/>
              <a:t>; </a:t>
            </a:r>
            <a:endParaRPr lang="en-US" altLang="zh-CN" sz="1800" b="1" dirty="0"/>
          </a:p>
          <a:p>
            <a:pPr eaLnBrk="1" hangingPunct="1">
              <a:lnSpc>
                <a:spcPct val="80000"/>
              </a:lnSpc>
              <a:buFontTx/>
              <a:buNone/>
            </a:pPr>
            <a:r>
              <a:rPr lang="en-US" altLang="zh-CN" sz="1800" b="1" dirty="0"/>
              <a:t>    }</a:t>
            </a:r>
            <a:endParaRPr lang="en-US" altLang="zh-CN" sz="1800" b="1" dirty="0"/>
          </a:p>
          <a:p>
            <a:pPr eaLnBrk="1" hangingPunct="1">
              <a:lnSpc>
                <a:spcPct val="80000"/>
              </a:lnSpc>
              <a:buFontTx/>
              <a:buNone/>
            </a:pPr>
            <a:r>
              <a:rPr lang="en-US" altLang="zh-CN" sz="1800" b="1" dirty="0"/>
              <a:t>};</a:t>
            </a:r>
            <a:endParaRPr lang="en-US" altLang="zh-CN" sz="1800" b="1" dirty="0"/>
          </a:p>
          <a:p>
            <a:pPr eaLnBrk="1" hangingPunct="1">
              <a:lnSpc>
                <a:spcPct val="80000"/>
              </a:lnSpc>
              <a:buFontTx/>
              <a:buNone/>
            </a:pPr>
            <a:r>
              <a:rPr lang="en-US" altLang="zh-CN" sz="1800" b="1" dirty="0"/>
              <a:t>class </a:t>
            </a:r>
            <a:r>
              <a:rPr lang="en-US" altLang="zh-CN" sz="1800" b="1" dirty="0" err="1"/>
              <a:t>ABC:public</a:t>
            </a:r>
            <a:r>
              <a:rPr lang="en-US" altLang="zh-CN" sz="1800" b="1" dirty="0"/>
              <a:t> C, public B {</a:t>
            </a:r>
            <a:endParaRPr lang="en-US" altLang="zh-CN" sz="1800" b="1" dirty="0"/>
          </a:p>
          <a:p>
            <a:pPr eaLnBrk="1" hangingPunct="1">
              <a:lnSpc>
                <a:spcPct val="80000"/>
              </a:lnSpc>
              <a:buFontTx/>
              <a:buNone/>
            </a:pPr>
            <a:r>
              <a:rPr lang="en-US" altLang="zh-CN" sz="1800" b="1" dirty="0"/>
              <a:t>public: </a:t>
            </a:r>
            <a:endParaRPr lang="en-US" altLang="zh-CN" sz="1800" b="1" dirty="0"/>
          </a:p>
          <a:p>
            <a:pPr eaLnBrk="1" hangingPunct="1">
              <a:lnSpc>
                <a:spcPct val="80000"/>
              </a:lnSpc>
              <a:buFontTx/>
              <a:buNone/>
            </a:pPr>
            <a:r>
              <a:rPr lang="en-US" altLang="zh-CN" sz="1800" b="1" dirty="0"/>
              <a:t>      ABC(int </a:t>
            </a:r>
            <a:r>
              <a:rPr lang="en-US" altLang="zh-CN" sz="1800" b="1" dirty="0" err="1"/>
              <a:t>i,int</a:t>
            </a:r>
            <a:r>
              <a:rPr lang="en-US" altLang="zh-CN" sz="1800" b="1" dirty="0"/>
              <a:t> </a:t>
            </a:r>
            <a:r>
              <a:rPr lang="en-US" altLang="zh-CN" sz="1800" b="1" dirty="0" err="1"/>
              <a:t>j,int</a:t>
            </a:r>
            <a:r>
              <a:rPr lang="en-US" altLang="zh-CN" sz="1800" b="1" dirty="0"/>
              <a:t> k):C(</a:t>
            </a:r>
            <a:r>
              <a:rPr lang="en-US" altLang="zh-CN" sz="1800" b="1" dirty="0" err="1"/>
              <a:t>i</a:t>
            </a:r>
            <a:r>
              <a:rPr lang="en-US" altLang="zh-CN" sz="1800" b="1" dirty="0"/>
              <a:t>),B(j),</a:t>
            </a:r>
            <a:r>
              <a:rPr lang="en-US" altLang="zh-CN" sz="1800" b="1" dirty="0">
                <a:solidFill>
                  <a:srgbClr val="FF0000"/>
                </a:solidFill>
              </a:rPr>
              <a:t>A(</a:t>
            </a:r>
            <a:r>
              <a:rPr lang="en-US" altLang="zh-CN" sz="1800" b="1" dirty="0" err="1">
                <a:solidFill>
                  <a:srgbClr val="FF0000"/>
                </a:solidFill>
              </a:rPr>
              <a:t>i</a:t>
            </a:r>
            <a:r>
              <a:rPr lang="en-US" altLang="zh-CN" sz="1800" b="1" dirty="0">
                <a:solidFill>
                  <a:srgbClr val="FF0000"/>
                </a:solidFill>
              </a:rPr>
              <a:t>)</a:t>
            </a:r>
            <a:r>
              <a:rPr lang="en-US" altLang="zh-CN" sz="1800" b="1" dirty="0"/>
              <a:t> //L1</a:t>
            </a:r>
            <a:r>
              <a:rPr lang="zh-CN" altLang="en-US" sz="1800" b="1" dirty="0"/>
              <a:t>，</a:t>
            </a:r>
            <a:r>
              <a:rPr lang="zh-CN" altLang="en-US" sz="1800" b="1" dirty="0">
                <a:solidFill>
                  <a:srgbClr val="FF0000"/>
                </a:solidFill>
              </a:rPr>
              <a:t>这里必须对</a:t>
            </a:r>
            <a:r>
              <a:rPr lang="en-US" altLang="zh-CN" sz="1800" b="1" dirty="0">
                <a:solidFill>
                  <a:srgbClr val="FF0000"/>
                </a:solidFill>
              </a:rPr>
              <a:t>A</a:t>
            </a:r>
            <a:r>
              <a:rPr lang="zh-CN" altLang="en-US" sz="1800" b="1" dirty="0">
                <a:solidFill>
                  <a:srgbClr val="FF0000"/>
                </a:solidFill>
              </a:rPr>
              <a:t>进行初始化</a:t>
            </a:r>
            <a:r>
              <a:rPr lang="zh-CN" altLang="en-US" sz="1800" b="1" dirty="0"/>
              <a:t> </a:t>
            </a:r>
            <a:endParaRPr lang="zh-CN" altLang="en-US" sz="1800" b="1" dirty="0"/>
          </a:p>
          <a:p>
            <a:pPr eaLnBrk="1" hangingPunct="1">
              <a:lnSpc>
                <a:spcPct val="80000"/>
              </a:lnSpc>
              <a:buFontTx/>
              <a:buNone/>
            </a:pPr>
            <a:r>
              <a:rPr lang="zh-CN" altLang="en-US" sz="1800" b="1" dirty="0"/>
              <a:t>         </a:t>
            </a:r>
            <a:r>
              <a:rPr lang="en-US" altLang="zh-CN" sz="1800" b="1" dirty="0"/>
              <a:t>{ </a:t>
            </a:r>
            <a:r>
              <a:rPr lang="en-US" altLang="zh-CN" sz="1800" b="1" dirty="0" err="1"/>
              <a:t>cout</a:t>
            </a:r>
            <a:r>
              <a:rPr lang="en-US" altLang="zh-CN" sz="1800" b="1" dirty="0"/>
              <a:t>&lt;&lt;"Constructing ABC..."&lt;&lt;</a:t>
            </a:r>
            <a:r>
              <a:rPr lang="en-US" altLang="zh-CN" sz="1800" b="1" dirty="0" err="1"/>
              <a:t>endl</a:t>
            </a:r>
            <a:r>
              <a:rPr lang="en-US" altLang="zh-CN" sz="1800" b="1" dirty="0"/>
              <a:t>; }</a:t>
            </a:r>
            <a:endParaRPr lang="en-US" altLang="zh-CN" sz="1800" b="1" dirty="0"/>
          </a:p>
          <a:p>
            <a:pPr eaLnBrk="1" hangingPunct="1">
              <a:lnSpc>
                <a:spcPct val="80000"/>
              </a:lnSpc>
              <a:buFontTx/>
              <a:buNone/>
            </a:pPr>
            <a:r>
              <a:rPr lang="en-US" altLang="zh-CN" sz="1800" b="1" dirty="0"/>
              <a:t>}; </a:t>
            </a:r>
            <a:endParaRPr lang="en-US" altLang="zh-CN" sz="1800" b="1" dirty="0"/>
          </a:p>
          <a:p>
            <a:pPr eaLnBrk="1" hangingPunct="1">
              <a:lnSpc>
                <a:spcPct val="80000"/>
              </a:lnSpc>
              <a:buFontTx/>
              <a:buNone/>
            </a:pPr>
            <a:r>
              <a:rPr lang="en-US" altLang="zh-CN" sz="1800" b="1" dirty="0"/>
              <a:t>int main(){</a:t>
            </a:r>
            <a:endParaRPr lang="en-US" altLang="zh-CN" sz="1800" b="1" dirty="0"/>
          </a:p>
          <a:p>
            <a:pPr eaLnBrk="1" hangingPunct="1">
              <a:lnSpc>
                <a:spcPct val="80000"/>
              </a:lnSpc>
              <a:buFontTx/>
              <a:buNone/>
            </a:pPr>
            <a:r>
              <a:rPr lang="en-US" altLang="zh-CN" sz="1800" b="1" dirty="0"/>
              <a:t>    ABC obj(1,2,3);</a:t>
            </a:r>
            <a:endParaRPr lang="en-US" altLang="zh-CN" sz="1800" b="1" dirty="0"/>
          </a:p>
          <a:p>
            <a:pPr eaLnBrk="1" hangingPunct="1">
              <a:lnSpc>
                <a:spcPct val="80000"/>
              </a:lnSpc>
              <a:buFontTx/>
              <a:buNone/>
            </a:pPr>
            <a:r>
              <a:rPr lang="en-US" altLang="zh-CN" sz="1800" b="1" dirty="0"/>
              <a:t>    </a:t>
            </a:r>
            <a:r>
              <a:rPr lang="en-US" altLang="zh-CN" sz="1800" b="1" dirty="0" err="1"/>
              <a:t>obj.f</a:t>
            </a:r>
            <a:r>
              <a:rPr lang="en-US" altLang="zh-CN" sz="1800" b="1" dirty="0"/>
              <a:t>();       </a:t>
            </a:r>
            <a:r>
              <a:rPr lang="en-US" altLang="zh-CN" sz="1800" b="1" dirty="0">
                <a:solidFill>
                  <a:srgbClr val="FF0000"/>
                </a:solidFill>
              </a:rPr>
              <a:t>//调用B::f()</a:t>
            </a:r>
            <a:endParaRPr lang="en-US" altLang="zh-CN" sz="1800" b="1" dirty="0"/>
          </a:p>
          <a:p>
            <a:pPr eaLnBrk="1" hangingPunct="1">
              <a:lnSpc>
                <a:spcPct val="80000"/>
              </a:lnSpc>
              <a:buFontTx/>
              <a:buNone/>
            </a:pPr>
            <a:r>
              <a:rPr lang="en-US" altLang="zh-CN" sz="1800" b="1" dirty="0"/>
              <a:t>}</a:t>
            </a:r>
            <a:endParaRPr lang="en-US" altLang="zh-CN" sz="1800" b="1" dirty="0"/>
          </a:p>
        </p:txBody>
      </p:sp>
      <p:sp>
        <p:nvSpPr>
          <p:cNvPr id="128002" name="对话气泡: 矩形 1"/>
          <p:cNvSpPr>
            <a:spLocks noChangeArrowheads="1"/>
          </p:cNvSpPr>
          <p:nvPr/>
        </p:nvSpPr>
        <p:spPr bwMode="auto">
          <a:xfrm>
            <a:off x="5940425" y="1268413"/>
            <a:ext cx="3024188" cy="2808287"/>
          </a:xfrm>
          <a:prstGeom prst="wedgeRectCallout">
            <a:avLst>
              <a:gd name="adj1" fmla="val -124856"/>
              <a:gd name="adj2" fmla="val 41634"/>
            </a:avLst>
          </a:prstGeom>
          <a:gradFill rotWithShape="0">
            <a:gsLst>
              <a:gs pos="0">
                <a:srgbClr val="FEF4F9"/>
              </a:gs>
              <a:gs pos="74001">
                <a:srgbClr val="FFFF00"/>
              </a:gs>
              <a:gs pos="83000">
                <a:srgbClr val="FFFFFF"/>
              </a:gs>
              <a:gs pos="100000">
                <a:srgbClr val="F7C0DE"/>
              </a:gs>
            </a:gsLst>
            <a:lin ang="5400000" scaled="1"/>
          </a:gradFill>
          <a:ln w="19050" algn="ctr">
            <a:solidFill>
              <a:srgbClr val="A71E69"/>
            </a:solidFill>
            <a:miter lim="800000"/>
          </a:ln>
        </p:spPr>
        <p:txBody>
          <a:bodyPr anchor="ctr"/>
          <a:lstStyle/>
          <a:p>
            <a:pPr eaLnBrk="0" hangingPunct="0"/>
            <a:r>
              <a:rPr lang="zh-CN" altLang="en-US" b="1" dirty="0"/>
              <a:t>程序的运行结果如下：</a:t>
            </a:r>
            <a:endParaRPr lang="zh-CN" altLang="en-US" b="1" dirty="0"/>
          </a:p>
          <a:p>
            <a:pPr eaLnBrk="0" hangingPunct="0"/>
            <a:r>
              <a:rPr lang="en-US" altLang="zh-CN" b="1" dirty="0"/>
              <a:t>Virtual Base A...</a:t>
            </a:r>
            <a:endParaRPr lang="en-US" altLang="zh-CN" b="1" dirty="0"/>
          </a:p>
          <a:p>
            <a:pPr eaLnBrk="0" hangingPunct="0"/>
            <a:r>
              <a:rPr lang="en-US" altLang="zh-CN" b="1" dirty="0"/>
              <a:t>Constructing C...</a:t>
            </a:r>
            <a:endParaRPr lang="en-US" altLang="zh-CN" b="1" dirty="0"/>
          </a:p>
          <a:p>
            <a:pPr eaLnBrk="0" hangingPunct="0"/>
            <a:r>
              <a:rPr lang="en-US" altLang="zh-CN" b="1" dirty="0">
                <a:sym typeface="+mn-ea"/>
              </a:rPr>
              <a:t>Constructing</a:t>
            </a:r>
            <a:r>
              <a:rPr lang="en-US" altLang="zh-CN" b="1" dirty="0"/>
              <a:t> B...</a:t>
            </a:r>
            <a:endParaRPr lang="en-US" altLang="zh-CN" b="1" dirty="0"/>
          </a:p>
          <a:p>
            <a:pPr eaLnBrk="0" hangingPunct="0"/>
            <a:r>
              <a:rPr lang="en-US" altLang="zh-CN" b="1" dirty="0"/>
              <a:t>Constructing ABC...</a:t>
            </a:r>
            <a:endParaRPr lang="en-US" altLang="zh-CN" b="1" dirty="0"/>
          </a:p>
          <a:p>
            <a:pPr eaLnBrk="0" hangingPunct="0"/>
            <a:r>
              <a:rPr lang="en-US" altLang="zh-CN" b="1" dirty="0"/>
              <a:t>B</a:t>
            </a:r>
            <a:endParaRPr lang="en-US" altLang="zh-CN" b="1" dirty="0"/>
          </a:p>
          <a:p>
            <a:pPr algn="ctr" eaLnBrk="0" hangingPunct="0"/>
            <a:endParaRPr lang="en-US" altLang="zh-CN" b="1" dirty="0"/>
          </a:p>
          <a:p>
            <a:pPr algn="ctr" eaLnBrk="0" hangingPunct="0"/>
            <a:r>
              <a:rPr lang="zh-CN" altLang="en-US" b="1" dirty="0">
                <a:solidFill>
                  <a:srgbClr val="0000CC"/>
                </a:solidFill>
              </a:rPr>
              <a:t>派生类</a:t>
            </a:r>
            <a:r>
              <a:rPr lang="en-US" altLang="zh-CN" b="1" dirty="0">
                <a:solidFill>
                  <a:srgbClr val="0000CC"/>
                </a:solidFill>
              </a:rPr>
              <a:t>ABC</a:t>
            </a:r>
            <a:r>
              <a:rPr lang="zh-CN" altLang="en-US" b="1" dirty="0">
                <a:solidFill>
                  <a:srgbClr val="0000CC"/>
                </a:solidFill>
              </a:rPr>
              <a:t>必须为其祖先类</a:t>
            </a:r>
            <a:r>
              <a:rPr lang="en-US" altLang="zh-CN" b="1" dirty="0">
                <a:solidFill>
                  <a:srgbClr val="0000CC"/>
                </a:solidFill>
              </a:rPr>
              <a:t>A</a:t>
            </a:r>
            <a:r>
              <a:rPr lang="zh-CN" altLang="en-US" b="1" dirty="0">
                <a:solidFill>
                  <a:srgbClr val="0000CC"/>
                </a:solidFill>
              </a:rPr>
              <a:t>提供构造函数初始化列表，否则报编译错误！</a:t>
            </a:r>
            <a:endParaRPr lang="en-US" altLang="zh-CN"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 calcmode="lin" valueType="num">
                                      <p:cBhvr additive="base">
                                        <p:cTn id="7" dur="500" fill="hold"/>
                                        <p:tgtEl>
                                          <p:spTgt spid="737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anim calcmode="lin" valueType="num">
                                      <p:cBhvr additive="base">
                                        <p:cTn id="11" dur="500" fill="hold"/>
                                        <p:tgtEl>
                                          <p:spTgt spid="737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37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3730">
                                            <p:txEl>
                                              <p:pRg st="2" end="2"/>
                                            </p:txEl>
                                          </p:spTgt>
                                        </p:tgtEl>
                                        <p:attrNameLst>
                                          <p:attrName>style.visibility</p:attrName>
                                        </p:attrNameLst>
                                      </p:cBhvr>
                                      <p:to>
                                        <p:strVal val="visible"/>
                                      </p:to>
                                    </p:set>
                                    <p:anim calcmode="lin" valueType="num">
                                      <p:cBhvr additive="base">
                                        <p:cTn id="15" dur="500" fill="hold"/>
                                        <p:tgtEl>
                                          <p:spTgt spid="737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373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3730">
                                            <p:txEl>
                                              <p:pRg st="3" end="3"/>
                                            </p:txEl>
                                          </p:spTgt>
                                        </p:tgtEl>
                                        <p:attrNameLst>
                                          <p:attrName>style.visibility</p:attrName>
                                        </p:attrNameLst>
                                      </p:cBhvr>
                                      <p:to>
                                        <p:strVal val="visible"/>
                                      </p:to>
                                    </p:set>
                                    <p:anim calcmode="lin" valueType="num">
                                      <p:cBhvr additive="base">
                                        <p:cTn id="19" dur="500" fill="hold"/>
                                        <p:tgtEl>
                                          <p:spTgt spid="737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3730">
                                            <p:txEl>
                                              <p:pRg st="4" end="4"/>
                                            </p:txEl>
                                          </p:spTgt>
                                        </p:tgtEl>
                                        <p:attrNameLst>
                                          <p:attrName>style.visibility</p:attrName>
                                        </p:attrNameLst>
                                      </p:cBhvr>
                                      <p:to>
                                        <p:strVal val="visible"/>
                                      </p:to>
                                    </p:set>
                                    <p:anim calcmode="lin" valueType="num">
                                      <p:cBhvr additive="base">
                                        <p:cTn id="23" dur="500" fill="hold"/>
                                        <p:tgtEl>
                                          <p:spTgt spid="7373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73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250825" y="1076325"/>
            <a:ext cx="8623300" cy="5592763"/>
          </a:xfrm>
        </p:spPr>
        <p:txBody>
          <a:bodyPr/>
          <a:lstStyle/>
          <a:p>
            <a:pPr eaLnBrk="1" hangingPunct="1">
              <a:buFontTx/>
              <a:buNone/>
            </a:pPr>
            <a:r>
              <a:rPr lang="en-US" altLang="zh-CN" sz="2800" b="1" dirty="0">
                <a:solidFill>
                  <a:srgbClr val="0000CC"/>
                </a:solidFill>
              </a:rPr>
              <a:t>5</a:t>
            </a:r>
            <a:r>
              <a:rPr lang="zh-CN" altLang="en-US" sz="2800" b="1" dirty="0">
                <a:solidFill>
                  <a:srgbClr val="0000CC"/>
                </a:solidFill>
              </a:rPr>
              <a:t>、</a:t>
            </a:r>
            <a:r>
              <a:rPr lang="zh-CN" altLang="zh-CN" sz="2800" b="1" dirty="0">
                <a:solidFill>
                  <a:srgbClr val="0000CC"/>
                </a:solidFill>
              </a:rPr>
              <a:t>成员函数冲突与优先级</a:t>
            </a:r>
            <a:endParaRPr lang="en-US" altLang="zh-CN" sz="2800" b="1" dirty="0">
              <a:solidFill>
                <a:srgbClr val="0000CC"/>
              </a:solidFill>
            </a:endParaRPr>
          </a:p>
          <a:p>
            <a:r>
              <a:rPr lang="zh-CN" altLang="zh-CN" sz="2400" b="1" dirty="0"/>
              <a:t>如果虚基类和派生类中都有同名成员函数，仍然有可能</a:t>
            </a:r>
            <a:r>
              <a:rPr lang="zh-CN" altLang="zh-CN" sz="2400" b="1" dirty="0">
                <a:solidFill>
                  <a:srgbClr val="FF0000"/>
                </a:solidFill>
              </a:rPr>
              <a:t>会产生命名冲突</a:t>
            </a:r>
            <a:r>
              <a:rPr lang="zh-CN" altLang="zh-CN" sz="2400" b="1" dirty="0"/>
              <a:t>。</a:t>
            </a:r>
            <a:endParaRPr lang="en-US" altLang="zh-CN" sz="2400" b="1" dirty="0"/>
          </a:p>
          <a:p>
            <a:r>
              <a:rPr lang="zh-CN" altLang="zh-CN" sz="2400" b="1" dirty="0"/>
              <a:t>假设类</a:t>
            </a:r>
            <a:r>
              <a:rPr lang="en-US" altLang="zh-CN" sz="2400" b="1" dirty="0"/>
              <a:t>A</a:t>
            </a:r>
            <a:r>
              <a:rPr lang="zh-CN" altLang="zh-CN" sz="2400" b="1" dirty="0"/>
              <a:t>具有函数</a:t>
            </a:r>
            <a:r>
              <a:rPr lang="en-US" altLang="zh-CN" sz="2400" b="1" dirty="0"/>
              <a:t>f</a:t>
            </a:r>
            <a:r>
              <a:rPr lang="zh-CN" altLang="zh-CN" sz="2400" b="1" dirty="0"/>
              <a:t>，类</a:t>
            </a:r>
            <a:r>
              <a:rPr lang="en-US" altLang="zh-CN" sz="2400" b="1" dirty="0"/>
              <a:t>B</a:t>
            </a:r>
            <a:r>
              <a:rPr lang="zh-CN" altLang="zh-CN" sz="2400" b="1" dirty="0"/>
              <a:t>和</a:t>
            </a:r>
            <a:r>
              <a:rPr lang="en-US" altLang="zh-CN" sz="2400" b="1" dirty="0"/>
              <a:t>C</a:t>
            </a:r>
            <a:r>
              <a:rPr lang="zh-CN" altLang="zh-CN" sz="2400" b="1" dirty="0"/>
              <a:t>都从</a:t>
            </a:r>
            <a:r>
              <a:rPr lang="en-US" altLang="zh-CN" sz="2400" b="1" dirty="0"/>
              <a:t>A</a:t>
            </a:r>
            <a:r>
              <a:rPr lang="zh-CN" altLang="zh-CN" sz="2400" b="1" dirty="0"/>
              <a:t>虚拟派生，类</a:t>
            </a:r>
            <a:r>
              <a:rPr lang="en-US" altLang="zh-CN" sz="2400" b="1" dirty="0"/>
              <a:t>ABC</a:t>
            </a:r>
            <a:r>
              <a:rPr lang="zh-CN" altLang="zh-CN" sz="2400" b="1" dirty="0"/>
              <a:t>继承了类</a:t>
            </a:r>
            <a:r>
              <a:rPr lang="en-US" altLang="zh-CN" sz="2400" b="1" dirty="0"/>
              <a:t>B</a:t>
            </a:r>
            <a:r>
              <a:rPr lang="zh-CN" altLang="zh-CN" sz="2400" b="1" dirty="0"/>
              <a:t>和类</a:t>
            </a:r>
            <a:r>
              <a:rPr lang="en-US" altLang="zh-CN" sz="2400" b="1" dirty="0"/>
              <a:t>C</a:t>
            </a:r>
            <a:r>
              <a:rPr lang="zh-CN" altLang="zh-CN" sz="2400" b="1" dirty="0"/>
              <a:t>，详见例</a:t>
            </a:r>
            <a:r>
              <a:rPr lang="en-US" altLang="zh-CN" sz="2400" b="1" dirty="0"/>
              <a:t>4-19</a:t>
            </a:r>
            <a:r>
              <a:rPr lang="zh-CN" altLang="zh-CN" sz="2400" b="1" dirty="0"/>
              <a:t>。对于</a:t>
            </a:r>
            <a:r>
              <a:rPr lang="en-US" altLang="zh-CN" sz="2400" b="1" dirty="0"/>
              <a:t>ABC</a:t>
            </a:r>
            <a:r>
              <a:rPr lang="zh-CN" altLang="zh-CN" sz="2400" b="1" dirty="0"/>
              <a:t>类对象的</a:t>
            </a:r>
            <a:r>
              <a:rPr lang="en-US" altLang="zh-CN" sz="2400" b="1" dirty="0"/>
              <a:t>f</a:t>
            </a:r>
            <a:r>
              <a:rPr lang="zh-CN" altLang="zh-CN" sz="2400" b="1" dirty="0"/>
              <a:t>成员函数调用，存在以下几种情况：</a:t>
            </a:r>
            <a:endParaRPr lang="zh-CN" altLang="zh-CN" sz="2400" b="1" dirty="0"/>
          </a:p>
          <a:p>
            <a:pPr marL="857250" lvl="1" indent="-457200">
              <a:buFont typeface="宋体" pitchFamily="2" charset="-122"/>
              <a:buAutoNum type="circleNumDbPlain"/>
            </a:pPr>
            <a:r>
              <a:rPr lang="zh-CN" altLang="zh-CN" sz="2000" b="1" dirty="0"/>
              <a:t>如果类</a:t>
            </a:r>
            <a:r>
              <a:rPr lang="en-US" altLang="zh-CN" sz="2000" b="1" dirty="0"/>
              <a:t>B</a:t>
            </a:r>
            <a:r>
              <a:rPr lang="zh-CN" altLang="zh-CN" sz="2000" b="1" dirty="0"/>
              <a:t>、</a:t>
            </a:r>
            <a:r>
              <a:rPr lang="en-US" altLang="zh-CN" sz="2000" b="1" dirty="0"/>
              <a:t>C</a:t>
            </a:r>
            <a:r>
              <a:rPr lang="zh-CN" altLang="zh-CN" sz="2000" b="1" dirty="0"/>
              <a:t>和</a:t>
            </a:r>
            <a:r>
              <a:rPr lang="en-US" altLang="zh-CN" sz="2000" b="1" dirty="0"/>
              <a:t>ABC</a:t>
            </a:r>
            <a:r>
              <a:rPr lang="zh-CN" altLang="zh-CN" sz="2000" b="1" dirty="0"/>
              <a:t>都没有定义</a:t>
            </a:r>
            <a:r>
              <a:rPr lang="en-US" altLang="zh-CN" sz="2000" b="1" dirty="0"/>
              <a:t>f</a:t>
            </a:r>
            <a:r>
              <a:rPr lang="zh-CN" altLang="zh-CN" sz="2000" b="1" dirty="0"/>
              <a:t>函数，在类</a:t>
            </a:r>
            <a:r>
              <a:rPr lang="en-US" altLang="zh-CN" sz="2000" b="1" dirty="0"/>
              <a:t>ABC</a:t>
            </a:r>
            <a:r>
              <a:rPr lang="zh-CN" altLang="zh-CN" sz="2000" b="1" dirty="0"/>
              <a:t>的对象中只有</a:t>
            </a:r>
            <a:r>
              <a:rPr lang="en-US" altLang="zh-CN" sz="2000" b="1" dirty="0"/>
              <a:t>1</a:t>
            </a:r>
            <a:r>
              <a:rPr lang="zh-CN" altLang="zh-CN" sz="2000" b="1" dirty="0"/>
              <a:t>个来源于虚基类</a:t>
            </a:r>
            <a:r>
              <a:rPr lang="en-US" altLang="zh-CN" sz="2000" b="1" dirty="0"/>
              <a:t>A</a:t>
            </a:r>
            <a:r>
              <a:rPr lang="zh-CN" altLang="zh-CN" sz="2000" b="1" dirty="0"/>
              <a:t>中的</a:t>
            </a:r>
            <a:r>
              <a:rPr lang="en-US" altLang="zh-CN" sz="2000" b="1" dirty="0"/>
              <a:t>f</a:t>
            </a:r>
            <a:r>
              <a:rPr lang="zh-CN" altLang="zh-CN" sz="2000" b="1" dirty="0"/>
              <a:t>函数，没有冲突。但是，若</a:t>
            </a:r>
            <a:r>
              <a:rPr lang="en-US" altLang="zh-CN" sz="2000" b="1" dirty="0">
                <a:solidFill>
                  <a:srgbClr val="FF0000"/>
                </a:solidFill>
              </a:rPr>
              <a:t>B</a:t>
            </a:r>
            <a:r>
              <a:rPr lang="zh-CN" altLang="zh-CN" sz="2000" b="1" dirty="0">
                <a:solidFill>
                  <a:srgbClr val="FF0000"/>
                </a:solidFill>
              </a:rPr>
              <a:t>、</a:t>
            </a:r>
            <a:r>
              <a:rPr lang="en-US" altLang="zh-CN" sz="2000" b="1" dirty="0">
                <a:solidFill>
                  <a:srgbClr val="FF0000"/>
                </a:solidFill>
              </a:rPr>
              <a:t>C</a:t>
            </a:r>
            <a:r>
              <a:rPr lang="zh-CN" altLang="zh-CN" sz="2000" b="1" dirty="0">
                <a:solidFill>
                  <a:srgbClr val="FF0000"/>
                </a:solidFill>
              </a:rPr>
              <a:t>都不是虚拟继承于</a:t>
            </a:r>
            <a:r>
              <a:rPr lang="en-US" altLang="zh-CN" sz="2000" b="1" dirty="0">
                <a:solidFill>
                  <a:srgbClr val="FF0000"/>
                </a:solidFill>
              </a:rPr>
              <a:t>A</a:t>
            </a:r>
            <a:r>
              <a:rPr lang="zh-CN" altLang="zh-CN" sz="2000" b="1" dirty="0"/>
              <a:t>；或者其中</a:t>
            </a:r>
            <a:r>
              <a:rPr lang="zh-CN" altLang="zh-CN" sz="2000" b="1" dirty="0">
                <a:solidFill>
                  <a:srgbClr val="0000CC"/>
                </a:solidFill>
              </a:rPr>
              <a:t>一个虚拟继承于</a:t>
            </a:r>
            <a:r>
              <a:rPr lang="en-US" altLang="zh-CN" sz="2000" b="1" dirty="0">
                <a:solidFill>
                  <a:srgbClr val="0000CC"/>
                </a:solidFill>
              </a:rPr>
              <a:t>A</a:t>
            </a:r>
            <a:r>
              <a:rPr lang="zh-CN" altLang="zh-CN" sz="2000" b="1" dirty="0"/>
              <a:t>，</a:t>
            </a:r>
            <a:r>
              <a:rPr lang="zh-CN" altLang="zh-CN" sz="2000" b="1" dirty="0">
                <a:solidFill>
                  <a:srgbClr val="0000CC"/>
                </a:solidFill>
              </a:rPr>
              <a:t>另一个非虚拟继承于</a:t>
            </a:r>
            <a:r>
              <a:rPr lang="en-US" altLang="zh-CN" sz="2000" b="1" dirty="0">
                <a:solidFill>
                  <a:srgbClr val="0000CC"/>
                </a:solidFill>
              </a:rPr>
              <a:t>A</a:t>
            </a:r>
            <a:r>
              <a:rPr lang="zh-CN" altLang="zh-CN" sz="2000" b="1" dirty="0"/>
              <a:t>；则在</a:t>
            </a:r>
            <a:r>
              <a:rPr lang="en-US" altLang="zh-CN" sz="2000" b="1" dirty="0"/>
              <a:t>ABC</a:t>
            </a:r>
            <a:r>
              <a:rPr lang="zh-CN" altLang="zh-CN" sz="2000" b="1" dirty="0"/>
              <a:t>对象中的</a:t>
            </a:r>
            <a:r>
              <a:rPr lang="en-US" altLang="zh-CN" sz="2000" b="1" dirty="0"/>
              <a:t>f</a:t>
            </a:r>
            <a:r>
              <a:rPr lang="zh-CN" altLang="zh-CN" sz="2000" b="1" dirty="0"/>
              <a:t>函数有多个，</a:t>
            </a:r>
            <a:r>
              <a:rPr lang="zh-CN" altLang="zh-CN" sz="2000" b="1" dirty="0">
                <a:solidFill>
                  <a:srgbClr val="FF0000"/>
                </a:solidFill>
              </a:rPr>
              <a:t>会产生冲突</a:t>
            </a:r>
            <a:r>
              <a:rPr lang="zh-CN" altLang="zh-CN" sz="2000" b="1" dirty="0"/>
              <a:t>。</a:t>
            </a:r>
            <a:endParaRPr lang="zh-CN" altLang="zh-CN" sz="2000" b="1" dirty="0"/>
          </a:p>
          <a:p>
            <a:pPr marL="857250" lvl="1" indent="-457200">
              <a:buFont typeface="宋体" pitchFamily="2" charset="-122"/>
              <a:buAutoNum type="circleNumDbPlain"/>
            </a:pPr>
            <a:r>
              <a:rPr lang="zh-CN" altLang="zh-CN" sz="2000" b="1" dirty="0"/>
              <a:t>如果类</a:t>
            </a:r>
            <a:r>
              <a:rPr lang="en-US" altLang="zh-CN" sz="2000" b="1" dirty="0"/>
              <a:t>B</a:t>
            </a:r>
            <a:r>
              <a:rPr lang="zh-CN" altLang="zh-CN" sz="2000" b="1" dirty="0"/>
              <a:t>、</a:t>
            </a:r>
            <a:r>
              <a:rPr lang="en-US" altLang="zh-CN" sz="2000" b="1" dirty="0"/>
              <a:t>C</a:t>
            </a:r>
            <a:r>
              <a:rPr lang="zh-CN" altLang="zh-CN" sz="2000" b="1" dirty="0"/>
              <a:t>中有一个定义了</a:t>
            </a:r>
            <a:r>
              <a:rPr lang="en-US" altLang="zh-CN" sz="2000" b="1" dirty="0"/>
              <a:t>f</a:t>
            </a:r>
            <a:r>
              <a:rPr lang="zh-CN" altLang="zh-CN" sz="2000" b="1" dirty="0"/>
              <a:t>函数，则在调用</a:t>
            </a:r>
            <a:r>
              <a:rPr lang="en-US" altLang="zh-CN" sz="2000" b="1" dirty="0"/>
              <a:t>ABC</a:t>
            </a:r>
            <a:r>
              <a:rPr lang="zh-CN" altLang="zh-CN" sz="2000" b="1" dirty="0"/>
              <a:t>对象的</a:t>
            </a:r>
            <a:r>
              <a:rPr lang="en-US" altLang="zh-CN" sz="2000" b="1" dirty="0"/>
              <a:t>f</a:t>
            </a:r>
            <a:r>
              <a:rPr lang="zh-CN" altLang="zh-CN" sz="2000" b="1" dirty="0"/>
              <a:t>函数时，</a:t>
            </a:r>
            <a:r>
              <a:rPr lang="en-US" altLang="zh-CN" sz="2000" b="1" dirty="0"/>
              <a:t>B</a:t>
            </a:r>
            <a:r>
              <a:rPr lang="zh-CN" altLang="zh-CN" sz="2000" b="1" dirty="0"/>
              <a:t>或</a:t>
            </a:r>
            <a:r>
              <a:rPr lang="en-US" altLang="zh-CN" sz="2000" b="1" dirty="0"/>
              <a:t>C</a:t>
            </a:r>
            <a:r>
              <a:rPr lang="zh-CN" altLang="zh-CN" sz="2000" b="1" dirty="0"/>
              <a:t>中的</a:t>
            </a:r>
            <a:r>
              <a:rPr lang="en-US" altLang="zh-CN" sz="2000" b="1" dirty="0"/>
              <a:t>f</a:t>
            </a:r>
            <a:r>
              <a:rPr lang="zh-CN" altLang="zh-CN" sz="2000" b="1" dirty="0"/>
              <a:t>函数具有优先权。例</a:t>
            </a:r>
            <a:r>
              <a:rPr lang="en-US" altLang="zh-CN" sz="2000" b="1" dirty="0"/>
              <a:t>4-19</a:t>
            </a:r>
            <a:r>
              <a:rPr lang="zh-CN" altLang="zh-CN" sz="2000" b="1" dirty="0"/>
              <a:t>中“</a:t>
            </a:r>
            <a:r>
              <a:rPr lang="en-US" altLang="zh-CN" sz="2000" b="1" dirty="0" err="1"/>
              <a:t>obj.f</a:t>
            </a:r>
            <a:r>
              <a:rPr lang="en-US" altLang="zh-CN" sz="2000" b="1" dirty="0"/>
              <a:t>()</a:t>
            </a:r>
            <a:r>
              <a:rPr lang="zh-CN" altLang="zh-CN" sz="2000" b="1" dirty="0"/>
              <a:t>”的输出证明它调用的是类</a:t>
            </a:r>
            <a:r>
              <a:rPr lang="en-US" altLang="zh-CN" sz="2000" b="1" dirty="0"/>
              <a:t>B</a:t>
            </a:r>
            <a:r>
              <a:rPr lang="zh-CN" altLang="zh-CN" sz="2000" b="1" dirty="0"/>
              <a:t>中的</a:t>
            </a:r>
            <a:r>
              <a:rPr lang="en-US" altLang="zh-CN" sz="2000" b="1" dirty="0"/>
              <a:t>f</a:t>
            </a:r>
            <a:r>
              <a:rPr lang="zh-CN" altLang="zh-CN" sz="2000" b="1" dirty="0"/>
              <a:t>函数。</a:t>
            </a:r>
            <a:endParaRPr lang="zh-CN" altLang="zh-CN" sz="2000" b="1" dirty="0"/>
          </a:p>
          <a:p>
            <a:pPr marL="857250" lvl="1" indent="-457200">
              <a:buFont typeface="宋体" pitchFamily="2" charset="-122"/>
              <a:buAutoNum type="circleNumDbPlain"/>
            </a:pPr>
            <a:r>
              <a:rPr lang="zh-CN" altLang="zh-CN" sz="2000" b="1" dirty="0"/>
              <a:t>不论上面哪种情况，如果</a:t>
            </a:r>
            <a:r>
              <a:rPr lang="en-US" altLang="zh-CN" sz="2000" b="1" dirty="0"/>
              <a:t>ABC</a:t>
            </a:r>
            <a:r>
              <a:rPr lang="zh-CN" altLang="zh-CN" sz="2000" b="1" dirty="0"/>
              <a:t>类定义了</a:t>
            </a:r>
            <a:r>
              <a:rPr lang="en-US" altLang="zh-CN" sz="2000" b="1" dirty="0"/>
              <a:t>f</a:t>
            </a:r>
            <a:r>
              <a:rPr lang="zh-CN" altLang="zh-CN" sz="2000" b="1" dirty="0"/>
              <a:t>函数，当</a:t>
            </a:r>
            <a:r>
              <a:rPr lang="en-US" altLang="zh-CN" sz="2000" b="1" dirty="0"/>
              <a:t>ABC</a:t>
            </a:r>
            <a:r>
              <a:rPr lang="zh-CN" altLang="zh-CN" sz="2000" b="1" dirty="0"/>
              <a:t>的对象调用</a:t>
            </a:r>
            <a:r>
              <a:rPr lang="en-US" altLang="zh-CN" sz="2000" b="1" dirty="0"/>
              <a:t>f</a:t>
            </a:r>
            <a:r>
              <a:rPr lang="zh-CN" altLang="zh-CN" sz="2000" b="1" dirty="0"/>
              <a:t>函数时，不会有冲突，</a:t>
            </a:r>
            <a:r>
              <a:rPr lang="en-US" altLang="zh-CN" sz="2000" b="1" dirty="0"/>
              <a:t>ABC</a:t>
            </a:r>
            <a:r>
              <a:rPr lang="zh-CN" altLang="zh-CN" sz="2000" b="1" dirty="0"/>
              <a:t>中的</a:t>
            </a:r>
            <a:r>
              <a:rPr lang="en-US" altLang="zh-CN" sz="2000" b="1" dirty="0"/>
              <a:t>f</a:t>
            </a:r>
            <a:r>
              <a:rPr lang="zh-CN" altLang="zh-CN" sz="2000" b="1" dirty="0"/>
              <a:t>函数具有优先权。</a:t>
            </a:r>
            <a:endParaRPr lang="zh-CN" altLang="en-US" sz="2400" b="1" dirty="0">
              <a:solidFill>
                <a:srgbClr val="0000CC"/>
              </a:solidFill>
            </a:endParaRPr>
          </a:p>
        </p:txBody>
      </p:sp>
      <p:sp>
        <p:nvSpPr>
          <p:cNvPr id="129026" name="标题 1"/>
          <p:cNvSpPr>
            <a:spLocks noGrp="1"/>
          </p:cNvSpPr>
          <p:nvPr>
            <p:ph type="title"/>
          </p:nvPr>
        </p:nvSpPr>
        <p:spPr>
          <a:xfrm>
            <a:off x="457200" y="73025"/>
            <a:ext cx="8229600" cy="811213"/>
          </a:xfrm>
        </p:spPr>
        <p:txBody>
          <a:bodyPr/>
          <a:lstStyle/>
          <a:p>
            <a:r>
              <a:rPr lang="en-US" altLang="zh-CN" b="1"/>
              <a:t>4.8 </a:t>
            </a:r>
            <a:r>
              <a:rPr lang="zh-CN" altLang="en-US" b="1">
                <a:sym typeface="+mn-ea"/>
              </a:rPr>
              <a:t>虚</a:t>
            </a:r>
            <a:r>
              <a:rPr lang="zh-CN" altLang="en-US" b="1"/>
              <a:t>拟</a:t>
            </a:r>
            <a:r>
              <a:rPr lang="zh-CN" altLang="en-US" b="1">
                <a:solidFill>
                  <a:srgbClr val="FF0000"/>
                </a:solidFill>
              </a:rPr>
              <a:t>继承</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6">
                                            <p:txEl>
                                              <p:pRg st="1" end="1"/>
                                            </p:txEl>
                                          </p:spTgt>
                                        </p:tgtEl>
                                        <p:attrNameLst>
                                          <p:attrName>style.visibility</p:attrName>
                                        </p:attrNameLst>
                                      </p:cBhvr>
                                      <p:to>
                                        <p:strVal val="visible"/>
                                      </p:to>
                                    </p:set>
                                    <p:anim calcmode="lin" valueType="num">
                                      <p:cBhvr additive="base">
                                        <p:cTn id="7" dur="500" fill="hold"/>
                                        <p:tgtEl>
                                          <p:spTgt spid="7270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6">
                                            <p:txEl>
                                              <p:pRg st="2" end="2"/>
                                            </p:txEl>
                                          </p:spTgt>
                                        </p:tgtEl>
                                        <p:attrNameLst>
                                          <p:attrName>style.visibility</p:attrName>
                                        </p:attrNameLst>
                                      </p:cBhvr>
                                      <p:to>
                                        <p:strVal val="visible"/>
                                      </p:to>
                                    </p:set>
                                    <p:anim calcmode="lin" valueType="num">
                                      <p:cBhvr additive="base">
                                        <p:cTn id="13" dur="500" fill="hold"/>
                                        <p:tgtEl>
                                          <p:spTgt spid="7270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706">
                                            <p:txEl>
                                              <p:pRg st="3" end="3"/>
                                            </p:txEl>
                                          </p:spTgt>
                                        </p:tgtEl>
                                        <p:attrNameLst>
                                          <p:attrName>style.visibility</p:attrName>
                                        </p:attrNameLst>
                                      </p:cBhvr>
                                      <p:to>
                                        <p:strVal val="visible"/>
                                      </p:to>
                                    </p:set>
                                    <p:anim calcmode="lin" valueType="num">
                                      <p:cBhvr additive="base">
                                        <p:cTn id="19" dur="500" fill="hold"/>
                                        <p:tgtEl>
                                          <p:spTgt spid="7270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706">
                                            <p:txEl>
                                              <p:pRg st="4" end="4"/>
                                            </p:txEl>
                                          </p:spTgt>
                                        </p:tgtEl>
                                        <p:attrNameLst>
                                          <p:attrName>style.visibility</p:attrName>
                                        </p:attrNameLst>
                                      </p:cBhvr>
                                      <p:to>
                                        <p:strVal val="visible"/>
                                      </p:to>
                                    </p:set>
                                    <p:anim calcmode="lin" valueType="num">
                                      <p:cBhvr additive="base">
                                        <p:cTn id="25" dur="500" fill="hold"/>
                                        <p:tgtEl>
                                          <p:spTgt spid="7270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2706">
                                            <p:txEl>
                                              <p:pRg st="5" end="5"/>
                                            </p:txEl>
                                          </p:spTgt>
                                        </p:tgtEl>
                                        <p:attrNameLst>
                                          <p:attrName>style.visibility</p:attrName>
                                        </p:attrNameLst>
                                      </p:cBhvr>
                                      <p:to>
                                        <p:strVal val="visible"/>
                                      </p:to>
                                    </p:set>
                                    <p:anim calcmode="lin" valueType="num">
                                      <p:cBhvr additive="base">
                                        <p:cTn id="31" dur="500" fill="hold"/>
                                        <p:tgtEl>
                                          <p:spTgt spid="7270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0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447675" y="-3175"/>
            <a:ext cx="8229600" cy="911225"/>
          </a:xfrm>
        </p:spPr>
        <p:txBody>
          <a:bodyPr/>
          <a:lstStyle/>
          <a:p>
            <a:pPr eaLnBrk="1" hangingPunct="1"/>
            <a:r>
              <a:rPr lang="en-US" altLang="zh-CN" b="1"/>
              <a:t>4.9 </a:t>
            </a:r>
            <a:r>
              <a:rPr lang="zh-CN" altLang="en-US" b="1">
                <a:solidFill>
                  <a:srgbClr val="FF0000"/>
                </a:solidFill>
              </a:rPr>
              <a:t>继承</a:t>
            </a:r>
            <a:r>
              <a:rPr lang="zh-CN" altLang="en-US" b="1"/>
              <a:t>与组合</a:t>
            </a:r>
            <a:endParaRPr lang="zh-CN" altLang="en-US" b="1"/>
          </a:p>
        </p:txBody>
      </p:sp>
      <p:sp>
        <p:nvSpPr>
          <p:cNvPr id="79875" name="Rectangle 3"/>
          <p:cNvSpPr>
            <a:spLocks noGrp="1" noChangeArrowheads="1"/>
          </p:cNvSpPr>
          <p:nvPr>
            <p:ph type="body" idx="1"/>
          </p:nvPr>
        </p:nvSpPr>
        <p:spPr>
          <a:xfrm>
            <a:off x="0" y="1139825"/>
            <a:ext cx="8972550" cy="5619750"/>
          </a:xfrm>
        </p:spPr>
        <p:txBody>
          <a:bodyPr/>
          <a:lstStyle/>
          <a:p>
            <a:pPr marL="0" indent="0" eaLnBrk="1" hangingPunct="1">
              <a:lnSpc>
                <a:spcPct val="80000"/>
              </a:lnSpc>
              <a:buFontTx/>
              <a:buNone/>
            </a:pPr>
            <a:r>
              <a:rPr lang="en-US" altLang="zh-CN" sz="2800" b="1" dirty="0">
                <a:solidFill>
                  <a:srgbClr val="0000CC"/>
                </a:solidFill>
              </a:rPr>
              <a:t>1</a:t>
            </a:r>
            <a:r>
              <a:rPr lang="zh-CN" altLang="en-US" sz="2800" b="1" dirty="0">
                <a:solidFill>
                  <a:srgbClr val="0000CC"/>
                </a:solidFill>
              </a:rPr>
              <a:t>、继承与组合在</a:t>
            </a:r>
            <a:r>
              <a:rPr lang="en-US" altLang="zh-CN" sz="2800" b="1" dirty="0">
                <a:solidFill>
                  <a:srgbClr val="0000CC"/>
                </a:solidFill>
              </a:rPr>
              <a:t>OOP</a:t>
            </a:r>
            <a:r>
              <a:rPr lang="zh-CN" altLang="en-US" sz="2800" b="1" dirty="0">
                <a:solidFill>
                  <a:srgbClr val="0000CC"/>
                </a:solidFill>
              </a:rPr>
              <a:t>中的应用场景</a:t>
            </a:r>
            <a:endParaRPr lang="en-US" altLang="zh-CN" sz="2800" b="1" dirty="0">
              <a:solidFill>
                <a:srgbClr val="0000CC"/>
              </a:solidFill>
            </a:endParaRPr>
          </a:p>
          <a:p>
            <a:pPr lvl="1" eaLnBrk="1" hangingPunct="1"/>
            <a:r>
              <a:rPr lang="zh-CN" altLang="en-US" sz="2200" b="1" dirty="0"/>
              <a:t>继承与组合（也称合成）是</a:t>
            </a:r>
            <a:r>
              <a:rPr lang="en-US" altLang="zh-CN" sz="2200" b="1" dirty="0"/>
              <a:t>C++</a:t>
            </a:r>
            <a:r>
              <a:rPr lang="zh-CN" altLang="en-US" sz="2200" b="1" dirty="0">
                <a:solidFill>
                  <a:srgbClr val="FF0000"/>
                </a:solidFill>
              </a:rPr>
              <a:t>实现代码重用</a:t>
            </a:r>
            <a:r>
              <a:rPr lang="zh-CN" altLang="en-US" sz="2200" b="1" dirty="0"/>
              <a:t>的两种主要方法。通过继承，派生类可以获得基类的程序代码，从而达到代码重用的目的。而组合则体现了类之间的另一种关系，是指一个类可以包容另外的类，即用其他类来定义它的对象成员。</a:t>
            </a:r>
            <a:endParaRPr lang="zh-CN" altLang="en-US" sz="2200" b="1" dirty="0"/>
          </a:p>
          <a:p>
            <a:pPr marL="0" indent="0" eaLnBrk="1" hangingPunct="1">
              <a:buFontTx/>
              <a:buNone/>
            </a:pPr>
            <a:r>
              <a:rPr lang="en-US" altLang="zh-CN" sz="2800" b="1" dirty="0">
                <a:solidFill>
                  <a:srgbClr val="0000CC"/>
                </a:solidFill>
              </a:rPr>
              <a:t>2、</a:t>
            </a:r>
            <a:r>
              <a:rPr lang="zh-CN" altLang="en-US" sz="2800" b="1" dirty="0">
                <a:solidFill>
                  <a:srgbClr val="0000CC"/>
                </a:solidFill>
              </a:rPr>
              <a:t>继承解决的主要问题</a:t>
            </a:r>
            <a:endParaRPr lang="zh-CN" altLang="en-US" sz="2800" b="1" dirty="0">
              <a:solidFill>
                <a:srgbClr val="0000CC"/>
              </a:solidFill>
            </a:endParaRPr>
          </a:p>
          <a:p>
            <a:pPr lvl="1" eaLnBrk="1" hangingPunct="1"/>
            <a:r>
              <a:rPr lang="zh-CN" altLang="en-US" sz="2200" b="1" dirty="0"/>
              <a:t>继承关系常被称为</a:t>
            </a:r>
            <a:r>
              <a:rPr lang="zh-CN" altLang="en-US" sz="2200" b="1" dirty="0">
                <a:solidFill>
                  <a:srgbClr val="FF0000"/>
                </a:solidFill>
              </a:rPr>
              <a:t>“</a:t>
            </a:r>
            <a:r>
              <a:rPr lang="en-US" altLang="zh-CN" sz="2200" b="1" dirty="0">
                <a:solidFill>
                  <a:srgbClr val="FF0000"/>
                </a:solidFill>
              </a:rPr>
              <a:t>Is-a”</a:t>
            </a:r>
            <a:r>
              <a:rPr lang="zh-CN" altLang="en-US" sz="2200" b="1" dirty="0">
                <a:solidFill>
                  <a:srgbClr val="FF0000"/>
                </a:solidFill>
              </a:rPr>
              <a:t>关系</a:t>
            </a:r>
            <a:r>
              <a:rPr lang="zh-CN" altLang="en-US" sz="2200" b="1" dirty="0"/>
              <a:t>，即两个类之间若存在</a:t>
            </a:r>
            <a:r>
              <a:rPr lang="en-US" altLang="zh-CN" sz="2200" b="1" dirty="0"/>
              <a:t>Is-a</a:t>
            </a:r>
            <a:r>
              <a:rPr lang="zh-CN" altLang="en-US" sz="2200" b="1" dirty="0"/>
              <a:t>关系，就可以用继承来实现它。比如，水果和梨，水果和苹果，它们就具有</a:t>
            </a:r>
            <a:r>
              <a:rPr lang="en-US" altLang="zh-CN" sz="2200" b="1" dirty="0"/>
              <a:t>Is-a</a:t>
            </a:r>
            <a:r>
              <a:rPr lang="zh-CN" altLang="en-US" sz="2200" b="1" dirty="0"/>
              <a:t>关系。因为梨是水果，苹果也是水果，所以梨和苹果都可以从水果继承，获得所有水果都具有的通用特征。</a:t>
            </a:r>
            <a:endParaRPr lang="zh-CN" altLang="en-US" sz="2200" b="1" dirty="0"/>
          </a:p>
          <a:p>
            <a:pPr marL="0" indent="0" eaLnBrk="1" hangingPunct="1">
              <a:buFontTx/>
              <a:buNone/>
            </a:pPr>
            <a:r>
              <a:rPr lang="en-US" altLang="zh-CN" sz="2800" b="1" dirty="0">
                <a:solidFill>
                  <a:srgbClr val="0000CC"/>
                </a:solidFill>
              </a:rPr>
              <a:t>3、</a:t>
            </a:r>
            <a:r>
              <a:rPr lang="zh-CN" altLang="en-US" sz="2800" b="1" dirty="0">
                <a:solidFill>
                  <a:srgbClr val="0000CC"/>
                </a:solidFill>
              </a:rPr>
              <a:t>组合解决的主要问题</a:t>
            </a:r>
            <a:endParaRPr lang="zh-CN" altLang="en-US" sz="2800" b="1" dirty="0">
              <a:solidFill>
                <a:srgbClr val="0000CC"/>
              </a:solidFill>
            </a:endParaRPr>
          </a:p>
          <a:p>
            <a:pPr lvl="1" eaLnBrk="1" hangingPunct="1"/>
            <a:r>
              <a:rPr lang="zh-CN" altLang="en-US" sz="2200" b="1" dirty="0"/>
              <a:t>组合常用于描述类之间的</a:t>
            </a:r>
            <a:r>
              <a:rPr lang="zh-CN" altLang="en-US" sz="2200" b="1" dirty="0">
                <a:solidFill>
                  <a:srgbClr val="FF0000"/>
                </a:solidFill>
              </a:rPr>
              <a:t>“</a:t>
            </a:r>
            <a:r>
              <a:rPr lang="en-US" altLang="zh-CN" sz="2200" b="1" dirty="0">
                <a:solidFill>
                  <a:srgbClr val="FF0000"/>
                </a:solidFill>
              </a:rPr>
              <a:t>Has-a”</a:t>
            </a:r>
            <a:r>
              <a:rPr lang="zh-CN" altLang="en-US" sz="2200" b="1" dirty="0">
                <a:solidFill>
                  <a:srgbClr val="FF0000"/>
                </a:solidFill>
              </a:rPr>
              <a:t>关系</a:t>
            </a:r>
            <a:r>
              <a:rPr lang="zh-CN" altLang="en-US" sz="2200" b="1" dirty="0"/>
              <a:t>，即一个类拥有另外一些类。比如，图书馆有图书，汽车有发动机、车轮胎、座位等，计算机有</a:t>
            </a:r>
            <a:r>
              <a:rPr lang="en-US" altLang="zh-CN" sz="2200" b="1" dirty="0"/>
              <a:t>CPU</a:t>
            </a:r>
            <a:r>
              <a:rPr lang="zh-CN" altLang="en-US" sz="2200" b="1" dirty="0"/>
              <a:t>、存储器、显示器等，这些都可以用类的组合关系来实现。</a:t>
            </a:r>
            <a:endParaRPr lang="zh-CN" altLang="en-US" sz="2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anim calcmode="lin" valueType="num">
                                      <p:cBhvr additive="base">
                                        <p:cTn id="7"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anim calcmode="lin" valueType="num">
                                      <p:cBhvr additive="base">
                                        <p:cTn id="13"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anim calcmode="lin" valueType="num">
                                      <p:cBhvr additive="base">
                                        <p:cTn id="19"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9875">
                                            <p:txEl>
                                              <p:pRg st="4" end="4"/>
                                            </p:txEl>
                                          </p:spTgt>
                                        </p:tgtEl>
                                        <p:attrNameLst>
                                          <p:attrName>style.visibility</p:attrName>
                                        </p:attrNameLst>
                                      </p:cBhvr>
                                      <p:to>
                                        <p:strVal val="visible"/>
                                      </p:to>
                                    </p:set>
                                    <p:anim calcmode="lin" valueType="num">
                                      <p:cBhvr additive="base">
                                        <p:cTn id="25" dur="5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9875">
                                            <p:txEl>
                                              <p:pRg st="5" end="5"/>
                                            </p:txEl>
                                          </p:spTgt>
                                        </p:tgtEl>
                                        <p:attrNameLst>
                                          <p:attrName>style.visibility</p:attrName>
                                        </p:attrNameLst>
                                      </p:cBhvr>
                                      <p:to>
                                        <p:strVal val="visible"/>
                                      </p:to>
                                    </p:set>
                                    <p:anim calcmode="lin" valueType="num">
                                      <p:cBhvr additive="base">
                                        <p:cTn id="31" dur="500" fill="hold"/>
                                        <p:tgtEl>
                                          <p:spTgt spid="798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98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标题 1"/>
          <p:cNvSpPr>
            <a:spLocks noGrp="1"/>
          </p:cNvSpPr>
          <p:nvPr>
            <p:ph type="title"/>
          </p:nvPr>
        </p:nvSpPr>
        <p:spPr>
          <a:xfrm>
            <a:off x="457200" y="73025"/>
            <a:ext cx="8229600" cy="811213"/>
          </a:xfrm>
        </p:spPr>
        <p:txBody>
          <a:bodyPr/>
          <a:lstStyle/>
          <a:p>
            <a:r>
              <a:rPr lang="zh-CN" altLang="en-US"/>
              <a:t>小结</a:t>
            </a:r>
            <a:endParaRPr lang="zh-CN" altLang="en-US"/>
          </a:p>
        </p:txBody>
      </p:sp>
      <p:sp>
        <p:nvSpPr>
          <p:cNvPr id="141314" name="内容占位符 2"/>
          <p:cNvSpPr>
            <a:spLocks noGrp="1"/>
          </p:cNvSpPr>
          <p:nvPr>
            <p:ph idx="1"/>
          </p:nvPr>
        </p:nvSpPr>
        <p:spPr>
          <a:xfrm>
            <a:off x="149225" y="1109663"/>
            <a:ext cx="8712200" cy="6262687"/>
          </a:xfrm>
        </p:spPr>
        <p:txBody>
          <a:bodyPr/>
          <a:lstStyle/>
          <a:p>
            <a:pPr eaLnBrk="1" hangingPunct="1">
              <a:lnSpc>
                <a:spcPct val="80000"/>
              </a:lnSpc>
            </a:pPr>
            <a:r>
              <a:rPr lang="zh-CN" altLang="en-US" sz="2800" b="1" dirty="0">
                <a:sym typeface="+mn-ea"/>
              </a:rPr>
              <a:t>包含与继承都是重用已有类的机制。包含是对</a:t>
            </a:r>
            <a:r>
              <a:rPr lang="zh-CN" altLang="en-US" sz="2800" b="1" dirty="0">
                <a:solidFill>
                  <a:srgbClr val="FF0000"/>
                </a:solidFill>
                <a:sym typeface="+mn-ea"/>
              </a:rPr>
              <a:t>类实现</a:t>
            </a:r>
            <a:r>
              <a:rPr lang="zh-CN" altLang="en-US" sz="2800" b="1" dirty="0">
                <a:sym typeface="+mn-ea"/>
              </a:rPr>
              <a:t>的复用，而继承是对</a:t>
            </a:r>
            <a:r>
              <a:rPr lang="zh-CN" altLang="en-US" sz="2800" b="1" dirty="0">
                <a:solidFill>
                  <a:srgbClr val="FF0000"/>
                </a:solidFill>
                <a:sym typeface="+mn-ea"/>
              </a:rPr>
              <a:t>接口</a:t>
            </a:r>
            <a:r>
              <a:rPr lang="zh-CN" altLang="en-US" sz="2800" b="1" dirty="0">
                <a:sym typeface="+mn-ea"/>
              </a:rPr>
              <a:t>的复用。</a:t>
            </a:r>
            <a:endParaRPr lang="zh-CN" altLang="en-US" sz="2800" b="1" dirty="0"/>
          </a:p>
          <a:p>
            <a:pPr eaLnBrk="1" hangingPunct="1">
              <a:lnSpc>
                <a:spcPct val="80000"/>
              </a:lnSpc>
            </a:pPr>
            <a:r>
              <a:rPr lang="zh-CN" altLang="en-US" sz="2800" b="1" dirty="0">
                <a:sym typeface="+mn-ea"/>
              </a:rPr>
              <a:t>将已有类的实例作为新类的对象成员称为按</a:t>
            </a:r>
            <a:r>
              <a:rPr lang="zh-CN" altLang="en-US" sz="2800" b="1" dirty="0">
                <a:solidFill>
                  <a:srgbClr val="FF0000"/>
                </a:solidFill>
                <a:sym typeface="+mn-ea"/>
              </a:rPr>
              <a:t>值包含</a:t>
            </a:r>
            <a:r>
              <a:rPr lang="zh-CN" altLang="en-US" sz="2800" b="1" dirty="0">
                <a:sym typeface="+mn-ea"/>
              </a:rPr>
              <a:t>，通常用来实现面向对象设计中的组合关系。</a:t>
            </a:r>
            <a:endParaRPr lang="zh-CN" altLang="en-US" sz="2800" b="1" dirty="0"/>
          </a:p>
          <a:p>
            <a:pPr eaLnBrk="1" hangingPunct="1">
              <a:lnSpc>
                <a:spcPct val="80000"/>
              </a:lnSpc>
            </a:pPr>
            <a:r>
              <a:rPr lang="zh-CN" altLang="en-US" sz="2800" b="1" dirty="0">
                <a:sym typeface="+mn-ea"/>
              </a:rPr>
              <a:t>将已有类的指针作为新类的成员被称为按</a:t>
            </a:r>
            <a:r>
              <a:rPr lang="zh-CN" altLang="en-US" sz="2800" b="1" dirty="0">
                <a:solidFill>
                  <a:srgbClr val="FF0000"/>
                </a:solidFill>
                <a:sym typeface="+mn-ea"/>
              </a:rPr>
              <a:t>指针包含</a:t>
            </a:r>
            <a:r>
              <a:rPr lang="zh-CN" altLang="en-US" sz="2800" b="1" dirty="0">
                <a:sym typeface="+mn-ea"/>
              </a:rPr>
              <a:t>，通常用来实现面向对象设计中的聚合等较松散的关系。</a:t>
            </a:r>
            <a:endParaRPr lang="zh-CN" altLang="en-US" sz="2800" b="1" dirty="0"/>
          </a:p>
          <a:p>
            <a:pPr eaLnBrk="1" hangingPunct="1">
              <a:lnSpc>
                <a:spcPct val="80000"/>
              </a:lnSpc>
            </a:pPr>
            <a:r>
              <a:rPr lang="zh-CN" altLang="en-US" sz="2800" b="1" dirty="0">
                <a:sym typeface="+mn-ea"/>
              </a:rPr>
              <a:t>派生类将</a:t>
            </a:r>
            <a:r>
              <a:rPr lang="zh-CN" altLang="en-US" sz="2800" b="1" dirty="0">
                <a:solidFill>
                  <a:srgbClr val="FF0000"/>
                </a:solidFill>
                <a:sym typeface="+mn-ea"/>
              </a:rPr>
              <a:t>继承基类的所有成员</a:t>
            </a:r>
            <a:r>
              <a:rPr lang="zh-CN" altLang="en-US" sz="2800" b="1" dirty="0">
                <a:sym typeface="+mn-ea"/>
              </a:rPr>
              <a:t>，成员在派生类中的可见性由它在基类中的访问权限和继承时使用的访问限定关键字决定。</a:t>
            </a:r>
            <a:endParaRPr lang="zh-CN" altLang="en-US" sz="2800" b="1" dirty="0"/>
          </a:p>
          <a:p>
            <a:pPr eaLnBrk="1" hangingPunct="1">
              <a:lnSpc>
                <a:spcPct val="80000"/>
              </a:lnSpc>
            </a:pPr>
            <a:r>
              <a:rPr lang="zh-CN" altLang="en-US" sz="2800" b="1" dirty="0">
                <a:sym typeface="+mn-ea"/>
              </a:rPr>
              <a:t>公有派生类是继承了基类的接口，是基类的子类型。</a:t>
            </a:r>
            <a:endParaRPr lang="zh-CN" altLang="en-US" sz="2800" b="1" dirty="0"/>
          </a:p>
          <a:p>
            <a:pPr eaLnBrk="1" hangingPunct="1">
              <a:lnSpc>
                <a:spcPct val="80000"/>
              </a:lnSpc>
            </a:pPr>
            <a:r>
              <a:rPr lang="zh-CN" altLang="en-US" sz="2800" b="1" dirty="0">
                <a:solidFill>
                  <a:srgbClr val="FF0000"/>
                </a:solidFill>
                <a:sym typeface="+mn-ea"/>
              </a:rPr>
              <a:t>基类的对象、指针或引用</a:t>
            </a:r>
            <a:r>
              <a:rPr lang="zh-CN" altLang="en-US" sz="2800" b="1" dirty="0">
                <a:sym typeface="+mn-ea"/>
              </a:rPr>
              <a:t>可以由其公有派生类的实例、指针或左值代替。</a:t>
            </a:r>
            <a:endParaRPr lang="zh-CN" altLang="en-US" sz="2800" b="1"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08520" y="602794"/>
            <a:ext cx="8534400" cy="5646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3608" y="430514"/>
            <a:ext cx="7272808" cy="5991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113" y="577850"/>
            <a:ext cx="7597775" cy="5700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随堂</a:t>
            </a:r>
            <a:r>
              <a:rPr lang="zh-CN" altLang="en-US"/>
              <a:t>练习</a:t>
            </a:r>
            <a:endParaRPr lang="zh-CN" altLang="en-US"/>
          </a:p>
        </p:txBody>
      </p:sp>
      <p:sp>
        <p:nvSpPr>
          <p:cNvPr id="3" name="内容占位符 2"/>
          <p:cNvSpPr>
            <a:spLocks noGrp="1"/>
          </p:cNvSpPr>
          <p:nvPr>
            <p:ph idx="1"/>
          </p:nvPr>
        </p:nvSpPr>
        <p:spPr/>
        <p:txBody>
          <a:bodyPr/>
          <a:p>
            <a:pPr marL="0" indent="0">
              <a:buNone/>
            </a:pPr>
            <a:r>
              <a:rPr lang="zh-CN" altLang="en-US"/>
              <a:t>学习通</a:t>
            </a:r>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虚基类编程练习：学习</a:t>
            </a:r>
            <a:r>
              <a:rPr lang="zh-CN" altLang="en-US"/>
              <a:t>通</a:t>
            </a:r>
            <a:endParaRPr lang="zh-CN" altLang="en-US"/>
          </a:p>
        </p:txBody>
      </p:sp>
      <p:pic>
        <p:nvPicPr>
          <p:cNvPr id="4" name="内容占位符 3"/>
          <p:cNvPicPr>
            <a:picLocks noChangeAspect="1"/>
          </p:cNvPicPr>
          <p:nvPr>
            <p:ph idx="1"/>
            <p:custDataLst>
              <p:tags r:id="rId1"/>
            </p:custDataLst>
          </p:nvPr>
        </p:nvPicPr>
        <p:blipFill>
          <a:blip r:embed="rId2"/>
          <a:srcRect l="8365" t="2341" b="2441"/>
          <a:stretch>
            <a:fillRect/>
          </a:stretch>
        </p:blipFill>
        <p:spPr>
          <a:xfrm>
            <a:off x="380365" y="873760"/>
            <a:ext cx="7959725" cy="581152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
          <p:cNvSpPr>
            <a:spLocks noGrp="1"/>
          </p:cNvSpPr>
          <p:nvPr>
            <p:ph type="title"/>
          </p:nvPr>
        </p:nvSpPr>
        <p:spPr>
          <a:xfrm>
            <a:off x="457200" y="73025"/>
            <a:ext cx="8229600" cy="811213"/>
          </a:xfrm>
        </p:spPr>
        <p:txBody>
          <a:bodyPr/>
          <a:lstStyle/>
          <a:p>
            <a:r>
              <a:rPr lang="zh-CN" altLang="en-US"/>
              <a:t>继承使用原则</a:t>
            </a:r>
            <a:endParaRPr lang="zh-CN" altLang="en-US"/>
          </a:p>
        </p:txBody>
      </p:sp>
      <p:sp>
        <p:nvSpPr>
          <p:cNvPr id="3" name="内容占位符 2"/>
          <p:cNvSpPr>
            <a:spLocks noGrp="1"/>
          </p:cNvSpPr>
          <p:nvPr>
            <p:ph idx="1"/>
          </p:nvPr>
        </p:nvSpPr>
        <p:spPr>
          <a:xfrm>
            <a:off x="63500" y="936625"/>
            <a:ext cx="8753475" cy="5168900"/>
          </a:xfrm>
        </p:spPr>
        <p:txBody>
          <a:bodyPr/>
          <a:lstStyle/>
          <a:p>
            <a:pPr>
              <a:defRPr/>
            </a:pPr>
            <a:r>
              <a:rPr lang="zh-CN" altLang="en-US" sz="2800" b="1" dirty="0">
                <a:sym typeface="+mn-ea"/>
              </a:rPr>
              <a:t>避免“继承滥用”。因此，程序员应该慎用继承关系，不要只是为了复用类代码而使用继承，而应该确定类之间确实存在“</a:t>
            </a:r>
            <a:r>
              <a:rPr lang="en-US" altLang="zh-CN" sz="2800" b="1">
                <a:solidFill>
                  <a:srgbClr val="FF0000"/>
                </a:solidFill>
                <a:sym typeface="+mn-ea"/>
              </a:rPr>
              <a:t>is-a</a:t>
            </a:r>
            <a:r>
              <a:rPr lang="en-US" altLang="zh-CN" sz="2800" b="1">
                <a:sym typeface="+mn-ea"/>
              </a:rPr>
              <a:t>”</a:t>
            </a:r>
            <a:r>
              <a:rPr lang="zh-CN" altLang="en-US" sz="2800" b="1" dirty="0">
                <a:sym typeface="+mn-ea"/>
              </a:rPr>
              <a:t>关系、具有公共接口、并且需要向上类型转换时再考虑使用继承。如果只是为了复用一个类的实现，使用包含是更好的选择。</a:t>
            </a:r>
            <a:endParaRPr lang="zh-CN" altLang="en-US" sz="2800" b="1" dirty="0">
              <a:sym typeface="+mn-ea"/>
            </a:endParaRPr>
          </a:p>
          <a:p>
            <a:pPr marL="0" indent="0">
              <a:buFontTx/>
              <a:buNone/>
              <a:defRPr/>
            </a:pPr>
            <a:endParaRPr lang="zh-CN" altLang="en-US" sz="2800" b="1" dirty="0">
              <a:sym typeface="+mn-ea"/>
            </a:endParaRPr>
          </a:p>
          <a:p>
            <a:pPr eaLnBrk="1" hangingPunct="1">
              <a:defRPr/>
            </a:pPr>
            <a:r>
              <a:rPr lang="zh-CN" altLang="en-US" sz="2800" b="1" dirty="0">
                <a:sym typeface="+mn-ea"/>
              </a:rPr>
              <a:t>当决定使用继承时，必须要做出如下决策：</a:t>
            </a:r>
            <a:endParaRPr lang="zh-CN" altLang="en-US" sz="2800" b="1" dirty="0"/>
          </a:p>
          <a:p>
            <a:pPr lvl="1" eaLnBrk="1" hangingPunct="1">
              <a:defRPr/>
            </a:pPr>
            <a:r>
              <a:rPr lang="zh-CN" altLang="en-US" b="1" dirty="0">
                <a:sym typeface="+mn-ea"/>
              </a:rPr>
              <a:t>对于每个成员函数而言，它应该对派生类可见吗？应该有默认实现吗？默认的实现可以被覆盖吗？</a:t>
            </a:r>
            <a:endParaRPr lang="zh-CN" altLang="en-US" b="1" dirty="0"/>
          </a:p>
          <a:p>
            <a:pPr lvl="1" eaLnBrk="1" hangingPunct="1">
              <a:defRPr/>
            </a:pPr>
            <a:r>
              <a:rPr lang="zh-CN" altLang="en-US" b="1" dirty="0">
                <a:sym typeface="+mn-ea"/>
              </a:rPr>
              <a:t>对每个数据成员而言，它应该对派生类可见吗？</a:t>
            </a:r>
            <a:endParaRPr lang="zh-CN" altLang="en-US" b="1" dirty="0"/>
          </a:p>
          <a:p>
            <a:pPr>
              <a:defRPr/>
            </a:pPr>
            <a:endParaRPr lang="zh-CN" altLang="en-US" sz="280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1"/>
          <p:cNvSpPr>
            <a:spLocks noGrp="1"/>
          </p:cNvSpPr>
          <p:nvPr>
            <p:ph type="title"/>
          </p:nvPr>
        </p:nvSpPr>
        <p:spPr>
          <a:xfrm>
            <a:off x="457200" y="73025"/>
            <a:ext cx="8229600" cy="811213"/>
          </a:xfrm>
        </p:spPr>
        <p:txBody>
          <a:bodyPr/>
          <a:lstStyle/>
          <a:p>
            <a:r>
              <a:rPr lang="zh-CN" altLang="en-US" b="1"/>
              <a:t>加餐作业</a:t>
            </a:r>
            <a:endParaRPr lang="zh-CN" altLang="en-US" b="1"/>
          </a:p>
        </p:txBody>
      </p:sp>
      <p:sp>
        <p:nvSpPr>
          <p:cNvPr id="144386" name="内容占位符 2"/>
          <p:cNvSpPr>
            <a:spLocks noGrp="1"/>
          </p:cNvSpPr>
          <p:nvPr>
            <p:ph idx="1"/>
          </p:nvPr>
        </p:nvSpPr>
        <p:spPr>
          <a:xfrm>
            <a:off x="0" y="908685"/>
            <a:ext cx="8623300" cy="5168900"/>
          </a:xfrm>
        </p:spPr>
        <p:txBody>
          <a:bodyPr/>
          <a:lstStyle/>
          <a:p>
            <a:r>
              <a:rPr lang="zh-CN" altLang="en-US" b="1"/>
              <a:t>课本 </a:t>
            </a:r>
            <a:r>
              <a:rPr lang="en-US" altLang="zh-CN" b="1"/>
              <a:t>8</a:t>
            </a:r>
            <a:r>
              <a:rPr lang="zh-CN" altLang="en-US" b="1"/>
              <a:t>、</a:t>
            </a:r>
            <a:r>
              <a:rPr lang="en-US" altLang="zh-CN" b="1"/>
              <a:t>9</a:t>
            </a:r>
            <a:r>
              <a:rPr lang="zh-CN" altLang="en-US" b="1"/>
              <a:t>、</a:t>
            </a:r>
            <a:r>
              <a:rPr lang="en-US" altLang="zh-CN" b="1"/>
              <a:t> 10</a:t>
            </a:r>
            <a:endParaRPr lang="en-US" altLang="zh-CN" b="1"/>
          </a:p>
        </p:txBody>
      </p:sp>
      <p:pic>
        <p:nvPicPr>
          <p:cNvPr id="2" name="图片 1"/>
          <p:cNvPicPr>
            <a:picLocks noChangeAspect="1"/>
          </p:cNvPicPr>
          <p:nvPr/>
        </p:nvPicPr>
        <p:blipFill>
          <a:blip r:embed="rId1"/>
          <a:stretch>
            <a:fillRect/>
          </a:stretch>
        </p:blipFill>
        <p:spPr>
          <a:xfrm>
            <a:off x="1331595" y="1412875"/>
            <a:ext cx="7546340" cy="534860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WordArt 2"/>
          <p:cNvSpPr>
            <a:spLocks noChangeArrowheads="1" noChangeShapeType="1" noTextEdit="1"/>
          </p:cNvSpPr>
          <p:nvPr/>
        </p:nvSpPr>
        <p:spPr bwMode="auto">
          <a:xfrm>
            <a:off x="971550" y="549275"/>
            <a:ext cx="4752975" cy="3455988"/>
          </a:xfrm>
          <a:prstGeom prst="rect">
            <a:avLst/>
          </a:prstGeom>
        </p:spPr>
        <p:txBody>
          <a:bodyPr wrap="none" fromWordArt="1">
            <a:prstTxWarp prst="textCascadeUp">
              <a:avLst>
                <a:gd name="adj" fmla="val 44444"/>
              </a:avLst>
            </a:prstTxWarp>
            <a:scene3d>
              <a:camera prst="legacyPerspectiveFront">
                <a:rot lat="20519977" lon="1080000" rev="0"/>
              </a:camera>
              <a:lightRig rig="legacyHarsh2" dir="b"/>
            </a:scene3d>
            <a:sp3d extrusionH="430200" prstMaterial="legacyMatte">
              <a:extrusionClr>
                <a:srgbClr val="FF6600"/>
              </a:extrusionClr>
            </a:sp3d>
          </a:bodyPr>
          <a:lstStyle/>
          <a:p>
            <a:pPr algn="ctr"/>
            <a:r>
              <a:rPr lang="en-US" altLang="zh-CN" sz="9600" kern="10">
                <a:ln w="9525">
                  <a:round/>
                </a:ln>
                <a:gradFill rotWithShape="1">
                  <a:gsLst>
                    <a:gs pos="0">
                      <a:srgbClr val="FFE701"/>
                    </a:gs>
                    <a:gs pos="100000">
                      <a:srgbClr val="FE3E02"/>
                    </a:gs>
                  </a:gsLst>
                  <a:lin ang="5400000" scaled="1"/>
                </a:gradFill>
                <a:latin typeface="Blackadder ITC" panose="04020505051007020D02"/>
              </a:rPr>
              <a:t>The End</a:t>
            </a:r>
            <a:endParaRPr lang="zh-CN" altLang="en-US" sz="9600" kern="10">
              <a:ln w="9525">
                <a:round/>
              </a:ln>
              <a:gradFill rotWithShape="1">
                <a:gsLst>
                  <a:gs pos="0">
                    <a:srgbClr val="FFE701"/>
                  </a:gs>
                  <a:gs pos="100000">
                    <a:srgbClr val="FE3E02"/>
                  </a:gs>
                </a:gsLst>
                <a:lin ang="5400000" scaled="1"/>
              </a:gradFill>
              <a:latin typeface="Blackadder ITC" panose="04020505051007020D02"/>
            </a:endParaRPr>
          </a:p>
        </p:txBody>
      </p:sp>
      <p:sp>
        <p:nvSpPr>
          <p:cNvPr id="55299" name="WordArt 3"/>
          <p:cNvSpPr>
            <a:spLocks noChangeArrowheads="1" noChangeShapeType="1" noTextEdit="1"/>
          </p:cNvSpPr>
          <p:nvPr/>
        </p:nvSpPr>
        <p:spPr bwMode="auto">
          <a:xfrm>
            <a:off x="3492500" y="3573463"/>
            <a:ext cx="4679950" cy="1511300"/>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itchFamily="2" charset="-122"/>
                <a:ea typeface="宋体" pitchFamily="2" charset="-122"/>
              </a:rPr>
              <a:t>谢谢大家！</a:t>
            </a:r>
            <a:endParaRPr lang="zh-CN" altLang="en-US" sz="44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5298"/>
                                        </p:tgtEl>
                                        <p:attrNameLst>
                                          <p:attrName>style.visibility</p:attrName>
                                        </p:attrNameLst>
                                      </p:cBhvr>
                                      <p:to>
                                        <p:strVal val="visible"/>
                                      </p:to>
                                    </p:set>
                                    <p:anim calcmode="lin" valueType="num">
                                      <p:cBhvr>
                                        <p:cTn id="7" dur="1000" fill="hold"/>
                                        <p:tgtEl>
                                          <p:spTgt spid="55298"/>
                                        </p:tgtEl>
                                        <p:attrNameLst>
                                          <p:attrName>ppt_w</p:attrName>
                                        </p:attrNameLst>
                                      </p:cBhvr>
                                      <p:tavLst>
                                        <p:tav tm="0">
                                          <p:val>
                                            <p:fltVal val="0"/>
                                          </p:val>
                                        </p:tav>
                                        <p:tav tm="100000">
                                          <p:val>
                                            <p:strVal val="#ppt_w"/>
                                          </p:val>
                                        </p:tav>
                                      </p:tavLst>
                                    </p:anim>
                                    <p:anim calcmode="lin" valueType="num">
                                      <p:cBhvr>
                                        <p:cTn id="8" dur="1000" fill="hold"/>
                                        <p:tgtEl>
                                          <p:spTgt spid="55298"/>
                                        </p:tgtEl>
                                        <p:attrNameLst>
                                          <p:attrName>ppt_h</p:attrName>
                                        </p:attrNameLst>
                                      </p:cBhvr>
                                      <p:tavLst>
                                        <p:tav tm="0">
                                          <p:val>
                                            <p:fltVal val="0"/>
                                          </p:val>
                                        </p:tav>
                                        <p:tav tm="100000">
                                          <p:val>
                                            <p:strVal val="#ppt_h"/>
                                          </p:val>
                                        </p:tav>
                                      </p:tavLst>
                                    </p:anim>
                                    <p:anim calcmode="lin" valueType="num">
                                      <p:cBhvr>
                                        <p:cTn id="9" dur="1000" fill="hold"/>
                                        <p:tgtEl>
                                          <p:spTgt spid="55298"/>
                                        </p:tgtEl>
                                        <p:attrNameLst>
                                          <p:attrName>style.rotation</p:attrName>
                                        </p:attrNameLst>
                                      </p:cBhvr>
                                      <p:tavLst>
                                        <p:tav tm="0">
                                          <p:val>
                                            <p:fltVal val="90"/>
                                          </p:val>
                                        </p:tav>
                                        <p:tav tm="100000">
                                          <p:val>
                                            <p:fltVal val="0"/>
                                          </p:val>
                                        </p:tav>
                                      </p:tavLst>
                                    </p:anim>
                                    <p:animEffect transition="in" filter="fade">
                                      <p:cBhvr>
                                        <p:cTn id="10" dur="1000"/>
                                        <p:tgtEl>
                                          <p:spTgt spid="55298"/>
                                        </p:tgtEl>
                                      </p:cBhvr>
                                    </p:animEffect>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55299"/>
                                        </p:tgtEl>
                                        <p:attrNameLst>
                                          <p:attrName>style.visibility</p:attrName>
                                        </p:attrNameLst>
                                      </p:cBhvr>
                                      <p:to>
                                        <p:strVal val="visible"/>
                                      </p:to>
                                    </p:set>
                                    <p:anim from="(-#ppt_w/2)" to="(#ppt_x)" calcmode="lin" valueType="num">
                                      <p:cBhvr>
                                        <p:cTn id="15" dur="600" fill="hold">
                                          <p:stCondLst>
                                            <p:cond delay="0"/>
                                          </p:stCondLst>
                                        </p:cTn>
                                        <p:tgtEl>
                                          <p:spTgt spid="55299"/>
                                        </p:tgtEl>
                                        <p:attrNameLst>
                                          <p:attrName>ppt_x</p:attrName>
                                        </p:attrNameLst>
                                      </p:cBhvr>
                                    </p:anim>
                                    <p:anim from="0" to="-1.0" calcmode="lin" valueType="num">
                                      <p:cBhvr>
                                        <p:cTn id="16" dur="200" decel="50000" autoRev="1" fill="hold">
                                          <p:stCondLst>
                                            <p:cond delay="600"/>
                                          </p:stCondLst>
                                        </p:cTn>
                                        <p:tgtEl>
                                          <p:spTgt spid="55299"/>
                                        </p:tgtEl>
                                        <p:attrNameLst>
                                          <p:attrName>xshear</p:attrName>
                                        </p:attrNameLst>
                                      </p:cBhvr>
                                    </p:anim>
                                    <p:animScale>
                                      <p:cBhvr>
                                        <p:cTn id="17" dur="200" decel="100000" autoRev="1" fill="hold">
                                          <p:stCondLst>
                                            <p:cond delay="600"/>
                                          </p:stCondLst>
                                        </p:cTn>
                                        <p:tgtEl>
                                          <p:spTgt spid="55299"/>
                                        </p:tgtEl>
                                      </p:cBhvr>
                                      <p:from x="100000" y="100000"/>
                                      <p:to x="80000" y="100000"/>
                                    </p:animScale>
                                    <p:anim by="(#ppt_h/3+#ppt_w*0.1)" calcmode="lin" valueType="num">
                                      <p:cBhvr additive="sum">
                                        <p:cTn id="18" dur="200" decel="100000" autoRev="1" fill="hold">
                                          <p:stCondLst>
                                            <p:cond delay="600"/>
                                          </p:stCondLst>
                                        </p:cTn>
                                        <p:tgtEl>
                                          <p:spTgt spid="5529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5529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50825" y="981075"/>
            <a:ext cx="8435975" cy="5184775"/>
          </a:xfrm>
        </p:spPr>
        <p:txBody>
          <a:bodyPr/>
          <a:lstStyle/>
          <a:p>
            <a:pPr marL="0" indent="0" eaLnBrk="1" hangingPunct="1">
              <a:lnSpc>
                <a:spcPct val="80000"/>
              </a:lnSpc>
              <a:buFontTx/>
              <a:buNone/>
            </a:pPr>
            <a:r>
              <a:rPr lang="en-US" altLang="zh-CN" b="1" dirty="0">
                <a:solidFill>
                  <a:srgbClr val="0000CC"/>
                </a:solidFill>
              </a:rPr>
              <a:t>2、Private</a:t>
            </a:r>
            <a:r>
              <a:rPr lang="zh-CN" altLang="en-US" b="1" dirty="0">
                <a:solidFill>
                  <a:srgbClr val="0000CC"/>
                </a:solidFill>
              </a:rPr>
              <a:t>继承</a:t>
            </a:r>
            <a:r>
              <a:rPr lang="en-US" altLang="zh-CN" b="1" dirty="0">
                <a:solidFill>
                  <a:srgbClr val="0000CC"/>
                </a:solidFill>
              </a:rPr>
              <a:t>--</a:t>
            </a:r>
            <a:r>
              <a:rPr lang="zh-CN" altLang="en-US" sz="2800" b="1" dirty="0">
                <a:solidFill>
                  <a:srgbClr val="FF0000"/>
                </a:solidFill>
                <a:sym typeface="+mn-ea"/>
              </a:rPr>
              <a:t>类实现的复用</a:t>
            </a:r>
            <a:endParaRPr lang="zh-CN" altLang="en-US" sz="2800" b="1" dirty="0">
              <a:solidFill>
                <a:srgbClr val="FF0000"/>
              </a:solidFill>
              <a:sym typeface="+mn-ea"/>
            </a:endParaRPr>
          </a:p>
          <a:p>
            <a:pPr marL="0" indent="0" eaLnBrk="1" hangingPunct="1">
              <a:lnSpc>
                <a:spcPct val="80000"/>
              </a:lnSpc>
              <a:buFontTx/>
              <a:buNone/>
            </a:pPr>
            <a:r>
              <a:rPr lang="en-US" altLang="zh-CN" sz="2800" b="1" dirty="0"/>
              <a:t>【</a:t>
            </a:r>
            <a:r>
              <a:rPr lang="zh-CN" altLang="en-US" sz="2800" b="1" dirty="0"/>
              <a:t>例</a:t>
            </a:r>
            <a:r>
              <a:rPr lang="en-US" altLang="zh-CN" sz="2800" b="1" dirty="0"/>
              <a:t>】  </a:t>
            </a:r>
            <a:r>
              <a:rPr lang="zh-CN" altLang="en-US" sz="2800" b="1" dirty="0"/>
              <a:t>私有继承的例子</a:t>
            </a:r>
            <a:endParaRPr lang="en-US" altLang="zh-CN" b="1" dirty="0">
              <a:solidFill>
                <a:srgbClr val="0000CC"/>
              </a:solidFill>
            </a:endParaRPr>
          </a:p>
          <a:p>
            <a:pPr marL="800100" lvl="2" indent="0">
              <a:buFontTx/>
              <a:buNone/>
            </a:pPr>
            <a:r>
              <a:rPr lang="en-US" altLang="zh-CN" sz="2800" dirty="0"/>
              <a:t>class </a:t>
            </a:r>
            <a:r>
              <a:rPr lang="en-US" altLang="zh-CN" sz="2800" dirty="0" err="1"/>
              <a:t>Derived:</a:t>
            </a:r>
            <a:r>
              <a:rPr lang="en-US" altLang="zh-CN" sz="2800" b="1" dirty="0" err="1">
                <a:solidFill>
                  <a:srgbClr val="FF0000"/>
                </a:solidFill>
              </a:rPr>
              <a:t>private</a:t>
            </a:r>
            <a:r>
              <a:rPr lang="en-US" altLang="zh-CN" sz="2800" dirty="0"/>
              <a:t> Base{</a:t>
            </a:r>
            <a:endParaRPr lang="zh-CN" altLang="zh-CN" sz="2800" dirty="0"/>
          </a:p>
          <a:p>
            <a:pPr marL="800100" lvl="2" indent="0">
              <a:buFontTx/>
              <a:buNone/>
            </a:pPr>
            <a:r>
              <a:rPr lang="en-US" altLang="zh-CN" sz="2800" dirty="0"/>
              <a:t>   </a:t>
            </a:r>
            <a:r>
              <a:rPr lang="zh-CN" altLang="zh-CN" sz="2800" dirty="0"/>
              <a:t>……</a:t>
            </a:r>
            <a:endParaRPr lang="zh-CN" altLang="zh-CN" sz="2800" dirty="0"/>
          </a:p>
          <a:p>
            <a:pPr marL="800100" lvl="2" indent="0">
              <a:buFontTx/>
              <a:buNone/>
            </a:pPr>
            <a:r>
              <a:rPr lang="en-US" altLang="zh-CN" sz="2800" dirty="0"/>
              <a:t>}</a:t>
            </a:r>
            <a:endParaRPr lang="zh-CN" altLang="zh-CN" sz="2800" dirty="0"/>
          </a:p>
          <a:p>
            <a:pPr lvl="1"/>
            <a:r>
              <a:rPr lang="zh-CN" altLang="zh-CN" sz="2400" b="1" dirty="0"/>
              <a:t>在</a:t>
            </a:r>
            <a:r>
              <a:rPr lang="en-US" altLang="zh-CN" sz="2400" b="1" dirty="0"/>
              <a:t>private</a:t>
            </a:r>
            <a:r>
              <a:rPr lang="zh-CN" altLang="zh-CN" sz="2400" b="1" dirty="0"/>
              <a:t>派生方式下，</a:t>
            </a:r>
            <a:r>
              <a:rPr lang="zh-CN" altLang="en-US" sz="2400" b="1" dirty="0"/>
              <a:t>派生类复制了基类全部成员，但复制到的成员在派生类中</a:t>
            </a:r>
            <a:r>
              <a:rPr lang="zh-CN" altLang="en-US" sz="2400" b="1" dirty="0">
                <a:solidFill>
                  <a:srgbClr val="FF0000"/>
                </a:solidFill>
              </a:rPr>
              <a:t>全部变成了</a:t>
            </a:r>
            <a:r>
              <a:rPr lang="en-US" altLang="zh-CN" sz="2400" b="1" dirty="0">
                <a:solidFill>
                  <a:srgbClr val="FF0000"/>
                </a:solidFill>
              </a:rPr>
              <a:t>private</a:t>
            </a:r>
            <a:r>
              <a:rPr lang="zh-CN" altLang="en-US" sz="2400" b="1" dirty="0">
                <a:solidFill>
                  <a:srgbClr val="FF0000"/>
                </a:solidFill>
              </a:rPr>
              <a:t>成员</a:t>
            </a:r>
            <a:r>
              <a:rPr lang="zh-CN" altLang="zh-CN" sz="2400" b="1" dirty="0"/>
              <a:t>。</a:t>
            </a:r>
            <a:endParaRPr lang="zh-CN" altLang="zh-CN" sz="2400" b="1" dirty="0"/>
          </a:p>
          <a:p>
            <a:pPr lvl="1"/>
            <a:r>
              <a:rPr lang="zh-CN" altLang="zh-CN" sz="2400" b="1" dirty="0"/>
              <a:t> 在</a:t>
            </a:r>
            <a:r>
              <a:rPr lang="en-US" altLang="zh-CN" sz="2400" b="1" dirty="0"/>
              <a:t>private</a:t>
            </a:r>
            <a:r>
              <a:rPr lang="zh-CN" altLang="zh-CN" sz="2400" b="1" dirty="0"/>
              <a:t>派生方式下，</a:t>
            </a:r>
            <a:r>
              <a:rPr lang="zh-CN" altLang="zh-CN" sz="2400" b="1" dirty="0">
                <a:solidFill>
                  <a:srgbClr val="FF0000"/>
                </a:solidFill>
              </a:rPr>
              <a:t>派生类</a:t>
            </a:r>
            <a:r>
              <a:rPr lang="zh-CN" altLang="en-US" sz="2400" b="1" dirty="0">
                <a:solidFill>
                  <a:srgbClr val="FF0000"/>
                </a:solidFill>
              </a:rPr>
              <a:t>内部</a:t>
            </a:r>
            <a:r>
              <a:rPr lang="zh-CN" altLang="zh-CN" sz="2400" b="1" dirty="0">
                <a:solidFill>
                  <a:srgbClr val="FF0000"/>
                </a:solidFill>
              </a:rPr>
              <a:t>的成员函数不能直接访问基类的</a:t>
            </a:r>
            <a:r>
              <a:rPr lang="en-US" altLang="zh-CN" sz="2400" b="1" dirty="0">
                <a:solidFill>
                  <a:srgbClr val="FF0000"/>
                </a:solidFill>
              </a:rPr>
              <a:t>private</a:t>
            </a:r>
            <a:r>
              <a:rPr lang="zh-CN" altLang="zh-CN" sz="2400" b="1" dirty="0">
                <a:solidFill>
                  <a:srgbClr val="FF0000"/>
                </a:solidFill>
              </a:rPr>
              <a:t>成员，但可以直接访问基类的</a:t>
            </a:r>
            <a:r>
              <a:rPr lang="en-US" altLang="zh-CN" sz="2400" b="1" dirty="0">
                <a:solidFill>
                  <a:srgbClr val="FF0000"/>
                </a:solidFill>
              </a:rPr>
              <a:t>public</a:t>
            </a:r>
            <a:r>
              <a:rPr lang="zh-CN" altLang="zh-CN" sz="2400" b="1" dirty="0">
                <a:solidFill>
                  <a:srgbClr val="FF0000"/>
                </a:solidFill>
              </a:rPr>
              <a:t>和</a:t>
            </a:r>
            <a:r>
              <a:rPr lang="en-US" altLang="zh-CN" sz="2400" b="1" dirty="0">
                <a:solidFill>
                  <a:srgbClr val="FF0000"/>
                </a:solidFill>
              </a:rPr>
              <a:t>protected</a:t>
            </a:r>
            <a:r>
              <a:rPr lang="zh-CN" altLang="zh-CN" sz="2400" b="1" dirty="0">
                <a:solidFill>
                  <a:srgbClr val="FF0000"/>
                </a:solidFill>
              </a:rPr>
              <a:t>成员</a:t>
            </a:r>
            <a:r>
              <a:rPr lang="zh-CN" altLang="zh-CN" sz="2400" b="1" dirty="0"/>
              <a:t>，</a:t>
            </a:r>
            <a:r>
              <a:rPr lang="zh-CN" altLang="zh-CN" sz="2400" b="1" dirty="0">
                <a:solidFill>
                  <a:srgbClr val="0000CC"/>
                </a:solidFill>
              </a:rPr>
              <a:t>并且通过它们访问基类本身的</a:t>
            </a:r>
            <a:r>
              <a:rPr lang="en-US" altLang="zh-CN" sz="2400" b="1" dirty="0">
                <a:solidFill>
                  <a:srgbClr val="0000CC"/>
                </a:solidFill>
              </a:rPr>
              <a:t>private</a:t>
            </a:r>
            <a:r>
              <a:rPr lang="zh-CN" altLang="zh-CN" sz="2400" b="1" dirty="0">
                <a:solidFill>
                  <a:srgbClr val="0000CC"/>
                </a:solidFill>
              </a:rPr>
              <a:t>成员</a:t>
            </a:r>
            <a:r>
              <a:rPr lang="zh-CN" altLang="zh-CN" sz="2400" b="1" dirty="0"/>
              <a:t>。</a:t>
            </a:r>
            <a:endParaRPr lang="en-US" altLang="zh-CN" sz="2400" b="1" dirty="0"/>
          </a:p>
        </p:txBody>
      </p:sp>
      <p:sp>
        <p:nvSpPr>
          <p:cNvPr id="24578" name="标题 1"/>
          <p:cNvSpPr>
            <a:spLocks noGrp="1"/>
          </p:cNvSpPr>
          <p:nvPr>
            <p:ph type="title"/>
          </p:nvPr>
        </p:nvSpPr>
        <p:spPr>
          <a:xfrm>
            <a:off x="457200" y="73025"/>
            <a:ext cx="8229600" cy="811213"/>
          </a:xfrm>
        </p:spPr>
        <p:txBody>
          <a:bodyPr/>
          <a:lstStyle/>
          <a:p>
            <a:r>
              <a:rPr lang="en-US" altLang="zh-CN" b="1"/>
              <a:t>4.3. </a:t>
            </a:r>
            <a:r>
              <a:rPr lang="zh-CN" altLang="en-US" b="1">
                <a:solidFill>
                  <a:srgbClr val="FF0000"/>
                </a:solidFill>
              </a:rPr>
              <a:t>继承方式</a:t>
            </a:r>
            <a:endParaRPr lang="zh-CN" altLang="en-US"/>
          </a:p>
        </p:txBody>
      </p:sp>
      <p:pic>
        <p:nvPicPr>
          <p:cNvPr id="24579" name="Picture 5"/>
          <p:cNvPicPr>
            <a:picLocks noChangeAspect="1" noChangeArrowheads="1"/>
          </p:cNvPicPr>
          <p:nvPr/>
        </p:nvPicPr>
        <p:blipFill>
          <a:blip r:embed="rId1"/>
          <a:srcRect l="1810" t="22018"/>
          <a:stretch>
            <a:fillRect/>
          </a:stretch>
        </p:blipFill>
        <p:spPr bwMode="auto">
          <a:xfrm>
            <a:off x="1258888" y="5689600"/>
            <a:ext cx="6408737" cy="11239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5" end="5"/>
                                            </p:txEl>
                                          </p:spTgt>
                                        </p:tgtEl>
                                        <p:attrNameLst>
                                          <p:attrName>style.visibility</p:attrName>
                                        </p:attrNameLst>
                                      </p:cBhvr>
                                      <p:to>
                                        <p:strVal val="visible"/>
                                      </p:to>
                                    </p:set>
                                    <p:anim calcmode="lin" valueType="num">
                                      <p:cBhvr additive="base">
                                        <p:cTn id="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6" end="6"/>
                                            </p:txEl>
                                          </p:spTgt>
                                        </p:tgtEl>
                                        <p:attrNameLst>
                                          <p:attrName>style.visibility</p:attrName>
                                        </p:attrNameLst>
                                      </p:cBhvr>
                                      <p:to>
                                        <p:strVal val="visible"/>
                                      </p:to>
                                    </p:set>
                                    <p:anim calcmode="lin" valueType="num">
                                      <p:cBhvr additive="base">
                                        <p:cTn id="1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ChangeArrowheads="1"/>
          </p:cNvSpPr>
          <p:nvPr/>
        </p:nvSpPr>
        <p:spPr bwMode="auto">
          <a:xfrm>
            <a:off x="6137275" y="4071938"/>
            <a:ext cx="2952750" cy="369887"/>
          </a:xfrm>
          <a:prstGeom prst="rect">
            <a:avLst/>
          </a:prstGeom>
          <a:solidFill>
            <a:schemeClr val="accent1"/>
          </a:solidFill>
          <a:ln w="3175">
            <a:solidFill>
              <a:schemeClr val="bg1"/>
            </a:solidFill>
            <a:miter lim="800000"/>
          </a:ln>
        </p:spPr>
        <p:txBody>
          <a:bodyPr lIns="92075" tIns="46038" rIns="92075" bIns="46038" anchor="ctr">
            <a:spAutoFit/>
          </a:bodyPr>
          <a:lstStyle/>
          <a:p>
            <a:endParaRPr lang="zh-CN" altLang="en-US"/>
          </a:p>
        </p:txBody>
      </p:sp>
      <p:sp>
        <p:nvSpPr>
          <p:cNvPr id="26626" name="Rectangle 3"/>
          <p:cNvSpPr>
            <a:spLocks noChangeArrowheads="1"/>
          </p:cNvSpPr>
          <p:nvPr/>
        </p:nvSpPr>
        <p:spPr bwMode="auto">
          <a:xfrm>
            <a:off x="-107950" y="188913"/>
            <a:ext cx="3492500" cy="2952750"/>
          </a:xfrm>
          <a:prstGeom prst="rect">
            <a:avLst/>
          </a:prstGeom>
          <a:noFill/>
          <a:ln w="9525">
            <a:noFill/>
            <a:miter lim="800000"/>
          </a:ln>
        </p:spPr>
        <p:txBody>
          <a:bodyPr/>
          <a:lstStyle/>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class Derived:private Base{</a:t>
            </a:r>
            <a:endParaRPr kumimoji="1"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	int y;</a:t>
            </a:r>
            <a:endParaRPr kumimoji="1"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public:</a:t>
            </a:r>
            <a:endParaRPr kumimoji="1"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	void sety(int n){y=n;}</a:t>
            </a:r>
            <a:endParaRPr kumimoji="1"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	void sety(){	y=getx(); }</a:t>
            </a:r>
            <a:endParaRPr kumimoji="1"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	void showy(){	cout&lt;&lt;y&lt;&lt;endl;   </a:t>
            </a:r>
            <a:endParaRPr kumimoji="1"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a:t>
            </a:r>
            <a:endParaRPr kumimoji="1"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a:t>
            </a:r>
            <a:endParaRPr kumimoji="1" lang="en-US" altLang="zh-CN" b="1">
              <a:latin typeface="Lucida Sans Unicode" panose="020B0602030504020204" pitchFamily="34" charset="0"/>
              <a:ea typeface="楷体_GB2312"/>
              <a:cs typeface="楷体_GB2312"/>
            </a:endParaRPr>
          </a:p>
        </p:txBody>
      </p:sp>
      <p:sp>
        <p:nvSpPr>
          <p:cNvPr id="26627" name="Rectangle 4"/>
          <p:cNvSpPr>
            <a:spLocks noChangeArrowheads="1"/>
          </p:cNvSpPr>
          <p:nvPr/>
        </p:nvSpPr>
        <p:spPr bwMode="auto">
          <a:xfrm>
            <a:off x="-36513" y="4076700"/>
            <a:ext cx="2987676" cy="2592388"/>
          </a:xfrm>
          <a:prstGeom prst="rect">
            <a:avLst/>
          </a:prstGeom>
          <a:noFill/>
          <a:ln w="9525">
            <a:noFill/>
            <a:miter lim="800000"/>
          </a:ln>
        </p:spPr>
        <p:txBody>
          <a:bodyPr/>
          <a:lstStyle/>
          <a:p>
            <a:pPr marL="342900" indent="-342900">
              <a:spcBef>
                <a:spcPct val="20000"/>
              </a:spcBef>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a:cs typeface="楷体_GB2312"/>
              </a:rPr>
              <a:t>void main(){</a:t>
            </a:r>
            <a:endParaRPr kumimoji="1" lang="en-US" altLang="zh-CN" sz="2000"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a:cs typeface="楷体_GB2312"/>
              </a:rPr>
              <a:t>	Derived obj;</a:t>
            </a:r>
            <a:endParaRPr kumimoji="1" lang="en-US" altLang="zh-CN" sz="2000"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a:cs typeface="楷体_GB2312"/>
              </a:rPr>
              <a:t>	</a:t>
            </a:r>
            <a:r>
              <a:rPr kumimoji="1" lang="en-US" altLang="zh-CN" sz="2000" b="1">
                <a:solidFill>
                  <a:srgbClr val="FF0000"/>
                </a:solidFill>
                <a:latin typeface="Lucida Sans Unicode" panose="020B0602030504020204" pitchFamily="34" charset="0"/>
                <a:ea typeface="楷体_GB2312"/>
                <a:cs typeface="楷体_GB2312"/>
              </a:rPr>
              <a:t>obj.setx(10);//error</a:t>
            </a:r>
            <a:endParaRPr kumimoji="1" lang="en-US" altLang="zh-CN" sz="2000"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a:cs typeface="楷体_GB2312"/>
              </a:rPr>
              <a:t>	obj.sety(20);</a:t>
            </a:r>
            <a:endParaRPr kumimoji="1" lang="en-US" altLang="zh-CN" sz="2000"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a:cs typeface="楷体_GB2312"/>
              </a:rPr>
              <a:t>	</a:t>
            </a:r>
            <a:r>
              <a:rPr kumimoji="1" lang="en-US" altLang="zh-CN" sz="2000" b="1">
                <a:solidFill>
                  <a:srgbClr val="FF0000"/>
                </a:solidFill>
                <a:latin typeface="Lucida Sans Unicode" panose="020B0602030504020204" pitchFamily="34" charset="0"/>
                <a:ea typeface="楷体_GB2312"/>
                <a:cs typeface="楷体_GB2312"/>
              </a:rPr>
              <a:t>obj.showx();//</a:t>
            </a:r>
            <a:r>
              <a:rPr kumimoji="1" lang="en-US" altLang="zh-CN" b="1">
                <a:solidFill>
                  <a:srgbClr val="FF0000"/>
                </a:solidFill>
              </a:rPr>
              <a:t>error</a:t>
            </a:r>
            <a:endParaRPr kumimoji="1" lang="en-US" altLang="zh-CN" sz="2000"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a:cs typeface="楷体_GB2312"/>
              </a:rPr>
              <a:t>	obj.showy();	</a:t>
            </a:r>
            <a:endParaRPr kumimoji="1" lang="en-US" altLang="zh-CN" sz="2000"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a:cs typeface="楷体_GB2312"/>
              </a:rPr>
              <a:t>}</a:t>
            </a:r>
            <a:endParaRPr kumimoji="1" lang="en-US" altLang="zh-CN" sz="2000" b="1">
              <a:latin typeface="Lucida Sans Unicode" panose="020B0602030504020204" pitchFamily="34" charset="0"/>
              <a:ea typeface="楷体_GB2312"/>
              <a:cs typeface="楷体_GB2312"/>
            </a:endParaRPr>
          </a:p>
        </p:txBody>
      </p:sp>
      <p:sp>
        <p:nvSpPr>
          <p:cNvPr id="26628" name="Rectangle 5"/>
          <p:cNvSpPr>
            <a:spLocks noChangeArrowheads="1"/>
          </p:cNvSpPr>
          <p:nvPr/>
        </p:nvSpPr>
        <p:spPr bwMode="auto">
          <a:xfrm>
            <a:off x="6210300" y="1908175"/>
            <a:ext cx="2808288" cy="919163"/>
          </a:xfrm>
          <a:prstGeom prst="rect">
            <a:avLst/>
          </a:prstGeom>
          <a:solidFill>
            <a:schemeClr val="accent1"/>
          </a:solidFill>
          <a:ln w="3175">
            <a:solidFill>
              <a:schemeClr val="bg1"/>
            </a:solidFill>
            <a:miter lim="800000"/>
          </a:ln>
        </p:spPr>
        <p:txBody>
          <a:bodyPr lIns="92075" tIns="46038" rIns="92075" bIns="46038" anchor="ctr">
            <a:spAutoFit/>
          </a:bodyPr>
          <a:lstStyle/>
          <a:p>
            <a:r>
              <a:rPr kumimoji="1" lang="en-US" altLang="zh-CN" b="1">
                <a:latin typeface="Times New Roman" panose="02020603050405020304" pitchFamily="18" charset="0"/>
              </a:rPr>
              <a:t>Setx()</a:t>
            </a:r>
            <a:endParaRPr kumimoji="1" lang="en-US" altLang="zh-CN" b="1">
              <a:latin typeface="Times New Roman" panose="02020603050405020304" pitchFamily="18" charset="0"/>
            </a:endParaRPr>
          </a:p>
          <a:p>
            <a:r>
              <a:rPr kumimoji="1" lang="en-US" altLang="zh-CN" b="1">
                <a:latin typeface="Times New Roman" panose="02020603050405020304" pitchFamily="18" charset="0"/>
              </a:rPr>
              <a:t>Getx()</a:t>
            </a:r>
            <a:endParaRPr kumimoji="1" lang="en-US" altLang="zh-CN" b="1">
              <a:latin typeface="Times New Roman" panose="02020603050405020304" pitchFamily="18" charset="0"/>
            </a:endParaRPr>
          </a:p>
          <a:p>
            <a:r>
              <a:rPr kumimoji="1" lang="en-US" altLang="zh-CN" b="1">
                <a:latin typeface="Times New Roman" panose="02020603050405020304" pitchFamily="18" charset="0"/>
              </a:rPr>
              <a:t>Showx()</a:t>
            </a:r>
            <a:endParaRPr kumimoji="1" lang="en-US" altLang="zh-CN" b="1">
              <a:latin typeface="Times New Roman" panose="02020603050405020304" pitchFamily="18" charset="0"/>
            </a:endParaRPr>
          </a:p>
        </p:txBody>
      </p:sp>
      <p:sp>
        <p:nvSpPr>
          <p:cNvPr id="26629" name="Oval 6"/>
          <p:cNvSpPr>
            <a:spLocks noChangeArrowheads="1"/>
          </p:cNvSpPr>
          <p:nvPr/>
        </p:nvSpPr>
        <p:spPr bwMode="auto">
          <a:xfrm>
            <a:off x="8226425" y="2124075"/>
            <a:ext cx="500063" cy="484188"/>
          </a:xfrm>
          <a:prstGeom prst="ellipse">
            <a:avLst/>
          </a:prstGeom>
          <a:solidFill>
            <a:schemeClr val="tx1"/>
          </a:solidFill>
          <a:ln w="3175">
            <a:solidFill>
              <a:schemeClr val="bg1"/>
            </a:solidFill>
            <a:round/>
          </a:ln>
        </p:spPr>
        <p:txBody>
          <a:bodyPr lIns="92075" tIns="46038" rIns="92075" bIns="46038" anchor="ctr">
            <a:spAutoFit/>
          </a:bodyPr>
          <a:lstStyle/>
          <a:p>
            <a:pPr algn="ctr"/>
            <a:r>
              <a:rPr kumimoji="1" lang="en-US" altLang="zh-CN" b="1">
                <a:solidFill>
                  <a:schemeClr val="bg1"/>
                </a:solidFill>
                <a:latin typeface="Times New Roman" panose="02020603050405020304" pitchFamily="18" charset="0"/>
              </a:rPr>
              <a:t>x</a:t>
            </a:r>
            <a:endParaRPr kumimoji="1" lang="en-US" altLang="zh-CN" b="1">
              <a:solidFill>
                <a:schemeClr val="bg1"/>
              </a:solidFill>
              <a:latin typeface="Times New Roman" panose="02020603050405020304" pitchFamily="18" charset="0"/>
            </a:endParaRPr>
          </a:p>
        </p:txBody>
      </p:sp>
      <p:sp>
        <p:nvSpPr>
          <p:cNvPr id="26630" name="Rectangle 7"/>
          <p:cNvSpPr>
            <a:spLocks noChangeArrowheads="1"/>
          </p:cNvSpPr>
          <p:nvPr/>
        </p:nvSpPr>
        <p:spPr bwMode="auto">
          <a:xfrm>
            <a:off x="7434263" y="3789363"/>
            <a:ext cx="1008062" cy="919162"/>
          </a:xfrm>
          <a:prstGeom prst="rect">
            <a:avLst/>
          </a:prstGeom>
          <a:solidFill>
            <a:schemeClr val="tx1"/>
          </a:solidFill>
          <a:ln w="3175">
            <a:solidFill>
              <a:schemeClr val="bg1"/>
            </a:solidFill>
            <a:miter lim="800000"/>
          </a:ln>
        </p:spPr>
        <p:txBody>
          <a:bodyPr lIns="92075" tIns="46038" rIns="92075" bIns="46038" anchor="ctr">
            <a:spAutoFit/>
          </a:bodyPr>
          <a:lstStyle/>
          <a:p>
            <a:r>
              <a:rPr kumimoji="1" lang="en-US" altLang="zh-CN" b="1">
                <a:solidFill>
                  <a:schemeClr val="bg1"/>
                </a:solidFill>
                <a:latin typeface="Times New Roman" panose="02020603050405020304" pitchFamily="18" charset="0"/>
              </a:rPr>
              <a:t>Setx()</a:t>
            </a:r>
            <a:endParaRPr kumimoji="1" lang="en-US" altLang="zh-CN" b="1">
              <a:solidFill>
                <a:schemeClr val="bg1"/>
              </a:solidFill>
              <a:latin typeface="Times New Roman" panose="02020603050405020304" pitchFamily="18" charset="0"/>
            </a:endParaRPr>
          </a:p>
          <a:p>
            <a:r>
              <a:rPr kumimoji="1" lang="en-US" altLang="zh-CN" b="1">
                <a:solidFill>
                  <a:schemeClr val="bg1"/>
                </a:solidFill>
                <a:latin typeface="Times New Roman" panose="02020603050405020304" pitchFamily="18" charset="0"/>
              </a:rPr>
              <a:t>Getx()</a:t>
            </a:r>
            <a:endParaRPr kumimoji="1" lang="en-US" altLang="zh-CN" b="1">
              <a:solidFill>
                <a:schemeClr val="bg1"/>
              </a:solidFill>
              <a:latin typeface="Times New Roman" panose="02020603050405020304" pitchFamily="18" charset="0"/>
            </a:endParaRPr>
          </a:p>
          <a:p>
            <a:r>
              <a:rPr kumimoji="1" lang="en-US" altLang="zh-CN" b="1">
                <a:solidFill>
                  <a:schemeClr val="bg1"/>
                </a:solidFill>
                <a:latin typeface="Times New Roman" panose="02020603050405020304" pitchFamily="18" charset="0"/>
              </a:rPr>
              <a:t>Showx()</a:t>
            </a:r>
            <a:endParaRPr kumimoji="1" lang="en-US" altLang="zh-CN" b="1">
              <a:solidFill>
                <a:schemeClr val="bg1"/>
              </a:solidFill>
              <a:latin typeface="Times New Roman" panose="02020603050405020304" pitchFamily="18" charset="0"/>
            </a:endParaRPr>
          </a:p>
        </p:txBody>
      </p:sp>
      <p:sp>
        <p:nvSpPr>
          <p:cNvPr id="26631" name="Oval 8"/>
          <p:cNvSpPr>
            <a:spLocks noChangeArrowheads="1"/>
          </p:cNvSpPr>
          <p:nvPr/>
        </p:nvSpPr>
        <p:spPr bwMode="auto">
          <a:xfrm>
            <a:off x="8513763" y="3852863"/>
            <a:ext cx="500062" cy="484187"/>
          </a:xfrm>
          <a:prstGeom prst="ellipse">
            <a:avLst/>
          </a:prstGeom>
          <a:solidFill>
            <a:schemeClr val="tx1"/>
          </a:solidFill>
          <a:ln w="3175">
            <a:solidFill>
              <a:schemeClr val="bg1"/>
            </a:solidFill>
            <a:round/>
          </a:ln>
        </p:spPr>
        <p:txBody>
          <a:bodyPr lIns="92075" tIns="46038" rIns="92075" bIns="46038" anchor="ctr">
            <a:spAutoFit/>
          </a:bodyPr>
          <a:lstStyle/>
          <a:p>
            <a:pPr algn="ctr"/>
            <a:r>
              <a:rPr kumimoji="1" lang="en-US" altLang="zh-CN" b="1">
                <a:solidFill>
                  <a:schemeClr val="bg1"/>
                </a:solidFill>
                <a:latin typeface="Times New Roman" panose="02020603050405020304" pitchFamily="18" charset="0"/>
              </a:rPr>
              <a:t>x</a:t>
            </a:r>
            <a:endParaRPr kumimoji="1" lang="en-US" altLang="zh-CN" b="1">
              <a:solidFill>
                <a:schemeClr val="bg1"/>
              </a:solidFill>
              <a:latin typeface="Times New Roman" panose="02020603050405020304" pitchFamily="18" charset="0"/>
            </a:endParaRPr>
          </a:p>
        </p:txBody>
      </p:sp>
      <p:sp>
        <p:nvSpPr>
          <p:cNvPr id="26632" name="Rectangle 9"/>
          <p:cNvSpPr>
            <a:spLocks noChangeArrowheads="1"/>
          </p:cNvSpPr>
          <p:nvPr/>
        </p:nvSpPr>
        <p:spPr bwMode="auto">
          <a:xfrm>
            <a:off x="6137275" y="5003800"/>
            <a:ext cx="2954338" cy="919163"/>
          </a:xfrm>
          <a:prstGeom prst="rect">
            <a:avLst/>
          </a:prstGeom>
          <a:solidFill>
            <a:schemeClr val="accent1"/>
          </a:solidFill>
          <a:ln w="3175">
            <a:solidFill>
              <a:schemeClr val="bg1"/>
            </a:solidFill>
            <a:miter lim="800000"/>
          </a:ln>
        </p:spPr>
        <p:txBody>
          <a:bodyPr lIns="92075" tIns="46038" rIns="92075" bIns="46038" anchor="ctr">
            <a:spAutoFit/>
          </a:bodyPr>
          <a:lstStyle/>
          <a:p>
            <a:r>
              <a:rPr kumimoji="1" lang="en-US" altLang="zh-CN" b="1">
                <a:latin typeface="Times New Roman" panose="02020603050405020304" pitchFamily="18" charset="0"/>
              </a:rPr>
              <a:t>Sety()</a:t>
            </a:r>
            <a:endParaRPr kumimoji="1" lang="en-US" altLang="zh-CN" b="1">
              <a:latin typeface="Times New Roman" panose="02020603050405020304" pitchFamily="18" charset="0"/>
            </a:endParaRPr>
          </a:p>
          <a:p>
            <a:r>
              <a:rPr kumimoji="1" lang="en-US" altLang="zh-CN" b="1">
                <a:latin typeface="Times New Roman" panose="02020603050405020304" pitchFamily="18" charset="0"/>
              </a:rPr>
              <a:t>Gety()</a:t>
            </a:r>
            <a:endParaRPr kumimoji="1" lang="en-US" altLang="zh-CN" b="1">
              <a:latin typeface="Times New Roman" panose="02020603050405020304" pitchFamily="18" charset="0"/>
            </a:endParaRPr>
          </a:p>
          <a:p>
            <a:r>
              <a:rPr kumimoji="1" lang="en-US" altLang="zh-CN" b="1">
                <a:latin typeface="Times New Roman" panose="02020603050405020304" pitchFamily="18" charset="0"/>
              </a:rPr>
              <a:t>Showy()</a:t>
            </a:r>
            <a:endParaRPr kumimoji="1" lang="en-US" altLang="zh-CN" b="1">
              <a:latin typeface="Times New Roman" panose="02020603050405020304" pitchFamily="18" charset="0"/>
            </a:endParaRPr>
          </a:p>
        </p:txBody>
      </p:sp>
      <p:sp>
        <p:nvSpPr>
          <p:cNvPr id="26633" name="Oval 10"/>
          <p:cNvSpPr>
            <a:spLocks noChangeArrowheads="1"/>
          </p:cNvSpPr>
          <p:nvPr/>
        </p:nvSpPr>
        <p:spPr bwMode="auto">
          <a:xfrm>
            <a:off x="8370888" y="5359400"/>
            <a:ext cx="500062" cy="484188"/>
          </a:xfrm>
          <a:prstGeom prst="ellipse">
            <a:avLst/>
          </a:prstGeom>
          <a:solidFill>
            <a:schemeClr val="tx1"/>
          </a:solidFill>
          <a:ln w="3175">
            <a:solidFill>
              <a:schemeClr val="bg1"/>
            </a:solidFill>
            <a:round/>
          </a:ln>
        </p:spPr>
        <p:txBody>
          <a:bodyPr lIns="92075" tIns="46038" rIns="92075" bIns="46038" anchor="ctr">
            <a:spAutoFit/>
          </a:bodyPr>
          <a:lstStyle/>
          <a:p>
            <a:pPr algn="ctr"/>
            <a:r>
              <a:rPr kumimoji="1" lang="en-US" altLang="zh-CN" b="1">
                <a:solidFill>
                  <a:schemeClr val="bg1"/>
                </a:solidFill>
                <a:latin typeface="Times New Roman" panose="02020603050405020304" pitchFamily="18" charset="0"/>
              </a:rPr>
              <a:t>y</a:t>
            </a:r>
            <a:endParaRPr kumimoji="1" lang="en-US" altLang="zh-CN" b="1">
              <a:solidFill>
                <a:schemeClr val="bg1"/>
              </a:solidFill>
              <a:latin typeface="Times New Roman" panose="02020603050405020304" pitchFamily="18" charset="0"/>
            </a:endParaRPr>
          </a:p>
        </p:txBody>
      </p:sp>
      <p:sp>
        <p:nvSpPr>
          <p:cNvPr id="14347" name="Line 11"/>
          <p:cNvSpPr>
            <a:spLocks noChangeShapeType="1"/>
          </p:cNvSpPr>
          <p:nvPr/>
        </p:nvSpPr>
        <p:spPr bwMode="auto">
          <a:xfrm>
            <a:off x="7002463" y="2060575"/>
            <a:ext cx="1223962" cy="215900"/>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4348" name="Line 12"/>
          <p:cNvSpPr>
            <a:spLocks noChangeShapeType="1"/>
          </p:cNvSpPr>
          <p:nvPr/>
        </p:nvSpPr>
        <p:spPr bwMode="auto">
          <a:xfrm>
            <a:off x="7075488" y="2420938"/>
            <a:ext cx="1150937" cy="0"/>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4349" name="Line 13"/>
          <p:cNvSpPr>
            <a:spLocks noChangeShapeType="1"/>
          </p:cNvSpPr>
          <p:nvPr/>
        </p:nvSpPr>
        <p:spPr bwMode="auto">
          <a:xfrm flipV="1">
            <a:off x="7291388" y="2493963"/>
            <a:ext cx="935037" cy="287337"/>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4350" name="Line 14"/>
          <p:cNvSpPr>
            <a:spLocks noChangeShapeType="1"/>
          </p:cNvSpPr>
          <p:nvPr/>
        </p:nvSpPr>
        <p:spPr bwMode="auto">
          <a:xfrm>
            <a:off x="8297863" y="3933825"/>
            <a:ext cx="217487" cy="144463"/>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4351" name="Line 15"/>
          <p:cNvSpPr>
            <a:spLocks noChangeShapeType="1"/>
          </p:cNvSpPr>
          <p:nvPr/>
        </p:nvSpPr>
        <p:spPr bwMode="auto">
          <a:xfrm>
            <a:off x="8297863" y="4221163"/>
            <a:ext cx="360362" cy="0"/>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4352" name="Line 16"/>
          <p:cNvSpPr>
            <a:spLocks noChangeShapeType="1"/>
          </p:cNvSpPr>
          <p:nvPr/>
        </p:nvSpPr>
        <p:spPr bwMode="auto">
          <a:xfrm flipV="1">
            <a:off x="8370888" y="4365625"/>
            <a:ext cx="215900" cy="71438"/>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4353" name="Line 17"/>
          <p:cNvSpPr>
            <a:spLocks noChangeShapeType="1"/>
          </p:cNvSpPr>
          <p:nvPr/>
        </p:nvSpPr>
        <p:spPr bwMode="auto">
          <a:xfrm>
            <a:off x="7002463" y="5157788"/>
            <a:ext cx="1296987" cy="360362"/>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4354" name="Line 18"/>
          <p:cNvSpPr>
            <a:spLocks noChangeShapeType="1"/>
          </p:cNvSpPr>
          <p:nvPr/>
        </p:nvSpPr>
        <p:spPr bwMode="auto">
          <a:xfrm>
            <a:off x="7075488" y="5445125"/>
            <a:ext cx="1223962" cy="144463"/>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4355" name="Line 19"/>
          <p:cNvSpPr>
            <a:spLocks noChangeShapeType="1"/>
          </p:cNvSpPr>
          <p:nvPr/>
        </p:nvSpPr>
        <p:spPr bwMode="auto">
          <a:xfrm flipV="1">
            <a:off x="7362825" y="5661025"/>
            <a:ext cx="1008063" cy="144463"/>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26643" name="Line 20"/>
          <p:cNvSpPr>
            <a:spLocks noChangeShapeType="1"/>
          </p:cNvSpPr>
          <p:nvPr/>
        </p:nvSpPr>
        <p:spPr bwMode="auto">
          <a:xfrm>
            <a:off x="7362825" y="0"/>
            <a:ext cx="0" cy="6858000"/>
          </a:xfrm>
          <a:prstGeom prst="line">
            <a:avLst/>
          </a:prstGeom>
          <a:noFill/>
          <a:ln w="76200">
            <a:solidFill>
              <a:schemeClr val="tx1"/>
            </a:solidFill>
            <a:round/>
          </a:ln>
        </p:spPr>
        <p:txBody>
          <a:bodyPr lIns="92075" tIns="46038" rIns="92075" bIns="46038" anchor="ctr">
            <a:spAutoFit/>
          </a:bodyPr>
          <a:lstStyle/>
          <a:p>
            <a:endParaRPr lang="zh-CN" altLang="en-US"/>
          </a:p>
        </p:txBody>
      </p:sp>
      <p:sp>
        <p:nvSpPr>
          <p:cNvPr id="26644" name="Text Box 21"/>
          <p:cNvSpPr txBox="1">
            <a:spLocks noChangeArrowheads="1"/>
          </p:cNvSpPr>
          <p:nvPr/>
        </p:nvSpPr>
        <p:spPr bwMode="auto">
          <a:xfrm>
            <a:off x="6210300" y="1052513"/>
            <a:ext cx="1512888" cy="366712"/>
          </a:xfrm>
          <a:prstGeom prst="rect">
            <a:avLst/>
          </a:prstGeom>
          <a:noFill/>
          <a:ln w="9525">
            <a:noFill/>
            <a:miter lim="800000"/>
          </a:ln>
        </p:spPr>
        <p:txBody>
          <a:bodyPr lIns="92075" tIns="46038" rIns="92075" bIns="46038">
            <a:spAutoFit/>
          </a:bodyPr>
          <a:lstStyle/>
          <a:p>
            <a:pPr algn="ctr">
              <a:spcBef>
                <a:spcPct val="50000"/>
              </a:spcBef>
            </a:pPr>
            <a:r>
              <a:rPr kumimoji="1" lang="zh-CN" altLang="en-US" b="1">
                <a:solidFill>
                  <a:schemeClr val="hlink"/>
                </a:solidFill>
                <a:latin typeface="Times New Roman" panose="02020603050405020304" pitchFamily="18" charset="0"/>
              </a:rPr>
              <a:t>接口</a:t>
            </a:r>
            <a:endParaRPr kumimoji="1" lang="zh-CN" altLang="en-US" b="1">
              <a:solidFill>
                <a:schemeClr val="hlink"/>
              </a:solidFill>
              <a:latin typeface="Times New Roman" panose="02020603050405020304" pitchFamily="18" charset="0"/>
            </a:endParaRPr>
          </a:p>
        </p:txBody>
      </p:sp>
      <p:sp>
        <p:nvSpPr>
          <p:cNvPr id="26645" name="Text Box 22"/>
          <p:cNvSpPr txBox="1">
            <a:spLocks noChangeArrowheads="1"/>
          </p:cNvSpPr>
          <p:nvPr/>
        </p:nvSpPr>
        <p:spPr bwMode="auto">
          <a:xfrm>
            <a:off x="7829550" y="1052513"/>
            <a:ext cx="1512888" cy="366712"/>
          </a:xfrm>
          <a:prstGeom prst="rect">
            <a:avLst/>
          </a:prstGeom>
          <a:noFill/>
          <a:ln w="9525">
            <a:noFill/>
            <a:miter lim="800000"/>
          </a:ln>
        </p:spPr>
        <p:txBody>
          <a:bodyPr lIns="92075" tIns="46038" rIns="92075" bIns="46038">
            <a:spAutoFit/>
          </a:bodyPr>
          <a:lstStyle/>
          <a:p>
            <a:pPr algn="ctr">
              <a:spcBef>
                <a:spcPct val="50000"/>
              </a:spcBef>
            </a:pPr>
            <a:r>
              <a:rPr kumimoji="1" lang="zh-CN" altLang="en-US" b="1">
                <a:solidFill>
                  <a:schemeClr val="hlink"/>
                </a:solidFill>
                <a:latin typeface="Times New Roman" panose="02020603050405020304" pitchFamily="18" charset="0"/>
              </a:rPr>
              <a:t>私有数据</a:t>
            </a:r>
            <a:endParaRPr kumimoji="1" lang="zh-CN" altLang="en-US" b="1">
              <a:solidFill>
                <a:schemeClr val="hlink"/>
              </a:solidFill>
              <a:latin typeface="Times New Roman" panose="02020603050405020304" pitchFamily="18" charset="0"/>
            </a:endParaRPr>
          </a:p>
        </p:txBody>
      </p:sp>
      <p:sp>
        <p:nvSpPr>
          <p:cNvPr id="14359" name="Freeform 23"/>
          <p:cNvSpPr/>
          <p:nvPr/>
        </p:nvSpPr>
        <p:spPr bwMode="auto">
          <a:xfrm>
            <a:off x="6137275" y="4797425"/>
            <a:ext cx="1096963" cy="1270000"/>
          </a:xfrm>
          <a:custGeom>
            <a:avLst/>
            <a:gdLst>
              <a:gd name="T0" fmla="*/ 2147483647 w 791"/>
              <a:gd name="T1" fmla="*/ 2147483647 h 800"/>
              <a:gd name="T2" fmla="*/ 2147483647 w 791"/>
              <a:gd name="T3" fmla="*/ 2147483647 h 800"/>
              <a:gd name="T4" fmla="*/ 2147483647 w 791"/>
              <a:gd name="T5" fmla="*/ 2147483647 h 800"/>
              <a:gd name="T6" fmla="*/ 2147483647 w 791"/>
              <a:gd name="T7" fmla="*/ 2147483647 h 800"/>
              <a:gd name="T8" fmla="*/ 2147483647 w 791"/>
              <a:gd name="T9" fmla="*/ 2147483647 h 800"/>
              <a:gd name="T10" fmla="*/ 2147483647 w 791"/>
              <a:gd name="T11" fmla="*/ 2147483647 h 800"/>
              <a:gd name="T12" fmla="*/ 2147483647 w 791"/>
              <a:gd name="T13" fmla="*/ 2147483647 h 800"/>
              <a:gd name="T14" fmla="*/ 2147483647 w 791"/>
              <a:gd name="T15" fmla="*/ 2147483647 h 800"/>
              <a:gd name="T16" fmla="*/ 2147483647 w 791"/>
              <a:gd name="T17" fmla="*/ 2147483647 h 800"/>
              <a:gd name="T18" fmla="*/ 2147483647 w 791"/>
              <a:gd name="T19" fmla="*/ 2147483647 h 800"/>
              <a:gd name="T20" fmla="*/ 2147483647 w 791"/>
              <a:gd name="T21" fmla="*/ 2147483647 h 800"/>
              <a:gd name="T22" fmla="*/ 2147483647 w 791"/>
              <a:gd name="T23" fmla="*/ 2147483647 h 800"/>
              <a:gd name="T24" fmla="*/ 2147483647 w 791"/>
              <a:gd name="T25" fmla="*/ 2147483647 h 800"/>
              <a:gd name="T26" fmla="*/ 2147483647 w 791"/>
              <a:gd name="T27" fmla="*/ 2147483647 h 800"/>
              <a:gd name="T28" fmla="*/ 2147483647 w 791"/>
              <a:gd name="T29" fmla="*/ 2147483647 h 800"/>
              <a:gd name="T30" fmla="*/ 2147483647 w 791"/>
              <a:gd name="T31" fmla="*/ 2147483647 h 800"/>
              <a:gd name="T32" fmla="*/ 2147483647 w 791"/>
              <a:gd name="T33" fmla="*/ 2147483647 h 800"/>
              <a:gd name="T34" fmla="*/ 2147483647 w 791"/>
              <a:gd name="T35" fmla="*/ 2147483647 h 800"/>
              <a:gd name="T36" fmla="*/ 2147483647 w 791"/>
              <a:gd name="T37" fmla="*/ 2147483647 h 800"/>
              <a:gd name="T38" fmla="*/ 2147483647 w 791"/>
              <a:gd name="T39" fmla="*/ 2147483647 h 8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91"/>
              <a:gd name="T61" fmla="*/ 0 h 800"/>
              <a:gd name="T62" fmla="*/ 791 w 791"/>
              <a:gd name="T63" fmla="*/ 800 h 8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91" h="800">
                <a:moveTo>
                  <a:pt x="771" y="714"/>
                </a:moveTo>
                <a:cubicBezTo>
                  <a:pt x="788" y="665"/>
                  <a:pt x="782" y="688"/>
                  <a:pt x="791" y="647"/>
                </a:cubicBezTo>
                <a:cubicBezTo>
                  <a:pt x="787" y="572"/>
                  <a:pt x="778" y="533"/>
                  <a:pt x="771" y="464"/>
                </a:cubicBezTo>
                <a:cubicBezTo>
                  <a:pt x="763" y="378"/>
                  <a:pt x="755" y="268"/>
                  <a:pt x="703" y="193"/>
                </a:cubicBezTo>
                <a:cubicBezTo>
                  <a:pt x="690" y="155"/>
                  <a:pt x="664" y="148"/>
                  <a:pt x="635" y="125"/>
                </a:cubicBezTo>
                <a:cubicBezTo>
                  <a:pt x="575" y="77"/>
                  <a:pt x="502" y="41"/>
                  <a:pt x="425" y="30"/>
                </a:cubicBezTo>
                <a:cubicBezTo>
                  <a:pt x="338" y="0"/>
                  <a:pt x="234" y="20"/>
                  <a:pt x="148" y="23"/>
                </a:cubicBezTo>
                <a:cubicBezTo>
                  <a:pt x="134" y="25"/>
                  <a:pt x="120" y="27"/>
                  <a:pt x="107" y="30"/>
                </a:cubicBezTo>
                <a:cubicBezTo>
                  <a:pt x="93" y="34"/>
                  <a:pt x="66" y="44"/>
                  <a:pt x="66" y="44"/>
                </a:cubicBezTo>
                <a:cubicBezTo>
                  <a:pt x="56" y="72"/>
                  <a:pt x="57" y="81"/>
                  <a:pt x="32" y="98"/>
                </a:cubicBezTo>
                <a:cubicBezTo>
                  <a:pt x="26" y="118"/>
                  <a:pt x="12" y="159"/>
                  <a:pt x="12" y="159"/>
                </a:cubicBezTo>
                <a:cubicBezTo>
                  <a:pt x="0" y="241"/>
                  <a:pt x="14" y="311"/>
                  <a:pt x="32" y="389"/>
                </a:cubicBezTo>
                <a:cubicBezTo>
                  <a:pt x="38" y="417"/>
                  <a:pt x="44" y="468"/>
                  <a:pt x="59" y="498"/>
                </a:cubicBezTo>
                <a:cubicBezTo>
                  <a:pt x="91" y="563"/>
                  <a:pt x="58" y="476"/>
                  <a:pt x="80" y="538"/>
                </a:cubicBezTo>
                <a:cubicBezTo>
                  <a:pt x="92" y="631"/>
                  <a:pt x="122" y="718"/>
                  <a:pt x="222" y="748"/>
                </a:cubicBezTo>
                <a:cubicBezTo>
                  <a:pt x="262" y="776"/>
                  <a:pt x="331" y="777"/>
                  <a:pt x="378" y="782"/>
                </a:cubicBezTo>
                <a:cubicBezTo>
                  <a:pt x="448" y="800"/>
                  <a:pt x="436" y="795"/>
                  <a:pt x="541" y="789"/>
                </a:cubicBezTo>
                <a:cubicBezTo>
                  <a:pt x="588" y="773"/>
                  <a:pt x="641" y="768"/>
                  <a:pt x="690" y="762"/>
                </a:cubicBezTo>
                <a:cubicBezTo>
                  <a:pt x="712" y="754"/>
                  <a:pt x="751" y="728"/>
                  <a:pt x="751" y="728"/>
                </a:cubicBezTo>
                <a:cubicBezTo>
                  <a:pt x="755" y="715"/>
                  <a:pt x="788" y="665"/>
                  <a:pt x="771" y="714"/>
                </a:cubicBezTo>
                <a:close/>
              </a:path>
            </a:pathLst>
          </a:custGeom>
          <a:noFill/>
          <a:ln w="38100" cap="flat" cmpd="sng">
            <a:solidFill>
              <a:srgbClr val="0000CC"/>
            </a:solidFill>
            <a:prstDash val="solid"/>
            <a:round/>
            <a:headEnd type="none" w="med" len="med"/>
            <a:tailEnd type="none" w="med" len="med"/>
          </a:ln>
        </p:spPr>
        <p:txBody>
          <a:bodyPr lIns="92075" tIns="46038" rIns="92075" bIns="46038" anchor="ctr">
            <a:spAutoFit/>
          </a:bodyPr>
          <a:lstStyle/>
          <a:p>
            <a:endParaRPr lang="zh-CN" altLang="en-US"/>
          </a:p>
        </p:txBody>
      </p:sp>
      <p:sp>
        <p:nvSpPr>
          <p:cNvPr id="26647" name="AutoShape 24"/>
          <p:cNvSpPr>
            <a:spLocks noChangeArrowheads="1"/>
          </p:cNvSpPr>
          <p:nvPr/>
        </p:nvSpPr>
        <p:spPr bwMode="auto">
          <a:xfrm rot="-6819132">
            <a:off x="7836694" y="3958432"/>
            <a:ext cx="561975" cy="1944687"/>
          </a:xfrm>
          <a:prstGeom prst="curvedRightArrow">
            <a:avLst>
              <a:gd name="adj1" fmla="val 25937"/>
              <a:gd name="adj2" fmla="val 95146"/>
              <a:gd name="adj3" fmla="val 33333"/>
            </a:avLst>
          </a:prstGeom>
          <a:solidFill>
            <a:schemeClr val="bg1"/>
          </a:solidFill>
          <a:ln w="3175">
            <a:solidFill>
              <a:srgbClr val="0000CC"/>
            </a:solidFill>
            <a:miter lim="800000"/>
          </a:ln>
        </p:spPr>
        <p:txBody>
          <a:bodyPr vert="eaVert" lIns="92075" tIns="46038" rIns="92075" bIns="46038" anchor="ctr">
            <a:spAutoFit/>
          </a:bodyPr>
          <a:lstStyle/>
          <a:p>
            <a:endParaRPr lang="zh-CN" altLang="en-US"/>
          </a:p>
        </p:txBody>
      </p:sp>
      <p:sp>
        <p:nvSpPr>
          <p:cNvPr id="14361" name="Rectangle 25"/>
          <p:cNvSpPr>
            <a:spLocks noChangeArrowheads="1"/>
          </p:cNvSpPr>
          <p:nvPr/>
        </p:nvSpPr>
        <p:spPr bwMode="auto">
          <a:xfrm>
            <a:off x="8024813" y="4972050"/>
            <a:ext cx="187325" cy="369888"/>
          </a:xfrm>
          <a:prstGeom prst="rect">
            <a:avLst/>
          </a:prstGeom>
          <a:solidFill>
            <a:srgbClr val="0000CC"/>
          </a:solidFill>
          <a:ln w="3175">
            <a:solidFill>
              <a:schemeClr val="bg1"/>
            </a:solidFill>
            <a:miter lim="800000"/>
          </a:ln>
        </p:spPr>
        <p:txBody>
          <a:bodyPr wrap="none" lIns="92075" tIns="46038" rIns="92075" bIns="46038" anchor="ctr">
            <a:spAutoFit/>
          </a:bodyPr>
          <a:lstStyle/>
          <a:p>
            <a:endParaRPr lang="zh-CN" altLang="en-US"/>
          </a:p>
        </p:txBody>
      </p:sp>
      <p:sp>
        <p:nvSpPr>
          <p:cNvPr id="26649" name="AutoShape 26"/>
          <p:cNvSpPr>
            <a:spLocks noChangeArrowheads="1"/>
          </p:cNvSpPr>
          <p:nvPr/>
        </p:nvSpPr>
        <p:spPr bwMode="auto">
          <a:xfrm rot="-8533683">
            <a:off x="5238750" y="3798888"/>
            <a:ext cx="1870075" cy="766762"/>
          </a:xfrm>
          <a:prstGeom prst="curvedLeftArrow">
            <a:avLst>
              <a:gd name="adj1" fmla="val 1185"/>
              <a:gd name="adj2" fmla="val 40000"/>
              <a:gd name="adj3" fmla="val 91098"/>
            </a:avLst>
          </a:prstGeom>
          <a:solidFill>
            <a:srgbClr val="0000CC"/>
          </a:solidFill>
          <a:ln w="3175">
            <a:solidFill>
              <a:schemeClr val="tx1"/>
            </a:solidFill>
            <a:miter lim="800000"/>
          </a:ln>
        </p:spPr>
        <p:txBody>
          <a:bodyPr rot="10800000" lIns="92075" tIns="46038" rIns="92075" bIns="46038" anchor="ctr">
            <a:spAutoFit/>
          </a:bodyPr>
          <a:lstStyle/>
          <a:p>
            <a:endParaRPr lang="zh-CN" altLang="en-US"/>
          </a:p>
        </p:txBody>
      </p:sp>
      <p:sp>
        <p:nvSpPr>
          <p:cNvPr id="26650" name="Text Box 27"/>
          <p:cNvSpPr txBox="1">
            <a:spLocks noChangeArrowheads="1"/>
          </p:cNvSpPr>
          <p:nvPr/>
        </p:nvSpPr>
        <p:spPr bwMode="auto">
          <a:xfrm>
            <a:off x="6011863" y="1628775"/>
            <a:ext cx="790575" cy="366713"/>
          </a:xfrm>
          <a:prstGeom prst="rect">
            <a:avLst/>
          </a:prstGeom>
          <a:noFill/>
          <a:ln w="9525">
            <a:noFill/>
            <a:miter lim="800000"/>
          </a:ln>
        </p:spPr>
        <p:txBody>
          <a:bodyPr lIns="92075" tIns="46038" rIns="92075" bIns="46038">
            <a:spAutoFit/>
          </a:bodyPr>
          <a:lstStyle/>
          <a:p>
            <a:pPr algn="ctr">
              <a:spcBef>
                <a:spcPct val="50000"/>
              </a:spcBef>
            </a:pPr>
            <a:r>
              <a:rPr kumimoji="1" lang="en-US" altLang="zh-CN" b="1">
                <a:latin typeface="Times New Roman" panose="02020603050405020304" pitchFamily="18" charset="0"/>
              </a:rPr>
              <a:t>Base</a:t>
            </a:r>
            <a:endParaRPr kumimoji="1" lang="en-US" altLang="zh-CN" b="1">
              <a:latin typeface="Times New Roman" panose="02020603050405020304" pitchFamily="18" charset="0"/>
            </a:endParaRPr>
          </a:p>
        </p:txBody>
      </p:sp>
      <p:sp>
        <p:nvSpPr>
          <p:cNvPr id="26651" name="Text Box 28"/>
          <p:cNvSpPr txBox="1">
            <a:spLocks noChangeArrowheads="1"/>
          </p:cNvSpPr>
          <p:nvPr/>
        </p:nvSpPr>
        <p:spPr bwMode="auto">
          <a:xfrm>
            <a:off x="5867400" y="3284538"/>
            <a:ext cx="1293813" cy="366712"/>
          </a:xfrm>
          <a:prstGeom prst="rect">
            <a:avLst/>
          </a:prstGeom>
          <a:noFill/>
          <a:ln w="9525">
            <a:noFill/>
            <a:miter lim="800000"/>
          </a:ln>
        </p:spPr>
        <p:txBody>
          <a:bodyPr lIns="92075" tIns="46038" rIns="92075" bIns="46038">
            <a:spAutoFit/>
          </a:bodyPr>
          <a:lstStyle/>
          <a:p>
            <a:pPr algn="ctr">
              <a:spcBef>
                <a:spcPct val="50000"/>
              </a:spcBef>
            </a:pPr>
            <a:r>
              <a:rPr kumimoji="1" lang="en-US" altLang="zh-CN" b="1">
                <a:latin typeface="Times New Roman" panose="02020603050405020304" pitchFamily="18" charset="0"/>
              </a:rPr>
              <a:t>Derived</a:t>
            </a:r>
            <a:endParaRPr kumimoji="1" lang="en-US" altLang="zh-CN" b="1">
              <a:latin typeface="Times New Roman" panose="02020603050405020304" pitchFamily="18" charset="0"/>
            </a:endParaRPr>
          </a:p>
        </p:txBody>
      </p:sp>
      <p:sp>
        <p:nvSpPr>
          <p:cNvPr id="26652" name="Rectangle 4"/>
          <p:cNvSpPr>
            <a:spLocks noChangeArrowheads="1"/>
          </p:cNvSpPr>
          <p:nvPr/>
        </p:nvSpPr>
        <p:spPr bwMode="auto">
          <a:xfrm>
            <a:off x="2916238" y="733425"/>
            <a:ext cx="3095625" cy="5143500"/>
          </a:xfrm>
          <a:prstGeom prst="rect">
            <a:avLst/>
          </a:prstGeom>
          <a:solidFill>
            <a:schemeClr val="bg1"/>
          </a:solidFill>
          <a:ln w="9525">
            <a:solidFill>
              <a:schemeClr val="tx2"/>
            </a:solidFill>
            <a:miter lim="800000"/>
          </a:ln>
        </p:spPr>
        <p:txBody>
          <a:bodyPr/>
          <a:lstStyle/>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class Derived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int y;</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public:</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sety(int n){  y=n;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sety(){y=getx();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showy()</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{cout&lt;&lt;y&lt;&lt;endl;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private:</a:t>
            </a:r>
            <a:r>
              <a:rPr lang="en-US" altLang="zh-CN" b="1">
                <a:solidFill>
                  <a:srgbClr val="FF0000"/>
                </a:solidFill>
                <a:latin typeface="Lucida Sans Unicode" panose="020B0602030504020204" pitchFamily="34" charset="0"/>
                <a:ea typeface="楷体_GB2312"/>
                <a:cs typeface="楷体_GB2312"/>
              </a:rPr>
              <a:t>(</a:t>
            </a:r>
            <a:r>
              <a:rPr lang="zh-CN" altLang="en-US" b="1">
                <a:solidFill>
                  <a:srgbClr val="FF0000"/>
                </a:solidFill>
                <a:latin typeface="Lucida Sans Unicode" panose="020B0602030504020204" pitchFamily="34" charset="0"/>
                <a:ea typeface="楷体_GB2312"/>
                <a:cs typeface="楷体_GB2312"/>
              </a:rPr>
              <a:t>基类私有成员</a:t>
            </a:r>
            <a:r>
              <a:rPr lang="en-US" altLang="zh-CN" b="1">
                <a:solidFill>
                  <a:srgbClr val="FF0000"/>
                </a:solidFill>
                <a:latin typeface="Lucida Sans Unicode" panose="020B0602030504020204" pitchFamily="34" charset="0"/>
                <a:ea typeface="楷体_GB2312"/>
                <a:cs typeface="楷体_GB2312"/>
              </a:rPr>
              <a:t>)</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int x;</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private:</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setx(int n){x=n;}</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int getx(){return x;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showx()	{	cout&lt;&lt;x&lt;&lt;endl;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a:t>
            </a:r>
            <a:endParaRPr lang="en-US" altLang="zh-CN" b="1">
              <a:latin typeface="Lucida Sans Unicode" panose="020B0602030504020204" pitchFamily="34" charset="0"/>
              <a:ea typeface="楷体_GB2312"/>
              <a:cs typeface="楷体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7"/>
                                        </p:tgtEl>
                                        <p:attrNameLst>
                                          <p:attrName>style.visibility</p:attrName>
                                        </p:attrNameLst>
                                      </p:cBhvr>
                                      <p:to>
                                        <p:strVal val="visible"/>
                                      </p:to>
                                    </p:set>
                                    <p:animEffect transition="in" filter="wipe(left)">
                                      <p:cBhvr>
                                        <p:cTn id="7" dur="500"/>
                                        <p:tgtEl>
                                          <p:spTgt spid="1434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348"/>
                                        </p:tgtEl>
                                        <p:attrNameLst>
                                          <p:attrName>style.visibility</p:attrName>
                                        </p:attrNameLst>
                                      </p:cBhvr>
                                      <p:to>
                                        <p:strVal val="visible"/>
                                      </p:to>
                                    </p:set>
                                    <p:animEffect transition="in" filter="wipe(left)">
                                      <p:cBhvr>
                                        <p:cTn id="10" dur="500"/>
                                        <p:tgtEl>
                                          <p:spTgt spid="1434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349"/>
                                        </p:tgtEl>
                                        <p:attrNameLst>
                                          <p:attrName>style.visibility</p:attrName>
                                        </p:attrNameLst>
                                      </p:cBhvr>
                                      <p:to>
                                        <p:strVal val="visible"/>
                                      </p:to>
                                    </p:set>
                                    <p:animEffect transition="in" filter="wipe(left)">
                                      <p:cBhvr>
                                        <p:cTn id="13" dur="500"/>
                                        <p:tgtEl>
                                          <p:spTgt spid="1434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350"/>
                                        </p:tgtEl>
                                        <p:attrNameLst>
                                          <p:attrName>style.visibility</p:attrName>
                                        </p:attrNameLst>
                                      </p:cBhvr>
                                      <p:to>
                                        <p:strVal val="visible"/>
                                      </p:to>
                                    </p:set>
                                    <p:animEffect transition="in" filter="wipe(left)">
                                      <p:cBhvr>
                                        <p:cTn id="18" dur="500"/>
                                        <p:tgtEl>
                                          <p:spTgt spid="1435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351"/>
                                        </p:tgtEl>
                                        <p:attrNameLst>
                                          <p:attrName>style.visibility</p:attrName>
                                        </p:attrNameLst>
                                      </p:cBhvr>
                                      <p:to>
                                        <p:strVal val="visible"/>
                                      </p:to>
                                    </p:set>
                                    <p:animEffect transition="in" filter="wipe(left)">
                                      <p:cBhvr>
                                        <p:cTn id="21" dur="500"/>
                                        <p:tgtEl>
                                          <p:spTgt spid="1435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4352"/>
                                        </p:tgtEl>
                                        <p:attrNameLst>
                                          <p:attrName>style.visibility</p:attrName>
                                        </p:attrNameLst>
                                      </p:cBhvr>
                                      <p:to>
                                        <p:strVal val="visible"/>
                                      </p:to>
                                    </p:set>
                                    <p:animEffect transition="in" filter="wipe(left)">
                                      <p:cBhvr>
                                        <p:cTn id="24" dur="500"/>
                                        <p:tgtEl>
                                          <p:spTgt spid="1435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353"/>
                                        </p:tgtEl>
                                        <p:attrNameLst>
                                          <p:attrName>style.visibility</p:attrName>
                                        </p:attrNameLst>
                                      </p:cBhvr>
                                      <p:to>
                                        <p:strVal val="visible"/>
                                      </p:to>
                                    </p:set>
                                    <p:animEffect transition="in" filter="wipe(left)">
                                      <p:cBhvr>
                                        <p:cTn id="29" dur="500"/>
                                        <p:tgtEl>
                                          <p:spTgt spid="1435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4354"/>
                                        </p:tgtEl>
                                        <p:attrNameLst>
                                          <p:attrName>style.visibility</p:attrName>
                                        </p:attrNameLst>
                                      </p:cBhvr>
                                      <p:to>
                                        <p:strVal val="visible"/>
                                      </p:to>
                                    </p:set>
                                    <p:animEffect transition="in" filter="wipe(left)">
                                      <p:cBhvr>
                                        <p:cTn id="32" dur="500"/>
                                        <p:tgtEl>
                                          <p:spTgt spid="1435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355"/>
                                        </p:tgtEl>
                                        <p:attrNameLst>
                                          <p:attrName>style.visibility</p:attrName>
                                        </p:attrNameLst>
                                      </p:cBhvr>
                                      <p:to>
                                        <p:strVal val="visible"/>
                                      </p:to>
                                    </p:set>
                                    <p:animEffect transition="in" filter="wipe(left)">
                                      <p:cBhvr>
                                        <p:cTn id="35" dur="500"/>
                                        <p:tgtEl>
                                          <p:spTgt spid="1435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4359"/>
                                        </p:tgtEl>
                                        <p:attrNameLst>
                                          <p:attrName>style.visibility</p:attrName>
                                        </p:attrNameLst>
                                      </p:cBhvr>
                                      <p:to>
                                        <p:strVal val="visible"/>
                                      </p:to>
                                    </p:set>
                                    <p:animEffect transition="in" filter="wipe(down)">
                                      <p:cBhvr>
                                        <p:cTn id="40" dur="500"/>
                                        <p:tgtEl>
                                          <p:spTgt spid="1435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6647"/>
                                        </p:tgtEl>
                                        <p:attrNameLst>
                                          <p:attrName>style.visibility</p:attrName>
                                        </p:attrNameLst>
                                      </p:cBhvr>
                                      <p:to>
                                        <p:strVal val="visible"/>
                                      </p:to>
                                    </p:set>
                                    <p:animEffect transition="in" filter="wipe(left)">
                                      <p:cBhvr>
                                        <p:cTn id="45" dur="500"/>
                                        <p:tgtEl>
                                          <p:spTgt spid="2664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4361"/>
                                        </p:tgtEl>
                                        <p:attrNameLst>
                                          <p:attrName>style.visibility</p:attrName>
                                        </p:attrNameLst>
                                      </p:cBhvr>
                                      <p:to>
                                        <p:strVal val="visible"/>
                                      </p:to>
                                    </p:set>
                                    <p:animEffect transition="in" filter="wipe(down)">
                                      <p:cBhvr>
                                        <p:cTn id="50" dur="500"/>
                                        <p:tgtEl>
                                          <p:spTgt spid="1436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6649"/>
                                        </p:tgtEl>
                                        <p:attrNameLst>
                                          <p:attrName>style.visibility</p:attrName>
                                        </p:attrNameLst>
                                      </p:cBhvr>
                                      <p:to>
                                        <p:strVal val="visible"/>
                                      </p:to>
                                    </p:set>
                                    <p:animEffect transition="in" filter="wipe(down)">
                                      <p:cBhvr>
                                        <p:cTn id="55" dur="500"/>
                                        <p:tgtEl>
                                          <p:spTgt spid="2664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1" nodeType="clickEffect">
                                  <p:stCondLst>
                                    <p:cond delay="0"/>
                                  </p:stCondLst>
                                  <p:childTnLst>
                                    <p:set>
                                      <p:cBhvr>
                                        <p:cTn id="59" dur="1" fill="hold">
                                          <p:stCondLst>
                                            <p:cond delay="0"/>
                                          </p:stCondLst>
                                        </p:cTn>
                                        <p:tgtEl>
                                          <p:spTgt spid="14350"/>
                                        </p:tgtEl>
                                        <p:attrNameLst>
                                          <p:attrName>style.visibility</p:attrName>
                                        </p:attrNameLst>
                                      </p:cBhvr>
                                      <p:to>
                                        <p:strVal val="visible"/>
                                      </p:to>
                                    </p:set>
                                    <p:animEffect transition="in" filter="wipe(left)">
                                      <p:cBhvr>
                                        <p:cTn id="60" dur="500"/>
                                        <p:tgtEl>
                                          <p:spTgt spid="14350"/>
                                        </p:tgtEl>
                                      </p:cBhvr>
                                    </p:animEffect>
                                  </p:childTnLst>
                                </p:cTn>
                              </p:par>
                              <p:par>
                                <p:cTn id="61" presetID="22" presetClass="entr" presetSubtype="8" fill="hold" grpId="1" nodeType="withEffect">
                                  <p:stCondLst>
                                    <p:cond delay="0"/>
                                  </p:stCondLst>
                                  <p:childTnLst>
                                    <p:set>
                                      <p:cBhvr>
                                        <p:cTn id="62" dur="1" fill="hold">
                                          <p:stCondLst>
                                            <p:cond delay="0"/>
                                          </p:stCondLst>
                                        </p:cTn>
                                        <p:tgtEl>
                                          <p:spTgt spid="14351"/>
                                        </p:tgtEl>
                                        <p:attrNameLst>
                                          <p:attrName>style.visibility</p:attrName>
                                        </p:attrNameLst>
                                      </p:cBhvr>
                                      <p:to>
                                        <p:strVal val="visible"/>
                                      </p:to>
                                    </p:set>
                                    <p:animEffect transition="in" filter="wipe(left)">
                                      <p:cBhvr>
                                        <p:cTn id="63" dur="500"/>
                                        <p:tgtEl>
                                          <p:spTgt spid="14351"/>
                                        </p:tgtEl>
                                      </p:cBhvr>
                                    </p:animEffect>
                                  </p:childTnLst>
                                </p:cTn>
                              </p:par>
                              <p:par>
                                <p:cTn id="64" presetID="22" presetClass="entr" presetSubtype="8" fill="hold" grpId="1" nodeType="withEffect">
                                  <p:stCondLst>
                                    <p:cond delay="0"/>
                                  </p:stCondLst>
                                  <p:childTnLst>
                                    <p:set>
                                      <p:cBhvr>
                                        <p:cTn id="65" dur="1" fill="hold">
                                          <p:stCondLst>
                                            <p:cond delay="0"/>
                                          </p:stCondLst>
                                        </p:cTn>
                                        <p:tgtEl>
                                          <p:spTgt spid="14352"/>
                                        </p:tgtEl>
                                        <p:attrNameLst>
                                          <p:attrName>style.visibility</p:attrName>
                                        </p:attrNameLst>
                                      </p:cBhvr>
                                      <p:to>
                                        <p:strVal val="visible"/>
                                      </p:to>
                                    </p:set>
                                    <p:animEffect transition="in" filter="wipe(left)">
                                      <p:cBhvr>
                                        <p:cTn id="66" dur="500"/>
                                        <p:tgtEl>
                                          <p:spTgt spid="14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7" grpId="0" animBg="1"/>
      <p:bldP spid="14348" grpId="0" animBg="1"/>
      <p:bldP spid="14349" grpId="0" animBg="1"/>
      <p:bldP spid="14350" grpId="0" animBg="1"/>
      <p:bldP spid="14350" grpId="1" animBg="1"/>
      <p:bldP spid="14351" grpId="0" animBg="1"/>
      <p:bldP spid="14351" grpId="1" animBg="1"/>
      <p:bldP spid="14352" grpId="0" animBg="1"/>
      <p:bldP spid="14352" grpId="1" animBg="1"/>
      <p:bldP spid="14353" grpId="0" animBg="1"/>
      <p:bldP spid="14354" grpId="0" animBg="1"/>
      <p:bldP spid="14355" grpId="0" animBg="1"/>
      <p:bldP spid="14359" grpId="0" animBg="1"/>
      <p:bldP spid="26647" grpId="0" animBg="1"/>
      <p:bldP spid="14361" grpId="0" animBg="1"/>
      <p:bldP spid="266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07950" y="981075"/>
            <a:ext cx="8435975" cy="5184775"/>
          </a:xfrm>
        </p:spPr>
        <p:txBody>
          <a:bodyPr/>
          <a:lstStyle/>
          <a:p>
            <a:pPr marL="0" indent="0" eaLnBrk="1" hangingPunct="1">
              <a:lnSpc>
                <a:spcPct val="80000"/>
              </a:lnSpc>
              <a:buFontTx/>
              <a:buNone/>
            </a:pPr>
            <a:r>
              <a:rPr lang="en-US" altLang="zh-CN" b="1" dirty="0">
                <a:solidFill>
                  <a:srgbClr val="0000CC"/>
                </a:solidFill>
              </a:rPr>
              <a:t>3、protected</a:t>
            </a:r>
            <a:r>
              <a:rPr lang="zh-CN" altLang="en-US" b="1" dirty="0">
                <a:solidFill>
                  <a:srgbClr val="0000CC"/>
                </a:solidFill>
              </a:rPr>
              <a:t>继承</a:t>
            </a:r>
            <a:endParaRPr lang="en-US" altLang="zh-CN" b="1" dirty="0">
              <a:solidFill>
                <a:srgbClr val="0000CC"/>
              </a:solidFill>
            </a:endParaRPr>
          </a:p>
          <a:p>
            <a:pPr marL="800100" lvl="2" indent="0">
              <a:buFontTx/>
              <a:buNone/>
            </a:pPr>
            <a:r>
              <a:rPr lang="en-US" altLang="zh-CN" sz="2800" dirty="0"/>
              <a:t>class </a:t>
            </a:r>
            <a:r>
              <a:rPr lang="en-US" altLang="zh-CN" sz="2800" dirty="0" err="1"/>
              <a:t>Derived:</a:t>
            </a:r>
            <a:r>
              <a:rPr lang="en-US" altLang="zh-CN" sz="2800" b="1" dirty="0" err="1">
                <a:solidFill>
                  <a:srgbClr val="FF0000"/>
                </a:solidFill>
              </a:rPr>
              <a:t>protected</a:t>
            </a:r>
            <a:r>
              <a:rPr lang="en-US" altLang="zh-CN" sz="2800" dirty="0"/>
              <a:t> Base{</a:t>
            </a:r>
            <a:endParaRPr lang="zh-CN" altLang="zh-CN" sz="2800" dirty="0"/>
          </a:p>
          <a:p>
            <a:pPr marL="800100" lvl="2" indent="0">
              <a:buFontTx/>
              <a:buNone/>
            </a:pPr>
            <a:r>
              <a:rPr lang="en-US" altLang="zh-CN" sz="2800" dirty="0"/>
              <a:t>   </a:t>
            </a:r>
            <a:r>
              <a:rPr lang="zh-CN" altLang="zh-CN" sz="2800" dirty="0"/>
              <a:t>……</a:t>
            </a:r>
            <a:endParaRPr lang="zh-CN" altLang="zh-CN" sz="2800" dirty="0"/>
          </a:p>
          <a:p>
            <a:pPr marL="800100" lvl="2" indent="0">
              <a:buFontTx/>
              <a:buNone/>
            </a:pPr>
            <a:r>
              <a:rPr lang="en-US" altLang="zh-CN" sz="2800" dirty="0"/>
              <a:t>}</a:t>
            </a:r>
            <a:endParaRPr lang="zh-CN" altLang="zh-CN" sz="2800" dirty="0"/>
          </a:p>
          <a:p>
            <a:pPr lvl="1"/>
            <a:r>
              <a:rPr lang="zh-CN" altLang="zh-CN" sz="2400" b="1" dirty="0"/>
              <a:t>在</a:t>
            </a:r>
            <a:r>
              <a:rPr lang="en-US" altLang="zh-CN" sz="2400" b="1" dirty="0"/>
              <a:t>protected</a:t>
            </a:r>
            <a:r>
              <a:rPr lang="zh-CN" altLang="zh-CN" sz="2400" b="1" dirty="0"/>
              <a:t>派生方式下，</a:t>
            </a:r>
            <a:r>
              <a:rPr lang="zh-CN" altLang="en-US" sz="2400" b="1" dirty="0"/>
              <a:t>派生类复制了基类全部成员，但复制到</a:t>
            </a:r>
            <a:r>
              <a:rPr lang="en-US" altLang="zh-CN" sz="2400" b="1" dirty="0"/>
              <a:t>public</a:t>
            </a:r>
            <a:r>
              <a:rPr lang="zh-CN" altLang="en-US" sz="2400" b="1" dirty="0"/>
              <a:t>成员在派生类中变成了</a:t>
            </a:r>
            <a:r>
              <a:rPr lang="en-US" altLang="zh-CN" sz="2400" b="1" dirty="0"/>
              <a:t>protected</a:t>
            </a:r>
            <a:r>
              <a:rPr lang="zh-CN" altLang="en-US" sz="2400" b="1" dirty="0"/>
              <a:t>成员，其余成员的访问权限保持不变</a:t>
            </a:r>
            <a:r>
              <a:rPr lang="zh-CN" altLang="zh-CN" sz="2400" b="1" dirty="0"/>
              <a:t>。</a:t>
            </a:r>
            <a:endParaRPr lang="zh-CN" altLang="zh-CN" sz="2400" b="1" dirty="0"/>
          </a:p>
          <a:p>
            <a:pPr lvl="1"/>
            <a:r>
              <a:rPr lang="zh-CN" altLang="zh-CN" sz="2400" b="1" dirty="0"/>
              <a:t> 在</a:t>
            </a:r>
            <a:r>
              <a:rPr lang="en-US" altLang="zh-CN" sz="2400" b="1" dirty="0">
                <a:sym typeface="+mn-ea"/>
              </a:rPr>
              <a:t>protected</a:t>
            </a:r>
            <a:r>
              <a:rPr lang="zh-CN" altLang="zh-CN" sz="2400" b="1" dirty="0"/>
              <a:t>派生方式下，</a:t>
            </a:r>
            <a:r>
              <a:rPr lang="zh-CN" altLang="zh-CN" sz="2400" b="1" dirty="0">
                <a:solidFill>
                  <a:srgbClr val="FF0000"/>
                </a:solidFill>
              </a:rPr>
              <a:t>派生类</a:t>
            </a:r>
            <a:r>
              <a:rPr lang="zh-CN" altLang="en-US" sz="2400" b="1" dirty="0">
                <a:solidFill>
                  <a:srgbClr val="FF0000"/>
                </a:solidFill>
              </a:rPr>
              <a:t>继承到的</a:t>
            </a:r>
            <a:r>
              <a:rPr lang="zh-CN" altLang="zh-CN" sz="2400" b="1" dirty="0">
                <a:solidFill>
                  <a:srgbClr val="FF0000"/>
                </a:solidFill>
              </a:rPr>
              <a:t>成员函数</a:t>
            </a:r>
            <a:r>
              <a:rPr lang="zh-CN" altLang="en-US" sz="2400" b="1" dirty="0">
                <a:solidFill>
                  <a:srgbClr val="FF0000"/>
                </a:solidFill>
              </a:rPr>
              <a:t>都不能被外部函数访问，</a:t>
            </a:r>
            <a:r>
              <a:rPr lang="zh-CN" altLang="zh-CN" sz="2400" b="1" dirty="0">
                <a:solidFill>
                  <a:srgbClr val="FF0000"/>
                </a:solidFill>
              </a:rPr>
              <a:t>但</a:t>
            </a:r>
            <a:r>
              <a:rPr lang="zh-CN" altLang="en-US" sz="2400" b="1" dirty="0">
                <a:solidFill>
                  <a:srgbClr val="FF0000"/>
                </a:solidFill>
              </a:rPr>
              <a:t>在派生类中可以</a:t>
            </a:r>
            <a:r>
              <a:rPr lang="zh-CN" altLang="zh-CN" sz="2400" b="1" dirty="0">
                <a:solidFill>
                  <a:srgbClr val="FF0000"/>
                </a:solidFill>
              </a:rPr>
              <a:t>直接访问基类的</a:t>
            </a:r>
            <a:r>
              <a:rPr lang="en-US" altLang="zh-CN" sz="2400" b="1" dirty="0">
                <a:solidFill>
                  <a:srgbClr val="FF0000"/>
                </a:solidFill>
              </a:rPr>
              <a:t>public</a:t>
            </a:r>
            <a:r>
              <a:rPr lang="zh-CN" altLang="zh-CN" sz="2400" b="1" dirty="0">
                <a:solidFill>
                  <a:srgbClr val="FF0000"/>
                </a:solidFill>
              </a:rPr>
              <a:t>和</a:t>
            </a:r>
            <a:r>
              <a:rPr lang="en-US" altLang="zh-CN" sz="2400" b="1" dirty="0">
                <a:solidFill>
                  <a:srgbClr val="FF0000"/>
                </a:solidFill>
              </a:rPr>
              <a:t>protected</a:t>
            </a:r>
            <a:r>
              <a:rPr lang="zh-CN" altLang="zh-CN" sz="2400" b="1" dirty="0">
                <a:solidFill>
                  <a:srgbClr val="FF0000"/>
                </a:solidFill>
              </a:rPr>
              <a:t>成员</a:t>
            </a:r>
            <a:r>
              <a:rPr lang="zh-CN" altLang="zh-CN" sz="2400" b="1" dirty="0"/>
              <a:t>，</a:t>
            </a:r>
            <a:r>
              <a:rPr lang="zh-CN" altLang="zh-CN" sz="2400" b="1" dirty="0">
                <a:solidFill>
                  <a:srgbClr val="0000CC"/>
                </a:solidFill>
              </a:rPr>
              <a:t>并且通过它们访问基类本身的</a:t>
            </a:r>
            <a:r>
              <a:rPr lang="en-US" altLang="zh-CN" sz="2400" b="1" dirty="0">
                <a:solidFill>
                  <a:srgbClr val="0000CC"/>
                </a:solidFill>
              </a:rPr>
              <a:t>private</a:t>
            </a:r>
            <a:r>
              <a:rPr lang="zh-CN" altLang="zh-CN" sz="2400" b="1" dirty="0">
                <a:solidFill>
                  <a:srgbClr val="0000CC"/>
                </a:solidFill>
              </a:rPr>
              <a:t>成员</a:t>
            </a:r>
            <a:r>
              <a:rPr lang="zh-CN" altLang="zh-CN" sz="2400" b="1" dirty="0"/>
              <a:t>。</a:t>
            </a:r>
            <a:endParaRPr lang="en-US" altLang="zh-CN" sz="2400" b="1" dirty="0">
              <a:solidFill>
                <a:srgbClr val="0000CC"/>
              </a:solidFill>
            </a:endParaRPr>
          </a:p>
        </p:txBody>
      </p:sp>
      <p:sp>
        <p:nvSpPr>
          <p:cNvPr id="27650" name="标题 1"/>
          <p:cNvSpPr>
            <a:spLocks noGrp="1"/>
          </p:cNvSpPr>
          <p:nvPr>
            <p:ph type="title"/>
          </p:nvPr>
        </p:nvSpPr>
        <p:spPr>
          <a:xfrm>
            <a:off x="457200" y="73025"/>
            <a:ext cx="8229600" cy="811213"/>
          </a:xfrm>
        </p:spPr>
        <p:txBody>
          <a:bodyPr/>
          <a:lstStyle/>
          <a:p>
            <a:r>
              <a:rPr lang="en-US" altLang="zh-CN" b="1"/>
              <a:t>4.3. </a:t>
            </a:r>
            <a:r>
              <a:rPr lang="zh-CN" altLang="en-US" b="1">
                <a:solidFill>
                  <a:srgbClr val="FF0000"/>
                </a:solidFill>
              </a:rPr>
              <a:t>继承方式</a:t>
            </a:r>
            <a:endParaRPr lang="zh-CN" altLang="en-US"/>
          </a:p>
        </p:txBody>
      </p:sp>
      <p:pic>
        <p:nvPicPr>
          <p:cNvPr id="27651" name="Picture 4"/>
          <p:cNvPicPr>
            <a:picLocks noChangeAspect="1" noChangeArrowheads="1"/>
          </p:cNvPicPr>
          <p:nvPr/>
        </p:nvPicPr>
        <p:blipFill>
          <a:blip r:embed="rId1"/>
          <a:srcRect l="2463" t="22876" r="2185"/>
          <a:stretch>
            <a:fillRect/>
          </a:stretch>
        </p:blipFill>
        <p:spPr bwMode="auto">
          <a:xfrm>
            <a:off x="2483803" y="5660708"/>
            <a:ext cx="6111875" cy="11239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anim calcmode="lin" valueType="num">
                                      <p:cBhvr additive="base">
                                        <p:cTn id="7"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5" end="5"/>
                                            </p:txEl>
                                          </p:spTgt>
                                        </p:tgtEl>
                                        <p:attrNameLst>
                                          <p:attrName>style.visibility</p:attrName>
                                        </p:attrNameLst>
                                      </p:cBhvr>
                                      <p:to>
                                        <p:strVal val="visible"/>
                                      </p:to>
                                    </p:set>
                                    <p:anim calcmode="lin" valueType="num">
                                      <p:cBhvr additive="base">
                                        <p:cTn id="13"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body" idx="1"/>
          </p:nvPr>
        </p:nvSpPr>
        <p:spPr>
          <a:xfrm>
            <a:off x="0" y="881063"/>
            <a:ext cx="6659563" cy="5976937"/>
          </a:xfrm>
        </p:spPr>
        <p:txBody>
          <a:bodyPr/>
          <a:lstStyle/>
          <a:p>
            <a:pPr eaLnBrk="1" hangingPunct="1">
              <a:lnSpc>
                <a:spcPct val="80000"/>
              </a:lnSpc>
              <a:buFontTx/>
              <a:buNone/>
            </a:pPr>
            <a:r>
              <a:rPr lang="en-US" altLang="zh-CN" sz="2400" b="1">
                <a:solidFill>
                  <a:srgbClr val="0000CC"/>
                </a:solidFill>
              </a:rPr>
              <a:t>【</a:t>
            </a:r>
            <a:r>
              <a:rPr lang="zh-CN" altLang="en-US" sz="2400" b="1">
                <a:solidFill>
                  <a:srgbClr val="0000CC"/>
                </a:solidFill>
              </a:rPr>
              <a:t>例</a:t>
            </a:r>
            <a:r>
              <a:rPr lang="en-US" altLang="zh-CN" sz="2400" b="1">
                <a:solidFill>
                  <a:srgbClr val="0000CC"/>
                </a:solidFill>
              </a:rPr>
              <a:t>】  </a:t>
            </a:r>
            <a:r>
              <a:rPr lang="zh-CN" altLang="en-US" sz="2400" b="1">
                <a:solidFill>
                  <a:srgbClr val="0000CC"/>
                </a:solidFill>
              </a:rPr>
              <a:t>保护继承的例子。</a:t>
            </a:r>
            <a:endParaRPr lang="en-US" altLang="zh-CN" sz="2400" b="1"/>
          </a:p>
          <a:p>
            <a:pPr eaLnBrk="1" hangingPunct="1">
              <a:lnSpc>
                <a:spcPct val="80000"/>
              </a:lnSpc>
              <a:buFontTx/>
              <a:buNone/>
            </a:pPr>
            <a:r>
              <a:rPr lang="en-US" altLang="zh-CN" sz="2400" b="1"/>
              <a:t>class Derived:</a:t>
            </a:r>
            <a:r>
              <a:rPr lang="en-US" altLang="zh-CN" sz="2400" b="1">
                <a:solidFill>
                  <a:srgbClr val="FF0000"/>
                </a:solidFill>
              </a:rPr>
              <a:t>protected</a:t>
            </a:r>
            <a:r>
              <a:rPr lang="en-US" altLang="zh-CN" sz="2400" b="1"/>
              <a:t> Base{</a:t>
            </a:r>
            <a:endParaRPr lang="en-US" altLang="zh-CN" sz="2400" b="1"/>
          </a:p>
          <a:p>
            <a:pPr eaLnBrk="1" hangingPunct="1">
              <a:lnSpc>
                <a:spcPct val="80000"/>
              </a:lnSpc>
              <a:buFontTx/>
              <a:buNone/>
            </a:pPr>
            <a:r>
              <a:rPr lang="en-US" altLang="zh-CN" sz="2400" b="1"/>
              <a:t>    int y;</a:t>
            </a:r>
            <a:endParaRPr lang="en-US" altLang="zh-CN" sz="2400" b="1"/>
          </a:p>
          <a:p>
            <a:pPr eaLnBrk="1" hangingPunct="1">
              <a:lnSpc>
                <a:spcPct val="80000"/>
              </a:lnSpc>
              <a:buFontTx/>
              <a:buNone/>
            </a:pPr>
            <a:r>
              <a:rPr lang="en-US" altLang="zh-CN" sz="2400" b="1"/>
              <a:t>public:</a:t>
            </a:r>
            <a:endParaRPr lang="en-US" altLang="zh-CN" sz="2400" b="1"/>
          </a:p>
          <a:p>
            <a:pPr eaLnBrk="1" hangingPunct="1">
              <a:lnSpc>
                <a:spcPct val="80000"/>
              </a:lnSpc>
              <a:buFontTx/>
              <a:buNone/>
            </a:pPr>
            <a:r>
              <a:rPr lang="en-US" altLang="zh-CN" sz="2400" b="1"/>
              <a:t>    void sety(int n){ y=n; }</a:t>
            </a:r>
            <a:endParaRPr lang="en-US" altLang="zh-CN" sz="2400" b="1"/>
          </a:p>
          <a:p>
            <a:pPr eaLnBrk="1" hangingPunct="1">
              <a:lnSpc>
                <a:spcPct val="80000"/>
              </a:lnSpc>
              <a:buFontTx/>
              <a:buNone/>
            </a:pPr>
            <a:r>
              <a:rPr lang="en-US" altLang="zh-CN" sz="2400" b="1"/>
              <a:t>    void sety(){ y=getx();} </a:t>
            </a:r>
            <a:endParaRPr lang="en-US" altLang="zh-CN" sz="2400" b="1"/>
          </a:p>
          <a:p>
            <a:pPr eaLnBrk="1" hangingPunct="1">
              <a:lnSpc>
                <a:spcPct val="80000"/>
              </a:lnSpc>
              <a:buFontTx/>
              <a:buNone/>
            </a:pPr>
            <a:r>
              <a:rPr lang="en-US" altLang="zh-CN" sz="2400" b="1"/>
              <a:t>     //</a:t>
            </a:r>
            <a:r>
              <a:rPr lang="zh-CN" altLang="en-US" sz="2400" b="1"/>
              <a:t>访问基类的保护成员</a:t>
            </a:r>
            <a:endParaRPr lang="zh-CN" altLang="en-US" sz="2400" b="1"/>
          </a:p>
          <a:p>
            <a:pPr eaLnBrk="1" hangingPunct="1">
              <a:lnSpc>
                <a:spcPct val="80000"/>
              </a:lnSpc>
              <a:buFontTx/>
              <a:buNone/>
            </a:pPr>
            <a:r>
              <a:rPr lang="zh-CN" altLang="en-US" sz="2400" b="1"/>
              <a:t>    </a:t>
            </a:r>
            <a:r>
              <a:rPr lang="en-US" altLang="zh-CN" sz="2400" b="1"/>
              <a:t>void showy(){ cout&lt;&lt;y&lt;&lt;endl; }</a:t>
            </a:r>
            <a:endParaRPr lang="en-US" altLang="zh-CN" sz="2400" b="1"/>
          </a:p>
          <a:p>
            <a:pPr eaLnBrk="1" hangingPunct="1">
              <a:lnSpc>
                <a:spcPct val="80000"/>
              </a:lnSpc>
              <a:buFontTx/>
              <a:buNone/>
            </a:pPr>
            <a:r>
              <a:rPr lang="en-US" altLang="zh-CN" sz="2400" b="1"/>
              <a:t>};</a:t>
            </a:r>
            <a:endParaRPr lang="en-US" altLang="zh-CN" sz="2400" b="1"/>
          </a:p>
          <a:p>
            <a:pPr eaLnBrk="1" hangingPunct="1">
              <a:lnSpc>
                <a:spcPct val="80000"/>
              </a:lnSpc>
              <a:buFontTx/>
              <a:buNone/>
            </a:pPr>
            <a:r>
              <a:rPr lang="en-US" altLang="zh-CN" sz="2400" b="1"/>
              <a:t>void main(){</a:t>
            </a:r>
            <a:endParaRPr lang="en-US" altLang="zh-CN" sz="2400" b="1"/>
          </a:p>
          <a:p>
            <a:pPr eaLnBrk="1" hangingPunct="1">
              <a:lnSpc>
                <a:spcPct val="80000"/>
              </a:lnSpc>
              <a:buFontTx/>
              <a:buNone/>
            </a:pPr>
            <a:r>
              <a:rPr lang="en-US" altLang="zh-CN" sz="2400" b="1"/>
              <a:t>    Derived obj;</a:t>
            </a:r>
            <a:endParaRPr lang="en-US" altLang="zh-CN" sz="2400" b="1"/>
          </a:p>
          <a:p>
            <a:pPr eaLnBrk="1" hangingPunct="1">
              <a:lnSpc>
                <a:spcPct val="80000"/>
              </a:lnSpc>
              <a:buFontTx/>
              <a:buNone/>
            </a:pPr>
            <a:r>
              <a:rPr lang="en-US" altLang="zh-CN" sz="2400" b="1"/>
              <a:t>    obj.setx(10);       //</a:t>
            </a:r>
            <a:r>
              <a:rPr lang="zh-CN" altLang="en-US" sz="2400" b="1"/>
              <a:t>错误</a:t>
            </a:r>
            <a:endParaRPr lang="zh-CN" altLang="en-US" sz="2400" b="1"/>
          </a:p>
          <a:p>
            <a:pPr eaLnBrk="1" hangingPunct="1">
              <a:lnSpc>
                <a:spcPct val="80000"/>
              </a:lnSpc>
              <a:buFontTx/>
              <a:buNone/>
            </a:pPr>
            <a:r>
              <a:rPr lang="en-US" altLang="zh-CN" sz="2400" b="1"/>
              <a:t>    obj.showx();	 //</a:t>
            </a:r>
            <a:r>
              <a:rPr lang="zh-CN" altLang="en-US" sz="2400" b="1"/>
              <a:t>错误， </a:t>
            </a:r>
            <a:endParaRPr lang="zh-CN" altLang="en-US" sz="2400" b="1"/>
          </a:p>
          <a:p>
            <a:pPr eaLnBrk="1" hangingPunct="1">
              <a:lnSpc>
                <a:spcPct val="80000"/>
              </a:lnSpc>
              <a:buFontTx/>
              <a:buNone/>
            </a:pPr>
            <a:r>
              <a:rPr lang="zh-CN" altLang="en-US" sz="2400" b="1"/>
              <a:t>    </a:t>
            </a:r>
            <a:r>
              <a:rPr lang="en-US" altLang="zh-CN" sz="2400" b="1"/>
              <a:t>obj.sety(20);</a:t>
            </a:r>
            <a:endParaRPr lang="en-US" altLang="zh-CN" sz="2400" b="1"/>
          </a:p>
          <a:p>
            <a:pPr eaLnBrk="1" hangingPunct="1">
              <a:lnSpc>
                <a:spcPct val="80000"/>
              </a:lnSpc>
              <a:buFontTx/>
              <a:buNone/>
            </a:pPr>
            <a:r>
              <a:rPr lang="en-US" altLang="zh-CN" sz="2400" b="1"/>
              <a:t>    obj.showy();    </a:t>
            </a:r>
            <a:endParaRPr lang="en-US" altLang="zh-CN" sz="2400" b="1"/>
          </a:p>
          <a:p>
            <a:pPr eaLnBrk="1" hangingPunct="1">
              <a:lnSpc>
                <a:spcPct val="80000"/>
              </a:lnSpc>
              <a:buFontTx/>
              <a:buNone/>
            </a:pPr>
            <a:r>
              <a:rPr lang="en-US" altLang="zh-CN" sz="2400" b="1"/>
              <a:t>}</a:t>
            </a:r>
            <a:endParaRPr lang="en-US" altLang="zh-CN" sz="2400" b="1"/>
          </a:p>
        </p:txBody>
      </p:sp>
      <p:sp>
        <p:nvSpPr>
          <p:cNvPr id="2" name="对话气泡: 矩形 1"/>
          <p:cNvSpPr>
            <a:spLocks noChangeArrowheads="1"/>
          </p:cNvSpPr>
          <p:nvPr/>
        </p:nvSpPr>
        <p:spPr bwMode="auto">
          <a:xfrm>
            <a:off x="4859338" y="5373688"/>
            <a:ext cx="4033837" cy="1439862"/>
          </a:xfrm>
          <a:prstGeom prst="wedgeRectCallout">
            <a:avLst>
              <a:gd name="adj1" fmla="val -65269"/>
              <a:gd name="adj2" fmla="val -59704"/>
            </a:avLst>
          </a:prstGeom>
          <a:gradFill rotWithShape="0">
            <a:gsLst>
              <a:gs pos="0">
                <a:srgbClr val="E7E3F9"/>
              </a:gs>
              <a:gs pos="4274">
                <a:srgbClr val="E7E3F9"/>
              </a:gs>
              <a:gs pos="12849">
                <a:srgbClr val="FFFFFF"/>
              </a:gs>
              <a:gs pos="43608">
                <a:srgbClr val="FFFFFF"/>
              </a:gs>
              <a:gs pos="61539">
                <a:srgbClr val="FFFFFF"/>
              </a:gs>
              <a:gs pos="74001">
                <a:srgbClr val="FFFFFF"/>
              </a:gs>
              <a:gs pos="80333">
                <a:srgbClr val="FFFFFF"/>
              </a:gs>
              <a:gs pos="100000">
                <a:srgbClr val="FFFF00"/>
              </a:gs>
            </a:gsLst>
            <a:lin ang="5400000" scaled="1"/>
          </a:gradFill>
          <a:ln w="19050" algn="ctr">
            <a:solidFill>
              <a:srgbClr val="A71E69"/>
            </a:solidFill>
            <a:miter lim="800000"/>
          </a:ln>
        </p:spPr>
        <p:txBody>
          <a:bodyPr anchor="ctr"/>
          <a:lstStyle/>
          <a:p>
            <a:pPr algn="ctr" eaLnBrk="0" hangingPunct="0"/>
            <a:r>
              <a:rPr lang="en-US" altLang="zh-CN" sz="2400" b="1"/>
              <a:t>Protected</a:t>
            </a:r>
            <a:r>
              <a:rPr lang="zh-CN" altLang="en-US" sz="2400" b="1"/>
              <a:t>继承方式已将</a:t>
            </a:r>
            <a:r>
              <a:rPr lang="en-US" altLang="zh-CN" sz="2400" b="1"/>
              <a:t>setx</a:t>
            </a:r>
            <a:r>
              <a:rPr lang="zh-CN" altLang="en-US" sz="2400" b="1"/>
              <a:t>，</a:t>
            </a:r>
            <a:r>
              <a:rPr lang="en-US" altLang="zh-CN" sz="2400" b="1"/>
              <a:t>showx</a:t>
            </a:r>
            <a:r>
              <a:rPr lang="zh-CN" altLang="en-US" sz="2400" b="1"/>
              <a:t>改变成了</a:t>
            </a:r>
            <a:r>
              <a:rPr lang="en-US" altLang="zh-CN" sz="2400" b="1"/>
              <a:t>protected</a:t>
            </a:r>
            <a:r>
              <a:rPr lang="zh-CN" altLang="en-US" sz="2400" b="1"/>
              <a:t>成员，不能在派生类外直接访问</a:t>
            </a:r>
            <a:endParaRPr lang="zh-CN" altLang="en-US" sz="2400" b="1"/>
          </a:p>
        </p:txBody>
      </p:sp>
      <p:sp>
        <p:nvSpPr>
          <p:cNvPr id="3" name="椭圆 2"/>
          <p:cNvSpPr/>
          <p:nvPr/>
        </p:nvSpPr>
        <p:spPr>
          <a:xfrm>
            <a:off x="323850" y="4797425"/>
            <a:ext cx="3960813"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29700" name="标题 1"/>
          <p:cNvSpPr>
            <a:spLocks noGrp="1"/>
          </p:cNvSpPr>
          <p:nvPr>
            <p:ph type="title"/>
          </p:nvPr>
        </p:nvSpPr>
        <p:spPr>
          <a:xfrm>
            <a:off x="468313" y="0"/>
            <a:ext cx="8229600" cy="811213"/>
          </a:xfrm>
        </p:spPr>
        <p:txBody>
          <a:bodyPr/>
          <a:lstStyle/>
          <a:p>
            <a:r>
              <a:rPr lang="en-US" altLang="zh-CN" b="1"/>
              <a:t>4.3. </a:t>
            </a:r>
            <a:r>
              <a:rPr lang="zh-CN" altLang="en-US" b="1">
                <a:solidFill>
                  <a:srgbClr val="FF0000"/>
                </a:solidFill>
              </a:rPr>
              <a:t>继承方式</a:t>
            </a:r>
            <a:endParaRPr lang="zh-CN" altLang="en-US"/>
          </a:p>
        </p:txBody>
      </p:sp>
      <p:sp>
        <p:nvSpPr>
          <p:cNvPr id="29701" name="Rectangle 4"/>
          <p:cNvSpPr>
            <a:spLocks noChangeArrowheads="1"/>
          </p:cNvSpPr>
          <p:nvPr/>
        </p:nvSpPr>
        <p:spPr bwMode="auto">
          <a:xfrm>
            <a:off x="5364163" y="404813"/>
            <a:ext cx="3600450" cy="4895850"/>
          </a:xfrm>
          <a:prstGeom prst="rect">
            <a:avLst/>
          </a:prstGeom>
          <a:solidFill>
            <a:schemeClr val="bg1"/>
          </a:solidFill>
          <a:ln w="9525">
            <a:solidFill>
              <a:schemeClr val="tx2"/>
            </a:solidFill>
            <a:miter lim="800000"/>
          </a:ln>
        </p:spPr>
        <p:txBody>
          <a:bodyPr/>
          <a:lstStyle/>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class Derived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int y;</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public:</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sety(int n){  y=n;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sety(){y=getx();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showy()</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{cout&lt;&lt;y&lt;&lt;endl;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private:</a:t>
            </a:r>
            <a:r>
              <a:rPr lang="en-US" altLang="zh-CN" b="1">
                <a:solidFill>
                  <a:srgbClr val="FF0000"/>
                </a:solidFill>
                <a:latin typeface="Lucida Sans Unicode" panose="020B0602030504020204" pitchFamily="34" charset="0"/>
                <a:ea typeface="楷体_GB2312"/>
                <a:cs typeface="楷体_GB2312"/>
              </a:rPr>
              <a:t>(</a:t>
            </a:r>
            <a:r>
              <a:rPr lang="zh-CN" altLang="en-US" b="1">
                <a:solidFill>
                  <a:srgbClr val="FF0000"/>
                </a:solidFill>
                <a:latin typeface="Lucida Sans Unicode" panose="020B0602030504020204" pitchFamily="34" charset="0"/>
                <a:ea typeface="楷体_GB2312"/>
                <a:cs typeface="楷体_GB2312"/>
              </a:rPr>
              <a:t>基类私有成员</a:t>
            </a:r>
            <a:r>
              <a:rPr lang="en-US" altLang="zh-CN" b="1">
                <a:solidFill>
                  <a:srgbClr val="FF0000"/>
                </a:solidFill>
                <a:latin typeface="Lucida Sans Unicode" panose="020B0602030504020204" pitchFamily="34" charset="0"/>
                <a:ea typeface="楷体_GB2312"/>
                <a:cs typeface="楷体_GB2312"/>
              </a:rPr>
              <a:t>)</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int x;</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protected:</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int getx(){return x;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setx(int n){x=n;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showx()	{	cout&lt;&lt;x&lt;&lt;endl;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a:t>
            </a:r>
            <a:endParaRPr lang="en-US" altLang="zh-CN" b="1">
              <a:latin typeface="Lucida Sans Unicode" panose="020B0602030504020204" pitchFamily="34" charset="0"/>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052513"/>
            <a:ext cx="8766175" cy="5168900"/>
          </a:xfrm>
        </p:spPr>
        <p:txBody>
          <a:bodyPr/>
          <a:lstStyle/>
          <a:p>
            <a:pPr marL="0" indent="0">
              <a:buFontTx/>
              <a:buNone/>
            </a:pPr>
            <a:r>
              <a:rPr lang="en-US" altLang="zh-CN" sz="2800" b="1">
                <a:solidFill>
                  <a:srgbClr val="0000CC"/>
                </a:solidFill>
              </a:rPr>
              <a:t>4</a:t>
            </a:r>
            <a:r>
              <a:rPr lang="zh-CN" altLang="zh-CN" sz="2800" b="1">
                <a:solidFill>
                  <a:srgbClr val="0000CC"/>
                </a:solidFill>
              </a:rPr>
              <a:t>．阻止继承</a:t>
            </a:r>
            <a:r>
              <a:rPr lang="en-US" altLang="zh-CN" sz="2800" b="1">
                <a:solidFill>
                  <a:srgbClr val="0000CC"/>
                </a:solidFill>
              </a:rPr>
              <a:t>                                                      </a:t>
            </a:r>
            <a:r>
              <a:rPr lang="en-US" altLang="zh-CN" sz="2400" b="1"/>
              <a:t>11C</a:t>
            </a:r>
            <a:r>
              <a:rPr lang="en-US" altLang="zh-CN" sz="2400" b="1" baseline="-25000"/>
              <a:t>++</a:t>
            </a:r>
            <a:endParaRPr lang="zh-CN" altLang="zh-CN" sz="2400" b="1"/>
          </a:p>
          <a:p>
            <a:pPr marL="857250" lvl="1" indent="-457200"/>
            <a:r>
              <a:rPr lang="zh-CN" altLang="zh-CN" b="1"/>
              <a:t>如果不想让一个类作为其它类的基类，可以用</a:t>
            </a:r>
            <a:r>
              <a:rPr lang="en-US" altLang="zh-CN" b="1"/>
              <a:t>final</a:t>
            </a:r>
            <a:r>
              <a:rPr lang="zh-CN" altLang="zh-CN" b="1"/>
              <a:t>关键字阻止它被继承。形式如下：</a:t>
            </a:r>
            <a:endParaRPr lang="zh-CN" altLang="zh-CN" b="1"/>
          </a:p>
          <a:p>
            <a:pPr marL="800100" lvl="2" indent="0">
              <a:buFontTx/>
              <a:buNone/>
            </a:pPr>
            <a:r>
              <a:rPr lang="en-US" altLang="zh-CN" b="1"/>
              <a:t>class Base{……}                       //</a:t>
            </a:r>
            <a:r>
              <a:rPr lang="zh-CN" altLang="zh-CN" b="1"/>
              <a:t>可以被继承</a:t>
            </a:r>
            <a:endParaRPr lang="zh-CN" altLang="zh-CN" b="1"/>
          </a:p>
          <a:p>
            <a:pPr marL="800100" lvl="2" indent="0">
              <a:buFontTx/>
              <a:buNone/>
            </a:pPr>
            <a:r>
              <a:rPr lang="en-US" altLang="zh-CN" b="1"/>
              <a:t>class NoDeri  </a:t>
            </a:r>
            <a:r>
              <a:rPr lang="en-US" altLang="zh-CN" b="1">
                <a:solidFill>
                  <a:srgbClr val="FF0000"/>
                </a:solidFill>
              </a:rPr>
              <a:t>final</a:t>
            </a:r>
            <a:r>
              <a:rPr lang="en-US" altLang="zh-CN" b="1"/>
              <a:t>{……}           //</a:t>
            </a:r>
            <a:r>
              <a:rPr lang="zh-CN" altLang="zh-CN" b="1"/>
              <a:t>不能被继承</a:t>
            </a:r>
            <a:endParaRPr lang="zh-CN" altLang="zh-CN" b="1"/>
          </a:p>
          <a:p>
            <a:pPr marL="800100" lvl="2" indent="0">
              <a:buFontTx/>
              <a:buNone/>
            </a:pPr>
            <a:r>
              <a:rPr lang="en-US" altLang="zh-CN" b="1"/>
              <a:t>class D </a:t>
            </a:r>
            <a:r>
              <a:rPr lang="en-US" altLang="zh-CN" b="1">
                <a:solidFill>
                  <a:srgbClr val="FF0000"/>
                </a:solidFill>
              </a:rPr>
              <a:t>final:</a:t>
            </a:r>
            <a:r>
              <a:rPr lang="en-US" altLang="zh-CN" b="1"/>
              <a:t>Base{……}           //</a:t>
            </a:r>
            <a:r>
              <a:rPr lang="zh-CN" altLang="zh-CN" b="1"/>
              <a:t>正确，</a:t>
            </a:r>
            <a:r>
              <a:rPr lang="en-US" altLang="zh-CN" b="1"/>
              <a:t>D</a:t>
            </a:r>
            <a:r>
              <a:rPr lang="zh-CN" altLang="zh-CN" b="1"/>
              <a:t>不能被继承</a:t>
            </a:r>
            <a:endParaRPr lang="zh-CN" altLang="zh-CN" b="1"/>
          </a:p>
          <a:p>
            <a:pPr marL="800100" lvl="2" indent="0">
              <a:buFontTx/>
              <a:buNone/>
            </a:pPr>
            <a:r>
              <a:rPr lang="en-US" altLang="zh-CN" b="1">
                <a:solidFill>
                  <a:srgbClr val="0000CC"/>
                </a:solidFill>
              </a:rPr>
              <a:t>class D1:NoDeri{</a:t>
            </a:r>
            <a:r>
              <a:rPr lang="zh-CN" altLang="zh-CN" b="1">
                <a:solidFill>
                  <a:srgbClr val="0000CC"/>
                </a:solidFill>
              </a:rPr>
              <a:t>……</a:t>
            </a:r>
            <a:r>
              <a:rPr lang="en-US" altLang="zh-CN" b="1">
                <a:solidFill>
                  <a:srgbClr val="0000CC"/>
                </a:solidFill>
              </a:rPr>
              <a:t>}           //</a:t>
            </a:r>
            <a:r>
              <a:rPr lang="zh-CN" altLang="zh-CN" b="1">
                <a:solidFill>
                  <a:srgbClr val="0000CC"/>
                </a:solidFill>
              </a:rPr>
              <a:t>错误，</a:t>
            </a:r>
            <a:r>
              <a:rPr lang="en-US" altLang="zh-CN" b="1">
                <a:solidFill>
                  <a:srgbClr val="0000CC"/>
                </a:solidFill>
              </a:rPr>
              <a:t>NoDeri</a:t>
            </a:r>
            <a:r>
              <a:rPr lang="zh-CN" altLang="zh-CN" b="1">
                <a:solidFill>
                  <a:srgbClr val="0000CC"/>
                </a:solidFill>
              </a:rPr>
              <a:t>不能被继承</a:t>
            </a:r>
            <a:endParaRPr lang="zh-CN" altLang="zh-CN" b="1">
              <a:solidFill>
                <a:srgbClr val="0000CC"/>
              </a:solidFill>
            </a:endParaRPr>
          </a:p>
          <a:p>
            <a:pPr marL="800100" lvl="2" indent="0">
              <a:buFontTx/>
              <a:buNone/>
            </a:pPr>
            <a:r>
              <a:rPr lang="en-US" altLang="zh-CN" b="1">
                <a:solidFill>
                  <a:srgbClr val="0000CC"/>
                </a:solidFill>
              </a:rPr>
              <a:t>class D2:D{……}                     //</a:t>
            </a:r>
            <a:r>
              <a:rPr lang="zh-CN" altLang="zh-CN" b="1">
                <a:solidFill>
                  <a:srgbClr val="0000CC"/>
                </a:solidFill>
              </a:rPr>
              <a:t>错误，</a:t>
            </a:r>
            <a:r>
              <a:rPr lang="en-US" altLang="zh-CN" b="1">
                <a:solidFill>
                  <a:srgbClr val="0000CC"/>
                </a:solidFill>
              </a:rPr>
              <a:t>D</a:t>
            </a:r>
            <a:r>
              <a:rPr lang="zh-CN" altLang="zh-CN" b="1">
                <a:solidFill>
                  <a:srgbClr val="0000CC"/>
                </a:solidFill>
              </a:rPr>
              <a:t>不能被继承</a:t>
            </a:r>
            <a:endParaRPr lang="zh-CN" altLang="zh-CN" b="1">
              <a:solidFill>
                <a:srgbClr val="0000CC"/>
              </a:solidFill>
            </a:endParaRPr>
          </a:p>
          <a:p>
            <a:pPr marL="0" indent="0">
              <a:buFontTx/>
              <a:buNone/>
            </a:pPr>
            <a:endParaRPr lang="zh-CN" altLang="en-US" sz="2400"/>
          </a:p>
        </p:txBody>
      </p:sp>
      <p:sp>
        <p:nvSpPr>
          <p:cNvPr id="30722" name="标题 1"/>
          <p:cNvSpPr>
            <a:spLocks noGrp="1"/>
          </p:cNvSpPr>
          <p:nvPr>
            <p:ph type="title"/>
          </p:nvPr>
        </p:nvSpPr>
        <p:spPr>
          <a:xfrm>
            <a:off x="457200" y="73025"/>
            <a:ext cx="8229600" cy="811213"/>
          </a:xfrm>
        </p:spPr>
        <p:txBody>
          <a:bodyPr/>
          <a:lstStyle/>
          <a:p>
            <a:r>
              <a:rPr lang="en-US" altLang="zh-CN" b="1"/>
              <a:t>4.3. </a:t>
            </a:r>
            <a:r>
              <a:rPr lang="zh-CN" altLang="en-US" b="1">
                <a:solidFill>
                  <a:srgbClr val="FF0000"/>
                </a:solidFill>
              </a:rPr>
              <a:t>继承方式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body" sz="half" idx="1"/>
          </p:nvPr>
        </p:nvSpPr>
        <p:spPr>
          <a:xfrm>
            <a:off x="228600" y="1109663"/>
            <a:ext cx="8228013" cy="3455987"/>
          </a:xfrm>
        </p:spPr>
        <p:txBody>
          <a:bodyPr/>
          <a:lstStyle/>
          <a:p>
            <a:pPr eaLnBrk="1" hangingPunct="1">
              <a:buFontTx/>
              <a:buNone/>
            </a:pPr>
            <a:r>
              <a:rPr lang="zh-CN" altLang="en-US" b="1">
                <a:solidFill>
                  <a:srgbClr val="0000CC"/>
                </a:solidFill>
              </a:rPr>
              <a:t>派生类和基类的关系</a:t>
            </a:r>
            <a:endParaRPr lang="zh-CN" altLang="en-US" b="1">
              <a:solidFill>
                <a:srgbClr val="0000CC"/>
              </a:solidFill>
            </a:endParaRPr>
          </a:p>
          <a:p>
            <a:pPr lvl="1" eaLnBrk="1" hangingPunct="1"/>
            <a:r>
              <a:rPr lang="zh-CN" altLang="zh-CN" b="1"/>
              <a:t>派生类</a:t>
            </a:r>
            <a:r>
              <a:rPr lang="zh-CN" altLang="zh-CN" b="1">
                <a:solidFill>
                  <a:srgbClr val="FF0000"/>
                </a:solidFill>
              </a:rPr>
              <a:t>拷贝了基类数据成员和成员函数的一份副本</a:t>
            </a:r>
            <a:r>
              <a:rPr lang="zh-CN" altLang="zh-CN" b="1"/>
              <a:t>，不用编程就具备了基类的程序功能。</a:t>
            </a:r>
            <a:endParaRPr lang="en-US" altLang="zh-CN" b="1"/>
          </a:p>
          <a:p>
            <a:pPr lvl="1" eaLnBrk="1" hangingPunct="1"/>
            <a:r>
              <a:rPr lang="zh-CN" altLang="en-US" sz="2400" b="1"/>
              <a:t>在派生类对象中，具有一个基类子对象。</a:t>
            </a:r>
            <a:endParaRPr lang="zh-CN" altLang="en-US" sz="2400" b="1"/>
          </a:p>
        </p:txBody>
      </p:sp>
      <p:sp>
        <p:nvSpPr>
          <p:cNvPr id="21507" name="Rectangle 3"/>
          <p:cNvSpPr>
            <a:spLocks noChangeArrowheads="1"/>
          </p:cNvSpPr>
          <p:nvPr/>
        </p:nvSpPr>
        <p:spPr bwMode="auto">
          <a:xfrm>
            <a:off x="533400" y="3213100"/>
            <a:ext cx="3810000" cy="2359025"/>
          </a:xfrm>
          <a:prstGeom prst="rect">
            <a:avLst/>
          </a:prstGeom>
          <a:noFill/>
          <a:ln w="9525">
            <a:noFill/>
            <a:miter lim="800000"/>
          </a:ln>
        </p:spPr>
        <p:txBody>
          <a:bodyPr/>
          <a:lstStyle/>
          <a:p>
            <a:pPr marL="342900" indent="-342900">
              <a:spcBef>
                <a:spcPct val="20000"/>
              </a:spcBef>
              <a:buClr>
                <a:srgbClr val="FF9900"/>
              </a:buClr>
              <a:buFont typeface="Wingdings" panose="05000000000000000000" pitchFamily="2" charset="2"/>
              <a:buNone/>
            </a:pPr>
            <a:r>
              <a:rPr kumimoji="1" lang="en-US" altLang="zh-CN" sz="2800" b="1">
                <a:latin typeface="Lucida Sans Unicode" panose="020B0602030504020204" pitchFamily="34" charset="0"/>
                <a:ea typeface="楷体_GB2312"/>
                <a:cs typeface="楷体_GB2312"/>
              </a:rPr>
              <a:t>class Base</a:t>
            </a:r>
            <a:endParaRPr kumimoji="1" lang="en-US" altLang="zh-CN" sz="2800"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800" b="1">
                <a:latin typeface="Lucida Sans Unicode" panose="020B0602030504020204" pitchFamily="34" charset="0"/>
                <a:ea typeface="楷体_GB2312"/>
                <a:cs typeface="楷体_GB2312"/>
              </a:rPr>
              <a:t>	{base members;};</a:t>
            </a:r>
            <a:endParaRPr kumimoji="1" lang="en-US" altLang="zh-CN" sz="2800"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endParaRPr kumimoji="1" lang="en-US" altLang="zh-CN" sz="2800"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800" b="1">
                <a:latin typeface="Lucida Sans Unicode" panose="020B0602030504020204" pitchFamily="34" charset="0"/>
                <a:ea typeface="楷体_GB2312"/>
                <a:cs typeface="楷体_GB2312"/>
              </a:rPr>
              <a:t>class Derived: Base</a:t>
            </a:r>
            <a:endParaRPr kumimoji="1" lang="en-US" altLang="zh-CN" sz="2800"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800" b="1">
                <a:latin typeface="Lucida Sans Unicode" panose="020B0602030504020204" pitchFamily="34" charset="0"/>
                <a:ea typeface="楷体_GB2312"/>
                <a:cs typeface="楷体_GB2312"/>
              </a:rPr>
              <a:t>	{new members;};</a:t>
            </a:r>
            <a:endParaRPr kumimoji="1" lang="en-US" altLang="zh-CN" sz="2800" b="1">
              <a:latin typeface="Lucida Sans Unicode" panose="020B0602030504020204" pitchFamily="34" charset="0"/>
              <a:ea typeface="楷体_GB2312"/>
              <a:cs typeface="楷体_GB2312"/>
            </a:endParaRPr>
          </a:p>
        </p:txBody>
      </p:sp>
      <p:grpSp>
        <p:nvGrpSpPr>
          <p:cNvPr id="21508" name="Group 4"/>
          <p:cNvGrpSpPr/>
          <p:nvPr/>
        </p:nvGrpSpPr>
        <p:grpSpPr bwMode="auto">
          <a:xfrm>
            <a:off x="4237038" y="3478213"/>
            <a:ext cx="4876800" cy="1828800"/>
            <a:chOff x="2496" y="2208"/>
            <a:chExt cx="3072" cy="1152"/>
          </a:xfrm>
        </p:grpSpPr>
        <p:grpSp>
          <p:nvGrpSpPr>
            <p:cNvPr id="31749" name="Group 5"/>
            <p:cNvGrpSpPr/>
            <p:nvPr/>
          </p:nvGrpSpPr>
          <p:grpSpPr bwMode="auto">
            <a:xfrm>
              <a:off x="3456" y="2304"/>
              <a:ext cx="1104" cy="1056"/>
              <a:chOff x="3504" y="2544"/>
              <a:chExt cx="1104" cy="1056"/>
            </a:xfrm>
          </p:grpSpPr>
          <p:sp>
            <p:nvSpPr>
              <p:cNvPr id="31754" name="Rectangle 6"/>
              <p:cNvSpPr>
                <a:spLocks noChangeArrowheads="1"/>
              </p:cNvSpPr>
              <p:nvPr/>
            </p:nvSpPr>
            <p:spPr bwMode="auto">
              <a:xfrm>
                <a:off x="3504" y="2544"/>
                <a:ext cx="1104" cy="528"/>
              </a:xfrm>
              <a:prstGeom prst="rect">
                <a:avLst/>
              </a:prstGeom>
              <a:solidFill>
                <a:schemeClr val="accent1"/>
              </a:solidFill>
              <a:ln w="9525">
                <a:solidFill>
                  <a:schemeClr val="tx1"/>
                </a:solidFill>
                <a:miter lim="800000"/>
              </a:ln>
            </p:spPr>
            <p:txBody>
              <a:bodyPr wrap="none" anchor="ctr"/>
              <a:lstStyle/>
              <a:p>
                <a:pPr algn="ctr"/>
                <a:r>
                  <a:rPr kumimoji="1" lang="en-US" altLang="zh-CN" sz="2000">
                    <a:latin typeface="Trebuchet MS" panose="020B0603020202020204" pitchFamily="34" charset="0"/>
                  </a:rPr>
                  <a:t>base members</a:t>
                </a:r>
                <a:endParaRPr kumimoji="1" lang="en-US" altLang="zh-CN" sz="2000">
                  <a:latin typeface="Trebuchet MS" panose="020B0603020202020204" pitchFamily="34" charset="0"/>
                </a:endParaRPr>
              </a:p>
            </p:txBody>
          </p:sp>
          <p:sp>
            <p:nvSpPr>
              <p:cNvPr id="31755" name="Rectangle 7"/>
              <p:cNvSpPr>
                <a:spLocks noChangeArrowheads="1"/>
              </p:cNvSpPr>
              <p:nvPr/>
            </p:nvSpPr>
            <p:spPr bwMode="auto">
              <a:xfrm>
                <a:off x="3504" y="3072"/>
                <a:ext cx="1104" cy="528"/>
              </a:xfrm>
              <a:prstGeom prst="rect">
                <a:avLst/>
              </a:prstGeom>
              <a:solidFill>
                <a:schemeClr val="accent1"/>
              </a:solidFill>
              <a:ln w="9525">
                <a:solidFill>
                  <a:schemeClr val="tx1"/>
                </a:solidFill>
                <a:miter lim="800000"/>
              </a:ln>
            </p:spPr>
            <p:txBody>
              <a:bodyPr wrap="none" anchor="ctr"/>
              <a:lstStyle/>
              <a:p>
                <a:pPr algn="ctr"/>
                <a:r>
                  <a:rPr kumimoji="1" lang="en-US" altLang="zh-CN" sz="2000">
                    <a:latin typeface="Trebuchet MS" panose="020B0603020202020204" pitchFamily="34" charset="0"/>
                  </a:rPr>
                  <a:t>new members</a:t>
                </a:r>
                <a:endParaRPr kumimoji="1" lang="en-US" altLang="zh-CN" sz="2000">
                  <a:latin typeface="Trebuchet MS" panose="020B0603020202020204" pitchFamily="34" charset="0"/>
                </a:endParaRPr>
              </a:p>
            </p:txBody>
          </p:sp>
        </p:grpSp>
        <p:sp>
          <p:nvSpPr>
            <p:cNvPr id="31750" name="Text Box 8"/>
            <p:cNvSpPr txBox="1">
              <a:spLocks noChangeArrowheads="1"/>
            </p:cNvSpPr>
            <p:nvPr/>
          </p:nvSpPr>
          <p:spPr bwMode="auto">
            <a:xfrm>
              <a:off x="2496" y="2208"/>
              <a:ext cx="768" cy="250"/>
            </a:xfrm>
            <a:prstGeom prst="rect">
              <a:avLst/>
            </a:prstGeom>
            <a:noFill/>
            <a:ln w="9525">
              <a:noFill/>
              <a:miter lim="800000"/>
            </a:ln>
          </p:spPr>
          <p:txBody>
            <a:bodyPr lIns="92075" tIns="46038" rIns="92075" bIns="46038">
              <a:spAutoFit/>
            </a:bodyPr>
            <a:lstStyle/>
            <a:p>
              <a:pPr algn="ctr">
                <a:spcBef>
                  <a:spcPct val="50000"/>
                </a:spcBef>
              </a:pPr>
              <a:r>
                <a:rPr kumimoji="1" lang="en-US" altLang="zh-CN" sz="2000" b="1">
                  <a:latin typeface="Times New Roman" panose="02020603050405020304" pitchFamily="18" charset="0"/>
                </a:rPr>
                <a:t>this</a:t>
              </a:r>
              <a:r>
                <a:rPr kumimoji="1" lang="zh-CN" altLang="en-US" sz="2000" b="1">
                  <a:latin typeface="Times New Roman" panose="02020603050405020304" pitchFamily="18" charset="0"/>
                </a:rPr>
                <a:t>指针</a:t>
              </a:r>
              <a:endParaRPr kumimoji="1" lang="zh-CN" altLang="en-US" sz="2000" b="1">
                <a:latin typeface="Times New Roman" panose="02020603050405020304" pitchFamily="18" charset="0"/>
              </a:endParaRPr>
            </a:p>
          </p:txBody>
        </p:sp>
        <p:sp>
          <p:nvSpPr>
            <p:cNvPr id="31751" name="Text Box 9"/>
            <p:cNvSpPr txBox="1">
              <a:spLocks noChangeArrowheads="1"/>
            </p:cNvSpPr>
            <p:nvPr/>
          </p:nvSpPr>
          <p:spPr bwMode="auto">
            <a:xfrm>
              <a:off x="4800" y="2688"/>
              <a:ext cx="768" cy="442"/>
            </a:xfrm>
            <a:prstGeom prst="rect">
              <a:avLst/>
            </a:prstGeom>
            <a:noFill/>
            <a:ln w="9525">
              <a:noFill/>
              <a:miter lim="800000"/>
            </a:ln>
          </p:spPr>
          <p:txBody>
            <a:bodyPr lIns="92075" tIns="46038" rIns="92075" bIns="46038">
              <a:spAutoFit/>
            </a:bodyPr>
            <a:lstStyle/>
            <a:p>
              <a:pPr algn="ctr">
                <a:spcBef>
                  <a:spcPct val="50000"/>
                </a:spcBef>
              </a:pPr>
              <a:r>
                <a:rPr kumimoji="1" lang="en-US" altLang="zh-CN" sz="2000" b="1">
                  <a:latin typeface="Times New Roman" panose="02020603050405020304" pitchFamily="18" charset="0"/>
                </a:rPr>
                <a:t>Derived members</a:t>
              </a:r>
              <a:endParaRPr kumimoji="1" lang="en-US" altLang="zh-CN" sz="2000" b="1">
                <a:latin typeface="Times New Roman" panose="02020603050405020304" pitchFamily="18" charset="0"/>
              </a:endParaRPr>
            </a:p>
          </p:txBody>
        </p:sp>
        <p:sp>
          <p:nvSpPr>
            <p:cNvPr id="31752" name="Line 10"/>
            <p:cNvSpPr>
              <a:spLocks noChangeShapeType="1"/>
            </p:cNvSpPr>
            <p:nvPr/>
          </p:nvSpPr>
          <p:spPr bwMode="auto">
            <a:xfrm>
              <a:off x="3216" y="2304"/>
              <a:ext cx="240" cy="0"/>
            </a:xfrm>
            <a:prstGeom prst="line">
              <a:avLst/>
            </a:prstGeom>
            <a:noFill/>
            <a:ln w="28575">
              <a:solidFill>
                <a:srgbClr val="FF00FF"/>
              </a:solidFill>
              <a:round/>
              <a:tailEnd type="triangle" w="med" len="med"/>
            </a:ln>
          </p:spPr>
          <p:txBody>
            <a:bodyPr lIns="92075" tIns="46038" rIns="92075" bIns="46038" anchor="ctr">
              <a:spAutoFit/>
            </a:bodyPr>
            <a:lstStyle/>
            <a:p>
              <a:endParaRPr lang="zh-CN" altLang="en-US"/>
            </a:p>
          </p:txBody>
        </p:sp>
        <p:sp>
          <p:nvSpPr>
            <p:cNvPr id="31753" name="AutoShape 11"/>
            <p:cNvSpPr/>
            <p:nvPr/>
          </p:nvSpPr>
          <p:spPr bwMode="auto">
            <a:xfrm>
              <a:off x="4656" y="2304"/>
              <a:ext cx="96" cy="1056"/>
            </a:xfrm>
            <a:prstGeom prst="rightBrace">
              <a:avLst>
                <a:gd name="adj1" fmla="val 91667"/>
                <a:gd name="adj2" fmla="val 50000"/>
              </a:avLst>
            </a:prstGeom>
            <a:noFill/>
            <a:ln w="28575">
              <a:solidFill>
                <a:srgbClr val="FF00FF"/>
              </a:solidFill>
              <a:round/>
            </a:ln>
          </p:spPr>
          <p:txBody>
            <a:bodyPr wrap="none" lIns="92075" tIns="46038" rIns="92075" bIns="46038" anchor="ctr">
              <a:spAutoFit/>
            </a:bodyPr>
            <a:lstStyle/>
            <a:p>
              <a:endParaRPr lang="zh-CN" altLang="en-US"/>
            </a:p>
          </p:txBody>
        </p:sp>
      </p:grpSp>
      <p:sp>
        <p:nvSpPr>
          <p:cNvPr id="31748" name="Rectangle 2"/>
          <p:cNvSpPr>
            <a:spLocks noGrp="1" noChangeArrowheads="1"/>
          </p:cNvSpPr>
          <p:nvPr>
            <p:ph type="title"/>
          </p:nvPr>
        </p:nvSpPr>
        <p:spPr>
          <a:xfrm>
            <a:off x="684213" y="188913"/>
            <a:ext cx="7772400" cy="574675"/>
          </a:xfrm>
        </p:spPr>
        <p:txBody>
          <a:bodyPr/>
          <a:lstStyle/>
          <a:p>
            <a:r>
              <a:rPr lang="en-US" altLang="zh-CN" b="1"/>
              <a:t>4.4  </a:t>
            </a:r>
            <a:r>
              <a:rPr lang="zh-CN" altLang="zh-CN" b="1"/>
              <a:t>派生类</a:t>
            </a:r>
            <a:r>
              <a:rPr lang="zh-CN" altLang="zh-CN" b="1">
                <a:solidFill>
                  <a:srgbClr val="FF0000"/>
                </a:solidFill>
              </a:rPr>
              <a:t>对基类的扩展</a:t>
            </a:r>
            <a:endParaRPr lang="zh-CN" altLang="zh-CN" b="1">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6" fill="hold" nodeType="clickEffect">
                                  <p:stCondLst>
                                    <p:cond delay="0"/>
                                  </p:stCondLst>
                                  <p:childTnLst>
                                    <p:set>
                                      <p:cBhvr>
                                        <p:cTn id="10" dur="1" fill="hold">
                                          <p:stCondLst>
                                            <p:cond delay="0"/>
                                          </p:stCondLst>
                                        </p:cTn>
                                        <p:tgtEl>
                                          <p:spTgt spid="21508"/>
                                        </p:tgtEl>
                                        <p:attrNameLst>
                                          <p:attrName>style.visibility</p:attrName>
                                        </p:attrNameLst>
                                      </p:cBhvr>
                                      <p:to>
                                        <p:strVal val="visible"/>
                                      </p:to>
                                    </p:set>
                                    <p:anim calcmode="lin" valueType="num">
                                      <p:cBhvr additive="base">
                                        <p:cTn id="11" dur="500" fill="hold"/>
                                        <p:tgtEl>
                                          <p:spTgt spid="21508"/>
                                        </p:tgtEl>
                                        <p:attrNameLst>
                                          <p:attrName>ppt_x</p:attrName>
                                        </p:attrNameLst>
                                      </p:cBhvr>
                                      <p:tavLst>
                                        <p:tav tm="0">
                                          <p:val>
                                            <p:strVal val="1+#ppt_w/2"/>
                                          </p:val>
                                        </p:tav>
                                        <p:tav tm="100000">
                                          <p:val>
                                            <p:strVal val="#ppt_x"/>
                                          </p:val>
                                        </p:tav>
                                      </p:tavLst>
                                    </p:anim>
                                    <p:anim calcmode="lin" valueType="num">
                                      <p:cBhvr additive="base">
                                        <p:cTn id="12"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23850" y="188913"/>
            <a:ext cx="8132763" cy="574675"/>
          </a:xfrm>
        </p:spPr>
        <p:txBody>
          <a:bodyPr/>
          <a:lstStyle/>
          <a:p>
            <a:r>
              <a:rPr lang="en-US" altLang="zh-CN" sz="3600" b="1"/>
              <a:t>4.4.1  </a:t>
            </a:r>
            <a:r>
              <a:rPr lang="zh-CN" altLang="zh-CN" sz="3600" b="1">
                <a:solidFill>
                  <a:srgbClr val="FF0000"/>
                </a:solidFill>
              </a:rPr>
              <a:t>成员函数的重定义</a:t>
            </a:r>
            <a:r>
              <a:rPr lang="zh-CN" altLang="zh-CN" sz="3600" b="1"/>
              <a:t>和名字隐藏</a:t>
            </a:r>
            <a:endParaRPr lang="zh-CN" altLang="zh-CN" sz="3600" b="1"/>
          </a:p>
        </p:txBody>
      </p:sp>
      <p:sp>
        <p:nvSpPr>
          <p:cNvPr id="20483" name="Rectangle 3"/>
          <p:cNvSpPr>
            <a:spLocks noGrp="1" noChangeArrowheads="1"/>
          </p:cNvSpPr>
          <p:nvPr>
            <p:ph type="body" idx="1"/>
          </p:nvPr>
        </p:nvSpPr>
        <p:spPr>
          <a:xfrm>
            <a:off x="179388" y="1196975"/>
            <a:ext cx="8713787" cy="5661025"/>
          </a:xfrm>
        </p:spPr>
        <p:txBody>
          <a:bodyPr/>
          <a:lstStyle/>
          <a:p>
            <a:pPr eaLnBrk="1" hangingPunct="1">
              <a:buFontTx/>
              <a:buNone/>
            </a:pPr>
            <a:r>
              <a:rPr lang="en-US" altLang="zh-CN" b="1" dirty="0">
                <a:solidFill>
                  <a:srgbClr val="0000CC"/>
                </a:solidFill>
              </a:rPr>
              <a:t>1</a:t>
            </a:r>
            <a:r>
              <a:rPr lang="zh-CN" altLang="en-US" b="1" dirty="0">
                <a:solidFill>
                  <a:srgbClr val="0000CC"/>
                </a:solidFill>
              </a:rPr>
              <a:t>、成员函数的重定义和名字隐藏</a:t>
            </a:r>
            <a:endParaRPr lang="zh-CN" altLang="en-US" b="1" dirty="0">
              <a:solidFill>
                <a:srgbClr val="0000CC"/>
              </a:solidFill>
            </a:endParaRPr>
          </a:p>
          <a:p>
            <a:pPr lvl="1" eaLnBrk="1" hangingPunct="1"/>
            <a:r>
              <a:rPr lang="zh-CN" altLang="en-US" b="1" dirty="0"/>
              <a:t>派生类对基类成员函数的重定义或重载会影响基类成员函数在派生类中的可见性，</a:t>
            </a:r>
            <a:r>
              <a:rPr lang="zh-CN" altLang="en-US" b="1" dirty="0">
                <a:solidFill>
                  <a:srgbClr val="FF0000"/>
                </a:solidFill>
              </a:rPr>
              <a:t>基类的同名成员函数会被派生类重载的</a:t>
            </a:r>
            <a:r>
              <a:rPr lang="zh-CN" altLang="en-US" b="1" dirty="0">
                <a:solidFill>
                  <a:srgbClr val="0000CC"/>
                </a:solidFill>
              </a:rPr>
              <a:t>同名函数</a:t>
            </a:r>
            <a:r>
              <a:rPr lang="zh-CN" altLang="en-US" b="1" dirty="0">
                <a:solidFill>
                  <a:srgbClr val="FF0000"/>
                </a:solidFill>
              </a:rPr>
              <a:t>所隐藏</a:t>
            </a:r>
            <a:r>
              <a:rPr lang="zh-CN" altLang="en-US" b="1" dirty="0"/>
              <a:t>。</a:t>
            </a:r>
            <a:endParaRPr lang="zh-CN" altLang="en-US" b="1" dirty="0"/>
          </a:p>
          <a:p>
            <a:pPr eaLnBrk="1" hangingPunct="1">
              <a:buFontTx/>
              <a:buNone/>
            </a:pPr>
            <a:r>
              <a:rPr lang="zh-CN" altLang="zh-CN" sz="2800" b="1" dirty="0">
                <a:solidFill>
                  <a:srgbClr val="0000CC"/>
                </a:solidFill>
              </a:rPr>
              <a:t>【例</a:t>
            </a:r>
            <a:r>
              <a:rPr lang="en-US" altLang="zh-CN" sz="2800" b="1" dirty="0">
                <a:solidFill>
                  <a:srgbClr val="0000CC"/>
                </a:solidFill>
              </a:rPr>
              <a:t>4-3</a:t>
            </a:r>
            <a:r>
              <a:rPr lang="zh-CN" altLang="zh-CN" sz="2800" b="1" dirty="0">
                <a:solidFill>
                  <a:srgbClr val="0000CC"/>
                </a:solidFill>
              </a:rPr>
              <a:t>】设计计算矩形与立方体面积和体积的类。</a:t>
            </a:r>
            <a:endParaRPr lang="en-US" altLang="zh-CN" sz="2800" b="1" dirty="0">
              <a:solidFill>
                <a:srgbClr val="0000CC"/>
              </a:solidFill>
            </a:endParaRPr>
          </a:p>
          <a:p>
            <a:pPr eaLnBrk="1" hangingPunct="1">
              <a:buFontTx/>
              <a:buNone/>
            </a:pPr>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）问题分析</a:t>
            </a:r>
            <a:endParaRPr lang="en-US" altLang="zh-CN" sz="2400" b="1" dirty="0">
              <a:solidFill>
                <a:srgbClr val="FF0000"/>
              </a:solidFill>
            </a:endParaRPr>
          </a:p>
          <a:p>
            <a:pPr lvl="1" eaLnBrk="1" hangingPunct="1"/>
            <a:r>
              <a:rPr lang="zh-CN" altLang="zh-CN" sz="2200" b="1" dirty="0"/>
              <a:t>矩形具有长和宽，面积</a:t>
            </a:r>
            <a:r>
              <a:rPr lang="en-US" altLang="zh-CN" sz="2200" b="1" dirty="0"/>
              <a:t>=</a:t>
            </a:r>
            <a:r>
              <a:rPr lang="zh-CN" altLang="zh-CN" sz="2200" b="1" dirty="0"/>
              <a:t>长×宽，没有体积，可以设置为</a:t>
            </a:r>
            <a:r>
              <a:rPr lang="en-US" altLang="zh-CN" sz="2200" b="1" dirty="0"/>
              <a:t>0</a:t>
            </a:r>
            <a:endParaRPr lang="en-US" altLang="zh-CN" sz="2200" b="1" dirty="0"/>
          </a:p>
          <a:p>
            <a:pPr lvl="1" eaLnBrk="1" hangingPunct="1"/>
            <a:r>
              <a:rPr lang="zh-CN" altLang="zh-CN" sz="2200" b="1" dirty="0"/>
              <a:t>具有高的矩形就是立方体，面积</a:t>
            </a:r>
            <a:r>
              <a:rPr lang="en-US" altLang="zh-CN" sz="2200" b="1" dirty="0"/>
              <a:t>=2×</a:t>
            </a:r>
            <a:r>
              <a:rPr lang="zh-CN" altLang="zh-CN" sz="2200" b="1" dirty="0"/>
              <a:t>底面积</a:t>
            </a:r>
            <a:r>
              <a:rPr lang="en-US" altLang="zh-CN" sz="2200" b="1" dirty="0"/>
              <a:t>+2×</a:t>
            </a:r>
            <a:r>
              <a:rPr lang="zh-CN" altLang="zh-CN" sz="2200" b="1" dirty="0"/>
              <a:t>侧面积</a:t>
            </a:r>
            <a:r>
              <a:rPr lang="en-US" altLang="zh-CN" sz="2200" b="1" dirty="0"/>
              <a:t>1+2×</a:t>
            </a:r>
            <a:r>
              <a:rPr lang="zh-CN" altLang="zh-CN" sz="2200" b="1" dirty="0"/>
              <a:t>侧面积</a:t>
            </a:r>
            <a:r>
              <a:rPr lang="en-US" altLang="zh-CN" sz="2200" b="1" dirty="0"/>
              <a:t>2</a:t>
            </a:r>
            <a:r>
              <a:rPr lang="zh-CN" altLang="zh-CN" sz="2200" b="1" dirty="0"/>
              <a:t>，体积</a:t>
            </a:r>
            <a:r>
              <a:rPr lang="en-US" altLang="zh-CN" sz="2200" b="1" dirty="0"/>
              <a:t>=</a:t>
            </a:r>
            <a:r>
              <a:rPr lang="zh-CN" altLang="zh-CN" sz="2200" b="1" dirty="0"/>
              <a:t>底面积</a:t>
            </a:r>
            <a:r>
              <a:rPr lang="en-US" altLang="zh-CN" sz="2200" b="1" dirty="0"/>
              <a:t>×</a:t>
            </a:r>
            <a:r>
              <a:rPr lang="zh-CN" altLang="zh-CN" sz="2200" b="1" dirty="0"/>
              <a:t>高。其中的</a:t>
            </a:r>
            <a:r>
              <a:rPr lang="zh-CN" altLang="zh-CN" sz="2200" b="1" dirty="0">
                <a:solidFill>
                  <a:srgbClr val="FF0000"/>
                </a:solidFill>
              </a:rPr>
              <a:t>底面积就是矩形的面积</a:t>
            </a:r>
            <a:r>
              <a:rPr lang="zh-CN" altLang="zh-CN" sz="2200" b="1" dirty="0"/>
              <a:t>。</a:t>
            </a:r>
            <a:endParaRPr lang="en-US" altLang="zh-CN" sz="2200" b="1" dirty="0"/>
          </a:p>
          <a:p>
            <a:pPr lvl="1" eaLnBrk="1" hangingPunct="1"/>
            <a:r>
              <a:rPr lang="zh-CN" altLang="zh-CN" sz="2200" b="1" dirty="0"/>
              <a:t>立方体是对矩形的扩展，矩形完成了长和宽的处理，在此基础上完成高的处理就能够实现其功能。这一关系可以通过</a:t>
            </a:r>
            <a:r>
              <a:rPr lang="zh-CN" altLang="zh-CN" sz="2200" b="1" dirty="0">
                <a:solidFill>
                  <a:srgbClr val="FF0000"/>
                </a:solidFill>
              </a:rPr>
              <a:t>继承</a:t>
            </a:r>
            <a:r>
              <a:rPr lang="zh-CN" altLang="zh-CN" sz="2200" b="1" dirty="0"/>
              <a:t>实现。</a:t>
            </a:r>
            <a:endParaRPr lang="zh-CN" altLang="zh-CN" sz="2200" b="1" dirty="0">
              <a:solidFill>
                <a:srgbClr val="0000CC"/>
              </a:solidFill>
            </a:endParaRPr>
          </a:p>
          <a:p>
            <a:pPr lvl="1" eaLnBrk="1" hangingPunct="1">
              <a:buFontTx/>
              <a:buNone/>
            </a:pP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 calcmode="lin" valueType="num">
                                      <p:cBhvr additive="base">
                                        <p:cTn id="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anim calcmode="lin" valueType="num">
                                      <p:cBhvr additive="base">
                                        <p:cTn id="13"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anim calcmode="lin" valueType="num">
                                      <p:cBhvr additive="base">
                                        <p:cTn id="19"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3">
                                            <p:txEl>
                                              <p:pRg st="5" end="5"/>
                                            </p:txEl>
                                          </p:spTgt>
                                        </p:tgtEl>
                                        <p:attrNameLst>
                                          <p:attrName>style.visibility</p:attrName>
                                        </p:attrNameLst>
                                      </p:cBhvr>
                                      <p:to>
                                        <p:strVal val="visible"/>
                                      </p:to>
                                    </p:set>
                                    <p:anim calcmode="lin" valueType="num">
                                      <p:cBhvr additive="base">
                                        <p:cTn id="25"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anim calcmode="lin" valueType="num">
                                      <p:cBhvr additive="base">
                                        <p:cTn id="31"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323850" y="188913"/>
            <a:ext cx="8132763" cy="574675"/>
          </a:xfrm>
        </p:spPr>
        <p:txBody>
          <a:bodyPr/>
          <a:lstStyle/>
          <a:p>
            <a:r>
              <a:rPr lang="en-US" altLang="zh-CN" sz="3600" b="1"/>
              <a:t>4.4.1  </a:t>
            </a:r>
            <a:r>
              <a:rPr lang="zh-CN" altLang="zh-CN" sz="3600" b="1">
                <a:solidFill>
                  <a:srgbClr val="FF0000"/>
                </a:solidFill>
              </a:rPr>
              <a:t>成员函数的重定义</a:t>
            </a:r>
            <a:r>
              <a:rPr lang="zh-CN" altLang="zh-CN" sz="3600" b="1"/>
              <a:t>和名字隐藏</a:t>
            </a:r>
            <a:endParaRPr lang="zh-CN" altLang="zh-CN" sz="3600" b="1"/>
          </a:p>
        </p:txBody>
      </p:sp>
      <p:sp>
        <p:nvSpPr>
          <p:cNvPr id="20483" name="Rectangle 3"/>
          <p:cNvSpPr>
            <a:spLocks noGrp="1" noChangeArrowheads="1"/>
          </p:cNvSpPr>
          <p:nvPr>
            <p:ph type="body" idx="1"/>
          </p:nvPr>
        </p:nvSpPr>
        <p:spPr>
          <a:xfrm>
            <a:off x="0" y="1125538"/>
            <a:ext cx="8964613" cy="5732462"/>
          </a:xfrm>
        </p:spPr>
        <p:txBody>
          <a:bodyPr/>
          <a:lstStyle/>
          <a:p>
            <a:pPr eaLnBrk="1" hangingPunct="1">
              <a:lnSpc>
                <a:spcPct val="90000"/>
              </a:lnSpc>
              <a:buFontTx/>
              <a:buNone/>
            </a:pPr>
            <a:r>
              <a:rPr lang="zh-CN" altLang="zh-CN" b="1">
                <a:solidFill>
                  <a:srgbClr val="FF0000"/>
                </a:solidFill>
              </a:rPr>
              <a:t>（</a:t>
            </a:r>
            <a:r>
              <a:rPr lang="en-US" altLang="zh-CN" b="1">
                <a:solidFill>
                  <a:srgbClr val="FF0000"/>
                </a:solidFill>
              </a:rPr>
              <a:t>2</a:t>
            </a:r>
            <a:r>
              <a:rPr lang="zh-CN" altLang="zh-CN" b="1">
                <a:solidFill>
                  <a:srgbClr val="FF0000"/>
                </a:solidFill>
              </a:rPr>
              <a:t>）数据抽象</a:t>
            </a:r>
            <a:endParaRPr lang="en-US" altLang="zh-CN" b="1">
              <a:solidFill>
                <a:srgbClr val="FF0000"/>
              </a:solidFill>
            </a:endParaRPr>
          </a:p>
          <a:p>
            <a:pPr lvl="2" eaLnBrk="1" hangingPunct="1">
              <a:lnSpc>
                <a:spcPct val="90000"/>
              </a:lnSpc>
            </a:pPr>
            <a:r>
              <a:rPr lang="zh-CN" altLang="zh-CN" b="1"/>
              <a:t>将矩形抽象成类</a:t>
            </a:r>
            <a:r>
              <a:rPr lang="en-US" altLang="zh-CN" b="1">
                <a:solidFill>
                  <a:srgbClr val="0000CC"/>
                </a:solidFill>
              </a:rPr>
              <a:t>Rectangle</a:t>
            </a:r>
            <a:r>
              <a:rPr lang="zh-CN" altLang="zh-CN" b="1"/>
              <a:t>，用数据成员</a:t>
            </a:r>
            <a:r>
              <a:rPr lang="en-US" altLang="zh-CN" b="1">
                <a:solidFill>
                  <a:srgbClr val="0000CC"/>
                </a:solidFill>
              </a:rPr>
              <a:t>width、length</a:t>
            </a:r>
            <a:r>
              <a:rPr lang="zh-CN" altLang="zh-CN" b="1"/>
              <a:t>表宽</a:t>
            </a:r>
            <a:r>
              <a:rPr lang="zh-CN" altLang="en-US" b="1"/>
              <a:t>与</a:t>
            </a:r>
            <a:r>
              <a:rPr lang="zh-CN" altLang="zh-CN" b="1"/>
              <a:t>长，为了方便</a:t>
            </a:r>
            <a:r>
              <a:rPr lang="zh-CN" altLang="en-US" b="1"/>
              <a:t>其派生类</a:t>
            </a:r>
            <a:r>
              <a:rPr lang="zh-CN" altLang="zh-CN" b="1"/>
              <a:t>访问数据成员，将它们设置为</a:t>
            </a:r>
            <a:r>
              <a:rPr lang="en-US" altLang="zh-CN" b="1"/>
              <a:t>protected </a:t>
            </a:r>
            <a:r>
              <a:rPr lang="zh-CN" altLang="zh-CN" b="1"/>
              <a:t>访问权限；并设置成员函数</a:t>
            </a:r>
            <a:r>
              <a:rPr lang="en-US" altLang="zh-CN" b="1">
                <a:solidFill>
                  <a:srgbClr val="0000CC"/>
                </a:solidFill>
              </a:rPr>
              <a:t>setWidth</a:t>
            </a:r>
            <a:r>
              <a:rPr lang="zh-CN" altLang="zh-CN" b="1">
                <a:solidFill>
                  <a:srgbClr val="0000CC"/>
                </a:solidFill>
              </a:rPr>
              <a:t>、</a:t>
            </a:r>
            <a:r>
              <a:rPr lang="en-US" altLang="zh-CN" b="1">
                <a:solidFill>
                  <a:srgbClr val="0000CC"/>
                </a:solidFill>
              </a:rPr>
              <a:t>setLength</a:t>
            </a:r>
            <a:r>
              <a:rPr lang="zh-CN" altLang="zh-CN" b="1">
                <a:solidFill>
                  <a:srgbClr val="0000CC"/>
                </a:solidFill>
              </a:rPr>
              <a:t>、</a:t>
            </a:r>
            <a:r>
              <a:rPr lang="en-US" altLang="zh-CN" b="1">
                <a:solidFill>
                  <a:srgbClr val="0000CC"/>
                </a:solidFill>
              </a:rPr>
              <a:t>getWidth</a:t>
            </a:r>
            <a:r>
              <a:rPr lang="zh-CN" altLang="zh-CN" b="1">
                <a:solidFill>
                  <a:srgbClr val="0000CC"/>
                </a:solidFill>
              </a:rPr>
              <a:t>、</a:t>
            </a:r>
            <a:r>
              <a:rPr lang="en-US" altLang="zh-CN" b="1">
                <a:solidFill>
                  <a:srgbClr val="0000CC"/>
                </a:solidFill>
              </a:rPr>
              <a:t>getLength</a:t>
            </a:r>
            <a:r>
              <a:rPr lang="zh-CN" altLang="zh-CN" b="1"/>
              <a:t>来设置和获取矩形的宽和长，</a:t>
            </a:r>
            <a:r>
              <a:rPr lang="en-US" altLang="zh-CN" b="1">
                <a:solidFill>
                  <a:srgbClr val="0000CC"/>
                </a:solidFill>
              </a:rPr>
              <a:t>area</a:t>
            </a:r>
            <a:r>
              <a:rPr lang="zh-CN" altLang="zh-CN" b="1">
                <a:solidFill>
                  <a:srgbClr val="0000CC"/>
                </a:solidFill>
              </a:rPr>
              <a:t>和</a:t>
            </a:r>
            <a:r>
              <a:rPr lang="en-US" altLang="zh-CN" b="1">
                <a:solidFill>
                  <a:srgbClr val="0000CC"/>
                </a:solidFill>
              </a:rPr>
              <a:t>volume</a:t>
            </a:r>
            <a:r>
              <a:rPr lang="zh-CN" altLang="zh-CN" b="1"/>
              <a:t>成员函数计算矩形的面积和体积，成员函数</a:t>
            </a:r>
            <a:r>
              <a:rPr lang="en-US" altLang="zh-CN" b="1">
                <a:solidFill>
                  <a:srgbClr val="0000CC"/>
                </a:solidFill>
              </a:rPr>
              <a:t>outData</a:t>
            </a:r>
            <a:r>
              <a:rPr lang="zh-CN" altLang="zh-CN" b="1"/>
              <a:t>输出矩形的长和宽。</a:t>
            </a:r>
            <a:endParaRPr lang="en-US" altLang="zh-CN" b="1"/>
          </a:p>
          <a:p>
            <a:pPr lvl="2" eaLnBrk="1" hangingPunct="1">
              <a:lnSpc>
                <a:spcPct val="90000"/>
              </a:lnSpc>
            </a:pPr>
            <a:r>
              <a:rPr lang="zh-CN" altLang="zh-CN" b="1"/>
              <a:t>将立方体抽象成类</a:t>
            </a:r>
            <a:r>
              <a:rPr lang="en-US" altLang="zh-CN" b="1">
                <a:solidFill>
                  <a:srgbClr val="FF0000"/>
                </a:solidFill>
              </a:rPr>
              <a:t>Cube</a:t>
            </a:r>
            <a:r>
              <a:rPr lang="zh-CN" altLang="zh-CN" b="1"/>
              <a:t>，并从</a:t>
            </a:r>
            <a:r>
              <a:rPr lang="en-US" altLang="zh-CN" b="1">
                <a:solidFill>
                  <a:srgbClr val="FF0000"/>
                </a:solidFill>
              </a:rPr>
              <a:t>Rectangle</a:t>
            </a:r>
            <a:r>
              <a:rPr lang="zh-CN" altLang="zh-CN" b="1"/>
              <a:t>类派生，由于</a:t>
            </a:r>
            <a:r>
              <a:rPr lang="en-US" altLang="zh-CN" b="1"/>
              <a:t>Rectangle</a:t>
            </a:r>
            <a:r>
              <a:rPr lang="zh-CN" altLang="zh-CN" b="1"/>
              <a:t>类已经完成了矩形长和宽的处理功能，所以只须增加数据成员</a:t>
            </a:r>
            <a:r>
              <a:rPr lang="en-US" altLang="zh-CN" b="1"/>
              <a:t>high</a:t>
            </a:r>
            <a:r>
              <a:rPr lang="zh-CN" altLang="zh-CN" b="1"/>
              <a:t>表示高，并设置</a:t>
            </a:r>
            <a:r>
              <a:rPr lang="en-US" altLang="zh-CN" b="1"/>
              <a:t>setHigh</a:t>
            </a:r>
            <a:r>
              <a:rPr lang="zh-CN" altLang="zh-CN" b="1"/>
              <a:t>和</a:t>
            </a:r>
            <a:r>
              <a:rPr lang="en-US" altLang="zh-CN" b="1"/>
              <a:t>getHigh</a:t>
            </a:r>
            <a:r>
              <a:rPr lang="zh-CN" altLang="zh-CN" b="1"/>
              <a:t>成员函数完成对高的读、写功能。</a:t>
            </a:r>
            <a:endParaRPr lang="en-US" altLang="zh-CN" b="1"/>
          </a:p>
          <a:p>
            <a:pPr lvl="2" eaLnBrk="1" hangingPunct="1">
              <a:lnSpc>
                <a:spcPct val="90000"/>
              </a:lnSpc>
            </a:pPr>
            <a:r>
              <a:rPr lang="zh-CN" altLang="zh-CN" b="1"/>
              <a:t>虽然</a:t>
            </a:r>
            <a:r>
              <a:rPr lang="en-US" altLang="zh-CN" b="1"/>
              <a:t>Rectangle</a:t>
            </a:r>
            <a:r>
              <a:rPr lang="zh-CN" altLang="zh-CN" b="1"/>
              <a:t>类已经设置了</a:t>
            </a:r>
            <a:r>
              <a:rPr lang="en-US" altLang="zh-CN" b="1">
                <a:solidFill>
                  <a:srgbClr val="0000CC"/>
                </a:solidFill>
              </a:rPr>
              <a:t>area</a:t>
            </a:r>
            <a:r>
              <a:rPr lang="zh-CN" altLang="zh-CN" b="1">
                <a:solidFill>
                  <a:srgbClr val="0000CC"/>
                </a:solidFill>
              </a:rPr>
              <a:t>、</a:t>
            </a:r>
            <a:r>
              <a:rPr lang="en-US" altLang="zh-CN" b="1">
                <a:solidFill>
                  <a:srgbClr val="0000CC"/>
                </a:solidFill>
              </a:rPr>
              <a:t>volume</a:t>
            </a:r>
            <a:r>
              <a:rPr lang="zh-CN" altLang="zh-CN" b="1"/>
              <a:t>和</a:t>
            </a:r>
            <a:r>
              <a:rPr lang="en-US" altLang="zh-CN" b="1">
                <a:solidFill>
                  <a:srgbClr val="0000CC"/>
                </a:solidFill>
              </a:rPr>
              <a:t>outData</a:t>
            </a:r>
            <a:r>
              <a:rPr lang="zh-CN" altLang="zh-CN" b="1"/>
              <a:t>成员函数计算面积、体积，或输出数据成员的值，但立方体的</a:t>
            </a:r>
            <a:r>
              <a:rPr lang="zh-CN" altLang="zh-CN" b="1">
                <a:solidFill>
                  <a:srgbClr val="FF0000"/>
                </a:solidFill>
              </a:rPr>
              <a:t>面积、体积和数据成员</a:t>
            </a:r>
            <a:r>
              <a:rPr lang="zh-CN" altLang="zh-CN" b="1"/>
              <a:t>是不同的，需要</a:t>
            </a:r>
            <a:r>
              <a:rPr lang="zh-CN" altLang="zh-CN" b="1">
                <a:solidFill>
                  <a:srgbClr val="FF0000"/>
                </a:solidFill>
              </a:rPr>
              <a:t>重新定义</a:t>
            </a:r>
            <a:r>
              <a:rPr lang="zh-CN" altLang="zh-CN" b="1"/>
              <a:t>它们</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2"/>
          <p:cNvSpPr>
            <a:spLocks noGrp="1"/>
          </p:cNvSpPr>
          <p:nvPr>
            <p:ph idx="1"/>
          </p:nvPr>
        </p:nvSpPr>
        <p:spPr>
          <a:xfrm>
            <a:off x="107950" y="1181100"/>
            <a:ext cx="3816350" cy="5167313"/>
          </a:xfrm>
        </p:spPr>
        <p:txBody>
          <a:bodyPr/>
          <a:lstStyle/>
          <a:p>
            <a:r>
              <a:rPr lang="zh-CN" altLang="en-US" b="1"/>
              <a:t>矩形和立方体的抽象结果</a:t>
            </a:r>
            <a:endParaRPr lang="en-US" altLang="zh-CN" b="1"/>
          </a:p>
          <a:p>
            <a:r>
              <a:rPr lang="zh-CN" altLang="en-US" b="1"/>
              <a:t>注意</a:t>
            </a:r>
            <a:r>
              <a:rPr lang="en-US" altLang="zh-CN" b="1"/>
              <a:t>Cube</a:t>
            </a:r>
            <a:r>
              <a:rPr lang="zh-CN" altLang="en-US" b="1"/>
              <a:t>对基类继承到的成员函数的重定义会</a:t>
            </a:r>
            <a:r>
              <a:rPr lang="zh-CN" altLang="en-US" b="1">
                <a:solidFill>
                  <a:srgbClr val="FF0000"/>
                </a:solidFill>
              </a:rPr>
              <a:t>隐藏继承于基类的同名函数</a:t>
            </a:r>
            <a:endParaRPr lang="zh-CN" altLang="en-US" b="1">
              <a:solidFill>
                <a:srgbClr val="FF0000"/>
              </a:solidFill>
            </a:endParaRPr>
          </a:p>
        </p:txBody>
      </p:sp>
      <p:pic>
        <p:nvPicPr>
          <p:cNvPr id="37890" name="Picture 2"/>
          <p:cNvPicPr>
            <a:picLocks noChangeAspect="1" noChangeArrowheads="1"/>
          </p:cNvPicPr>
          <p:nvPr/>
        </p:nvPicPr>
        <p:blipFill>
          <a:blip r:embed="rId1"/>
          <a:srcRect/>
          <a:stretch>
            <a:fillRect/>
          </a:stretch>
        </p:blipFill>
        <p:spPr bwMode="auto">
          <a:xfrm>
            <a:off x="4284028" y="1052513"/>
            <a:ext cx="4524375" cy="5713412"/>
          </a:xfrm>
          <a:prstGeom prst="rect">
            <a:avLst/>
          </a:prstGeom>
          <a:noFill/>
          <a:ln w="9525">
            <a:noFill/>
            <a:miter lim="800000"/>
            <a:headEnd/>
            <a:tailEnd/>
          </a:ln>
        </p:spPr>
      </p:pic>
      <p:sp>
        <p:nvSpPr>
          <p:cNvPr id="37891" name="Rectangle 2"/>
          <p:cNvSpPr>
            <a:spLocks noGrp="1" noChangeArrowheads="1"/>
          </p:cNvSpPr>
          <p:nvPr>
            <p:ph type="title"/>
          </p:nvPr>
        </p:nvSpPr>
        <p:spPr>
          <a:xfrm>
            <a:off x="457200" y="73025"/>
            <a:ext cx="8229600" cy="811213"/>
          </a:xfrm>
        </p:spPr>
        <p:txBody>
          <a:bodyPr/>
          <a:lstStyle/>
          <a:p>
            <a:r>
              <a:rPr lang="en-US" altLang="zh-CN" sz="3600" b="1"/>
              <a:t>4.4.1  </a:t>
            </a:r>
            <a:r>
              <a:rPr lang="zh-CN" altLang="zh-CN" sz="3600" b="1">
                <a:solidFill>
                  <a:srgbClr val="FF0000"/>
                </a:solidFill>
              </a:rPr>
              <a:t>成员函数的重定义</a:t>
            </a:r>
            <a:r>
              <a:rPr lang="zh-CN" altLang="zh-CN" sz="3600" b="1"/>
              <a:t>和名字隐藏</a:t>
            </a:r>
            <a:endParaRPr lang="zh-CN" altLang="zh-CN" sz="36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39750" y="995363"/>
            <a:ext cx="8226425" cy="4387850"/>
          </a:xfrm>
          <a:prstGeom prst="rect">
            <a:avLst/>
          </a:prstGeom>
          <a:noFill/>
          <a:ln w="9525">
            <a:noFill/>
            <a:miter lim="800000"/>
          </a:ln>
        </p:spPr>
        <p:txBody>
          <a:bodyPr/>
          <a:lstStyle/>
          <a:p>
            <a:pPr>
              <a:spcBef>
                <a:spcPct val="20000"/>
              </a:spcBef>
              <a:buClr>
                <a:srgbClr val="FF9900"/>
              </a:buClr>
            </a:pPr>
            <a:r>
              <a:rPr kumimoji="1" lang="en-US" altLang="zh-CN" sz="3200" b="1">
                <a:solidFill>
                  <a:srgbClr val="0000CC"/>
                </a:solidFill>
                <a:latin typeface="Lucida Sans Unicode" panose="020B0602030504020204" pitchFamily="34" charset="0"/>
                <a:ea typeface="华文楷体" panose="02010600040101010101" charset="-122"/>
                <a:cs typeface="华文楷体" panose="02010600040101010101" charset="-122"/>
              </a:rPr>
              <a:t>1.</a:t>
            </a:r>
            <a:r>
              <a:rPr kumimoji="1" lang="zh-CN" altLang="en-US" sz="3200" b="1">
                <a:solidFill>
                  <a:srgbClr val="0000CC"/>
                </a:solidFill>
                <a:latin typeface="Lucida Sans Unicode" panose="020B0602030504020204" pitchFamily="34" charset="0"/>
                <a:ea typeface="华文楷体" panose="02010600040101010101" charset="-122"/>
                <a:cs typeface="华文楷体" panose="02010600040101010101" charset="-122"/>
              </a:rPr>
              <a:t>继承的概念</a:t>
            </a:r>
            <a:endParaRPr kumimoji="1" lang="en-US" altLang="zh-CN" sz="3200" b="1">
              <a:solidFill>
                <a:srgbClr val="0000CC"/>
              </a:solidFill>
              <a:latin typeface="Lucida Sans Unicode" panose="020B0602030504020204" pitchFamily="34" charset="0"/>
              <a:ea typeface="华文楷体" panose="02010600040101010101" charset="-122"/>
              <a:cs typeface="华文楷体" panose="02010600040101010101" charset="-122"/>
            </a:endParaRPr>
          </a:p>
          <a:p>
            <a:pPr marL="742950" lvl="1" indent="-285750">
              <a:spcBef>
                <a:spcPct val="20000"/>
              </a:spcBef>
              <a:buClr>
                <a:srgbClr val="FF9900"/>
              </a:buClr>
              <a:buFont typeface="Wingdings" panose="05000000000000000000" pitchFamily="2" charset="2"/>
              <a:buChar char="Ø"/>
            </a:pPr>
            <a:r>
              <a:rPr kumimoji="1" lang="zh-CN" altLang="en-US" sz="2400" b="1">
                <a:latin typeface="Lucida Sans Unicode" panose="020B0602030504020204" pitchFamily="34" charset="0"/>
                <a:ea typeface="华文楷体" panose="02010600040101010101" charset="-122"/>
                <a:cs typeface="华文楷体" panose="02010600040101010101" charset="-122"/>
              </a:rPr>
              <a:t>以存在的类为基础定义新的类，新类即</a:t>
            </a:r>
            <a:r>
              <a:rPr kumimoji="1" lang="zh-CN" altLang="en-US" sz="2400" b="1">
                <a:latin typeface="Lucida Sans Unicode" panose="020B0602030504020204" pitchFamily="34" charset="0"/>
                <a:ea typeface="华文楷体" panose="02010600040101010101" charset="-122"/>
                <a:cs typeface="华文楷体" panose="02010600040101010101" charset="-122"/>
              </a:rPr>
              <a:t>拥有基类的数据成员和成员函数的一份复制品</a:t>
            </a:r>
            <a:r>
              <a:rPr kumimoji="1" lang="en-US" altLang="zh-CN" sz="2400" b="1">
                <a:latin typeface="Lucida Sans Unicode" panose="020B0602030504020204" pitchFamily="34" charset="0"/>
                <a:ea typeface="华文楷体" panose="02010600040101010101" charset="-122"/>
                <a:cs typeface="华文楷体" panose="02010600040101010101" charset="-122"/>
              </a:rPr>
              <a:t>,</a:t>
            </a:r>
            <a:r>
              <a:rPr kumimoji="1" lang="zh-CN" altLang="en-US" sz="2400" b="1">
                <a:latin typeface="Lucida Sans Unicode" panose="020B0602030504020204" pitchFamily="34" charset="0"/>
                <a:ea typeface="华文楷体" panose="02010600040101010101" charset="-122"/>
                <a:cs typeface="华文楷体" panose="02010600040101010101" charset="-122"/>
              </a:rPr>
              <a:t>这就是</a:t>
            </a:r>
            <a:r>
              <a:rPr kumimoji="1" lang="zh-CN" altLang="en-US" sz="2400" b="1">
                <a:solidFill>
                  <a:srgbClr val="0000CC"/>
                </a:solidFill>
                <a:latin typeface="Lucida Sans Unicode" panose="020B0602030504020204" pitchFamily="34" charset="0"/>
                <a:ea typeface="华文楷体" panose="02010600040101010101" charset="-122"/>
                <a:cs typeface="华文楷体" panose="02010600040101010101" charset="-122"/>
              </a:rPr>
              <a:t>继承</a:t>
            </a:r>
            <a:r>
              <a:rPr kumimoji="1" lang="zh-CN" altLang="en-US" sz="2400" b="1">
                <a:latin typeface="Lucida Sans Unicode" panose="020B0602030504020204" pitchFamily="34" charset="0"/>
                <a:ea typeface="华文楷体" panose="02010600040101010101" charset="-122"/>
                <a:cs typeface="华文楷体" panose="02010600040101010101" charset="-122"/>
              </a:rPr>
              <a:t>。</a:t>
            </a:r>
            <a:endParaRPr kumimoji="1" lang="zh-CN" altLang="en-US" sz="2400" b="1">
              <a:latin typeface="Lucida Sans Unicode" panose="020B0602030504020204" pitchFamily="34" charset="0"/>
              <a:ea typeface="华文楷体" panose="02010600040101010101" charset="-122"/>
              <a:cs typeface="华文楷体" panose="02010600040101010101" charset="-122"/>
            </a:endParaRPr>
          </a:p>
        </p:txBody>
      </p:sp>
      <p:grpSp>
        <p:nvGrpSpPr>
          <p:cNvPr id="5123" name="Group 3"/>
          <p:cNvGrpSpPr/>
          <p:nvPr/>
        </p:nvGrpSpPr>
        <p:grpSpPr bwMode="auto">
          <a:xfrm>
            <a:off x="3348038" y="2565400"/>
            <a:ext cx="5418137" cy="3816350"/>
            <a:chOff x="768" y="1920"/>
            <a:chExt cx="4320" cy="2016"/>
          </a:xfrm>
        </p:grpSpPr>
        <p:sp>
          <p:nvSpPr>
            <p:cNvPr id="15367" name="Rectangle 4"/>
            <p:cNvSpPr>
              <a:spLocks noChangeArrowheads="1"/>
            </p:cNvSpPr>
            <p:nvPr/>
          </p:nvSpPr>
          <p:spPr bwMode="auto">
            <a:xfrm>
              <a:off x="2352" y="1920"/>
              <a:ext cx="1104" cy="192"/>
            </a:xfrm>
            <a:prstGeom prst="rect">
              <a:avLst/>
            </a:prstGeom>
            <a:solidFill>
              <a:schemeClr val="accent1"/>
            </a:solidFill>
            <a:ln w="9525">
              <a:solidFill>
                <a:schemeClr val="tx1"/>
              </a:solidFill>
              <a:miter lim="800000"/>
            </a:ln>
          </p:spPr>
          <p:txBody>
            <a:bodyPr wrap="none" anchor="ctr"/>
            <a:lstStyle/>
            <a:p>
              <a:pPr algn="ctr"/>
              <a:r>
                <a:rPr kumimoji="1" lang="en-US" altLang="zh-CN" sz="2000">
                  <a:latin typeface="Trebuchet MS" panose="020B0603020202020204" pitchFamily="34" charset="0"/>
                </a:rPr>
                <a:t>Person</a:t>
              </a:r>
              <a:endParaRPr kumimoji="1" lang="en-US" altLang="zh-CN" sz="2000">
                <a:latin typeface="Trebuchet MS" panose="020B0603020202020204" pitchFamily="34" charset="0"/>
              </a:endParaRPr>
            </a:p>
          </p:txBody>
        </p:sp>
        <p:sp>
          <p:nvSpPr>
            <p:cNvPr id="15368" name="Rectangle 5"/>
            <p:cNvSpPr>
              <a:spLocks noChangeArrowheads="1"/>
            </p:cNvSpPr>
            <p:nvPr/>
          </p:nvSpPr>
          <p:spPr bwMode="auto">
            <a:xfrm>
              <a:off x="2352" y="2112"/>
              <a:ext cx="1104" cy="576"/>
            </a:xfrm>
            <a:prstGeom prst="rect">
              <a:avLst/>
            </a:prstGeom>
            <a:solidFill>
              <a:srgbClr val="FFFF99"/>
            </a:solidFill>
            <a:ln w="9525">
              <a:solidFill>
                <a:schemeClr val="tx1"/>
              </a:solidFill>
              <a:miter lim="800000"/>
            </a:ln>
          </p:spPr>
          <p:txBody>
            <a:bodyPr wrap="none" anchor="ctr"/>
            <a:lstStyle/>
            <a:p>
              <a:r>
                <a:rPr kumimoji="1" lang="en-US" altLang="zh-CN" sz="1600" b="1">
                  <a:latin typeface="Trebuchet MS" panose="020B0603020202020204" pitchFamily="34" charset="0"/>
                </a:rPr>
                <a:t>char * name;</a:t>
              </a:r>
              <a:endParaRPr kumimoji="1" lang="en-US" altLang="zh-CN" sz="1600" b="1">
                <a:latin typeface="Trebuchet MS" panose="020B0603020202020204" pitchFamily="34" charset="0"/>
              </a:endParaRPr>
            </a:p>
            <a:p>
              <a:r>
                <a:rPr kumimoji="1" lang="en-US" altLang="zh-CN" sz="1600" b="1">
                  <a:latin typeface="Trebuchet MS" panose="020B0603020202020204" pitchFamily="34" charset="0"/>
                </a:rPr>
                <a:t>char * id_card_no;</a:t>
              </a:r>
              <a:endParaRPr kumimoji="1" lang="en-US" altLang="zh-CN" sz="1600" b="1">
                <a:latin typeface="Trebuchet MS" panose="020B0603020202020204" pitchFamily="34" charset="0"/>
              </a:endParaRPr>
            </a:p>
            <a:p>
              <a:r>
                <a:rPr kumimoji="1" lang="en-US" altLang="zh-CN" sz="1600" b="1">
                  <a:latin typeface="Trebuchet MS" panose="020B0603020202020204" pitchFamily="34" charset="0"/>
                </a:rPr>
                <a:t>bool gender;</a:t>
              </a:r>
              <a:endParaRPr kumimoji="1" lang="en-US" altLang="zh-CN" sz="1600" b="1">
                <a:latin typeface="Trebuchet MS" panose="020B0603020202020204" pitchFamily="34" charset="0"/>
              </a:endParaRPr>
            </a:p>
          </p:txBody>
        </p:sp>
        <p:sp>
          <p:nvSpPr>
            <p:cNvPr id="15369" name="Rectangle 6"/>
            <p:cNvSpPr>
              <a:spLocks noChangeArrowheads="1"/>
            </p:cNvSpPr>
            <p:nvPr/>
          </p:nvSpPr>
          <p:spPr bwMode="auto">
            <a:xfrm>
              <a:off x="768" y="3168"/>
              <a:ext cx="1104" cy="192"/>
            </a:xfrm>
            <a:prstGeom prst="rect">
              <a:avLst/>
            </a:prstGeom>
            <a:solidFill>
              <a:schemeClr val="accent1"/>
            </a:solidFill>
            <a:ln w="9525">
              <a:solidFill>
                <a:schemeClr val="tx1"/>
              </a:solidFill>
              <a:miter lim="800000"/>
            </a:ln>
          </p:spPr>
          <p:txBody>
            <a:bodyPr wrap="none" anchor="ctr"/>
            <a:lstStyle/>
            <a:p>
              <a:pPr algn="ctr"/>
              <a:r>
                <a:rPr kumimoji="1" lang="en-US" altLang="zh-CN" sz="2000">
                  <a:latin typeface="Trebuchet MS" panose="020B0603020202020204" pitchFamily="34" charset="0"/>
                </a:rPr>
                <a:t>Student</a:t>
              </a:r>
              <a:endParaRPr kumimoji="1" lang="en-US" altLang="zh-CN" sz="2000">
                <a:latin typeface="Trebuchet MS" panose="020B0603020202020204" pitchFamily="34" charset="0"/>
              </a:endParaRPr>
            </a:p>
          </p:txBody>
        </p:sp>
        <p:sp>
          <p:nvSpPr>
            <p:cNvPr id="15370" name="Rectangle 7"/>
            <p:cNvSpPr>
              <a:spLocks noChangeArrowheads="1"/>
            </p:cNvSpPr>
            <p:nvPr/>
          </p:nvSpPr>
          <p:spPr bwMode="auto">
            <a:xfrm>
              <a:off x="768" y="3360"/>
              <a:ext cx="1104" cy="576"/>
            </a:xfrm>
            <a:prstGeom prst="rect">
              <a:avLst/>
            </a:prstGeom>
            <a:solidFill>
              <a:srgbClr val="FFCC99"/>
            </a:solidFill>
            <a:ln w="9525">
              <a:solidFill>
                <a:schemeClr val="tx1"/>
              </a:solidFill>
              <a:miter lim="800000"/>
            </a:ln>
          </p:spPr>
          <p:txBody>
            <a:bodyPr wrap="none" anchor="ctr"/>
            <a:lstStyle/>
            <a:p>
              <a:pPr algn="ctr"/>
              <a:r>
                <a:rPr kumimoji="1" lang="en-US" altLang="zh-CN" sz="1600" b="1">
                  <a:latin typeface="Trebuchet MS" panose="020B0603020202020204" pitchFamily="34" charset="0"/>
                </a:rPr>
                <a:t>char student_no;</a:t>
              </a:r>
              <a:endParaRPr kumimoji="1" lang="en-US" altLang="zh-CN" sz="1600" b="1">
                <a:latin typeface="Trebuchet MS" panose="020B0603020202020204" pitchFamily="34" charset="0"/>
              </a:endParaRPr>
            </a:p>
            <a:p>
              <a:pPr algn="ctr"/>
              <a:r>
                <a:rPr kumimoji="1" lang="en-US" altLang="zh-CN" sz="1600" b="1">
                  <a:latin typeface="Trebuchet MS" panose="020B0603020202020204" pitchFamily="34" charset="0"/>
                </a:rPr>
                <a:t>Date enroll_date;</a:t>
              </a:r>
              <a:endParaRPr kumimoji="1" lang="en-US" altLang="zh-CN" sz="1600" b="1">
                <a:latin typeface="Trebuchet MS" panose="020B0603020202020204" pitchFamily="34" charset="0"/>
              </a:endParaRPr>
            </a:p>
            <a:p>
              <a:pPr algn="ctr"/>
              <a:r>
                <a:rPr kumimoji="1" lang="en-US" altLang="zh-CN" sz="1600" b="1">
                  <a:latin typeface="Trebuchet MS" panose="020B0603020202020204" pitchFamily="34" charset="0"/>
                </a:rPr>
                <a:t>……</a:t>
              </a:r>
              <a:endParaRPr kumimoji="1" lang="en-US" altLang="zh-CN" sz="1600" b="1">
                <a:latin typeface="Trebuchet MS" panose="020B0603020202020204" pitchFamily="34" charset="0"/>
              </a:endParaRPr>
            </a:p>
          </p:txBody>
        </p:sp>
        <p:sp>
          <p:nvSpPr>
            <p:cNvPr id="15371" name="Rectangle 8"/>
            <p:cNvSpPr>
              <a:spLocks noChangeArrowheads="1"/>
            </p:cNvSpPr>
            <p:nvPr/>
          </p:nvSpPr>
          <p:spPr bwMode="auto">
            <a:xfrm>
              <a:off x="2352" y="3168"/>
              <a:ext cx="1104" cy="192"/>
            </a:xfrm>
            <a:prstGeom prst="rect">
              <a:avLst/>
            </a:prstGeom>
            <a:solidFill>
              <a:schemeClr val="accent1"/>
            </a:solidFill>
            <a:ln w="9525">
              <a:solidFill>
                <a:schemeClr val="tx1"/>
              </a:solidFill>
              <a:miter lim="800000"/>
            </a:ln>
          </p:spPr>
          <p:txBody>
            <a:bodyPr wrap="none" anchor="ctr"/>
            <a:lstStyle/>
            <a:p>
              <a:pPr algn="ctr"/>
              <a:r>
                <a:rPr kumimoji="1" lang="en-US" altLang="zh-CN" sz="2000">
                  <a:latin typeface="Trebuchet MS" panose="020B0603020202020204" pitchFamily="34" charset="0"/>
                </a:rPr>
                <a:t>Faculty</a:t>
              </a:r>
              <a:endParaRPr kumimoji="1" lang="en-US" altLang="zh-CN" sz="2000">
                <a:latin typeface="Trebuchet MS" panose="020B0603020202020204" pitchFamily="34" charset="0"/>
              </a:endParaRPr>
            </a:p>
          </p:txBody>
        </p:sp>
        <p:sp>
          <p:nvSpPr>
            <p:cNvPr id="15372" name="Rectangle 9"/>
            <p:cNvSpPr>
              <a:spLocks noChangeArrowheads="1"/>
            </p:cNvSpPr>
            <p:nvPr/>
          </p:nvSpPr>
          <p:spPr bwMode="auto">
            <a:xfrm>
              <a:off x="2352" y="3360"/>
              <a:ext cx="1104" cy="576"/>
            </a:xfrm>
            <a:prstGeom prst="rect">
              <a:avLst/>
            </a:prstGeom>
            <a:solidFill>
              <a:srgbClr val="FFCC99"/>
            </a:solidFill>
            <a:ln w="9525">
              <a:solidFill>
                <a:schemeClr val="tx1"/>
              </a:solidFill>
              <a:miter lim="800000"/>
            </a:ln>
          </p:spPr>
          <p:txBody>
            <a:bodyPr wrap="none" anchor="ctr"/>
            <a:lstStyle/>
            <a:p>
              <a:pPr algn="ctr"/>
              <a:r>
                <a:rPr kumimoji="1" lang="en-US" altLang="zh-CN" sz="1600" b="1">
                  <a:latin typeface="Trebuchet MS" panose="020B0603020202020204" pitchFamily="34" charset="0"/>
                </a:rPr>
                <a:t>Date hire_date;</a:t>
              </a:r>
              <a:endParaRPr kumimoji="1" lang="en-US" altLang="zh-CN" sz="1600" b="1">
                <a:latin typeface="Trebuchet MS" panose="020B0603020202020204" pitchFamily="34" charset="0"/>
              </a:endParaRPr>
            </a:p>
            <a:p>
              <a:pPr algn="ctr"/>
              <a:r>
                <a:rPr kumimoji="1" lang="en-US" altLang="zh-CN" sz="1600" b="1">
                  <a:latin typeface="Trebuchet MS" panose="020B0603020202020204" pitchFamily="34" charset="0"/>
                </a:rPr>
                <a:t>Degree degree;</a:t>
              </a:r>
              <a:endParaRPr kumimoji="1" lang="en-US" altLang="zh-CN" sz="1600" b="1">
                <a:latin typeface="Trebuchet MS" panose="020B0603020202020204" pitchFamily="34" charset="0"/>
              </a:endParaRPr>
            </a:p>
            <a:p>
              <a:pPr algn="ctr"/>
              <a:r>
                <a:rPr kumimoji="1" lang="en-US" altLang="zh-CN" sz="1600" b="1">
                  <a:latin typeface="Trebuchet MS" panose="020B0603020202020204" pitchFamily="34" charset="0"/>
                </a:rPr>
                <a:t>……</a:t>
              </a:r>
              <a:endParaRPr kumimoji="1" lang="en-US" altLang="zh-CN" sz="1600" b="1">
                <a:latin typeface="Trebuchet MS" panose="020B0603020202020204" pitchFamily="34" charset="0"/>
              </a:endParaRPr>
            </a:p>
          </p:txBody>
        </p:sp>
        <p:sp>
          <p:nvSpPr>
            <p:cNvPr id="15373" name="Rectangle 10"/>
            <p:cNvSpPr>
              <a:spLocks noChangeArrowheads="1"/>
            </p:cNvSpPr>
            <p:nvPr/>
          </p:nvSpPr>
          <p:spPr bwMode="auto">
            <a:xfrm>
              <a:off x="3984" y="3168"/>
              <a:ext cx="1104" cy="192"/>
            </a:xfrm>
            <a:prstGeom prst="rect">
              <a:avLst/>
            </a:prstGeom>
            <a:solidFill>
              <a:schemeClr val="accent1"/>
            </a:solidFill>
            <a:ln w="9525">
              <a:solidFill>
                <a:schemeClr val="tx1"/>
              </a:solidFill>
              <a:miter lim="800000"/>
            </a:ln>
          </p:spPr>
          <p:txBody>
            <a:bodyPr wrap="none" anchor="ctr"/>
            <a:lstStyle/>
            <a:p>
              <a:pPr algn="ctr"/>
              <a:r>
                <a:rPr kumimoji="1" lang="en-US" altLang="zh-CN" sz="2000">
                  <a:latin typeface="Trebuchet MS" panose="020B0603020202020204" pitchFamily="34" charset="0"/>
                </a:rPr>
                <a:t>Administrator</a:t>
              </a:r>
              <a:endParaRPr kumimoji="1" lang="en-US" altLang="zh-CN" sz="2000">
                <a:latin typeface="Trebuchet MS" panose="020B0603020202020204" pitchFamily="34" charset="0"/>
              </a:endParaRPr>
            </a:p>
          </p:txBody>
        </p:sp>
        <p:sp>
          <p:nvSpPr>
            <p:cNvPr id="15374" name="Rectangle 11"/>
            <p:cNvSpPr>
              <a:spLocks noChangeArrowheads="1"/>
            </p:cNvSpPr>
            <p:nvPr/>
          </p:nvSpPr>
          <p:spPr bwMode="auto">
            <a:xfrm>
              <a:off x="3984" y="3360"/>
              <a:ext cx="1104" cy="576"/>
            </a:xfrm>
            <a:prstGeom prst="rect">
              <a:avLst/>
            </a:prstGeom>
            <a:solidFill>
              <a:srgbClr val="FFFF99"/>
            </a:solidFill>
            <a:ln w="9525">
              <a:solidFill>
                <a:schemeClr val="tx1"/>
              </a:solidFill>
              <a:miter lim="800000"/>
            </a:ln>
          </p:spPr>
          <p:txBody>
            <a:bodyPr wrap="none" anchor="ctr"/>
            <a:lstStyle/>
            <a:p>
              <a:pPr algn="ctr"/>
              <a:r>
                <a:rPr kumimoji="1" lang="en-US" altLang="zh-CN" sz="1600" b="1">
                  <a:latin typeface="Trebuchet MS" panose="020B0603020202020204" pitchFamily="34" charset="0"/>
                </a:rPr>
                <a:t>Date hire_date;</a:t>
              </a:r>
              <a:endParaRPr kumimoji="1" lang="en-US" altLang="zh-CN" sz="1600" b="1">
                <a:latin typeface="Trebuchet MS" panose="020B0603020202020204" pitchFamily="34" charset="0"/>
              </a:endParaRPr>
            </a:p>
            <a:p>
              <a:pPr algn="ctr"/>
              <a:r>
                <a:rPr kumimoji="1" lang="en-US" altLang="zh-CN" sz="1600" b="1">
                  <a:latin typeface="Trebuchet MS" panose="020B0603020202020204" pitchFamily="34" charset="0"/>
                </a:rPr>
                <a:t>Rank rank;</a:t>
              </a:r>
              <a:endParaRPr kumimoji="1" lang="en-US" altLang="zh-CN" sz="1600" b="1">
                <a:latin typeface="Trebuchet MS" panose="020B0603020202020204" pitchFamily="34" charset="0"/>
              </a:endParaRPr>
            </a:p>
            <a:p>
              <a:pPr algn="ctr"/>
              <a:r>
                <a:rPr kumimoji="1" lang="en-US" altLang="zh-CN" sz="1600" b="1">
                  <a:latin typeface="Trebuchet MS" panose="020B0603020202020204" pitchFamily="34" charset="0"/>
                </a:rPr>
                <a:t>……</a:t>
              </a:r>
              <a:endParaRPr kumimoji="1" lang="en-US" altLang="zh-CN" sz="1600" b="1">
                <a:latin typeface="Trebuchet MS" panose="020B0603020202020204" pitchFamily="34" charset="0"/>
              </a:endParaRPr>
            </a:p>
          </p:txBody>
        </p:sp>
        <p:cxnSp>
          <p:nvCxnSpPr>
            <p:cNvPr id="15375" name="AutoShape 12"/>
            <p:cNvCxnSpPr>
              <a:cxnSpLocks noChangeShapeType="1"/>
              <a:stCxn id="15368" idx="2"/>
              <a:endCxn id="15369" idx="0"/>
            </p:cNvCxnSpPr>
            <p:nvPr/>
          </p:nvCxnSpPr>
          <p:spPr bwMode="auto">
            <a:xfrm rot="5400000">
              <a:off x="1872" y="2136"/>
              <a:ext cx="480" cy="1584"/>
            </a:xfrm>
            <a:prstGeom prst="bentConnector3">
              <a:avLst>
                <a:gd name="adj1" fmla="val 50019"/>
              </a:avLst>
            </a:prstGeom>
            <a:noFill/>
            <a:ln w="9525">
              <a:solidFill>
                <a:schemeClr val="tx1"/>
              </a:solidFill>
              <a:miter lim="800000"/>
            </a:ln>
          </p:spPr>
        </p:cxnSp>
        <p:cxnSp>
          <p:nvCxnSpPr>
            <p:cNvPr id="15376" name="AutoShape 13"/>
            <p:cNvCxnSpPr>
              <a:cxnSpLocks noChangeShapeType="1"/>
              <a:stCxn id="15368" idx="2"/>
              <a:endCxn id="15371" idx="0"/>
            </p:cNvCxnSpPr>
            <p:nvPr/>
          </p:nvCxnSpPr>
          <p:spPr bwMode="auto">
            <a:xfrm>
              <a:off x="2905" y="2688"/>
              <a:ext cx="0" cy="480"/>
            </a:xfrm>
            <a:prstGeom prst="straightConnector1">
              <a:avLst/>
            </a:prstGeom>
            <a:noFill/>
            <a:ln w="9525">
              <a:solidFill>
                <a:schemeClr val="tx1"/>
              </a:solidFill>
              <a:round/>
            </a:ln>
          </p:spPr>
        </p:cxnSp>
        <p:cxnSp>
          <p:nvCxnSpPr>
            <p:cNvPr id="15377" name="AutoShape 14"/>
            <p:cNvCxnSpPr>
              <a:cxnSpLocks noChangeShapeType="1"/>
              <a:stCxn id="15368" idx="2"/>
              <a:endCxn id="15373" idx="0"/>
            </p:cNvCxnSpPr>
            <p:nvPr/>
          </p:nvCxnSpPr>
          <p:spPr bwMode="auto">
            <a:xfrm rot="5400000" flipV="1">
              <a:off x="3480" y="2112"/>
              <a:ext cx="480" cy="1632"/>
            </a:xfrm>
            <a:prstGeom prst="bentConnector3">
              <a:avLst>
                <a:gd name="adj1" fmla="val 49986"/>
              </a:avLst>
            </a:prstGeom>
            <a:noFill/>
            <a:ln w="9525">
              <a:solidFill>
                <a:schemeClr val="tx1"/>
              </a:solidFill>
              <a:miter lim="800000"/>
            </a:ln>
          </p:spPr>
        </p:cxnSp>
        <p:sp>
          <p:nvSpPr>
            <p:cNvPr id="15378" name="AutoShape 15"/>
            <p:cNvSpPr>
              <a:spLocks noChangeArrowheads="1"/>
            </p:cNvSpPr>
            <p:nvPr/>
          </p:nvSpPr>
          <p:spPr bwMode="auto">
            <a:xfrm>
              <a:off x="2856" y="2689"/>
              <a:ext cx="96" cy="144"/>
            </a:xfrm>
            <a:prstGeom prst="triangle">
              <a:avLst>
                <a:gd name="adj" fmla="val 50000"/>
              </a:avLst>
            </a:prstGeom>
            <a:solidFill>
              <a:schemeClr val="bg1"/>
            </a:solidFill>
            <a:ln w="9525">
              <a:solidFill>
                <a:schemeClr val="tx1"/>
              </a:solidFill>
              <a:miter lim="800000"/>
            </a:ln>
          </p:spPr>
          <p:txBody>
            <a:bodyPr wrap="none" anchor="ctr"/>
            <a:lstStyle/>
            <a:p>
              <a:endParaRPr lang="zh-CN" altLang="en-US"/>
            </a:p>
          </p:txBody>
        </p:sp>
      </p:grpSp>
      <p:sp>
        <p:nvSpPr>
          <p:cNvPr id="15363" name="Rectangle 16"/>
          <p:cNvSpPr>
            <a:spLocks noChangeArrowheads="1"/>
          </p:cNvSpPr>
          <p:nvPr/>
        </p:nvSpPr>
        <p:spPr bwMode="auto">
          <a:xfrm>
            <a:off x="627063" y="76200"/>
            <a:ext cx="7772400" cy="555625"/>
          </a:xfrm>
          <a:prstGeom prst="rect">
            <a:avLst/>
          </a:prstGeom>
          <a:noFill/>
          <a:ln w="9525">
            <a:noFill/>
            <a:miter lim="800000"/>
          </a:ln>
        </p:spPr>
        <p:txBody>
          <a:bodyPr anchor="ctr"/>
          <a:lstStyle/>
          <a:p>
            <a:pPr algn="ctr"/>
            <a:r>
              <a:rPr lang="en-US" altLang="zh-CN" sz="4400" b="1">
                <a:solidFill>
                  <a:schemeClr val="tx2"/>
                </a:solidFill>
              </a:rPr>
              <a:t>4.1 </a:t>
            </a:r>
            <a:r>
              <a:rPr lang="zh-CN" altLang="en-US" sz="4400" b="1">
                <a:solidFill>
                  <a:schemeClr val="tx2"/>
                </a:solidFill>
              </a:rPr>
              <a:t>继承</a:t>
            </a:r>
            <a:r>
              <a:rPr lang="zh-CN" altLang="en-US" sz="4400" b="1">
                <a:solidFill>
                  <a:srgbClr val="FF0000"/>
                </a:solidFill>
              </a:rPr>
              <a:t>的概念</a:t>
            </a:r>
            <a:endParaRPr lang="zh-CN" altLang="en-US" sz="4400" b="1">
              <a:solidFill>
                <a:srgbClr val="FF0000"/>
              </a:solidFill>
            </a:endParaRPr>
          </a:p>
        </p:txBody>
      </p:sp>
      <p:sp>
        <p:nvSpPr>
          <p:cNvPr id="2" name="对话气泡: 矩形 1"/>
          <p:cNvSpPr/>
          <p:nvPr/>
        </p:nvSpPr>
        <p:spPr>
          <a:xfrm>
            <a:off x="280988" y="3636963"/>
            <a:ext cx="3460750" cy="1149350"/>
          </a:xfrm>
          <a:prstGeom prst="wedgeRectCallout">
            <a:avLst>
              <a:gd name="adj1" fmla="val 113619"/>
              <a:gd name="adj2" fmla="val 11234"/>
            </a:avLst>
          </a:prstGeom>
          <a:gradFill>
            <a:gsLst>
              <a:gs pos="4274">
                <a:srgbClr val="FFFFFF"/>
              </a:gs>
              <a:gs pos="74000">
                <a:schemeClr val="accent1">
                  <a:lumMod val="45000"/>
                  <a:lumOff val="55000"/>
                </a:schemeClr>
              </a:gs>
              <a:gs pos="80333">
                <a:schemeClr val="bg1"/>
              </a:gs>
              <a:gs pos="92304">
                <a:srgbClr val="C2FABA"/>
              </a:gs>
              <a:gs pos="100000">
                <a:srgbClr val="FFFF00"/>
              </a:gs>
            </a:gsLst>
            <a:lin ang="5400000" scaled="1"/>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b="1" dirty="0">
                <a:solidFill>
                  <a:srgbClr val="0000CC"/>
                </a:solidFill>
              </a:rPr>
              <a:t>继承方式：</a:t>
            </a:r>
            <a:endParaRPr lang="en-US" altLang="zh-CN" b="1" dirty="0">
              <a:solidFill>
                <a:srgbClr val="0000CC"/>
              </a:solidFill>
            </a:endParaRPr>
          </a:p>
          <a:p>
            <a:pPr algn="ctr" eaLnBrk="0" hangingPunct="0">
              <a:defRPr/>
            </a:pPr>
            <a:r>
              <a:rPr lang="zh-CN" altLang="en-US" b="1" dirty="0">
                <a:solidFill>
                  <a:schemeClr val="tx1"/>
                </a:solidFill>
              </a:rPr>
              <a:t>单一继承：只有一基类</a:t>
            </a:r>
            <a:endParaRPr lang="en-US" altLang="zh-CN" b="1" dirty="0">
              <a:solidFill>
                <a:schemeClr val="tx1"/>
              </a:solidFill>
            </a:endParaRPr>
          </a:p>
          <a:p>
            <a:pPr algn="ctr" eaLnBrk="0" hangingPunct="0">
              <a:defRPr/>
            </a:pPr>
            <a:r>
              <a:rPr lang="zh-CN" altLang="en-US" b="1" dirty="0">
                <a:solidFill>
                  <a:schemeClr val="tx1"/>
                </a:solidFill>
              </a:rPr>
              <a:t>多重继承：可以有多个基类</a:t>
            </a:r>
            <a:endParaRPr lang="en-US" altLang="zh-CN" b="1" dirty="0">
              <a:solidFill>
                <a:schemeClr val="tx1"/>
              </a:solidFill>
            </a:endParaRPr>
          </a:p>
        </p:txBody>
      </p:sp>
      <p:sp>
        <p:nvSpPr>
          <p:cNvPr id="3" name="箭头: 燕尾形 2"/>
          <p:cNvSpPr/>
          <p:nvPr/>
        </p:nvSpPr>
        <p:spPr>
          <a:xfrm>
            <a:off x="198438" y="2417763"/>
            <a:ext cx="2860675" cy="1157287"/>
          </a:xfrm>
          <a:prstGeom prst="notchedRightArrow">
            <a:avLst/>
          </a:prstGeom>
          <a:gradFill>
            <a:gsLst>
              <a:gs pos="34186">
                <a:schemeClr val="bg1"/>
              </a:gs>
              <a:gs pos="4274">
                <a:srgbClr val="FFFFFF"/>
              </a:gs>
              <a:gs pos="74000">
                <a:schemeClr val="accent1">
                  <a:lumMod val="45000"/>
                  <a:lumOff val="55000"/>
                </a:schemeClr>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b="1" dirty="0">
                <a:solidFill>
                  <a:srgbClr val="0000CC"/>
                </a:solidFill>
              </a:rPr>
              <a:t>基类</a:t>
            </a:r>
            <a:endParaRPr lang="en-US" altLang="zh-CN" b="1" dirty="0">
              <a:solidFill>
                <a:srgbClr val="0000CC"/>
              </a:solidFill>
            </a:endParaRPr>
          </a:p>
          <a:p>
            <a:pPr algn="ctr" eaLnBrk="0" hangingPunct="0">
              <a:defRPr/>
            </a:pPr>
            <a:r>
              <a:rPr lang="zh-CN" altLang="en-US" b="1" dirty="0">
                <a:solidFill>
                  <a:schemeClr val="tx1"/>
                </a:solidFill>
              </a:rPr>
              <a:t>也叫超类，父类</a:t>
            </a:r>
            <a:endParaRPr lang="zh-CN" altLang="en-US" b="1" dirty="0">
              <a:solidFill>
                <a:schemeClr val="tx1"/>
              </a:solidFill>
            </a:endParaRPr>
          </a:p>
        </p:txBody>
      </p:sp>
      <p:sp>
        <p:nvSpPr>
          <p:cNvPr id="19" name="箭头: 燕尾形 18"/>
          <p:cNvSpPr/>
          <p:nvPr/>
        </p:nvSpPr>
        <p:spPr>
          <a:xfrm>
            <a:off x="200025" y="5108575"/>
            <a:ext cx="2860675" cy="1157288"/>
          </a:xfrm>
          <a:prstGeom prst="notchedRightArrow">
            <a:avLst/>
          </a:prstGeom>
          <a:gradFill>
            <a:gsLst>
              <a:gs pos="34186">
                <a:schemeClr val="bg1"/>
              </a:gs>
              <a:gs pos="4274">
                <a:srgbClr val="FFFFFF"/>
              </a:gs>
              <a:gs pos="74000">
                <a:schemeClr val="accent1">
                  <a:lumMod val="45000"/>
                  <a:lumOff val="55000"/>
                </a:schemeClr>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b="1" dirty="0">
                <a:solidFill>
                  <a:srgbClr val="0000CC"/>
                </a:solidFill>
              </a:rPr>
              <a:t>派生类</a:t>
            </a:r>
            <a:endParaRPr lang="en-US" altLang="zh-CN" b="1" dirty="0">
              <a:solidFill>
                <a:srgbClr val="0000CC"/>
              </a:solidFill>
            </a:endParaRPr>
          </a:p>
          <a:p>
            <a:pPr algn="ctr" eaLnBrk="0" hangingPunct="0">
              <a:defRPr/>
            </a:pPr>
            <a:r>
              <a:rPr lang="zh-CN" altLang="en-US" b="1" dirty="0">
                <a:solidFill>
                  <a:schemeClr val="tx1"/>
                </a:solidFill>
              </a:rPr>
              <a:t>也叫子类</a:t>
            </a:r>
            <a:endParaRPr lang="zh-CN" altLang="en-US"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transition="in" filter="fade">
                                      <p:cBhvr>
                                        <p:cTn id="7" dur="1000"/>
                                        <p:tgtEl>
                                          <p:spTgt spid="5122">
                                            <p:txEl>
                                              <p:pRg st="1" end="1"/>
                                            </p:txEl>
                                          </p:spTgt>
                                        </p:tgtEl>
                                      </p:cBhvr>
                                    </p:animEffect>
                                    <p:anim calcmode="lin" valueType="num">
                                      <p:cBhvr>
                                        <p:cTn id="8" dur="1000" fill="hold"/>
                                        <p:tgtEl>
                                          <p:spTgt spid="512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wipe(down)">
                                      <p:cBhvr>
                                        <p:cTn id="14" dur="500"/>
                                        <p:tgtEl>
                                          <p:spTgt spid="51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0" y="549275"/>
            <a:ext cx="9144000" cy="6624638"/>
          </a:xfrm>
        </p:spPr>
        <p:txBody>
          <a:bodyPr/>
          <a:lstStyle/>
          <a:p>
            <a:pPr marL="0" indent="0">
              <a:buFontTx/>
              <a:buNone/>
            </a:pPr>
            <a:r>
              <a:rPr lang="en-US" altLang="zh-CN" sz="1800" b="1" dirty="0"/>
              <a:t>//Eg4-3.cpp</a:t>
            </a:r>
            <a:endParaRPr lang="zh-CN" altLang="zh-CN" sz="1800" b="1" dirty="0"/>
          </a:p>
          <a:p>
            <a:pPr marL="0" indent="0">
              <a:buFontTx/>
              <a:buNone/>
            </a:pPr>
            <a:r>
              <a:rPr lang="en-US" altLang="zh-CN" sz="2000" b="1" dirty="0"/>
              <a:t>#include &lt;</a:t>
            </a:r>
            <a:r>
              <a:rPr lang="en-US" altLang="zh-CN" sz="2000" b="1" dirty="0" err="1"/>
              <a:t>iostream</a:t>
            </a:r>
            <a:r>
              <a:rPr lang="en-US" altLang="zh-CN" sz="2000" b="1" dirty="0"/>
              <a:t>&gt;</a:t>
            </a:r>
            <a:endParaRPr lang="zh-CN" altLang="zh-CN" sz="2000" b="1" dirty="0"/>
          </a:p>
          <a:p>
            <a:pPr marL="0" indent="0">
              <a:buFontTx/>
              <a:buNone/>
            </a:pPr>
            <a:r>
              <a:rPr lang="en-US" altLang="zh-CN" sz="2000" b="1" dirty="0"/>
              <a:t>using namespace </a:t>
            </a:r>
            <a:r>
              <a:rPr lang="en-US" altLang="zh-CN" sz="2000" b="1" dirty="0" err="1"/>
              <a:t>std</a:t>
            </a:r>
            <a:r>
              <a:rPr lang="en-US" altLang="zh-CN" sz="2000" b="1" dirty="0"/>
              <a:t>;</a:t>
            </a:r>
            <a:endParaRPr lang="zh-CN" altLang="zh-CN" sz="2000" b="1" dirty="0"/>
          </a:p>
          <a:p>
            <a:pPr marL="0" indent="0">
              <a:buFontTx/>
              <a:buNone/>
            </a:pPr>
            <a:r>
              <a:rPr lang="en-US" altLang="zh-CN" sz="2000" b="1" dirty="0"/>
              <a:t>class Rectangle {</a:t>
            </a:r>
            <a:endParaRPr lang="zh-CN" altLang="zh-CN" sz="2000" b="1" dirty="0"/>
          </a:p>
          <a:p>
            <a:pPr marL="0" indent="0">
              <a:buFontTx/>
              <a:buNone/>
            </a:pPr>
            <a:r>
              <a:rPr lang="en-US" altLang="zh-CN" sz="2000" b="1" dirty="0"/>
              <a:t>public:</a:t>
            </a:r>
            <a:endParaRPr lang="zh-CN" altLang="zh-CN" sz="2000" b="1" dirty="0"/>
          </a:p>
          <a:p>
            <a:pPr marL="0" indent="0">
              <a:buFontTx/>
              <a:buNone/>
            </a:pPr>
            <a:r>
              <a:rPr lang="en-US" altLang="zh-CN" sz="2000" b="1" dirty="0"/>
              <a:t>	void </a:t>
            </a:r>
            <a:r>
              <a:rPr lang="en-US" altLang="zh-CN" sz="2000" b="1" dirty="0" err="1"/>
              <a:t>setLength</a:t>
            </a:r>
            <a:r>
              <a:rPr lang="en-US" altLang="zh-CN" sz="2000" b="1" dirty="0"/>
              <a:t>(double h) { length = h; }</a:t>
            </a:r>
            <a:endParaRPr lang="zh-CN" altLang="zh-CN" sz="2000" b="1" dirty="0"/>
          </a:p>
          <a:p>
            <a:pPr marL="0" indent="0">
              <a:buFontTx/>
              <a:buNone/>
            </a:pPr>
            <a:r>
              <a:rPr lang="en-US" altLang="zh-CN" sz="2000" b="1" dirty="0"/>
              <a:t>	void </a:t>
            </a:r>
            <a:r>
              <a:rPr lang="en-US" altLang="zh-CN" sz="2000" b="1" dirty="0" err="1"/>
              <a:t>setWidth</a:t>
            </a:r>
            <a:r>
              <a:rPr lang="en-US" altLang="zh-CN" sz="2000" b="1" dirty="0"/>
              <a:t>(double w) { width = w; }</a:t>
            </a:r>
            <a:endParaRPr lang="zh-CN" altLang="zh-CN" sz="2000" b="1" dirty="0"/>
          </a:p>
          <a:p>
            <a:pPr marL="0" indent="0">
              <a:buFontTx/>
              <a:buNone/>
            </a:pPr>
            <a:r>
              <a:rPr lang="en-US" altLang="zh-CN" sz="2000" b="1" dirty="0"/>
              <a:t>	double </a:t>
            </a:r>
            <a:r>
              <a:rPr lang="en-US" altLang="zh-CN" sz="2000" b="1" dirty="0" err="1"/>
              <a:t>getLength</a:t>
            </a:r>
            <a:r>
              <a:rPr lang="en-US" altLang="zh-CN" sz="2000" b="1" dirty="0"/>
              <a:t>() { return length; }</a:t>
            </a:r>
            <a:endParaRPr lang="zh-CN" altLang="zh-CN" sz="2000" b="1" dirty="0"/>
          </a:p>
          <a:p>
            <a:pPr marL="0" indent="0">
              <a:buFontTx/>
              <a:buNone/>
            </a:pPr>
            <a:r>
              <a:rPr lang="en-US" altLang="zh-CN" sz="2000" b="1" dirty="0"/>
              <a:t>	double </a:t>
            </a:r>
            <a:r>
              <a:rPr lang="en-US" altLang="zh-CN" sz="2000" b="1" dirty="0" err="1"/>
              <a:t>getWidth</a:t>
            </a:r>
            <a:r>
              <a:rPr lang="en-US" altLang="zh-CN" sz="2000" b="1" dirty="0"/>
              <a:t>() { return width; }</a:t>
            </a:r>
            <a:endParaRPr lang="zh-CN" altLang="zh-CN" sz="2000" b="1" dirty="0"/>
          </a:p>
          <a:p>
            <a:pPr marL="0" indent="0">
              <a:buFontTx/>
              <a:buNone/>
            </a:pPr>
            <a:r>
              <a:rPr lang="en-US" altLang="zh-CN" sz="2000" b="1" dirty="0"/>
              <a:t>	double </a:t>
            </a:r>
            <a:r>
              <a:rPr lang="en-US" altLang="zh-CN" sz="2000" b="1" dirty="0">
                <a:solidFill>
                  <a:srgbClr val="FF0000"/>
                </a:solidFill>
              </a:rPr>
              <a:t>area() </a:t>
            </a:r>
            <a:r>
              <a:rPr lang="en-US" altLang="zh-CN" sz="2000" b="1" dirty="0"/>
              <a:t>{ return length*width; }</a:t>
            </a:r>
            <a:endParaRPr lang="zh-CN" altLang="zh-CN" sz="2000" b="1" dirty="0"/>
          </a:p>
          <a:p>
            <a:pPr marL="0" indent="0">
              <a:buFontTx/>
              <a:buNone/>
            </a:pPr>
            <a:r>
              <a:rPr lang="en-US" altLang="zh-CN" sz="2000" b="1" dirty="0"/>
              <a:t>	double </a:t>
            </a:r>
            <a:r>
              <a:rPr lang="en-US" altLang="zh-CN" sz="2000" b="1" dirty="0">
                <a:solidFill>
                  <a:srgbClr val="FF0000"/>
                </a:solidFill>
              </a:rPr>
              <a:t>volume() </a:t>
            </a:r>
            <a:r>
              <a:rPr lang="en-US" altLang="zh-CN" sz="2000" b="1" dirty="0"/>
              <a:t>{ return 0; }</a:t>
            </a:r>
            <a:endParaRPr lang="zh-CN" altLang="zh-CN" sz="2000" b="1" dirty="0"/>
          </a:p>
          <a:p>
            <a:pPr marL="0" indent="0">
              <a:buFontTx/>
              <a:buNone/>
            </a:pPr>
            <a:r>
              <a:rPr lang="en-US" altLang="zh-CN" sz="2000" b="1" dirty="0"/>
              <a:t>	void </a:t>
            </a:r>
            <a:r>
              <a:rPr lang="en-US" altLang="zh-CN" sz="2000" b="1" dirty="0" err="1">
                <a:solidFill>
                  <a:srgbClr val="FF0000"/>
                </a:solidFill>
              </a:rPr>
              <a:t>outData</a:t>
            </a:r>
            <a:r>
              <a:rPr lang="en-US" altLang="zh-CN" sz="2000" b="1" dirty="0">
                <a:solidFill>
                  <a:srgbClr val="FF0000"/>
                </a:solidFill>
              </a:rPr>
              <a:t>(){</a:t>
            </a:r>
            <a:r>
              <a:rPr lang="en-US" altLang="zh-CN" sz="2000" b="1" dirty="0" err="1"/>
              <a:t>cout</a:t>
            </a:r>
            <a:r>
              <a:rPr lang="en-US" altLang="zh-CN" sz="2000" b="1" dirty="0"/>
              <a:t>&lt;&lt;"</a:t>
            </a:r>
            <a:r>
              <a:rPr lang="en-US" altLang="zh-CN" sz="2000" b="1" dirty="0" err="1"/>
              <a:t>lenggh</a:t>
            </a:r>
            <a:r>
              <a:rPr lang="en-US" altLang="zh-CN" sz="2000" b="1" dirty="0"/>
              <a:t>="&lt;&lt;length&lt;&lt;”\t”</a:t>
            </a:r>
            <a:endParaRPr lang="zh-CN" altLang="zh-CN" sz="2000" b="1" dirty="0"/>
          </a:p>
          <a:p>
            <a:pPr marL="0" indent="0">
              <a:buFontTx/>
              <a:buNone/>
            </a:pPr>
            <a:r>
              <a:rPr lang="en-US" altLang="zh-CN" sz="2000" b="1" dirty="0"/>
              <a:t>                                              &lt;&lt;"width="&lt;&lt;width&lt;&lt; </a:t>
            </a:r>
            <a:r>
              <a:rPr lang="en-US" altLang="zh-CN" sz="2000" b="1" dirty="0" err="1"/>
              <a:t>endl</a:t>
            </a:r>
            <a:r>
              <a:rPr lang="en-US" altLang="zh-CN" sz="2000" b="1" dirty="0"/>
              <a:t>; }</a:t>
            </a:r>
            <a:endParaRPr lang="zh-CN" altLang="zh-CN" sz="2000" b="1" dirty="0"/>
          </a:p>
          <a:p>
            <a:pPr marL="0" indent="0">
              <a:buFontTx/>
              <a:buNone/>
            </a:pPr>
            <a:r>
              <a:rPr lang="en-US" altLang="zh-CN" sz="2000" b="1" dirty="0"/>
              <a:t>protected:</a:t>
            </a:r>
            <a:endParaRPr lang="zh-CN" altLang="zh-CN" sz="2000" b="1" dirty="0"/>
          </a:p>
          <a:p>
            <a:pPr marL="0" indent="0">
              <a:buFontTx/>
              <a:buNone/>
            </a:pPr>
            <a:r>
              <a:rPr lang="en-US" altLang="zh-CN" sz="2000" b="1" dirty="0"/>
              <a:t>	double width;</a:t>
            </a:r>
            <a:endParaRPr lang="zh-CN" altLang="zh-CN" sz="2000" b="1" dirty="0"/>
          </a:p>
          <a:p>
            <a:pPr marL="0" indent="0">
              <a:buFontTx/>
              <a:buNone/>
            </a:pPr>
            <a:r>
              <a:rPr lang="en-US" altLang="zh-CN" sz="2000" b="1" dirty="0"/>
              <a:t>	double length;</a:t>
            </a:r>
            <a:endParaRPr lang="zh-CN" altLang="zh-CN" sz="2000" b="1" dirty="0"/>
          </a:p>
          <a:p>
            <a:pPr marL="0" indent="0">
              <a:buFontTx/>
              <a:buNone/>
            </a:pPr>
            <a:r>
              <a:rPr lang="en-US" altLang="zh-CN" sz="2000" b="1" dirty="0"/>
              <a:t>};</a:t>
            </a:r>
            <a:endParaRPr lang="zh-CN" altLang="en-US" sz="2000" b="1" dirty="0"/>
          </a:p>
        </p:txBody>
      </p:sp>
      <p:sp>
        <p:nvSpPr>
          <p:cNvPr id="38914" name="Rectangle 2"/>
          <p:cNvSpPr>
            <a:spLocks noGrp="1" noChangeArrowheads="1"/>
          </p:cNvSpPr>
          <p:nvPr>
            <p:ph type="title"/>
          </p:nvPr>
        </p:nvSpPr>
        <p:spPr>
          <a:xfrm>
            <a:off x="457200" y="73025"/>
            <a:ext cx="8229600" cy="811213"/>
          </a:xfrm>
        </p:spPr>
        <p:txBody>
          <a:bodyPr/>
          <a:lstStyle/>
          <a:p>
            <a:r>
              <a:rPr lang="en-US" altLang="zh-CN" sz="3600" b="1"/>
              <a:t>4.4.1  </a:t>
            </a:r>
            <a:r>
              <a:rPr lang="zh-CN" altLang="zh-CN" sz="3600" b="1">
                <a:solidFill>
                  <a:srgbClr val="FF0000"/>
                </a:solidFill>
              </a:rPr>
              <a:t>成员函数的重定义</a:t>
            </a:r>
            <a:r>
              <a:rPr lang="zh-CN" altLang="zh-CN" sz="3600" b="1"/>
              <a:t>和名字隐藏</a:t>
            </a:r>
            <a:endParaRPr lang="zh-CN" altLang="zh-CN" sz="3600" b="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内容占位符 2"/>
          <p:cNvSpPr>
            <a:spLocks noGrp="1"/>
          </p:cNvSpPr>
          <p:nvPr>
            <p:ph idx="1"/>
          </p:nvPr>
        </p:nvSpPr>
        <p:spPr>
          <a:xfrm>
            <a:off x="179388" y="1076325"/>
            <a:ext cx="8964612" cy="5592763"/>
          </a:xfrm>
        </p:spPr>
        <p:txBody>
          <a:bodyPr/>
          <a:lstStyle/>
          <a:p>
            <a:pPr marL="0" indent="0">
              <a:buFontTx/>
              <a:buNone/>
            </a:pPr>
            <a:r>
              <a:rPr lang="en-US" altLang="zh-CN" sz="2000" b="1" dirty="0"/>
              <a:t>class Cube :public Rectangle{</a:t>
            </a:r>
            <a:endParaRPr lang="zh-CN" altLang="zh-CN" sz="2000" b="1" dirty="0"/>
          </a:p>
          <a:p>
            <a:pPr marL="0" indent="0">
              <a:buFontTx/>
              <a:buNone/>
            </a:pPr>
            <a:r>
              <a:rPr lang="en-US" altLang="zh-CN" sz="2000" b="1" dirty="0"/>
              <a:t>public:</a:t>
            </a:r>
            <a:endParaRPr lang="zh-CN" altLang="zh-CN" sz="2000" b="1" dirty="0"/>
          </a:p>
          <a:p>
            <a:pPr marL="0" indent="0">
              <a:buFontTx/>
              <a:buNone/>
            </a:pPr>
            <a:r>
              <a:rPr lang="en-US" altLang="zh-CN" sz="2000" b="1" dirty="0"/>
              <a:t>	void </a:t>
            </a:r>
            <a:r>
              <a:rPr lang="en-US" altLang="zh-CN" sz="2000" b="1" dirty="0" err="1"/>
              <a:t>setHigh</a:t>
            </a:r>
            <a:r>
              <a:rPr lang="en-US" altLang="zh-CN" sz="2000" b="1" dirty="0"/>
              <a:t>(double h) { high = h; }</a:t>
            </a:r>
            <a:endParaRPr lang="zh-CN" altLang="zh-CN" sz="2000" b="1" dirty="0"/>
          </a:p>
          <a:p>
            <a:pPr marL="0" indent="0">
              <a:buFontTx/>
              <a:buNone/>
            </a:pPr>
            <a:r>
              <a:rPr lang="en-US" altLang="zh-CN" sz="2000" b="1" dirty="0"/>
              <a:t>	double </a:t>
            </a:r>
            <a:r>
              <a:rPr lang="en-US" altLang="zh-CN" sz="2000" b="1" dirty="0" err="1"/>
              <a:t>getHigh</a:t>
            </a:r>
            <a:r>
              <a:rPr lang="en-US" altLang="zh-CN" sz="2000" b="1" dirty="0"/>
              <a:t>() { return high; }</a:t>
            </a:r>
            <a:endParaRPr lang="zh-CN" altLang="zh-CN" sz="2000" b="1" dirty="0"/>
          </a:p>
          <a:p>
            <a:pPr marL="0" indent="0">
              <a:buFontTx/>
              <a:buNone/>
            </a:pPr>
            <a:r>
              <a:rPr lang="en-US" altLang="zh-CN" sz="2000" b="1" dirty="0"/>
              <a:t>	double </a:t>
            </a:r>
            <a:r>
              <a:rPr lang="en-US" altLang="zh-CN" sz="2000" b="1" dirty="0">
                <a:solidFill>
                  <a:srgbClr val="FF0000"/>
                </a:solidFill>
              </a:rPr>
              <a:t>area()</a:t>
            </a:r>
            <a:r>
              <a:rPr lang="en-US" altLang="zh-CN" sz="2000" b="1" dirty="0">
                <a:sym typeface="+mn-ea"/>
              </a:rPr>
              <a:t>{</a:t>
            </a:r>
            <a:r>
              <a:rPr lang="en-US" altLang="zh-CN" sz="2000" b="1" dirty="0">
                <a:solidFill>
                  <a:srgbClr val="FF0000"/>
                </a:solidFill>
              </a:rPr>
              <a:t> </a:t>
            </a:r>
            <a:endParaRPr lang="zh-CN" altLang="zh-CN" sz="2000" b="1" dirty="0">
              <a:solidFill>
                <a:srgbClr val="FF0000"/>
              </a:solidFill>
            </a:endParaRPr>
          </a:p>
          <a:p>
            <a:pPr marL="0" indent="0">
              <a:buFontTx/>
              <a:buNone/>
            </a:pPr>
            <a:r>
              <a:rPr lang="en-US" altLang="zh-CN" sz="2000" b="1" dirty="0"/>
              <a:t>                       return </a:t>
            </a:r>
            <a:r>
              <a:rPr lang="en-US" altLang="zh-CN" sz="2000" b="1" dirty="0">
                <a:solidFill>
                  <a:srgbClr val="FF0000"/>
                </a:solidFill>
              </a:rPr>
              <a:t>width*length</a:t>
            </a:r>
            <a:r>
              <a:rPr lang="en-US" altLang="zh-CN" sz="2000" b="1" dirty="0"/>
              <a:t>*2+</a:t>
            </a:r>
            <a:r>
              <a:rPr lang="en-US" altLang="zh-CN" sz="2000" b="1" dirty="0">
                <a:solidFill>
                  <a:srgbClr val="FF0000"/>
                </a:solidFill>
              </a:rPr>
              <a:t>width</a:t>
            </a:r>
            <a:r>
              <a:rPr lang="en-US" altLang="zh-CN" sz="2000" b="1" dirty="0"/>
              <a:t>*high*2+</a:t>
            </a:r>
            <a:r>
              <a:rPr lang="en-US" altLang="zh-CN" sz="2000" b="1" dirty="0">
                <a:solidFill>
                  <a:srgbClr val="FF0000"/>
                </a:solidFill>
              </a:rPr>
              <a:t>length</a:t>
            </a:r>
            <a:r>
              <a:rPr lang="en-US" altLang="zh-CN" sz="2000" b="1" dirty="0"/>
              <a:t>*high*2; </a:t>
            </a:r>
            <a:r>
              <a:rPr lang="en-US" altLang="zh-CN" sz="2000" b="1" dirty="0">
                <a:sym typeface="+mn-ea"/>
              </a:rPr>
              <a:t>//L1</a:t>
            </a:r>
            <a:endParaRPr lang="en-US" altLang="zh-CN" sz="2000" b="1" dirty="0"/>
          </a:p>
          <a:p>
            <a:pPr marL="0" indent="0">
              <a:buFontTx/>
              <a:buNone/>
            </a:pPr>
            <a:r>
              <a:rPr lang="en-US" altLang="zh-CN" sz="2000" b="1" dirty="0"/>
              <a:t>            }    </a:t>
            </a:r>
            <a:endParaRPr lang="zh-CN" altLang="zh-CN" sz="2000" b="1" dirty="0"/>
          </a:p>
          <a:p>
            <a:pPr marL="0" indent="0">
              <a:buFontTx/>
              <a:buNone/>
            </a:pPr>
            <a:r>
              <a:rPr lang="en-US" altLang="zh-CN" sz="2000" b="1" dirty="0"/>
              <a:t>	double </a:t>
            </a:r>
            <a:r>
              <a:rPr lang="en-US" altLang="zh-CN" sz="2000" b="1" dirty="0">
                <a:solidFill>
                  <a:srgbClr val="FF0000"/>
                </a:solidFill>
              </a:rPr>
              <a:t>volume() </a:t>
            </a:r>
            <a:r>
              <a:rPr lang="en-US" altLang="zh-CN" sz="2000" b="1" dirty="0"/>
              <a:t>{ return </a:t>
            </a:r>
            <a:r>
              <a:rPr lang="en-US" altLang="zh-CN" sz="2000" b="1" dirty="0">
                <a:solidFill>
                  <a:srgbClr val="0000CC"/>
                </a:solidFill>
              </a:rPr>
              <a:t>Rectangle::</a:t>
            </a:r>
            <a:r>
              <a:rPr lang="en-US" altLang="zh-CN" sz="2000" b="1" dirty="0"/>
              <a:t>area()*high; }</a:t>
            </a:r>
            <a:endParaRPr lang="zh-CN" altLang="zh-CN" sz="2000" b="1" dirty="0"/>
          </a:p>
          <a:p>
            <a:pPr marL="0" indent="0">
              <a:buFontTx/>
              <a:buNone/>
            </a:pPr>
            <a:r>
              <a:rPr lang="en-US" altLang="zh-CN" sz="2000" b="1" dirty="0"/>
              <a:t>	void </a:t>
            </a:r>
            <a:r>
              <a:rPr lang="en-US" altLang="zh-CN" sz="2000" b="1" dirty="0" err="1">
                <a:solidFill>
                  <a:srgbClr val="FF0000"/>
                </a:solidFill>
              </a:rPr>
              <a:t>outData</a:t>
            </a:r>
            <a:r>
              <a:rPr lang="en-US" altLang="zh-CN" sz="2000" b="1" dirty="0">
                <a:solidFill>
                  <a:srgbClr val="FF0000"/>
                </a:solidFill>
              </a:rPr>
              <a:t>() </a:t>
            </a:r>
            <a:r>
              <a:rPr lang="en-US" altLang="zh-CN" sz="2000" b="1" dirty="0"/>
              <a:t>{                                          </a:t>
            </a:r>
            <a:endParaRPr lang="zh-CN" altLang="zh-CN" sz="2000" b="1" dirty="0"/>
          </a:p>
          <a:p>
            <a:pPr marL="0" indent="0">
              <a:buFontTx/>
              <a:buNone/>
            </a:pPr>
            <a:r>
              <a:rPr lang="en-US" altLang="zh-CN" sz="2000" b="1" dirty="0"/>
              <a:t>		</a:t>
            </a:r>
            <a:r>
              <a:rPr lang="en-US" altLang="zh-CN" sz="2000" b="1" dirty="0">
                <a:solidFill>
                  <a:srgbClr val="0000CC"/>
                </a:solidFill>
              </a:rPr>
              <a:t>Rectangle::</a:t>
            </a:r>
            <a:r>
              <a:rPr lang="en-US" altLang="zh-CN" sz="2000" b="1" dirty="0" err="1"/>
              <a:t>outData</a:t>
            </a:r>
            <a:r>
              <a:rPr lang="en-US" altLang="zh-CN" sz="2000" b="1" dirty="0"/>
              <a:t>();   </a:t>
            </a:r>
            <a:r>
              <a:rPr lang="en-US" altLang="zh-CN" sz="2000" b="1" dirty="0">
                <a:solidFill>
                  <a:srgbClr val="FF0000"/>
                </a:solidFill>
              </a:rPr>
              <a:t>//L2 </a:t>
            </a:r>
            <a:r>
              <a:rPr lang="zh-CN" altLang="en-US" sz="2000" b="1" dirty="0">
                <a:solidFill>
                  <a:srgbClr val="FF0000"/>
                </a:solidFill>
              </a:rPr>
              <a:t>派生类访问基类同名成员的方法</a:t>
            </a:r>
            <a:endParaRPr lang="zh-CN" altLang="zh-CN" sz="2000" b="1" dirty="0">
              <a:solidFill>
                <a:srgbClr val="FF0000"/>
              </a:solidFill>
            </a:endParaRPr>
          </a:p>
          <a:p>
            <a:pPr marL="0" indent="0">
              <a:buFontTx/>
              <a:buNone/>
            </a:pPr>
            <a:r>
              <a:rPr lang="en-US" altLang="zh-CN" sz="2000" b="1" dirty="0"/>
              <a:t>		</a:t>
            </a:r>
            <a:r>
              <a:rPr lang="en-US" altLang="zh-CN" sz="2000" b="1" dirty="0" err="1"/>
              <a:t>cout</a:t>
            </a:r>
            <a:r>
              <a:rPr lang="en-US" altLang="zh-CN" sz="2000" b="1" dirty="0"/>
              <a:t> &lt;&lt; "high=" &lt;&lt; high &lt;&lt; </a:t>
            </a:r>
            <a:r>
              <a:rPr lang="en-US" altLang="zh-CN" sz="2000" b="1" dirty="0" err="1"/>
              <a:t>endl</a:t>
            </a:r>
            <a:r>
              <a:rPr lang="en-US" altLang="zh-CN" sz="2000" b="1" dirty="0"/>
              <a:t>;</a:t>
            </a:r>
            <a:endParaRPr lang="zh-CN" altLang="zh-CN" sz="2000" b="1" dirty="0"/>
          </a:p>
          <a:p>
            <a:pPr marL="0" indent="0">
              <a:buFontTx/>
              <a:buNone/>
            </a:pPr>
            <a:r>
              <a:rPr lang="en-US" altLang="zh-CN" sz="2000" b="1" dirty="0"/>
              <a:t>	}</a:t>
            </a:r>
            <a:endParaRPr lang="zh-CN" altLang="zh-CN" sz="2000" b="1" dirty="0"/>
          </a:p>
          <a:p>
            <a:pPr marL="0" indent="0">
              <a:buFontTx/>
              <a:buNone/>
            </a:pPr>
            <a:r>
              <a:rPr lang="en-US" altLang="zh-CN" sz="2000" b="1" dirty="0"/>
              <a:t>private:</a:t>
            </a:r>
            <a:endParaRPr lang="zh-CN" altLang="zh-CN" sz="2000" b="1" dirty="0"/>
          </a:p>
          <a:p>
            <a:pPr marL="0" indent="0">
              <a:buFontTx/>
              <a:buNone/>
            </a:pPr>
            <a:r>
              <a:rPr lang="en-US" altLang="zh-CN" sz="2000" b="1" dirty="0"/>
              <a:t>	double high;</a:t>
            </a:r>
            <a:endParaRPr lang="zh-CN" altLang="zh-CN" sz="2000" b="1" dirty="0"/>
          </a:p>
          <a:p>
            <a:pPr marL="0" indent="0">
              <a:buFontTx/>
              <a:buNone/>
            </a:pPr>
            <a:r>
              <a:rPr lang="en-US" altLang="zh-CN" sz="2000" b="1" dirty="0"/>
              <a:t>};</a:t>
            </a:r>
            <a:endParaRPr lang="zh-CN" altLang="zh-CN" sz="2000" b="1" dirty="0"/>
          </a:p>
          <a:p>
            <a:pPr marL="0" indent="0">
              <a:buFontTx/>
              <a:buNone/>
            </a:pPr>
            <a:endParaRPr lang="zh-CN" altLang="en-US" sz="2000" b="1" dirty="0"/>
          </a:p>
        </p:txBody>
      </p:sp>
      <p:sp>
        <p:nvSpPr>
          <p:cNvPr id="39938" name="Rectangle 2"/>
          <p:cNvSpPr>
            <a:spLocks noGrp="1" noChangeArrowheads="1"/>
          </p:cNvSpPr>
          <p:nvPr>
            <p:ph type="title"/>
          </p:nvPr>
        </p:nvSpPr>
        <p:spPr>
          <a:xfrm>
            <a:off x="457200" y="73025"/>
            <a:ext cx="8229600" cy="811213"/>
          </a:xfrm>
        </p:spPr>
        <p:txBody>
          <a:bodyPr/>
          <a:lstStyle/>
          <a:p>
            <a:r>
              <a:rPr lang="en-US" altLang="zh-CN" sz="3600" b="1"/>
              <a:t>4.4.1  </a:t>
            </a:r>
            <a:r>
              <a:rPr lang="zh-CN" altLang="zh-CN" sz="3600" b="1">
                <a:solidFill>
                  <a:srgbClr val="FF0000"/>
                </a:solidFill>
              </a:rPr>
              <a:t>成员函数的重定义</a:t>
            </a:r>
            <a:r>
              <a:rPr lang="zh-CN" altLang="zh-CN" sz="3600" b="1"/>
              <a:t>和名字隐藏</a:t>
            </a:r>
            <a:endParaRPr lang="zh-CN" altLang="zh-CN" sz="3600" b="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2"/>
          <p:cNvSpPr>
            <a:spLocks noGrp="1"/>
          </p:cNvSpPr>
          <p:nvPr>
            <p:ph idx="1"/>
          </p:nvPr>
        </p:nvSpPr>
        <p:spPr>
          <a:xfrm>
            <a:off x="250825" y="1076325"/>
            <a:ext cx="8623300" cy="5168900"/>
          </a:xfrm>
        </p:spPr>
        <p:txBody>
          <a:bodyPr/>
          <a:lstStyle/>
          <a:p>
            <a:pPr marL="0" indent="0">
              <a:buFontTx/>
              <a:buNone/>
            </a:pPr>
            <a:r>
              <a:rPr lang="en-US" altLang="zh-CN" sz="2000" b="1" dirty="0"/>
              <a:t>int main() </a:t>
            </a:r>
            <a:endParaRPr lang="en-US" altLang="zh-CN" sz="2000" b="1" dirty="0"/>
          </a:p>
          <a:p>
            <a:pPr marL="0" indent="0">
              <a:buFontTx/>
              <a:buNone/>
            </a:pPr>
            <a:r>
              <a:rPr lang="en-US" altLang="zh-CN" sz="2000" b="1" dirty="0"/>
              <a:t>{</a:t>
            </a:r>
            <a:endParaRPr lang="zh-CN" altLang="zh-CN" sz="2000" b="1" dirty="0"/>
          </a:p>
          <a:p>
            <a:pPr marL="0" indent="0">
              <a:buFontTx/>
              <a:buNone/>
            </a:pPr>
            <a:r>
              <a:rPr lang="en-US" altLang="zh-CN" sz="2000" b="1" dirty="0"/>
              <a:t>	Cube cub1;</a:t>
            </a:r>
            <a:endParaRPr lang="zh-CN" altLang="zh-CN" sz="2000" b="1" dirty="0"/>
          </a:p>
          <a:p>
            <a:pPr marL="0" indent="0">
              <a:buFontTx/>
              <a:buNone/>
            </a:pPr>
            <a:r>
              <a:rPr lang="en-US" altLang="zh-CN" sz="2000" b="1" dirty="0"/>
              <a:t>	cub1.setLength(4);                                    </a:t>
            </a:r>
            <a:endParaRPr lang="zh-CN" altLang="zh-CN" sz="2000" b="1" dirty="0"/>
          </a:p>
          <a:p>
            <a:pPr marL="0" indent="0">
              <a:buFontTx/>
              <a:buNone/>
            </a:pPr>
            <a:r>
              <a:rPr lang="en-US" altLang="zh-CN" sz="2000" b="1" dirty="0"/>
              <a:t>	cub1.setWidth(5);                                    		    </a:t>
            </a:r>
            <a:endParaRPr lang="zh-CN" altLang="zh-CN" sz="2000" b="1" dirty="0"/>
          </a:p>
          <a:p>
            <a:pPr marL="0" indent="0">
              <a:buFontTx/>
              <a:buNone/>
            </a:pPr>
            <a:r>
              <a:rPr lang="en-US" altLang="zh-CN" sz="2000" b="1" dirty="0"/>
              <a:t>	cub1.setHigh(3);                                      		    </a:t>
            </a:r>
            <a:endParaRPr lang="zh-CN" altLang="zh-CN" sz="2000" b="1" dirty="0"/>
          </a:p>
          <a:p>
            <a:pPr marL="0" indent="0">
              <a:buFontTx/>
              <a:buNone/>
            </a:pPr>
            <a:r>
              <a:rPr lang="en-US" altLang="zh-CN" sz="2000" b="1" dirty="0"/>
              <a:t>	</a:t>
            </a:r>
            <a:r>
              <a:rPr lang="en-US" altLang="zh-CN" sz="2000" b="1" dirty="0">
                <a:solidFill>
                  <a:srgbClr val="FF0000"/>
                </a:solidFill>
              </a:rPr>
              <a:t>cub1.Rectangle::</a:t>
            </a:r>
            <a:r>
              <a:rPr lang="en-US" altLang="zh-CN" sz="2000" b="1" dirty="0" err="1">
                <a:solidFill>
                  <a:srgbClr val="FF0000"/>
                </a:solidFill>
              </a:rPr>
              <a:t>outData</a:t>
            </a:r>
            <a:r>
              <a:rPr lang="en-US" altLang="zh-CN" sz="2000" b="1" dirty="0">
                <a:solidFill>
                  <a:srgbClr val="FF0000"/>
                </a:solidFill>
              </a:rPr>
              <a:t>();          //</a:t>
            </a:r>
            <a:r>
              <a:rPr lang="zh-CN" altLang="en-US" sz="2000" b="1" dirty="0">
                <a:solidFill>
                  <a:srgbClr val="FF0000"/>
                </a:solidFill>
              </a:rPr>
              <a:t>访问基类继承到的同名成员</a:t>
            </a:r>
            <a:endParaRPr lang="zh-CN" altLang="zh-CN" sz="2000" b="1" dirty="0">
              <a:solidFill>
                <a:srgbClr val="FF0000"/>
              </a:solidFill>
            </a:endParaRPr>
          </a:p>
          <a:p>
            <a:pPr marL="0" indent="0">
              <a:buFontTx/>
              <a:buNone/>
            </a:pPr>
            <a:r>
              <a:rPr lang="en-US" altLang="zh-CN" sz="2000" b="1" dirty="0"/>
              <a:t>	cub1.outData();                                </a:t>
            </a:r>
            <a:r>
              <a:rPr lang="en-US" altLang="zh-CN" sz="2000" b="1" dirty="0">
                <a:solidFill>
                  <a:srgbClr val="0000CC"/>
                </a:solidFill>
              </a:rPr>
              <a:t>//</a:t>
            </a:r>
            <a:r>
              <a:rPr lang="zh-CN" altLang="en-US" sz="2000" b="1" dirty="0">
                <a:solidFill>
                  <a:srgbClr val="0000CC"/>
                </a:solidFill>
              </a:rPr>
              <a:t>访问派生类的同名成员</a:t>
            </a:r>
            <a:endParaRPr lang="zh-CN" altLang="zh-CN" sz="2000" b="1" dirty="0">
              <a:solidFill>
                <a:srgbClr val="0000CC"/>
              </a:solidFill>
            </a:endParaRPr>
          </a:p>
          <a:p>
            <a:pPr marL="0" indent="0">
              <a:buFontTx/>
              <a:buNone/>
            </a:pPr>
            <a:r>
              <a:rPr lang="en-US" altLang="zh-CN" sz="2000" b="1" dirty="0"/>
              <a:t>	</a:t>
            </a:r>
            <a:r>
              <a:rPr lang="en-US" altLang="zh-CN" sz="2000" b="1" dirty="0" err="1"/>
              <a:t>cout</a:t>
            </a:r>
            <a:r>
              <a:rPr lang="en-US" altLang="zh-CN" sz="2000" b="1" dirty="0"/>
              <a:t>&lt;&lt;"</a:t>
            </a:r>
            <a:r>
              <a:rPr lang="zh-CN" altLang="zh-CN" sz="2000" b="1" dirty="0"/>
              <a:t>立方体面积</a:t>
            </a:r>
            <a:r>
              <a:rPr lang="en-US" altLang="zh-CN" sz="2000" b="1" dirty="0"/>
              <a:t>="&lt;&lt;cub1.area()&lt;&lt;</a:t>
            </a:r>
            <a:r>
              <a:rPr lang="en-US" altLang="zh-CN" sz="2000" b="1" dirty="0" err="1"/>
              <a:t>endl</a:t>
            </a:r>
            <a:r>
              <a:rPr lang="en-US" altLang="zh-CN" sz="2000" b="1" dirty="0"/>
              <a:t>;          </a:t>
            </a:r>
            <a:endParaRPr lang="zh-CN" altLang="zh-CN" sz="2000" b="1" dirty="0"/>
          </a:p>
          <a:p>
            <a:pPr marL="0" indent="0">
              <a:buFontTx/>
              <a:buNone/>
            </a:pPr>
            <a:r>
              <a:rPr lang="en-US" altLang="zh-CN" sz="2000" b="1" dirty="0"/>
              <a:t>	</a:t>
            </a:r>
            <a:r>
              <a:rPr lang="en-US" altLang="zh-CN" sz="2000" b="1" dirty="0" err="1"/>
              <a:t>cout</a:t>
            </a:r>
            <a:r>
              <a:rPr lang="en-US" altLang="zh-CN" sz="2000" b="1" dirty="0"/>
              <a:t>&lt;&lt;"</a:t>
            </a:r>
            <a:r>
              <a:rPr lang="zh-CN" altLang="zh-CN" sz="2000" b="1" dirty="0"/>
              <a:t>立方体底面积</a:t>
            </a:r>
            <a:r>
              <a:rPr lang="en-US" altLang="zh-CN" sz="2000" b="1" dirty="0"/>
              <a:t>="&lt;&lt;</a:t>
            </a:r>
            <a:r>
              <a:rPr lang="en-US" altLang="zh-CN" sz="2000" b="1" dirty="0">
                <a:solidFill>
                  <a:srgbClr val="FF0000"/>
                </a:solidFill>
              </a:rPr>
              <a:t>cub1.Rectangle::area()&lt;&lt;</a:t>
            </a:r>
            <a:r>
              <a:rPr lang="en-US" altLang="zh-CN" sz="2000" b="1" dirty="0" err="1"/>
              <a:t>endl</a:t>
            </a:r>
            <a:r>
              <a:rPr lang="en-US" altLang="zh-CN" sz="2000" b="1" dirty="0"/>
              <a:t>;  </a:t>
            </a:r>
            <a:endParaRPr lang="zh-CN" altLang="zh-CN" sz="2000" b="1" dirty="0"/>
          </a:p>
          <a:p>
            <a:pPr marL="0" indent="0">
              <a:buFontTx/>
              <a:buNone/>
            </a:pPr>
            <a:r>
              <a:rPr lang="en-US" altLang="zh-CN" sz="2000" b="1" dirty="0"/>
              <a:t>    	</a:t>
            </a:r>
            <a:r>
              <a:rPr lang="en-US" altLang="zh-CN" sz="2000" b="1" dirty="0" err="1"/>
              <a:t>cout</a:t>
            </a:r>
            <a:r>
              <a:rPr lang="en-US" altLang="zh-CN" sz="2000" b="1" dirty="0"/>
              <a:t> &lt;&lt; "</a:t>
            </a:r>
            <a:r>
              <a:rPr lang="zh-CN" altLang="zh-CN" sz="2000" b="1" dirty="0"/>
              <a:t>立方体体积</a:t>
            </a:r>
            <a:r>
              <a:rPr lang="en-US" altLang="zh-CN" sz="2000" b="1" dirty="0"/>
              <a:t>=" &lt;&lt; cub1.volume() &lt;&lt; </a:t>
            </a:r>
            <a:r>
              <a:rPr lang="en-US" altLang="zh-CN" sz="2000" b="1" dirty="0" err="1"/>
              <a:t>endl</a:t>
            </a:r>
            <a:r>
              <a:rPr lang="en-US" altLang="zh-CN" sz="2000" b="1" dirty="0"/>
              <a:t>;  </a:t>
            </a:r>
            <a:endParaRPr lang="zh-CN" altLang="zh-CN" sz="2000" b="1" dirty="0"/>
          </a:p>
          <a:p>
            <a:pPr marL="0" indent="0">
              <a:buFontTx/>
              <a:buNone/>
            </a:pPr>
            <a:r>
              <a:rPr lang="en-US" altLang="zh-CN" sz="2000" b="1" dirty="0"/>
              <a:t>}</a:t>
            </a:r>
            <a:endParaRPr lang="zh-CN" altLang="zh-CN" sz="2000" b="1" dirty="0"/>
          </a:p>
          <a:p>
            <a:pPr marL="0" indent="0">
              <a:buFontTx/>
              <a:buNone/>
            </a:pPr>
            <a:endParaRPr lang="zh-CN" altLang="en-US" sz="2000" dirty="0"/>
          </a:p>
        </p:txBody>
      </p:sp>
      <p:sp>
        <p:nvSpPr>
          <p:cNvPr id="40962" name="Rectangle 2"/>
          <p:cNvSpPr>
            <a:spLocks noGrp="1" noChangeArrowheads="1"/>
          </p:cNvSpPr>
          <p:nvPr>
            <p:ph type="title"/>
          </p:nvPr>
        </p:nvSpPr>
        <p:spPr>
          <a:xfrm>
            <a:off x="457200" y="73025"/>
            <a:ext cx="8229600" cy="811213"/>
          </a:xfrm>
        </p:spPr>
        <p:txBody>
          <a:bodyPr/>
          <a:lstStyle/>
          <a:p>
            <a:r>
              <a:rPr lang="en-US" altLang="zh-CN" sz="3600" b="1"/>
              <a:t>4.4.1  </a:t>
            </a:r>
            <a:r>
              <a:rPr lang="zh-CN" altLang="zh-CN" sz="3600" b="1">
                <a:solidFill>
                  <a:srgbClr val="FF0000"/>
                </a:solidFill>
              </a:rPr>
              <a:t>成员函数的重定义</a:t>
            </a:r>
            <a:r>
              <a:rPr lang="zh-CN" altLang="zh-CN" sz="3600" b="1"/>
              <a:t>和名字隐藏</a:t>
            </a:r>
            <a:endParaRPr lang="zh-CN" altLang="zh-CN" sz="3600"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230188" y="958850"/>
            <a:ext cx="8861425" cy="5815013"/>
          </a:xfrm>
        </p:spPr>
        <p:txBody>
          <a:bodyPr/>
          <a:lstStyle/>
          <a:p>
            <a:pPr marL="609600" indent="-609600" eaLnBrk="1" hangingPunct="1"/>
            <a:r>
              <a:rPr lang="zh-CN" altLang="en-US" b="1">
                <a:solidFill>
                  <a:srgbClr val="0000CC"/>
                </a:solidFill>
              </a:rPr>
              <a:t>派生类对基类成员的访问有以下形式</a:t>
            </a:r>
            <a:endParaRPr lang="zh-CN" altLang="en-US" b="1">
              <a:solidFill>
                <a:srgbClr val="0000CC"/>
              </a:solidFill>
            </a:endParaRPr>
          </a:p>
          <a:p>
            <a:pPr marL="990600" lvl="1" indent="-533400" eaLnBrk="1" hangingPunct="1">
              <a:buFontTx/>
              <a:buAutoNum type="arabicPeriod"/>
            </a:pPr>
            <a:r>
              <a:rPr lang="zh-CN" altLang="en-US" sz="2000" b="1"/>
              <a:t>通过派生类对象直接访问基类成员 ，如</a:t>
            </a:r>
            <a:endParaRPr lang="en-US" altLang="zh-CN" sz="2000" b="1"/>
          </a:p>
          <a:p>
            <a:pPr marL="857250" lvl="2" indent="0" eaLnBrk="1" hangingPunct="1">
              <a:buFontTx/>
              <a:buNone/>
            </a:pPr>
            <a:r>
              <a:rPr lang="en-US" altLang="zh-CN" sz="2000" b="1">
                <a:solidFill>
                  <a:srgbClr val="FF0000"/>
                </a:solidFill>
              </a:rPr>
              <a:t>cub1.setWidth(5);</a:t>
            </a:r>
            <a:endParaRPr lang="zh-CN" altLang="en-US" sz="2000" b="1">
              <a:solidFill>
                <a:srgbClr val="FF0000"/>
              </a:solidFill>
            </a:endParaRPr>
          </a:p>
          <a:p>
            <a:pPr marL="990600" lvl="1" indent="-533400" eaLnBrk="1" hangingPunct="1">
              <a:buFontTx/>
              <a:buAutoNum type="arabicPeriod"/>
            </a:pPr>
            <a:r>
              <a:rPr lang="zh-CN" altLang="en-US" sz="2000" b="1"/>
              <a:t>在派生类内部成员函数中直接访问基类成员，如</a:t>
            </a:r>
            <a:endParaRPr lang="en-US" altLang="zh-CN" sz="2000" b="1"/>
          </a:p>
          <a:p>
            <a:pPr marL="857250" lvl="2" indent="0" eaLnBrk="1" hangingPunct="1">
              <a:buFontTx/>
              <a:buNone/>
            </a:pPr>
            <a:r>
              <a:rPr lang="zh-CN" altLang="en-US" sz="2000" b="1">
                <a:solidFill>
                  <a:srgbClr val="FF0000"/>
                </a:solidFill>
              </a:rPr>
              <a:t>前面</a:t>
            </a:r>
            <a:r>
              <a:rPr lang="en-US" altLang="zh-CN" sz="2000" b="1">
                <a:solidFill>
                  <a:srgbClr val="FF0000"/>
                </a:solidFill>
              </a:rPr>
              <a:t>Cube</a:t>
            </a:r>
            <a:r>
              <a:rPr lang="zh-CN" altLang="en-US" sz="2000" b="1">
                <a:solidFill>
                  <a:srgbClr val="FF0000"/>
                </a:solidFill>
              </a:rPr>
              <a:t>类的</a:t>
            </a:r>
            <a:r>
              <a:rPr lang="en-US" altLang="zh-CN" sz="2000" b="1">
                <a:solidFill>
                  <a:srgbClr val="FF0000"/>
                </a:solidFill>
              </a:rPr>
              <a:t>L1</a:t>
            </a:r>
            <a:r>
              <a:rPr lang="zh-CN" altLang="en-US" sz="2000" b="1">
                <a:solidFill>
                  <a:srgbClr val="FF0000"/>
                </a:solidFill>
              </a:rPr>
              <a:t>语句。</a:t>
            </a:r>
            <a:endParaRPr lang="en-US" altLang="zh-CN" sz="2000" b="1">
              <a:solidFill>
                <a:srgbClr val="FF0000"/>
              </a:solidFill>
            </a:endParaRPr>
          </a:p>
          <a:p>
            <a:pPr marL="990600" lvl="1" indent="-533400" eaLnBrk="1" hangingPunct="1">
              <a:buFontTx/>
              <a:buAutoNum type="arabicPeriod"/>
            </a:pPr>
            <a:r>
              <a:rPr lang="zh-CN" altLang="en-US" sz="2000" b="1"/>
              <a:t>通过基类名字限定访问被重载的基类成员名</a:t>
            </a:r>
            <a:endParaRPr lang="en-US" altLang="zh-CN" sz="2000" b="1"/>
          </a:p>
          <a:p>
            <a:pPr marL="857250" lvl="2" indent="0" eaLnBrk="1" hangingPunct="1"/>
            <a:r>
              <a:rPr lang="zh-CN" altLang="en-US" sz="2000" b="1"/>
              <a:t>在派生类成员函数中访问</a:t>
            </a:r>
            <a:r>
              <a:rPr lang="zh-CN" altLang="en-US" sz="2000" b="1">
                <a:solidFill>
                  <a:srgbClr val="FF0000"/>
                </a:solidFill>
              </a:rPr>
              <a:t>基类同名成员</a:t>
            </a:r>
            <a:r>
              <a:rPr lang="zh-CN" altLang="en-US" sz="2000" b="1"/>
              <a:t>函数</a:t>
            </a:r>
            <a:endParaRPr lang="en-US" altLang="zh-CN" sz="2000" b="1"/>
          </a:p>
          <a:p>
            <a:pPr marL="1657350" lvl="3" indent="-342900" eaLnBrk="1" hangingPunct="1"/>
            <a:r>
              <a:rPr lang="zh-CN" altLang="en-US" b="1">
                <a:solidFill>
                  <a:srgbClr val="FF0000"/>
                </a:solidFill>
              </a:rPr>
              <a:t>如</a:t>
            </a:r>
            <a:r>
              <a:rPr lang="en-US" altLang="zh-CN" b="1">
                <a:solidFill>
                  <a:srgbClr val="FF0000"/>
                </a:solidFill>
              </a:rPr>
              <a:t>Cube</a:t>
            </a:r>
            <a:r>
              <a:rPr lang="zh-CN" altLang="en-US" b="1">
                <a:solidFill>
                  <a:srgbClr val="FF0000"/>
                </a:solidFill>
              </a:rPr>
              <a:t>的</a:t>
            </a:r>
            <a:r>
              <a:rPr lang="en-US" altLang="zh-CN" b="1">
                <a:solidFill>
                  <a:srgbClr val="FF0000"/>
                </a:solidFill>
              </a:rPr>
              <a:t>volume() </a:t>
            </a:r>
            <a:r>
              <a:rPr lang="zh-CN" altLang="en-US" b="1">
                <a:solidFill>
                  <a:srgbClr val="FF0000"/>
                </a:solidFill>
              </a:rPr>
              <a:t>和</a:t>
            </a:r>
            <a:r>
              <a:rPr lang="en-US" altLang="zh-CN" b="1">
                <a:solidFill>
                  <a:srgbClr val="FF0000"/>
                </a:solidFill>
              </a:rPr>
              <a:t>area()</a:t>
            </a:r>
            <a:r>
              <a:rPr lang="zh-CN" altLang="en-US" b="1">
                <a:solidFill>
                  <a:srgbClr val="FF0000"/>
                </a:solidFill>
              </a:rPr>
              <a:t>成员函数</a:t>
            </a:r>
            <a:endParaRPr lang="zh-CN" altLang="en-US" b="1">
              <a:solidFill>
                <a:srgbClr val="FF0000"/>
              </a:solidFill>
            </a:endParaRPr>
          </a:p>
          <a:p>
            <a:pPr marL="609600" indent="-609600">
              <a:buFontTx/>
              <a:buNone/>
            </a:pPr>
            <a:r>
              <a:rPr lang="en-US" altLang="zh-CN" sz="2000" b="1">
                <a:sym typeface="+mn-ea"/>
              </a:rPr>
              <a:t>            double </a:t>
            </a:r>
            <a:r>
              <a:rPr lang="en-US" altLang="zh-CN" sz="2000" b="1">
                <a:solidFill>
                  <a:srgbClr val="FF0000"/>
                </a:solidFill>
                <a:sym typeface="+mn-ea"/>
              </a:rPr>
              <a:t>volume() </a:t>
            </a:r>
            <a:r>
              <a:rPr lang="en-US" altLang="zh-CN" sz="2000" b="1">
                <a:sym typeface="+mn-ea"/>
              </a:rPr>
              <a:t>{ return </a:t>
            </a:r>
            <a:r>
              <a:rPr lang="en-US" altLang="zh-CN" sz="2000" b="1">
                <a:solidFill>
                  <a:srgbClr val="0000CC"/>
                </a:solidFill>
                <a:sym typeface="+mn-ea"/>
              </a:rPr>
              <a:t>Rectangle::</a:t>
            </a:r>
            <a:r>
              <a:rPr lang="en-US" altLang="zh-CN" sz="2000" b="1">
                <a:sym typeface="+mn-ea"/>
              </a:rPr>
              <a:t>area()*high; }</a:t>
            </a:r>
            <a:endParaRPr lang="zh-CN" altLang="zh-CN" sz="2000" b="1"/>
          </a:p>
          <a:p>
            <a:pPr marL="609600" indent="-609600">
              <a:buFontTx/>
              <a:buNone/>
            </a:pPr>
            <a:r>
              <a:rPr lang="en-US" altLang="zh-CN" sz="2000" b="1">
                <a:sym typeface="+mn-ea"/>
              </a:rPr>
              <a:t>	   void </a:t>
            </a:r>
            <a:r>
              <a:rPr lang="en-US" altLang="zh-CN" sz="2000" b="1">
                <a:solidFill>
                  <a:srgbClr val="FF0000"/>
                </a:solidFill>
                <a:sym typeface="+mn-ea"/>
              </a:rPr>
              <a:t>outData() </a:t>
            </a:r>
            <a:r>
              <a:rPr lang="en-US" altLang="zh-CN" sz="2000" b="1">
                <a:sym typeface="+mn-ea"/>
              </a:rPr>
              <a:t>{                                          </a:t>
            </a:r>
            <a:endParaRPr lang="zh-CN" altLang="zh-CN" sz="2000" b="1"/>
          </a:p>
          <a:p>
            <a:pPr marL="609600" indent="-609600">
              <a:buFontTx/>
              <a:buNone/>
            </a:pPr>
            <a:r>
              <a:rPr lang="en-US" altLang="zh-CN" sz="2000" b="1">
                <a:sym typeface="+mn-ea"/>
              </a:rPr>
              <a:t>		           </a:t>
            </a:r>
            <a:r>
              <a:rPr lang="en-US" altLang="zh-CN" sz="2000" b="1">
                <a:solidFill>
                  <a:srgbClr val="0000CC"/>
                </a:solidFill>
                <a:sym typeface="+mn-ea"/>
              </a:rPr>
              <a:t>Rectangle::</a:t>
            </a:r>
            <a:r>
              <a:rPr lang="en-US" altLang="zh-CN" sz="2000" b="1">
                <a:sym typeface="+mn-ea"/>
              </a:rPr>
              <a:t>outData();   		</a:t>
            </a:r>
            <a:endParaRPr lang="en-US" altLang="zh-CN" sz="2000" b="1">
              <a:sym typeface="+mn-ea"/>
            </a:endParaRPr>
          </a:p>
          <a:p>
            <a:pPr marL="609600" indent="-609600">
              <a:buFontTx/>
              <a:buNone/>
            </a:pPr>
            <a:r>
              <a:rPr lang="en-US" altLang="zh-CN" sz="2000" b="1">
                <a:sym typeface="+mn-ea"/>
              </a:rPr>
              <a:t>                        cout &lt;&lt; "high=" &lt;&lt; high &lt;&lt; endl;</a:t>
            </a:r>
            <a:endParaRPr lang="zh-CN" altLang="zh-CN" sz="2000" b="1"/>
          </a:p>
          <a:p>
            <a:pPr marL="609600" indent="-609600">
              <a:buFontTx/>
              <a:buNone/>
            </a:pPr>
            <a:r>
              <a:rPr lang="en-US" altLang="zh-CN" sz="2000" b="1">
                <a:sym typeface="+mn-ea"/>
              </a:rPr>
              <a:t>	   }</a:t>
            </a:r>
            <a:endParaRPr lang="en-US" altLang="zh-CN" sz="2000" b="1">
              <a:solidFill>
                <a:srgbClr val="FF0000"/>
              </a:solidFill>
            </a:endParaRPr>
          </a:p>
          <a:p>
            <a:pPr marL="857250" lvl="2" indent="0" eaLnBrk="1" hangingPunct="1"/>
            <a:r>
              <a:rPr lang="zh-CN" altLang="en-US" sz="2000" b="1"/>
              <a:t>通过派生对象访问基类同名成员函数</a:t>
            </a:r>
            <a:endParaRPr lang="en-US" altLang="zh-CN" sz="2000" b="1"/>
          </a:p>
          <a:p>
            <a:pPr marL="1657350" lvl="3" indent="-342900" eaLnBrk="1" hangingPunct="1"/>
            <a:r>
              <a:rPr lang="en-US" altLang="zh-CN" b="1">
                <a:solidFill>
                  <a:srgbClr val="FF0000"/>
                </a:solidFill>
              </a:rPr>
              <a:t>cub1.Rectangle::outData();</a:t>
            </a:r>
            <a:endParaRPr lang="zh-CN" altLang="en-US" b="1"/>
          </a:p>
        </p:txBody>
      </p:sp>
      <p:sp>
        <p:nvSpPr>
          <p:cNvPr id="41986" name="Rectangle 3"/>
          <p:cNvSpPr>
            <a:spLocks noGrp="1" noChangeArrowheads="1"/>
          </p:cNvSpPr>
          <p:nvPr>
            <p:ph type="title"/>
          </p:nvPr>
        </p:nvSpPr>
        <p:spPr>
          <a:xfrm>
            <a:off x="457200" y="73025"/>
            <a:ext cx="8229600" cy="811213"/>
          </a:xfrm>
        </p:spPr>
        <p:txBody>
          <a:bodyPr/>
          <a:lstStyle/>
          <a:p>
            <a:r>
              <a:rPr lang="en-US" altLang="zh-CN" b="1"/>
              <a:t>4.4.2  </a:t>
            </a:r>
            <a:r>
              <a:rPr lang="zh-CN" altLang="zh-CN" b="1"/>
              <a:t>基类成员访问</a:t>
            </a:r>
            <a:endParaRPr lang="zh-CN"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anim calcmode="lin" valueType="num">
                                      <p:cBhvr additive="base">
                                        <p:cTn id="7" dur="5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4">
                                            <p:txEl>
                                              <p:pRg st="2" end="2"/>
                                            </p:txEl>
                                          </p:spTgt>
                                        </p:tgtEl>
                                        <p:attrNameLst>
                                          <p:attrName>style.visibility</p:attrName>
                                        </p:attrNameLst>
                                      </p:cBhvr>
                                      <p:to>
                                        <p:strVal val="visible"/>
                                      </p:to>
                                    </p:set>
                                    <p:anim calcmode="lin" valueType="num">
                                      <p:cBhvr additive="base">
                                        <p:cTn id="13" dur="500" fill="hold"/>
                                        <p:tgtEl>
                                          <p:spTgt spid="2355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4">
                                            <p:txEl>
                                              <p:pRg st="3" end="3"/>
                                            </p:txEl>
                                          </p:spTgt>
                                        </p:tgtEl>
                                        <p:attrNameLst>
                                          <p:attrName>style.visibility</p:attrName>
                                        </p:attrNameLst>
                                      </p:cBhvr>
                                      <p:to>
                                        <p:strVal val="visible"/>
                                      </p:to>
                                    </p:set>
                                    <p:anim calcmode="lin" valueType="num">
                                      <p:cBhvr additive="base">
                                        <p:cTn id="19" dur="5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4">
                                            <p:txEl>
                                              <p:pRg st="4" end="4"/>
                                            </p:txEl>
                                          </p:spTgt>
                                        </p:tgtEl>
                                        <p:attrNameLst>
                                          <p:attrName>style.visibility</p:attrName>
                                        </p:attrNameLst>
                                      </p:cBhvr>
                                      <p:to>
                                        <p:strVal val="visible"/>
                                      </p:to>
                                    </p:set>
                                    <p:anim calcmode="lin" valueType="num">
                                      <p:cBhvr additive="base">
                                        <p:cTn id="25" dur="500" fill="hold"/>
                                        <p:tgtEl>
                                          <p:spTgt spid="2355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4">
                                            <p:txEl>
                                              <p:pRg st="5" end="5"/>
                                            </p:txEl>
                                          </p:spTgt>
                                        </p:tgtEl>
                                        <p:attrNameLst>
                                          <p:attrName>style.visibility</p:attrName>
                                        </p:attrNameLst>
                                      </p:cBhvr>
                                      <p:to>
                                        <p:strVal val="visible"/>
                                      </p:to>
                                    </p:set>
                                    <p:anim calcmode="lin" valueType="num">
                                      <p:cBhvr additive="base">
                                        <p:cTn id="31" dur="500" fill="hold"/>
                                        <p:tgtEl>
                                          <p:spTgt spid="2355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54">
                                            <p:txEl>
                                              <p:pRg st="6" end="6"/>
                                            </p:txEl>
                                          </p:spTgt>
                                        </p:tgtEl>
                                        <p:attrNameLst>
                                          <p:attrName>style.visibility</p:attrName>
                                        </p:attrNameLst>
                                      </p:cBhvr>
                                      <p:to>
                                        <p:strVal val="visible"/>
                                      </p:to>
                                    </p:set>
                                    <p:anim calcmode="lin" valueType="num">
                                      <p:cBhvr additive="base">
                                        <p:cTn id="37" dur="500" fill="hold"/>
                                        <p:tgtEl>
                                          <p:spTgt spid="2355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554">
                                            <p:txEl>
                                              <p:pRg st="7" end="7"/>
                                            </p:txEl>
                                          </p:spTgt>
                                        </p:tgtEl>
                                        <p:attrNameLst>
                                          <p:attrName>style.visibility</p:attrName>
                                        </p:attrNameLst>
                                      </p:cBhvr>
                                      <p:to>
                                        <p:strVal val="visible"/>
                                      </p:to>
                                    </p:set>
                                    <p:anim calcmode="lin" valueType="num">
                                      <p:cBhvr additive="base">
                                        <p:cTn id="43" dur="5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554">
                                            <p:txEl>
                                              <p:pRg st="8" end="8"/>
                                            </p:txEl>
                                          </p:spTgt>
                                        </p:tgtEl>
                                        <p:attrNameLst>
                                          <p:attrName>style.visibility</p:attrName>
                                        </p:attrNameLst>
                                      </p:cBhvr>
                                      <p:to>
                                        <p:strVal val="visible"/>
                                      </p:to>
                                    </p:set>
                                    <p:anim calcmode="lin" valueType="num">
                                      <p:cBhvr additive="base">
                                        <p:cTn id="49" dur="500" fill="hold"/>
                                        <p:tgtEl>
                                          <p:spTgt spid="2355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55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3554">
                                            <p:txEl>
                                              <p:pRg st="9" end="9"/>
                                            </p:txEl>
                                          </p:spTgt>
                                        </p:tgtEl>
                                        <p:attrNameLst>
                                          <p:attrName>style.visibility</p:attrName>
                                        </p:attrNameLst>
                                      </p:cBhvr>
                                      <p:to>
                                        <p:strVal val="visible"/>
                                      </p:to>
                                    </p:set>
                                    <p:anim calcmode="lin" valueType="num">
                                      <p:cBhvr additive="base">
                                        <p:cTn id="55" dur="500" fill="hold"/>
                                        <p:tgtEl>
                                          <p:spTgt spid="23554">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55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554">
                                            <p:txEl>
                                              <p:pRg st="10" end="10"/>
                                            </p:txEl>
                                          </p:spTgt>
                                        </p:tgtEl>
                                        <p:attrNameLst>
                                          <p:attrName>style.visibility</p:attrName>
                                        </p:attrNameLst>
                                      </p:cBhvr>
                                      <p:to>
                                        <p:strVal val="visible"/>
                                      </p:to>
                                    </p:set>
                                    <p:anim calcmode="lin" valueType="num">
                                      <p:cBhvr additive="base">
                                        <p:cTn id="61" dur="500" fill="hold"/>
                                        <p:tgtEl>
                                          <p:spTgt spid="23554">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355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3554">
                                            <p:txEl>
                                              <p:pRg st="11" end="11"/>
                                            </p:txEl>
                                          </p:spTgt>
                                        </p:tgtEl>
                                        <p:attrNameLst>
                                          <p:attrName>style.visibility</p:attrName>
                                        </p:attrNameLst>
                                      </p:cBhvr>
                                      <p:to>
                                        <p:strVal val="visible"/>
                                      </p:to>
                                    </p:set>
                                    <p:anim calcmode="lin" valueType="num">
                                      <p:cBhvr additive="base">
                                        <p:cTn id="67" dur="500" fill="hold"/>
                                        <p:tgtEl>
                                          <p:spTgt spid="23554">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355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3554">
                                            <p:txEl>
                                              <p:pRg st="12" end="12"/>
                                            </p:txEl>
                                          </p:spTgt>
                                        </p:tgtEl>
                                        <p:attrNameLst>
                                          <p:attrName>style.visibility</p:attrName>
                                        </p:attrNameLst>
                                      </p:cBhvr>
                                      <p:to>
                                        <p:strVal val="visible"/>
                                      </p:to>
                                    </p:set>
                                    <p:anim calcmode="lin" valueType="num">
                                      <p:cBhvr additive="base">
                                        <p:cTn id="73" dur="500" fill="hold"/>
                                        <p:tgtEl>
                                          <p:spTgt spid="23554">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355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554">
                                            <p:txEl>
                                              <p:pRg st="13" end="13"/>
                                            </p:txEl>
                                          </p:spTgt>
                                        </p:tgtEl>
                                        <p:attrNameLst>
                                          <p:attrName>style.visibility</p:attrName>
                                        </p:attrNameLst>
                                      </p:cBhvr>
                                      <p:to>
                                        <p:strVal val="visible"/>
                                      </p:to>
                                    </p:set>
                                    <p:anim calcmode="lin" valueType="num">
                                      <p:cBhvr additive="base">
                                        <p:cTn id="79" dur="500" fill="hold"/>
                                        <p:tgtEl>
                                          <p:spTgt spid="23554">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355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3554">
                                            <p:txEl>
                                              <p:pRg st="14" end="14"/>
                                            </p:txEl>
                                          </p:spTgt>
                                        </p:tgtEl>
                                        <p:attrNameLst>
                                          <p:attrName>style.visibility</p:attrName>
                                        </p:attrNameLst>
                                      </p:cBhvr>
                                      <p:to>
                                        <p:strVal val="visible"/>
                                      </p:to>
                                    </p:set>
                                    <p:anim calcmode="lin" valueType="num">
                                      <p:cBhvr additive="base">
                                        <p:cTn id="85" dur="500" fill="hold"/>
                                        <p:tgtEl>
                                          <p:spTgt spid="23554">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355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457200" y="73025"/>
            <a:ext cx="8229600" cy="811213"/>
          </a:xfrm>
        </p:spPr>
        <p:txBody>
          <a:bodyPr/>
          <a:lstStyle/>
          <a:p>
            <a:r>
              <a:rPr lang="en-US" altLang="zh-CN" sz="3200" b="1"/>
              <a:t>4.4.3  using</a:t>
            </a:r>
            <a:r>
              <a:rPr lang="zh-CN" altLang="zh-CN" sz="3200" b="1"/>
              <a:t>与</a:t>
            </a:r>
            <a:r>
              <a:rPr lang="zh-CN" altLang="zh-CN" sz="3200" b="1">
                <a:solidFill>
                  <a:srgbClr val="FF0000"/>
                </a:solidFill>
              </a:rPr>
              <a:t>隐藏函数重现</a:t>
            </a:r>
            <a:r>
              <a:rPr lang="en-US" altLang="zh-CN" sz="3200" b="1">
                <a:solidFill>
                  <a:srgbClr val="FF0000"/>
                </a:solidFill>
              </a:rPr>
              <a:t>      </a:t>
            </a:r>
            <a:r>
              <a:rPr lang="en-US" altLang="zh-CN" sz="3200" b="1">
                <a:solidFill>
                  <a:srgbClr val="0000CC"/>
                </a:solidFill>
              </a:rPr>
              <a:t>11C</a:t>
            </a:r>
            <a:r>
              <a:rPr lang="en-US" altLang="zh-CN" sz="3200" b="1" baseline="-25000">
                <a:solidFill>
                  <a:srgbClr val="0000CC"/>
                </a:solidFill>
              </a:rPr>
              <a:t>++</a:t>
            </a:r>
            <a:endParaRPr lang="zh-CN" altLang="en-US" sz="3200">
              <a:solidFill>
                <a:srgbClr val="0000CC"/>
              </a:solidFill>
            </a:endParaRPr>
          </a:p>
        </p:txBody>
      </p:sp>
      <p:sp>
        <p:nvSpPr>
          <p:cNvPr id="3" name="内容占位符 2"/>
          <p:cNvSpPr>
            <a:spLocks noGrp="1"/>
          </p:cNvSpPr>
          <p:nvPr>
            <p:ph idx="1"/>
          </p:nvPr>
        </p:nvSpPr>
        <p:spPr>
          <a:xfrm>
            <a:off x="250825" y="1076325"/>
            <a:ext cx="8623300" cy="5592763"/>
          </a:xfrm>
        </p:spPr>
        <p:txBody>
          <a:bodyPr/>
          <a:lstStyle/>
          <a:p>
            <a:pPr marL="0" indent="0">
              <a:buFontTx/>
              <a:buNone/>
              <a:defRPr/>
            </a:pPr>
            <a:r>
              <a:rPr lang="en-US" altLang="zh-CN" sz="2400" dirty="0">
                <a:solidFill>
                  <a:srgbClr val="0000CC"/>
                </a:solidFill>
              </a:rPr>
              <a:t>1</a:t>
            </a:r>
            <a:r>
              <a:rPr lang="zh-CN" altLang="en-US" sz="2400" dirty="0">
                <a:solidFill>
                  <a:srgbClr val="0000CC"/>
                </a:solidFill>
              </a:rPr>
              <a:t>．</a:t>
            </a:r>
            <a:r>
              <a:rPr lang="zh-CN" altLang="en-US" sz="2400" b="1" dirty="0">
                <a:solidFill>
                  <a:srgbClr val="0000CC"/>
                </a:solidFill>
              </a:rPr>
              <a:t>派生对基类同名成员的隐藏</a:t>
            </a:r>
            <a:endParaRPr lang="en-US" altLang="zh-CN" sz="2400" b="1" dirty="0">
              <a:solidFill>
                <a:srgbClr val="0000CC"/>
              </a:solidFill>
            </a:endParaRPr>
          </a:p>
          <a:p>
            <a:pPr lvl="1">
              <a:defRPr/>
            </a:pPr>
            <a:r>
              <a:rPr lang="zh-CN" altLang="zh-CN" sz="2200" b="1" dirty="0"/>
              <a:t>如果基类某个成员函数具有多个重载的函数版本，</a:t>
            </a:r>
            <a:r>
              <a:rPr lang="zh-CN" altLang="en-US" sz="2200" b="1" dirty="0"/>
              <a:t>派生类又定义了</a:t>
            </a:r>
            <a:r>
              <a:rPr lang="zh-CN" altLang="en-US" sz="2200" b="1" dirty="0">
                <a:solidFill>
                  <a:srgbClr val="FF0000"/>
                </a:solidFill>
              </a:rPr>
              <a:t>同名成员</a:t>
            </a:r>
            <a:r>
              <a:rPr lang="zh-CN" altLang="zh-CN" sz="2200" b="1" dirty="0">
                <a:solidFill>
                  <a:srgbClr val="FF0000"/>
                </a:solidFill>
              </a:rPr>
              <a:t>，就会隐藏基类同名的全部重载函数</a:t>
            </a:r>
            <a:r>
              <a:rPr lang="zh-CN" altLang="zh-CN" sz="2200" b="1" dirty="0"/>
              <a:t>。</a:t>
            </a:r>
            <a:endParaRPr lang="en-US" altLang="zh-CN" sz="2200" b="1" dirty="0"/>
          </a:p>
          <a:p>
            <a:pPr marL="0" indent="0">
              <a:buFontTx/>
              <a:buNone/>
              <a:defRPr/>
            </a:pPr>
            <a:r>
              <a:rPr lang="en-US" altLang="zh-CN" sz="2400" b="1" dirty="0">
                <a:solidFill>
                  <a:srgbClr val="0000CC"/>
                </a:solidFill>
              </a:rPr>
              <a:t>2．</a:t>
            </a:r>
            <a:r>
              <a:rPr lang="zh-CN" altLang="en-US" sz="2400" b="1" dirty="0">
                <a:solidFill>
                  <a:srgbClr val="0000CC"/>
                </a:solidFill>
              </a:rPr>
              <a:t>访问隐藏成员</a:t>
            </a:r>
            <a:endParaRPr lang="en-US" altLang="zh-CN" sz="2400" b="1" dirty="0">
              <a:solidFill>
                <a:srgbClr val="0000CC"/>
              </a:solidFill>
            </a:endParaRPr>
          </a:p>
          <a:p>
            <a:pPr marL="914400" lvl="1" indent="-457200">
              <a:buFont typeface="+mj-ea"/>
              <a:buAutoNum type="circleNumDbPlain"/>
              <a:defRPr/>
            </a:pPr>
            <a:r>
              <a:rPr lang="zh-CN" altLang="zh-CN" sz="2200" b="1" dirty="0"/>
              <a:t>一是使用</a:t>
            </a:r>
            <a:r>
              <a:rPr lang="zh-CN" altLang="zh-CN" sz="2200" b="1" dirty="0">
                <a:solidFill>
                  <a:srgbClr val="FF0000"/>
                </a:solidFill>
              </a:rPr>
              <a:t>基类名称限定</a:t>
            </a:r>
            <a:r>
              <a:rPr lang="zh-CN" altLang="zh-CN" sz="2200" b="1" dirty="0"/>
              <a:t>要访问的成员函数</a:t>
            </a:r>
            <a:endParaRPr lang="en-US" altLang="zh-CN" sz="2200" b="1" dirty="0"/>
          </a:p>
          <a:p>
            <a:pPr marL="914400" lvl="1" indent="-457200">
              <a:buFont typeface="+mj-ea"/>
              <a:buAutoNum type="circleNumDbPlain"/>
              <a:defRPr/>
            </a:pPr>
            <a:r>
              <a:rPr lang="zh-CN" altLang="zh-CN" sz="2200" b="1" dirty="0">
                <a:solidFill>
                  <a:srgbClr val="FF0000"/>
                </a:solidFill>
              </a:rPr>
              <a:t>重载基类的所有同名函数</a:t>
            </a:r>
            <a:r>
              <a:rPr lang="zh-CN" altLang="zh-CN" sz="2200" b="1" dirty="0"/>
              <a:t>，而这些重载函数的代码与基类完全相同</a:t>
            </a:r>
            <a:endParaRPr lang="zh-CN" altLang="zh-CN" sz="2200" b="1" dirty="0"/>
          </a:p>
          <a:p>
            <a:pPr marL="914400" lvl="1" indent="-457200">
              <a:buFont typeface="+mj-ea"/>
              <a:buAutoNum type="circleNumDbPlain"/>
              <a:defRPr/>
            </a:pPr>
            <a:r>
              <a:rPr lang="zh-CN" altLang="zh-CN" sz="2200" b="1" dirty="0"/>
              <a:t>用</a:t>
            </a:r>
            <a:r>
              <a:rPr lang="en-US" altLang="zh-CN" sz="2200" b="1" dirty="0">
                <a:solidFill>
                  <a:srgbClr val="FF0000"/>
                </a:solidFill>
              </a:rPr>
              <a:t>using</a:t>
            </a:r>
            <a:r>
              <a:rPr lang="zh-CN" altLang="zh-CN" sz="2200" b="1" dirty="0">
                <a:solidFill>
                  <a:srgbClr val="FF0000"/>
                </a:solidFill>
              </a:rPr>
              <a:t>声明</a:t>
            </a:r>
            <a:r>
              <a:rPr lang="zh-CN" altLang="zh-CN" sz="2200" b="1" dirty="0"/>
              <a:t>使基类重载函数在派生类中可见</a:t>
            </a:r>
            <a:r>
              <a:rPr lang="zh-CN" altLang="en-US" sz="2200" b="1" dirty="0"/>
              <a:t>。用法如下：</a:t>
            </a:r>
            <a:endParaRPr lang="en-US" altLang="zh-CN" sz="2200" b="1" dirty="0"/>
          </a:p>
          <a:p>
            <a:pPr marL="857250" lvl="2" indent="0">
              <a:buFontTx/>
              <a:buNone/>
              <a:defRPr/>
            </a:pPr>
            <a:r>
              <a:rPr lang="en-US" altLang="zh-CN" sz="2000" b="1" dirty="0"/>
              <a:t>　</a:t>
            </a:r>
            <a:r>
              <a:rPr lang="en-US" altLang="zh-CN" b="1" dirty="0">
                <a:solidFill>
                  <a:srgbClr val="0000CC"/>
                </a:solidFill>
              </a:rPr>
              <a:t>using </a:t>
            </a:r>
            <a:r>
              <a:rPr lang="zh-CN" altLang="en-US" b="1" dirty="0">
                <a:solidFill>
                  <a:srgbClr val="0000CC"/>
                </a:solidFill>
              </a:rPr>
              <a:t>基类名称</a:t>
            </a:r>
            <a:r>
              <a:rPr lang="en-US" altLang="zh-CN" b="1" dirty="0">
                <a:solidFill>
                  <a:srgbClr val="0000CC"/>
                </a:solidFill>
              </a:rPr>
              <a:t>::</a:t>
            </a:r>
            <a:r>
              <a:rPr lang="zh-CN" altLang="en-US" b="1" dirty="0">
                <a:solidFill>
                  <a:srgbClr val="0000CC"/>
                </a:solidFill>
              </a:rPr>
              <a:t>被隐藏成员函数名</a:t>
            </a:r>
            <a:r>
              <a:rPr lang="en-US" altLang="zh-CN" b="1" dirty="0">
                <a:solidFill>
                  <a:srgbClr val="0000CC"/>
                </a:solidFill>
              </a:rPr>
              <a:t>;</a:t>
            </a:r>
            <a:endParaRPr lang="en-US" altLang="zh-CN" b="1" dirty="0">
              <a:solidFill>
                <a:srgbClr val="0000CC"/>
              </a:solidFill>
            </a:endParaRPr>
          </a:p>
          <a:p>
            <a:pPr marL="857250" lvl="2" indent="0">
              <a:buFontTx/>
              <a:buNone/>
              <a:defRPr/>
            </a:pPr>
            <a:endParaRPr lang="en-US" altLang="zh-CN" b="1" dirty="0">
              <a:solidFill>
                <a:srgbClr val="0000CC"/>
              </a:solidFill>
            </a:endParaRPr>
          </a:p>
          <a:p>
            <a:pPr marL="57150" indent="0">
              <a:buFontTx/>
              <a:buNone/>
              <a:defRPr/>
            </a:pPr>
            <a:r>
              <a:rPr lang="zh-CN" altLang="zh-CN" sz="2200" b="1" dirty="0"/>
              <a:t>【例</a:t>
            </a:r>
            <a:r>
              <a:rPr lang="en-US" altLang="zh-CN" sz="2200" b="1" dirty="0"/>
              <a:t>4-4</a:t>
            </a:r>
            <a:r>
              <a:rPr lang="zh-CN" altLang="zh-CN" sz="2200" b="1" dirty="0"/>
              <a:t>】基类</a:t>
            </a:r>
            <a:r>
              <a:rPr lang="en-US" altLang="zh-CN" sz="2200" b="1" dirty="0"/>
              <a:t>B</a:t>
            </a:r>
            <a:r>
              <a:rPr lang="zh-CN" altLang="zh-CN" sz="2200" b="1" dirty="0"/>
              <a:t>的</a:t>
            </a:r>
            <a:r>
              <a:rPr lang="en-US" altLang="zh-CN" sz="2200" b="1" dirty="0"/>
              <a:t>f1</a:t>
            </a:r>
            <a:r>
              <a:rPr lang="zh-CN" altLang="zh-CN" sz="2200" b="1" dirty="0"/>
              <a:t>成员函数具有</a:t>
            </a:r>
            <a:r>
              <a:rPr lang="en-US" altLang="zh-CN" sz="2200" b="1" dirty="0"/>
              <a:t>3</a:t>
            </a:r>
            <a:r>
              <a:rPr lang="zh-CN" altLang="zh-CN" sz="2200" b="1" dirty="0"/>
              <a:t>个重载函数，派生类</a:t>
            </a:r>
            <a:r>
              <a:rPr lang="en-US" altLang="zh-CN" sz="2200" b="1" dirty="0"/>
              <a:t>D</a:t>
            </a:r>
            <a:r>
              <a:rPr lang="zh-CN" altLang="zh-CN" sz="2200" b="1" dirty="0"/>
              <a:t>新增加了</a:t>
            </a:r>
            <a:r>
              <a:rPr lang="en-US" altLang="zh-CN" sz="2200" b="1" dirty="0"/>
              <a:t>f1</a:t>
            </a:r>
            <a:r>
              <a:rPr lang="zh-CN" altLang="zh-CN" sz="2200" b="1" dirty="0"/>
              <a:t>函数的功能，此</a:t>
            </a:r>
            <a:r>
              <a:rPr lang="en-US" altLang="zh-CN" sz="2200" b="1" dirty="0">
                <a:solidFill>
                  <a:srgbClr val="0000CC"/>
                </a:solidFill>
              </a:rPr>
              <a:t>f1</a:t>
            </a:r>
            <a:r>
              <a:rPr lang="zh-CN" altLang="zh-CN" sz="2200" b="1" dirty="0">
                <a:solidFill>
                  <a:srgbClr val="0000CC"/>
                </a:solidFill>
              </a:rPr>
              <a:t>会隐藏基类</a:t>
            </a:r>
            <a:r>
              <a:rPr lang="en-US" altLang="zh-CN" sz="2200" b="1" dirty="0">
                <a:solidFill>
                  <a:srgbClr val="0000CC"/>
                </a:solidFill>
              </a:rPr>
              <a:t>B</a:t>
            </a:r>
            <a:r>
              <a:rPr lang="zh-CN" altLang="zh-CN" sz="2200" b="1" dirty="0">
                <a:solidFill>
                  <a:srgbClr val="0000CC"/>
                </a:solidFill>
              </a:rPr>
              <a:t>中所有</a:t>
            </a:r>
            <a:r>
              <a:rPr lang="en-US" altLang="zh-CN" sz="2200" b="1" dirty="0">
                <a:solidFill>
                  <a:srgbClr val="0000CC"/>
                </a:solidFill>
              </a:rPr>
              <a:t>f1</a:t>
            </a:r>
            <a:r>
              <a:rPr lang="zh-CN" altLang="zh-CN" sz="2200" b="1" dirty="0">
                <a:solidFill>
                  <a:srgbClr val="0000CC"/>
                </a:solidFill>
              </a:rPr>
              <a:t>函数在派生类的可见性</a:t>
            </a:r>
            <a:r>
              <a:rPr lang="zh-CN" altLang="zh-CN" sz="2200" b="1" dirty="0"/>
              <a:t>，用</a:t>
            </a:r>
            <a:r>
              <a:rPr lang="en-US" altLang="zh-CN" sz="2200" b="1" dirty="0"/>
              <a:t>using</a:t>
            </a:r>
            <a:r>
              <a:rPr lang="zh-CN" altLang="zh-CN" sz="2200" b="1" dirty="0"/>
              <a:t>将基类的</a:t>
            </a:r>
            <a:r>
              <a:rPr lang="en-US" altLang="zh-CN" sz="2200" b="1" dirty="0"/>
              <a:t>f1</a:t>
            </a:r>
            <a:r>
              <a:rPr lang="zh-CN" altLang="zh-CN" sz="2200" b="1" dirty="0"/>
              <a:t>引入到派生类作用域内。</a:t>
            </a:r>
            <a:endParaRPr lang="zh-CN" altLang="zh-CN" sz="2200" b="1" dirty="0"/>
          </a:p>
          <a:p>
            <a:pPr marL="857250" lvl="2" indent="0">
              <a:buFontTx/>
              <a:buNone/>
              <a:defRPr/>
            </a:pPr>
            <a:endParaRPr lang="zh-CN" altLang="en-US"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260350"/>
            <a:ext cx="8770938" cy="6557963"/>
          </a:xfrm>
        </p:spPr>
        <p:txBody>
          <a:bodyPr/>
          <a:lstStyle/>
          <a:p>
            <a:pPr marL="0" indent="0">
              <a:buFontTx/>
              <a:buNone/>
            </a:pPr>
            <a:r>
              <a:rPr lang="en-US" altLang="zh-CN" sz="1800" b="1" dirty="0"/>
              <a:t>#include &lt;</a:t>
            </a:r>
            <a:r>
              <a:rPr lang="en-US" altLang="zh-CN" sz="1800" b="1" dirty="0" err="1"/>
              <a:t>iostream</a:t>
            </a:r>
            <a:r>
              <a:rPr lang="en-US" altLang="zh-CN" sz="1800" b="1" dirty="0"/>
              <a:t>&gt;</a:t>
            </a:r>
            <a:endParaRPr lang="zh-CN" altLang="zh-CN" sz="1800" b="1" dirty="0"/>
          </a:p>
          <a:p>
            <a:pPr marL="0" indent="0">
              <a:buFontTx/>
              <a:buNone/>
            </a:pPr>
            <a:r>
              <a:rPr lang="en-US" altLang="zh-CN" sz="1800" b="1" dirty="0"/>
              <a:t>using namespace </a:t>
            </a:r>
            <a:r>
              <a:rPr lang="en-US" altLang="zh-CN" sz="1800" b="1" dirty="0" err="1"/>
              <a:t>std</a:t>
            </a:r>
            <a:r>
              <a:rPr lang="en-US" altLang="zh-CN" sz="1800" b="1" dirty="0"/>
              <a:t>;</a:t>
            </a:r>
            <a:endParaRPr lang="zh-CN" altLang="zh-CN" sz="1800" b="1" dirty="0"/>
          </a:p>
          <a:p>
            <a:pPr marL="0" indent="0">
              <a:buFontTx/>
              <a:buNone/>
            </a:pPr>
            <a:r>
              <a:rPr lang="en-US" altLang="zh-CN" sz="1800" b="1" dirty="0"/>
              <a:t>class B {</a:t>
            </a:r>
            <a:endParaRPr lang="zh-CN" altLang="zh-CN" sz="1800" b="1" dirty="0"/>
          </a:p>
          <a:p>
            <a:pPr marL="0" indent="0">
              <a:buFontTx/>
              <a:buNone/>
            </a:pPr>
            <a:r>
              <a:rPr lang="en-US" altLang="zh-CN" sz="1800" b="1" dirty="0"/>
              <a:t>public:</a:t>
            </a:r>
            <a:endParaRPr lang="zh-CN" altLang="zh-CN" sz="1800" b="1" dirty="0"/>
          </a:p>
          <a:p>
            <a:pPr marL="0" indent="0">
              <a:buFontTx/>
              <a:buNone/>
            </a:pPr>
            <a:r>
              <a:rPr lang="en-US" altLang="zh-CN" sz="1800" b="1" dirty="0"/>
              <a:t>	void f1(</a:t>
            </a:r>
            <a:r>
              <a:rPr lang="en-US" altLang="zh-CN" sz="1800" b="1" dirty="0" err="1"/>
              <a:t>int</a:t>
            </a:r>
            <a:r>
              <a:rPr lang="en-US" altLang="zh-CN" sz="1800" b="1" dirty="0"/>
              <a:t> a) { </a:t>
            </a:r>
            <a:r>
              <a:rPr lang="en-US" altLang="zh-CN" sz="1800" b="1" dirty="0" err="1"/>
              <a:t>cout</a:t>
            </a:r>
            <a:r>
              <a:rPr lang="en-US" altLang="zh-CN" sz="1800" b="1" dirty="0"/>
              <a:t> &lt;&lt; a &lt;&lt; </a:t>
            </a:r>
            <a:r>
              <a:rPr lang="en-US" altLang="zh-CN" sz="1800" b="1" dirty="0" err="1"/>
              <a:t>endl</a:t>
            </a:r>
            <a:r>
              <a:rPr lang="en-US" altLang="zh-CN" sz="1800" b="1" dirty="0"/>
              <a:t>; }</a:t>
            </a:r>
            <a:endParaRPr lang="zh-CN" altLang="zh-CN" sz="1800" b="1" dirty="0"/>
          </a:p>
          <a:p>
            <a:pPr marL="0" indent="0">
              <a:buFontTx/>
              <a:buNone/>
            </a:pPr>
            <a:r>
              <a:rPr lang="en-US" altLang="zh-CN" sz="1800" b="1" dirty="0"/>
              <a:t>	void f1(</a:t>
            </a:r>
            <a:r>
              <a:rPr lang="en-US" altLang="zh-CN" sz="1800" b="1" dirty="0" err="1"/>
              <a:t>int</a:t>
            </a:r>
            <a:r>
              <a:rPr lang="en-US" altLang="zh-CN" sz="1800" b="1" dirty="0"/>
              <a:t> </a:t>
            </a:r>
            <a:r>
              <a:rPr lang="en-US" altLang="zh-CN" sz="1800" b="1" dirty="0" err="1"/>
              <a:t>a,int</a:t>
            </a:r>
            <a:r>
              <a:rPr lang="en-US" altLang="zh-CN" sz="1800" b="1" dirty="0"/>
              <a:t> b) { </a:t>
            </a:r>
            <a:r>
              <a:rPr lang="en-US" altLang="zh-CN" sz="1800" b="1" dirty="0" err="1"/>
              <a:t>cout</a:t>
            </a:r>
            <a:r>
              <a:rPr lang="en-US" altLang="zh-CN" sz="1800" b="1" dirty="0"/>
              <a:t> &lt;&lt; </a:t>
            </a:r>
            <a:r>
              <a:rPr lang="en-US" altLang="zh-CN" sz="1800" b="1" dirty="0" err="1"/>
              <a:t>a+b</a:t>
            </a:r>
            <a:r>
              <a:rPr lang="en-US" altLang="zh-CN" sz="1800" b="1" dirty="0"/>
              <a:t>&lt;&lt; </a:t>
            </a:r>
            <a:r>
              <a:rPr lang="en-US" altLang="zh-CN" sz="1800" b="1" dirty="0" err="1"/>
              <a:t>endl</a:t>
            </a:r>
            <a:r>
              <a:rPr lang="en-US" altLang="zh-CN" sz="1800" b="1" dirty="0"/>
              <a:t>; }</a:t>
            </a:r>
            <a:endParaRPr lang="zh-CN" altLang="zh-CN" sz="1800" b="1" dirty="0"/>
          </a:p>
          <a:p>
            <a:pPr marL="0" indent="0">
              <a:buFontTx/>
              <a:buNone/>
            </a:pPr>
            <a:r>
              <a:rPr lang="en-US" altLang="zh-CN" sz="1800" b="1" dirty="0"/>
              <a:t>	void f1() { </a:t>
            </a:r>
            <a:r>
              <a:rPr lang="en-US" altLang="zh-CN" sz="1800" b="1" dirty="0" err="1"/>
              <a:t>cout</a:t>
            </a:r>
            <a:r>
              <a:rPr lang="en-US" altLang="zh-CN" sz="1800" b="1" dirty="0"/>
              <a:t> &lt;&lt; "B::f1" &lt;&lt; </a:t>
            </a:r>
            <a:r>
              <a:rPr lang="en-US" altLang="zh-CN" sz="1800" b="1" dirty="0" err="1"/>
              <a:t>endl</a:t>
            </a:r>
            <a:r>
              <a:rPr lang="en-US" altLang="zh-CN" sz="1800" b="1" dirty="0"/>
              <a:t>; }</a:t>
            </a:r>
            <a:endParaRPr lang="zh-CN" altLang="zh-CN" sz="1800" b="1" dirty="0"/>
          </a:p>
          <a:p>
            <a:pPr marL="0" indent="0">
              <a:buFontTx/>
              <a:buNone/>
            </a:pPr>
            <a:r>
              <a:rPr lang="en-US" altLang="zh-CN" sz="1800" b="1" dirty="0"/>
              <a:t>};</a:t>
            </a:r>
            <a:endParaRPr lang="zh-CN" altLang="zh-CN" sz="1800" b="1" dirty="0"/>
          </a:p>
          <a:p>
            <a:pPr marL="0" indent="0">
              <a:buFontTx/>
              <a:buNone/>
            </a:pPr>
            <a:r>
              <a:rPr lang="en-US" altLang="zh-CN" sz="1800" b="1" dirty="0"/>
              <a:t>class D : public B {	</a:t>
            </a:r>
            <a:endParaRPr lang="zh-CN" altLang="zh-CN" sz="1800" b="1" dirty="0"/>
          </a:p>
          <a:p>
            <a:pPr marL="0" indent="0">
              <a:buFontTx/>
              <a:buNone/>
            </a:pPr>
            <a:r>
              <a:rPr lang="en-US" altLang="zh-CN" sz="1800" b="1" dirty="0"/>
              <a:t>public:</a:t>
            </a:r>
            <a:endParaRPr lang="zh-CN" altLang="zh-CN" sz="1800" b="1" dirty="0"/>
          </a:p>
          <a:p>
            <a:pPr marL="0" indent="0">
              <a:buFontTx/>
              <a:buNone/>
            </a:pPr>
            <a:r>
              <a:rPr lang="en-US" altLang="zh-CN" sz="1800" b="1" dirty="0"/>
              <a:t>	</a:t>
            </a:r>
            <a:r>
              <a:rPr lang="en-US" altLang="zh-CN" sz="1800" b="1" dirty="0">
                <a:solidFill>
                  <a:srgbClr val="FF0000"/>
                </a:solidFill>
              </a:rPr>
              <a:t>using B::f1;                          //L1</a:t>
            </a:r>
            <a:r>
              <a:rPr lang="zh-CN" altLang="zh-CN" sz="1800" b="1" dirty="0">
                <a:solidFill>
                  <a:srgbClr val="FF0000"/>
                </a:solidFill>
              </a:rPr>
              <a:t>，使基类的</a:t>
            </a:r>
            <a:r>
              <a:rPr lang="en-US" altLang="zh-CN" sz="1800" b="1" dirty="0">
                <a:solidFill>
                  <a:srgbClr val="FF0000"/>
                </a:solidFill>
              </a:rPr>
              <a:t>3</a:t>
            </a:r>
            <a:r>
              <a:rPr lang="zh-CN" altLang="zh-CN" sz="1800" b="1" dirty="0">
                <a:solidFill>
                  <a:srgbClr val="FF0000"/>
                </a:solidFill>
              </a:rPr>
              <a:t>个</a:t>
            </a:r>
            <a:r>
              <a:rPr lang="en-US" altLang="zh-CN" sz="1800" b="1" dirty="0">
                <a:solidFill>
                  <a:srgbClr val="FF0000"/>
                </a:solidFill>
              </a:rPr>
              <a:t>f1</a:t>
            </a:r>
            <a:r>
              <a:rPr lang="zh-CN" altLang="zh-CN" sz="1800" b="1" dirty="0">
                <a:solidFill>
                  <a:srgbClr val="FF0000"/>
                </a:solidFill>
              </a:rPr>
              <a:t>函数在此区域可见</a:t>
            </a:r>
            <a:endParaRPr lang="zh-CN" altLang="zh-CN" sz="1800" b="1" dirty="0">
              <a:solidFill>
                <a:srgbClr val="FF0000"/>
              </a:solidFill>
            </a:endParaRPr>
          </a:p>
          <a:p>
            <a:pPr marL="0" indent="0">
              <a:buFontTx/>
              <a:buNone/>
            </a:pPr>
            <a:r>
              <a:rPr lang="en-US" altLang="zh-CN" sz="1800" b="1" dirty="0"/>
              <a:t>	void f1(char * d) { </a:t>
            </a:r>
            <a:r>
              <a:rPr lang="en-US" altLang="zh-CN" sz="1800" b="1" dirty="0" err="1"/>
              <a:t>cout</a:t>
            </a:r>
            <a:r>
              <a:rPr lang="en-US" altLang="zh-CN" sz="1800" b="1" dirty="0"/>
              <a:t> &lt;&lt; d &lt;&lt; </a:t>
            </a:r>
            <a:r>
              <a:rPr lang="en-US" altLang="zh-CN" sz="1800" b="1" dirty="0" err="1"/>
              <a:t>endl</a:t>
            </a:r>
            <a:r>
              <a:rPr lang="en-US" altLang="zh-CN" sz="1800" b="1" dirty="0"/>
              <a:t>; }</a:t>
            </a:r>
            <a:endParaRPr lang="zh-CN" altLang="zh-CN" sz="1800" b="1" dirty="0"/>
          </a:p>
          <a:p>
            <a:pPr marL="0" indent="0">
              <a:buFontTx/>
              <a:buNone/>
            </a:pPr>
            <a:r>
              <a:rPr lang="en-US" altLang="zh-CN" sz="1800" b="1" dirty="0"/>
              <a:t>};</a:t>
            </a:r>
            <a:endParaRPr lang="zh-CN" altLang="zh-CN" sz="1800" b="1" dirty="0"/>
          </a:p>
          <a:p>
            <a:pPr marL="0" indent="0">
              <a:buFontTx/>
              <a:buNone/>
            </a:pPr>
            <a:r>
              <a:rPr lang="en-US" altLang="zh-CN" sz="1800" b="1" dirty="0"/>
              <a:t>void main() {</a:t>
            </a:r>
            <a:endParaRPr lang="zh-CN" altLang="zh-CN" sz="1800" b="1" dirty="0"/>
          </a:p>
          <a:p>
            <a:pPr marL="0" indent="0">
              <a:buFontTx/>
              <a:buNone/>
            </a:pPr>
            <a:r>
              <a:rPr lang="en-US" altLang="zh-CN" sz="1800" b="1" dirty="0"/>
              <a:t>	D </a:t>
            </a:r>
            <a:r>
              <a:rPr lang="en-US" altLang="zh-CN" sz="1800" b="1" dirty="0" err="1"/>
              <a:t>d</a:t>
            </a:r>
            <a:r>
              <a:rPr lang="en-US" altLang="zh-CN" sz="1800" b="1" dirty="0"/>
              <a:t>;</a:t>
            </a:r>
            <a:endParaRPr lang="zh-CN" altLang="zh-CN" sz="1800" b="1" dirty="0"/>
          </a:p>
          <a:p>
            <a:pPr marL="0" indent="0">
              <a:buFontTx/>
              <a:buNone/>
            </a:pPr>
            <a:r>
              <a:rPr lang="en-US" altLang="zh-CN" sz="1800" b="1" dirty="0"/>
              <a:t>	</a:t>
            </a:r>
            <a:r>
              <a:rPr lang="en-US" altLang="zh-CN" sz="1800" b="1" dirty="0">
                <a:solidFill>
                  <a:srgbClr val="FF0000"/>
                </a:solidFill>
              </a:rPr>
              <a:t>d.f1();                              		//L2</a:t>
            </a:r>
            <a:r>
              <a:rPr lang="zh-CN" altLang="zh-CN" sz="1800" b="1" dirty="0">
                <a:solidFill>
                  <a:srgbClr val="FF0000"/>
                </a:solidFill>
              </a:rPr>
              <a:t>，正确</a:t>
            </a:r>
            <a:r>
              <a:rPr lang="zh-CN" altLang="en-US" sz="1800" b="1" dirty="0">
                <a:solidFill>
                  <a:srgbClr val="FF0000"/>
                </a:solidFill>
              </a:rPr>
              <a:t>，调用基类成员</a:t>
            </a:r>
            <a:endParaRPr lang="zh-CN" altLang="zh-CN" sz="1800" b="1" dirty="0">
              <a:solidFill>
                <a:srgbClr val="FF0000"/>
              </a:solidFill>
            </a:endParaRPr>
          </a:p>
          <a:p>
            <a:pPr marL="0" indent="0">
              <a:buFontTx/>
              <a:buNone/>
            </a:pPr>
            <a:r>
              <a:rPr lang="en-US" altLang="zh-CN" sz="1800" b="1" dirty="0">
                <a:solidFill>
                  <a:srgbClr val="FF0000"/>
                </a:solidFill>
              </a:rPr>
              <a:t>	d.f1(3); 				  //L3</a:t>
            </a:r>
            <a:r>
              <a:rPr lang="zh-CN" altLang="zh-CN" sz="1800" b="1" dirty="0">
                <a:solidFill>
                  <a:srgbClr val="FF0000"/>
                </a:solidFill>
              </a:rPr>
              <a:t>，正确</a:t>
            </a:r>
            <a:r>
              <a:rPr lang="zh-CN" altLang="en-US" sz="1800" b="1" dirty="0">
                <a:solidFill>
                  <a:srgbClr val="FF0000"/>
                </a:solidFill>
              </a:rPr>
              <a:t>，调用基类成员</a:t>
            </a:r>
            <a:endParaRPr lang="zh-CN" altLang="zh-CN" sz="1800" b="1" dirty="0">
              <a:solidFill>
                <a:srgbClr val="FF0000"/>
              </a:solidFill>
            </a:endParaRPr>
          </a:p>
          <a:p>
            <a:pPr marL="0" indent="0">
              <a:buFontTx/>
              <a:buNone/>
            </a:pPr>
            <a:r>
              <a:rPr lang="en-US" altLang="zh-CN" sz="1800" b="1" dirty="0">
                <a:solidFill>
                  <a:srgbClr val="FF0000"/>
                </a:solidFill>
              </a:rPr>
              <a:t>	d.f1(3, 5);			  //L4</a:t>
            </a:r>
            <a:r>
              <a:rPr lang="zh-CN" altLang="zh-CN" sz="1800" b="1" dirty="0">
                <a:solidFill>
                  <a:srgbClr val="FF0000"/>
                </a:solidFill>
              </a:rPr>
              <a:t>，正确</a:t>
            </a:r>
            <a:r>
              <a:rPr lang="zh-CN" altLang="en-US" sz="1800" b="1" dirty="0">
                <a:solidFill>
                  <a:srgbClr val="FF0000"/>
                </a:solidFill>
              </a:rPr>
              <a:t>，调用基类成员</a:t>
            </a:r>
            <a:endParaRPr lang="zh-CN" altLang="zh-CN" sz="1800" b="1" dirty="0">
              <a:solidFill>
                <a:srgbClr val="FF0000"/>
              </a:solidFill>
            </a:endParaRPr>
          </a:p>
          <a:p>
            <a:pPr marL="0" indent="0">
              <a:buFontTx/>
              <a:buNone/>
            </a:pPr>
            <a:r>
              <a:rPr lang="en-US" altLang="zh-CN" sz="1800" b="1" dirty="0"/>
              <a:t>	d.f1("</a:t>
            </a:r>
            <a:r>
              <a:rPr lang="en-US" altLang="zh-CN" sz="1800" b="1" dirty="0" err="1"/>
              <a:t>Hellow</a:t>
            </a:r>
            <a:r>
              <a:rPr lang="en-US" altLang="zh-CN" sz="1800" b="1" dirty="0"/>
              <a:t> </a:t>
            </a:r>
            <a:r>
              <a:rPr lang="en-US" altLang="zh-CN" sz="1800" b="1" dirty="0" err="1"/>
              <a:t>c++</a:t>
            </a:r>
            <a:r>
              <a:rPr lang="en-US" altLang="zh-CN" sz="1800" b="1" dirty="0"/>
              <a:t>!");</a:t>
            </a:r>
            <a:endParaRPr lang="zh-CN" altLang="zh-CN" sz="1800" b="1" dirty="0"/>
          </a:p>
          <a:p>
            <a:pPr marL="0" indent="0">
              <a:buFontTx/>
              <a:buNone/>
            </a:pPr>
            <a:r>
              <a:rPr lang="en-US" altLang="zh-CN" sz="1800" b="1" dirty="0"/>
              <a:t>}</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anim calcmode="lin" valueType="num">
                                      <p:cBhvr additive="base">
                                        <p:cTn id="2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 calcmode="lin" valueType="num">
                                      <p:cBhvr additive="base">
                                        <p:cTn id="3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anim calcmode="lin" valueType="num">
                                      <p:cBhvr additive="base">
                                        <p:cTn id="3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anim calcmode="lin" valueType="num">
                                      <p:cBhvr additive="base">
                                        <p:cTn id="4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anim calcmode="lin" valueType="num">
                                      <p:cBhvr additive="base">
                                        <p:cTn id="4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anim calcmode="lin" valueType="num">
                                      <p:cBhvr additive="base">
                                        <p:cTn id="4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anim calcmode="lin" valueType="num">
                                      <p:cBhvr additive="base">
                                        <p:cTn id="5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457200" y="73025"/>
            <a:ext cx="8229600" cy="811213"/>
          </a:xfrm>
        </p:spPr>
        <p:txBody>
          <a:bodyPr/>
          <a:lstStyle/>
          <a:p>
            <a:r>
              <a:rPr lang="en-US" altLang="zh-CN" sz="3200" b="1"/>
              <a:t>4.4.4  </a:t>
            </a:r>
            <a:r>
              <a:rPr lang="zh-CN" altLang="zh-CN" sz="3200" b="1"/>
              <a:t>派生类</a:t>
            </a:r>
            <a:r>
              <a:rPr lang="zh-CN" altLang="zh-CN" sz="3200" b="1">
                <a:solidFill>
                  <a:srgbClr val="FF0000"/>
                </a:solidFill>
              </a:rPr>
              <a:t>修改基类成员的访问权限</a:t>
            </a:r>
            <a:endParaRPr lang="zh-CN" altLang="en-US" sz="3200">
              <a:solidFill>
                <a:srgbClr val="FF0000"/>
              </a:solidFill>
            </a:endParaRPr>
          </a:p>
        </p:txBody>
      </p:sp>
      <p:sp>
        <p:nvSpPr>
          <p:cNvPr id="3" name="内容占位符 2"/>
          <p:cNvSpPr>
            <a:spLocks noGrp="1"/>
          </p:cNvSpPr>
          <p:nvPr>
            <p:ph idx="1"/>
          </p:nvPr>
        </p:nvSpPr>
        <p:spPr>
          <a:xfrm>
            <a:off x="250825" y="1076325"/>
            <a:ext cx="8623300" cy="5168900"/>
          </a:xfrm>
        </p:spPr>
        <p:txBody>
          <a:bodyPr/>
          <a:lstStyle/>
          <a:p>
            <a:pPr marL="0" indent="0">
              <a:buFontTx/>
              <a:buNone/>
              <a:defRPr/>
            </a:pPr>
            <a:r>
              <a:rPr lang="en-US" altLang="zh-CN" sz="2400" dirty="0">
                <a:solidFill>
                  <a:srgbClr val="0000CC"/>
                </a:solidFill>
              </a:rPr>
              <a:t>1．</a:t>
            </a:r>
            <a:r>
              <a:rPr lang="zh-CN" altLang="en-US" sz="2400" b="1" dirty="0">
                <a:solidFill>
                  <a:srgbClr val="0000CC"/>
                </a:solidFill>
              </a:rPr>
              <a:t>修改原由</a:t>
            </a:r>
            <a:endParaRPr lang="en-US" altLang="zh-CN" sz="2400" b="1" dirty="0">
              <a:solidFill>
                <a:srgbClr val="0000CC"/>
              </a:solidFill>
            </a:endParaRPr>
          </a:p>
          <a:p>
            <a:pPr lvl="1" indent="-342900">
              <a:defRPr/>
            </a:pPr>
            <a:r>
              <a:rPr lang="zh-CN" altLang="zh-CN" sz="2200" b="1" dirty="0"/>
              <a:t>不同继承方式可能会改变</a:t>
            </a:r>
            <a:r>
              <a:rPr lang="zh-CN" altLang="en-US" sz="2200" b="1" dirty="0">
                <a:solidFill>
                  <a:srgbClr val="FF0000"/>
                </a:solidFill>
              </a:rPr>
              <a:t>基类成员</a:t>
            </a:r>
            <a:r>
              <a:rPr lang="zh-CN" altLang="zh-CN" sz="2200" b="1" dirty="0"/>
              <a:t>在派生类中的访问权限。</a:t>
            </a:r>
            <a:endParaRPr lang="en-US" altLang="zh-CN" sz="2200" b="1" dirty="0"/>
          </a:p>
          <a:p>
            <a:pPr lvl="1" indent="-342900">
              <a:defRPr/>
            </a:pPr>
            <a:r>
              <a:rPr lang="zh-CN" altLang="zh-CN" sz="2200" b="1" dirty="0"/>
              <a:t>比如，在</a:t>
            </a:r>
            <a:r>
              <a:rPr lang="en-US" altLang="zh-CN" sz="2200" b="1" dirty="0"/>
              <a:t>private</a:t>
            </a:r>
            <a:r>
              <a:rPr lang="zh-CN" altLang="zh-CN" sz="2200" b="1" dirty="0"/>
              <a:t>继承方式下，基类的</a:t>
            </a:r>
            <a:r>
              <a:rPr lang="en-US" altLang="zh-CN" sz="2200" b="1" dirty="0"/>
              <a:t>public</a:t>
            </a:r>
            <a:r>
              <a:rPr lang="zh-CN" altLang="zh-CN" sz="2200" b="1" dirty="0"/>
              <a:t>和</a:t>
            </a:r>
            <a:r>
              <a:rPr lang="en-US" altLang="zh-CN" sz="2200" b="1" dirty="0"/>
              <a:t>protected</a:t>
            </a:r>
            <a:r>
              <a:rPr lang="zh-CN" altLang="zh-CN" sz="2200" b="1" dirty="0"/>
              <a:t>成员在派生类中的访问权限都会被更改为</a:t>
            </a:r>
            <a:r>
              <a:rPr lang="en-US" altLang="zh-CN" sz="2200" b="1" dirty="0"/>
              <a:t>private</a:t>
            </a:r>
            <a:r>
              <a:rPr lang="zh-CN" altLang="zh-CN" sz="2200" b="1" dirty="0"/>
              <a:t>访问权限。</a:t>
            </a:r>
            <a:endParaRPr lang="en-US" altLang="zh-CN" sz="2200" b="1" dirty="0"/>
          </a:p>
          <a:p>
            <a:pPr lvl="1" indent="-342900">
              <a:defRPr/>
            </a:pPr>
            <a:r>
              <a:rPr lang="zh-CN" altLang="en-US" sz="2200" b="1" dirty="0"/>
              <a:t>在</a:t>
            </a:r>
            <a:r>
              <a:rPr lang="zh-CN" altLang="zh-CN" sz="2200" b="1" dirty="0"/>
              <a:t>某些时候，从类的整体设计上考虑，需要</a:t>
            </a:r>
            <a:r>
              <a:rPr lang="zh-CN" altLang="en-US" sz="2200" b="1" dirty="0">
                <a:solidFill>
                  <a:srgbClr val="FF0000"/>
                </a:solidFill>
              </a:rPr>
              <a:t>调整</a:t>
            </a:r>
            <a:r>
              <a:rPr lang="zh-CN" altLang="zh-CN" sz="2200" b="1" dirty="0">
                <a:solidFill>
                  <a:srgbClr val="FF0000"/>
                </a:solidFill>
              </a:rPr>
              <a:t>个别基类成员在派生类中的访问权限</a:t>
            </a:r>
            <a:r>
              <a:rPr lang="zh-CN" altLang="zh-CN" sz="2200" b="1" dirty="0"/>
              <a:t>，使用</a:t>
            </a:r>
            <a:r>
              <a:rPr lang="en-US" altLang="zh-CN" sz="2200" b="1" dirty="0"/>
              <a:t>using</a:t>
            </a:r>
            <a:r>
              <a:rPr lang="zh-CN" altLang="zh-CN" sz="2200" b="1" dirty="0"/>
              <a:t>声明可以实现这一目的。</a:t>
            </a:r>
            <a:endParaRPr lang="zh-CN" altLang="zh-CN" sz="2200" b="1" dirty="0"/>
          </a:p>
          <a:p>
            <a:pPr marL="0" indent="0">
              <a:buFontTx/>
              <a:buNone/>
              <a:defRPr/>
            </a:pPr>
            <a:r>
              <a:rPr lang="en-US" altLang="zh-CN" sz="2400" b="1" dirty="0">
                <a:solidFill>
                  <a:srgbClr val="0000CC"/>
                </a:solidFill>
              </a:rPr>
              <a:t>2</a:t>
            </a:r>
            <a:r>
              <a:rPr lang="zh-CN" altLang="en-US" sz="2400" b="1" dirty="0">
                <a:solidFill>
                  <a:srgbClr val="0000CC"/>
                </a:solidFill>
              </a:rPr>
              <a:t>．修改方法</a:t>
            </a:r>
            <a:endParaRPr lang="en-US" altLang="zh-CN" sz="2400" b="1" dirty="0">
              <a:solidFill>
                <a:srgbClr val="0000CC"/>
              </a:solidFill>
            </a:endParaRPr>
          </a:p>
          <a:p>
            <a:pPr marL="457200" lvl="1" indent="0">
              <a:buFontTx/>
              <a:buNone/>
              <a:defRPr/>
            </a:pPr>
            <a:r>
              <a:rPr lang="zh-CN" altLang="zh-CN" sz="2200" b="1" dirty="0"/>
              <a:t>    在派生类的</a:t>
            </a:r>
            <a:r>
              <a:rPr lang="en-US" altLang="zh-CN" sz="2200" b="1" dirty="0"/>
              <a:t>public</a:t>
            </a:r>
            <a:r>
              <a:rPr lang="zh-CN" altLang="zh-CN" sz="2200" b="1" dirty="0"/>
              <a:t>、</a:t>
            </a:r>
            <a:r>
              <a:rPr lang="en-US" altLang="zh-CN" sz="2200" b="1" dirty="0"/>
              <a:t>protected</a:t>
            </a:r>
            <a:r>
              <a:rPr lang="zh-CN" altLang="zh-CN" sz="2200" b="1" dirty="0"/>
              <a:t>或</a:t>
            </a:r>
            <a:r>
              <a:rPr lang="en-US" altLang="zh-CN" sz="2200" b="1" dirty="0" err="1"/>
              <a:t>pirvate</a:t>
            </a:r>
            <a:r>
              <a:rPr lang="zh-CN" altLang="zh-CN" sz="2200" b="1" dirty="0"/>
              <a:t>权限区域内，使用</a:t>
            </a:r>
            <a:r>
              <a:rPr lang="en-US" altLang="zh-CN" sz="2200" b="1" dirty="0"/>
              <a:t>using</a:t>
            </a:r>
            <a:r>
              <a:rPr lang="zh-CN" altLang="zh-CN" sz="2200" b="1" dirty="0"/>
              <a:t>再次声明基类的</a:t>
            </a:r>
            <a:r>
              <a:rPr lang="zh-CN" altLang="zh-CN" sz="2200" b="1" dirty="0">
                <a:solidFill>
                  <a:srgbClr val="FF0000"/>
                </a:solidFill>
              </a:rPr>
              <a:t>非</a:t>
            </a:r>
            <a:r>
              <a:rPr lang="en-US" altLang="zh-CN" sz="2200" b="1" dirty="0">
                <a:solidFill>
                  <a:srgbClr val="FF0000"/>
                </a:solidFill>
              </a:rPr>
              <a:t>private</a:t>
            </a:r>
            <a:r>
              <a:rPr lang="zh-CN" altLang="zh-CN" sz="2200" b="1" dirty="0">
                <a:solidFill>
                  <a:srgbClr val="FF0000"/>
                </a:solidFill>
              </a:rPr>
              <a:t>成员</a:t>
            </a:r>
            <a:r>
              <a:rPr lang="zh-CN" altLang="zh-CN" sz="2200" b="1" dirty="0"/>
              <a:t>，就可以重新设置它们在派生类中的权限为</a:t>
            </a:r>
            <a:r>
              <a:rPr lang="en-US" altLang="zh-CN" sz="2200" b="1" dirty="0"/>
              <a:t>using</a:t>
            </a:r>
            <a:r>
              <a:rPr lang="zh-CN" altLang="zh-CN" sz="2200" b="1" dirty="0"/>
              <a:t>语句所在区域的权限。</a:t>
            </a:r>
            <a:endParaRPr lang="en-US" altLang="zh-CN" sz="2200" b="1" dirty="0"/>
          </a:p>
          <a:p>
            <a:pPr marL="457200" lvl="1" indent="0">
              <a:buFontTx/>
              <a:buNone/>
              <a:defRPr/>
            </a:pPr>
            <a:r>
              <a:rPr lang="zh-CN" altLang="zh-CN" sz="2200" b="1" dirty="0">
                <a:solidFill>
                  <a:srgbClr val="0000CC"/>
                </a:solidFill>
              </a:rPr>
              <a:t>即</a:t>
            </a:r>
            <a:r>
              <a:rPr lang="en-US" altLang="zh-CN" sz="2200" b="1" dirty="0">
                <a:solidFill>
                  <a:srgbClr val="0000CC"/>
                </a:solidFill>
              </a:rPr>
              <a:t>using</a:t>
            </a:r>
            <a:r>
              <a:rPr lang="zh-CN" altLang="zh-CN" sz="2200" b="1" dirty="0">
                <a:solidFill>
                  <a:srgbClr val="0000CC"/>
                </a:solidFill>
              </a:rPr>
              <a:t>语句在</a:t>
            </a:r>
            <a:r>
              <a:rPr lang="en-US" altLang="zh-CN" sz="2200" b="1" dirty="0">
                <a:solidFill>
                  <a:srgbClr val="0000CC"/>
                </a:solidFill>
              </a:rPr>
              <a:t>public</a:t>
            </a:r>
            <a:r>
              <a:rPr lang="zh-CN" altLang="zh-CN" sz="2200" b="1" dirty="0">
                <a:solidFill>
                  <a:srgbClr val="0000CC"/>
                </a:solidFill>
              </a:rPr>
              <a:t>区域内即为</a:t>
            </a:r>
            <a:r>
              <a:rPr lang="en-US" altLang="zh-CN" sz="2200" b="1" dirty="0">
                <a:solidFill>
                  <a:srgbClr val="0000CC"/>
                </a:solidFill>
              </a:rPr>
              <a:t>public</a:t>
            </a:r>
            <a:r>
              <a:rPr lang="zh-CN" altLang="zh-CN" sz="2200" b="1" dirty="0">
                <a:solidFill>
                  <a:srgbClr val="0000CC"/>
                </a:solidFill>
              </a:rPr>
              <a:t>权限，在</a:t>
            </a:r>
            <a:r>
              <a:rPr lang="en-US" altLang="zh-CN" sz="2200" b="1" dirty="0">
                <a:solidFill>
                  <a:srgbClr val="0000CC"/>
                </a:solidFill>
              </a:rPr>
              <a:t>protected</a:t>
            </a:r>
            <a:r>
              <a:rPr lang="zh-CN" altLang="zh-CN" sz="2200" b="1" dirty="0">
                <a:solidFill>
                  <a:srgbClr val="0000CC"/>
                </a:solidFill>
              </a:rPr>
              <a:t>内即为</a:t>
            </a:r>
            <a:r>
              <a:rPr lang="en-US" altLang="zh-CN" sz="2200" b="1" dirty="0">
                <a:solidFill>
                  <a:srgbClr val="0000CC"/>
                </a:solidFill>
              </a:rPr>
              <a:t>protected</a:t>
            </a:r>
            <a:r>
              <a:rPr lang="zh-CN" altLang="zh-CN" sz="2200" b="1" dirty="0">
                <a:solidFill>
                  <a:srgbClr val="0000CC"/>
                </a:solidFill>
              </a:rPr>
              <a:t>权限，在</a:t>
            </a:r>
            <a:r>
              <a:rPr lang="en-US" altLang="zh-CN" sz="2200" b="1" dirty="0">
                <a:solidFill>
                  <a:srgbClr val="0000CC"/>
                </a:solidFill>
              </a:rPr>
              <a:t>private</a:t>
            </a:r>
            <a:r>
              <a:rPr lang="zh-CN" altLang="zh-CN" sz="2200" b="1" dirty="0">
                <a:solidFill>
                  <a:srgbClr val="0000CC"/>
                </a:solidFill>
              </a:rPr>
              <a:t>内则为</a:t>
            </a:r>
            <a:r>
              <a:rPr lang="en-US" altLang="zh-CN" sz="2200" b="1" dirty="0">
                <a:solidFill>
                  <a:srgbClr val="0000CC"/>
                </a:solidFill>
              </a:rPr>
              <a:t>private</a:t>
            </a:r>
            <a:r>
              <a:rPr lang="zh-CN" altLang="zh-CN" sz="2200" b="1" dirty="0">
                <a:solidFill>
                  <a:srgbClr val="0000CC"/>
                </a:solidFill>
              </a:rPr>
              <a:t>权限。</a:t>
            </a:r>
            <a:endParaRPr lang="zh-CN" altLang="zh-CN" sz="2200" b="1" dirty="0">
              <a:solidFill>
                <a:srgbClr val="0000CC"/>
              </a:solidFill>
            </a:endParaRPr>
          </a:p>
          <a:p>
            <a:pPr>
              <a:defRPr/>
            </a:pP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457200" y="73025"/>
            <a:ext cx="8229600" cy="811213"/>
          </a:xfrm>
        </p:spPr>
        <p:txBody>
          <a:bodyPr/>
          <a:lstStyle/>
          <a:p>
            <a:r>
              <a:rPr lang="en-US" altLang="zh-CN" sz="3200" b="1"/>
              <a:t>4.4.4  </a:t>
            </a:r>
            <a:r>
              <a:rPr lang="zh-CN" altLang="zh-CN" sz="3200" b="1"/>
              <a:t>派生类</a:t>
            </a:r>
            <a:r>
              <a:rPr lang="zh-CN" altLang="zh-CN" sz="3200" b="1">
                <a:solidFill>
                  <a:srgbClr val="FF0000"/>
                </a:solidFill>
              </a:rPr>
              <a:t>修改基类成员的访问权限</a:t>
            </a:r>
            <a:endParaRPr lang="zh-CN" altLang="en-US" sz="3200"/>
          </a:p>
        </p:txBody>
      </p:sp>
      <p:sp>
        <p:nvSpPr>
          <p:cNvPr id="3" name="内容占位符 2"/>
          <p:cNvSpPr>
            <a:spLocks noGrp="1"/>
          </p:cNvSpPr>
          <p:nvPr>
            <p:ph idx="1"/>
          </p:nvPr>
        </p:nvSpPr>
        <p:spPr>
          <a:xfrm>
            <a:off x="179388" y="1052513"/>
            <a:ext cx="8785225" cy="5168900"/>
          </a:xfrm>
        </p:spPr>
        <p:txBody>
          <a:bodyPr/>
          <a:lstStyle/>
          <a:p>
            <a:pPr marL="0" indent="0">
              <a:buFontTx/>
              <a:buNone/>
            </a:pPr>
            <a:r>
              <a:rPr lang="zh-CN" altLang="zh-CN" sz="2000" b="1">
                <a:solidFill>
                  <a:srgbClr val="0000CC"/>
                </a:solidFill>
              </a:rPr>
              <a:t>【例</a:t>
            </a:r>
            <a:r>
              <a:rPr lang="en-US" altLang="zh-CN" sz="2000" b="1">
                <a:solidFill>
                  <a:srgbClr val="0000CC"/>
                </a:solidFill>
              </a:rPr>
              <a:t>4-5</a:t>
            </a:r>
            <a:r>
              <a:rPr lang="zh-CN" altLang="zh-CN" sz="2000" b="1">
                <a:solidFill>
                  <a:srgbClr val="0000CC"/>
                </a:solidFill>
              </a:rPr>
              <a:t>】类</a:t>
            </a:r>
            <a:r>
              <a:rPr lang="en-US" altLang="zh-CN" sz="2000" b="1">
                <a:solidFill>
                  <a:srgbClr val="0000CC"/>
                </a:solidFill>
              </a:rPr>
              <a:t>D</a:t>
            </a:r>
            <a:r>
              <a:rPr lang="zh-CN" altLang="zh-CN" sz="2000" b="1">
                <a:solidFill>
                  <a:srgbClr val="0000CC"/>
                </a:solidFill>
              </a:rPr>
              <a:t>私有继承了类</a:t>
            </a:r>
            <a:r>
              <a:rPr lang="en-US" altLang="zh-CN" sz="2000" b="1">
                <a:solidFill>
                  <a:srgbClr val="0000CC"/>
                </a:solidFill>
              </a:rPr>
              <a:t>Base</a:t>
            </a:r>
            <a:r>
              <a:rPr lang="zh-CN" altLang="zh-CN" sz="2000" b="1">
                <a:solidFill>
                  <a:srgbClr val="0000CC"/>
                </a:solidFill>
              </a:rPr>
              <a:t>，修改基类</a:t>
            </a:r>
            <a:r>
              <a:rPr lang="en-US" altLang="zh-CN" sz="2000" b="1">
                <a:solidFill>
                  <a:srgbClr val="0000CC"/>
                </a:solidFill>
              </a:rPr>
              <a:t>Base</a:t>
            </a:r>
            <a:r>
              <a:rPr lang="zh-CN" altLang="zh-CN" sz="2000" b="1">
                <a:solidFill>
                  <a:srgbClr val="0000CC"/>
                </a:solidFill>
              </a:rPr>
              <a:t>成员在派生类中的访问权限，设置基类成员</a:t>
            </a:r>
            <a:r>
              <a:rPr lang="en-US" altLang="zh-CN" sz="2000" b="1">
                <a:solidFill>
                  <a:srgbClr val="0000CC"/>
                </a:solidFill>
              </a:rPr>
              <a:t>y</a:t>
            </a:r>
            <a:r>
              <a:rPr lang="zh-CN" altLang="zh-CN" sz="2000" b="1">
                <a:solidFill>
                  <a:srgbClr val="0000CC"/>
                </a:solidFill>
              </a:rPr>
              <a:t>在派生类的权限为</a:t>
            </a:r>
            <a:r>
              <a:rPr lang="en-US" altLang="zh-CN" sz="2000" b="1">
                <a:solidFill>
                  <a:srgbClr val="0000CC"/>
                </a:solidFill>
              </a:rPr>
              <a:t>private</a:t>
            </a:r>
            <a:r>
              <a:rPr lang="zh-CN" altLang="zh-CN" sz="2000" b="1">
                <a:solidFill>
                  <a:srgbClr val="0000CC"/>
                </a:solidFill>
              </a:rPr>
              <a:t>，其余成员在派生类中的权限保持与其在基类中的相同权限。</a:t>
            </a:r>
            <a:endParaRPr lang="en-US" altLang="zh-CN" sz="2000" b="1">
              <a:solidFill>
                <a:srgbClr val="0000CC"/>
              </a:solidFill>
            </a:endParaRPr>
          </a:p>
          <a:p>
            <a:pPr marL="0" indent="0">
              <a:buFontTx/>
              <a:buNone/>
            </a:pPr>
            <a:r>
              <a:rPr lang="en-US" altLang="zh-CN" sz="1800" b="1"/>
              <a:t>#include &lt;iostream&gt;</a:t>
            </a:r>
            <a:endParaRPr lang="zh-CN" altLang="zh-CN" sz="1800" b="1"/>
          </a:p>
          <a:p>
            <a:pPr marL="0" indent="0">
              <a:buFontTx/>
              <a:buNone/>
            </a:pPr>
            <a:r>
              <a:rPr lang="en-US" altLang="zh-CN" sz="1800" b="1"/>
              <a:t>using namespace std;</a:t>
            </a:r>
            <a:endParaRPr lang="zh-CN" altLang="zh-CN" sz="1800" b="1"/>
          </a:p>
          <a:p>
            <a:pPr marL="0" indent="0">
              <a:buFontTx/>
              <a:buNone/>
            </a:pPr>
            <a:r>
              <a:rPr lang="en-US" altLang="zh-CN" sz="1800" b="1"/>
              <a:t>class Base {</a:t>
            </a:r>
            <a:endParaRPr lang="zh-CN" altLang="zh-CN" sz="1800" b="1"/>
          </a:p>
          <a:p>
            <a:pPr marL="0" indent="0">
              <a:buFontTx/>
              <a:buNone/>
            </a:pPr>
            <a:r>
              <a:rPr lang="en-US" altLang="zh-CN" sz="1800" b="1">
                <a:solidFill>
                  <a:srgbClr val="FF0000"/>
                </a:solidFill>
              </a:rPr>
              <a:t>public: </a:t>
            </a:r>
            <a:endParaRPr lang="zh-CN" altLang="zh-CN" sz="1800" b="1">
              <a:solidFill>
                <a:srgbClr val="FF0000"/>
              </a:solidFill>
            </a:endParaRPr>
          </a:p>
          <a:p>
            <a:pPr marL="0" indent="0">
              <a:buFontTx/>
              <a:buNone/>
            </a:pPr>
            <a:r>
              <a:rPr lang="en-US" altLang="zh-CN" sz="1800" b="1"/>
              <a:t>	int x = 0;</a:t>
            </a:r>
            <a:endParaRPr lang="zh-CN" altLang="zh-CN" sz="1800" b="1"/>
          </a:p>
          <a:p>
            <a:pPr marL="0" indent="0">
              <a:buFontTx/>
              <a:buNone/>
            </a:pPr>
            <a:r>
              <a:rPr lang="en-US" altLang="zh-CN" sz="1800" b="1"/>
              <a:t>	void setxyz(int a, double b, float c) {</a:t>
            </a:r>
            <a:endParaRPr lang="zh-CN" altLang="zh-CN" sz="1800" b="1"/>
          </a:p>
          <a:p>
            <a:pPr marL="0" indent="0">
              <a:buFontTx/>
              <a:buNone/>
            </a:pPr>
            <a:r>
              <a:rPr lang="en-US" altLang="zh-CN" sz="1800" b="1"/>
              <a:t>		x = a; y = b; z = c;</a:t>
            </a:r>
            <a:endParaRPr lang="zh-CN" altLang="zh-CN" sz="1800" b="1"/>
          </a:p>
          <a:p>
            <a:pPr marL="0" indent="0">
              <a:buFontTx/>
              <a:buNone/>
            </a:pPr>
            <a:r>
              <a:rPr lang="en-US" altLang="zh-CN" sz="1800" b="1"/>
              <a:t>	}</a:t>
            </a:r>
            <a:endParaRPr lang="zh-CN" altLang="zh-CN" sz="1800" b="1"/>
          </a:p>
          <a:p>
            <a:pPr marL="0" indent="0">
              <a:buFontTx/>
              <a:buNone/>
            </a:pPr>
            <a:r>
              <a:rPr lang="en-US" altLang="zh-CN" sz="1800" b="1">
                <a:solidFill>
                  <a:srgbClr val="FF0000"/>
                </a:solidFill>
              </a:rPr>
              <a:t>protected:</a:t>
            </a:r>
            <a:endParaRPr lang="zh-CN" altLang="zh-CN" sz="1800" b="1">
              <a:solidFill>
                <a:srgbClr val="FF0000"/>
              </a:solidFill>
            </a:endParaRPr>
          </a:p>
          <a:p>
            <a:pPr marL="0" indent="0">
              <a:buFontTx/>
              <a:buNone/>
            </a:pPr>
            <a:r>
              <a:rPr lang="en-US" altLang="zh-CN" sz="1800" b="1"/>
              <a:t>	double y = 0;</a:t>
            </a:r>
            <a:endParaRPr lang="zh-CN" altLang="zh-CN" sz="1800" b="1"/>
          </a:p>
          <a:p>
            <a:pPr marL="0" indent="0">
              <a:buFontTx/>
              <a:buNone/>
            </a:pPr>
            <a:r>
              <a:rPr lang="en-US" altLang="zh-CN" sz="1800" b="1"/>
              <a:t>	float getZ() { return z; }</a:t>
            </a:r>
            <a:endParaRPr lang="zh-CN" altLang="zh-CN" sz="1800" b="1"/>
          </a:p>
          <a:p>
            <a:pPr marL="0" indent="0">
              <a:buFontTx/>
              <a:buNone/>
            </a:pPr>
            <a:r>
              <a:rPr lang="en-US" altLang="zh-CN" sz="1800" b="1">
                <a:solidFill>
                  <a:srgbClr val="FF0000"/>
                </a:solidFill>
              </a:rPr>
              <a:t>private:</a:t>
            </a:r>
            <a:endParaRPr lang="zh-CN" altLang="zh-CN" sz="1800" b="1">
              <a:solidFill>
                <a:srgbClr val="FF0000"/>
              </a:solidFill>
            </a:endParaRPr>
          </a:p>
          <a:p>
            <a:pPr marL="0" indent="0">
              <a:buFontTx/>
              <a:buNone/>
            </a:pPr>
            <a:r>
              <a:rPr lang="en-US" altLang="zh-CN" sz="1800" b="1"/>
              <a:t>	float z = 0;	</a:t>
            </a:r>
            <a:endParaRPr lang="zh-CN" altLang="zh-CN" sz="1800" b="1"/>
          </a:p>
          <a:p>
            <a:pPr marL="0" indent="0">
              <a:buFontTx/>
              <a:buNone/>
            </a:pPr>
            <a:r>
              <a:rPr lang="en-US" altLang="zh-CN" sz="1800" b="1"/>
              <a:t>};</a:t>
            </a:r>
            <a:endParaRPr lang="zh-CN" altLang="en-US" sz="180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884238"/>
            <a:ext cx="8623300" cy="5360987"/>
          </a:xfrm>
        </p:spPr>
        <p:txBody>
          <a:bodyPr/>
          <a:lstStyle/>
          <a:p>
            <a:pPr marL="0" indent="0">
              <a:buFontTx/>
              <a:buNone/>
            </a:pPr>
            <a:r>
              <a:rPr lang="en-US" altLang="zh-CN" sz="1800" b="1"/>
              <a:t>class D :</a:t>
            </a:r>
            <a:r>
              <a:rPr lang="en-US" altLang="zh-CN" sz="1800" b="1">
                <a:solidFill>
                  <a:srgbClr val="0000CC"/>
                </a:solidFill>
              </a:rPr>
              <a:t>private</a:t>
            </a:r>
            <a:r>
              <a:rPr lang="en-US" altLang="zh-CN" sz="1800" b="1"/>
              <a:t> Base {</a:t>
            </a:r>
            <a:endParaRPr lang="zh-CN" altLang="zh-CN" sz="1800" b="1"/>
          </a:p>
          <a:p>
            <a:pPr marL="0" indent="0">
              <a:buFontTx/>
              <a:buNone/>
            </a:pPr>
            <a:r>
              <a:rPr lang="en-US" altLang="zh-CN" sz="1800" b="1"/>
              <a:t>protected:</a:t>
            </a:r>
            <a:endParaRPr lang="zh-CN" altLang="zh-CN" sz="1800" b="1"/>
          </a:p>
          <a:p>
            <a:pPr marL="0" indent="0">
              <a:buFontTx/>
              <a:buNone/>
            </a:pPr>
            <a:r>
              <a:rPr lang="en-US" altLang="zh-CN" sz="1800" b="1"/>
              <a:t>	</a:t>
            </a:r>
            <a:r>
              <a:rPr lang="en-US" altLang="zh-CN" sz="1800" b="1">
                <a:solidFill>
                  <a:srgbClr val="FF0000"/>
                </a:solidFill>
              </a:rPr>
              <a:t>using Base::getZ;                       //</a:t>
            </a:r>
            <a:r>
              <a:rPr lang="zh-CN" altLang="zh-CN" sz="1800" b="1">
                <a:solidFill>
                  <a:srgbClr val="FF0000"/>
                </a:solidFill>
              </a:rPr>
              <a:t>指定</a:t>
            </a:r>
            <a:r>
              <a:rPr lang="en-US" altLang="zh-CN" sz="1800" b="1">
                <a:solidFill>
                  <a:srgbClr val="FF0000"/>
                </a:solidFill>
              </a:rPr>
              <a:t>getz</a:t>
            </a:r>
            <a:r>
              <a:rPr lang="zh-CN" altLang="zh-CN" sz="1800" b="1">
                <a:solidFill>
                  <a:srgbClr val="FF0000"/>
                </a:solidFill>
              </a:rPr>
              <a:t>为</a:t>
            </a:r>
            <a:r>
              <a:rPr lang="en-US" altLang="zh-CN" sz="1800" b="1">
                <a:solidFill>
                  <a:srgbClr val="FF0000"/>
                </a:solidFill>
              </a:rPr>
              <a:t>protected</a:t>
            </a:r>
            <a:r>
              <a:rPr lang="zh-CN" altLang="zh-CN" sz="1800" b="1">
                <a:solidFill>
                  <a:srgbClr val="FF0000"/>
                </a:solidFill>
              </a:rPr>
              <a:t>权限</a:t>
            </a:r>
            <a:endParaRPr lang="zh-CN" altLang="zh-CN" sz="1800" b="1">
              <a:solidFill>
                <a:srgbClr val="FF0000"/>
              </a:solidFill>
            </a:endParaRPr>
          </a:p>
          <a:p>
            <a:pPr marL="0" indent="0">
              <a:buFontTx/>
              <a:buNone/>
            </a:pPr>
            <a:r>
              <a:rPr lang="en-US" altLang="zh-CN" sz="1800" b="1">
                <a:solidFill>
                  <a:srgbClr val="FF0000"/>
                </a:solidFill>
              </a:rPr>
              <a:t>	</a:t>
            </a:r>
            <a:r>
              <a:rPr lang="en-US" altLang="zh-CN" sz="1800" b="1">
                <a:solidFill>
                  <a:srgbClr val="0000CC"/>
                </a:solidFill>
              </a:rPr>
              <a:t>//using Base::z;                        //</a:t>
            </a:r>
            <a:r>
              <a:rPr lang="zh-CN" altLang="zh-CN" sz="1800" b="1">
                <a:solidFill>
                  <a:srgbClr val="0000CC"/>
                </a:solidFill>
              </a:rPr>
              <a:t>错误，不允许修改基类</a:t>
            </a:r>
            <a:r>
              <a:rPr lang="en-US" altLang="zh-CN" sz="1800" b="1">
                <a:solidFill>
                  <a:srgbClr val="0000CC"/>
                </a:solidFill>
              </a:rPr>
              <a:t>private</a:t>
            </a:r>
            <a:r>
              <a:rPr lang="zh-CN" altLang="zh-CN" sz="1800" b="1">
                <a:solidFill>
                  <a:srgbClr val="0000CC"/>
                </a:solidFill>
              </a:rPr>
              <a:t>成员</a:t>
            </a:r>
            <a:endParaRPr lang="zh-CN" altLang="zh-CN" sz="1800" b="1">
              <a:solidFill>
                <a:srgbClr val="0000CC"/>
              </a:solidFill>
            </a:endParaRPr>
          </a:p>
          <a:p>
            <a:pPr marL="0" indent="0">
              <a:buFontTx/>
              <a:buNone/>
            </a:pPr>
            <a:r>
              <a:rPr lang="en-US" altLang="zh-CN" sz="1800" b="1"/>
              <a:t>public:</a:t>
            </a:r>
            <a:endParaRPr lang="zh-CN" altLang="zh-CN" sz="1800" b="1"/>
          </a:p>
          <a:p>
            <a:pPr marL="0" indent="0">
              <a:buFontTx/>
              <a:buNone/>
            </a:pPr>
            <a:r>
              <a:rPr lang="en-US" altLang="zh-CN" sz="1800" b="1"/>
              <a:t>	</a:t>
            </a:r>
            <a:r>
              <a:rPr lang="en-US" altLang="zh-CN" sz="1800" b="1">
                <a:solidFill>
                  <a:srgbClr val="FF0000"/>
                </a:solidFill>
              </a:rPr>
              <a:t>using Base::x;                           //</a:t>
            </a:r>
            <a:r>
              <a:rPr lang="zh-CN" altLang="zh-CN" sz="1800" b="1">
                <a:solidFill>
                  <a:srgbClr val="FF0000"/>
                </a:solidFill>
              </a:rPr>
              <a:t>指定</a:t>
            </a:r>
            <a:r>
              <a:rPr lang="en-US" altLang="zh-CN" sz="1800" b="1">
                <a:solidFill>
                  <a:srgbClr val="FF0000"/>
                </a:solidFill>
              </a:rPr>
              <a:t>x</a:t>
            </a:r>
            <a:r>
              <a:rPr lang="zh-CN" altLang="zh-CN" sz="1800" b="1">
                <a:solidFill>
                  <a:srgbClr val="FF0000"/>
                </a:solidFill>
              </a:rPr>
              <a:t>为</a:t>
            </a:r>
            <a:r>
              <a:rPr lang="en-US" altLang="zh-CN" sz="1800" b="1">
                <a:solidFill>
                  <a:srgbClr val="FF0000"/>
                </a:solidFill>
              </a:rPr>
              <a:t>public</a:t>
            </a:r>
            <a:r>
              <a:rPr lang="zh-CN" altLang="zh-CN" sz="1800" b="1">
                <a:solidFill>
                  <a:srgbClr val="FF0000"/>
                </a:solidFill>
              </a:rPr>
              <a:t>权限</a:t>
            </a:r>
            <a:r>
              <a:rPr lang="en-US" altLang="zh-CN" sz="1800" b="1">
                <a:solidFill>
                  <a:srgbClr val="FF0000"/>
                </a:solidFill>
              </a:rPr>
              <a:t>     </a:t>
            </a:r>
            <a:endParaRPr lang="zh-CN" altLang="zh-CN" sz="1800" b="1">
              <a:solidFill>
                <a:srgbClr val="FF0000"/>
              </a:solidFill>
            </a:endParaRPr>
          </a:p>
          <a:p>
            <a:pPr marL="0" indent="0">
              <a:buFontTx/>
              <a:buNone/>
            </a:pPr>
            <a:r>
              <a:rPr lang="en-US" altLang="zh-CN" sz="1800" b="1">
                <a:solidFill>
                  <a:srgbClr val="FF0000"/>
                </a:solidFill>
              </a:rPr>
              <a:t>	using Base::setxyz;                     //</a:t>
            </a:r>
            <a:r>
              <a:rPr lang="zh-CN" altLang="zh-CN" sz="1800" b="1">
                <a:solidFill>
                  <a:srgbClr val="FF0000"/>
                </a:solidFill>
              </a:rPr>
              <a:t>指定</a:t>
            </a:r>
            <a:r>
              <a:rPr lang="en-US" altLang="zh-CN" sz="1800" b="1">
                <a:solidFill>
                  <a:srgbClr val="FF0000"/>
                </a:solidFill>
              </a:rPr>
              <a:t>setxyz</a:t>
            </a:r>
            <a:r>
              <a:rPr lang="zh-CN" altLang="zh-CN" sz="1800" b="1">
                <a:solidFill>
                  <a:srgbClr val="FF0000"/>
                </a:solidFill>
              </a:rPr>
              <a:t>为</a:t>
            </a:r>
            <a:r>
              <a:rPr lang="en-US" altLang="zh-CN" sz="1800" b="1">
                <a:solidFill>
                  <a:srgbClr val="FF0000"/>
                </a:solidFill>
              </a:rPr>
              <a:t>public</a:t>
            </a:r>
            <a:r>
              <a:rPr lang="zh-CN" altLang="zh-CN" sz="1800" b="1">
                <a:solidFill>
                  <a:srgbClr val="FF0000"/>
                </a:solidFill>
              </a:rPr>
              <a:t>权限</a:t>
            </a:r>
            <a:endParaRPr lang="zh-CN" altLang="zh-CN" sz="1800" b="1">
              <a:solidFill>
                <a:srgbClr val="FF0000"/>
              </a:solidFill>
            </a:endParaRPr>
          </a:p>
          <a:p>
            <a:pPr marL="0" indent="0">
              <a:buFontTx/>
              <a:buNone/>
            </a:pPr>
            <a:r>
              <a:rPr lang="en-US" altLang="zh-CN" sz="1800" b="1"/>
              <a:t>	void display() {</a:t>
            </a:r>
            <a:endParaRPr lang="zh-CN" altLang="zh-CN" sz="1800" b="1"/>
          </a:p>
          <a:p>
            <a:pPr marL="0" indent="0">
              <a:buFontTx/>
              <a:buNone/>
            </a:pPr>
            <a:r>
              <a:rPr lang="en-US" altLang="zh-CN" sz="1800" b="1"/>
              <a:t>		cout &lt;&lt; "x=" &lt;&lt; x &lt;&lt; "\ty=" &lt;&lt; y &lt;&lt; "\tz=" &lt;&lt; getZ() &lt;&lt; endl;</a:t>
            </a:r>
            <a:endParaRPr lang="zh-CN" altLang="zh-CN" sz="1800" b="1"/>
          </a:p>
          <a:p>
            <a:pPr marL="0" indent="0">
              <a:buFontTx/>
              <a:buNone/>
            </a:pPr>
            <a:r>
              <a:rPr lang="en-US" altLang="zh-CN" sz="1800" b="1"/>
              <a:t>	}	</a:t>
            </a:r>
            <a:endParaRPr lang="zh-CN" altLang="zh-CN" sz="1800" b="1"/>
          </a:p>
          <a:p>
            <a:pPr marL="0" indent="0">
              <a:buFontTx/>
              <a:buNone/>
            </a:pPr>
            <a:r>
              <a:rPr lang="en-US" altLang="zh-CN" sz="1800" b="1"/>
              <a:t>private:</a:t>
            </a:r>
            <a:endParaRPr lang="zh-CN" altLang="zh-CN" sz="1800" b="1"/>
          </a:p>
          <a:p>
            <a:pPr marL="0" indent="0">
              <a:buFontTx/>
              <a:buNone/>
            </a:pPr>
            <a:r>
              <a:rPr lang="en-US" altLang="zh-CN" sz="1800" b="1"/>
              <a:t>	</a:t>
            </a:r>
            <a:r>
              <a:rPr lang="en-US" altLang="zh-CN" sz="1800" b="1">
                <a:solidFill>
                  <a:srgbClr val="FF0000"/>
                </a:solidFill>
              </a:rPr>
              <a:t>using Base::y;                         //</a:t>
            </a:r>
            <a:r>
              <a:rPr lang="zh-CN" altLang="zh-CN" sz="1800" b="1">
                <a:solidFill>
                  <a:srgbClr val="FF0000"/>
                </a:solidFill>
              </a:rPr>
              <a:t>指定</a:t>
            </a:r>
            <a:r>
              <a:rPr lang="en-US" altLang="zh-CN" sz="1800" b="1">
                <a:solidFill>
                  <a:srgbClr val="FF0000"/>
                </a:solidFill>
              </a:rPr>
              <a:t>y</a:t>
            </a:r>
            <a:r>
              <a:rPr lang="zh-CN" altLang="zh-CN" sz="1800" b="1">
                <a:solidFill>
                  <a:srgbClr val="FF0000"/>
                </a:solidFill>
              </a:rPr>
              <a:t>为</a:t>
            </a:r>
            <a:r>
              <a:rPr lang="en-US" altLang="zh-CN" sz="1800" b="1">
                <a:solidFill>
                  <a:srgbClr val="FF0000"/>
                </a:solidFill>
              </a:rPr>
              <a:t>private</a:t>
            </a:r>
            <a:r>
              <a:rPr lang="zh-CN" altLang="zh-CN" sz="1800" b="1">
                <a:solidFill>
                  <a:srgbClr val="FF0000"/>
                </a:solidFill>
              </a:rPr>
              <a:t>权限</a:t>
            </a:r>
            <a:endParaRPr lang="zh-CN" altLang="zh-CN" sz="1800" b="1">
              <a:solidFill>
                <a:srgbClr val="FF0000"/>
              </a:solidFill>
            </a:endParaRPr>
          </a:p>
          <a:p>
            <a:pPr marL="0" indent="0">
              <a:buFontTx/>
              <a:buNone/>
            </a:pPr>
            <a:r>
              <a:rPr lang="en-US" altLang="zh-CN" sz="1800" b="1"/>
              <a:t>};</a:t>
            </a:r>
            <a:endParaRPr lang="zh-CN" altLang="zh-CN" sz="1800" b="1"/>
          </a:p>
          <a:p>
            <a:pPr marL="0" indent="0">
              <a:buFontTx/>
              <a:buNone/>
            </a:pPr>
            <a:r>
              <a:rPr lang="en-US" altLang="zh-CN" sz="1800" b="1"/>
              <a:t>void main() {</a:t>
            </a:r>
            <a:endParaRPr lang="zh-CN" altLang="zh-CN" sz="1800" b="1"/>
          </a:p>
          <a:p>
            <a:pPr marL="0" indent="0">
              <a:buFontTx/>
              <a:buNone/>
            </a:pPr>
            <a:r>
              <a:rPr lang="en-US" altLang="zh-CN" sz="1800" b="1"/>
              <a:t>	D d;</a:t>
            </a:r>
            <a:endParaRPr lang="zh-CN" altLang="zh-CN" sz="1800" b="1"/>
          </a:p>
          <a:p>
            <a:pPr marL="0" indent="0">
              <a:buFontTx/>
              <a:buNone/>
            </a:pPr>
            <a:r>
              <a:rPr lang="en-US" altLang="zh-CN" sz="1800" b="1"/>
              <a:t>	d.setxyz(8, 9, 10);</a:t>
            </a:r>
            <a:endParaRPr lang="zh-CN" altLang="zh-CN" sz="1800" b="1"/>
          </a:p>
          <a:p>
            <a:pPr marL="0" indent="0">
              <a:buFontTx/>
              <a:buNone/>
            </a:pPr>
            <a:r>
              <a:rPr lang="en-US" altLang="zh-CN" sz="1800" b="1"/>
              <a:t>	d.display();</a:t>
            </a:r>
            <a:endParaRPr lang="zh-CN" altLang="zh-CN" sz="1800" b="1"/>
          </a:p>
          <a:p>
            <a:pPr marL="0" indent="0">
              <a:buFontTx/>
              <a:buNone/>
            </a:pPr>
            <a:r>
              <a:rPr lang="en-US" altLang="zh-CN" sz="1800" b="1"/>
              <a:t>}</a:t>
            </a:r>
            <a:endParaRPr lang="zh-CN" altLang="en-US" sz="1800" b="1"/>
          </a:p>
        </p:txBody>
      </p:sp>
      <p:sp>
        <p:nvSpPr>
          <p:cNvPr id="47106" name="标题 1"/>
          <p:cNvSpPr>
            <a:spLocks noGrp="1"/>
          </p:cNvSpPr>
          <p:nvPr>
            <p:ph type="title"/>
          </p:nvPr>
        </p:nvSpPr>
        <p:spPr>
          <a:xfrm>
            <a:off x="457200" y="73025"/>
            <a:ext cx="8229600" cy="811213"/>
          </a:xfrm>
        </p:spPr>
        <p:txBody>
          <a:bodyPr/>
          <a:lstStyle/>
          <a:p>
            <a:r>
              <a:rPr lang="en-US" altLang="zh-CN" sz="3200" b="1"/>
              <a:t>4.4.4  </a:t>
            </a:r>
            <a:r>
              <a:rPr lang="zh-CN" altLang="zh-CN" sz="3200" b="1"/>
              <a:t>派生类</a:t>
            </a:r>
            <a:r>
              <a:rPr lang="zh-CN" altLang="zh-CN" sz="3200" b="1">
                <a:solidFill>
                  <a:srgbClr val="FF0000"/>
                </a:solidFill>
              </a:rPr>
              <a:t>修改基类成员的访问权限</a:t>
            </a:r>
            <a:endParaRPr lang="zh-CN" altLang="en-US" sz="3200"/>
          </a:p>
        </p:txBody>
      </p:sp>
      <p:sp>
        <p:nvSpPr>
          <p:cNvPr id="6" name="箭头: 左 5"/>
          <p:cNvSpPr/>
          <p:nvPr/>
        </p:nvSpPr>
        <p:spPr>
          <a:xfrm>
            <a:off x="3132138" y="620713"/>
            <a:ext cx="5554662" cy="863600"/>
          </a:xfrm>
          <a:prstGeom prst="lef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altLang="zh-CN" b="1" dirty="0">
                <a:solidFill>
                  <a:schemeClr val="tx1"/>
                </a:solidFill>
              </a:rPr>
              <a:t>Private</a:t>
            </a:r>
            <a:r>
              <a:rPr lang="zh-CN" altLang="en-US" b="1" dirty="0">
                <a:solidFill>
                  <a:schemeClr val="tx1"/>
                </a:solidFill>
              </a:rPr>
              <a:t>继承使基类成员在派生类中都成私有成员</a:t>
            </a:r>
            <a:endParaRPr lang="zh-CN" altLang="zh-CN"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 calcmode="lin" valueType="num">
                                      <p:cBhvr additive="base">
                                        <p:cTn id="4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additive="base">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 calcmode="lin" valueType="num">
                                      <p:cBhvr additive="base">
                                        <p:cTn id="62"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 calcmode="lin" valueType="num">
                                      <p:cBhvr additive="base">
                                        <p:cTn id="66"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3">
                                            <p:txEl>
                                              <p:pRg st="14" end="14"/>
                                            </p:txEl>
                                          </p:spTgt>
                                        </p:tgtEl>
                                        <p:attrNameLst>
                                          <p:attrName>style.visibility</p:attrName>
                                        </p:attrNameLst>
                                      </p:cBhvr>
                                      <p:to>
                                        <p:strVal val="visible"/>
                                      </p:to>
                                    </p:set>
                                    <p:anim calcmode="lin" valueType="num">
                                      <p:cBhvr additive="base">
                                        <p:cTn id="70"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 calcmode="lin" valueType="num">
                                      <p:cBhvr additive="base">
                                        <p:cTn id="74"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3">
                                            <p:txEl>
                                              <p:pRg st="16" end="16"/>
                                            </p:txEl>
                                          </p:spTgt>
                                        </p:tgtEl>
                                        <p:attrNameLst>
                                          <p:attrName>style.visibility</p:attrName>
                                        </p:attrNameLst>
                                      </p:cBhvr>
                                      <p:to>
                                        <p:strVal val="visible"/>
                                      </p:to>
                                    </p:set>
                                    <p:anim calcmode="lin" valueType="num">
                                      <p:cBhvr additive="base">
                                        <p:cTn id="78"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3">
                                            <p:txEl>
                                              <p:pRg st="17" end="17"/>
                                            </p:txEl>
                                          </p:spTgt>
                                        </p:tgtEl>
                                        <p:attrNameLst>
                                          <p:attrName>style.visibility</p:attrName>
                                        </p:attrNameLst>
                                      </p:cBhvr>
                                      <p:to>
                                        <p:strVal val="visible"/>
                                      </p:to>
                                    </p:set>
                                    <p:anim calcmode="lin" valueType="num">
                                      <p:cBhvr additive="base">
                                        <p:cTn id="82"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457200" y="73025"/>
            <a:ext cx="8229600" cy="811213"/>
          </a:xfrm>
        </p:spPr>
        <p:txBody>
          <a:bodyPr/>
          <a:lstStyle/>
          <a:p>
            <a:r>
              <a:rPr lang="en-US" altLang="zh-CN" b="1"/>
              <a:t>4.4.5  </a:t>
            </a:r>
            <a:r>
              <a:rPr lang="zh-CN" altLang="zh-CN" b="1">
                <a:solidFill>
                  <a:srgbClr val="FF0000"/>
                </a:solidFill>
              </a:rPr>
              <a:t>友元</a:t>
            </a:r>
            <a:r>
              <a:rPr lang="zh-CN" altLang="zh-CN" b="1"/>
              <a:t>与继承</a:t>
            </a:r>
            <a:endParaRPr lang="zh-CN" altLang="en-US"/>
          </a:p>
        </p:txBody>
      </p:sp>
      <p:sp>
        <p:nvSpPr>
          <p:cNvPr id="3" name="内容占位符 2"/>
          <p:cNvSpPr>
            <a:spLocks noGrp="1"/>
          </p:cNvSpPr>
          <p:nvPr>
            <p:ph idx="1"/>
          </p:nvPr>
        </p:nvSpPr>
        <p:spPr>
          <a:xfrm>
            <a:off x="127000" y="1076325"/>
            <a:ext cx="8985250" cy="5168900"/>
          </a:xfrm>
        </p:spPr>
        <p:txBody>
          <a:bodyPr/>
          <a:lstStyle/>
          <a:p>
            <a:r>
              <a:rPr lang="zh-CN" altLang="en-US" b="1" dirty="0">
                <a:solidFill>
                  <a:srgbClr val="0000CC"/>
                </a:solidFill>
              </a:rPr>
              <a:t>友元不能被继承</a:t>
            </a:r>
            <a:endParaRPr lang="en-US" altLang="zh-CN" b="1" dirty="0">
              <a:solidFill>
                <a:srgbClr val="0000CC"/>
              </a:solidFill>
            </a:endParaRPr>
          </a:p>
          <a:p>
            <a:pPr lvl="1"/>
            <a:r>
              <a:rPr lang="zh-CN" altLang="zh-CN" sz="2400" b="1" dirty="0"/>
              <a:t>每个类只能够负责控制</a:t>
            </a:r>
            <a:r>
              <a:rPr lang="zh-CN" altLang="zh-CN" sz="2400" b="1" dirty="0">
                <a:solidFill>
                  <a:srgbClr val="0000CC"/>
                </a:solidFill>
              </a:rPr>
              <a:t>自已成员</a:t>
            </a:r>
            <a:r>
              <a:rPr lang="zh-CN" altLang="zh-CN" sz="2400" b="1" dirty="0"/>
              <a:t>的访问权限。</a:t>
            </a:r>
            <a:endParaRPr lang="en-US" altLang="zh-CN" sz="2400" b="1" dirty="0"/>
          </a:p>
          <a:p>
            <a:pPr lvl="1"/>
            <a:r>
              <a:rPr lang="zh-CN" altLang="zh-CN" sz="2400" b="1" dirty="0"/>
              <a:t>因此，如果</a:t>
            </a:r>
            <a:r>
              <a:rPr lang="zh-CN" altLang="zh-CN" sz="2400" b="1" dirty="0">
                <a:solidFill>
                  <a:srgbClr val="FF0000"/>
                </a:solidFill>
              </a:rPr>
              <a:t>一个类</a:t>
            </a:r>
            <a:r>
              <a:rPr lang="zh-CN" altLang="zh-CN" sz="2400" b="1" dirty="0"/>
              <a:t>继承了其它类，则它声明</a:t>
            </a:r>
            <a:r>
              <a:rPr lang="zh-CN" altLang="zh-CN" sz="2400" b="1" dirty="0">
                <a:solidFill>
                  <a:srgbClr val="FF0000"/>
                </a:solidFill>
              </a:rPr>
              <a:t>的友元也只能访问它自己的全体成员</a:t>
            </a:r>
            <a:r>
              <a:rPr lang="zh-CN" altLang="zh-CN" sz="2400" b="1" dirty="0"/>
              <a:t>，</a:t>
            </a:r>
            <a:r>
              <a:rPr lang="zh-CN" altLang="zh-CN" sz="2400" b="1" dirty="0">
                <a:solidFill>
                  <a:srgbClr val="0000CC"/>
                </a:solidFill>
              </a:rPr>
              <a:t>包括它从基类继承到的</a:t>
            </a:r>
            <a:r>
              <a:rPr lang="en-US" altLang="zh-CN" sz="2400" b="1" dirty="0">
                <a:solidFill>
                  <a:srgbClr val="0000CC"/>
                </a:solidFill>
              </a:rPr>
              <a:t>public</a:t>
            </a:r>
            <a:r>
              <a:rPr lang="zh-CN" altLang="zh-CN" sz="2400" b="1" dirty="0">
                <a:solidFill>
                  <a:srgbClr val="0000CC"/>
                </a:solidFill>
              </a:rPr>
              <a:t>和</a:t>
            </a:r>
            <a:r>
              <a:rPr lang="en-US" altLang="zh-CN" sz="2400" b="1" dirty="0">
                <a:solidFill>
                  <a:srgbClr val="0000CC"/>
                </a:solidFill>
              </a:rPr>
              <a:t>protected</a:t>
            </a:r>
            <a:r>
              <a:rPr lang="zh-CN" altLang="zh-CN" sz="2400" b="1" dirty="0">
                <a:solidFill>
                  <a:srgbClr val="0000CC"/>
                </a:solidFill>
              </a:rPr>
              <a:t>成员</a:t>
            </a:r>
            <a:r>
              <a:rPr lang="zh-CN" altLang="zh-CN" sz="2400" b="1" dirty="0"/>
              <a:t>。而它的基类和派生类并不认可这种友元关系，按照</a:t>
            </a:r>
            <a:r>
              <a:rPr lang="zh-CN" altLang="zh-CN" sz="2400" b="1" dirty="0">
                <a:solidFill>
                  <a:srgbClr val="0000CC"/>
                </a:solidFill>
              </a:rPr>
              <a:t>权限规则</a:t>
            </a:r>
            <a:r>
              <a:rPr lang="zh-CN" altLang="zh-CN" sz="2400" b="1" dirty="0"/>
              <a:t>只能访问公有成员。</a:t>
            </a:r>
            <a:endParaRPr lang="zh-CN" altLang="zh-CN" sz="2400" b="1" dirty="0"/>
          </a:p>
          <a:p>
            <a:r>
              <a:rPr lang="zh-CN" altLang="zh-CN" b="1" dirty="0"/>
              <a:t>【例</a:t>
            </a:r>
            <a:r>
              <a:rPr lang="en-US" altLang="zh-CN" b="1" dirty="0"/>
              <a:t>4-6</a:t>
            </a:r>
            <a:r>
              <a:rPr lang="zh-CN" altLang="zh-CN" b="1" dirty="0"/>
              <a:t>】类</a:t>
            </a:r>
            <a:r>
              <a:rPr lang="en-US" altLang="zh-CN" b="1" dirty="0"/>
              <a:t>Deri</a:t>
            </a:r>
            <a:r>
              <a:rPr lang="zh-CN" altLang="zh-CN" b="1" dirty="0"/>
              <a:t>是基类</a:t>
            </a:r>
            <a:r>
              <a:rPr lang="en-US" altLang="zh-CN" b="1" dirty="0"/>
              <a:t>Base</a:t>
            </a:r>
            <a:r>
              <a:rPr lang="zh-CN" altLang="zh-CN" b="1" dirty="0"/>
              <a:t>的友元，函数</a:t>
            </a:r>
            <a:r>
              <a:rPr lang="en-US" altLang="zh-CN" b="1" dirty="0"/>
              <a:t>f1</a:t>
            </a:r>
            <a:r>
              <a:rPr lang="zh-CN" altLang="zh-CN" b="1" dirty="0"/>
              <a:t>和</a:t>
            </a:r>
            <a:r>
              <a:rPr lang="en-US" altLang="zh-CN" b="1" dirty="0"/>
              <a:t>f2</a:t>
            </a:r>
            <a:r>
              <a:rPr lang="zh-CN" altLang="zh-CN" b="1" dirty="0"/>
              <a:t>是类</a:t>
            </a:r>
            <a:r>
              <a:rPr lang="en-US" altLang="zh-CN" b="1" dirty="0"/>
              <a:t>Deri</a:t>
            </a:r>
            <a:r>
              <a:rPr lang="zh-CN" altLang="zh-CN" b="1" dirty="0"/>
              <a:t>的友元，分析下面程序中</a:t>
            </a:r>
            <a:r>
              <a:rPr lang="en-US" altLang="zh-CN" b="1" dirty="0"/>
              <a:t>L4</a:t>
            </a:r>
            <a:r>
              <a:rPr lang="zh-CN" altLang="zh-CN" b="1" dirty="0"/>
              <a:t>、</a:t>
            </a:r>
            <a:r>
              <a:rPr lang="en-US" altLang="zh-CN" b="1" dirty="0"/>
              <a:t>L5</a:t>
            </a:r>
            <a:r>
              <a:rPr lang="zh-CN" altLang="zh-CN" b="1" dirty="0"/>
              <a:t>、</a:t>
            </a:r>
            <a:r>
              <a:rPr lang="en-US" altLang="zh-CN" b="1" dirty="0"/>
              <a:t>L7</a:t>
            </a:r>
            <a:r>
              <a:rPr lang="zh-CN" altLang="zh-CN" b="1" dirty="0"/>
              <a:t>正确的原因，以及</a:t>
            </a:r>
            <a:r>
              <a:rPr lang="en-US" altLang="zh-CN" b="1" dirty="0"/>
              <a:t>L8</a:t>
            </a:r>
            <a:r>
              <a:rPr lang="zh-CN" altLang="zh-CN" b="1" dirty="0"/>
              <a:t>和</a:t>
            </a:r>
            <a:r>
              <a:rPr lang="en-US" altLang="zh-CN" b="1" dirty="0"/>
              <a:t>L6</a:t>
            </a:r>
            <a:r>
              <a:rPr lang="zh-CN" altLang="zh-CN" b="1" dirty="0"/>
              <a:t>错误的原因。</a:t>
            </a:r>
            <a:endParaRPr lang="zh-CN" altLang="zh-CN" b="1" dirty="0"/>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596900" y="1268413"/>
            <a:ext cx="7772400" cy="5410200"/>
          </a:xfrm>
        </p:spPr>
        <p:txBody>
          <a:bodyPr/>
          <a:lstStyle/>
          <a:p>
            <a:pPr eaLnBrk="1" hangingPunct="1">
              <a:buFontTx/>
              <a:buNone/>
            </a:pPr>
            <a:r>
              <a:rPr lang="en-US" altLang="zh-CN" b="1">
                <a:solidFill>
                  <a:srgbClr val="0000CC"/>
                </a:solidFill>
              </a:rPr>
              <a:t>2</a:t>
            </a:r>
            <a:r>
              <a:rPr lang="zh-CN" altLang="en-US" b="1">
                <a:solidFill>
                  <a:srgbClr val="0000CC"/>
                </a:solidFill>
              </a:rPr>
              <a:t>、继承</a:t>
            </a:r>
            <a:r>
              <a:rPr lang="zh-CN" altLang="en-US" sz="3600" b="1">
                <a:solidFill>
                  <a:srgbClr val="0000CC"/>
                </a:solidFill>
              </a:rPr>
              <a:t>目的</a:t>
            </a:r>
            <a:endParaRPr lang="zh-CN" altLang="en-US" sz="3600" b="1">
              <a:solidFill>
                <a:srgbClr val="0000CC"/>
              </a:solidFill>
            </a:endParaRPr>
          </a:p>
          <a:p>
            <a:pPr lvl="2" eaLnBrk="1" hangingPunct="1"/>
            <a:r>
              <a:rPr lang="zh-CN" altLang="en-US" sz="3200" b="1"/>
              <a:t>代码重用</a:t>
            </a:r>
            <a:r>
              <a:rPr lang="en-US" altLang="zh-CN" sz="3200" b="1"/>
              <a:t>code resue</a:t>
            </a:r>
            <a:endParaRPr lang="en-US" altLang="zh-CN" sz="3200" b="1"/>
          </a:p>
          <a:p>
            <a:pPr lvl="2" eaLnBrk="1" hangingPunct="1"/>
            <a:r>
              <a:rPr lang="zh-CN" altLang="en-US" sz="3200" b="1"/>
              <a:t>描述能力：类属关系广泛存在</a:t>
            </a:r>
            <a:endParaRPr lang="zh-CN" altLang="en-US" sz="3200" b="1"/>
          </a:p>
          <a:p>
            <a:pPr lvl="2" eaLnBrk="1" hangingPunct="1"/>
            <a:r>
              <a:rPr lang="en-US" altLang="zh-CN" sz="2800" b="1">
                <a:solidFill>
                  <a:schemeClr val="accent2"/>
                </a:solidFill>
              </a:rPr>
              <a:t>IsA vs. HasA</a:t>
            </a:r>
            <a:endParaRPr lang="en-US" altLang="zh-CN" sz="2800" b="1">
              <a:solidFill>
                <a:schemeClr val="accent2"/>
              </a:solidFill>
            </a:endParaRPr>
          </a:p>
          <a:p>
            <a:pPr eaLnBrk="1" hangingPunct="1">
              <a:buFontTx/>
              <a:buNone/>
            </a:pPr>
            <a:r>
              <a:rPr lang="en-US" altLang="zh-CN" sz="3600" b="1">
                <a:solidFill>
                  <a:srgbClr val="0000CC"/>
                </a:solidFill>
              </a:rPr>
              <a:t>3</a:t>
            </a:r>
            <a:r>
              <a:rPr lang="zh-CN" altLang="en-US" sz="3600" b="1">
                <a:solidFill>
                  <a:srgbClr val="0000CC"/>
                </a:solidFill>
              </a:rPr>
              <a:t>、有关概念</a:t>
            </a:r>
            <a:endParaRPr lang="zh-CN" altLang="en-US" sz="3600" b="1">
              <a:solidFill>
                <a:srgbClr val="0000CC"/>
              </a:solidFill>
            </a:endParaRPr>
          </a:p>
          <a:p>
            <a:pPr eaLnBrk="1" hangingPunct="1">
              <a:buFontTx/>
              <a:buNone/>
            </a:pPr>
            <a:r>
              <a:rPr lang="zh-CN" altLang="en-US" sz="4000" b="1">
                <a:solidFill>
                  <a:schemeClr val="accent2"/>
                </a:solidFill>
              </a:rPr>
              <a:t>		基类，超类</a:t>
            </a:r>
            <a:endParaRPr lang="zh-CN" altLang="en-US" sz="4000" b="1">
              <a:solidFill>
                <a:schemeClr val="accent2"/>
              </a:solidFill>
            </a:endParaRPr>
          </a:p>
          <a:p>
            <a:pPr eaLnBrk="1" hangingPunct="1">
              <a:buFontTx/>
              <a:buNone/>
            </a:pPr>
            <a:r>
              <a:rPr lang="zh-CN" altLang="en-US" sz="4000" b="1">
                <a:solidFill>
                  <a:schemeClr val="accent2"/>
                </a:solidFill>
              </a:rPr>
              <a:t>       派生类，子类</a:t>
            </a:r>
            <a:endParaRPr lang="zh-CN" altLang="en-US" sz="4000" b="1">
              <a:solidFill>
                <a:schemeClr val="accent2"/>
              </a:solidFill>
            </a:endParaRPr>
          </a:p>
        </p:txBody>
      </p:sp>
      <p:sp>
        <p:nvSpPr>
          <p:cNvPr id="16386" name="Rectangle 3"/>
          <p:cNvSpPr>
            <a:spLocks noGrp="1" noChangeArrowheads="1"/>
          </p:cNvSpPr>
          <p:nvPr>
            <p:ph type="title"/>
          </p:nvPr>
        </p:nvSpPr>
        <p:spPr>
          <a:xfrm>
            <a:off x="596900" y="188913"/>
            <a:ext cx="7772400" cy="565150"/>
          </a:xfrm>
        </p:spPr>
        <p:txBody>
          <a:bodyPr/>
          <a:lstStyle/>
          <a:p>
            <a:pPr eaLnBrk="1" hangingPunct="1"/>
            <a:r>
              <a:rPr lang="en-US" altLang="zh-CN" b="1"/>
              <a:t>4.1 </a:t>
            </a:r>
            <a:r>
              <a:rPr lang="zh-CN" altLang="en-US" b="1"/>
              <a:t>继承</a:t>
            </a:r>
            <a:r>
              <a:rPr lang="zh-CN" altLang="en-US" b="1">
                <a:solidFill>
                  <a:srgbClr val="FF0000"/>
                </a:solidFill>
              </a:rPr>
              <a:t>的概念</a:t>
            </a:r>
            <a:endParaRPr lang="zh-CN" altLang="en-US" b="1">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1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14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14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14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14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2" autoUpdateAnimBg="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457200" y="73025"/>
            <a:ext cx="8229600" cy="811213"/>
          </a:xfrm>
        </p:spPr>
        <p:txBody>
          <a:bodyPr/>
          <a:lstStyle/>
          <a:p>
            <a:r>
              <a:rPr lang="en-US" altLang="zh-CN" b="1"/>
              <a:t>4.4.5  </a:t>
            </a:r>
            <a:r>
              <a:rPr lang="zh-CN" altLang="zh-CN" b="1">
                <a:solidFill>
                  <a:srgbClr val="FF0000"/>
                </a:solidFill>
              </a:rPr>
              <a:t>友元</a:t>
            </a:r>
            <a:r>
              <a:rPr lang="zh-CN" altLang="zh-CN" b="1"/>
              <a:t>与继承</a:t>
            </a:r>
            <a:endParaRPr lang="zh-CN" altLang="en-US"/>
          </a:p>
        </p:txBody>
      </p:sp>
      <p:sp>
        <p:nvSpPr>
          <p:cNvPr id="50178" name="内容占位符 2"/>
          <p:cNvSpPr>
            <a:spLocks noGrp="1"/>
          </p:cNvSpPr>
          <p:nvPr>
            <p:ph idx="1"/>
          </p:nvPr>
        </p:nvSpPr>
        <p:spPr>
          <a:xfrm>
            <a:off x="250825" y="1076325"/>
            <a:ext cx="8623300" cy="5168900"/>
          </a:xfrm>
        </p:spPr>
        <p:txBody>
          <a:bodyPr/>
          <a:lstStyle/>
          <a:p>
            <a:pPr marL="0" indent="0">
              <a:buFontTx/>
              <a:buNone/>
            </a:pPr>
            <a:r>
              <a:rPr lang="en-US" altLang="zh-CN" sz="2400"/>
              <a:t>#include &lt;iostream&gt;</a:t>
            </a:r>
            <a:endParaRPr lang="zh-CN" altLang="zh-CN" sz="2400"/>
          </a:p>
          <a:p>
            <a:pPr marL="0" indent="0">
              <a:buFontTx/>
              <a:buNone/>
            </a:pPr>
            <a:r>
              <a:rPr lang="en-US" altLang="zh-CN" sz="2400"/>
              <a:t>using namespace std;</a:t>
            </a:r>
            <a:endParaRPr lang="zh-CN" altLang="zh-CN" sz="2400"/>
          </a:p>
          <a:p>
            <a:pPr marL="0" indent="0">
              <a:buFontTx/>
              <a:buNone/>
            </a:pPr>
            <a:r>
              <a:rPr lang="en-US" altLang="zh-CN" sz="2400"/>
              <a:t>class Base {</a:t>
            </a:r>
            <a:endParaRPr lang="zh-CN" altLang="zh-CN" sz="2400"/>
          </a:p>
          <a:p>
            <a:pPr marL="0" indent="0">
              <a:buFontTx/>
              <a:buNone/>
            </a:pPr>
            <a:r>
              <a:rPr lang="en-US" altLang="zh-CN" sz="2400"/>
              <a:t>public: </a:t>
            </a:r>
            <a:endParaRPr lang="zh-CN" altLang="zh-CN" sz="2400"/>
          </a:p>
          <a:p>
            <a:pPr marL="0" indent="0">
              <a:buFontTx/>
              <a:buNone/>
            </a:pPr>
            <a:r>
              <a:rPr lang="en-US" altLang="zh-CN" sz="2400"/>
              <a:t>	int x = 0;</a:t>
            </a:r>
            <a:endParaRPr lang="zh-CN" altLang="zh-CN" sz="2400"/>
          </a:p>
          <a:p>
            <a:pPr marL="0" indent="0">
              <a:buFontTx/>
              <a:buNone/>
            </a:pPr>
            <a:r>
              <a:rPr lang="en-US" altLang="zh-CN" sz="2400"/>
              <a:t>protected:</a:t>
            </a:r>
            <a:endParaRPr lang="zh-CN" altLang="zh-CN" sz="2400"/>
          </a:p>
          <a:p>
            <a:pPr marL="0" indent="0">
              <a:buFontTx/>
              <a:buNone/>
            </a:pPr>
            <a:r>
              <a:rPr lang="en-US" altLang="zh-CN" sz="2400"/>
              <a:t>	double y = 0;</a:t>
            </a:r>
            <a:endParaRPr lang="zh-CN" altLang="zh-CN" sz="2400"/>
          </a:p>
          <a:p>
            <a:pPr marL="0" indent="0">
              <a:buFontTx/>
              <a:buNone/>
            </a:pPr>
            <a:r>
              <a:rPr lang="en-US" altLang="zh-CN" sz="2400"/>
              <a:t>private:</a:t>
            </a:r>
            <a:endParaRPr lang="zh-CN" altLang="zh-CN" sz="2400"/>
          </a:p>
          <a:p>
            <a:pPr marL="0" indent="0">
              <a:buFontTx/>
              <a:buNone/>
            </a:pPr>
            <a:r>
              <a:rPr lang="en-US" altLang="zh-CN" sz="2400"/>
              <a:t>	float z = 0;	</a:t>
            </a:r>
            <a:endParaRPr lang="zh-CN" altLang="zh-CN" sz="2400"/>
          </a:p>
          <a:p>
            <a:pPr marL="0" indent="0">
              <a:buFontTx/>
              <a:buNone/>
            </a:pPr>
            <a:r>
              <a:rPr lang="en-US" altLang="zh-CN" sz="2400"/>
              <a:t>	</a:t>
            </a:r>
            <a:r>
              <a:rPr lang="en-US" altLang="zh-CN" sz="2400">
                <a:solidFill>
                  <a:srgbClr val="0000CC"/>
                </a:solidFill>
              </a:rPr>
              <a:t>friend class Deri;                 </a:t>
            </a:r>
            <a:r>
              <a:rPr lang="en-US" altLang="zh-CN" sz="2400" b="1">
                <a:solidFill>
                  <a:srgbClr val="0000CC"/>
                </a:solidFill>
              </a:rPr>
              <a:t>//L1　Deri</a:t>
            </a:r>
            <a:r>
              <a:rPr lang="zh-CN" altLang="en-US" sz="2400" b="1">
                <a:solidFill>
                  <a:srgbClr val="0000CC"/>
                </a:solidFill>
              </a:rPr>
              <a:t>为</a:t>
            </a:r>
            <a:r>
              <a:rPr lang="en-US" altLang="zh-CN" sz="2400" b="1">
                <a:solidFill>
                  <a:srgbClr val="0000CC"/>
                </a:solidFill>
              </a:rPr>
              <a:t>Base</a:t>
            </a:r>
            <a:r>
              <a:rPr lang="zh-CN" altLang="en-US" sz="2400" b="1">
                <a:solidFill>
                  <a:srgbClr val="0000CC"/>
                </a:solidFill>
              </a:rPr>
              <a:t>的友元</a:t>
            </a:r>
            <a:endParaRPr lang="zh-CN" altLang="zh-CN" sz="2400" b="1">
              <a:solidFill>
                <a:srgbClr val="0000CC"/>
              </a:solidFill>
            </a:endParaRPr>
          </a:p>
          <a:p>
            <a:pPr marL="0" indent="0">
              <a:buFontTx/>
              <a:buNone/>
            </a:pPr>
            <a:r>
              <a:rPr lang="en-US" altLang="zh-CN" sz="2400" b="1"/>
              <a:t>};　　　　　　　　　　　　</a:t>
            </a:r>
            <a:r>
              <a:rPr lang="en-US" altLang="zh-CN" sz="2400" b="1">
                <a:solidFill>
                  <a:srgbClr val="FF0000"/>
                </a:solidFill>
              </a:rPr>
              <a:t> //</a:t>
            </a:r>
            <a:r>
              <a:rPr lang="en-US" altLang="zh-CN" sz="2400" b="1">
                <a:solidFill>
                  <a:srgbClr val="0000CC"/>
                </a:solidFill>
                <a:sym typeface="+mn-ea"/>
              </a:rPr>
              <a:t>Deri</a:t>
            </a:r>
            <a:r>
              <a:rPr lang="zh-CN" altLang="en-US" sz="2400" b="1">
                <a:solidFill>
                  <a:srgbClr val="0000CC"/>
                </a:solidFill>
                <a:sym typeface="+mn-ea"/>
              </a:rPr>
              <a:t>的所有成员函数</a:t>
            </a:r>
            <a:r>
              <a:rPr lang="zh-CN" altLang="en-US" sz="2400" b="1">
                <a:solidFill>
                  <a:srgbClr val="FF0000"/>
                </a:solidFill>
                <a:sym typeface="+mn-ea"/>
              </a:rPr>
              <a:t>可访问</a:t>
            </a:r>
            <a:r>
              <a:rPr lang="en-US" altLang="zh-CN" sz="2400" b="1">
                <a:solidFill>
                  <a:srgbClr val="FF0000"/>
                </a:solidFill>
              </a:rPr>
              <a:t>Base  </a:t>
            </a:r>
            <a:r>
              <a:rPr lang="zh-CN" altLang="en-US" sz="2400" b="1">
                <a:solidFill>
                  <a:srgbClr val="FF0000"/>
                </a:solidFill>
              </a:rPr>
              <a:t>的全体成员</a:t>
            </a:r>
            <a:r>
              <a:rPr lang="en-US" altLang="zh-CN" sz="2400" b="1">
                <a:solidFill>
                  <a:srgbClr val="FF0000"/>
                </a:solidFill>
              </a:rPr>
              <a:t>x,y,z</a:t>
            </a:r>
            <a:endParaRPr lang="zh-CN" altLang="zh-CN" sz="2400" b="1">
              <a:solidFill>
                <a:srgbClr val="FF0000"/>
              </a:solidFill>
            </a:endParaRPr>
          </a:p>
          <a:p>
            <a:pPr marL="0" indent="0">
              <a:buFontTx/>
              <a:buNone/>
            </a:pPr>
            <a:endParaRPr lang="zh-CN" altLang="en-US" sz="2400" b="1"/>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763" y="-9525"/>
            <a:ext cx="8785225" cy="6884988"/>
          </a:xfrm>
        </p:spPr>
        <p:txBody>
          <a:bodyPr/>
          <a:lstStyle/>
          <a:p>
            <a:pPr marL="0" indent="0">
              <a:lnSpc>
                <a:spcPts val="2400"/>
              </a:lnSpc>
              <a:spcBef>
                <a:spcPct val="0"/>
              </a:spcBef>
              <a:buFontTx/>
              <a:buNone/>
            </a:pPr>
            <a:r>
              <a:rPr lang="en-US" altLang="zh-CN" sz="1800" b="1"/>
              <a:t>class Deri :public Base {</a:t>
            </a:r>
            <a:endParaRPr lang="zh-CN" altLang="zh-CN" sz="1800" b="1"/>
          </a:p>
          <a:p>
            <a:pPr marL="0" indent="0">
              <a:lnSpc>
                <a:spcPts val="2400"/>
              </a:lnSpc>
              <a:spcBef>
                <a:spcPct val="0"/>
              </a:spcBef>
              <a:buFontTx/>
              <a:buNone/>
            </a:pPr>
            <a:r>
              <a:rPr lang="en-US" altLang="zh-CN" sz="1800" b="1"/>
              <a:t>protected:</a:t>
            </a:r>
            <a:endParaRPr lang="zh-CN" altLang="zh-CN" sz="1800" b="1"/>
          </a:p>
          <a:p>
            <a:pPr marL="0" indent="0">
              <a:lnSpc>
                <a:spcPts val="2400"/>
              </a:lnSpc>
              <a:spcBef>
                <a:spcPct val="0"/>
              </a:spcBef>
              <a:buFontTx/>
              <a:buNone/>
            </a:pPr>
            <a:r>
              <a:rPr lang="en-US" altLang="zh-CN" sz="1800" b="1"/>
              <a:t>	int dx = 1;</a:t>
            </a:r>
            <a:endParaRPr lang="zh-CN" altLang="zh-CN" sz="1800" b="1"/>
          </a:p>
          <a:p>
            <a:pPr marL="0" indent="0">
              <a:lnSpc>
                <a:spcPts val="2400"/>
              </a:lnSpc>
              <a:spcBef>
                <a:spcPct val="0"/>
              </a:spcBef>
              <a:buFontTx/>
              <a:buNone/>
            </a:pPr>
            <a:r>
              <a:rPr lang="en-US" altLang="zh-CN" sz="1800" b="1"/>
              <a:t>public:</a:t>
            </a:r>
            <a:endParaRPr lang="zh-CN" altLang="zh-CN" sz="1800" b="1"/>
          </a:p>
          <a:p>
            <a:pPr marL="0" indent="0">
              <a:lnSpc>
                <a:spcPts val="2400"/>
              </a:lnSpc>
              <a:spcBef>
                <a:spcPct val="0"/>
              </a:spcBef>
              <a:buFontTx/>
              <a:buNone/>
            </a:pPr>
            <a:r>
              <a:rPr lang="en-US" altLang="zh-CN" sz="1800" b="1"/>
              <a:t>	</a:t>
            </a:r>
            <a:r>
              <a:rPr lang="en-US" altLang="zh-CN" sz="1800" b="1">
                <a:solidFill>
                  <a:srgbClr val="FF0000"/>
                </a:solidFill>
              </a:rPr>
              <a:t>friend</a:t>
            </a:r>
            <a:r>
              <a:rPr lang="en-US" altLang="zh-CN" sz="1800" b="1"/>
              <a:t>	void f1(Deri d);                         //L2</a:t>
            </a:r>
            <a:endParaRPr lang="zh-CN" altLang="zh-CN" sz="1800" b="1"/>
          </a:p>
          <a:p>
            <a:pPr marL="0" indent="0">
              <a:lnSpc>
                <a:spcPts val="2400"/>
              </a:lnSpc>
              <a:spcBef>
                <a:spcPct val="0"/>
              </a:spcBef>
              <a:buFontTx/>
              <a:buNone/>
            </a:pPr>
            <a:r>
              <a:rPr lang="en-US" altLang="zh-CN" sz="1800" b="1"/>
              <a:t>	</a:t>
            </a:r>
            <a:r>
              <a:rPr lang="en-US" altLang="zh-CN" sz="1800" b="1">
                <a:solidFill>
                  <a:srgbClr val="FF0000"/>
                </a:solidFill>
              </a:rPr>
              <a:t>friend </a:t>
            </a:r>
            <a:r>
              <a:rPr lang="en-US" altLang="zh-CN" sz="1800" b="1"/>
              <a:t>   void f2(Base b);                           //L3</a:t>
            </a:r>
            <a:endParaRPr lang="zh-CN" altLang="zh-CN" sz="1800" b="1"/>
          </a:p>
          <a:p>
            <a:pPr marL="0" indent="0">
              <a:lnSpc>
                <a:spcPts val="2400"/>
              </a:lnSpc>
              <a:spcBef>
                <a:spcPct val="0"/>
              </a:spcBef>
              <a:buFontTx/>
              <a:buNone/>
            </a:pPr>
            <a:r>
              <a:rPr lang="en-US" altLang="zh-CN" sz="1800" b="1"/>
              <a:t>	void f3(Base b) {	cout&lt;&lt;b.x&lt;&lt;b.y&lt;&lt;</a:t>
            </a:r>
            <a:r>
              <a:rPr lang="en-US" altLang="zh-CN" sz="1800" b="1">
                <a:solidFill>
                  <a:srgbClr val="FF0000"/>
                </a:solidFill>
              </a:rPr>
              <a:t>b.z</a:t>
            </a:r>
            <a:r>
              <a:rPr lang="en-US" altLang="zh-CN" sz="1800" b="1"/>
              <a:t>&lt;&lt;endl;	}        //L4,</a:t>
            </a:r>
            <a:r>
              <a:rPr lang="zh-CN" altLang="zh-CN" sz="1800" b="1"/>
              <a:t>正确</a:t>
            </a:r>
            <a:endParaRPr lang="zh-CN" altLang="zh-CN" sz="1800" b="1"/>
          </a:p>
          <a:p>
            <a:pPr marL="0" indent="0">
              <a:lnSpc>
                <a:spcPts val="2400"/>
              </a:lnSpc>
              <a:spcBef>
                <a:spcPct val="0"/>
              </a:spcBef>
              <a:buFontTx/>
              <a:buNone/>
            </a:pPr>
            <a:r>
              <a:rPr lang="en-US" altLang="zh-CN" sz="1800" b="1"/>
              <a:t>};</a:t>
            </a:r>
            <a:endParaRPr lang="zh-CN" altLang="zh-CN" sz="1800" b="1"/>
          </a:p>
          <a:p>
            <a:pPr marL="0" indent="0">
              <a:lnSpc>
                <a:spcPts val="2400"/>
              </a:lnSpc>
              <a:spcBef>
                <a:spcPct val="0"/>
              </a:spcBef>
              <a:buFontTx/>
              <a:buNone/>
            </a:pPr>
            <a:r>
              <a:rPr lang="en-US" altLang="zh-CN" sz="1800" b="1"/>
              <a:t>void f1(Deri d) {</a:t>
            </a:r>
            <a:endParaRPr lang="zh-CN" altLang="zh-CN" sz="1800" b="1"/>
          </a:p>
          <a:p>
            <a:pPr marL="0" indent="0">
              <a:lnSpc>
                <a:spcPts val="2400"/>
              </a:lnSpc>
              <a:spcBef>
                <a:spcPct val="0"/>
              </a:spcBef>
              <a:buFontTx/>
              <a:buNone/>
            </a:pPr>
            <a:r>
              <a:rPr lang="en-US" altLang="zh-CN" sz="1800" b="1"/>
              <a:t>	</a:t>
            </a:r>
            <a:r>
              <a:rPr lang="en-US" altLang="zh-CN" sz="1800" b="1">
                <a:solidFill>
                  <a:srgbClr val="0000CC"/>
                </a:solidFill>
              </a:rPr>
              <a:t>cout &lt;&lt; d.x &lt;&lt; d.y &lt;&lt;d.dx&lt;&lt;endl;                //L5</a:t>
            </a:r>
            <a:r>
              <a:rPr lang="zh-CN" altLang="zh-CN" sz="1800" b="1">
                <a:solidFill>
                  <a:srgbClr val="0000CC"/>
                </a:solidFill>
              </a:rPr>
              <a:t>，正确</a:t>
            </a:r>
            <a:endParaRPr lang="zh-CN" altLang="zh-CN" sz="1800" b="1">
              <a:solidFill>
                <a:srgbClr val="0000CC"/>
              </a:solidFill>
            </a:endParaRPr>
          </a:p>
          <a:p>
            <a:pPr marL="0" indent="0">
              <a:lnSpc>
                <a:spcPts val="2400"/>
              </a:lnSpc>
              <a:spcBef>
                <a:spcPct val="0"/>
              </a:spcBef>
              <a:buFontTx/>
              <a:buNone/>
            </a:pPr>
            <a:r>
              <a:rPr lang="en-US" altLang="zh-CN" sz="1800" b="1">
                <a:solidFill>
                  <a:srgbClr val="FF0000"/>
                </a:solidFill>
              </a:rPr>
              <a:t>	//cout&lt;&lt;d.z&lt;&lt;endl;                                       //L6</a:t>
            </a:r>
            <a:r>
              <a:rPr lang="zh-CN" altLang="zh-CN" sz="1800" b="1">
                <a:solidFill>
                  <a:srgbClr val="FF0000"/>
                </a:solidFill>
              </a:rPr>
              <a:t>，错误</a:t>
            </a:r>
            <a:endParaRPr lang="zh-CN" altLang="zh-CN" sz="1800" b="1">
              <a:solidFill>
                <a:srgbClr val="FF0000"/>
              </a:solidFill>
            </a:endParaRPr>
          </a:p>
          <a:p>
            <a:pPr marL="0" indent="0">
              <a:lnSpc>
                <a:spcPts val="2400"/>
              </a:lnSpc>
              <a:spcBef>
                <a:spcPct val="0"/>
              </a:spcBef>
              <a:buFontTx/>
              <a:buNone/>
            </a:pPr>
            <a:r>
              <a:rPr lang="en-US" altLang="zh-CN" sz="1800" b="1"/>
              <a:t>}</a:t>
            </a:r>
            <a:endParaRPr lang="zh-CN" altLang="zh-CN" sz="1800" b="1"/>
          </a:p>
          <a:p>
            <a:pPr marL="0" indent="0">
              <a:lnSpc>
                <a:spcPts val="2400"/>
              </a:lnSpc>
              <a:spcBef>
                <a:spcPct val="0"/>
              </a:spcBef>
              <a:buFontTx/>
              <a:buNone/>
            </a:pPr>
            <a:r>
              <a:rPr lang="en-US" altLang="zh-CN" sz="1800" b="1"/>
              <a:t>void f2(Base b) {</a:t>
            </a:r>
            <a:endParaRPr lang="zh-CN" altLang="zh-CN" sz="1800" b="1"/>
          </a:p>
          <a:p>
            <a:pPr marL="0" indent="0">
              <a:lnSpc>
                <a:spcPts val="2400"/>
              </a:lnSpc>
              <a:spcBef>
                <a:spcPct val="0"/>
              </a:spcBef>
              <a:buFontTx/>
              <a:buNone/>
            </a:pPr>
            <a:r>
              <a:rPr lang="en-US" altLang="zh-CN" sz="1800" b="1"/>
              <a:t>	</a:t>
            </a:r>
            <a:r>
              <a:rPr lang="en-US" altLang="zh-CN" sz="1800" b="1">
                <a:solidFill>
                  <a:srgbClr val="0000CC"/>
                </a:solidFill>
              </a:rPr>
              <a:t>cout &lt;&lt; b.x &lt;&lt; endl;                                        //L7</a:t>
            </a:r>
            <a:r>
              <a:rPr lang="zh-CN" altLang="zh-CN" sz="1800" b="1">
                <a:solidFill>
                  <a:srgbClr val="0000CC"/>
                </a:solidFill>
              </a:rPr>
              <a:t>，正确</a:t>
            </a:r>
            <a:endParaRPr lang="zh-CN" altLang="zh-CN" sz="1800" b="1">
              <a:solidFill>
                <a:srgbClr val="0000CC"/>
              </a:solidFill>
            </a:endParaRPr>
          </a:p>
          <a:p>
            <a:pPr marL="0" indent="0">
              <a:lnSpc>
                <a:spcPts val="2400"/>
              </a:lnSpc>
              <a:spcBef>
                <a:spcPct val="0"/>
              </a:spcBef>
              <a:buFontTx/>
              <a:buNone/>
            </a:pPr>
            <a:r>
              <a:rPr lang="en-US" altLang="zh-CN" sz="1800" b="1"/>
              <a:t>	</a:t>
            </a:r>
            <a:r>
              <a:rPr lang="en-US" altLang="zh-CN" sz="1800" b="1">
                <a:solidFill>
                  <a:srgbClr val="FF0000"/>
                </a:solidFill>
              </a:rPr>
              <a:t>//cout &lt;&lt; b.y &lt;&lt; endl;                                      //L8, </a:t>
            </a:r>
            <a:r>
              <a:rPr lang="zh-CN" altLang="zh-CN" sz="1800" b="1">
                <a:solidFill>
                  <a:srgbClr val="FF0000"/>
                </a:solidFill>
              </a:rPr>
              <a:t>错误</a:t>
            </a:r>
            <a:endParaRPr lang="zh-CN" altLang="zh-CN" sz="1800" b="1">
              <a:solidFill>
                <a:srgbClr val="FF0000"/>
              </a:solidFill>
            </a:endParaRPr>
          </a:p>
          <a:p>
            <a:pPr marL="0" indent="0">
              <a:lnSpc>
                <a:spcPts val="2400"/>
              </a:lnSpc>
              <a:spcBef>
                <a:spcPct val="0"/>
              </a:spcBef>
              <a:buFontTx/>
              <a:buNone/>
            </a:pPr>
            <a:r>
              <a:rPr lang="en-US" altLang="zh-CN" sz="1800" b="1"/>
              <a:t>}</a:t>
            </a:r>
            <a:endParaRPr lang="zh-CN" altLang="zh-CN" sz="1800" b="1"/>
          </a:p>
          <a:p>
            <a:pPr marL="0" indent="0">
              <a:lnSpc>
                <a:spcPts val="2400"/>
              </a:lnSpc>
              <a:spcBef>
                <a:spcPct val="0"/>
              </a:spcBef>
              <a:buFontTx/>
              <a:buNone/>
            </a:pPr>
            <a:r>
              <a:rPr lang="en-US" altLang="zh-CN" sz="1800" b="1"/>
              <a:t>void main() {</a:t>
            </a:r>
            <a:endParaRPr lang="zh-CN" altLang="zh-CN" sz="1800" b="1"/>
          </a:p>
          <a:p>
            <a:pPr marL="0" indent="0">
              <a:lnSpc>
                <a:spcPts val="2400"/>
              </a:lnSpc>
              <a:spcBef>
                <a:spcPct val="0"/>
              </a:spcBef>
              <a:buFontTx/>
              <a:buNone/>
            </a:pPr>
            <a:r>
              <a:rPr lang="en-US" altLang="zh-CN" sz="1800" b="1"/>
              <a:t>	Base b;</a:t>
            </a:r>
            <a:endParaRPr lang="zh-CN" altLang="zh-CN" sz="1800" b="1"/>
          </a:p>
          <a:p>
            <a:pPr marL="0" indent="0">
              <a:lnSpc>
                <a:spcPts val="2400"/>
              </a:lnSpc>
              <a:spcBef>
                <a:spcPct val="0"/>
              </a:spcBef>
              <a:buFontTx/>
              <a:buNone/>
            </a:pPr>
            <a:r>
              <a:rPr lang="en-US" altLang="zh-CN" sz="1800" b="1"/>
              <a:t>	Deri d;</a:t>
            </a:r>
            <a:endParaRPr lang="zh-CN" altLang="zh-CN" sz="1800" b="1"/>
          </a:p>
          <a:p>
            <a:pPr marL="0" indent="0">
              <a:lnSpc>
                <a:spcPts val="2400"/>
              </a:lnSpc>
              <a:spcBef>
                <a:spcPct val="0"/>
              </a:spcBef>
              <a:buFontTx/>
              <a:buNone/>
            </a:pPr>
            <a:r>
              <a:rPr lang="en-US" altLang="zh-CN" sz="1800" b="1"/>
              <a:t>	f1(d);</a:t>
            </a:r>
            <a:endParaRPr lang="zh-CN" altLang="zh-CN" sz="1800" b="1"/>
          </a:p>
          <a:p>
            <a:pPr marL="0" indent="0">
              <a:lnSpc>
                <a:spcPts val="2400"/>
              </a:lnSpc>
              <a:spcBef>
                <a:spcPct val="0"/>
              </a:spcBef>
              <a:buFontTx/>
              <a:buNone/>
            </a:pPr>
            <a:r>
              <a:rPr lang="en-US" altLang="zh-CN" sz="1800" b="1"/>
              <a:t>	f2(b);</a:t>
            </a:r>
            <a:endParaRPr lang="zh-CN" altLang="zh-CN" sz="1800" b="1"/>
          </a:p>
          <a:p>
            <a:pPr marL="0" indent="0">
              <a:lnSpc>
                <a:spcPts val="2400"/>
              </a:lnSpc>
              <a:spcBef>
                <a:spcPct val="0"/>
              </a:spcBef>
              <a:buFontTx/>
              <a:buNone/>
            </a:pPr>
            <a:r>
              <a:rPr lang="en-US" altLang="zh-CN" sz="1800" b="1"/>
              <a:t>}</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anim calcmode="lin" valueType="num">
                                      <p:cBhvr additive="base">
                                        <p:cTn id="1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 calcmode="lin" valueType="num">
                                      <p:cBhvr additive="base">
                                        <p:cTn id="2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anim calcmode="lin" valueType="num">
                                      <p:cBhvr additive="base">
                                        <p:cTn id="3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anim calcmode="lin" valueType="num">
                                      <p:cBhvr additive="base">
                                        <p:cTn id="3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8" end="18"/>
                                            </p:txEl>
                                          </p:spTgt>
                                        </p:tgtEl>
                                        <p:attrNameLst>
                                          <p:attrName>style.visibility</p:attrName>
                                        </p:attrNameLst>
                                      </p:cBhvr>
                                      <p:to>
                                        <p:strVal val="visible"/>
                                      </p:to>
                                    </p:set>
                                    <p:anim calcmode="lin" valueType="num">
                                      <p:cBhvr additive="base">
                                        <p:cTn id="3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anim calcmode="lin" valueType="num">
                                      <p:cBhvr additive="base">
                                        <p:cTn id="4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 calcmode="lin" valueType="num">
                                      <p:cBhvr additive="base">
                                        <p:cTn id="47"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457200" y="73025"/>
            <a:ext cx="8229600" cy="811213"/>
          </a:xfrm>
        </p:spPr>
        <p:txBody>
          <a:bodyPr/>
          <a:lstStyle/>
          <a:p>
            <a:r>
              <a:rPr lang="en-US" altLang="zh-CN" b="1"/>
              <a:t>4.4.6  </a:t>
            </a:r>
            <a:r>
              <a:rPr lang="zh-CN" altLang="zh-CN" b="1">
                <a:solidFill>
                  <a:srgbClr val="FF0000"/>
                </a:solidFill>
              </a:rPr>
              <a:t>静态成员</a:t>
            </a:r>
            <a:r>
              <a:rPr lang="zh-CN" altLang="zh-CN" b="1"/>
              <a:t>与继承</a:t>
            </a:r>
            <a:endParaRPr lang="zh-CN" altLang="en-US"/>
          </a:p>
        </p:txBody>
      </p:sp>
      <p:sp>
        <p:nvSpPr>
          <p:cNvPr id="3" name="内容占位符 2"/>
          <p:cNvSpPr>
            <a:spLocks noGrp="1"/>
          </p:cNvSpPr>
          <p:nvPr>
            <p:ph idx="1"/>
          </p:nvPr>
        </p:nvSpPr>
        <p:spPr>
          <a:xfrm>
            <a:off x="250825" y="1076325"/>
            <a:ext cx="8623300" cy="5168900"/>
          </a:xfrm>
        </p:spPr>
        <p:txBody>
          <a:bodyPr/>
          <a:lstStyle/>
          <a:p>
            <a:pPr marL="0" indent="0">
              <a:buFontTx/>
              <a:buNone/>
              <a:defRPr/>
            </a:pPr>
            <a:r>
              <a:rPr lang="en-US" altLang="zh-CN" sz="2800" b="1" dirty="0">
                <a:solidFill>
                  <a:srgbClr val="0000CC"/>
                </a:solidFill>
              </a:rPr>
              <a:t>1</a:t>
            </a:r>
            <a:r>
              <a:rPr lang="zh-CN" altLang="en-US" sz="2800" b="1" dirty="0">
                <a:solidFill>
                  <a:srgbClr val="0000CC"/>
                </a:solidFill>
              </a:rPr>
              <a:t>．基类静态成员为继承层次结构所有类共享</a:t>
            </a:r>
            <a:endParaRPr lang="en-US" altLang="zh-CN" sz="2800" b="1" dirty="0">
              <a:solidFill>
                <a:srgbClr val="0000CC"/>
              </a:solidFill>
            </a:endParaRPr>
          </a:p>
          <a:p>
            <a:pPr lvl="1">
              <a:defRPr/>
            </a:pPr>
            <a:r>
              <a:rPr lang="zh-CN" altLang="zh-CN" sz="2400" b="1" dirty="0"/>
              <a:t>在继承体系中，如果基类定义了静成成员，则在</a:t>
            </a:r>
            <a:r>
              <a:rPr lang="zh-CN" altLang="zh-CN" sz="2400" b="1" dirty="0">
                <a:solidFill>
                  <a:srgbClr val="FF0000"/>
                </a:solidFill>
              </a:rPr>
              <a:t>整个继承体系中只有该成员的唯一定义</a:t>
            </a:r>
            <a:r>
              <a:rPr lang="zh-CN" altLang="zh-CN" sz="2400" b="1" dirty="0"/>
              <a:t>，不论从该基类派生出了多少个或多少层次的派生类，静态成员都只有一个实例，为</a:t>
            </a:r>
            <a:r>
              <a:rPr lang="zh-CN" altLang="zh-CN" sz="2400" b="1" dirty="0">
                <a:solidFill>
                  <a:srgbClr val="0000CC"/>
                </a:solidFill>
              </a:rPr>
              <a:t>整个继承体系中的全体对象</a:t>
            </a:r>
            <a:r>
              <a:rPr lang="zh-CN" altLang="zh-CN" sz="2400" b="1" dirty="0"/>
              <a:t>所共用。</a:t>
            </a:r>
            <a:endParaRPr lang="zh-CN" altLang="zh-CN" sz="2400" b="1" dirty="0"/>
          </a:p>
          <a:p>
            <a:pPr marL="457200" lvl="1" indent="0">
              <a:buFontTx/>
              <a:buNone/>
              <a:defRPr/>
            </a:pPr>
            <a:endParaRPr lang="zh-CN" altLang="zh-CN" sz="2400" b="1" dirty="0"/>
          </a:p>
          <a:p>
            <a:pPr marL="0" indent="0">
              <a:buFontTx/>
              <a:buNone/>
              <a:defRPr/>
            </a:pPr>
            <a:r>
              <a:rPr lang="en-US" altLang="zh-CN" sz="2800" b="1" dirty="0"/>
              <a:t>2</a:t>
            </a:r>
            <a:r>
              <a:rPr lang="zh-CN" altLang="en-US" sz="2800" b="1" dirty="0"/>
              <a:t>．基类静态成员在继承结构中的应用</a:t>
            </a:r>
            <a:endParaRPr lang="en-US" altLang="zh-CN" sz="2800" b="1" dirty="0"/>
          </a:p>
          <a:p>
            <a:pPr marL="857250" lvl="1" indent="-457200">
              <a:defRPr/>
            </a:pPr>
            <a:r>
              <a:rPr lang="zh-CN" altLang="en-US" sz="2400" b="1" dirty="0"/>
              <a:t>设计全类公用数据，或</a:t>
            </a:r>
            <a:r>
              <a:rPr lang="zh-CN" altLang="zh-CN" sz="2400" b="1" dirty="0"/>
              <a:t>统计继承体系中的对象个数</a:t>
            </a:r>
            <a:r>
              <a:rPr lang="zh-CN" altLang="en-US" sz="2400" b="1" dirty="0"/>
              <a:t>：</a:t>
            </a:r>
            <a:r>
              <a:rPr lang="zh-CN" altLang="zh-CN" sz="2400" b="1" dirty="0">
                <a:solidFill>
                  <a:srgbClr val="FF0000"/>
                </a:solidFill>
              </a:rPr>
              <a:t>将</a:t>
            </a:r>
            <a:r>
              <a:rPr lang="zh-CN" altLang="zh-CN" sz="2400" b="1" dirty="0">
                <a:solidFill>
                  <a:srgbClr val="0000CC"/>
                </a:solidFill>
              </a:rPr>
              <a:t>共享数据或计数器</a:t>
            </a:r>
            <a:r>
              <a:rPr lang="zh-CN" altLang="zh-CN" sz="2400" b="1" dirty="0">
                <a:solidFill>
                  <a:srgbClr val="FF0000"/>
                </a:solidFill>
              </a:rPr>
              <a:t>设置为基类的静态成员</a:t>
            </a:r>
            <a:r>
              <a:rPr lang="zh-CN" altLang="zh-CN" sz="2400" b="1" dirty="0"/>
              <a:t>，就能够实现这样的目的</a:t>
            </a:r>
            <a:r>
              <a:rPr lang="zh-CN" altLang="zh-CN" sz="2400" dirty="0"/>
              <a:t>。</a:t>
            </a:r>
            <a:endParaRPr lang="zh-CN" altLang="zh-CN" sz="2400" dirty="0"/>
          </a:p>
          <a:p>
            <a:pPr marL="0" indent="0">
              <a:buFontTx/>
              <a:buNone/>
              <a:defRPr/>
            </a:pPr>
            <a:endParaRPr lang="zh-CN" alt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457200" y="73025"/>
            <a:ext cx="8229600" cy="811213"/>
          </a:xfrm>
        </p:spPr>
        <p:txBody>
          <a:bodyPr/>
          <a:lstStyle/>
          <a:p>
            <a:r>
              <a:rPr lang="en-US" altLang="zh-CN" b="1"/>
              <a:t>4.4.6  </a:t>
            </a:r>
            <a:r>
              <a:rPr lang="zh-CN" altLang="zh-CN" b="1">
                <a:solidFill>
                  <a:srgbClr val="FF0000"/>
                </a:solidFill>
              </a:rPr>
              <a:t>静态成员</a:t>
            </a:r>
            <a:r>
              <a:rPr lang="zh-CN" altLang="zh-CN" b="1"/>
              <a:t>与继承</a:t>
            </a:r>
            <a:endParaRPr lang="zh-CN" altLang="en-US"/>
          </a:p>
        </p:txBody>
      </p:sp>
      <p:sp>
        <p:nvSpPr>
          <p:cNvPr id="3" name="内容占位符 2"/>
          <p:cNvSpPr>
            <a:spLocks noGrp="1"/>
          </p:cNvSpPr>
          <p:nvPr>
            <p:ph idx="1"/>
          </p:nvPr>
        </p:nvSpPr>
        <p:spPr>
          <a:xfrm>
            <a:off x="250825" y="1076325"/>
            <a:ext cx="8747125" cy="5324475"/>
          </a:xfrm>
        </p:spPr>
        <p:txBody>
          <a:bodyPr/>
          <a:lstStyle/>
          <a:p>
            <a:pPr marL="0" indent="0">
              <a:buFontTx/>
              <a:buNone/>
            </a:pPr>
            <a:r>
              <a:rPr lang="zh-CN" altLang="zh-CN" sz="2400" b="1" dirty="0">
                <a:solidFill>
                  <a:srgbClr val="0000CC"/>
                </a:solidFill>
              </a:rPr>
              <a:t>【例</a:t>
            </a:r>
            <a:r>
              <a:rPr lang="en-US" altLang="zh-CN" sz="2400" b="1" dirty="0">
                <a:solidFill>
                  <a:srgbClr val="0000CC"/>
                </a:solidFill>
              </a:rPr>
              <a:t>4-7</a:t>
            </a:r>
            <a:r>
              <a:rPr lang="zh-CN" altLang="zh-CN" sz="2400" b="1" dirty="0">
                <a:solidFill>
                  <a:srgbClr val="0000CC"/>
                </a:solidFill>
              </a:rPr>
              <a:t>】假设父亲生了儿子、女儿，儿子又生有孙子，构成了家族继承体系，统计家族成员的人数。</a:t>
            </a:r>
            <a:endParaRPr lang="zh-CN" altLang="zh-CN" sz="2400" b="1" dirty="0">
              <a:solidFill>
                <a:srgbClr val="0000CC"/>
              </a:solidFill>
            </a:endParaRPr>
          </a:p>
          <a:p>
            <a:pPr marL="0" indent="0">
              <a:buFontTx/>
              <a:buNone/>
            </a:pPr>
            <a:r>
              <a:rPr lang="zh-CN" altLang="zh-CN" sz="2800" b="1" dirty="0">
                <a:solidFill>
                  <a:srgbClr val="FF0000"/>
                </a:solidFill>
              </a:rPr>
              <a:t>问题分析：</a:t>
            </a:r>
            <a:endParaRPr lang="en-US" altLang="zh-CN" sz="2800" b="1" dirty="0">
              <a:solidFill>
                <a:srgbClr val="FF0000"/>
              </a:solidFill>
            </a:endParaRPr>
          </a:p>
          <a:p>
            <a:pPr marL="400050" lvl="1" indent="0">
              <a:buFontTx/>
              <a:buNone/>
            </a:pPr>
            <a:r>
              <a:rPr lang="zh-CN" altLang="zh-CN" sz="2400" b="1" dirty="0"/>
              <a:t>用</a:t>
            </a:r>
            <a:r>
              <a:rPr lang="en-US" altLang="zh-CN" sz="2400" b="1" dirty="0"/>
              <a:t>Father</a:t>
            </a:r>
            <a:r>
              <a:rPr lang="zh-CN" altLang="zh-CN" sz="2400" b="1" dirty="0"/>
              <a:t>、</a:t>
            </a:r>
            <a:r>
              <a:rPr lang="en-US" altLang="zh-CN" sz="2400" b="1" dirty="0"/>
              <a:t>Son</a:t>
            </a:r>
            <a:r>
              <a:rPr lang="zh-CN" altLang="zh-CN" sz="2400" b="1" dirty="0"/>
              <a:t>、</a:t>
            </a:r>
            <a:r>
              <a:rPr lang="en-US" altLang="zh-CN" sz="2400" b="1" dirty="0" err="1"/>
              <a:t>Daugther</a:t>
            </a:r>
            <a:r>
              <a:rPr lang="zh-CN" altLang="zh-CN" sz="2400" b="1" dirty="0"/>
              <a:t>、</a:t>
            </a:r>
            <a:r>
              <a:rPr lang="en-US" altLang="zh-CN" sz="2400" b="1" dirty="0"/>
              <a:t>Grandson</a:t>
            </a:r>
            <a:r>
              <a:rPr lang="zh-CN" altLang="zh-CN" sz="2400" b="1" dirty="0"/>
              <a:t>分别表示父亲类、儿子类、女儿类和孙子类，它们通过继承形成了层次结构的继承体系。</a:t>
            </a:r>
            <a:endParaRPr lang="en-US" altLang="zh-CN" sz="2400" b="1" dirty="0"/>
          </a:p>
          <a:p>
            <a:pPr marL="0" indent="0">
              <a:buFontTx/>
              <a:buNone/>
            </a:pPr>
            <a:r>
              <a:rPr lang="zh-CN" altLang="zh-CN" sz="2800" b="1" dirty="0">
                <a:solidFill>
                  <a:srgbClr val="FF0000"/>
                </a:solidFill>
              </a:rPr>
              <a:t>数据抽象</a:t>
            </a:r>
            <a:endParaRPr lang="en-US" altLang="zh-CN" sz="2800" b="1" dirty="0">
              <a:solidFill>
                <a:srgbClr val="FF0000"/>
              </a:solidFill>
            </a:endParaRPr>
          </a:p>
          <a:p>
            <a:pPr marL="400050" lvl="1" indent="0">
              <a:buFontTx/>
              <a:buNone/>
            </a:pPr>
            <a:r>
              <a:rPr lang="zh-CN" altLang="zh-CN" sz="2400" b="1" dirty="0"/>
              <a:t>在</a:t>
            </a:r>
            <a:r>
              <a:rPr lang="en-US" altLang="zh-CN" sz="2400" b="1" dirty="0"/>
              <a:t>Father</a:t>
            </a:r>
            <a:r>
              <a:rPr lang="zh-CN" altLang="zh-CN" sz="2400" b="1" dirty="0"/>
              <a:t>类中设计</a:t>
            </a:r>
            <a:r>
              <a:rPr lang="zh-CN" altLang="zh-CN" sz="2400" b="1" dirty="0">
                <a:solidFill>
                  <a:srgbClr val="0000CC"/>
                </a:solidFill>
              </a:rPr>
              <a:t>静态成员</a:t>
            </a:r>
            <a:r>
              <a:rPr lang="en-US" altLang="zh-CN" sz="2400" b="1" dirty="0" err="1">
                <a:solidFill>
                  <a:srgbClr val="0000CC"/>
                </a:solidFill>
              </a:rPr>
              <a:t>personNum</a:t>
            </a:r>
            <a:r>
              <a:rPr lang="zh-CN" altLang="zh-CN" sz="2400" b="1" dirty="0"/>
              <a:t>统计家族的人数，每构造一个对象人数就增加</a:t>
            </a:r>
            <a:r>
              <a:rPr lang="en-US" altLang="zh-CN" sz="2400" b="1" dirty="0"/>
              <a:t>1</a:t>
            </a:r>
            <a:r>
              <a:rPr lang="zh-CN" altLang="zh-CN" sz="2400" b="1" dirty="0"/>
              <a:t>，每析构一个对象就减少</a:t>
            </a:r>
            <a:r>
              <a:rPr lang="en-US" altLang="zh-CN" sz="2400" b="1" dirty="0"/>
              <a:t>1</a:t>
            </a:r>
            <a:r>
              <a:rPr lang="zh-CN" altLang="zh-CN" sz="2400" b="1" dirty="0"/>
              <a:t>；由于每个人都有姓名，因此在基类</a:t>
            </a:r>
            <a:r>
              <a:rPr lang="en-US" altLang="zh-CN" sz="2400" b="1" dirty="0"/>
              <a:t>Father</a:t>
            </a:r>
            <a:r>
              <a:rPr lang="zh-CN" altLang="zh-CN" sz="2400" b="1" dirty="0"/>
              <a:t>中设置</a:t>
            </a:r>
            <a:r>
              <a:rPr lang="en-US" altLang="zh-CN" sz="2400" b="1" dirty="0"/>
              <a:t>name</a:t>
            </a:r>
            <a:r>
              <a:rPr lang="zh-CN" altLang="zh-CN" sz="2400" b="1" dirty="0"/>
              <a:t>数据成员代表人名。为了便于</a:t>
            </a:r>
            <a:r>
              <a:rPr lang="zh-CN" altLang="zh-CN" sz="2400" b="1" dirty="0">
                <a:solidFill>
                  <a:srgbClr val="FF0000"/>
                </a:solidFill>
              </a:rPr>
              <a:t>派生类访问</a:t>
            </a:r>
            <a:r>
              <a:rPr lang="en-US" altLang="zh-CN" sz="2400" b="1" dirty="0" err="1">
                <a:solidFill>
                  <a:srgbClr val="FF0000"/>
                </a:solidFill>
              </a:rPr>
              <a:t>personNum</a:t>
            </a:r>
            <a:r>
              <a:rPr lang="zh-CN" altLang="zh-CN" sz="2400" b="1" dirty="0">
                <a:solidFill>
                  <a:srgbClr val="FF0000"/>
                </a:solidFill>
              </a:rPr>
              <a:t>和</a:t>
            </a:r>
            <a:r>
              <a:rPr lang="en-US" altLang="zh-CN" sz="2400" b="1" dirty="0">
                <a:solidFill>
                  <a:srgbClr val="FF0000"/>
                </a:solidFill>
              </a:rPr>
              <a:t>name</a:t>
            </a:r>
            <a:r>
              <a:rPr lang="zh-CN" altLang="zh-CN" sz="2400" b="1" dirty="0">
                <a:solidFill>
                  <a:srgbClr val="FF0000"/>
                </a:solidFill>
              </a:rPr>
              <a:t>成员</a:t>
            </a:r>
            <a:r>
              <a:rPr lang="zh-CN" altLang="zh-CN" sz="2400" b="1" dirty="0"/>
              <a:t>，把它们设置为</a:t>
            </a:r>
            <a:r>
              <a:rPr lang="en-US" altLang="zh-CN" sz="2400" b="1" dirty="0">
                <a:solidFill>
                  <a:srgbClr val="0000CC"/>
                </a:solidFill>
              </a:rPr>
              <a:t>protected</a:t>
            </a:r>
            <a:r>
              <a:rPr lang="zh-CN" altLang="zh-CN" sz="2400" b="1" dirty="0"/>
              <a:t>访问权限。</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457200" y="73025"/>
            <a:ext cx="8229600" cy="811213"/>
          </a:xfrm>
        </p:spPr>
        <p:txBody>
          <a:bodyPr/>
          <a:lstStyle/>
          <a:p>
            <a:r>
              <a:rPr lang="en-US" altLang="zh-CN" b="1"/>
              <a:t>4.4.6  </a:t>
            </a:r>
            <a:r>
              <a:rPr lang="zh-CN" altLang="zh-CN" b="1">
                <a:solidFill>
                  <a:srgbClr val="FF0000"/>
                </a:solidFill>
              </a:rPr>
              <a:t>静态成员</a:t>
            </a:r>
            <a:r>
              <a:rPr lang="zh-CN" altLang="zh-CN" b="1"/>
              <a:t>与继承</a:t>
            </a:r>
            <a:endParaRPr lang="zh-CN" altLang="en-US"/>
          </a:p>
        </p:txBody>
      </p:sp>
      <p:sp>
        <p:nvSpPr>
          <p:cNvPr id="54274" name="内容占位符 2"/>
          <p:cNvSpPr>
            <a:spLocks noGrp="1"/>
          </p:cNvSpPr>
          <p:nvPr>
            <p:ph idx="1"/>
          </p:nvPr>
        </p:nvSpPr>
        <p:spPr>
          <a:xfrm>
            <a:off x="260350" y="884238"/>
            <a:ext cx="8747125" cy="5843587"/>
          </a:xfrm>
        </p:spPr>
        <p:txBody>
          <a:bodyPr/>
          <a:lstStyle/>
          <a:p>
            <a:pPr marL="0" indent="0">
              <a:lnSpc>
                <a:spcPts val="2200"/>
              </a:lnSpc>
              <a:buFontTx/>
              <a:buNone/>
            </a:pPr>
            <a:r>
              <a:rPr lang="en-US" altLang="zh-CN" sz="2000" b="1" dirty="0"/>
              <a:t>#include &lt;</a:t>
            </a:r>
            <a:r>
              <a:rPr lang="en-US" altLang="zh-CN" sz="2000" b="1" dirty="0" err="1"/>
              <a:t>iostream</a:t>
            </a:r>
            <a:r>
              <a:rPr lang="en-US" altLang="zh-CN" sz="2000" b="1" dirty="0"/>
              <a:t>&gt;</a:t>
            </a:r>
            <a:endParaRPr lang="zh-CN" altLang="zh-CN" sz="2000" b="1" dirty="0"/>
          </a:p>
          <a:p>
            <a:pPr marL="0" indent="0">
              <a:lnSpc>
                <a:spcPts val="2200"/>
              </a:lnSpc>
              <a:buFontTx/>
              <a:buNone/>
            </a:pPr>
            <a:r>
              <a:rPr lang="en-US" altLang="zh-CN" sz="2000" b="1" dirty="0"/>
              <a:t>#include&lt;string&gt;</a:t>
            </a:r>
            <a:endParaRPr lang="zh-CN" altLang="zh-CN" sz="2000" b="1" dirty="0"/>
          </a:p>
          <a:p>
            <a:pPr marL="0" indent="0">
              <a:lnSpc>
                <a:spcPts val="2200"/>
              </a:lnSpc>
              <a:spcBef>
                <a:spcPct val="0"/>
              </a:spcBef>
              <a:buFontTx/>
              <a:buNone/>
            </a:pPr>
            <a:r>
              <a:rPr lang="en-US" altLang="zh-CN" sz="2000" b="1" dirty="0"/>
              <a:t>using namespace </a:t>
            </a:r>
            <a:r>
              <a:rPr lang="en-US" altLang="zh-CN" sz="2000" b="1" dirty="0" err="1"/>
              <a:t>std</a:t>
            </a:r>
            <a:r>
              <a:rPr lang="en-US" altLang="zh-CN" sz="2000" b="1" dirty="0"/>
              <a:t>;</a:t>
            </a:r>
            <a:endParaRPr lang="zh-CN" altLang="zh-CN" sz="2000" b="1" dirty="0"/>
          </a:p>
          <a:p>
            <a:pPr marL="0" indent="0">
              <a:lnSpc>
                <a:spcPts val="2200"/>
              </a:lnSpc>
              <a:buFontTx/>
              <a:buNone/>
            </a:pPr>
            <a:r>
              <a:rPr lang="en-US" altLang="zh-CN" sz="2000" b="1" dirty="0"/>
              <a:t>class Father {</a:t>
            </a:r>
            <a:endParaRPr lang="zh-CN" altLang="zh-CN" sz="2000" b="1" dirty="0"/>
          </a:p>
          <a:p>
            <a:pPr marL="0" indent="0">
              <a:lnSpc>
                <a:spcPts val="2200"/>
              </a:lnSpc>
              <a:buFontTx/>
              <a:buNone/>
            </a:pPr>
            <a:r>
              <a:rPr lang="en-US" altLang="zh-CN" sz="2000" b="1" dirty="0"/>
              <a:t>protected:</a:t>
            </a:r>
            <a:endParaRPr lang="zh-CN" altLang="zh-CN" sz="2000" b="1" dirty="0"/>
          </a:p>
          <a:p>
            <a:pPr marL="0" indent="0">
              <a:lnSpc>
                <a:spcPts val="2200"/>
              </a:lnSpc>
              <a:buFontTx/>
              <a:buNone/>
            </a:pPr>
            <a:r>
              <a:rPr lang="en-US" altLang="zh-CN" sz="2000" b="1" dirty="0"/>
              <a:t>	string name;</a:t>
            </a:r>
            <a:endParaRPr lang="zh-CN" altLang="zh-CN" sz="2000" b="1" dirty="0"/>
          </a:p>
          <a:p>
            <a:pPr marL="0" indent="0">
              <a:lnSpc>
                <a:spcPts val="2200"/>
              </a:lnSpc>
              <a:buFontTx/>
              <a:buNone/>
            </a:pPr>
            <a:r>
              <a:rPr lang="en-US" altLang="zh-CN" sz="2000" b="1" dirty="0"/>
              <a:t>	</a:t>
            </a:r>
            <a:r>
              <a:rPr lang="en-US" altLang="zh-CN" sz="2000" b="1" dirty="0">
                <a:solidFill>
                  <a:srgbClr val="FF0000"/>
                </a:solidFill>
              </a:rPr>
              <a:t>static </a:t>
            </a:r>
            <a:r>
              <a:rPr lang="en-US" altLang="zh-CN" sz="2000" b="1" dirty="0" err="1">
                <a:solidFill>
                  <a:srgbClr val="FF0000"/>
                </a:solidFill>
              </a:rPr>
              <a:t>int</a:t>
            </a:r>
            <a:r>
              <a:rPr lang="en-US" altLang="zh-CN" sz="2000" b="1" dirty="0">
                <a:solidFill>
                  <a:srgbClr val="FF0000"/>
                </a:solidFill>
              </a:rPr>
              <a:t> </a:t>
            </a:r>
            <a:r>
              <a:rPr lang="en-US" altLang="zh-CN" sz="2000" b="1" dirty="0" err="1">
                <a:solidFill>
                  <a:srgbClr val="FF0000"/>
                </a:solidFill>
              </a:rPr>
              <a:t>personNum</a:t>
            </a:r>
            <a:r>
              <a:rPr lang="en-US" altLang="zh-CN" sz="2000" b="1" dirty="0">
                <a:solidFill>
                  <a:srgbClr val="FF0000"/>
                </a:solidFill>
              </a:rPr>
              <a:t>;</a:t>
            </a:r>
            <a:endParaRPr lang="zh-CN" altLang="zh-CN" sz="2000" b="1" dirty="0">
              <a:solidFill>
                <a:srgbClr val="FF0000"/>
              </a:solidFill>
            </a:endParaRPr>
          </a:p>
          <a:p>
            <a:pPr marL="0" indent="0">
              <a:lnSpc>
                <a:spcPts val="2200"/>
              </a:lnSpc>
              <a:buFontTx/>
              <a:buNone/>
            </a:pPr>
            <a:r>
              <a:rPr lang="en-US" altLang="zh-CN" sz="2000" b="1" dirty="0"/>
              <a:t>public:</a:t>
            </a:r>
            <a:endParaRPr lang="zh-CN" altLang="zh-CN" sz="2000" b="1" dirty="0"/>
          </a:p>
          <a:p>
            <a:pPr marL="0" indent="0">
              <a:lnSpc>
                <a:spcPts val="2200"/>
              </a:lnSpc>
              <a:buFontTx/>
              <a:buNone/>
            </a:pPr>
            <a:r>
              <a:rPr lang="en-US" altLang="zh-CN" sz="2000" b="1" dirty="0"/>
              <a:t>	Father(string Name = "") :name(Name) { </a:t>
            </a:r>
            <a:r>
              <a:rPr lang="en-US" altLang="zh-CN" sz="2000" b="1" dirty="0" err="1">
                <a:solidFill>
                  <a:srgbClr val="FF0000"/>
                </a:solidFill>
              </a:rPr>
              <a:t>personNum</a:t>
            </a:r>
            <a:r>
              <a:rPr lang="en-US" altLang="zh-CN" sz="2000" b="1" dirty="0">
                <a:solidFill>
                  <a:srgbClr val="FF0000"/>
                </a:solidFill>
              </a:rPr>
              <a:t>++;</a:t>
            </a:r>
            <a:r>
              <a:rPr lang="en-US" altLang="zh-CN" sz="2000" b="1" dirty="0"/>
              <a:t> }</a:t>
            </a:r>
            <a:endParaRPr lang="zh-CN" altLang="zh-CN" sz="2000" b="1" dirty="0"/>
          </a:p>
          <a:p>
            <a:pPr marL="0" indent="0">
              <a:lnSpc>
                <a:spcPts val="2200"/>
              </a:lnSpc>
              <a:buFontTx/>
              <a:buNone/>
            </a:pPr>
            <a:r>
              <a:rPr lang="en-US" altLang="zh-CN" sz="2000" b="1" dirty="0"/>
              <a:t>	~Father() { </a:t>
            </a:r>
            <a:r>
              <a:rPr lang="en-US" altLang="zh-CN" sz="2000" b="1" dirty="0" err="1">
                <a:solidFill>
                  <a:srgbClr val="FF0000"/>
                </a:solidFill>
              </a:rPr>
              <a:t>personNum</a:t>
            </a:r>
            <a:r>
              <a:rPr lang="en-US" altLang="zh-CN" sz="2000" b="1" dirty="0">
                <a:solidFill>
                  <a:srgbClr val="FF0000"/>
                </a:solidFill>
              </a:rPr>
              <a:t>--; </a:t>
            </a:r>
            <a:r>
              <a:rPr lang="en-US" altLang="zh-CN" sz="2000" b="1" dirty="0"/>
              <a:t>}</a:t>
            </a:r>
            <a:endParaRPr lang="zh-CN" altLang="zh-CN" sz="2000" b="1" dirty="0"/>
          </a:p>
          <a:p>
            <a:pPr marL="0" indent="0">
              <a:lnSpc>
                <a:spcPts val="2200"/>
              </a:lnSpc>
              <a:buFontTx/>
              <a:buNone/>
            </a:pPr>
            <a:r>
              <a:rPr lang="en-US" altLang="zh-CN" sz="2000" b="1" dirty="0"/>
              <a:t>	</a:t>
            </a:r>
            <a:r>
              <a:rPr lang="en-US" altLang="zh-CN" sz="2000" b="1" dirty="0">
                <a:solidFill>
                  <a:srgbClr val="FF0000"/>
                </a:solidFill>
              </a:rPr>
              <a:t>static </a:t>
            </a:r>
            <a:r>
              <a:rPr lang="en-US" altLang="zh-CN" sz="2000" b="1" dirty="0" err="1">
                <a:solidFill>
                  <a:srgbClr val="FF0000"/>
                </a:solidFill>
              </a:rPr>
              <a:t>int</a:t>
            </a:r>
            <a:r>
              <a:rPr lang="en-US" altLang="zh-CN" sz="2000" b="1" dirty="0"/>
              <a:t> </a:t>
            </a:r>
            <a:r>
              <a:rPr lang="en-US" altLang="zh-CN" sz="2000" b="1" dirty="0" err="1"/>
              <a:t>getPersonNumber</a:t>
            </a:r>
            <a:r>
              <a:rPr lang="en-US" altLang="zh-CN" sz="2000" b="1" dirty="0"/>
              <a:t>() {	return </a:t>
            </a:r>
            <a:r>
              <a:rPr lang="en-US" altLang="zh-CN" sz="2000" b="1" dirty="0" err="1"/>
              <a:t>personNum</a:t>
            </a:r>
            <a:r>
              <a:rPr lang="en-US" altLang="zh-CN" sz="2000" b="1" dirty="0"/>
              <a:t>;	}</a:t>
            </a:r>
            <a:endParaRPr lang="zh-CN" altLang="zh-CN" sz="2000" b="1" dirty="0"/>
          </a:p>
          <a:p>
            <a:pPr marL="0" indent="0">
              <a:lnSpc>
                <a:spcPts val="2200"/>
              </a:lnSpc>
              <a:buFontTx/>
              <a:buNone/>
            </a:pPr>
            <a:r>
              <a:rPr lang="en-US" altLang="zh-CN" sz="2000" b="1" dirty="0"/>
              <a:t>};</a:t>
            </a:r>
            <a:endParaRPr lang="zh-CN" altLang="zh-CN" sz="2000" b="1" dirty="0"/>
          </a:p>
          <a:p>
            <a:pPr marL="0" indent="0">
              <a:lnSpc>
                <a:spcPts val="2200"/>
              </a:lnSpc>
              <a:buFontTx/>
              <a:buNone/>
            </a:pPr>
            <a:r>
              <a:rPr lang="en-US" altLang="zh-CN" sz="2000" b="1" dirty="0" err="1">
                <a:solidFill>
                  <a:srgbClr val="FF0000"/>
                </a:solidFill>
              </a:rPr>
              <a:t>int</a:t>
            </a:r>
            <a:r>
              <a:rPr lang="en-US" altLang="zh-CN" sz="2000" b="1" dirty="0">
                <a:solidFill>
                  <a:srgbClr val="FF0000"/>
                </a:solidFill>
              </a:rPr>
              <a:t> Father::</a:t>
            </a:r>
            <a:r>
              <a:rPr lang="en-US" altLang="zh-CN" sz="2000" b="1" dirty="0" err="1">
                <a:solidFill>
                  <a:srgbClr val="FF0000"/>
                </a:solidFill>
              </a:rPr>
              <a:t>personNum</a:t>
            </a:r>
            <a:r>
              <a:rPr lang="en-US" altLang="zh-CN" sz="2000" b="1" dirty="0">
                <a:solidFill>
                  <a:srgbClr val="FF0000"/>
                </a:solidFill>
              </a:rPr>
              <a:t> = 0;</a:t>
            </a:r>
            <a:endParaRPr lang="zh-CN" altLang="zh-CN" sz="2000" b="1" dirty="0">
              <a:solidFill>
                <a:srgbClr val="FF0000"/>
              </a:solidFill>
            </a:endParaRPr>
          </a:p>
          <a:p>
            <a:pPr marL="0" indent="0">
              <a:lnSpc>
                <a:spcPts val="2200"/>
              </a:lnSpc>
              <a:buFontTx/>
              <a:buNone/>
            </a:pPr>
            <a:r>
              <a:rPr lang="en-US" altLang="zh-CN" sz="2000" b="1" dirty="0"/>
              <a:t>class Son :public Father {</a:t>
            </a:r>
            <a:endParaRPr lang="zh-CN" altLang="zh-CN" sz="2000" b="1" dirty="0"/>
          </a:p>
          <a:p>
            <a:pPr marL="0" indent="0">
              <a:lnSpc>
                <a:spcPts val="2200"/>
              </a:lnSpc>
              <a:buFontTx/>
              <a:buNone/>
            </a:pPr>
            <a:r>
              <a:rPr lang="en-US" altLang="zh-CN" sz="2000" b="1" dirty="0"/>
              <a:t> public:</a:t>
            </a:r>
            <a:endParaRPr lang="zh-CN" altLang="zh-CN" sz="2000" b="1" dirty="0"/>
          </a:p>
          <a:p>
            <a:pPr marL="0" indent="0">
              <a:lnSpc>
                <a:spcPts val="2200"/>
              </a:lnSpc>
              <a:buFontTx/>
              <a:buNone/>
            </a:pPr>
            <a:r>
              <a:rPr lang="en-US" altLang="zh-CN" sz="2000" b="1" dirty="0"/>
              <a:t>	Son(string name) :Father(name) {}</a:t>
            </a:r>
            <a:endParaRPr lang="zh-CN" altLang="zh-CN" sz="2000" b="1" dirty="0"/>
          </a:p>
          <a:p>
            <a:pPr marL="0" indent="0">
              <a:lnSpc>
                <a:spcPts val="2200"/>
              </a:lnSpc>
              <a:buFontTx/>
              <a:buNone/>
            </a:pPr>
            <a:r>
              <a:rPr lang="en-US" altLang="zh-CN" sz="2000" b="1" dirty="0"/>
              <a:t>};</a:t>
            </a:r>
            <a:endParaRPr lang="zh-CN" altLang="zh-CN" sz="2000" b="1" dirty="0"/>
          </a:p>
          <a:p>
            <a:pPr marL="0" indent="0">
              <a:buFontTx/>
              <a:buNone/>
            </a:pPr>
            <a:endParaRPr lang="zh-CN" altLang="en-US" sz="20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88913"/>
            <a:ext cx="8623300" cy="6669087"/>
          </a:xfrm>
        </p:spPr>
        <p:txBody>
          <a:bodyPr/>
          <a:lstStyle/>
          <a:p>
            <a:pPr marL="0" indent="0">
              <a:buFontTx/>
              <a:buNone/>
            </a:pPr>
            <a:r>
              <a:rPr lang="en-US" altLang="zh-CN" sz="2000" b="1" dirty="0"/>
              <a:t>class </a:t>
            </a:r>
            <a:r>
              <a:rPr lang="en-US" altLang="zh-CN" sz="2000" b="1" dirty="0" err="1"/>
              <a:t>Daugther</a:t>
            </a:r>
            <a:r>
              <a:rPr lang="en-US" altLang="zh-CN" sz="2000" b="1" dirty="0"/>
              <a:t> :Father {</a:t>
            </a:r>
            <a:endParaRPr lang="zh-CN" altLang="zh-CN" sz="2000" b="1" dirty="0"/>
          </a:p>
          <a:p>
            <a:pPr marL="0" indent="0">
              <a:buFontTx/>
              <a:buNone/>
            </a:pPr>
            <a:r>
              <a:rPr lang="en-US" altLang="zh-CN" sz="2000" b="1" dirty="0"/>
              <a:t>public:</a:t>
            </a:r>
            <a:endParaRPr lang="zh-CN" altLang="zh-CN" sz="2000" b="1" dirty="0"/>
          </a:p>
          <a:p>
            <a:pPr marL="0" indent="0">
              <a:buFontTx/>
              <a:buNone/>
            </a:pPr>
            <a:r>
              <a:rPr lang="en-US" altLang="zh-CN" sz="2000" b="1" dirty="0"/>
              <a:t>	</a:t>
            </a:r>
            <a:r>
              <a:rPr lang="en-US" altLang="zh-CN" sz="2000" b="1" dirty="0" err="1"/>
              <a:t>Daugther</a:t>
            </a:r>
            <a:r>
              <a:rPr lang="en-US" altLang="zh-CN" sz="2000" b="1" dirty="0"/>
              <a:t>(string name) :Father(name) {}</a:t>
            </a:r>
            <a:endParaRPr lang="zh-CN" altLang="zh-CN" sz="2000" b="1" dirty="0"/>
          </a:p>
          <a:p>
            <a:pPr marL="0" indent="0">
              <a:buFontTx/>
              <a:buNone/>
            </a:pPr>
            <a:r>
              <a:rPr lang="en-US" altLang="zh-CN" sz="2000" b="1" dirty="0"/>
              <a:t>};</a:t>
            </a:r>
            <a:endParaRPr lang="zh-CN" altLang="zh-CN" sz="2000" b="1" dirty="0"/>
          </a:p>
          <a:p>
            <a:pPr marL="0" indent="0">
              <a:buFontTx/>
              <a:buNone/>
            </a:pPr>
            <a:r>
              <a:rPr lang="en-US" altLang="zh-CN" sz="2000" b="1" dirty="0"/>
              <a:t>class Grandson :public Son {</a:t>
            </a:r>
            <a:endParaRPr lang="zh-CN" altLang="zh-CN" sz="2000" b="1" dirty="0"/>
          </a:p>
          <a:p>
            <a:pPr marL="0" indent="0">
              <a:buFontTx/>
              <a:buNone/>
            </a:pPr>
            <a:r>
              <a:rPr lang="en-US" altLang="zh-CN" sz="2000" b="1" dirty="0"/>
              <a:t>public:</a:t>
            </a:r>
            <a:endParaRPr lang="zh-CN" altLang="zh-CN" sz="2000" b="1" dirty="0"/>
          </a:p>
          <a:p>
            <a:pPr marL="0" indent="0">
              <a:buFontTx/>
              <a:buNone/>
            </a:pPr>
            <a:r>
              <a:rPr lang="en-US" altLang="zh-CN" sz="2000" b="1" dirty="0"/>
              <a:t>	Grandson(string name) :Son(name) {}</a:t>
            </a:r>
            <a:endParaRPr lang="zh-CN" altLang="zh-CN" sz="2000" b="1" dirty="0"/>
          </a:p>
          <a:p>
            <a:pPr marL="0" indent="0">
              <a:buFontTx/>
              <a:buNone/>
            </a:pPr>
            <a:r>
              <a:rPr lang="en-US" altLang="zh-CN" sz="2000" b="1" dirty="0"/>
              <a:t>};</a:t>
            </a:r>
            <a:endParaRPr lang="zh-CN" altLang="zh-CN" sz="2000" b="1" dirty="0"/>
          </a:p>
          <a:p>
            <a:pPr marL="0" indent="0">
              <a:buFontTx/>
              <a:buNone/>
            </a:pPr>
            <a:r>
              <a:rPr lang="en-US" altLang="zh-CN" sz="2000" b="1" dirty="0"/>
              <a:t>void main() {</a:t>
            </a:r>
            <a:endParaRPr lang="zh-CN" altLang="zh-CN" sz="2000" b="1" dirty="0"/>
          </a:p>
          <a:p>
            <a:pPr marL="0" indent="0">
              <a:buFontTx/>
              <a:buNone/>
            </a:pPr>
            <a:r>
              <a:rPr lang="en-US" altLang="zh-CN" sz="2000" b="1" dirty="0"/>
              <a:t>	Father </a:t>
            </a:r>
            <a:r>
              <a:rPr lang="en-US" altLang="zh-CN" sz="2000" b="1" dirty="0">
                <a:solidFill>
                  <a:srgbClr val="0000CC"/>
                </a:solidFill>
              </a:rPr>
              <a:t>son</a:t>
            </a:r>
            <a:r>
              <a:rPr lang="en-US" altLang="zh-CN" sz="2000" b="1" dirty="0"/>
              <a:t>("tom");</a:t>
            </a:r>
            <a:endParaRPr lang="zh-CN" altLang="zh-CN" sz="2000" b="1" dirty="0"/>
          </a:p>
          <a:p>
            <a:pPr marL="0" indent="0">
              <a:buFontTx/>
              <a:buNone/>
            </a:pPr>
            <a:r>
              <a:rPr lang="en-US" altLang="zh-CN" sz="2000" b="1" dirty="0"/>
              <a:t>	Son </a:t>
            </a:r>
            <a:r>
              <a:rPr lang="en-US" altLang="zh-CN" sz="2000" b="1" dirty="0" err="1">
                <a:solidFill>
                  <a:srgbClr val="0000CC"/>
                </a:solidFill>
              </a:rPr>
              <a:t>sson</a:t>
            </a:r>
            <a:r>
              <a:rPr lang="en-US" altLang="zh-CN" sz="2000" b="1" dirty="0"/>
              <a:t>("jack");</a:t>
            </a:r>
            <a:endParaRPr lang="zh-CN" altLang="zh-CN" sz="2000" b="1" dirty="0"/>
          </a:p>
          <a:p>
            <a:pPr marL="0" indent="0">
              <a:buFontTx/>
              <a:buNone/>
            </a:pPr>
            <a:r>
              <a:rPr lang="en-US" altLang="zh-CN" sz="2000" b="1" dirty="0"/>
              <a:t>	</a:t>
            </a:r>
            <a:r>
              <a:rPr lang="en-US" altLang="zh-CN" sz="2000" b="1" dirty="0" err="1"/>
              <a:t>Daugther</a:t>
            </a:r>
            <a:r>
              <a:rPr lang="en-US" altLang="zh-CN" sz="2000" b="1" dirty="0"/>
              <a:t> </a:t>
            </a:r>
            <a:r>
              <a:rPr lang="en-US" altLang="zh-CN" sz="2000" b="1" dirty="0" err="1">
                <a:solidFill>
                  <a:srgbClr val="0000CC"/>
                </a:solidFill>
              </a:rPr>
              <a:t>dson</a:t>
            </a:r>
            <a:r>
              <a:rPr lang="en-US" altLang="zh-CN" sz="2000" b="1" dirty="0"/>
              <a:t>("mike");</a:t>
            </a:r>
            <a:endParaRPr lang="zh-CN" altLang="zh-CN" sz="2000" b="1" dirty="0"/>
          </a:p>
          <a:p>
            <a:pPr marL="0" indent="0">
              <a:buFontTx/>
              <a:buNone/>
            </a:pPr>
            <a:r>
              <a:rPr lang="en-US" altLang="zh-CN" sz="2000" b="1" dirty="0"/>
              <a:t>	{</a:t>
            </a:r>
            <a:endParaRPr lang="zh-CN" altLang="zh-CN" sz="2000" b="1" dirty="0"/>
          </a:p>
          <a:p>
            <a:pPr marL="0" indent="0">
              <a:buFontTx/>
              <a:buNone/>
            </a:pPr>
            <a:r>
              <a:rPr lang="en-US" altLang="zh-CN" sz="2000" b="1" dirty="0"/>
              <a:t>		Grandson </a:t>
            </a:r>
            <a:r>
              <a:rPr lang="en-US" altLang="zh-CN" sz="2000" b="1" dirty="0" err="1">
                <a:solidFill>
                  <a:srgbClr val="0000CC"/>
                </a:solidFill>
              </a:rPr>
              <a:t>gson</a:t>
            </a:r>
            <a:r>
              <a:rPr lang="en-US" altLang="zh-CN" sz="2000" b="1" dirty="0"/>
              <a:t>("</a:t>
            </a:r>
            <a:r>
              <a:rPr lang="en-US" altLang="zh-CN" sz="2000" b="1" dirty="0" err="1"/>
              <a:t>s.jack</a:t>
            </a:r>
            <a:r>
              <a:rPr lang="en-US" altLang="zh-CN" sz="2000" b="1" dirty="0"/>
              <a:t>");　　</a:t>
            </a:r>
            <a:endParaRPr lang="zh-CN" altLang="zh-CN" sz="2000" b="1" dirty="0"/>
          </a:p>
          <a:p>
            <a:pPr marL="0" indent="0">
              <a:buFontTx/>
              <a:buNone/>
            </a:pPr>
            <a:r>
              <a:rPr lang="en-US" altLang="zh-CN" sz="2000" b="1" dirty="0"/>
              <a:t>		</a:t>
            </a:r>
            <a:r>
              <a:rPr lang="en-US" altLang="zh-CN" sz="2000" b="1" dirty="0" err="1"/>
              <a:t>cout</a:t>
            </a:r>
            <a:r>
              <a:rPr lang="en-US" altLang="zh-CN" sz="2000" b="1" dirty="0"/>
              <a:t> &lt;&lt; </a:t>
            </a:r>
            <a:r>
              <a:rPr lang="en-US" altLang="zh-CN" sz="2000" b="1" dirty="0" err="1"/>
              <a:t>son.getPersonNumber</a:t>
            </a:r>
            <a:r>
              <a:rPr lang="en-US" altLang="zh-CN" sz="2000" b="1" dirty="0"/>
              <a:t>() &lt;&lt; </a:t>
            </a:r>
            <a:r>
              <a:rPr lang="en-US" altLang="zh-CN" sz="2000" b="1" dirty="0" err="1"/>
              <a:t>endl</a:t>
            </a:r>
            <a:r>
              <a:rPr lang="en-US" altLang="zh-CN" sz="2000" b="1" dirty="0"/>
              <a:t>;     </a:t>
            </a:r>
            <a:r>
              <a:rPr lang="en-US" altLang="zh-CN" sz="2000" b="1" dirty="0">
                <a:solidFill>
                  <a:srgbClr val="FF0000"/>
                </a:solidFill>
              </a:rPr>
              <a:t>//L1</a:t>
            </a:r>
            <a:r>
              <a:rPr lang="zh-CN" altLang="zh-CN" sz="2000" b="1" dirty="0">
                <a:solidFill>
                  <a:srgbClr val="FF0000"/>
                </a:solidFill>
              </a:rPr>
              <a:t>，输出</a:t>
            </a:r>
            <a:r>
              <a:rPr lang="en-US" altLang="zh-CN" sz="2000" b="1" dirty="0">
                <a:solidFill>
                  <a:srgbClr val="FF0000"/>
                </a:solidFill>
              </a:rPr>
              <a:t>4</a:t>
            </a:r>
            <a:endParaRPr lang="zh-CN" altLang="zh-CN" sz="2000" b="1" dirty="0">
              <a:solidFill>
                <a:srgbClr val="FF0000"/>
              </a:solidFill>
            </a:endParaRPr>
          </a:p>
          <a:p>
            <a:pPr marL="0" indent="0">
              <a:buFontTx/>
              <a:buNone/>
            </a:pPr>
            <a:r>
              <a:rPr lang="en-US" altLang="zh-CN" sz="2000" b="1" dirty="0"/>
              <a:t>	}</a:t>
            </a:r>
            <a:endParaRPr lang="zh-CN" altLang="zh-CN" sz="2000" b="1" dirty="0"/>
          </a:p>
          <a:p>
            <a:pPr marL="0" indent="0">
              <a:buFontTx/>
              <a:buNone/>
            </a:pPr>
            <a:r>
              <a:rPr lang="en-US" altLang="zh-CN" sz="2000" b="1" dirty="0"/>
              <a:t>	</a:t>
            </a:r>
            <a:r>
              <a:rPr lang="en-US" altLang="zh-CN" sz="2000" b="1" dirty="0" err="1"/>
              <a:t>cout</a:t>
            </a:r>
            <a:r>
              <a:rPr lang="en-US" altLang="zh-CN" sz="2000" b="1" dirty="0"/>
              <a:t> &lt;&lt; </a:t>
            </a:r>
            <a:r>
              <a:rPr lang="en-US" altLang="zh-CN" sz="2000" b="1" dirty="0" err="1"/>
              <a:t>son.getPersonNumber</a:t>
            </a:r>
            <a:r>
              <a:rPr lang="en-US" altLang="zh-CN" sz="2000" b="1" dirty="0"/>
              <a:t>() &lt;&lt; </a:t>
            </a:r>
            <a:r>
              <a:rPr lang="en-US" altLang="zh-CN" sz="2000" b="1" dirty="0" err="1"/>
              <a:t>endl</a:t>
            </a:r>
            <a:r>
              <a:rPr lang="en-US" altLang="zh-CN" sz="2000" b="1" dirty="0">
                <a:solidFill>
                  <a:srgbClr val="FF0000"/>
                </a:solidFill>
              </a:rPr>
              <a:t>;          //L2</a:t>
            </a:r>
            <a:r>
              <a:rPr lang="zh-CN" altLang="zh-CN" sz="2000" b="1" dirty="0">
                <a:solidFill>
                  <a:srgbClr val="FF0000"/>
                </a:solidFill>
              </a:rPr>
              <a:t>，输出</a:t>
            </a:r>
            <a:r>
              <a:rPr lang="en-US" altLang="zh-CN" sz="2000" b="1" dirty="0">
                <a:solidFill>
                  <a:srgbClr val="FF0000"/>
                </a:solidFill>
              </a:rPr>
              <a:t>3</a:t>
            </a:r>
            <a:endParaRPr lang="zh-CN" altLang="zh-CN" sz="2000" b="1" dirty="0">
              <a:solidFill>
                <a:srgbClr val="FF0000"/>
              </a:solidFill>
            </a:endParaRPr>
          </a:p>
          <a:p>
            <a:pPr marL="0" indent="0">
              <a:buFontTx/>
              <a:buNone/>
            </a:pPr>
            <a:r>
              <a:rPr lang="en-US" altLang="zh-CN" sz="2000" b="1" dirty="0">
                <a:solidFill>
                  <a:srgbClr val="FF0000"/>
                </a:solidFill>
              </a:rPr>
              <a:t>}</a:t>
            </a:r>
            <a:endParaRPr lang="zh-CN" altLang="zh-CN" sz="2000" b="1" dirty="0">
              <a:solidFill>
                <a:srgbClr val="FF0000"/>
              </a:solidFill>
            </a:endParaRPr>
          </a:p>
          <a:p>
            <a:pPr marL="0" indent="0">
              <a:buFontTx/>
              <a:buNone/>
            </a:pPr>
            <a:endParaRPr lang="zh-CN" altLang="en-US" sz="2000" b="1" dirty="0"/>
          </a:p>
        </p:txBody>
      </p:sp>
      <p:sp>
        <p:nvSpPr>
          <p:cNvPr id="5" name="对话气泡: 矩形 4"/>
          <p:cNvSpPr/>
          <p:nvPr/>
        </p:nvSpPr>
        <p:spPr>
          <a:xfrm>
            <a:off x="6011863" y="2205038"/>
            <a:ext cx="2736850" cy="2303462"/>
          </a:xfrm>
          <a:prstGeom prst="wedgeRectCallout">
            <a:avLst>
              <a:gd name="adj1" fmla="val 21172"/>
              <a:gd name="adj2" fmla="val 87376"/>
            </a:avLst>
          </a:prstGeom>
          <a:gradFill>
            <a:gsLst>
              <a:gs pos="0">
                <a:schemeClr val="accent1">
                  <a:lumMod val="5000"/>
                  <a:lumOff val="95000"/>
                </a:schemeClr>
              </a:gs>
              <a:gs pos="74000">
                <a:srgbClr val="99FF33"/>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solidFill>
                  <a:schemeClr val="tx1"/>
                </a:solidFill>
              </a:rPr>
              <a:t>到</a:t>
            </a:r>
            <a:r>
              <a:rPr lang="en-US" altLang="zh-CN" sz="2000" b="1" dirty="0">
                <a:solidFill>
                  <a:schemeClr val="tx1"/>
                </a:solidFill>
              </a:rPr>
              <a:t>L1</a:t>
            </a:r>
            <a:r>
              <a:rPr lang="zh-CN" altLang="en-US" sz="2000" b="1" dirty="0">
                <a:solidFill>
                  <a:schemeClr val="tx1"/>
                </a:solidFill>
              </a:rPr>
              <a:t>语句时，总共定义了</a:t>
            </a:r>
            <a:r>
              <a:rPr lang="en-US" altLang="zh-CN" sz="2000" b="1" dirty="0">
                <a:solidFill>
                  <a:schemeClr val="tx1"/>
                </a:solidFill>
              </a:rPr>
              <a:t>4</a:t>
            </a:r>
            <a:r>
              <a:rPr lang="zh-CN" altLang="en-US" sz="2000" b="1" dirty="0">
                <a:solidFill>
                  <a:schemeClr val="tx1"/>
                </a:solidFill>
              </a:rPr>
              <a:t>个对象，都记在了由基类定义的共享静态成员</a:t>
            </a:r>
            <a:r>
              <a:rPr lang="en-US" altLang="zh-CN" sz="2000" b="1" dirty="0" err="1">
                <a:solidFill>
                  <a:schemeClr val="tx1"/>
                </a:solidFill>
              </a:rPr>
              <a:t>personNum</a:t>
            </a:r>
            <a:r>
              <a:rPr lang="zh-CN" altLang="en-US" sz="2000" b="1" dirty="0">
                <a:solidFill>
                  <a:schemeClr val="tx1"/>
                </a:solidFill>
              </a:rPr>
              <a:t>中，因此</a:t>
            </a:r>
            <a:r>
              <a:rPr lang="en-US" altLang="zh-CN" sz="2000" b="1" dirty="0">
                <a:solidFill>
                  <a:schemeClr val="tx1"/>
                </a:solidFill>
              </a:rPr>
              <a:t>L1</a:t>
            </a:r>
            <a:r>
              <a:rPr lang="zh-CN" altLang="en-US" sz="2000" b="1" dirty="0">
                <a:solidFill>
                  <a:schemeClr val="tx1"/>
                </a:solidFill>
              </a:rPr>
              <a:t>语句输入</a:t>
            </a:r>
            <a:r>
              <a:rPr lang="en-US" altLang="zh-CN" sz="2000" b="1" dirty="0">
                <a:solidFill>
                  <a:schemeClr val="tx1"/>
                </a:solidFill>
              </a:rPr>
              <a:t>4</a:t>
            </a:r>
            <a:endParaRPr lang="zh-CN" alt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 calcmode="lin" valueType="num">
                                      <p:cBhvr additive="base">
                                        <p:cTn id="3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 calcmode="lin" valueType="num">
                                      <p:cBhvr additive="base">
                                        <p:cTn id="4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 calcmode="lin" valueType="num">
                                      <p:cBhvr additive="base">
                                        <p:cTn id="4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 calcmode="lin" valueType="num">
                                      <p:cBhvr additive="base">
                                        <p:cTn id="5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7" end="17"/>
                                            </p:txEl>
                                          </p:spTgt>
                                        </p:tgtEl>
                                        <p:attrNameLst>
                                          <p:attrName>style.visibility</p:attrName>
                                        </p:attrNameLst>
                                      </p:cBhvr>
                                      <p:to>
                                        <p:strVal val="visible"/>
                                      </p:to>
                                    </p:set>
                                    <p:anim calcmode="lin" valueType="num">
                                      <p:cBhvr additive="base">
                                        <p:cTn id="6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down)">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457200" y="73025"/>
            <a:ext cx="8229600" cy="811213"/>
          </a:xfrm>
        </p:spPr>
        <p:txBody>
          <a:bodyPr/>
          <a:lstStyle/>
          <a:p>
            <a:r>
              <a:rPr lang="en-US" altLang="zh-CN" b="1"/>
              <a:t>4.4.7  </a:t>
            </a:r>
            <a:r>
              <a:rPr lang="zh-CN" altLang="zh-CN" b="1"/>
              <a:t>继承与</a:t>
            </a:r>
            <a:r>
              <a:rPr lang="zh-CN" altLang="zh-CN" b="1">
                <a:solidFill>
                  <a:srgbClr val="FF0000"/>
                </a:solidFill>
              </a:rPr>
              <a:t>类作用域</a:t>
            </a:r>
            <a:endParaRPr lang="zh-CN" altLang="en-US">
              <a:solidFill>
                <a:srgbClr val="FF0000"/>
              </a:solidFill>
            </a:endParaRPr>
          </a:p>
        </p:txBody>
      </p:sp>
      <p:sp>
        <p:nvSpPr>
          <p:cNvPr id="3" name="内容占位符 2"/>
          <p:cNvSpPr>
            <a:spLocks noGrp="1"/>
          </p:cNvSpPr>
          <p:nvPr>
            <p:ph idx="1"/>
          </p:nvPr>
        </p:nvSpPr>
        <p:spPr>
          <a:xfrm>
            <a:off x="49213" y="1052513"/>
            <a:ext cx="8637587" cy="5472112"/>
          </a:xfrm>
        </p:spPr>
        <p:txBody>
          <a:bodyPr/>
          <a:lstStyle/>
          <a:p>
            <a:pPr marL="0" indent="0">
              <a:buFontTx/>
              <a:buNone/>
            </a:pPr>
            <a:r>
              <a:rPr lang="en-US" altLang="zh-CN" b="1">
                <a:solidFill>
                  <a:srgbClr val="0000CC"/>
                </a:solidFill>
              </a:rPr>
              <a:t>1</a:t>
            </a:r>
            <a:r>
              <a:rPr lang="zh-CN" altLang="en-US" b="1">
                <a:solidFill>
                  <a:srgbClr val="0000CC"/>
                </a:solidFill>
              </a:rPr>
              <a:t>．基类类域</a:t>
            </a:r>
            <a:endParaRPr lang="en-US" altLang="zh-CN" b="1">
              <a:solidFill>
                <a:srgbClr val="0000CC"/>
              </a:solidFill>
            </a:endParaRPr>
          </a:p>
          <a:p>
            <a:pPr marL="857250" lvl="1" indent="-457200"/>
            <a:r>
              <a:rPr lang="zh-CN" altLang="zh-CN" b="1"/>
              <a:t>每个类都建立了属于自己的作用域，本类的全体成员都位于此作用域内，而且</a:t>
            </a:r>
            <a:r>
              <a:rPr lang="zh-CN" altLang="zh-CN" b="1">
                <a:solidFill>
                  <a:srgbClr val="FF0000"/>
                </a:solidFill>
              </a:rPr>
              <a:t>相互之间可以直接访问，不受定义先后次序的影响</a:t>
            </a:r>
            <a:r>
              <a:rPr lang="zh-CN" altLang="zh-CN" b="1"/>
              <a:t>。</a:t>
            </a:r>
            <a:endParaRPr lang="en-US" altLang="zh-CN" b="1"/>
          </a:p>
          <a:p>
            <a:pPr marL="857250" lvl="1" indent="-457200"/>
            <a:r>
              <a:rPr lang="zh-CN" altLang="zh-CN" b="1"/>
              <a:t>例如，一个成员函数可以调用在它后面定义的另一个成员函数。</a:t>
            </a:r>
            <a:endParaRPr lang="en-US" altLang="zh-CN" b="1"/>
          </a:p>
          <a:p>
            <a:pPr marL="0" indent="0">
              <a:buFontTx/>
              <a:buNone/>
            </a:pPr>
            <a:r>
              <a:rPr lang="en-US" altLang="zh-CN" b="1">
                <a:solidFill>
                  <a:srgbClr val="0000CC"/>
                </a:solidFill>
              </a:rPr>
              <a:t>2</a:t>
            </a:r>
            <a:r>
              <a:rPr lang="zh-CN" altLang="en-US" b="1">
                <a:solidFill>
                  <a:srgbClr val="0000CC"/>
                </a:solidFill>
              </a:rPr>
              <a:t>．派生类类域</a:t>
            </a:r>
            <a:endParaRPr lang="en-US" altLang="zh-CN" b="1">
              <a:solidFill>
                <a:srgbClr val="0000CC"/>
              </a:solidFill>
            </a:endParaRPr>
          </a:p>
          <a:p>
            <a:pPr marL="857250" lvl="1" indent="-457200"/>
            <a:r>
              <a:rPr lang="zh-CN" altLang="zh-CN" b="1">
                <a:solidFill>
                  <a:srgbClr val="FF0000"/>
                </a:solidFill>
              </a:rPr>
              <a:t>派生类的作用域嵌套在基类作用域的内层</a:t>
            </a:r>
            <a:r>
              <a:rPr lang="zh-CN" altLang="zh-CN" b="1"/>
              <a:t>。</a:t>
            </a:r>
            <a:endParaRPr lang="en-US" altLang="zh-CN" b="1"/>
          </a:p>
          <a:p>
            <a:pPr marL="857250" lvl="1" indent="-457200"/>
            <a:r>
              <a:rPr lang="zh-CN" altLang="zh-CN" b="1"/>
              <a:t>在解析类成员名称时，如果在本类的作用域内没有找到，编译器就会接着在</a:t>
            </a:r>
            <a:r>
              <a:rPr lang="zh-CN" altLang="zh-CN" b="1">
                <a:solidFill>
                  <a:srgbClr val="0000CC"/>
                </a:solidFill>
              </a:rPr>
              <a:t>外层的基类作用域</a:t>
            </a:r>
            <a:r>
              <a:rPr lang="zh-CN" altLang="zh-CN" b="1"/>
              <a:t>内继续寻找该成员名称的定义。</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457200" y="73025"/>
            <a:ext cx="8229600" cy="811213"/>
          </a:xfrm>
        </p:spPr>
        <p:txBody>
          <a:bodyPr/>
          <a:lstStyle/>
          <a:p>
            <a:r>
              <a:rPr lang="en-US" altLang="zh-CN" b="1"/>
              <a:t>4.4.7  </a:t>
            </a:r>
            <a:r>
              <a:rPr lang="zh-CN" altLang="zh-CN" b="1"/>
              <a:t>继承与</a:t>
            </a:r>
            <a:r>
              <a:rPr lang="zh-CN" altLang="zh-CN" b="1">
                <a:solidFill>
                  <a:srgbClr val="FF0000"/>
                </a:solidFill>
              </a:rPr>
              <a:t>类作用域</a:t>
            </a:r>
            <a:endParaRPr lang="zh-CN" altLang="en-US"/>
          </a:p>
        </p:txBody>
      </p:sp>
      <p:sp>
        <p:nvSpPr>
          <p:cNvPr id="3" name="内容占位符 2"/>
          <p:cNvSpPr>
            <a:spLocks noGrp="1"/>
          </p:cNvSpPr>
          <p:nvPr>
            <p:ph idx="1"/>
          </p:nvPr>
        </p:nvSpPr>
        <p:spPr>
          <a:xfrm>
            <a:off x="46038" y="1052513"/>
            <a:ext cx="8640762" cy="5168900"/>
          </a:xfrm>
        </p:spPr>
        <p:txBody>
          <a:bodyPr/>
          <a:lstStyle/>
          <a:p>
            <a:pPr marL="0" indent="0">
              <a:buFontTx/>
              <a:buNone/>
              <a:defRPr/>
            </a:pPr>
            <a:r>
              <a:rPr lang="zh-CN" altLang="en-US" sz="2800" b="1" dirty="0">
                <a:solidFill>
                  <a:srgbClr val="0000CC"/>
                </a:solidFill>
              </a:rPr>
              <a:t>３．编译器解析之后的派生类类域形式</a:t>
            </a:r>
            <a:endParaRPr lang="en-US" altLang="zh-CN" sz="2800" b="1" dirty="0">
              <a:solidFill>
                <a:srgbClr val="0000CC"/>
              </a:solidFill>
            </a:endParaRPr>
          </a:p>
          <a:p>
            <a:pPr lvl="1" indent="-342900">
              <a:defRPr/>
            </a:pPr>
            <a:r>
              <a:rPr lang="zh-CN" altLang="en-US" sz="2400" b="1" dirty="0"/>
              <a:t>例如类</a:t>
            </a:r>
            <a:r>
              <a:rPr lang="en-US" altLang="zh-CN" sz="2400" b="1" dirty="0"/>
              <a:t>A</a:t>
            </a:r>
            <a:r>
              <a:rPr lang="zh-CN" altLang="en-US" sz="2400" b="1" dirty="0"/>
              <a:t>、</a:t>
            </a:r>
            <a:r>
              <a:rPr lang="en-US" altLang="zh-CN" sz="2400" b="1" dirty="0"/>
              <a:t>B、C</a:t>
            </a:r>
            <a:r>
              <a:rPr lang="zh-CN" altLang="en-US" sz="2400" b="1" dirty="0"/>
              <a:t>继承形式如下</a:t>
            </a:r>
            <a:endParaRPr lang="en-US" altLang="zh-CN" sz="2400" b="1" dirty="0"/>
          </a:p>
          <a:p>
            <a:pPr marL="400050" lvl="1" indent="0">
              <a:buFontTx/>
              <a:buNone/>
              <a:defRPr/>
            </a:pPr>
            <a:r>
              <a:rPr lang="en-US" altLang="zh-CN" sz="2400" b="1" dirty="0"/>
              <a:t>class A  {</a:t>
            </a:r>
            <a:endParaRPr lang="en-US" altLang="zh-CN" sz="2400" b="1" dirty="0"/>
          </a:p>
          <a:p>
            <a:pPr marL="400050" lvl="1" indent="0">
              <a:buFontTx/>
              <a:buNone/>
              <a:defRPr/>
            </a:pPr>
            <a:r>
              <a:rPr lang="en-US" altLang="zh-CN" sz="2400" b="1" dirty="0"/>
              <a:t>	</a:t>
            </a:r>
            <a:r>
              <a:rPr lang="en-US" altLang="zh-CN" sz="2400" b="1" dirty="0" err="1"/>
              <a:t>int</a:t>
            </a:r>
            <a:r>
              <a:rPr lang="en-US" altLang="zh-CN" sz="2400" b="1" dirty="0"/>
              <a:t> g();……</a:t>
            </a:r>
            <a:endParaRPr lang="en-US" altLang="zh-CN" sz="2400" b="1" dirty="0"/>
          </a:p>
          <a:p>
            <a:pPr marL="400050" lvl="1" indent="0">
              <a:buFontTx/>
              <a:buNone/>
              <a:defRPr/>
            </a:pPr>
            <a:r>
              <a:rPr lang="en-US" altLang="zh-CN" sz="2400" b="1" dirty="0"/>
              <a:t>}</a:t>
            </a:r>
            <a:r>
              <a:rPr lang="zh-CN" altLang="zh-CN" sz="2400" b="1" dirty="0"/>
              <a:t>；</a:t>
            </a:r>
            <a:endParaRPr lang="zh-CN" altLang="zh-CN" sz="2400" b="1" dirty="0"/>
          </a:p>
          <a:p>
            <a:pPr marL="400050" lvl="1" indent="0">
              <a:buFontTx/>
              <a:buNone/>
              <a:defRPr/>
            </a:pPr>
            <a:r>
              <a:rPr lang="en-US" altLang="zh-CN" sz="2400" b="1" dirty="0"/>
              <a:t>class B:public A{</a:t>
            </a:r>
            <a:endParaRPr lang="en-US" altLang="zh-CN" sz="2400" b="1" dirty="0"/>
          </a:p>
          <a:p>
            <a:pPr marL="400050" lvl="1" indent="0">
              <a:buFontTx/>
              <a:buNone/>
              <a:defRPr/>
            </a:pPr>
            <a:r>
              <a:rPr lang="en-US" altLang="zh-CN" sz="2400" b="1" dirty="0"/>
              <a:t>	</a:t>
            </a:r>
            <a:r>
              <a:rPr lang="en-US" altLang="zh-CN" sz="2400" b="1" dirty="0" err="1"/>
              <a:t>int</a:t>
            </a:r>
            <a:r>
              <a:rPr lang="en-US" altLang="zh-CN" sz="2400" b="1" dirty="0"/>
              <a:t> h(</a:t>
            </a:r>
            <a:r>
              <a:rPr lang="en-US" altLang="zh-CN" sz="2400" b="1" dirty="0" err="1"/>
              <a:t>int</a:t>
            </a:r>
            <a:r>
              <a:rPr lang="en-US" altLang="zh-CN" sz="2400" b="1" dirty="0"/>
              <a:t>);……</a:t>
            </a:r>
            <a:endParaRPr lang="en-US" altLang="zh-CN" sz="2400" b="1" dirty="0"/>
          </a:p>
          <a:p>
            <a:pPr marL="400050" lvl="1" indent="0">
              <a:buFontTx/>
              <a:buNone/>
              <a:defRPr/>
            </a:pPr>
            <a:r>
              <a:rPr lang="en-US" altLang="zh-CN" sz="2400" b="1" dirty="0"/>
              <a:t>};</a:t>
            </a:r>
            <a:endParaRPr lang="zh-CN" altLang="zh-CN" sz="2400" b="1" dirty="0"/>
          </a:p>
          <a:p>
            <a:pPr marL="400050" lvl="1" indent="0">
              <a:buFontTx/>
              <a:buNone/>
              <a:defRPr/>
            </a:pPr>
            <a:r>
              <a:rPr lang="en-US" altLang="zh-CN" sz="2400" b="1" dirty="0"/>
              <a:t>class C:public B{</a:t>
            </a:r>
            <a:endParaRPr lang="en-US" altLang="zh-CN" sz="2400" b="1" dirty="0"/>
          </a:p>
          <a:p>
            <a:pPr marL="400050" lvl="1" indent="0">
              <a:buFontTx/>
              <a:buNone/>
              <a:defRPr/>
            </a:pPr>
            <a:r>
              <a:rPr lang="en-US" altLang="zh-CN" sz="2400" b="1" dirty="0"/>
              <a:t>	</a:t>
            </a:r>
            <a:r>
              <a:rPr lang="en-US" altLang="zh-CN" sz="2400" b="1" dirty="0" err="1"/>
              <a:t>int</a:t>
            </a:r>
            <a:r>
              <a:rPr lang="en-US" altLang="zh-CN" sz="2400" b="1" dirty="0"/>
              <a:t> c</a:t>
            </a:r>
            <a:r>
              <a:rPr lang="zh-CN" altLang="zh-CN" sz="2400" b="1" dirty="0"/>
              <a:t>；</a:t>
            </a:r>
            <a:endParaRPr lang="en-US" altLang="zh-CN" sz="2400" b="1" dirty="0"/>
          </a:p>
          <a:p>
            <a:pPr marL="400050" lvl="1" indent="0">
              <a:buFontTx/>
              <a:buNone/>
              <a:defRPr/>
            </a:pPr>
            <a:r>
              <a:rPr lang="en-US" altLang="zh-CN" sz="2400" b="1" dirty="0"/>
              <a:t>	</a:t>
            </a:r>
            <a:r>
              <a:rPr lang="en-US" altLang="zh-CN" sz="2400" b="1" dirty="0" err="1"/>
              <a:t>int</a:t>
            </a:r>
            <a:r>
              <a:rPr lang="en-US" altLang="zh-CN" sz="2400" b="1" dirty="0"/>
              <a:t> h()</a:t>
            </a:r>
            <a:r>
              <a:rPr lang="zh-CN" altLang="zh-CN" sz="2400" b="1" dirty="0"/>
              <a:t>；</a:t>
            </a:r>
            <a:endParaRPr lang="en-US" altLang="zh-CN" sz="2400" b="1" dirty="0"/>
          </a:p>
          <a:p>
            <a:pPr marL="400050" lvl="1" indent="0">
              <a:buFontTx/>
              <a:buNone/>
              <a:defRPr/>
            </a:pPr>
            <a:r>
              <a:rPr lang="en-US" altLang="zh-CN" sz="2400" b="1" dirty="0"/>
              <a:t>	</a:t>
            </a:r>
            <a:r>
              <a:rPr lang="en-US" altLang="zh-CN" sz="2400" b="1" dirty="0" err="1"/>
              <a:t>int</a:t>
            </a:r>
            <a:r>
              <a:rPr lang="en-US" altLang="zh-CN" sz="2400" b="1" dirty="0"/>
              <a:t> f(</a:t>
            </a:r>
            <a:r>
              <a:rPr lang="en-US" altLang="zh-CN" sz="2400" b="1" dirty="0" err="1"/>
              <a:t>int</a:t>
            </a:r>
            <a:r>
              <a:rPr lang="en-US" altLang="zh-CN" sz="2400" b="1" dirty="0"/>
              <a:t> )</a:t>
            </a:r>
            <a:r>
              <a:rPr lang="zh-CN" altLang="zh-CN" sz="2400" b="1" dirty="0"/>
              <a:t>；</a:t>
            </a:r>
            <a:r>
              <a:rPr lang="en-US" altLang="zh-CN" sz="2400" b="1" dirty="0"/>
              <a:t>……</a:t>
            </a:r>
            <a:endParaRPr lang="en-US" altLang="zh-CN" sz="2400" b="1" dirty="0"/>
          </a:p>
          <a:p>
            <a:pPr marL="400050" lvl="1" indent="0">
              <a:buFontTx/>
              <a:buNone/>
              <a:defRPr/>
            </a:pPr>
            <a:r>
              <a:rPr lang="en-US" altLang="zh-CN" sz="2400" b="1" dirty="0"/>
              <a:t>}</a:t>
            </a:r>
            <a:r>
              <a:rPr lang="zh-CN" altLang="zh-CN" sz="2400" b="1" dirty="0"/>
              <a:t>；</a:t>
            </a:r>
            <a:endParaRPr lang="zh-CN" altLang="zh-CN" sz="2400" b="1" dirty="0"/>
          </a:p>
          <a:p>
            <a:pPr marL="0" indent="0">
              <a:buFontTx/>
              <a:buNone/>
              <a:defRPr/>
            </a:pPr>
            <a:endParaRPr lang="zh-CN" altLang="en-US" sz="24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457200" y="73025"/>
            <a:ext cx="8229600" cy="811213"/>
          </a:xfrm>
        </p:spPr>
        <p:txBody>
          <a:bodyPr/>
          <a:lstStyle/>
          <a:p>
            <a:r>
              <a:rPr lang="en-US" altLang="zh-CN" b="1"/>
              <a:t>4.4.7  </a:t>
            </a:r>
            <a:r>
              <a:rPr lang="zh-CN" altLang="zh-CN" b="1"/>
              <a:t>继承与</a:t>
            </a:r>
            <a:r>
              <a:rPr lang="zh-CN" altLang="zh-CN" b="1">
                <a:solidFill>
                  <a:srgbClr val="FF0000"/>
                </a:solidFill>
              </a:rPr>
              <a:t>类作用域</a:t>
            </a:r>
            <a:endParaRPr lang="zh-CN" altLang="en-US"/>
          </a:p>
        </p:txBody>
      </p:sp>
      <p:sp>
        <p:nvSpPr>
          <p:cNvPr id="3" name="内容占位符 2"/>
          <p:cNvSpPr>
            <a:spLocks noGrp="1"/>
          </p:cNvSpPr>
          <p:nvPr>
            <p:ph idx="1"/>
          </p:nvPr>
        </p:nvSpPr>
        <p:spPr>
          <a:xfrm>
            <a:off x="34925" y="1076325"/>
            <a:ext cx="8623300" cy="5168900"/>
          </a:xfrm>
        </p:spPr>
        <p:txBody>
          <a:bodyPr/>
          <a:lstStyle/>
          <a:p>
            <a:pPr marL="0" indent="0">
              <a:buFontTx/>
              <a:buNone/>
            </a:pPr>
            <a:r>
              <a:rPr lang="zh-CN" altLang="zh-CN" sz="2400" b="1" dirty="0">
                <a:solidFill>
                  <a:srgbClr val="0000CC"/>
                </a:solidFill>
              </a:rPr>
              <a:t>经编译器处理之后，形成类似于下面的块作用域：</a:t>
            </a:r>
            <a:endParaRPr lang="zh-CN" altLang="zh-CN" sz="2400" b="1" dirty="0">
              <a:solidFill>
                <a:srgbClr val="0000CC"/>
              </a:solidFill>
            </a:endParaRPr>
          </a:p>
          <a:p>
            <a:pPr marL="0" indent="0">
              <a:buFontTx/>
              <a:buNone/>
            </a:pPr>
            <a:r>
              <a:rPr lang="en-US" altLang="zh-CN" sz="2000" b="1" dirty="0"/>
              <a:t>A{</a:t>
            </a:r>
            <a:endParaRPr lang="zh-CN" altLang="zh-CN" sz="2000" b="1" dirty="0"/>
          </a:p>
          <a:p>
            <a:pPr marL="0" indent="0">
              <a:buFontTx/>
              <a:buNone/>
            </a:pPr>
            <a:r>
              <a:rPr lang="en-US" altLang="zh-CN" sz="2000" b="1" dirty="0"/>
              <a:t>   int g(){</a:t>
            </a:r>
            <a:r>
              <a:rPr lang="zh-CN" altLang="zh-CN" sz="2000" b="1" dirty="0"/>
              <a:t>……</a:t>
            </a:r>
            <a:r>
              <a:rPr lang="en-US" altLang="zh-CN" sz="2000" b="1" dirty="0"/>
              <a:t>}</a:t>
            </a:r>
            <a:endParaRPr lang="zh-CN" altLang="zh-CN" sz="2000" b="1" dirty="0"/>
          </a:p>
          <a:p>
            <a:pPr marL="0" indent="0">
              <a:buFontTx/>
              <a:buNone/>
            </a:pPr>
            <a:r>
              <a:rPr lang="en-US" altLang="zh-CN" sz="2000" b="1" dirty="0"/>
              <a:t>   ……</a:t>
            </a:r>
            <a:endParaRPr lang="zh-CN" altLang="zh-CN" sz="2000" b="1" dirty="0"/>
          </a:p>
          <a:p>
            <a:pPr marL="0" indent="0">
              <a:buFontTx/>
              <a:buNone/>
            </a:pPr>
            <a:r>
              <a:rPr lang="en-US" altLang="zh-CN" sz="2000" b="1" dirty="0"/>
              <a:t>   </a:t>
            </a:r>
            <a:r>
              <a:rPr lang="en-US" altLang="zh-CN" sz="2000" b="1" dirty="0">
                <a:solidFill>
                  <a:srgbClr val="FF0000"/>
                </a:solidFill>
              </a:rPr>
              <a:t>B { </a:t>
            </a:r>
            <a:endParaRPr lang="zh-CN" altLang="zh-CN" sz="2000" b="1" dirty="0">
              <a:solidFill>
                <a:srgbClr val="FF0000"/>
              </a:solidFill>
            </a:endParaRPr>
          </a:p>
          <a:p>
            <a:pPr marL="0" indent="0">
              <a:buFontTx/>
              <a:buNone/>
            </a:pPr>
            <a:r>
              <a:rPr lang="en-US" altLang="zh-CN" sz="2000" b="1" dirty="0">
                <a:solidFill>
                  <a:srgbClr val="FF0000"/>
                </a:solidFill>
              </a:rPr>
              <a:t>	int h(int ){……}</a:t>
            </a:r>
            <a:r>
              <a:rPr lang="zh-CN" altLang="zh-CN" sz="2000" b="1" dirty="0">
                <a:solidFill>
                  <a:srgbClr val="FF0000"/>
                </a:solidFill>
              </a:rPr>
              <a:t>；</a:t>
            </a:r>
            <a:endParaRPr lang="zh-CN" altLang="zh-CN" sz="2000" b="1" dirty="0">
              <a:solidFill>
                <a:srgbClr val="FF0000"/>
              </a:solidFill>
            </a:endParaRPr>
          </a:p>
          <a:p>
            <a:pPr marL="0" indent="0">
              <a:buFontTx/>
              <a:buNone/>
            </a:pPr>
            <a:r>
              <a:rPr lang="en-US" altLang="zh-CN" sz="2000" b="1" dirty="0"/>
              <a:t>      	</a:t>
            </a:r>
            <a:r>
              <a:rPr lang="zh-CN" altLang="zh-CN" sz="2000" b="1" dirty="0"/>
              <a:t>……</a:t>
            </a:r>
            <a:endParaRPr lang="zh-CN" altLang="zh-CN" sz="2000" b="1" dirty="0"/>
          </a:p>
          <a:p>
            <a:pPr marL="0" indent="0">
              <a:buFontTx/>
              <a:buNone/>
            </a:pPr>
            <a:r>
              <a:rPr lang="en-US" altLang="zh-CN" sz="2000" b="1" dirty="0"/>
              <a:t>      	</a:t>
            </a:r>
            <a:r>
              <a:rPr lang="en-US" altLang="zh-CN" sz="2000" b="1" dirty="0">
                <a:solidFill>
                  <a:srgbClr val="0000CC"/>
                </a:solidFill>
              </a:rPr>
              <a:t>C {</a:t>
            </a:r>
            <a:endParaRPr lang="zh-CN" altLang="zh-CN" sz="2000" b="1" dirty="0">
              <a:solidFill>
                <a:srgbClr val="0000CC"/>
              </a:solidFill>
            </a:endParaRPr>
          </a:p>
          <a:p>
            <a:pPr marL="0" indent="0">
              <a:buFontTx/>
              <a:buNone/>
            </a:pPr>
            <a:r>
              <a:rPr lang="en-US" altLang="zh-CN" sz="2000" b="1" dirty="0">
                <a:solidFill>
                  <a:srgbClr val="0000CC"/>
                </a:solidFill>
              </a:rPr>
              <a:t>	         int c;</a:t>
            </a:r>
            <a:endParaRPr lang="zh-CN" altLang="zh-CN" sz="2000" b="1" dirty="0">
              <a:solidFill>
                <a:srgbClr val="0000CC"/>
              </a:solidFill>
            </a:endParaRPr>
          </a:p>
          <a:p>
            <a:pPr marL="0" indent="0">
              <a:buFontTx/>
              <a:buNone/>
            </a:pPr>
            <a:r>
              <a:rPr lang="en-US" altLang="zh-CN" sz="2000" b="1" dirty="0">
                <a:solidFill>
                  <a:srgbClr val="0000CC"/>
                </a:solidFill>
              </a:rPr>
              <a:t>	         int h(){</a:t>
            </a:r>
            <a:r>
              <a:rPr lang="zh-CN" altLang="zh-CN" sz="2000" b="1" dirty="0">
                <a:solidFill>
                  <a:srgbClr val="0000CC"/>
                </a:solidFill>
              </a:rPr>
              <a:t>……</a:t>
            </a:r>
            <a:r>
              <a:rPr lang="en-US" altLang="zh-CN" sz="2000" b="1" dirty="0">
                <a:solidFill>
                  <a:srgbClr val="0000CC"/>
                </a:solidFill>
              </a:rPr>
              <a:t>};</a:t>
            </a:r>
            <a:endParaRPr lang="zh-CN" altLang="zh-CN" sz="2000" b="1" dirty="0">
              <a:solidFill>
                <a:srgbClr val="0000CC"/>
              </a:solidFill>
            </a:endParaRPr>
          </a:p>
          <a:p>
            <a:pPr marL="0" indent="0">
              <a:buFontTx/>
              <a:buNone/>
            </a:pPr>
            <a:r>
              <a:rPr lang="en-US" altLang="zh-CN" sz="2000" b="1" dirty="0">
                <a:solidFill>
                  <a:srgbClr val="0000CC"/>
                </a:solidFill>
              </a:rPr>
              <a:t>                      int f(int </a:t>
            </a:r>
            <a:r>
              <a:rPr lang="en-US" altLang="zh-CN" sz="2000" b="1" dirty="0" err="1">
                <a:solidFill>
                  <a:srgbClr val="0000CC"/>
                </a:solidFill>
              </a:rPr>
              <a:t>i</a:t>
            </a:r>
            <a:r>
              <a:rPr lang="en-US" altLang="zh-CN" sz="2000" b="1" dirty="0">
                <a:solidFill>
                  <a:srgbClr val="0000CC"/>
                </a:solidFill>
              </a:rPr>
              <a:t>){……;return  B::h(i);}    //L1</a:t>
            </a:r>
            <a:endParaRPr lang="zh-CN" altLang="zh-CN" sz="2000" b="1" dirty="0">
              <a:solidFill>
                <a:srgbClr val="0000CC"/>
              </a:solidFill>
            </a:endParaRPr>
          </a:p>
          <a:p>
            <a:pPr marL="0" indent="0">
              <a:buFontTx/>
              <a:buNone/>
            </a:pPr>
            <a:r>
              <a:rPr lang="en-US" altLang="zh-CN" sz="2000" b="1" dirty="0">
                <a:solidFill>
                  <a:srgbClr val="0000CC"/>
                </a:solidFill>
              </a:rPr>
              <a:t>         		……</a:t>
            </a:r>
            <a:endParaRPr lang="zh-CN" altLang="zh-CN" sz="2000" b="1" dirty="0">
              <a:solidFill>
                <a:srgbClr val="0000CC"/>
              </a:solidFill>
            </a:endParaRPr>
          </a:p>
          <a:p>
            <a:pPr marL="0" indent="0">
              <a:buFontTx/>
              <a:buNone/>
            </a:pPr>
            <a:r>
              <a:rPr lang="en-US" altLang="zh-CN" sz="2000" b="1" dirty="0">
                <a:solidFill>
                  <a:srgbClr val="0000CC"/>
                </a:solidFill>
              </a:rPr>
              <a:t>        	   }</a:t>
            </a:r>
            <a:endParaRPr lang="zh-CN" altLang="zh-CN" sz="2000" b="1" dirty="0">
              <a:solidFill>
                <a:srgbClr val="0000CC"/>
              </a:solidFill>
            </a:endParaRPr>
          </a:p>
          <a:p>
            <a:pPr marL="0" indent="0">
              <a:buFontTx/>
              <a:buNone/>
            </a:pPr>
            <a:r>
              <a:rPr lang="en-US" altLang="zh-CN" sz="2000" b="1" dirty="0"/>
              <a:t>       </a:t>
            </a:r>
            <a:r>
              <a:rPr lang="en-US" altLang="zh-CN" sz="2000" b="1" dirty="0">
                <a:solidFill>
                  <a:srgbClr val="FF0000"/>
                </a:solidFill>
              </a:rPr>
              <a:t>}</a:t>
            </a:r>
            <a:endParaRPr lang="zh-CN" altLang="zh-CN" sz="2000" b="1" dirty="0">
              <a:solidFill>
                <a:srgbClr val="FF0000"/>
              </a:solidFill>
            </a:endParaRPr>
          </a:p>
          <a:p>
            <a:pPr marL="0" indent="0">
              <a:buFontTx/>
              <a:buNone/>
            </a:pPr>
            <a:r>
              <a:rPr lang="en-US" altLang="zh-CN" sz="2000" b="1" dirty="0"/>
              <a:t>}</a:t>
            </a:r>
            <a:endParaRPr lang="zh-CN" altLang="zh-CN" sz="2000" b="1" dirty="0"/>
          </a:p>
          <a:p>
            <a:pPr marL="0" indent="0">
              <a:buFontTx/>
              <a:buNone/>
            </a:pPr>
            <a:endParaRPr lang="zh-CN" altLang="en-US" sz="2000" b="1" dirty="0"/>
          </a:p>
        </p:txBody>
      </p:sp>
      <p:sp>
        <p:nvSpPr>
          <p:cNvPr id="5" name="矩形 4"/>
          <p:cNvSpPr/>
          <p:nvPr/>
        </p:nvSpPr>
        <p:spPr>
          <a:xfrm>
            <a:off x="3763963" y="1557338"/>
            <a:ext cx="5122862" cy="1568450"/>
          </a:xfrm>
          <a:prstGeom prst="rect">
            <a:avLst/>
          </a:prstGeom>
          <a:gradFill>
            <a:gsLst>
              <a:gs pos="0">
                <a:schemeClr val="accent1">
                  <a:lumMod val="5000"/>
                  <a:lumOff val="95000"/>
                </a:schemeClr>
              </a:gs>
              <a:gs pos="74000">
                <a:srgbClr val="99FF33"/>
              </a:gs>
              <a:gs pos="83000">
                <a:schemeClr val="accent1">
                  <a:lumMod val="45000"/>
                  <a:lumOff val="55000"/>
                </a:schemeClr>
              </a:gs>
              <a:gs pos="100000">
                <a:schemeClr val="accent1">
                  <a:lumMod val="30000"/>
                  <a:lumOff val="70000"/>
                </a:schemeClr>
              </a:gs>
            </a:gsLst>
            <a:lin ang="5400000" scaled="1"/>
          </a:gradFill>
        </p:spPr>
        <p:txBody>
          <a:bodyPr>
            <a:spAutoFit/>
          </a:bodyPr>
          <a:lstStyle/>
          <a:p>
            <a:pPr marL="263525" indent="269875" algn="just" eaLnBrk="0" hangingPunct="0">
              <a:defRPr/>
            </a:pPr>
            <a:r>
              <a:rPr lang="en-US" altLang="zh-CN" sz="2400" b="1" dirty="0">
                <a:latin typeface="Courier New" panose="02070309020205020404" pitchFamily="49" charset="0"/>
                <a:ea typeface="华文中宋" panose="02010600040101010101" charset="-122"/>
                <a:cs typeface="Times New Roman" panose="02020603050405020304" pitchFamily="18" charset="0"/>
              </a:rPr>
              <a:t>C </a:t>
            </a:r>
            <a:r>
              <a:rPr lang="en-US" altLang="zh-CN" sz="2400" b="1" dirty="0" err="1">
                <a:latin typeface="Courier New" panose="02070309020205020404" pitchFamily="49" charset="0"/>
                <a:ea typeface="华文中宋" panose="02010600040101010101" charset="-122"/>
                <a:cs typeface="Times New Roman" panose="02020603050405020304" pitchFamily="18" charset="0"/>
              </a:rPr>
              <a:t>xa</a:t>
            </a:r>
            <a:r>
              <a:rPr lang="en-US" altLang="zh-CN" sz="2400" b="1" dirty="0">
                <a:latin typeface="Courier New" panose="02070309020205020404" pitchFamily="49" charset="0"/>
                <a:ea typeface="华文中宋" panose="02010600040101010101" charset="-122"/>
                <a:cs typeface="Times New Roman" panose="02020603050405020304" pitchFamily="18" charset="0"/>
              </a:rPr>
              <a:t>;</a:t>
            </a:r>
            <a:endParaRPr lang="zh-CN" altLang="zh-CN" sz="2400" b="1" dirty="0">
              <a:latin typeface="Times New Roman" panose="02020603050405020304" pitchFamily="18" charset="0"/>
              <a:ea typeface="华文中宋" panose="02010600040101010101" charset="-122"/>
              <a:cs typeface="Times New Roman" panose="02020603050405020304" pitchFamily="18" charset="0"/>
            </a:endParaRPr>
          </a:p>
          <a:p>
            <a:pPr marL="263525" indent="269875" algn="just" eaLnBrk="0" hangingPunct="0">
              <a:defRPr/>
            </a:pPr>
            <a:r>
              <a:rPr lang="en-US" altLang="zh-CN" sz="2400" b="1" dirty="0" err="1">
                <a:latin typeface="Courier New" panose="02070309020205020404" pitchFamily="49" charset="0"/>
                <a:ea typeface="华文中宋" panose="02010600040101010101" charset="-122"/>
                <a:cs typeface="Times New Roman" panose="02020603050405020304" pitchFamily="18" charset="0"/>
              </a:rPr>
              <a:t>xa.g</a:t>
            </a:r>
            <a:r>
              <a:rPr lang="en-US" altLang="zh-CN" sz="2400" b="1" dirty="0">
                <a:latin typeface="Courier New" panose="02070309020205020404" pitchFamily="49" charset="0"/>
                <a:ea typeface="华文中宋" panose="02010600040101010101" charset="-122"/>
                <a:cs typeface="Times New Roman" panose="02020603050405020304" pitchFamily="18" charset="0"/>
              </a:rPr>
              <a:t>();</a:t>
            </a:r>
            <a:endParaRPr lang="zh-CN" altLang="zh-CN" sz="2400" b="1" dirty="0">
              <a:latin typeface="Times New Roman" panose="02020603050405020304" pitchFamily="18" charset="0"/>
              <a:ea typeface="华文中宋" panose="02010600040101010101" charset="-122"/>
              <a:cs typeface="Times New Roman" panose="02020603050405020304" pitchFamily="18" charset="0"/>
            </a:endParaRPr>
          </a:p>
          <a:p>
            <a:pPr marL="263525" indent="269875" algn="just" eaLnBrk="0" hangingPunct="0">
              <a:defRPr/>
            </a:pPr>
            <a:r>
              <a:rPr lang="en-US" altLang="zh-CN" sz="2400" b="1" dirty="0" err="1">
                <a:latin typeface="Courier New" panose="02070309020205020404" pitchFamily="49" charset="0"/>
                <a:ea typeface="华文中宋" panose="02010600040101010101" charset="-122"/>
                <a:cs typeface="Times New Roman" panose="02020603050405020304" pitchFamily="18" charset="0"/>
              </a:rPr>
              <a:t>xa.h</a:t>
            </a:r>
            <a:r>
              <a:rPr lang="en-US" altLang="zh-CN" sz="2400" b="1" dirty="0">
                <a:latin typeface="Courier New" panose="02070309020205020404" pitchFamily="49" charset="0"/>
                <a:ea typeface="华文中宋" panose="02010600040101010101" charset="-122"/>
                <a:cs typeface="Times New Roman" panose="02020603050405020304" pitchFamily="18" charset="0"/>
              </a:rPr>
              <a:t>(3);      //L2</a:t>
            </a:r>
            <a:r>
              <a:rPr lang="zh-CN" altLang="zh-CN" sz="2400" b="1" dirty="0">
                <a:latin typeface="Courier New" panose="02070309020205020404" pitchFamily="49" charset="0"/>
                <a:ea typeface="华文中宋" panose="02010600040101010101" charset="-122"/>
                <a:cs typeface="Times New Roman" panose="02020603050405020304" pitchFamily="18" charset="0"/>
              </a:rPr>
              <a:t>，错误</a:t>
            </a:r>
            <a:endParaRPr lang="zh-CN" altLang="zh-CN" sz="2400" b="1" dirty="0">
              <a:latin typeface="Times New Roman" panose="02020603050405020304" pitchFamily="18" charset="0"/>
              <a:ea typeface="华文中宋" panose="02010600040101010101" charset="-122"/>
              <a:cs typeface="Times New Roman" panose="02020603050405020304" pitchFamily="18" charset="0"/>
            </a:endParaRPr>
          </a:p>
          <a:p>
            <a:pPr marL="263525" indent="269875" algn="just" eaLnBrk="0" hangingPunct="0">
              <a:defRPr/>
            </a:pPr>
            <a:r>
              <a:rPr lang="en-US" altLang="zh-CN" sz="2400" b="1" dirty="0" err="1">
                <a:latin typeface="Courier New" panose="02070309020205020404" pitchFamily="49" charset="0"/>
                <a:ea typeface="华文中宋" panose="02010600040101010101" charset="-122"/>
                <a:cs typeface="Times New Roman" panose="02020603050405020304" pitchFamily="18" charset="0"/>
              </a:rPr>
              <a:t>xa.B</a:t>
            </a:r>
            <a:r>
              <a:rPr lang="en-US" altLang="zh-CN" sz="2400" b="1" dirty="0">
                <a:latin typeface="Courier New" panose="02070309020205020404" pitchFamily="49" charset="0"/>
                <a:ea typeface="华文中宋" panose="02010600040101010101" charset="-122"/>
                <a:cs typeface="Times New Roman" panose="02020603050405020304" pitchFamily="18" charset="0"/>
              </a:rPr>
              <a:t>::h(3);   //L3</a:t>
            </a:r>
            <a:r>
              <a:rPr lang="zh-CN" altLang="zh-CN" sz="2400" b="1" dirty="0">
                <a:latin typeface="Courier New" panose="02070309020205020404" pitchFamily="49" charset="0"/>
                <a:ea typeface="华文中宋" panose="02010600040101010101" charset="-122"/>
                <a:cs typeface="Times New Roman" panose="02020603050405020304" pitchFamily="18" charset="0"/>
              </a:rPr>
              <a:t>，正确</a:t>
            </a:r>
            <a:endParaRPr lang="zh-CN" altLang="zh-CN" sz="2400" b="1" dirty="0">
              <a:latin typeface="Times New Roman" panose="02020603050405020304" pitchFamily="18" charset="0"/>
              <a:ea typeface="华文中宋" panose="02010600040101010101" charset="-122"/>
              <a:cs typeface="Times New Roman" panose="02020603050405020304" pitchFamily="18" charset="0"/>
            </a:endParaRPr>
          </a:p>
        </p:txBody>
      </p:sp>
      <p:sp>
        <p:nvSpPr>
          <p:cNvPr id="6" name="对话气泡: 矩形 5"/>
          <p:cNvSpPr/>
          <p:nvPr/>
        </p:nvSpPr>
        <p:spPr>
          <a:xfrm>
            <a:off x="5095875" y="3860800"/>
            <a:ext cx="3940175" cy="1584325"/>
          </a:xfrm>
          <a:prstGeom prst="wedgeRectCallout">
            <a:avLst>
              <a:gd name="adj1" fmla="val -11635"/>
              <a:gd name="adj2" fmla="val -97412"/>
            </a:avLst>
          </a:prstGeom>
          <a:gradFill>
            <a:gsLst>
              <a:gs pos="0">
                <a:schemeClr val="accent1">
                  <a:lumMod val="5000"/>
                  <a:lumOff val="95000"/>
                </a:schemeClr>
              </a:gs>
              <a:gs pos="74000">
                <a:srgbClr val="99FF33"/>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3200" b="1" dirty="0">
                <a:solidFill>
                  <a:schemeClr val="tx1"/>
                </a:solidFill>
              </a:rPr>
              <a:t>思考题：</a:t>
            </a:r>
            <a:endParaRPr lang="en-US" altLang="zh-CN" sz="3200" b="1" dirty="0">
              <a:solidFill>
                <a:schemeClr val="tx1"/>
              </a:solidFill>
            </a:endParaRPr>
          </a:p>
          <a:p>
            <a:pPr eaLnBrk="0" hangingPunct="0">
              <a:defRPr/>
            </a:pPr>
            <a:r>
              <a:rPr lang="en-US" altLang="zh-CN" sz="2400" b="1" dirty="0">
                <a:solidFill>
                  <a:schemeClr val="tx1"/>
                </a:solidFill>
              </a:rPr>
              <a:t>1．</a:t>
            </a:r>
            <a:r>
              <a:rPr lang="zh-CN" altLang="en-US" sz="2400" b="1" dirty="0">
                <a:solidFill>
                  <a:schemeClr val="tx1"/>
                </a:solidFill>
              </a:rPr>
              <a:t>分析</a:t>
            </a:r>
            <a:r>
              <a:rPr lang="en-US" altLang="zh-CN" sz="2400" b="1" dirty="0" err="1">
                <a:solidFill>
                  <a:schemeClr val="tx1"/>
                </a:solidFill>
              </a:rPr>
              <a:t>xa.g</a:t>
            </a:r>
            <a:r>
              <a:rPr lang="en-US" altLang="zh-CN" sz="2400" b="1" dirty="0">
                <a:solidFill>
                  <a:schemeClr val="tx1"/>
                </a:solidFill>
              </a:rPr>
              <a:t>()</a:t>
            </a:r>
            <a:r>
              <a:rPr lang="zh-CN" altLang="en-US" sz="2400" b="1" dirty="0">
                <a:solidFill>
                  <a:schemeClr val="tx1"/>
                </a:solidFill>
              </a:rPr>
              <a:t>的调用过程？</a:t>
            </a:r>
            <a:endParaRPr lang="en-US" altLang="zh-CN" sz="2400" b="1" dirty="0">
              <a:solidFill>
                <a:schemeClr val="tx1"/>
              </a:solidFill>
            </a:endParaRPr>
          </a:p>
          <a:p>
            <a:pPr eaLnBrk="0" hangingPunct="0">
              <a:defRPr/>
            </a:pPr>
            <a:r>
              <a:rPr lang="en-US" altLang="zh-CN" sz="2400" b="1" dirty="0">
                <a:solidFill>
                  <a:schemeClr val="tx1"/>
                </a:solidFill>
              </a:rPr>
              <a:t>2．</a:t>
            </a:r>
            <a:r>
              <a:rPr lang="zh-CN" altLang="en-US" sz="2400" b="1" dirty="0">
                <a:solidFill>
                  <a:schemeClr val="tx1"/>
                </a:solidFill>
              </a:rPr>
              <a:t>分析</a:t>
            </a:r>
            <a:r>
              <a:rPr lang="en-US" altLang="zh-CN" sz="2400" b="1" dirty="0">
                <a:solidFill>
                  <a:schemeClr val="tx1"/>
                </a:solidFill>
              </a:rPr>
              <a:t>L2</a:t>
            </a:r>
            <a:r>
              <a:rPr lang="zh-CN" altLang="en-US" sz="2400" b="1" dirty="0">
                <a:solidFill>
                  <a:schemeClr val="tx1"/>
                </a:solidFill>
              </a:rPr>
              <a:t>错误的原因？</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anim calcmode="lin" valueType="num">
                                      <p:cBhvr additive="base">
                                        <p:cTn id="1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anim calcmode="lin" valueType="num">
                                      <p:cBhvr additive="base">
                                        <p:cTn id="2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 calcmode="lin" valueType="num">
                                      <p:cBhvr additive="base">
                                        <p:cTn id="7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additive="base">
                                        <p:cTn id="77" dur="500" fill="hold"/>
                                        <p:tgtEl>
                                          <p:spTgt spid="5"/>
                                        </p:tgtEl>
                                        <p:attrNameLst>
                                          <p:attrName>ppt_x</p:attrName>
                                        </p:attrNameLst>
                                      </p:cBhvr>
                                      <p:tavLst>
                                        <p:tav tm="0">
                                          <p:val>
                                            <p:strVal val="#ppt_x"/>
                                          </p:val>
                                        </p:tav>
                                        <p:tav tm="100000">
                                          <p:val>
                                            <p:strVal val="#ppt_x"/>
                                          </p:val>
                                        </p:tav>
                                      </p:tavLst>
                                    </p:anim>
                                    <p:anim calcmode="lin" valueType="num">
                                      <p:cBhvr additive="base">
                                        <p:cTn id="7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wipe(down)">
                                      <p:cBhvr>
                                        <p:cTn id="8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457200" y="73025"/>
            <a:ext cx="8229600" cy="811213"/>
          </a:xfrm>
        </p:spPr>
        <p:txBody>
          <a:bodyPr/>
          <a:lstStyle/>
          <a:p>
            <a:r>
              <a:rPr lang="en-US" altLang="zh-CN" b="1"/>
              <a:t>4.5 </a:t>
            </a:r>
            <a:r>
              <a:rPr lang="zh-CN" altLang="en-US" b="1"/>
              <a:t>构造函数</a:t>
            </a:r>
            <a:r>
              <a:rPr lang="zh-CN" altLang="en-US" b="1">
                <a:solidFill>
                  <a:srgbClr val="FF0000"/>
                </a:solidFill>
              </a:rPr>
              <a:t>和析构函数</a:t>
            </a:r>
            <a:endParaRPr lang="zh-CN" altLang="en-US"/>
          </a:p>
        </p:txBody>
      </p:sp>
      <p:sp>
        <p:nvSpPr>
          <p:cNvPr id="3" name="内容占位符 2"/>
          <p:cNvSpPr>
            <a:spLocks noGrp="1"/>
          </p:cNvSpPr>
          <p:nvPr>
            <p:ph idx="1"/>
          </p:nvPr>
        </p:nvSpPr>
        <p:spPr>
          <a:xfrm>
            <a:off x="-107950" y="884238"/>
            <a:ext cx="9159875" cy="5957887"/>
          </a:xfrm>
        </p:spPr>
        <p:txBody>
          <a:bodyPr/>
          <a:lstStyle/>
          <a:p>
            <a:pPr marL="0" indent="0">
              <a:buFontTx/>
              <a:buNone/>
              <a:defRPr/>
            </a:pPr>
            <a:r>
              <a:rPr lang="en-US" altLang="zh-CN" sz="2800" b="1" dirty="0">
                <a:solidFill>
                  <a:srgbClr val="0000CC"/>
                </a:solidFill>
              </a:rPr>
              <a:t>1</a:t>
            </a:r>
            <a:r>
              <a:rPr lang="zh-CN" altLang="en-US" sz="2800" b="1" dirty="0">
                <a:solidFill>
                  <a:srgbClr val="0000CC"/>
                </a:solidFill>
              </a:rPr>
              <a:t>．为什么要设计构造函数？</a:t>
            </a:r>
            <a:endParaRPr lang="en-US" altLang="zh-CN" sz="2800" b="1" dirty="0">
              <a:solidFill>
                <a:srgbClr val="0000CC"/>
              </a:solidFill>
            </a:endParaRPr>
          </a:p>
          <a:p>
            <a:pPr lvl="1">
              <a:defRPr/>
            </a:pPr>
            <a:r>
              <a:rPr lang="zh-CN" altLang="en-US" sz="2000" b="1" dirty="0"/>
              <a:t>在任何时候，</a:t>
            </a:r>
            <a:r>
              <a:rPr lang="zh-CN" altLang="en-US" sz="2000" b="1" dirty="0">
                <a:solidFill>
                  <a:srgbClr val="FF0000"/>
                </a:solidFill>
              </a:rPr>
              <a:t>只要定义类的对象，就需要调用适当的构造函数</a:t>
            </a:r>
            <a:r>
              <a:rPr lang="zh-CN" altLang="en-US" sz="2000" b="1" dirty="0"/>
              <a:t>。因此，设计类时必须要考虑类的构造函数设计（包括派生类）。</a:t>
            </a:r>
            <a:endParaRPr lang="en-US" altLang="zh-CN" sz="2000" b="1" dirty="0"/>
          </a:p>
          <a:p>
            <a:pPr lvl="1">
              <a:defRPr/>
            </a:pPr>
            <a:r>
              <a:rPr lang="zh-CN" altLang="en-US" sz="2000" b="1" dirty="0"/>
              <a:t>有时，一个类没有构造函数也在使用，这种情况只能定义无参对象，而且它</a:t>
            </a:r>
            <a:r>
              <a:rPr lang="zh-CN" altLang="en-US" sz="2000" b="1" dirty="0">
                <a:solidFill>
                  <a:srgbClr val="0000CC"/>
                </a:solidFill>
              </a:rPr>
              <a:t>调用了编译器为它生成的默认构造函数</a:t>
            </a:r>
            <a:r>
              <a:rPr lang="zh-CN" altLang="en-US" sz="2000" b="1" dirty="0"/>
              <a:t>（</a:t>
            </a:r>
            <a:r>
              <a:rPr lang="zh-CN" altLang="en-US" sz="2000" b="1" dirty="0">
                <a:solidFill>
                  <a:srgbClr val="FF0000"/>
                </a:solidFill>
              </a:rPr>
              <a:t>这种情况一定符合编译器为类自动生成默认构造函数的情况</a:t>
            </a:r>
            <a:r>
              <a:rPr lang="zh-CN" altLang="en-US" sz="2000" b="1" dirty="0"/>
              <a:t>）。</a:t>
            </a:r>
            <a:endParaRPr lang="zh-CN" altLang="en-US" sz="2000" b="1" dirty="0"/>
          </a:p>
          <a:p>
            <a:pPr marL="457200" lvl="1" indent="0">
              <a:buFontTx/>
              <a:buNone/>
              <a:defRPr/>
            </a:pPr>
            <a:endParaRPr lang="en-US" altLang="zh-CN" sz="2000" b="1" dirty="0"/>
          </a:p>
          <a:p>
            <a:pPr marL="0" indent="0">
              <a:buFontTx/>
              <a:buNone/>
              <a:defRPr/>
            </a:pPr>
            <a:r>
              <a:rPr lang="en-US" altLang="zh-CN" sz="2800" b="1" dirty="0">
                <a:solidFill>
                  <a:srgbClr val="0000CC"/>
                </a:solidFill>
              </a:rPr>
              <a:t>2．</a:t>
            </a:r>
            <a:r>
              <a:rPr lang="zh-CN" altLang="en-US" sz="2800" b="1" dirty="0">
                <a:solidFill>
                  <a:srgbClr val="0000CC"/>
                </a:solidFill>
              </a:rPr>
              <a:t>如何设计构造函数</a:t>
            </a:r>
            <a:endParaRPr lang="en-US" altLang="zh-CN" sz="2800" b="1" dirty="0">
              <a:solidFill>
                <a:srgbClr val="0000CC"/>
              </a:solidFill>
            </a:endParaRPr>
          </a:p>
          <a:p>
            <a:pPr lvl="1">
              <a:defRPr/>
            </a:pPr>
            <a:r>
              <a:rPr lang="zh-CN" altLang="en-US" sz="2000" b="1" dirty="0"/>
              <a:t>在用类定义对象时，通常会用</a:t>
            </a:r>
            <a:r>
              <a:rPr lang="zh-CN" altLang="en-US" sz="2000" b="1" dirty="0">
                <a:solidFill>
                  <a:srgbClr val="FF0000"/>
                </a:solidFill>
              </a:rPr>
              <a:t>到默认构造函数</a:t>
            </a:r>
            <a:r>
              <a:rPr lang="zh-CN" altLang="en-US" sz="2000" b="1" dirty="0"/>
              <a:t>（定义无参对象或对象数组）、</a:t>
            </a:r>
            <a:r>
              <a:rPr lang="zh-CN" altLang="en-US" sz="2000" b="1" dirty="0">
                <a:solidFill>
                  <a:srgbClr val="FF0000"/>
                </a:solidFill>
              </a:rPr>
              <a:t>拷贝构造函数（</a:t>
            </a:r>
            <a:r>
              <a:rPr lang="zh-CN" altLang="en-US" sz="2000" b="1" dirty="0"/>
              <a:t>类对象作函数参数），</a:t>
            </a:r>
            <a:r>
              <a:rPr lang="zh-CN" altLang="en-US" sz="2000" b="1" dirty="0">
                <a:solidFill>
                  <a:srgbClr val="FF0000"/>
                </a:solidFill>
              </a:rPr>
              <a:t>赋值运算符函数</a:t>
            </a:r>
            <a:r>
              <a:rPr lang="zh-CN" altLang="en-US" sz="2000" b="1" dirty="0"/>
              <a:t>（对象赋值），</a:t>
            </a:r>
            <a:r>
              <a:rPr lang="zh-CN" altLang="en-US" sz="2000" b="1" dirty="0">
                <a:solidFill>
                  <a:srgbClr val="FF0000"/>
                </a:solidFill>
              </a:rPr>
              <a:t>移动拷贝构造函数</a:t>
            </a:r>
            <a:r>
              <a:rPr lang="zh-CN" altLang="en-US" sz="2000" b="1" dirty="0"/>
              <a:t>和</a:t>
            </a:r>
            <a:r>
              <a:rPr lang="zh-CN" altLang="en-US" sz="2000" b="1" dirty="0">
                <a:solidFill>
                  <a:srgbClr val="FF0000"/>
                </a:solidFill>
              </a:rPr>
              <a:t>移动赋值运符</a:t>
            </a:r>
            <a:r>
              <a:rPr lang="zh-CN" altLang="en-US" sz="2000" b="1" dirty="0"/>
              <a:t>函数，当类没有定义任何构造函数时，编译器会自动为类生成这些成员函数。</a:t>
            </a:r>
            <a:endParaRPr lang="en-US" altLang="zh-CN" sz="2000" b="1" dirty="0"/>
          </a:p>
          <a:p>
            <a:pPr lvl="1">
              <a:defRPr/>
            </a:pPr>
            <a:r>
              <a:rPr lang="zh-CN" altLang="en-US" sz="2000" b="1" dirty="0"/>
              <a:t>在</a:t>
            </a:r>
            <a:r>
              <a:rPr lang="zh-CN" altLang="en-US" sz="2000" b="1" dirty="0">
                <a:solidFill>
                  <a:srgbClr val="FF0000"/>
                </a:solidFill>
              </a:rPr>
              <a:t>通常情况下</a:t>
            </a:r>
            <a:r>
              <a:rPr lang="zh-CN" altLang="en-US" sz="2000" b="1" dirty="0"/>
              <a:t>，由编译器生成的上述成员函数已能够胜任对象的定义或复制了，即</a:t>
            </a:r>
            <a:r>
              <a:rPr lang="zh-CN" altLang="en-US" sz="2000" b="1" dirty="0">
                <a:solidFill>
                  <a:srgbClr val="FF0000"/>
                </a:solidFill>
              </a:rPr>
              <a:t>可以不定义这些成员函数</a:t>
            </a:r>
            <a:r>
              <a:rPr lang="zh-CN" altLang="en-US" sz="2000" b="1" dirty="0"/>
              <a:t>。</a:t>
            </a:r>
            <a:endParaRPr lang="en-US" altLang="zh-CN" sz="2000" b="1" dirty="0"/>
          </a:p>
          <a:p>
            <a:pPr lvl="1">
              <a:defRPr/>
            </a:pPr>
            <a:r>
              <a:rPr lang="zh-CN" altLang="en-US" sz="2000" b="1" dirty="0"/>
              <a:t>但是，当</a:t>
            </a:r>
            <a:r>
              <a:rPr lang="zh-CN" altLang="en-US" sz="2000" b="1" dirty="0">
                <a:solidFill>
                  <a:srgbClr val="FF0000"/>
                </a:solidFill>
              </a:rPr>
              <a:t>类存在指针数据成员</a:t>
            </a:r>
            <a:r>
              <a:rPr lang="zh-CN" altLang="en-US" sz="2000" b="1" dirty="0"/>
              <a:t>时，就很有可能需要</a:t>
            </a:r>
            <a:r>
              <a:rPr lang="zh-CN" altLang="en-US" sz="2000" b="1" dirty="0">
                <a:solidFill>
                  <a:srgbClr val="FF0000"/>
                </a:solidFill>
              </a:rPr>
              <a:t>显示定义</a:t>
            </a:r>
            <a:r>
              <a:rPr lang="zh-CN" altLang="en-US" sz="2000" b="1" dirty="0"/>
              <a:t>这些成员函数，否则很有可能产生指针悬挂问题。</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323850" y="1143000"/>
            <a:ext cx="7772400" cy="5187950"/>
          </a:xfrm>
        </p:spPr>
        <p:txBody>
          <a:bodyPr/>
          <a:lstStyle/>
          <a:p>
            <a:pPr eaLnBrk="1" hangingPunct="1">
              <a:buFontTx/>
              <a:buNone/>
            </a:pPr>
            <a:r>
              <a:rPr lang="en-US" altLang="zh-CN" b="1" dirty="0">
                <a:solidFill>
                  <a:srgbClr val="0000CC"/>
                </a:solidFill>
              </a:rPr>
              <a:t>4</a:t>
            </a:r>
            <a:r>
              <a:rPr lang="zh-CN" altLang="en-US" b="1" dirty="0">
                <a:solidFill>
                  <a:srgbClr val="0000CC"/>
                </a:solidFill>
              </a:rPr>
              <a:t>、派生类可实施的对基类的改变</a:t>
            </a:r>
            <a:endParaRPr lang="zh-CN" altLang="en-US" b="1" dirty="0">
              <a:solidFill>
                <a:srgbClr val="0000CC"/>
              </a:solidFill>
            </a:endParaRPr>
          </a:p>
          <a:p>
            <a:pPr lvl="1" eaLnBrk="1" hangingPunct="1"/>
            <a:r>
              <a:rPr lang="zh-CN" altLang="en-US" b="1" dirty="0"/>
              <a:t>增加新的数据成员和成员函数。</a:t>
            </a:r>
            <a:endParaRPr lang="zh-CN" altLang="en-US" b="1" dirty="0"/>
          </a:p>
          <a:p>
            <a:pPr lvl="1" eaLnBrk="1" hangingPunct="1"/>
            <a:r>
              <a:rPr lang="zh-CN" altLang="en-US" b="1" dirty="0"/>
              <a:t>重载基类的成员函数。</a:t>
            </a:r>
            <a:endParaRPr lang="zh-CN" altLang="en-US" b="1" dirty="0"/>
          </a:p>
          <a:p>
            <a:pPr lvl="1" eaLnBrk="1" hangingPunct="1"/>
            <a:r>
              <a:rPr lang="zh-CN" altLang="en-US" b="1" dirty="0"/>
              <a:t>重定义</a:t>
            </a:r>
            <a:r>
              <a:rPr lang="en-US" altLang="zh-CN" b="1" dirty="0"/>
              <a:t>(</a:t>
            </a:r>
            <a:r>
              <a:rPr lang="zh-CN" altLang="en-US" b="1" dirty="0"/>
              <a:t>覆盖</a:t>
            </a:r>
            <a:r>
              <a:rPr lang="en-US" altLang="zh-CN" b="1" dirty="0"/>
              <a:t>)</a:t>
            </a:r>
            <a:r>
              <a:rPr lang="zh-CN" altLang="en-US" b="1" dirty="0"/>
              <a:t>基类已有的成员函数。</a:t>
            </a:r>
            <a:endParaRPr lang="zh-CN" altLang="en-US" b="1" dirty="0"/>
          </a:p>
          <a:p>
            <a:pPr lvl="1" eaLnBrk="1" hangingPunct="1"/>
            <a:r>
              <a:rPr lang="zh-CN" altLang="en-US" b="1" dirty="0"/>
              <a:t>改变基类成员在派生类中的访问属性。</a:t>
            </a:r>
            <a:endParaRPr lang="zh-CN" altLang="en-US" b="1" dirty="0"/>
          </a:p>
          <a:p>
            <a:pPr eaLnBrk="1" hangingPunct="1">
              <a:buFontTx/>
              <a:buNone/>
            </a:pPr>
            <a:r>
              <a:rPr lang="en-US" altLang="zh-CN" b="1" dirty="0">
                <a:solidFill>
                  <a:srgbClr val="0000CC"/>
                </a:solidFill>
              </a:rPr>
              <a:t>5</a:t>
            </a:r>
            <a:r>
              <a:rPr lang="zh-CN" altLang="en-US" b="1" dirty="0">
                <a:solidFill>
                  <a:srgbClr val="0000CC"/>
                </a:solidFill>
              </a:rPr>
              <a:t>、派生类不能继承基类的以下内容</a:t>
            </a:r>
            <a:endParaRPr lang="zh-CN" altLang="en-US" b="1" dirty="0">
              <a:solidFill>
                <a:srgbClr val="0000CC"/>
              </a:solidFill>
            </a:endParaRPr>
          </a:p>
          <a:p>
            <a:pPr lvl="1" eaLnBrk="1" hangingPunct="1"/>
            <a:r>
              <a:rPr lang="zh-CN" altLang="en-US" b="1" dirty="0"/>
              <a:t>基类的析构函数。</a:t>
            </a:r>
            <a:endParaRPr lang="zh-CN" altLang="en-US" b="1" dirty="0"/>
          </a:p>
          <a:p>
            <a:pPr lvl="1" eaLnBrk="1" hangingPunct="1"/>
            <a:r>
              <a:rPr lang="zh-CN" altLang="en-US" b="1" dirty="0"/>
              <a:t>基类的友元函数。</a:t>
            </a:r>
            <a:endParaRPr lang="zh-CN" altLang="en-US" b="1" dirty="0"/>
          </a:p>
          <a:p>
            <a:pPr lvl="1" eaLnBrk="1" hangingPunct="1"/>
            <a:r>
              <a:rPr lang="zh-CN" altLang="en-US" b="1" dirty="0"/>
              <a:t>静态数据成员和静态成员函数 </a:t>
            </a:r>
            <a:endParaRPr lang="zh-CN" altLang="en-US" b="1" dirty="0"/>
          </a:p>
        </p:txBody>
      </p:sp>
      <p:sp>
        <p:nvSpPr>
          <p:cNvPr id="17410" name="Rectangle 3"/>
          <p:cNvSpPr>
            <a:spLocks noGrp="1" noChangeArrowheads="1"/>
          </p:cNvSpPr>
          <p:nvPr>
            <p:ph type="title"/>
          </p:nvPr>
        </p:nvSpPr>
        <p:spPr>
          <a:xfrm>
            <a:off x="323850" y="0"/>
            <a:ext cx="7772400" cy="1143000"/>
          </a:xfrm>
        </p:spPr>
        <p:txBody>
          <a:bodyPr/>
          <a:lstStyle/>
          <a:p>
            <a:pPr eaLnBrk="1" hangingPunct="1"/>
            <a:r>
              <a:rPr lang="en-US" altLang="zh-CN" b="1"/>
              <a:t>4.1 </a:t>
            </a:r>
            <a:r>
              <a:rPr lang="zh-CN" altLang="en-US" b="1"/>
              <a:t>继承</a:t>
            </a:r>
            <a:r>
              <a:rPr lang="zh-CN" altLang="en-US" b="1">
                <a:solidFill>
                  <a:srgbClr val="FF0000"/>
                </a:solidFill>
              </a:rPr>
              <a:t>的概念</a:t>
            </a: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xEl>
                                              <p:pRg st="1" end="1"/>
                                            </p:txEl>
                                          </p:spTgt>
                                        </p:tgtEl>
                                        <p:attrNameLst>
                                          <p:attrName>style.visibility</p:attrName>
                                        </p:attrNameLst>
                                      </p:cBhvr>
                                      <p:to>
                                        <p:strVal val="visible"/>
                                      </p:to>
                                    </p:set>
                                    <p:anim calcmode="lin" valueType="num">
                                      <p:cBhvr additive="base">
                                        <p:cTn id="7" dur="500" fill="hold"/>
                                        <p:tgtEl>
                                          <p:spTgt spid="717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0">
                                            <p:txEl>
                                              <p:pRg st="2" end="2"/>
                                            </p:txEl>
                                          </p:spTgt>
                                        </p:tgtEl>
                                        <p:attrNameLst>
                                          <p:attrName>style.visibility</p:attrName>
                                        </p:attrNameLst>
                                      </p:cBhvr>
                                      <p:to>
                                        <p:strVal val="visible"/>
                                      </p:to>
                                    </p:set>
                                    <p:anim calcmode="lin" valueType="num">
                                      <p:cBhvr additive="base">
                                        <p:cTn id="11" dur="500" fill="hold"/>
                                        <p:tgtEl>
                                          <p:spTgt spid="717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0">
                                            <p:txEl>
                                              <p:pRg st="3" end="3"/>
                                            </p:txEl>
                                          </p:spTgt>
                                        </p:tgtEl>
                                        <p:attrNameLst>
                                          <p:attrName>style.visibility</p:attrName>
                                        </p:attrNameLst>
                                      </p:cBhvr>
                                      <p:to>
                                        <p:strVal val="visible"/>
                                      </p:to>
                                    </p:set>
                                    <p:anim calcmode="lin" valueType="num">
                                      <p:cBhvr additive="base">
                                        <p:cTn id="15" dur="500" fill="hold"/>
                                        <p:tgtEl>
                                          <p:spTgt spid="717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70">
                                            <p:txEl>
                                              <p:pRg st="4" end="4"/>
                                            </p:txEl>
                                          </p:spTgt>
                                        </p:tgtEl>
                                        <p:attrNameLst>
                                          <p:attrName>style.visibility</p:attrName>
                                        </p:attrNameLst>
                                      </p:cBhvr>
                                      <p:to>
                                        <p:strVal val="visible"/>
                                      </p:to>
                                    </p:set>
                                    <p:anim calcmode="lin" valueType="num">
                                      <p:cBhvr additive="base">
                                        <p:cTn id="19" dur="500" fill="hold"/>
                                        <p:tgtEl>
                                          <p:spTgt spid="717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170">
                                            <p:txEl>
                                              <p:pRg st="5" end="5"/>
                                            </p:txEl>
                                          </p:spTgt>
                                        </p:tgtEl>
                                        <p:attrNameLst>
                                          <p:attrName>style.visibility</p:attrName>
                                        </p:attrNameLst>
                                      </p:cBhvr>
                                      <p:to>
                                        <p:strVal val="visible"/>
                                      </p:to>
                                    </p:set>
                                    <p:animEffect transition="in" filter="wipe(down)">
                                      <p:cBhvr>
                                        <p:cTn id="25" dur="500"/>
                                        <p:tgtEl>
                                          <p:spTgt spid="7170">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9" presetClass="entr" presetSubtype="0" decel="100000" fill="hold" nodeType="clickEffect">
                                  <p:stCondLst>
                                    <p:cond delay="0"/>
                                  </p:stCondLst>
                                  <p:childTnLst>
                                    <p:set>
                                      <p:cBhvr>
                                        <p:cTn id="29" dur="1" fill="hold">
                                          <p:stCondLst>
                                            <p:cond delay="0"/>
                                          </p:stCondLst>
                                        </p:cTn>
                                        <p:tgtEl>
                                          <p:spTgt spid="7170">
                                            <p:txEl>
                                              <p:pRg st="6" end="6"/>
                                            </p:txEl>
                                          </p:spTgt>
                                        </p:tgtEl>
                                        <p:attrNameLst>
                                          <p:attrName>style.visibility</p:attrName>
                                        </p:attrNameLst>
                                      </p:cBhvr>
                                      <p:to>
                                        <p:strVal val="visible"/>
                                      </p:to>
                                    </p:set>
                                    <p:anim calcmode="lin" valueType="num">
                                      <p:cBhvr>
                                        <p:cTn id="30" dur="500" fill="hold"/>
                                        <p:tgtEl>
                                          <p:spTgt spid="7170">
                                            <p:txEl>
                                              <p:pRg st="6" end="6"/>
                                            </p:txEl>
                                          </p:spTgt>
                                        </p:tgtEl>
                                        <p:attrNameLst>
                                          <p:attrName>ppt_w</p:attrName>
                                        </p:attrNameLst>
                                      </p:cBhvr>
                                      <p:tavLst>
                                        <p:tav tm="0">
                                          <p:val>
                                            <p:fltVal val="0"/>
                                          </p:val>
                                        </p:tav>
                                        <p:tav tm="100000">
                                          <p:val>
                                            <p:strVal val="#ppt_w"/>
                                          </p:val>
                                        </p:tav>
                                      </p:tavLst>
                                    </p:anim>
                                    <p:anim calcmode="lin" valueType="num">
                                      <p:cBhvr>
                                        <p:cTn id="31" dur="500" fill="hold"/>
                                        <p:tgtEl>
                                          <p:spTgt spid="7170">
                                            <p:txEl>
                                              <p:pRg st="6" end="6"/>
                                            </p:txEl>
                                          </p:spTgt>
                                        </p:tgtEl>
                                        <p:attrNameLst>
                                          <p:attrName>ppt_h</p:attrName>
                                        </p:attrNameLst>
                                      </p:cBhvr>
                                      <p:tavLst>
                                        <p:tav tm="0">
                                          <p:val>
                                            <p:fltVal val="0"/>
                                          </p:val>
                                        </p:tav>
                                        <p:tav tm="100000">
                                          <p:val>
                                            <p:strVal val="#ppt_h"/>
                                          </p:val>
                                        </p:tav>
                                      </p:tavLst>
                                    </p:anim>
                                    <p:anim calcmode="lin" valueType="num">
                                      <p:cBhvr>
                                        <p:cTn id="32" dur="500" fill="hold"/>
                                        <p:tgtEl>
                                          <p:spTgt spid="7170">
                                            <p:txEl>
                                              <p:pRg st="6" end="6"/>
                                            </p:txEl>
                                          </p:spTgt>
                                        </p:tgtEl>
                                        <p:attrNameLst>
                                          <p:attrName>style.rotation</p:attrName>
                                        </p:attrNameLst>
                                      </p:cBhvr>
                                      <p:tavLst>
                                        <p:tav tm="0">
                                          <p:val>
                                            <p:fltVal val="360"/>
                                          </p:val>
                                        </p:tav>
                                        <p:tav tm="100000">
                                          <p:val>
                                            <p:fltVal val="0"/>
                                          </p:val>
                                        </p:tav>
                                      </p:tavLst>
                                    </p:anim>
                                    <p:animEffect transition="in" filter="fade">
                                      <p:cBhvr>
                                        <p:cTn id="33" dur="500"/>
                                        <p:tgtEl>
                                          <p:spTgt spid="7170">
                                            <p:txEl>
                                              <p:pRg st="6" end="6"/>
                                            </p:txEl>
                                          </p:spTgt>
                                        </p:tgtEl>
                                      </p:cBhvr>
                                    </p:animEffect>
                                  </p:childTnLst>
                                </p:cTn>
                              </p:par>
                              <p:par>
                                <p:cTn id="34" presetID="49" presetClass="entr" presetSubtype="0" decel="100000" fill="hold" nodeType="withEffect">
                                  <p:stCondLst>
                                    <p:cond delay="0"/>
                                  </p:stCondLst>
                                  <p:childTnLst>
                                    <p:set>
                                      <p:cBhvr>
                                        <p:cTn id="35" dur="1" fill="hold">
                                          <p:stCondLst>
                                            <p:cond delay="0"/>
                                          </p:stCondLst>
                                        </p:cTn>
                                        <p:tgtEl>
                                          <p:spTgt spid="7170">
                                            <p:txEl>
                                              <p:pRg st="7" end="7"/>
                                            </p:txEl>
                                          </p:spTgt>
                                        </p:tgtEl>
                                        <p:attrNameLst>
                                          <p:attrName>style.visibility</p:attrName>
                                        </p:attrNameLst>
                                      </p:cBhvr>
                                      <p:to>
                                        <p:strVal val="visible"/>
                                      </p:to>
                                    </p:set>
                                    <p:anim calcmode="lin" valueType="num">
                                      <p:cBhvr>
                                        <p:cTn id="36" dur="500" fill="hold"/>
                                        <p:tgtEl>
                                          <p:spTgt spid="7170">
                                            <p:txEl>
                                              <p:pRg st="7" end="7"/>
                                            </p:txEl>
                                          </p:spTgt>
                                        </p:tgtEl>
                                        <p:attrNameLst>
                                          <p:attrName>ppt_w</p:attrName>
                                        </p:attrNameLst>
                                      </p:cBhvr>
                                      <p:tavLst>
                                        <p:tav tm="0">
                                          <p:val>
                                            <p:fltVal val="0"/>
                                          </p:val>
                                        </p:tav>
                                        <p:tav tm="100000">
                                          <p:val>
                                            <p:strVal val="#ppt_w"/>
                                          </p:val>
                                        </p:tav>
                                      </p:tavLst>
                                    </p:anim>
                                    <p:anim calcmode="lin" valueType="num">
                                      <p:cBhvr>
                                        <p:cTn id="37" dur="500" fill="hold"/>
                                        <p:tgtEl>
                                          <p:spTgt spid="7170">
                                            <p:txEl>
                                              <p:pRg st="7" end="7"/>
                                            </p:txEl>
                                          </p:spTgt>
                                        </p:tgtEl>
                                        <p:attrNameLst>
                                          <p:attrName>ppt_h</p:attrName>
                                        </p:attrNameLst>
                                      </p:cBhvr>
                                      <p:tavLst>
                                        <p:tav tm="0">
                                          <p:val>
                                            <p:fltVal val="0"/>
                                          </p:val>
                                        </p:tav>
                                        <p:tav tm="100000">
                                          <p:val>
                                            <p:strVal val="#ppt_h"/>
                                          </p:val>
                                        </p:tav>
                                      </p:tavLst>
                                    </p:anim>
                                    <p:anim calcmode="lin" valueType="num">
                                      <p:cBhvr>
                                        <p:cTn id="38" dur="500" fill="hold"/>
                                        <p:tgtEl>
                                          <p:spTgt spid="7170">
                                            <p:txEl>
                                              <p:pRg st="7" end="7"/>
                                            </p:txEl>
                                          </p:spTgt>
                                        </p:tgtEl>
                                        <p:attrNameLst>
                                          <p:attrName>style.rotation</p:attrName>
                                        </p:attrNameLst>
                                      </p:cBhvr>
                                      <p:tavLst>
                                        <p:tav tm="0">
                                          <p:val>
                                            <p:fltVal val="360"/>
                                          </p:val>
                                        </p:tav>
                                        <p:tav tm="100000">
                                          <p:val>
                                            <p:fltVal val="0"/>
                                          </p:val>
                                        </p:tav>
                                      </p:tavLst>
                                    </p:anim>
                                    <p:animEffect transition="in" filter="fade">
                                      <p:cBhvr>
                                        <p:cTn id="39" dur="500"/>
                                        <p:tgtEl>
                                          <p:spTgt spid="7170">
                                            <p:txEl>
                                              <p:pRg st="7" end="7"/>
                                            </p:txEl>
                                          </p:spTgt>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7170">
                                            <p:txEl>
                                              <p:pRg st="8" end="8"/>
                                            </p:txEl>
                                          </p:spTgt>
                                        </p:tgtEl>
                                        <p:attrNameLst>
                                          <p:attrName>style.visibility</p:attrName>
                                        </p:attrNameLst>
                                      </p:cBhvr>
                                      <p:to>
                                        <p:strVal val="visible"/>
                                      </p:to>
                                    </p:set>
                                    <p:anim calcmode="lin" valueType="num">
                                      <p:cBhvr>
                                        <p:cTn id="42" dur="500" fill="hold"/>
                                        <p:tgtEl>
                                          <p:spTgt spid="7170">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7170">
                                            <p:txEl>
                                              <p:pRg st="8" end="8"/>
                                            </p:txEl>
                                          </p:spTgt>
                                        </p:tgtEl>
                                        <p:attrNameLst>
                                          <p:attrName>ppt_h</p:attrName>
                                        </p:attrNameLst>
                                      </p:cBhvr>
                                      <p:tavLst>
                                        <p:tav tm="0">
                                          <p:val>
                                            <p:fltVal val="0"/>
                                          </p:val>
                                        </p:tav>
                                        <p:tav tm="100000">
                                          <p:val>
                                            <p:strVal val="#ppt_h"/>
                                          </p:val>
                                        </p:tav>
                                      </p:tavLst>
                                    </p:anim>
                                    <p:anim calcmode="lin" valueType="num">
                                      <p:cBhvr>
                                        <p:cTn id="44" dur="500" fill="hold"/>
                                        <p:tgtEl>
                                          <p:spTgt spid="7170">
                                            <p:txEl>
                                              <p:pRg st="8" end="8"/>
                                            </p:txEl>
                                          </p:spTgt>
                                        </p:tgtEl>
                                        <p:attrNameLst>
                                          <p:attrName>style.rotation</p:attrName>
                                        </p:attrNameLst>
                                      </p:cBhvr>
                                      <p:tavLst>
                                        <p:tav tm="0">
                                          <p:val>
                                            <p:fltVal val="360"/>
                                          </p:val>
                                        </p:tav>
                                        <p:tav tm="100000">
                                          <p:val>
                                            <p:fltVal val="0"/>
                                          </p:val>
                                        </p:tav>
                                      </p:tavLst>
                                    </p:anim>
                                    <p:animEffect transition="in" filter="fade">
                                      <p:cBhvr>
                                        <p:cTn id="45" dur="500"/>
                                        <p:tgtEl>
                                          <p:spTgt spid="71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
        <p:nvSpPr>
          <p:cNvPr id="3" name="内容占位符 2"/>
          <p:cNvSpPr>
            <a:spLocks noGrp="1"/>
          </p:cNvSpPr>
          <p:nvPr>
            <p:ph idx="1"/>
          </p:nvPr>
        </p:nvSpPr>
        <p:spPr>
          <a:xfrm>
            <a:off x="0" y="1076325"/>
            <a:ext cx="8997950" cy="5283200"/>
          </a:xfrm>
        </p:spPr>
        <p:txBody>
          <a:bodyPr/>
          <a:lstStyle/>
          <a:p>
            <a:pPr marL="0" indent="0">
              <a:buFontTx/>
              <a:buNone/>
            </a:pPr>
            <a:r>
              <a:rPr lang="en-US" altLang="zh-CN" sz="2800" dirty="0">
                <a:solidFill>
                  <a:srgbClr val="0000CC"/>
                </a:solidFill>
              </a:rPr>
              <a:t>1</a:t>
            </a:r>
            <a:r>
              <a:rPr lang="zh-CN" altLang="zh-CN" sz="2800" dirty="0">
                <a:solidFill>
                  <a:srgbClr val="0000CC"/>
                </a:solidFill>
              </a:rPr>
              <a:t>．</a:t>
            </a:r>
            <a:r>
              <a:rPr lang="zh-CN" altLang="zh-CN" sz="2800" b="1" dirty="0">
                <a:solidFill>
                  <a:srgbClr val="0000CC"/>
                </a:solidFill>
              </a:rPr>
              <a:t>派生类只能在构造函数</a:t>
            </a:r>
            <a:r>
              <a:rPr lang="zh-CN" altLang="zh-CN" sz="2800" b="1" dirty="0">
                <a:solidFill>
                  <a:srgbClr val="FF0000"/>
                </a:solidFill>
              </a:rPr>
              <a:t>初始化列表</a:t>
            </a:r>
            <a:r>
              <a:rPr lang="zh-CN" altLang="zh-CN" sz="2800" b="1" dirty="0">
                <a:solidFill>
                  <a:srgbClr val="0000CC"/>
                </a:solidFill>
              </a:rPr>
              <a:t>中为</a:t>
            </a:r>
            <a:r>
              <a:rPr lang="zh-CN" altLang="zh-CN" sz="2800" b="1" dirty="0">
                <a:solidFill>
                  <a:srgbClr val="FF0000"/>
                </a:solidFill>
              </a:rPr>
              <a:t>基类或对象成员</a:t>
            </a:r>
            <a:r>
              <a:rPr lang="zh-CN" altLang="zh-CN" sz="2800" b="1" dirty="0">
                <a:solidFill>
                  <a:srgbClr val="0000CC"/>
                </a:solidFill>
              </a:rPr>
              <a:t>进行初始化</a:t>
            </a:r>
            <a:endParaRPr lang="en-US" altLang="zh-CN" sz="2800" b="1" dirty="0">
              <a:solidFill>
                <a:srgbClr val="0000CC"/>
              </a:solidFill>
            </a:endParaRPr>
          </a:p>
          <a:p>
            <a:pPr marL="857250" lvl="1" indent="-457200"/>
            <a:r>
              <a:rPr lang="zh-CN" altLang="en-US" sz="2400" b="1" dirty="0"/>
              <a:t>当</a:t>
            </a:r>
            <a:r>
              <a:rPr lang="zh-CN" altLang="zh-CN" sz="2400" b="1" dirty="0"/>
              <a:t>派生类有</a:t>
            </a:r>
            <a:r>
              <a:rPr lang="zh-CN" altLang="en-US" sz="2400" b="1" dirty="0"/>
              <a:t>（</a:t>
            </a:r>
            <a:r>
              <a:rPr lang="zh-CN" altLang="zh-CN" sz="2400" b="1" dirty="0"/>
              <a:t>多个</a:t>
            </a:r>
            <a:r>
              <a:rPr lang="zh-CN" altLang="en-US" sz="2400" b="1" dirty="0"/>
              <a:t>）</a:t>
            </a:r>
            <a:r>
              <a:rPr lang="zh-CN" altLang="zh-CN" sz="2400" b="1" dirty="0"/>
              <a:t>基类</a:t>
            </a:r>
            <a:r>
              <a:rPr lang="zh-CN" altLang="en-US" sz="2400" b="1" dirty="0"/>
              <a:t>和（</a:t>
            </a:r>
            <a:r>
              <a:rPr lang="zh-CN" altLang="zh-CN" sz="2400" b="1" dirty="0"/>
              <a:t>多个</a:t>
            </a:r>
            <a:r>
              <a:rPr lang="zh-CN" altLang="en-US" sz="2400" b="1" dirty="0"/>
              <a:t>）</a:t>
            </a:r>
            <a:r>
              <a:rPr lang="zh-CN" altLang="zh-CN" sz="2400" b="1" dirty="0"/>
              <a:t>对象成员</a:t>
            </a:r>
            <a:r>
              <a:rPr lang="zh-CN" altLang="en-US" sz="2400" b="1" dirty="0"/>
              <a:t>，</a:t>
            </a:r>
            <a:r>
              <a:rPr lang="zh-CN" altLang="zh-CN" sz="2400" b="1" dirty="0">
                <a:solidFill>
                  <a:srgbClr val="0000CC"/>
                </a:solidFill>
              </a:rPr>
              <a:t>派生类的构造函数除了要负责</a:t>
            </a:r>
            <a:r>
              <a:rPr lang="zh-CN" altLang="zh-CN" sz="2400" b="1" dirty="0">
                <a:solidFill>
                  <a:srgbClr val="FF0000"/>
                </a:solidFill>
              </a:rPr>
              <a:t>本类成员</a:t>
            </a:r>
            <a:r>
              <a:rPr lang="zh-CN" altLang="zh-CN" sz="2400" b="1" dirty="0">
                <a:solidFill>
                  <a:srgbClr val="0000CC"/>
                </a:solidFill>
              </a:rPr>
              <a:t>的初始化外，还要调用</a:t>
            </a:r>
            <a:r>
              <a:rPr lang="zh-CN" altLang="zh-CN" sz="2400" b="1" dirty="0">
                <a:solidFill>
                  <a:srgbClr val="FF0000"/>
                </a:solidFill>
              </a:rPr>
              <a:t>基类和对象成员</a:t>
            </a:r>
            <a:r>
              <a:rPr lang="zh-CN" altLang="zh-CN" sz="2400" b="1" dirty="0">
                <a:solidFill>
                  <a:srgbClr val="0000CC"/>
                </a:solidFill>
              </a:rPr>
              <a:t>的构造函数</a:t>
            </a:r>
            <a:r>
              <a:rPr lang="zh-CN" altLang="zh-CN" sz="2400" b="1" dirty="0"/>
              <a:t>，并向它们传递参数，以完成</a:t>
            </a:r>
            <a:r>
              <a:rPr lang="zh-CN" altLang="zh-CN" sz="2400" b="1" dirty="0">
                <a:solidFill>
                  <a:srgbClr val="FF0000"/>
                </a:solidFill>
              </a:rPr>
              <a:t>基类子对象和对象成员</a:t>
            </a:r>
            <a:r>
              <a:rPr lang="zh-CN" altLang="zh-CN" sz="2400" b="1" dirty="0"/>
              <a:t>的建立和初始化。</a:t>
            </a:r>
            <a:endParaRPr lang="zh-CN" altLang="zh-CN" sz="2400" b="1" dirty="0"/>
          </a:p>
          <a:p>
            <a:pPr marL="857250" lvl="1" indent="-457200">
              <a:buFontTx/>
              <a:buNone/>
            </a:pPr>
            <a:endParaRPr lang="zh-CN" altLang="zh-CN" sz="2400" b="1" dirty="0"/>
          </a:p>
          <a:p>
            <a:pPr marL="857250" lvl="1" indent="-457200"/>
            <a:r>
              <a:rPr lang="zh-CN" altLang="zh-CN" sz="2400" b="1" dirty="0"/>
              <a:t>派生类只能采用构造函数</a:t>
            </a:r>
            <a:r>
              <a:rPr lang="zh-CN" altLang="zh-CN" sz="2400" b="1" dirty="0">
                <a:solidFill>
                  <a:srgbClr val="FF0000"/>
                </a:solidFill>
              </a:rPr>
              <a:t>初始化列表</a:t>
            </a:r>
            <a:r>
              <a:rPr lang="zh-CN" altLang="zh-CN" sz="2400" b="1" dirty="0"/>
              <a:t>的方式向</a:t>
            </a:r>
            <a:r>
              <a:rPr lang="zh-CN" altLang="zh-CN" sz="2400" b="1" dirty="0">
                <a:solidFill>
                  <a:srgbClr val="FF0000"/>
                </a:solidFill>
              </a:rPr>
              <a:t>基类或对象成员</a:t>
            </a:r>
            <a:r>
              <a:rPr lang="zh-CN" altLang="zh-CN" sz="2400" b="1" dirty="0"/>
              <a:t>的构造函数传递参数，形式如下：</a:t>
            </a:r>
            <a:endParaRPr lang="zh-CN" altLang="zh-CN" sz="2400" b="1" dirty="0"/>
          </a:p>
          <a:p>
            <a:pPr marL="857250" lvl="2" indent="0">
              <a:buFontTx/>
              <a:buNone/>
            </a:pPr>
            <a:r>
              <a:rPr lang="zh-CN" altLang="zh-CN" b="1" dirty="0">
                <a:solidFill>
                  <a:schemeClr val="tx1"/>
                </a:solidFill>
              </a:rPr>
              <a:t>派生类构造函数名</a:t>
            </a:r>
            <a:r>
              <a:rPr lang="en-US" altLang="zh-CN" b="1" dirty="0">
                <a:solidFill>
                  <a:schemeClr val="tx1"/>
                </a:solidFill>
              </a:rPr>
              <a:t>(</a:t>
            </a:r>
            <a:r>
              <a:rPr lang="zh-CN" altLang="zh-CN" b="1" dirty="0">
                <a:solidFill>
                  <a:schemeClr val="tx1"/>
                </a:solidFill>
              </a:rPr>
              <a:t>参数表</a:t>
            </a:r>
            <a:r>
              <a:rPr lang="en-US" altLang="zh-CN" b="1" dirty="0">
                <a:solidFill>
                  <a:schemeClr val="tx1"/>
                </a:solidFill>
              </a:rPr>
              <a:t>)</a:t>
            </a:r>
            <a:r>
              <a:rPr lang="en-US" altLang="zh-CN" b="1" dirty="0">
                <a:solidFill>
                  <a:srgbClr val="FF0000"/>
                </a:solidFill>
              </a:rPr>
              <a:t>:</a:t>
            </a:r>
            <a:r>
              <a:rPr lang="zh-CN" altLang="zh-CN" b="1" dirty="0">
                <a:solidFill>
                  <a:srgbClr val="0000CC"/>
                </a:solidFill>
              </a:rPr>
              <a:t>基类构造函数名</a:t>
            </a:r>
            <a:r>
              <a:rPr lang="en-US" altLang="zh-CN" b="1" dirty="0">
                <a:solidFill>
                  <a:srgbClr val="0000CC"/>
                </a:solidFill>
              </a:rPr>
              <a:t>(</a:t>
            </a:r>
            <a:r>
              <a:rPr lang="zh-CN" altLang="zh-CN" b="1" dirty="0">
                <a:solidFill>
                  <a:srgbClr val="0000CC"/>
                </a:solidFill>
              </a:rPr>
              <a:t>参数表</a:t>
            </a:r>
            <a:r>
              <a:rPr lang="en-US" altLang="zh-CN" b="1" dirty="0">
                <a:solidFill>
                  <a:srgbClr val="0000CC"/>
                </a:solidFill>
              </a:rPr>
              <a:t>),</a:t>
            </a:r>
            <a:r>
              <a:rPr lang="zh-CN" altLang="zh-CN" b="1" dirty="0">
                <a:solidFill>
                  <a:srgbClr val="0000CC"/>
                </a:solidFill>
              </a:rPr>
              <a:t>对象成员名</a:t>
            </a:r>
            <a:r>
              <a:rPr lang="en-US" altLang="zh-CN" b="1" dirty="0">
                <a:solidFill>
                  <a:srgbClr val="0000CC"/>
                </a:solidFill>
              </a:rPr>
              <a:t>1(</a:t>
            </a:r>
            <a:r>
              <a:rPr lang="zh-CN" altLang="zh-CN" b="1" dirty="0">
                <a:solidFill>
                  <a:srgbClr val="0000CC"/>
                </a:solidFill>
              </a:rPr>
              <a:t>参数表</a:t>
            </a:r>
            <a:r>
              <a:rPr lang="en-US" altLang="zh-CN" b="1" dirty="0">
                <a:solidFill>
                  <a:srgbClr val="0000CC"/>
                </a:solidFill>
              </a:rPr>
              <a:t>)</a:t>
            </a:r>
            <a:r>
              <a:rPr lang="en-US" altLang="zh-CN" b="1" dirty="0">
                <a:solidFill>
                  <a:srgbClr val="FF0000"/>
                </a:solidFill>
              </a:rPr>
              <a:t>,</a:t>
            </a:r>
            <a:r>
              <a:rPr lang="zh-CN" altLang="zh-CN" b="1" dirty="0">
                <a:solidFill>
                  <a:srgbClr val="0000CC"/>
                </a:solidFill>
              </a:rPr>
              <a:t>…</a:t>
            </a:r>
            <a:r>
              <a:rPr lang="en-US" altLang="zh-CN" b="1" dirty="0">
                <a:solidFill>
                  <a:srgbClr val="0000CC"/>
                </a:solidFill>
              </a:rPr>
              <a:t>…</a:t>
            </a:r>
            <a:r>
              <a:rPr lang="en-US" altLang="zh-CN" b="1" dirty="0">
                <a:solidFill>
                  <a:srgbClr val="FF0000"/>
                </a:solidFill>
              </a:rPr>
              <a:t>{</a:t>
            </a:r>
            <a:endParaRPr lang="zh-CN" altLang="zh-CN" b="1" dirty="0">
              <a:solidFill>
                <a:srgbClr val="FF0000"/>
              </a:solidFill>
            </a:endParaRPr>
          </a:p>
          <a:p>
            <a:pPr marL="857250" lvl="2" indent="0">
              <a:buFontTx/>
              <a:buNone/>
            </a:pPr>
            <a:r>
              <a:rPr lang="en-US" altLang="zh-CN" b="1" dirty="0">
                <a:solidFill>
                  <a:srgbClr val="FF0000"/>
                </a:solidFill>
              </a:rPr>
              <a:t>   </a:t>
            </a:r>
            <a:r>
              <a:rPr lang="zh-CN" altLang="zh-CN" b="1" dirty="0">
                <a:solidFill>
                  <a:srgbClr val="FF0000"/>
                </a:solidFill>
              </a:rPr>
              <a:t>……</a:t>
            </a:r>
            <a:endParaRPr lang="zh-CN" altLang="zh-CN" b="1" dirty="0">
              <a:solidFill>
                <a:srgbClr val="FF0000"/>
              </a:solidFill>
            </a:endParaRPr>
          </a:p>
          <a:p>
            <a:pPr marL="857250" lvl="2" indent="0">
              <a:buFontTx/>
              <a:buNone/>
            </a:pPr>
            <a:r>
              <a:rPr lang="en-US" altLang="zh-CN" b="1" dirty="0">
                <a:solidFill>
                  <a:srgbClr val="FF0000"/>
                </a:solidFill>
              </a:rPr>
              <a:t>}</a:t>
            </a:r>
            <a:endParaRPr lang="zh-CN" altLang="en-US"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noChangeArrowheads="1"/>
          </p:cNvSpPr>
          <p:nvPr>
            <p:ph type="body" idx="1"/>
          </p:nvPr>
        </p:nvSpPr>
        <p:spPr>
          <a:xfrm>
            <a:off x="685800" y="1125538"/>
            <a:ext cx="7918450" cy="5327650"/>
          </a:xfrm>
        </p:spPr>
        <p:txBody>
          <a:bodyPr/>
          <a:lstStyle/>
          <a:p>
            <a:pPr eaLnBrk="1" hangingPunct="1">
              <a:lnSpc>
                <a:spcPct val="80000"/>
              </a:lnSpc>
              <a:buFontTx/>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  </a:t>
            </a:r>
            <a:r>
              <a:rPr lang="zh-CN" altLang="en-US" sz="2400" b="1" dirty="0">
                <a:solidFill>
                  <a:srgbClr val="0000CC"/>
                </a:solidFill>
              </a:rPr>
              <a:t>派生类</a:t>
            </a:r>
            <a:r>
              <a:rPr lang="en-US" altLang="zh-CN" sz="2400" b="1" dirty="0">
                <a:solidFill>
                  <a:srgbClr val="0000CC"/>
                </a:solidFill>
              </a:rPr>
              <a:t>Derived</a:t>
            </a:r>
            <a:r>
              <a:rPr lang="zh-CN" altLang="en-US" sz="2400" b="1" dirty="0">
                <a:solidFill>
                  <a:srgbClr val="0000CC"/>
                </a:solidFill>
              </a:rPr>
              <a:t>以构造函数初始化列表的方式向基类构造函数提供参数。</a:t>
            </a:r>
            <a:endParaRPr lang="zh-CN" altLang="en-US" sz="2400" b="1" dirty="0">
              <a:solidFill>
                <a:srgbClr val="0000CC"/>
              </a:solidFill>
            </a:endParaRPr>
          </a:p>
          <a:p>
            <a:pPr eaLnBrk="1" hangingPunct="1">
              <a:lnSpc>
                <a:spcPct val="80000"/>
              </a:lnSpc>
              <a:buFontTx/>
              <a:buNone/>
            </a:pPr>
            <a:endParaRPr lang="zh-CN" altLang="en-US" sz="2000" b="1" dirty="0"/>
          </a:p>
          <a:p>
            <a:pPr eaLnBrk="1" hangingPunct="1">
              <a:lnSpc>
                <a:spcPct val="80000"/>
              </a:lnSpc>
              <a:buFontTx/>
              <a:buNone/>
            </a:pPr>
            <a:r>
              <a:rPr lang="en-US" altLang="zh-CN" sz="2000" b="1" dirty="0"/>
              <a:t>#include &lt;</a:t>
            </a:r>
            <a:r>
              <a:rPr lang="en-US" altLang="zh-CN" sz="2000" b="1" dirty="0" err="1"/>
              <a:t>iostream</a:t>
            </a:r>
            <a:r>
              <a:rPr lang="en-US" altLang="zh-CN" sz="2000" b="1" dirty="0"/>
              <a:t>&gt;</a:t>
            </a:r>
            <a:endParaRPr lang="en-US" altLang="zh-CN" sz="2000" b="1" dirty="0"/>
          </a:p>
          <a:p>
            <a:pPr eaLnBrk="1" hangingPunct="1">
              <a:lnSpc>
                <a:spcPct val="80000"/>
              </a:lnSpc>
              <a:buFontTx/>
              <a:buNone/>
            </a:pPr>
            <a:r>
              <a:rPr lang="en-US" altLang="zh-CN" sz="2000" b="1" dirty="0"/>
              <a:t>using namespace </a:t>
            </a:r>
            <a:r>
              <a:rPr lang="en-US" altLang="zh-CN" sz="2000" b="1" dirty="0" err="1"/>
              <a:t>std</a:t>
            </a:r>
            <a:r>
              <a:rPr lang="en-US" altLang="zh-CN" sz="2000" b="1" dirty="0"/>
              <a:t>;</a:t>
            </a:r>
            <a:endParaRPr lang="en-US" altLang="zh-CN" sz="2000" b="1" dirty="0"/>
          </a:p>
          <a:p>
            <a:pPr eaLnBrk="1" hangingPunct="1">
              <a:lnSpc>
                <a:spcPct val="80000"/>
              </a:lnSpc>
              <a:buFontTx/>
              <a:buNone/>
            </a:pPr>
            <a:r>
              <a:rPr lang="en-US" altLang="zh-CN" sz="2000" b="1" dirty="0"/>
              <a:t>class Base{</a:t>
            </a:r>
            <a:endParaRPr lang="en-US" altLang="zh-CN" sz="2000" b="1" dirty="0"/>
          </a:p>
          <a:p>
            <a:pPr eaLnBrk="1" hangingPunct="1">
              <a:lnSpc>
                <a:spcPct val="80000"/>
              </a:lnSpc>
              <a:buFontTx/>
              <a:buNone/>
            </a:pPr>
            <a:r>
              <a:rPr lang="en-US" altLang="zh-CN" sz="2000" b="1" dirty="0"/>
              <a:t>private:</a:t>
            </a:r>
            <a:endParaRPr lang="en-US" altLang="zh-CN" sz="2000" b="1" dirty="0"/>
          </a:p>
          <a:p>
            <a:pPr eaLnBrk="1" hangingPunct="1">
              <a:lnSpc>
                <a:spcPct val="80000"/>
              </a:lnSpc>
              <a:buFontTx/>
              <a:buNone/>
            </a:pPr>
            <a:r>
              <a:rPr lang="en-US" altLang="zh-CN" sz="2000" b="1" dirty="0"/>
              <a:t>    </a:t>
            </a:r>
            <a:r>
              <a:rPr lang="en-US" altLang="zh-CN" sz="2000" b="1" dirty="0" err="1"/>
              <a:t>int</a:t>
            </a:r>
            <a:r>
              <a:rPr lang="en-US" altLang="zh-CN" sz="2000" b="1" dirty="0"/>
              <a:t> x;</a:t>
            </a:r>
            <a:endParaRPr lang="en-US" altLang="zh-CN" sz="2000" b="1" dirty="0"/>
          </a:p>
          <a:p>
            <a:pPr eaLnBrk="1" hangingPunct="1">
              <a:lnSpc>
                <a:spcPct val="80000"/>
              </a:lnSpc>
              <a:buFontTx/>
              <a:buNone/>
            </a:pPr>
            <a:r>
              <a:rPr lang="en-US" altLang="zh-CN" sz="2000" b="1" dirty="0"/>
              <a:t>public:</a:t>
            </a:r>
            <a:endParaRPr lang="en-US" altLang="zh-CN" sz="2000" b="1" dirty="0"/>
          </a:p>
          <a:p>
            <a:pPr eaLnBrk="1" hangingPunct="1">
              <a:lnSpc>
                <a:spcPct val="80000"/>
              </a:lnSpc>
              <a:buFontTx/>
              <a:buNone/>
            </a:pPr>
            <a:r>
              <a:rPr lang="en-US" altLang="zh-CN" sz="2000" b="1" dirty="0"/>
              <a:t>    Base(</a:t>
            </a:r>
            <a:r>
              <a:rPr lang="en-US" altLang="zh-CN" sz="2000" b="1" dirty="0" err="1"/>
              <a:t>int</a:t>
            </a:r>
            <a:r>
              <a:rPr lang="en-US" altLang="zh-CN" sz="2000" b="1" dirty="0"/>
              <a:t> a){</a:t>
            </a:r>
            <a:endParaRPr lang="en-US" altLang="zh-CN" sz="2000" b="1" dirty="0"/>
          </a:p>
          <a:p>
            <a:pPr eaLnBrk="1" hangingPunct="1">
              <a:lnSpc>
                <a:spcPct val="80000"/>
              </a:lnSpc>
              <a:buFontTx/>
              <a:buNone/>
            </a:pPr>
            <a:r>
              <a:rPr lang="en-US" altLang="zh-CN" sz="2000" b="1" dirty="0"/>
              <a:t>        x=a;</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&lt;&lt;"Base constructor x="&lt;&lt;x&lt;&lt;</a:t>
            </a:r>
            <a:r>
              <a:rPr lang="en-US" altLang="zh-CN" sz="2000" b="1" dirty="0" err="1"/>
              <a:t>endl</a:t>
            </a:r>
            <a:r>
              <a:rPr lang="en-US" altLang="zh-CN" sz="2000" b="1" dirty="0"/>
              <a:t>;</a:t>
            </a:r>
            <a:endParaRPr lang="en-US" altLang="zh-CN" sz="2000" b="1" dirty="0"/>
          </a:p>
          <a:p>
            <a:pPr eaLnBrk="1" hangingPunct="1">
              <a:lnSpc>
                <a:spcPct val="80000"/>
              </a:lnSpc>
              <a:buFontTx/>
              <a:buNone/>
            </a:pPr>
            <a:r>
              <a:rPr lang="en-US" altLang="zh-CN" sz="2000" b="1" dirty="0"/>
              <a:t>    }</a:t>
            </a:r>
            <a:endParaRPr lang="en-US" altLang="zh-CN" sz="2000" b="1" dirty="0"/>
          </a:p>
          <a:p>
            <a:pPr eaLnBrk="1" hangingPunct="1">
              <a:lnSpc>
                <a:spcPct val="80000"/>
              </a:lnSpc>
              <a:buFontTx/>
              <a:buNone/>
            </a:pPr>
            <a:r>
              <a:rPr lang="en-US" altLang="zh-CN" sz="2000" b="1" dirty="0"/>
              <a:t>    ~Base(){ </a:t>
            </a:r>
            <a:r>
              <a:rPr lang="en-US" altLang="zh-CN" sz="2000" b="1" dirty="0" err="1"/>
              <a:t>cout</a:t>
            </a:r>
            <a:r>
              <a:rPr lang="en-US" altLang="zh-CN" sz="2000" b="1" dirty="0"/>
              <a:t>&lt;&lt;"Base destructor..."&lt;&lt;</a:t>
            </a:r>
            <a:r>
              <a:rPr lang="en-US" altLang="zh-CN" sz="2000" b="1" dirty="0" err="1"/>
              <a:t>endl</a:t>
            </a:r>
            <a:r>
              <a:rPr lang="en-US" altLang="zh-CN" sz="2000" b="1" dirty="0"/>
              <a:t>; }</a:t>
            </a:r>
            <a:endParaRPr lang="en-US" altLang="zh-CN" sz="2000" b="1" dirty="0"/>
          </a:p>
          <a:p>
            <a:pPr eaLnBrk="1" hangingPunct="1">
              <a:lnSpc>
                <a:spcPct val="80000"/>
              </a:lnSpc>
              <a:buFontTx/>
              <a:buNone/>
            </a:pPr>
            <a:r>
              <a:rPr lang="en-US" altLang="zh-CN" sz="2000" b="1" dirty="0"/>
              <a:t>};</a:t>
            </a:r>
            <a:endParaRPr lang="en-US" altLang="zh-CN" sz="2000" b="1" dirty="0"/>
          </a:p>
        </p:txBody>
      </p:sp>
      <p:sp>
        <p:nvSpPr>
          <p:cNvPr id="62466"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body" idx="1"/>
          </p:nvPr>
        </p:nvSpPr>
        <p:spPr>
          <a:xfrm>
            <a:off x="468313" y="1052513"/>
            <a:ext cx="8062912" cy="6335712"/>
          </a:xfrm>
        </p:spPr>
        <p:txBody>
          <a:bodyPr/>
          <a:lstStyle/>
          <a:p>
            <a:pPr eaLnBrk="1" hangingPunct="1">
              <a:lnSpc>
                <a:spcPct val="90000"/>
              </a:lnSpc>
              <a:buFontTx/>
              <a:buNone/>
            </a:pPr>
            <a:r>
              <a:rPr lang="en-US" altLang="zh-CN" sz="2400" b="1" dirty="0"/>
              <a:t>class </a:t>
            </a:r>
            <a:r>
              <a:rPr lang="en-US" altLang="zh-CN" sz="2400" b="1" dirty="0" err="1"/>
              <a:t>Derived:public</a:t>
            </a:r>
            <a:r>
              <a:rPr lang="en-US" altLang="zh-CN" sz="2400" b="1" dirty="0"/>
              <a:t>  Base{</a:t>
            </a:r>
            <a:endParaRPr lang="en-US" altLang="zh-CN" sz="2400" b="1" dirty="0"/>
          </a:p>
          <a:p>
            <a:pPr eaLnBrk="1" hangingPunct="1">
              <a:lnSpc>
                <a:spcPct val="90000"/>
              </a:lnSpc>
              <a:buFontTx/>
              <a:buNone/>
            </a:pPr>
            <a:r>
              <a:rPr lang="en-US" altLang="zh-CN" sz="2400" b="1" dirty="0"/>
              <a:t>private:</a:t>
            </a:r>
            <a:endParaRPr lang="en-US" altLang="zh-CN" sz="2400" b="1" dirty="0"/>
          </a:p>
          <a:p>
            <a:pPr eaLnBrk="1" hangingPunct="1">
              <a:lnSpc>
                <a:spcPct val="90000"/>
              </a:lnSpc>
              <a:buFontTx/>
              <a:buNone/>
            </a:pPr>
            <a:r>
              <a:rPr lang="en-US" altLang="zh-CN" sz="2400" b="1" dirty="0"/>
              <a:t>    </a:t>
            </a:r>
            <a:r>
              <a:rPr lang="en-US" altLang="zh-CN" sz="2400" b="1" dirty="0" err="1"/>
              <a:t>int</a:t>
            </a:r>
            <a:r>
              <a:rPr lang="en-US" altLang="zh-CN" sz="2400" b="1" dirty="0"/>
              <a:t> y;</a:t>
            </a:r>
            <a:endParaRPr lang="en-US" altLang="zh-CN" sz="2400" b="1" dirty="0"/>
          </a:p>
          <a:p>
            <a:pPr eaLnBrk="1" hangingPunct="1">
              <a:lnSpc>
                <a:spcPct val="90000"/>
              </a:lnSpc>
              <a:buFontTx/>
              <a:buNone/>
            </a:pPr>
            <a:r>
              <a:rPr lang="en-US" altLang="zh-CN" sz="2400" b="1" dirty="0"/>
              <a:t>public:</a:t>
            </a:r>
            <a:endParaRPr lang="en-US" altLang="zh-CN" sz="2400" b="1" dirty="0"/>
          </a:p>
          <a:p>
            <a:pPr eaLnBrk="1" hangingPunct="1">
              <a:lnSpc>
                <a:spcPct val="90000"/>
              </a:lnSpc>
              <a:buFontTx/>
              <a:buNone/>
            </a:pPr>
            <a:r>
              <a:rPr lang="en-US" altLang="zh-CN" sz="2400" b="1" dirty="0"/>
              <a:t>    Derived(</a:t>
            </a:r>
            <a:r>
              <a:rPr lang="en-US" altLang="zh-CN" sz="2400" b="1" dirty="0" err="1"/>
              <a:t>int</a:t>
            </a:r>
            <a:r>
              <a:rPr lang="en-US" altLang="zh-CN" sz="2400" b="1" dirty="0"/>
              <a:t> </a:t>
            </a:r>
            <a:r>
              <a:rPr lang="en-US" altLang="zh-CN" sz="2400" b="1" dirty="0" err="1"/>
              <a:t>a,int</a:t>
            </a:r>
            <a:r>
              <a:rPr lang="en-US" altLang="zh-CN" sz="2400" b="1" dirty="0"/>
              <a:t> b):</a:t>
            </a:r>
            <a:r>
              <a:rPr lang="en-US" altLang="zh-CN" sz="2400" b="1" dirty="0">
                <a:solidFill>
                  <a:srgbClr val="FF0000"/>
                </a:solidFill>
              </a:rPr>
              <a:t>Base(a)</a:t>
            </a:r>
            <a:r>
              <a:rPr lang="en-US" altLang="zh-CN" sz="2400" b="1" dirty="0"/>
              <a:t>{   </a:t>
            </a:r>
            <a:r>
              <a:rPr lang="en-US" altLang="zh-CN" sz="1800" b="1" dirty="0">
                <a:solidFill>
                  <a:srgbClr val="0000CC"/>
                </a:solidFill>
              </a:rPr>
              <a:t>//</a:t>
            </a:r>
            <a:r>
              <a:rPr lang="zh-CN" altLang="en-US" sz="1800" b="1" dirty="0">
                <a:solidFill>
                  <a:srgbClr val="0000CC"/>
                </a:solidFill>
              </a:rPr>
              <a:t>派生类构造函数的初始化列表</a:t>
            </a:r>
            <a:endParaRPr lang="zh-CN" altLang="en-US" sz="1800" b="1" dirty="0">
              <a:solidFill>
                <a:srgbClr val="0000CC"/>
              </a:solidFill>
            </a:endParaRPr>
          </a:p>
          <a:p>
            <a:pPr eaLnBrk="1" hangingPunct="1">
              <a:lnSpc>
                <a:spcPct val="90000"/>
              </a:lnSpc>
              <a:buFontTx/>
              <a:buNone/>
            </a:pPr>
            <a:r>
              <a:rPr lang="zh-CN" altLang="en-US" sz="2400" b="1" dirty="0"/>
              <a:t>        </a:t>
            </a:r>
            <a:r>
              <a:rPr lang="en-US" altLang="zh-CN" sz="2400" b="1" dirty="0"/>
              <a:t>y=b;</a:t>
            </a:r>
            <a:endParaRPr lang="en-US" altLang="zh-CN" sz="2400" b="1" dirty="0"/>
          </a:p>
          <a:p>
            <a:pPr eaLnBrk="1" hangingPunct="1">
              <a:lnSpc>
                <a:spcPct val="90000"/>
              </a:lnSpc>
              <a:buFontTx/>
              <a:buNone/>
            </a:pPr>
            <a:r>
              <a:rPr lang="en-US" altLang="zh-CN" sz="2400" b="1" dirty="0"/>
              <a:t>        </a:t>
            </a:r>
            <a:r>
              <a:rPr lang="en-US" altLang="zh-CN" sz="2400" b="1" dirty="0" err="1"/>
              <a:t>cout</a:t>
            </a:r>
            <a:r>
              <a:rPr lang="en-US" altLang="zh-CN" sz="2400" b="1" dirty="0"/>
              <a:t>&lt;&lt;"Derived constructor y="&lt;&lt;y&lt;&lt;</a:t>
            </a:r>
            <a:r>
              <a:rPr lang="en-US" altLang="zh-CN" sz="2400" b="1" dirty="0" err="1"/>
              <a:t>endl</a:t>
            </a:r>
            <a:r>
              <a:rPr lang="en-US" altLang="zh-CN" sz="2400" b="1" dirty="0"/>
              <a:t>;</a:t>
            </a:r>
            <a:endParaRPr lang="en-US" altLang="zh-CN" sz="2400" b="1" dirty="0"/>
          </a:p>
          <a:p>
            <a:pPr eaLnBrk="1" hangingPunct="1">
              <a:lnSpc>
                <a:spcPct val="90000"/>
              </a:lnSpc>
              <a:buFontTx/>
              <a:buNone/>
            </a:pPr>
            <a:r>
              <a:rPr lang="en-US" altLang="zh-CN" sz="2400" b="1" dirty="0"/>
              <a:t>    }</a:t>
            </a:r>
            <a:endParaRPr lang="en-US" altLang="zh-CN" sz="2400" b="1" dirty="0"/>
          </a:p>
          <a:p>
            <a:pPr eaLnBrk="1" hangingPunct="1">
              <a:lnSpc>
                <a:spcPct val="90000"/>
              </a:lnSpc>
              <a:buFontTx/>
              <a:buNone/>
            </a:pPr>
            <a:r>
              <a:rPr lang="en-US" altLang="zh-CN" sz="2400" b="1" dirty="0"/>
              <a:t>    ~Derived(){ </a:t>
            </a:r>
            <a:r>
              <a:rPr lang="en-US" altLang="zh-CN" sz="2400" b="1" dirty="0" err="1"/>
              <a:t>cout</a:t>
            </a:r>
            <a:r>
              <a:rPr lang="en-US" altLang="zh-CN" sz="2400" b="1" dirty="0"/>
              <a:t>&lt;&lt;"Derived destructor..."&lt;&lt;</a:t>
            </a:r>
            <a:r>
              <a:rPr lang="en-US" altLang="zh-CN" sz="2400" b="1" dirty="0" err="1"/>
              <a:t>endl</a:t>
            </a:r>
            <a:r>
              <a:rPr lang="en-US" altLang="zh-CN" sz="2400" b="1" dirty="0"/>
              <a:t>; }</a:t>
            </a:r>
            <a:endParaRPr lang="en-US" altLang="zh-CN" sz="2400" b="1" dirty="0"/>
          </a:p>
          <a:p>
            <a:pPr eaLnBrk="1" hangingPunct="1">
              <a:lnSpc>
                <a:spcPct val="90000"/>
              </a:lnSpc>
              <a:buFontTx/>
              <a:buNone/>
            </a:pPr>
            <a:r>
              <a:rPr lang="en-US" altLang="zh-CN" sz="2400" b="1" dirty="0"/>
              <a:t>};</a:t>
            </a:r>
            <a:endParaRPr lang="en-US" altLang="zh-CN" sz="2400" b="1" dirty="0"/>
          </a:p>
          <a:p>
            <a:pPr eaLnBrk="1" hangingPunct="1">
              <a:lnSpc>
                <a:spcPct val="90000"/>
              </a:lnSpc>
              <a:buFontTx/>
              <a:buNone/>
            </a:pPr>
            <a:r>
              <a:rPr lang="en-US" altLang="zh-CN" sz="2400" b="1" dirty="0"/>
              <a:t>void main(){</a:t>
            </a:r>
            <a:endParaRPr lang="en-US" altLang="zh-CN" sz="2400" b="1" dirty="0"/>
          </a:p>
          <a:p>
            <a:pPr eaLnBrk="1" hangingPunct="1">
              <a:lnSpc>
                <a:spcPct val="90000"/>
              </a:lnSpc>
              <a:buFontTx/>
              <a:buNone/>
            </a:pPr>
            <a:r>
              <a:rPr lang="en-US" altLang="zh-CN" sz="2400" b="1" dirty="0"/>
              <a:t>    Derived </a:t>
            </a:r>
            <a:r>
              <a:rPr lang="en-US" altLang="zh-CN" sz="2400" b="1" dirty="0">
                <a:solidFill>
                  <a:srgbClr val="FF0000"/>
                </a:solidFill>
              </a:rPr>
              <a:t>d(1,2);</a:t>
            </a:r>
            <a:endParaRPr lang="en-US" altLang="zh-CN" sz="2400" b="1" dirty="0">
              <a:solidFill>
                <a:srgbClr val="FF0000"/>
              </a:solidFill>
            </a:endParaRPr>
          </a:p>
          <a:p>
            <a:pPr eaLnBrk="1" hangingPunct="1">
              <a:lnSpc>
                <a:spcPct val="90000"/>
              </a:lnSpc>
              <a:buFontTx/>
              <a:buNone/>
            </a:pPr>
            <a:r>
              <a:rPr lang="en-US" altLang="zh-CN" sz="2400" b="1" dirty="0"/>
              <a:t>}</a:t>
            </a:r>
            <a:endParaRPr lang="en-US" altLang="zh-CN" sz="2400" b="1" dirty="0"/>
          </a:p>
        </p:txBody>
      </p:sp>
      <p:sp>
        <p:nvSpPr>
          <p:cNvPr id="63490"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200" y="1125538"/>
            <a:ext cx="7772400" cy="4754562"/>
          </a:xfrm>
        </p:spPr>
        <p:txBody>
          <a:bodyPr/>
          <a:lstStyle/>
          <a:p>
            <a:pPr eaLnBrk="1" hangingPunct="1">
              <a:buFontTx/>
              <a:buNone/>
            </a:pPr>
            <a:r>
              <a:rPr lang="en-US" altLang="zh-CN" b="1">
                <a:solidFill>
                  <a:srgbClr val="0000CC"/>
                </a:solidFill>
              </a:rPr>
              <a:t>2</a:t>
            </a:r>
            <a:r>
              <a:rPr lang="zh-CN" altLang="en-US" b="1">
                <a:solidFill>
                  <a:srgbClr val="0000CC"/>
                </a:solidFill>
              </a:rPr>
              <a:t>、派生类必须定义构造函数的情况 </a:t>
            </a:r>
            <a:endParaRPr lang="zh-CN" altLang="en-US" b="1">
              <a:solidFill>
                <a:srgbClr val="0000CC"/>
              </a:solidFill>
            </a:endParaRPr>
          </a:p>
          <a:p>
            <a:pPr lvl="1" eaLnBrk="1" hangingPunct="1"/>
            <a:r>
              <a:rPr lang="zh-CN" altLang="en-US" b="1"/>
              <a:t>当</a:t>
            </a:r>
            <a:r>
              <a:rPr lang="zh-CN" altLang="en-US" b="1">
                <a:solidFill>
                  <a:srgbClr val="FF0000"/>
                </a:solidFill>
              </a:rPr>
              <a:t>基类或成员对象</a:t>
            </a:r>
            <a:r>
              <a:rPr lang="zh-CN" altLang="en-US" b="1"/>
              <a:t>所属类</a:t>
            </a:r>
            <a:r>
              <a:rPr lang="zh-CN" altLang="en-US" b="1">
                <a:solidFill>
                  <a:schemeClr val="accent1"/>
                </a:solidFill>
              </a:rPr>
              <a:t>只</a:t>
            </a:r>
            <a:r>
              <a:rPr lang="zh-CN" altLang="en-US" b="1"/>
              <a:t>含有</a:t>
            </a:r>
            <a:r>
              <a:rPr lang="zh-CN" altLang="en-US" b="1">
                <a:solidFill>
                  <a:srgbClr val="FF0000"/>
                </a:solidFill>
              </a:rPr>
              <a:t>带参数</a:t>
            </a:r>
            <a:r>
              <a:rPr lang="zh-CN" altLang="en-US" b="1"/>
              <a:t>的构造函数时，即使派生类本身没有数据成员要初始化，它也</a:t>
            </a:r>
            <a:r>
              <a:rPr lang="zh-CN" altLang="en-US" b="1">
                <a:solidFill>
                  <a:srgbClr val="FF0000"/>
                </a:solidFill>
              </a:rPr>
              <a:t>必须定义构造函数</a:t>
            </a:r>
            <a:r>
              <a:rPr lang="zh-CN" altLang="en-US" b="1"/>
              <a:t>。</a:t>
            </a:r>
            <a:endParaRPr lang="en-US" altLang="zh-CN" b="1"/>
          </a:p>
          <a:p>
            <a:pPr lvl="1" eaLnBrk="1" hangingPunct="1"/>
            <a:r>
              <a:rPr lang="zh-CN" altLang="en-US" b="1"/>
              <a:t>派生类构造函数以初始化列表的方式</a:t>
            </a:r>
            <a:r>
              <a:rPr lang="zh-CN" altLang="en-US" b="1">
                <a:solidFill>
                  <a:srgbClr val="FF0000"/>
                </a:solidFill>
              </a:rPr>
              <a:t>向基类和成员对象的构造函数传递参数</a:t>
            </a:r>
            <a:r>
              <a:rPr lang="zh-CN" altLang="en-US" b="1"/>
              <a:t>，以实现基类子对象和成员对象的初始化。 </a:t>
            </a:r>
            <a:endParaRPr lang="zh-CN" altLang="en-US" b="1"/>
          </a:p>
        </p:txBody>
      </p:sp>
      <p:sp>
        <p:nvSpPr>
          <p:cNvPr id="64514"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 calcmode="lin" valueType="num">
                                      <p:cBhvr additive="base">
                                        <p:cTn id="19"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noChangeArrowheads="1"/>
          </p:cNvSpPr>
          <p:nvPr>
            <p:ph type="body" idx="1"/>
          </p:nvPr>
        </p:nvSpPr>
        <p:spPr>
          <a:xfrm>
            <a:off x="685800" y="1412875"/>
            <a:ext cx="7772400" cy="4683125"/>
          </a:xfrm>
        </p:spPr>
        <p:txBody>
          <a:bodyPr/>
          <a:lstStyle/>
          <a:p>
            <a:pPr eaLnBrk="1" hangingPunct="1">
              <a:lnSpc>
                <a:spcPct val="80000"/>
              </a:lnSpc>
              <a:buFontTx/>
              <a:buNone/>
            </a:pPr>
            <a:r>
              <a:rPr lang="en-US" altLang="zh-CN" b="1">
                <a:solidFill>
                  <a:srgbClr val="0000CC"/>
                </a:solidFill>
              </a:rPr>
              <a:t>【</a:t>
            </a:r>
            <a:r>
              <a:rPr lang="zh-CN" altLang="en-US" b="1">
                <a:solidFill>
                  <a:srgbClr val="0000CC"/>
                </a:solidFill>
              </a:rPr>
              <a:t>例</a:t>
            </a:r>
            <a:r>
              <a:rPr lang="en-US" altLang="zh-CN" b="1">
                <a:solidFill>
                  <a:srgbClr val="0000CC"/>
                </a:solidFill>
              </a:rPr>
              <a:t>】  </a:t>
            </a:r>
            <a:r>
              <a:rPr lang="zh-CN" altLang="en-US" b="1">
                <a:solidFill>
                  <a:srgbClr val="0000CC"/>
                </a:solidFill>
              </a:rPr>
              <a:t>派生类构造函数的定义。</a:t>
            </a:r>
            <a:endParaRPr lang="zh-CN" altLang="en-US" b="1">
              <a:solidFill>
                <a:srgbClr val="0000CC"/>
              </a:solidFill>
            </a:endParaRPr>
          </a:p>
          <a:p>
            <a:pPr eaLnBrk="1" hangingPunct="1">
              <a:lnSpc>
                <a:spcPct val="80000"/>
              </a:lnSpc>
              <a:buFontTx/>
              <a:buNone/>
            </a:pPr>
            <a:r>
              <a:rPr lang="en-US" altLang="zh-CN" sz="2200"/>
              <a:t>#include &lt;iostream&gt;</a:t>
            </a:r>
            <a:endParaRPr lang="en-US" altLang="zh-CN" sz="2200"/>
          </a:p>
          <a:p>
            <a:pPr eaLnBrk="1" hangingPunct="1">
              <a:lnSpc>
                <a:spcPct val="80000"/>
              </a:lnSpc>
              <a:buFontTx/>
              <a:buNone/>
            </a:pPr>
            <a:r>
              <a:rPr lang="en-US" altLang="zh-CN" sz="2200"/>
              <a:t>using namespace std;</a:t>
            </a:r>
            <a:endParaRPr lang="en-US" altLang="zh-CN" sz="2200"/>
          </a:p>
          <a:p>
            <a:pPr eaLnBrk="1" hangingPunct="1">
              <a:lnSpc>
                <a:spcPct val="80000"/>
              </a:lnSpc>
              <a:buFontTx/>
              <a:buNone/>
            </a:pPr>
            <a:r>
              <a:rPr lang="en-US" altLang="zh-CN" sz="2200"/>
              <a:t>class Point{</a:t>
            </a:r>
            <a:endParaRPr lang="en-US" altLang="zh-CN" sz="2200"/>
          </a:p>
          <a:p>
            <a:pPr eaLnBrk="1" hangingPunct="1">
              <a:lnSpc>
                <a:spcPct val="80000"/>
              </a:lnSpc>
              <a:buFontTx/>
              <a:buNone/>
            </a:pPr>
            <a:r>
              <a:rPr lang="en-US" altLang="zh-CN" sz="2200"/>
              <a:t>protected:</a:t>
            </a:r>
            <a:endParaRPr lang="en-US" altLang="zh-CN" sz="2200"/>
          </a:p>
          <a:p>
            <a:pPr eaLnBrk="1" hangingPunct="1">
              <a:lnSpc>
                <a:spcPct val="80000"/>
              </a:lnSpc>
              <a:buFontTx/>
              <a:buNone/>
            </a:pPr>
            <a:r>
              <a:rPr lang="en-US" altLang="zh-CN" sz="2200"/>
              <a:t>    int x,y;</a:t>
            </a:r>
            <a:endParaRPr lang="en-US" altLang="zh-CN" sz="2200"/>
          </a:p>
          <a:p>
            <a:pPr eaLnBrk="1" hangingPunct="1">
              <a:lnSpc>
                <a:spcPct val="80000"/>
              </a:lnSpc>
              <a:buFontTx/>
              <a:buNone/>
            </a:pPr>
            <a:r>
              <a:rPr lang="en-US" altLang="zh-CN" sz="2200"/>
              <a:t>public:</a:t>
            </a:r>
            <a:endParaRPr lang="en-US" altLang="zh-CN" sz="2200"/>
          </a:p>
          <a:p>
            <a:pPr eaLnBrk="1" hangingPunct="1">
              <a:lnSpc>
                <a:spcPct val="80000"/>
              </a:lnSpc>
              <a:buFontTx/>
              <a:buNone/>
            </a:pPr>
            <a:r>
              <a:rPr lang="en-US" altLang="zh-CN" sz="2200"/>
              <a:t>    </a:t>
            </a:r>
            <a:r>
              <a:rPr lang="en-US" altLang="zh-CN" sz="2200">
                <a:solidFill>
                  <a:srgbClr val="0000CC"/>
                </a:solidFill>
              </a:rPr>
              <a:t>Point(int a,int b=0) </a:t>
            </a:r>
            <a:r>
              <a:rPr lang="en-US" altLang="zh-CN" sz="2200"/>
              <a:t>{</a:t>
            </a:r>
            <a:endParaRPr lang="en-US" altLang="zh-CN" sz="2200"/>
          </a:p>
          <a:p>
            <a:pPr eaLnBrk="1" hangingPunct="1">
              <a:lnSpc>
                <a:spcPct val="80000"/>
              </a:lnSpc>
              <a:buFontTx/>
              <a:buNone/>
            </a:pPr>
            <a:r>
              <a:rPr lang="en-US" altLang="zh-CN" sz="2200"/>
              <a:t>        x=a;  y=b;</a:t>
            </a:r>
            <a:endParaRPr lang="en-US" altLang="zh-CN" sz="2200"/>
          </a:p>
          <a:p>
            <a:pPr eaLnBrk="1" hangingPunct="1">
              <a:lnSpc>
                <a:spcPct val="80000"/>
              </a:lnSpc>
              <a:buFontTx/>
              <a:buNone/>
            </a:pPr>
            <a:r>
              <a:rPr lang="en-US" altLang="zh-CN" sz="2200"/>
              <a:t>        cout&lt;&lt;"constructing point("&lt;&lt;x&lt;&lt;","&lt;&lt;y&lt;&lt;")"&lt;&lt;endl;</a:t>
            </a:r>
            <a:endParaRPr lang="en-US" altLang="zh-CN" sz="2200"/>
          </a:p>
          <a:p>
            <a:pPr eaLnBrk="1" hangingPunct="1">
              <a:lnSpc>
                <a:spcPct val="80000"/>
              </a:lnSpc>
              <a:buFontTx/>
              <a:buNone/>
            </a:pPr>
            <a:r>
              <a:rPr lang="en-US" altLang="zh-CN" sz="2200"/>
              <a:t>    }</a:t>
            </a:r>
            <a:endParaRPr lang="en-US" altLang="zh-CN" sz="2200"/>
          </a:p>
          <a:p>
            <a:pPr eaLnBrk="1" hangingPunct="1">
              <a:lnSpc>
                <a:spcPct val="80000"/>
              </a:lnSpc>
              <a:buFontTx/>
              <a:buNone/>
            </a:pPr>
            <a:r>
              <a:rPr lang="en-US" altLang="zh-CN" sz="2200"/>
              <a:t>};</a:t>
            </a:r>
            <a:endParaRPr lang="en-US" altLang="zh-CN" sz="2200"/>
          </a:p>
        </p:txBody>
      </p:sp>
      <p:sp>
        <p:nvSpPr>
          <p:cNvPr id="65538"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body" idx="1"/>
          </p:nvPr>
        </p:nvSpPr>
        <p:spPr>
          <a:xfrm>
            <a:off x="395288" y="1160463"/>
            <a:ext cx="8134350" cy="5546725"/>
          </a:xfrm>
        </p:spPr>
        <p:txBody>
          <a:bodyPr/>
          <a:lstStyle/>
          <a:p>
            <a:pPr eaLnBrk="1" hangingPunct="1">
              <a:lnSpc>
                <a:spcPct val="80000"/>
              </a:lnSpc>
              <a:buFontTx/>
              <a:buNone/>
            </a:pPr>
            <a:r>
              <a:rPr lang="en-US" altLang="zh-CN" sz="2800"/>
              <a:t>class Line:public Point{</a:t>
            </a:r>
            <a:endParaRPr lang="en-US" altLang="zh-CN" sz="2800"/>
          </a:p>
          <a:p>
            <a:pPr eaLnBrk="1" hangingPunct="1">
              <a:lnSpc>
                <a:spcPct val="80000"/>
              </a:lnSpc>
              <a:buFontTx/>
              <a:buNone/>
            </a:pPr>
            <a:r>
              <a:rPr lang="en-US" altLang="zh-CN" sz="2800"/>
              <a:t>protected:</a:t>
            </a:r>
            <a:endParaRPr lang="en-US" altLang="zh-CN" sz="2800"/>
          </a:p>
          <a:p>
            <a:pPr eaLnBrk="1" hangingPunct="1">
              <a:lnSpc>
                <a:spcPct val="80000"/>
              </a:lnSpc>
              <a:buFontTx/>
              <a:buNone/>
            </a:pPr>
            <a:r>
              <a:rPr lang="en-US" altLang="zh-CN" sz="2800"/>
              <a:t>    int len;</a:t>
            </a:r>
            <a:endParaRPr lang="en-US" altLang="zh-CN" sz="2800"/>
          </a:p>
          <a:p>
            <a:pPr eaLnBrk="1" hangingPunct="1">
              <a:lnSpc>
                <a:spcPct val="80000"/>
              </a:lnSpc>
              <a:buFontTx/>
              <a:buNone/>
            </a:pPr>
            <a:r>
              <a:rPr lang="en-US" altLang="zh-CN" sz="2800"/>
              <a:t>public:</a:t>
            </a:r>
            <a:endParaRPr lang="en-US" altLang="zh-CN" sz="2800"/>
          </a:p>
          <a:p>
            <a:pPr eaLnBrk="1" hangingPunct="1">
              <a:lnSpc>
                <a:spcPct val="80000"/>
              </a:lnSpc>
              <a:buFontTx/>
              <a:buNone/>
            </a:pPr>
            <a:r>
              <a:rPr lang="en-US" altLang="zh-CN" sz="2800"/>
              <a:t>    Line(int a,int b,int l</a:t>
            </a:r>
            <a:r>
              <a:rPr lang="en-US" altLang="zh-CN" sz="2800">
                <a:solidFill>
                  <a:srgbClr val="FF0000"/>
                </a:solidFill>
              </a:rPr>
              <a:t>):Point(a,b) </a:t>
            </a:r>
            <a:r>
              <a:rPr lang="en-US" altLang="zh-CN" sz="2800"/>
              <a:t>{	</a:t>
            </a:r>
            <a:r>
              <a:rPr lang="en-US" altLang="zh-CN" sz="1800" b="1" i="1">
                <a:solidFill>
                  <a:srgbClr val="0000CC"/>
                </a:solidFill>
              </a:rPr>
              <a:t>//</a:t>
            </a:r>
            <a:r>
              <a:rPr lang="zh-CN" altLang="en-US" sz="1800" b="1" i="1">
                <a:solidFill>
                  <a:srgbClr val="0000CC"/>
                </a:solidFill>
              </a:rPr>
              <a:t>构造函数初始化列表</a:t>
            </a:r>
            <a:endParaRPr lang="zh-CN" altLang="en-US" sz="1800" b="1" i="1">
              <a:solidFill>
                <a:srgbClr val="0000CC"/>
              </a:solidFill>
            </a:endParaRPr>
          </a:p>
          <a:p>
            <a:pPr eaLnBrk="1" hangingPunct="1">
              <a:lnSpc>
                <a:spcPct val="80000"/>
              </a:lnSpc>
              <a:buFontTx/>
              <a:buNone/>
            </a:pPr>
            <a:r>
              <a:rPr lang="zh-CN" altLang="en-US" sz="2800"/>
              <a:t>        </a:t>
            </a:r>
            <a:r>
              <a:rPr lang="en-US" altLang="zh-CN" sz="2800"/>
              <a:t>len=l;</a:t>
            </a:r>
            <a:endParaRPr lang="en-US" altLang="zh-CN" sz="2800"/>
          </a:p>
          <a:p>
            <a:pPr eaLnBrk="1" hangingPunct="1">
              <a:lnSpc>
                <a:spcPct val="80000"/>
              </a:lnSpc>
              <a:buFontTx/>
              <a:buNone/>
            </a:pPr>
            <a:r>
              <a:rPr lang="en-US" altLang="zh-CN" sz="2800"/>
              <a:t>        cout&lt;&lt;"Constructing Line,len ..."&lt;&lt;len&lt;&lt;endl;</a:t>
            </a:r>
            <a:endParaRPr lang="en-US" altLang="zh-CN" sz="2800"/>
          </a:p>
          <a:p>
            <a:pPr eaLnBrk="1" hangingPunct="1">
              <a:lnSpc>
                <a:spcPct val="80000"/>
              </a:lnSpc>
              <a:buFontTx/>
              <a:buNone/>
            </a:pPr>
            <a:r>
              <a:rPr lang="en-US" altLang="zh-CN" sz="2800"/>
              <a:t>    }</a:t>
            </a:r>
            <a:endParaRPr lang="en-US" altLang="zh-CN" sz="2800"/>
          </a:p>
          <a:p>
            <a:pPr eaLnBrk="1" hangingPunct="1">
              <a:lnSpc>
                <a:spcPct val="80000"/>
              </a:lnSpc>
              <a:buFontTx/>
              <a:buNone/>
            </a:pPr>
            <a:r>
              <a:rPr lang="en-US" altLang="zh-CN" sz="2800"/>
              <a:t>};</a:t>
            </a:r>
            <a:endParaRPr lang="en-US" altLang="zh-CN" sz="2800"/>
          </a:p>
          <a:p>
            <a:pPr eaLnBrk="1" hangingPunct="1">
              <a:lnSpc>
                <a:spcPct val="80000"/>
              </a:lnSpc>
              <a:buFontTx/>
              <a:buNone/>
            </a:pPr>
            <a:r>
              <a:rPr lang="en-US" altLang="zh-CN" sz="2800"/>
              <a:t>void main(){</a:t>
            </a:r>
            <a:endParaRPr lang="en-US" altLang="zh-CN" sz="2800"/>
          </a:p>
          <a:p>
            <a:pPr eaLnBrk="1" hangingPunct="1">
              <a:lnSpc>
                <a:spcPct val="80000"/>
              </a:lnSpc>
              <a:buFontTx/>
              <a:buNone/>
            </a:pPr>
            <a:r>
              <a:rPr lang="en-US" altLang="zh-CN" sz="2800"/>
              <a:t>    Line L1(1,2,3);</a:t>
            </a:r>
            <a:endParaRPr lang="en-US" altLang="zh-CN" sz="2800"/>
          </a:p>
          <a:p>
            <a:pPr eaLnBrk="1" hangingPunct="1">
              <a:lnSpc>
                <a:spcPct val="80000"/>
              </a:lnSpc>
              <a:buFontTx/>
              <a:buNone/>
            </a:pPr>
            <a:r>
              <a:rPr lang="en-US" altLang="zh-CN" sz="2800"/>
              <a:t>}</a:t>
            </a:r>
            <a:endParaRPr lang="en-US" altLang="zh-CN" sz="2800"/>
          </a:p>
        </p:txBody>
      </p:sp>
      <p:sp>
        <p:nvSpPr>
          <p:cNvPr id="2" name="对话气泡: 矩形 1"/>
          <p:cNvSpPr/>
          <p:nvPr/>
        </p:nvSpPr>
        <p:spPr>
          <a:xfrm>
            <a:off x="6011863" y="1160463"/>
            <a:ext cx="2376487" cy="1331912"/>
          </a:xfrm>
          <a:prstGeom prst="wedgeRectCallout">
            <a:avLst>
              <a:gd name="adj1" fmla="val -86707"/>
              <a:gd name="adj2" fmla="val 71989"/>
            </a:avLst>
          </a:prstGeom>
          <a:gradFill>
            <a:gsLst>
              <a:gs pos="0">
                <a:schemeClr val="accent1">
                  <a:lumMod val="5000"/>
                  <a:lumOff val="95000"/>
                </a:schemeClr>
              </a:gs>
              <a:gs pos="74000">
                <a:srgbClr val="99FF33"/>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000" b="1" dirty="0">
                <a:solidFill>
                  <a:schemeClr val="tx1"/>
                </a:solidFill>
              </a:rPr>
              <a:t>Line</a:t>
            </a:r>
            <a:r>
              <a:rPr lang="zh-CN" altLang="en-US" sz="2000" b="1" dirty="0">
                <a:solidFill>
                  <a:schemeClr val="tx1"/>
                </a:solidFill>
              </a:rPr>
              <a:t>类必须在构造函数列表中向基类</a:t>
            </a:r>
            <a:r>
              <a:rPr lang="en-US" altLang="zh-CN" sz="2000" b="1" dirty="0">
                <a:solidFill>
                  <a:schemeClr val="tx1"/>
                </a:solidFill>
              </a:rPr>
              <a:t>Point</a:t>
            </a:r>
            <a:r>
              <a:rPr lang="zh-CN" altLang="en-US" sz="2000" b="1" dirty="0">
                <a:solidFill>
                  <a:schemeClr val="tx1"/>
                </a:solidFill>
              </a:rPr>
              <a:t>类构造函数提供初值！</a:t>
            </a:r>
            <a:endParaRPr lang="zh-CN" altLang="en-US" sz="2000" b="1" dirty="0">
              <a:solidFill>
                <a:schemeClr val="tx1"/>
              </a:solidFill>
            </a:endParaRPr>
          </a:p>
        </p:txBody>
      </p:sp>
      <p:sp>
        <p:nvSpPr>
          <p:cNvPr id="66563"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457200" y="1196975"/>
            <a:ext cx="7993063" cy="4754563"/>
          </a:xfrm>
        </p:spPr>
        <p:txBody>
          <a:bodyPr/>
          <a:lstStyle/>
          <a:p>
            <a:pPr eaLnBrk="1" hangingPunct="1">
              <a:buFontTx/>
              <a:buNone/>
              <a:defRPr/>
            </a:pPr>
            <a:r>
              <a:rPr lang="en-US" altLang="zh-CN" b="1" dirty="0">
                <a:solidFill>
                  <a:srgbClr val="0000CC"/>
                </a:solidFill>
              </a:rPr>
              <a:t>3</a:t>
            </a:r>
            <a:r>
              <a:rPr lang="zh-CN" altLang="en-US" b="1" dirty="0">
                <a:solidFill>
                  <a:srgbClr val="0000CC"/>
                </a:solidFill>
              </a:rPr>
              <a:t>、派生类可以不定义构造函数的情况 </a:t>
            </a:r>
            <a:endParaRPr lang="zh-CN" altLang="en-US" b="1" dirty="0">
              <a:solidFill>
                <a:srgbClr val="0000CC"/>
              </a:solidFill>
            </a:endParaRPr>
          </a:p>
          <a:p>
            <a:pPr eaLnBrk="1" hangingPunct="1">
              <a:defRPr/>
            </a:pPr>
            <a:r>
              <a:rPr lang="zh-CN" altLang="en-US" b="1" dirty="0">
                <a:solidFill>
                  <a:srgbClr val="FF0000"/>
                </a:solidFill>
              </a:rPr>
              <a:t>当具有下述情况之一时，派生类可以不定义构造函数</a:t>
            </a:r>
            <a:r>
              <a:rPr lang="zh-CN" altLang="en-US" b="1" dirty="0">
                <a:solidFill>
                  <a:srgbClr val="0000CC"/>
                </a:solidFill>
              </a:rPr>
              <a:t>。</a:t>
            </a:r>
            <a:endParaRPr lang="zh-CN" altLang="en-US" b="1" dirty="0">
              <a:solidFill>
                <a:srgbClr val="0000CC"/>
              </a:solidFill>
            </a:endParaRPr>
          </a:p>
          <a:p>
            <a:pPr marL="914400" lvl="1" indent="-514350" eaLnBrk="1" hangingPunct="1">
              <a:buFont typeface="+mj-ea"/>
              <a:buAutoNum type="circleNumDbPlain"/>
              <a:defRPr/>
            </a:pPr>
            <a:r>
              <a:rPr lang="zh-CN" altLang="en-US" b="1" dirty="0"/>
              <a:t>基类</a:t>
            </a:r>
            <a:r>
              <a:rPr lang="zh-CN" altLang="en-US" b="1" dirty="0">
                <a:solidFill>
                  <a:srgbClr val="FF0000"/>
                </a:solidFill>
              </a:rPr>
              <a:t>没有</a:t>
            </a:r>
            <a:r>
              <a:rPr lang="zh-CN" altLang="en-US" b="1" dirty="0"/>
              <a:t>定义任何构造函数。</a:t>
            </a:r>
            <a:endParaRPr lang="zh-CN" altLang="en-US" b="1" dirty="0"/>
          </a:p>
          <a:p>
            <a:pPr marL="914400" lvl="1" indent="-514350" eaLnBrk="1" hangingPunct="1">
              <a:buFont typeface="+mj-ea"/>
              <a:buAutoNum type="circleNumDbPlain"/>
              <a:defRPr/>
            </a:pPr>
            <a:r>
              <a:rPr lang="zh-CN" altLang="en-US" b="1" dirty="0"/>
              <a:t>基类具有</a:t>
            </a:r>
            <a:r>
              <a:rPr lang="zh-CN" altLang="en-US" b="1" dirty="0">
                <a:solidFill>
                  <a:srgbClr val="FF0000"/>
                </a:solidFill>
              </a:rPr>
              <a:t>缺省参数</a:t>
            </a:r>
            <a:r>
              <a:rPr lang="zh-CN" altLang="en-US" b="1" dirty="0"/>
              <a:t>的构造函数。</a:t>
            </a:r>
            <a:endParaRPr lang="zh-CN" altLang="en-US" b="1" dirty="0"/>
          </a:p>
          <a:p>
            <a:pPr marL="914400" lvl="1" indent="-514350" eaLnBrk="1" hangingPunct="1">
              <a:buFont typeface="+mj-ea"/>
              <a:buAutoNum type="circleNumDbPlain"/>
              <a:defRPr/>
            </a:pPr>
            <a:r>
              <a:rPr lang="zh-CN" altLang="en-US" b="1" dirty="0"/>
              <a:t>基类具有</a:t>
            </a:r>
            <a:r>
              <a:rPr lang="zh-CN" altLang="en-US" b="1" dirty="0">
                <a:solidFill>
                  <a:srgbClr val="FF0000"/>
                </a:solidFill>
              </a:rPr>
              <a:t>无参</a:t>
            </a:r>
            <a:r>
              <a:rPr lang="zh-CN" altLang="en-US" b="1" dirty="0"/>
              <a:t>构造函数。</a:t>
            </a:r>
            <a:endParaRPr lang="en-US" altLang="zh-CN" b="1" dirty="0"/>
          </a:p>
          <a:p>
            <a:pPr marL="0" indent="0" eaLnBrk="1" hangingPunct="1">
              <a:buFontTx/>
              <a:buNone/>
              <a:defRPr/>
            </a:pPr>
            <a:r>
              <a:rPr lang="zh-CN" altLang="zh-CN" b="1" dirty="0">
                <a:solidFill>
                  <a:srgbClr val="0000CC"/>
                </a:solidFill>
              </a:rPr>
              <a:t>【例</a:t>
            </a:r>
            <a:r>
              <a:rPr lang="en-US" altLang="zh-CN" b="1" dirty="0">
                <a:solidFill>
                  <a:srgbClr val="0000CC"/>
                </a:solidFill>
              </a:rPr>
              <a:t>4-9</a:t>
            </a:r>
            <a:r>
              <a:rPr lang="zh-CN" altLang="zh-CN" b="1" dirty="0">
                <a:solidFill>
                  <a:srgbClr val="0000CC"/>
                </a:solidFill>
              </a:rPr>
              <a:t>】 类</a:t>
            </a:r>
            <a:r>
              <a:rPr lang="en-US" altLang="zh-CN" b="1" dirty="0">
                <a:solidFill>
                  <a:srgbClr val="0000CC"/>
                </a:solidFill>
              </a:rPr>
              <a:t>A</a:t>
            </a:r>
            <a:r>
              <a:rPr lang="zh-CN" altLang="zh-CN" b="1" dirty="0">
                <a:solidFill>
                  <a:srgbClr val="0000CC"/>
                </a:solidFill>
              </a:rPr>
              <a:t>具有默认构造函数，其派生类</a:t>
            </a:r>
            <a:r>
              <a:rPr lang="en-US" altLang="zh-CN" b="1" dirty="0">
                <a:solidFill>
                  <a:srgbClr val="0000CC"/>
                </a:solidFill>
              </a:rPr>
              <a:t>B</a:t>
            </a:r>
            <a:r>
              <a:rPr lang="zh-CN" altLang="zh-CN" b="1" dirty="0">
                <a:solidFill>
                  <a:srgbClr val="0000CC"/>
                </a:solidFill>
              </a:rPr>
              <a:t>没有成员要初始化，不必定义构造函数</a:t>
            </a:r>
            <a:r>
              <a:rPr lang="zh-CN" altLang="zh-CN" b="1" dirty="0"/>
              <a:t>。</a:t>
            </a:r>
            <a:endParaRPr lang="zh-CN" altLang="zh-CN" b="1" dirty="0"/>
          </a:p>
          <a:p>
            <a:pPr marL="0" indent="0" eaLnBrk="1" hangingPunct="1">
              <a:buFontTx/>
              <a:buNone/>
              <a:defRPr/>
            </a:pPr>
            <a:endParaRPr lang="zh-CN" altLang="en-US" b="1" dirty="0"/>
          </a:p>
        </p:txBody>
      </p:sp>
      <p:sp>
        <p:nvSpPr>
          <p:cNvPr id="67586"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fade">
                                      <p:cBhvr>
                                        <p:cTn id="7" dur="1000"/>
                                        <p:tgtEl>
                                          <p:spTgt spid="40963">
                                            <p:txEl>
                                              <p:pRg st="1" end="1"/>
                                            </p:txEl>
                                          </p:spTgt>
                                        </p:tgtEl>
                                      </p:cBhvr>
                                    </p:animEffect>
                                    <p:anim calcmode="lin" valueType="num">
                                      <p:cBhvr>
                                        <p:cTn id="8"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63">
                                            <p:txEl>
                                              <p:pRg st="2" end="2"/>
                                            </p:txEl>
                                          </p:spTgt>
                                        </p:tgtEl>
                                        <p:attrNameLst>
                                          <p:attrName>style.visibility</p:attrName>
                                        </p:attrNameLst>
                                      </p:cBhvr>
                                      <p:to>
                                        <p:strVal val="visible"/>
                                      </p:to>
                                    </p:set>
                                    <p:animEffect transition="in" filter="fade">
                                      <p:cBhvr>
                                        <p:cTn id="14" dur="1000"/>
                                        <p:tgtEl>
                                          <p:spTgt spid="40963">
                                            <p:txEl>
                                              <p:pRg st="2" end="2"/>
                                            </p:txEl>
                                          </p:spTgt>
                                        </p:tgtEl>
                                      </p:cBhvr>
                                    </p:animEffect>
                                    <p:anim calcmode="lin" valueType="num">
                                      <p:cBhvr>
                                        <p:cTn id="15"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09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63">
                                            <p:txEl>
                                              <p:pRg st="3" end="3"/>
                                            </p:txEl>
                                          </p:spTgt>
                                        </p:tgtEl>
                                        <p:attrNameLst>
                                          <p:attrName>style.visibility</p:attrName>
                                        </p:attrNameLst>
                                      </p:cBhvr>
                                      <p:to>
                                        <p:strVal val="visible"/>
                                      </p:to>
                                    </p:set>
                                    <p:animEffect transition="in" filter="fade">
                                      <p:cBhvr>
                                        <p:cTn id="21" dur="1000"/>
                                        <p:tgtEl>
                                          <p:spTgt spid="40963">
                                            <p:txEl>
                                              <p:pRg st="3" end="3"/>
                                            </p:txEl>
                                          </p:spTgt>
                                        </p:tgtEl>
                                      </p:cBhvr>
                                    </p:animEffect>
                                    <p:anim calcmode="lin" valueType="num">
                                      <p:cBhvr>
                                        <p:cTn id="22"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09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0963">
                                            <p:txEl>
                                              <p:pRg st="4" end="4"/>
                                            </p:txEl>
                                          </p:spTgt>
                                        </p:tgtEl>
                                        <p:attrNameLst>
                                          <p:attrName>style.visibility</p:attrName>
                                        </p:attrNameLst>
                                      </p:cBhvr>
                                      <p:to>
                                        <p:strVal val="visible"/>
                                      </p:to>
                                    </p:set>
                                    <p:animEffect transition="in" filter="fade">
                                      <p:cBhvr>
                                        <p:cTn id="28" dur="1000"/>
                                        <p:tgtEl>
                                          <p:spTgt spid="40963">
                                            <p:txEl>
                                              <p:pRg st="4" end="4"/>
                                            </p:txEl>
                                          </p:spTgt>
                                        </p:tgtEl>
                                      </p:cBhvr>
                                    </p:animEffect>
                                    <p:anim calcmode="lin" valueType="num">
                                      <p:cBhvr>
                                        <p:cTn id="29"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09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0963">
                                            <p:txEl>
                                              <p:pRg st="5" end="5"/>
                                            </p:txEl>
                                          </p:spTgt>
                                        </p:tgtEl>
                                        <p:attrNameLst>
                                          <p:attrName>style.visibility</p:attrName>
                                        </p:attrNameLst>
                                      </p:cBhvr>
                                      <p:to>
                                        <p:strVal val="visible"/>
                                      </p:to>
                                    </p:set>
                                    <p:animEffect transition="in" filter="fade">
                                      <p:cBhvr>
                                        <p:cTn id="35" dur="1000"/>
                                        <p:tgtEl>
                                          <p:spTgt spid="40963">
                                            <p:txEl>
                                              <p:pRg st="5" end="5"/>
                                            </p:txEl>
                                          </p:spTgt>
                                        </p:tgtEl>
                                      </p:cBhvr>
                                    </p:animEffect>
                                    <p:anim calcmode="lin" valueType="num">
                                      <p:cBhvr>
                                        <p:cTn id="36" dur="10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096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body" idx="1"/>
          </p:nvPr>
        </p:nvSpPr>
        <p:spPr>
          <a:xfrm>
            <a:off x="539750" y="1125538"/>
            <a:ext cx="7918450" cy="5903912"/>
          </a:xfrm>
        </p:spPr>
        <p:txBody>
          <a:bodyPr/>
          <a:lstStyle/>
          <a:p>
            <a:pPr eaLnBrk="1" hangingPunct="1">
              <a:lnSpc>
                <a:spcPct val="80000"/>
              </a:lnSpc>
              <a:buFontTx/>
              <a:buNone/>
            </a:pPr>
            <a:r>
              <a:rPr lang="en-US" altLang="zh-CN" sz="2400" b="1"/>
              <a:t>//Eg4-9.cpp</a:t>
            </a:r>
            <a:endParaRPr lang="en-US" altLang="zh-CN" sz="2400" b="1"/>
          </a:p>
          <a:p>
            <a:pPr eaLnBrk="1" hangingPunct="1">
              <a:lnSpc>
                <a:spcPct val="80000"/>
              </a:lnSpc>
              <a:buFontTx/>
              <a:buNone/>
            </a:pPr>
            <a:r>
              <a:rPr lang="en-US" altLang="zh-CN" sz="2400" b="1"/>
              <a:t>#include &lt;iostream&gt;</a:t>
            </a:r>
            <a:endParaRPr lang="en-US" altLang="zh-CN" sz="2400" b="1"/>
          </a:p>
          <a:p>
            <a:pPr eaLnBrk="1" hangingPunct="1">
              <a:lnSpc>
                <a:spcPct val="80000"/>
              </a:lnSpc>
              <a:buFontTx/>
              <a:buNone/>
            </a:pPr>
            <a:r>
              <a:rPr lang="en-US" altLang="zh-CN" sz="2400" b="1"/>
              <a:t>using namespace std;</a:t>
            </a:r>
            <a:endParaRPr lang="en-US" altLang="zh-CN" sz="2400" b="1"/>
          </a:p>
          <a:p>
            <a:pPr eaLnBrk="1" hangingPunct="1">
              <a:lnSpc>
                <a:spcPct val="80000"/>
              </a:lnSpc>
              <a:buFontTx/>
              <a:buNone/>
            </a:pPr>
            <a:r>
              <a:rPr lang="en-US" altLang="zh-CN" sz="2400" b="1"/>
              <a:t>class A { </a:t>
            </a:r>
            <a:endParaRPr lang="en-US" altLang="zh-CN" sz="2400" b="1"/>
          </a:p>
          <a:p>
            <a:pPr eaLnBrk="1" hangingPunct="1">
              <a:lnSpc>
                <a:spcPct val="80000"/>
              </a:lnSpc>
              <a:buFontTx/>
              <a:buNone/>
            </a:pPr>
            <a:r>
              <a:rPr lang="en-US" altLang="zh-CN" sz="2400" b="1"/>
              <a:t>public: </a:t>
            </a:r>
            <a:endParaRPr lang="en-US" altLang="zh-CN" sz="2400" b="1"/>
          </a:p>
          <a:p>
            <a:pPr eaLnBrk="1" hangingPunct="1">
              <a:lnSpc>
                <a:spcPct val="80000"/>
              </a:lnSpc>
              <a:buFontTx/>
              <a:buNone/>
            </a:pPr>
            <a:r>
              <a:rPr lang="en-US" altLang="zh-CN" sz="2400" b="1"/>
              <a:t>    A(){ cout&lt;&lt;"Constructing A"&lt;&lt;endl; } </a:t>
            </a:r>
            <a:endParaRPr lang="en-US" altLang="zh-CN" sz="2400" b="1"/>
          </a:p>
          <a:p>
            <a:pPr eaLnBrk="1" hangingPunct="1">
              <a:lnSpc>
                <a:spcPct val="80000"/>
              </a:lnSpc>
              <a:buFontTx/>
              <a:buNone/>
            </a:pPr>
            <a:r>
              <a:rPr lang="en-US" altLang="zh-CN" sz="2400" b="1"/>
              <a:t>    ~A(){ cout&lt;&lt;"Destructing A"&lt;&lt;endl; }</a:t>
            </a:r>
            <a:endParaRPr lang="en-US" altLang="zh-CN" sz="2400" b="1"/>
          </a:p>
          <a:p>
            <a:pPr eaLnBrk="1" hangingPunct="1">
              <a:lnSpc>
                <a:spcPct val="80000"/>
              </a:lnSpc>
              <a:buFontTx/>
              <a:buNone/>
            </a:pPr>
            <a:r>
              <a:rPr lang="en-US" altLang="zh-CN" sz="2400" b="1"/>
              <a:t>};</a:t>
            </a:r>
            <a:endParaRPr lang="en-US" altLang="zh-CN" sz="2400" b="1"/>
          </a:p>
          <a:p>
            <a:pPr eaLnBrk="1" hangingPunct="1">
              <a:lnSpc>
                <a:spcPct val="80000"/>
              </a:lnSpc>
              <a:buFontTx/>
              <a:buNone/>
            </a:pPr>
            <a:r>
              <a:rPr lang="en-US" altLang="zh-CN" sz="2400" b="1"/>
              <a:t>class B:public A {</a:t>
            </a:r>
            <a:endParaRPr lang="en-US" altLang="zh-CN" sz="2400" b="1"/>
          </a:p>
          <a:p>
            <a:pPr eaLnBrk="1" hangingPunct="1">
              <a:lnSpc>
                <a:spcPct val="80000"/>
              </a:lnSpc>
              <a:buFontTx/>
              <a:buNone/>
            </a:pPr>
            <a:r>
              <a:rPr lang="en-US" altLang="zh-CN" sz="2400" b="1"/>
              <a:t>public: </a:t>
            </a:r>
            <a:endParaRPr lang="en-US" altLang="zh-CN" sz="2400" b="1"/>
          </a:p>
          <a:p>
            <a:pPr eaLnBrk="1" hangingPunct="1">
              <a:lnSpc>
                <a:spcPct val="80000"/>
              </a:lnSpc>
              <a:buFontTx/>
              <a:buNone/>
            </a:pPr>
            <a:r>
              <a:rPr lang="en-US" altLang="zh-CN" sz="2400" b="1"/>
              <a:t>   ~B(){ cout&lt;&lt;"Destructing B"&lt;&lt;endl; }</a:t>
            </a:r>
            <a:endParaRPr lang="en-US" altLang="zh-CN" sz="2400" b="1"/>
          </a:p>
          <a:p>
            <a:pPr eaLnBrk="1" hangingPunct="1">
              <a:lnSpc>
                <a:spcPct val="80000"/>
              </a:lnSpc>
              <a:buFontTx/>
              <a:buNone/>
            </a:pPr>
            <a:r>
              <a:rPr lang="en-US" altLang="zh-CN" sz="2400" b="1"/>
              <a:t>};</a:t>
            </a:r>
            <a:endParaRPr lang="en-US" altLang="zh-CN" sz="2400" b="1"/>
          </a:p>
          <a:p>
            <a:pPr eaLnBrk="1" hangingPunct="1">
              <a:lnSpc>
                <a:spcPct val="80000"/>
              </a:lnSpc>
              <a:buFontTx/>
              <a:buNone/>
            </a:pPr>
            <a:r>
              <a:rPr lang="en-US" altLang="zh-CN" sz="2400" b="1"/>
              <a:t>void main(){</a:t>
            </a:r>
            <a:endParaRPr lang="en-US" altLang="zh-CN" sz="2400" b="1"/>
          </a:p>
          <a:p>
            <a:pPr eaLnBrk="1" hangingPunct="1">
              <a:lnSpc>
                <a:spcPct val="80000"/>
              </a:lnSpc>
              <a:buFontTx/>
              <a:buNone/>
            </a:pPr>
            <a:r>
              <a:rPr lang="en-US" altLang="zh-CN" sz="2400" b="1"/>
              <a:t>    B b;</a:t>
            </a:r>
            <a:endParaRPr lang="en-US" altLang="zh-CN" sz="2400" b="1"/>
          </a:p>
          <a:p>
            <a:pPr eaLnBrk="1" hangingPunct="1">
              <a:lnSpc>
                <a:spcPct val="80000"/>
              </a:lnSpc>
              <a:buFontTx/>
              <a:buNone/>
            </a:pPr>
            <a:r>
              <a:rPr lang="en-US" altLang="zh-CN" sz="2400" b="1"/>
              <a:t>}</a:t>
            </a:r>
            <a:endParaRPr lang="en-US" altLang="zh-CN" sz="2400" b="1"/>
          </a:p>
        </p:txBody>
      </p:sp>
      <p:sp>
        <p:nvSpPr>
          <p:cNvPr id="68610"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
        <p:nvSpPr>
          <p:cNvPr id="2" name="对话气泡: 矩形 1"/>
          <p:cNvSpPr/>
          <p:nvPr/>
        </p:nvSpPr>
        <p:spPr>
          <a:xfrm>
            <a:off x="5508625" y="1125538"/>
            <a:ext cx="3311525" cy="1582737"/>
          </a:xfrm>
          <a:prstGeom prst="wedgeRectCallout">
            <a:avLst/>
          </a:prstGeom>
          <a:gradFill>
            <a:gsLst>
              <a:gs pos="0">
                <a:schemeClr val="accent1">
                  <a:lumMod val="5000"/>
                  <a:lumOff val="95000"/>
                </a:schemeClr>
              </a:gs>
              <a:gs pos="74000">
                <a:srgbClr val="99FF33"/>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en-US" sz="2400" b="1" dirty="0">
                <a:solidFill>
                  <a:schemeClr val="tx1"/>
                </a:solidFill>
              </a:rPr>
              <a:t>程序运行结果</a:t>
            </a:r>
            <a:r>
              <a:rPr lang="zh-CN" altLang="en-US" sz="2400" dirty="0">
                <a:solidFill>
                  <a:schemeClr val="tx1"/>
                </a:solidFill>
              </a:rPr>
              <a:t>：</a:t>
            </a:r>
            <a:endParaRPr lang="en-US" altLang="zh-CN" sz="2400" dirty="0">
              <a:solidFill>
                <a:schemeClr val="tx1"/>
              </a:solidFill>
            </a:endParaRPr>
          </a:p>
          <a:p>
            <a:pPr eaLnBrk="0" hangingPunct="0">
              <a:defRPr/>
            </a:pPr>
            <a:r>
              <a:rPr lang="en-US" altLang="zh-CN" sz="2400" dirty="0">
                <a:solidFill>
                  <a:schemeClr val="tx1"/>
                </a:solidFill>
              </a:rPr>
              <a:t>Constructing A</a:t>
            </a:r>
            <a:endParaRPr lang="zh-CN" altLang="zh-CN" sz="2400" dirty="0">
              <a:solidFill>
                <a:schemeClr val="tx1"/>
              </a:solidFill>
            </a:endParaRPr>
          </a:p>
          <a:p>
            <a:pPr eaLnBrk="0" hangingPunct="0">
              <a:defRPr/>
            </a:pPr>
            <a:r>
              <a:rPr lang="en-US" altLang="zh-CN" sz="2400" dirty="0">
                <a:solidFill>
                  <a:schemeClr val="tx1"/>
                </a:solidFill>
              </a:rPr>
              <a:t>Destructing B</a:t>
            </a:r>
            <a:endParaRPr lang="zh-CN" altLang="zh-CN" sz="2400" dirty="0">
              <a:solidFill>
                <a:schemeClr val="tx1"/>
              </a:solidFill>
            </a:endParaRPr>
          </a:p>
          <a:p>
            <a:pPr eaLnBrk="0" hangingPunct="0">
              <a:defRPr/>
            </a:pPr>
            <a:r>
              <a:rPr lang="en-US" altLang="zh-CN" sz="2400" dirty="0">
                <a:solidFill>
                  <a:schemeClr val="tx1"/>
                </a:solidFill>
              </a:rPr>
              <a:t>Destructing A</a:t>
            </a:r>
            <a:endParaRPr lang="zh-CN" altLang="zh-CN" sz="2400" dirty="0">
              <a:solidFill>
                <a:schemeClr val="tx1"/>
              </a:solidFill>
            </a:endParaRPr>
          </a:p>
        </p:txBody>
      </p:sp>
      <p:sp>
        <p:nvSpPr>
          <p:cNvPr id="6" name="对话气泡: 矩形 5"/>
          <p:cNvSpPr/>
          <p:nvPr/>
        </p:nvSpPr>
        <p:spPr>
          <a:xfrm>
            <a:off x="5407025" y="4086225"/>
            <a:ext cx="3313113" cy="2582863"/>
          </a:xfrm>
          <a:prstGeom prst="wedgeRectCallout">
            <a:avLst>
              <a:gd name="adj1" fmla="val -154548"/>
              <a:gd name="adj2" fmla="val -26161"/>
            </a:avLst>
          </a:prstGeom>
          <a:gradFill>
            <a:gsLst>
              <a:gs pos="0">
                <a:schemeClr val="accent1">
                  <a:lumMod val="5000"/>
                  <a:lumOff val="95000"/>
                </a:schemeClr>
              </a:gs>
              <a:gs pos="74000">
                <a:srgbClr val="99FF33"/>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en-US" sz="2400" b="1" dirty="0">
                <a:solidFill>
                  <a:schemeClr val="tx1"/>
                </a:solidFill>
              </a:rPr>
              <a:t>此结果表明，在定义对</a:t>
            </a:r>
            <a:r>
              <a:rPr lang="en-US" altLang="zh-CN" sz="2400" b="1" dirty="0">
                <a:solidFill>
                  <a:schemeClr val="tx1"/>
                </a:solidFill>
              </a:rPr>
              <a:t>b</a:t>
            </a:r>
            <a:r>
              <a:rPr lang="zh-CN" altLang="en-US" sz="2400" b="1" dirty="0">
                <a:solidFill>
                  <a:schemeClr val="tx1"/>
                </a:solidFill>
              </a:rPr>
              <a:t>时，调用了编译器为类</a:t>
            </a:r>
            <a:r>
              <a:rPr lang="en-US" altLang="zh-CN" sz="2400" b="1" dirty="0">
                <a:solidFill>
                  <a:schemeClr val="tx1"/>
                </a:solidFill>
              </a:rPr>
              <a:t>B</a:t>
            </a:r>
            <a:r>
              <a:rPr lang="zh-CN" altLang="en-US" sz="2400" b="1" dirty="0">
                <a:solidFill>
                  <a:schemeClr val="tx1"/>
                </a:solidFill>
              </a:rPr>
              <a:t>自动合成的默认构造函数，此函数类似于下面的形式：</a:t>
            </a:r>
            <a:endParaRPr lang="en-US" altLang="zh-CN" sz="2400" dirty="0">
              <a:solidFill>
                <a:schemeClr val="tx1"/>
              </a:solidFill>
            </a:endParaRPr>
          </a:p>
          <a:p>
            <a:pPr eaLnBrk="0" hangingPunct="0">
              <a:defRPr/>
            </a:pPr>
            <a:r>
              <a:rPr lang="en-US" altLang="zh-CN" sz="2800" b="1" dirty="0">
                <a:solidFill>
                  <a:srgbClr val="0000CC"/>
                </a:solidFill>
              </a:rPr>
              <a:t>B::B():A(){}</a:t>
            </a:r>
            <a:endParaRPr lang="zh-CN" altLang="zh-CN" sz="2800" b="1" dirty="0">
              <a:solidFill>
                <a:srgbClr val="0000CC"/>
              </a:solidFill>
            </a:endParaRPr>
          </a:p>
          <a:p>
            <a:pPr eaLnBrk="0" hangingPunct="0">
              <a:defRPr/>
            </a:pPr>
            <a:endParaRPr lang="zh-CN"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0" y="1196975"/>
            <a:ext cx="8686800" cy="4611688"/>
          </a:xfrm>
        </p:spPr>
        <p:txBody>
          <a:bodyPr/>
          <a:lstStyle/>
          <a:p>
            <a:pPr eaLnBrk="1" hangingPunct="1">
              <a:lnSpc>
                <a:spcPct val="90000"/>
              </a:lnSpc>
              <a:buFontTx/>
              <a:buNone/>
            </a:pPr>
            <a:r>
              <a:rPr lang="en-US" altLang="zh-CN" b="1">
                <a:solidFill>
                  <a:srgbClr val="0000CC"/>
                </a:solidFill>
              </a:rPr>
              <a:t>3</a:t>
            </a:r>
            <a:r>
              <a:rPr lang="zh-CN" altLang="en-US" b="1">
                <a:solidFill>
                  <a:srgbClr val="0000CC"/>
                </a:solidFill>
              </a:rPr>
              <a:t>、派生类的构造函数只负责</a:t>
            </a:r>
            <a:r>
              <a:rPr lang="zh-CN" altLang="en-US" b="1">
                <a:solidFill>
                  <a:srgbClr val="FF0000"/>
                </a:solidFill>
              </a:rPr>
              <a:t>直接基类</a:t>
            </a:r>
            <a:r>
              <a:rPr lang="zh-CN" altLang="en-US" b="1">
                <a:solidFill>
                  <a:srgbClr val="0000CC"/>
                </a:solidFill>
              </a:rPr>
              <a:t>的初始化 </a:t>
            </a:r>
            <a:endParaRPr lang="zh-CN" altLang="en-US" b="1">
              <a:solidFill>
                <a:srgbClr val="0000CC"/>
              </a:solidFill>
            </a:endParaRPr>
          </a:p>
          <a:p>
            <a:pPr eaLnBrk="1" hangingPunct="1">
              <a:lnSpc>
                <a:spcPct val="90000"/>
              </a:lnSpc>
              <a:buFontTx/>
              <a:buNone/>
            </a:pPr>
            <a:endParaRPr lang="zh-CN" altLang="en-US" sz="2400" b="1"/>
          </a:p>
          <a:p>
            <a:pPr eaLnBrk="1" hangingPunct="1">
              <a:lnSpc>
                <a:spcPct val="90000"/>
              </a:lnSpc>
            </a:pPr>
            <a:r>
              <a:rPr lang="en-US" altLang="zh-CN" sz="2400" b="1"/>
              <a:t>C++</a:t>
            </a:r>
            <a:r>
              <a:rPr lang="zh-CN" altLang="en-US" sz="2400" b="1"/>
              <a:t>语言标准有一条规则：如果派生类的基类同时也是另外一个类的派生类，则每个派生类只负责</a:t>
            </a:r>
            <a:r>
              <a:rPr lang="zh-CN" altLang="en-US" sz="2400" b="1">
                <a:solidFill>
                  <a:srgbClr val="FF0000"/>
                </a:solidFill>
              </a:rPr>
              <a:t>它的直接基类的</a:t>
            </a:r>
            <a:r>
              <a:rPr lang="zh-CN" altLang="en-US" sz="2400" b="1"/>
              <a:t>构造函数调用。</a:t>
            </a:r>
            <a:endParaRPr lang="zh-CN" altLang="en-US" sz="2400" b="1"/>
          </a:p>
          <a:p>
            <a:pPr eaLnBrk="1" hangingPunct="1">
              <a:lnSpc>
                <a:spcPct val="90000"/>
              </a:lnSpc>
            </a:pPr>
            <a:r>
              <a:rPr lang="zh-CN" altLang="en-US" sz="2400" b="1"/>
              <a:t>这条规则表明当派生类的直接基类</a:t>
            </a:r>
            <a:r>
              <a:rPr lang="zh-CN" altLang="en-US" sz="2400" b="1">
                <a:solidFill>
                  <a:srgbClr val="FF0000"/>
                </a:solidFill>
              </a:rPr>
              <a:t>只有带参数</a:t>
            </a:r>
            <a:r>
              <a:rPr lang="zh-CN" altLang="en-US" sz="2400" b="1"/>
              <a:t>的构造函数，但没有默认构造函数时（包括缺省参数和无参构造函数），它必须在构造函数的</a:t>
            </a:r>
            <a:r>
              <a:rPr lang="zh-CN" altLang="en-US" sz="2400" b="1">
                <a:solidFill>
                  <a:srgbClr val="FF0000"/>
                </a:solidFill>
              </a:rPr>
              <a:t>初始化列表</a:t>
            </a:r>
            <a:r>
              <a:rPr lang="zh-CN" altLang="en-US" sz="2400" b="1"/>
              <a:t>中调用</a:t>
            </a:r>
            <a:r>
              <a:rPr lang="zh-CN" altLang="en-US" sz="2400" b="1">
                <a:solidFill>
                  <a:srgbClr val="FF0000"/>
                </a:solidFill>
              </a:rPr>
              <a:t>其直接基类的构造函数，</a:t>
            </a:r>
            <a:r>
              <a:rPr lang="zh-CN" altLang="en-US" sz="2400" b="1"/>
              <a:t>并向基类的构造函数传递参数，以实现派生类对象中的基类子对象的初始化。</a:t>
            </a:r>
            <a:endParaRPr lang="zh-CN" altLang="en-US" sz="2400" b="1"/>
          </a:p>
          <a:p>
            <a:pPr eaLnBrk="1" hangingPunct="1">
              <a:lnSpc>
                <a:spcPct val="90000"/>
              </a:lnSpc>
            </a:pPr>
            <a:r>
              <a:rPr lang="zh-CN" altLang="en-US" sz="2400" b="1"/>
              <a:t>这条规则有一个例外情况，当派生类存在虚基类时，所有</a:t>
            </a:r>
            <a:r>
              <a:rPr lang="zh-CN" altLang="en-US" sz="2400" b="1">
                <a:solidFill>
                  <a:srgbClr val="FF0000"/>
                </a:solidFill>
              </a:rPr>
              <a:t>虚基类都由最后的派生类负责初始化</a:t>
            </a:r>
            <a:r>
              <a:rPr lang="zh-CN" altLang="en-US" sz="2400" b="1"/>
              <a:t>。</a:t>
            </a:r>
            <a:endParaRPr lang="zh-CN" altLang="en-US" sz="2400" b="1"/>
          </a:p>
        </p:txBody>
      </p:sp>
      <p:sp>
        <p:nvSpPr>
          <p:cNvPr id="69634"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anim calcmode="lin" valueType="num">
                                      <p:cBhvr additive="base">
                                        <p:cTn id="7" dur="500" fill="hold"/>
                                        <p:tgtEl>
                                          <p:spTgt spid="471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nodeType="click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anim from="(-#ppt_w/2)" to="(#ppt_x)" calcmode="lin" valueType="num">
                                      <p:cBhvr>
                                        <p:cTn id="13" dur="600" fill="hold">
                                          <p:stCondLst>
                                            <p:cond delay="0"/>
                                          </p:stCondLst>
                                        </p:cTn>
                                        <p:tgtEl>
                                          <p:spTgt spid="47106">
                                            <p:txEl>
                                              <p:pRg st="3" end="3"/>
                                            </p:txEl>
                                          </p:spTgt>
                                        </p:tgtEl>
                                        <p:attrNameLst>
                                          <p:attrName>ppt_x</p:attrName>
                                        </p:attrNameLst>
                                      </p:cBhvr>
                                    </p:anim>
                                    <p:anim from="0" to="-1.0" calcmode="lin" valueType="num">
                                      <p:cBhvr>
                                        <p:cTn id="14" dur="200" decel="50000" autoRev="1" fill="hold">
                                          <p:stCondLst>
                                            <p:cond delay="600"/>
                                          </p:stCondLst>
                                        </p:cTn>
                                        <p:tgtEl>
                                          <p:spTgt spid="47106">
                                            <p:txEl>
                                              <p:pRg st="3" end="3"/>
                                            </p:txEl>
                                          </p:spTgt>
                                        </p:tgtEl>
                                        <p:attrNameLst>
                                          <p:attrName>xshear</p:attrName>
                                        </p:attrNameLst>
                                      </p:cBhvr>
                                    </p:anim>
                                    <p:animScale>
                                      <p:cBhvr>
                                        <p:cTn id="15" dur="200" decel="100000" autoRev="1" fill="hold">
                                          <p:stCondLst>
                                            <p:cond delay="600"/>
                                          </p:stCondLst>
                                        </p:cTn>
                                        <p:tgtEl>
                                          <p:spTgt spid="47106">
                                            <p:txEl>
                                              <p:pRg st="3" end="3"/>
                                            </p:txEl>
                                          </p:spTgt>
                                        </p:tgtEl>
                                      </p:cBhvr>
                                      <p:from x="100000" y="100000"/>
                                      <p:to x="80000" y="100000"/>
                                    </p:animScale>
                                    <p:anim by="(#ppt_h/3+#ppt_w*0.1)" calcmode="lin" valueType="num">
                                      <p:cBhvr additive="sum">
                                        <p:cTn id="16" dur="200" decel="100000" autoRev="1" fill="hold">
                                          <p:stCondLst>
                                            <p:cond delay="600"/>
                                          </p:stCondLst>
                                        </p:cTn>
                                        <p:tgtEl>
                                          <p:spTgt spid="47106">
                                            <p:txEl>
                                              <p:pRg st="3" end="3"/>
                                            </p:txEl>
                                          </p:spTgt>
                                        </p:tgtEl>
                                        <p:attrNameLst>
                                          <p:attrName>ppt_x</p:attrName>
                                        </p:attrNameLst>
                                      </p:cBhvr>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7106">
                                            <p:txEl>
                                              <p:pRg st="4" end="4"/>
                                            </p:txEl>
                                          </p:spTgt>
                                        </p:tgtEl>
                                        <p:attrNameLst>
                                          <p:attrName>style.visibility</p:attrName>
                                        </p:attrNameLst>
                                      </p:cBhvr>
                                      <p:to>
                                        <p:strVal val="visible"/>
                                      </p:to>
                                    </p:set>
                                    <p:anim calcmode="lin" valueType="num">
                                      <p:cBhvr additive="base">
                                        <p:cTn id="21" dur="500" fill="hold"/>
                                        <p:tgtEl>
                                          <p:spTgt spid="4710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611188" y="836613"/>
            <a:ext cx="7772400" cy="5832475"/>
          </a:xfrm>
        </p:spPr>
        <p:txBody>
          <a:bodyPr/>
          <a:lstStyle/>
          <a:p>
            <a:pPr marL="0" indent="0">
              <a:buFontTx/>
              <a:buNone/>
              <a:defRPr/>
            </a:pPr>
            <a:r>
              <a:rPr lang="zh-CN" altLang="zh-CN" sz="2800" dirty="0">
                <a:solidFill>
                  <a:srgbClr val="0000CC"/>
                </a:solidFill>
              </a:rPr>
              <a:t>【例</a:t>
            </a:r>
            <a:r>
              <a:rPr lang="en-US" altLang="zh-CN" sz="2800" dirty="0">
                <a:solidFill>
                  <a:srgbClr val="0000CC"/>
                </a:solidFill>
              </a:rPr>
              <a:t>4-10</a:t>
            </a:r>
            <a:r>
              <a:rPr lang="zh-CN" altLang="zh-CN" sz="2800" dirty="0">
                <a:solidFill>
                  <a:srgbClr val="0000CC"/>
                </a:solidFill>
              </a:rPr>
              <a:t>】 </a:t>
            </a:r>
            <a:r>
              <a:rPr lang="zh-CN" altLang="zh-CN" sz="2800" b="1" dirty="0">
                <a:solidFill>
                  <a:srgbClr val="0000CC"/>
                </a:solidFill>
              </a:rPr>
              <a:t>类</a:t>
            </a:r>
            <a:r>
              <a:rPr lang="en-US" altLang="zh-CN" sz="2800" b="1" dirty="0">
                <a:solidFill>
                  <a:srgbClr val="0000CC"/>
                </a:solidFill>
              </a:rPr>
              <a:t>C</a:t>
            </a:r>
            <a:r>
              <a:rPr lang="zh-CN" altLang="zh-CN" sz="2800" b="1" dirty="0">
                <a:solidFill>
                  <a:srgbClr val="0000CC"/>
                </a:solidFill>
              </a:rPr>
              <a:t>具有直接基类</a:t>
            </a:r>
            <a:r>
              <a:rPr lang="en-US" altLang="zh-CN" sz="2800" b="1" dirty="0">
                <a:solidFill>
                  <a:srgbClr val="0000CC"/>
                </a:solidFill>
              </a:rPr>
              <a:t>B</a:t>
            </a:r>
            <a:r>
              <a:rPr lang="zh-CN" altLang="zh-CN" sz="2800" b="1" dirty="0">
                <a:solidFill>
                  <a:srgbClr val="0000CC"/>
                </a:solidFill>
              </a:rPr>
              <a:t>和间接基类</a:t>
            </a:r>
            <a:r>
              <a:rPr lang="en-US" altLang="zh-CN" sz="2800" b="1" dirty="0">
                <a:solidFill>
                  <a:srgbClr val="0000CC"/>
                </a:solidFill>
              </a:rPr>
              <a:t>A</a:t>
            </a:r>
            <a:r>
              <a:rPr lang="zh-CN" altLang="zh-CN" sz="2800" b="1" dirty="0">
                <a:solidFill>
                  <a:srgbClr val="0000CC"/>
                </a:solidFill>
              </a:rPr>
              <a:t>，每个派生类只负责其直接基类的构造</a:t>
            </a:r>
            <a:r>
              <a:rPr lang="zh-CN" altLang="zh-CN" sz="2800" dirty="0">
                <a:solidFill>
                  <a:srgbClr val="0000CC"/>
                </a:solidFill>
              </a:rPr>
              <a:t>。</a:t>
            </a:r>
            <a:endParaRPr lang="zh-CN" altLang="zh-CN" sz="2800" dirty="0">
              <a:solidFill>
                <a:srgbClr val="0000CC"/>
              </a:solidFill>
            </a:endParaRPr>
          </a:p>
          <a:p>
            <a:pPr eaLnBrk="1" hangingPunct="1">
              <a:lnSpc>
                <a:spcPct val="90000"/>
              </a:lnSpc>
              <a:buFontTx/>
              <a:buNone/>
              <a:defRPr/>
            </a:pPr>
            <a:r>
              <a:rPr lang="en-US" altLang="zh-CN" sz="2400" b="1" dirty="0"/>
              <a:t>//Eg4-10.cpp</a:t>
            </a:r>
            <a:endParaRPr lang="en-US" altLang="zh-CN" sz="2400" b="1" dirty="0"/>
          </a:p>
          <a:p>
            <a:pPr eaLnBrk="1" hangingPunct="1">
              <a:lnSpc>
                <a:spcPct val="90000"/>
              </a:lnSpc>
              <a:buFontTx/>
              <a:buNone/>
              <a:defRPr/>
            </a:pPr>
            <a:r>
              <a:rPr lang="en-US" altLang="zh-CN" sz="2400" b="1" dirty="0"/>
              <a:t>#include &lt;</a:t>
            </a:r>
            <a:r>
              <a:rPr lang="en-US" altLang="zh-CN" sz="2400" b="1" dirty="0" err="1"/>
              <a:t>iostream</a:t>
            </a:r>
            <a:r>
              <a:rPr lang="en-US" altLang="zh-CN" sz="2400" b="1" dirty="0"/>
              <a:t>&gt;</a:t>
            </a:r>
            <a:endParaRPr lang="en-US" altLang="zh-CN" sz="2400" b="1" dirty="0"/>
          </a:p>
          <a:p>
            <a:pPr eaLnBrk="1" hangingPunct="1">
              <a:lnSpc>
                <a:spcPct val="90000"/>
              </a:lnSpc>
              <a:buFontTx/>
              <a:buNone/>
              <a:defRPr/>
            </a:pPr>
            <a:r>
              <a:rPr lang="en-US" altLang="zh-CN" sz="2400" b="1" dirty="0"/>
              <a:t>using namespace </a:t>
            </a:r>
            <a:r>
              <a:rPr lang="en-US" altLang="zh-CN" sz="2400" b="1" dirty="0" err="1"/>
              <a:t>std</a:t>
            </a:r>
            <a:r>
              <a:rPr lang="en-US" altLang="zh-CN" sz="2400" b="1" dirty="0"/>
              <a:t>;</a:t>
            </a:r>
            <a:endParaRPr lang="en-US" altLang="zh-CN" sz="2400" b="1" dirty="0"/>
          </a:p>
          <a:p>
            <a:pPr eaLnBrk="1" hangingPunct="1">
              <a:lnSpc>
                <a:spcPct val="90000"/>
              </a:lnSpc>
              <a:buFontTx/>
              <a:buNone/>
              <a:defRPr/>
            </a:pPr>
            <a:r>
              <a:rPr lang="en-US" altLang="zh-CN" sz="2400" b="1" dirty="0"/>
              <a:t>class A { </a:t>
            </a:r>
            <a:endParaRPr lang="en-US" altLang="zh-CN" sz="2400" b="1" dirty="0"/>
          </a:p>
          <a:p>
            <a:pPr eaLnBrk="1" hangingPunct="1">
              <a:lnSpc>
                <a:spcPct val="90000"/>
              </a:lnSpc>
              <a:buFontTx/>
              <a:buNone/>
              <a:defRPr/>
            </a:pPr>
            <a:r>
              <a:rPr lang="en-US" altLang="zh-CN" sz="2400" b="1" dirty="0"/>
              <a:t>    </a:t>
            </a:r>
            <a:r>
              <a:rPr lang="en-US" altLang="zh-CN" sz="2400" b="1" dirty="0" err="1"/>
              <a:t>int</a:t>
            </a:r>
            <a:r>
              <a:rPr lang="en-US" altLang="zh-CN" sz="2400" b="1" dirty="0"/>
              <a:t> x;</a:t>
            </a:r>
            <a:endParaRPr lang="en-US" altLang="zh-CN" sz="2400" b="1" dirty="0"/>
          </a:p>
          <a:p>
            <a:pPr eaLnBrk="1" hangingPunct="1">
              <a:lnSpc>
                <a:spcPct val="90000"/>
              </a:lnSpc>
              <a:buFontTx/>
              <a:buNone/>
              <a:defRPr/>
            </a:pPr>
            <a:r>
              <a:rPr lang="en-US" altLang="zh-CN" sz="2400" b="1" dirty="0"/>
              <a:t>public: </a:t>
            </a:r>
            <a:endParaRPr lang="en-US" altLang="zh-CN" sz="2400" b="1" dirty="0"/>
          </a:p>
          <a:p>
            <a:pPr eaLnBrk="1" hangingPunct="1">
              <a:lnSpc>
                <a:spcPct val="90000"/>
              </a:lnSpc>
              <a:buFontTx/>
              <a:buNone/>
              <a:defRPr/>
            </a:pPr>
            <a:r>
              <a:rPr lang="en-US" altLang="zh-CN" sz="2400" b="1" dirty="0"/>
              <a:t>    A(</a:t>
            </a:r>
            <a:r>
              <a:rPr lang="en-US" altLang="zh-CN" sz="2400" b="1" dirty="0" err="1">
                <a:solidFill>
                  <a:schemeClr val="accent1"/>
                </a:solidFill>
              </a:rPr>
              <a:t>int</a:t>
            </a:r>
            <a:r>
              <a:rPr lang="en-US" altLang="zh-CN" sz="2400" b="1" dirty="0">
                <a:solidFill>
                  <a:schemeClr val="accent1"/>
                </a:solidFill>
              </a:rPr>
              <a:t> aa</a:t>
            </a:r>
            <a:r>
              <a:rPr lang="en-US" altLang="zh-CN" sz="2400" b="1" dirty="0"/>
              <a:t>) {</a:t>
            </a:r>
            <a:endParaRPr lang="en-US" altLang="zh-CN" sz="2400" b="1" dirty="0"/>
          </a:p>
          <a:p>
            <a:pPr eaLnBrk="1" hangingPunct="1">
              <a:lnSpc>
                <a:spcPct val="90000"/>
              </a:lnSpc>
              <a:buFontTx/>
              <a:buNone/>
              <a:defRPr/>
            </a:pPr>
            <a:r>
              <a:rPr lang="en-US" altLang="zh-CN" sz="2400" b="1" dirty="0"/>
              <a:t>        x=aa;</a:t>
            </a:r>
            <a:endParaRPr lang="en-US" altLang="zh-CN" sz="2400" b="1" dirty="0"/>
          </a:p>
          <a:p>
            <a:pPr eaLnBrk="1" hangingPunct="1">
              <a:lnSpc>
                <a:spcPct val="90000"/>
              </a:lnSpc>
              <a:buFontTx/>
              <a:buNone/>
              <a:defRPr/>
            </a:pPr>
            <a:r>
              <a:rPr lang="en-US" altLang="zh-CN" sz="2400" b="1" dirty="0"/>
              <a:t>        </a:t>
            </a:r>
            <a:r>
              <a:rPr lang="en-US" altLang="zh-CN" sz="2400" b="1" dirty="0" err="1"/>
              <a:t>cout</a:t>
            </a:r>
            <a:r>
              <a:rPr lang="en-US" altLang="zh-CN" sz="2400" b="1" dirty="0"/>
              <a:t>&lt;&lt;"Constructing A"&lt;&lt;</a:t>
            </a:r>
            <a:r>
              <a:rPr lang="en-US" altLang="zh-CN" sz="2400" b="1" dirty="0" err="1"/>
              <a:t>endl</a:t>
            </a:r>
            <a:r>
              <a:rPr lang="en-US" altLang="zh-CN" sz="2400" b="1" dirty="0"/>
              <a:t>;</a:t>
            </a:r>
            <a:endParaRPr lang="en-US" altLang="zh-CN" sz="2400" b="1" dirty="0"/>
          </a:p>
          <a:p>
            <a:pPr eaLnBrk="1" hangingPunct="1">
              <a:lnSpc>
                <a:spcPct val="90000"/>
              </a:lnSpc>
              <a:buFontTx/>
              <a:buNone/>
              <a:defRPr/>
            </a:pPr>
            <a:r>
              <a:rPr lang="en-US" altLang="zh-CN" sz="2400" b="1" dirty="0"/>
              <a:t>    }</a:t>
            </a:r>
            <a:endParaRPr lang="en-US" altLang="zh-CN" sz="2400" b="1" dirty="0"/>
          </a:p>
          <a:p>
            <a:pPr eaLnBrk="1" hangingPunct="1">
              <a:lnSpc>
                <a:spcPct val="90000"/>
              </a:lnSpc>
              <a:buFontTx/>
              <a:buNone/>
              <a:defRPr/>
            </a:pPr>
            <a:r>
              <a:rPr lang="en-US" altLang="zh-CN" sz="2400" b="1" dirty="0"/>
              <a:t>    ~A(){ </a:t>
            </a:r>
            <a:r>
              <a:rPr lang="en-US" altLang="zh-CN" sz="2400" b="1" dirty="0" err="1"/>
              <a:t>cout</a:t>
            </a:r>
            <a:r>
              <a:rPr lang="en-US" altLang="zh-CN" sz="2400" b="1" dirty="0"/>
              <a:t>&lt;&lt;"Destructing A"&lt;&lt;</a:t>
            </a:r>
            <a:r>
              <a:rPr lang="en-US" altLang="zh-CN" sz="2400" b="1" dirty="0" err="1"/>
              <a:t>endl</a:t>
            </a:r>
            <a:r>
              <a:rPr lang="en-US" altLang="zh-CN" sz="2400" b="1" dirty="0"/>
              <a:t>; }</a:t>
            </a:r>
            <a:endParaRPr lang="en-US" altLang="zh-CN" sz="2400" b="1" dirty="0"/>
          </a:p>
          <a:p>
            <a:pPr eaLnBrk="1" hangingPunct="1">
              <a:lnSpc>
                <a:spcPct val="90000"/>
              </a:lnSpc>
              <a:buFontTx/>
              <a:buNone/>
              <a:defRPr/>
            </a:pPr>
            <a:r>
              <a:rPr lang="en-US" altLang="zh-CN" sz="2400" b="1" dirty="0"/>
              <a:t>};</a:t>
            </a:r>
            <a:endParaRPr lang="en-US" altLang="zh-C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body" idx="1"/>
          </p:nvPr>
        </p:nvSpPr>
        <p:spPr>
          <a:xfrm>
            <a:off x="457200" y="1268413"/>
            <a:ext cx="8291513" cy="5256212"/>
          </a:xfrm>
        </p:spPr>
        <p:txBody>
          <a:bodyPr/>
          <a:lstStyle/>
          <a:p>
            <a:pPr eaLnBrk="1" hangingPunct="1"/>
            <a:r>
              <a:rPr lang="zh-CN" altLang="en-US" sz="4400" b="1" dirty="0">
                <a:solidFill>
                  <a:srgbClr val="FF3300"/>
                </a:solidFill>
              </a:rPr>
              <a:t>基类中</a:t>
            </a:r>
            <a:r>
              <a:rPr lang="en-US" altLang="zh-CN" sz="4400" b="1" dirty="0">
                <a:solidFill>
                  <a:srgbClr val="FF3300"/>
                </a:solidFill>
              </a:rPr>
              <a:t>protected</a:t>
            </a:r>
            <a:r>
              <a:rPr lang="zh-CN" altLang="en-US" sz="4400" b="1" dirty="0">
                <a:solidFill>
                  <a:srgbClr val="FF3300"/>
                </a:solidFill>
              </a:rPr>
              <a:t>的成员</a:t>
            </a:r>
            <a:endParaRPr lang="zh-CN" altLang="en-US" sz="4400" b="1" dirty="0">
              <a:solidFill>
                <a:srgbClr val="FF3300"/>
              </a:solidFill>
            </a:endParaRPr>
          </a:p>
          <a:p>
            <a:pPr lvl="1" eaLnBrk="1" hangingPunct="1"/>
            <a:r>
              <a:rPr lang="zh-CN" altLang="en-US" sz="3600" b="1" dirty="0"/>
              <a:t>类内部：可以访问</a:t>
            </a:r>
            <a:endParaRPr lang="zh-CN" altLang="en-US" sz="3600" b="1" dirty="0"/>
          </a:p>
          <a:p>
            <a:pPr lvl="1" eaLnBrk="1" hangingPunct="1"/>
            <a:r>
              <a:rPr lang="zh-CN" altLang="en-US" sz="3600" b="1" dirty="0"/>
              <a:t>类的使用者：不能访问</a:t>
            </a:r>
            <a:endParaRPr lang="zh-CN" altLang="en-US" sz="3600" b="1" dirty="0"/>
          </a:p>
          <a:p>
            <a:pPr lvl="1" eaLnBrk="1" hangingPunct="1"/>
            <a:r>
              <a:rPr lang="zh-CN" altLang="en-US" sz="3600" b="1" dirty="0"/>
              <a:t>类的派生类成员：可以访问</a:t>
            </a:r>
            <a:endParaRPr lang="en-US" altLang="zh-CN" sz="3600" b="1" dirty="0"/>
          </a:p>
          <a:p>
            <a:pPr eaLnBrk="1" hangingPunct="1">
              <a:buFontTx/>
              <a:buNone/>
            </a:pPr>
            <a:r>
              <a:rPr lang="zh-CN" altLang="zh-CN" sz="2800" dirty="0">
                <a:solidFill>
                  <a:srgbClr val="0000CC"/>
                </a:solidFill>
              </a:rPr>
              <a:t>【例</a:t>
            </a:r>
            <a:r>
              <a:rPr lang="en-US" altLang="zh-CN" sz="2800" dirty="0">
                <a:solidFill>
                  <a:srgbClr val="0000CC"/>
                </a:solidFill>
              </a:rPr>
              <a:t>4-1</a:t>
            </a:r>
            <a:r>
              <a:rPr lang="zh-CN" altLang="zh-CN" sz="2800" dirty="0">
                <a:solidFill>
                  <a:srgbClr val="0000CC"/>
                </a:solidFill>
              </a:rPr>
              <a:t>】 </a:t>
            </a:r>
            <a:r>
              <a:rPr lang="zh-CN" altLang="zh-CN" sz="2800" b="1" dirty="0">
                <a:solidFill>
                  <a:srgbClr val="0000CC"/>
                </a:solidFill>
              </a:rPr>
              <a:t>类</a:t>
            </a:r>
            <a:r>
              <a:rPr lang="en-US" altLang="zh-CN" sz="2800" b="1" dirty="0">
                <a:solidFill>
                  <a:srgbClr val="0000CC"/>
                </a:solidFill>
              </a:rPr>
              <a:t>B</a:t>
            </a:r>
            <a:r>
              <a:rPr lang="zh-CN" altLang="zh-CN" sz="2800" b="1" dirty="0">
                <a:solidFill>
                  <a:srgbClr val="0000CC"/>
                </a:solidFill>
              </a:rPr>
              <a:t>有数据成员</a:t>
            </a:r>
            <a:r>
              <a:rPr lang="en-US" altLang="zh-CN" sz="2800" b="1" dirty="0" err="1">
                <a:solidFill>
                  <a:srgbClr val="0000CC"/>
                </a:solidFill>
              </a:rPr>
              <a:t>i</a:t>
            </a:r>
            <a:r>
              <a:rPr lang="zh-CN" altLang="zh-CN" sz="2800" b="1" dirty="0">
                <a:solidFill>
                  <a:srgbClr val="0000CC"/>
                </a:solidFill>
              </a:rPr>
              <a:t>，</a:t>
            </a:r>
            <a:r>
              <a:rPr lang="en-US" altLang="zh-CN" sz="2800" b="1" dirty="0">
                <a:solidFill>
                  <a:srgbClr val="0000CC"/>
                </a:solidFill>
              </a:rPr>
              <a:t>j</a:t>
            </a:r>
            <a:r>
              <a:rPr lang="zh-CN" altLang="zh-CN" sz="2800" b="1" dirty="0">
                <a:solidFill>
                  <a:srgbClr val="0000CC"/>
                </a:solidFill>
              </a:rPr>
              <a:t>，</a:t>
            </a:r>
            <a:r>
              <a:rPr lang="en-US" altLang="zh-CN" sz="2800" b="1" dirty="0">
                <a:solidFill>
                  <a:srgbClr val="0000CC"/>
                </a:solidFill>
              </a:rPr>
              <a:t>k</a:t>
            </a:r>
            <a:r>
              <a:rPr lang="zh-CN" altLang="zh-CN" sz="2800" b="1" dirty="0">
                <a:solidFill>
                  <a:srgbClr val="0000CC"/>
                </a:solidFill>
              </a:rPr>
              <a:t>，希望</a:t>
            </a:r>
            <a:r>
              <a:rPr lang="en-US" altLang="zh-CN" sz="2800" b="1" dirty="0">
                <a:solidFill>
                  <a:srgbClr val="0000CC"/>
                </a:solidFill>
              </a:rPr>
              <a:t>j</a:t>
            </a:r>
            <a:r>
              <a:rPr lang="zh-CN" altLang="zh-CN" sz="2800" b="1" dirty="0">
                <a:solidFill>
                  <a:srgbClr val="0000CC"/>
                </a:solidFill>
              </a:rPr>
              <a:t>可被派生类和自身访问，但不希望除此之外的其它函数访问</a:t>
            </a:r>
            <a:r>
              <a:rPr lang="zh-CN" altLang="zh-CN" sz="2800" dirty="0">
                <a:solidFill>
                  <a:srgbClr val="0000CC"/>
                </a:solidFill>
              </a:rPr>
              <a:t>。</a:t>
            </a:r>
            <a:endParaRPr lang="en-US" altLang="zh-CN" sz="2800" dirty="0">
              <a:solidFill>
                <a:srgbClr val="0000CC"/>
              </a:solidFill>
            </a:endParaRPr>
          </a:p>
          <a:p>
            <a:pPr eaLnBrk="1" hangingPunct="1">
              <a:buFontTx/>
              <a:buNone/>
            </a:pPr>
            <a:endParaRPr lang="en-US" altLang="zh-CN" sz="2800" dirty="0">
              <a:solidFill>
                <a:srgbClr val="0000CC"/>
              </a:solidFill>
            </a:endParaRPr>
          </a:p>
          <a:p>
            <a:pPr eaLnBrk="1" hangingPunct="1">
              <a:buFontTx/>
              <a:buNone/>
            </a:pPr>
            <a:r>
              <a:rPr lang="zh-CN" altLang="en-US" sz="2800" b="1" dirty="0">
                <a:solidFill>
                  <a:srgbClr val="FF0000"/>
                </a:solidFill>
              </a:rPr>
              <a:t>分析：</a:t>
            </a:r>
            <a:r>
              <a:rPr lang="en-US" altLang="zh-CN" sz="2800" b="1" dirty="0">
                <a:solidFill>
                  <a:srgbClr val="FF0000"/>
                </a:solidFill>
              </a:rPr>
              <a:t>protected</a:t>
            </a:r>
            <a:r>
              <a:rPr lang="zh-CN" altLang="zh-CN" sz="2800" b="1" dirty="0">
                <a:solidFill>
                  <a:srgbClr val="FF0000"/>
                </a:solidFill>
              </a:rPr>
              <a:t>权限正好具有这样的访问控制能力</a:t>
            </a:r>
            <a:endParaRPr lang="zh-CN" altLang="en-US" sz="4800" b="1" dirty="0"/>
          </a:p>
        </p:txBody>
      </p:sp>
      <p:sp>
        <p:nvSpPr>
          <p:cNvPr id="18434" name="Rectangle 2"/>
          <p:cNvSpPr>
            <a:spLocks noGrp="1" noChangeArrowheads="1"/>
          </p:cNvSpPr>
          <p:nvPr>
            <p:ph type="title"/>
          </p:nvPr>
        </p:nvSpPr>
        <p:spPr>
          <a:xfrm>
            <a:off x="457200" y="73025"/>
            <a:ext cx="8229600" cy="811213"/>
          </a:xfrm>
        </p:spPr>
        <p:txBody>
          <a:bodyPr/>
          <a:lstStyle/>
          <a:p>
            <a:r>
              <a:rPr lang="en-US" altLang="zh-CN" b="1"/>
              <a:t>4.2  </a:t>
            </a:r>
            <a:r>
              <a:rPr lang="en-US" altLang="zh-CN" b="1">
                <a:solidFill>
                  <a:srgbClr val="FF0000"/>
                </a:solidFill>
              </a:rPr>
              <a:t>protected</a:t>
            </a:r>
            <a:r>
              <a:rPr lang="zh-CN" altLang="zh-CN" b="1"/>
              <a:t>和继承</a:t>
            </a:r>
            <a:endParaRPr lang="zh-CN" altLang="zh-CN" b="1"/>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body" idx="1"/>
          </p:nvPr>
        </p:nvSpPr>
        <p:spPr>
          <a:xfrm>
            <a:off x="355600" y="476250"/>
            <a:ext cx="8421688" cy="5259388"/>
          </a:xfrm>
        </p:spPr>
        <p:txBody>
          <a:bodyPr/>
          <a:lstStyle/>
          <a:p>
            <a:pPr eaLnBrk="1" hangingPunct="1">
              <a:lnSpc>
                <a:spcPct val="90000"/>
              </a:lnSpc>
              <a:buFontTx/>
              <a:buNone/>
            </a:pPr>
            <a:r>
              <a:rPr lang="en-US" altLang="zh-CN" sz="2800" b="1"/>
              <a:t>class B:public A {</a:t>
            </a:r>
            <a:endParaRPr lang="en-US" altLang="zh-CN" sz="2800" b="1"/>
          </a:p>
          <a:p>
            <a:pPr eaLnBrk="1" hangingPunct="1">
              <a:lnSpc>
                <a:spcPct val="90000"/>
              </a:lnSpc>
              <a:buFontTx/>
              <a:buNone/>
            </a:pPr>
            <a:r>
              <a:rPr lang="en-US" altLang="zh-CN" sz="2800" b="1"/>
              <a:t>public: </a:t>
            </a:r>
            <a:endParaRPr lang="en-US" altLang="zh-CN" sz="2800" b="1"/>
          </a:p>
          <a:p>
            <a:pPr eaLnBrk="1" hangingPunct="1">
              <a:lnSpc>
                <a:spcPct val="90000"/>
              </a:lnSpc>
              <a:buFontTx/>
              <a:buNone/>
            </a:pPr>
            <a:r>
              <a:rPr lang="en-US" altLang="zh-CN" sz="2800" b="1"/>
              <a:t>    B(int x):</a:t>
            </a:r>
            <a:r>
              <a:rPr lang="en-US" altLang="zh-CN" sz="2800" b="1">
                <a:solidFill>
                  <a:srgbClr val="FF0000"/>
                </a:solidFill>
              </a:rPr>
              <a:t>A(x)</a:t>
            </a:r>
            <a:r>
              <a:rPr lang="en-US" altLang="zh-CN" sz="2800" b="1"/>
              <a:t>{ cout&lt;&lt;"Constructing B"&lt;&lt;endl; }</a:t>
            </a:r>
            <a:endParaRPr lang="en-US" altLang="zh-CN" sz="2800" b="1"/>
          </a:p>
          <a:p>
            <a:pPr eaLnBrk="1" hangingPunct="1">
              <a:lnSpc>
                <a:spcPct val="90000"/>
              </a:lnSpc>
              <a:buFontTx/>
              <a:buNone/>
            </a:pPr>
            <a:r>
              <a:rPr lang="en-US" altLang="zh-CN" sz="2800" b="1"/>
              <a:t>};</a:t>
            </a:r>
            <a:endParaRPr lang="en-US" altLang="zh-CN" sz="2800" b="1"/>
          </a:p>
          <a:p>
            <a:pPr eaLnBrk="1" hangingPunct="1">
              <a:lnSpc>
                <a:spcPct val="90000"/>
              </a:lnSpc>
              <a:buFontTx/>
              <a:buNone/>
            </a:pPr>
            <a:r>
              <a:rPr lang="en-US" altLang="zh-CN" sz="2800" b="1"/>
              <a:t>class C :public B{</a:t>
            </a:r>
            <a:endParaRPr lang="en-US" altLang="zh-CN" sz="2800" b="1"/>
          </a:p>
          <a:p>
            <a:pPr eaLnBrk="1" hangingPunct="1">
              <a:lnSpc>
                <a:spcPct val="90000"/>
              </a:lnSpc>
              <a:buFontTx/>
              <a:buNone/>
            </a:pPr>
            <a:r>
              <a:rPr lang="en-US" altLang="zh-CN" sz="2800" b="1"/>
              <a:t>public: </a:t>
            </a:r>
            <a:endParaRPr lang="en-US" altLang="zh-CN" sz="2800" b="1"/>
          </a:p>
          <a:p>
            <a:pPr eaLnBrk="1" hangingPunct="1">
              <a:lnSpc>
                <a:spcPct val="90000"/>
              </a:lnSpc>
              <a:buFontTx/>
              <a:buNone/>
            </a:pPr>
            <a:r>
              <a:rPr lang="en-US" altLang="zh-CN" sz="2800" b="1"/>
              <a:t>    C(int y):</a:t>
            </a:r>
            <a:r>
              <a:rPr lang="en-US" altLang="zh-CN" sz="2800" b="1">
                <a:solidFill>
                  <a:srgbClr val="FF0000"/>
                </a:solidFill>
              </a:rPr>
              <a:t>B(y)</a:t>
            </a:r>
            <a:r>
              <a:rPr lang="en-US" altLang="zh-CN" sz="2800" b="1"/>
              <a:t>{ cout&lt;&lt;"Constructing C"&lt;&lt;endl; }</a:t>
            </a:r>
            <a:endParaRPr lang="en-US" altLang="zh-CN" sz="2800" b="1"/>
          </a:p>
          <a:p>
            <a:pPr eaLnBrk="1" hangingPunct="1">
              <a:lnSpc>
                <a:spcPct val="90000"/>
              </a:lnSpc>
              <a:buFontTx/>
              <a:buNone/>
            </a:pPr>
            <a:r>
              <a:rPr lang="en-US" altLang="zh-CN" sz="2800" b="1"/>
              <a:t>};</a:t>
            </a:r>
            <a:endParaRPr lang="en-US" altLang="zh-CN" sz="2800" b="1"/>
          </a:p>
          <a:p>
            <a:pPr eaLnBrk="1" hangingPunct="1">
              <a:lnSpc>
                <a:spcPct val="90000"/>
              </a:lnSpc>
              <a:buFontTx/>
              <a:buNone/>
            </a:pPr>
            <a:r>
              <a:rPr lang="en-US" altLang="zh-CN" sz="2800" b="1"/>
              <a:t>void main(){</a:t>
            </a:r>
            <a:endParaRPr lang="en-US" altLang="zh-CN" sz="2800" b="1"/>
          </a:p>
          <a:p>
            <a:pPr eaLnBrk="1" hangingPunct="1">
              <a:lnSpc>
                <a:spcPct val="90000"/>
              </a:lnSpc>
              <a:buFontTx/>
              <a:buNone/>
            </a:pPr>
            <a:r>
              <a:rPr lang="en-US" altLang="zh-CN" sz="2800" b="1"/>
              <a:t>    C c(1);</a:t>
            </a:r>
            <a:endParaRPr lang="en-US" altLang="zh-CN" sz="2800" b="1"/>
          </a:p>
          <a:p>
            <a:pPr eaLnBrk="1" hangingPunct="1">
              <a:lnSpc>
                <a:spcPct val="90000"/>
              </a:lnSpc>
              <a:buFontTx/>
              <a:buNone/>
            </a:pPr>
            <a:r>
              <a:rPr lang="en-US" altLang="zh-CN" sz="2800" b="1"/>
              <a:t>}</a:t>
            </a:r>
            <a:endParaRPr lang="en-US" altLang="zh-CN" sz="2800" b="1"/>
          </a:p>
        </p:txBody>
      </p:sp>
      <p:sp>
        <p:nvSpPr>
          <p:cNvPr id="2" name="对话气泡: 矩形 1"/>
          <p:cNvSpPr/>
          <p:nvPr/>
        </p:nvSpPr>
        <p:spPr>
          <a:xfrm>
            <a:off x="4238625" y="4221163"/>
            <a:ext cx="46038" cy="46037"/>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 name="对话气泡: 矩形 2"/>
          <p:cNvSpPr/>
          <p:nvPr/>
        </p:nvSpPr>
        <p:spPr>
          <a:xfrm>
            <a:off x="3924300" y="3789363"/>
            <a:ext cx="4852988" cy="2505075"/>
          </a:xfrm>
          <a:prstGeom prst="wedgeRectCallout">
            <a:avLst>
              <a:gd name="adj1" fmla="val -85168"/>
              <a:gd name="adj2" fmla="val -8929"/>
            </a:avLst>
          </a:prstGeom>
          <a:gradFill>
            <a:gsLst>
              <a:gs pos="0">
                <a:schemeClr val="accent1">
                  <a:lumMod val="5000"/>
                  <a:lumOff val="95000"/>
                </a:schemeClr>
              </a:gs>
              <a:gs pos="74000">
                <a:srgbClr val="FFFFFF"/>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altLang="zh-CN" sz="2000" dirty="0">
                <a:solidFill>
                  <a:schemeClr val="tx1"/>
                </a:solidFill>
              </a:rPr>
              <a:t>Constructing A</a:t>
            </a:r>
            <a:endParaRPr lang="zh-CN" altLang="zh-CN" sz="2000" dirty="0">
              <a:solidFill>
                <a:schemeClr val="tx1"/>
              </a:solidFill>
            </a:endParaRPr>
          </a:p>
          <a:p>
            <a:pPr eaLnBrk="0" hangingPunct="0">
              <a:defRPr/>
            </a:pPr>
            <a:r>
              <a:rPr lang="en-US" altLang="zh-CN" sz="2000" dirty="0">
                <a:solidFill>
                  <a:schemeClr val="tx1"/>
                </a:solidFill>
              </a:rPr>
              <a:t>Constructing B</a:t>
            </a:r>
            <a:endParaRPr lang="zh-CN" altLang="zh-CN" sz="2000" dirty="0">
              <a:solidFill>
                <a:schemeClr val="tx1"/>
              </a:solidFill>
            </a:endParaRPr>
          </a:p>
          <a:p>
            <a:pPr eaLnBrk="0" hangingPunct="0">
              <a:defRPr/>
            </a:pPr>
            <a:r>
              <a:rPr lang="en-US" altLang="zh-CN" sz="2000" dirty="0">
                <a:solidFill>
                  <a:schemeClr val="tx1"/>
                </a:solidFill>
              </a:rPr>
              <a:t>Constructing C</a:t>
            </a:r>
            <a:endParaRPr lang="zh-CN" altLang="zh-CN" sz="2000" dirty="0">
              <a:solidFill>
                <a:schemeClr val="tx1"/>
              </a:solidFill>
            </a:endParaRPr>
          </a:p>
          <a:p>
            <a:pPr eaLnBrk="0" hangingPunct="0">
              <a:defRPr/>
            </a:pPr>
            <a:r>
              <a:rPr lang="en-US" altLang="zh-CN" sz="2000" dirty="0">
                <a:solidFill>
                  <a:schemeClr val="tx1"/>
                </a:solidFill>
              </a:rPr>
              <a:t>Destructing A</a:t>
            </a:r>
            <a:endParaRPr lang="en-US" altLang="zh-CN" sz="2000" dirty="0">
              <a:solidFill>
                <a:schemeClr val="tx1"/>
              </a:solidFill>
            </a:endParaRPr>
          </a:p>
          <a:p>
            <a:pPr eaLnBrk="0" hangingPunct="0">
              <a:defRPr/>
            </a:pPr>
            <a:endParaRPr lang="en-US" altLang="zh-CN" sz="2000" dirty="0">
              <a:solidFill>
                <a:schemeClr val="tx1"/>
              </a:solidFill>
            </a:endParaRPr>
          </a:p>
          <a:p>
            <a:pPr eaLnBrk="0" hangingPunct="0">
              <a:defRPr/>
            </a:pPr>
            <a:r>
              <a:rPr lang="zh-CN" altLang="en-US" sz="2000" b="1" dirty="0">
                <a:solidFill>
                  <a:srgbClr val="0000CC"/>
                </a:solidFill>
              </a:rPr>
              <a:t>此运行结果表明，在定义</a:t>
            </a:r>
            <a:r>
              <a:rPr lang="en-US" altLang="zh-CN" sz="2000" b="1" dirty="0">
                <a:solidFill>
                  <a:srgbClr val="0000CC"/>
                </a:solidFill>
              </a:rPr>
              <a:t>C</a:t>
            </a:r>
            <a:r>
              <a:rPr lang="zh-CN" altLang="en-US" sz="2000" b="1" dirty="0">
                <a:solidFill>
                  <a:srgbClr val="0000CC"/>
                </a:solidFill>
              </a:rPr>
              <a:t>的对象时，基类</a:t>
            </a:r>
            <a:r>
              <a:rPr lang="en-US" altLang="zh-CN" sz="2000" b="1" dirty="0">
                <a:solidFill>
                  <a:srgbClr val="0000CC"/>
                </a:solidFill>
              </a:rPr>
              <a:t>A，B</a:t>
            </a:r>
            <a:r>
              <a:rPr lang="zh-CN" altLang="en-US" sz="2000" b="1" dirty="0">
                <a:solidFill>
                  <a:srgbClr val="0000CC"/>
                </a:solidFill>
              </a:rPr>
              <a:t>的构造函数都被调用了</a:t>
            </a:r>
            <a:endParaRPr lang="zh-CN" altLang="zh-CN" sz="2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070" y="1124585"/>
            <a:ext cx="8623300" cy="5168900"/>
          </a:xfrm>
        </p:spPr>
        <p:txBody>
          <a:bodyPr/>
          <a:lstStyle/>
          <a:p>
            <a:pPr>
              <a:defRPr/>
            </a:pPr>
            <a:r>
              <a:rPr lang="en-US" altLang="zh-CN" sz="2800" b="1" dirty="0">
                <a:solidFill>
                  <a:srgbClr val="0000CC"/>
                </a:solidFill>
              </a:rPr>
              <a:t>5</a:t>
            </a:r>
            <a:r>
              <a:rPr lang="zh-CN" altLang="zh-CN" sz="2800" b="1" dirty="0">
                <a:solidFill>
                  <a:srgbClr val="0000CC"/>
                </a:solidFill>
              </a:rPr>
              <a:t>．派生类继承基类的构造函数</a:t>
            </a:r>
            <a:r>
              <a:rPr lang="en-US" altLang="zh-CN" sz="2800" b="1" dirty="0">
                <a:solidFill>
                  <a:srgbClr val="0000CC"/>
                </a:solidFill>
              </a:rPr>
              <a:t>  11C</a:t>
            </a:r>
            <a:r>
              <a:rPr lang="en-US" altLang="zh-CN" sz="2800" b="1" baseline="-25000" dirty="0">
                <a:solidFill>
                  <a:srgbClr val="0000CC"/>
                </a:solidFill>
              </a:rPr>
              <a:t>++</a:t>
            </a:r>
            <a:endParaRPr lang="en-US" altLang="zh-CN" sz="2800" b="1" baseline="-25000" dirty="0">
              <a:solidFill>
                <a:srgbClr val="0000CC"/>
              </a:solidFill>
            </a:endParaRPr>
          </a:p>
          <a:p>
            <a:pPr marL="914400" lvl="1" indent="-457200">
              <a:buFont typeface="+mj-ea"/>
              <a:buAutoNum type="circleNumDbPlain"/>
              <a:defRPr/>
            </a:pPr>
            <a:r>
              <a:rPr lang="zh-CN" altLang="en-US" sz="2400" b="1" dirty="0">
                <a:solidFill>
                  <a:srgbClr val="FF0000"/>
                </a:solidFill>
              </a:rPr>
              <a:t>关于构造函数继承</a:t>
            </a:r>
            <a:endParaRPr lang="en-US" altLang="zh-CN" sz="2400" b="1" dirty="0">
              <a:solidFill>
                <a:srgbClr val="FF0000"/>
              </a:solidFill>
            </a:endParaRPr>
          </a:p>
          <a:p>
            <a:pPr lvl="1">
              <a:defRPr/>
            </a:pPr>
            <a:r>
              <a:rPr lang="en-US" altLang="zh-CN" sz="2400" b="1" dirty="0">
                <a:solidFill>
                  <a:srgbClr val="FF0000"/>
                </a:solidFill>
              </a:rPr>
              <a:t>C++11</a:t>
            </a:r>
            <a:r>
              <a:rPr lang="zh-CN" altLang="en-US" sz="2400" b="1" dirty="0">
                <a:solidFill>
                  <a:srgbClr val="FF0000"/>
                </a:solidFill>
              </a:rPr>
              <a:t>新增加标准</a:t>
            </a:r>
            <a:r>
              <a:rPr lang="zh-CN" altLang="en-US" sz="2400" b="1" dirty="0"/>
              <a:t>（以前不允许继承构造函数）</a:t>
            </a:r>
            <a:endParaRPr lang="en-US" altLang="zh-CN" sz="2400" b="1" dirty="0"/>
          </a:p>
          <a:p>
            <a:pPr lvl="1">
              <a:defRPr/>
            </a:pPr>
            <a:r>
              <a:rPr lang="zh-CN" altLang="en-US" sz="2400" b="1" dirty="0"/>
              <a:t>解决的问题：</a:t>
            </a:r>
            <a:endParaRPr lang="en-US" altLang="zh-CN" sz="2400" b="1" dirty="0"/>
          </a:p>
          <a:p>
            <a:pPr lvl="2">
              <a:defRPr/>
            </a:pPr>
            <a:r>
              <a:rPr lang="zh-CN" altLang="en-US" b="1" dirty="0"/>
              <a:t>当</a:t>
            </a:r>
            <a:r>
              <a:rPr lang="zh-CN" altLang="zh-CN" b="1" dirty="0"/>
              <a:t>基类</a:t>
            </a:r>
            <a:r>
              <a:rPr lang="zh-CN" altLang="en-US" b="1" dirty="0"/>
              <a:t>具有多个</a:t>
            </a:r>
            <a:r>
              <a:rPr lang="zh-CN" altLang="en-US" b="1" dirty="0">
                <a:solidFill>
                  <a:srgbClr val="FF0000"/>
                </a:solidFill>
              </a:rPr>
              <a:t>重载</a:t>
            </a:r>
            <a:r>
              <a:rPr lang="zh-CN" altLang="en-US" b="1" dirty="0"/>
              <a:t>构造函数，或</a:t>
            </a:r>
            <a:r>
              <a:rPr lang="zh-CN" altLang="zh-CN" b="1" dirty="0"/>
              <a:t>构造函数具有</a:t>
            </a:r>
            <a:r>
              <a:rPr lang="zh-CN" altLang="zh-CN" b="1" dirty="0">
                <a:solidFill>
                  <a:srgbClr val="FF0000"/>
                </a:solidFill>
              </a:rPr>
              <a:t>较多参数</a:t>
            </a:r>
            <a:r>
              <a:rPr lang="zh-CN" altLang="zh-CN" b="1" dirty="0"/>
              <a:t>，而派生类又没有数据成员需要初始化，但它却必须提供构造函数，</a:t>
            </a:r>
            <a:r>
              <a:rPr lang="zh-CN" altLang="zh-CN" b="1" dirty="0">
                <a:solidFill>
                  <a:srgbClr val="FF0000"/>
                </a:solidFill>
              </a:rPr>
              <a:t>其唯一目的是为基类构造函数提供初始化值</a:t>
            </a:r>
            <a:r>
              <a:rPr lang="zh-CN" altLang="zh-CN" b="1" dirty="0"/>
              <a:t>。在这种情况下，</a:t>
            </a:r>
            <a:r>
              <a:rPr lang="zh-CN" altLang="en-US" b="1" dirty="0"/>
              <a:t>可以派生类可以</a:t>
            </a:r>
            <a:r>
              <a:rPr lang="zh-CN" altLang="zh-CN" b="1" dirty="0"/>
              <a:t>继承直接基类的构造函数。</a:t>
            </a:r>
            <a:endParaRPr lang="zh-CN" altLang="zh-CN" b="1" dirty="0"/>
          </a:p>
          <a:p>
            <a:pPr marL="857250" lvl="2" indent="0">
              <a:buFontTx/>
              <a:buNone/>
              <a:defRPr/>
            </a:pPr>
            <a:endParaRPr lang="en-US" altLang="zh-CN" sz="2000" b="1" dirty="0">
              <a:solidFill>
                <a:srgbClr val="FF0000"/>
              </a:solidFill>
            </a:endParaRPr>
          </a:p>
          <a:p>
            <a:pPr marL="457200" lvl="1" indent="0">
              <a:buFontTx/>
              <a:buNone/>
              <a:defRPr/>
            </a:pPr>
            <a:endParaRPr lang="zh-CN" altLang="zh-CN" sz="2400" dirty="0">
              <a:solidFill>
                <a:srgbClr val="FF0000"/>
              </a:solidFill>
            </a:endParaRPr>
          </a:p>
          <a:p>
            <a:pPr>
              <a:defRPr/>
            </a:pPr>
            <a:endParaRPr lang="zh-CN" altLang="en-US" dirty="0"/>
          </a:p>
        </p:txBody>
      </p:sp>
      <p:sp>
        <p:nvSpPr>
          <p:cNvPr id="72706"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950" y="1076325"/>
            <a:ext cx="9036050" cy="5665788"/>
          </a:xfrm>
        </p:spPr>
        <p:txBody>
          <a:bodyPr/>
          <a:lstStyle/>
          <a:p>
            <a:pPr marL="457200" lvl="1" indent="0">
              <a:buFont typeface="+mj-ea"/>
              <a:buNone/>
              <a:defRPr/>
            </a:pPr>
            <a:r>
              <a:rPr lang="zh-CN" altLang="zh-CN" b="1" dirty="0">
                <a:solidFill>
                  <a:srgbClr val="0000CC"/>
                </a:solidFill>
                <a:sym typeface="+mn-ea"/>
              </a:rPr>
              <a:t>派生类继承基类的构造函数</a:t>
            </a:r>
            <a:r>
              <a:rPr lang="en-US" altLang="zh-CN" b="1" dirty="0">
                <a:solidFill>
                  <a:srgbClr val="0000CC"/>
                </a:solidFill>
                <a:sym typeface="+mn-ea"/>
              </a:rPr>
              <a:t> </a:t>
            </a:r>
            <a:r>
              <a:rPr lang="en-US" altLang="zh-CN" b="1" dirty="0">
                <a:solidFill>
                  <a:srgbClr val="0000CC"/>
                </a:solidFill>
                <a:sym typeface="+mn-ea"/>
              </a:rPr>
              <a:t>11C</a:t>
            </a:r>
            <a:r>
              <a:rPr lang="en-US" altLang="zh-CN" b="1" baseline="-25000" dirty="0">
                <a:solidFill>
                  <a:srgbClr val="0000CC"/>
                </a:solidFill>
                <a:sym typeface="+mn-ea"/>
              </a:rPr>
              <a:t>++</a:t>
            </a:r>
            <a:endParaRPr lang="zh-CN" altLang="en-US" b="1" dirty="0">
              <a:solidFill>
                <a:srgbClr val="FF0000"/>
              </a:solidFill>
            </a:endParaRPr>
          </a:p>
          <a:p>
            <a:pPr marL="914400" lvl="1" indent="-457200">
              <a:buFont typeface="+mj-ea"/>
              <a:buAutoNum type="circleNumDbPlain" startAt="2"/>
              <a:defRPr/>
            </a:pPr>
            <a:r>
              <a:rPr lang="zh-CN" altLang="en-US" b="1" dirty="0">
                <a:solidFill>
                  <a:srgbClr val="FF0000"/>
                </a:solidFill>
              </a:rPr>
              <a:t>构造函数继承方法</a:t>
            </a:r>
            <a:endParaRPr lang="en-US" altLang="zh-CN" b="1" dirty="0">
              <a:solidFill>
                <a:srgbClr val="FF0000"/>
              </a:solidFill>
            </a:endParaRPr>
          </a:p>
          <a:p>
            <a:pPr marL="800100" lvl="2" indent="0">
              <a:buFontTx/>
              <a:buNone/>
              <a:defRPr/>
            </a:pPr>
            <a:r>
              <a:rPr lang="zh-CN" altLang="zh-CN" sz="2800" b="1" dirty="0">
                <a:solidFill>
                  <a:srgbClr val="0000CC"/>
                </a:solidFill>
              </a:rPr>
              <a:t>用</a:t>
            </a:r>
            <a:r>
              <a:rPr lang="en-US" altLang="zh-CN" sz="2800" b="1" dirty="0">
                <a:solidFill>
                  <a:srgbClr val="0000CC"/>
                </a:solidFill>
              </a:rPr>
              <a:t>using</a:t>
            </a:r>
            <a:r>
              <a:rPr lang="zh-CN" altLang="zh-CN" sz="2800" b="1" dirty="0">
                <a:solidFill>
                  <a:srgbClr val="0000CC"/>
                </a:solidFill>
              </a:rPr>
              <a:t>在派生类中声明基类构造函数名即可</a:t>
            </a:r>
            <a:r>
              <a:rPr lang="zh-CN" altLang="zh-CN" sz="2800" b="1" dirty="0"/>
              <a:t>。</a:t>
            </a:r>
            <a:r>
              <a:rPr lang="zh-CN" altLang="zh-CN" sz="2800" b="1" dirty="0">
                <a:solidFill>
                  <a:srgbClr val="0000CC"/>
                </a:solidFill>
              </a:rPr>
              <a:t>形式如下：</a:t>
            </a:r>
            <a:endParaRPr lang="zh-CN" altLang="zh-CN" sz="2800" b="1" dirty="0">
              <a:solidFill>
                <a:srgbClr val="0000CC"/>
              </a:solidFill>
            </a:endParaRPr>
          </a:p>
          <a:p>
            <a:pPr marL="800100" lvl="2" indent="0">
              <a:buFontTx/>
              <a:buNone/>
              <a:defRPr/>
            </a:pPr>
            <a:r>
              <a:rPr lang="en-US" altLang="zh-CN" sz="2800" b="1" dirty="0"/>
              <a:t>class Base:{……}</a:t>
            </a:r>
            <a:endParaRPr lang="zh-CN" altLang="zh-CN" sz="2800" b="1" dirty="0"/>
          </a:p>
          <a:p>
            <a:pPr marL="800100" lvl="2" indent="0">
              <a:buFontTx/>
              <a:buNone/>
              <a:defRPr/>
            </a:pPr>
            <a:r>
              <a:rPr lang="en-US" altLang="zh-CN" sz="2800" b="1" dirty="0"/>
              <a:t>class Derived: [</a:t>
            </a:r>
            <a:r>
              <a:rPr lang="en-US" altLang="zh-CN" sz="2800" b="1" dirty="0">
                <a:solidFill>
                  <a:srgbClr val="0000CC"/>
                </a:solidFill>
              </a:rPr>
              <a:t>public</a:t>
            </a:r>
            <a:r>
              <a:rPr lang="en-US" altLang="zh-CN" sz="2800" b="1" dirty="0"/>
              <a:t>]  Base{   </a:t>
            </a:r>
            <a:r>
              <a:rPr lang="en-US" altLang="zh-CN" sz="1400" b="1" dirty="0"/>
              <a:t>//</a:t>
            </a:r>
            <a:r>
              <a:rPr lang="zh-CN" altLang="en-US" sz="1400" b="1" dirty="0"/>
              <a:t>也可以是</a:t>
            </a:r>
            <a:r>
              <a:rPr lang="en-US" altLang="zh-CN" sz="1400" b="1" dirty="0">
                <a:solidFill>
                  <a:srgbClr val="0000CC"/>
                </a:solidFill>
              </a:rPr>
              <a:t>private</a:t>
            </a:r>
            <a:r>
              <a:rPr lang="zh-CN" altLang="en-US" sz="1400" b="1" dirty="0"/>
              <a:t>或</a:t>
            </a:r>
            <a:r>
              <a:rPr lang="en-US" altLang="zh-CN" sz="1400" b="1" dirty="0">
                <a:solidFill>
                  <a:srgbClr val="0000CC"/>
                </a:solidFill>
              </a:rPr>
              <a:t>protected</a:t>
            </a:r>
            <a:r>
              <a:rPr lang="zh-CN" altLang="en-US" sz="1400" b="1" dirty="0"/>
              <a:t>继承</a:t>
            </a:r>
            <a:endParaRPr lang="zh-CN" altLang="zh-CN" sz="1400" b="1" dirty="0"/>
          </a:p>
          <a:p>
            <a:pPr marL="800100" lvl="2" indent="0">
              <a:buFontTx/>
              <a:buNone/>
              <a:defRPr/>
            </a:pPr>
            <a:r>
              <a:rPr lang="en-US" altLang="zh-CN" sz="2800" b="1" dirty="0"/>
              <a:t>   </a:t>
            </a:r>
            <a:r>
              <a:rPr lang="zh-CN" altLang="zh-CN" sz="2800" b="1" dirty="0"/>
              <a:t>……</a:t>
            </a:r>
            <a:endParaRPr lang="zh-CN" altLang="zh-CN" sz="2800" b="1" dirty="0"/>
          </a:p>
          <a:p>
            <a:pPr marL="800100" lvl="2" indent="0">
              <a:buFontTx/>
              <a:buNone/>
              <a:defRPr/>
            </a:pPr>
            <a:r>
              <a:rPr lang="en-US" altLang="zh-CN" sz="2800" b="1" dirty="0">
                <a:solidFill>
                  <a:srgbClr val="0000CC"/>
                </a:solidFill>
              </a:rPr>
              <a:t>   </a:t>
            </a:r>
            <a:r>
              <a:rPr lang="en-US" altLang="zh-CN" sz="2800" b="1" dirty="0">
                <a:solidFill>
                  <a:srgbClr val="FF0000"/>
                </a:solidFill>
              </a:rPr>
              <a:t>using Base::Base;            </a:t>
            </a:r>
            <a:r>
              <a:rPr lang="en-US" altLang="zh-CN" sz="2800" b="1" dirty="0">
                <a:solidFill>
                  <a:srgbClr val="0000CC"/>
                </a:solidFill>
              </a:rPr>
              <a:t>//</a:t>
            </a:r>
            <a:r>
              <a:rPr lang="zh-CN" altLang="zh-CN" sz="2800" b="1" dirty="0">
                <a:solidFill>
                  <a:srgbClr val="0000CC"/>
                </a:solidFill>
              </a:rPr>
              <a:t>继承基类构造函数</a:t>
            </a:r>
            <a:endParaRPr lang="zh-CN" altLang="zh-CN" sz="2800" b="1" dirty="0">
              <a:solidFill>
                <a:srgbClr val="0000CC"/>
              </a:solidFill>
            </a:endParaRPr>
          </a:p>
          <a:p>
            <a:pPr marL="800100" lvl="2" indent="0">
              <a:buFontTx/>
              <a:buNone/>
              <a:defRPr/>
            </a:pPr>
            <a:r>
              <a:rPr lang="en-US" altLang="zh-CN" sz="2800" b="1" dirty="0"/>
              <a:t>}</a:t>
            </a:r>
            <a:endParaRPr lang="en-US" altLang="zh-CN" sz="2800" b="1" dirty="0"/>
          </a:p>
          <a:p>
            <a:pPr lvl="2" indent="-342900">
              <a:defRPr/>
            </a:pPr>
            <a:endParaRPr lang="en-US" altLang="zh-CN" sz="1800" b="1" dirty="0"/>
          </a:p>
          <a:p>
            <a:pPr lvl="2" indent="-342900">
              <a:defRPr/>
            </a:pPr>
            <a:endParaRPr lang="en-US" altLang="zh-CN" sz="1800" b="1" dirty="0">
              <a:solidFill>
                <a:srgbClr val="FF0000"/>
              </a:solidFill>
            </a:endParaRPr>
          </a:p>
          <a:p>
            <a:pPr marL="800100" lvl="2" indent="0">
              <a:buFontTx/>
              <a:buNone/>
              <a:defRPr/>
            </a:pPr>
            <a:endParaRPr lang="zh-CN" altLang="zh-CN" sz="2000" dirty="0"/>
          </a:p>
          <a:p>
            <a:pPr>
              <a:defRPr/>
            </a:pPr>
            <a:endParaRPr lang="zh-CN" altLang="en-US" dirty="0"/>
          </a:p>
        </p:txBody>
      </p:sp>
      <p:sp>
        <p:nvSpPr>
          <p:cNvPr id="73730"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1000"/>
                                        <p:tgtEl>
                                          <p:spTgt spid="3">
                                            <p:txEl>
                                              <p:pRg st="6" end="6"/>
                                            </p:txEl>
                                          </p:spTgt>
                                        </p:tgtEl>
                                      </p:cBhvr>
                                    </p:animEffect>
                                    <p:anim calcmode="lin" valueType="num">
                                      <p:cBhvr>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950" y="1076325"/>
            <a:ext cx="9009063" cy="5210175"/>
          </a:xfrm>
        </p:spPr>
        <p:txBody>
          <a:bodyPr/>
          <a:lstStyle/>
          <a:p>
            <a:pPr marL="0" indent="0">
              <a:buFontTx/>
              <a:buNone/>
            </a:pPr>
            <a:r>
              <a:rPr lang="zh-CN" altLang="zh-CN" sz="2800" b="1">
                <a:solidFill>
                  <a:srgbClr val="0000CC"/>
                </a:solidFill>
              </a:rPr>
              <a:t>【例</a:t>
            </a:r>
            <a:r>
              <a:rPr lang="en-US" altLang="zh-CN" sz="2800" b="1">
                <a:solidFill>
                  <a:srgbClr val="0000CC"/>
                </a:solidFill>
              </a:rPr>
              <a:t>4-11</a:t>
            </a:r>
            <a:r>
              <a:rPr lang="zh-CN" altLang="en-US" sz="2800" b="1">
                <a:solidFill>
                  <a:srgbClr val="0000CC"/>
                </a:solidFill>
              </a:rPr>
              <a:t>】</a:t>
            </a:r>
            <a:r>
              <a:rPr lang="zh-CN" altLang="zh-CN" sz="2800" b="1">
                <a:solidFill>
                  <a:srgbClr val="0000CC"/>
                </a:solidFill>
              </a:rPr>
              <a:t>类</a:t>
            </a:r>
            <a:r>
              <a:rPr lang="en-US" altLang="zh-CN" sz="2800" b="1">
                <a:solidFill>
                  <a:srgbClr val="0000CC"/>
                </a:solidFill>
              </a:rPr>
              <a:t>A</a:t>
            </a:r>
            <a:r>
              <a:rPr lang="zh-CN" altLang="zh-CN" sz="2800" b="1">
                <a:solidFill>
                  <a:srgbClr val="0000CC"/>
                </a:solidFill>
              </a:rPr>
              <a:t>具有数据成员</a:t>
            </a:r>
            <a:r>
              <a:rPr lang="en-US" altLang="zh-CN" sz="2800" b="1">
                <a:solidFill>
                  <a:srgbClr val="0000CC"/>
                </a:solidFill>
              </a:rPr>
              <a:t>x</a:t>
            </a:r>
            <a:r>
              <a:rPr lang="zh-CN" altLang="zh-CN" sz="2800" b="1">
                <a:solidFill>
                  <a:srgbClr val="0000CC"/>
                </a:solidFill>
              </a:rPr>
              <a:t>，</a:t>
            </a:r>
            <a:r>
              <a:rPr lang="en-US" altLang="zh-CN" sz="2800" b="1">
                <a:solidFill>
                  <a:srgbClr val="0000CC"/>
                </a:solidFill>
              </a:rPr>
              <a:t>y</a:t>
            </a:r>
            <a:r>
              <a:rPr lang="zh-CN" altLang="zh-CN" sz="2800" b="1">
                <a:solidFill>
                  <a:srgbClr val="0000CC"/>
                </a:solidFill>
              </a:rPr>
              <a:t>，并且定义了初始化它们的构造函数；类</a:t>
            </a:r>
            <a:r>
              <a:rPr lang="en-US" altLang="zh-CN" sz="2800" b="1">
                <a:solidFill>
                  <a:srgbClr val="0000CC"/>
                </a:solidFill>
              </a:rPr>
              <a:t>B</a:t>
            </a:r>
            <a:r>
              <a:rPr lang="zh-CN" altLang="zh-CN" sz="2800" b="1">
                <a:solidFill>
                  <a:srgbClr val="0000CC"/>
                </a:solidFill>
              </a:rPr>
              <a:t>从</a:t>
            </a:r>
            <a:r>
              <a:rPr lang="en-US" altLang="zh-CN" sz="2800" b="1">
                <a:solidFill>
                  <a:srgbClr val="0000CC"/>
                </a:solidFill>
              </a:rPr>
              <a:t>A</a:t>
            </a:r>
            <a:r>
              <a:rPr lang="zh-CN" altLang="zh-CN" sz="2800" b="1">
                <a:solidFill>
                  <a:srgbClr val="0000CC"/>
                </a:solidFill>
              </a:rPr>
              <a:t>派生，没有任何成员要初始化；类</a:t>
            </a:r>
            <a:r>
              <a:rPr lang="en-US" altLang="zh-CN" sz="2800" b="1">
                <a:solidFill>
                  <a:srgbClr val="0000CC"/>
                </a:solidFill>
              </a:rPr>
              <a:t>C</a:t>
            </a:r>
            <a:r>
              <a:rPr lang="zh-CN" altLang="zh-CN" sz="2800" b="1">
                <a:solidFill>
                  <a:srgbClr val="0000CC"/>
                </a:solidFill>
              </a:rPr>
              <a:t>从类</a:t>
            </a:r>
            <a:r>
              <a:rPr lang="en-US" altLang="zh-CN" sz="2800" b="1">
                <a:solidFill>
                  <a:srgbClr val="0000CC"/>
                </a:solidFill>
              </a:rPr>
              <a:t>B</a:t>
            </a:r>
            <a:r>
              <a:rPr lang="zh-CN" altLang="zh-CN" sz="2800" b="1">
                <a:solidFill>
                  <a:srgbClr val="0000CC"/>
                </a:solidFill>
              </a:rPr>
              <a:t>派生，具有新定义数据成员</a:t>
            </a:r>
            <a:r>
              <a:rPr lang="en-US" altLang="zh-CN" sz="2800" b="1">
                <a:solidFill>
                  <a:srgbClr val="0000CC"/>
                </a:solidFill>
              </a:rPr>
              <a:t>c</a:t>
            </a:r>
            <a:r>
              <a:rPr lang="zh-CN" altLang="zh-CN" sz="2800" b="1">
                <a:solidFill>
                  <a:srgbClr val="0000CC"/>
                </a:solidFill>
              </a:rPr>
              <a:t>。设计</a:t>
            </a:r>
            <a:r>
              <a:rPr lang="en-US" altLang="zh-CN" sz="2800" b="1">
                <a:solidFill>
                  <a:srgbClr val="0000CC"/>
                </a:solidFill>
              </a:rPr>
              <a:t>A</a:t>
            </a:r>
            <a:r>
              <a:rPr lang="zh-CN" altLang="zh-CN" sz="2800" b="1">
                <a:solidFill>
                  <a:srgbClr val="0000CC"/>
                </a:solidFill>
              </a:rPr>
              <a:t>、</a:t>
            </a:r>
            <a:r>
              <a:rPr lang="en-US" altLang="zh-CN" sz="2800" b="1">
                <a:solidFill>
                  <a:srgbClr val="0000CC"/>
                </a:solidFill>
              </a:rPr>
              <a:t>B</a:t>
            </a:r>
            <a:r>
              <a:rPr lang="zh-CN" altLang="zh-CN" sz="2800" b="1">
                <a:solidFill>
                  <a:srgbClr val="0000CC"/>
                </a:solidFill>
              </a:rPr>
              <a:t>、</a:t>
            </a:r>
            <a:r>
              <a:rPr lang="en-US" altLang="zh-CN" sz="2800" b="1">
                <a:solidFill>
                  <a:srgbClr val="0000CC"/>
                </a:solidFill>
              </a:rPr>
              <a:t>C</a:t>
            </a:r>
            <a:r>
              <a:rPr lang="zh-CN" altLang="zh-CN" sz="2800" b="1">
                <a:solidFill>
                  <a:srgbClr val="0000CC"/>
                </a:solidFill>
              </a:rPr>
              <a:t>的构造函数。</a:t>
            </a:r>
            <a:endParaRPr lang="zh-CN" altLang="zh-CN" sz="2800" b="1">
              <a:solidFill>
                <a:srgbClr val="0000CC"/>
              </a:solidFill>
            </a:endParaRPr>
          </a:p>
          <a:p>
            <a:pPr marL="0" indent="0">
              <a:buFontTx/>
              <a:buNone/>
            </a:pPr>
            <a:r>
              <a:rPr lang="zh-CN" altLang="zh-CN" b="1">
                <a:solidFill>
                  <a:srgbClr val="FF0000"/>
                </a:solidFill>
              </a:rPr>
              <a:t>问题分析：</a:t>
            </a:r>
            <a:endParaRPr lang="en-US" altLang="zh-CN" b="1">
              <a:solidFill>
                <a:srgbClr val="FF0000"/>
              </a:solidFill>
            </a:endParaRPr>
          </a:p>
          <a:p>
            <a:pPr lvl="1"/>
            <a:r>
              <a:rPr lang="zh-CN" altLang="zh-CN" sz="2400" b="1"/>
              <a:t>按照规则，类</a:t>
            </a:r>
            <a:r>
              <a:rPr lang="en-US" altLang="zh-CN" sz="2400" b="1"/>
              <a:t>B</a:t>
            </a:r>
            <a:r>
              <a:rPr lang="zh-CN" altLang="zh-CN" sz="2400" b="1"/>
              <a:t>虽然没有数据成员要初始化，但是它</a:t>
            </a:r>
            <a:r>
              <a:rPr lang="zh-CN" altLang="zh-CN" sz="2400" b="1">
                <a:solidFill>
                  <a:srgbClr val="FF0000"/>
                </a:solidFill>
              </a:rPr>
              <a:t>必须为基类</a:t>
            </a:r>
            <a:r>
              <a:rPr lang="en-US" altLang="zh-CN" sz="2400" b="1">
                <a:solidFill>
                  <a:srgbClr val="FF0000"/>
                </a:solidFill>
              </a:rPr>
              <a:t>A</a:t>
            </a:r>
            <a:r>
              <a:rPr lang="zh-CN" altLang="zh-CN" sz="2400" b="1">
                <a:solidFill>
                  <a:srgbClr val="FF0000"/>
                </a:solidFill>
              </a:rPr>
              <a:t>的构造函数提供初值</a:t>
            </a:r>
            <a:r>
              <a:rPr lang="zh-CN" altLang="zh-CN" sz="2400" b="1"/>
              <a:t>（除非</a:t>
            </a:r>
            <a:r>
              <a:rPr lang="en-US" altLang="zh-CN" sz="2400" b="1"/>
              <a:t>A</a:t>
            </a:r>
            <a:r>
              <a:rPr lang="zh-CN" altLang="zh-CN" sz="2400" b="1"/>
              <a:t>具有默认构造函数）</a:t>
            </a:r>
            <a:r>
              <a:rPr lang="zh-CN" altLang="en-US" sz="2400" b="1"/>
              <a:t>，</a:t>
            </a:r>
            <a:r>
              <a:rPr lang="zh-CN" altLang="zh-CN" sz="2400" b="1"/>
              <a:t>现在</a:t>
            </a:r>
            <a:r>
              <a:rPr lang="zh-CN" altLang="en-US" sz="2400" b="1"/>
              <a:t>，</a:t>
            </a:r>
            <a:r>
              <a:rPr lang="zh-CN" altLang="zh-CN" sz="2400" b="1"/>
              <a:t>可以通过</a:t>
            </a:r>
            <a:r>
              <a:rPr lang="zh-CN" altLang="zh-CN" sz="2400" b="1">
                <a:solidFill>
                  <a:srgbClr val="FF0000"/>
                </a:solidFill>
              </a:rPr>
              <a:t>继承</a:t>
            </a:r>
            <a:r>
              <a:rPr lang="en-US" altLang="zh-CN" sz="2400" b="1">
                <a:solidFill>
                  <a:srgbClr val="FF0000"/>
                </a:solidFill>
              </a:rPr>
              <a:t>A</a:t>
            </a:r>
            <a:r>
              <a:rPr lang="zh-CN" altLang="zh-CN" sz="2400" b="1">
                <a:solidFill>
                  <a:srgbClr val="FF0000"/>
                </a:solidFill>
              </a:rPr>
              <a:t>的构造函数使问题更简单</a:t>
            </a:r>
            <a:r>
              <a:rPr lang="zh-CN" altLang="en-US" sz="2400" b="1"/>
              <a:t>。</a:t>
            </a:r>
            <a:endParaRPr lang="en-US" altLang="zh-CN" sz="2400" b="1"/>
          </a:p>
          <a:p>
            <a:pPr lvl="1"/>
            <a:r>
              <a:rPr lang="zh-CN" altLang="zh-CN" sz="2400" b="1"/>
              <a:t>类</a:t>
            </a:r>
            <a:r>
              <a:rPr lang="en-US" altLang="zh-CN" sz="2400" b="1"/>
              <a:t>C</a:t>
            </a:r>
            <a:r>
              <a:rPr lang="zh-CN" altLang="zh-CN" sz="2400" b="1"/>
              <a:t>要定义构造函数以便初始化其成员</a:t>
            </a:r>
            <a:r>
              <a:rPr lang="en-US" altLang="zh-CN" sz="2400" b="1"/>
              <a:t>c</a:t>
            </a:r>
            <a:r>
              <a:rPr lang="zh-CN" altLang="zh-CN" sz="2400" b="1"/>
              <a:t>，同时还必须为直接基类</a:t>
            </a:r>
            <a:r>
              <a:rPr lang="en-US" altLang="zh-CN" sz="2400" b="1"/>
              <a:t>B</a:t>
            </a:r>
            <a:r>
              <a:rPr lang="zh-CN" altLang="zh-CN" sz="2400" b="1"/>
              <a:t>提供构造初值。</a:t>
            </a:r>
            <a:endParaRPr lang="zh-CN" altLang="en-US" sz="2400" b="1"/>
          </a:p>
        </p:txBody>
      </p:sp>
      <p:sp>
        <p:nvSpPr>
          <p:cNvPr id="74754"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88913"/>
            <a:ext cx="8623300" cy="6553200"/>
          </a:xfrm>
        </p:spPr>
        <p:txBody>
          <a:bodyPr/>
          <a:lstStyle/>
          <a:p>
            <a:pPr marL="0" indent="0">
              <a:buFontTx/>
              <a:buNone/>
            </a:pPr>
            <a:r>
              <a:rPr lang="en-US" altLang="zh-CN" sz="2000" b="1"/>
              <a:t>///Eg4-11.cpp</a:t>
            </a:r>
            <a:endParaRPr lang="zh-CN" altLang="zh-CN" sz="2000" b="1"/>
          </a:p>
          <a:p>
            <a:pPr marL="0" indent="0">
              <a:buFontTx/>
              <a:buNone/>
            </a:pPr>
            <a:r>
              <a:rPr lang="en-US" altLang="zh-CN" sz="2000" b="1"/>
              <a:t>#include &lt;iostream&gt;</a:t>
            </a:r>
            <a:endParaRPr lang="zh-CN" altLang="zh-CN" sz="2000" b="1"/>
          </a:p>
          <a:p>
            <a:pPr marL="0" indent="0">
              <a:buFontTx/>
              <a:buNone/>
            </a:pPr>
            <a:r>
              <a:rPr lang="en-US" altLang="zh-CN" sz="2000" b="1"/>
              <a:t>using namespace std;</a:t>
            </a:r>
            <a:endParaRPr lang="zh-CN" altLang="zh-CN" sz="2000" b="1"/>
          </a:p>
          <a:p>
            <a:pPr marL="0" indent="0">
              <a:buFontTx/>
              <a:buNone/>
            </a:pPr>
            <a:r>
              <a:rPr lang="en-US" altLang="zh-CN" sz="2000" b="1"/>
              <a:t>class A {</a:t>
            </a:r>
            <a:endParaRPr lang="zh-CN" altLang="zh-CN" sz="2000" b="1"/>
          </a:p>
          <a:p>
            <a:pPr marL="0" indent="0">
              <a:buFontTx/>
              <a:buNone/>
            </a:pPr>
            <a:r>
              <a:rPr lang="en-US" altLang="zh-CN" sz="2000" b="1"/>
              <a:t>	int x, y;</a:t>
            </a:r>
            <a:endParaRPr lang="zh-CN" altLang="zh-CN" sz="2000" b="1"/>
          </a:p>
          <a:p>
            <a:pPr marL="0" indent="0">
              <a:buFontTx/>
              <a:buNone/>
            </a:pPr>
            <a:r>
              <a:rPr lang="en-US" altLang="zh-CN" sz="2000" b="1"/>
              <a:t>public:</a:t>
            </a:r>
            <a:endParaRPr lang="zh-CN" altLang="zh-CN" sz="2000" b="1"/>
          </a:p>
          <a:p>
            <a:pPr marL="0" indent="0">
              <a:buFontTx/>
              <a:buNone/>
            </a:pPr>
            <a:r>
              <a:rPr lang="en-US" altLang="zh-CN" sz="2000" b="1"/>
              <a:t>	</a:t>
            </a:r>
            <a:r>
              <a:rPr lang="en-US" altLang="zh-CN" sz="2000" b="1">
                <a:solidFill>
                  <a:srgbClr val="FF0000"/>
                </a:solidFill>
              </a:rPr>
              <a:t>A(int aa) :x(aa) </a:t>
            </a:r>
            <a:r>
              <a:rPr lang="en-US" altLang="zh-CN" sz="2000" b="1"/>
              <a:t>{ cout &lt;&lt; "Constructing A:x=\t" &lt;&lt; x &lt;&lt; endl; }</a:t>
            </a:r>
            <a:endParaRPr lang="zh-CN" altLang="zh-CN" sz="2000" b="1"/>
          </a:p>
          <a:p>
            <a:pPr marL="0" indent="0">
              <a:buFontTx/>
              <a:buNone/>
            </a:pPr>
            <a:r>
              <a:rPr lang="en-US" altLang="zh-CN" sz="2000" b="1"/>
              <a:t>	</a:t>
            </a:r>
            <a:r>
              <a:rPr lang="en-US" altLang="zh-CN" sz="2000" b="1">
                <a:solidFill>
                  <a:srgbClr val="FF0000"/>
                </a:solidFill>
              </a:rPr>
              <a:t>A(int a, int b) :x(a), y(b) </a:t>
            </a:r>
            <a:r>
              <a:rPr lang="en-US" altLang="zh-CN" sz="2000" b="1"/>
              <a:t>{</a:t>
            </a:r>
            <a:endParaRPr lang="zh-CN" altLang="zh-CN" sz="2000" b="1"/>
          </a:p>
          <a:p>
            <a:pPr marL="0" indent="0">
              <a:buFontTx/>
              <a:buNone/>
            </a:pPr>
            <a:r>
              <a:rPr lang="en-US" altLang="zh-CN" sz="2000" b="1"/>
              <a:t>		cout &lt;&lt; "Constructing A:x=\t" &lt;&lt; x &lt;&lt; endl;</a:t>
            </a:r>
            <a:endParaRPr lang="zh-CN" altLang="zh-CN" sz="2000" b="1"/>
          </a:p>
          <a:p>
            <a:pPr marL="0" indent="0">
              <a:buFontTx/>
              <a:buNone/>
            </a:pPr>
            <a:r>
              <a:rPr lang="en-US" altLang="zh-CN" sz="2000" b="1"/>
              <a:t>	}</a:t>
            </a:r>
            <a:endParaRPr lang="zh-CN" altLang="zh-CN" sz="2000" b="1"/>
          </a:p>
          <a:p>
            <a:pPr marL="0" indent="0">
              <a:buFontTx/>
              <a:buNone/>
            </a:pPr>
            <a:r>
              <a:rPr lang="en-US" altLang="zh-CN" sz="2000" b="1"/>
              <a:t>};</a:t>
            </a:r>
            <a:endParaRPr lang="zh-CN" altLang="zh-CN" sz="2000" b="1"/>
          </a:p>
          <a:p>
            <a:pPr marL="0" indent="0">
              <a:buFontTx/>
              <a:buNone/>
            </a:pPr>
            <a:r>
              <a:rPr lang="en-US" altLang="zh-CN" sz="2000" b="1"/>
              <a:t>class B :public A {</a:t>
            </a:r>
            <a:endParaRPr lang="zh-CN" altLang="zh-CN" sz="2000" b="1"/>
          </a:p>
          <a:p>
            <a:pPr marL="0" indent="0">
              <a:buFontTx/>
              <a:buNone/>
            </a:pPr>
            <a:r>
              <a:rPr lang="en-US" altLang="zh-CN" sz="2000" b="1"/>
              <a:t>public:</a:t>
            </a:r>
            <a:endParaRPr lang="zh-CN" altLang="zh-CN" sz="2000" b="1"/>
          </a:p>
          <a:p>
            <a:pPr marL="0" indent="0">
              <a:buFontTx/>
              <a:buNone/>
            </a:pPr>
            <a:r>
              <a:rPr lang="en-US" altLang="zh-CN" sz="2000" b="1"/>
              <a:t>	</a:t>
            </a:r>
            <a:r>
              <a:rPr lang="en-US" altLang="zh-CN" sz="2000" b="1">
                <a:solidFill>
                  <a:srgbClr val="FF0000"/>
                </a:solidFill>
              </a:rPr>
              <a:t>using A::A;           //L1</a:t>
            </a:r>
            <a:endParaRPr lang="zh-CN" altLang="zh-CN" sz="2000" b="1">
              <a:solidFill>
                <a:srgbClr val="FF0000"/>
              </a:solidFill>
            </a:endParaRPr>
          </a:p>
          <a:p>
            <a:pPr marL="0" indent="0">
              <a:buFontTx/>
              <a:buNone/>
            </a:pPr>
            <a:r>
              <a:rPr lang="en-US" altLang="zh-CN" sz="2000" b="1"/>
              <a:t>          /* B(int x) :A(x) {      //L2</a:t>
            </a:r>
            <a:endParaRPr lang="zh-CN" altLang="zh-CN" sz="2000" b="1"/>
          </a:p>
          <a:p>
            <a:pPr marL="0" indent="0">
              <a:buFontTx/>
              <a:buNone/>
            </a:pPr>
            <a:r>
              <a:rPr lang="en-US" altLang="zh-CN" sz="2000" b="1"/>
              <a:t>             cout &lt;&lt; "Constructing B\t" &lt;&lt; endl;</a:t>
            </a:r>
            <a:endParaRPr lang="zh-CN" altLang="zh-CN" sz="2000" b="1"/>
          </a:p>
          <a:p>
            <a:pPr marL="0" indent="0">
              <a:buFontTx/>
              <a:buNone/>
            </a:pPr>
            <a:r>
              <a:rPr lang="en-US" altLang="zh-CN" sz="2000" b="1"/>
              <a:t>           }*/</a:t>
            </a:r>
            <a:endParaRPr lang="zh-CN" altLang="zh-CN" sz="2000" b="1"/>
          </a:p>
          <a:p>
            <a:pPr marL="0" indent="0">
              <a:buFontTx/>
              <a:buNone/>
            </a:pPr>
            <a:r>
              <a:rPr lang="en-US" altLang="zh-CN" sz="2000" b="1"/>
              <a:t>};</a:t>
            </a:r>
            <a:endParaRPr lang="zh-CN" altLang="zh-CN" sz="2000" b="1"/>
          </a:p>
          <a:p>
            <a:pPr marL="0" indent="0">
              <a:buFontTx/>
              <a:buNone/>
            </a:pPr>
            <a:endParaRPr lang="zh-CN" altLang="en-US" sz="2000" b="1"/>
          </a:p>
        </p:txBody>
      </p:sp>
      <p:sp>
        <p:nvSpPr>
          <p:cNvPr id="4" name="对话气泡: 矩形 3"/>
          <p:cNvSpPr/>
          <p:nvPr/>
        </p:nvSpPr>
        <p:spPr>
          <a:xfrm>
            <a:off x="4067175" y="3573463"/>
            <a:ext cx="5076825" cy="2087562"/>
          </a:xfrm>
          <a:prstGeom prst="wedgeRectCallout">
            <a:avLst>
              <a:gd name="adj1" fmla="val -59033"/>
              <a:gd name="adj2" fmla="val 27415"/>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000" b="1" dirty="0">
                <a:solidFill>
                  <a:schemeClr val="tx1"/>
                </a:solidFill>
              </a:rPr>
              <a:t>L1</a:t>
            </a:r>
            <a:r>
              <a:rPr lang="zh-CN" altLang="en-US" sz="2000" b="1" dirty="0">
                <a:solidFill>
                  <a:schemeClr val="tx1"/>
                </a:solidFill>
              </a:rPr>
              <a:t>声明类</a:t>
            </a:r>
            <a:r>
              <a:rPr lang="en-US" altLang="zh-CN" sz="2000" b="1" dirty="0">
                <a:solidFill>
                  <a:schemeClr val="tx1"/>
                </a:solidFill>
              </a:rPr>
              <a:t>B</a:t>
            </a:r>
            <a:r>
              <a:rPr lang="zh-CN" altLang="en-US" sz="2000" b="1" dirty="0">
                <a:solidFill>
                  <a:schemeClr val="tx1"/>
                </a:solidFill>
              </a:rPr>
              <a:t>继承了</a:t>
            </a:r>
            <a:r>
              <a:rPr lang="en-US" altLang="zh-CN" sz="2000" b="1" dirty="0">
                <a:solidFill>
                  <a:schemeClr val="tx1"/>
                </a:solidFill>
              </a:rPr>
              <a:t>A</a:t>
            </a:r>
            <a:r>
              <a:rPr lang="zh-CN" altLang="en-US" sz="2000" b="1" dirty="0">
                <a:solidFill>
                  <a:schemeClr val="tx1"/>
                </a:solidFill>
              </a:rPr>
              <a:t>的构造函数，编译会为类</a:t>
            </a:r>
            <a:r>
              <a:rPr lang="en-US" altLang="zh-CN" sz="2000" b="1" dirty="0">
                <a:solidFill>
                  <a:schemeClr val="tx1"/>
                </a:solidFill>
              </a:rPr>
              <a:t>B</a:t>
            </a:r>
            <a:r>
              <a:rPr lang="zh-CN" altLang="en-US" sz="2000" b="1" dirty="0">
                <a:solidFill>
                  <a:schemeClr val="tx1"/>
                </a:solidFill>
              </a:rPr>
              <a:t>自动生成相应的程序代码，类似于：</a:t>
            </a:r>
            <a:endParaRPr lang="en-US" altLang="zh-CN" sz="2000" b="1" dirty="0">
              <a:solidFill>
                <a:schemeClr val="tx1"/>
              </a:solidFill>
            </a:endParaRPr>
          </a:p>
          <a:p>
            <a:pPr algn="ctr" eaLnBrk="0" hangingPunct="0">
              <a:defRPr/>
            </a:pPr>
            <a:r>
              <a:rPr lang="en-US" altLang="zh-CN" b="1" dirty="0">
                <a:solidFill>
                  <a:srgbClr val="0000CC"/>
                </a:solidFill>
              </a:rPr>
              <a:t>B::B(</a:t>
            </a:r>
            <a:r>
              <a:rPr lang="en-US" altLang="zh-CN" b="1" dirty="0" err="1">
                <a:solidFill>
                  <a:srgbClr val="0000CC"/>
                </a:solidFill>
              </a:rPr>
              <a:t>int</a:t>
            </a:r>
            <a:r>
              <a:rPr lang="en-US" altLang="zh-CN" b="1" dirty="0">
                <a:solidFill>
                  <a:srgbClr val="0000CC"/>
                </a:solidFill>
              </a:rPr>
              <a:t> a):A(a){}</a:t>
            </a:r>
            <a:endParaRPr lang="zh-CN" altLang="zh-CN" b="1" dirty="0">
              <a:solidFill>
                <a:srgbClr val="0000CC"/>
              </a:solidFill>
            </a:endParaRPr>
          </a:p>
          <a:p>
            <a:pPr algn="ctr" eaLnBrk="0" hangingPunct="0">
              <a:defRPr/>
            </a:pPr>
            <a:r>
              <a:rPr lang="en-US" altLang="zh-CN" b="1" dirty="0">
                <a:solidFill>
                  <a:srgbClr val="0000CC"/>
                </a:solidFill>
              </a:rPr>
              <a:t>B::B(int </a:t>
            </a:r>
            <a:r>
              <a:rPr lang="en-US" altLang="zh-CN" b="1" dirty="0" err="1">
                <a:solidFill>
                  <a:srgbClr val="0000CC"/>
                </a:solidFill>
              </a:rPr>
              <a:t>a,int</a:t>
            </a:r>
            <a:r>
              <a:rPr lang="en-US" altLang="zh-CN" b="1" dirty="0">
                <a:solidFill>
                  <a:srgbClr val="0000CC"/>
                </a:solidFill>
              </a:rPr>
              <a:t> b):A(</a:t>
            </a:r>
            <a:r>
              <a:rPr lang="en-US" altLang="zh-CN" b="1" dirty="0" err="1">
                <a:solidFill>
                  <a:srgbClr val="0000CC"/>
                </a:solidFill>
              </a:rPr>
              <a:t>a,b</a:t>
            </a:r>
            <a:r>
              <a:rPr lang="en-US" altLang="zh-CN" b="1" dirty="0">
                <a:solidFill>
                  <a:srgbClr val="0000CC"/>
                </a:solidFill>
              </a:rPr>
              <a:t>){}</a:t>
            </a:r>
            <a:endParaRPr lang="zh-CN" altLang="zh-CN" b="1" dirty="0">
              <a:solidFill>
                <a:srgbClr val="0000CC"/>
              </a:solidFill>
            </a:endParaRPr>
          </a:p>
          <a:p>
            <a:pPr algn="ctr" eaLnBrk="0" hangingPunct="0">
              <a:defRPr/>
            </a:pPr>
            <a:r>
              <a:rPr lang="zh-CN" altLang="en-US" b="1" dirty="0">
                <a:solidFill>
                  <a:schemeClr val="tx1"/>
                </a:solidFill>
              </a:rPr>
              <a:t>不论类</a:t>
            </a:r>
            <a:r>
              <a:rPr lang="en-US" altLang="zh-CN" b="1" dirty="0">
                <a:solidFill>
                  <a:schemeClr val="tx1"/>
                </a:solidFill>
              </a:rPr>
              <a:t>A</a:t>
            </a:r>
            <a:r>
              <a:rPr lang="zh-CN" altLang="en-US" b="1" dirty="0">
                <a:solidFill>
                  <a:schemeClr val="tx1"/>
                </a:solidFill>
              </a:rPr>
              <a:t>有多少构造函数，系统都会自动生成。如果没有</a:t>
            </a:r>
            <a:r>
              <a:rPr lang="en-US" altLang="zh-CN" b="1" dirty="0">
                <a:solidFill>
                  <a:schemeClr val="tx1"/>
                </a:solidFill>
              </a:rPr>
              <a:t>L1，</a:t>
            </a:r>
            <a:r>
              <a:rPr lang="zh-CN" altLang="en-US" b="1" dirty="0">
                <a:solidFill>
                  <a:schemeClr val="tx1"/>
                </a:solidFill>
              </a:rPr>
              <a:t>就需像</a:t>
            </a:r>
            <a:r>
              <a:rPr lang="en-US" altLang="zh-CN" b="1" dirty="0">
                <a:solidFill>
                  <a:schemeClr val="tx1"/>
                </a:solidFill>
              </a:rPr>
              <a:t>L2</a:t>
            </a:r>
            <a:r>
              <a:rPr lang="zh-CN" altLang="en-US" b="1" dirty="0">
                <a:solidFill>
                  <a:schemeClr val="tx1"/>
                </a:solidFill>
              </a:rPr>
              <a:t>一样为每个基类构造函数提供程序代码。</a:t>
            </a:r>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16" presetClass="entr" presetSubtype="21"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barn(inVertical)">
                                      <p:cBhvr>
                                        <p:cTn id="15" dur="500"/>
                                        <p:tgtEl>
                                          <p:spTgt spid="3">
                                            <p:txEl>
                                              <p:pRg st="9" end="9"/>
                                            </p:txEl>
                                          </p:spTgt>
                                        </p:tgtEl>
                                      </p:cBhvr>
                                    </p:animEffect>
                                  </p:childTnLst>
                                </p:cTn>
                              </p:par>
                              <p:par>
                                <p:cTn id="16" presetID="2" presetClass="entr" presetSubtype="4"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 calcmode="lin" valueType="num">
                                      <p:cBhvr additive="base">
                                        <p:cTn id="1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arn(inVertical)">
                                      <p:cBhvr>
                                        <p:cTn id="36" dur="500"/>
                                        <p:tgtEl>
                                          <p:spTgt spid="3">
                                            <p:txEl>
                                              <p:pRg st="6" end="6"/>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 calcmode="lin" valueType="num">
                                      <p:cBhvr additive="base">
                                        <p:cTn id="4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 calcmode="lin" valueType="num">
                                      <p:cBhvr additive="base">
                                        <p:cTn id="5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7" end="17"/>
                                            </p:txEl>
                                          </p:spTgt>
                                        </p:tgtEl>
                                        <p:attrNameLst>
                                          <p:attrName>style.visibility</p:attrName>
                                        </p:attrNameLst>
                                      </p:cBhvr>
                                      <p:to>
                                        <p:strVal val="visible"/>
                                      </p:to>
                                    </p:set>
                                    <p:anim calcmode="lin" valueType="num">
                                      <p:cBhvr additive="base">
                                        <p:cTn id="5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Effect transition="in" filter="barn(inVertical)">
                                      <p:cBhvr>
                                        <p:cTn id="73" dur="500"/>
                                        <p:tgtEl>
                                          <p:spTgt spid="3">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right)">
                                      <p:cBhvr>
                                        <p:cTn id="7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pPr marL="0" indent="0">
              <a:buFontTx/>
              <a:buNone/>
            </a:pPr>
            <a:r>
              <a:rPr lang="en-US" altLang="zh-CN" sz="2000" b="1"/>
              <a:t>class C :public B {</a:t>
            </a:r>
            <a:endParaRPr lang="zh-CN" altLang="zh-CN" sz="2000" b="1"/>
          </a:p>
          <a:p>
            <a:pPr marL="0" indent="0">
              <a:buFontTx/>
              <a:buNone/>
            </a:pPr>
            <a:r>
              <a:rPr lang="en-US" altLang="zh-CN" sz="2000" b="1"/>
              <a:t>	</a:t>
            </a:r>
            <a:r>
              <a:rPr lang="en-US" altLang="zh-CN" sz="2400" b="1">
                <a:solidFill>
                  <a:srgbClr val="FF0000"/>
                </a:solidFill>
              </a:rPr>
              <a:t>using B::B;                                                 	//L3</a:t>
            </a:r>
            <a:endParaRPr lang="zh-CN" altLang="zh-CN" sz="2400" b="1">
              <a:solidFill>
                <a:srgbClr val="FF0000"/>
              </a:solidFill>
            </a:endParaRPr>
          </a:p>
          <a:p>
            <a:pPr marL="0" indent="0">
              <a:buFontTx/>
              <a:buNone/>
            </a:pPr>
            <a:r>
              <a:rPr lang="en-US" altLang="zh-CN" sz="2000" b="1"/>
              <a:t>	int c;</a:t>
            </a:r>
            <a:endParaRPr lang="zh-CN" altLang="zh-CN" sz="2000" b="1"/>
          </a:p>
          <a:p>
            <a:pPr marL="0" indent="0">
              <a:buFontTx/>
              <a:buNone/>
            </a:pPr>
            <a:r>
              <a:rPr lang="en-US" altLang="zh-CN" sz="2000" b="1"/>
              <a:t>public:</a:t>
            </a:r>
            <a:endParaRPr lang="zh-CN" altLang="zh-CN" sz="2000" b="1"/>
          </a:p>
          <a:p>
            <a:pPr marL="0" indent="0">
              <a:buFontTx/>
              <a:buNone/>
            </a:pPr>
            <a:r>
              <a:rPr lang="en-US" altLang="zh-CN" sz="2000" b="1"/>
              <a:t>	C(int x, int y,int z) :B(x,y),c(z) {                      //L4</a:t>
            </a:r>
            <a:endParaRPr lang="zh-CN" altLang="zh-CN" sz="2000" b="1"/>
          </a:p>
          <a:p>
            <a:pPr marL="0" indent="0">
              <a:buFontTx/>
              <a:buNone/>
            </a:pPr>
            <a:r>
              <a:rPr lang="en-US" altLang="zh-CN" sz="2000" b="1"/>
              <a:t>		cout &lt;&lt; "Constructing C:\t" &lt;&lt; c &lt;&lt; endl;</a:t>
            </a:r>
            <a:endParaRPr lang="zh-CN" altLang="zh-CN" sz="2000" b="1"/>
          </a:p>
          <a:p>
            <a:pPr marL="0" indent="0">
              <a:buFontTx/>
              <a:buNone/>
            </a:pPr>
            <a:r>
              <a:rPr lang="en-US" altLang="zh-CN" sz="2000" b="1"/>
              <a:t>	}</a:t>
            </a:r>
            <a:endParaRPr lang="zh-CN" altLang="zh-CN" sz="2000" b="1"/>
          </a:p>
          <a:p>
            <a:pPr marL="0" indent="0">
              <a:buFontTx/>
              <a:buNone/>
            </a:pPr>
            <a:r>
              <a:rPr lang="en-US" altLang="zh-CN" sz="2000" b="1"/>
              <a:t>};</a:t>
            </a:r>
            <a:endParaRPr lang="zh-CN" altLang="zh-CN" sz="2000" b="1"/>
          </a:p>
          <a:p>
            <a:pPr marL="0" indent="0">
              <a:buFontTx/>
              <a:buNone/>
            </a:pPr>
            <a:r>
              <a:rPr lang="en-US" altLang="zh-CN" sz="2000" b="1"/>
              <a:t>void main() {</a:t>
            </a:r>
            <a:endParaRPr lang="zh-CN" altLang="zh-CN" sz="2000" b="1"/>
          </a:p>
          <a:p>
            <a:pPr marL="0" indent="0">
              <a:buFontTx/>
              <a:buNone/>
            </a:pPr>
            <a:r>
              <a:rPr lang="en-US" altLang="zh-CN" sz="2000" b="1"/>
              <a:t>	B b1(1), b2(8, 9);                                          	//L5</a:t>
            </a:r>
            <a:endParaRPr lang="zh-CN" altLang="zh-CN" sz="2000" b="1"/>
          </a:p>
          <a:p>
            <a:pPr marL="0" indent="0">
              <a:buFontTx/>
              <a:buNone/>
            </a:pPr>
            <a:r>
              <a:rPr lang="en-US" altLang="zh-CN" sz="2000" b="1"/>
              <a:t>	C c1(1), c2(3, 4);                                          	//L6</a:t>
            </a:r>
            <a:endParaRPr lang="zh-CN" altLang="zh-CN" sz="2000" b="1"/>
          </a:p>
          <a:p>
            <a:pPr marL="0" indent="0">
              <a:buFontTx/>
              <a:buNone/>
            </a:pPr>
            <a:r>
              <a:rPr lang="en-US" altLang="zh-CN" sz="2000" b="1"/>
              <a:t>}</a:t>
            </a:r>
            <a:endParaRPr lang="zh-CN" altLang="zh-CN" sz="2000" b="1"/>
          </a:p>
          <a:p>
            <a:pPr marL="0" indent="0">
              <a:buFontTx/>
              <a:buNone/>
            </a:pPr>
            <a:endParaRPr lang="zh-CN" altLang="en-US" sz="2000" b="1"/>
          </a:p>
        </p:txBody>
      </p:sp>
      <p:sp>
        <p:nvSpPr>
          <p:cNvPr id="76802"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
        <p:nvSpPr>
          <p:cNvPr id="5" name="对话气泡: 矩形 4"/>
          <p:cNvSpPr/>
          <p:nvPr/>
        </p:nvSpPr>
        <p:spPr>
          <a:xfrm>
            <a:off x="4067175" y="3573463"/>
            <a:ext cx="5076825" cy="2087562"/>
          </a:xfrm>
          <a:prstGeom prst="wedgeRectCallout">
            <a:avLst>
              <a:gd name="adj1" fmla="val -74232"/>
              <a:gd name="adj2" fmla="val -135423"/>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a:solidFill>
                  <a:schemeClr val="tx1"/>
                </a:solidFill>
              </a:rPr>
              <a:t>C</a:t>
            </a:r>
            <a:r>
              <a:rPr lang="zh-CN" altLang="en-US" sz="2400" b="1" dirty="0">
                <a:solidFill>
                  <a:schemeClr val="tx1"/>
                </a:solidFill>
              </a:rPr>
              <a:t>继承了</a:t>
            </a:r>
            <a:r>
              <a:rPr lang="en-US" altLang="zh-CN" sz="2400" b="1" dirty="0">
                <a:solidFill>
                  <a:schemeClr val="tx1"/>
                </a:solidFill>
              </a:rPr>
              <a:t>B</a:t>
            </a:r>
            <a:r>
              <a:rPr lang="zh-CN" altLang="en-US" sz="2400" b="1" dirty="0">
                <a:solidFill>
                  <a:schemeClr val="tx1"/>
                </a:solidFill>
              </a:rPr>
              <a:t>的构造函数，省去了为</a:t>
            </a:r>
            <a:r>
              <a:rPr lang="en-US" altLang="zh-CN" sz="2400" b="1" dirty="0">
                <a:solidFill>
                  <a:schemeClr val="tx1"/>
                </a:solidFill>
              </a:rPr>
              <a:t>B</a:t>
            </a:r>
            <a:r>
              <a:rPr lang="zh-CN" altLang="en-US" sz="2400" b="1" dirty="0">
                <a:solidFill>
                  <a:schemeClr val="tx1"/>
                </a:solidFill>
              </a:rPr>
              <a:t>具有</a:t>
            </a:r>
            <a:r>
              <a:rPr lang="en-US" altLang="zh-CN" sz="2400" b="1" dirty="0">
                <a:solidFill>
                  <a:schemeClr val="tx1"/>
                </a:solidFill>
              </a:rPr>
              <a:t>1</a:t>
            </a:r>
            <a:r>
              <a:rPr lang="zh-CN" altLang="en-US" sz="2400" b="1" dirty="0">
                <a:solidFill>
                  <a:schemeClr val="tx1"/>
                </a:solidFill>
              </a:rPr>
              <a:t>个参数和</a:t>
            </a:r>
            <a:r>
              <a:rPr lang="en-US" altLang="zh-CN" sz="2400" b="1" dirty="0">
                <a:solidFill>
                  <a:schemeClr val="tx1"/>
                </a:solidFill>
              </a:rPr>
              <a:t>2</a:t>
            </a:r>
            <a:r>
              <a:rPr lang="zh-CN" altLang="en-US" sz="2400" b="1" dirty="0">
                <a:solidFill>
                  <a:schemeClr val="tx1"/>
                </a:solidFill>
              </a:rPr>
              <a:t>个参数的两个构造函数编写程序代码</a:t>
            </a:r>
            <a:endParaRPr lang="zh-CN" altLang="en-US" sz="2400" b="1" dirty="0">
              <a:solidFill>
                <a:schemeClr val="tx1"/>
              </a:solidFill>
            </a:endParaRPr>
          </a:p>
          <a:p>
            <a:pPr algn="ctr" eaLnBrk="0" hangingPunct="0">
              <a:defRPr/>
            </a:pPr>
            <a:r>
              <a:rPr lang="en-US" altLang="zh-CN" sz="2400" b="1" dirty="0">
                <a:solidFill>
                  <a:srgbClr val="0000CC"/>
                </a:solidFill>
                <a:sym typeface="+mn-ea"/>
              </a:rPr>
              <a:t>C::C(</a:t>
            </a:r>
            <a:r>
              <a:rPr lang="en-US" altLang="zh-CN" sz="2400" b="1" dirty="0" err="1">
                <a:solidFill>
                  <a:srgbClr val="0000CC"/>
                </a:solidFill>
                <a:sym typeface="+mn-ea"/>
              </a:rPr>
              <a:t>int</a:t>
            </a:r>
            <a:r>
              <a:rPr lang="en-US" altLang="zh-CN" sz="2400" b="1" dirty="0">
                <a:solidFill>
                  <a:srgbClr val="0000CC"/>
                </a:solidFill>
                <a:sym typeface="+mn-ea"/>
              </a:rPr>
              <a:t> a):B(a){}</a:t>
            </a:r>
            <a:endParaRPr lang="zh-CN" altLang="zh-CN" sz="2400" b="1" dirty="0">
              <a:solidFill>
                <a:srgbClr val="0000CC"/>
              </a:solidFill>
            </a:endParaRPr>
          </a:p>
          <a:p>
            <a:pPr algn="ctr" eaLnBrk="0" hangingPunct="0">
              <a:defRPr/>
            </a:pPr>
            <a:r>
              <a:rPr lang="en-US" altLang="zh-CN" sz="2400" b="1" dirty="0">
                <a:solidFill>
                  <a:srgbClr val="0000CC"/>
                </a:solidFill>
                <a:sym typeface="+mn-ea"/>
              </a:rPr>
              <a:t>C::C(int </a:t>
            </a:r>
            <a:r>
              <a:rPr lang="en-US" altLang="zh-CN" sz="2400" b="1" dirty="0" err="1">
                <a:solidFill>
                  <a:srgbClr val="0000CC"/>
                </a:solidFill>
                <a:sym typeface="+mn-ea"/>
              </a:rPr>
              <a:t>a,int</a:t>
            </a:r>
            <a:r>
              <a:rPr lang="en-US" altLang="zh-CN" sz="2400" b="1" dirty="0">
                <a:solidFill>
                  <a:srgbClr val="0000CC"/>
                </a:solidFill>
                <a:sym typeface="+mn-ea"/>
              </a:rPr>
              <a:t> b):B(</a:t>
            </a:r>
            <a:r>
              <a:rPr lang="en-US" altLang="zh-CN" sz="2400" b="1" dirty="0" err="1">
                <a:solidFill>
                  <a:srgbClr val="0000CC"/>
                </a:solidFill>
                <a:sym typeface="+mn-ea"/>
              </a:rPr>
              <a:t>a,b</a:t>
            </a:r>
            <a:r>
              <a:rPr lang="en-US" altLang="zh-CN" sz="2400" b="1" dirty="0">
                <a:solidFill>
                  <a:srgbClr val="0000CC"/>
                </a:solidFill>
                <a:sym typeface="+mn-ea"/>
              </a:rPr>
              <a:t>){}</a:t>
            </a:r>
            <a:endParaRPr lang="zh-CN" altLang="zh-CN" sz="2400" b="1" dirty="0">
              <a:solidFill>
                <a:srgbClr val="0000CC"/>
              </a:solidFill>
            </a:endParaRPr>
          </a:p>
          <a:p>
            <a:pPr algn="ctr" eaLnBrk="0" hangingPunct="0">
              <a:defRPr/>
            </a:pPr>
            <a:endParaRPr lang="en-US" altLang="zh-CN"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barn(inVertical)">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anim calcmode="lin" valueType="num">
                                      <p:cBhvr>
                                        <p:cTn id="5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1000"/>
                                        <p:tgtEl>
                                          <p:spTgt spid="3">
                                            <p:txEl>
                                              <p:pRg st="11" end="11"/>
                                            </p:txEl>
                                          </p:spTgt>
                                        </p:tgtEl>
                                      </p:cBhvr>
                                    </p:animEffect>
                                    <p:anim calcmode="lin" valueType="num">
                                      <p:cBhvr>
                                        <p:cTn id="5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right)">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981075"/>
            <a:ext cx="9467850" cy="5592763"/>
          </a:xfrm>
        </p:spPr>
        <p:txBody>
          <a:bodyPr/>
          <a:lstStyle/>
          <a:p>
            <a:pPr marL="914400" lvl="1" indent="-514350">
              <a:buFont typeface="宋体" pitchFamily="2" charset="-122"/>
              <a:buAutoNum type="circleNumDbPlain" startAt="3"/>
            </a:pPr>
            <a:r>
              <a:rPr lang="zh-CN" altLang="en-US" sz="2400" b="1" dirty="0">
                <a:solidFill>
                  <a:srgbClr val="FF0000"/>
                </a:solidFill>
              </a:rPr>
              <a:t>构造继承的几点说明</a:t>
            </a:r>
            <a:endParaRPr lang="zh-CN" altLang="en-US" sz="2400" b="1" dirty="0">
              <a:solidFill>
                <a:srgbClr val="FF0000"/>
              </a:solidFill>
            </a:endParaRPr>
          </a:p>
          <a:p>
            <a:pPr lvl="2" indent="-342900">
              <a:buFontTx/>
              <a:buAutoNum type="alphaLcParenR"/>
            </a:pPr>
            <a:r>
              <a:rPr lang="zh-CN" altLang="zh-CN" sz="2200" b="1" dirty="0"/>
              <a:t>“</a:t>
            </a:r>
            <a:r>
              <a:rPr lang="en-US" altLang="zh-CN" sz="2200" b="1" dirty="0"/>
              <a:t>Base::Base</a:t>
            </a:r>
            <a:r>
              <a:rPr lang="zh-CN" altLang="zh-CN" sz="2200" b="1" dirty="0"/>
              <a:t>”即为</a:t>
            </a:r>
            <a:r>
              <a:rPr lang="zh-CN" altLang="zh-CN" sz="2200" b="1" dirty="0">
                <a:solidFill>
                  <a:srgbClr val="0000CC"/>
                </a:solidFill>
              </a:rPr>
              <a:t>基类</a:t>
            </a:r>
            <a:r>
              <a:rPr lang="zh-CN" altLang="en-US" sz="2200" b="1" dirty="0">
                <a:solidFill>
                  <a:srgbClr val="0000CC"/>
                </a:solidFill>
              </a:rPr>
              <a:t>名</a:t>
            </a:r>
            <a:r>
              <a:rPr lang="zh-CN" altLang="en-US" sz="2200" b="1" dirty="0"/>
              <a:t>和</a:t>
            </a:r>
            <a:r>
              <a:rPr lang="zh-CN" altLang="en-US" sz="2200" b="1" dirty="0">
                <a:solidFill>
                  <a:srgbClr val="0000CC"/>
                </a:solidFill>
              </a:rPr>
              <a:t>基类</a:t>
            </a:r>
            <a:r>
              <a:rPr lang="zh-CN" altLang="zh-CN" sz="2200" b="1" dirty="0">
                <a:solidFill>
                  <a:srgbClr val="0000CC"/>
                </a:solidFill>
              </a:rPr>
              <a:t>构造函数的名称</a:t>
            </a:r>
            <a:r>
              <a:rPr lang="zh-CN" altLang="zh-CN" sz="2200" b="1" dirty="0"/>
              <a:t>，</a:t>
            </a:r>
            <a:r>
              <a:rPr lang="en-US" altLang="zh-CN" sz="2200" b="1" dirty="0"/>
              <a:t>using</a:t>
            </a:r>
            <a:r>
              <a:rPr lang="zh-CN" altLang="zh-CN" sz="2200" b="1" dirty="0"/>
              <a:t>语句说明了派生类要</a:t>
            </a:r>
            <a:r>
              <a:rPr lang="zh-CN" altLang="zh-CN" sz="2200" b="1" dirty="0">
                <a:solidFill>
                  <a:srgbClr val="0000CC"/>
                </a:solidFill>
              </a:rPr>
              <a:t>继承基类的构造函数</a:t>
            </a:r>
            <a:r>
              <a:rPr lang="zh-CN" altLang="zh-CN" sz="2200" b="1" dirty="0"/>
              <a:t>。如果基类有多个构造函数，则</a:t>
            </a:r>
            <a:r>
              <a:rPr lang="en-US" altLang="zh-CN" sz="2200" b="1" dirty="0"/>
              <a:t>using</a:t>
            </a:r>
            <a:r>
              <a:rPr lang="zh-CN" altLang="zh-CN" sz="2200" b="1" dirty="0"/>
              <a:t>语句会在派生类中为</a:t>
            </a:r>
            <a:r>
              <a:rPr lang="zh-CN" altLang="zh-CN" sz="2200" b="1" dirty="0">
                <a:solidFill>
                  <a:srgbClr val="0000CC"/>
                </a:solidFill>
              </a:rPr>
              <a:t>每个基类构造函数生成一个与之对应的构造函数</a:t>
            </a:r>
            <a:r>
              <a:rPr lang="zh-CN" altLang="zh-CN" sz="2200" b="1" dirty="0"/>
              <a:t>，并具有与基类构造函数相同的访问权限。</a:t>
            </a:r>
            <a:endParaRPr lang="en-US" altLang="zh-CN" sz="2200" b="1" dirty="0"/>
          </a:p>
          <a:p>
            <a:pPr lvl="2" indent="-342900">
              <a:buFontTx/>
              <a:buAutoNum type="alphaLcParenR"/>
            </a:pPr>
            <a:r>
              <a:rPr lang="en-US" altLang="zh-CN" sz="2200" b="1" dirty="0"/>
              <a:t>using</a:t>
            </a:r>
            <a:r>
              <a:rPr lang="zh-CN" altLang="zh-CN" sz="2200" b="1" dirty="0">
                <a:solidFill>
                  <a:srgbClr val="0000CC"/>
                </a:solidFill>
              </a:rPr>
              <a:t>不受访问权限</a:t>
            </a:r>
            <a:r>
              <a:rPr lang="zh-CN" altLang="en-US" sz="2200" b="1" dirty="0">
                <a:solidFill>
                  <a:srgbClr val="0000CC"/>
                </a:solidFill>
              </a:rPr>
              <a:t>制约</a:t>
            </a:r>
            <a:r>
              <a:rPr lang="zh-CN" altLang="zh-CN" sz="2200" b="1" dirty="0"/>
              <a:t>，放在</a:t>
            </a:r>
            <a:r>
              <a:rPr lang="en-US" altLang="zh-CN" sz="2200" b="1" dirty="0"/>
              <a:t>public</a:t>
            </a:r>
            <a:r>
              <a:rPr lang="zh-CN" altLang="zh-CN" sz="2200" b="1" dirty="0"/>
              <a:t>、</a:t>
            </a:r>
            <a:r>
              <a:rPr lang="en-US" altLang="zh-CN" sz="2200" b="1" dirty="0"/>
              <a:t>protected</a:t>
            </a:r>
            <a:r>
              <a:rPr lang="zh-CN" altLang="zh-CN" sz="2200" b="1" dirty="0"/>
              <a:t>或</a:t>
            </a:r>
            <a:r>
              <a:rPr lang="en-US" altLang="zh-CN" sz="2200" b="1" dirty="0"/>
              <a:t>private</a:t>
            </a:r>
            <a:r>
              <a:rPr lang="zh-CN" altLang="zh-CN" sz="2200" b="1" dirty="0"/>
              <a:t>区域中没有区别。</a:t>
            </a:r>
            <a:endParaRPr lang="en-US" altLang="zh-CN" sz="2200" b="1" dirty="0"/>
          </a:p>
          <a:p>
            <a:pPr lvl="2" indent="-342900">
              <a:buFontTx/>
              <a:buAutoNum type="alphaLcParenR"/>
            </a:pPr>
            <a:r>
              <a:rPr lang="zh-CN" altLang="zh-CN" sz="2200" b="1" dirty="0"/>
              <a:t>用</a:t>
            </a:r>
            <a:r>
              <a:rPr lang="en-US" altLang="zh-CN" sz="2200" b="1" dirty="0"/>
              <a:t>using</a:t>
            </a:r>
            <a:r>
              <a:rPr lang="zh-CN" altLang="zh-CN" sz="2200" b="1" dirty="0"/>
              <a:t>在派生类中声明基类的构造函数和其它成员有所不同，</a:t>
            </a:r>
            <a:r>
              <a:rPr lang="zh-CN" altLang="zh-CN" sz="2200" b="1" dirty="0">
                <a:solidFill>
                  <a:srgbClr val="0000CC"/>
                </a:solidFill>
              </a:rPr>
              <a:t>声明其它成员</a:t>
            </a:r>
            <a:r>
              <a:rPr lang="zh-CN" altLang="zh-CN" sz="2200" b="1" dirty="0"/>
              <a:t>只是使该成员在指定的派生类权限区域可见，</a:t>
            </a:r>
            <a:r>
              <a:rPr lang="zh-CN" altLang="zh-CN" sz="2200" b="1" dirty="0">
                <a:solidFill>
                  <a:srgbClr val="0000CC"/>
                </a:solidFill>
              </a:rPr>
              <a:t>并不生成代码</a:t>
            </a:r>
            <a:r>
              <a:rPr lang="zh-CN" altLang="zh-CN" sz="2200" b="1" dirty="0"/>
              <a:t>。而用</a:t>
            </a:r>
            <a:r>
              <a:rPr lang="en-US" altLang="zh-CN" sz="2200" b="1" dirty="0">
                <a:solidFill>
                  <a:srgbClr val="0000CC"/>
                </a:solidFill>
              </a:rPr>
              <a:t>using</a:t>
            </a:r>
            <a:r>
              <a:rPr lang="zh-CN" altLang="zh-CN" sz="2200" b="1" dirty="0">
                <a:solidFill>
                  <a:srgbClr val="0000CC"/>
                </a:solidFill>
              </a:rPr>
              <a:t>继承基类构造函数</a:t>
            </a:r>
            <a:r>
              <a:rPr lang="zh-CN" altLang="zh-CN" sz="2200" b="1" dirty="0"/>
              <a:t>，则会使编译器在派生类中</a:t>
            </a:r>
            <a:r>
              <a:rPr lang="zh-CN" altLang="zh-CN" sz="2200" b="1" dirty="0">
                <a:solidFill>
                  <a:srgbClr val="0000CC"/>
                </a:solidFill>
              </a:rPr>
              <a:t>生成</a:t>
            </a:r>
            <a:r>
              <a:rPr lang="zh-CN" altLang="en-US" sz="2200" b="1" dirty="0">
                <a:solidFill>
                  <a:srgbClr val="FF0000"/>
                </a:solidFill>
              </a:rPr>
              <a:t>基类构造函数的一份副本</a:t>
            </a:r>
            <a:r>
              <a:rPr lang="zh-CN" altLang="en-US" sz="2200" b="1" dirty="0"/>
              <a:t>。</a:t>
            </a:r>
            <a:endParaRPr lang="en-US" altLang="zh-CN" sz="2200" b="1" dirty="0"/>
          </a:p>
          <a:p>
            <a:pPr lvl="2" indent="-342900">
              <a:buFontTx/>
              <a:buAutoNum type="alphaLcParenR"/>
            </a:pPr>
            <a:r>
              <a:rPr lang="zh-CN" altLang="zh-CN" sz="2200" b="1" dirty="0"/>
              <a:t>基类的</a:t>
            </a:r>
            <a:r>
              <a:rPr lang="zh-CN" altLang="zh-CN" sz="2200" b="1" dirty="0">
                <a:solidFill>
                  <a:srgbClr val="FF0000"/>
                </a:solidFill>
              </a:rPr>
              <a:t>默认构造函数、拷贝构造函数和移动构造函数</a:t>
            </a:r>
            <a:r>
              <a:rPr lang="zh-CN" altLang="zh-CN" sz="2200" b="1" dirty="0"/>
              <a:t>不能够被继承</a:t>
            </a:r>
            <a:endParaRPr lang="en-US" altLang="zh-CN" sz="2200" b="1" dirty="0"/>
          </a:p>
          <a:p>
            <a:pPr lvl="2" indent="-342900">
              <a:buFontTx/>
              <a:buAutoNum type="alphaLcParenR"/>
            </a:pPr>
            <a:r>
              <a:rPr lang="zh-CN" altLang="zh-CN" sz="2200" b="1" dirty="0"/>
              <a:t>若派生类在</a:t>
            </a:r>
            <a:r>
              <a:rPr lang="zh-CN" altLang="zh-CN" sz="2200" b="1" dirty="0">
                <a:solidFill>
                  <a:srgbClr val="FF0000"/>
                </a:solidFill>
              </a:rPr>
              <a:t>继承</a:t>
            </a:r>
            <a:r>
              <a:rPr lang="zh-CN" altLang="zh-CN" sz="2200" b="1" dirty="0"/>
              <a:t>基类构造函数的同时，还需要定义</a:t>
            </a:r>
            <a:r>
              <a:rPr lang="zh-CN" altLang="zh-CN" sz="2200" b="1" dirty="0">
                <a:solidFill>
                  <a:srgbClr val="FF0000"/>
                </a:solidFill>
              </a:rPr>
              <a:t>其它</a:t>
            </a:r>
            <a:r>
              <a:rPr lang="zh-CN" altLang="zh-CN" sz="2200" b="1" dirty="0"/>
              <a:t>构造函数，必须在构造函数</a:t>
            </a:r>
            <a:r>
              <a:rPr lang="zh-CN" altLang="zh-CN" sz="2200" b="1" dirty="0">
                <a:solidFill>
                  <a:srgbClr val="FF0000"/>
                </a:solidFill>
              </a:rPr>
              <a:t>初始化列表</a:t>
            </a:r>
            <a:r>
              <a:rPr lang="zh-CN" altLang="zh-CN" sz="2200" b="1" dirty="0"/>
              <a:t>中为</a:t>
            </a:r>
            <a:r>
              <a:rPr lang="zh-CN" altLang="zh-CN" sz="2200" b="1" dirty="0">
                <a:solidFill>
                  <a:srgbClr val="0000CC"/>
                </a:solidFill>
              </a:rPr>
              <a:t>基类构造函数提供初始化值</a:t>
            </a:r>
            <a:r>
              <a:rPr lang="zh-CN" altLang="zh-CN" sz="2200" b="1" dirty="0"/>
              <a:t>（除非基类有默认构造函数）。</a:t>
            </a:r>
            <a:endParaRPr lang="zh-CN" altLang="en-US" dirty="0"/>
          </a:p>
        </p:txBody>
      </p:sp>
      <p:sp>
        <p:nvSpPr>
          <p:cNvPr id="77826" name="标题 1"/>
          <p:cNvSpPr>
            <a:spLocks noGrp="1"/>
          </p:cNvSpPr>
          <p:nvPr>
            <p:ph type="title"/>
          </p:nvPr>
        </p:nvSpPr>
        <p:spPr>
          <a:xfrm>
            <a:off x="457200" y="73025"/>
            <a:ext cx="8229600" cy="811213"/>
          </a:xfrm>
        </p:spPr>
        <p:txBody>
          <a:bodyPr/>
          <a:lstStyle/>
          <a:p>
            <a:r>
              <a:rPr lang="en-US" altLang="zh-CN" sz="4000" b="1"/>
              <a:t>4.5.1  </a:t>
            </a:r>
            <a:r>
              <a:rPr lang="zh-CN" altLang="zh-CN" sz="4000" b="1">
                <a:solidFill>
                  <a:srgbClr val="FF0000"/>
                </a:solidFill>
              </a:rPr>
              <a:t>派生类构造函数</a:t>
            </a:r>
            <a:r>
              <a:rPr lang="zh-CN" altLang="zh-CN" sz="4000" b="1"/>
              <a:t>的建立规则</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a:xfrm>
            <a:off x="457200" y="73025"/>
            <a:ext cx="8229600" cy="811213"/>
          </a:xfrm>
        </p:spPr>
        <p:txBody>
          <a:bodyPr/>
          <a:lstStyle/>
          <a:p>
            <a:r>
              <a:rPr lang="en-US" altLang="zh-CN" sz="3600" b="1"/>
              <a:t>4.5.1  </a:t>
            </a:r>
            <a:r>
              <a:rPr lang="zh-CN" altLang="zh-CN" sz="3600" b="1">
                <a:solidFill>
                  <a:srgbClr val="FF0000"/>
                </a:solidFill>
              </a:rPr>
              <a:t>派生类构造函数</a:t>
            </a:r>
            <a:r>
              <a:rPr lang="zh-CN" altLang="zh-CN" sz="3600" b="1"/>
              <a:t>的建立规则</a:t>
            </a:r>
            <a:endParaRPr lang="zh-CN" altLang="en-US" sz="3600"/>
          </a:p>
        </p:txBody>
      </p:sp>
      <p:sp>
        <p:nvSpPr>
          <p:cNvPr id="3" name="内容占位符 2"/>
          <p:cNvSpPr>
            <a:spLocks noGrp="1"/>
          </p:cNvSpPr>
          <p:nvPr>
            <p:ph idx="1"/>
          </p:nvPr>
        </p:nvSpPr>
        <p:spPr>
          <a:xfrm>
            <a:off x="250825" y="1076325"/>
            <a:ext cx="8623300" cy="5168900"/>
          </a:xfrm>
        </p:spPr>
        <p:txBody>
          <a:bodyPr/>
          <a:lstStyle/>
          <a:p>
            <a:pPr marL="457200" indent="-457200">
              <a:buFontTx/>
              <a:buAutoNum type="alphaLcParenR" startAt="6"/>
            </a:pPr>
            <a:r>
              <a:rPr lang="zh-CN" altLang="zh-CN" sz="2000" b="1">
                <a:solidFill>
                  <a:srgbClr val="0000CC"/>
                </a:solidFill>
              </a:rPr>
              <a:t>如果基类构造函数具参数默认值，这些默认值不会被继承，继承将为派生类生成多个构造函数，每个构造函数的参数依次少一个。</a:t>
            </a:r>
            <a:r>
              <a:rPr lang="zh-CN" altLang="zh-CN" sz="2000" b="1">
                <a:solidFill>
                  <a:srgbClr val="FF0000"/>
                </a:solidFill>
              </a:rPr>
              <a:t>例如，</a:t>
            </a:r>
            <a:endParaRPr lang="zh-CN" altLang="zh-CN" sz="2000" b="1">
              <a:solidFill>
                <a:srgbClr val="FF0000"/>
              </a:solidFill>
            </a:endParaRPr>
          </a:p>
          <a:p>
            <a:pPr marL="400050" lvl="1" indent="0">
              <a:buFontTx/>
              <a:buNone/>
            </a:pPr>
            <a:r>
              <a:rPr lang="en-US" altLang="zh-CN" sz="2000" b="1"/>
              <a:t>class A {</a:t>
            </a:r>
            <a:endParaRPr lang="zh-CN" altLang="zh-CN" sz="2000" b="1"/>
          </a:p>
          <a:p>
            <a:pPr marL="400050" lvl="1" indent="0">
              <a:buFontTx/>
              <a:buNone/>
            </a:pPr>
            <a:r>
              <a:rPr lang="en-US" altLang="zh-CN" sz="2000" b="1"/>
              <a:t>	int x, y;</a:t>
            </a:r>
            <a:endParaRPr lang="zh-CN" altLang="zh-CN" sz="2000" b="1"/>
          </a:p>
          <a:p>
            <a:pPr marL="400050" lvl="1" indent="0">
              <a:buFontTx/>
              <a:buNone/>
            </a:pPr>
            <a:r>
              <a:rPr lang="en-US" altLang="zh-CN" sz="2000" b="1"/>
              <a:t>public:</a:t>
            </a:r>
            <a:endParaRPr lang="zh-CN" altLang="zh-CN" sz="2000" b="1"/>
          </a:p>
          <a:p>
            <a:pPr marL="400050" lvl="1" indent="0">
              <a:buFontTx/>
              <a:buNone/>
            </a:pPr>
            <a:r>
              <a:rPr lang="en-US" altLang="zh-CN" sz="2000" b="1"/>
              <a:t>	A(int a , </a:t>
            </a:r>
            <a:r>
              <a:rPr lang="en-US" altLang="zh-CN" sz="2000" b="1">
                <a:solidFill>
                  <a:srgbClr val="FF0000"/>
                </a:solidFill>
              </a:rPr>
              <a:t>int b = 2</a:t>
            </a:r>
            <a:r>
              <a:rPr lang="en-US" altLang="zh-CN" sz="2000" b="1"/>
              <a:t>) :x(a), y(b) { cout&lt;&lt; "a=" &lt;&lt;a &lt;&lt;"\tb="&lt;&lt;b&lt;&lt;endl;   }</a:t>
            </a:r>
            <a:endParaRPr lang="zh-CN" altLang="zh-CN" sz="2000" b="1"/>
          </a:p>
          <a:p>
            <a:pPr marL="400050" lvl="1" indent="0">
              <a:buFontTx/>
              <a:buNone/>
            </a:pPr>
            <a:r>
              <a:rPr lang="en-US" altLang="zh-CN" sz="2000" b="1"/>
              <a:t>};</a:t>
            </a:r>
            <a:endParaRPr lang="zh-CN" altLang="zh-CN" sz="2000" b="1"/>
          </a:p>
          <a:p>
            <a:pPr marL="400050" lvl="1" indent="0">
              <a:buFontTx/>
              <a:buNone/>
            </a:pPr>
            <a:r>
              <a:rPr lang="en-US" altLang="zh-CN" sz="2000" b="1"/>
              <a:t>class B :public A {</a:t>
            </a:r>
            <a:endParaRPr lang="zh-CN" altLang="zh-CN" sz="2000" b="1"/>
          </a:p>
          <a:p>
            <a:pPr marL="400050" lvl="1" indent="0">
              <a:buFontTx/>
              <a:buNone/>
            </a:pPr>
            <a:r>
              <a:rPr lang="en-US" altLang="zh-CN" sz="2000" b="1"/>
              <a:t>public:</a:t>
            </a:r>
            <a:endParaRPr lang="zh-CN" altLang="zh-CN" sz="2000" b="1"/>
          </a:p>
          <a:p>
            <a:pPr marL="400050" lvl="1" indent="0">
              <a:buFontTx/>
              <a:buNone/>
            </a:pPr>
            <a:r>
              <a:rPr lang="en-US" altLang="zh-CN" sz="2000" b="1"/>
              <a:t>	</a:t>
            </a:r>
            <a:r>
              <a:rPr lang="en-US" altLang="zh-CN" sz="2000" b="1">
                <a:solidFill>
                  <a:srgbClr val="FF0000"/>
                </a:solidFill>
              </a:rPr>
              <a:t>using A::A;                                                 </a:t>
            </a:r>
            <a:endParaRPr lang="zh-CN" altLang="zh-CN" sz="2000" b="1">
              <a:solidFill>
                <a:srgbClr val="FF0000"/>
              </a:solidFill>
            </a:endParaRPr>
          </a:p>
          <a:p>
            <a:pPr marL="400050" lvl="1" indent="0">
              <a:buFontTx/>
              <a:buNone/>
            </a:pPr>
            <a:r>
              <a:rPr lang="en-US" altLang="zh-CN" sz="2000" b="1"/>
              <a:t>};</a:t>
            </a:r>
            <a:endParaRPr lang="zh-CN" altLang="zh-CN" sz="2000" b="1"/>
          </a:p>
          <a:p>
            <a:pPr marL="400050" lvl="1" indent="0"/>
            <a:r>
              <a:rPr lang="zh-CN" altLang="zh-CN" b="1"/>
              <a:t>继承将为类</a:t>
            </a:r>
            <a:r>
              <a:rPr lang="en-US" altLang="zh-CN" b="1"/>
              <a:t>B</a:t>
            </a:r>
            <a:r>
              <a:rPr lang="zh-CN" altLang="zh-CN" b="1"/>
              <a:t>生成构造函数</a:t>
            </a:r>
            <a:r>
              <a:rPr lang="zh-CN" altLang="en-US" b="1"/>
              <a:t>：</a:t>
            </a:r>
            <a:endParaRPr lang="en-US" altLang="zh-CN" b="1"/>
          </a:p>
          <a:p>
            <a:pPr marL="400050" lvl="1" indent="0">
              <a:buFontTx/>
              <a:buNone/>
            </a:pPr>
            <a:r>
              <a:rPr lang="en-US" altLang="zh-CN" sz="2400" b="1"/>
              <a:t>B(int a)</a:t>
            </a:r>
            <a:r>
              <a:rPr lang="zh-CN" altLang="zh-CN" sz="2400" b="1"/>
              <a:t>：</a:t>
            </a:r>
            <a:r>
              <a:rPr lang="en-US" altLang="zh-CN" sz="2400" b="1">
                <a:solidFill>
                  <a:srgbClr val="FF0000"/>
                </a:solidFill>
              </a:rPr>
              <a:t>A(a,2)</a:t>
            </a:r>
            <a:r>
              <a:rPr lang="zh-CN" altLang="en-US" sz="2400" b="1"/>
              <a:t>和</a:t>
            </a:r>
            <a:r>
              <a:rPr lang="en-US" altLang="zh-CN" sz="2400" b="1"/>
              <a:t>B(int a,int b)</a:t>
            </a:r>
            <a:r>
              <a:rPr lang="zh-CN" altLang="zh-CN" sz="2400" b="1"/>
              <a:t>：</a:t>
            </a:r>
            <a:r>
              <a:rPr lang="en-US" altLang="zh-CN" sz="2400" b="1">
                <a:solidFill>
                  <a:srgbClr val="FF0000"/>
                </a:solidFill>
              </a:rPr>
              <a:t>A(a,b) </a:t>
            </a:r>
            <a:endParaRPr lang="zh-CN" altLang="zh-CN" sz="2400" b="1">
              <a:solidFill>
                <a:srgbClr val="FF0000"/>
              </a:solidFill>
            </a:endParaRPr>
          </a:p>
          <a:p>
            <a:pPr marL="457200" indent="-457200">
              <a:buFontTx/>
              <a:buNone/>
            </a:pP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1000"/>
                                        <p:tgtEl>
                                          <p:spTgt spid="3">
                                            <p:txEl>
                                              <p:pRg st="8" end="8"/>
                                            </p:txEl>
                                          </p:spTgt>
                                        </p:tgtEl>
                                      </p:cBhvr>
                                    </p:animEffect>
                                    <p:anim calcmode="lin" valueType="num">
                                      <p:cBhvr>
                                        <p:cTn id="4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additive="base">
                                        <p:cTn id="5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additive="base">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323850" y="1052513"/>
            <a:ext cx="8821738" cy="5862637"/>
          </a:xfrm>
        </p:spPr>
        <p:txBody>
          <a:bodyPr/>
          <a:lstStyle/>
          <a:p>
            <a:pPr marL="0" indent="0" eaLnBrk="1" hangingPunct="1">
              <a:lnSpc>
                <a:spcPct val="90000"/>
              </a:lnSpc>
              <a:buFontTx/>
              <a:buNone/>
            </a:pPr>
            <a:r>
              <a:rPr lang="en-US" altLang="zh-CN" b="1">
                <a:solidFill>
                  <a:srgbClr val="0000CC"/>
                </a:solidFill>
              </a:rPr>
              <a:t>1．</a:t>
            </a:r>
            <a:r>
              <a:rPr lang="zh-CN" altLang="en-US" b="1">
                <a:solidFill>
                  <a:srgbClr val="0000CC"/>
                </a:solidFill>
              </a:rPr>
              <a:t>派生类构造函数构造原则和次序</a:t>
            </a:r>
            <a:endParaRPr lang="en-US" altLang="zh-CN" b="1">
              <a:solidFill>
                <a:srgbClr val="0000CC"/>
              </a:solidFill>
            </a:endParaRPr>
          </a:p>
          <a:p>
            <a:pPr marL="0" indent="0">
              <a:buFontTx/>
              <a:buNone/>
            </a:pPr>
            <a:r>
              <a:rPr lang="zh-CN" altLang="zh-CN" sz="2600" b="1">
                <a:solidFill>
                  <a:srgbClr val="FF0000"/>
                </a:solidFill>
              </a:rPr>
              <a:t>基类构造函数→对象成员构造函数→派生类构造函数</a:t>
            </a:r>
            <a:endParaRPr lang="en-US" altLang="zh-CN" sz="2600" b="1">
              <a:solidFill>
                <a:srgbClr val="FF0000"/>
              </a:solidFill>
            </a:endParaRPr>
          </a:p>
          <a:p>
            <a:pPr marL="0" indent="0">
              <a:buFontTx/>
              <a:buNone/>
            </a:pPr>
            <a:r>
              <a:rPr lang="zh-CN" altLang="zh-CN" sz="2400" b="1"/>
              <a:t>① 当有多个基类时，将按照它们</a:t>
            </a:r>
            <a:r>
              <a:rPr lang="zh-CN" altLang="zh-CN" sz="2400" b="1">
                <a:solidFill>
                  <a:srgbClr val="0000CC"/>
                </a:solidFill>
              </a:rPr>
              <a:t>在继承方式中的</a:t>
            </a:r>
            <a:r>
              <a:rPr lang="zh-CN" altLang="zh-CN" sz="2400" b="1">
                <a:solidFill>
                  <a:srgbClr val="FF0000"/>
                </a:solidFill>
              </a:rPr>
              <a:t>声明次序</a:t>
            </a:r>
            <a:r>
              <a:rPr lang="zh-CN" altLang="zh-CN" sz="2400" b="1">
                <a:solidFill>
                  <a:srgbClr val="0000CC"/>
                </a:solidFill>
              </a:rPr>
              <a:t>调用</a:t>
            </a:r>
            <a:r>
              <a:rPr lang="zh-CN" altLang="zh-CN" sz="2400" b="1"/>
              <a:t>，与它们在构造函数初始化列表中的次序无关。</a:t>
            </a:r>
            <a:endParaRPr lang="en-US" altLang="zh-CN" sz="2400" b="1"/>
          </a:p>
          <a:p>
            <a:pPr lvl="1"/>
            <a:r>
              <a:rPr lang="zh-CN" altLang="zh-CN" sz="2400" b="1">
                <a:solidFill>
                  <a:srgbClr val="0000CC"/>
                </a:solidFill>
              </a:rPr>
              <a:t>当基类</a:t>
            </a:r>
            <a:r>
              <a:rPr lang="en-US" altLang="zh-CN" sz="2400" b="1">
                <a:solidFill>
                  <a:srgbClr val="0000CC"/>
                </a:solidFill>
              </a:rPr>
              <a:t>B</a:t>
            </a:r>
            <a:r>
              <a:rPr lang="zh-CN" altLang="zh-CN" sz="2400" b="1">
                <a:solidFill>
                  <a:srgbClr val="0000CC"/>
                </a:solidFill>
              </a:rPr>
              <a:t>本身又是另一个类</a:t>
            </a:r>
            <a:r>
              <a:rPr lang="en-US" altLang="zh-CN" sz="2400" b="1">
                <a:solidFill>
                  <a:srgbClr val="0000CC"/>
                </a:solidFill>
              </a:rPr>
              <a:t>A</a:t>
            </a:r>
            <a:r>
              <a:rPr lang="zh-CN" altLang="zh-CN" sz="2400" b="1">
                <a:solidFill>
                  <a:srgbClr val="0000CC"/>
                </a:solidFill>
              </a:rPr>
              <a:t>的派生类时，则先调用基类</a:t>
            </a:r>
            <a:r>
              <a:rPr lang="en-US" altLang="zh-CN" sz="2400" b="1">
                <a:solidFill>
                  <a:srgbClr val="0000CC"/>
                </a:solidFill>
              </a:rPr>
              <a:t>A</a:t>
            </a:r>
            <a:r>
              <a:rPr lang="zh-CN" altLang="zh-CN" sz="2400" b="1">
                <a:solidFill>
                  <a:srgbClr val="0000CC"/>
                </a:solidFill>
              </a:rPr>
              <a:t>的构造函数，再调用基类</a:t>
            </a:r>
            <a:r>
              <a:rPr lang="en-US" altLang="zh-CN" sz="2400" b="1">
                <a:solidFill>
                  <a:srgbClr val="0000CC"/>
                </a:solidFill>
              </a:rPr>
              <a:t>B</a:t>
            </a:r>
            <a:r>
              <a:rPr lang="zh-CN" altLang="zh-CN" sz="2400" b="1">
                <a:solidFill>
                  <a:srgbClr val="0000CC"/>
                </a:solidFill>
              </a:rPr>
              <a:t>的构造函数。</a:t>
            </a:r>
            <a:endParaRPr lang="zh-CN" altLang="zh-CN" sz="2400" b="1">
              <a:solidFill>
                <a:srgbClr val="0000CC"/>
              </a:solidFill>
            </a:endParaRPr>
          </a:p>
          <a:p>
            <a:pPr marL="0" indent="0">
              <a:buFontTx/>
              <a:buNone/>
            </a:pPr>
            <a:r>
              <a:rPr lang="zh-CN" altLang="zh-CN" sz="2400" b="1"/>
              <a:t>② 当有</a:t>
            </a:r>
            <a:r>
              <a:rPr lang="zh-CN" altLang="zh-CN" sz="2400" b="1">
                <a:solidFill>
                  <a:srgbClr val="0000CC"/>
                </a:solidFill>
              </a:rPr>
              <a:t>多个对象成员</a:t>
            </a:r>
            <a:r>
              <a:rPr lang="zh-CN" altLang="zh-CN" sz="2400" b="1"/>
              <a:t>时，将按它们在派生类中的</a:t>
            </a:r>
            <a:r>
              <a:rPr lang="zh-CN" altLang="zh-CN" sz="2400" b="1">
                <a:solidFill>
                  <a:srgbClr val="FF0000"/>
                </a:solidFill>
              </a:rPr>
              <a:t>声明</a:t>
            </a:r>
            <a:r>
              <a:rPr lang="zh-CN" altLang="zh-CN" sz="2400" b="1">
                <a:solidFill>
                  <a:srgbClr val="0000CC"/>
                </a:solidFill>
              </a:rPr>
              <a:t>次序调用</a:t>
            </a:r>
            <a:r>
              <a:rPr lang="zh-CN" altLang="zh-CN" sz="2400" b="1"/>
              <a:t>，与它们在构造函数初始化列表中的次序无关。</a:t>
            </a:r>
            <a:endParaRPr lang="zh-CN" altLang="zh-CN" sz="2400" b="1"/>
          </a:p>
          <a:p>
            <a:pPr marL="0" indent="0">
              <a:buFontTx/>
              <a:buNone/>
            </a:pPr>
            <a:r>
              <a:rPr lang="zh-CN" altLang="zh-CN" sz="2400" b="1"/>
              <a:t>③ 当构造函数</a:t>
            </a:r>
            <a:r>
              <a:rPr lang="zh-CN" altLang="zh-CN" sz="2400" b="1">
                <a:solidFill>
                  <a:srgbClr val="0000CC"/>
                </a:solidFill>
              </a:rPr>
              <a:t>初始化列表</a:t>
            </a:r>
            <a:r>
              <a:rPr lang="zh-CN" altLang="zh-CN" sz="2400" b="1"/>
              <a:t>中的</a:t>
            </a:r>
            <a:r>
              <a:rPr lang="zh-CN" altLang="zh-CN" sz="2400" b="1">
                <a:solidFill>
                  <a:srgbClr val="FF0000"/>
                </a:solidFill>
              </a:rPr>
              <a:t>基类和对象成员</a:t>
            </a:r>
            <a:r>
              <a:rPr lang="zh-CN" altLang="zh-CN" sz="2400" b="1"/>
              <a:t>的构造函数调用</a:t>
            </a:r>
            <a:r>
              <a:rPr lang="zh-CN" altLang="zh-CN" sz="2400" b="1">
                <a:solidFill>
                  <a:srgbClr val="0000CC"/>
                </a:solidFill>
              </a:rPr>
              <a:t>完成之后</a:t>
            </a:r>
            <a:r>
              <a:rPr lang="zh-CN" altLang="zh-CN" sz="2400" b="1"/>
              <a:t>，</a:t>
            </a:r>
            <a:r>
              <a:rPr lang="zh-CN" altLang="zh-CN" sz="2400" b="1">
                <a:solidFill>
                  <a:srgbClr val="0000CC"/>
                </a:solidFill>
              </a:rPr>
              <a:t>才执行派生类构造函数体</a:t>
            </a:r>
            <a:r>
              <a:rPr lang="zh-CN" altLang="zh-CN" sz="2400" b="1"/>
              <a:t>中的程序代码。</a:t>
            </a:r>
            <a:endParaRPr lang="zh-CN" altLang="zh-CN" b="1"/>
          </a:p>
        </p:txBody>
      </p:sp>
      <p:sp>
        <p:nvSpPr>
          <p:cNvPr id="80898" name="Rectangle 3"/>
          <p:cNvSpPr>
            <a:spLocks noGrp="1" noChangeArrowheads="1"/>
          </p:cNvSpPr>
          <p:nvPr>
            <p:ph type="title"/>
          </p:nvPr>
        </p:nvSpPr>
        <p:spPr>
          <a:xfrm>
            <a:off x="323850" y="188913"/>
            <a:ext cx="8250238" cy="719137"/>
          </a:xfrm>
        </p:spPr>
        <p:txBody>
          <a:bodyPr/>
          <a:lstStyle/>
          <a:p>
            <a:r>
              <a:rPr lang="en-US" altLang="zh-CN" sz="3200" b="1"/>
              <a:t>4.5.2  </a:t>
            </a:r>
            <a:r>
              <a:rPr lang="zh-CN" altLang="zh-CN" sz="3200" b="1"/>
              <a:t>派生类</a:t>
            </a:r>
            <a:r>
              <a:rPr lang="zh-CN" altLang="zh-CN" sz="3200" b="1">
                <a:solidFill>
                  <a:srgbClr val="FF0000"/>
                </a:solidFill>
              </a:rPr>
              <a:t>构造函数和析构函数</a:t>
            </a:r>
            <a:r>
              <a:rPr lang="zh-CN" altLang="zh-CN" sz="3200" b="1"/>
              <a:t>的调用次序</a:t>
            </a:r>
            <a:endParaRPr lang="zh-CN" altLang="zh-CN" sz="3200"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7890">
                                            <p:txEl>
                                              <p:pRg st="1" end="1"/>
                                            </p:txEl>
                                          </p:spTgt>
                                        </p:tgtEl>
                                        <p:attrNameLst>
                                          <p:attrName>style.visibility</p:attrName>
                                        </p:attrNameLst>
                                      </p:cBhvr>
                                      <p:to>
                                        <p:strVal val="visible"/>
                                      </p:to>
                                    </p:set>
                                    <p:anim calcmode="lin" valueType="num">
                                      <p:cBhvr additive="base">
                                        <p:cTn id="11" dur="500" fill="hold"/>
                                        <p:tgtEl>
                                          <p:spTgt spid="3789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8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7890">
                                            <p:txEl>
                                              <p:pRg st="2" end="2"/>
                                            </p:txEl>
                                          </p:spTgt>
                                        </p:tgtEl>
                                        <p:attrNameLst>
                                          <p:attrName>style.visibility</p:attrName>
                                        </p:attrNameLst>
                                      </p:cBhvr>
                                      <p:to>
                                        <p:strVal val="visible"/>
                                      </p:to>
                                    </p:set>
                                    <p:anim calcmode="lin" valueType="num">
                                      <p:cBhvr additive="base">
                                        <p:cTn id="17" dur="500" fill="hold"/>
                                        <p:tgtEl>
                                          <p:spTgt spid="3789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8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7890">
                                            <p:txEl>
                                              <p:pRg st="3" end="3"/>
                                            </p:txEl>
                                          </p:spTgt>
                                        </p:tgtEl>
                                        <p:attrNameLst>
                                          <p:attrName>style.visibility</p:attrName>
                                        </p:attrNameLst>
                                      </p:cBhvr>
                                      <p:to>
                                        <p:strVal val="visible"/>
                                      </p:to>
                                    </p:set>
                                    <p:anim calcmode="lin" valueType="num">
                                      <p:cBhvr additive="base">
                                        <p:cTn id="23" dur="500" fill="hold"/>
                                        <p:tgtEl>
                                          <p:spTgt spid="3789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7890">
                                            <p:txEl>
                                              <p:pRg st="4" end="4"/>
                                            </p:txEl>
                                          </p:spTgt>
                                        </p:tgtEl>
                                        <p:attrNameLst>
                                          <p:attrName>style.visibility</p:attrName>
                                        </p:attrNameLst>
                                      </p:cBhvr>
                                      <p:to>
                                        <p:strVal val="visible"/>
                                      </p:to>
                                    </p:set>
                                    <p:anim calcmode="lin" valueType="num">
                                      <p:cBhvr additive="base">
                                        <p:cTn id="29" dur="500" fill="hold"/>
                                        <p:tgtEl>
                                          <p:spTgt spid="3789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7890">
                                            <p:txEl>
                                              <p:pRg st="5" end="5"/>
                                            </p:txEl>
                                          </p:spTgt>
                                        </p:tgtEl>
                                        <p:attrNameLst>
                                          <p:attrName>style.visibility</p:attrName>
                                        </p:attrNameLst>
                                      </p:cBhvr>
                                      <p:to>
                                        <p:strVal val="visible"/>
                                      </p:to>
                                    </p:set>
                                    <p:anim calcmode="lin" valueType="num">
                                      <p:cBhvr additive="base">
                                        <p:cTn id="35" dur="500" fill="hold"/>
                                        <p:tgtEl>
                                          <p:spTgt spid="37890">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89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ldLvl="2" autoUpdateAnimBg="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713788" cy="5168900"/>
          </a:xfrm>
        </p:spPr>
        <p:txBody>
          <a:bodyPr/>
          <a:lstStyle/>
          <a:p>
            <a:pPr marL="0" indent="0">
              <a:buFontTx/>
              <a:buNone/>
              <a:defRPr/>
            </a:pPr>
            <a:r>
              <a:rPr lang="zh-CN" altLang="zh-CN" sz="2400" b="1" dirty="0">
                <a:solidFill>
                  <a:srgbClr val="0000CC"/>
                </a:solidFill>
              </a:rPr>
              <a:t>【例</a:t>
            </a:r>
            <a:r>
              <a:rPr lang="en-US" altLang="zh-CN" sz="2400" b="1" dirty="0">
                <a:solidFill>
                  <a:srgbClr val="0000CC"/>
                </a:solidFill>
              </a:rPr>
              <a:t>4-12</a:t>
            </a:r>
            <a:r>
              <a:rPr lang="zh-CN" altLang="zh-CN" sz="2400" b="1" dirty="0">
                <a:solidFill>
                  <a:srgbClr val="0000CC"/>
                </a:solidFill>
              </a:rPr>
              <a:t>】 类</a:t>
            </a:r>
            <a:r>
              <a:rPr lang="en-US" altLang="zh-CN" sz="2400" b="1" dirty="0">
                <a:solidFill>
                  <a:srgbClr val="0000CC"/>
                </a:solidFill>
              </a:rPr>
              <a:t>D</a:t>
            </a:r>
            <a:r>
              <a:rPr lang="zh-CN" altLang="zh-CN" sz="2400" b="1" dirty="0">
                <a:solidFill>
                  <a:srgbClr val="0000CC"/>
                </a:solidFill>
              </a:rPr>
              <a:t>从类</a:t>
            </a:r>
            <a:r>
              <a:rPr lang="en-US" altLang="zh-CN" sz="2400" b="1" dirty="0">
                <a:solidFill>
                  <a:srgbClr val="0000CC"/>
                </a:solidFill>
              </a:rPr>
              <a:t>B</a:t>
            </a:r>
            <a:r>
              <a:rPr lang="zh-CN" altLang="zh-CN" sz="2400" b="1" dirty="0">
                <a:solidFill>
                  <a:srgbClr val="0000CC"/>
                </a:solidFill>
              </a:rPr>
              <a:t>派生，并具有用类</a:t>
            </a:r>
            <a:r>
              <a:rPr lang="en-US" altLang="zh-CN" sz="2400" b="1" dirty="0">
                <a:solidFill>
                  <a:srgbClr val="0000CC"/>
                </a:solidFill>
              </a:rPr>
              <a:t>A</a:t>
            </a:r>
            <a:r>
              <a:rPr lang="zh-CN" altLang="zh-CN" sz="2400" b="1" dirty="0">
                <a:solidFill>
                  <a:srgbClr val="0000CC"/>
                </a:solidFill>
              </a:rPr>
              <a:t>和</a:t>
            </a:r>
            <a:r>
              <a:rPr lang="en-US" altLang="zh-CN" sz="2400" b="1" dirty="0">
                <a:solidFill>
                  <a:srgbClr val="0000CC"/>
                </a:solidFill>
              </a:rPr>
              <a:t>C</a:t>
            </a:r>
            <a:r>
              <a:rPr lang="zh-CN" altLang="zh-CN" sz="2400" b="1" dirty="0">
                <a:solidFill>
                  <a:srgbClr val="0000CC"/>
                </a:solidFill>
              </a:rPr>
              <a:t>建立的对象成员。分析创建</a:t>
            </a:r>
            <a:r>
              <a:rPr lang="en-US" altLang="zh-CN" sz="2400" b="1" dirty="0">
                <a:solidFill>
                  <a:srgbClr val="0000CC"/>
                </a:solidFill>
              </a:rPr>
              <a:t>D</a:t>
            </a:r>
            <a:r>
              <a:rPr lang="zh-CN" altLang="zh-CN" sz="2400" b="1" dirty="0">
                <a:solidFill>
                  <a:srgbClr val="0000CC"/>
                </a:solidFill>
              </a:rPr>
              <a:t>的对象时，基类、对象成员和派生类构造函数和析构函数的调用次序。</a:t>
            </a:r>
            <a:endParaRPr lang="en-US" altLang="zh-CN" sz="2400" b="1" dirty="0">
              <a:solidFill>
                <a:srgbClr val="0000CC"/>
              </a:solidFill>
            </a:endParaRPr>
          </a:p>
          <a:p>
            <a:pPr marL="0" indent="0">
              <a:buFontTx/>
              <a:buNone/>
              <a:defRPr/>
            </a:pPr>
            <a:r>
              <a:rPr lang="en-US" altLang="zh-CN" sz="2400" b="1" dirty="0"/>
              <a:t>//Eg4-12.cpp</a:t>
            </a:r>
            <a:endParaRPr lang="zh-CN" altLang="zh-CN" sz="2400" b="1" dirty="0"/>
          </a:p>
          <a:p>
            <a:pPr marL="0" indent="0">
              <a:buFontTx/>
              <a:buNone/>
              <a:defRPr/>
            </a:pPr>
            <a:r>
              <a:rPr lang="en-US" altLang="zh-CN" sz="2400" b="1" dirty="0"/>
              <a:t>#include &lt;</a:t>
            </a:r>
            <a:r>
              <a:rPr lang="en-US" altLang="zh-CN" sz="2400" b="1" dirty="0" err="1"/>
              <a:t>iostream</a:t>
            </a:r>
            <a:r>
              <a:rPr lang="en-US" altLang="zh-CN" sz="2400" b="1" dirty="0"/>
              <a:t>&gt;</a:t>
            </a:r>
            <a:endParaRPr lang="zh-CN" altLang="zh-CN" sz="2400" b="1" dirty="0"/>
          </a:p>
          <a:p>
            <a:pPr marL="0" indent="0">
              <a:buFontTx/>
              <a:buNone/>
              <a:defRPr/>
            </a:pPr>
            <a:r>
              <a:rPr lang="en-US" altLang="zh-CN" sz="2400" b="1" dirty="0"/>
              <a:t>using namespace </a:t>
            </a:r>
            <a:r>
              <a:rPr lang="en-US" altLang="zh-CN" sz="2400" b="1" dirty="0" err="1"/>
              <a:t>std</a:t>
            </a:r>
            <a:r>
              <a:rPr lang="en-US" altLang="zh-CN" sz="2400" b="1" dirty="0"/>
              <a:t>;</a:t>
            </a:r>
            <a:endParaRPr lang="zh-CN" altLang="zh-CN" sz="2400" b="1" dirty="0"/>
          </a:p>
          <a:p>
            <a:pPr marL="0" indent="0">
              <a:buFontTx/>
              <a:buNone/>
              <a:defRPr/>
            </a:pPr>
            <a:r>
              <a:rPr lang="en-US" altLang="zh-CN" sz="2400" b="1" dirty="0"/>
              <a:t>class A {</a:t>
            </a:r>
            <a:endParaRPr lang="zh-CN" altLang="zh-CN" sz="2400" b="1" dirty="0"/>
          </a:p>
          <a:p>
            <a:pPr marL="0" indent="0">
              <a:buFontTx/>
              <a:buNone/>
              <a:defRPr/>
            </a:pPr>
            <a:r>
              <a:rPr lang="en-US" altLang="zh-CN" sz="2400" b="1" dirty="0"/>
              <a:t>	</a:t>
            </a:r>
            <a:r>
              <a:rPr lang="en-US" altLang="zh-CN" sz="2400" b="1" dirty="0" err="1"/>
              <a:t>int</a:t>
            </a:r>
            <a:r>
              <a:rPr lang="en-US" altLang="zh-CN" sz="2400" b="1" dirty="0"/>
              <a:t> x;</a:t>
            </a:r>
            <a:endParaRPr lang="zh-CN" altLang="zh-CN" sz="2400" b="1" dirty="0"/>
          </a:p>
          <a:p>
            <a:pPr marL="0" indent="0">
              <a:buFontTx/>
              <a:buNone/>
              <a:defRPr/>
            </a:pPr>
            <a:r>
              <a:rPr lang="en-US" altLang="zh-CN" sz="2400" b="1" dirty="0"/>
              <a:t>public:</a:t>
            </a:r>
            <a:endParaRPr lang="zh-CN" altLang="zh-CN" sz="2400" b="1" dirty="0"/>
          </a:p>
          <a:p>
            <a:pPr marL="0" indent="0">
              <a:buFontTx/>
              <a:buNone/>
              <a:defRPr/>
            </a:pPr>
            <a:r>
              <a:rPr lang="en-US" altLang="zh-CN" sz="2400" b="1" dirty="0"/>
              <a:t>	A(</a:t>
            </a:r>
            <a:r>
              <a:rPr lang="en-US" altLang="zh-CN" sz="2400" b="1" dirty="0" err="1">
                <a:solidFill>
                  <a:srgbClr val="FF0000"/>
                </a:solidFill>
              </a:rPr>
              <a:t>int</a:t>
            </a:r>
            <a:r>
              <a:rPr lang="en-US" altLang="zh-CN" sz="2400" b="1" dirty="0">
                <a:solidFill>
                  <a:srgbClr val="FF0000"/>
                </a:solidFill>
              </a:rPr>
              <a:t> </a:t>
            </a:r>
            <a:r>
              <a:rPr lang="en-US" altLang="zh-CN" sz="2400" b="1" dirty="0" err="1">
                <a:solidFill>
                  <a:srgbClr val="FF0000"/>
                </a:solidFill>
              </a:rPr>
              <a:t>i</a:t>
            </a:r>
            <a:r>
              <a:rPr lang="en-US" altLang="zh-CN" sz="2400" b="1" dirty="0">
                <a:solidFill>
                  <a:srgbClr val="FF0000"/>
                </a:solidFill>
              </a:rPr>
              <a:t>=0</a:t>
            </a:r>
            <a:r>
              <a:rPr lang="en-US" altLang="zh-CN" sz="2400" b="1" dirty="0"/>
              <a:t>):x(</a:t>
            </a:r>
            <a:r>
              <a:rPr lang="en-US" altLang="zh-CN" sz="2400" b="1" dirty="0" err="1"/>
              <a:t>i</a:t>
            </a:r>
            <a:r>
              <a:rPr lang="en-US" altLang="zh-CN" sz="2400" b="1" dirty="0"/>
              <a:t>){	</a:t>
            </a:r>
            <a:endParaRPr lang="en-US" altLang="zh-CN" sz="2400" b="1" dirty="0"/>
          </a:p>
          <a:p>
            <a:pPr marL="0" indent="0">
              <a:buFontTx/>
              <a:buNone/>
              <a:defRPr/>
            </a:pPr>
            <a:r>
              <a:rPr lang="en-US" altLang="zh-CN" sz="2400" b="1" dirty="0"/>
              <a:t>              </a:t>
            </a:r>
            <a:r>
              <a:rPr lang="en-US" altLang="zh-CN" sz="2400" b="1" dirty="0" err="1"/>
              <a:t>cout</a:t>
            </a:r>
            <a:r>
              <a:rPr lang="en-US" altLang="zh-CN" sz="2400" b="1" dirty="0"/>
              <a:t>&lt;&lt;"Construct A----"&lt;&lt;x&lt;&lt;</a:t>
            </a:r>
            <a:r>
              <a:rPr lang="en-US" altLang="zh-CN" sz="2400" b="1" dirty="0" err="1"/>
              <a:t>endl</a:t>
            </a:r>
            <a:r>
              <a:rPr lang="en-US" altLang="zh-CN" sz="2400" b="1" dirty="0"/>
              <a:t>;}</a:t>
            </a:r>
            <a:endParaRPr lang="zh-CN" altLang="zh-CN" sz="2400" b="1" dirty="0"/>
          </a:p>
          <a:p>
            <a:pPr marL="0" indent="0">
              <a:buFontTx/>
              <a:buNone/>
              <a:defRPr/>
            </a:pPr>
            <a:r>
              <a:rPr lang="en-US" altLang="zh-CN" sz="2400" b="1" dirty="0"/>
              <a:t>	~A() { </a:t>
            </a:r>
            <a:r>
              <a:rPr lang="en-US" altLang="zh-CN" sz="2400" b="1" dirty="0" err="1"/>
              <a:t>cout</a:t>
            </a:r>
            <a:r>
              <a:rPr lang="en-US" altLang="zh-CN" sz="2400" b="1" dirty="0"/>
              <a:t> &lt;&lt;"Des A----"&lt;&lt;x&lt;&lt;</a:t>
            </a:r>
            <a:r>
              <a:rPr lang="en-US" altLang="zh-CN" sz="2400" b="1" dirty="0" err="1"/>
              <a:t>endl</a:t>
            </a:r>
            <a:r>
              <a:rPr lang="en-US" altLang="zh-CN" sz="2400" b="1" dirty="0"/>
              <a:t>; }</a:t>
            </a:r>
            <a:endParaRPr lang="zh-CN" altLang="zh-CN" sz="2400" b="1" dirty="0"/>
          </a:p>
          <a:p>
            <a:pPr marL="0" indent="0">
              <a:buFontTx/>
              <a:buNone/>
              <a:defRPr/>
            </a:pPr>
            <a:r>
              <a:rPr lang="en-US" altLang="zh-CN" sz="2400" b="1" dirty="0"/>
              <a:t>};</a:t>
            </a:r>
            <a:endParaRPr lang="zh-CN" altLang="zh-CN" sz="2400" b="1" dirty="0"/>
          </a:p>
          <a:p>
            <a:pPr marL="0" indent="0">
              <a:buFontTx/>
              <a:buNone/>
              <a:defRPr/>
            </a:pPr>
            <a:endParaRPr lang="zh-CN" altLang="zh-CN" sz="2400" b="1" dirty="0">
              <a:solidFill>
                <a:srgbClr val="0000CC"/>
              </a:solidFill>
            </a:endParaRPr>
          </a:p>
          <a:p>
            <a:pPr>
              <a:defRPr/>
            </a:pPr>
            <a:endParaRPr lang="zh-CN" altLang="en-US" b="1" dirty="0"/>
          </a:p>
        </p:txBody>
      </p:sp>
      <p:sp>
        <p:nvSpPr>
          <p:cNvPr id="81922" name="Rectangle 3"/>
          <p:cNvSpPr>
            <a:spLocks noGrp="1" noChangeArrowheads="1"/>
          </p:cNvSpPr>
          <p:nvPr>
            <p:ph type="title"/>
          </p:nvPr>
        </p:nvSpPr>
        <p:spPr>
          <a:xfrm>
            <a:off x="457200" y="73025"/>
            <a:ext cx="8416925" cy="811213"/>
          </a:xfrm>
        </p:spPr>
        <p:txBody>
          <a:bodyPr/>
          <a:lstStyle/>
          <a:p>
            <a:r>
              <a:rPr lang="en-US" altLang="zh-CN" sz="3200" b="1"/>
              <a:t>4.5.2  </a:t>
            </a:r>
            <a:r>
              <a:rPr lang="zh-CN" altLang="zh-CN" sz="3200" b="1"/>
              <a:t>派生类</a:t>
            </a:r>
            <a:r>
              <a:rPr lang="zh-CN" altLang="zh-CN" sz="3200" b="1">
                <a:solidFill>
                  <a:srgbClr val="FF0000"/>
                </a:solidFill>
              </a:rPr>
              <a:t>构造函数和析构函数</a:t>
            </a:r>
            <a:r>
              <a:rPr lang="zh-CN" altLang="zh-CN" sz="3200" b="1"/>
              <a:t>的调用次序</a:t>
            </a:r>
            <a:endParaRPr lang="zh-CN" altLang="zh-CN"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ChangeArrowheads="1"/>
          </p:cNvSpPr>
          <p:nvPr/>
        </p:nvSpPr>
        <p:spPr bwMode="auto">
          <a:xfrm>
            <a:off x="539750" y="0"/>
            <a:ext cx="7467600" cy="6172200"/>
          </a:xfrm>
          <a:prstGeom prst="rect">
            <a:avLst/>
          </a:prstGeom>
          <a:noFill/>
          <a:ln w="9525">
            <a:noFill/>
            <a:miter lim="800000"/>
          </a:ln>
        </p:spPr>
        <p:txBody>
          <a:bodyPr/>
          <a:lstStyle/>
          <a:p>
            <a:pPr marL="342900" indent="-342900">
              <a:spcBef>
                <a:spcPct val="20000"/>
              </a:spcBef>
              <a:buClr>
                <a:srgbClr val="FF9900"/>
              </a:buClr>
              <a:buFont typeface="Wingdings" panose="05000000000000000000" pitchFamily="2" charset="2"/>
              <a:buNone/>
            </a:pPr>
            <a:r>
              <a:rPr kumimoji="1" lang="en-US" altLang="zh-CN" sz="2000" b="1" dirty="0">
                <a:latin typeface="Lucida Sans Unicode" panose="020B0602030504020204" pitchFamily="34" charset="0"/>
                <a:ea typeface="楷体_GB2312"/>
                <a:cs typeface="楷体_GB2312"/>
              </a:rPr>
              <a:t>class B</a:t>
            </a:r>
            <a:endParaRPr kumimoji="1" lang="en-US" altLang="zh-CN" sz="2000" b="1" dirty="0">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latin typeface="Lucida Sans Unicode" panose="020B0602030504020204" pitchFamily="34" charset="0"/>
                <a:ea typeface="楷体_GB2312"/>
                <a:cs typeface="楷体_GB2312"/>
              </a:rPr>
              <a:t>{	private: </a:t>
            </a:r>
            <a:r>
              <a:rPr kumimoji="1" lang="en-US" altLang="zh-CN" sz="2000" b="1" dirty="0" err="1">
                <a:latin typeface="Lucida Sans Unicode" panose="020B0602030504020204" pitchFamily="34" charset="0"/>
                <a:ea typeface="楷体_GB2312"/>
                <a:cs typeface="楷体_GB2312"/>
              </a:rPr>
              <a:t>int</a:t>
            </a:r>
            <a:r>
              <a:rPr kumimoji="1" lang="en-US" altLang="zh-CN" sz="2000" b="1" dirty="0">
                <a:latin typeface="Lucida Sans Unicode" panose="020B0602030504020204" pitchFamily="34" charset="0"/>
                <a:ea typeface="楷体_GB2312"/>
                <a:cs typeface="楷体_GB2312"/>
              </a:rPr>
              <a:t> </a:t>
            </a:r>
            <a:r>
              <a:rPr kumimoji="1" lang="en-US" altLang="zh-CN" sz="2000" b="1" dirty="0" err="1">
                <a:latin typeface="Lucida Sans Unicode" panose="020B0602030504020204" pitchFamily="34" charset="0"/>
                <a:ea typeface="楷体_GB2312"/>
                <a:cs typeface="楷体_GB2312"/>
              </a:rPr>
              <a:t>i</a:t>
            </a:r>
            <a:r>
              <a:rPr kumimoji="1" lang="en-US" altLang="zh-CN" sz="2000" b="1" dirty="0">
                <a:latin typeface="Lucida Sans Unicode" panose="020B0602030504020204" pitchFamily="34" charset="0"/>
                <a:ea typeface="楷体_GB2312"/>
                <a:cs typeface="楷体_GB2312"/>
              </a:rPr>
              <a:t>;</a:t>
            </a:r>
            <a:endParaRPr kumimoji="1" lang="en-US" altLang="zh-CN" sz="2000" b="1" dirty="0">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solidFill>
                  <a:srgbClr val="FF0000"/>
                </a:solidFill>
                <a:latin typeface="Lucida Sans Unicode" panose="020B0602030504020204" pitchFamily="34" charset="0"/>
                <a:ea typeface="楷体_GB2312"/>
                <a:cs typeface="楷体_GB2312"/>
              </a:rPr>
              <a:t>	protected: </a:t>
            </a:r>
            <a:r>
              <a:rPr kumimoji="1" lang="en-US" altLang="zh-CN" sz="2000" b="1" dirty="0" err="1">
                <a:solidFill>
                  <a:srgbClr val="FF0000"/>
                </a:solidFill>
                <a:latin typeface="Lucida Sans Unicode" panose="020B0602030504020204" pitchFamily="34" charset="0"/>
                <a:ea typeface="楷体_GB2312"/>
                <a:cs typeface="楷体_GB2312"/>
              </a:rPr>
              <a:t>int</a:t>
            </a:r>
            <a:r>
              <a:rPr kumimoji="1" lang="en-US" altLang="zh-CN" sz="2000" b="1" dirty="0">
                <a:solidFill>
                  <a:srgbClr val="FF0000"/>
                </a:solidFill>
                <a:latin typeface="Lucida Sans Unicode" panose="020B0602030504020204" pitchFamily="34" charset="0"/>
                <a:ea typeface="楷体_GB2312"/>
                <a:cs typeface="楷体_GB2312"/>
              </a:rPr>
              <a:t> j;</a:t>
            </a:r>
            <a:endParaRPr kumimoji="1" lang="en-US" altLang="zh-CN" sz="2000" b="1" dirty="0">
              <a:solidFill>
                <a:srgbClr val="FF0000"/>
              </a:solidFill>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latin typeface="Lucida Sans Unicode" panose="020B0602030504020204" pitchFamily="34" charset="0"/>
                <a:ea typeface="楷体_GB2312"/>
                <a:cs typeface="楷体_GB2312"/>
              </a:rPr>
              <a:t>	public: </a:t>
            </a:r>
            <a:r>
              <a:rPr kumimoji="1" lang="en-US" altLang="zh-CN" sz="2000" b="1" dirty="0" err="1">
                <a:latin typeface="Lucida Sans Unicode" panose="020B0602030504020204" pitchFamily="34" charset="0"/>
                <a:ea typeface="楷体_GB2312"/>
                <a:cs typeface="楷体_GB2312"/>
              </a:rPr>
              <a:t>int</a:t>
            </a:r>
            <a:r>
              <a:rPr kumimoji="1" lang="en-US" altLang="zh-CN" sz="2000" b="1" dirty="0">
                <a:latin typeface="Lucida Sans Unicode" panose="020B0602030504020204" pitchFamily="34" charset="0"/>
                <a:ea typeface="楷体_GB2312"/>
                <a:cs typeface="楷体_GB2312"/>
              </a:rPr>
              <a:t> k;</a:t>
            </a:r>
            <a:endParaRPr kumimoji="1" lang="en-US" altLang="zh-CN" sz="2000" b="1" dirty="0">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latin typeface="Lucida Sans Unicode" panose="020B0602030504020204" pitchFamily="34" charset="0"/>
                <a:ea typeface="楷体_GB2312"/>
                <a:cs typeface="楷体_GB2312"/>
              </a:rPr>
              <a:t>};</a:t>
            </a:r>
            <a:endParaRPr kumimoji="1" lang="en-US" altLang="zh-CN" sz="2000" b="1" dirty="0">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solidFill>
                  <a:schemeClr val="accent2"/>
                </a:solidFill>
                <a:latin typeface="Lucida Sans Unicode" panose="020B0602030504020204" pitchFamily="34" charset="0"/>
                <a:ea typeface="楷体_GB2312"/>
                <a:cs typeface="楷体_GB2312"/>
              </a:rPr>
              <a:t>class D: public B</a:t>
            </a:r>
            <a:endParaRPr kumimoji="1" lang="en-US" altLang="zh-CN" sz="2000" b="1" dirty="0">
              <a:solidFill>
                <a:schemeClr val="accent2"/>
              </a:solidFill>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solidFill>
                  <a:schemeClr val="accent2"/>
                </a:solidFill>
                <a:latin typeface="Lucida Sans Unicode" panose="020B0602030504020204" pitchFamily="34" charset="0"/>
                <a:ea typeface="楷体_GB2312"/>
                <a:cs typeface="楷体_GB2312"/>
              </a:rPr>
              <a:t>{public:</a:t>
            </a:r>
            <a:endParaRPr kumimoji="1" lang="en-US" altLang="zh-CN" sz="2000" b="1" dirty="0">
              <a:solidFill>
                <a:schemeClr val="accent2"/>
              </a:solidFill>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solidFill>
                  <a:schemeClr val="accent2"/>
                </a:solidFill>
                <a:latin typeface="Lucida Sans Unicode" panose="020B0602030504020204" pitchFamily="34" charset="0"/>
                <a:ea typeface="楷体_GB2312"/>
                <a:cs typeface="楷体_GB2312"/>
              </a:rPr>
              <a:t>	void f() </a:t>
            </a:r>
            <a:endParaRPr kumimoji="1" lang="en-US" altLang="zh-CN" sz="2000" b="1" dirty="0">
              <a:solidFill>
                <a:schemeClr val="accent2"/>
              </a:solidFill>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solidFill>
                  <a:schemeClr val="accent2"/>
                </a:solidFill>
                <a:latin typeface="Lucida Sans Unicode" panose="020B0602030504020204" pitchFamily="34" charset="0"/>
                <a:ea typeface="楷体_GB2312"/>
                <a:cs typeface="楷体_GB2312"/>
              </a:rPr>
              <a:t>	{	</a:t>
            </a:r>
            <a:r>
              <a:rPr kumimoji="1" lang="en-US" altLang="zh-CN" sz="2000" b="1" dirty="0" err="1">
                <a:solidFill>
                  <a:schemeClr val="accent2"/>
                </a:solidFill>
                <a:latin typeface="Lucida Sans Unicode" panose="020B0602030504020204" pitchFamily="34" charset="0"/>
                <a:ea typeface="楷体_GB2312"/>
                <a:cs typeface="楷体_GB2312"/>
              </a:rPr>
              <a:t>i</a:t>
            </a:r>
            <a:r>
              <a:rPr kumimoji="1" lang="en-US" altLang="zh-CN" sz="2000" b="1" dirty="0">
                <a:solidFill>
                  <a:schemeClr val="accent2"/>
                </a:solidFill>
                <a:latin typeface="Lucida Sans Unicode" panose="020B0602030504020204" pitchFamily="34" charset="0"/>
                <a:ea typeface="楷体_GB2312"/>
                <a:cs typeface="楷体_GB2312"/>
              </a:rPr>
              <a:t>=1;//cannot access</a:t>
            </a:r>
            <a:endParaRPr kumimoji="1" lang="en-US" altLang="zh-CN" sz="2000" b="1" dirty="0">
              <a:solidFill>
                <a:schemeClr val="accent2"/>
              </a:solidFill>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solidFill>
                  <a:schemeClr val="accent2"/>
                </a:solidFill>
                <a:latin typeface="Lucida Sans Unicode" panose="020B0602030504020204" pitchFamily="34" charset="0"/>
                <a:ea typeface="楷体_GB2312"/>
                <a:cs typeface="楷体_GB2312"/>
              </a:rPr>
              <a:t>		j=2;	k=3;	}</a:t>
            </a:r>
            <a:endParaRPr kumimoji="1" lang="en-US" altLang="zh-CN" sz="2000" b="1" dirty="0">
              <a:solidFill>
                <a:schemeClr val="accent2"/>
              </a:solidFill>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solidFill>
                  <a:schemeClr val="accent2"/>
                </a:solidFill>
                <a:latin typeface="Lucida Sans Unicode" panose="020B0602030504020204" pitchFamily="34" charset="0"/>
                <a:ea typeface="楷体_GB2312"/>
                <a:cs typeface="楷体_GB2312"/>
              </a:rPr>
              <a:t>};</a:t>
            </a:r>
            <a:endParaRPr kumimoji="1" lang="en-US" altLang="zh-CN" sz="2000" b="1" dirty="0">
              <a:solidFill>
                <a:schemeClr val="accent2"/>
              </a:solidFill>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solidFill>
                  <a:srgbClr val="FF3300"/>
                </a:solidFill>
                <a:latin typeface="Lucida Sans Unicode" panose="020B0602030504020204" pitchFamily="34" charset="0"/>
                <a:ea typeface="楷体_GB2312"/>
                <a:cs typeface="楷体_GB2312"/>
              </a:rPr>
              <a:t>int main()</a:t>
            </a:r>
            <a:endParaRPr kumimoji="1" lang="en-US" altLang="zh-CN" sz="2000" b="1" dirty="0">
              <a:solidFill>
                <a:srgbClr val="FF3300"/>
              </a:solidFill>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solidFill>
                  <a:srgbClr val="FF3300"/>
                </a:solidFill>
                <a:latin typeface="Lucida Sans Unicode" panose="020B0602030504020204" pitchFamily="34" charset="0"/>
                <a:ea typeface="楷体_GB2312"/>
                <a:cs typeface="楷体_GB2312"/>
              </a:rPr>
              <a:t>{	B </a:t>
            </a:r>
            <a:r>
              <a:rPr kumimoji="1" lang="en-US" altLang="zh-CN" sz="2000" b="1" dirty="0" err="1">
                <a:solidFill>
                  <a:srgbClr val="FF3300"/>
                </a:solidFill>
                <a:latin typeface="Lucida Sans Unicode" panose="020B0602030504020204" pitchFamily="34" charset="0"/>
                <a:ea typeface="楷体_GB2312"/>
                <a:cs typeface="楷体_GB2312"/>
              </a:rPr>
              <a:t>b</a:t>
            </a:r>
            <a:r>
              <a:rPr kumimoji="1" lang="en-US" altLang="zh-CN" sz="2000" b="1" dirty="0">
                <a:solidFill>
                  <a:srgbClr val="FF3300"/>
                </a:solidFill>
                <a:latin typeface="Lucida Sans Unicode" panose="020B0602030504020204" pitchFamily="34" charset="0"/>
                <a:ea typeface="楷体_GB2312"/>
                <a:cs typeface="楷体_GB2312"/>
              </a:rPr>
              <a:t>; </a:t>
            </a:r>
            <a:endParaRPr kumimoji="1" lang="en-US" altLang="zh-CN" sz="2000" b="1" dirty="0">
              <a:solidFill>
                <a:srgbClr val="FF3300"/>
              </a:solidFill>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solidFill>
                  <a:srgbClr val="FF3300"/>
                </a:solidFill>
                <a:latin typeface="Lucida Sans Unicode" panose="020B0602030504020204" pitchFamily="34" charset="0"/>
                <a:ea typeface="楷体_GB2312"/>
                <a:cs typeface="楷体_GB2312"/>
              </a:rPr>
              <a:t>	</a:t>
            </a:r>
            <a:r>
              <a:rPr kumimoji="1" lang="en-US" altLang="zh-CN" sz="2000" b="1" dirty="0" err="1">
                <a:solidFill>
                  <a:srgbClr val="FF3300"/>
                </a:solidFill>
                <a:latin typeface="Lucida Sans Unicode" panose="020B0602030504020204" pitchFamily="34" charset="0"/>
                <a:ea typeface="楷体_GB2312"/>
                <a:cs typeface="楷体_GB2312"/>
              </a:rPr>
              <a:t>b.i</a:t>
            </a:r>
            <a:r>
              <a:rPr kumimoji="1" lang="en-US" altLang="zh-CN" sz="2000" b="1" dirty="0">
                <a:solidFill>
                  <a:srgbClr val="FF3300"/>
                </a:solidFill>
                <a:latin typeface="Lucida Sans Unicode" panose="020B0602030504020204" pitchFamily="34" charset="0"/>
                <a:ea typeface="楷体_GB2312"/>
                <a:cs typeface="楷体_GB2312"/>
              </a:rPr>
              <a:t> =1;//cannot access</a:t>
            </a:r>
            <a:endParaRPr kumimoji="1" lang="en-US" altLang="zh-CN" sz="2000" b="1" dirty="0">
              <a:solidFill>
                <a:srgbClr val="FF3300"/>
              </a:solidFill>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solidFill>
                  <a:srgbClr val="FF3300"/>
                </a:solidFill>
                <a:latin typeface="Lucida Sans Unicode" panose="020B0602030504020204" pitchFamily="34" charset="0"/>
                <a:ea typeface="楷体_GB2312"/>
                <a:cs typeface="楷体_GB2312"/>
              </a:rPr>
              <a:t>	</a:t>
            </a:r>
            <a:r>
              <a:rPr kumimoji="1" lang="en-US" altLang="zh-CN" sz="2000" b="1" dirty="0" err="1">
                <a:solidFill>
                  <a:srgbClr val="FF3300"/>
                </a:solidFill>
                <a:latin typeface="Lucida Sans Unicode" panose="020B0602030504020204" pitchFamily="34" charset="0"/>
                <a:ea typeface="楷体_GB2312"/>
                <a:cs typeface="楷体_GB2312"/>
              </a:rPr>
              <a:t>b.j</a:t>
            </a:r>
            <a:r>
              <a:rPr kumimoji="1" lang="en-US" altLang="zh-CN" sz="2000" b="1" dirty="0">
                <a:solidFill>
                  <a:srgbClr val="FF3300"/>
                </a:solidFill>
                <a:latin typeface="Lucida Sans Unicode" panose="020B0602030504020204" pitchFamily="34" charset="0"/>
                <a:ea typeface="楷体_GB2312"/>
                <a:cs typeface="楷体_GB2312"/>
              </a:rPr>
              <a:t>=2; //cannot access</a:t>
            </a:r>
            <a:endParaRPr kumimoji="1" lang="en-US" altLang="zh-CN" sz="2000" b="1" dirty="0">
              <a:solidFill>
                <a:srgbClr val="FF3300"/>
              </a:solidFill>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solidFill>
                  <a:srgbClr val="FF3300"/>
                </a:solidFill>
                <a:latin typeface="Lucida Sans Unicode" panose="020B0602030504020204" pitchFamily="34" charset="0"/>
                <a:ea typeface="楷体_GB2312"/>
                <a:cs typeface="楷体_GB2312"/>
              </a:rPr>
              <a:t>	</a:t>
            </a:r>
            <a:r>
              <a:rPr kumimoji="1" lang="en-US" altLang="zh-CN" sz="2000" b="1" dirty="0" err="1">
                <a:solidFill>
                  <a:srgbClr val="FF3300"/>
                </a:solidFill>
                <a:latin typeface="Lucida Sans Unicode" panose="020B0602030504020204" pitchFamily="34" charset="0"/>
                <a:ea typeface="楷体_GB2312"/>
                <a:cs typeface="楷体_GB2312"/>
              </a:rPr>
              <a:t>b.k</a:t>
            </a:r>
            <a:r>
              <a:rPr kumimoji="1" lang="en-US" altLang="zh-CN" sz="2000" b="1" dirty="0">
                <a:solidFill>
                  <a:srgbClr val="FF3300"/>
                </a:solidFill>
                <a:latin typeface="Lucida Sans Unicode" panose="020B0602030504020204" pitchFamily="34" charset="0"/>
                <a:ea typeface="楷体_GB2312"/>
                <a:cs typeface="楷体_GB2312"/>
              </a:rPr>
              <a:t>=3;</a:t>
            </a:r>
            <a:endParaRPr kumimoji="1" lang="en-US" altLang="zh-CN" sz="2000" b="1" dirty="0">
              <a:solidFill>
                <a:srgbClr val="FF3300"/>
              </a:solidFill>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sz="2000" b="1" dirty="0">
                <a:solidFill>
                  <a:srgbClr val="FF3300"/>
                </a:solidFill>
                <a:latin typeface="Lucida Sans Unicode" panose="020B0602030504020204" pitchFamily="34" charset="0"/>
                <a:ea typeface="楷体_GB2312"/>
                <a:cs typeface="楷体_GB2312"/>
              </a:rPr>
              <a:t>}</a:t>
            </a:r>
            <a:endParaRPr kumimoji="1" lang="en-US" altLang="zh-CN" sz="2000" b="1" dirty="0">
              <a:solidFill>
                <a:srgbClr val="FF3300"/>
              </a:solidFill>
              <a:latin typeface="Lucida Sans Unicode" panose="020B0602030504020204" pitchFamily="34" charset="0"/>
              <a:ea typeface="楷体_GB2312"/>
              <a:cs typeface="楷体_GB2312"/>
            </a:endParaRPr>
          </a:p>
        </p:txBody>
      </p:sp>
      <p:sp>
        <p:nvSpPr>
          <p:cNvPr id="19458" name="Rectangle 3"/>
          <p:cNvSpPr>
            <a:spLocks noChangeArrowheads="1"/>
          </p:cNvSpPr>
          <p:nvPr/>
        </p:nvSpPr>
        <p:spPr bwMode="auto">
          <a:xfrm>
            <a:off x="5651500" y="3522663"/>
            <a:ext cx="2952750" cy="1568450"/>
          </a:xfrm>
          <a:prstGeom prst="rect">
            <a:avLst/>
          </a:prstGeom>
          <a:solidFill>
            <a:schemeClr val="accent1"/>
          </a:solidFill>
          <a:ln w="3175">
            <a:solidFill>
              <a:schemeClr val="bg1"/>
            </a:solidFill>
            <a:miter lim="800000"/>
          </a:ln>
        </p:spPr>
        <p:txBody>
          <a:bodyPr lIns="92075" tIns="46038" rIns="92075" bIns="46038" anchor="ctr">
            <a:spAutoFit/>
          </a:bodyPr>
          <a:lstStyle/>
          <a:p>
            <a:endParaRPr kumimoji="1" lang="en-US" altLang="zh-CN" sz="2400">
              <a:latin typeface="Times New Roman" panose="02020603050405020304" pitchFamily="18" charset="0"/>
            </a:endParaRPr>
          </a:p>
          <a:p>
            <a:endParaRPr kumimoji="1" lang="en-US" altLang="zh-CN" sz="2400">
              <a:latin typeface="Times New Roman" panose="02020603050405020304" pitchFamily="18" charset="0"/>
            </a:endParaRPr>
          </a:p>
          <a:p>
            <a:r>
              <a:rPr kumimoji="1" lang="en-US" altLang="zh-CN" sz="2400">
                <a:latin typeface="Times New Roman" panose="02020603050405020304" pitchFamily="18" charset="0"/>
              </a:rPr>
              <a:t>k</a:t>
            </a:r>
            <a:endParaRPr kumimoji="1" lang="en-US" altLang="zh-CN" sz="2400">
              <a:latin typeface="Times New Roman" panose="02020603050405020304" pitchFamily="18" charset="0"/>
            </a:endParaRPr>
          </a:p>
          <a:p>
            <a:endParaRPr kumimoji="1" lang="en-US" altLang="zh-CN" sz="2400">
              <a:latin typeface="Times New Roman" panose="02020603050405020304" pitchFamily="18" charset="0"/>
            </a:endParaRPr>
          </a:p>
        </p:txBody>
      </p:sp>
      <p:sp>
        <p:nvSpPr>
          <p:cNvPr id="19459" name="Rectangle 4"/>
          <p:cNvSpPr>
            <a:spLocks noChangeArrowheads="1"/>
          </p:cNvSpPr>
          <p:nvPr/>
        </p:nvSpPr>
        <p:spPr bwMode="auto">
          <a:xfrm>
            <a:off x="5724525" y="1989138"/>
            <a:ext cx="2808288" cy="825500"/>
          </a:xfrm>
          <a:prstGeom prst="rect">
            <a:avLst/>
          </a:prstGeom>
          <a:solidFill>
            <a:schemeClr val="accent1"/>
          </a:solidFill>
          <a:ln w="3175">
            <a:solidFill>
              <a:schemeClr val="bg1"/>
            </a:solidFill>
            <a:miter lim="800000"/>
          </a:ln>
        </p:spPr>
        <p:txBody>
          <a:bodyPr lIns="92075" tIns="46038" rIns="92075" bIns="46038" anchor="ctr">
            <a:spAutoFit/>
          </a:bodyPr>
          <a:lstStyle/>
          <a:p>
            <a:r>
              <a:rPr kumimoji="1" lang="en-US" altLang="zh-CN" sz="2400" b="1">
                <a:latin typeface="Times New Roman" panose="02020603050405020304" pitchFamily="18" charset="0"/>
              </a:rPr>
              <a:t>k</a:t>
            </a:r>
            <a:endParaRPr kumimoji="1" lang="en-US" altLang="zh-CN" sz="2400" b="1">
              <a:latin typeface="Times New Roman" panose="02020603050405020304" pitchFamily="18" charset="0"/>
            </a:endParaRPr>
          </a:p>
          <a:p>
            <a:endParaRPr kumimoji="1" lang="en-US" altLang="zh-CN" sz="2400" b="1">
              <a:latin typeface="Times New Roman" panose="02020603050405020304" pitchFamily="18" charset="0"/>
            </a:endParaRPr>
          </a:p>
        </p:txBody>
      </p:sp>
      <p:sp>
        <p:nvSpPr>
          <p:cNvPr id="19460" name="Oval 5"/>
          <p:cNvSpPr>
            <a:spLocks noChangeArrowheads="1"/>
          </p:cNvSpPr>
          <p:nvPr/>
        </p:nvSpPr>
        <p:spPr bwMode="auto">
          <a:xfrm>
            <a:off x="7885113" y="2006600"/>
            <a:ext cx="355600" cy="612775"/>
          </a:xfrm>
          <a:prstGeom prst="ellipse">
            <a:avLst/>
          </a:prstGeom>
          <a:solidFill>
            <a:schemeClr val="tx1"/>
          </a:solidFill>
          <a:ln w="3175">
            <a:solidFill>
              <a:schemeClr val="bg1"/>
            </a:solidFill>
            <a:round/>
          </a:ln>
        </p:spPr>
        <p:txBody>
          <a:bodyPr lIns="92075" tIns="46038" rIns="92075" bIns="46038" anchor="ctr">
            <a:spAutoFit/>
          </a:bodyPr>
          <a:lstStyle/>
          <a:p>
            <a:pPr algn="ctr"/>
            <a:r>
              <a:rPr kumimoji="1" lang="en-US" altLang="zh-CN" sz="2400" b="1">
                <a:solidFill>
                  <a:schemeClr val="bg1"/>
                </a:solidFill>
                <a:latin typeface="Times New Roman" panose="02020603050405020304" pitchFamily="18" charset="0"/>
              </a:rPr>
              <a:t>i</a:t>
            </a:r>
            <a:endParaRPr kumimoji="1" lang="en-US" altLang="zh-CN" sz="2400" b="1">
              <a:solidFill>
                <a:schemeClr val="bg1"/>
              </a:solidFill>
              <a:latin typeface="Times New Roman" panose="02020603050405020304" pitchFamily="18" charset="0"/>
            </a:endParaRPr>
          </a:p>
        </p:txBody>
      </p:sp>
      <p:sp>
        <p:nvSpPr>
          <p:cNvPr id="19461" name="Oval 6"/>
          <p:cNvSpPr>
            <a:spLocks noChangeArrowheads="1"/>
          </p:cNvSpPr>
          <p:nvPr/>
        </p:nvSpPr>
        <p:spPr bwMode="auto">
          <a:xfrm>
            <a:off x="8101013" y="4149725"/>
            <a:ext cx="500062" cy="612775"/>
          </a:xfrm>
          <a:prstGeom prst="ellipse">
            <a:avLst/>
          </a:prstGeom>
          <a:solidFill>
            <a:schemeClr val="tx1"/>
          </a:solidFill>
          <a:ln w="3175">
            <a:solidFill>
              <a:schemeClr val="bg1"/>
            </a:solidFill>
            <a:round/>
          </a:ln>
        </p:spPr>
        <p:txBody>
          <a:bodyPr lIns="92075" tIns="46038" rIns="92075" bIns="46038" anchor="ctr">
            <a:spAutoFit/>
          </a:bodyPr>
          <a:lstStyle/>
          <a:p>
            <a:pPr algn="ctr"/>
            <a:r>
              <a:rPr kumimoji="1" lang="en-US" altLang="zh-CN" sz="2400" b="1">
                <a:solidFill>
                  <a:schemeClr val="bg1"/>
                </a:solidFill>
                <a:latin typeface="Times New Roman" panose="02020603050405020304" pitchFamily="18" charset="0"/>
              </a:rPr>
              <a:t>i</a:t>
            </a:r>
            <a:endParaRPr kumimoji="1" lang="en-US" altLang="zh-CN" sz="2400" b="1">
              <a:solidFill>
                <a:schemeClr val="bg1"/>
              </a:solidFill>
              <a:latin typeface="Times New Roman" panose="02020603050405020304" pitchFamily="18" charset="0"/>
            </a:endParaRPr>
          </a:p>
        </p:txBody>
      </p:sp>
      <p:sp>
        <p:nvSpPr>
          <p:cNvPr id="19462" name="Rectangle 7"/>
          <p:cNvSpPr>
            <a:spLocks noChangeArrowheads="1"/>
          </p:cNvSpPr>
          <p:nvPr/>
        </p:nvSpPr>
        <p:spPr bwMode="auto">
          <a:xfrm>
            <a:off x="5651500" y="5051425"/>
            <a:ext cx="2954338" cy="825500"/>
          </a:xfrm>
          <a:prstGeom prst="rect">
            <a:avLst/>
          </a:prstGeom>
          <a:solidFill>
            <a:schemeClr val="accent1"/>
          </a:solidFill>
          <a:ln w="3175">
            <a:solidFill>
              <a:schemeClr val="bg1"/>
            </a:solidFill>
            <a:miter lim="800000"/>
          </a:ln>
        </p:spPr>
        <p:txBody>
          <a:bodyPr lIns="92075" tIns="46038" rIns="92075" bIns="46038" anchor="ctr">
            <a:spAutoFit/>
          </a:bodyPr>
          <a:lstStyle/>
          <a:p>
            <a:r>
              <a:rPr kumimoji="1" lang="en-US" altLang="zh-CN" sz="2400" b="1">
                <a:latin typeface="Times New Roman" panose="02020603050405020304" pitchFamily="18" charset="0"/>
              </a:rPr>
              <a:t>f()</a:t>
            </a:r>
            <a:endParaRPr kumimoji="1" lang="en-US" altLang="zh-CN" sz="2400" b="1">
              <a:latin typeface="Times New Roman" panose="02020603050405020304" pitchFamily="18" charset="0"/>
            </a:endParaRPr>
          </a:p>
          <a:p>
            <a:endParaRPr kumimoji="1" lang="en-US" altLang="zh-CN" sz="2400" b="1">
              <a:latin typeface="Times New Roman" panose="02020603050405020304" pitchFamily="18" charset="0"/>
            </a:endParaRPr>
          </a:p>
        </p:txBody>
      </p:sp>
      <p:sp>
        <p:nvSpPr>
          <p:cNvPr id="19463" name="Text Box 8"/>
          <p:cNvSpPr txBox="1">
            <a:spLocks noChangeArrowheads="1"/>
          </p:cNvSpPr>
          <p:nvPr/>
        </p:nvSpPr>
        <p:spPr bwMode="auto">
          <a:xfrm>
            <a:off x="5724525" y="1052513"/>
            <a:ext cx="1512888" cy="457200"/>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b="1">
                <a:solidFill>
                  <a:schemeClr val="hlink"/>
                </a:solidFill>
                <a:latin typeface="Times New Roman" panose="02020603050405020304" pitchFamily="18" charset="0"/>
              </a:rPr>
              <a:t>接口</a:t>
            </a:r>
            <a:endParaRPr kumimoji="1" lang="zh-CN" altLang="en-US" sz="2400" b="1">
              <a:solidFill>
                <a:schemeClr val="hlink"/>
              </a:solidFill>
              <a:latin typeface="Times New Roman" panose="02020603050405020304" pitchFamily="18" charset="0"/>
            </a:endParaRPr>
          </a:p>
        </p:txBody>
      </p:sp>
      <p:sp>
        <p:nvSpPr>
          <p:cNvPr id="19464" name="Text Box 9"/>
          <p:cNvSpPr txBox="1">
            <a:spLocks noChangeArrowheads="1"/>
          </p:cNvSpPr>
          <p:nvPr/>
        </p:nvSpPr>
        <p:spPr bwMode="auto">
          <a:xfrm>
            <a:off x="7343775" y="1052513"/>
            <a:ext cx="1512888" cy="457200"/>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b="1">
                <a:solidFill>
                  <a:schemeClr val="hlink"/>
                </a:solidFill>
                <a:latin typeface="Times New Roman" panose="02020603050405020304" pitchFamily="18" charset="0"/>
              </a:rPr>
              <a:t>私有数据</a:t>
            </a:r>
            <a:endParaRPr kumimoji="1" lang="zh-CN" altLang="en-US" sz="2400" b="1">
              <a:solidFill>
                <a:schemeClr val="hlink"/>
              </a:solidFill>
              <a:latin typeface="Times New Roman" panose="02020603050405020304" pitchFamily="18" charset="0"/>
            </a:endParaRPr>
          </a:p>
        </p:txBody>
      </p:sp>
      <p:sp>
        <p:nvSpPr>
          <p:cNvPr id="16394" name="Freeform 10"/>
          <p:cNvSpPr/>
          <p:nvPr/>
        </p:nvSpPr>
        <p:spPr bwMode="auto">
          <a:xfrm>
            <a:off x="5651500" y="4797425"/>
            <a:ext cx="1096963" cy="1270000"/>
          </a:xfrm>
          <a:custGeom>
            <a:avLst/>
            <a:gdLst>
              <a:gd name="T0" fmla="*/ 2147483647 w 791"/>
              <a:gd name="T1" fmla="*/ 2147483647 h 800"/>
              <a:gd name="T2" fmla="*/ 2147483647 w 791"/>
              <a:gd name="T3" fmla="*/ 2147483647 h 800"/>
              <a:gd name="T4" fmla="*/ 2147483647 w 791"/>
              <a:gd name="T5" fmla="*/ 2147483647 h 800"/>
              <a:gd name="T6" fmla="*/ 2147483647 w 791"/>
              <a:gd name="T7" fmla="*/ 2147483647 h 800"/>
              <a:gd name="T8" fmla="*/ 2147483647 w 791"/>
              <a:gd name="T9" fmla="*/ 2147483647 h 800"/>
              <a:gd name="T10" fmla="*/ 2147483647 w 791"/>
              <a:gd name="T11" fmla="*/ 2147483647 h 800"/>
              <a:gd name="T12" fmla="*/ 2147483647 w 791"/>
              <a:gd name="T13" fmla="*/ 2147483647 h 800"/>
              <a:gd name="T14" fmla="*/ 2147483647 w 791"/>
              <a:gd name="T15" fmla="*/ 2147483647 h 800"/>
              <a:gd name="T16" fmla="*/ 2147483647 w 791"/>
              <a:gd name="T17" fmla="*/ 2147483647 h 800"/>
              <a:gd name="T18" fmla="*/ 2147483647 w 791"/>
              <a:gd name="T19" fmla="*/ 2147483647 h 800"/>
              <a:gd name="T20" fmla="*/ 2147483647 w 791"/>
              <a:gd name="T21" fmla="*/ 2147483647 h 800"/>
              <a:gd name="T22" fmla="*/ 2147483647 w 791"/>
              <a:gd name="T23" fmla="*/ 2147483647 h 800"/>
              <a:gd name="T24" fmla="*/ 2147483647 w 791"/>
              <a:gd name="T25" fmla="*/ 2147483647 h 800"/>
              <a:gd name="T26" fmla="*/ 2147483647 w 791"/>
              <a:gd name="T27" fmla="*/ 2147483647 h 800"/>
              <a:gd name="T28" fmla="*/ 2147483647 w 791"/>
              <a:gd name="T29" fmla="*/ 2147483647 h 800"/>
              <a:gd name="T30" fmla="*/ 2147483647 w 791"/>
              <a:gd name="T31" fmla="*/ 2147483647 h 800"/>
              <a:gd name="T32" fmla="*/ 2147483647 w 791"/>
              <a:gd name="T33" fmla="*/ 2147483647 h 800"/>
              <a:gd name="T34" fmla="*/ 2147483647 w 791"/>
              <a:gd name="T35" fmla="*/ 2147483647 h 800"/>
              <a:gd name="T36" fmla="*/ 2147483647 w 791"/>
              <a:gd name="T37" fmla="*/ 2147483647 h 800"/>
              <a:gd name="T38" fmla="*/ 2147483647 w 791"/>
              <a:gd name="T39" fmla="*/ 2147483647 h 8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91"/>
              <a:gd name="T61" fmla="*/ 0 h 800"/>
              <a:gd name="T62" fmla="*/ 791 w 791"/>
              <a:gd name="T63" fmla="*/ 800 h 8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91" h="800">
                <a:moveTo>
                  <a:pt x="771" y="714"/>
                </a:moveTo>
                <a:cubicBezTo>
                  <a:pt x="788" y="665"/>
                  <a:pt x="782" y="688"/>
                  <a:pt x="791" y="647"/>
                </a:cubicBezTo>
                <a:cubicBezTo>
                  <a:pt x="787" y="572"/>
                  <a:pt x="778" y="533"/>
                  <a:pt x="771" y="464"/>
                </a:cubicBezTo>
                <a:cubicBezTo>
                  <a:pt x="763" y="378"/>
                  <a:pt x="755" y="268"/>
                  <a:pt x="703" y="193"/>
                </a:cubicBezTo>
                <a:cubicBezTo>
                  <a:pt x="690" y="155"/>
                  <a:pt x="664" y="148"/>
                  <a:pt x="635" y="125"/>
                </a:cubicBezTo>
                <a:cubicBezTo>
                  <a:pt x="575" y="77"/>
                  <a:pt x="502" y="41"/>
                  <a:pt x="425" y="30"/>
                </a:cubicBezTo>
                <a:cubicBezTo>
                  <a:pt x="338" y="0"/>
                  <a:pt x="234" y="20"/>
                  <a:pt x="148" y="23"/>
                </a:cubicBezTo>
                <a:cubicBezTo>
                  <a:pt x="134" y="25"/>
                  <a:pt x="120" y="27"/>
                  <a:pt x="107" y="30"/>
                </a:cubicBezTo>
                <a:cubicBezTo>
                  <a:pt x="93" y="34"/>
                  <a:pt x="66" y="44"/>
                  <a:pt x="66" y="44"/>
                </a:cubicBezTo>
                <a:cubicBezTo>
                  <a:pt x="56" y="72"/>
                  <a:pt x="57" y="81"/>
                  <a:pt x="32" y="98"/>
                </a:cubicBezTo>
                <a:cubicBezTo>
                  <a:pt x="26" y="118"/>
                  <a:pt x="12" y="159"/>
                  <a:pt x="12" y="159"/>
                </a:cubicBezTo>
                <a:cubicBezTo>
                  <a:pt x="0" y="241"/>
                  <a:pt x="14" y="311"/>
                  <a:pt x="32" y="389"/>
                </a:cubicBezTo>
                <a:cubicBezTo>
                  <a:pt x="38" y="417"/>
                  <a:pt x="44" y="468"/>
                  <a:pt x="59" y="498"/>
                </a:cubicBezTo>
                <a:cubicBezTo>
                  <a:pt x="91" y="563"/>
                  <a:pt x="58" y="476"/>
                  <a:pt x="80" y="538"/>
                </a:cubicBezTo>
                <a:cubicBezTo>
                  <a:pt x="92" y="631"/>
                  <a:pt x="122" y="718"/>
                  <a:pt x="222" y="748"/>
                </a:cubicBezTo>
                <a:cubicBezTo>
                  <a:pt x="262" y="776"/>
                  <a:pt x="331" y="777"/>
                  <a:pt x="378" y="782"/>
                </a:cubicBezTo>
                <a:cubicBezTo>
                  <a:pt x="448" y="800"/>
                  <a:pt x="436" y="795"/>
                  <a:pt x="541" y="789"/>
                </a:cubicBezTo>
                <a:cubicBezTo>
                  <a:pt x="588" y="773"/>
                  <a:pt x="641" y="768"/>
                  <a:pt x="690" y="762"/>
                </a:cubicBezTo>
                <a:cubicBezTo>
                  <a:pt x="712" y="754"/>
                  <a:pt x="751" y="728"/>
                  <a:pt x="751" y="728"/>
                </a:cubicBezTo>
                <a:cubicBezTo>
                  <a:pt x="755" y="715"/>
                  <a:pt x="788" y="665"/>
                  <a:pt x="771" y="714"/>
                </a:cubicBezTo>
                <a:close/>
              </a:path>
            </a:pathLst>
          </a:custGeom>
          <a:noFill/>
          <a:ln w="38100" cap="flat" cmpd="sng">
            <a:solidFill>
              <a:srgbClr val="FF3300"/>
            </a:solidFill>
            <a:prstDash val="solid"/>
            <a:round/>
            <a:headEnd type="none" w="med" len="med"/>
            <a:tailEnd type="none" w="med" len="med"/>
          </a:ln>
        </p:spPr>
        <p:txBody>
          <a:bodyPr lIns="92075" tIns="46038" rIns="92075" bIns="46038" anchor="ctr">
            <a:spAutoFit/>
          </a:bodyPr>
          <a:lstStyle/>
          <a:p>
            <a:endParaRPr lang="zh-CN" altLang="en-US"/>
          </a:p>
        </p:txBody>
      </p:sp>
      <p:sp>
        <p:nvSpPr>
          <p:cNvPr id="16395" name="AutoShape 11"/>
          <p:cNvSpPr>
            <a:spLocks noChangeArrowheads="1"/>
          </p:cNvSpPr>
          <p:nvPr/>
        </p:nvSpPr>
        <p:spPr bwMode="auto">
          <a:xfrm rot="-6819132">
            <a:off x="7517606" y="4299744"/>
            <a:ext cx="519113" cy="1946275"/>
          </a:xfrm>
          <a:prstGeom prst="curvedRightArrow">
            <a:avLst>
              <a:gd name="adj1" fmla="val 28102"/>
              <a:gd name="adj2" fmla="val 103087"/>
              <a:gd name="adj3" fmla="val 33333"/>
            </a:avLst>
          </a:prstGeom>
          <a:solidFill>
            <a:srgbClr val="0000CC"/>
          </a:solidFill>
          <a:ln w="3175">
            <a:solidFill>
              <a:srgbClr val="FF3300"/>
            </a:solidFill>
            <a:miter lim="800000"/>
          </a:ln>
        </p:spPr>
        <p:txBody>
          <a:bodyPr lIns="92075" tIns="46038" rIns="92075" bIns="46038" anchor="ctr">
            <a:spAutoFit/>
          </a:bodyPr>
          <a:lstStyle/>
          <a:p>
            <a:endParaRPr lang="zh-CN" altLang="en-US"/>
          </a:p>
        </p:txBody>
      </p:sp>
      <p:sp>
        <p:nvSpPr>
          <p:cNvPr id="16396" name="Rectangle 12"/>
          <p:cNvSpPr>
            <a:spLocks noChangeArrowheads="1"/>
          </p:cNvSpPr>
          <p:nvPr/>
        </p:nvSpPr>
        <p:spPr bwMode="auto">
          <a:xfrm>
            <a:off x="7812088" y="5373688"/>
            <a:ext cx="71437" cy="431800"/>
          </a:xfrm>
          <a:prstGeom prst="rect">
            <a:avLst/>
          </a:prstGeom>
          <a:solidFill>
            <a:srgbClr val="FF3300"/>
          </a:solidFill>
          <a:ln w="3175">
            <a:solidFill>
              <a:schemeClr val="bg1"/>
            </a:solidFill>
            <a:miter lim="800000"/>
          </a:ln>
        </p:spPr>
        <p:txBody>
          <a:bodyPr wrap="none" lIns="92075" tIns="46038" rIns="92075" bIns="46038" anchor="ctr">
            <a:spAutoFit/>
          </a:bodyPr>
          <a:lstStyle/>
          <a:p>
            <a:endParaRPr lang="zh-CN" altLang="en-US"/>
          </a:p>
        </p:txBody>
      </p:sp>
      <p:sp>
        <p:nvSpPr>
          <p:cNvPr id="16397" name="AutoShape 13"/>
          <p:cNvSpPr>
            <a:spLocks noChangeArrowheads="1"/>
          </p:cNvSpPr>
          <p:nvPr/>
        </p:nvSpPr>
        <p:spPr bwMode="auto">
          <a:xfrm rot="-9312327">
            <a:off x="4592638" y="3905250"/>
            <a:ext cx="1079500" cy="936625"/>
          </a:xfrm>
          <a:prstGeom prst="curvedLeftArrow">
            <a:avLst>
              <a:gd name="adj1" fmla="val 1185"/>
              <a:gd name="adj2" fmla="val 40000"/>
              <a:gd name="adj3" fmla="val 43050"/>
            </a:avLst>
          </a:prstGeom>
          <a:solidFill>
            <a:srgbClr val="FF0000"/>
          </a:solidFill>
          <a:ln w="3175">
            <a:solidFill>
              <a:srgbClr val="FF3300"/>
            </a:solidFill>
            <a:miter lim="800000"/>
          </a:ln>
        </p:spPr>
        <p:txBody>
          <a:bodyPr lIns="92075" tIns="46038" rIns="92075" bIns="46038" anchor="ctr">
            <a:spAutoFit/>
          </a:bodyPr>
          <a:lstStyle/>
          <a:p>
            <a:endParaRPr lang="zh-CN" altLang="en-US"/>
          </a:p>
        </p:txBody>
      </p:sp>
      <p:sp>
        <p:nvSpPr>
          <p:cNvPr id="19469" name="Text Box 14"/>
          <p:cNvSpPr txBox="1">
            <a:spLocks noChangeArrowheads="1"/>
          </p:cNvSpPr>
          <p:nvPr/>
        </p:nvSpPr>
        <p:spPr bwMode="auto">
          <a:xfrm>
            <a:off x="4932363" y="2133600"/>
            <a:ext cx="790575" cy="457200"/>
          </a:xfrm>
          <a:prstGeom prst="rect">
            <a:avLst/>
          </a:prstGeom>
          <a:noFill/>
          <a:ln w="9525">
            <a:noFill/>
            <a:miter lim="800000"/>
          </a:ln>
        </p:spPr>
        <p:txBody>
          <a:bodyPr lIns="92075" tIns="46038" rIns="92075" bIns="46038">
            <a:spAutoFit/>
          </a:bodyPr>
          <a:lstStyle/>
          <a:p>
            <a:pPr algn="ctr">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9470" name="Text Box 15"/>
          <p:cNvSpPr txBox="1">
            <a:spLocks noChangeArrowheads="1"/>
          </p:cNvSpPr>
          <p:nvPr/>
        </p:nvSpPr>
        <p:spPr bwMode="auto">
          <a:xfrm>
            <a:off x="4645025" y="3284538"/>
            <a:ext cx="1293813" cy="457200"/>
          </a:xfrm>
          <a:prstGeom prst="rect">
            <a:avLst/>
          </a:prstGeom>
          <a:noFill/>
          <a:ln w="9525">
            <a:noFill/>
            <a:miter lim="800000"/>
          </a:ln>
        </p:spPr>
        <p:txBody>
          <a:bodyPr lIns="92075" tIns="46038" rIns="92075" bIns="46038">
            <a:spAutoFit/>
          </a:bodyPr>
          <a:lstStyle/>
          <a:p>
            <a:pPr algn="ctr">
              <a:spcBef>
                <a:spcPct val="50000"/>
              </a:spcBef>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19471" name="Line 16"/>
          <p:cNvSpPr>
            <a:spLocks noChangeShapeType="1"/>
          </p:cNvSpPr>
          <p:nvPr/>
        </p:nvSpPr>
        <p:spPr bwMode="auto">
          <a:xfrm>
            <a:off x="6877050" y="0"/>
            <a:ext cx="0" cy="6858000"/>
          </a:xfrm>
          <a:prstGeom prst="line">
            <a:avLst/>
          </a:prstGeom>
          <a:noFill/>
          <a:ln w="76200">
            <a:solidFill>
              <a:schemeClr val="tx1"/>
            </a:solidFill>
            <a:round/>
          </a:ln>
        </p:spPr>
        <p:txBody>
          <a:bodyPr lIns="92075" tIns="46038" rIns="92075" bIns="46038" anchor="ctr">
            <a:spAutoFit/>
          </a:bodyPr>
          <a:lstStyle/>
          <a:p>
            <a:endParaRPr lang="zh-CN" altLang="en-US"/>
          </a:p>
        </p:txBody>
      </p:sp>
      <p:sp>
        <p:nvSpPr>
          <p:cNvPr id="19472" name="Oval 17"/>
          <p:cNvSpPr>
            <a:spLocks noChangeArrowheads="1"/>
          </p:cNvSpPr>
          <p:nvPr/>
        </p:nvSpPr>
        <p:spPr bwMode="auto">
          <a:xfrm>
            <a:off x="7092950" y="1989138"/>
            <a:ext cx="355600" cy="612775"/>
          </a:xfrm>
          <a:prstGeom prst="ellipse">
            <a:avLst/>
          </a:prstGeom>
          <a:solidFill>
            <a:schemeClr val="folHlink"/>
          </a:solidFill>
          <a:ln w="3175">
            <a:solidFill>
              <a:schemeClr val="bg1"/>
            </a:solidFill>
            <a:round/>
          </a:ln>
        </p:spPr>
        <p:txBody>
          <a:bodyPr lIns="92075" tIns="46038" rIns="92075" bIns="46038" anchor="ctr">
            <a:spAutoFit/>
          </a:bodyPr>
          <a:lstStyle/>
          <a:p>
            <a:pPr algn="ctr"/>
            <a:r>
              <a:rPr kumimoji="1" lang="en-US" altLang="zh-CN" sz="2400" b="1">
                <a:solidFill>
                  <a:schemeClr val="bg1"/>
                </a:solidFill>
                <a:latin typeface="Times New Roman" panose="02020603050405020304" pitchFamily="18" charset="0"/>
              </a:rPr>
              <a:t>j</a:t>
            </a:r>
            <a:endParaRPr kumimoji="1" lang="en-US" altLang="zh-CN" sz="2400" b="1">
              <a:solidFill>
                <a:schemeClr val="bg1"/>
              </a:solidFill>
              <a:latin typeface="Times New Roman" panose="02020603050405020304" pitchFamily="18" charset="0"/>
            </a:endParaRPr>
          </a:p>
        </p:txBody>
      </p:sp>
      <p:sp>
        <p:nvSpPr>
          <p:cNvPr id="19473" name="Oval 18"/>
          <p:cNvSpPr>
            <a:spLocks noChangeArrowheads="1"/>
          </p:cNvSpPr>
          <p:nvPr/>
        </p:nvSpPr>
        <p:spPr bwMode="auto">
          <a:xfrm>
            <a:off x="7380288" y="4149725"/>
            <a:ext cx="355600" cy="612775"/>
          </a:xfrm>
          <a:prstGeom prst="ellipse">
            <a:avLst/>
          </a:prstGeom>
          <a:solidFill>
            <a:schemeClr val="folHlink"/>
          </a:solidFill>
          <a:ln w="3175">
            <a:solidFill>
              <a:schemeClr val="bg1"/>
            </a:solidFill>
            <a:round/>
          </a:ln>
        </p:spPr>
        <p:txBody>
          <a:bodyPr lIns="92075" tIns="46038" rIns="92075" bIns="46038" anchor="ctr">
            <a:spAutoFit/>
          </a:bodyPr>
          <a:lstStyle/>
          <a:p>
            <a:pPr algn="ctr"/>
            <a:r>
              <a:rPr kumimoji="1" lang="en-US" altLang="zh-CN" sz="2400" b="1">
                <a:solidFill>
                  <a:schemeClr val="bg1"/>
                </a:solidFill>
                <a:latin typeface="Times New Roman" panose="02020603050405020304" pitchFamily="18" charset="0"/>
              </a:rPr>
              <a:t>j</a:t>
            </a:r>
            <a:endParaRPr kumimoji="1" lang="en-US" altLang="zh-CN" sz="2400" b="1">
              <a:solidFill>
                <a:schemeClr val="bg1"/>
              </a:solidFill>
              <a:latin typeface="Times New Roman" panose="02020603050405020304" pitchFamily="18" charset="0"/>
            </a:endParaRPr>
          </a:p>
        </p:txBody>
      </p:sp>
      <p:sp>
        <p:nvSpPr>
          <p:cNvPr id="16403" name="Line 19"/>
          <p:cNvSpPr>
            <a:spLocks noChangeShapeType="1"/>
          </p:cNvSpPr>
          <p:nvPr/>
        </p:nvSpPr>
        <p:spPr bwMode="auto">
          <a:xfrm flipV="1">
            <a:off x="6443663" y="4652963"/>
            <a:ext cx="936625" cy="576262"/>
          </a:xfrm>
          <a:prstGeom prst="line">
            <a:avLst/>
          </a:prstGeom>
          <a:noFill/>
          <a:ln w="57150">
            <a:solidFill>
              <a:schemeClr val="bg1"/>
            </a:solidFill>
            <a:round/>
            <a:tailEnd type="triangle" w="med" len="med"/>
          </a:ln>
        </p:spPr>
        <p:txBody>
          <a:bodyPr lIns="92075" tIns="46038" rIns="92075" bIns="46038"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wipe(down)">
                                      <p:cBhvr>
                                        <p:cTn id="7" dur="500"/>
                                        <p:tgtEl>
                                          <p:spTgt spid="163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95"/>
                                        </p:tgtEl>
                                        <p:attrNameLst>
                                          <p:attrName>style.visibility</p:attrName>
                                        </p:attrNameLst>
                                      </p:cBhvr>
                                      <p:to>
                                        <p:strVal val="visible"/>
                                      </p:to>
                                    </p:set>
                                    <p:animEffect transition="in" filter="wipe(left)">
                                      <p:cBhvr>
                                        <p:cTn id="12" dur="500"/>
                                        <p:tgtEl>
                                          <p:spTgt spid="163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396"/>
                                        </p:tgtEl>
                                        <p:attrNameLst>
                                          <p:attrName>style.visibility</p:attrName>
                                        </p:attrNameLst>
                                      </p:cBhvr>
                                      <p:to>
                                        <p:strVal val="visible"/>
                                      </p:to>
                                    </p:set>
                                    <p:animEffect transition="in" filter="wipe(down)">
                                      <p:cBhvr>
                                        <p:cTn id="17" dur="500"/>
                                        <p:tgtEl>
                                          <p:spTgt spid="163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397"/>
                                        </p:tgtEl>
                                        <p:attrNameLst>
                                          <p:attrName>style.visibility</p:attrName>
                                        </p:attrNameLst>
                                      </p:cBhvr>
                                      <p:to>
                                        <p:strVal val="visible"/>
                                      </p:to>
                                    </p:set>
                                    <p:animEffect transition="in" filter="wipe(down)">
                                      <p:cBhvr>
                                        <p:cTn id="22" dur="500"/>
                                        <p:tgtEl>
                                          <p:spTgt spid="163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403"/>
                                        </p:tgtEl>
                                        <p:attrNameLst>
                                          <p:attrName>style.visibility</p:attrName>
                                        </p:attrNameLst>
                                      </p:cBhvr>
                                      <p:to>
                                        <p:strVal val="visible"/>
                                      </p:to>
                                    </p:set>
                                    <p:animEffect transition="in" filter="wipe(down)">
                                      <p:cBhvr>
                                        <p:cTn id="27"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 grpId="0" animBg="1"/>
      <p:bldP spid="16395" grpId="0" animBg="1"/>
      <p:bldP spid="16396" grpId="0" animBg="1"/>
      <p:bldP spid="16397" grpId="0" animBg="1"/>
      <p:bldP spid="164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p:cNvSpPr>
          <p:nvPr>
            <p:ph idx="1"/>
          </p:nvPr>
        </p:nvSpPr>
        <p:spPr>
          <a:xfrm>
            <a:off x="250825" y="1076325"/>
            <a:ext cx="8623300" cy="5168900"/>
          </a:xfrm>
        </p:spPr>
        <p:txBody>
          <a:bodyPr/>
          <a:lstStyle/>
          <a:p>
            <a:pPr marL="0" indent="0">
              <a:buFontTx/>
              <a:buNone/>
            </a:pPr>
            <a:r>
              <a:rPr lang="en-US" altLang="zh-CN" sz="2400" b="1"/>
              <a:t>class B {</a:t>
            </a:r>
            <a:endParaRPr lang="zh-CN" altLang="zh-CN" sz="2400" b="1"/>
          </a:p>
          <a:p>
            <a:pPr marL="0" indent="0">
              <a:buFontTx/>
              <a:buNone/>
            </a:pPr>
            <a:r>
              <a:rPr lang="en-US" altLang="zh-CN" sz="2400" b="1"/>
              <a:t>	int y;</a:t>
            </a:r>
            <a:endParaRPr lang="zh-CN" altLang="zh-CN" sz="2400" b="1"/>
          </a:p>
          <a:p>
            <a:pPr marL="0" indent="0">
              <a:buFontTx/>
              <a:buNone/>
            </a:pPr>
            <a:r>
              <a:rPr lang="en-US" altLang="zh-CN" sz="2400" b="1"/>
              <a:t>public:</a:t>
            </a:r>
            <a:endParaRPr lang="zh-CN" altLang="zh-CN" sz="2400" b="1"/>
          </a:p>
          <a:p>
            <a:pPr marL="0" indent="0">
              <a:buFontTx/>
              <a:buNone/>
            </a:pPr>
            <a:r>
              <a:rPr lang="en-US" altLang="zh-CN" sz="2400" b="1"/>
              <a:t>	B(int i):y(i) {	cout&lt;&lt;"Construct B----"&lt;&lt;y&lt;&lt;endl;	}</a:t>
            </a:r>
            <a:endParaRPr lang="zh-CN" altLang="zh-CN" sz="2400" b="1"/>
          </a:p>
          <a:p>
            <a:pPr marL="0" indent="0">
              <a:buFontTx/>
              <a:buNone/>
            </a:pPr>
            <a:r>
              <a:rPr lang="en-US" altLang="zh-CN" sz="2400" b="1"/>
              <a:t>	~B() { cout &lt;&lt;"Des B----"&lt;&lt;y&lt;&lt;endl; }</a:t>
            </a:r>
            <a:endParaRPr lang="zh-CN" altLang="zh-CN" sz="2400" b="1"/>
          </a:p>
          <a:p>
            <a:pPr marL="0" indent="0">
              <a:buFontTx/>
              <a:buNone/>
            </a:pPr>
            <a:r>
              <a:rPr lang="en-US" altLang="zh-CN" sz="2400" b="1"/>
              <a:t>};</a:t>
            </a:r>
            <a:endParaRPr lang="zh-CN" altLang="zh-CN" sz="2400" b="1"/>
          </a:p>
          <a:p>
            <a:pPr marL="0" indent="0">
              <a:buFontTx/>
              <a:buNone/>
            </a:pPr>
            <a:r>
              <a:rPr lang="en-US" altLang="zh-CN" sz="2400" b="1"/>
              <a:t>class C {</a:t>
            </a:r>
            <a:endParaRPr lang="zh-CN" altLang="zh-CN" sz="2400" b="1"/>
          </a:p>
          <a:p>
            <a:pPr marL="0" indent="0">
              <a:buFontTx/>
              <a:buNone/>
            </a:pPr>
            <a:r>
              <a:rPr lang="en-US" altLang="zh-CN" sz="2400" b="1"/>
              <a:t>	int z;</a:t>
            </a:r>
            <a:endParaRPr lang="zh-CN" altLang="zh-CN" sz="2400" b="1"/>
          </a:p>
          <a:p>
            <a:pPr marL="0" indent="0">
              <a:buFontTx/>
              <a:buNone/>
            </a:pPr>
            <a:r>
              <a:rPr lang="en-US" altLang="zh-CN" sz="2400" b="1"/>
              <a:t>public:</a:t>
            </a:r>
            <a:endParaRPr lang="zh-CN" altLang="zh-CN" sz="2400" b="1"/>
          </a:p>
          <a:p>
            <a:pPr marL="0" indent="0">
              <a:buFontTx/>
              <a:buNone/>
            </a:pPr>
            <a:r>
              <a:rPr lang="en-US" altLang="zh-CN" sz="2400" b="1"/>
              <a:t>	C(int i):z(i) {	cout&lt;&lt;"Construct C----"&lt;&lt;z&lt;&lt;endl;	}</a:t>
            </a:r>
            <a:endParaRPr lang="zh-CN" altLang="zh-CN" sz="2400" b="1"/>
          </a:p>
          <a:p>
            <a:pPr marL="0" indent="0">
              <a:buFontTx/>
              <a:buNone/>
            </a:pPr>
            <a:r>
              <a:rPr lang="en-US" altLang="zh-CN" sz="2400" b="1"/>
              <a:t>	~C() { cout&lt;&lt;"Des C----"&lt;&lt;z&lt;&lt;endl; }</a:t>
            </a:r>
            <a:endParaRPr lang="zh-CN" altLang="zh-CN" sz="2400" b="1"/>
          </a:p>
          <a:p>
            <a:pPr marL="0" indent="0">
              <a:buFontTx/>
              <a:buNone/>
            </a:pPr>
            <a:r>
              <a:rPr lang="en-US" altLang="zh-CN" sz="2400" b="1"/>
              <a:t>};</a:t>
            </a:r>
            <a:endParaRPr lang="zh-CN" altLang="zh-CN" sz="2400" b="1"/>
          </a:p>
          <a:p>
            <a:pPr marL="0" indent="0">
              <a:buFontTx/>
              <a:buNone/>
            </a:pPr>
            <a:endParaRPr lang="zh-CN" altLang="en-US" sz="2400" b="1"/>
          </a:p>
        </p:txBody>
      </p:sp>
      <p:sp>
        <p:nvSpPr>
          <p:cNvPr id="82946" name="Rectangle 3"/>
          <p:cNvSpPr>
            <a:spLocks noGrp="1" noChangeArrowheads="1"/>
          </p:cNvSpPr>
          <p:nvPr>
            <p:ph type="title"/>
          </p:nvPr>
        </p:nvSpPr>
        <p:spPr>
          <a:xfrm>
            <a:off x="250825" y="73025"/>
            <a:ext cx="8435975" cy="811213"/>
          </a:xfrm>
        </p:spPr>
        <p:txBody>
          <a:bodyPr/>
          <a:lstStyle/>
          <a:p>
            <a:r>
              <a:rPr lang="en-US" altLang="zh-CN" sz="3200" b="1"/>
              <a:t>4.5.2  </a:t>
            </a:r>
            <a:r>
              <a:rPr lang="zh-CN" altLang="zh-CN" sz="3200" b="1"/>
              <a:t>派生类</a:t>
            </a:r>
            <a:r>
              <a:rPr lang="zh-CN" altLang="zh-CN" sz="3200" b="1">
                <a:solidFill>
                  <a:srgbClr val="FF0000"/>
                </a:solidFill>
              </a:rPr>
              <a:t>构造函数和析构函数</a:t>
            </a:r>
            <a:r>
              <a:rPr lang="zh-CN" altLang="zh-CN" sz="3200" b="1"/>
              <a:t>的调用次序</a:t>
            </a:r>
            <a:endParaRPr lang="zh-CN" altLang="zh-CN" sz="3200" b="1"/>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00" y="1052513"/>
            <a:ext cx="8623300" cy="5689600"/>
          </a:xfrm>
        </p:spPr>
        <p:txBody>
          <a:bodyPr/>
          <a:lstStyle/>
          <a:p>
            <a:pPr marL="0" indent="0">
              <a:buFontTx/>
              <a:buNone/>
            </a:pPr>
            <a:r>
              <a:rPr lang="en-US" altLang="zh-CN" sz="2400"/>
              <a:t>class D : public B {</a:t>
            </a:r>
            <a:endParaRPr lang="zh-CN" altLang="zh-CN" sz="2400"/>
          </a:p>
          <a:p>
            <a:pPr marL="0" indent="0">
              <a:buFontTx/>
              <a:buNone/>
            </a:pPr>
            <a:r>
              <a:rPr lang="en-US" altLang="zh-CN" sz="2400"/>
              <a:t>public:</a:t>
            </a:r>
            <a:endParaRPr lang="zh-CN" altLang="zh-CN" sz="2400"/>
          </a:p>
          <a:p>
            <a:pPr marL="0" indent="0">
              <a:buFontTx/>
              <a:buNone/>
            </a:pPr>
            <a:r>
              <a:rPr lang="zh-CN" altLang="en-US" sz="2400"/>
              <a:t>　</a:t>
            </a:r>
            <a:r>
              <a:rPr lang="en-US" altLang="zh-CN" sz="2400"/>
              <a:t>C </a:t>
            </a:r>
            <a:r>
              <a:rPr lang="en-US" altLang="zh-CN" sz="2400">
                <a:solidFill>
                  <a:srgbClr val="0000CC"/>
                </a:solidFill>
              </a:rPr>
              <a:t>c1, c2</a:t>
            </a:r>
            <a:r>
              <a:rPr lang="en-US" altLang="zh-CN" sz="2400"/>
              <a:t>;</a:t>
            </a:r>
            <a:endParaRPr lang="zh-CN" altLang="zh-CN" sz="2400"/>
          </a:p>
          <a:p>
            <a:pPr marL="0" indent="0">
              <a:buFontTx/>
              <a:buNone/>
            </a:pPr>
            <a:r>
              <a:rPr lang="zh-CN" altLang="en-US" sz="2400"/>
              <a:t>　</a:t>
            </a:r>
            <a:r>
              <a:rPr lang="en-US" altLang="zh-CN" sz="2400"/>
              <a:t>A </a:t>
            </a:r>
            <a:r>
              <a:rPr lang="en-US" altLang="zh-CN" sz="2400" b="1">
                <a:solidFill>
                  <a:srgbClr val="FF0000"/>
                </a:solidFill>
              </a:rPr>
              <a:t>a0</a:t>
            </a:r>
            <a:r>
              <a:rPr lang="en-US" altLang="zh-CN" sz="2400">
                <a:solidFill>
                  <a:srgbClr val="0000CC"/>
                </a:solidFill>
              </a:rPr>
              <a:t>, a4</a:t>
            </a:r>
            <a:r>
              <a:rPr lang="en-US" altLang="zh-CN" sz="2400"/>
              <a:t>;</a:t>
            </a:r>
            <a:endParaRPr lang="zh-CN" altLang="zh-CN" sz="2400"/>
          </a:p>
          <a:p>
            <a:pPr marL="0" indent="0">
              <a:buFontTx/>
              <a:buNone/>
            </a:pPr>
            <a:r>
              <a:rPr lang="zh-CN" altLang="en-US" sz="2400"/>
              <a:t>　</a:t>
            </a:r>
            <a:r>
              <a:rPr lang="en-US" altLang="zh-CN" sz="2400"/>
              <a:t>D():</a:t>
            </a:r>
            <a:r>
              <a:rPr lang="en-US" altLang="zh-CN" sz="2400">
                <a:solidFill>
                  <a:srgbClr val="0000CC"/>
                </a:solidFill>
              </a:rPr>
              <a:t>a4(4),c2(2),c1(1),B(1) </a:t>
            </a:r>
            <a:r>
              <a:rPr lang="en-US" altLang="zh-CN" sz="2400"/>
              <a:t>{</a:t>
            </a:r>
            <a:endParaRPr lang="zh-CN" altLang="zh-CN" sz="2400"/>
          </a:p>
          <a:p>
            <a:pPr marL="0" indent="0">
              <a:buFontTx/>
              <a:buNone/>
            </a:pPr>
            <a:r>
              <a:rPr lang="en-US" altLang="zh-CN" sz="2400"/>
              <a:t>	cout&lt;&lt;"Construct D----5“</a:t>
            </a:r>
            <a:endParaRPr lang="en-US" altLang="zh-CN" sz="2400"/>
          </a:p>
          <a:p>
            <a:pPr marL="0" indent="0">
              <a:buFontTx/>
              <a:buNone/>
            </a:pPr>
            <a:r>
              <a:rPr lang="zh-CN" altLang="en-US" sz="2400"/>
              <a:t>　　　　　</a:t>
            </a:r>
            <a:r>
              <a:rPr lang="en-US" altLang="zh-CN" sz="2400"/>
              <a:t>&lt;&lt;endl;</a:t>
            </a:r>
            <a:endParaRPr lang="zh-CN" altLang="zh-CN" sz="2400"/>
          </a:p>
          <a:p>
            <a:pPr marL="0" indent="0">
              <a:buFontTx/>
              <a:buNone/>
            </a:pPr>
            <a:r>
              <a:rPr lang="zh-CN" altLang="en-US" sz="2400"/>
              <a:t>　</a:t>
            </a:r>
            <a:r>
              <a:rPr lang="en-US" altLang="zh-CN" sz="2400"/>
              <a:t>}</a:t>
            </a:r>
            <a:endParaRPr lang="zh-CN" altLang="zh-CN" sz="2400"/>
          </a:p>
          <a:p>
            <a:pPr marL="0" indent="0">
              <a:buFontTx/>
              <a:buNone/>
            </a:pPr>
            <a:r>
              <a:rPr lang="zh-CN" altLang="en-US" sz="2400"/>
              <a:t>　</a:t>
            </a:r>
            <a:r>
              <a:rPr lang="en-US" altLang="zh-CN" sz="2400"/>
              <a:t>~D() { cout&lt;&lt;"Des D----5"&lt;&lt;endl; }</a:t>
            </a:r>
            <a:endParaRPr lang="zh-CN" altLang="zh-CN" sz="2400"/>
          </a:p>
          <a:p>
            <a:pPr marL="0" indent="0">
              <a:buFontTx/>
              <a:buNone/>
            </a:pPr>
            <a:r>
              <a:rPr lang="en-US" altLang="zh-CN" sz="2400"/>
              <a:t> };</a:t>
            </a:r>
            <a:endParaRPr lang="zh-CN" altLang="zh-CN" sz="2400"/>
          </a:p>
          <a:p>
            <a:pPr marL="0" indent="0">
              <a:buFontTx/>
              <a:buNone/>
            </a:pPr>
            <a:r>
              <a:rPr lang="en-US" altLang="zh-CN" sz="2400">
                <a:solidFill>
                  <a:srgbClr val="0000CC"/>
                </a:solidFill>
              </a:rPr>
              <a:t>void main() {</a:t>
            </a:r>
            <a:endParaRPr lang="zh-CN" altLang="zh-CN" sz="2400">
              <a:solidFill>
                <a:srgbClr val="0000CC"/>
              </a:solidFill>
            </a:endParaRPr>
          </a:p>
          <a:p>
            <a:pPr marL="0" indent="0">
              <a:buFontTx/>
              <a:buNone/>
            </a:pPr>
            <a:r>
              <a:rPr lang="en-US" altLang="zh-CN" sz="2400">
                <a:solidFill>
                  <a:srgbClr val="0000CC"/>
                </a:solidFill>
              </a:rPr>
              <a:t>	</a:t>
            </a:r>
            <a:r>
              <a:rPr lang="en-US" altLang="zh-CN" sz="2400" b="1">
                <a:solidFill>
                  <a:srgbClr val="FF0000"/>
                </a:solidFill>
              </a:rPr>
              <a:t>D d;</a:t>
            </a:r>
            <a:endParaRPr lang="zh-CN" altLang="zh-CN" sz="2400" b="1">
              <a:solidFill>
                <a:srgbClr val="FF0000"/>
              </a:solidFill>
            </a:endParaRPr>
          </a:p>
          <a:p>
            <a:pPr marL="0" indent="0">
              <a:buFontTx/>
              <a:buNone/>
            </a:pPr>
            <a:r>
              <a:rPr lang="en-US" altLang="zh-CN" sz="2400">
                <a:solidFill>
                  <a:srgbClr val="0000CC"/>
                </a:solidFill>
              </a:rPr>
              <a:t>}</a:t>
            </a:r>
            <a:endParaRPr lang="zh-CN" altLang="en-US" sz="2400"/>
          </a:p>
        </p:txBody>
      </p:sp>
      <p:sp>
        <p:nvSpPr>
          <p:cNvPr id="83970" name="Rectangle 3"/>
          <p:cNvSpPr>
            <a:spLocks noGrp="1" noChangeArrowheads="1"/>
          </p:cNvSpPr>
          <p:nvPr>
            <p:ph type="title"/>
          </p:nvPr>
        </p:nvSpPr>
        <p:spPr>
          <a:xfrm>
            <a:off x="323850" y="73025"/>
            <a:ext cx="8362950" cy="811213"/>
          </a:xfrm>
        </p:spPr>
        <p:txBody>
          <a:bodyPr/>
          <a:lstStyle/>
          <a:p>
            <a:r>
              <a:rPr lang="en-US" altLang="zh-CN" sz="3200" b="1"/>
              <a:t>4.5.2  </a:t>
            </a:r>
            <a:r>
              <a:rPr lang="zh-CN" altLang="zh-CN" sz="3200" b="1"/>
              <a:t>派生类</a:t>
            </a:r>
            <a:r>
              <a:rPr lang="zh-CN" altLang="zh-CN" sz="3200" b="1">
                <a:solidFill>
                  <a:srgbClr val="FF0000"/>
                </a:solidFill>
              </a:rPr>
              <a:t>构造函数和析构函数</a:t>
            </a:r>
            <a:r>
              <a:rPr lang="zh-CN" altLang="zh-CN" sz="3200" b="1"/>
              <a:t>的调用次序</a:t>
            </a:r>
            <a:endParaRPr lang="zh-CN" altLang="zh-CN" sz="3200" b="1"/>
          </a:p>
        </p:txBody>
      </p:sp>
      <p:sp>
        <p:nvSpPr>
          <p:cNvPr id="5" name="对话气泡: 矩形 4"/>
          <p:cNvSpPr/>
          <p:nvPr/>
        </p:nvSpPr>
        <p:spPr>
          <a:xfrm>
            <a:off x="5435600" y="1052513"/>
            <a:ext cx="3600450" cy="5040312"/>
          </a:xfrm>
          <a:prstGeom prst="wedgeRectCallout">
            <a:avLst>
              <a:gd name="adj1" fmla="val -123215"/>
              <a:gd name="adj2" fmla="val 4861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en-US" sz="2400" b="1" dirty="0">
                <a:solidFill>
                  <a:srgbClr val="FFFF00"/>
                </a:solidFill>
              </a:rPr>
              <a:t>运行结果如下，分析每个输出的来源</a:t>
            </a:r>
            <a:endParaRPr lang="en-US" altLang="zh-CN" sz="2400" b="1" dirty="0">
              <a:solidFill>
                <a:srgbClr val="FFFF00"/>
              </a:solidFill>
            </a:endParaRPr>
          </a:p>
          <a:p>
            <a:pPr eaLnBrk="0" hangingPunct="0">
              <a:defRPr/>
            </a:pPr>
            <a:r>
              <a:rPr lang="en-US" altLang="zh-CN" sz="2400" dirty="0"/>
              <a:t>Construct B----1</a:t>
            </a:r>
            <a:endParaRPr lang="zh-CN" altLang="zh-CN" sz="2400" dirty="0"/>
          </a:p>
          <a:p>
            <a:pPr eaLnBrk="0" hangingPunct="0">
              <a:defRPr/>
            </a:pPr>
            <a:r>
              <a:rPr lang="en-US" altLang="zh-CN" sz="2400" dirty="0"/>
              <a:t>Construct C----1</a:t>
            </a:r>
            <a:endParaRPr lang="zh-CN" altLang="zh-CN" sz="2400" dirty="0"/>
          </a:p>
          <a:p>
            <a:pPr eaLnBrk="0" hangingPunct="0">
              <a:defRPr/>
            </a:pPr>
            <a:r>
              <a:rPr lang="en-US" altLang="zh-CN" sz="2400" dirty="0"/>
              <a:t>Construct C----2</a:t>
            </a:r>
            <a:endParaRPr lang="zh-CN" altLang="zh-CN" sz="2400" dirty="0"/>
          </a:p>
          <a:p>
            <a:pPr eaLnBrk="0" hangingPunct="0">
              <a:defRPr/>
            </a:pPr>
            <a:r>
              <a:rPr lang="en-US" altLang="zh-CN" sz="2400" dirty="0"/>
              <a:t>Construct A----0</a:t>
            </a:r>
            <a:endParaRPr lang="zh-CN" altLang="zh-CN" sz="2400" dirty="0"/>
          </a:p>
          <a:p>
            <a:pPr eaLnBrk="0" hangingPunct="0">
              <a:defRPr/>
            </a:pPr>
            <a:r>
              <a:rPr lang="en-US" altLang="zh-CN" sz="2400" dirty="0"/>
              <a:t>Construct A----4</a:t>
            </a:r>
            <a:endParaRPr lang="zh-CN" altLang="zh-CN" sz="2400" dirty="0"/>
          </a:p>
          <a:p>
            <a:pPr eaLnBrk="0" hangingPunct="0">
              <a:defRPr/>
            </a:pPr>
            <a:r>
              <a:rPr lang="en-US" altLang="zh-CN" sz="2400" dirty="0"/>
              <a:t>Construct D----5</a:t>
            </a:r>
            <a:endParaRPr lang="zh-CN" altLang="zh-CN" sz="2400" dirty="0"/>
          </a:p>
          <a:p>
            <a:pPr eaLnBrk="0" hangingPunct="0">
              <a:defRPr/>
            </a:pPr>
            <a:r>
              <a:rPr lang="en-US" altLang="zh-CN" sz="2400" dirty="0"/>
              <a:t>Des D----5</a:t>
            </a:r>
            <a:endParaRPr lang="zh-CN" altLang="zh-CN" sz="2400" dirty="0"/>
          </a:p>
          <a:p>
            <a:pPr eaLnBrk="0" hangingPunct="0">
              <a:defRPr/>
            </a:pPr>
            <a:r>
              <a:rPr lang="en-US" altLang="zh-CN" sz="2400" dirty="0"/>
              <a:t>Des A----4</a:t>
            </a:r>
            <a:endParaRPr lang="zh-CN" altLang="zh-CN" sz="2400" dirty="0"/>
          </a:p>
          <a:p>
            <a:pPr eaLnBrk="0" hangingPunct="0">
              <a:defRPr/>
            </a:pPr>
            <a:r>
              <a:rPr lang="en-US" altLang="zh-CN" sz="2400" dirty="0"/>
              <a:t>Des A----0</a:t>
            </a:r>
            <a:endParaRPr lang="zh-CN" altLang="zh-CN" sz="2400" dirty="0"/>
          </a:p>
          <a:p>
            <a:pPr eaLnBrk="0" hangingPunct="0">
              <a:defRPr/>
            </a:pPr>
            <a:r>
              <a:rPr lang="en-US" altLang="zh-CN" sz="2400" dirty="0"/>
              <a:t>Des C----2</a:t>
            </a:r>
            <a:endParaRPr lang="zh-CN" altLang="zh-CN" sz="2400" dirty="0"/>
          </a:p>
          <a:p>
            <a:pPr eaLnBrk="0" hangingPunct="0">
              <a:defRPr/>
            </a:pPr>
            <a:r>
              <a:rPr lang="en-US" altLang="zh-CN" sz="2400" dirty="0"/>
              <a:t>Des C----1</a:t>
            </a:r>
            <a:endParaRPr lang="zh-CN" altLang="zh-CN" sz="2400" dirty="0"/>
          </a:p>
          <a:p>
            <a:pPr eaLnBrk="0" hangingPunct="0">
              <a:defRPr/>
            </a:pPr>
            <a:r>
              <a:rPr lang="en-US" altLang="zh-CN" sz="2400" dirty="0"/>
              <a:t>Des B----1</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right)">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课堂</a:t>
            </a:r>
            <a:r>
              <a:rPr lang="zh-CN" altLang="en-US"/>
              <a:t>作业</a:t>
            </a:r>
            <a:endParaRPr lang="zh-CN" altLang="en-US"/>
          </a:p>
        </p:txBody>
      </p:sp>
      <p:sp>
        <p:nvSpPr>
          <p:cNvPr id="3" name="内容占位符 2"/>
          <p:cNvSpPr>
            <a:spLocks noGrp="1"/>
          </p:cNvSpPr>
          <p:nvPr>
            <p:ph idx="1"/>
          </p:nvPr>
        </p:nvSpPr>
        <p:spPr>
          <a:xfrm>
            <a:off x="251460" y="1076325"/>
            <a:ext cx="8623300" cy="697865"/>
          </a:xfrm>
        </p:spPr>
        <p:txBody>
          <a:bodyPr/>
          <a:p>
            <a:r>
              <a:rPr lang="zh-CN" altLang="en-US"/>
              <a:t>定义基类Point和派生类Circle，求圆的周长.</a:t>
            </a:r>
            <a:endParaRPr lang="zh-CN" altLang="en-US"/>
          </a:p>
        </p:txBody>
      </p:sp>
      <p:pic>
        <p:nvPicPr>
          <p:cNvPr id="5" name="图片 4"/>
          <p:cNvPicPr>
            <a:picLocks noChangeAspect="1"/>
          </p:cNvPicPr>
          <p:nvPr/>
        </p:nvPicPr>
        <p:blipFill>
          <a:blip r:embed="rId1"/>
          <a:srcRect l="2581" t="2682" r="436"/>
          <a:stretch>
            <a:fillRect/>
          </a:stretch>
        </p:blipFill>
        <p:spPr>
          <a:xfrm>
            <a:off x="71755" y="1700530"/>
            <a:ext cx="8756015" cy="4907280"/>
          </a:xfrm>
          <a:prstGeom prst="rect">
            <a:avLst/>
          </a:prstGeom>
        </p:spPr>
      </p:pic>
      <p:pic>
        <p:nvPicPr>
          <p:cNvPr id="6" name="图片 5"/>
          <p:cNvPicPr>
            <a:picLocks noChangeAspect="1"/>
          </p:cNvPicPr>
          <p:nvPr/>
        </p:nvPicPr>
        <p:blipFill>
          <a:blip r:embed="rId2"/>
          <a:srcRect r="15215"/>
          <a:stretch>
            <a:fillRect/>
          </a:stretch>
        </p:blipFill>
        <p:spPr>
          <a:xfrm>
            <a:off x="6155055" y="3877945"/>
            <a:ext cx="2947670" cy="301053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457200" y="73025"/>
            <a:ext cx="8229600" cy="811213"/>
          </a:xfrm>
        </p:spPr>
        <p:txBody>
          <a:bodyPr/>
          <a:lstStyle/>
          <a:p>
            <a:r>
              <a:rPr lang="en-US" altLang="zh-CN" sz="3600" b="1"/>
              <a:t>4.5.3  </a:t>
            </a:r>
            <a:r>
              <a:rPr lang="zh-CN" altLang="zh-CN" sz="3600" b="1"/>
              <a:t>派生类的</a:t>
            </a:r>
            <a:r>
              <a:rPr lang="zh-CN" altLang="zh-CN" sz="3600" b="1">
                <a:solidFill>
                  <a:srgbClr val="FF0000"/>
                </a:solidFill>
              </a:rPr>
              <a:t>赋值、拷贝</a:t>
            </a:r>
            <a:r>
              <a:rPr lang="zh-CN" altLang="zh-CN" sz="3600" b="1"/>
              <a:t>和</a:t>
            </a:r>
            <a:r>
              <a:rPr lang="zh-CN" altLang="zh-CN" sz="3600" b="1">
                <a:solidFill>
                  <a:srgbClr val="FF0000"/>
                </a:solidFill>
              </a:rPr>
              <a:t>移动操作</a:t>
            </a:r>
            <a:endParaRPr lang="zh-CN" altLang="en-US" sz="3600">
              <a:solidFill>
                <a:srgbClr val="FF0000"/>
              </a:solidFill>
            </a:endParaRPr>
          </a:p>
        </p:txBody>
      </p:sp>
      <p:sp>
        <p:nvSpPr>
          <p:cNvPr id="3" name="内容占位符 2"/>
          <p:cNvSpPr>
            <a:spLocks noGrp="1"/>
          </p:cNvSpPr>
          <p:nvPr>
            <p:ph idx="1"/>
          </p:nvPr>
        </p:nvSpPr>
        <p:spPr>
          <a:xfrm>
            <a:off x="250825" y="1076325"/>
            <a:ext cx="8623300" cy="5781675"/>
          </a:xfrm>
        </p:spPr>
        <p:txBody>
          <a:bodyPr/>
          <a:lstStyle/>
          <a:p>
            <a:pPr marL="0" indent="0">
              <a:buFontTx/>
              <a:buNone/>
              <a:defRPr/>
            </a:pPr>
            <a:r>
              <a:rPr lang="en-US" altLang="zh-CN" b="1" dirty="0">
                <a:solidFill>
                  <a:srgbClr val="0000CC"/>
                </a:solidFill>
              </a:rPr>
              <a:t>1.</a:t>
            </a:r>
            <a:r>
              <a:rPr lang="zh-CN" altLang="en-US" b="1" dirty="0">
                <a:solidFill>
                  <a:srgbClr val="0000CC"/>
                </a:solidFill>
              </a:rPr>
              <a:t>派生类赋值、拷贝和移动操作对基类的职责</a:t>
            </a:r>
            <a:endParaRPr lang="en-US" altLang="zh-CN" b="1" dirty="0">
              <a:solidFill>
                <a:srgbClr val="0000CC"/>
              </a:solidFill>
            </a:endParaRPr>
          </a:p>
          <a:p>
            <a:pPr marL="457200" lvl="1" indent="0">
              <a:buFontTx/>
              <a:buNone/>
              <a:defRPr/>
            </a:pPr>
            <a:r>
              <a:rPr lang="zh-CN" altLang="en-US" sz="2200" b="1" dirty="0"/>
              <a:t>（</a:t>
            </a:r>
            <a:r>
              <a:rPr lang="en-US" altLang="zh-CN" sz="2200" b="1" dirty="0"/>
              <a:t>1）</a:t>
            </a:r>
            <a:r>
              <a:rPr lang="zh-CN" altLang="zh-CN" sz="2200" b="1" dirty="0">
                <a:solidFill>
                  <a:srgbClr val="FF0000"/>
                </a:solidFill>
              </a:rPr>
              <a:t>派生类</a:t>
            </a:r>
            <a:r>
              <a:rPr lang="zh-CN" altLang="zh-CN" sz="2200" b="1" dirty="0"/>
              <a:t>的赋值函数和拷贝构造函数，以及移动赋值和移动构造函数不但要执行派生类成员的拷贝和移动，而且</a:t>
            </a:r>
            <a:r>
              <a:rPr lang="zh-CN" altLang="zh-CN" sz="2200" b="1" dirty="0">
                <a:solidFill>
                  <a:srgbClr val="FF0000"/>
                </a:solidFill>
              </a:rPr>
              <a:t>还要负责基类部分数据成员的拷贝和移动</a:t>
            </a:r>
            <a:r>
              <a:rPr lang="zh-CN" altLang="en-US" sz="2200" b="1" dirty="0">
                <a:solidFill>
                  <a:srgbClr val="FF0000"/>
                </a:solidFill>
              </a:rPr>
              <a:t>。</a:t>
            </a:r>
            <a:endParaRPr lang="en-US" altLang="zh-CN" sz="2200" b="1" dirty="0">
              <a:solidFill>
                <a:srgbClr val="FF0000"/>
              </a:solidFill>
            </a:endParaRPr>
          </a:p>
          <a:p>
            <a:pPr marL="457200" lvl="1" indent="0">
              <a:buFontTx/>
              <a:buNone/>
              <a:defRPr/>
            </a:pPr>
            <a:r>
              <a:rPr lang="zh-CN" altLang="en-US" sz="2200" b="1" dirty="0"/>
              <a:t>（</a:t>
            </a:r>
            <a:r>
              <a:rPr lang="en-US" altLang="zh-CN" sz="2200" b="1" dirty="0"/>
              <a:t>2）</a:t>
            </a:r>
            <a:r>
              <a:rPr lang="zh-CN" altLang="zh-CN" sz="2200" b="1" dirty="0"/>
              <a:t>如果一个类</a:t>
            </a:r>
            <a:r>
              <a:rPr lang="zh-CN" altLang="zh-CN" sz="2200" b="1" dirty="0">
                <a:solidFill>
                  <a:srgbClr val="FF0000"/>
                </a:solidFill>
              </a:rPr>
              <a:t>没有定义</a:t>
            </a:r>
            <a:r>
              <a:rPr lang="zh-CN" altLang="zh-CN" sz="2200" b="1" dirty="0"/>
              <a:t>赋值运算、拷贝构造函数、移动赋值和移动构造函数，编译器将会为它们</a:t>
            </a:r>
            <a:r>
              <a:rPr lang="zh-CN" altLang="zh-CN" sz="2200" b="1" dirty="0">
                <a:solidFill>
                  <a:srgbClr val="FF0000"/>
                </a:solidFill>
              </a:rPr>
              <a:t>自动</a:t>
            </a:r>
            <a:r>
              <a:rPr lang="zh-CN" altLang="en-US" sz="2200" b="1" dirty="0"/>
              <a:t>生成对应的</a:t>
            </a:r>
            <a:r>
              <a:rPr lang="zh-CN" altLang="zh-CN" sz="2200" b="1" dirty="0"/>
              <a:t>函数版本</a:t>
            </a:r>
            <a:r>
              <a:rPr lang="zh-CN" altLang="en-US" sz="2200" b="1" dirty="0"/>
              <a:t>。但以下两种情况除外：</a:t>
            </a:r>
            <a:endParaRPr lang="en-US" altLang="zh-CN" sz="2200" b="1" dirty="0"/>
          </a:p>
          <a:p>
            <a:pPr marL="1371600" lvl="2" indent="-457200">
              <a:buFont typeface="+mj-ea"/>
              <a:buAutoNum type="circleNumDbPlain"/>
              <a:defRPr/>
            </a:pPr>
            <a:r>
              <a:rPr lang="zh-CN" altLang="zh-CN" sz="2200" b="1" dirty="0"/>
              <a:t>当一个类</a:t>
            </a:r>
            <a:r>
              <a:rPr lang="zh-CN" altLang="zh-CN" sz="2200" b="1" dirty="0">
                <a:solidFill>
                  <a:srgbClr val="0000CC"/>
                </a:solidFill>
              </a:rPr>
              <a:t>有虚析构函数</a:t>
            </a:r>
            <a:r>
              <a:rPr lang="zh-CN" altLang="zh-CN" sz="2200" b="1" dirty="0"/>
              <a:t>时，即使没有定义这些函数，编译器也不会合成它们。</a:t>
            </a:r>
            <a:endParaRPr lang="en-US" altLang="zh-CN" sz="2200" b="1" dirty="0"/>
          </a:p>
          <a:p>
            <a:pPr marL="1371600" lvl="2" indent="-457200">
              <a:buFont typeface="+mj-ea"/>
              <a:buAutoNum type="circleNumDbPlain"/>
              <a:defRPr/>
            </a:pPr>
            <a:r>
              <a:rPr lang="zh-CN" altLang="zh-CN" sz="2200" b="1" dirty="0"/>
              <a:t>如果一个类</a:t>
            </a:r>
            <a:r>
              <a:rPr lang="zh-CN" altLang="zh-CN" sz="2200" b="1" dirty="0">
                <a:solidFill>
                  <a:srgbClr val="0000CC"/>
                </a:solidFill>
              </a:rPr>
              <a:t>定义了赋值运算符或拷贝构造函数</a:t>
            </a:r>
            <a:r>
              <a:rPr lang="zh-CN" altLang="zh-CN" sz="2200" b="1" dirty="0"/>
              <a:t>，编译器也不会为它合成移动赋值和移动构造函数</a:t>
            </a:r>
            <a:r>
              <a:rPr lang="zh-CN" altLang="en-US" sz="2200" b="1" dirty="0"/>
              <a:t>。</a:t>
            </a:r>
            <a:endParaRPr lang="en-US" altLang="zh-CN" sz="2200" b="1" dirty="0"/>
          </a:p>
          <a:p>
            <a:pPr marL="514350" lvl="1" indent="0">
              <a:buFontTx/>
              <a:buNone/>
              <a:defRPr/>
            </a:pPr>
            <a:r>
              <a:rPr lang="zh-CN" altLang="en-US" sz="2200" b="1" dirty="0"/>
              <a:t>（</a:t>
            </a:r>
            <a:r>
              <a:rPr lang="en-US" altLang="zh-CN" sz="2200" b="1" dirty="0"/>
              <a:t>3）</a:t>
            </a:r>
            <a:r>
              <a:rPr lang="zh-CN" altLang="zh-CN" sz="2200" b="1" dirty="0"/>
              <a:t>派生类在定义赋值函数、拷贝构造函数</a:t>
            </a:r>
            <a:r>
              <a:rPr lang="zh-CN" altLang="zh-CN" sz="2200" b="1" dirty="0">
                <a:sym typeface="+mn-ea"/>
              </a:rPr>
              <a:t>和它们的移动函数版本时，</a:t>
            </a:r>
            <a:r>
              <a:rPr lang="zh-CN" altLang="zh-CN" sz="2200" b="1" dirty="0">
                <a:solidFill>
                  <a:srgbClr val="FF0000"/>
                </a:solidFill>
                <a:sym typeface="+mn-ea"/>
              </a:rPr>
              <a:t>要负责对基类成员进行相应的处理</a:t>
            </a:r>
            <a:r>
              <a:rPr lang="zh-CN" altLang="zh-CN" sz="2200" b="1" dirty="0">
                <a:sym typeface="+mn-ea"/>
              </a:rPr>
              <a:t>，</a:t>
            </a:r>
            <a:r>
              <a:rPr lang="zh-CN" altLang="en-US" sz="2200" b="1" dirty="0">
                <a:sym typeface="+mn-ea"/>
              </a:rPr>
              <a:t>即</a:t>
            </a:r>
            <a:r>
              <a:rPr lang="zh-CN" altLang="zh-CN" sz="2200" b="1" dirty="0">
                <a:sym typeface="+mn-ea"/>
              </a:rPr>
              <a:t>应当调用基类与之对应的赋值函数、拷贝构造函数和移动函数来完成基类成员的相应处理。</a:t>
            </a:r>
            <a:endParaRPr lang="zh-CN" altLang="zh-CN" sz="2200" b="1"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pPr marL="0" indent="0">
              <a:buFontTx/>
              <a:buNone/>
            </a:pPr>
            <a:r>
              <a:rPr lang="zh-CN" altLang="zh-CN" sz="2800" b="1">
                <a:solidFill>
                  <a:srgbClr val="0000CC"/>
                </a:solidFill>
              </a:rPr>
              <a:t>【例</a:t>
            </a:r>
            <a:r>
              <a:rPr lang="en-US" altLang="zh-CN" sz="2800" b="1">
                <a:solidFill>
                  <a:srgbClr val="0000CC"/>
                </a:solidFill>
              </a:rPr>
              <a:t>4-13</a:t>
            </a:r>
            <a:r>
              <a:rPr lang="zh-CN" altLang="zh-CN" sz="2800" b="1">
                <a:solidFill>
                  <a:srgbClr val="0000CC"/>
                </a:solidFill>
              </a:rPr>
              <a:t>】类</a:t>
            </a:r>
            <a:r>
              <a:rPr lang="en-US" altLang="zh-CN" sz="2800" b="1">
                <a:solidFill>
                  <a:srgbClr val="0000CC"/>
                </a:solidFill>
              </a:rPr>
              <a:t>A</a:t>
            </a:r>
            <a:r>
              <a:rPr lang="zh-CN" altLang="zh-CN" sz="2800" b="1">
                <a:solidFill>
                  <a:srgbClr val="0000CC"/>
                </a:solidFill>
              </a:rPr>
              <a:t>具有数据成员</a:t>
            </a:r>
            <a:r>
              <a:rPr lang="en-US" altLang="zh-CN" sz="2800" b="1">
                <a:solidFill>
                  <a:srgbClr val="0000CC"/>
                </a:solidFill>
              </a:rPr>
              <a:t>x</a:t>
            </a:r>
            <a:r>
              <a:rPr lang="zh-CN" altLang="zh-CN" sz="2800" b="1">
                <a:solidFill>
                  <a:srgbClr val="0000CC"/>
                </a:solidFill>
              </a:rPr>
              <a:t>，并定义了赋值函数，拷贝构造函数和它们的移动函数版本，以实现对象间的赋值、拷贝或移动操作，类</a:t>
            </a:r>
            <a:r>
              <a:rPr lang="en-US" altLang="zh-CN" sz="2800" b="1">
                <a:solidFill>
                  <a:srgbClr val="0000CC"/>
                </a:solidFill>
              </a:rPr>
              <a:t>B</a:t>
            </a:r>
            <a:r>
              <a:rPr lang="zh-CN" altLang="zh-CN" sz="2800" b="1">
                <a:solidFill>
                  <a:srgbClr val="0000CC"/>
                </a:solidFill>
              </a:rPr>
              <a:t>从类</a:t>
            </a:r>
            <a:r>
              <a:rPr lang="en-US" altLang="zh-CN" sz="2800" b="1">
                <a:solidFill>
                  <a:srgbClr val="0000CC"/>
                </a:solidFill>
              </a:rPr>
              <a:t>A</a:t>
            </a:r>
            <a:r>
              <a:rPr lang="zh-CN" altLang="zh-CN" sz="2800" b="1">
                <a:solidFill>
                  <a:srgbClr val="0000CC"/>
                </a:solidFill>
              </a:rPr>
              <a:t>派生，并有数据成员</a:t>
            </a:r>
            <a:r>
              <a:rPr lang="en-US" altLang="zh-CN" sz="2800" b="1">
                <a:solidFill>
                  <a:srgbClr val="0000CC"/>
                </a:solidFill>
              </a:rPr>
              <a:t>y</a:t>
            </a:r>
            <a:r>
              <a:rPr lang="zh-CN" altLang="zh-CN" sz="2800" b="1">
                <a:solidFill>
                  <a:srgbClr val="0000CC"/>
                </a:solidFill>
              </a:rPr>
              <a:t>。设计类</a:t>
            </a:r>
            <a:r>
              <a:rPr lang="en-US" altLang="zh-CN" sz="2800" b="1">
                <a:solidFill>
                  <a:srgbClr val="0000CC"/>
                </a:solidFill>
              </a:rPr>
              <a:t>B</a:t>
            </a:r>
            <a:r>
              <a:rPr lang="zh-CN" altLang="zh-CN" sz="2800" b="1">
                <a:solidFill>
                  <a:srgbClr val="0000CC"/>
                </a:solidFill>
              </a:rPr>
              <a:t>的赋值、拷贝构造函数和移动函数，实现派生类</a:t>
            </a:r>
            <a:r>
              <a:rPr lang="en-US" altLang="zh-CN" sz="2800" b="1">
                <a:solidFill>
                  <a:srgbClr val="0000CC"/>
                </a:solidFill>
              </a:rPr>
              <a:t>B</a:t>
            </a:r>
            <a:r>
              <a:rPr lang="zh-CN" altLang="zh-CN" sz="2800" b="1">
                <a:solidFill>
                  <a:srgbClr val="0000CC"/>
                </a:solidFill>
              </a:rPr>
              <a:t>的对象间的赋值、拷贝和移动操作。</a:t>
            </a:r>
            <a:endParaRPr lang="en-US" altLang="zh-CN" sz="2800" b="1">
              <a:solidFill>
                <a:srgbClr val="0000CC"/>
              </a:solidFill>
            </a:endParaRPr>
          </a:p>
          <a:p>
            <a:pPr marL="0" indent="0">
              <a:buFontTx/>
              <a:buNone/>
            </a:pPr>
            <a:r>
              <a:rPr lang="zh-CN" altLang="en-US" sz="2800" b="1">
                <a:solidFill>
                  <a:srgbClr val="FF0000"/>
                </a:solidFill>
              </a:rPr>
              <a:t>设计思路：</a:t>
            </a:r>
            <a:endParaRPr lang="en-US" altLang="zh-CN" sz="2800" b="1">
              <a:solidFill>
                <a:srgbClr val="FF0000"/>
              </a:solidFill>
            </a:endParaRPr>
          </a:p>
          <a:p>
            <a:pPr marL="0" indent="0">
              <a:buFontTx/>
              <a:buNone/>
            </a:pPr>
            <a:r>
              <a:rPr lang="en-US" altLang="zh-CN" sz="2800" b="1">
                <a:solidFill>
                  <a:srgbClr val="FF0000"/>
                </a:solidFill>
              </a:rPr>
              <a:t>       </a:t>
            </a:r>
            <a:r>
              <a:rPr lang="zh-CN" altLang="en-US" sz="2800" b="1"/>
              <a:t>根据前面的规则，当一个类设计了赋值运算符函数、拷贝构造函数和移动函数时，就需要在这些函数中提供对基类对应函数的初始化支持。因此，在类</a:t>
            </a:r>
            <a:r>
              <a:rPr lang="en-US" altLang="zh-CN" sz="2800" b="1"/>
              <a:t>B</a:t>
            </a:r>
            <a:r>
              <a:rPr lang="zh-CN" altLang="en-US" sz="2800" b="1"/>
              <a:t>的相应函数设计中，要提供对基类</a:t>
            </a:r>
            <a:r>
              <a:rPr lang="en-US" altLang="zh-CN" sz="2800" b="1"/>
              <a:t>A</a:t>
            </a:r>
            <a:r>
              <a:rPr lang="zh-CN" altLang="en-US" sz="2800" b="1"/>
              <a:t>对应函数的初始化列表。</a:t>
            </a:r>
            <a:endParaRPr lang="zh-CN" altLang="zh-CN" sz="2800" b="1"/>
          </a:p>
          <a:p>
            <a:pPr marL="0" indent="0">
              <a:buFontTx/>
              <a:buNone/>
            </a:pPr>
            <a:endParaRPr lang="zh-CN" altLang="en-US" sz="2000" b="1"/>
          </a:p>
        </p:txBody>
      </p:sp>
      <p:sp>
        <p:nvSpPr>
          <p:cNvPr id="87042" name="标题 1"/>
          <p:cNvSpPr>
            <a:spLocks noGrp="1"/>
          </p:cNvSpPr>
          <p:nvPr>
            <p:ph type="title"/>
          </p:nvPr>
        </p:nvSpPr>
        <p:spPr>
          <a:xfrm>
            <a:off x="457200" y="73025"/>
            <a:ext cx="8229600" cy="811213"/>
          </a:xfrm>
        </p:spPr>
        <p:txBody>
          <a:bodyPr/>
          <a:lstStyle/>
          <a:p>
            <a:r>
              <a:rPr lang="en-US" altLang="zh-CN" sz="3600" b="1"/>
              <a:t>4.5.3  </a:t>
            </a:r>
            <a:r>
              <a:rPr lang="zh-CN" altLang="zh-CN" sz="3600" b="1"/>
              <a:t>派生类的</a:t>
            </a:r>
            <a:r>
              <a:rPr lang="zh-CN" altLang="zh-CN" sz="3600" b="1">
                <a:solidFill>
                  <a:srgbClr val="FF0000"/>
                </a:solidFill>
              </a:rPr>
              <a:t>赋值、拷贝</a:t>
            </a:r>
            <a:r>
              <a:rPr lang="zh-CN" altLang="zh-CN" sz="3600" b="1"/>
              <a:t>和</a:t>
            </a:r>
            <a:r>
              <a:rPr lang="zh-CN" altLang="zh-CN" sz="3600" b="1">
                <a:solidFill>
                  <a:srgbClr val="FF0000"/>
                </a:solidFill>
              </a:rPr>
              <a:t>移动操作</a:t>
            </a:r>
            <a:endParaRPr lang="zh-CN" altLang="en-US" sz="36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内容占位符 2"/>
          <p:cNvSpPr>
            <a:spLocks noGrp="1"/>
          </p:cNvSpPr>
          <p:nvPr>
            <p:ph idx="1"/>
          </p:nvPr>
        </p:nvSpPr>
        <p:spPr>
          <a:xfrm>
            <a:off x="63500" y="909638"/>
            <a:ext cx="8901113" cy="5780087"/>
          </a:xfrm>
        </p:spPr>
        <p:txBody>
          <a:bodyPr/>
          <a:lstStyle/>
          <a:p>
            <a:pPr marL="0" indent="0">
              <a:buFontTx/>
              <a:buNone/>
            </a:pPr>
            <a:r>
              <a:rPr lang="en-US" altLang="zh-CN" sz="2000" b="1">
                <a:solidFill>
                  <a:srgbClr val="FF0000"/>
                </a:solidFill>
              </a:rPr>
              <a:t>//Eg4-13.cpp</a:t>
            </a:r>
            <a:endParaRPr lang="en-US" altLang="zh-CN" sz="2000" b="1">
              <a:solidFill>
                <a:srgbClr val="FF0000"/>
              </a:solidFill>
            </a:endParaRPr>
          </a:p>
          <a:p>
            <a:pPr marL="0" indent="0">
              <a:buFontTx/>
              <a:buNone/>
            </a:pPr>
            <a:r>
              <a:rPr lang="en-US" altLang="zh-CN" sz="2000" b="1"/>
              <a:t>#include &lt;iostream&gt;</a:t>
            </a:r>
            <a:endParaRPr lang="zh-CN" altLang="zh-CN" sz="2000" b="1"/>
          </a:p>
          <a:p>
            <a:pPr marL="0" indent="0">
              <a:buFontTx/>
              <a:buNone/>
            </a:pPr>
            <a:r>
              <a:rPr lang="en-US" altLang="zh-CN" sz="2000" b="1"/>
              <a:t>using namespace std;</a:t>
            </a:r>
            <a:endParaRPr lang="zh-CN" altLang="zh-CN" sz="2000" b="1"/>
          </a:p>
          <a:p>
            <a:pPr marL="0" indent="0">
              <a:buFontTx/>
              <a:buNone/>
            </a:pPr>
            <a:r>
              <a:rPr lang="en-US" altLang="zh-CN" sz="2000" b="1"/>
              <a:t>class A {</a:t>
            </a:r>
            <a:endParaRPr lang="zh-CN" altLang="zh-CN" sz="2000" b="1"/>
          </a:p>
          <a:p>
            <a:pPr marL="0" indent="0">
              <a:buFontTx/>
              <a:buNone/>
            </a:pPr>
            <a:r>
              <a:rPr lang="en-US" altLang="zh-CN" sz="2000" b="1"/>
              <a:t>            int x;</a:t>
            </a:r>
            <a:endParaRPr lang="zh-CN" altLang="zh-CN" sz="2000" b="1"/>
          </a:p>
          <a:p>
            <a:pPr marL="0" indent="0">
              <a:buFontTx/>
              <a:buNone/>
            </a:pPr>
            <a:r>
              <a:rPr lang="en-US" altLang="zh-CN" sz="2000" b="1"/>
              <a:t>public:</a:t>
            </a:r>
            <a:endParaRPr lang="zh-CN" altLang="zh-CN" sz="2000" b="1"/>
          </a:p>
          <a:p>
            <a:pPr marL="0" indent="0">
              <a:buFontTx/>
              <a:buNone/>
            </a:pPr>
            <a:r>
              <a:rPr lang="en-US" altLang="zh-CN" sz="2000" b="1"/>
              <a:t>            A(int a =0, int b = 2) :x(a){}</a:t>
            </a:r>
            <a:endParaRPr lang="zh-CN" altLang="zh-CN" sz="2000" b="1"/>
          </a:p>
          <a:p>
            <a:pPr marL="0" indent="0">
              <a:buFontTx/>
              <a:buNone/>
            </a:pPr>
            <a:r>
              <a:rPr lang="en-US" altLang="zh-CN" sz="2000" b="1"/>
              <a:t>            A &amp;operator=(A&amp; o) { </a:t>
            </a:r>
            <a:endParaRPr lang="en-US" altLang="zh-CN" sz="2000" b="1"/>
          </a:p>
          <a:p>
            <a:pPr marL="0" indent="0">
              <a:buFontTx/>
              <a:buNone/>
            </a:pPr>
            <a:r>
              <a:rPr lang="en-US" altLang="zh-CN" sz="2000" b="1"/>
              <a:t>                    x = o.x;</a:t>
            </a:r>
            <a:endParaRPr lang="en-US" altLang="zh-CN" sz="2000" b="1"/>
          </a:p>
          <a:p>
            <a:pPr marL="0" indent="0">
              <a:buFontTx/>
              <a:buNone/>
            </a:pPr>
            <a:r>
              <a:rPr lang="en-US" altLang="zh-CN" sz="2000" b="1"/>
              <a:t>                   cout &lt;&lt; "In A =(A&amp;)" &lt;&lt; endl;</a:t>
            </a:r>
            <a:endParaRPr lang="en-US" altLang="zh-CN" sz="2000" b="1"/>
          </a:p>
          <a:p>
            <a:pPr marL="0" indent="0">
              <a:buFontTx/>
              <a:buNone/>
            </a:pPr>
            <a:r>
              <a:rPr lang="en-US" altLang="zh-CN" sz="2000" b="1"/>
              <a:t>                    return *this; </a:t>
            </a:r>
            <a:endParaRPr lang="en-US" altLang="zh-CN" sz="2000" b="1"/>
          </a:p>
          <a:p>
            <a:pPr marL="0" indent="0">
              <a:buFontTx/>
              <a:buNone/>
            </a:pPr>
            <a:r>
              <a:rPr lang="en-US" altLang="zh-CN" sz="2000" b="1"/>
              <a:t>                  }</a:t>
            </a:r>
            <a:endParaRPr lang="zh-CN" altLang="zh-CN" sz="2000" b="1"/>
          </a:p>
          <a:p>
            <a:pPr marL="0" indent="0">
              <a:buFontTx/>
              <a:buNone/>
            </a:pPr>
            <a:r>
              <a:rPr lang="en-US" altLang="zh-CN" sz="2000" b="1"/>
              <a:t>            A&amp; operator=(A &amp;&amp;o) </a:t>
            </a:r>
            <a:r>
              <a:rPr lang="en-US" altLang="zh-CN" sz="2000" b="1">
                <a:solidFill>
                  <a:srgbClr val="FF0000"/>
                </a:solidFill>
              </a:rPr>
              <a:t>= default</a:t>
            </a:r>
            <a:r>
              <a:rPr lang="en-US" altLang="zh-CN" sz="2000" b="1"/>
              <a:t>;  //</a:t>
            </a:r>
            <a:r>
              <a:rPr lang="zh-CN" altLang="zh-CN" sz="2000" b="1"/>
              <a:t>使用默认的合成移动赋值函数</a:t>
            </a:r>
            <a:endParaRPr lang="zh-CN" altLang="zh-CN" sz="2000" b="1"/>
          </a:p>
          <a:p>
            <a:pPr marL="0" indent="0">
              <a:buFontTx/>
              <a:buNone/>
            </a:pPr>
            <a:r>
              <a:rPr lang="en-US" altLang="zh-CN" sz="2000" b="1"/>
              <a:t>            A(A &amp;o):x(o.x) { cout &lt;&lt; "In A(&amp;)"&lt;&lt;endl; }</a:t>
            </a:r>
            <a:endParaRPr lang="zh-CN" altLang="zh-CN" sz="2000" b="1"/>
          </a:p>
          <a:p>
            <a:pPr marL="0" indent="0">
              <a:buFontTx/>
              <a:buNone/>
            </a:pPr>
            <a:r>
              <a:rPr lang="en-US" altLang="zh-CN" sz="2000" b="1"/>
              <a:t>            A(A &amp;&amp;o):x(std::move(o.x)) { cout&lt;&lt;"In A(&amp;&amp;)"&lt;&lt;endl; }</a:t>
            </a:r>
            <a:endParaRPr lang="zh-CN" altLang="zh-CN" sz="2000" b="1"/>
          </a:p>
          <a:p>
            <a:pPr marL="0" indent="0">
              <a:buFontTx/>
              <a:buNone/>
            </a:pPr>
            <a:r>
              <a:rPr lang="en-US" altLang="zh-CN" sz="2000" b="1"/>
              <a:t>};</a:t>
            </a:r>
            <a:endParaRPr lang="zh-CN" altLang="en-US" sz="1800" b="1"/>
          </a:p>
        </p:txBody>
      </p:sp>
      <p:sp>
        <p:nvSpPr>
          <p:cNvPr id="88066" name="标题 1"/>
          <p:cNvSpPr>
            <a:spLocks noGrp="1"/>
          </p:cNvSpPr>
          <p:nvPr>
            <p:ph type="title"/>
          </p:nvPr>
        </p:nvSpPr>
        <p:spPr>
          <a:xfrm>
            <a:off x="468313" y="0"/>
            <a:ext cx="8229600" cy="811213"/>
          </a:xfrm>
        </p:spPr>
        <p:txBody>
          <a:bodyPr/>
          <a:lstStyle/>
          <a:p>
            <a:r>
              <a:rPr lang="en-US" altLang="zh-CN" sz="3600" b="1"/>
              <a:t>4.5.3  </a:t>
            </a:r>
            <a:r>
              <a:rPr lang="zh-CN" altLang="zh-CN" sz="3600" b="1"/>
              <a:t>派生类的</a:t>
            </a:r>
            <a:r>
              <a:rPr lang="zh-CN" altLang="zh-CN" sz="3600" b="1">
                <a:solidFill>
                  <a:srgbClr val="FF0000"/>
                </a:solidFill>
              </a:rPr>
              <a:t>赋值、拷贝</a:t>
            </a:r>
            <a:r>
              <a:rPr lang="zh-CN" altLang="zh-CN" sz="3600" b="1"/>
              <a:t>和</a:t>
            </a:r>
            <a:r>
              <a:rPr lang="zh-CN" altLang="zh-CN" sz="3600" b="1">
                <a:solidFill>
                  <a:srgbClr val="FF0000"/>
                </a:solidFill>
              </a:rPr>
              <a:t>移动操作</a:t>
            </a:r>
            <a:endParaRPr lang="zh-CN" altLang="en-US" sz="3600">
              <a:solidFill>
                <a:srgbClr val="FF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内容占位符 2"/>
          <p:cNvSpPr>
            <a:spLocks noGrp="1"/>
          </p:cNvSpPr>
          <p:nvPr>
            <p:ph idx="1"/>
          </p:nvPr>
        </p:nvSpPr>
        <p:spPr>
          <a:xfrm>
            <a:off x="0" y="780733"/>
            <a:ext cx="9355138" cy="6005512"/>
          </a:xfrm>
        </p:spPr>
        <p:txBody>
          <a:bodyPr/>
          <a:lstStyle/>
          <a:p>
            <a:pPr marL="0" indent="0" latinLnBrk="0">
              <a:lnSpc>
                <a:spcPts val="2500"/>
              </a:lnSpc>
              <a:spcBef>
                <a:spcPts val="0"/>
              </a:spcBef>
              <a:buFontTx/>
              <a:buNone/>
            </a:pPr>
            <a:r>
              <a:rPr lang="en-US" altLang="zh-CN" sz="1800" b="1" dirty="0"/>
              <a:t>class B :public A {</a:t>
            </a:r>
            <a:endParaRPr lang="zh-CN" altLang="zh-CN" sz="1800" b="1" dirty="0"/>
          </a:p>
          <a:p>
            <a:pPr marL="0" indent="0" latinLnBrk="0">
              <a:lnSpc>
                <a:spcPts val="2500"/>
              </a:lnSpc>
              <a:spcBef>
                <a:spcPts val="0"/>
              </a:spcBef>
              <a:buFontTx/>
              <a:buNone/>
            </a:pPr>
            <a:r>
              <a:rPr lang="en-US" altLang="zh-CN" sz="1800" b="1" dirty="0"/>
              <a:t>	</a:t>
            </a:r>
            <a:r>
              <a:rPr lang="en-US" altLang="zh-CN" sz="1800" b="1" dirty="0" err="1"/>
              <a:t>int</a:t>
            </a:r>
            <a:r>
              <a:rPr lang="en-US" altLang="zh-CN" sz="1800" b="1" dirty="0"/>
              <a:t> y;</a:t>
            </a:r>
            <a:endParaRPr lang="zh-CN" altLang="zh-CN" sz="1800" b="1" dirty="0"/>
          </a:p>
          <a:p>
            <a:pPr marL="0" indent="0" latinLnBrk="0">
              <a:lnSpc>
                <a:spcPts val="2500"/>
              </a:lnSpc>
              <a:spcBef>
                <a:spcPts val="0"/>
              </a:spcBef>
              <a:buFontTx/>
              <a:buNone/>
            </a:pPr>
            <a:r>
              <a:rPr lang="en-US" altLang="zh-CN" sz="1800" b="1" dirty="0"/>
              <a:t>public:</a:t>
            </a:r>
            <a:endParaRPr lang="zh-CN" altLang="zh-CN" sz="1800" b="1" dirty="0"/>
          </a:p>
          <a:p>
            <a:pPr marL="0" indent="0" latinLnBrk="0">
              <a:lnSpc>
                <a:spcPts val="2500"/>
              </a:lnSpc>
              <a:spcBef>
                <a:spcPts val="0"/>
              </a:spcBef>
              <a:buFontTx/>
              <a:buNone/>
            </a:pPr>
            <a:r>
              <a:rPr lang="en-US" altLang="zh-CN" sz="1800" b="1" dirty="0"/>
              <a:t>	B(</a:t>
            </a:r>
            <a:r>
              <a:rPr lang="en-US" altLang="zh-CN" sz="1800" b="1" dirty="0" err="1"/>
              <a:t>int</a:t>
            </a:r>
            <a:r>
              <a:rPr lang="en-US" altLang="zh-CN" sz="1800" b="1" dirty="0"/>
              <a:t> a=0, </a:t>
            </a:r>
            <a:r>
              <a:rPr lang="en-US" altLang="zh-CN" sz="1800" b="1" dirty="0" err="1"/>
              <a:t>int</a:t>
            </a:r>
            <a:r>
              <a:rPr lang="en-US" altLang="zh-CN" sz="1800" b="1" dirty="0"/>
              <a:t> b=0) :A(a),y(b){}</a:t>
            </a:r>
            <a:endParaRPr lang="zh-CN" altLang="zh-CN" sz="1800" b="1" dirty="0"/>
          </a:p>
          <a:p>
            <a:pPr marL="0" indent="0" latinLnBrk="0">
              <a:lnSpc>
                <a:spcPts val="2500"/>
              </a:lnSpc>
              <a:spcBef>
                <a:spcPts val="0"/>
              </a:spcBef>
              <a:buFontTx/>
              <a:buNone/>
            </a:pPr>
            <a:r>
              <a:rPr lang="en-US" altLang="zh-CN" sz="1800" b="1" dirty="0"/>
              <a:t>	B&amp; operator=(B&amp; o) { </a:t>
            </a:r>
            <a:endParaRPr lang="en-US" altLang="zh-CN" sz="1800" b="1" dirty="0"/>
          </a:p>
          <a:p>
            <a:pPr marL="0" indent="0" latinLnBrk="0">
              <a:lnSpc>
                <a:spcPts val="2500"/>
              </a:lnSpc>
              <a:spcBef>
                <a:spcPts val="0"/>
              </a:spcBef>
              <a:buFontTx/>
              <a:buNone/>
            </a:pPr>
            <a:r>
              <a:rPr lang="en-US" altLang="zh-CN" sz="1800" b="1" dirty="0"/>
              <a:t>                  </a:t>
            </a:r>
            <a:r>
              <a:rPr lang="en-US" altLang="zh-CN" sz="1800" b="1" dirty="0">
                <a:solidFill>
                  <a:srgbClr val="FF0000"/>
                </a:solidFill>
              </a:rPr>
              <a:t>  A::operator=(o);</a:t>
            </a:r>
            <a:r>
              <a:rPr lang="en-US" altLang="zh-CN" sz="1800" b="1" dirty="0"/>
              <a:t> </a:t>
            </a:r>
            <a:r>
              <a:rPr lang="en-US" altLang="zh-CN" sz="1800" b="1" dirty="0">
                <a:solidFill>
                  <a:srgbClr val="0000CC"/>
                </a:solidFill>
              </a:rPr>
              <a:t>//</a:t>
            </a:r>
            <a:r>
              <a:rPr lang="zh-CN" altLang="en-US" sz="1800" b="1" dirty="0">
                <a:solidFill>
                  <a:srgbClr val="0000CC"/>
                </a:solidFill>
              </a:rPr>
              <a:t>调用基类的赋值函数</a:t>
            </a:r>
            <a:endParaRPr lang="en-US" altLang="zh-CN" sz="1800" b="1" dirty="0"/>
          </a:p>
          <a:p>
            <a:pPr marL="0" indent="0" latinLnBrk="0">
              <a:lnSpc>
                <a:spcPts val="2500"/>
              </a:lnSpc>
              <a:spcBef>
                <a:spcPts val="0"/>
              </a:spcBef>
              <a:buFontTx/>
              <a:buNone/>
            </a:pPr>
            <a:r>
              <a:rPr lang="en-US" altLang="zh-CN" sz="1800" b="1" dirty="0"/>
              <a:t>                    y=</a:t>
            </a:r>
            <a:r>
              <a:rPr lang="en-US" altLang="zh-CN" sz="1800" b="1" dirty="0" err="1"/>
              <a:t>o.y</a:t>
            </a:r>
            <a:r>
              <a:rPr lang="en-US" altLang="zh-CN" sz="1800" b="1" dirty="0"/>
              <a:t>;</a:t>
            </a:r>
            <a:endParaRPr lang="en-US" altLang="zh-CN" sz="1800" b="1" dirty="0"/>
          </a:p>
          <a:p>
            <a:pPr marL="0" indent="0" latinLnBrk="0">
              <a:lnSpc>
                <a:spcPts val="2500"/>
              </a:lnSpc>
              <a:spcBef>
                <a:spcPts val="0"/>
              </a:spcBef>
              <a:buFontTx/>
              <a:buNone/>
            </a:pPr>
            <a:r>
              <a:rPr lang="en-US" altLang="zh-CN" sz="1800" b="1" dirty="0"/>
              <a:t>                    </a:t>
            </a:r>
            <a:r>
              <a:rPr lang="en-US" altLang="zh-CN" sz="1800" b="1" dirty="0" err="1"/>
              <a:t>cout</a:t>
            </a:r>
            <a:r>
              <a:rPr lang="en-US" altLang="zh-CN" sz="1800" b="1" dirty="0"/>
              <a:t>&lt;&lt;"In B=(B&amp;)"&lt;&lt;</a:t>
            </a:r>
            <a:r>
              <a:rPr lang="en-US" altLang="zh-CN" sz="1800" b="1" dirty="0" err="1"/>
              <a:t>endl</a:t>
            </a:r>
            <a:r>
              <a:rPr lang="en-US" altLang="zh-CN" sz="1800" b="1" dirty="0"/>
              <a:t>;	</a:t>
            </a:r>
            <a:endParaRPr lang="en-US" altLang="zh-CN" sz="1800" b="1" dirty="0"/>
          </a:p>
          <a:p>
            <a:pPr marL="0" indent="0" latinLnBrk="0">
              <a:lnSpc>
                <a:spcPts val="2500"/>
              </a:lnSpc>
              <a:spcBef>
                <a:spcPts val="0"/>
              </a:spcBef>
              <a:buFontTx/>
              <a:buNone/>
            </a:pPr>
            <a:r>
              <a:rPr lang="en-US" altLang="zh-CN" sz="1800" b="1" dirty="0"/>
              <a:t>                    return *this; 	</a:t>
            </a:r>
            <a:endParaRPr lang="en-US" altLang="zh-CN" sz="1800" b="1" dirty="0"/>
          </a:p>
          <a:p>
            <a:pPr marL="0" indent="0" latinLnBrk="0">
              <a:lnSpc>
                <a:spcPts val="2500"/>
              </a:lnSpc>
              <a:spcBef>
                <a:spcPts val="0"/>
              </a:spcBef>
              <a:buFontTx/>
              <a:buNone/>
            </a:pPr>
            <a:r>
              <a:rPr lang="en-US" altLang="zh-CN" sz="1800" b="1" dirty="0"/>
              <a:t>               }</a:t>
            </a:r>
            <a:endParaRPr lang="zh-CN" altLang="zh-CN" sz="1800" b="1" dirty="0"/>
          </a:p>
          <a:p>
            <a:pPr marL="0" indent="0" latinLnBrk="0">
              <a:lnSpc>
                <a:spcPts val="2500"/>
              </a:lnSpc>
              <a:spcBef>
                <a:spcPts val="0"/>
              </a:spcBef>
              <a:buFontTx/>
              <a:buNone/>
            </a:pPr>
            <a:r>
              <a:rPr lang="en-US" altLang="zh-CN" sz="1800" b="1" dirty="0"/>
              <a:t>	B&amp; operator=(B &amp;&amp;o) { </a:t>
            </a:r>
            <a:endParaRPr lang="en-US" altLang="zh-CN" sz="1800" b="1" dirty="0"/>
          </a:p>
          <a:p>
            <a:pPr marL="0" indent="0" latinLnBrk="0">
              <a:lnSpc>
                <a:spcPts val="2500"/>
              </a:lnSpc>
              <a:spcBef>
                <a:spcPts val="0"/>
              </a:spcBef>
              <a:buFontTx/>
              <a:buNone/>
            </a:pPr>
            <a:r>
              <a:rPr lang="en-US" altLang="zh-CN" sz="1800" b="1" dirty="0"/>
              <a:t>                     A::operator=(std::move(0));</a:t>
            </a:r>
            <a:endParaRPr lang="en-US" altLang="zh-CN" sz="1800" b="1" dirty="0"/>
          </a:p>
          <a:p>
            <a:pPr marL="0" indent="0" latinLnBrk="0">
              <a:lnSpc>
                <a:spcPts val="2500"/>
              </a:lnSpc>
              <a:spcBef>
                <a:spcPts val="0"/>
              </a:spcBef>
              <a:buFontTx/>
              <a:buNone/>
            </a:pPr>
            <a:r>
              <a:rPr lang="en-US" altLang="zh-CN" sz="1800" b="1" dirty="0"/>
              <a:t>                     </a:t>
            </a:r>
            <a:r>
              <a:rPr lang="en-US" altLang="zh-CN" sz="1800" b="1" dirty="0">
                <a:sym typeface="+mn-ea"/>
              </a:rPr>
              <a:t>y=move(</a:t>
            </a:r>
            <a:r>
              <a:rPr lang="en-US" altLang="zh-CN" sz="1800" b="1" dirty="0" err="1">
                <a:sym typeface="+mn-ea"/>
              </a:rPr>
              <a:t>o.y</a:t>
            </a:r>
            <a:r>
              <a:rPr lang="en-US" altLang="zh-CN" sz="1800" b="1" dirty="0">
                <a:sym typeface="+mn-ea"/>
              </a:rPr>
              <a:t>);</a:t>
            </a:r>
            <a:r>
              <a:rPr lang="en-US" altLang="zh-CN" sz="1800" b="1" dirty="0"/>
              <a:t> </a:t>
            </a:r>
            <a:endParaRPr lang="en-US" altLang="zh-CN" sz="1800" b="1" dirty="0"/>
          </a:p>
          <a:p>
            <a:pPr marL="0" indent="0" latinLnBrk="0">
              <a:lnSpc>
                <a:spcPts val="2500"/>
              </a:lnSpc>
              <a:spcBef>
                <a:spcPts val="0"/>
              </a:spcBef>
              <a:buFontTx/>
              <a:buNone/>
            </a:pPr>
            <a:r>
              <a:rPr lang="en-US" altLang="zh-CN" sz="1800" b="1" dirty="0"/>
              <a:t>                     </a:t>
            </a:r>
            <a:r>
              <a:rPr lang="en-US" altLang="zh-CN" sz="1800" b="1" dirty="0" err="1"/>
              <a:t>cout</a:t>
            </a:r>
            <a:r>
              <a:rPr lang="en-US" altLang="zh-CN" sz="1800" b="1" dirty="0"/>
              <a:t> &lt;&lt; "In B =(B&amp;&amp;)" &lt;&lt; </a:t>
            </a:r>
            <a:r>
              <a:rPr lang="en-US" altLang="zh-CN" sz="1800" b="1" dirty="0" err="1"/>
              <a:t>endl</a:t>
            </a:r>
            <a:r>
              <a:rPr lang="en-US" altLang="zh-CN" sz="1800" b="1" dirty="0"/>
              <a:t>; 	</a:t>
            </a:r>
            <a:endParaRPr lang="en-US" altLang="zh-CN" sz="1800" b="1" dirty="0"/>
          </a:p>
          <a:p>
            <a:pPr marL="0" indent="0" latinLnBrk="0">
              <a:lnSpc>
                <a:spcPts val="2500"/>
              </a:lnSpc>
              <a:spcBef>
                <a:spcPts val="0"/>
              </a:spcBef>
              <a:buFontTx/>
              <a:buNone/>
            </a:pPr>
            <a:r>
              <a:rPr lang="en-US" altLang="zh-CN" sz="1800" b="1" dirty="0"/>
              <a:t>                     return *this; </a:t>
            </a:r>
            <a:endParaRPr lang="en-US" altLang="zh-CN" sz="1800" b="1" dirty="0"/>
          </a:p>
          <a:p>
            <a:pPr marL="0" indent="0" latinLnBrk="0">
              <a:lnSpc>
                <a:spcPts val="2500"/>
              </a:lnSpc>
              <a:spcBef>
                <a:spcPts val="0"/>
              </a:spcBef>
              <a:buFontTx/>
              <a:buNone/>
            </a:pPr>
            <a:r>
              <a:rPr lang="en-US" altLang="zh-CN" sz="1800" b="1" dirty="0"/>
              <a:t>             }</a:t>
            </a:r>
            <a:endParaRPr lang="zh-CN" altLang="zh-CN" sz="1800" b="1" dirty="0"/>
          </a:p>
          <a:p>
            <a:pPr marL="0" indent="0" latinLnBrk="0">
              <a:lnSpc>
                <a:spcPts val="2500"/>
              </a:lnSpc>
              <a:spcBef>
                <a:spcPts val="0"/>
              </a:spcBef>
              <a:buFontTx/>
              <a:buNone/>
            </a:pPr>
            <a:r>
              <a:rPr lang="en-US" altLang="zh-CN" sz="1800" b="1" dirty="0"/>
              <a:t>	B(B &amp;o):</a:t>
            </a:r>
            <a:r>
              <a:rPr lang="en-US" altLang="zh-CN" sz="1800" b="1" dirty="0">
                <a:solidFill>
                  <a:srgbClr val="FF0000"/>
                </a:solidFill>
              </a:rPr>
              <a:t>A(o)</a:t>
            </a:r>
            <a:r>
              <a:rPr lang="en-US" altLang="zh-CN" sz="1800" b="1" dirty="0"/>
              <a:t> { y=</a:t>
            </a:r>
            <a:r>
              <a:rPr lang="en-US" altLang="zh-CN" sz="1800" b="1" dirty="0" err="1"/>
              <a:t>o.y;cout</a:t>
            </a:r>
            <a:r>
              <a:rPr lang="en-US" altLang="zh-CN" sz="1800" b="1" dirty="0"/>
              <a:t> &lt;&lt; "In B(&amp;)" &lt;&lt; </a:t>
            </a:r>
            <a:r>
              <a:rPr lang="en-US" altLang="zh-CN" sz="1800" b="1" dirty="0" err="1"/>
              <a:t>endl</a:t>
            </a:r>
            <a:r>
              <a:rPr lang="en-US" altLang="zh-CN" sz="1800" b="1" dirty="0"/>
              <a:t>; }</a:t>
            </a:r>
            <a:r>
              <a:rPr lang="en-US" altLang="zh-CN" sz="1800" b="1" dirty="0">
                <a:solidFill>
                  <a:srgbClr val="0000CC"/>
                </a:solidFill>
                <a:sym typeface="+mn-ea"/>
              </a:rPr>
              <a:t>//</a:t>
            </a:r>
            <a:r>
              <a:rPr lang="zh-CN" altLang="en-US" sz="1800" b="1" dirty="0">
                <a:solidFill>
                  <a:srgbClr val="0000CC"/>
                </a:solidFill>
                <a:sym typeface="+mn-ea"/>
              </a:rPr>
              <a:t>调用基类的拷贝</a:t>
            </a:r>
            <a:r>
              <a:rPr lang="zh-CN" altLang="en-US" sz="1800" b="1" dirty="0">
                <a:solidFill>
                  <a:srgbClr val="0000CC"/>
                </a:solidFill>
                <a:sym typeface="+mn-ea"/>
              </a:rPr>
              <a:t>构造函数</a:t>
            </a:r>
            <a:endParaRPr lang="zh-CN" altLang="zh-CN" sz="1800" b="1" dirty="0"/>
          </a:p>
          <a:p>
            <a:pPr marL="0" indent="0" latinLnBrk="0">
              <a:lnSpc>
                <a:spcPts val="2500"/>
              </a:lnSpc>
              <a:spcBef>
                <a:spcPts val="0"/>
              </a:spcBef>
              <a:buFontTx/>
              <a:buNone/>
            </a:pPr>
            <a:r>
              <a:rPr lang="en-US" altLang="zh-CN" sz="1800" b="1" dirty="0"/>
              <a:t>	B(B &amp;&amp;o):</a:t>
            </a:r>
            <a:r>
              <a:rPr lang="en-US" altLang="zh-CN" sz="1800" b="1" dirty="0">
                <a:solidFill>
                  <a:srgbClr val="FF0000"/>
                </a:solidFill>
              </a:rPr>
              <a:t>A(</a:t>
            </a:r>
            <a:r>
              <a:rPr lang="en-US" altLang="zh-CN" sz="1800" b="1" dirty="0" err="1">
                <a:solidFill>
                  <a:srgbClr val="FF0000"/>
                </a:solidFill>
              </a:rPr>
              <a:t>std</a:t>
            </a:r>
            <a:r>
              <a:rPr lang="en-US" altLang="zh-CN" sz="1800" b="1" dirty="0">
                <a:solidFill>
                  <a:srgbClr val="FF0000"/>
                </a:solidFill>
              </a:rPr>
              <a:t>::move(o)) </a:t>
            </a:r>
            <a:r>
              <a:rPr lang="en-US" altLang="zh-CN" sz="1800" b="1" dirty="0"/>
              <a:t>{ y=move(</a:t>
            </a:r>
            <a:r>
              <a:rPr lang="en-US" altLang="zh-CN" sz="1800" b="1" dirty="0" err="1"/>
              <a:t>o.y</a:t>
            </a:r>
            <a:r>
              <a:rPr lang="en-US" altLang="zh-CN" sz="1800" b="1" dirty="0"/>
              <a:t>);</a:t>
            </a:r>
            <a:r>
              <a:rPr lang="en-US" altLang="zh-CN" sz="1800" b="1" dirty="0" err="1"/>
              <a:t>cout</a:t>
            </a:r>
            <a:r>
              <a:rPr lang="en-US" altLang="zh-CN" sz="1800" b="1" dirty="0"/>
              <a:t>&lt;&lt;"In B(&amp;&amp;)"&lt;&lt; </a:t>
            </a:r>
            <a:r>
              <a:rPr lang="en-US" altLang="zh-CN" sz="1800" b="1" dirty="0" err="1"/>
              <a:t>endl</a:t>
            </a:r>
            <a:r>
              <a:rPr lang="en-US" altLang="zh-CN" sz="1800" b="1" dirty="0"/>
              <a:t>; }</a:t>
            </a:r>
            <a:endParaRPr lang="zh-CN" altLang="zh-CN" sz="1800" b="1" dirty="0"/>
          </a:p>
          <a:p>
            <a:pPr marL="0" indent="0" latinLnBrk="0">
              <a:lnSpc>
                <a:spcPts val="2500"/>
              </a:lnSpc>
              <a:spcBef>
                <a:spcPts val="0"/>
              </a:spcBef>
              <a:buFontTx/>
              <a:buNone/>
            </a:pPr>
            <a:r>
              <a:rPr lang="en-US" altLang="zh-CN" sz="1800" b="1" dirty="0"/>
              <a:t>};</a:t>
            </a:r>
            <a:endParaRPr lang="zh-CN" altLang="en-US" sz="1800" b="1" dirty="0"/>
          </a:p>
        </p:txBody>
      </p:sp>
      <p:sp>
        <p:nvSpPr>
          <p:cNvPr id="90114" name="标题 1"/>
          <p:cNvSpPr>
            <a:spLocks noGrp="1"/>
          </p:cNvSpPr>
          <p:nvPr>
            <p:ph type="title"/>
          </p:nvPr>
        </p:nvSpPr>
        <p:spPr>
          <a:xfrm>
            <a:off x="457200" y="73025"/>
            <a:ext cx="8229600" cy="811213"/>
          </a:xfrm>
        </p:spPr>
        <p:txBody>
          <a:bodyPr/>
          <a:lstStyle/>
          <a:p>
            <a:r>
              <a:rPr lang="en-US" altLang="zh-CN" sz="3600" b="1"/>
              <a:t>4.5.3  </a:t>
            </a:r>
            <a:r>
              <a:rPr lang="zh-CN" altLang="zh-CN" sz="3600" b="1"/>
              <a:t>派生类的</a:t>
            </a:r>
            <a:r>
              <a:rPr lang="zh-CN" altLang="zh-CN" sz="3600" b="1">
                <a:solidFill>
                  <a:srgbClr val="FF0000"/>
                </a:solidFill>
              </a:rPr>
              <a:t>赋值、拷贝</a:t>
            </a:r>
            <a:r>
              <a:rPr lang="zh-CN" altLang="zh-CN" sz="3600" b="1"/>
              <a:t>和</a:t>
            </a:r>
            <a:r>
              <a:rPr lang="zh-CN" altLang="zh-CN" sz="3600" b="1">
                <a:solidFill>
                  <a:srgbClr val="FF0000"/>
                </a:solidFill>
              </a:rPr>
              <a:t>移动操作</a:t>
            </a:r>
            <a:endParaRPr lang="zh-CN" altLang="en-US" sz="3600">
              <a:solidFill>
                <a:srgbClr val="FF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内容占位符 2"/>
          <p:cNvSpPr>
            <a:spLocks noGrp="1"/>
          </p:cNvSpPr>
          <p:nvPr>
            <p:ph idx="1"/>
          </p:nvPr>
        </p:nvSpPr>
        <p:spPr>
          <a:xfrm>
            <a:off x="250825" y="1052513"/>
            <a:ext cx="8623300" cy="3240087"/>
          </a:xfrm>
        </p:spPr>
        <p:txBody>
          <a:bodyPr/>
          <a:lstStyle/>
          <a:p>
            <a:pPr marL="0" indent="0">
              <a:buFontTx/>
              <a:buNone/>
            </a:pPr>
            <a:r>
              <a:rPr lang="en-US" altLang="zh-CN" sz="2400"/>
              <a:t>int main() {</a:t>
            </a:r>
            <a:endParaRPr lang="zh-CN" altLang="zh-CN" sz="2400"/>
          </a:p>
          <a:p>
            <a:pPr marL="0" indent="0">
              <a:buFontTx/>
              <a:buNone/>
            </a:pPr>
            <a:r>
              <a:rPr lang="en-US" altLang="zh-CN" sz="2400"/>
              <a:t>	B b,b1(1,2);                             </a:t>
            </a:r>
            <a:endParaRPr lang="zh-CN" altLang="zh-CN" sz="2400"/>
          </a:p>
          <a:p>
            <a:pPr marL="0" indent="0">
              <a:buFontTx/>
              <a:buNone/>
            </a:pPr>
            <a:r>
              <a:rPr lang="en-US" altLang="zh-CN" sz="2400"/>
              <a:t>	b = b1;                                 //L1</a:t>
            </a:r>
            <a:endParaRPr lang="zh-CN" altLang="zh-CN" sz="2400"/>
          </a:p>
          <a:p>
            <a:pPr marL="0" indent="0">
              <a:buFontTx/>
              <a:buNone/>
            </a:pPr>
            <a:r>
              <a:rPr lang="en-US" altLang="zh-CN" sz="2400"/>
              <a:t>	B b2(b);                                //L2</a:t>
            </a:r>
            <a:endParaRPr lang="zh-CN" altLang="zh-CN" sz="2400"/>
          </a:p>
          <a:p>
            <a:pPr marL="0" indent="0">
              <a:buFontTx/>
              <a:buNone/>
            </a:pPr>
            <a:r>
              <a:rPr lang="en-US" altLang="zh-CN" sz="2400"/>
              <a:t>	B b3=std::move(B(8, 9));      //L3</a:t>
            </a:r>
            <a:r>
              <a:rPr lang="zh-CN" altLang="en-US" sz="2400"/>
              <a:t>，</a:t>
            </a:r>
            <a:r>
              <a:rPr lang="zh-CN" altLang="en-US" sz="2400" b="1" dirty="0">
                <a:solidFill>
                  <a:srgbClr val="0000CC"/>
                </a:solidFill>
              </a:rPr>
              <a:t>移动函数</a:t>
            </a:r>
            <a:endParaRPr lang="zh-CN" altLang="zh-CN" sz="2400"/>
          </a:p>
          <a:p>
            <a:pPr marL="0" indent="0">
              <a:buFontTx/>
              <a:buNone/>
            </a:pPr>
            <a:r>
              <a:rPr lang="en-US" altLang="zh-CN" sz="2400"/>
              <a:t>	b1 =std::move(b3);                //L4</a:t>
            </a:r>
            <a:r>
              <a:rPr lang="zh-CN" altLang="en-US" sz="2400"/>
              <a:t>，</a:t>
            </a:r>
            <a:r>
              <a:rPr lang="zh-CN" altLang="en-US" sz="2400" b="1" dirty="0">
                <a:solidFill>
                  <a:srgbClr val="0000CC"/>
                </a:solidFill>
              </a:rPr>
              <a:t>移动赋值</a:t>
            </a:r>
            <a:endParaRPr lang="zh-CN" altLang="zh-CN" sz="2400"/>
          </a:p>
          <a:p>
            <a:pPr marL="0" indent="0">
              <a:buFontTx/>
              <a:buNone/>
            </a:pPr>
            <a:r>
              <a:rPr lang="en-US" altLang="zh-CN" sz="2400"/>
              <a:t>}</a:t>
            </a:r>
            <a:endParaRPr lang="zh-CN" altLang="zh-CN" sz="2400"/>
          </a:p>
          <a:p>
            <a:pPr marL="0" indent="0">
              <a:buFontTx/>
              <a:buNone/>
            </a:pPr>
            <a:endParaRPr lang="zh-CN" altLang="en-US" sz="2400"/>
          </a:p>
        </p:txBody>
      </p:sp>
      <p:sp>
        <p:nvSpPr>
          <p:cNvPr id="91138" name="对话气泡: 矩形 3"/>
          <p:cNvSpPr>
            <a:spLocks noChangeArrowheads="1"/>
          </p:cNvSpPr>
          <p:nvPr/>
        </p:nvSpPr>
        <p:spPr bwMode="auto">
          <a:xfrm>
            <a:off x="457200" y="4221163"/>
            <a:ext cx="7427913" cy="2232025"/>
          </a:xfrm>
          <a:prstGeom prst="wedgeRectCallout">
            <a:avLst>
              <a:gd name="adj1" fmla="val -17148"/>
              <a:gd name="adj2" fmla="val -77819"/>
            </a:avLst>
          </a:prstGeom>
          <a:noFill/>
          <a:ln w="19050" algn="ctr">
            <a:solidFill>
              <a:srgbClr val="A71E69"/>
            </a:solidFill>
            <a:miter lim="800000"/>
          </a:ln>
        </p:spPr>
        <p:txBody>
          <a:bodyPr anchor="ctr"/>
          <a:lstStyle/>
          <a:p>
            <a:pPr eaLnBrk="0" hangingPunct="0"/>
            <a:r>
              <a:rPr lang="zh-CN" altLang="zh-CN" b="1">
                <a:solidFill>
                  <a:srgbClr val="0000CC"/>
                </a:solidFill>
              </a:rPr>
              <a:t>程序运行结果如下：</a:t>
            </a:r>
            <a:endParaRPr lang="zh-CN" altLang="zh-CN" b="1">
              <a:solidFill>
                <a:srgbClr val="0000CC"/>
              </a:solidFill>
            </a:endParaRPr>
          </a:p>
          <a:p>
            <a:pPr eaLnBrk="0" hangingPunct="0"/>
            <a:r>
              <a:rPr lang="en-US" altLang="zh-CN" b="1">
                <a:solidFill>
                  <a:srgbClr val="FF0000"/>
                </a:solidFill>
              </a:rPr>
              <a:t>In A =(A&amp;)                                    //L1</a:t>
            </a:r>
            <a:r>
              <a:rPr lang="zh-CN" altLang="zh-CN" b="1">
                <a:solidFill>
                  <a:srgbClr val="FF0000"/>
                </a:solidFill>
              </a:rPr>
              <a:t>的输出</a:t>
            </a:r>
            <a:endParaRPr lang="zh-CN" altLang="zh-CN" b="1">
              <a:solidFill>
                <a:srgbClr val="FF0000"/>
              </a:solidFill>
            </a:endParaRPr>
          </a:p>
          <a:p>
            <a:pPr eaLnBrk="0" hangingPunct="0"/>
            <a:r>
              <a:rPr lang="en-US" altLang="zh-CN" b="1">
                <a:solidFill>
                  <a:srgbClr val="FF0000"/>
                </a:solidFill>
              </a:rPr>
              <a:t>In B =(B&amp;)                                    //L1</a:t>
            </a:r>
            <a:r>
              <a:rPr lang="zh-CN" altLang="zh-CN" b="1">
                <a:solidFill>
                  <a:srgbClr val="FF0000"/>
                </a:solidFill>
              </a:rPr>
              <a:t>的输出</a:t>
            </a:r>
            <a:endParaRPr lang="zh-CN" altLang="zh-CN" b="1">
              <a:solidFill>
                <a:srgbClr val="FF0000"/>
              </a:solidFill>
            </a:endParaRPr>
          </a:p>
          <a:p>
            <a:pPr eaLnBrk="0" hangingPunct="0"/>
            <a:r>
              <a:rPr lang="en-US" altLang="zh-CN" b="1">
                <a:solidFill>
                  <a:srgbClr val="0000CC"/>
                </a:solidFill>
              </a:rPr>
              <a:t>In A(&amp;)                                         //L2</a:t>
            </a:r>
            <a:r>
              <a:rPr lang="zh-CN" altLang="zh-CN" b="1">
                <a:solidFill>
                  <a:srgbClr val="0000CC"/>
                </a:solidFill>
              </a:rPr>
              <a:t>的输出</a:t>
            </a:r>
            <a:endParaRPr lang="zh-CN" altLang="zh-CN" b="1">
              <a:solidFill>
                <a:srgbClr val="0000CC"/>
              </a:solidFill>
            </a:endParaRPr>
          </a:p>
          <a:p>
            <a:pPr eaLnBrk="0" hangingPunct="0"/>
            <a:r>
              <a:rPr lang="en-US" altLang="zh-CN" b="1">
                <a:solidFill>
                  <a:srgbClr val="0000CC"/>
                </a:solidFill>
              </a:rPr>
              <a:t>In B(&amp;)                                         //L2</a:t>
            </a:r>
            <a:r>
              <a:rPr lang="zh-CN" altLang="zh-CN" b="1">
                <a:solidFill>
                  <a:srgbClr val="0000CC"/>
                </a:solidFill>
              </a:rPr>
              <a:t>的输出</a:t>
            </a:r>
            <a:endParaRPr lang="zh-CN" altLang="zh-CN" b="1">
              <a:solidFill>
                <a:srgbClr val="0000CC"/>
              </a:solidFill>
            </a:endParaRPr>
          </a:p>
          <a:p>
            <a:pPr eaLnBrk="0" hangingPunct="0"/>
            <a:r>
              <a:rPr lang="en-US" altLang="zh-CN" b="1">
                <a:solidFill>
                  <a:srgbClr val="FF0000"/>
                </a:solidFill>
              </a:rPr>
              <a:t>In A(&amp;&amp;)                                        //L3</a:t>
            </a:r>
            <a:r>
              <a:rPr lang="zh-CN" altLang="zh-CN" b="1">
                <a:solidFill>
                  <a:srgbClr val="FF0000"/>
                </a:solidFill>
              </a:rPr>
              <a:t>的输出</a:t>
            </a:r>
            <a:endParaRPr lang="zh-CN" altLang="zh-CN" b="1">
              <a:solidFill>
                <a:srgbClr val="FF0000"/>
              </a:solidFill>
            </a:endParaRPr>
          </a:p>
          <a:p>
            <a:pPr eaLnBrk="0" hangingPunct="0"/>
            <a:r>
              <a:rPr lang="en-US" altLang="zh-CN" b="1">
                <a:solidFill>
                  <a:srgbClr val="FF0000"/>
                </a:solidFill>
              </a:rPr>
              <a:t>In B(&amp;&amp;)                                         //L3</a:t>
            </a:r>
            <a:r>
              <a:rPr lang="zh-CN" altLang="zh-CN" b="1">
                <a:solidFill>
                  <a:srgbClr val="FF0000"/>
                </a:solidFill>
              </a:rPr>
              <a:t>的输出</a:t>
            </a:r>
            <a:endParaRPr lang="zh-CN" altLang="zh-CN" b="1">
              <a:solidFill>
                <a:srgbClr val="FF0000"/>
              </a:solidFill>
            </a:endParaRPr>
          </a:p>
          <a:p>
            <a:pPr eaLnBrk="0" hangingPunct="0"/>
            <a:r>
              <a:rPr lang="en-US" altLang="zh-CN" b="1">
                <a:solidFill>
                  <a:srgbClr val="0000CC"/>
                </a:solidFill>
              </a:rPr>
              <a:t>In B =(B&amp;&amp;)                                    //L4</a:t>
            </a:r>
            <a:r>
              <a:rPr lang="zh-CN" altLang="zh-CN" b="1">
                <a:solidFill>
                  <a:srgbClr val="0000CC"/>
                </a:solidFill>
              </a:rPr>
              <a:t>的输出</a:t>
            </a:r>
            <a:endParaRPr lang="zh-CN" altLang="zh-CN" b="1">
              <a:solidFill>
                <a:srgbClr val="0000CC"/>
              </a:solidFill>
            </a:endParaRPr>
          </a:p>
        </p:txBody>
      </p:sp>
      <p:sp>
        <p:nvSpPr>
          <p:cNvPr id="91139" name="标题 1"/>
          <p:cNvSpPr>
            <a:spLocks noGrp="1"/>
          </p:cNvSpPr>
          <p:nvPr>
            <p:ph type="title"/>
          </p:nvPr>
        </p:nvSpPr>
        <p:spPr>
          <a:xfrm>
            <a:off x="457200" y="73025"/>
            <a:ext cx="8229600" cy="811213"/>
          </a:xfrm>
        </p:spPr>
        <p:txBody>
          <a:bodyPr/>
          <a:lstStyle/>
          <a:p>
            <a:r>
              <a:rPr lang="en-US" altLang="zh-CN" sz="3600" b="1"/>
              <a:t>4.5.3  </a:t>
            </a:r>
            <a:r>
              <a:rPr lang="zh-CN" altLang="zh-CN" sz="3600" b="1"/>
              <a:t>派生类的</a:t>
            </a:r>
            <a:r>
              <a:rPr lang="zh-CN" altLang="zh-CN" sz="3600" b="1">
                <a:solidFill>
                  <a:srgbClr val="FF0000"/>
                </a:solidFill>
              </a:rPr>
              <a:t>赋值、拷贝</a:t>
            </a:r>
            <a:r>
              <a:rPr lang="zh-CN" altLang="zh-CN" sz="3600" b="1"/>
              <a:t>和</a:t>
            </a:r>
            <a:r>
              <a:rPr lang="zh-CN" altLang="zh-CN" sz="3600" b="1">
                <a:solidFill>
                  <a:srgbClr val="FF0000"/>
                </a:solidFill>
              </a:rPr>
              <a:t>移动操作</a:t>
            </a:r>
            <a:endParaRPr lang="zh-CN" altLang="en-US" sz="36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wipe(down)">
                                      <p:cBhvr>
                                        <p:cTn id="7" dur="500"/>
                                        <p:tgtEl>
                                          <p:spTgt spid="91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a:xfrm>
            <a:off x="457200" y="73025"/>
            <a:ext cx="8229600" cy="811213"/>
          </a:xfrm>
        </p:spPr>
        <p:txBody>
          <a:bodyPr/>
          <a:lstStyle/>
          <a:p>
            <a:r>
              <a:rPr lang="en-US" altLang="zh-CN" b="1"/>
              <a:t>4.6  </a:t>
            </a:r>
            <a:r>
              <a:rPr lang="zh-CN" altLang="zh-CN" b="1">
                <a:solidFill>
                  <a:srgbClr val="FF0000"/>
                </a:solidFill>
              </a:rPr>
              <a:t>基类与派生类</a:t>
            </a:r>
            <a:r>
              <a:rPr lang="zh-CN" altLang="zh-CN" b="1"/>
              <a:t>对象的关系</a:t>
            </a:r>
            <a:endParaRPr lang="zh-CN" altLang="en-US"/>
          </a:p>
        </p:txBody>
      </p:sp>
      <p:sp>
        <p:nvSpPr>
          <p:cNvPr id="3" name="内容占位符 2"/>
          <p:cNvSpPr>
            <a:spLocks noGrp="1"/>
          </p:cNvSpPr>
          <p:nvPr>
            <p:ph idx="1"/>
          </p:nvPr>
        </p:nvSpPr>
        <p:spPr>
          <a:xfrm>
            <a:off x="250825" y="1076325"/>
            <a:ext cx="8893175" cy="5168900"/>
          </a:xfrm>
        </p:spPr>
        <p:txBody>
          <a:bodyPr/>
          <a:lstStyle/>
          <a:p>
            <a:pPr marL="0" indent="0">
              <a:buFontTx/>
              <a:buNone/>
              <a:defRPr/>
            </a:pPr>
            <a:r>
              <a:rPr lang="en-US" altLang="zh-CN" dirty="0"/>
              <a:t>1</a:t>
            </a:r>
            <a:r>
              <a:rPr lang="zh-CN" altLang="en-US" dirty="0"/>
              <a:t>．</a:t>
            </a:r>
            <a:r>
              <a:rPr lang="zh-CN" altLang="en-US" b="1" dirty="0"/>
              <a:t>派生对象与基类对象的赋值相容关系</a:t>
            </a:r>
            <a:endParaRPr lang="en-US" altLang="zh-CN" b="1" dirty="0"/>
          </a:p>
          <a:p>
            <a:pPr marL="857250" lvl="1" indent="-457200">
              <a:defRPr/>
            </a:pPr>
            <a:r>
              <a:rPr lang="zh-CN" altLang="zh-CN" b="1" dirty="0"/>
              <a:t>派生类</a:t>
            </a:r>
            <a:r>
              <a:rPr lang="zh-CN" altLang="en-US" b="1" dirty="0"/>
              <a:t>通过继承</a:t>
            </a:r>
            <a:r>
              <a:rPr lang="zh-CN" altLang="zh-CN" b="1" dirty="0"/>
              <a:t>获得了基类成员的一份拷贝，这份拷贝构成了派生类对象内部的一个基类子对象。</a:t>
            </a:r>
            <a:endParaRPr lang="en-US" altLang="zh-CN" b="1" dirty="0"/>
          </a:p>
          <a:p>
            <a:pPr marL="857250" lvl="1" indent="-457200">
              <a:defRPr/>
            </a:pPr>
            <a:r>
              <a:rPr lang="zh-CN" altLang="en-US" b="1" dirty="0"/>
              <a:t>因此，</a:t>
            </a:r>
            <a:r>
              <a:rPr lang="zh-CN" altLang="zh-CN" b="1" dirty="0">
                <a:solidFill>
                  <a:srgbClr val="FF0000"/>
                </a:solidFill>
              </a:rPr>
              <a:t>公有派生方式下，凡是需要基类对象的地方都可以使用派生类对象。</a:t>
            </a:r>
            <a:r>
              <a:rPr lang="zh-CN" altLang="zh-CN" b="1" dirty="0"/>
              <a:t>基类对象能够解决的问题，用派生类对象也能够解决</a:t>
            </a:r>
            <a:r>
              <a:rPr lang="zh-CN" altLang="en-US" b="1" dirty="0"/>
              <a:t>。称为赋值相容。包括下面三种情况：</a:t>
            </a:r>
            <a:endParaRPr lang="en-US" altLang="zh-CN" b="1" dirty="0"/>
          </a:p>
          <a:p>
            <a:pPr marL="1257300" lvl="2" indent="-457200">
              <a:buFont typeface="+mj-ea"/>
              <a:buAutoNum type="circleNumDbPlain"/>
              <a:defRPr/>
            </a:pPr>
            <a:r>
              <a:rPr lang="zh-CN" altLang="zh-CN" sz="2800" b="1" dirty="0">
                <a:solidFill>
                  <a:srgbClr val="0000CC"/>
                </a:solidFill>
              </a:rPr>
              <a:t>把派生类对象赋值给基类对象；</a:t>
            </a:r>
            <a:endParaRPr lang="en-US" altLang="zh-CN" sz="2800" b="1" dirty="0">
              <a:solidFill>
                <a:srgbClr val="0000CC"/>
              </a:solidFill>
            </a:endParaRPr>
          </a:p>
          <a:p>
            <a:pPr marL="1257300" lvl="2" indent="-457200">
              <a:buFont typeface="+mj-ea"/>
              <a:buAutoNum type="circleNumDbPlain"/>
              <a:defRPr/>
            </a:pPr>
            <a:r>
              <a:rPr lang="zh-CN" altLang="zh-CN" sz="2800" b="1" dirty="0">
                <a:solidFill>
                  <a:srgbClr val="0000CC"/>
                </a:solidFill>
              </a:rPr>
              <a:t>把派生类对象的地址赋值给基类指针；</a:t>
            </a:r>
            <a:endParaRPr lang="en-US" altLang="zh-CN" sz="2800" b="1" dirty="0">
              <a:solidFill>
                <a:srgbClr val="0000CC"/>
              </a:solidFill>
            </a:endParaRPr>
          </a:p>
          <a:p>
            <a:pPr marL="1257300" lvl="2" indent="-457200">
              <a:buFont typeface="+mj-ea"/>
              <a:buAutoNum type="circleNumDbPlain"/>
              <a:defRPr/>
            </a:pPr>
            <a:r>
              <a:rPr lang="zh-CN" altLang="zh-CN" sz="2800" b="1" dirty="0">
                <a:solidFill>
                  <a:srgbClr val="0000CC"/>
                </a:solidFill>
              </a:rPr>
              <a:t>或者用派生类对象初始化基类对象的引用。</a:t>
            </a:r>
            <a:endParaRPr lang="en-US" altLang="zh-CN" sz="2800" b="1" dirty="0">
              <a:solidFill>
                <a:srgbClr val="0000CC"/>
              </a:solidFill>
            </a:endParaRPr>
          </a:p>
          <a:p>
            <a:pPr marL="400050" lvl="1" indent="0">
              <a:buFontTx/>
              <a:buNone/>
              <a:defRPr/>
            </a:pPr>
            <a:endParaRPr lang="zh-CN" altLang="en-US" sz="2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pPr marL="0" indent="0">
              <a:buFontTx/>
              <a:buNone/>
            </a:pPr>
            <a:r>
              <a:rPr lang="en-US" altLang="zh-CN" dirty="0"/>
              <a:t>2．</a:t>
            </a:r>
            <a:r>
              <a:rPr lang="zh-CN" altLang="en-US" b="1" dirty="0"/>
              <a:t>派生类与基类赋值相容的处理方式</a:t>
            </a:r>
            <a:endParaRPr lang="en-US" altLang="zh-CN" b="1" dirty="0"/>
          </a:p>
          <a:p>
            <a:pPr marL="857250" lvl="1" indent="-457200"/>
            <a:r>
              <a:rPr lang="zh-CN" altLang="zh-CN" sz="2400" b="1" dirty="0"/>
              <a:t>因</a:t>
            </a:r>
            <a:r>
              <a:rPr lang="zh-CN" altLang="en-US" sz="2400" b="1" dirty="0"/>
              <a:t>为</a:t>
            </a:r>
            <a:r>
              <a:rPr lang="zh-CN" altLang="zh-CN" sz="2400" b="1" dirty="0"/>
              <a:t>任何一个派生类对象的内部都包含有一个基类子对象，在进行派生类对象向基类对象的赋值时，</a:t>
            </a:r>
            <a:r>
              <a:rPr lang="en-US" altLang="zh-CN" sz="2400" b="1" dirty="0"/>
              <a:t>C++</a:t>
            </a:r>
            <a:r>
              <a:rPr lang="zh-CN" altLang="zh-CN" sz="2400" b="1" dirty="0"/>
              <a:t>采用</a:t>
            </a:r>
            <a:r>
              <a:rPr lang="zh-CN" altLang="zh-CN" sz="2400" b="1" dirty="0">
                <a:solidFill>
                  <a:srgbClr val="0000CC"/>
                </a:solidFill>
              </a:rPr>
              <a:t>截取的方法</a:t>
            </a:r>
            <a:r>
              <a:rPr lang="zh-CN" altLang="zh-CN" sz="2400" b="1" dirty="0"/>
              <a:t>从派生类对象中</a:t>
            </a:r>
            <a:r>
              <a:rPr lang="zh-CN" altLang="zh-CN" sz="2400" b="1" dirty="0">
                <a:solidFill>
                  <a:srgbClr val="FF0000"/>
                </a:solidFill>
              </a:rPr>
              <a:t>复制其基类子对象并将之赋值给基类对象</a:t>
            </a:r>
            <a:r>
              <a:rPr lang="zh-CN" altLang="zh-CN" sz="2400" b="1" dirty="0"/>
              <a:t>。</a:t>
            </a:r>
            <a:endParaRPr lang="zh-CN" altLang="en-US" sz="2400" b="1" dirty="0"/>
          </a:p>
        </p:txBody>
      </p:sp>
      <p:sp>
        <p:nvSpPr>
          <p:cNvPr id="93186" name="标题 1"/>
          <p:cNvSpPr>
            <a:spLocks noGrp="1"/>
          </p:cNvSpPr>
          <p:nvPr>
            <p:ph type="title"/>
          </p:nvPr>
        </p:nvSpPr>
        <p:spPr>
          <a:xfrm>
            <a:off x="457200" y="73025"/>
            <a:ext cx="8229600" cy="811213"/>
          </a:xfrm>
        </p:spPr>
        <p:txBody>
          <a:bodyPr/>
          <a:lstStyle/>
          <a:p>
            <a:r>
              <a:rPr lang="en-US" altLang="zh-CN" b="1"/>
              <a:t>4.6  </a:t>
            </a:r>
            <a:r>
              <a:rPr lang="zh-CN" altLang="zh-CN" b="1">
                <a:solidFill>
                  <a:srgbClr val="FF0000"/>
                </a:solidFill>
              </a:rPr>
              <a:t>基类与派生类</a:t>
            </a:r>
            <a:r>
              <a:rPr lang="zh-CN" altLang="zh-CN" b="1"/>
              <a:t>对象的关系</a:t>
            </a:r>
            <a:endParaRPr lang="zh-CN" altLang="en-US"/>
          </a:p>
        </p:txBody>
      </p:sp>
      <p:pic>
        <p:nvPicPr>
          <p:cNvPr id="1026" name="Picture 2"/>
          <p:cNvPicPr>
            <a:picLocks noChangeAspect="1" noChangeArrowheads="1"/>
          </p:cNvPicPr>
          <p:nvPr/>
        </p:nvPicPr>
        <p:blipFill>
          <a:blip r:embed="rId1"/>
          <a:srcRect/>
          <a:stretch>
            <a:fillRect/>
          </a:stretch>
        </p:blipFill>
        <p:spPr bwMode="auto">
          <a:xfrm>
            <a:off x="457200" y="3284538"/>
            <a:ext cx="8535988" cy="3152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arn(inVertical)">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755650" y="0"/>
            <a:ext cx="7772400" cy="1143000"/>
          </a:xfrm>
        </p:spPr>
        <p:txBody>
          <a:bodyPr/>
          <a:lstStyle/>
          <a:p>
            <a:pPr eaLnBrk="1" hangingPunct="1"/>
            <a:r>
              <a:rPr lang="en-US" altLang="zh-CN" b="1"/>
              <a:t>4.3. </a:t>
            </a:r>
            <a:r>
              <a:rPr lang="zh-CN" altLang="en-US" b="1">
                <a:solidFill>
                  <a:srgbClr val="FF0000"/>
                </a:solidFill>
              </a:rPr>
              <a:t>继承方式</a:t>
            </a:r>
            <a:endParaRPr lang="zh-CN" altLang="en-US" b="1">
              <a:solidFill>
                <a:srgbClr val="FF0000"/>
              </a:solidFill>
            </a:endParaRPr>
          </a:p>
        </p:txBody>
      </p:sp>
      <p:sp>
        <p:nvSpPr>
          <p:cNvPr id="9219" name="Rectangle 3"/>
          <p:cNvSpPr>
            <a:spLocks noGrp="1" noChangeArrowheads="1"/>
          </p:cNvSpPr>
          <p:nvPr>
            <p:ph type="body" idx="1"/>
          </p:nvPr>
        </p:nvSpPr>
        <p:spPr>
          <a:xfrm>
            <a:off x="323850" y="1143000"/>
            <a:ext cx="8132763" cy="4745038"/>
          </a:xfrm>
        </p:spPr>
        <p:txBody>
          <a:bodyPr/>
          <a:lstStyle/>
          <a:p>
            <a:pPr marL="0" indent="0" eaLnBrk="1" hangingPunct="1">
              <a:buFontTx/>
              <a:buNone/>
              <a:defRPr/>
            </a:pPr>
            <a:r>
              <a:rPr lang="en-US" altLang="zh-CN" b="1" dirty="0">
                <a:solidFill>
                  <a:srgbClr val="0000CC"/>
                </a:solidFill>
              </a:rPr>
              <a:t>1、C++</a:t>
            </a:r>
            <a:r>
              <a:rPr lang="zh-CN" altLang="zh-CN" b="1" dirty="0">
                <a:solidFill>
                  <a:srgbClr val="0000CC"/>
                </a:solidFill>
              </a:rPr>
              <a:t>的继承</a:t>
            </a:r>
            <a:r>
              <a:rPr lang="zh-CN" altLang="en-US" b="1" dirty="0">
                <a:solidFill>
                  <a:srgbClr val="0000CC"/>
                </a:solidFill>
              </a:rPr>
              <a:t>方式</a:t>
            </a:r>
            <a:endParaRPr lang="en-US" altLang="zh-CN" b="1" dirty="0">
              <a:solidFill>
                <a:srgbClr val="0000CC"/>
              </a:solidFill>
            </a:endParaRPr>
          </a:p>
          <a:p>
            <a:pPr lvl="1" eaLnBrk="1" hangingPunct="1">
              <a:defRPr/>
            </a:pPr>
            <a:r>
              <a:rPr lang="zh-CN" altLang="zh-CN" sz="2400" b="1" dirty="0"/>
              <a:t>公有继承、保护继承和私有继承，也称为公有派生、保护派生和私有派生。</a:t>
            </a:r>
            <a:endParaRPr lang="en-US" altLang="zh-CN" sz="2400" b="1" dirty="0"/>
          </a:p>
          <a:p>
            <a:pPr lvl="1" eaLnBrk="1" hangingPunct="1">
              <a:defRPr/>
            </a:pPr>
            <a:r>
              <a:rPr lang="zh-CN" altLang="zh-CN" sz="2400" b="1" dirty="0"/>
              <a:t>不同继承方式会不同程度地改变基类成员在派生类中的访问权限</a:t>
            </a:r>
            <a:endParaRPr lang="en-US" altLang="zh-CN" sz="2400" b="1" dirty="0"/>
          </a:p>
          <a:p>
            <a:pPr marL="0" indent="0" eaLnBrk="1" hangingPunct="1">
              <a:buFontTx/>
              <a:buNone/>
              <a:defRPr/>
            </a:pPr>
            <a:r>
              <a:rPr lang="en-US" altLang="zh-CN" b="1" dirty="0">
                <a:solidFill>
                  <a:srgbClr val="0000CC"/>
                </a:solidFill>
              </a:rPr>
              <a:t>2、</a:t>
            </a:r>
            <a:r>
              <a:rPr lang="zh-CN" altLang="en-US" b="1" dirty="0">
                <a:solidFill>
                  <a:srgbClr val="0000CC"/>
                </a:solidFill>
              </a:rPr>
              <a:t>继承语法形式</a:t>
            </a:r>
            <a:endParaRPr lang="zh-CN" altLang="en-US" b="1" dirty="0">
              <a:solidFill>
                <a:srgbClr val="0000CC"/>
              </a:solidFill>
            </a:endParaRPr>
          </a:p>
          <a:p>
            <a:pPr lvl="1" eaLnBrk="1" hangingPunct="1">
              <a:buFontTx/>
              <a:buNone/>
              <a:defRPr/>
            </a:pPr>
            <a:r>
              <a:rPr lang="en-US" altLang="zh-CN" b="1" dirty="0"/>
              <a:t>class B {……};</a:t>
            </a:r>
            <a:endParaRPr lang="en-US" altLang="zh-CN" b="1" dirty="0"/>
          </a:p>
          <a:p>
            <a:pPr lvl="1" eaLnBrk="1" hangingPunct="1">
              <a:buFontTx/>
              <a:buNone/>
              <a:defRPr/>
            </a:pPr>
            <a:r>
              <a:rPr lang="en-US" altLang="zh-CN" b="1" dirty="0"/>
              <a:t>class D </a:t>
            </a:r>
            <a:r>
              <a:rPr lang="en-US" altLang="zh-CN" b="1" dirty="0">
                <a:solidFill>
                  <a:srgbClr val="FF0000"/>
                </a:solidFill>
              </a:rPr>
              <a:t>: [private | protected | public] B</a:t>
            </a:r>
            <a:endParaRPr lang="en-US" altLang="zh-CN" b="1" dirty="0">
              <a:solidFill>
                <a:srgbClr val="FF0000"/>
              </a:solidFill>
            </a:endParaRPr>
          </a:p>
          <a:p>
            <a:pPr lvl="1" eaLnBrk="1" hangingPunct="1">
              <a:buFontTx/>
              <a:buNone/>
              <a:defRPr/>
            </a:pPr>
            <a:r>
              <a:rPr lang="en-US" altLang="zh-CN" b="1" dirty="0"/>
              <a:t>{</a:t>
            </a:r>
            <a:endParaRPr lang="en-US" altLang="zh-CN" b="1" dirty="0"/>
          </a:p>
          <a:p>
            <a:pPr lvl="1" eaLnBrk="1" hangingPunct="1">
              <a:buFontTx/>
              <a:buNone/>
              <a:defRPr/>
            </a:pPr>
            <a:r>
              <a:rPr lang="en-US" altLang="zh-CN" b="1" dirty="0"/>
              <a:t>	……</a:t>
            </a:r>
            <a:endParaRPr lang="en-US" altLang="zh-CN" b="1" dirty="0"/>
          </a:p>
          <a:p>
            <a:pPr lvl="1" eaLnBrk="1" hangingPunct="1">
              <a:buFontTx/>
              <a:buNone/>
              <a:defRPr/>
            </a:pPr>
            <a:r>
              <a:rPr lang="en-US" altLang="zh-CN" b="1" dirty="0"/>
              <a:t>};</a:t>
            </a:r>
            <a:endParaRPr lang="en-US" altLang="zh-CN" b="1" dirty="0"/>
          </a:p>
          <a:p>
            <a:pPr eaLnBrk="1" hangingPunct="1">
              <a:buFontTx/>
              <a:buNone/>
              <a:defRPr/>
            </a:pPr>
            <a:endParaRPr lang="en-US" altLang="zh-CN" b="1" dirty="0"/>
          </a:p>
        </p:txBody>
      </p:sp>
      <p:grpSp>
        <p:nvGrpSpPr>
          <p:cNvPr id="20483" name="Group 4"/>
          <p:cNvGrpSpPr>
            <a:grpSpLocks noChangeAspect="1"/>
          </p:cNvGrpSpPr>
          <p:nvPr/>
        </p:nvGrpSpPr>
        <p:grpSpPr bwMode="auto">
          <a:xfrm>
            <a:off x="3919538" y="4006850"/>
            <a:ext cx="5256212" cy="3024188"/>
            <a:chOff x="2489" y="706"/>
            <a:chExt cx="2802" cy="1630"/>
          </a:xfrm>
        </p:grpSpPr>
        <p:sp>
          <p:nvSpPr>
            <p:cNvPr id="20484" name="AutoShape 5"/>
            <p:cNvSpPr>
              <a:spLocks noChangeAspect="1" noChangeArrowheads="1"/>
            </p:cNvSpPr>
            <p:nvPr/>
          </p:nvSpPr>
          <p:spPr bwMode="auto">
            <a:xfrm>
              <a:off x="2489" y="706"/>
              <a:ext cx="2802" cy="1630"/>
            </a:xfrm>
            <a:prstGeom prst="rect">
              <a:avLst/>
            </a:prstGeom>
            <a:noFill/>
            <a:ln w="9525">
              <a:noFill/>
              <a:miter lim="800000"/>
            </a:ln>
          </p:spPr>
          <p:txBody>
            <a:bodyPr/>
            <a:lstStyle/>
            <a:p>
              <a:endParaRPr lang="zh-CN" altLang="en-US"/>
            </a:p>
          </p:txBody>
        </p:sp>
        <p:sp>
          <p:nvSpPr>
            <p:cNvPr id="20485" name="Text Box 6"/>
            <p:cNvSpPr txBox="1">
              <a:spLocks noChangeArrowheads="1"/>
            </p:cNvSpPr>
            <p:nvPr/>
          </p:nvSpPr>
          <p:spPr bwMode="auto">
            <a:xfrm>
              <a:off x="2580" y="1114"/>
              <a:ext cx="1175" cy="407"/>
            </a:xfrm>
            <a:prstGeom prst="rect">
              <a:avLst/>
            </a:prstGeom>
            <a:solidFill>
              <a:srgbClr val="FFFFFF"/>
            </a:solidFill>
            <a:ln w="9525">
              <a:solidFill>
                <a:srgbClr val="000000"/>
              </a:solidFill>
              <a:miter lim="800000"/>
            </a:ln>
          </p:spPr>
          <p:txBody>
            <a:bodyPr/>
            <a:lstStyle/>
            <a:p>
              <a:pPr algn="just"/>
              <a:r>
                <a:rPr lang="zh-CN" altLang="en-US" sz="2800" b="1">
                  <a:latin typeface="Times New Roman" panose="02020603050405020304" pitchFamily="18" charset="0"/>
                </a:rPr>
                <a:t>基类子对象</a:t>
              </a:r>
              <a:endParaRPr lang="zh-CN" altLang="en-US" sz="2800" b="1"/>
            </a:p>
          </p:txBody>
        </p:sp>
        <p:sp>
          <p:nvSpPr>
            <p:cNvPr id="20486" name="Text Box 7"/>
            <p:cNvSpPr txBox="1">
              <a:spLocks noChangeArrowheads="1"/>
            </p:cNvSpPr>
            <p:nvPr/>
          </p:nvSpPr>
          <p:spPr bwMode="auto">
            <a:xfrm>
              <a:off x="2580" y="1534"/>
              <a:ext cx="1175" cy="680"/>
            </a:xfrm>
            <a:prstGeom prst="rect">
              <a:avLst/>
            </a:prstGeom>
            <a:solidFill>
              <a:srgbClr val="FFFFFF"/>
            </a:solidFill>
            <a:ln w="9525">
              <a:solidFill>
                <a:srgbClr val="000000"/>
              </a:solidFill>
              <a:miter lim="800000"/>
            </a:ln>
          </p:spPr>
          <p:txBody>
            <a:bodyPr/>
            <a:lstStyle/>
            <a:p>
              <a:pPr algn="just"/>
              <a:r>
                <a:rPr lang="zh-CN" altLang="en-US" sz="2800" b="1">
                  <a:latin typeface="Times New Roman" panose="02020603050405020304" pitchFamily="18" charset="0"/>
                </a:rPr>
                <a:t>派生类新定义成员</a:t>
              </a:r>
              <a:endParaRPr lang="zh-CN" altLang="en-US" sz="2800" b="1"/>
            </a:p>
          </p:txBody>
        </p:sp>
        <p:sp>
          <p:nvSpPr>
            <p:cNvPr id="20487" name="AutoShape 8"/>
            <p:cNvSpPr/>
            <p:nvPr/>
          </p:nvSpPr>
          <p:spPr bwMode="auto">
            <a:xfrm>
              <a:off x="3845" y="1114"/>
              <a:ext cx="271" cy="407"/>
            </a:xfrm>
            <a:prstGeom prst="rightBrace">
              <a:avLst>
                <a:gd name="adj1" fmla="val 12515"/>
                <a:gd name="adj2" fmla="val 50000"/>
              </a:avLst>
            </a:prstGeom>
            <a:noFill/>
            <a:ln w="9525">
              <a:solidFill>
                <a:srgbClr val="000000"/>
              </a:solidFill>
              <a:round/>
            </a:ln>
          </p:spPr>
          <p:txBody>
            <a:bodyPr/>
            <a:lstStyle/>
            <a:p>
              <a:pPr algn="just"/>
              <a:endParaRPr lang="zh-CN" altLang="zh-CN" sz="2800"/>
            </a:p>
          </p:txBody>
        </p:sp>
        <p:sp>
          <p:nvSpPr>
            <p:cNvPr id="20488" name="AutoShape 9"/>
            <p:cNvSpPr/>
            <p:nvPr/>
          </p:nvSpPr>
          <p:spPr bwMode="auto">
            <a:xfrm>
              <a:off x="3845" y="1521"/>
              <a:ext cx="271" cy="680"/>
            </a:xfrm>
            <a:prstGeom prst="rightBrace">
              <a:avLst>
                <a:gd name="adj1" fmla="val 20910"/>
                <a:gd name="adj2" fmla="val 50000"/>
              </a:avLst>
            </a:prstGeom>
            <a:noFill/>
            <a:ln w="9525">
              <a:solidFill>
                <a:srgbClr val="000000"/>
              </a:solidFill>
              <a:round/>
            </a:ln>
          </p:spPr>
          <p:txBody>
            <a:bodyPr/>
            <a:lstStyle/>
            <a:p>
              <a:pPr algn="just"/>
              <a:endParaRPr lang="zh-CN" altLang="zh-CN"/>
            </a:p>
          </p:txBody>
        </p:sp>
        <p:sp>
          <p:nvSpPr>
            <p:cNvPr id="20489" name="Text Box 10"/>
            <p:cNvSpPr txBox="1">
              <a:spLocks noChangeArrowheads="1"/>
            </p:cNvSpPr>
            <p:nvPr/>
          </p:nvSpPr>
          <p:spPr bwMode="auto">
            <a:xfrm>
              <a:off x="4116" y="1114"/>
              <a:ext cx="1175" cy="407"/>
            </a:xfrm>
            <a:prstGeom prst="rect">
              <a:avLst/>
            </a:prstGeom>
            <a:noFill/>
            <a:ln w="9525">
              <a:noFill/>
              <a:miter lim="800000"/>
            </a:ln>
          </p:spPr>
          <p:txBody>
            <a:bodyPr/>
            <a:lstStyle/>
            <a:p>
              <a:pPr algn="just"/>
              <a:r>
                <a:rPr lang="zh-CN" altLang="en-US" sz="2400" b="1">
                  <a:latin typeface="Times New Roman" panose="02020603050405020304" pitchFamily="18" charset="0"/>
                </a:rPr>
                <a:t>继承部分</a:t>
              </a:r>
              <a:endParaRPr lang="zh-CN" altLang="en-US" sz="2400" b="1"/>
            </a:p>
          </p:txBody>
        </p:sp>
        <p:sp>
          <p:nvSpPr>
            <p:cNvPr id="20490" name="Text Box 11"/>
            <p:cNvSpPr txBox="1">
              <a:spLocks noChangeArrowheads="1"/>
            </p:cNvSpPr>
            <p:nvPr/>
          </p:nvSpPr>
          <p:spPr bwMode="auto">
            <a:xfrm>
              <a:off x="4116" y="1657"/>
              <a:ext cx="1175" cy="408"/>
            </a:xfrm>
            <a:prstGeom prst="rect">
              <a:avLst/>
            </a:prstGeom>
            <a:noFill/>
            <a:ln w="9525">
              <a:noFill/>
              <a:miter lim="800000"/>
            </a:ln>
          </p:spPr>
          <p:txBody>
            <a:bodyPr/>
            <a:lstStyle/>
            <a:p>
              <a:pPr algn="just"/>
              <a:r>
                <a:rPr lang="zh-CN" altLang="en-US" sz="2400" b="1">
                  <a:latin typeface="Times New Roman" panose="02020603050405020304" pitchFamily="18" charset="0"/>
                </a:rPr>
                <a:t>派生部分</a:t>
              </a:r>
              <a:endParaRPr lang="zh-CN" altLang="en-US" sz="2400" b="1"/>
            </a:p>
          </p:txBody>
        </p:sp>
        <p:sp>
          <p:nvSpPr>
            <p:cNvPr id="20491" name="Text Box 12"/>
            <p:cNvSpPr txBox="1">
              <a:spLocks noChangeArrowheads="1"/>
            </p:cNvSpPr>
            <p:nvPr/>
          </p:nvSpPr>
          <p:spPr bwMode="auto">
            <a:xfrm>
              <a:off x="2640" y="706"/>
              <a:ext cx="1175" cy="408"/>
            </a:xfrm>
            <a:prstGeom prst="rect">
              <a:avLst/>
            </a:prstGeom>
            <a:noFill/>
            <a:ln w="9525">
              <a:noFill/>
              <a:miter lim="800000"/>
            </a:ln>
          </p:spPr>
          <p:txBody>
            <a:bodyPr/>
            <a:lstStyle/>
            <a:p>
              <a:pPr algn="just"/>
              <a:r>
                <a:rPr lang="zh-CN" altLang="en-US" sz="2800" b="1">
                  <a:solidFill>
                    <a:schemeClr val="accent2"/>
                  </a:solidFill>
                  <a:latin typeface="Times New Roman" panose="02020603050405020304" pitchFamily="18" charset="0"/>
                </a:rPr>
                <a:t>派生类对象</a:t>
              </a:r>
              <a:endParaRPr lang="zh-CN" altLang="en-US" sz="2800" b="1">
                <a:solidFill>
                  <a:schemeClr val="accent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 calcmode="lin" valueType="num">
                                      <p:cBhvr additive="base">
                                        <p:cTn id="31"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219">
                                            <p:txEl>
                                              <p:pRg st="5" end="5"/>
                                            </p:txEl>
                                          </p:spTgt>
                                        </p:tgtEl>
                                        <p:attrNameLst>
                                          <p:attrName>style.visibility</p:attrName>
                                        </p:attrNameLst>
                                      </p:cBhvr>
                                      <p:to>
                                        <p:strVal val="visible"/>
                                      </p:to>
                                    </p:set>
                                    <p:anim calcmode="lin" valueType="num">
                                      <p:cBhvr additive="base">
                                        <p:cTn id="35"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219">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219">
                                            <p:txEl>
                                              <p:pRg st="6" end="6"/>
                                            </p:txEl>
                                          </p:spTgt>
                                        </p:tgtEl>
                                        <p:attrNameLst>
                                          <p:attrName>style.visibility</p:attrName>
                                        </p:attrNameLst>
                                      </p:cBhvr>
                                      <p:to>
                                        <p:strVal val="visible"/>
                                      </p:to>
                                    </p:set>
                                    <p:anim calcmode="lin" valueType="num">
                                      <p:cBhvr additive="base">
                                        <p:cTn id="39"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219">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219">
                                            <p:txEl>
                                              <p:pRg st="7" end="7"/>
                                            </p:txEl>
                                          </p:spTgt>
                                        </p:tgtEl>
                                        <p:attrNameLst>
                                          <p:attrName>style.visibility</p:attrName>
                                        </p:attrNameLst>
                                      </p:cBhvr>
                                      <p:to>
                                        <p:strVal val="visible"/>
                                      </p:to>
                                    </p:set>
                                    <p:anim calcmode="lin" valueType="num">
                                      <p:cBhvr additive="base">
                                        <p:cTn id="43"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219">
                                            <p:txEl>
                                              <p:pRg st="8" end="8"/>
                                            </p:txEl>
                                          </p:spTgt>
                                        </p:tgtEl>
                                        <p:attrNameLst>
                                          <p:attrName>style.visibility</p:attrName>
                                        </p:attrNameLst>
                                      </p:cBhvr>
                                      <p:to>
                                        <p:strVal val="visible"/>
                                      </p:to>
                                    </p:set>
                                    <p:anim calcmode="lin" valueType="num">
                                      <p:cBhvr additive="base">
                                        <p:cTn id="47"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a:xfrm>
            <a:off x="457200" y="73025"/>
            <a:ext cx="8229600" cy="811213"/>
          </a:xfrm>
        </p:spPr>
        <p:txBody>
          <a:bodyPr/>
          <a:lstStyle/>
          <a:p>
            <a:r>
              <a:rPr lang="en-US" altLang="zh-CN" sz="3200" b="1"/>
              <a:t>4.6.1 </a:t>
            </a:r>
            <a:r>
              <a:rPr lang="zh-CN" altLang="zh-CN" sz="3200" b="1"/>
              <a:t>派生类对象</a:t>
            </a:r>
            <a:r>
              <a:rPr lang="zh-CN" altLang="zh-CN" sz="3200" b="1">
                <a:solidFill>
                  <a:srgbClr val="FF0000"/>
                </a:solidFill>
              </a:rPr>
              <a:t>对基类对象的赋值和初始化</a:t>
            </a:r>
            <a:endParaRPr lang="zh-CN" altLang="en-US" sz="3200">
              <a:solidFill>
                <a:srgbClr val="FF0000"/>
              </a:solidFill>
            </a:endParaRPr>
          </a:p>
        </p:txBody>
      </p:sp>
      <p:sp>
        <p:nvSpPr>
          <p:cNvPr id="3" name="内容占位符 2"/>
          <p:cNvSpPr>
            <a:spLocks noGrp="1"/>
          </p:cNvSpPr>
          <p:nvPr>
            <p:ph idx="1"/>
          </p:nvPr>
        </p:nvSpPr>
        <p:spPr>
          <a:xfrm>
            <a:off x="179388" y="1076325"/>
            <a:ext cx="8964612" cy="5168900"/>
          </a:xfrm>
        </p:spPr>
        <p:txBody>
          <a:bodyPr/>
          <a:lstStyle/>
          <a:p>
            <a:pPr>
              <a:defRPr/>
            </a:pPr>
            <a:r>
              <a:rPr lang="zh-CN" altLang="en-US" sz="2800" b="1" dirty="0">
                <a:solidFill>
                  <a:srgbClr val="0000CC"/>
                </a:solidFill>
              </a:rPr>
              <a:t>派生类中基类之间的对象复制关系</a:t>
            </a:r>
            <a:endParaRPr lang="en-US" altLang="zh-CN" sz="2800" b="1" dirty="0">
              <a:solidFill>
                <a:srgbClr val="0000CC"/>
              </a:solidFill>
            </a:endParaRPr>
          </a:p>
          <a:p>
            <a:pPr lvl="1">
              <a:defRPr/>
            </a:pPr>
            <a:r>
              <a:rPr lang="zh-CN" altLang="en-US" sz="2400" b="1" dirty="0"/>
              <a:t>以下两种操作</a:t>
            </a:r>
            <a:r>
              <a:rPr lang="zh-CN" altLang="zh-CN" sz="2400" b="1" dirty="0"/>
              <a:t>并不存在从派生类向基类的类型转换</a:t>
            </a:r>
            <a:r>
              <a:rPr lang="zh-CN" altLang="en-US" sz="2400" b="1" dirty="0"/>
              <a:t>，</a:t>
            </a:r>
            <a:r>
              <a:rPr lang="zh-CN" altLang="zh-CN" sz="2400" b="1" dirty="0"/>
              <a:t>本质上是执行</a:t>
            </a:r>
            <a:r>
              <a:rPr lang="zh-CN" altLang="zh-CN" sz="2400" b="1" dirty="0">
                <a:solidFill>
                  <a:srgbClr val="FF0000"/>
                </a:solidFill>
              </a:rPr>
              <a:t>基类对象的复制构造函数或赋值运算符函数</a:t>
            </a:r>
            <a:r>
              <a:rPr lang="zh-CN" altLang="zh-CN" sz="2400" b="1" dirty="0"/>
              <a:t>，通过它们把派生类对象中从基类继承到的数据成员复制给基类对象</a:t>
            </a:r>
            <a:endParaRPr lang="zh-CN" altLang="zh-CN" sz="2400" b="1" dirty="0"/>
          </a:p>
          <a:p>
            <a:pPr marL="914400" lvl="1" indent="-457200">
              <a:buFont typeface="+mj-ea"/>
              <a:buAutoNum type="circleNumDbPlain"/>
              <a:defRPr/>
            </a:pPr>
            <a:r>
              <a:rPr lang="zh-CN" altLang="zh-CN" sz="2400" b="1" dirty="0">
                <a:solidFill>
                  <a:srgbClr val="FF0000"/>
                </a:solidFill>
              </a:rPr>
              <a:t>在把派生类对象赋值给基类对象</a:t>
            </a:r>
            <a:endParaRPr lang="en-US" altLang="zh-CN" sz="2400" b="1" dirty="0">
              <a:solidFill>
                <a:srgbClr val="FF0000"/>
              </a:solidFill>
            </a:endParaRPr>
          </a:p>
          <a:p>
            <a:pPr marL="914400" lvl="1" indent="-457200">
              <a:buFont typeface="+mj-ea"/>
              <a:buAutoNum type="circleNumDbPlain"/>
              <a:defRPr/>
            </a:pPr>
            <a:r>
              <a:rPr lang="zh-CN" altLang="zh-CN" sz="2400" b="1" dirty="0">
                <a:solidFill>
                  <a:srgbClr val="FF0000"/>
                </a:solidFill>
              </a:rPr>
              <a:t>用派生类对象初始化基类对象</a:t>
            </a:r>
            <a:endParaRPr lang="en-US" altLang="zh-CN" sz="2400" b="1" dirty="0">
              <a:solidFill>
                <a:srgbClr val="FF0000"/>
              </a:solidFill>
            </a:endParaRPr>
          </a:p>
          <a:p>
            <a:pPr marL="457200" lvl="1" indent="0">
              <a:buFontTx/>
              <a:buNone/>
              <a:defRPr/>
            </a:pPr>
            <a:r>
              <a:rPr lang="zh-CN" altLang="en-US" sz="2400" b="1" dirty="0"/>
              <a:t>注意：</a:t>
            </a:r>
            <a:r>
              <a:rPr lang="zh-CN" altLang="en-US" sz="2400" b="1" u="sng" dirty="0">
                <a:solidFill>
                  <a:srgbClr val="FF0000"/>
                </a:solidFill>
              </a:rPr>
              <a:t>不存在基类对象向派生类对象的复制关系</a:t>
            </a:r>
            <a:endParaRPr lang="en-US" altLang="zh-CN" sz="2400" b="1" dirty="0"/>
          </a:p>
          <a:p>
            <a:pPr marL="57150" indent="0">
              <a:buFontTx/>
              <a:buNone/>
              <a:defRPr/>
            </a:pPr>
            <a:r>
              <a:rPr lang="zh-CN" altLang="zh-CN" sz="2800" b="1" dirty="0">
                <a:solidFill>
                  <a:srgbClr val="0000CC"/>
                </a:solidFill>
              </a:rPr>
              <a:t>【例</a:t>
            </a:r>
            <a:r>
              <a:rPr lang="en-US" altLang="zh-CN" sz="2800" b="1" dirty="0">
                <a:solidFill>
                  <a:srgbClr val="0000CC"/>
                </a:solidFill>
              </a:rPr>
              <a:t>4-14</a:t>
            </a:r>
            <a:r>
              <a:rPr lang="zh-CN" altLang="zh-CN" sz="2800" b="1" dirty="0">
                <a:solidFill>
                  <a:srgbClr val="0000CC"/>
                </a:solidFill>
              </a:rPr>
              <a:t>】 类</a:t>
            </a:r>
            <a:r>
              <a:rPr lang="en-US" altLang="zh-CN" sz="2800" b="1" dirty="0">
                <a:solidFill>
                  <a:srgbClr val="0000CC"/>
                </a:solidFill>
              </a:rPr>
              <a:t>B</a:t>
            </a:r>
            <a:r>
              <a:rPr lang="zh-CN" altLang="zh-CN" sz="2800" b="1" dirty="0">
                <a:solidFill>
                  <a:srgbClr val="0000CC"/>
                </a:solidFill>
              </a:rPr>
              <a:t>从类</a:t>
            </a:r>
            <a:r>
              <a:rPr lang="en-US" altLang="zh-CN" sz="2800" b="1" dirty="0">
                <a:solidFill>
                  <a:srgbClr val="0000CC"/>
                </a:solidFill>
              </a:rPr>
              <a:t>A</a:t>
            </a:r>
            <a:r>
              <a:rPr lang="zh-CN" altLang="zh-CN" sz="2800" b="1" dirty="0">
                <a:solidFill>
                  <a:srgbClr val="0000CC"/>
                </a:solidFill>
              </a:rPr>
              <a:t>派生，设计类</a:t>
            </a:r>
            <a:r>
              <a:rPr lang="en-US" altLang="zh-CN" sz="2800" b="1" dirty="0">
                <a:solidFill>
                  <a:srgbClr val="0000CC"/>
                </a:solidFill>
              </a:rPr>
              <a:t>B</a:t>
            </a:r>
            <a:r>
              <a:rPr lang="zh-CN" altLang="zh-CN" sz="2800" b="1" dirty="0">
                <a:solidFill>
                  <a:srgbClr val="0000CC"/>
                </a:solidFill>
              </a:rPr>
              <a:t>的复制构造函数和赋值运算符函数，并验证把派生对象赋值给基类对象或通过它初始化基类对象时，相关函数的调用情况。</a:t>
            </a:r>
            <a:endParaRPr lang="zh-CN" altLang="zh-CN" sz="2800" b="1" dirty="0">
              <a:solidFill>
                <a:srgbClr val="0000CC"/>
              </a:solidFill>
            </a:endParaRPr>
          </a:p>
          <a:p>
            <a:pPr marL="457200" lvl="1" indent="0">
              <a:buFontTx/>
              <a:buNone/>
              <a:defRPr/>
            </a:pPr>
            <a:endParaRPr lang="en-US" altLang="zh-CN" sz="2400" b="1" dirty="0">
              <a:solidFill>
                <a:srgbClr val="FF0000"/>
              </a:solidFill>
            </a:endParaRPr>
          </a:p>
          <a:p>
            <a:pPr>
              <a:defRPr/>
            </a:pP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内容占位符 2"/>
          <p:cNvSpPr>
            <a:spLocks noGrp="1"/>
          </p:cNvSpPr>
          <p:nvPr>
            <p:ph idx="1"/>
          </p:nvPr>
        </p:nvSpPr>
        <p:spPr>
          <a:xfrm>
            <a:off x="250825" y="0"/>
            <a:ext cx="8623300" cy="6858000"/>
          </a:xfrm>
        </p:spPr>
        <p:txBody>
          <a:bodyPr/>
          <a:lstStyle/>
          <a:p>
            <a:pPr marL="0" indent="0">
              <a:buFontTx/>
              <a:buNone/>
            </a:pPr>
            <a:r>
              <a:rPr lang="en-US" altLang="zh-CN" sz="1600" b="1" dirty="0"/>
              <a:t>//Eg4-14.cpp</a:t>
            </a:r>
            <a:endParaRPr lang="zh-CN" altLang="zh-CN" sz="1600" b="1" dirty="0"/>
          </a:p>
          <a:p>
            <a:pPr marL="0" indent="0">
              <a:buFontTx/>
              <a:buNone/>
            </a:pPr>
            <a:r>
              <a:rPr lang="en-US" altLang="zh-CN" sz="1600" b="1" dirty="0"/>
              <a:t>#include &lt;iostream&gt;</a:t>
            </a:r>
            <a:endParaRPr lang="zh-CN" altLang="zh-CN" sz="1600" b="1" dirty="0"/>
          </a:p>
          <a:p>
            <a:pPr marL="0" indent="0">
              <a:buFontTx/>
              <a:buNone/>
            </a:pPr>
            <a:r>
              <a:rPr lang="en-US" altLang="zh-CN" sz="1600" b="1" dirty="0"/>
              <a:t>using namespace std;</a:t>
            </a:r>
            <a:endParaRPr lang="zh-CN" altLang="zh-CN" sz="1600" b="1" dirty="0"/>
          </a:p>
          <a:p>
            <a:pPr marL="0" indent="0">
              <a:buFontTx/>
              <a:buNone/>
            </a:pPr>
            <a:r>
              <a:rPr lang="en-US" altLang="zh-CN" sz="1600" b="1" dirty="0"/>
              <a:t>class A {</a:t>
            </a:r>
            <a:endParaRPr lang="zh-CN" altLang="zh-CN" sz="1600" b="1" dirty="0"/>
          </a:p>
          <a:p>
            <a:pPr marL="0" indent="0">
              <a:buFontTx/>
              <a:buNone/>
            </a:pPr>
            <a:r>
              <a:rPr lang="en-US" altLang="zh-CN" sz="1600" b="1" dirty="0"/>
              <a:t>	int a;</a:t>
            </a:r>
            <a:endParaRPr lang="zh-CN" altLang="zh-CN" sz="1600" b="1" dirty="0"/>
          </a:p>
          <a:p>
            <a:pPr marL="0" indent="0">
              <a:buFontTx/>
              <a:buNone/>
            </a:pPr>
            <a:r>
              <a:rPr lang="en-US" altLang="zh-CN" sz="1600" b="1" dirty="0"/>
              <a:t>public:</a:t>
            </a:r>
            <a:endParaRPr lang="zh-CN" altLang="zh-CN" sz="1600" b="1" dirty="0"/>
          </a:p>
          <a:p>
            <a:pPr marL="0" indent="0">
              <a:buFontTx/>
              <a:buNone/>
            </a:pPr>
            <a:r>
              <a:rPr lang="en-US" altLang="zh-CN" sz="1600" b="1" dirty="0"/>
              <a:t>	void </a:t>
            </a:r>
            <a:r>
              <a:rPr lang="en-US" altLang="zh-CN" sz="1600" b="1" dirty="0" err="1"/>
              <a:t>setA</a:t>
            </a:r>
            <a:r>
              <a:rPr lang="en-US" altLang="zh-CN" sz="1600" b="1" dirty="0"/>
              <a:t>(int x) { a = x; }</a:t>
            </a:r>
            <a:endParaRPr lang="zh-CN" altLang="zh-CN" sz="1600" b="1" dirty="0"/>
          </a:p>
          <a:p>
            <a:pPr marL="0" indent="0">
              <a:buFontTx/>
              <a:buNone/>
            </a:pPr>
            <a:r>
              <a:rPr lang="en-US" altLang="zh-CN" sz="1600" b="1" dirty="0"/>
              <a:t>	int </a:t>
            </a:r>
            <a:r>
              <a:rPr lang="en-US" altLang="zh-CN" sz="1600" b="1" dirty="0" err="1"/>
              <a:t>getA</a:t>
            </a:r>
            <a:r>
              <a:rPr lang="en-US" altLang="zh-CN" sz="1600" b="1" dirty="0"/>
              <a:t>() { return a; }</a:t>
            </a:r>
            <a:endParaRPr lang="zh-CN" altLang="zh-CN" sz="1600" b="1" dirty="0"/>
          </a:p>
          <a:p>
            <a:pPr marL="0" indent="0">
              <a:buFontTx/>
              <a:buNone/>
            </a:pPr>
            <a:r>
              <a:rPr lang="en-US" altLang="zh-CN" sz="1600" b="1" dirty="0"/>
              <a:t>	A() :a(0) { </a:t>
            </a:r>
            <a:r>
              <a:rPr lang="en-US" altLang="zh-CN" sz="1600" b="1" dirty="0" err="1"/>
              <a:t>cout</a:t>
            </a:r>
            <a:r>
              <a:rPr lang="en-US" altLang="zh-CN" sz="1600" b="1" dirty="0"/>
              <a:t>&lt;&lt; "A::A()"&lt;&lt;</a:t>
            </a:r>
            <a:r>
              <a:rPr lang="en-US" altLang="zh-CN" sz="1600" b="1" dirty="0" err="1"/>
              <a:t>endl</a:t>
            </a:r>
            <a:r>
              <a:rPr lang="en-US" altLang="zh-CN" sz="1600" b="1" dirty="0"/>
              <a:t>; }</a:t>
            </a:r>
            <a:endParaRPr lang="zh-CN" altLang="zh-CN" sz="1600" b="1" dirty="0"/>
          </a:p>
          <a:p>
            <a:pPr marL="0" indent="0">
              <a:buFontTx/>
              <a:buNone/>
            </a:pPr>
            <a:r>
              <a:rPr lang="en-US" altLang="zh-CN" sz="1600" b="1" dirty="0"/>
              <a:t>	A(A&amp; o):a(</a:t>
            </a:r>
            <a:r>
              <a:rPr lang="en-US" altLang="zh-CN" sz="1600" b="1" dirty="0" err="1"/>
              <a:t>o.a</a:t>
            </a:r>
            <a:r>
              <a:rPr lang="en-US" altLang="zh-CN" sz="1600" b="1" dirty="0"/>
              <a:t>) { </a:t>
            </a:r>
            <a:r>
              <a:rPr lang="en-US" altLang="zh-CN" sz="1600" b="1" dirty="0" err="1"/>
              <a:t>cout</a:t>
            </a:r>
            <a:r>
              <a:rPr lang="en-US" altLang="zh-CN" sz="1600" b="1" dirty="0"/>
              <a:t>&lt;&lt;"A::A(&amp;o)"&lt;&lt;</a:t>
            </a:r>
            <a:r>
              <a:rPr lang="en-US" altLang="zh-CN" sz="1600" b="1" dirty="0" err="1"/>
              <a:t>endl</a:t>
            </a:r>
            <a:r>
              <a:rPr lang="en-US" altLang="zh-CN" sz="1600" b="1" dirty="0"/>
              <a:t>; }</a:t>
            </a:r>
            <a:endParaRPr lang="zh-CN" altLang="zh-CN" sz="1600" b="1" dirty="0"/>
          </a:p>
          <a:p>
            <a:pPr marL="0" indent="0">
              <a:buFontTx/>
              <a:buNone/>
            </a:pPr>
            <a:r>
              <a:rPr lang="en-US" altLang="zh-CN" sz="1600" b="1" dirty="0"/>
              <a:t>	A&amp; operator=(</a:t>
            </a:r>
            <a:r>
              <a:rPr lang="en-US" altLang="zh-CN" sz="1600" b="1" dirty="0">
                <a:solidFill>
                  <a:srgbClr val="FF0000"/>
                </a:solidFill>
              </a:rPr>
              <a:t>A o</a:t>
            </a:r>
            <a:r>
              <a:rPr lang="en-US" altLang="zh-CN" sz="1600" b="1" dirty="0"/>
              <a:t>) </a:t>
            </a:r>
            <a:endParaRPr lang="zh-CN" altLang="zh-CN" sz="1600" b="1" dirty="0"/>
          </a:p>
          <a:p>
            <a:pPr marL="0" indent="0">
              <a:buFontTx/>
              <a:buNone/>
            </a:pPr>
            <a:r>
              <a:rPr lang="en-US" altLang="zh-CN" sz="1600" b="1" dirty="0"/>
              <a:t>　　　　　　{ a=</a:t>
            </a:r>
            <a:r>
              <a:rPr lang="en-US" altLang="zh-CN" sz="1600" b="1" dirty="0" err="1"/>
              <a:t>o.a</a:t>
            </a:r>
            <a:r>
              <a:rPr lang="en-US" altLang="zh-CN" sz="1600" b="1" dirty="0"/>
              <a:t>; </a:t>
            </a:r>
            <a:r>
              <a:rPr lang="en-US" altLang="zh-CN" sz="1600" b="1" dirty="0" err="1"/>
              <a:t>cout</a:t>
            </a:r>
            <a:r>
              <a:rPr lang="en-US" altLang="zh-CN" sz="1600" b="1" dirty="0"/>
              <a:t>&lt;&lt; "A::operaotor="&lt;&lt;endl; return *this; }</a:t>
            </a:r>
            <a:endParaRPr lang="zh-CN" altLang="zh-CN" sz="1600" b="1" dirty="0"/>
          </a:p>
          <a:p>
            <a:pPr marL="0" indent="0">
              <a:buFontTx/>
              <a:buNone/>
            </a:pPr>
            <a:r>
              <a:rPr lang="en-US" altLang="zh-CN" sz="1600" b="1" dirty="0"/>
              <a:t>};</a:t>
            </a:r>
            <a:endParaRPr lang="zh-CN" altLang="zh-CN" sz="1600" b="1" dirty="0"/>
          </a:p>
          <a:p>
            <a:pPr marL="0" indent="0">
              <a:buFontTx/>
              <a:buNone/>
            </a:pPr>
            <a:r>
              <a:rPr lang="en-US" altLang="zh-CN" sz="1600" b="1" dirty="0"/>
              <a:t>class B :public A {</a:t>
            </a:r>
            <a:endParaRPr lang="zh-CN" altLang="zh-CN" sz="1600" b="1" dirty="0"/>
          </a:p>
          <a:p>
            <a:pPr marL="0" indent="0">
              <a:buFontTx/>
              <a:buNone/>
            </a:pPr>
            <a:r>
              <a:rPr lang="en-US" altLang="zh-CN" sz="1600" b="1" dirty="0"/>
              <a:t>	int b;</a:t>
            </a:r>
            <a:endParaRPr lang="zh-CN" altLang="zh-CN" sz="1600" b="1" dirty="0"/>
          </a:p>
          <a:p>
            <a:pPr marL="0" indent="0">
              <a:buFontTx/>
              <a:buNone/>
            </a:pPr>
            <a:r>
              <a:rPr lang="en-US" altLang="zh-CN" sz="1600" b="1" dirty="0"/>
              <a:t>public:</a:t>
            </a:r>
            <a:endParaRPr lang="zh-CN" altLang="zh-CN" sz="1600" b="1" dirty="0"/>
          </a:p>
          <a:p>
            <a:pPr marL="0" indent="0">
              <a:buFontTx/>
              <a:buNone/>
            </a:pPr>
            <a:r>
              <a:rPr lang="en-US" altLang="zh-CN" sz="1600" b="1" dirty="0"/>
              <a:t>	void </a:t>
            </a:r>
            <a:r>
              <a:rPr lang="en-US" altLang="zh-CN" sz="1600" b="1" dirty="0" err="1"/>
              <a:t>setB</a:t>
            </a:r>
            <a:r>
              <a:rPr lang="en-US" altLang="zh-CN" sz="1600" b="1" dirty="0"/>
              <a:t>(int x) { b = x; }</a:t>
            </a:r>
            <a:endParaRPr lang="zh-CN" altLang="zh-CN" sz="1600" b="1" dirty="0"/>
          </a:p>
          <a:p>
            <a:pPr marL="0" indent="0">
              <a:buFontTx/>
              <a:buNone/>
            </a:pPr>
            <a:r>
              <a:rPr lang="en-US" altLang="zh-CN" sz="1600" b="1" dirty="0"/>
              <a:t>	int </a:t>
            </a:r>
            <a:r>
              <a:rPr lang="en-US" altLang="zh-CN" sz="1600" b="1" dirty="0" err="1"/>
              <a:t>getB</a:t>
            </a:r>
            <a:r>
              <a:rPr lang="en-US" altLang="zh-CN" sz="1600" b="1" dirty="0"/>
              <a:t>() { return b; }</a:t>
            </a:r>
            <a:endParaRPr lang="zh-CN" altLang="zh-CN" sz="1600" b="1" dirty="0"/>
          </a:p>
          <a:p>
            <a:pPr marL="0" indent="0">
              <a:buFontTx/>
              <a:buNone/>
            </a:pPr>
            <a:r>
              <a:rPr lang="en-US" altLang="zh-CN" sz="1600" b="1" dirty="0"/>
              <a:t>	B():b(0) { </a:t>
            </a:r>
            <a:r>
              <a:rPr lang="en-US" altLang="zh-CN" sz="1600" b="1" dirty="0" err="1"/>
              <a:t>cout</a:t>
            </a:r>
            <a:r>
              <a:rPr lang="en-US" altLang="zh-CN" sz="1600" b="1" dirty="0"/>
              <a:t> &lt;&lt; "B::B()" &lt;&lt; </a:t>
            </a:r>
            <a:r>
              <a:rPr lang="en-US" altLang="zh-CN" sz="1600" b="1" dirty="0" err="1"/>
              <a:t>endl</a:t>
            </a:r>
            <a:r>
              <a:rPr lang="en-US" altLang="zh-CN" sz="1600" b="1" dirty="0"/>
              <a:t>; }</a:t>
            </a:r>
            <a:endParaRPr lang="zh-CN" altLang="zh-CN" sz="1600" b="1" dirty="0"/>
          </a:p>
          <a:p>
            <a:pPr marL="0" indent="0">
              <a:buFontTx/>
              <a:buNone/>
            </a:pPr>
            <a:r>
              <a:rPr lang="en-US" altLang="zh-CN" sz="1600" b="1" dirty="0"/>
              <a:t>	B(B&amp; o):b(</a:t>
            </a:r>
            <a:r>
              <a:rPr lang="en-US" altLang="zh-CN" sz="1600" b="1" dirty="0" err="1"/>
              <a:t>o.b</a:t>
            </a:r>
            <a:r>
              <a:rPr lang="en-US" altLang="zh-CN" sz="1600" b="1" dirty="0"/>
              <a:t>) { </a:t>
            </a:r>
            <a:r>
              <a:rPr lang="en-US" altLang="zh-CN" sz="1600" b="1" dirty="0" err="1"/>
              <a:t>cout</a:t>
            </a:r>
            <a:r>
              <a:rPr lang="en-US" altLang="zh-CN" sz="1600" b="1" dirty="0"/>
              <a:t> &lt;&lt; "B::B(&amp;o)" &lt;&lt; </a:t>
            </a:r>
            <a:r>
              <a:rPr lang="en-US" altLang="zh-CN" sz="1600" b="1" dirty="0" err="1"/>
              <a:t>endl</a:t>
            </a:r>
            <a:r>
              <a:rPr lang="en-US" altLang="zh-CN" sz="1600" b="1" dirty="0"/>
              <a:t>; }</a:t>
            </a:r>
            <a:endParaRPr lang="zh-CN" altLang="zh-CN" sz="1600" b="1" dirty="0"/>
          </a:p>
          <a:p>
            <a:pPr marL="0" indent="0">
              <a:buFontTx/>
              <a:buNone/>
            </a:pPr>
            <a:r>
              <a:rPr lang="en-US" altLang="zh-CN" sz="1600" b="1" dirty="0"/>
              <a:t>	B&amp; operator=(</a:t>
            </a:r>
            <a:r>
              <a:rPr lang="en-US" altLang="zh-CN" sz="1600" b="1" dirty="0">
                <a:solidFill>
                  <a:srgbClr val="FF0000"/>
                </a:solidFill>
              </a:rPr>
              <a:t>B o</a:t>
            </a:r>
            <a:r>
              <a:rPr lang="en-US" altLang="zh-CN" sz="1600" b="1" dirty="0"/>
              <a:t>) </a:t>
            </a:r>
            <a:endParaRPr lang="zh-CN" altLang="zh-CN" sz="1600" b="1" dirty="0"/>
          </a:p>
          <a:p>
            <a:pPr marL="0" indent="0">
              <a:buFontTx/>
              <a:buNone/>
            </a:pPr>
            <a:r>
              <a:rPr lang="en-US" altLang="zh-CN" sz="1600" b="1" dirty="0"/>
              <a:t>　　　　　　{ b=</a:t>
            </a:r>
            <a:r>
              <a:rPr lang="en-US" altLang="zh-CN" sz="1600" b="1" dirty="0" err="1"/>
              <a:t>o.b</a:t>
            </a:r>
            <a:r>
              <a:rPr lang="en-US" altLang="zh-CN" sz="1600" b="1" dirty="0"/>
              <a:t>; </a:t>
            </a:r>
            <a:r>
              <a:rPr lang="en-US" altLang="zh-CN" sz="1600" b="1" dirty="0" err="1"/>
              <a:t>cout</a:t>
            </a:r>
            <a:r>
              <a:rPr lang="en-US" altLang="zh-CN" sz="1600" b="1" dirty="0"/>
              <a:t>&lt;&lt;"B::operaotor="&lt;&lt;endl; return *this; }</a:t>
            </a:r>
            <a:endParaRPr lang="zh-CN" altLang="zh-CN" sz="1600" b="1" dirty="0"/>
          </a:p>
          <a:p>
            <a:pPr marL="0" indent="0">
              <a:buFontTx/>
              <a:buNone/>
            </a:pPr>
            <a:r>
              <a:rPr lang="en-US" altLang="zh-CN" sz="1600" b="1" dirty="0"/>
              <a:t>};</a:t>
            </a:r>
            <a:endParaRPr lang="zh-CN" altLang="en-US" sz="1600" b="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内容占位符 2"/>
          <p:cNvSpPr>
            <a:spLocks noGrp="1"/>
          </p:cNvSpPr>
          <p:nvPr>
            <p:ph idx="1"/>
          </p:nvPr>
        </p:nvSpPr>
        <p:spPr>
          <a:xfrm>
            <a:off x="250825" y="1076325"/>
            <a:ext cx="8623300" cy="5168900"/>
          </a:xfrm>
        </p:spPr>
        <p:txBody>
          <a:bodyPr/>
          <a:lstStyle/>
          <a:p>
            <a:pPr marL="0" indent="0">
              <a:buFontTx/>
              <a:buNone/>
            </a:pPr>
            <a:r>
              <a:rPr lang="en-US" altLang="zh-CN" sz="2000" b="1" dirty="0"/>
              <a:t>int main() {</a:t>
            </a:r>
            <a:endParaRPr lang="zh-CN" altLang="zh-CN" sz="2000" b="1" dirty="0"/>
          </a:p>
          <a:p>
            <a:pPr marL="0" indent="0">
              <a:buFontTx/>
              <a:buNone/>
            </a:pPr>
            <a:r>
              <a:rPr lang="en-US" altLang="zh-CN" sz="2000" b="1" dirty="0"/>
              <a:t>	A a1, *</a:t>
            </a:r>
            <a:r>
              <a:rPr lang="en-US" altLang="zh-CN" sz="2000" b="1" dirty="0" err="1"/>
              <a:t>pA</a:t>
            </a:r>
            <a:r>
              <a:rPr lang="en-US" altLang="zh-CN" sz="2000" b="1" dirty="0"/>
              <a:t>;</a:t>
            </a:r>
            <a:endParaRPr lang="zh-CN" altLang="zh-CN" sz="2000" b="1" dirty="0"/>
          </a:p>
          <a:p>
            <a:pPr marL="0" indent="0">
              <a:buFontTx/>
              <a:buNone/>
            </a:pPr>
            <a:r>
              <a:rPr lang="en-US" altLang="zh-CN" sz="2000" b="1" dirty="0"/>
              <a:t>	B b1, *</a:t>
            </a:r>
            <a:r>
              <a:rPr lang="en-US" altLang="zh-CN" sz="2000" b="1" dirty="0" err="1"/>
              <a:t>pB</a:t>
            </a:r>
            <a:r>
              <a:rPr lang="en-US" altLang="zh-CN" sz="2000" b="1" dirty="0"/>
              <a:t>;</a:t>
            </a:r>
            <a:endParaRPr lang="zh-CN" altLang="zh-CN" sz="2000" b="1" dirty="0"/>
          </a:p>
          <a:p>
            <a:pPr marL="0" indent="0">
              <a:buFontTx/>
              <a:buNone/>
            </a:pPr>
            <a:r>
              <a:rPr lang="en-US" altLang="zh-CN" sz="2000" b="1" dirty="0"/>
              <a:t>	b1.setA(2);</a:t>
            </a:r>
            <a:endParaRPr lang="zh-CN" altLang="zh-CN" sz="2000" b="1" dirty="0"/>
          </a:p>
          <a:p>
            <a:pPr marL="0" indent="0">
              <a:buFontTx/>
              <a:buNone/>
            </a:pPr>
            <a:r>
              <a:rPr lang="en-US" altLang="zh-CN" sz="2000" b="1" dirty="0"/>
              <a:t>	</a:t>
            </a:r>
            <a:r>
              <a:rPr lang="en-US" altLang="zh-CN" sz="2000" b="1" dirty="0">
                <a:solidFill>
                  <a:srgbClr val="FF0000"/>
                </a:solidFill>
              </a:rPr>
              <a:t>a1 = b1;</a:t>
            </a:r>
            <a:endParaRPr lang="en-US" altLang="zh-CN" sz="2000" b="1" dirty="0">
              <a:solidFill>
                <a:srgbClr val="FF0000"/>
              </a:solidFill>
            </a:endParaRPr>
          </a:p>
          <a:p>
            <a:pPr marL="0" indent="0">
              <a:buFontTx/>
              <a:buNone/>
            </a:pPr>
            <a:r>
              <a:rPr lang="en-US" altLang="zh-CN" sz="2000" b="1" dirty="0"/>
              <a:t>	b1.setA(10);</a:t>
            </a:r>
            <a:endParaRPr lang="zh-CN" altLang="zh-CN" sz="2000" b="1" dirty="0"/>
          </a:p>
          <a:p>
            <a:pPr marL="0" indent="0">
              <a:buFontTx/>
              <a:buNone/>
            </a:pPr>
            <a:r>
              <a:rPr lang="en-US" altLang="zh-CN" sz="2000" b="1" dirty="0"/>
              <a:t>	</a:t>
            </a:r>
            <a:r>
              <a:rPr lang="en-US" altLang="zh-CN" sz="2000" b="1" dirty="0">
                <a:solidFill>
                  <a:srgbClr val="FF0000"/>
                </a:solidFill>
              </a:rPr>
              <a:t>A a2 = b1;</a:t>
            </a:r>
            <a:endParaRPr lang="zh-CN" altLang="zh-CN" sz="2000" b="1" dirty="0">
              <a:solidFill>
                <a:srgbClr val="FF0000"/>
              </a:solidFill>
            </a:endParaRPr>
          </a:p>
          <a:p>
            <a:pPr marL="0" indent="0">
              <a:buFontTx/>
              <a:buNone/>
            </a:pPr>
            <a:r>
              <a:rPr lang="en-US" altLang="zh-CN" sz="2000" b="1" dirty="0"/>
              <a:t>　　　　a2.setA(1);</a:t>
            </a:r>
            <a:endParaRPr lang="zh-CN" altLang="zh-CN" sz="2000" b="1" dirty="0"/>
          </a:p>
          <a:p>
            <a:pPr marL="0" indent="0">
              <a:buFontTx/>
              <a:buNone/>
            </a:pPr>
            <a:r>
              <a:rPr lang="en-US" altLang="zh-CN" sz="2000" b="1" dirty="0"/>
              <a:t>	</a:t>
            </a:r>
            <a:r>
              <a:rPr lang="en-US" altLang="zh-CN" sz="2000" b="1" dirty="0" err="1"/>
              <a:t>cout</a:t>
            </a:r>
            <a:r>
              <a:rPr lang="en-US" altLang="zh-CN" sz="2000" b="1" dirty="0"/>
              <a:t> &lt;&lt; a1.getA() &lt;&lt; </a:t>
            </a:r>
            <a:r>
              <a:rPr lang="en-US" altLang="zh-CN" sz="2000" b="1" dirty="0" err="1"/>
              <a:t>endl</a:t>
            </a:r>
            <a:r>
              <a:rPr lang="en-US" altLang="zh-CN" sz="2000" b="1" dirty="0"/>
              <a:t>;	//L1</a:t>
            </a:r>
            <a:r>
              <a:rPr lang="zh-CN" altLang="zh-CN" sz="2000" b="1" dirty="0"/>
              <a:t>，输出</a:t>
            </a:r>
            <a:r>
              <a:rPr lang="en-US" altLang="zh-CN" sz="2000" b="1" dirty="0"/>
              <a:t> 2</a:t>
            </a:r>
            <a:endParaRPr lang="zh-CN" altLang="zh-CN" sz="2000" b="1" dirty="0"/>
          </a:p>
          <a:p>
            <a:pPr marL="0" indent="0">
              <a:buFontTx/>
              <a:buNone/>
            </a:pPr>
            <a:r>
              <a:rPr lang="en-US" altLang="zh-CN" sz="2000" b="1" dirty="0"/>
              <a:t>	</a:t>
            </a:r>
            <a:r>
              <a:rPr lang="en-US" altLang="zh-CN" sz="2000" b="1" dirty="0" err="1"/>
              <a:t>cout</a:t>
            </a:r>
            <a:r>
              <a:rPr lang="en-US" altLang="zh-CN" sz="2000" b="1" dirty="0"/>
              <a:t> &lt;&lt; b1.getA() &lt;&lt; </a:t>
            </a:r>
            <a:r>
              <a:rPr lang="en-US" altLang="zh-CN" sz="2000" b="1" dirty="0" err="1"/>
              <a:t>endl</a:t>
            </a:r>
            <a:r>
              <a:rPr lang="en-US" altLang="zh-CN" sz="2000" b="1" dirty="0"/>
              <a:t>; </a:t>
            </a:r>
            <a:r>
              <a:rPr lang="zh-CN" altLang="en-US" sz="2000" b="1" dirty="0"/>
              <a:t>　　</a:t>
            </a:r>
            <a:r>
              <a:rPr lang="en-US" altLang="zh-CN" sz="2000" b="1" dirty="0"/>
              <a:t>//L2</a:t>
            </a:r>
            <a:r>
              <a:rPr lang="zh-CN" altLang="zh-CN" sz="2000" b="1" dirty="0"/>
              <a:t>，输出</a:t>
            </a:r>
            <a:r>
              <a:rPr lang="en-US" altLang="zh-CN" sz="2000" b="1" dirty="0"/>
              <a:t> 10</a:t>
            </a:r>
            <a:endParaRPr lang="zh-CN" altLang="zh-CN" sz="2000" b="1" dirty="0"/>
          </a:p>
          <a:p>
            <a:pPr marL="0" indent="0">
              <a:buFontTx/>
              <a:buNone/>
            </a:pPr>
            <a:r>
              <a:rPr lang="en-US" altLang="zh-CN" sz="2000" b="1" dirty="0"/>
              <a:t>	</a:t>
            </a:r>
            <a:r>
              <a:rPr lang="en-US" altLang="zh-CN" sz="2000" b="1" dirty="0" err="1"/>
              <a:t>cout</a:t>
            </a:r>
            <a:r>
              <a:rPr lang="en-US" altLang="zh-CN" sz="2000" b="1" dirty="0"/>
              <a:t> &lt;&lt; a2.getA() &lt;&lt; </a:t>
            </a:r>
            <a:r>
              <a:rPr lang="en-US" altLang="zh-CN" sz="2000" b="1" dirty="0" err="1"/>
              <a:t>endl</a:t>
            </a:r>
            <a:r>
              <a:rPr lang="en-US" altLang="zh-CN" sz="2000" b="1" dirty="0"/>
              <a:t>;      　//L3, </a:t>
            </a:r>
            <a:r>
              <a:rPr lang="zh-CN" altLang="zh-CN" sz="2000" b="1" dirty="0"/>
              <a:t>输出</a:t>
            </a:r>
            <a:r>
              <a:rPr lang="en-US" altLang="zh-CN" sz="2000" b="1" dirty="0"/>
              <a:t> 1</a:t>
            </a:r>
            <a:endParaRPr lang="zh-CN" altLang="zh-CN" sz="2000" b="1" dirty="0"/>
          </a:p>
          <a:p>
            <a:pPr marL="0" indent="0">
              <a:buFontTx/>
              <a:buNone/>
            </a:pPr>
            <a:r>
              <a:rPr lang="en-US" altLang="zh-CN" sz="2000" b="1" dirty="0"/>
              <a:t>     　　//a2.setB(5);                    　　　 //L4, </a:t>
            </a:r>
            <a:r>
              <a:rPr lang="zh-CN" altLang="zh-CN" sz="2000" b="1" dirty="0"/>
              <a:t>错误</a:t>
            </a:r>
            <a:endParaRPr lang="zh-CN" altLang="zh-CN" sz="2000" b="1" dirty="0"/>
          </a:p>
          <a:p>
            <a:pPr marL="0" indent="0">
              <a:buFontTx/>
              <a:buNone/>
            </a:pPr>
            <a:r>
              <a:rPr lang="en-US" altLang="zh-CN" sz="2000" b="1" dirty="0"/>
              <a:t>	//b1 = a1;                     	　　　//L5, </a:t>
            </a:r>
            <a:r>
              <a:rPr lang="zh-CN" altLang="zh-CN" sz="2000" b="1" dirty="0"/>
              <a:t>错误</a:t>
            </a:r>
            <a:endParaRPr lang="zh-CN" altLang="zh-CN" sz="2000" b="1" dirty="0"/>
          </a:p>
          <a:p>
            <a:pPr marL="0" indent="0">
              <a:buFontTx/>
              <a:buNone/>
            </a:pPr>
            <a:r>
              <a:rPr lang="en-US" altLang="zh-CN" sz="2000" b="1" dirty="0"/>
              <a:t>}</a:t>
            </a:r>
            <a:endParaRPr lang="zh-CN" altLang="zh-CN" sz="2000" b="1" dirty="0"/>
          </a:p>
          <a:p>
            <a:pPr marL="0" indent="0">
              <a:buFontTx/>
              <a:buNone/>
            </a:pPr>
            <a:endParaRPr lang="zh-CN" altLang="en-US" sz="2000" b="1" dirty="0"/>
          </a:p>
        </p:txBody>
      </p:sp>
      <p:sp>
        <p:nvSpPr>
          <p:cNvPr id="4" name="对话气泡: 矩形 3"/>
          <p:cNvSpPr/>
          <p:nvPr/>
        </p:nvSpPr>
        <p:spPr>
          <a:xfrm>
            <a:off x="4946650" y="884238"/>
            <a:ext cx="4008438" cy="3984625"/>
          </a:xfrm>
          <a:prstGeom prst="wedgeRectCallout">
            <a:avLst>
              <a:gd name="adj1" fmla="val -112673"/>
              <a:gd name="adj2" fmla="val -198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zh-CN" sz="2000" b="1" dirty="0"/>
              <a:t>程序运行结果如下：</a:t>
            </a:r>
            <a:endParaRPr lang="zh-CN" altLang="zh-CN" sz="2000" b="1" dirty="0"/>
          </a:p>
          <a:p>
            <a:pPr eaLnBrk="0" hangingPunct="0">
              <a:defRPr/>
            </a:pPr>
            <a:r>
              <a:rPr lang="en-US" altLang="zh-CN" sz="2000" b="1" dirty="0"/>
              <a:t>A::A()        </a:t>
            </a:r>
            <a:endParaRPr lang="zh-CN" altLang="zh-CN" sz="2000" b="1" dirty="0"/>
          </a:p>
          <a:p>
            <a:pPr eaLnBrk="0" hangingPunct="0">
              <a:defRPr/>
            </a:pPr>
            <a:r>
              <a:rPr lang="en-US" altLang="zh-CN" sz="2000" b="1" dirty="0"/>
              <a:t>A::A()                		</a:t>
            </a:r>
            <a:endParaRPr lang="en-US" altLang="zh-CN" sz="2000" b="1" dirty="0"/>
          </a:p>
          <a:p>
            <a:pPr eaLnBrk="0" hangingPunct="0">
              <a:defRPr/>
            </a:pPr>
            <a:r>
              <a:rPr lang="en-US" altLang="zh-CN" sz="2000" b="1" dirty="0"/>
              <a:t>B::B()			</a:t>
            </a:r>
            <a:endParaRPr lang="en-US" altLang="zh-CN" sz="2000" b="1" dirty="0"/>
          </a:p>
          <a:p>
            <a:pPr eaLnBrk="0" hangingPunct="0">
              <a:defRPr/>
            </a:pPr>
            <a:r>
              <a:rPr lang="en-US" altLang="zh-CN" sz="2000" b="1" dirty="0">
                <a:solidFill>
                  <a:srgbClr val="FF0000"/>
                </a:solidFill>
              </a:rPr>
              <a:t>A::A(&amp;o)               </a:t>
            </a:r>
            <a:endParaRPr lang="en-US" altLang="zh-CN" sz="2000" b="1" dirty="0">
              <a:solidFill>
                <a:srgbClr val="FF0000"/>
              </a:solidFill>
            </a:endParaRPr>
          </a:p>
          <a:p>
            <a:pPr eaLnBrk="0" hangingPunct="0">
              <a:defRPr/>
            </a:pPr>
            <a:r>
              <a:rPr lang="en-US" altLang="zh-CN" sz="2000" b="1" dirty="0">
                <a:solidFill>
                  <a:srgbClr val="FF0000"/>
                </a:solidFill>
              </a:rPr>
              <a:t>A::operaotor=  </a:t>
            </a:r>
            <a:r>
              <a:rPr lang="en-US" altLang="zh-CN" sz="2000" b="1" dirty="0"/>
              <a:t>     </a:t>
            </a:r>
            <a:endParaRPr lang="zh-CN" altLang="zh-CN" sz="2000" b="1" dirty="0"/>
          </a:p>
          <a:p>
            <a:pPr eaLnBrk="0" hangingPunct="0">
              <a:defRPr/>
            </a:pPr>
            <a:r>
              <a:rPr lang="en-US" altLang="zh-CN" sz="2000" b="1" dirty="0"/>
              <a:t>A::A(&amp;o)          </a:t>
            </a:r>
            <a:endParaRPr lang="en-US" altLang="zh-CN" sz="2000" b="1" dirty="0"/>
          </a:p>
          <a:p>
            <a:pPr eaLnBrk="0" hangingPunct="0">
              <a:defRPr/>
            </a:pPr>
            <a:r>
              <a:rPr lang="en-US" altLang="zh-CN" sz="2000" b="1" dirty="0"/>
              <a:t>2      </a:t>
            </a:r>
            <a:endParaRPr lang="en-US" altLang="zh-CN" sz="2000" b="1" dirty="0"/>
          </a:p>
          <a:p>
            <a:pPr eaLnBrk="0" hangingPunct="0">
              <a:defRPr/>
            </a:pPr>
            <a:r>
              <a:rPr lang="en-US" altLang="zh-CN" sz="2000" b="1" dirty="0"/>
              <a:t>10</a:t>
            </a:r>
            <a:endParaRPr lang="en-US" altLang="zh-CN" sz="2000" b="1" dirty="0"/>
          </a:p>
          <a:p>
            <a:pPr eaLnBrk="0" hangingPunct="0">
              <a:defRPr/>
            </a:pPr>
            <a:r>
              <a:rPr lang="en-US" altLang="zh-CN" sz="2000" b="1" dirty="0"/>
              <a:t>1    </a:t>
            </a:r>
            <a:endParaRPr lang="en-US" altLang="zh-CN" sz="2000" b="1" dirty="0"/>
          </a:p>
          <a:p>
            <a:pPr eaLnBrk="0" hangingPunct="0">
              <a:defRPr/>
            </a:pPr>
            <a:r>
              <a:rPr lang="en-US" altLang="zh-CN" sz="2000" b="1" dirty="0"/>
              <a:t>       </a:t>
            </a:r>
            <a:r>
              <a:rPr lang="zh-CN" altLang="en-US" sz="2000" b="1" dirty="0"/>
              <a:t>请据上面的复制和赋值原则，分析此程序结果的函数调用情况</a:t>
            </a:r>
            <a:r>
              <a:rPr lang="en-US" altLang="zh-CN" sz="2000" b="1" dirty="0"/>
              <a:t>         </a:t>
            </a:r>
            <a:r>
              <a:rPr lang="en-US" altLang="zh-CN" sz="2000" dirty="0"/>
              <a:t>          </a:t>
            </a:r>
            <a:endParaRPr lang="zh-CN" altLang="zh-CN" sz="2000" dirty="0"/>
          </a:p>
        </p:txBody>
      </p:sp>
      <p:sp>
        <p:nvSpPr>
          <p:cNvPr id="96259" name="标题 1"/>
          <p:cNvSpPr>
            <a:spLocks noGrp="1"/>
          </p:cNvSpPr>
          <p:nvPr>
            <p:ph type="title"/>
          </p:nvPr>
        </p:nvSpPr>
        <p:spPr>
          <a:xfrm>
            <a:off x="457200" y="73025"/>
            <a:ext cx="8229600" cy="811213"/>
          </a:xfrm>
        </p:spPr>
        <p:txBody>
          <a:bodyPr/>
          <a:lstStyle/>
          <a:p>
            <a:r>
              <a:rPr lang="en-US" altLang="zh-CN" sz="3200" b="1"/>
              <a:t>4.6.1 </a:t>
            </a:r>
            <a:r>
              <a:rPr lang="zh-CN" altLang="zh-CN" sz="3200" b="1"/>
              <a:t>派生类对象</a:t>
            </a:r>
            <a:r>
              <a:rPr lang="zh-CN" altLang="zh-CN" sz="3200" b="1">
                <a:solidFill>
                  <a:srgbClr val="FF0000"/>
                </a:solidFill>
              </a:rPr>
              <a:t>对基类对象的赋值和初始化</a:t>
            </a:r>
            <a:endParaRPr lang="zh-CN" altLang="en-US" sz="3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a:xfrm>
            <a:off x="457200" y="73025"/>
            <a:ext cx="8229600" cy="811213"/>
          </a:xfrm>
        </p:spPr>
        <p:txBody>
          <a:bodyPr/>
          <a:lstStyle/>
          <a:p>
            <a:r>
              <a:rPr lang="en-US" altLang="zh-CN" sz="3200" b="1"/>
              <a:t>4.6.2 </a:t>
            </a:r>
            <a:r>
              <a:rPr lang="zh-CN" altLang="zh-CN" sz="3200" b="1">
                <a:solidFill>
                  <a:srgbClr val="FF0000"/>
                </a:solidFill>
              </a:rPr>
              <a:t>派生类对象</a:t>
            </a:r>
            <a:r>
              <a:rPr lang="zh-CN" altLang="zh-CN" sz="3200" b="1"/>
              <a:t>与基类对象的</a:t>
            </a:r>
            <a:r>
              <a:rPr lang="zh-CN" altLang="zh-CN" sz="3200" b="1">
                <a:solidFill>
                  <a:srgbClr val="0000CC"/>
                </a:solidFill>
              </a:rPr>
              <a:t>类型转换</a:t>
            </a:r>
            <a:endParaRPr lang="zh-CN" altLang="en-US" sz="3200">
              <a:solidFill>
                <a:srgbClr val="0000CC"/>
              </a:solidFill>
            </a:endParaRPr>
          </a:p>
        </p:txBody>
      </p:sp>
      <p:sp>
        <p:nvSpPr>
          <p:cNvPr id="3" name="内容占位符 2"/>
          <p:cNvSpPr>
            <a:spLocks noGrp="1"/>
          </p:cNvSpPr>
          <p:nvPr>
            <p:ph idx="1"/>
          </p:nvPr>
        </p:nvSpPr>
        <p:spPr>
          <a:xfrm>
            <a:off x="107950" y="887413"/>
            <a:ext cx="8775700" cy="5781675"/>
          </a:xfrm>
        </p:spPr>
        <p:txBody>
          <a:bodyPr/>
          <a:lstStyle/>
          <a:p>
            <a:pPr marL="0" indent="0">
              <a:buFontTx/>
              <a:buNone/>
            </a:pPr>
            <a:r>
              <a:rPr lang="en-US" altLang="zh-CN" sz="2400" dirty="0">
                <a:solidFill>
                  <a:srgbClr val="0000CC"/>
                </a:solidFill>
              </a:rPr>
              <a:t>1．</a:t>
            </a:r>
            <a:r>
              <a:rPr lang="zh-CN" altLang="en-US" sz="2400" b="1" dirty="0">
                <a:solidFill>
                  <a:srgbClr val="0000CC"/>
                </a:solidFill>
              </a:rPr>
              <a:t>派生类和基类之间的类型转换关系</a:t>
            </a:r>
            <a:endParaRPr lang="en-US" altLang="zh-CN" sz="2400" b="1" dirty="0">
              <a:solidFill>
                <a:srgbClr val="0000CC"/>
              </a:solidFill>
            </a:endParaRPr>
          </a:p>
          <a:p>
            <a:pPr marL="0" indent="0">
              <a:buFontTx/>
              <a:buNone/>
            </a:pPr>
            <a:r>
              <a:rPr lang="en-US" altLang="zh-CN" sz="2400" b="1" dirty="0">
                <a:solidFill>
                  <a:srgbClr val="0000CC"/>
                </a:solidFill>
              </a:rPr>
              <a:t>  </a:t>
            </a:r>
            <a:r>
              <a:rPr lang="zh-CN" altLang="en-US" sz="2400" b="1" dirty="0">
                <a:solidFill>
                  <a:srgbClr val="0000CC"/>
                </a:solidFill>
              </a:rPr>
              <a:t>（</a:t>
            </a:r>
            <a:r>
              <a:rPr lang="en-US" altLang="zh-CN" sz="2400" b="1" dirty="0">
                <a:solidFill>
                  <a:srgbClr val="0000CC"/>
                </a:solidFill>
              </a:rPr>
              <a:t>1）</a:t>
            </a:r>
            <a:r>
              <a:rPr lang="zh-CN" altLang="en-US" sz="2400" b="1" dirty="0"/>
              <a:t>可以把</a:t>
            </a:r>
            <a:r>
              <a:rPr lang="zh-CN" altLang="en-US" sz="2400" b="1" dirty="0">
                <a:solidFill>
                  <a:srgbClr val="FF0000"/>
                </a:solidFill>
              </a:rPr>
              <a:t>派生类对象转换成基类对象</a:t>
            </a:r>
            <a:r>
              <a:rPr lang="zh-CN" altLang="en-US" sz="2400" b="1" dirty="0"/>
              <a:t>，不能把基类对象转换成派生类对象（</a:t>
            </a:r>
            <a:r>
              <a:rPr lang="zh-CN" altLang="en-US" sz="2400" b="1" dirty="0">
                <a:solidFill>
                  <a:srgbClr val="FF0000"/>
                </a:solidFill>
              </a:rPr>
              <a:t>无法转换出派生类新增加的成员</a:t>
            </a:r>
            <a:r>
              <a:rPr lang="zh-CN" altLang="en-US" sz="2400" b="1" dirty="0"/>
              <a:t>）</a:t>
            </a:r>
            <a:endParaRPr lang="en-US" altLang="zh-CN" sz="2400" b="1" dirty="0"/>
          </a:p>
          <a:p>
            <a:pPr marL="0" indent="0">
              <a:buFontTx/>
              <a:buNone/>
            </a:pPr>
            <a:r>
              <a:rPr lang="zh-CN" altLang="en-US" sz="2400" b="1" dirty="0">
                <a:solidFill>
                  <a:srgbClr val="0000CC"/>
                </a:solidFill>
              </a:rPr>
              <a:t>  （</a:t>
            </a:r>
            <a:r>
              <a:rPr lang="en-US" altLang="zh-CN" sz="2400" b="1" dirty="0">
                <a:solidFill>
                  <a:srgbClr val="0000CC"/>
                </a:solidFill>
              </a:rPr>
              <a:t>2）</a:t>
            </a:r>
            <a:r>
              <a:rPr lang="zh-CN" altLang="zh-CN" sz="2400" b="1" dirty="0">
                <a:solidFill>
                  <a:srgbClr val="0000CC"/>
                </a:solidFill>
              </a:rPr>
              <a:t>派生类对象到基类对象的隐式类型转换</a:t>
            </a:r>
            <a:endParaRPr lang="en-US" altLang="zh-CN" sz="2400" b="1" dirty="0">
              <a:solidFill>
                <a:srgbClr val="0000CC"/>
              </a:solidFill>
            </a:endParaRPr>
          </a:p>
          <a:p>
            <a:pPr lvl="1"/>
            <a:r>
              <a:rPr lang="zh-CN" altLang="zh-CN" sz="2000" b="1" dirty="0"/>
              <a:t>用派生类对象赋值或初始化基类对象时，实际是通过</a:t>
            </a:r>
            <a:r>
              <a:rPr lang="zh-CN" altLang="zh-CN" sz="2000" b="1" dirty="0">
                <a:solidFill>
                  <a:srgbClr val="FF0000"/>
                </a:solidFill>
                <a:cs typeface="+mn-ea"/>
              </a:rPr>
              <a:t>基类</a:t>
            </a:r>
            <a:r>
              <a:rPr lang="zh-CN" altLang="zh-CN" sz="2000" b="1" dirty="0"/>
              <a:t>的赋值运算符函数或拷贝构造函数完成的，</a:t>
            </a:r>
            <a:r>
              <a:rPr lang="zh-CN" altLang="zh-CN" sz="2000" b="1" dirty="0">
                <a:solidFill>
                  <a:srgbClr val="FF0000"/>
                </a:solidFill>
              </a:rPr>
              <a:t>并没有执行类型转换</a:t>
            </a:r>
            <a:r>
              <a:rPr lang="zh-CN" altLang="en-US" sz="2000" b="1" dirty="0"/>
              <a:t>；</a:t>
            </a:r>
            <a:r>
              <a:rPr lang="zh-CN" altLang="zh-CN" sz="2000" b="1" dirty="0"/>
              <a:t>当把基类对象的指针或引用绑定到派生对象时，编译器会自动执行从派生类对象到基类对象的隐式类型转换</a:t>
            </a:r>
            <a:r>
              <a:rPr lang="zh-CN" altLang="en-US" sz="2000" b="1" dirty="0"/>
              <a:t>。</a:t>
            </a:r>
            <a:endParaRPr lang="en-US" altLang="zh-CN" sz="2000" b="1" dirty="0"/>
          </a:p>
          <a:p>
            <a:pPr lvl="1">
              <a:buFontTx/>
              <a:buNone/>
            </a:pPr>
            <a:r>
              <a:rPr lang="zh-CN" altLang="zh-CN" sz="2000" b="1" dirty="0"/>
              <a:t>例如，对于例</a:t>
            </a:r>
            <a:r>
              <a:rPr lang="en-US" altLang="zh-CN" sz="2000" b="1" dirty="0"/>
              <a:t>4-14</a:t>
            </a:r>
            <a:r>
              <a:rPr lang="zh-CN" altLang="zh-CN" sz="2000" b="1" dirty="0"/>
              <a:t>的基类</a:t>
            </a:r>
            <a:r>
              <a:rPr lang="en-US" altLang="zh-CN" sz="2000" b="1" dirty="0"/>
              <a:t>A</a:t>
            </a:r>
            <a:r>
              <a:rPr lang="zh-CN" altLang="zh-CN" sz="2000" b="1" dirty="0"/>
              <a:t>和派生类</a:t>
            </a:r>
            <a:r>
              <a:rPr lang="en-US" altLang="zh-CN" sz="2000" b="1" dirty="0"/>
              <a:t>B</a:t>
            </a:r>
            <a:r>
              <a:rPr lang="zh-CN" altLang="zh-CN" sz="2000" b="1" dirty="0"/>
              <a:t>，下面的语句段会发生类型转换。</a:t>
            </a:r>
            <a:endParaRPr lang="zh-CN" altLang="zh-CN" sz="2000" b="1" dirty="0"/>
          </a:p>
          <a:p>
            <a:pPr lvl="1">
              <a:buFontTx/>
              <a:buNone/>
            </a:pPr>
            <a:r>
              <a:rPr lang="en-US" altLang="zh-CN" sz="2000" b="1" dirty="0"/>
              <a:t>B  b,b1,b2;</a:t>
            </a:r>
            <a:endParaRPr lang="zh-CN" altLang="zh-CN" sz="2000" b="1" dirty="0"/>
          </a:p>
          <a:p>
            <a:pPr lvl="1">
              <a:buFontTx/>
              <a:buNone/>
            </a:pPr>
            <a:r>
              <a:rPr lang="en-US" altLang="zh-CN" sz="2000" b="1" dirty="0">
                <a:solidFill>
                  <a:srgbClr val="FF0000"/>
                </a:solidFill>
              </a:rPr>
              <a:t>A *pa=&amp;b1</a:t>
            </a:r>
            <a:r>
              <a:rPr lang="zh-CN" altLang="zh-CN" sz="2000" b="1" dirty="0">
                <a:solidFill>
                  <a:srgbClr val="FF0000"/>
                </a:solidFill>
              </a:rPr>
              <a:t>；</a:t>
            </a:r>
            <a:r>
              <a:rPr lang="en-US" altLang="zh-CN" sz="2000" b="1" dirty="0">
                <a:solidFill>
                  <a:srgbClr val="FF0000"/>
                </a:solidFill>
              </a:rPr>
              <a:t>            //</a:t>
            </a:r>
            <a:r>
              <a:rPr lang="zh-CN" altLang="zh-CN" sz="2000" b="1" dirty="0">
                <a:solidFill>
                  <a:srgbClr val="FF0000"/>
                </a:solidFill>
              </a:rPr>
              <a:t>正确，执行派生类向基类的转换</a:t>
            </a:r>
            <a:endParaRPr lang="zh-CN" altLang="zh-CN" sz="2000" b="1" dirty="0">
              <a:solidFill>
                <a:srgbClr val="FF0000"/>
              </a:solidFill>
            </a:endParaRPr>
          </a:p>
          <a:p>
            <a:pPr lvl="1">
              <a:buFontTx/>
              <a:buNone/>
            </a:pPr>
            <a:r>
              <a:rPr lang="en-US" altLang="zh-CN" sz="2000" b="1" dirty="0">
                <a:solidFill>
                  <a:srgbClr val="FF0000"/>
                </a:solidFill>
              </a:rPr>
              <a:t>A &amp;</a:t>
            </a:r>
            <a:r>
              <a:rPr lang="en-US" altLang="zh-CN" sz="2000" b="1" dirty="0" err="1">
                <a:solidFill>
                  <a:srgbClr val="FF0000"/>
                </a:solidFill>
              </a:rPr>
              <a:t>rA</a:t>
            </a:r>
            <a:r>
              <a:rPr lang="en-US" altLang="zh-CN" sz="2000" b="1" dirty="0">
                <a:solidFill>
                  <a:srgbClr val="FF0000"/>
                </a:solidFill>
              </a:rPr>
              <a:t>=b2</a:t>
            </a:r>
            <a:r>
              <a:rPr lang="zh-CN" altLang="en-US" sz="2000" b="1" dirty="0">
                <a:solidFill>
                  <a:srgbClr val="FF0000"/>
                </a:solidFill>
              </a:rPr>
              <a:t>；                 </a:t>
            </a:r>
            <a:r>
              <a:rPr lang="en-US" altLang="zh-CN" sz="2000" b="1" dirty="0">
                <a:solidFill>
                  <a:srgbClr val="FF0000"/>
                </a:solidFill>
              </a:rPr>
              <a:t>//</a:t>
            </a:r>
            <a:r>
              <a:rPr lang="zh-CN" altLang="zh-CN" sz="2000" b="1" dirty="0">
                <a:solidFill>
                  <a:srgbClr val="FF0000"/>
                </a:solidFill>
              </a:rPr>
              <a:t>正确，执行派生类向基类的转换</a:t>
            </a:r>
            <a:r>
              <a:rPr lang="en-US" altLang="zh-CN" sz="2000" b="1" dirty="0">
                <a:solidFill>
                  <a:srgbClr val="FF0000"/>
                </a:solidFill>
              </a:rPr>
              <a:t>    </a:t>
            </a:r>
            <a:endParaRPr lang="zh-CN" altLang="zh-CN" sz="2000" b="1" dirty="0">
              <a:solidFill>
                <a:srgbClr val="FF0000"/>
              </a:solidFill>
            </a:endParaRPr>
          </a:p>
          <a:p>
            <a:pPr lvl="1">
              <a:buFontTx/>
              <a:buNone/>
            </a:pPr>
            <a:r>
              <a:rPr lang="en-US" altLang="zh-CN" sz="2000" b="1" dirty="0"/>
              <a:t>A a=b;   	</a:t>
            </a:r>
            <a:r>
              <a:rPr lang="zh-CN" altLang="en-US" sz="2000" b="1" dirty="0"/>
              <a:t>　</a:t>
            </a:r>
            <a:r>
              <a:rPr lang="en-US" altLang="zh-CN" sz="2000" b="1" dirty="0">
                <a:solidFill>
                  <a:srgbClr val="0000CC"/>
                </a:solidFill>
              </a:rPr>
              <a:t> //</a:t>
            </a:r>
            <a:r>
              <a:rPr lang="zh-CN" altLang="zh-CN" sz="2000" b="1" dirty="0">
                <a:solidFill>
                  <a:srgbClr val="0000CC"/>
                </a:solidFill>
              </a:rPr>
              <a:t>正确，没有类型转换，通过基类拷贝构造函数初如化</a:t>
            </a:r>
            <a:r>
              <a:rPr lang="en-US" altLang="zh-CN" sz="2000" b="1" dirty="0">
                <a:solidFill>
                  <a:srgbClr val="0000CC"/>
                </a:solidFill>
              </a:rPr>
              <a:t>a</a:t>
            </a:r>
            <a:endParaRPr lang="zh-CN" altLang="zh-CN" sz="2000" b="1" dirty="0">
              <a:solidFill>
                <a:srgbClr val="0000CC"/>
              </a:solidFill>
            </a:endParaRPr>
          </a:p>
          <a:p>
            <a:pPr marL="0" indent="0"/>
            <a:r>
              <a:rPr lang="zh-CN" altLang="en-US" sz="2400" b="1" dirty="0"/>
              <a:t>注意：</a:t>
            </a:r>
            <a:endParaRPr lang="en-US" altLang="zh-CN" sz="2400" b="1" dirty="0"/>
          </a:p>
          <a:p>
            <a:pPr lvl="1">
              <a:buFontTx/>
              <a:buNone/>
            </a:pPr>
            <a:r>
              <a:rPr lang="zh-CN" altLang="zh-CN" sz="2000" b="1" dirty="0"/>
              <a:t>不论以哪种方式把派生类对象赋值给基类对象，都只能够访问到派生类对象中的基类子对象的成员，</a:t>
            </a:r>
            <a:r>
              <a:rPr lang="zh-CN" altLang="zh-CN" sz="2000" b="1" dirty="0">
                <a:solidFill>
                  <a:srgbClr val="FF0000"/>
                </a:solidFill>
              </a:rPr>
              <a:t>不能访问派生类的自定义成员</a:t>
            </a:r>
            <a:endParaRPr lang="zh-CN" altLang="en-US"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a:xfrm>
            <a:off x="468313" y="0"/>
            <a:ext cx="8229600" cy="811213"/>
          </a:xfrm>
        </p:spPr>
        <p:txBody>
          <a:bodyPr/>
          <a:lstStyle/>
          <a:p>
            <a:r>
              <a:rPr lang="en-US" altLang="zh-CN" sz="3200" b="1"/>
              <a:t>4.6.2 </a:t>
            </a:r>
            <a:r>
              <a:rPr lang="zh-CN" altLang="zh-CN" sz="3200" b="1">
                <a:solidFill>
                  <a:srgbClr val="FF0000"/>
                </a:solidFill>
              </a:rPr>
              <a:t>派生类对象</a:t>
            </a:r>
            <a:r>
              <a:rPr lang="zh-CN" altLang="zh-CN" sz="3200" b="1"/>
              <a:t>与基类对象的</a:t>
            </a:r>
            <a:r>
              <a:rPr lang="zh-CN" altLang="zh-CN" sz="3200" b="1">
                <a:solidFill>
                  <a:srgbClr val="0000CC"/>
                </a:solidFill>
              </a:rPr>
              <a:t>类型转换</a:t>
            </a:r>
            <a:endParaRPr lang="zh-CN" altLang="en-US" sz="3200">
              <a:solidFill>
                <a:srgbClr val="0000CC"/>
              </a:solidFill>
            </a:endParaRPr>
          </a:p>
        </p:txBody>
      </p:sp>
      <p:sp>
        <p:nvSpPr>
          <p:cNvPr id="3" name="内容占位符 2"/>
          <p:cNvSpPr>
            <a:spLocks noGrp="1"/>
          </p:cNvSpPr>
          <p:nvPr>
            <p:ph idx="1"/>
          </p:nvPr>
        </p:nvSpPr>
        <p:spPr>
          <a:xfrm>
            <a:off x="-180976" y="692150"/>
            <a:ext cx="9324976" cy="6049218"/>
          </a:xfrm>
        </p:spPr>
        <p:txBody>
          <a:bodyPr/>
          <a:lstStyle/>
          <a:p>
            <a:pPr marL="0" indent="0">
              <a:buFontTx/>
              <a:buNone/>
            </a:pPr>
            <a:r>
              <a:rPr lang="en-US" altLang="zh-CN" sz="2800" b="1" dirty="0">
                <a:solidFill>
                  <a:srgbClr val="0000CC"/>
                </a:solidFill>
              </a:rPr>
              <a:t>（3）</a:t>
            </a:r>
            <a:r>
              <a:rPr lang="zh-CN" altLang="zh-CN" sz="2800" b="1" dirty="0">
                <a:solidFill>
                  <a:srgbClr val="0000CC"/>
                </a:solidFill>
              </a:rPr>
              <a:t>基类对象到派生类对象的类型转换</a:t>
            </a:r>
            <a:endParaRPr lang="en-US" altLang="zh-CN" sz="2800" b="1" dirty="0">
              <a:solidFill>
                <a:srgbClr val="0000CC"/>
              </a:solidFill>
            </a:endParaRPr>
          </a:p>
          <a:p>
            <a:pPr marL="857250" lvl="1" indent="-457200"/>
            <a:r>
              <a:rPr lang="zh-CN" altLang="en-US" sz="2400" b="1" dirty="0"/>
              <a:t>实际上，不能把基类对象</a:t>
            </a:r>
            <a:r>
              <a:rPr lang="zh-CN" altLang="en-US" sz="2400" b="1" dirty="0">
                <a:solidFill>
                  <a:srgbClr val="FF0000"/>
                </a:solidFill>
              </a:rPr>
              <a:t>直接</a:t>
            </a:r>
            <a:r>
              <a:rPr lang="zh-CN" altLang="en-US" sz="2400" b="1" dirty="0"/>
              <a:t>转换成派生类对象。但是，当基类对象的指针或引用</a:t>
            </a:r>
            <a:r>
              <a:rPr lang="zh-CN" altLang="en-US" sz="2400" b="1" dirty="0">
                <a:solidFill>
                  <a:srgbClr val="0000CC"/>
                </a:solidFill>
              </a:rPr>
              <a:t>实际绑定的是一个派生类对象</a:t>
            </a:r>
            <a:r>
              <a:rPr lang="zh-CN" altLang="en-US" sz="2400" b="1" dirty="0"/>
              <a:t>时</a:t>
            </a:r>
            <a:r>
              <a:rPr lang="zh-CN" altLang="en-US" sz="2400" b="1" dirty="0">
                <a:solidFill>
                  <a:srgbClr val="FF0000"/>
                </a:solidFill>
              </a:rPr>
              <a:t>，则可以将它再次转换成派生类对象</a:t>
            </a:r>
            <a:r>
              <a:rPr lang="zh-CN" altLang="en-US" sz="2400" b="1" dirty="0">
                <a:sym typeface="+mn-ea"/>
              </a:rPr>
              <a:t>的指针或引用</a:t>
            </a:r>
            <a:r>
              <a:rPr lang="zh-CN" altLang="en-US" sz="2400" b="1" dirty="0">
                <a:solidFill>
                  <a:srgbClr val="FF0000"/>
                </a:solidFill>
              </a:rPr>
              <a:t>。</a:t>
            </a:r>
            <a:endParaRPr lang="en-US" altLang="zh-CN" sz="2400" b="1" dirty="0">
              <a:solidFill>
                <a:srgbClr val="FF0000"/>
              </a:solidFill>
            </a:endParaRPr>
          </a:p>
          <a:p>
            <a:pPr marL="857250" lvl="1" indent="-457200"/>
            <a:r>
              <a:rPr lang="zh-CN" altLang="en-US" sz="2400" b="1" dirty="0">
                <a:solidFill>
                  <a:srgbClr val="0000CC"/>
                </a:solidFill>
              </a:rPr>
              <a:t>若要进行上面所说的类型转换，</a:t>
            </a:r>
            <a:r>
              <a:rPr lang="zh-CN" altLang="en-US" sz="2400" b="1" dirty="0">
                <a:solidFill>
                  <a:srgbClr val="FF0000"/>
                </a:solidFill>
              </a:rPr>
              <a:t>只能进行强制类型转换</a:t>
            </a:r>
            <a:r>
              <a:rPr lang="zh-CN" altLang="en-US" sz="2400" b="1" dirty="0">
                <a:solidFill>
                  <a:srgbClr val="0000CC"/>
                </a:solidFill>
              </a:rPr>
              <a:t>，编译器是不会进行这种隐式转换的</a:t>
            </a:r>
            <a:r>
              <a:rPr lang="zh-CN" altLang="en-US" sz="2400" b="1" dirty="0">
                <a:solidFill>
                  <a:srgbClr val="FF0000"/>
                </a:solidFill>
              </a:rPr>
              <a:t>。</a:t>
            </a:r>
            <a:endParaRPr lang="en-US" altLang="zh-CN" sz="2400" b="1" dirty="0">
              <a:solidFill>
                <a:srgbClr val="FF0000"/>
              </a:solidFill>
            </a:endParaRPr>
          </a:p>
          <a:p>
            <a:pPr marL="857250" lvl="1" indent="-457200"/>
            <a:r>
              <a:rPr lang="zh-CN" altLang="en-US" sz="2400" b="1" dirty="0"/>
              <a:t>例如，对例</a:t>
            </a:r>
            <a:r>
              <a:rPr lang="en-US" altLang="zh-CN" sz="2400" b="1" dirty="0"/>
              <a:t>4-14</a:t>
            </a:r>
            <a:r>
              <a:rPr lang="zh-CN" altLang="en-US" sz="2400" b="1" dirty="0"/>
              <a:t>中的基类</a:t>
            </a:r>
            <a:r>
              <a:rPr lang="en-US" altLang="zh-CN" sz="2400" b="1" dirty="0"/>
              <a:t>A</a:t>
            </a:r>
            <a:r>
              <a:rPr lang="zh-CN" altLang="en-US" sz="2400" b="1" dirty="0"/>
              <a:t>和派生类</a:t>
            </a:r>
            <a:r>
              <a:rPr lang="en-US" altLang="zh-CN" sz="2400" b="1" dirty="0"/>
              <a:t>B，</a:t>
            </a:r>
            <a:endParaRPr lang="zh-CN" altLang="zh-CN" sz="2400" b="1" dirty="0"/>
          </a:p>
          <a:p>
            <a:pPr marL="800100" lvl="2" indent="0">
              <a:buFontTx/>
              <a:buNone/>
            </a:pPr>
            <a:r>
              <a:rPr lang="en-US" altLang="zh-CN" sz="2000" b="1" dirty="0"/>
              <a:t>A </a:t>
            </a:r>
            <a:r>
              <a:rPr lang="en-US" altLang="zh-CN" sz="2000" b="1" dirty="0" err="1"/>
              <a:t>a</a:t>
            </a:r>
            <a:r>
              <a:rPr lang="en-US" altLang="zh-CN" sz="2000" b="1" dirty="0"/>
              <a:t>, *pa;</a:t>
            </a:r>
            <a:endParaRPr lang="zh-CN" altLang="zh-CN" sz="2000" b="1" dirty="0"/>
          </a:p>
          <a:p>
            <a:pPr marL="800100" lvl="2" indent="0">
              <a:buFontTx/>
              <a:buNone/>
            </a:pPr>
            <a:r>
              <a:rPr lang="en-US" altLang="zh-CN" sz="2000" b="1" dirty="0"/>
              <a:t>B </a:t>
            </a:r>
            <a:r>
              <a:rPr lang="en-US" altLang="zh-CN" sz="2000" b="1" dirty="0" err="1"/>
              <a:t>b</a:t>
            </a:r>
            <a:r>
              <a:rPr lang="en-US" altLang="zh-CN" sz="2000" b="1" dirty="0"/>
              <a:t>; </a:t>
            </a:r>
            <a:endParaRPr lang="en-US" altLang="zh-CN" sz="2000" b="1" dirty="0"/>
          </a:p>
          <a:p>
            <a:pPr marL="800100" lvl="2" indent="0">
              <a:buFontTx/>
              <a:buNone/>
            </a:pPr>
            <a:r>
              <a:rPr lang="en-US" altLang="zh-CN" sz="1800" b="1" dirty="0">
                <a:solidFill>
                  <a:srgbClr val="FF0000"/>
                </a:solidFill>
              </a:rPr>
              <a:t>A &amp;</a:t>
            </a:r>
            <a:r>
              <a:rPr lang="en-US" altLang="zh-CN" sz="1800" b="1" dirty="0" err="1">
                <a:solidFill>
                  <a:srgbClr val="FF0000"/>
                </a:solidFill>
              </a:rPr>
              <a:t>rA</a:t>
            </a:r>
            <a:r>
              <a:rPr lang="en-US" altLang="zh-CN" sz="1800" b="1" dirty="0">
                <a:solidFill>
                  <a:srgbClr val="FF0000"/>
                </a:solidFill>
              </a:rPr>
              <a:t>=b</a:t>
            </a:r>
            <a:r>
              <a:rPr lang="zh-CN" altLang="en-US" sz="1800" b="1" dirty="0">
                <a:solidFill>
                  <a:srgbClr val="FF0000"/>
                </a:solidFill>
              </a:rPr>
              <a:t>； </a:t>
            </a:r>
            <a:endParaRPr lang="en-US" altLang="zh-CN" sz="2000" b="1" dirty="0"/>
          </a:p>
          <a:p>
            <a:pPr marL="800100" lvl="2" indent="0">
              <a:buFontTx/>
              <a:buNone/>
            </a:pPr>
            <a:r>
              <a:rPr lang="en-US" altLang="zh-CN" sz="2000" b="1" dirty="0"/>
              <a:t>pa=&amp;b</a:t>
            </a:r>
            <a:r>
              <a:rPr lang="zh-CN" altLang="en-US" sz="2000" b="1" dirty="0"/>
              <a:t>；</a:t>
            </a:r>
            <a:endParaRPr lang="zh-CN" altLang="en-US" sz="2000" b="1" dirty="0"/>
          </a:p>
          <a:p>
            <a:pPr marL="800100" lvl="2" indent="0">
              <a:buFontTx/>
              <a:buNone/>
            </a:pPr>
            <a:r>
              <a:rPr lang="en-US" altLang="zh-CN" sz="2000" b="1" dirty="0">
                <a:solidFill>
                  <a:srgbClr val="FF0000"/>
                </a:solidFill>
              </a:rPr>
              <a:t>b=a;                   //</a:t>
            </a:r>
            <a:r>
              <a:rPr lang="zh-CN" altLang="zh-CN" sz="2000" b="1" dirty="0">
                <a:solidFill>
                  <a:srgbClr val="FF0000"/>
                </a:solidFill>
              </a:rPr>
              <a:t>错误，不允许从基类向派生类的转换</a:t>
            </a:r>
            <a:endParaRPr lang="zh-CN" altLang="zh-CN" sz="2000" b="1" dirty="0">
              <a:solidFill>
                <a:srgbClr val="FF0000"/>
              </a:solidFill>
            </a:endParaRPr>
          </a:p>
          <a:p>
            <a:pPr marL="800100" lvl="2" indent="0">
              <a:buFontTx/>
              <a:buNone/>
            </a:pPr>
            <a:r>
              <a:rPr lang="en-US" altLang="zh-CN" sz="2000" b="1" dirty="0">
                <a:solidFill>
                  <a:srgbClr val="FF0000"/>
                </a:solidFill>
              </a:rPr>
              <a:t>B *pb=pa;  //</a:t>
            </a:r>
            <a:r>
              <a:rPr lang="zh-CN" altLang="zh-CN" sz="2000" b="1" dirty="0">
                <a:solidFill>
                  <a:srgbClr val="FF0000"/>
                </a:solidFill>
              </a:rPr>
              <a:t>错误，不能把基类对象的地址赋值给指向派生类对象的指针</a:t>
            </a:r>
            <a:endParaRPr lang="zh-CN" altLang="zh-CN" sz="2000" b="1" dirty="0">
              <a:solidFill>
                <a:srgbClr val="FF0000"/>
              </a:solidFill>
            </a:endParaRPr>
          </a:p>
          <a:p>
            <a:pPr marL="800100" lvl="2" indent="0">
              <a:buFontTx/>
              <a:buNone/>
            </a:pPr>
            <a:r>
              <a:rPr lang="en-US" altLang="zh-CN" sz="2000" b="1" dirty="0">
                <a:solidFill>
                  <a:srgbClr val="FF0000"/>
                </a:solidFill>
              </a:rPr>
              <a:t>B &amp;</a:t>
            </a:r>
            <a:r>
              <a:rPr lang="en-US" altLang="zh-CN" sz="2000" b="1" dirty="0" err="1">
                <a:solidFill>
                  <a:srgbClr val="FF0000"/>
                </a:solidFill>
              </a:rPr>
              <a:t>rB</a:t>
            </a:r>
            <a:r>
              <a:rPr lang="en-US" altLang="zh-CN" sz="2000" b="1" dirty="0">
                <a:solidFill>
                  <a:srgbClr val="FF0000"/>
                </a:solidFill>
              </a:rPr>
              <a:t>=</a:t>
            </a:r>
            <a:r>
              <a:rPr lang="en-US" altLang="zh-CN" sz="2000" b="1" dirty="0" err="1">
                <a:solidFill>
                  <a:srgbClr val="FF0000"/>
                </a:solidFill>
              </a:rPr>
              <a:t>rA</a:t>
            </a:r>
            <a:r>
              <a:rPr lang="en-US" altLang="zh-CN" sz="2000" b="1" dirty="0">
                <a:solidFill>
                  <a:srgbClr val="FF0000"/>
                </a:solidFill>
              </a:rPr>
              <a:t>;             //</a:t>
            </a:r>
            <a:r>
              <a:rPr lang="zh-CN" altLang="zh-CN" sz="2000" b="1" dirty="0">
                <a:solidFill>
                  <a:srgbClr val="FF0000"/>
                </a:solidFill>
              </a:rPr>
              <a:t>错误，不能把基类对象作为派生类对象的引用</a:t>
            </a:r>
            <a:endParaRPr lang="en-US" altLang="zh-CN" sz="2000" b="1" dirty="0">
              <a:solidFill>
                <a:srgbClr val="FF0000"/>
              </a:solidFill>
            </a:endParaRPr>
          </a:p>
          <a:p>
            <a:pPr marL="800100" lvl="2" indent="0">
              <a:buFontTx/>
              <a:buNone/>
            </a:pPr>
            <a:r>
              <a:rPr lang="en-US" altLang="zh-CN" sz="2000" b="1" dirty="0">
                <a:solidFill>
                  <a:srgbClr val="0000CC"/>
                </a:solidFill>
              </a:rPr>
              <a:t>B *pb =</a:t>
            </a:r>
            <a:r>
              <a:rPr lang="en-US" altLang="zh-CN" sz="2000" b="1" dirty="0" err="1">
                <a:solidFill>
                  <a:srgbClr val="0000CC"/>
                </a:solidFill>
              </a:rPr>
              <a:t>static_cast</a:t>
            </a:r>
            <a:r>
              <a:rPr lang="en-US" altLang="zh-CN" sz="2000" b="1" dirty="0">
                <a:solidFill>
                  <a:srgbClr val="0000CC"/>
                </a:solidFill>
              </a:rPr>
              <a:t>&lt;B*&gt; (pa);       //</a:t>
            </a:r>
            <a:r>
              <a:rPr lang="zh-CN" altLang="en-US" sz="2000" b="1" dirty="0">
                <a:solidFill>
                  <a:srgbClr val="0000CC"/>
                </a:solidFill>
              </a:rPr>
              <a:t>正确，强制转换</a:t>
            </a:r>
            <a:endParaRPr lang="zh-CN" altLang="en-US" sz="2000" b="1" dirty="0">
              <a:solidFill>
                <a:srgbClr val="0000CC"/>
              </a:solidFill>
            </a:endParaRPr>
          </a:p>
          <a:p>
            <a:pPr marL="800100" lvl="2" indent="0">
              <a:buFontTx/>
              <a:buNone/>
            </a:pPr>
            <a:r>
              <a:rPr lang="en-US" altLang="zh-CN" sz="2000" b="1" dirty="0">
                <a:solidFill>
                  <a:srgbClr val="0000CC"/>
                </a:solidFill>
              </a:rPr>
              <a:t>B &amp;</a:t>
            </a:r>
            <a:r>
              <a:rPr lang="en-US" altLang="zh-CN" sz="2000" b="1" dirty="0" err="1">
                <a:solidFill>
                  <a:srgbClr val="0000CC"/>
                </a:solidFill>
              </a:rPr>
              <a:t>rB</a:t>
            </a:r>
            <a:r>
              <a:rPr lang="en-US" altLang="zh-CN" sz="2000" b="1" dirty="0">
                <a:solidFill>
                  <a:srgbClr val="0000CC"/>
                </a:solidFill>
              </a:rPr>
              <a:t> =</a:t>
            </a:r>
            <a:r>
              <a:rPr lang="en-US" altLang="zh-CN" sz="2000" b="1" dirty="0" err="1">
                <a:solidFill>
                  <a:srgbClr val="0000CC"/>
                </a:solidFill>
              </a:rPr>
              <a:t>static_cast</a:t>
            </a:r>
            <a:r>
              <a:rPr lang="en-US" altLang="zh-CN" sz="2000" b="1" dirty="0">
                <a:solidFill>
                  <a:srgbClr val="0000CC"/>
                </a:solidFill>
              </a:rPr>
              <a:t>&lt;B&amp;&gt; (</a:t>
            </a:r>
            <a:r>
              <a:rPr lang="en-US" altLang="zh-CN" sz="2000" b="1" dirty="0" err="1">
                <a:solidFill>
                  <a:srgbClr val="0000CC"/>
                </a:solidFill>
              </a:rPr>
              <a:t>rA</a:t>
            </a:r>
            <a:r>
              <a:rPr lang="en-US" altLang="zh-CN" sz="2000" b="1" dirty="0">
                <a:solidFill>
                  <a:srgbClr val="0000CC"/>
                </a:solidFill>
              </a:rPr>
              <a:t>);     //</a:t>
            </a:r>
            <a:r>
              <a:rPr lang="zh-CN" altLang="en-US" sz="2000" b="1" dirty="0">
                <a:solidFill>
                  <a:srgbClr val="0000CC"/>
                </a:solidFill>
              </a:rPr>
              <a:t>正确，强制转换</a:t>
            </a:r>
            <a:endParaRPr lang="zh-CN" altLang="en-US" sz="2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 calcmode="lin" valueType="num">
                                      <p:cBhvr additive="base">
                                        <p:cTn id="5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additive="base">
                                        <p:cTn id="5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 calcmode="lin" valueType="num">
                                      <p:cBhvr additive="base">
                                        <p:cTn id="6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 calcmode="lin" valueType="num">
                                      <p:cBhvr additive="base">
                                        <p:cTn id="6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 calcmode="lin" valueType="num">
                                      <p:cBhvr additive="base">
                                        <p:cTn id="7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a:xfrm>
            <a:off x="468313" y="0"/>
            <a:ext cx="8229600" cy="811213"/>
          </a:xfrm>
        </p:spPr>
        <p:txBody>
          <a:bodyPr/>
          <a:lstStyle/>
          <a:p>
            <a:r>
              <a:rPr lang="en-US" altLang="zh-CN" sz="3200" b="1"/>
              <a:t>4.6.2 </a:t>
            </a:r>
            <a:r>
              <a:rPr lang="zh-CN" altLang="zh-CN" sz="3200" b="1">
                <a:solidFill>
                  <a:srgbClr val="FF0000"/>
                </a:solidFill>
              </a:rPr>
              <a:t>派生类对象</a:t>
            </a:r>
            <a:r>
              <a:rPr lang="zh-CN" altLang="zh-CN" sz="3200" b="1"/>
              <a:t>与基类对象的</a:t>
            </a:r>
            <a:r>
              <a:rPr lang="zh-CN" altLang="zh-CN" sz="3200" b="1">
                <a:solidFill>
                  <a:srgbClr val="0000CC"/>
                </a:solidFill>
              </a:rPr>
              <a:t>类型转换</a:t>
            </a:r>
            <a:endParaRPr lang="zh-CN" altLang="en-US" sz="3200">
              <a:solidFill>
                <a:srgbClr val="0000CC"/>
              </a:solidFill>
            </a:endParaRPr>
          </a:p>
        </p:txBody>
      </p:sp>
      <p:sp>
        <p:nvSpPr>
          <p:cNvPr id="3" name="内容占位符 2"/>
          <p:cNvSpPr>
            <a:spLocks noGrp="1"/>
          </p:cNvSpPr>
          <p:nvPr>
            <p:ph idx="1"/>
          </p:nvPr>
        </p:nvSpPr>
        <p:spPr>
          <a:xfrm>
            <a:off x="0" y="908050"/>
            <a:ext cx="8964613" cy="5949950"/>
          </a:xfrm>
        </p:spPr>
        <p:txBody>
          <a:bodyPr/>
          <a:lstStyle/>
          <a:p>
            <a:pPr marL="0" indent="0">
              <a:buFontTx/>
              <a:buNone/>
            </a:pPr>
            <a:r>
              <a:rPr lang="en-US" altLang="zh-CN" sz="2800" b="1" dirty="0">
                <a:solidFill>
                  <a:srgbClr val="0000CC"/>
                </a:solidFill>
              </a:rPr>
              <a:t>3</a:t>
            </a:r>
            <a:r>
              <a:rPr lang="zh-CN" altLang="zh-CN" sz="2800" b="1" dirty="0">
                <a:solidFill>
                  <a:srgbClr val="0000CC"/>
                </a:solidFill>
              </a:rPr>
              <a:t>．对象、指针和引用的区别</a:t>
            </a:r>
            <a:endParaRPr lang="zh-CN" altLang="zh-CN" sz="2800" b="1" dirty="0">
              <a:solidFill>
                <a:srgbClr val="0000CC"/>
              </a:solidFill>
            </a:endParaRPr>
          </a:p>
          <a:p>
            <a:pPr marL="857250" lvl="1" indent="-457200"/>
            <a:r>
              <a:rPr lang="zh-CN" altLang="zh-CN" sz="2000" b="1" dirty="0"/>
              <a:t>把派生类对象赋值给基类对象或用派生类对象初始化基类对象，完成赋值或初始化操作后，</a:t>
            </a:r>
            <a:r>
              <a:rPr lang="zh-CN" altLang="zh-CN" sz="2000" b="1" dirty="0">
                <a:solidFill>
                  <a:srgbClr val="FF0000"/>
                </a:solidFill>
              </a:rPr>
              <a:t>基类对象与派生对象就没有关系</a:t>
            </a:r>
            <a:r>
              <a:rPr lang="zh-CN" altLang="zh-CN" sz="2000" b="1" dirty="0"/>
              <a:t>了</a:t>
            </a:r>
            <a:endParaRPr lang="en-US" altLang="zh-CN" sz="2000" b="1" dirty="0"/>
          </a:p>
          <a:p>
            <a:pPr marL="857250" lvl="1" indent="-457200"/>
            <a:r>
              <a:rPr lang="zh-CN" altLang="zh-CN" sz="2000" b="1" dirty="0"/>
              <a:t>把基类对象的指针或引用绑定到派生类对象</a:t>
            </a:r>
            <a:r>
              <a:rPr lang="zh-CN" altLang="en-US" sz="2000" b="1" dirty="0"/>
              <a:t>时，</a:t>
            </a:r>
            <a:r>
              <a:rPr lang="zh-CN" altLang="zh-CN" sz="2000" b="1" dirty="0"/>
              <a:t>指针或引用从来就没有生成新对象，它们</a:t>
            </a:r>
            <a:r>
              <a:rPr lang="zh-CN" altLang="zh-CN" sz="2000" b="1" dirty="0">
                <a:solidFill>
                  <a:srgbClr val="FF0000"/>
                </a:solidFill>
              </a:rPr>
              <a:t>操作的是派生类对象内部的基类子对象</a:t>
            </a:r>
            <a:r>
              <a:rPr lang="zh-CN" altLang="en-US" sz="2000" b="1" dirty="0">
                <a:solidFill>
                  <a:srgbClr val="FF0000"/>
                </a:solidFill>
              </a:rPr>
              <a:t>。</a:t>
            </a:r>
            <a:endParaRPr lang="en-US" altLang="zh-CN" sz="2000" b="1" dirty="0">
              <a:solidFill>
                <a:srgbClr val="FF0000"/>
              </a:solidFill>
            </a:endParaRPr>
          </a:p>
          <a:p>
            <a:pPr marL="857250" lvl="1" indent="-457200"/>
            <a:r>
              <a:rPr lang="zh-CN" altLang="en-US" sz="2000" b="1" dirty="0">
                <a:solidFill>
                  <a:srgbClr val="0000CC"/>
                </a:solidFill>
              </a:rPr>
              <a:t>如对例</a:t>
            </a:r>
            <a:r>
              <a:rPr lang="en-US" altLang="zh-CN" sz="2000" b="1" dirty="0">
                <a:solidFill>
                  <a:srgbClr val="0000CC"/>
                </a:solidFill>
              </a:rPr>
              <a:t>4-14</a:t>
            </a:r>
            <a:r>
              <a:rPr lang="zh-CN" altLang="en-US" sz="2000" b="1" dirty="0">
                <a:solidFill>
                  <a:srgbClr val="0000CC"/>
                </a:solidFill>
              </a:rPr>
              <a:t>的基类</a:t>
            </a:r>
            <a:r>
              <a:rPr lang="en-US" altLang="zh-CN" sz="2000" b="1" dirty="0">
                <a:solidFill>
                  <a:srgbClr val="0000CC"/>
                </a:solidFill>
              </a:rPr>
              <a:t>A</a:t>
            </a:r>
            <a:r>
              <a:rPr lang="zh-CN" altLang="en-US" sz="2000" b="1" dirty="0">
                <a:solidFill>
                  <a:srgbClr val="0000CC"/>
                </a:solidFill>
              </a:rPr>
              <a:t>和派生类</a:t>
            </a:r>
            <a:r>
              <a:rPr lang="en-US" altLang="zh-CN" sz="2000" b="1" dirty="0">
                <a:solidFill>
                  <a:srgbClr val="0000CC"/>
                </a:solidFill>
              </a:rPr>
              <a:t>B，</a:t>
            </a:r>
            <a:r>
              <a:rPr lang="zh-CN" altLang="en-US" sz="2000" b="1" dirty="0">
                <a:solidFill>
                  <a:srgbClr val="0000CC"/>
                </a:solidFill>
              </a:rPr>
              <a:t>有下面的代码段</a:t>
            </a:r>
            <a:endParaRPr lang="en-US" altLang="zh-CN" sz="2000" b="1" dirty="0">
              <a:solidFill>
                <a:srgbClr val="0000CC"/>
              </a:solidFill>
            </a:endParaRPr>
          </a:p>
          <a:p>
            <a:pPr marL="800100" lvl="2" indent="0">
              <a:buFontTx/>
              <a:buNone/>
            </a:pPr>
            <a:r>
              <a:rPr lang="en-US" altLang="zh-CN" sz="2000" b="1" dirty="0"/>
              <a:t>void main() {</a:t>
            </a:r>
            <a:endParaRPr lang="zh-CN" altLang="zh-CN" sz="2000" b="1" dirty="0"/>
          </a:p>
          <a:p>
            <a:pPr marL="800100" lvl="2" indent="0">
              <a:buFontTx/>
              <a:buNone/>
            </a:pPr>
            <a:r>
              <a:rPr lang="en-US" altLang="zh-CN" sz="2000" b="1" dirty="0"/>
              <a:t>	B  b,b1;</a:t>
            </a:r>
            <a:endParaRPr lang="zh-CN" altLang="zh-CN" sz="2000" b="1" dirty="0"/>
          </a:p>
          <a:p>
            <a:pPr marL="800100" lvl="2" indent="0">
              <a:buFontTx/>
              <a:buNone/>
            </a:pPr>
            <a:r>
              <a:rPr lang="en-US" altLang="zh-CN" sz="2000" b="1" dirty="0"/>
              <a:t>	A a=b,*pa = &amp;b1, &amp;</a:t>
            </a:r>
            <a:r>
              <a:rPr lang="en-US" altLang="zh-CN" sz="2000" b="1" dirty="0" err="1"/>
              <a:t>rA</a:t>
            </a:r>
            <a:r>
              <a:rPr lang="en-US" altLang="zh-CN" sz="2000" b="1" dirty="0"/>
              <a:t> = b1;       //L1</a:t>
            </a:r>
            <a:endParaRPr lang="zh-CN" altLang="zh-CN" sz="2000" b="1" dirty="0"/>
          </a:p>
          <a:p>
            <a:pPr marL="800100" lvl="2" indent="0">
              <a:buFontTx/>
              <a:buNone/>
            </a:pPr>
            <a:r>
              <a:rPr lang="en-US" altLang="zh-CN" sz="2000" b="1" dirty="0"/>
              <a:t>	</a:t>
            </a:r>
            <a:r>
              <a:rPr lang="en-US" altLang="zh-CN" sz="2000" b="1" dirty="0" err="1"/>
              <a:t>b.setA</a:t>
            </a:r>
            <a:r>
              <a:rPr lang="en-US" altLang="zh-CN" sz="2000" b="1" dirty="0"/>
              <a:t>(10);                         //L2</a:t>
            </a:r>
            <a:endParaRPr lang="zh-CN" altLang="zh-CN" sz="2000" b="1" dirty="0"/>
          </a:p>
          <a:p>
            <a:pPr marL="800100" lvl="2" indent="0">
              <a:buFontTx/>
              <a:buNone/>
            </a:pPr>
            <a:r>
              <a:rPr lang="en-US" altLang="zh-CN" sz="2000" b="1" dirty="0">
                <a:solidFill>
                  <a:srgbClr val="FF0000"/>
                </a:solidFill>
              </a:rPr>
              <a:t>	</a:t>
            </a:r>
            <a:r>
              <a:rPr lang="en-US" altLang="zh-CN" sz="2000" b="1" dirty="0" err="1">
                <a:solidFill>
                  <a:srgbClr val="FF0000"/>
                </a:solidFill>
              </a:rPr>
              <a:t>a.setA</a:t>
            </a:r>
            <a:r>
              <a:rPr lang="en-US" altLang="zh-CN" sz="2000" b="1" dirty="0">
                <a:solidFill>
                  <a:srgbClr val="FF0000"/>
                </a:solidFill>
              </a:rPr>
              <a:t>(9);                          //L3</a:t>
            </a:r>
            <a:endParaRPr lang="zh-CN" altLang="zh-CN" sz="2000" b="1" dirty="0">
              <a:solidFill>
                <a:srgbClr val="FF0000"/>
              </a:solidFill>
            </a:endParaRPr>
          </a:p>
          <a:p>
            <a:pPr marL="800100" lvl="2" indent="0">
              <a:buFontTx/>
              <a:buNone/>
            </a:pPr>
            <a:r>
              <a:rPr lang="en-US" altLang="zh-CN" sz="2000" b="1" dirty="0"/>
              <a:t>	pa-&gt;</a:t>
            </a:r>
            <a:r>
              <a:rPr lang="en-US" altLang="zh-CN" sz="2000" b="1" dirty="0" err="1"/>
              <a:t>setA</a:t>
            </a:r>
            <a:r>
              <a:rPr lang="en-US" altLang="zh-CN" sz="2000" b="1" dirty="0"/>
              <a:t>(20);                     //L4</a:t>
            </a:r>
            <a:endParaRPr lang="zh-CN" altLang="zh-CN" sz="2000" b="1" dirty="0"/>
          </a:p>
          <a:p>
            <a:pPr marL="800100" lvl="2" indent="0">
              <a:buFontTx/>
              <a:buNone/>
            </a:pPr>
            <a:r>
              <a:rPr lang="en-US" altLang="zh-CN" sz="2000" b="1" dirty="0">
                <a:solidFill>
                  <a:srgbClr val="0000CC"/>
                </a:solidFill>
              </a:rPr>
              <a:t>	</a:t>
            </a:r>
            <a:r>
              <a:rPr lang="en-US" altLang="zh-CN" sz="2000" b="1" dirty="0" err="1">
                <a:solidFill>
                  <a:srgbClr val="0000CC"/>
                </a:solidFill>
              </a:rPr>
              <a:t>rA.setA</a:t>
            </a:r>
            <a:r>
              <a:rPr lang="en-US" altLang="zh-CN" sz="2000" b="1" dirty="0">
                <a:solidFill>
                  <a:srgbClr val="0000CC"/>
                </a:solidFill>
              </a:rPr>
              <a:t>(1);                         //L5</a:t>
            </a:r>
            <a:endParaRPr lang="zh-CN" altLang="zh-CN" sz="2000" b="1" dirty="0">
              <a:solidFill>
                <a:srgbClr val="0000CC"/>
              </a:solidFill>
            </a:endParaRPr>
          </a:p>
          <a:p>
            <a:pPr marL="800100" lvl="2" indent="0">
              <a:buFontTx/>
              <a:buNone/>
            </a:pPr>
            <a:r>
              <a:rPr lang="en-US" altLang="zh-CN" sz="2000" b="1" dirty="0">
                <a:solidFill>
                  <a:srgbClr val="FF0000"/>
                </a:solidFill>
              </a:rPr>
              <a:t>	</a:t>
            </a:r>
            <a:r>
              <a:rPr lang="en-US" altLang="zh-CN" sz="2000" b="1" dirty="0" err="1">
                <a:solidFill>
                  <a:srgbClr val="FF0000"/>
                </a:solidFill>
              </a:rPr>
              <a:t>cout</a:t>
            </a:r>
            <a:r>
              <a:rPr lang="en-US" altLang="zh-CN" sz="2000" b="1" dirty="0">
                <a:solidFill>
                  <a:srgbClr val="FF0000"/>
                </a:solidFill>
              </a:rPr>
              <a:t> &lt;&lt; </a:t>
            </a:r>
            <a:r>
              <a:rPr lang="en-US" altLang="zh-CN" sz="2000" b="1" dirty="0" err="1">
                <a:solidFill>
                  <a:srgbClr val="FF0000"/>
                </a:solidFill>
              </a:rPr>
              <a:t>b.getA</a:t>
            </a:r>
            <a:r>
              <a:rPr lang="en-US" altLang="zh-CN" sz="2000" b="1" dirty="0">
                <a:solidFill>
                  <a:srgbClr val="FF0000"/>
                </a:solidFill>
              </a:rPr>
              <a:t>();                  //L6</a:t>
            </a:r>
            <a:r>
              <a:rPr lang="zh-CN" altLang="zh-CN" sz="2000" b="1" dirty="0">
                <a:solidFill>
                  <a:srgbClr val="FF0000"/>
                </a:solidFill>
              </a:rPr>
              <a:t>，输出</a:t>
            </a:r>
            <a:r>
              <a:rPr lang="en-US" altLang="zh-CN" sz="2000" b="1" dirty="0">
                <a:solidFill>
                  <a:srgbClr val="FF0000"/>
                </a:solidFill>
              </a:rPr>
              <a:t>10，</a:t>
            </a:r>
            <a:r>
              <a:rPr lang="zh-CN" altLang="en-US" sz="2000" b="1" dirty="0">
                <a:solidFill>
                  <a:srgbClr val="FF0000"/>
                </a:solidFill>
              </a:rPr>
              <a:t>并未受</a:t>
            </a:r>
            <a:r>
              <a:rPr lang="en-US" altLang="zh-CN" sz="2000" b="1" dirty="0">
                <a:solidFill>
                  <a:srgbClr val="FF0000"/>
                </a:solidFill>
              </a:rPr>
              <a:t>L3</a:t>
            </a:r>
            <a:r>
              <a:rPr lang="zh-CN" altLang="en-US" sz="2000" b="1" dirty="0">
                <a:solidFill>
                  <a:srgbClr val="FF0000"/>
                </a:solidFill>
              </a:rPr>
              <a:t>的影响</a:t>
            </a:r>
            <a:endParaRPr lang="zh-CN" altLang="zh-CN" sz="2000" b="1" dirty="0">
              <a:solidFill>
                <a:srgbClr val="FF0000"/>
              </a:solidFill>
            </a:endParaRPr>
          </a:p>
          <a:p>
            <a:pPr marL="800100" lvl="2" indent="0">
              <a:buFontTx/>
              <a:buNone/>
            </a:pPr>
            <a:r>
              <a:rPr lang="en-US" altLang="zh-CN" sz="2000" b="1" dirty="0"/>
              <a:t>	</a:t>
            </a:r>
            <a:r>
              <a:rPr lang="en-US" altLang="zh-CN" sz="2000" b="1" dirty="0" err="1">
                <a:solidFill>
                  <a:srgbClr val="0000CC"/>
                </a:solidFill>
              </a:rPr>
              <a:t>cout</a:t>
            </a:r>
            <a:r>
              <a:rPr lang="en-US" altLang="zh-CN" sz="2000" b="1" dirty="0">
                <a:solidFill>
                  <a:srgbClr val="0000CC"/>
                </a:solidFill>
              </a:rPr>
              <a:t> &lt;&lt; b1.getA();                 //L7</a:t>
            </a:r>
            <a:r>
              <a:rPr lang="zh-CN" altLang="zh-CN" sz="2000" b="1" dirty="0">
                <a:solidFill>
                  <a:srgbClr val="0000CC"/>
                </a:solidFill>
              </a:rPr>
              <a:t>，输出</a:t>
            </a:r>
            <a:r>
              <a:rPr lang="en-US" altLang="zh-CN" sz="2000" b="1" dirty="0">
                <a:solidFill>
                  <a:srgbClr val="0000CC"/>
                </a:solidFill>
              </a:rPr>
              <a:t>1，L5</a:t>
            </a:r>
            <a:r>
              <a:rPr lang="zh-CN" altLang="en-US" sz="2000" b="1" dirty="0">
                <a:solidFill>
                  <a:srgbClr val="0000CC"/>
                </a:solidFill>
              </a:rPr>
              <a:t>设置引起的值变化</a:t>
            </a:r>
            <a:endParaRPr lang="zh-CN" altLang="zh-CN" sz="2000" b="1" dirty="0">
              <a:solidFill>
                <a:srgbClr val="0000CC"/>
              </a:solidFill>
            </a:endParaRPr>
          </a:p>
          <a:p>
            <a:pPr marL="800100" lvl="2" indent="0">
              <a:buFontTx/>
              <a:buNone/>
            </a:pPr>
            <a:r>
              <a:rPr lang="en-US" altLang="zh-CN" sz="2000" b="1" dirty="0"/>
              <a:t>}</a:t>
            </a:r>
            <a:endParaRPr lang="zh-CN" altLang="en-US" sz="1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a:xfrm>
            <a:off x="457200" y="73025"/>
            <a:ext cx="8229600" cy="811213"/>
          </a:xfrm>
        </p:spPr>
        <p:txBody>
          <a:bodyPr/>
          <a:lstStyle/>
          <a:p>
            <a:r>
              <a:rPr lang="en-US" altLang="zh-CN" sz="3200" b="1"/>
              <a:t>4.6.2 </a:t>
            </a:r>
            <a:r>
              <a:rPr lang="zh-CN" altLang="zh-CN" sz="3200" b="1">
                <a:solidFill>
                  <a:srgbClr val="FF0000"/>
                </a:solidFill>
              </a:rPr>
              <a:t>派生类对象</a:t>
            </a:r>
            <a:r>
              <a:rPr lang="zh-CN" altLang="zh-CN" sz="3200" b="1"/>
              <a:t>与基类对象的</a:t>
            </a:r>
            <a:r>
              <a:rPr lang="zh-CN" altLang="zh-CN" sz="3200" b="1">
                <a:solidFill>
                  <a:srgbClr val="0000CC"/>
                </a:solidFill>
              </a:rPr>
              <a:t>类型转换</a:t>
            </a:r>
            <a:endParaRPr lang="zh-CN" altLang="en-US" sz="3200">
              <a:solidFill>
                <a:srgbClr val="0000CC"/>
              </a:solidFill>
            </a:endParaRPr>
          </a:p>
        </p:txBody>
      </p:sp>
      <p:sp>
        <p:nvSpPr>
          <p:cNvPr id="3" name="内容占位符 2"/>
          <p:cNvSpPr>
            <a:spLocks noGrp="1"/>
          </p:cNvSpPr>
          <p:nvPr>
            <p:ph idx="1"/>
          </p:nvPr>
        </p:nvSpPr>
        <p:spPr>
          <a:xfrm>
            <a:off x="0" y="1052513"/>
            <a:ext cx="9251950" cy="5168900"/>
          </a:xfrm>
        </p:spPr>
        <p:txBody>
          <a:bodyPr/>
          <a:lstStyle/>
          <a:p>
            <a:pPr marL="0" indent="0">
              <a:buFontTx/>
              <a:buNone/>
            </a:pPr>
            <a:r>
              <a:rPr lang="en-US" altLang="zh-CN" sz="2800" b="1" dirty="0">
                <a:solidFill>
                  <a:srgbClr val="0000CC"/>
                </a:solidFill>
              </a:rPr>
              <a:t>4</a:t>
            </a:r>
            <a:r>
              <a:rPr lang="zh-CN" altLang="zh-CN" sz="2800" b="1" dirty="0">
                <a:solidFill>
                  <a:srgbClr val="0000CC"/>
                </a:solidFill>
              </a:rPr>
              <a:t>．派生类对象作为函数参数传递给基类对象</a:t>
            </a:r>
            <a:endParaRPr lang="en-US" altLang="zh-CN" sz="2800" b="1" dirty="0">
              <a:solidFill>
                <a:srgbClr val="0000CC"/>
              </a:solidFill>
            </a:endParaRPr>
          </a:p>
          <a:p>
            <a:pPr marL="400050" lvl="1" indent="0">
              <a:buFontTx/>
              <a:buNone/>
            </a:pPr>
            <a:r>
              <a:rPr lang="zh-CN" altLang="zh-CN" sz="2400" b="1" dirty="0"/>
              <a:t>如果</a:t>
            </a:r>
            <a:r>
              <a:rPr lang="zh-CN" altLang="en-US" sz="2400" b="1" dirty="0"/>
              <a:t>函数</a:t>
            </a:r>
            <a:r>
              <a:rPr lang="zh-CN" altLang="zh-CN" sz="2400" b="1" dirty="0"/>
              <a:t>形式参数是基类对象，</a:t>
            </a:r>
            <a:r>
              <a:rPr lang="zh-CN" altLang="en-US" sz="2400" b="1" dirty="0"/>
              <a:t>也</a:t>
            </a:r>
            <a:r>
              <a:rPr lang="zh-CN" altLang="zh-CN" sz="2400" b="1" dirty="0"/>
              <a:t>可以用派生类对象作为实参。</a:t>
            </a:r>
            <a:endParaRPr lang="en-US" altLang="zh-CN" sz="2400" b="1" dirty="0"/>
          </a:p>
          <a:p>
            <a:pPr marL="400050" lvl="1" indent="0"/>
            <a:r>
              <a:rPr lang="zh-CN" altLang="en-US" sz="2400" b="1" dirty="0">
                <a:solidFill>
                  <a:srgbClr val="0000CC"/>
                </a:solidFill>
              </a:rPr>
              <a:t>比如，对例</a:t>
            </a:r>
            <a:r>
              <a:rPr lang="en-US" altLang="zh-CN" sz="2400" b="1" dirty="0">
                <a:solidFill>
                  <a:srgbClr val="0000CC"/>
                </a:solidFill>
              </a:rPr>
              <a:t>4-14</a:t>
            </a:r>
            <a:r>
              <a:rPr lang="zh-CN" altLang="en-US" sz="2400" b="1" dirty="0">
                <a:solidFill>
                  <a:srgbClr val="0000CC"/>
                </a:solidFill>
              </a:rPr>
              <a:t>的类</a:t>
            </a:r>
            <a:r>
              <a:rPr lang="en-US" altLang="zh-CN" sz="2400" b="1" dirty="0">
                <a:solidFill>
                  <a:srgbClr val="0000CC"/>
                </a:solidFill>
              </a:rPr>
              <a:t>A</a:t>
            </a:r>
            <a:r>
              <a:rPr lang="zh-CN" altLang="en-US" sz="2400" b="1" dirty="0">
                <a:solidFill>
                  <a:srgbClr val="0000CC"/>
                </a:solidFill>
              </a:rPr>
              <a:t>和类</a:t>
            </a:r>
            <a:r>
              <a:rPr lang="en-US" altLang="zh-CN" sz="2400" b="1" dirty="0">
                <a:solidFill>
                  <a:srgbClr val="0000CC"/>
                </a:solidFill>
              </a:rPr>
              <a:t>B，</a:t>
            </a:r>
            <a:r>
              <a:rPr lang="zh-CN" altLang="en-US" sz="2400" b="1" dirty="0">
                <a:solidFill>
                  <a:srgbClr val="0000CC"/>
                </a:solidFill>
              </a:rPr>
              <a:t>有下面的程序段</a:t>
            </a:r>
            <a:endParaRPr lang="en-US" altLang="zh-CN" sz="2400" b="1" dirty="0">
              <a:solidFill>
                <a:srgbClr val="0000CC"/>
              </a:solidFill>
            </a:endParaRPr>
          </a:p>
          <a:p>
            <a:pPr marL="400050" lvl="1" indent="0">
              <a:buFontTx/>
              <a:buNone/>
            </a:pPr>
            <a:r>
              <a:rPr lang="en-US" altLang="zh-CN" sz="2400" b="1" dirty="0"/>
              <a:t>void f1(A </a:t>
            </a:r>
            <a:r>
              <a:rPr lang="en-US" altLang="zh-CN" sz="2400" b="1" dirty="0" err="1"/>
              <a:t>a</a:t>
            </a:r>
            <a:r>
              <a:rPr lang="en-US" altLang="zh-CN" sz="2400" b="1" dirty="0"/>
              <a:t>, int x) { </a:t>
            </a:r>
            <a:r>
              <a:rPr lang="en-US" altLang="zh-CN" sz="2400" b="1" dirty="0" err="1"/>
              <a:t>a.setA</a:t>
            </a:r>
            <a:r>
              <a:rPr lang="en-US" altLang="zh-CN" sz="2400" b="1" dirty="0"/>
              <a:t>(x); }</a:t>
            </a:r>
            <a:endParaRPr lang="zh-CN" altLang="zh-CN" sz="2400" b="1" dirty="0"/>
          </a:p>
          <a:p>
            <a:pPr marL="400050" lvl="1" indent="0">
              <a:buFontTx/>
              <a:buNone/>
            </a:pPr>
            <a:r>
              <a:rPr lang="en-US" altLang="zh-CN" sz="2400" b="1" dirty="0"/>
              <a:t>void f2(A *</a:t>
            </a:r>
            <a:r>
              <a:rPr lang="en-US" altLang="zh-CN" sz="2400" b="1" dirty="0" err="1"/>
              <a:t>pA</a:t>
            </a:r>
            <a:r>
              <a:rPr lang="en-US" altLang="zh-CN" sz="2400" b="1" dirty="0"/>
              <a:t>, int x) { </a:t>
            </a:r>
            <a:r>
              <a:rPr lang="en-US" altLang="zh-CN" sz="2400" b="1" dirty="0" err="1"/>
              <a:t>pA</a:t>
            </a:r>
            <a:r>
              <a:rPr lang="en-US" altLang="zh-CN" sz="2400" b="1" dirty="0"/>
              <a:t>-&gt;</a:t>
            </a:r>
            <a:r>
              <a:rPr lang="en-US" altLang="zh-CN" sz="2400" b="1" dirty="0" err="1"/>
              <a:t>setA</a:t>
            </a:r>
            <a:r>
              <a:rPr lang="en-US" altLang="zh-CN" sz="2400" b="1" dirty="0"/>
              <a:t>(x); }</a:t>
            </a:r>
            <a:endParaRPr lang="zh-CN" altLang="zh-CN" sz="2400" b="1" dirty="0"/>
          </a:p>
          <a:p>
            <a:pPr marL="400050" lvl="1" indent="0">
              <a:buFontTx/>
              <a:buNone/>
            </a:pPr>
            <a:r>
              <a:rPr lang="en-US" altLang="zh-CN" sz="2400" b="1" dirty="0"/>
              <a:t>void f3(A &amp;</a:t>
            </a:r>
            <a:r>
              <a:rPr lang="en-US" altLang="zh-CN" sz="2400" b="1" dirty="0" err="1"/>
              <a:t>rA</a:t>
            </a:r>
            <a:r>
              <a:rPr lang="en-US" altLang="zh-CN" sz="2400" b="1" dirty="0"/>
              <a:t>, int x) { </a:t>
            </a:r>
            <a:r>
              <a:rPr lang="en-US" altLang="zh-CN" sz="2400" b="1" dirty="0" err="1"/>
              <a:t>rA.setA</a:t>
            </a:r>
            <a:r>
              <a:rPr lang="en-US" altLang="zh-CN" sz="2400" b="1" dirty="0"/>
              <a:t>(x); }</a:t>
            </a:r>
            <a:endParaRPr lang="zh-CN" altLang="zh-CN" sz="2400" b="1" dirty="0"/>
          </a:p>
          <a:p>
            <a:pPr marL="400050" lvl="1" indent="0">
              <a:buFontTx/>
              <a:buNone/>
            </a:pPr>
            <a:r>
              <a:rPr lang="en-US" altLang="zh-CN" sz="2400" b="1" dirty="0"/>
              <a:t>int main() {</a:t>
            </a:r>
            <a:endParaRPr lang="zh-CN" altLang="zh-CN" sz="2400" b="1" dirty="0"/>
          </a:p>
          <a:p>
            <a:pPr marL="400050" lvl="1" indent="0">
              <a:buFontTx/>
              <a:buNone/>
            </a:pPr>
            <a:r>
              <a:rPr lang="en-US" altLang="zh-CN" sz="2400" b="1" dirty="0"/>
              <a:t>	B  </a:t>
            </a:r>
            <a:r>
              <a:rPr lang="en-US" altLang="zh-CN" sz="2400" b="1" dirty="0" err="1"/>
              <a:t>b</a:t>
            </a:r>
            <a:r>
              <a:rPr lang="en-US" altLang="zh-CN" sz="2400" b="1" dirty="0"/>
              <a:t>;</a:t>
            </a:r>
            <a:endParaRPr lang="zh-CN" altLang="zh-CN" sz="2400" b="1" dirty="0"/>
          </a:p>
          <a:p>
            <a:pPr marL="400050" lvl="1" indent="0">
              <a:buFontTx/>
              <a:buNone/>
            </a:pPr>
            <a:r>
              <a:rPr lang="en-US" altLang="zh-CN" sz="2400" b="1" dirty="0"/>
              <a:t>	</a:t>
            </a:r>
            <a:r>
              <a:rPr lang="en-US" altLang="zh-CN" sz="2400" b="1" dirty="0" err="1"/>
              <a:t>b.setA</a:t>
            </a:r>
            <a:r>
              <a:rPr lang="en-US" altLang="zh-CN" sz="2400" b="1" dirty="0"/>
              <a:t>(1);</a:t>
            </a:r>
            <a:endParaRPr lang="zh-CN" altLang="zh-CN" sz="2400" b="1" dirty="0"/>
          </a:p>
          <a:p>
            <a:pPr marL="400050" lvl="1" indent="0">
              <a:buFontTx/>
              <a:buNone/>
            </a:pPr>
            <a:r>
              <a:rPr lang="en-US" altLang="zh-CN" sz="2400" b="1" dirty="0"/>
              <a:t>	</a:t>
            </a:r>
            <a:r>
              <a:rPr lang="en-US" altLang="zh-CN" sz="2400" b="1" dirty="0">
                <a:solidFill>
                  <a:srgbClr val="FF0000"/>
                </a:solidFill>
              </a:rPr>
              <a:t>f1(b,10);                     //</a:t>
            </a:r>
            <a:r>
              <a:rPr lang="en-US" altLang="zh-CN" sz="2400" b="1" dirty="0" err="1">
                <a:solidFill>
                  <a:srgbClr val="FF0000"/>
                </a:solidFill>
              </a:rPr>
              <a:t>b.a</a:t>
            </a:r>
            <a:r>
              <a:rPr lang="zh-CN" altLang="zh-CN" sz="2400" b="1" dirty="0">
                <a:solidFill>
                  <a:srgbClr val="FF0000"/>
                </a:solidFill>
              </a:rPr>
              <a:t>未被</a:t>
            </a:r>
            <a:r>
              <a:rPr lang="en-US" altLang="zh-CN" sz="2400" b="1" dirty="0">
                <a:solidFill>
                  <a:srgbClr val="FF0000"/>
                </a:solidFill>
              </a:rPr>
              <a:t>f1</a:t>
            </a:r>
            <a:r>
              <a:rPr lang="zh-CN" altLang="zh-CN" sz="2400" b="1" dirty="0">
                <a:solidFill>
                  <a:srgbClr val="FF0000"/>
                </a:solidFill>
              </a:rPr>
              <a:t>修改</a:t>
            </a:r>
            <a:r>
              <a:rPr lang="en-US" altLang="zh-CN" sz="2400" b="1" dirty="0">
                <a:solidFill>
                  <a:srgbClr val="FF0000"/>
                </a:solidFill>
              </a:rPr>
              <a:t>,</a:t>
            </a:r>
            <a:r>
              <a:rPr lang="zh-CN" altLang="zh-CN" sz="2400" b="1" dirty="0">
                <a:solidFill>
                  <a:srgbClr val="FF0000"/>
                </a:solidFill>
              </a:rPr>
              <a:t>仍然为</a:t>
            </a:r>
            <a:r>
              <a:rPr lang="en-US" altLang="zh-CN" sz="2400" b="1" dirty="0">
                <a:solidFill>
                  <a:srgbClr val="FF0000"/>
                </a:solidFill>
              </a:rPr>
              <a:t>1</a:t>
            </a:r>
            <a:endParaRPr lang="zh-CN" altLang="zh-CN" sz="2400" b="1" dirty="0">
              <a:solidFill>
                <a:srgbClr val="FF0000"/>
              </a:solidFill>
            </a:endParaRPr>
          </a:p>
          <a:p>
            <a:pPr marL="400050" lvl="1" indent="0">
              <a:buFontTx/>
              <a:buNone/>
            </a:pPr>
            <a:r>
              <a:rPr lang="en-US" altLang="zh-CN" sz="2400" b="1" dirty="0"/>
              <a:t>	</a:t>
            </a:r>
            <a:r>
              <a:rPr lang="en-US" altLang="zh-CN" sz="2400" b="1" dirty="0">
                <a:solidFill>
                  <a:srgbClr val="0000CC"/>
                </a:solidFill>
              </a:rPr>
              <a:t>f2(&amp;b,10);                    //</a:t>
            </a:r>
            <a:r>
              <a:rPr lang="en-US" altLang="zh-CN" sz="2400" b="1" dirty="0" err="1">
                <a:solidFill>
                  <a:srgbClr val="0000CC"/>
                </a:solidFill>
              </a:rPr>
              <a:t>b.a</a:t>
            </a:r>
            <a:r>
              <a:rPr lang="zh-CN" altLang="zh-CN" sz="2400" b="1" dirty="0">
                <a:solidFill>
                  <a:srgbClr val="0000CC"/>
                </a:solidFill>
              </a:rPr>
              <a:t>被</a:t>
            </a:r>
            <a:r>
              <a:rPr lang="en-US" altLang="zh-CN" sz="2400" b="1" dirty="0">
                <a:solidFill>
                  <a:srgbClr val="0000CC"/>
                </a:solidFill>
              </a:rPr>
              <a:t>f2</a:t>
            </a:r>
            <a:r>
              <a:rPr lang="zh-CN" altLang="zh-CN" sz="2400" b="1" dirty="0">
                <a:solidFill>
                  <a:srgbClr val="0000CC"/>
                </a:solidFill>
              </a:rPr>
              <a:t>修改为</a:t>
            </a:r>
            <a:r>
              <a:rPr lang="en-US" altLang="zh-CN" sz="2400" b="1" dirty="0">
                <a:solidFill>
                  <a:srgbClr val="0000CC"/>
                </a:solidFill>
              </a:rPr>
              <a:t>10</a:t>
            </a:r>
            <a:endParaRPr lang="zh-CN" altLang="zh-CN" sz="2400" b="1" dirty="0">
              <a:solidFill>
                <a:srgbClr val="0000CC"/>
              </a:solidFill>
            </a:endParaRPr>
          </a:p>
          <a:p>
            <a:pPr marL="400050" lvl="1" indent="0">
              <a:buFontTx/>
              <a:buNone/>
            </a:pPr>
            <a:r>
              <a:rPr lang="en-US" altLang="zh-CN" sz="2400" b="1" dirty="0">
                <a:solidFill>
                  <a:srgbClr val="0000CC"/>
                </a:solidFill>
              </a:rPr>
              <a:t>	f3(b,15);                     //</a:t>
            </a:r>
            <a:r>
              <a:rPr lang="en-US" altLang="zh-CN" sz="2400" b="1" dirty="0" err="1">
                <a:solidFill>
                  <a:srgbClr val="0000CC"/>
                </a:solidFill>
              </a:rPr>
              <a:t>b.a</a:t>
            </a:r>
            <a:r>
              <a:rPr lang="zh-CN" altLang="zh-CN" sz="2400" b="1" dirty="0">
                <a:solidFill>
                  <a:srgbClr val="0000CC"/>
                </a:solidFill>
              </a:rPr>
              <a:t>被</a:t>
            </a:r>
            <a:r>
              <a:rPr lang="en-US" altLang="zh-CN" sz="2400" b="1" dirty="0">
                <a:solidFill>
                  <a:srgbClr val="0000CC"/>
                </a:solidFill>
              </a:rPr>
              <a:t>f3</a:t>
            </a:r>
            <a:r>
              <a:rPr lang="zh-CN" altLang="zh-CN" sz="2400" b="1" dirty="0">
                <a:solidFill>
                  <a:srgbClr val="0000CC"/>
                </a:solidFill>
              </a:rPr>
              <a:t>修改为</a:t>
            </a:r>
            <a:r>
              <a:rPr lang="en-US" altLang="zh-CN" sz="2400" b="1" dirty="0">
                <a:solidFill>
                  <a:srgbClr val="0000CC"/>
                </a:solidFill>
              </a:rPr>
              <a:t>15</a:t>
            </a:r>
            <a:endParaRPr lang="zh-CN" altLang="zh-CN" sz="2400" b="1" dirty="0">
              <a:solidFill>
                <a:srgbClr val="0000CC"/>
              </a:solidFill>
            </a:endParaRPr>
          </a:p>
          <a:p>
            <a:pPr marL="400050" lvl="1" indent="0">
              <a:buFontTx/>
              <a:buNone/>
            </a:pPr>
            <a:r>
              <a:rPr lang="en-US" altLang="zh-CN" sz="2400" b="1" dirty="0"/>
              <a:t>}</a:t>
            </a:r>
            <a:endParaRPr lang="zh-CN" altLang="zh-CN" sz="2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076325"/>
            <a:ext cx="8766175" cy="5781675"/>
          </a:xfrm>
        </p:spPr>
        <p:txBody>
          <a:bodyPr/>
          <a:lstStyle/>
          <a:p>
            <a:pPr marL="0" indent="0">
              <a:buFontTx/>
              <a:buNone/>
            </a:pPr>
            <a:r>
              <a:rPr lang="zh-CN" altLang="zh-CN" dirty="0">
                <a:solidFill>
                  <a:srgbClr val="0000CC"/>
                </a:solidFill>
              </a:rPr>
              <a:t>（</a:t>
            </a:r>
            <a:r>
              <a:rPr lang="en-US" altLang="zh-CN" b="1" dirty="0">
                <a:solidFill>
                  <a:srgbClr val="0000CC"/>
                </a:solidFill>
              </a:rPr>
              <a:t>1</a:t>
            </a:r>
            <a:r>
              <a:rPr lang="zh-CN" altLang="zh-CN" b="1" dirty="0">
                <a:solidFill>
                  <a:srgbClr val="0000CC"/>
                </a:solidFill>
              </a:rPr>
              <a:t>）形参是基类对象</a:t>
            </a:r>
            <a:endParaRPr lang="en-US" altLang="zh-CN" b="1" dirty="0">
              <a:solidFill>
                <a:srgbClr val="0000CC"/>
              </a:solidFill>
            </a:endParaRPr>
          </a:p>
          <a:p>
            <a:pPr lvl="1" indent="-342900"/>
            <a:r>
              <a:rPr lang="zh-CN" altLang="en-US" sz="2400" b="1" dirty="0">
                <a:solidFill>
                  <a:srgbClr val="FF0000"/>
                </a:solidFill>
              </a:rPr>
              <a:t>不能修改实参对象的值</a:t>
            </a:r>
            <a:r>
              <a:rPr lang="zh-CN" altLang="en-US" sz="2400" b="1" dirty="0"/>
              <a:t>。</a:t>
            </a:r>
            <a:endParaRPr lang="en-US" altLang="zh-CN" sz="2400" b="1" dirty="0"/>
          </a:p>
          <a:p>
            <a:pPr lvl="1" indent="-342900"/>
            <a:r>
              <a:rPr lang="zh-CN" altLang="en-US" sz="2400" b="1" dirty="0">
                <a:solidFill>
                  <a:srgbClr val="00B050"/>
                </a:solidFill>
              </a:rPr>
              <a:t>参数传递方式</a:t>
            </a:r>
            <a:r>
              <a:rPr lang="zh-CN" altLang="en-US" sz="2400" b="1" dirty="0">
                <a:solidFill>
                  <a:srgbClr val="92D050"/>
                </a:solidFill>
              </a:rPr>
              <a:t>：</a:t>
            </a:r>
            <a:r>
              <a:rPr lang="zh-CN" altLang="en-US" sz="2400" b="1" dirty="0"/>
              <a:t>调用实参对象（若实参是派生类对象，则调用该对象的</a:t>
            </a:r>
            <a:r>
              <a:rPr lang="zh-CN" altLang="en-US" sz="2400" b="1" dirty="0">
                <a:solidFill>
                  <a:srgbClr val="FF0000"/>
                </a:solidFill>
              </a:rPr>
              <a:t>基类拷贝构造</a:t>
            </a:r>
            <a:r>
              <a:rPr lang="zh-CN" altLang="en-US" sz="2400" b="1" dirty="0"/>
              <a:t>函数）的</a:t>
            </a:r>
            <a:r>
              <a:rPr lang="zh-CN" altLang="en-US" sz="2400" b="1" dirty="0">
                <a:solidFill>
                  <a:srgbClr val="0000CC"/>
                </a:solidFill>
              </a:rPr>
              <a:t>拷贝构造函数把实参的数据成员复制给形参对象</a:t>
            </a:r>
            <a:r>
              <a:rPr lang="zh-CN" altLang="en-US" sz="2400" b="1" dirty="0"/>
              <a:t>，参数传递完成后，实参和形参就没有关系了，因此不能改变实参对象的值。</a:t>
            </a:r>
            <a:endParaRPr lang="en-US" altLang="zh-CN" sz="2400" b="1" dirty="0"/>
          </a:p>
          <a:p>
            <a:pPr marL="0" indent="0">
              <a:buFontTx/>
              <a:buNone/>
            </a:pPr>
            <a:r>
              <a:rPr lang="zh-CN" altLang="zh-CN" b="1" dirty="0">
                <a:solidFill>
                  <a:srgbClr val="0000CC"/>
                </a:solidFill>
              </a:rPr>
              <a:t>（</a:t>
            </a:r>
            <a:r>
              <a:rPr lang="en-US" altLang="zh-CN" b="1" dirty="0">
                <a:solidFill>
                  <a:srgbClr val="0000CC"/>
                </a:solidFill>
              </a:rPr>
              <a:t>2</a:t>
            </a:r>
            <a:r>
              <a:rPr lang="zh-CN" altLang="zh-CN" b="1" dirty="0">
                <a:solidFill>
                  <a:srgbClr val="0000CC"/>
                </a:solidFill>
              </a:rPr>
              <a:t>）形参是基类对象的引用或指针</a:t>
            </a:r>
            <a:endParaRPr lang="zh-CN" altLang="zh-CN" b="1" dirty="0">
              <a:solidFill>
                <a:srgbClr val="0000CC"/>
              </a:solidFill>
            </a:endParaRPr>
          </a:p>
          <a:p>
            <a:pPr lvl="1" indent="-342900"/>
            <a:r>
              <a:rPr lang="zh-CN" altLang="en-US" sz="2400" b="1" dirty="0">
                <a:solidFill>
                  <a:srgbClr val="FF0000"/>
                </a:solidFill>
              </a:rPr>
              <a:t>能够修改实参对象的值。</a:t>
            </a:r>
            <a:endParaRPr lang="en-US" altLang="zh-CN" sz="2400" b="1" dirty="0">
              <a:solidFill>
                <a:srgbClr val="FF0000"/>
              </a:solidFill>
            </a:endParaRPr>
          </a:p>
          <a:p>
            <a:pPr lvl="1" indent="-342900"/>
            <a:r>
              <a:rPr lang="zh-CN" altLang="en-US" sz="2400" b="1" dirty="0">
                <a:solidFill>
                  <a:srgbClr val="00B050"/>
                </a:solidFill>
              </a:rPr>
              <a:t>参数传递方式：</a:t>
            </a:r>
            <a:r>
              <a:rPr lang="zh-CN" altLang="en-US" sz="2400" b="1" dirty="0"/>
              <a:t>将形参绑定到实参对象（若形参是派生类对象，</a:t>
            </a:r>
            <a:r>
              <a:rPr lang="zh-CN" altLang="zh-CN" sz="2400" b="1" dirty="0"/>
              <a:t>编译器将进行</a:t>
            </a:r>
            <a:r>
              <a:rPr lang="zh-CN" altLang="zh-CN" sz="2400" b="1" dirty="0">
                <a:solidFill>
                  <a:srgbClr val="0000CC"/>
                </a:solidFill>
              </a:rPr>
              <a:t>隐式类型转换</a:t>
            </a:r>
            <a:r>
              <a:rPr lang="zh-CN" altLang="zh-CN" sz="2400" b="1" dirty="0"/>
              <a:t>，形参引用或指针被绑定到派生类实参对象内部的</a:t>
            </a:r>
            <a:r>
              <a:rPr lang="zh-CN" altLang="zh-CN" sz="2400" b="1" dirty="0">
                <a:solidFill>
                  <a:srgbClr val="0000CC"/>
                </a:solidFill>
              </a:rPr>
              <a:t>基类子对象</a:t>
            </a:r>
            <a:r>
              <a:rPr lang="zh-CN" altLang="zh-CN" sz="2400" b="1" dirty="0"/>
              <a:t>上</a:t>
            </a:r>
            <a:r>
              <a:rPr lang="zh-CN" altLang="en-US" sz="2400" b="1" dirty="0"/>
              <a:t>）</a:t>
            </a:r>
            <a:r>
              <a:rPr lang="zh-CN" altLang="zh-CN" sz="2400" b="1" dirty="0"/>
              <a:t>，形参操作的实际上是实参对象本身。因此，这两种参数传递方式都能够修改实参对象的值。</a:t>
            </a:r>
            <a:endParaRPr lang="zh-CN" altLang="en-US" sz="2400" b="1" dirty="0"/>
          </a:p>
        </p:txBody>
      </p:sp>
      <p:sp>
        <p:nvSpPr>
          <p:cNvPr id="104450" name="标题 1"/>
          <p:cNvSpPr>
            <a:spLocks noGrp="1"/>
          </p:cNvSpPr>
          <p:nvPr>
            <p:ph type="title"/>
          </p:nvPr>
        </p:nvSpPr>
        <p:spPr>
          <a:xfrm>
            <a:off x="457200" y="73025"/>
            <a:ext cx="8229600" cy="811213"/>
          </a:xfrm>
        </p:spPr>
        <p:txBody>
          <a:bodyPr/>
          <a:lstStyle/>
          <a:p>
            <a:r>
              <a:rPr lang="en-US" altLang="zh-CN" sz="3200" b="1"/>
              <a:t>4.6.2 </a:t>
            </a:r>
            <a:r>
              <a:rPr lang="zh-CN" altLang="zh-CN" sz="3200" b="1">
                <a:solidFill>
                  <a:srgbClr val="FF0000"/>
                </a:solidFill>
              </a:rPr>
              <a:t>派生类对象</a:t>
            </a:r>
            <a:r>
              <a:rPr lang="zh-CN" altLang="zh-CN" sz="3200" b="1"/>
              <a:t>与基类对象的</a:t>
            </a:r>
            <a:r>
              <a:rPr lang="zh-CN" altLang="zh-CN" sz="3200" b="1">
                <a:solidFill>
                  <a:srgbClr val="0000CC"/>
                </a:solidFill>
              </a:rPr>
              <a:t>类型转换</a:t>
            </a:r>
            <a:endParaRPr lang="zh-CN" altLang="en-US" sz="320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684213" y="115888"/>
            <a:ext cx="7772400" cy="792162"/>
          </a:xfrm>
        </p:spPr>
        <p:txBody>
          <a:bodyPr/>
          <a:lstStyle/>
          <a:p>
            <a:pPr eaLnBrk="1" hangingPunct="1"/>
            <a:r>
              <a:rPr lang="en-US" altLang="zh-CN" b="1"/>
              <a:t>4.7 </a:t>
            </a:r>
            <a:r>
              <a:rPr lang="zh-CN" altLang="en-US" b="1">
                <a:solidFill>
                  <a:srgbClr val="FF0000"/>
                </a:solidFill>
              </a:rPr>
              <a:t>多重继承</a:t>
            </a:r>
            <a:endParaRPr lang="zh-CN" altLang="en-US" b="1">
              <a:solidFill>
                <a:srgbClr val="FF0000"/>
              </a:solidFill>
            </a:endParaRPr>
          </a:p>
        </p:txBody>
      </p:sp>
      <p:sp>
        <p:nvSpPr>
          <p:cNvPr id="55299" name="Rectangle 3"/>
          <p:cNvSpPr>
            <a:spLocks noGrp="1" noChangeArrowheads="1"/>
          </p:cNvSpPr>
          <p:nvPr>
            <p:ph type="body" idx="1"/>
          </p:nvPr>
        </p:nvSpPr>
        <p:spPr>
          <a:xfrm>
            <a:off x="539750" y="1125538"/>
            <a:ext cx="8208963" cy="4970462"/>
          </a:xfrm>
        </p:spPr>
        <p:txBody>
          <a:bodyPr/>
          <a:lstStyle/>
          <a:p>
            <a:pPr eaLnBrk="1" hangingPunct="1">
              <a:lnSpc>
                <a:spcPct val="90000"/>
              </a:lnSpc>
              <a:buFontTx/>
              <a:buNone/>
              <a:defRPr/>
            </a:pPr>
            <a:r>
              <a:rPr lang="en-US" altLang="zh-CN" b="1" dirty="0">
                <a:solidFill>
                  <a:srgbClr val="0000CC"/>
                </a:solidFill>
              </a:rPr>
              <a:t>4.7.1 </a:t>
            </a:r>
            <a:r>
              <a:rPr lang="zh-CN" altLang="en-US" b="1" dirty="0">
                <a:solidFill>
                  <a:srgbClr val="0000CC"/>
                </a:solidFill>
              </a:rPr>
              <a:t>多继承的概念和应用</a:t>
            </a:r>
            <a:endParaRPr lang="zh-CN" altLang="en-US" b="1" dirty="0">
              <a:solidFill>
                <a:srgbClr val="0000CC"/>
              </a:solidFill>
            </a:endParaRPr>
          </a:p>
          <a:p>
            <a:pPr marL="514350" indent="-514350" eaLnBrk="1" hangingPunct="1">
              <a:lnSpc>
                <a:spcPct val="90000"/>
              </a:lnSpc>
              <a:buFont typeface="+mj-lt"/>
              <a:buAutoNum type="arabicPeriod"/>
              <a:defRPr/>
            </a:pPr>
            <a:r>
              <a:rPr lang="zh-CN" altLang="en-US" sz="2800" b="1" dirty="0">
                <a:solidFill>
                  <a:srgbClr val="FF0000"/>
                </a:solidFill>
              </a:rPr>
              <a:t>概念</a:t>
            </a:r>
            <a:endParaRPr lang="en-US" altLang="zh-CN" sz="2800" b="1" dirty="0">
              <a:solidFill>
                <a:srgbClr val="FF0000"/>
              </a:solidFill>
            </a:endParaRPr>
          </a:p>
          <a:p>
            <a:pPr lvl="1" eaLnBrk="1" hangingPunct="1">
              <a:lnSpc>
                <a:spcPct val="90000"/>
              </a:lnSpc>
              <a:defRPr/>
            </a:pPr>
            <a:r>
              <a:rPr lang="en-US" altLang="zh-CN" sz="2400" b="1" dirty="0"/>
              <a:t>C++</a:t>
            </a:r>
            <a:r>
              <a:rPr lang="zh-CN" altLang="en-US" sz="2400" b="1" dirty="0"/>
              <a:t>允许一个类从一个或多个基类派生。如果一个类只有一个基类，就称为</a:t>
            </a:r>
            <a:r>
              <a:rPr lang="zh-CN" altLang="en-US" sz="2400" b="1" dirty="0">
                <a:solidFill>
                  <a:srgbClr val="FF0000"/>
                </a:solidFill>
              </a:rPr>
              <a:t>单一继承</a:t>
            </a:r>
            <a:r>
              <a:rPr lang="zh-CN" altLang="en-US" sz="2400" b="1" dirty="0"/>
              <a:t>。</a:t>
            </a:r>
            <a:endParaRPr lang="en-US" altLang="zh-CN" sz="2400" b="1" dirty="0"/>
          </a:p>
          <a:p>
            <a:pPr lvl="1" eaLnBrk="1" hangingPunct="1">
              <a:lnSpc>
                <a:spcPct val="90000"/>
              </a:lnSpc>
              <a:defRPr/>
            </a:pPr>
            <a:r>
              <a:rPr lang="zh-CN" altLang="en-US" sz="2400" b="1" dirty="0"/>
              <a:t>如果一个类具有两个或两个以上的基类，就称为</a:t>
            </a:r>
            <a:r>
              <a:rPr lang="zh-CN" altLang="en-US" sz="2400" b="1" dirty="0">
                <a:solidFill>
                  <a:srgbClr val="FF0000"/>
                </a:solidFill>
              </a:rPr>
              <a:t>多重继承</a:t>
            </a:r>
            <a:r>
              <a:rPr lang="zh-CN" altLang="en-US" sz="2400" b="1" dirty="0"/>
              <a:t>。</a:t>
            </a:r>
            <a:endParaRPr lang="en-US" altLang="zh-CN" sz="2400" b="1" dirty="0"/>
          </a:p>
          <a:p>
            <a:pPr marL="514350" indent="-514350" eaLnBrk="1" hangingPunct="1">
              <a:lnSpc>
                <a:spcPct val="90000"/>
              </a:lnSpc>
              <a:buFont typeface="+mj-lt"/>
              <a:buAutoNum type="arabicPeriod"/>
              <a:defRPr/>
            </a:pPr>
            <a:r>
              <a:rPr lang="zh-CN" altLang="en-US" sz="2800" b="1" dirty="0">
                <a:solidFill>
                  <a:srgbClr val="FF0000"/>
                </a:solidFill>
              </a:rPr>
              <a:t>多继承的形式如下：</a:t>
            </a:r>
            <a:endParaRPr lang="zh-CN" altLang="en-US" sz="2800" b="1" dirty="0">
              <a:solidFill>
                <a:srgbClr val="FF0000"/>
              </a:solidFill>
            </a:endParaRPr>
          </a:p>
          <a:p>
            <a:pPr lvl="1" eaLnBrk="1" hangingPunct="1">
              <a:lnSpc>
                <a:spcPct val="90000"/>
              </a:lnSpc>
              <a:buFontTx/>
              <a:buNone/>
              <a:defRPr/>
            </a:pPr>
            <a:r>
              <a:rPr lang="en-US" altLang="zh-CN" sz="2400" b="1" dirty="0">
                <a:solidFill>
                  <a:srgbClr val="0000CC"/>
                </a:solidFill>
              </a:rPr>
              <a:t>class </a:t>
            </a:r>
            <a:r>
              <a:rPr lang="zh-CN" altLang="en-US" sz="2400" b="1" dirty="0">
                <a:solidFill>
                  <a:srgbClr val="0000CC"/>
                </a:solidFill>
              </a:rPr>
              <a:t>派生类名</a:t>
            </a:r>
            <a:r>
              <a:rPr lang="en-US" altLang="zh-CN" sz="2400" b="1" dirty="0">
                <a:solidFill>
                  <a:srgbClr val="0000CC"/>
                </a:solidFill>
              </a:rPr>
              <a:t>:[</a:t>
            </a:r>
            <a:r>
              <a:rPr lang="zh-CN" altLang="en-US" sz="2400" b="1" dirty="0">
                <a:solidFill>
                  <a:srgbClr val="0000CC"/>
                </a:solidFill>
              </a:rPr>
              <a:t>继承方式</a:t>
            </a:r>
            <a:r>
              <a:rPr lang="en-US" altLang="zh-CN" sz="2400" b="1" dirty="0">
                <a:solidFill>
                  <a:srgbClr val="0000CC"/>
                </a:solidFill>
              </a:rPr>
              <a:t>] </a:t>
            </a:r>
            <a:r>
              <a:rPr lang="zh-CN" altLang="en-US" sz="2400" b="1" dirty="0">
                <a:solidFill>
                  <a:srgbClr val="0000CC"/>
                </a:solidFill>
              </a:rPr>
              <a:t>基类名</a:t>
            </a:r>
            <a:r>
              <a:rPr lang="en-US" altLang="zh-CN" sz="2400" b="1" dirty="0">
                <a:solidFill>
                  <a:srgbClr val="0000CC"/>
                </a:solidFill>
              </a:rPr>
              <a:t>1,[</a:t>
            </a:r>
            <a:r>
              <a:rPr lang="zh-CN" altLang="en-US" sz="2400" b="1" dirty="0">
                <a:solidFill>
                  <a:srgbClr val="0000CC"/>
                </a:solidFill>
              </a:rPr>
              <a:t>继承方式</a:t>
            </a:r>
            <a:r>
              <a:rPr lang="en-US" altLang="zh-CN" sz="2400" b="1" dirty="0">
                <a:solidFill>
                  <a:srgbClr val="0000CC"/>
                </a:solidFill>
              </a:rPr>
              <a:t>] </a:t>
            </a:r>
            <a:r>
              <a:rPr lang="zh-CN" altLang="en-US" sz="2400" b="1" dirty="0">
                <a:solidFill>
                  <a:srgbClr val="0000CC"/>
                </a:solidFill>
              </a:rPr>
              <a:t>基类名</a:t>
            </a:r>
            <a:r>
              <a:rPr lang="en-US" altLang="zh-CN" sz="2400" b="1" dirty="0">
                <a:solidFill>
                  <a:srgbClr val="0000CC"/>
                </a:solidFill>
              </a:rPr>
              <a:t>2, </a:t>
            </a:r>
            <a:endParaRPr lang="en-US" altLang="zh-CN" sz="2400" b="1" dirty="0">
              <a:solidFill>
                <a:srgbClr val="0000CC"/>
              </a:solidFill>
            </a:endParaRPr>
          </a:p>
          <a:p>
            <a:pPr lvl="1" eaLnBrk="1" hangingPunct="1">
              <a:lnSpc>
                <a:spcPct val="90000"/>
              </a:lnSpc>
              <a:buFontTx/>
              <a:buNone/>
              <a:defRPr/>
            </a:pPr>
            <a:r>
              <a:rPr lang="en-US" altLang="zh-CN" sz="2400" b="1" dirty="0">
                <a:solidFill>
                  <a:srgbClr val="0000CC"/>
                </a:solidFill>
              </a:rPr>
              <a:t> …</a:t>
            </a:r>
            <a:endParaRPr lang="en-US" altLang="zh-CN" sz="2400" b="1" dirty="0">
              <a:solidFill>
                <a:srgbClr val="0000CC"/>
              </a:solidFill>
            </a:endParaRPr>
          </a:p>
          <a:p>
            <a:pPr lvl="1" eaLnBrk="1" hangingPunct="1">
              <a:lnSpc>
                <a:spcPct val="90000"/>
              </a:lnSpc>
              <a:buFontTx/>
              <a:buNone/>
              <a:defRPr/>
            </a:pPr>
            <a:r>
              <a:rPr lang="en-US" altLang="zh-CN" sz="2400" b="1" dirty="0">
                <a:solidFill>
                  <a:srgbClr val="0000CC"/>
                </a:solidFill>
              </a:rPr>
              <a:t>{</a:t>
            </a:r>
            <a:endParaRPr lang="en-US" altLang="zh-CN" sz="2400" b="1" dirty="0">
              <a:solidFill>
                <a:srgbClr val="0000CC"/>
              </a:solidFill>
            </a:endParaRPr>
          </a:p>
          <a:p>
            <a:pPr lvl="4" eaLnBrk="1" hangingPunct="1">
              <a:lnSpc>
                <a:spcPct val="90000"/>
              </a:lnSpc>
              <a:buFontTx/>
              <a:buNone/>
              <a:defRPr/>
            </a:pPr>
            <a:r>
              <a:rPr lang="en-US" altLang="zh-CN" sz="2400" b="1" dirty="0">
                <a:solidFill>
                  <a:srgbClr val="0000CC"/>
                </a:solidFill>
              </a:rPr>
              <a:t>……</a:t>
            </a:r>
            <a:endParaRPr lang="en-US" altLang="zh-CN" sz="2400" b="1" dirty="0">
              <a:solidFill>
                <a:srgbClr val="0000CC"/>
              </a:solidFill>
            </a:endParaRPr>
          </a:p>
          <a:p>
            <a:pPr lvl="1" eaLnBrk="1" hangingPunct="1">
              <a:lnSpc>
                <a:spcPct val="90000"/>
              </a:lnSpc>
              <a:buFontTx/>
              <a:buNone/>
              <a:defRPr/>
            </a:pPr>
            <a:r>
              <a:rPr lang="en-US" altLang="zh-CN" sz="2400" b="1" dirty="0">
                <a:solidFill>
                  <a:srgbClr val="0000CC"/>
                </a:solidFill>
              </a:rPr>
              <a:t>};</a:t>
            </a:r>
            <a:endParaRPr lang="en-US" altLang="zh-CN" sz="2400" b="1" dirty="0">
              <a:solidFill>
                <a:srgbClr val="0000CC"/>
              </a:solidFill>
            </a:endParaRPr>
          </a:p>
          <a:p>
            <a:pPr eaLnBrk="1" hangingPunct="1">
              <a:lnSpc>
                <a:spcPct val="90000"/>
              </a:lnSpc>
              <a:defRPr/>
            </a:pPr>
            <a:r>
              <a:rPr lang="zh-CN" altLang="en-US" sz="2400" b="1" dirty="0"/>
              <a:t>其中，继承方式可以是</a:t>
            </a:r>
            <a:r>
              <a:rPr lang="en-US" altLang="zh-CN" sz="2400" b="1" dirty="0"/>
              <a:t>public</a:t>
            </a:r>
            <a:r>
              <a:rPr lang="zh-CN" altLang="en-US" sz="2400" b="1" dirty="0"/>
              <a:t>、</a:t>
            </a:r>
            <a:r>
              <a:rPr lang="en-US" altLang="zh-CN" sz="2400" b="1" dirty="0"/>
              <a:t>protected</a:t>
            </a:r>
            <a:r>
              <a:rPr lang="zh-CN" altLang="en-US" sz="2400" b="1" dirty="0"/>
              <a:t>、</a:t>
            </a:r>
            <a:r>
              <a:rPr lang="en-US" altLang="zh-CN" sz="2400" b="1" dirty="0"/>
              <a:t>private</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5299">
                                            <p:txEl>
                                              <p:pRg st="5" end="5"/>
                                            </p:txEl>
                                          </p:spTgt>
                                        </p:tgtEl>
                                        <p:attrNameLst>
                                          <p:attrName>style.visibility</p:attrName>
                                        </p:attrNameLst>
                                      </p:cBhvr>
                                      <p:to>
                                        <p:strVal val="visible"/>
                                      </p:to>
                                    </p:set>
                                    <p:animEffect transition="in" filter="wipe(down)">
                                      <p:cBhvr>
                                        <p:cTn id="7" dur="500"/>
                                        <p:tgtEl>
                                          <p:spTgt spid="55299">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5299">
                                            <p:txEl>
                                              <p:pRg st="6" end="6"/>
                                            </p:txEl>
                                          </p:spTgt>
                                        </p:tgtEl>
                                        <p:attrNameLst>
                                          <p:attrName>style.visibility</p:attrName>
                                        </p:attrNameLst>
                                      </p:cBhvr>
                                      <p:to>
                                        <p:strVal val="visible"/>
                                      </p:to>
                                    </p:set>
                                    <p:animEffect transition="in" filter="wipe(down)">
                                      <p:cBhvr>
                                        <p:cTn id="10" dur="500"/>
                                        <p:tgtEl>
                                          <p:spTgt spid="55299">
                                            <p:txEl>
                                              <p:pRg st="6" end="6"/>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5299">
                                            <p:txEl>
                                              <p:pRg st="7" end="7"/>
                                            </p:txEl>
                                          </p:spTgt>
                                        </p:tgtEl>
                                        <p:attrNameLst>
                                          <p:attrName>style.visibility</p:attrName>
                                        </p:attrNameLst>
                                      </p:cBhvr>
                                      <p:to>
                                        <p:strVal val="visible"/>
                                      </p:to>
                                    </p:set>
                                    <p:animEffect transition="in" filter="wipe(down)">
                                      <p:cBhvr>
                                        <p:cTn id="13" dur="500"/>
                                        <p:tgtEl>
                                          <p:spTgt spid="55299">
                                            <p:txEl>
                                              <p:pRg st="7" end="7"/>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5299">
                                            <p:txEl>
                                              <p:pRg st="8" end="8"/>
                                            </p:txEl>
                                          </p:spTgt>
                                        </p:tgtEl>
                                        <p:attrNameLst>
                                          <p:attrName>style.visibility</p:attrName>
                                        </p:attrNameLst>
                                      </p:cBhvr>
                                      <p:to>
                                        <p:strVal val="visible"/>
                                      </p:to>
                                    </p:set>
                                    <p:animEffect transition="in" filter="wipe(down)">
                                      <p:cBhvr>
                                        <p:cTn id="16" dur="500"/>
                                        <p:tgtEl>
                                          <p:spTgt spid="55299">
                                            <p:txEl>
                                              <p:pRg st="8" end="8"/>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5299">
                                            <p:txEl>
                                              <p:pRg st="9" end="9"/>
                                            </p:txEl>
                                          </p:spTgt>
                                        </p:tgtEl>
                                        <p:attrNameLst>
                                          <p:attrName>style.visibility</p:attrName>
                                        </p:attrNameLst>
                                      </p:cBhvr>
                                      <p:to>
                                        <p:strVal val="visible"/>
                                      </p:to>
                                    </p:set>
                                    <p:animEffect transition="in" filter="wipe(down)">
                                      <p:cBhvr>
                                        <p:cTn id="19" dur="500"/>
                                        <p:tgtEl>
                                          <p:spTgt spid="55299">
                                            <p:txEl>
                                              <p:pRg st="9" end="9"/>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5299">
                                            <p:txEl>
                                              <p:pRg st="10" end="10"/>
                                            </p:txEl>
                                          </p:spTgt>
                                        </p:tgtEl>
                                        <p:attrNameLst>
                                          <p:attrName>style.visibility</p:attrName>
                                        </p:attrNameLst>
                                      </p:cBhvr>
                                      <p:to>
                                        <p:strVal val="visible"/>
                                      </p:to>
                                    </p:set>
                                    <p:animEffect transition="in" filter="wipe(down)">
                                      <p:cBhvr>
                                        <p:cTn id="22" dur="500"/>
                                        <p:tgtEl>
                                          <p:spTgt spid="552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a:xfrm>
            <a:off x="684213" y="260350"/>
            <a:ext cx="7772400" cy="576263"/>
          </a:xfrm>
        </p:spPr>
        <p:txBody>
          <a:bodyPr/>
          <a:lstStyle/>
          <a:p>
            <a:pPr eaLnBrk="1" hangingPunct="1"/>
            <a:r>
              <a:rPr lang="en-US" altLang="zh-CN"/>
              <a:t>4.7.1  </a:t>
            </a:r>
            <a:r>
              <a:rPr lang="zh-CN" altLang="en-US"/>
              <a:t>多继承</a:t>
            </a:r>
            <a:r>
              <a:rPr lang="zh-CN" altLang="en-US">
                <a:solidFill>
                  <a:srgbClr val="FF0000"/>
                </a:solidFill>
              </a:rPr>
              <a:t>的概念和应用</a:t>
            </a:r>
            <a:endParaRPr lang="zh-CN" altLang="en-US">
              <a:solidFill>
                <a:srgbClr val="FF0000"/>
              </a:solidFill>
            </a:endParaRPr>
          </a:p>
        </p:txBody>
      </p:sp>
      <p:pic>
        <p:nvPicPr>
          <p:cNvPr id="55299" name="Picture 3" descr="B46"/>
          <p:cNvPicPr>
            <a:picLocks noGrp="1" noChangeAspect="1" noChangeArrowheads="1"/>
          </p:cNvPicPr>
          <p:nvPr>
            <p:ph type="body" idx="1"/>
          </p:nvPr>
        </p:nvPicPr>
        <p:blipFill>
          <a:blip r:embed="rId1"/>
          <a:srcRect/>
          <a:stretch>
            <a:fillRect/>
          </a:stretch>
        </p:blipFill>
        <p:spPr>
          <a:xfrm>
            <a:off x="684213" y="2349500"/>
            <a:ext cx="7859712" cy="4217988"/>
          </a:xfrm>
        </p:spPr>
      </p:pic>
      <p:sp>
        <p:nvSpPr>
          <p:cNvPr id="106499" name="矩形 1"/>
          <p:cNvSpPr>
            <a:spLocks noChangeArrowheads="1"/>
          </p:cNvSpPr>
          <p:nvPr/>
        </p:nvSpPr>
        <p:spPr bwMode="auto">
          <a:xfrm>
            <a:off x="179388" y="981075"/>
            <a:ext cx="8642350" cy="1676400"/>
          </a:xfrm>
          <a:prstGeom prst="rect">
            <a:avLst/>
          </a:prstGeom>
          <a:noFill/>
          <a:ln w="9525">
            <a:noFill/>
            <a:miter lim="800000"/>
          </a:ln>
        </p:spPr>
        <p:txBody>
          <a:bodyPr>
            <a:spAutoFit/>
          </a:bodyPr>
          <a:lstStyle/>
          <a:p>
            <a:pPr eaLnBrk="0" hangingPunct="0"/>
            <a:r>
              <a:rPr lang="zh-CN" altLang="zh-CN" sz="2400" b="1">
                <a:solidFill>
                  <a:srgbClr val="0000CC"/>
                </a:solidFill>
                <a:latin typeface="Times New Roman" panose="02020603050405020304" pitchFamily="18" charset="0"/>
                <a:cs typeface="Times New Roman" panose="02020603050405020304" pitchFamily="18" charset="0"/>
              </a:rPr>
              <a:t>【例</a:t>
            </a:r>
            <a:r>
              <a:rPr lang="en-US" altLang="zh-CN" sz="2400" b="1">
                <a:solidFill>
                  <a:srgbClr val="0000CC"/>
                </a:solidFill>
                <a:latin typeface="Times New Roman" panose="02020603050405020304" pitchFamily="18" charset="0"/>
                <a:cs typeface="Times New Roman" panose="02020603050405020304" pitchFamily="18" charset="0"/>
              </a:rPr>
              <a:t>4-15</a:t>
            </a:r>
            <a:r>
              <a:rPr lang="zh-CN" altLang="zh-CN" sz="2400" b="1">
                <a:solidFill>
                  <a:srgbClr val="0000CC"/>
                </a:solidFill>
                <a:latin typeface="Times New Roman" panose="02020603050405020304" pitchFamily="18" charset="0"/>
                <a:cs typeface="Times New Roman" panose="02020603050405020304" pitchFamily="18" charset="0"/>
              </a:rPr>
              <a:t>】</a:t>
            </a:r>
            <a:r>
              <a:rPr lang="zh-CN" altLang="zh-CN" sz="2000" b="1">
                <a:latin typeface="Times New Roman" panose="02020603050405020304" pitchFamily="18" charset="0"/>
                <a:cs typeface="Times New Roman" panose="02020603050405020304" pitchFamily="18" charset="0"/>
              </a:rPr>
              <a:t>假设有</a:t>
            </a:r>
            <a:r>
              <a:rPr lang="en-US" altLang="zh-CN" sz="2000" b="1">
                <a:latin typeface="Times New Roman" panose="02020603050405020304" pitchFamily="18" charset="0"/>
              </a:rPr>
              <a:t>3</a:t>
            </a:r>
            <a:r>
              <a:rPr lang="zh-CN" altLang="zh-CN" sz="2000" b="1">
                <a:latin typeface="Times New Roman" panose="02020603050405020304" pitchFamily="18" charset="0"/>
                <a:cs typeface="Times New Roman" panose="02020603050405020304" pitchFamily="18" charset="0"/>
              </a:rPr>
              <a:t>个类</a:t>
            </a:r>
            <a:r>
              <a:rPr lang="en-US" altLang="zh-CN" sz="2000" b="1">
                <a:latin typeface="Times New Roman" panose="02020603050405020304" pitchFamily="18" charset="0"/>
              </a:rPr>
              <a:t>Base1</a:t>
            </a:r>
            <a:r>
              <a:rPr lang="zh-CN" altLang="zh-CN" sz="2000" b="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Base2</a:t>
            </a:r>
            <a:r>
              <a:rPr lang="zh-CN" altLang="zh-CN" sz="2000" b="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Base3</a:t>
            </a:r>
            <a:r>
              <a:rPr lang="zh-CN" altLang="zh-CN" sz="2000" b="1">
                <a:latin typeface="Times New Roman" panose="02020603050405020304" pitchFamily="18" charset="0"/>
                <a:cs typeface="Times New Roman" panose="02020603050405020304" pitchFamily="18" charset="0"/>
              </a:rPr>
              <a:t>，其中</a:t>
            </a:r>
            <a:r>
              <a:rPr lang="en-US" altLang="zh-CN" sz="2000" b="1">
                <a:latin typeface="Times New Roman" panose="02020603050405020304" pitchFamily="18" charset="0"/>
              </a:rPr>
              <a:t>Base1</a:t>
            </a:r>
            <a:r>
              <a:rPr lang="zh-CN" altLang="zh-CN" sz="2000" b="1">
                <a:latin typeface="Times New Roman" panose="02020603050405020304" pitchFamily="18" charset="0"/>
                <a:cs typeface="Times New Roman" panose="02020603050405020304" pitchFamily="18" charset="0"/>
              </a:rPr>
              <a:t>有公有成员函数</a:t>
            </a:r>
            <a:r>
              <a:rPr lang="en-US" altLang="zh-CN" sz="2000" b="1">
                <a:latin typeface="Times New Roman" panose="02020603050405020304" pitchFamily="18" charset="0"/>
              </a:rPr>
              <a:t>setx</a:t>
            </a:r>
            <a:r>
              <a:rPr lang="zh-CN" altLang="zh-CN" sz="2000" b="1">
                <a:latin typeface="Times New Roman" panose="02020603050405020304" pitchFamily="18" charset="0"/>
                <a:cs typeface="Times New Roman" panose="02020603050405020304" pitchFamily="18" charset="0"/>
              </a:rPr>
              <a:t>，保护成员函数</a:t>
            </a:r>
            <a:r>
              <a:rPr lang="en-US" altLang="zh-CN" sz="2000" b="1">
                <a:latin typeface="Times New Roman" panose="02020603050405020304" pitchFamily="18" charset="0"/>
              </a:rPr>
              <a:t>getx</a:t>
            </a:r>
            <a:r>
              <a:rPr lang="zh-CN" altLang="zh-CN" sz="2000" b="1">
                <a:latin typeface="Times New Roman" panose="02020603050405020304" pitchFamily="18" charset="0"/>
                <a:cs typeface="Times New Roman" panose="02020603050405020304" pitchFamily="18" charset="0"/>
              </a:rPr>
              <a:t>，私有数据成员</a:t>
            </a:r>
            <a:r>
              <a:rPr lang="en-US" altLang="zh-CN" sz="2000" b="1">
                <a:latin typeface="Times New Roman" panose="02020603050405020304" pitchFamily="18" charset="0"/>
              </a:rPr>
              <a:t>a</a:t>
            </a:r>
            <a:r>
              <a:rPr lang="zh-CN" altLang="zh-CN" sz="2000" b="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Base2</a:t>
            </a:r>
            <a:r>
              <a:rPr lang="zh-CN" altLang="zh-CN" sz="2000" b="1">
                <a:latin typeface="Times New Roman" panose="02020603050405020304" pitchFamily="18" charset="0"/>
                <a:cs typeface="Times New Roman" panose="02020603050405020304" pitchFamily="18" charset="0"/>
              </a:rPr>
              <a:t>有公有成员函数</a:t>
            </a:r>
            <a:r>
              <a:rPr lang="en-US" altLang="zh-CN" sz="2000" b="1">
                <a:latin typeface="Times New Roman" panose="02020603050405020304" pitchFamily="18" charset="0"/>
              </a:rPr>
              <a:t>sety</a:t>
            </a:r>
            <a:r>
              <a:rPr lang="zh-CN" altLang="zh-CN" sz="2000" b="1">
                <a:latin typeface="Times New Roman" panose="02020603050405020304" pitchFamily="18" charset="0"/>
                <a:cs typeface="Times New Roman" panose="02020603050405020304" pitchFamily="18" charset="0"/>
              </a:rPr>
              <a:t>和</a:t>
            </a:r>
            <a:r>
              <a:rPr lang="en-US" altLang="zh-CN" sz="2000" b="1">
                <a:latin typeface="Times New Roman" panose="02020603050405020304" pitchFamily="18" charset="0"/>
              </a:rPr>
              <a:t>gety</a:t>
            </a:r>
            <a:r>
              <a:rPr lang="zh-CN" altLang="zh-CN" sz="2000" b="1">
                <a:latin typeface="Times New Roman" panose="02020603050405020304" pitchFamily="18" charset="0"/>
                <a:cs typeface="Times New Roman" panose="02020603050405020304" pitchFamily="18" charset="0"/>
              </a:rPr>
              <a:t>，私有数据成员</a:t>
            </a:r>
            <a:r>
              <a:rPr lang="en-US" altLang="zh-CN" sz="2000" b="1">
                <a:latin typeface="Times New Roman" panose="02020603050405020304" pitchFamily="18" charset="0"/>
              </a:rPr>
              <a:t>y</a:t>
            </a:r>
            <a:r>
              <a:rPr lang="zh-CN" altLang="zh-CN" sz="2000" b="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Base3</a:t>
            </a:r>
            <a:r>
              <a:rPr lang="zh-CN" altLang="zh-CN" sz="2000" b="1">
                <a:latin typeface="Times New Roman" panose="02020603050405020304" pitchFamily="18" charset="0"/>
                <a:cs typeface="Times New Roman" panose="02020603050405020304" pitchFamily="18" charset="0"/>
              </a:rPr>
              <a:t>有公有成员函数</a:t>
            </a:r>
            <a:r>
              <a:rPr lang="en-US" altLang="zh-CN" sz="2000" b="1">
                <a:latin typeface="Times New Roman" panose="02020603050405020304" pitchFamily="18" charset="0"/>
              </a:rPr>
              <a:t>setz</a:t>
            </a:r>
            <a:r>
              <a:rPr lang="zh-CN" altLang="zh-CN" sz="2000" b="1">
                <a:latin typeface="Times New Roman" panose="02020603050405020304" pitchFamily="18" charset="0"/>
                <a:cs typeface="Times New Roman" panose="02020603050405020304" pitchFamily="18" charset="0"/>
              </a:rPr>
              <a:t>和</a:t>
            </a:r>
            <a:r>
              <a:rPr lang="en-US" altLang="zh-CN" sz="2000" b="1">
                <a:latin typeface="Times New Roman" panose="02020603050405020304" pitchFamily="18" charset="0"/>
              </a:rPr>
              <a:t>getz</a:t>
            </a:r>
            <a:r>
              <a:rPr lang="zh-CN" altLang="zh-CN" sz="2000" b="1">
                <a:latin typeface="Times New Roman" panose="02020603050405020304" pitchFamily="18" charset="0"/>
                <a:cs typeface="Times New Roman" panose="02020603050405020304" pitchFamily="18" charset="0"/>
              </a:rPr>
              <a:t>，私有成员</a:t>
            </a:r>
            <a:r>
              <a:rPr lang="en-US" altLang="zh-CN" sz="2000" b="1">
                <a:latin typeface="Times New Roman" panose="02020603050405020304" pitchFamily="18" charset="0"/>
              </a:rPr>
              <a:t>z</a:t>
            </a:r>
            <a:r>
              <a:rPr lang="zh-CN" altLang="zh-CN" sz="2000" b="1">
                <a:latin typeface="Times New Roman" panose="02020603050405020304" pitchFamily="18" charset="0"/>
                <a:cs typeface="Times New Roman" panose="02020603050405020304" pitchFamily="18" charset="0"/>
              </a:rPr>
              <a:t>；类</a:t>
            </a:r>
            <a:r>
              <a:rPr lang="en-US" altLang="zh-CN" sz="2000" b="1">
                <a:latin typeface="Times New Roman" panose="02020603050405020304" pitchFamily="18" charset="0"/>
              </a:rPr>
              <a:t>Derived</a:t>
            </a:r>
            <a:r>
              <a:rPr lang="zh-CN" altLang="zh-CN" sz="2000" b="1">
                <a:latin typeface="Times New Roman" panose="02020603050405020304" pitchFamily="18" charset="0"/>
                <a:cs typeface="Times New Roman" panose="02020603050405020304" pitchFamily="18" charset="0"/>
              </a:rPr>
              <a:t>从这</a:t>
            </a:r>
            <a:r>
              <a:rPr lang="en-US" altLang="zh-CN" sz="2000" b="1">
                <a:latin typeface="Times New Roman" panose="02020603050405020304" pitchFamily="18" charset="0"/>
              </a:rPr>
              <a:t>3</a:t>
            </a:r>
            <a:r>
              <a:rPr lang="zh-CN" altLang="zh-CN" sz="2000" b="1">
                <a:latin typeface="Times New Roman" panose="02020603050405020304" pitchFamily="18" charset="0"/>
                <a:cs typeface="Times New Roman" panose="02020603050405020304" pitchFamily="18" charset="0"/>
              </a:rPr>
              <a:t>个类派生，且有自己的公有成员函数</a:t>
            </a:r>
            <a:r>
              <a:rPr lang="en-US" altLang="zh-CN" sz="2000" b="1">
                <a:latin typeface="Times New Roman" panose="02020603050405020304" pitchFamily="18" charset="0"/>
              </a:rPr>
              <a:t>setd</a:t>
            </a:r>
            <a:r>
              <a:rPr lang="zh-CN" altLang="zh-CN" sz="2000" b="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display</a:t>
            </a:r>
            <a:r>
              <a:rPr lang="zh-CN" altLang="zh-CN" sz="2000" b="1">
                <a:latin typeface="Times New Roman" panose="02020603050405020304" pitchFamily="18" charset="0"/>
                <a:cs typeface="Times New Roman" panose="02020603050405020304" pitchFamily="18" charset="0"/>
              </a:rPr>
              <a:t>和私有数据成员</a:t>
            </a:r>
            <a:r>
              <a:rPr lang="en-US" altLang="zh-CN" sz="2000" b="1">
                <a:latin typeface="Times New Roman" panose="02020603050405020304" pitchFamily="18" charset="0"/>
              </a:rPr>
              <a:t>d</a:t>
            </a:r>
            <a:r>
              <a:rPr lang="zh-CN" altLang="en-US" sz="2000" b="1">
                <a:latin typeface="Times New Roman" panose="02020603050405020304" pitchFamily="18" charset="0"/>
              </a:rPr>
              <a:t>。</a:t>
            </a: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gtEl>
                                        <p:attrNameLst>
                                          <p:attrName>style.visibility</p:attrName>
                                        </p:attrNameLst>
                                      </p:cBhvr>
                                      <p:to>
                                        <p:strVal val="visible"/>
                                      </p:to>
                                    </p:set>
                                    <p:anim calcmode="lin" valueType="num">
                                      <p:cBhvr additive="base">
                                        <p:cTn id="7" dur="500" fill="hold"/>
                                        <p:tgtEl>
                                          <p:spTgt spid="55299"/>
                                        </p:tgtEl>
                                        <p:attrNameLst>
                                          <p:attrName>ppt_x</p:attrName>
                                        </p:attrNameLst>
                                      </p:cBhvr>
                                      <p:tavLst>
                                        <p:tav tm="0">
                                          <p:val>
                                            <p:strVal val="#ppt_x"/>
                                          </p:val>
                                        </p:tav>
                                        <p:tav tm="100000">
                                          <p:val>
                                            <p:strVal val="#ppt_x"/>
                                          </p:val>
                                        </p:tav>
                                      </p:tavLst>
                                    </p:anim>
                                    <p:anim calcmode="lin" valueType="num">
                                      <p:cBhvr additive="base">
                                        <p:cTn id="8" dur="500" fill="hold"/>
                                        <p:tgtEl>
                                          <p:spTgt spid="55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0" y="1125538"/>
            <a:ext cx="8893175" cy="5257800"/>
          </a:xfrm>
        </p:spPr>
        <p:txBody>
          <a:bodyPr/>
          <a:lstStyle/>
          <a:p>
            <a:pPr eaLnBrk="1" hangingPunct="1"/>
            <a:r>
              <a:rPr lang="en-US" altLang="zh-CN" b="1" dirty="0">
                <a:solidFill>
                  <a:srgbClr val="0000CC"/>
                </a:solidFill>
              </a:rPr>
              <a:t>1、public</a:t>
            </a:r>
            <a:r>
              <a:rPr lang="zh-CN" altLang="en-US" b="1" dirty="0">
                <a:solidFill>
                  <a:srgbClr val="0000CC"/>
                </a:solidFill>
              </a:rPr>
              <a:t>继承</a:t>
            </a:r>
            <a:r>
              <a:rPr lang="en-US" altLang="zh-CN" b="1" dirty="0">
                <a:solidFill>
                  <a:srgbClr val="0000CC"/>
                </a:solidFill>
              </a:rPr>
              <a:t>----</a:t>
            </a:r>
            <a:r>
              <a:rPr lang="zh-CN" altLang="en-US" b="1" dirty="0">
                <a:solidFill>
                  <a:srgbClr val="FF0000"/>
                </a:solidFill>
              </a:rPr>
              <a:t>类接口的复用</a:t>
            </a:r>
            <a:endParaRPr lang="zh-CN" altLang="en-US" b="1" dirty="0">
              <a:solidFill>
                <a:srgbClr val="FF0000"/>
              </a:solidFill>
            </a:endParaRPr>
          </a:p>
          <a:p>
            <a:pPr lvl="1" eaLnBrk="1" hangingPunct="1"/>
            <a:r>
              <a:rPr lang="zh-CN" altLang="en-US" b="1" dirty="0">
                <a:solidFill>
                  <a:srgbClr val="FF0000"/>
                </a:solidFill>
              </a:rPr>
              <a:t>最常用的派生方式</a:t>
            </a:r>
            <a:r>
              <a:rPr lang="zh-CN" altLang="en-US" b="1" dirty="0"/>
              <a:t>，派生类复制了基类数据成员和成员函数的一份复制品。</a:t>
            </a:r>
            <a:endParaRPr lang="zh-CN" altLang="en-US" b="1" dirty="0"/>
          </a:p>
          <a:p>
            <a:pPr lvl="1" eaLnBrk="1" hangingPunct="1"/>
            <a:r>
              <a:rPr lang="zh-CN" altLang="en-US" b="1" dirty="0">
                <a:solidFill>
                  <a:srgbClr val="FF0000"/>
                </a:solidFill>
              </a:rPr>
              <a:t>派生类从基类继承到的成员，维持基类成员的可访问性</a:t>
            </a:r>
            <a:r>
              <a:rPr lang="zh-CN" altLang="en-US" b="1" dirty="0"/>
              <a:t>。</a:t>
            </a:r>
            <a:endParaRPr lang="zh-CN" altLang="en-US" b="1" dirty="0"/>
          </a:p>
          <a:p>
            <a:pPr lvl="1" eaLnBrk="1" hangingPunct="1"/>
            <a:r>
              <a:rPr lang="zh-CN" altLang="en-US" b="1" dirty="0">
                <a:solidFill>
                  <a:srgbClr val="FF0000"/>
                </a:solidFill>
              </a:rPr>
              <a:t>派生类不可直接访问基类的</a:t>
            </a:r>
            <a:r>
              <a:rPr lang="en-US" altLang="zh-CN" b="1" dirty="0">
                <a:solidFill>
                  <a:srgbClr val="FF0000"/>
                </a:solidFill>
              </a:rPr>
              <a:t>private</a:t>
            </a:r>
            <a:r>
              <a:rPr lang="zh-CN" altLang="en-US" b="1" dirty="0">
                <a:solidFill>
                  <a:srgbClr val="FF0000"/>
                </a:solidFill>
              </a:rPr>
              <a:t>成员</a:t>
            </a:r>
            <a:r>
              <a:rPr lang="zh-CN" altLang="en-US" b="1" dirty="0"/>
              <a:t>，</a:t>
            </a:r>
            <a:r>
              <a:rPr lang="zh-CN" altLang="zh-CN" b="1" dirty="0">
                <a:solidFill>
                  <a:srgbClr val="FF0000"/>
                </a:solidFill>
                <a:sym typeface="+mn-ea"/>
              </a:rPr>
              <a:t>但可以直接访问基类的</a:t>
            </a:r>
            <a:r>
              <a:rPr lang="en-US" altLang="zh-CN" b="1" dirty="0">
                <a:solidFill>
                  <a:srgbClr val="FF0000"/>
                </a:solidFill>
                <a:sym typeface="+mn-ea"/>
              </a:rPr>
              <a:t>public</a:t>
            </a:r>
            <a:r>
              <a:rPr lang="zh-CN" altLang="zh-CN" b="1" dirty="0">
                <a:solidFill>
                  <a:srgbClr val="FF0000"/>
                </a:solidFill>
                <a:sym typeface="+mn-ea"/>
              </a:rPr>
              <a:t>和</a:t>
            </a:r>
            <a:r>
              <a:rPr lang="en-US" altLang="zh-CN" b="1" dirty="0">
                <a:solidFill>
                  <a:srgbClr val="FF0000"/>
                </a:solidFill>
                <a:sym typeface="+mn-ea"/>
              </a:rPr>
              <a:t>protected</a:t>
            </a:r>
            <a:r>
              <a:rPr lang="zh-CN" altLang="zh-CN" b="1" dirty="0">
                <a:solidFill>
                  <a:srgbClr val="FF0000"/>
                </a:solidFill>
                <a:sym typeface="+mn-ea"/>
              </a:rPr>
              <a:t>成员</a:t>
            </a:r>
            <a:r>
              <a:rPr lang="zh-CN" altLang="zh-CN" b="1" dirty="0">
                <a:sym typeface="+mn-ea"/>
              </a:rPr>
              <a:t>，</a:t>
            </a:r>
            <a:r>
              <a:rPr lang="zh-CN" altLang="en-US" b="1" dirty="0"/>
              <a:t>可通过基类的公有成员函数访问</a:t>
            </a:r>
            <a:endParaRPr lang="zh-CN" altLang="en-US" b="1" dirty="0"/>
          </a:p>
          <a:p>
            <a:pPr lvl="1" eaLnBrk="1" hangingPunct="1"/>
            <a:r>
              <a:rPr lang="zh-CN" altLang="en-US" b="1" dirty="0" smtClean="0">
                <a:sym typeface="+mn-ea"/>
              </a:rPr>
              <a:t>外部（派生类对象）</a:t>
            </a:r>
            <a:endParaRPr lang="zh-CN" altLang="en-US" dirty="0" smtClean="0"/>
          </a:p>
          <a:p>
            <a:pPr lvl="1" eaLnBrk="1" hangingPunct="1"/>
            <a:endParaRPr lang="zh-CN" altLang="en-US" b="1" dirty="0"/>
          </a:p>
          <a:p>
            <a:pPr lvl="1" eaLnBrk="1" hangingPunct="1"/>
            <a:endParaRPr lang="en-US" altLang="zh-CN" b="1" dirty="0"/>
          </a:p>
        </p:txBody>
      </p:sp>
      <p:sp>
        <p:nvSpPr>
          <p:cNvPr id="21506" name="Rectangle 2"/>
          <p:cNvSpPr>
            <a:spLocks noGrp="1" noChangeArrowheads="1"/>
          </p:cNvSpPr>
          <p:nvPr>
            <p:ph type="title"/>
          </p:nvPr>
        </p:nvSpPr>
        <p:spPr>
          <a:xfrm>
            <a:off x="457200" y="73025"/>
            <a:ext cx="8229600" cy="811213"/>
          </a:xfrm>
        </p:spPr>
        <p:txBody>
          <a:bodyPr/>
          <a:lstStyle/>
          <a:p>
            <a:pPr eaLnBrk="1" hangingPunct="1"/>
            <a:r>
              <a:rPr lang="en-US" altLang="zh-CN" b="1"/>
              <a:t>4.3. </a:t>
            </a:r>
            <a:r>
              <a:rPr lang="zh-CN" altLang="en-US" b="1">
                <a:solidFill>
                  <a:srgbClr val="FF0000"/>
                </a:solidFill>
              </a:rPr>
              <a:t>继承方式</a:t>
            </a:r>
            <a:endParaRPr lang="zh-CN" altLang="en-US" b="1">
              <a:solidFill>
                <a:srgbClr val="FF0000"/>
              </a:solidFill>
            </a:endParaRPr>
          </a:p>
        </p:txBody>
      </p:sp>
      <p:pic>
        <p:nvPicPr>
          <p:cNvPr id="21507" name="Picture 4"/>
          <p:cNvPicPr>
            <a:picLocks noChangeAspect="1" noChangeArrowheads="1"/>
          </p:cNvPicPr>
          <p:nvPr/>
        </p:nvPicPr>
        <p:blipFill>
          <a:blip r:embed="rId1"/>
          <a:srcRect l="2249" t="23282" r="3868"/>
          <a:stretch>
            <a:fillRect/>
          </a:stretch>
        </p:blipFill>
        <p:spPr bwMode="auto">
          <a:xfrm>
            <a:off x="2339975" y="5445125"/>
            <a:ext cx="6264275" cy="124333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 calcmode="lin" valueType="num">
                                      <p:cBhvr additive="base">
                                        <p:cTn id="7" dur="500" fill="hold"/>
                                        <p:tgtEl>
                                          <p:spTgt spid="102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 calcmode="lin" valueType="num">
                                      <p:cBhvr additive="base">
                                        <p:cTn id="13"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xEl>
                                              <p:pRg st="3" end="3"/>
                                            </p:txEl>
                                          </p:spTgt>
                                        </p:tgtEl>
                                        <p:attrNameLst>
                                          <p:attrName>style.visibility</p:attrName>
                                        </p:attrNameLst>
                                      </p:cBhvr>
                                      <p:to>
                                        <p:strVal val="visible"/>
                                      </p:to>
                                    </p:set>
                                    <p:anim calcmode="lin" valueType="num">
                                      <p:cBhvr additive="base">
                                        <p:cTn id="19" dur="5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2">
                                            <p:txEl>
                                              <p:pRg st="4" end="4"/>
                                            </p:txEl>
                                          </p:spTgt>
                                        </p:tgtEl>
                                        <p:attrNameLst>
                                          <p:attrName>style.visibility</p:attrName>
                                        </p:attrNameLst>
                                      </p:cBhvr>
                                      <p:to>
                                        <p:strVal val="visible"/>
                                      </p:to>
                                    </p:set>
                                    <p:anim calcmode="lin" valueType="num">
                                      <p:cBhvr additive="base">
                                        <p:cTn id="25"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body" idx="1"/>
          </p:nvPr>
        </p:nvSpPr>
        <p:spPr>
          <a:xfrm>
            <a:off x="539750" y="1412875"/>
            <a:ext cx="7772400" cy="4538663"/>
          </a:xfrm>
        </p:spPr>
        <p:txBody>
          <a:bodyPr/>
          <a:lstStyle/>
          <a:p>
            <a:pPr eaLnBrk="1" hangingPunct="1">
              <a:lnSpc>
                <a:spcPct val="80000"/>
              </a:lnSpc>
              <a:buFontTx/>
              <a:buNone/>
            </a:pPr>
            <a:r>
              <a:rPr lang="en-US" altLang="zh-CN" sz="2400" b="1"/>
              <a:t>【</a:t>
            </a:r>
            <a:r>
              <a:rPr lang="zh-CN" altLang="en-US" sz="2400" b="1"/>
              <a:t>例</a:t>
            </a:r>
            <a:r>
              <a:rPr lang="en-US" altLang="zh-CN" sz="2400" b="1"/>
              <a:t>4-15】  </a:t>
            </a:r>
            <a:r>
              <a:rPr lang="zh-CN" altLang="en-US" sz="2400" b="1"/>
              <a:t>上图的简单程序。</a:t>
            </a:r>
            <a:endParaRPr lang="zh-CN" altLang="en-US" sz="2400" b="1"/>
          </a:p>
          <a:p>
            <a:pPr eaLnBrk="1" hangingPunct="1">
              <a:lnSpc>
                <a:spcPct val="80000"/>
              </a:lnSpc>
              <a:buFontTx/>
              <a:buNone/>
            </a:pPr>
            <a:r>
              <a:rPr lang="en-US" altLang="zh-CN" sz="2400" b="1"/>
              <a:t>//Eg4-15.cpp</a:t>
            </a:r>
            <a:endParaRPr lang="en-US" altLang="zh-CN" sz="2400" b="1"/>
          </a:p>
          <a:p>
            <a:pPr eaLnBrk="1" hangingPunct="1">
              <a:lnSpc>
                <a:spcPct val="80000"/>
              </a:lnSpc>
              <a:buFontTx/>
              <a:buNone/>
            </a:pPr>
            <a:r>
              <a:rPr lang="en-US" altLang="zh-CN" sz="2400" b="1"/>
              <a:t>#include &lt;iostream&gt;</a:t>
            </a:r>
            <a:endParaRPr lang="en-US" altLang="zh-CN" sz="2400" b="1"/>
          </a:p>
          <a:p>
            <a:pPr eaLnBrk="1" hangingPunct="1">
              <a:lnSpc>
                <a:spcPct val="80000"/>
              </a:lnSpc>
              <a:buFontTx/>
              <a:buNone/>
            </a:pPr>
            <a:r>
              <a:rPr lang="en-US" altLang="zh-CN" sz="2400" b="1"/>
              <a:t>using namespace std;</a:t>
            </a:r>
            <a:endParaRPr lang="en-US" altLang="zh-CN" sz="2400" b="1"/>
          </a:p>
          <a:p>
            <a:pPr eaLnBrk="1" hangingPunct="1">
              <a:lnSpc>
                <a:spcPct val="80000"/>
              </a:lnSpc>
              <a:buFontTx/>
              <a:buNone/>
            </a:pPr>
            <a:r>
              <a:rPr lang="en-US" altLang="zh-CN" sz="2400" b="1"/>
              <a:t>class </a:t>
            </a:r>
            <a:r>
              <a:rPr lang="en-US" altLang="zh-CN" sz="2400" b="1">
                <a:solidFill>
                  <a:srgbClr val="FF0000"/>
                </a:solidFill>
              </a:rPr>
              <a:t>Base1</a:t>
            </a:r>
            <a:r>
              <a:rPr lang="en-US" altLang="zh-CN" sz="2400" b="1"/>
              <a:t>{</a:t>
            </a:r>
            <a:endParaRPr lang="en-US" altLang="zh-CN" sz="2400" b="1"/>
          </a:p>
          <a:p>
            <a:pPr eaLnBrk="1" hangingPunct="1">
              <a:lnSpc>
                <a:spcPct val="80000"/>
              </a:lnSpc>
              <a:buFontTx/>
              <a:buNone/>
            </a:pPr>
            <a:r>
              <a:rPr lang="en-US" altLang="zh-CN" sz="2400" b="1"/>
              <a:t>private:</a:t>
            </a:r>
            <a:endParaRPr lang="en-US" altLang="zh-CN" sz="2400" b="1"/>
          </a:p>
          <a:p>
            <a:pPr eaLnBrk="1" hangingPunct="1">
              <a:lnSpc>
                <a:spcPct val="80000"/>
              </a:lnSpc>
              <a:buFontTx/>
              <a:buNone/>
            </a:pPr>
            <a:r>
              <a:rPr lang="en-US" altLang="zh-CN" sz="2400" b="1"/>
              <a:t>    int x;</a:t>
            </a:r>
            <a:endParaRPr lang="en-US" altLang="zh-CN" sz="2400" b="1"/>
          </a:p>
          <a:p>
            <a:pPr eaLnBrk="1" hangingPunct="1">
              <a:lnSpc>
                <a:spcPct val="80000"/>
              </a:lnSpc>
              <a:buFontTx/>
              <a:buNone/>
            </a:pPr>
            <a:r>
              <a:rPr lang="en-US" altLang="zh-CN" sz="2400" b="1"/>
              <a:t>protected:</a:t>
            </a:r>
            <a:endParaRPr lang="en-US" altLang="zh-CN" sz="2400" b="1"/>
          </a:p>
          <a:p>
            <a:pPr eaLnBrk="1" hangingPunct="1">
              <a:lnSpc>
                <a:spcPct val="80000"/>
              </a:lnSpc>
              <a:buFontTx/>
              <a:buNone/>
            </a:pPr>
            <a:r>
              <a:rPr lang="en-US" altLang="zh-CN" sz="2400" b="1"/>
              <a:t>    int getx(){ return x; }</a:t>
            </a:r>
            <a:endParaRPr lang="en-US" altLang="zh-CN" sz="2400" b="1"/>
          </a:p>
          <a:p>
            <a:pPr eaLnBrk="1" hangingPunct="1">
              <a:lnSpc>
                <a:spcPct val="80000"/>
              </a:lnSpc>
              <a:buFontTx/>
              <a:buNone/>
            </a:pPr>
            <a:r>
              <a:rPr lang="en-US" altLang="zh-CN" sz="2400" b="1"/>
              <a:t>public:</a:t>
            </a:r>
            <a:endParaRPr lang="en-US" altLang="zh-CN" sz="2400" b="1"/>
          </a:p>
          <a:p>
            <a:pPr eaLnBrk="1" hangingPunct="1">
              <a:lnSpc>
                <a:spcPct val="80000"/>
              </a:lnSpc>
              <a:buFontTx/>
              <a:buNone/>
            </a:pPr>
            <a:r>
              <a:rPr lang="en-US" altLang="zh-CN" sz="2400" b="1"/>
              <a:t>    void setx(int a=1){ x=a; }</a:t>
            </a:r>
            <a:endParaRPr lang="en-US" altLang="zh-CN" sz="2400" b="1"/>
          </a:p>
          <a:p>
            <a:pPr eaLnBrk="1" hangingPunct="1">
              <a:lnSpc>
                <a:spcPct val="80000"/>
              </a:lnSpc>
              <a:buFontTx/>
              <a:buNone/>
            </a:pPr>
            <a:r>
              <a:rPr lang="en-US" altLang="zh-CN" sz="2400" b="1"/>
              <a:t>};</a:t>
            </a:r>
            <a:endParaRPr lang="en-US" altLang="zh-CN" sz="2400" b="1"/>
          </a:p>
        </p:txBody>
      </p:sp>
      <p:sp>
        <p:nvSpPr>
          <p:cNvPr id="107522" name="Rectangle 3"/>
          <p:cNvSpPr>
            <a:spLocks noGrp="1" noChangeArrowheads="1"/>
          </p:cNvSpPr>
          <p:nvPr>
            <p:ph type="title"/>
          </p:nvPr>
        </p:nvSpPr>
        <p:spPr>
          <a:xfrm>
            <a:off x="755650" y="115888"/>
            <a:ext cx="7772400" cy="838200"/>
          </a:xfrm>
        </p:spPr>
        <p:txBody>
          <a:bodyPr/>
          <a:lstStyle/>
          <a:p>
            <a:pPr eaLnBrk="1" hangingPunct="1"/>
            <a:r>
              <a:rPr lang="en-US" altLang="zh-CN" b="1"/>
              <a:t>4.7.1  </a:t>
            </a:r>
            <a:r>
              <a:rPr lang="zh-CN" altLang="en-US" b="1"/>
              <a:t>多继承</a:t>
            </a:r>
            <a:r>
              <a:rPr lang="zh-CN" altLang="en-US" b="1">
                <a:solidFill>
                  <a:srgbClr val="FF0000"/>
                </a:solidFill>
              </a:rPr>
              <a:t>的概念和应用</a:t>
            </a:r>
            <a:endParaRPr lang="zh-CN" altLang="en-US" b="1">
              <a:solidFill>
                <a:srgbClr val="FF000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900113" y="1196975"/>
            <a:ext cx="3600450" cy="5472113"/>
          </a:xfrm>
        </p:spPr>
        <p:txBody>
          <a:bodyPr/>
          <a:lstStyle/>
          <a:p>
            <a:pPr eaLnBrk="1" hangingPunct="1">
              <a:lnSpc>
                <a:spcPct val="80000"/>
              </a:lnSpc>
              <a:buFontTx/>
              <a:buNone/>
            </a:pPr>
            <a:r>
              <a:rPr lang="en-US" altLang="zh-CN" sz="2400" b="1"/>
              <a:t>class </a:t>
            </a:r>
            <a:r>
              <a:rPr lang="en-US" altLang="zh-CN" sz="2400" b="1">
                <a:solidFill>
                  <a:srgbClr val="FF0000"/>
                </a:solidFill>
              </a:rPr>
              <a:t>Base2</a:t>
            </a:r>
            <a:r>
              <a:rPr lang="en-US" altLang="zh-CN" sz="2400" b="1"/>
              <a:t>{</a:t>
            </a:r>
            <a:endParaRPr lang="en-US" altLang="zh-CN" sz="2400" b="1"/>
          </a:p>
          <a:p>
            <a:pPr eaLnBrk="1" hangingPunct="1">
              <a:lnSpc>
                <a:spcPct val="80000"/>
              </a:lnSpc>
              <a:buFontTx/>
              <a:buNone/>
            </a:pPr>
            <a:r>
              <a:rPr lang="en-US" altLang="zh-CN" sz="2400" b="1"/>
              <a:t>private:</a:t>
            </a:r>
            <a:endParaRPr lang="en-US" altLang="zh-CN" sz="2400" b="1"/>
          </a:p>
          <a:p>
            <a:pPr eaLnBrk="1" hangingPunct="1">
              <a:lnSpc>
                <a:spcPct val="80000"/>
              </a:lnSpc>
              <a:buFontTx/>
              <a:buNone/>
            </a:pPr>
            <a:r>
              <a:rPr lang="en-US" altLang="zh-CN" sz="2400" b="1"/>
              <a:t>    int y;</a:t>
            </a:r>
            <a:endParaRPr lang="en-US" altLang="zh-CN" sz="2400" b="1"/>
          </a:p>
          <a:p>
            <a:pPr eaLnBrk="1" hangingPunct="1">
              <a:lnSpc>
                <a:spcPct val="80000"/>
              </a:lnSpc>
              <a:buFontTx/>
              <a:buNone/>
            </a:pPr>
            <a:r>
              <a:rPr lang="en-US" altLang="zh-CN" sz="2400" b="1"/>
              <a:t>public:</a:t>
            </a:r>
            <a:endParaRPr lang="en-US" altLang="zh-CN" sz="2400" b="1"/>
          </a:p>
          <a:p>
            <a:pPr eaLnBrk="1" hangingPunct="1">
              <a:lnSpc>
                <a:spcPct val="80000"/>
              </a:lnSpc>
              <a:buFontTx/>
              <a:buNone/>
            </a:pPr>
            <a:r>
              <a:rPr lang="en-US" altLang="zh-CN" sz="2400" b="1"/>
              <a:t>    void sety(int a){ y=a; }</a:t>
            </a:r>
            <a:endParaRPr lang="en-US" altLang="zh-CN" sz="2400" b="1"/>
          </a:p>
          <a:p>
            <a:pPr eaLnBrk="1" hangingPunct="1">
              <a:lnSpc>
                <a:spcPct val="80000"/>
              </a:lnSpc>
              <a:buFontTx/>
              <a:buNone/>
            </a:pPr>
            <a:r>
              <a:rPr lang="en-US" altLang="zh-CN" sz="2400" b="1"/>
              <a:t>    int gety(){ return y; }</a:t>
            </a:r>
            <a:endParaRPr lang="en-US" altLang="zh-CN" sz="2400" b="1"/>
          </a:p>
          <a:p>
            <a:pPr eaLnBrk="1" hangingPunct="1">
              <a:lnSpc>
                <a:spcPct val="80000"/>
              </a:lnSpc>
              <a:buFontTx/>
              <a:buNone/>
            </a:pPr>
            <a:r>
              <a:rPr lang="en-US" altLang="zh-CN" sz="2400" b="1"/>
              <a:t>};</a:t>
            </a:r>
            <a:endParaRPr lang="en-US" altLang="zh-CN" sz="2400" b="1"/>
          </a:p>
          <a:p>
            <a:pPr eaLnBrk="1" hangingPunct="1">
              <a:lnSpc>
                <a:spcPct val="80000"/>
              </a:lnSpc>
              <a:buFontTx/>
              <a:buNone/>
            </a:pPr>
            <a:r>
              <a:rPr lang="en-US" altLang="zh-CN" sz="2400" b="1"/>
              <a:t>class </a:t>
            </a:r>
            <a:r>
              <a:rPr lang="en-US" altLang="zh-CN" sz="2400" b="1">
                <a:solidFill>
                  <a:srgbClr val="FF0000"/>
                </a:solidFill>
              </a:rPr>
              <a:t>Base3</a:t>
            </a:r>
            <a:r>
              <a:rPr lang="en-US" altLang="zh-CN" sz="2400" b="1"/>
              <a:t>{</a:t>
            </a:r>
            <a:endParaRPr lang="en-US" altLang="zh-CN" sz="2400" b="1"/>
          </a:p>
          <a:p>
            <a:pPr eaLnBrk="1" hangingPunct="1">
              <a:lnSpc>
                <a:spcPct val="80000"/>
              </a:lnSpc>
              <a:buFontTx/>
              <a:buNone/>
            </a:pPr>
            <a:r>
              <a:rPr lang="en-US" altLang="zh-CN" sz="2400" b="1"/>
              <a:t>private:</a:t>
            </a:r>
            <a:endParaRPr lang="en-US" altLang="zh-CN" sz="2400" b="1"/>
          </a:p>
          <a:p>
            <a:pPr eaLnBrk="1" hangingPunct="1">
              <a:lnSpc>
                <a:spcPct val="80000"/>
              </a:lnSpc>
              <a:buFontTx/>
              <a:buNone/>
            </a:pPr>
            <a:r>
              <a:rPr lang="en-US" altLang="zh-CN" sz="2400" b="1"/>
              <a:t>    int z;</a:t>
            </a:r>
            <a:endParaRPr lang="en-US" altLang="zh-CN" sz="2400" b="1"/>
          </a:p>
          <a:p>
            <a:pPr eaLnBrk="1" hangingPunct="1">
              <a:lnSpc>
                <a:spcPct val="80000"/>
              </a:lnSpc>
              <a:buFontTx/>
              <a:buNone/>
            </a:pPr>
            <a:r>
              <a:rPr lang="en-US" altLang="zh-CN" sz="2400" b="1"/>
              <a:t>public:</a:t>
            </a:r>
            <a:endParaRPr lang="en-US" altLang="zh-CN" sz="2400" b="1"/>
          </a:p>
          <a:p>
            <a:pPr eaLnBrk="1" hangingPunct="1">
              <a:lnSpc>
                <a:spcPct val="80000"/>
              </a:lnSpc>
              <a:buFontTx/>
              <a:buNone/>
            </a:pPr>
            <a:r>
              <a:rPr lang="en-US" altLang="zh-CN" sz="2400" b="1"/>
              <a:t>    void setz(int a){ z=a; }</a:t>
            </a:r>
            <a:endParaRPr lang="en-US" altLang="zh-CN" sz="2400" b="1"/>
          </a:p>
          <a:p>
            <a:pPr eaLnBrk="1" hangingPunct="1">
              <a:lnSpc>
                <a:spcPct val="80000"/>
              </a:lnSpc>
              <a:buFontTx/>
              <a:buNone/>
            </a:pPr>
            <a:r>
              <a:rPr lang="en-US" altLang="zh-CN" sz="2400" b="1"/>
              <a:t>    int getz(){ return z; }</a:t>
            </a:r>
            <a:endParaRPr lang="en-US" altLang="zh-CN" sz="2400" b="1"/>
          </a:p>
          <a:p>
            <a:pPr eaLnBrk="1" hangingPunct="1">
              <a:lnSpc>
                <a:spcPct val="80000"/>
              </a:lnSpc>
              <a:buFontTx/>
              <a:buNone/>
            </a:pPr>
            <a:r>
              <a:rPr lang="en-US" altLang="zh-CN" sz="2400" b="1"/>
              <a:t>}; </a:t>
            </a:r>
            <a:endParaRPr lang="en-US" altLang="zh-CN" sz="2400" b="1"/>
          </a:p>
        </p:txBody>
      </p:sp>
      <p:sp>
        <p:nvSpPr>
          <p:cNvPr id="108546" name="Rectangle 3"/>
          <p:cNvSpPr>
            <a:spLocks noGrp="1" noChangeArrowheads="1"/>
          </p:cNvSpPr>
          <p:nvPr>
            <p:ph type="title"/>
          </p:nvPr>
        </p:nvSpPr>
        <p:spPr>
          <a:xfrm>
            <a:off x="755650" y="115888"/>
            <a:ext cx="7772400" cy="838200"/>
          </a:xfrm>
        </p:spPr>
        <p:txBody>
          <a:bodyPr/>
          <a:lstStyle/>
          <a:p>
            <a:pPr eaLnBrk="1" hangingPunct="1"/>
            <a:r>
              <a:rPr lang="en-US" altLang="zh-CN" b="1"/>
              <a:t>4.7.1  </a:t>
            </a:r>
            <a:r>
              <a:rPr lang="zh-CN" altLang="en-US" b="1"/>
              <a:t>多继承</a:t>
            </a:r>
            <a:r>
              <a:rPr lang="zh-CN" altLang="en-US" b="1">
                <a:solidFill>
                  <a:srgbClr val="FF0000"/>
                </a:solidFill>
              </a:rPr>
              <a:t>的概念和应用</a:t>
            </a: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 calcmode="lin" valueType="num">
                                      <p:cBhvr additive="base">
                                        <p:cTn id="7" dur="500" fill="hold"/>
                                        <p:tgtEl>
                                          <p:spTgt spid="573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6">
                                            <p:txEl>
                                              <p:pRg st="1" end="1"/>
                                            </p:txEl>
                                          </p:spTgt>
                                        </p:tgtEl>
                                        <p:attrNameLst>
                                          <p:attrName>style.visibility</p:attrName>
                                        </p:attrNameLst>
                                      </p:cBhvr>
                                      <p:to>
                                        <p:strVal val="visible"/>
                                      </p:to>
                                    </p:set>
                                    <p:anim calcmode="lin" valueType="num">
                                      <p:cBhvr additive="base">
                                        <p:cTn id="11" dur="500" fill="hold"/>
                                        <p:tgtEl>
                                          <p:spTgt spid="573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346">
                                            <p:txEl>
                                              <p:pRg st="2" end="2"/>
                                            </p:txEl>
                                          </p:spTgt>
                                        </p:tgtEl>
                                        <p:attrNameLst>
                                          <p:attrName>style.visibility</p:attrName>
                                        </p:attrNameLst>
                                      </p:cBhvr>
                                      <p:to>
                                        <p:strVal val="visible"/>
                                      </p:to>
                                    </p:set>
                                    <p:anim calcmode="lin" valueType="num">
                                      <p:cBhvr additive="base">
                                        <p:cTn id="15" dur="500" fill="hold"/>
                                        <p:tgtEl>
                                          <p:spTgt spid="5734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734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anim calcmode="lin" valueType="num">
                                      <p:cBhvr additive="base">
                                        <p:cTn id="19" dur="500" fill="hold"/>
                                        <p:tgtEl>
                                          <p:spTgt spid="573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7346">
                                            <p:txEl>
                                              <p:pRg st="4" end="4"/>
                                            </p:txEl>
                                          </p:spTgt>
                                        </p:tgtEl>
                                        <p:attrNameLst>
                                          <p:attrName>style.visibility</p:attrName>
                                        </p:attrNameLst>
                                      </p:cBhvr>
                                      <p:to>
                                        <p:strVal val="visible"/>
                                      </p:to>
                                    </p:set>
                                    <p:anim calcmode="lin" valueType="num">
                                      <p:cBhvr additive="base">
                                        <p:cTn id="23" dur="500" fill="hold"/>
                                        <p:tgtEl>
                                          <p:spTgt spid="5734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34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346">
                                            <p:txEl>
                                              <p:pRg st="5" end="5"/>
                                            </p:txEl>
                                          </p:spTgt>
                                        </p:tgtEl>
                                        <p:attrNameLst>
                                          <p:attrName>style.visibility</p:attrName>
                                        </p:attrNameLst>
                                      </p:cBhvr>
                                      <p:to>
                                        <p:strVal val="visible"/>
                                      </p:to>
                                    </p:set>
                                    <p:anim calcmode="lin" valueType="num">
                                      <p:cBhvr additive="base">
                                        <p:cTn id="27" dur="500" fill="hold"/>
                                        <p:tgtEl>
                                          <p:spTgt spid="5734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734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7346">
                                            <p:txEl>
                                              <p:pRg st="6" end="6"/>
                                            </p:txEl>
                                          </p:spTgt>
                                        </p:tgtEl>
                                        <p:attrNameLst>
                                          <p:attrName>style.visibility</p:attrName>
                                        </p:attrNameLst>
                                      </p:cBhvr>
                                      <p:to>
                                        <p:strVal val="visible"/>
                                      </p:to>
                                    </p:set>
                                    <p:anim calcmode="lin" valueType="num">
                                      <p:cBhvr additive="base">
                                        <p:cTn id="31" dur="500" fill="hold"/>
                                        <p:tgtEl>
                                          <p:spTgt spid="5734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34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7346">
                                            <p:txEl>
                                              <p:pRg st="7" end="7"/>
                                            </p:txEl>
                                          </p:spTgt>
                                        </p:tgtEl>
                                        <p:attrNameLst>
                                          <p:attrName>style.visibility</p:attrName>
                                        </p:attrNameLst>
                                      </p:cBhvr>
                                      <p:to>
                                        <p:strVal val="visible"/>
                                      </p:to>
                                    </p:set>
                                    <p:anim calcmode="lin" valueType="num">
                                      <p:cBhvr additive="base">
                                        <p:cTn id="37" dur="500" fill="hold"/>
                                        <p:tgtEl>
                                          <p:spTgt spid="5734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6">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7346">
                                            <p:txEl>
                                              <p:pRg st="8" end="8"/>
                                            </p:txEl>
                                          </p:spTgt>
                                        </p:tgtEl>
                                        <p:attrNameLst>
                                          <p:attrName>style.visibility</p:attrName>
                                        </p:attrNameLst>
                                      </p:cBhvr>
                                      <p:to>
                                        <p:strVal val="visible"/>
                                      </p:to>
                                    </p:set>
                                    <p:anim calcmode="lin" valueType="num">
                                      <p:cBhvr additive="base">
                                        <p:cTn id="41" dur="500" fill="hold"/>
                                        <p:tgtEl>
                                          <p:spTgt spid="57346">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7346">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7346">
                                            <p:txEl>
                                              <p:pRg st="9" end="9"/>
                                            </p:txEl>
                                          </p:spTgt>
                                        </p:tgtEl>
                                        <p:attrNameLst>
                                          <p:attrName>style.visibility</p:attrName>
                                        </p:attrNameLst>
                                      </p:cBhvr>
                                      <p:to>
                                        <p:strVal val="visible"/>
                                      </p:to>
                                    </p:set>
                                    <p:anim calcmode="lin" valueType="num">
                                      <p:cBhvr additive="base">
                                        <p:cTn id="45" dur="500" fill="hold"/>
                                        <p:tgtEl>
                                          <p:spTgt spid="57346">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7346">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7346">
                                            <p:txEl>
                                              <p:pRg st="10" end="10"/>
                                            </p:txEl>
                                          </p:spTgt>
                                        </p:tgtEl>
                                        <p:attrNameLst>
                                          <p:attrName>style.visibility</p:attrName>
                                        </p:attrNameLst>
                                      </p:cBhvr>
                                      <p:to>
                                        <p:strVal val="visible"/>
                                      </p:to>
                                    </p:set>
                                    <p:anim calcmode="lin" valueType="num">
                                      <p:cBhvr additive="base">
                                        <p:cTn id="49" dur="500" fill="hold"/>
                                        <p:tgtEl>
                                          <p:spTgt spid="57346">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7346">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7346">
                                            <p:txEl>
                                              <p:pRg st="11" end="11"/>
                                            </p:txEl>
                                          </p:spTgt>
                                        </p:tgtEl>
                                        <p:attrNameLst>
                                          <p:attrName>style.visibility</p:attrName>
                                        </p:attrNameLst>
                                      </p:cBhvr>
                                      <p:to>
                                        <p:strVal val="visible"/>
                                      </p:to>
                                    </p:set>
                                    <p:anim calcmode="lin" valueType="num">
                                      <p:cBhvr additive="base">
                                        <p:cTn id="53" dur="500" fill="hold"/>
                                        <p:tgtEl>
                                          <p:spTgt spid="57346">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7346">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7346">
                                            <p:txEl>
                                              <p:pRg st="12" end="12"/>
                                            </p:txEl>
                                          </p:spTgt>
                                        </p:tgtEl>
                                        <p:attrNameLst>
                                          <p:attrName>style.visibility</p:attrName>
                                        </p:attrNameLst>
                                      </p:cBhvr>
                                      <p:to>
                                        <p:strVal val="visible"/>
                                      </p:to>
                                    </p:set>
                                    <p:anim calcmode="lin" valueType="num">
                                      <p:cBhvr additive="base">
                                        <p:cTn id="57" dur="500" fill="hold"/>
                                        <p:tgtEl>
                                          <p:spTgt spid="57346">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7346">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7346">
                                            <p:txEl>
                                              <p:pRg st="13" end="13"/>
                                            </p:txEl>
                                          </p:spTgt>
                                        </p:tgtEl>
                                        <p:attrNameLst>
                                          <p:attrName>style.visibility</p:attrName>
                                        </p:attrNameLst>
                                      </p:cBhvr>
                                      <p:to>
                                        <p:strVal val="visible"/>
                                      </p:to>
                                    </p:set>
                                    <p:anim calcmode="lin" valueType="num">
                                      <p:cBhvr additive="base">
                                        <p:cTn id="61" dur="500" fill="hold"/>
                                        <p:tgtEl>
                                          <p:spTgt spid="57346">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734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body" idx="1"/>
          </p:nvPr>
        </p:nvSpPr>
        <p:spPr>
          <a:xfrm>
            <a:off x="468313" y="1052513"/>
            <a:ext cx="7772400" cy="6048375"/>
          </a:xfrm>
        </p:spPr>
        <p:txBody>
          <a:bodyPr/>
          <a:lstStyle/>
          <a:p>
            <a:pPr eaLnBrk="1" hangingPunct="1">
              <a:lnSpc>
                <a:spcPct val="80000"/>
              </a:lnSpc>
              <a:buFontTx/>
              <a:buNone/>
            </a:pPr>
            <a:r>
              <a:rPr lang="en-US" altLang="zh-CN" sz="1800" b="1"/>
              <a:t>class </a:t>
            </a:r>
            <a:r>
              <a:rPr lang="en-US" altLang="zh-CN" sz="1800" b="1">
                <a:solidFill>
                  <a:srgbClr val="FF0000"/>
                </a:solidFill>
              </a:rPr>
              <a:t>Derived:public  Base1,public Base2,public Base3</a:t>
            </a:r>
            <a:r>
              <a:rPr lang="en-US" altLang="zh-CN" sz="1800" b="1"/>
              <a:t>{</a:t>
            </a:r>
            <a:endParaRPr lang="en-US" altLang="zh-CN" sz="1800" b="1"/>
          </a:p>
          <a:p>
            <a:pPr eaLnBrk="1" hangingPunct="1">
              <a:lnSpc>
                <a:spcPct val="80000"/>
              </a:lnSpc>
              <a:buFontTx/>
              <a:buNone/>
            </a:pPr>
            <a:r>
              <a:rPr lang="en-US" altLang="zh-CN" sz="1800" b="1"/>
              <a:t>private:</a:t>
            </a:r>
            <a:endParaRPr lang="en-US" altLang="zh-CN" sz="1800" b="1"/>
          </a:p>
          <a:p>
            <a:pPr eaLnBrk="1" hangingPunct="1">
              <a:lnSpc>
                <a:spcPct val="80000"/>
              </a:lnSpc>
              <a:buFontTx/>
              <a:buNone/>
            </a:pPr>
            <a:r>
              <a:rPr lang="en-US" altLang="zh-CN" sz="1800" b="1"/>
              <a:t>    int d;</a:t>
            </a:r>
            <a:endParaRPr lang="en-US" altLang="zh-CN" sz="1800" b="1"/>
          </a:p>
          <a:p>
            <a:pPr eaLnBrk="1" hangingPunct="1">
              <a:lnSpc>
                <a:spcPct val="80000"/>
              </a:lnSpc>
              <a:buFontTx/>
              <a:buNone/>
            </a:pPr>
            <a:r>
              <a:rPr lang="en-US" altLang="zh-CN" sz="1800" b="1"/>
              <a:t>public:</a:t>
            </a:r>
            <a:endParaRPr lang="en-US" altLang="zh-CN" sz="1800" b="1"/>
          </a:p>
          <a:p>
            <a:pPr eaLnBrk="1" hangingPunct="1">
              <a:lnSpc>
                <a:spcPct val="80000"/>
              </a:lnSpc>
              <a:buFontTx/>
              <a:buNone/>
            </a:pPr>
            <a:r>
              <a:rPr lang="en-US" altLang="zh-CN" sz="1800" b="1"/>
              <a:t>    void setd(int a){ d=a; }</a:t>
            </a:r>
            <a:endParaRPr lang="en-US" altLang="zh-CN" sz="1800" b="1"/>
          </a:p>
          <a:p>
            <a:pPr eaLnBrk="1" hangingPunct="1">
              <a:lnSpc>
                <a:spcPct val="80000"/>
              </a:lnSpc>
              <a:buFontTx/>
              <a:buNone/>
            </a:pPr>
            <a:r>
              <a:rPr lang="en-US" altLang="zh-CN" sz="1800" b="1"/>
              <a:t>    void display();</a:t>
            </a:r>
            <a:endParaRPr lang="en-US" altLang="zh-CN" sz="1800" b="1"/>
          </a:p>
          <a:p>
            <a:pPr eaLnBrk="1" hangingPunct="1">
              <a:lnSpc>
                <a:spcPct val="80000"/>
              </a:lnSpc>
              <a:buFontTx/>
              <a:buNone/>
            </a:pPr>
            <a:r>
              <a:rPr lang="en-US" altLang="zh-CN" sz="1800" b="1"/>
              <a:t>};</a:t>
            </a:r>
            <a:endParaRPr lang="en-US" altLang="zh-CN" sz="1800" b="1"/>
          </a:p>
          <a:p>
            <a:pPr eaLnBrk="1" hangingPunct="1">
              <a:lnSpc>
                <a:spcPct val="80000"/>
              </a:lnSpc>
              <a:buFontTx/>
              <a:buNone/>
            </a:pPr>
            <a:r>
              <a:rPr lang="en-US" altLang="zh-CN" sz="1800" b="1"/>
              <a:t>void Derived::display(){</a:t>
            </a:r>
            <a:endParaRPr lang="en-US" altLang="zh-CN" sz="1800" b="1"/>
          </a:p>
          <a:p>
            <a:pPr eaLnBrk="1" hangingPunct="1">
              <a:lnSpc>
                <a:spcPct val="80000"/>
              </a:lnSpc>
              <a:buFontTx/>
              <a:buNone/>
            </a:pPr>
            <a:r>
              <a:rPr lang="en-US" altLang="zh-CN" sz="1800" b="1"/>
              <a:t>    cout&lt;&lt;"Base1....x="&lt;&lt;getx()&lt;&lt;endl;</a:t>
            </a:r>
            <a:endParaRPr lang="en-US" altLang="zh-CN" sz="1800" b="1"/>
          </a:p>
          <a:p>
            <a:pPr eaLnBrk="1" hangingPunct="1">
              <a:lnSpc>
                <a:spcPct val="80000"/>
              </a:lnSpc>
              <a:buFontTx/>
              <a:buNone/>
            </a:pPr>
            <a:r>
              <a:rPr lang="en-US" altLang="zh-CN" sz="1800" b="1"/>
              <a:t>    cout&lt;&lt;"Base2....y="&lt;&lt;gety()&lt;&lt;endl;</a:t>
            </a:r>
            <a:endParaRPr lang="en-US" altLang="zh-CN" sz="1800" b="1"/>
          </a:p>
          <a:p>
            <a:pPr eaLnBrk="1" hangingPunct="1">
              <a:lnSpc>
                <a:spcPct val="80000"/>
              </a:lnSpc>
              <a:buFontTx/>
              <a:buNone/>
            </a:pPr>
            <a:r>
              <a:rPr lang="en-US" altLang="zh-CN" sz="1800" b="1"/>
              <a:t>    cout&lt;&lt;"Base3....z="&lt;&lt;getz()&lt;&lt;endl;</a:t>
            </a:r>
            <a:endParaRPr lang="en-US" altLang="zh-CN" sz="1800" b="1"/>
          </a:p>
          <a:p>
            <a:pPr eaLnBrk="1" hangingPunct="1">
              <a:lnSpc>
                <a:spcPct val="80000"/>
              </a:lnSpc>
              <a:buFontTx/>
              <a:buNone/>
            </a:pPr>
            <a:r>
              <a:rPr lang="en-US" altLang="zh-CN" sz="1800" b="1"/>
              <a:t>    cout&lt;&lt;"Derived..d="&lt;&lt;d&lt;&lt;endl;</a:t>
            </a:r>
            <a:endParaRPr lang="en-US" altLang="zh-CN" sz="1800" b="1"/>
          </a:p>
          <a:p>
            <a:pPr eaLnBrk="1" hangingPunct="1">
              <a:lnSpc>
                <a:spcPct val="80000"/>
              </a:lnSpc>
              <a:buFontTx/>
              <a:buNone/>
            </a:pPr>
            <a:r>
              <a:rPr lang="en-US" altLang="zh-CN" sz="1800" b="1"/>
              <a:t>}</a:t>
            </a:r>
            <a:endParaRPr lang="en-US" altLang="zh-CN" sz="1800" b="1"/>
          </a:p>
          <a:p>
            <a:pPr eaLnBrk="1" hangingPunct="1">
              <a:lnSpc>
                <a:spcPct val="80000"/>
              </a:lnSpc>
              <a:buFontTx/>
              <a:buNone/>
            </a:pPr>
            <a:r>
              <a:rPr lang="en-US" altLang="zh-CN" sz="1800" b="1"/>
              <a:t>void main(){</a:t>
            </a:r>
            <a:endParaRPr lang="en-US" altLang="zh-CN" sz="1800" b="1"/>
          </a:p>
          <a:p>
            <a:pPr eaLnBrk="1" hangingPunct="1">
              <a:lnSpc>
                <a:spcPct val="80000"/>
              </a:lnSpc>
              <a:buFontTx/>
              <a:buNone/>
            </a:pPr>
            <a:r>
              <a:rPr lang="en-US" altLang="zh-CN" sz="1800" b="1"/>
              <a:t>    Derived obj;</a:t>
            </a:r>
            <a:endParaRPr lang="en-US" altLang="zh-CN" sz="1800" b="1"/>
          </a:p>
          <a:p>
            <a:pPr eaLnBrk="1" hangingPunct="1">
              <a:lnSpc>
                <a:spcPct val="80000"/>
              </a:lnSpc>
              <a:buFontTx/>
              <a:buNone/>
            </a:pPr>
            <a:r>
              <a:rPr lang="en-US" altLang="zh-CN" sz="1800" b="1"/>
              <a:t>    obj.setx(1);</a:t>
            </a:r>
            <a:endParaRPr lang="en-US" altLang="zh-CN" sz="1800" b="1"/>
          </a:p>
          <a:p>
            <a:pPr eaLnBrk="1" hangingPunct="1">
              <a:lnSpc>
                <a:spcPct val="80000"/>
              </a:lnSpc>
              <a:buFontTx/>
              <a:buNone/>
            </a:pPr>
            <a:r>
              <a:rPr lang="en-US" altLang="zh-CN" sz="1800" b="1"/>
              <a:t>    obj.sety(2);</a:t>
            </a:r>
            <a:endParaRPr lang="en-US" altLang="zh-CN" sz="1800" b="1"/>
          </a:p>
          <a:p>
            <a:pPr eaLnBrk="1" hangingPunct="1">
              <a:lnSpc>
                <a:spcPct val="80000"/>
              </a:lnSpc>
              <a:buFontTx/>
              <a:buNone/>
            </a:pPr>
            <a:r>
              <a:rPr lang="en-US" altLang="zh-CN" sz="1800" b="1"/>
              <a:t>    obj.setz(3);</a:t>
            </a:r>
            <a:endParaRPr lang="en-US" altLang="zh-CN" sz="1800" b="1"/>
          </a:p>
          <a:p>
            <a:pPr eaLnBrk="1" hangingPunct="1">
              <a:lnSpc>
                <a:spcPct val="80000"/>
              </a:lnSpc>
              <a:buFontTx/>
              <a:buNone/>
            </a:pPr>
            <a:r>
              <a:rPr lang="en-US" altLang="zh-CN" sz="1800" b="1"/>
              <a:t>    obj.setd(4);</a:t>
            </a:r>
            <a:endParaRPr lang="en-US" altLang="zh-CN" sz="1800" b="1"/>
          </a:p>
          <a:p>
            <a:pPr eaLnBrk="1" hangingPunct="1">
              <a:lnSpc>
                <a:spcPct val="80000"/>
              </a:lnSpc>
              <a:buFontTx/>
              <a:buNone/>
            </a:pPr>
            <a:r>
              <a:rPr lang="en-US" altLang="zh-CN" sz="1800" b="1"/>
              <a:t>    obj.display();</a:t>
            </a:r>
            <a:endParaRPr lang="en-US" altLang="zh-CN" sz="1800" b="1"/>
          </a:p>
          <a:p>
            <a:pPr eaLnBrk="1" hangingPunct="1">
              <a:lnSpc>
                <a:spcPct val="80000"/>
              </a:lnSpc>
              <a:buFontTx/>
              <a:buNone/>
            </a:pPr>
            <a:r>
              <a:rPr lang="en-US" altLang="zh-CN" sz="1800" b="1"/>
              <a:t>}</a:t>
            </a:r>
            <a:endParaRPr lang="en-US" altLang="zh-CN" sz="1800" b="1"/>
          </a:p>
        </p:txBody>
      </p:sp>
      <p:sp>
        <p:nvSpPr>
          <p:cNvPr id="109570" name="Rectangle 3"/>
          <p:cNvSpPr>
            <a:spLocks noGrp="1" noChangeArrowheads="1"/>
          </p:cNvSpPr>
          <p:nvPr>
            <p:ph type="title"/>
          </p:nvPr>
        </p:nvSpPr>
        <p:spPr>
          <a:xfrm>
            <a:off x="755650" y="115888"/>
            <a:ext cx="7772400" cy="838200"/>
          </a:xfrm>
        </p:spPr>
        <p:txBody>
          <a:bodyPr/>
          <a:lstStyle/>
          <a:p>
            <a:pPr eaLnBrk="1" hangingPunct="1"/>
            <a:r>
              <a:rPr lang="en-US" altLang="zh-CN" b="1"/>
              <a:t>4.7.1  </a:t>
            </a:r>
            <a:r>
              <a:rPr lang="zh-CN" altLang="en-US" b="1"/>
              <a:t>多继承</a:t>
            </a:r>
            <a:r>
              <a:rPr lang="zh-CN" altLang="en-US" b="1">
                <a:solidFill>
                  <a:srgbClr val="FF0000"/>
                </a:solidFill>
              </a:rPr>
              <a:t>的概念和应用</a:t>
            </a:r>
            <a:endParaRPr lang="zh-CN" altLang="en-US" b="1">
              <a:solidFill>
                <a:srgbClr val="FF0000"/>
              </a:solidFill>
            </a:endParaRPr>
          </a:p>
        </p:txBody>
      </p:sp>
      <p:sp>
        <p:nvSpPr>
          <p:cNvPr id="2" name="对话气泡: 矩形 1"/>
          <p:cNvSpPr/>
          <p:nvPr/>
        </p:nvSpPr>
        <p:spPr>
          <a:xfrm>
            <a:off x="5292725" y="1989138"/>
            <a:ext cx="3235325" cy="4319587"/>
          </a:xfrm>
          <a:prstGeom prst="wedgeRectCallout">
            <a:avLst>
              <a:gd name="adj1" fmla="val -146970"/>
              <a:gd name="adj2" fmla="val 300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zh-CN" sz="2400" b="1">
                <a:solidFill>
                  <a:srgbClr val="FFFFFF"/>
                </a:solidFill>
              </a:rPr>
              <a:t>运行结果如下：</a:t>
            </a:r>
            <a:endParaRPr lang="zh-CN" altLang="zh-CN" sz="2400" b="1">
              <a:solidFill>
                <a:srgbClr val="FFFFFF"/>
              </a:solidFill>
            </a:endParaRPr>
          </a:p>
          <a:p>
            <a:pPr eaLnBrk="0" hangingPunct="0">
              <a:defRPr/>
            </a:pPr>
            <a:r>
              <a:rPr lang="en-US" altLang="zh-CN" sz="2400" b="1">
                <a:solidFill>
                  <a:srgbClr val="FFFFFF"/>
                </a:solidFill>
              </a:rPr>
              <a:t>Base1....x=1</a:t>
            </a:r>
            <a:endParaRPr lang="zh-CN" altLang="zh-CN" sz="2400" b="1">
              <a:solidFill>
                <a:srgbClr val="FFFFFF"/>
              </a:solidFill>
            </a:endParaRPr>
          </a:p>
          <a:p>
            <a:pPr eaLnBrk="0" hangingPunct="0">
              <a:defRPr/>
            </a:pPr>
            <a:r>
              <a:rPr lang="en-US" altLang="zh-CN" sz="2400" b="1">
                <a:solidFill>
                  <a:srgbClr val="FFFFFF"/>
                </a:solidFill>
              </a:rPr>
              <a:t>Base2....y=2</a:t>
            </a:r>
            <a:endParaRPr lang="zh-CN" altLang="zh-CN" sz="2400" b="1">
              <a:solidFill>
                <a:srgbClr val="FFFFFF"/>
              </a:solidFill>
            </a:endParaRPr>
          </a:p>
          <a:p>
            <a:pPr eaLnBrk="0" hangingPunct="0">
              <a:defRPr/>
            </a:pPr>
            <a:r>
              <a:rPr lang="en-US" altLang="zh-CN" sz="2400" b="1">
                <a:solidFill>
                  <a:srgbClr val="FFFFFF"/>
                </a:solidFill>
              </a:rPr>
              <a:t>Base3....z=3</a:t>
            </a:r>
            <a:endParaRPr lang="zh-CN" altLang="zh-CN" sz="2400" b="1">
              <a:solidFill>
                <a:srgbClr val="FFFFFF"/>
              </a:solidFill>
            </a:endParaRPr>
          </a:p>
          <a:p>
            <a:pPr eaLnBrk="0" hangingPunct="0">
              <a:defRPr/>
            </a:pPr>
            <a:r>
              <a:rPr lang="en-US" altLang="zh-CN" sz="2400" b="1">
                <a:solidFill>
                  <a:srgbClr val="FFFFFF"/>
                </a:solidFill>
              </a:rPr>
              <a:t>Derived..d=4</a:t>
            </a:r>
            <a:endParaRPr lang="en-US" altLang="zh-CN" sz="2400" b="1">
              <a:solidFill>
                <a:srgbClr val="FFFFFF"/>
              </a:solidFill>
            </a:endParaRPr>
          </a:p>
          <a:p>
            <a:pPr eaLnBrk="0" hangingPunct="0">
              <a:defRPr/>
            </a:pPr>
            <a:endParaRPr lang="en-US" altLang="zh-CN" sz="2400" b="1">
              <a:solidFill>
                <a:srgbClr val="FFFFFF"/>
              </a:solidFill>
            </a:endParaRPr>
          </a:p>
          <a:p>
            <a:pPr eaLnBrk="0" hangingPunct="0">
              <a:defRPr/>
            </a:pPr>
            <a:r>
              <a:rPr lang="en-US" altLang="zh-CN" sz="2400" b="1">
                <a:solidFill>
                  <a:srgbClr val="FFFFFF"/>
                </a:solidFill>
              </a:rPr>
              <a:t>Derived</a:t>
            </a:r>
            <a:r>
              <a:rPr lang="zh-CN" altLang="en-US" sz="2400" b="1">
                <a:solidFill>
                  <a:srgbClr val="FFFFFF"/>
                </a:solidFill>
              </a:rPr>
              <a:t>类通过多继承具备了</a:t>
            </a:r>
            <a:r>
              <a:rPr lang="en-US" altLang="zh-CN" sz="2400" b="1">
                <a:solidFill>
                  <a:srgbClr val="FFFFFF"/>
                </a:solidFill>
              </a:rPr>
              <a:t>3</a:t>
            </a:r>
            <a:r>
              <a:rPr lang="zh-CN" altLang="en-US" sz="2400" b="1">
                <a:solidFill>
                  <a:srgbClr val="FFFFFF"/>
                </a:solidFill>
              </a:rPr>
              <a:t>个基类的成员，即使没有添加任何程序代码，也具有</a:t>
            </a:r>
            <a:r>
              <a:rPr lang="en-US" altLang="zh-CN" sz="2400" b="1">
                <a:solidFill>
                  <a:srgbClr val="FFFFFF"/>
                </a:solidFill>
              </a:rPr>
              <a:t>3</a:t>
            </a:r>
            <a:r>
              <a:rPr lang="zh-CN" altLang="en-US" sz="2400" b="1">
                <a:solidFill>
                  <a:srgbClr val="FFFFFF"/>
                </a:solidFill>
              </a:rPr>
              <a:t>个基类合起来才有的强大功能！</a:t>
            </a:r>
            <a:endParaRPr lang="zh-CN" altLang="zh-CN" sz="24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xfrm>
            <a:off x="481013" y="188913"/>
            <a:ext cx="7988300" cy="576262"/>
          </a:xfrm>
        </p:spPr>
        <p:txBody>
          <a:bodyPr/>
          <a:lstStyle/>
          <a:p>
            <a:r>
              <a:rPr lang="en-US" altLang="zh-CN" sz="3600" b="1"/>
              <a:t>4.7.2  </a:t>
            </a:r>
            <a:r>
              <a:rPr lang="zh-CN" altLang="zh-CN" sz="3600" b="1">
                <a:solidFill>
                  <a:srgbClr val="FF0000"/>
                </a:solidFill>
              </a:rPr>
              <a:t>多重继承方式</a:t>
            </a:r>
            <a:r>
              <a:rPr lang="zh-CN" altLang="zh-CN" sz="3600" b="1"/>
              <a:t>下成员名的二义性</a:t>
            </a:r>
            <a:endParaRPr lang="zh-CN" altLang="zh-CN" sz="3600" b="1"/>
          </a:p>
        </p:txBody>
      </p:sp>
      <p:sp>
        <p:nvSpPr>
          <p:cNvPr id="59395" name="Rectangle 3"/>
          <p:cNvSpPr>
            <a:spLocks noGrp="1" noChangeArrowheads="1"/>
          </p:cNvSpPr>
          <p:nvPr>
            <p:ph type="body" idx="1"/>
          </p:nvPr>
        </p:nvSpPr>
        <p:spPr>
          <a:xfrm>
            <a:off x="685800" y="1268413"/>
            <a:ext cx="7989888" cy="4827587"/>
          </a:xfrm>
        </p:spPr>
        <p:txBody>
          <a:bodyPr/>
          <a:lstStyle/>
          <a:p>
            <a:pPr eaLnBrk="1" hangingPunct="1"/>
            <a:r>
              <a:rPr lang="zh-CN" altLang="en-US" sz="2800" b="1" dirty="0">
                <a:solidFill>
                  <a:srgbClr val="0000CC"/>
                </a:solidFill>
              </a:rPr>
              <a:t>在多继承方式下，派生类继承了多个基类的成员，当两个不同基类拥有同名成员时，容易产生名字冲突问题。</a:t>
            </a:r>
            <a:endParaRPr lang="zh-CN" altLang="en-US" sz="2800" b="1" dirty="0">
              <a:solidFill>
                <a:srgbClr val="0000CC"/>
              </a:solidFill>
            </a:endParaRPr>
          </a:p>
          <a:p>
            <a:pPr eaLnBrk="1" hangingPunct="1"/>
            <a:endParaRPr lang="zh-CN" altLang="en-US" b="1" dirty="0"/>
          </a:p>
          <a:p>
            <a:pPr>
              <a:buFontTx/>
              <a:buNone/>
            </a:pPr>
            <a:r>
              <a:rPr lang="zh-CN" altLang="zh-CN" sz="2800" dirty="0"/>
              <a:t>【</a:t>
            </a:r>
            <a:r>
              <a:rPr lang="zh-CN" altLang="zh-CN" sz="2800" b="1" dirty="0"/>
              <a:t>例</a:t>
            </a:r>
            <a:r>
              <a:rPr lang="en-US" altLang="zh-CN" sz="2800" b="1" dirty="0"/>
              <a:t>4-16</a:t>
            </a:r>
            <a:r>
              <a:rPr lang="zh-CN" altLang="zh-CN" sz="2800" b="1" dirty="0"/>
              <a:t>】 类</a:t>
            </a:r>
            <a:r>
              <a:rPr lang="en-US" altLang="zh-CN" sz="2800" b="1" dirty="0"/>
              <a:t>A</a:t>
            </a:r>
            <a:r>
              <a:rPr lang="zh-CN" altLang="zh-CN" sz="2800" b="1" dirty="0"/>
              <a:t>和类</a:t>
            </a:r>
            <a:r>
              <a:rPr lang="en-US" altLang="zh-CN" sz="2800" b="1" dirty="0"/>
              <a:t>B</a:t>
            </a:r>
            <a:r>
              <a:rPr lang="zh-CN" altLang="zh-CN" sz="2800" b="1" dirty="0"/>
              <a:t>是</a:t>
            </a:r>
            <a:r>
              <a:rPr lang="en-US" altLang="zh-CN" sz="2800" b="1" dirty="0"/>
              <a:t>MI</a:t>
            </a:r>
            <a:r>
              <a:rPr lang="zh-CN" altLang="zh-CN" sz="2800" b="1" dirty="0"/>
              <a:t>的基类，它们都有一个成员函数</a:t>
            </a:r>
            <a:r>
              <a:rPr lang="en-US" altLang="zh-CN" sz="2800" b="1" dirty="0"/>
              <a:t>f</a:t>
            </a:r>
            <a:r>
              <a:rPr lang="zh-CN" altLang="zh-CN" sz="2800" b="1" dirty="0"/>
              <a:t>，在类</a:t>
            </a:r>
            <a:r>
              <a:rPr lang="en-US" altLang="zh-CN" sz="2800" b="1" dirty="0"/>
              <a:t>MI</a:t>
            </a:r>
            <a:r>
              <a:rPr lang="zh-CN" altLang="zh-CN" sz="2800" b="1" dirty="0"/>
              <a:t>中就有通过继承而来的两个同名成员函数</a:t>
            </a:r>
            <a:r>
              <a:rPr lang="en-US" altLang="zh-CN" sz="2800" b="1" dirty="0"/>
              <a:t>f</a:t>
            </a:r>
            <a:r>
              <a:rPr lang="zh-CN" altLang="zh-CN" sz="2800" b="1" dirty="0"/>
              <a:t>，在调用时易产生冲突。</a:t>
            </a:r>
            <a:endParaRPr lang="zh-CN"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 calcmode="lin" valueType="num">
                                      <p:cBhvr additive="base">
                                        <p:cTn id="7"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body" idx="1"/>
          </p:nvPr>
        </p:nvSpPr>
        <p:spPr>
          <a:xfrm>
            <a:off x="250825" y="404813"/>
            <a:ext cx="8207375" cy="5691187"/>
          </a:xfrm>
        </p:spPr>
        <p:txBody>
          <a:bodyPr/>
          <a:lstStyle/>
          <a:p>
            <a:pPr eaLnBrk="1" hangingPunct="1">
              <a:lnSpc>
                <a:spcPct val="80000"/>
              </a:lnSpc>
              <a:buFontTx/>
              <a:buNone/>
            </a:pPr>
            <a:r>
              <a:rPr lang="en-US" altLang="zh-CN" sz="1800" b="1" dirty="0"/>
              <a:t>//Eg4-16.cpp</a:t>
            </a:r>
            <a:endParaRPr lang="en-US" altLang="zh-CN" sz="1800" b="1" dirty="0"/>
          </a:p>
          <a:p>
            <a:pPr eaLnBrk="1" hangingPunct="1">
              <a:lnSpc>
                <a:spcPct val="80000"/>
              </a:lnSpc>
              <a:buFontTx/>
              <a:buNone/>
            </a:pPr>
            <a:r>
              <a:rPr lang="en-US" altLang="zh-CN" sz="1800" b="1" dirty="0"/>
              <a:t>#include&lt;iostream&gt;</a:t>
            </a:r>
            <a:endParaRPr lang="en-US" altLang="zh-CN" sz="1800" b="1" dirty="0"/>
          </a:p>
          <a:p>
            <a:pPr eaLnBrk="1" hangingPunct="1">
              <a:lnSpc>
                <a:spcPct val="80000"/>
              </a:lnSpc>
              <a:buFontTx/>
              <a:buNone/>
            </a:pPr>
            <a:r>
              <a:rPr lang="en-US" altLang="zh-CN" sz="1800" b="1" dirty="0"/>
              <a:t>using namespace std;</a:t>
            </a:r>
            <a:endParaRPr lang="en-US" altLang="zh-CN" sz="1800" b="1" dirty="0"/>
          </a:p>
          <a:p>
            <a:pPr eaLnBrk="1" hangingPunct="1">
              <a:lnSpc>
                <a:spcPct val="80000"/>
              </a:lnSpc>
              <a:buFontTx/>
              <a:buNone/>
            </a:pPr>
            <a:r>
              <a:rPr lang="en-US" altLang="zh-CN" sz="1800" b="1" dirty="0">
                <a:solidFill>
                  <a:srgbClr val="FF0000"/>
                </a:solidFill>
              </a:rPr>
              <a:t>class A </a:t>
            </a:r>
            <a:r>
              <a:rPr lang="en-US" altLang="zh-CN" sz="1800" b="1" dirty="0"/>
              <a:t>{</a:t>
            </a:r>
            <a:endParaRPr lang="en-US" altLang="zh-CN" sz="1800" b="1" dirty="0"/>
          </a:p>
          <a:p>
            <a:pPr eaLnBrk="1" hangingPunct="1">
              <a:lnSpc>
                <a:spcPct val="80000"/>
              </a:lnSpc>
              <a:buFontTx/>
              <a:buNone/>
            </a:pPr>
            <a:r>
              <a:rPr lang="en-US" altLang="zh-CN" sz="1800" b="1" dirty="0">
                <a:solidFill>
                  <a:srgbClr val="0000CC"/>
                </a:solidFill>
              </a:rPr>
              <a:t>public: </a:t>
            </a:r>
            <a:endParaRPr lang="en-US" altLang="zh-CN" sz="1800" b="1" dirty="0">
              <a:solidFill>
                <a:srgbClr val="0000CC"/>
              </a:solidFill>
            </a:endParaRPr>
          </a:p>
          <a:p>
            <a:pPr eaLnBrk="1" hangingPunct="1">
              <a:lnSpc>
                <a:spcPct val="80000"/>
              </a:lnSpc>
              <a:buFontTx/>
              <a:buNone/>
            </a:pPr>
            <a:r>
              <a:rPr lang="en-US" altLang="zh-CN" sz="1800" b="1" dirty="0"/>
              <a:t>     </a:t>
            </a:r>
            <a:r>
              <a:rPr lang="en-US" altLang="zh-CN" sz="1800" b="1" dirty="0" smtClean="0"/>
              <a:t>void f</a:t>
            </a:r>
            <a:r>
              <a:rPr lang="en-US" altLang="zh-CN" sz="1800" b="1" dirty="0"/>
              <a:t>(){ </a:t>
            </a:r>
            <a:r>
              <a:rPr lang="en-US" altLang="zh-CN" sz="1800" b="1" dirty="0" err="1"/>
              <a:t>cout</a:t>
            </a:r>
            <a:r>
              <a:rPr lang="en-US" altLang="zh-CN" sz="1800" b="1" dirty="0"/>
              <a:t>&lt;&lt;"From  A"&lt;&lt;</a:t>
            </a:r>
            <a:r>
              <a:rPr lang="en-US" altLang="zh-CN" sz="1800" b="1" dirty="0" err="1"/>
              <a:t>endl</a:t>
            </a:r>
            <a:r>
              <a:rPr lang="en-US" altLang="zh-CN" sz="1800" b="1" dirty="0"/>
              <a:t>;}</a:t>
            </a:r>
            <a:endParaRPr lang="en-US" altLang="zh-CN" sz="1800" b="1" dirty="0"/>
          </a:p>
          <a:p>
            <a:pPr eaLnBrk="1" hangingPunct="1">
              <a:lnSpc>
                <a:spcPct val="80000"/>
              </a:lnSpc>
              <a:buFontTx/>
              <a:buNone/>
            </a:pPr>
            <a:r>
              <a:rPr lang="en-US" altLang="zh-CN" sz="1800" b="1" dirty="0"/>
              <a:t>};</a:t>
            </a:r>
            <a:endParaRPr lang="en-US" altLang="zh-CN" sz="1800" b="1" dirty="0"/>
          </a:p>
          <a:p>
            <a:pPr eaLnBrk="1" hangingPunct="1">
              <a:lnSpc>
                <a:spcPct val="80000"/>
              </a:lnSpc>
              <a:buFontTx/>
              <a:buNone/>
            </a:pPr>
            <a:r>
              <a:rPr lang="en-US" altLang="zh-CN" sz="1800" b="1" dirty="0">
                <a:solidFill>
                  <a:srgbClr val="FF0000"/>
                </a:solidFill>
              </a:rPr>
              <a:t>class B </a:t>
            </a:r>
            <a:r>
              <a:rPr lang="en-US" altLang="zh-CN" sz="1800" b="1" dirty="0"/>
              <a:t>{</a:t>
            </a:r>
            <a:endParaRPr lang="en-US" altLang="zh-CN" sz="1800" b="1" dirty="0"/>
          </a:p>
          <a:p>
            <a:pPr eaLnBrk="1" hangingPunct="1">
              <a:lnSpc>
                <a:spcPct val="80000"/>
              </a:lnSpc>
              <a:buFontTx/>
              <a:buNone/>
            </a:pPr>
            <a:r>
              <a:rPr lang="en-US" altLang="zh-CN" sz="1800" b="1" dirty="0">
                <a:solidFill>
                  <a:srgbClr val="0000CC"/>
                </a:solidFill>
              </a:rPr>
              <a:t>public: </a:t>
            </a:r>
            <a:endParaRPr lang="en-US" altLang="zh-CN" sz="1800" b="1" dirty="0">
              <a:solidFill>
                <a:srgbClr val="0000CC"/>
              </a:solidFill>
            </a:endParaRPr>
          </a:p>
          <a:p>
            <a:pPr eaLnBrk="1" hangingPunct="1">
              <a:lnSpc>
                <a:spcPct val="80000"/>
              </a:lnSpc>
              <a:buFontTx/>
              <a:buNone/>
            </a:pPr>
            <a:r>
              <a:rPr lang="en-US" altLang="zh-CN" sz="1800" b="1" dirty="0"/>
              <a:t>     void f() { </a:t>
            </a:r>
            <a:r>
              <a:rPr lang="en-US" altLang="zh-CN" sz="1800" b="1" dirty="0" err="1"/>
              <a:t>cout</a:t>
            </a:r>
            <a:r>
              <a:rPr lang="en-US" altLang="zh-CN" sz="1800" b="1" dirty="0"/>
              <a:t>&lt;&lt;"From  B"&lt;&lt;</a:t>
            </a:r>
            <a:r>
              <a:rPr lang="en-US" altLang="zh-CN" sz="1800" b="1" dirty="0" err="1"/>
              <a:t>endl</a:t>
            </a:r>
            <a:r>
              <a:rPr lang="en-US" altLang="zh-CN" sz="1800" b="1" dirty="0"/>
              <a:t>;}</a:t>
            </a:r>
            <a:endParaRPr lang="en-US" altLang="zh-CN" sz="1800" b="1" dirty="0"/>
          </a:p>
          <a:p>
            <a:pPr eaLnBrk="1" hangingPunct="1">
              <a:lnSpc>
                <a:spcPct val="80000"/>
              </a:lnSpc>
              <a:buFontTx/>
              <a:buNone/>
            </a:pPr>
            <a:r>
              <a:rPr lang="en-US" altLang="zh-CN" sz="1800" b="1" dirty="0"/>
              <a:t>};</a:t>
            </a:r>
            <a:endParaRPr lang="en-US" altLang="zh-CN" sz="1800" b="1" dirty="0"/>
          </a:p>
          <a:p>
            <a:pPr eaLnBrk="1" hangingPunct="1">
              <a:lnSpc>
                <a:spcPct val="80000"/>
              </a:lnSpc>
              <a:buFontTx/>
              <a:buNone/>
            </a:pPr>
            <a:r>
              <a:rPr lang="en-US" altLang="zh-CN" sz="1800" b="1" dirty="0">
                <a:solidFill>
                  <a:srgbClr val="FF0000"/>
                </a:solidFill>
              </a:rPr>
              <a:t>class MI</a:t>
            </a:r>
            <a:r>
              <a:rPr lang="en-US" altLang="zh-CN" sz="1800" b="1" dirty="0"/>
              <a:t>: public A, public B {</a:t>
            </a:r>
            <a:endParaRPr lang="en-US" altLang="zh-CN" sz="1800" b="1" dirty="0"/>
          </a:p>
          <a:p>
            <a:pPr eaLnBrk="1" hangingPunct="1">
              <a:lnSpc>
                <a:spcPct val="80000"/>
              </a:lnSpc>
              <a:buFontTx/>
              <a:buNone/>
            </a:pPr>
            <a:r>
              <a:rPr lang="en-US" altLang="zh-CN" sz="1800" b="1" dirty="0">
                <a:solidFill>
                  <a:srgbClr val="0000CC"/>
                </a:solidFill>
              </a:rPr>
              <a:t>public:</a:t>
            </a:r>
            <a:endParaRPr lang="en-US" altLang="zh-CN" sz="1800" b="1" dirty="0">
              <a:solidFill>
                <a:srgbClr val="0000CC"/>
              </a:solidFill>
            </a:endParaRPr>
          </a:p>
          <a:p>
            <a:pPr eaLnBrk="1" hangingPunct="1">
              <a:lnSpc>
                <a:spcPct val="80000"/>
              </a:lnSpc>
              <a:buFontTx/>
              <a:buNone/>
            </a:pPr>
            <a:r>
              <a:rPr lang="en-US" altLang="zh-CN" sz="1800" b="1" dirty="0"/>
              <a:t>    void g(){ </a:t>
            </a:r>
            <a:r>
              <a:rPr lang="en-US" altLang="zh-CN" sz="1800" b="1" dirty="0" err="1"/>
              <a:t>cout</a:t>
            </a:r>
            <a:r>
              <a:rPr lang="en-US" altLang="zh-CN" sz="1800" b="1" dirty="0"/>
              <a:t>&lt;&lt;"From  MI"&lt;&lt;</a:t>
            </a:r>
            <a:r>
              <a:rPr lang="en-US" altLang="zh-CN" sz="1800" b="1" dirty="0" err="1"/>
              <a:t>endl</a:t>
            </a:r>
            <a:r>
              <a:rPr lang="en-US" altLang="zh-CN" sz="1800" b="1" dirty="0"/>
              <a:t>; } </a:t>
            </a:r>
            <a:endParaRPr lang="en-US" altLang="zh-CN" sz="1800" b="1" dirty="0"/>
          </a:p>
          <a:p>
            <a:pPr eaLnBrk="1" hangingPunct="1">
              <a:lnSpc>
                <a:spcPct val="80000"/>
              </a:lnSpc>
              <a:buFontTx/>
              <a:buNone/>
            </a:pPr>
            <a:r>
              <a:rPr lang="en-US" altLang="zh-CN" sz="1800" b="1" dirty="0"/>
              <a:t>};</a:t>
            </a:r>
            <a:endParaRPr lang="en-US" altLang="zh-CN" sz="1800" b="1" dirty="0"/>
          </a:p>
          <a:p>
            <a:pPr eaLnBrk="1" hangingPunct="1">
              <a:lnSpc>
                <a:spcPct val="80000"/>
              </a:lnSpc>
              <a:buFontTx/>
              <a:buNone/>
            </a:pPr>
            <a:r>
              <a:rPr lang="en-US" altLang="zh-CN" sz="1800" b="1" dirty="0"/>
              <a:t>int main(){ </a:t>
            </a:r>
            <a:endParaRPr lang="en-US" altLang="zh-CN" sz="1800" b="1" dirty="0"/>
          </a:p>
          <a:p>
            <a:pPr eaLnBrk="1" hangingPunct="1">
              <a:lnSpc>
                <a:spcPct val="80000"/>
              </a:lnSpc>
              <a:buFontTx/>
              <a:buNone/>
            </a:pPr>
            <a:r>
              <a:rPr lang="en-US" altLang="zh-CN" sz="1800" b="1" dirty="0"/>
              <a:t>    MI </a:t>
            </a:r>
            <a:r>
              <a:rPr lang="en-US" altLang="zh-CN" sz="1800" b="1" dirty="0" err="1"/>
              <a:t>mi</a:t>
            </a:r>
            <a:r>
              <a:rPr lang="en-US" altLang="zh-CN" sz="1800" b="1" dirty="0"/>
              <a:t>;</a:t>
            </a:r>
            <a:endParaRPr lang="en-US" altLang="zh-CN" sz="1800" b="1" dirty="0"/>
          </a:p>
          <a:p>
            <a:pPr eaLnBrk="1" hangingPunct="1">
              <a:lnSpc>
                <a:spcPct val="80000"/>
              </a:lnSpc>
              <a:buFontTx/>
              <a:buNone/>
            </a:pPr>
            <a:r>
              <a:rPr lang="en-US" altLang="zh-CN" sz="1800" b="1" dirty="0"/>
              <a:t>    </a:t>
            </a:r>
            <a:r>
              <a:rPr lang="en-US" altLang="zh-CN" sz="1800" b="1" dirty="0" err="1"/>
              <a:t>mi.f</a:t>
            </a:r>
            <a:r>
              <a:rPr lang="en-US" altLang="zh-CN" sz="1800" b="1" dirty="0"/>
              <a:t>();			//L1：</a:t>
            </a:r>
            <a:r>
              <a:rPr lang="zh-CN" altLang="en-US" sz="1800" b="1" dirty="0"/>
              <a:t>错误</a:t>
            </a:r>
            <a:endParaRPr lang="zh-CN" altLang="en-US" sz="1800" b="1" dirty="0"/>
          </a:p>
          <a:p>
            <a:pPr eaLnBrk="1" hangingPunct="1">
              <a:lnSpc>
                <a:spcPct val="80000"/>
              </a:lnSpc>
              <a:buFontTx/>
              <a:buNone/>
            </a:pPr>
            <a:r>
              <a:rPr lang="zh-CN" altLang="en-US" sz="1800" b="1" dirty="0"/>
              <a:t>    </a:t>
            </a:r>
            <a:r>
              <a:rPr lang="en-US" altLang="zh-CN" sz="1800" b="1" dirty="0" err="1"/>
              <a:t>mi.A</a:t>
            </a:r>
            <a:r>
              <a:rPr lang="en-US" altLang="zh-CN" sz="1800" b="1" dirty="0"/>
              <a:t>::f();		//L2：</a:t>
            </a:r>
            <a:r>
              <a:rPr lang="zh-CN" altLang="en-US" sz="1800" b="1" dirty="0"/>
              <a:t>正确</a:t>
            </a:r>
            <a:endParaRPr lang="zh-CN" altLang="en-US" sz="1800" b="1" dirty="0"/>
          </a:p>
          <a:p>
            <a:pPr eaLnBrk="1" hangingPunct="1">
              <a:lnSpc>
                <a:spcPct val="80000"/>
              </a:lnSpc>
              <a:buFontTx/>
              <a:buNone/>
            </a:pPr>
            <a:r>
              <a:rPr lang="en-US" altLang="zh-CN" sz="1800" b="1" dirty="0"/>
              <a:t>} </a:t>
            </a:r>
            <a:endParaRPr lang="en-US" altLang="zh-CN" sz="1800" b="1" dirty="0"/>
          </a:p>
        </p:txBody>
      </p:sp>
      <p:pic>
        <p:nvPicPr>
          <p:cNvPr id="61443" name="Picture 3" descr="B47"/>
          <p:cNvPicPr>
            <a:picLocks noChangeAspect="1" noChangeArrowheads="1"/>
          </p:cNvPicPr>
          <p:nvPr/>
        </p:nvPicPr>
        <p:blipFill>
          <a:blip r:embed="rId1"/>
          <a:srcRect/>
          <a:stretch>
            <a:fillRect/>
          </a:stretch>
        </p:blipFill>
        <p:spPr bwMode="auto">
          <a:xfrm>
            <a:off x="5172075" y="620713"/>
            <a:ext cx="3960813" cy="3244850"/>
          </a:xfrm>
          <a:prstGeom prst="rect">
            <a:avLst/>
          </a:prstGeom>
          <a:noFill/>
          <a:ln w="9525">
            <a:noFill/>
            <a:miter lim="800000"/>
            <a:headEnd/>
            <a:tailEnd/>
          </a:ln>
        </p:spPr>
      </p:pic>
      <p:sp>
        <p:nvSpPr>
          <p:cNvPr id="2" name="对话气泡: 矩形 1"/>
          <p:cNvSpPr/>
          <p:nvPr/>
        </p:nvSpPr>
        <p:spPr>
          <a:xfrm>
            <a:off x="5795963" y="4724400"/>
            <a:ext cx="2808287" cy="1371600"/>
          </a:xfrm>
          <a:prstGeom prst="wedgeRectCallout">
            <a:avLst>
              <a:gd name="adj1" fmla="val -15320"/>
              <a:gd name="adj2" fmla="val -111507"/>
            </a:avLst>
          </a:prstGeom>
          <a:gradFill>
            <a:gsLst>
              <a:gs pos="52318">
                <a:schemeClr val="bg1"/>
              </a:gs>
              <a:gs pos="0">
                <a:schemeClr val="accent1">
                  <a:lumMod val="5000"/>
                  <a:lumOff val="95000"/>
                </a:schemeClr>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b="1" dirty="0">
                <a:solidFill>
                  <a:schemeClr val="tx1"/>
                </a:solidFill>
              </a:rPr>
              <a:t>从</a:t>
            </a:r>
            <a:r>
              <a:rPr lang="en-US" altLang="zh-CN" b="1" dirty="0">
                <a:solidFill>
                  <a:schemeClr val="tx1"/>
                </a:solidFill>
              </a:rPr>
              <a:t>MI</a:t>
            </a:r>
            <a:r>
              <a:rPr lang="zh-CN" altLang="en-US" b="1" dirty="0">
                <a:solidFill>
                  <a:schemeClr val="tx1"/>
                </a:solidFill>
              </a:rPr>
              <a:t>的类图可以看出，它有</a:t>
            </a:r>
            <a:r>
              <a:rPr lang="en-US" altLang="zh-CN" b="1" dirty="0">
                <a:solidFill>
                  <a:schemeClr val="tx1"/>
                </a:solidFill>
              </a:rPr>
              <a:t>2</a:t>
            </a:r>
            <a:r>
              <a:rPr lang="zh-CN" altLang="en-US" b="1" dirty="0">
                <a:solidFill>
                  <a:schemeClr val="tx1"/>
                </a:solidFill>
              </a:rPr>
              <a:t>个</a:t>
            </a:r>
            <a:r>
              <a:rPr lang="en-US" altLang="zh-CN" b="1" dirty="0">
                <a:solidFill>
                  <a:schemeClr val="tx1"/>
                </a:solidFill>
              </a:rPr>
              <a:t>f()</a:t>
            </a:r>
            <a:r>
              <a:rPr lang="zh-CN" altLang="en-US" b="1" dirty="0">
                <a:solidFill>
                  <a:schemeClr val="tx1"/>
                </a:solidFill>
              </a:rPr>
              <a:t>函数，因此在调用时，需要像</a:t>
            </a:r>
            <a:r>
              <a:rPr lang="en-US" altLang="zh-CN" b="1" dirty="0">
                <a:solidFill>
                  <a:schemeClr val="tx1"/>
                </a:solidFill>
              </a:rPr>
              <a:t>L2</a:t>
            </a:r>
            <a:r>
              <a:rPr lang="zh-CN" altLang="en-US" b="1" dirty="0">
                <a:solidFill>
                  <a:schemeClr val="tx1"/>
                </a:solidFill>
              </a:rPr>
              <a:t>语句那样指出调用函数出自的基类</a:t>
            </a:r>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61443"/>
                                        </p:tgtEl>
                                        <p:attrNameLst>
                                          <p:attrName>style.visibility</p:attrName>
                                        </p:attrNameLst>
                                      </p:cBhvr>
                                      <p:to>
                                        <p:strVal val="visible"/>
                                      </p:to>
                                    </p:set>
                                    <p:anim calcmode="lin" valueType="num">
                                      <p:cBhvr>
                                        <p:cTn id="7" dur="1000" fill="hold"/>
                                        <p:tgtEl>
                                          <p:spTgt spid="61443"/>
                                        </p:tgtEl>
                                        <p:attrNameLst>
                                          <p:attrName>ppt_w</p:attrName>
                                        </p:attrNameLst>
                                      </p:cBhvr>
                                      <p:tavLst>
                                        <p:tav tm="0">
                                          <p:val>
                                            <p:fltVal val="0"/>
                                          </p:val>
                                        </p:tav>
                                        <p:tav tm="100000">
                                          <p:val>
                                            <p:strVal val="#ppt_w"/>
                                          </p:val>
                                        </p:tav>
                                      </p:tavLst>
                                    </p:anim>
                                    <p:anim calcmode="lin" valueType="num">
                                      <p:cBhvr>
                                        <p:cTn id="8" dur="1000" fill="hold"/>
                                        <p:tgtEl>
                                          <p:spTgt spid="61443"/>
                                        </p:tgtEl>
                                        <p:attrNameLst>
                                          <p:attrName>ppt_h</p:attrName>
                                        </p:attrNameLst>
                                      </p:cBhvr>
                                      <p:tavLst>
                                        <p:tav tm="0">
                                          <p:val>
                                            <p:fltVal val="0"/>
                                          </p:val>
                                        </p:tav>
                                        <p:tav tm="100000">
                                          <p:val>
                                            <p:strVal val="#ppt_h"/>
                                          </p:val>
                                        </p:tav>
                                      </p:tavLst>
                                    </p:anim>
                                    <p:anim calcmode="lin" valueType="num">
                                      <p:cBhvr>
                                        <p:cTn id="9" dur="1000" fill="hold"/>
                                        <p:tgtEl>
                                          <p:spTgt spid="61443"/>
                                        </p:tgtEl>
                                        <p:attrNameLst>
                                          <p:attrName>style.rotation</p:attrName>
                                        </p:attrNameLst>
                                      </p:cBhvr>
                                      <p:tavLst>
                                        <p:tav tm="0">
                                          <p:val>
                                            <p:fltVal val="90"/>
                                          </p:val>
                                        </p:tav>
                                        <p:tav tm="100000">
                                          <p:val>
                                            <p:fltVal val="0"/>
                                          </p:val>
                                        </p:tav>
                                      </p:tavLst>
                                    </p:anim>
                                    <p:animEffect transition="in" filter="fade">
                                      <p:cBhvr>
                                        <p:cTn id="10" dur="10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687388" y="188913"/>
            <a:ext cx="7772400" cy="647700"/>
          </a:xfrm>
        </p:spPr>
        <p:txBody>
          <a:bodyPr/>
          <a:lstStyle/>
          <a:p>
            <a:pPr eaLnBrk="1" hangingPunct="1"/>
            <a:r>
              <a:rPr lang="en-US" altLang="zh-CN" sz="3600" b="1"/>
              <a:t>4.7.3 </a:t>
            </a:r>
            <a:r>
              <a:rPr lang="zh-CN" altLang="en-US" sz="3600" b="1"/>
              <a:t>多继承的</a:t>
            </a:r>
            <a:r>
              <a:rPr lang="zh-CN" altLang="en-US" sz="3600" b="1">
                <a:solidFill>
                  <a:srgbClr val="FF0000"/>
                </a:solidFill>
              </a:rPr>
              <a:t>构造函数与析构函数</a:t>
            </a:r>
            <a:endParaRPr lang="zh-CN" altLang="en-US" sz="3600" b="1">
              <a:solidFill>
                <a:srgbClr val="FF0000"/>
              </a:solidFill>
            </a:endParaRPr>
          </a:p>
        </p:txBody>
      </p:sp>
      <p:sp>
        <p:nvSpPr>
          <p:cNvPr id="62467" name="Rectangle 3"/>
          <p:cNvSpPr>
            <a:spLocks noGrp="1" noChangeArrowheads="1"/>
          </p:cNvSpPr>
          <p:nvPr>
            <p:ph type="body" idx="1"/>
          </p:nvPr>
        </p:nvSpPr>
        <p:spPr>
          <a:xfrm>
            <a:off x="539750" y="1196975"/>
            <a:ext cx="7772400" cy="4754563"/>
          </a:xfrm>
        </p:spPr>
        <p:txBody>
          <a:bodyPr/>
          <a:lstStyle/>
          <a:p>
            <a:pPr marL="514350" indent="-514350" eaLnBrk="1" hangingPunct="1">
              <a:buFontTx/>
              <a:buAutoNum type="arabicPeriod"/>
            </a:pPr>
            <a:r>
              <a:rPr lang="zh-CN" altLang="en-US" sz="2800" b="1" dirty="0"/>
              <a:t>派生类必须负责为</a:t>
            </a:r>
            <a:r>
              <a:rPr lang="zh-CN" altLang="en-US" sz="2800" b="1" dirty="0">
                <a:solidFill>
                  <a:srgbClr val="FF0000"/>
                </a:solidFill>
              </a:rPr>
              <a:t>每个基类</a:t>
            </a:r>
            <a:r>
              <a:rPr lang="zh-CN" altLang="en-US" sz="2800" b="1" dirty="0"/>
              <a:t>的构造函数提供初始化参数，构造的方法和原则与单继承相同。</a:t>
            </a:r>
            <a:endParaRPr lang="zh-CN" altLang="en-US" sz="2800" b="1" dirty="0"/>
          </a:p>
          <a:p>
            <a:pPr marL="514350" indent="-514350" eaLnBrk="1" hangingPunct="1">
              <a:buFontTx/>
              <a:buAutoNum type="arabicPeriod"/>
            </a:pPr>
            <a:r>
              <a:rPr lang="zh-CN" altLang="en-US" sz="2800" b="1" dirty="0">
                <a:solidFill>
                  <a:schemeClr val="accent2"/>
                </a:solidFill>
              </a:rPr>
              <a:t>构造函数的调用次序仍然是先基类，再对象成员，然后才是派生类的构造函数。</a:t>
            </a:r>
            <a:endParaRPr lang="zh-CN" altLang="en-US" sz="2800" b="1" dirty="0">
              <a:solidFill>
                <a:schemeClr val="accent2"/>
              </a:solidFill>
            </a:endParaRPr>
          </a:p>
          <a:p>
            <a:pPr marL="514350" indent="-514350" eaLnBrk="1" hangingPunct="1">
              <a:buFontTx/>
              <a:buAutoNum type="arabicPeriod"/>
            </a:pPr>
            <a:r>
              <a:rPr lang="zh-CN" altLang="en-US" sz="2800" b="1" dirty="0"/>
              <a:t>基类构造函数的调用次序与它们在被继承时的</a:t>
            </a:r>
            <a:r>
              <a:rPr lang="zh-CN" altLang="en-US" sz="2800" b="1" dirty="0">
                <a:solidFill>
                  <a:srgbClr val="FF0000"/>
                </a:solidFill>
              </a:rPr>
              <a:t>声明次序</a:t>
            </a:r>
            <a:r>
              <a:rPr lang="zh-CN" altLang="en-US" sz="2800" b="1" dirty="0"/>
              <a:t>相同，与它们在派生类构造函数的初始化列表中的次序没有关系。</a:t>
            </a:r>
            <a:endParaRPr lang="zh-CN" altLang="en-US" sz="2800" b="1" dirty="0"/>
          </a:p>
          <a:p>
            <a:pPr marL="514350" indent="-514350" eaLnBrk="1" hangingPunct="1">
              <a:buFontTx/>
              <a:buAutoNum type="arabicPeriod"/>
            </a:pPr>
            <a:r>
              <a:rPr lang="zh-CN" altLang="en-US" sz="2800" b="1" dirty="0">
                <a:solidFill>
                  <a:schemeClr val="accent2"/>
                </a:solidFill>
              </a:rPr>
              <a:t>多继承方式下的析构函数调用次序仍然与构造函数的调用次序相反。</a:t>
            </a:r>
            <a:endParaRPr lang="zh-CN" altLang="en-US" sz="28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 calcmode="lin" valueType="num">
                                      <p:cBhvr additive="base">
                                        <p:cTn id="13"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anim calcmode="lin" valueType="num">
                                      <p:cBhvr additive="base">
                                        <p:cTn id="19"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body" idx="1"/>
          </p:nvPr>
        </p:nvSpPr>
        <p:spPr>
          <a:xfrm>
            <a:off x="0" y="1052513"/>
            <a:ext cx="9036050" cy="4114800"/>
          </a:xfrm>
        </p:spPr>
        <p:txBody>
          <a:bodyPr/>
          <a:lstStyle/>
          <a:p>
            <a:pPr eaLnBrk="1" hangingPunct="1">
              <a:buFontTx/>
              <a:buNone/>
            </a:pPr>
            <a:r>
              <a:rPr lang="en-US" altLang="zh-CN" sz="2800"/>
              <a:t>【</a:t>
            </a:r>
            <a:r>
              <a:rPr lang="zh-CN" altLang="en-US" sz="2800"/>
              <a:t>例</a:t>
            </a:r>
            <a:r>
              <a:rPr lang="en-US" altLang="zh-CN" sz="2800"/>
              <a:t>4-17】  </a:t>
            </a:r>
            <a:r>
              <a:rPr lang="zh-CN" altLang="en-US" sz="2800"/>
              <a:t>类</a:t>
            </a:r>
            <a:r>
              <a:rPr lang="en-US" altLang="zh-CN" sz="2800"/>
              <a:t>Base1</a:t>
            </a:r>
            <a:r>
              <a:rPr lang="zh-CN" altLang="en-US" sz="2800"/>
              <a:t>、</a:t>
            </a:r>
            <a:r>
              <a:rPr lang="en-US" altLang="zh-CN" sz="2800"/>
              <a:t>Base2</a:t>
            </a:r>
            <a:r>
              <a:rPr lang="zh-CN" altLang="en-US" sz="2800"/>
              <a:t>、</a:t>
            </a:r>
            <a:r>
              <a:rPr lang="en-US" altLang="zh-CN" sz="2800"/>
              <a:t>Base3</a:t>
            </a:r>
            <a:r>
              <a:rPr lang="zh-CN" altLang="en-US" sz="2800"/>
              <a:t>、</a:t>
            </a:r>
            <a:r>
              <a:rPr lang="en-US" altLang="zh-CN" sz="2800"/>
              <a:t>Derived</a:t>
            </a:r>
            <a:r>
              <a:rPr lang="zh-CN" altLang="en-US" sz="2800"/>
              <a:t>的继承关系如图所示，验证其构造函数和析构函数的调用次序。</a:t>
            </a:r>
            <a:endParaRPr lang="zh-CN" altLang="en-US" sz="2800"/>
          </a:p>
        </p:txBody>
      </p:sp>
      <p:pic>
        <p:nvPicPr>
          <p:cNvPr id="62467" name="Picture 3" descr="B46"/>
          <p:cNvPicPr>
            <a:picLocks noChangeAspect="1" noChangeArrowheads="1"/>
          </p:cNvPicPr>
          <p:nvPr/>
        </p:nvPicPr>
        <p:blipFill>
          <a:blip r:embed="rId1"/>
          <a:srcRect/>
          <a:stretch>
            <a:fillRect/>
          </a:stretch>
        </p:blipFill>
        <p:spPr bwMode="auto">
          <a:xfrm>
            <a:off x="250825" y="2492375"/>
            <a:ext cx="8569325" cy="4032250"/>
          </a:xfrm>
          <a:prstGeom prst="rect">
            <a:avLst/>
          </a:prstGeom>
          <a:noFill/>
          <a:ln w="9525">
            <a:noFill/>
            <a:miter lim="800000"/>
            <a:headEnd/>
            <a:tailEnd/>
          </a:ln>
        </p:spPr>
      </p:pic>
      <p:sp>
        <p:nvSpPr>
          <p:cNvPr id="113667" name="Rectangle 2"/>
          <p:cNvSpPr>
            <a:spLocks noGrp="1" noChangeArrowheads="1"/>
          </p:cNvSpPr>
          <p:nvPr>
            <p:ph type="title"/>
          </p:nvPr>
        </p:nvSpPr>
        <p:spPr>
          <a:xfrm>
            <a:off x="457200" y="73025"/>
            <a:ext cx="8229600" cy="811213"/>
          </a:xfrm>
        </p:spPr>
        <p:txBody>
          <a:bodyPr/>
          <a:lstStyle/>
          <a:p>
            <a:pPr eaLnBrk="1" hangingPunct="1"/>
            <a:r>
              <a:rPr lang="en-US" altLang="zh-CN" sz="3600" b="1"/>
              <a:t>4.7.3 </a:t>
            </a:r>
            <a:r>
              <a:rPr lang="zh-CN" altLang="en-US" sz="3600" b="1"/>
              <a:t>多继承的</a:t>
            </a:r>
            <a:r>
              <a:rPr lang="zh-CN" altLang="en-US" sz="3600" b="1">
                <a:solidFill>
                  <a:srgbClr val="FF0000"/>
                </a:solidFill>
              </a:rPr>
              <a:t>构造函数与析构函数</a:t>
            </a:r>
            <a:endParaRPr lang="zh-CN" altLang="en-US" sz="36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ppt_x"/>
                                          </p:val>
                                        </p:tav>
                                        <p:tav tm="100000">
                                          <p:val>
                                            <p:strVal val="#ppt_x"/>
                                          </p:val>
                                        </p:tav>
                                      </p:tavLst>
                                    </p:anim>
                                    <p:anim calcmode="lin" valueType="num">
                                      <p:cBhvr additive="base">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内容占位符 2"/>
          <p:cNvSpPr>
            <a:spLocks noGrp="1"/>
          </p:cNvSpPr>
          <p:nvPr>
            <p:ph idx="1"/>
          </p:nvPr>
        </p:nvSpPr>
        <p:spPr>
          <a:xfrm>
            <a:off x="250825" y="1076325"/>
            <a:ext cx="8623300" cy="5168900"/>
          </a:xfrm>
        </p:spPr>
        <p:txBody>
          <a:bodyPr/>
          <a:lstStyle/>
          <a:p>
            <a:pPr marL="0" indent="0">
              <a:buFontTx/>
              <a:buNone/>
            </a:pPr>
            <a:r>
              <a:rPr lang="en-US" altLang="zh-CN" sz="2000"/>
              <a:t>//Eg4-17.cpp</a:t>
            </a:r>
            <a:endParaRPr lang="zh-CN" altLang="zh-CN" sz="2000"/>
          </a:p>
          <a:p>
            <a:pPr marL="0" indent="0">
              <a:buFontTx/>
              <a:buNone/>
            </a:pPr>
            <a:r>
              <a:rPr lang="en-US" altLang="zh-CN" sz="2000"/>
              <a:t>#include &lt;iostream&gt;</a:t>
            </a:r>
            <a:endParaRPr lang="zh-CN" altLang="zh-CN" sz="2000"/>
          </a:p>
          <a:p>
            <a:pPr marL="0" indent="0">
              <a:buFontTx/>
              <a:buNone/>
            </a:pPr>
            <a:r>
              <a:rPr lang="en-US" altLang="zh-CN" sz="2000"/>
              <a:t>using namespace std;</a:t>
            </a:r>
            <a:endParaRPr lang="zh-CN" altLang="zh-CN" sz="2000"/>
          </a:p>
          <a:p>
            <a:pPr marL="0" indent="0">
              <a:buFontTx/>
              <a:buNone/>
            </a:pPr>
            <a:r>
              <a:rPr lang="en-US" altLang="zh-CN" sz="2000">
                <a:solidFill>
                  <a:srgbClr val="FF0000"/>
                </a:solidFill>
              </a:rPr>
              <a:t>class Base1</a:t>
            </a:r>
            <a:r>
              <a:rPr lang="en-US" altLang="zh-CN" sz="2000"/>
              <a:t>{</a:t>
            </a:r>
            <a:endParaRPr lang="zh-CN" altLang="zh-CN" sz="2000"/>
          </a:p>
          <a:p>
            <a:pPr marL="0" indent="0">
              <a:buFontTx/>
              <a:buNone/>
            </a:pPr>
            <a:r>
              <a:rPr lang="en-US" altLang="zh-CN" sz="2000"/>
              <a:t>private:</a:t>
            </a:r>
            <a:endParaRPr lang="zh-CN" altLang="zh-CN" sz="2000"/>
          </a:p>
          <a:p>
            <a:pPr marL="0" indent="0">
              <a:buFontTx/>
              <a:buNone/>
            </a:pPr>
            <a:r>
              <a:rPr lang="en-US" altLang="zh-CN" sz="2000"/>
              <a:t>    int x;</a:t>
            </a:r>
            <a:endParaRPr lang="zh-CN" altLang="zh-CN" sz="2000"/>
          </a:p>
          <a:p>
            <a:pPr marL="0" indent="0">
              <a:buFontTx/>
              <a:buNone/>
            </a:pPr>
            <a:r>
              <a:rPr lang="en-US" altLang="zh-CN" sz="2000"/>
              <a:t>public:</a:t>
            </a:r>
            <a:endParaRPr lang="zh-CN" altLang="zh-CN" sz="2000"/>
          </a:p>
          <a:p>
            <a:pPr marL="0" indent="0">
              <a:buFontTx/>
              <a:buNone/>
            </a:pPr>
            <a:r>
              <a:rPr lang="en-US" altLang="zh-CN" sz="2000"/>
              <a:t>    Base1(int a=1){</a:t>
            </a:r>
            <a:endParaRPr lang="zh-CN" altLang="zh-CN" sz="2000"/>
          </a:p>
          <a:p>
            <a:pPr marL="0" indent="0">
              <a:buFontTx/>
              <a:buNone/>
            </a:pPr>
            <a:r>
              <a:rPr lang="en-US" altLang="zh-CN" sz="2000"/>
              <a:t>        x=a;</a:t>
            </a:r>
            <a:endParaRPr lang="zh-CN" altLang="zh-CN" sz="2000"/>
          </a:p>
          <a:p>
            <a:pPr marL="0" indent="0">
              <a:buFontTx/>
              <a:buNone/>
            </a:pPr>
            <a:r>
              <a:rPr lang="en-US" altLang="zh-CN" sz="2000"/>
              <a:t>        </a:t>
            </a:r>
            <a:r>
              <a:rPr lang="en-US" altLang="zh-CN" sz="2000">
                <a:solidFill>
                  <a:srgbClr val="0000CC"/>
                </a:solidFill>
              </a:rPr>
              <a:t>cout&lt;&lt;"Base1 constructor x="&lt;&lt;x&lt;&lt;endl;</a:t>
            </a:r>
            <a:endParaRPr lang="zh-CN" altLang="zh-CN" sz="2000">
              <a:solidFill>
                <a:srgbClr val="0000CC"/>
              </a:solidFill>
            </a:endParaRPr>
          </a:p>
          <a:p>
            <a:pPr marL="0" indent="0">
              <a:buFontTx/>
              <a:buNone/>
            </a:pPr>
            <a:r>
              <a:rPr lang="en-US" altLang="zh-CN" sz="2000"/>
              <a:t>    }</a:t>
            </a:r>
            <a:endParaRPr lang="zh-CN" altLang="zh-CN" sz="2000"/>
          </a:p>
          <a:p>
            <a:pPr marL="0" indent="0">
              <a:buFontTx/>
              <a:buNone/>
            </a:pPr>
            <a:r>
              <a:rPr lang="en-US" altLang="zh-CN" sz="2000"/>
              <a:t>    </a:t>
            </a:r>
            <a:r>
              <a:rPr lang="en-US" altLang="zh-CN" sz="2000">
                <a:solidFill>
                  <a:srgbClr val="0000CC"/>
                </a:solidFill>
              </a:rPr>
              <a:t>~Base1(){ cout&lt;&lt;"Base1 destructor..."&lt;&lt;endl; }</a:t>
            </a:r>
            <a:endParaRPr lang="zh-CN" altLang="zh-CN" sz="2000">
              <a:solidFill>
                <a:srgbClr val="0000CC"/>
              </a:solidFill>
            </a:endParaRPr>
          </a:p>
          <a:p>
            <a:pPr marL="0" indent="0">
              <a:buFontTx/>
              <a:buNone/>
            </a:pPr>
            <a:r>
              <a:rPr lang="en-US" altLang="zh-CN" sz="2000"/>
              <a:t>};</a:t>
            </a:r>
            <a:endParaRPr lang="zh-CN" altLang="zh-CN" sz="2000"/>
          </a:p>
          <a:p>
            <a:pPr marL="0" indent="0">
              <a:buFontTx/>
              <a:buNone/>
            </a:pPr>
            <a:endParaRPr lang="zh-CN" altLang="en-US" sz="2000"/>
          </a:p>
        </p:txBody>
      </p:sp>
      <p:sp>
        <p:nvSpPr>
          <p:cNvPr id="114690" name="Rectangle 2"/>
          <p:cNvSpPr>
            <a:spLocks noGrp="1" noChangeArrowheads="1"/>
          </p:cNvSpPr>
          <p:nvPr>
            <p:ph type="title"/>
          </p:nvPr>
        </p:nvSpPr>
        <p:spPr>
          <a:xfrm>
            <a:off x="457200" y="73025"/>
            <a:ext cx="8229600" cy="811213"/>
          </a:xfrm>
        </p:spPr>
        <p:txBody>
          <a:bodyPr/>
          <a:lstStyle/>
          <a:p>
            <a:pPr eaLnBrk="1" hangingPunct="1"/>
            <a:r>
              <a:rPr lang="en-US" altLang="zh-CN" sz="3600" b="1"/>
              <a:t>4.7.3 </a:t>
            </a:r>
            <a:r>
              <a:rPr lang="zh-CN" altLang="en-US" sz="3600" b="1"/>
              <a:t>多继承的</a:t>
            </a:r>
            <a:r>
              <a:rPr lang="zh-CN" altLang="en-US" sz="3600" b="1">
                <a:solidFill>
                  <a:srgbClr val="FF0000"/>
                </a:solidFill>
              </a:rPr>
              <a:t>构造函数与析构函数</a:t>
            </a:r>
            <a:endParaRPr lang="zh-CN" altLang="en-US" sz="3600" b="1">
              <a:solidFill>
                <a:srgbClr val="FF00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内容占位符 2"/>
          <p:cNvSpPr>
            <a:spLocks noGrp="1"/>
          </p:cNvSpPr>
          <p:nvPr>
            <p:ph idx="1"/>
          </p:nvPr>
        </p:nvSpPr>
        <p:spPr>
          <a:xfrm>
            <a:off x="250825" y="188913"/>
            <a:ext cx="8623300" cy="6669087"/>
          </a:xfrm>
        </p:spPr>
        <p:txBody>
          <a:bodyPr/>
          <a:lstStyle/>
          <a:p>
            <a:pPr marL="0" indent="0">
              <a:buFontTx/>
              <a:buNone/>
            </a:pPr>
            <a:r>
              <a:rPr lang="en-US" altLang="zh-CN" sz="1800" b="1">
                <a:solidFill>
                  <a:srgbClr val="FF0000"/>
                </a:solidFill>
              </a:rPr>
              <a:t>class Base2</a:t>
            </a:r>
            <a:r>
              <a:rPr lang="en-US" altLang="zh-CN" sz="1800"/>
              <a:t>{</a:t>
            </a:r>
            <a:endParaRPr lang="zh-CN" altLang="zh-CN" sz="1800"/>
          </a:p>
          <a:p>
            <a:pPr marL="0" indent="0">
              <a:buFontTx/>
              <a:buNone/>
            </a:pPr>
            <a:r>
              <a:rPr lang="en-US" altLang="zh-CN" sz="1800"/>
              <a:t>private:</a:t>
            </a:r>
            <a:endParaRPr lang="zh-CN" altLang="zh-CN" sz="1800"/>
          </a:p>
          <a:p>
            <a:pPr marL="0" indent="0">
              <a:buFontTx/>
              <a:buNone/>
            </a:pPr>
            <a:r>
              <a:rPr lang="en-US" altLang="zh-CN" sz="1800"/>
              <a:t>    int y;</a:t>
            </a:r>
            <a:endParaRPr lang="zh-CN" altLang="zh-CN" sz="1800"/>
          </a:p>
          <a:p>
            <a:pPr marL="0" indent="0">
              <a:buFontTx/>
              <a:buNone/>
            </a:pPr>
            <a:r>
              <a:rPr lang="en-US" altLang="zh-CN" sz="1800"/>
              <a:t>public:</a:t>
            </a:r>
            <a:endParaRPr lang="zh-CN" altLang="zh-CN" sz="1800"/>
          </a:p>
          <a:p>
            <a:pPr marL="0" indent="0">
              <a:buFontTx/>
              <a:buNone/>
            </a:pPr>
            <a:r>
              <a:rPr lang="en-US" altLang="zh-CN" sz="1800"/>
              <a:t>    Base2(int a){</a:t>
            </a:r>
            <a:endParaRPr lang="zh-CN" altLang="zh-CN" sz="1800"/>
          </a:p>
          <a:p>
            <a:pPr marL="0" indent="0">
              <a:buFontTx/>
              <a:buNone/>
            </a:pPr>
            <a:r>
              <a:rPr lang="en-US" altLang="zh-CN" sz="1800"/>
              <a:t>        y=a;</a:t>
            </a:r>
            <a:endParaRPr lang="zh-CN" altLang="zh-CN" sz="1800"/>
          </a:p>
          <a:p>
            <a:pPr marL="0" indent="0">
              <a:buFontTx/>
              <a:buNone/>
            </a:pPr>
            <a:r>
              <a:rPr lang="en-US" altLang="zh-CN" sz="1800" b="1">
                <a:solidFill>
                  <a:srgbClr val="0000CC"/>
                </a:solidFill>
              </a:rPr>
              <a:t>        cout&lt;&lt;"Base2 constructor y="&lt;&lt;y&lt;&lt;endl;</a:t>
            </a:r>
            <a:endParaRPr lang="zh-CN" altLang="zh-CN" sz="1800" b="1">
              <a:solidFill>
                <a:srgbClr val="0000CC"/>
              </a:solidFill>
            </a:endParaRPr>
          </a:p>
          <a:p>
            <a:pPr marL="0" indent="0">
              <a:buFontTx/>
              <a:buNone/>
            </a:pPr>
            <a:r>
              <a:rPr lang="en-US" altLang="zh-CN" sz="1800"/>
              <a:t>    }</a:t>
            </a:r>
            <a:endParaRPr lang="zh-CN" altLang="zh-CN" sz="1800"/>
          </a:p>
          <a:p>
            <a:pPr marL="0" indent="0">
              <a:buFontTx/>
              <a:buNone/>
            </a:pPr>
            <a:r>
              <a:rPr lang="en-US" altLang="zh-CN" sz="1800" b="1">
                <a:solidFill>
                  <a:srgbClr val="0000CC"/>
                </a:solidFill>
              </a:rPr>
              <a:t>    ~Base2(){ cout&lt;&lt;"Base2 destructor..."&lt;&lt;endl; }</a:t>
            </a:r>
            <a:endParaRPr lang="zh-CN" altLang="zh-CN" sz="1800" b="1">
              <a:solidFill>
                <a:srgbClr val="0000CC"/>
              </a:solidFill>
            </a:endParaRPr>
          </a:p>
          <a:p>
            <a:pPr marL="0" indent="0">
              <a:buFontTx/>
              <a:buNone/>
            </a:pPr>
            <a:r>
              <a:rPr lang="en-US" altLang="zh-CN" sz="1800"/>
              <a:t>};</a:t>
            </a:r>
            <a:endParaRPr lang="zh-CN" altLang="zh-CN" sz="1800"/>
          </a:p>
          <a:p>
            <a:pPr marL="0" indent="0">
              <a:buFontTx/>
              <a:buNone/>
            </a:pPr>
            <a:r>
              <a:rPr lang="en-US" altLang="zh-CN" sz="1800" b="1">
                <a:solidFill>
                  <a:srgbClr val="FF0000"/>
                </a:solidFill>
              </a:rPr>
              <a:t>class Base3</a:t>
            </a:r>
            <a:r>
              <a:rPr lang="en-US" altLang="zh-CN" sz="1800"/>
              <a:t>{</a:t>
            </a:r>
            <a:endParaRPr lang="zh-CN" altLang="zh-CN" sz="1800"/>
          </a:p>
          <a:p>
            <a:pPr marL="0" indent="0">
              <a:buFontTx/>
              <a:buNone/>
            </a:pPr>
            <a:r>
              <a:rPr lang="en-US" altLang="zh-CN" sz="1800"/>
              <a:t>private:</a:t>
            </a:r>
            <a:endParaRPr lang="zh-CN" altLang="zh-CN" sz="1800"/>
          </a:p>
          <a:p>
            <a:pPr marL="0" indent="0">
              <a:buFontTx/>
              <a:buNone/>
            </a:pPr>
            <a:r>
              <a:rPr lang="en-US" altLang="zh-CN" sz="1800"/>
              <a:t>    int z;</a:t>
            </a:r>
            <a:endParaRPr lang="zh-CN" altLang="zh-CN" sz="1800"/>
          </a:p>
          <a:p>
            <a:pPr marL="0" indent="0">
              <a:buFontTx/>
              <a:buNone/>
            </a:pPr>
            <a:r>
              <a:rPr lang="en-US" altLang="zh-CN" sz="1800"/>
              <a:t>public:</a:t>
            </a:r>
            <a:endParaRPr lang="zh-CN" altLang="zh-CN" sz="1800"/>
          </a:p>
          <a:p>
            <a:pPr marL="0" indent="0">
              <a:buFontTx/>
              <a:buNone/>
            </a:pPr>
            <a:r>
              <a:rPr lang="en-US" altLang="zh-CN" sz="1800"/>
              <a:t>    Base3(int a){</a:t>
            </a:r>
            <a:endParaRPr lang="zh-CN" altLang="zh-CN" sz="1800"/>
          </a:p>
          <a:p>
            <a:pPr marL="0" indent="0">
              <a:buFontTx/>
              <a:buNone/>
            </a:pPr>
            <a:r>
              <a:rPr lang="en-US" altLang="zh-CN" sz="1800"/>
              <a:t>        z=a;</a:t>
            </a:r>
            <a:endParaRPr lang="zh-CN" altLang="zh-CN" sz="1800"/>
          </a:p>
          <a:p>
            <a:pPr marL="0" indent="0">
              <a:buFontTx/>
              <a:buNone/>
            </a:pPr>
            <a:r>
              <a:rPr lang="en-US" altLang="zh-CN" sz="1800" b="1">
                <a:solidFill>
                  <a:srgbClr val="0000CC"/>
                </a:solidFill>
              </a:rPr>
              <a:t>        cout&lt;&lt;"Base3 constructor z="&lt;&lt;z&lt;&lt;endl;</a:t>
            </a:r>
            <a:endParaRPr lang="zh-CN" altLang="zh-CN" sz="1800" b="1">
              <a:solidFill>
                <a:srgbClr val="0000CC"/>
              </a:solidFill>
            </a:endParaRPr>
          </a:p>
          <a:p>
            <a:pPr marL="0" indent="0">
              <a:buFontTx/>
              <a:buNone/>
            </a:pPr>
            <a:r>
              <a:rPr lang="en-US" altLang="zh-CN" sz="1800"/>
              <a:t>    }</a:t>
            </a:r>
            <a:endParaRPr lang="zh-CN" altLang="zh-CN" sz="1800"/>
          </a:p>
          <a:p>
            <a:pPr marL="0" indent="0">
              <a:buFontTx/>
              <a:buNone/>
            </a:pPr>
            <a:r>
              <a:rPr lang="en-US" altLang="zh-CN" sz="1800" b="1">
                <a:solidFill>
                  <a:srgbClr val="0000CC"/>
                </a:solidFill>
              </a:rPr>
              <a:t>    ~Base3(){ cout&lt;&lt;"Base3 destructor..."&lt;&lt;endl; }</a:t>
            </a:r>
            <a:endParaRPr lang="zh-CN" altLang="zh-CN" sz="1800" b="1">
              <a:solidFill>
                <a:srgbClr val="0000CC"/>
              </a:solidFill>
            </a:endParaRPr>
          </a:p>
          <a:p>
            <a:pPr marL="0" indent="0">
              <a:buFontTx/>
              <a:buNone/>
            </a:pPr>
            <a:r>
              <a:rPr lang="en-US" altLang="zh-CN" sz="1800"/>
              <a:t>};</a:t>
            </a:r>
            <a:endParaRPr lang="zh-CN" altLang="zh-CN" sz="1800"/>
          </a:p>
          <a:p>
            <a:pPr marL="0" indent="0">
              <a:buFontTx/>
              <a:buNone/>
            </a:pPr>
            <a:endParaRPr lang="zh-CN" altLang="en-US" sz="180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内容占位符 2"/>
          <p:cNvSpPr>
            <a:spLocks noGrp="1"/>
          </p:cNvSpPr>
          <p:nvPr>
            <p:ph idx="1"/>
          </p:nvPr>
        </p:nvSpPr>
        <p:spPr>
          <a:xfrm>
            <a:off x="260350" y="908050"/>
            <a:ext cx="8559800" cy="5805488"/>
          </a:xfrm>
        </p:spPr>
        <p:txBody>
          <a:bodyPr/>
          <a:lstStyle/>
          <a:p>
            <a:pPr marL="0" indent="0">
              <a:buFontTx/>
              <a:buNone/>
            </a:pPr>
            <a:r>
              <a:rPr lang="en-US" altLang="zh-CN" sz="2000" b="1" dirty="0">
                <a:solidFill>
                  <a:srgbClr val="FF0000"/>
                </a:solidFill>
              </a:rPr>
              <a:t>class</a:t>
            </a:r>
            <a:r>
              <a:rPr lang="en-US" altLang="zh-CN" sz="2000" dirty="0"/>
              <a:t> </a:t>
            </a:r>
            <a:r>
              <a:rPr lang="en-US" altLang="zh-CN" sz="2000" b="1" dirty="0" err="1">
                <a:solidFill>
                  <a:srgbClr val="FF0000"/>
                </a:solidFill>
              </a:rPr>
              <a:t>Derived</a:t>
            </a:r>
            <a:r>
              <a:rPr lang="en-US" altLang="zh-CN" sz="2000" dirty="0" err="1"/>
              <a:t>:public</a:t>
            </a:r>
            <a:r>
              <a:rPr lang="en-US" altLang="zh-CN" sz="2000" dirty="0"/>
              <a:t>  Base1,protected Base2,private Base3{</a:t>
            </a:r>
            <a:endParaRPr lang="zh-CN" altLang="zh-CN" sz="2000" dirty="0"/>
          </a:p>
          <a:p>
            <a:pPr marL="0" indent="0">
              <a:buFontTx/>
              <a:buNone/>
            </a:pPr>
            <a:r>
              <a:rPr lang="en-US" altLang="zh-CN" sz="2000" dirty="0"/>
              <a:t>private:</a:t>
            </a:r>
            <a:endParaRPr lang="zh-CN" altLang="zh-CN" sz="2000" dirty="0"/>
          </a:p>
          <a:p>
            <a:pPr marL="0" indent="0">
              <a:buFontTx/>
              <a:buNone/>
            </a:pPr>
            <a:r>
              <a:rPr lang="en-US" altLang="zh-CN" sz="2000" dirty="0"/>
              <a:t>    int y;</a:t>
            </a:r>
            <a:endParaRPr lang="zh-CN" altLang="zh-CN" sz="2000" dirty="0"/>
          </a:p>
          <a:p>
            <a:pPr marL="0" indent="0">
              <a:buFontTx/>
              <a:buNone/>
            </a:pPr>
            <a:r>
              <a:rPr lang="en-US" altLang="zh-CN" sz="2000" dirty="0"/>
              <a:t>public:</a:t>
            </a:r>
            <a:endParaRPr lang="zh-CN" altLang="zh-CN" sz="2000" dirty="0"/>
          </a:p>
          <a:p>
            <a:pPr marL="0" indent="0">
              <a:buFontTx/>
              <a:buNone/>
            </a:pPr>
            <a:r>
              <a:rPr lang="en-US" altLang="zh-CN" sz="2000" dirty="0"/>
              <a:t>    Derived(int </a:t>
            </a:r>
            <a:r>
              <a:rPr lang="en-US" altLang="zh-CN" sz="2000" dirty="0" err="1"/>
              <a:t>a,int</a:t>
            </a:r>
            <a:r>
              <a:rPr lang="en-US" altLang="zh-CN" sz="2000" dirty="0"/>
              <a:t> </a:t>
            </a:r>
            <a:r>
              <a:rPr lang="en-US" altLang="zh-CN" sz="2000" dirty="0" err="1"/>
              <a:t>b,int</a:t>
            </a:r>
            <a:r>
              <a:rPr lang="en-US" altLang="zh-CN" sz="2000" dirty="0"/>
              <a:t> c)</a:t>
            </a:r>
            <a:endParaRPr lang="en-US" altLang="zh-CN" sz="2000" dirty="0"/>
          </a:p>
          <a:p>
            <a:pPr marL="0" indent="0">
              <a:buFontTx/>
              <a:buNone/>
            </a:pPr>
            <a:r>
              <a:rPr lang="en-US" altLang="zh-CN" sz="2000" dirty="0"/>
              <a:t>        :Base3(b),Base2(a){</a:t>
            </a:r>
            <a:endParaRPr lang="zh-CN" altLang="zh-CN" sz="2000" dirty="0"/>
          </a:p>
          <a:p>
            <a:pPr marL="0" indent="0">
              <a:buFontTx/>
              <a:buNone/>
            </a:pPr>
            <a:r>
              <a:rPr lang="en-US" altLang="zh-CN" sz="2000" dirty="0"/>
              <a:t>        y=c;</a:t>
            </a:r>
            <a:endParaRPr lang="zh-CN" altLang="zh-CN" sz="2000" dirty="0"/>
          </a:p>
          <a:p>
            <a:pPr marL="0" indent="0">
              <a:buFontTx/>
              <a:buNone/>
            </a:pPr>
            <a:r>
              <a:rPr lang="en-US" altLang="zh-CN" sz="2000" b="1" dirty="0">
                <a:solidFill>
                  <a:srgbClr val="0000CC"/>
                </a:solidFill>
              </a:rPr>
              <a:t>        </a:t>
            </a:r>
            <a:r>
              <a:rPr lang="en-US" altLang="zh-CN" sz="2000" b="1" dirty="0" err="1">
                <a:solidFill>
                  <a:srgbClr val="0000CC"/>
                </a:solidFill>
              </a:rPr>
              <a:t>cout</a:t>
            </a:r>
            <a:r>
              <a:rPr lang="en-US" altLang="zh-CN" sz="2000" b="1" dirty="0">
                <a:solidFill>
                  <a:srgbClr val="0000CC"/>
                </a:solidFill>
              </a:rPr>
              <a:t>&lt;&lt;"Derived constructor y=“</a:t>
            </a:r>
            <a:endParaRPr lang="en-US" altLang="zh-CN" sz="2000" b="1" dirty="0">
              <a:solidFill>
                <a:srgbClr val="0000CC"/>
              </a:solidFill>
            </a:endParaRPr>
          </a:p>
          <a:p>
            <a:pPr marL="0" indent="0">
              <a:buFontTx/>
              <a:buNone/>
            </a:pPr>
            <a:r>
              <a:rPr lang="en-US" altLang="zh-CN" sz="2000" b="1" dirty="0">
                <a:solidFill>
                  <a:srgbClr val="0000CC"/>
                </a:solidFill>
              </a:rPr>
              <a:t>                &lt;&lt;y&lt;&lt;</a:t>
            </a:r>
            <a:r>
              <a:rPr lang="en-US" altLang="zh-CN" sz="2000" b="1" dirty="0" err="1">
                <a:solidFill>
                  <a:srgbClr val="0000CC"/>
                </a:solidFill>
              </a:rPr>
              <a:t>endl</a:t>
            </a:r>
            <a:r>
              <a:rPr lang="en-US" altLang="zh-CN" sz="2000" b="1" dirty="0">
                <a:solidFill>
                  <a:srgbClr val="0000CC"/>
                </a:solidFill>
              </a:rPr>
              <a:t>;</a:t>
            </a:r>
            <a:endParaRPr lang="zh-CN" altLang="zh-CN" sz="2000" b="1" dirty="0">
              <a:solidFill>
                <a:srgbClr val="0000CC"/>
              </a:solidFill>
            </a:endParaRPr>
          </a:p>
          <a:p>
            <a:pPr marL="0" indent="0">
              <a:buFontTx/>
              <a:buNone/>
            </a:pPr>
            <a:r>
              <a:rPr lang="en-US" altLang="zh-CN" sz="2000" dirty="0"/>
              <a:t>    }</a:t>
            </a:r>
            <a:endParaRPr lang="zh-CN" altLang="zh-CN" sz="2000" dirty="0"/>
          </a:p>
          <a:p>
            <a:pPr marL="0" indent="0">
              <a:buFontTx/>
              <a:buNone/>
            </a:pPr>
            <a:r>
              <a:rPr lang="en-US" altLang="zh-CN" sz="2000" dirty="0"/>
              <a:t>    </a:t>
            </a:r>
            <a:r>
              <a:rPr lang="en-US" altLang="zh-CN" sz="2000" b="1" dirty="0">
                <a:solidFill>
                  <a:srgbClr val="0000CC"/>
                </a:solidFill>
              </a:rPr>
              <a:t>~Derived(){ </a:t>
            </a:r>
            <a:r>
              <a:rPr lang="en-US" altLang="zh-CN" sz="2000" b="1" dirty="0" err="1">
                <a:solidFill>
                  <a:srgbClr val="0000CC"/>
                </a:solidFill>
              </a:rPr>
              <a:t>cout</a:t>
            </a:r>
            <a:r>
              <a:rPr lang="en-US" altLang="zh-CN" sz="2000" b="1" dirty="0">
                <a:solidFill>
                  <a:srgbClr val="0000CC"/>
                </a:solidFill>
              </a:rPr>
              <a:t>&lt;&lt;"Derived destructor...“</a:t>
            </a:r>
            <a:endParaRPr lang="en-US" altLang="zh-CN" sz="2000" b="1" dirty="0">
              <a:solidFill>
                <a:srgbClr val="0000CC"/>
              </a:solidFill>
            </a:endParaRPr>
          </a:p>
          <a:p>
            <a:pPr marL="0" indent="0">
              <a:buFontTx/>
              <a:buNone/>
            </a:pPr>
            <a:r>
              <a:rPr lang="en-US" altLang="zh-CN" sz="2000" b="1" dirty="0">
                <a:solidFill>
                  <a:srgbClr val="0000CC"/>
                </a:solidFill>
              </a:rPr>
              <a:t>              &lt;&lt;</a:t>
            </a:r>
            <a:r>
              <a:rPr lang="en-US" altLang="zh-CN" sz="2000" b="1" dirty="0" err="1">
                <a:solidFill>
                  <a:srgbClr val="0000CC"/>
                </a:solidFill>
              </a:rPr>
              <a:t>endl</a:t>
            </a:r>
            <a:r>
              <a:rPr lang="en-US" altLang="zh-CN" sz="2000" b="1" dirty="0">
                <a:solidFill>
                  <a:srgbClr val="0000CC"/>
                </a:solidFill>
              </a:rPr>
              <a:t>; }</a:t>
            </a:r>
            <a:endParaRPr lang="zh-CN" altLang="zh-CN" sz="2000" b="1" dirty="0">
              <a:solidFill>
                <a:srgbClr val="0000CC"/>
              </a:solidFill>
            </a:endParaRPr>
          </a:p>
          <a:p>
            <a:pPr marL="0" indent="0">
              <a:buFontTx/>
              <a:buNone/>
            </a:pPr>
            <a:r>
              <a:rPr lang="en-US" altLang="zh-CN" sz="2000" dirty="0"/>
              <a:t>};</a:t>
            </a:r>
            <a:endParaRPr lang="zh-CN" altLang="zh-CN" sz="2000" dirty="0"/>
          </a:p>
          <a:p>
            <a:pPr marL="0" indent="0">
              <a:buFontTx/>
              <a:buNone/>
            </a:pPr>
            <a:r>
              <a:rPr lang="en-US" altLang="zh-CN" sz="2000" dirty="0"/>
              <a:t>int main(){</a:t>
            </a:r>
            <a:endParaRPr lang="zh-CN" altLang="zh-CN" sz="2000" dirty="0"/>
          </a:p>
          <a:p>
            <a:pPr marL="0" indent="0">
              <a:buFontTx/>
              <a:buNone/>
            </a:pPr>
            <a:r>
              <a:rPr lang="en-US" altLang="zh-CN" sz="2000" b="1" dirty="0">
                <a:solidFill>
                  <a:srgbClr val="FF0000"/>
                </a:solidFill>
              </a:rPr>
              <a:t>    Derived d(2,3,4);</a:t>
            </a:r>
            <a:endParaRPr lang="zh-CN" altLang="zh-CN" sz="2000" b="1" dirty="0">
              <a:solidFill>
                <a:srgbClr val="FF0000"/>
              </a:solidFill>
            </a:endParaRPr>
          </a:p>
          <a:p>
            <a:pPr marL="0" indent="0">
              <a:buFontTx/>
              <a:buNone/>
            </a:pPr>
            <a:r>
              <a:rPr lang="en-US" altLang="zh-CN" sz="2000" dirty="0"/>
              <a:t>}</a:t>
            </a:r>
            <a:endParaRPr lang="zh-CN" altLang="en-US" sz="2000" dirty="0"/>
          </a:p>
        </p:txBody>
      </p:sp>
      <p:sp>
        <p:nvSpPr>
          <p:cNvPr id="116738" name="Rectangle 2"/>
          <p:cNvSpPr>
            <a:spLocks noGrp="1" noChangeArrowheads="1"/>
          </p:cNvSpPr>
          <p:nvPr>
            <p:ph type="title"/>
          </p:nvPr>
        </p:nvSpPr>
        <p:spPr>
          <a:xfrm>
            <a:off x="457200" y="73025"/>
            <a:ext cx="8229600" cy="811213"/>
          </a:xfrm>
        </p:spPr>
        <p:txBody>
          <a:bodyPr/>
          <a:lstStyle/>
          <a:p>
            <a:pPr eaLnBrk="1" hangingPunct="1"/>
            <a:r>
              <a:rPr lang="en-US" altLang="zh-CN" sz="3600" b="1"/>
              <a:t>4.7.3 </a:t>
            </a:r>
            <a:r>
              <a:rPr lang="zh-CN" altLang="en-US" sz="3600" b="1"/>
              <a:t>多继承的</a:t>
            </a:r>
            <a:r>
              <a:rPr lang="zh-CN" altLang="en-US" sz="3600" b="1">
                <a:solidFill>
                  <a:srgbClr val="FF0000"/>
                </a:solidFill>
              </a:rPr>
              <a:t>构造函数与析构函数</a:t>
            </a:r>
            <a:endParaRPr lang="zh-CN" altLang="en-US" sz="3600" b="1">
              <a:solidFill>
                <a:srgbClr val="FF0000"/>
              </a:solidFill>
            </a:endParaRPr>
          </a:p>
        </p:txBody>
      </p:sp>
      <p:sp>
        <p:nvSpPr>
          <p:cNvPr id="2" name="对话气泡: 矩形 1"/>
          <p:cNvSpPr/>
          <p:nvPr/>
        </p:nvSpPr>
        <p:spPr>
          <a:xfrm>
            <a:off x="5439410" y="1557655"/>
            <a:ext cx="3576955" cy="3959225"/>
          </a:xfrm>
          <a:prstGeom prst="wedgeRectCallout">
            <a:avLst>
              <a:gd name="adj1" fmla="val -140413"/>
              <a:gd name="adj2" fmla="val 64226"/>
            </a:avLst>
          </a:prstGeom>
          <a:gradFill>
            <a:gsLst>
              <a:gs pos="52318">
                <a:schemeClr val="bg1"/>
              </a:gs>
              <a:gs pos="0">
                <a:schemeClr val="accent1">
                  <a:lumMod val="5000"/>
                  <a:lumOff val="95000"/>
                </a:schemeClr>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zh-CN" sz="2400" b="1" dirty="0">
                <a:solidFill>
                  <a:srgbClr val="FF0000"/>
                </a:solidFill>
              </a:rPr>
              <a:t>本程序的运行结果如下：</a:t>
            </a:r>
            <a:endParaRPr lang="zh-CN" altLang="zh-CN" sz="2400" b="1" dirty="0">
              <a:solidFill>
                <a:srgbClr val="FF0000"/>
              </a:solidFill>
            </a:endParaRPr>
          </a:p>
          <a:p>
            <a:pPr eaLnBrk="0" hangingPunct="0">
              <a:defRPr/>
            </a:pPr>
            <a:r>
              <a:rPr lang="en-US" altLang="zh-CN" b="1" dirty="0">
                <a:solidFill>
                  <a:schemeClr val="tx1"/>
                </a:solidFill>
              </a:rPr>
              <a:t>Base1 constructor x=1</a:t>
            </a:r>
            <a:endParaRPr lang="zh-CN" altLang="zh-CN" b="1" dirty="0">
              <a:solidFill>
                <a:schemeClr val="tx1"/>
              </a:solidFill>
            </a:endParaRPr>
          </a:p>
          <a:p>
            <a:pPr eaLnBrk="0" hangingPunct="0">
              <a:defRPr/>
            </a:pPr>
            <a:r>
              <a:rPr lang="en-US" altLang="zh-CN" b="1" dirty="0">
                <a:solidFill>
                  <a:schemeClr val="tx1"/>
                </a:solidFill>
              </a:rPr>
              <a:t>Base2 constructor y=2</a:t>
            </a:r>
            <a:endParaRPr lang="zh-CN" altLang="zh-CN" b="1" dirty="0">
              <a:solidFill>
                <a:schemeClr val="tx1"/>
              </a:solidFill>
            </a:endParaRPr>
          </a:p>
          <a:p>
            <a:pPr eaLnBrk="0" hangingPunct="0">
              <a:defRPr/>
            </a:pPr>
            <a:r>
              <a:rPr lang="en-US" altLang="zh-CN" b="1" dirty="0">
                <a:solidFill>
                  <a:schemeClr val="tx1"/>
                </a:solidFill>
              </a:rPr>
              <a:t>Base3 constructor z=3</a:t>
            </a:r>
            <a:endParaRPr lang="zh-CN" altLang="zh-CN" b="1" dirty="0">
              <a:solidFill>
                <a:schemeClr val="tx1"/>
              </a:solidFill>
            </a:endParaRPr>
          </a:p>
          <a:p>
            <a:pPr eaLnBrk="0" hangingPunct="0">
              <a:defRPr/>
            </a:pPr>
            <a:r>
              <a:rPr lang="en-US" altLang="zh-CN" b="1" dirty="0">
                <a:solidFill>
                  <a:schemeClr val="tx1"/>
                </a:solidFill>
              </a:rPr>
              <a:t>Derived constructor y=4</a:t>
            </a:r>
            <a:endParaRPr lang="zh-CN" altLang="zh-CN" b="1" dirty="0">
              <a:solidFill>
                <a:schemeClr val="tx1"/>
              </a:solidFill>
            </a:endParaRPr>
          </a:p>
          <a:p>
            <a:pPr eaLnBrk="0" hangingPunct="0">
              <a:defRPr/>
            </a:pPr>
            <a:r>
              <a:rPr lang="en-US" altLang="zh-CN" b="1" dirty="0">
                <a:solidFill>
                  <a:schemeClr val="tx1"/>
                </a:solidFill>
              </a:rPr>
              <a:t>Derived destructor...</a:t>
            </a:r>
            <a:endParaRPr lang="zh-CN" altLang="zh-CN" b="1" dirty="0">
              <a:solidFill>
                <a:schemeClr val="tx1"/>
              </a:solidFill>
            </a:endParaRPr>
          </a:p>
          <a:p>
            <a:pPr eaLnBrk="0" hangingPunct="0">
              <a:defRPr/>
            </a:pPr>
            <a:r>
              <a:rPr lang="en-US" altLang="zh-CN" b="1" dirty="0">
                <a:solidFill>
                  <a:schemeClr val="tx1"/>
                </a:solidFill>
              </a:rPr>
              <a:t>Base3 destructor...</a:t>
            </a:r>
            <a:endParaRPr lang="zh-CN" altLang="zh-CN" b="1" dirty="0">
              <a:solidFill>
                <a:schemeClr val="tx1"/>
              </a:solidFill>
            </a:endParaRPr>
          </a:p>
          <a:p>
            <a:pPr eaLnBrk="0" hangingPunct="0">
              <a:defRPr/>
            </a:pPr>
            <a:r>
              <a:rPr lang="en-US" altLang="zh-CN" b="1" dirty="0">
                <a:solidFill>
                  <a:schemeClr val="tx1"/>
                </a:solidFill>
              </a:rPr>
              <a:t>Base2 destructor...</a:t>
            </a:r>
            <a:endParaRPr lang="zh-CN" altLang="zh-CN" b="1" dirty="0">
              <a:solidFill>
                <a:schemeClr val="tx1"/>
              </a:solidFill>
            </a:endParaRPr>
          </a:p>
          <a:p>
            <a:pPr eaLnBrk="0" hangingPunct="0">
              <a:defRPr/>
            </a:pPr>
            <a:r>
              <a:rPr lang="en-US" altLang="zh-CN" b="1" dirty="0">
                <a:solidFill>
                  <a:schemeClr val="tx1"/>
                </a:solidFill>
              </a:rPr>
              <a:t>Base1 destructor...</a:t>
            </a:r>
            <a:endParaRPr lang="en-US" altLang="zh-CN" b="1" dirty="0">
              <a:solidFill>
                <a:schemeClr val="tx1"/>
              </a:solidFill>
            </a:endParaRPr>
          </a:p>
          <a:p>
            <a:pPr eaLnBrk="0" hangingPunct="0">
              <a:defRPr/>
            </a:pPr>
            <a:endParaRPr lang="en-US" altLang="zh-CN" b="1" dirty="0">
              <a:solidFill>
                <a:schemeClr val="tx1"/>
              </a:solidFill>
            </a:endParaRPr>
          </a:p>
          <a:p>
            <a:pPr eaLnBrk="0" hangingPunct="0">
              <a:defRPr/>
            </a:pPr>
            <a:r>
              <a:rPr lang="zh-CN" altLang="en-US" sz="2800" b="1" dirty="0">
                <a:solidFill>
                  <a:srgbClr val="0000CC"/>
                </a:solidFill>
              </a:rPr>
              <a:t>分析此结果的产生过程！</a:t>
            </a:r>
            <a:endParaRPr lang="zh-CN" altLang="zh-CN" sz="28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body" idx="1"/>
          </p:nvPr>
        </p:nvSpPr>
        <p:spPr>
          <a:xfrm>
            <a:off x="684213" y="188913"/>
            <a:ext cx="7772400" cy="914400"/>
          </a:xfrm>
        </p:spPr>
        <p:txBody>
          <a:bodyPr/>
          <a:lstStyle/>
          <a:p>
            <a:pPr eaLnBrk="1" hangingPunct="1"/>
            <a:r>
              <a:rPr lang="zh-CN" altLang="en-US"/>
              <a:t>例题</a:t>
            </a:r>
            <a:r>
              <a:rPr lang="en-US" altLang="zh-CN">
                <a:solidFill>
                  <a:srgbClr val="0000CC"/>
                </a:solidFill>
              </a:rPr>
              <a:t>4-2</a:t>
            </a:r>
            <a:r>
              <a:rPr lang="en-US" altLang="zh-CN"/>
              <a:t>.cpp</a:t>
            </a:r>
            <a:endParaRPr lang="en-US" altLang="zh-CN"/>
          </a:p>
        </p:txBody>
      </p:sp>
      <p:sp>
        <p:nvSpPr>
          <p:cNvPr id="22530" name="Rectangle 3"/>
          <p:cNvSpPr>
            <a:spLocks noChangeArrowheads="1"/>
          </p:cNvSpPr>
          <p:nvPr/>
        </p:nvSpPr>
        <p:spPr bwMode="auto">
          <a:xfrm>
            <a:off x="0" y="765175"/>
            <a:ext cx="2987675" cy="2735263"/>
          </a:xfrm>
          <a:prstGeom prst="rect">
            <a:avLst/>
          </a:prstGeom>
          <a:solidFill>
            <a:srgbClr val="FFFFCC"/>
          </a:solidFill>
          <a:ln w="9525">
            <a:noFill/>
            <a:miter lim="800000"/>
          </a:ln>
        </p:spPr>
        <p:txBody>
          <a:bodyPr/>
          <a:lstStyle/>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class Base{</a:t>
            </a:r>
            <a:endParaRPr kumimoji="1"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	int x;</a:t>
            </a:r>
            <a:endParaRPr kumimoji="1"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public:</a:t>
            </a:r>
            <a:endParaRPr kumimoji="1"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	void setx(int n)  {x=n;}</a:t>
            </a:r>
            <a:endParaRPr kumimoji="1"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	int getx() {return x; }</a:t>
            </a:r>
            <a:endParaRPr kumimoji="1"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	void showx()	{	cout&lt;&lt;x&lt;&lt;endl;  }</a:t>
            </a:r>
            <a:endParaRPr kumimoji="1"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a:latin typeface="Lucida Sans Unicode" panose="020B0602030504020204" pitchFamily="34" charset="0"/>
                <a:ea typeface="楷体_GB2312"/>
                <a:cs typeface="楷体_GB2312"/>
              </a:rPr>
              <a:t>};</a:t>
            </a:r>
            <a:endParaRPr kumimoji="1" lang="en-US" altLang="zh-CN" b="1">
              <a:latin typeface="Lucida Sans Unicode" panose="020B0602030504020204" pitchFamily="34" charset="0"/>
              <a:ea typeface="楷体_GB2312"/>
              <a:cs typeface="楷体_GB2312"/>
            </a:endParaRPr>
          </a:p>
        </p:txBody>
      </p:sp>
      <p:sp>
        <p:nvSpPr>
          <p:cNvPr id="22531" name="Rectangle 4"/>
          <p:cNvSpPr>
            <a:spLocks noChangeArrowheads="1"/>
          </p:cNvSpPr>
          <p:nvPr/>
        </p:nvSpPr>
        <p:spPr bwMode="auto">
          <a:xfrm>
            <a:off x="-36513" y="4125913"/>
            <a:ext cx="3168651" cy="2732087"/>
          </a:xfrm>
          <a:prstGeom prst="rect">
            <a:avLst/>
          </a:prstGeom>
          <a:solidFill>
            <a:schemeClr val="bg1"/>
          </a:solidFill>
          <a:ln w="9525">
            <a:solidFill>
              <a:schemeClr val="tx2"/>
            </a:solidFill>
            <a:miter lim="800000"/>
          </a:ln>
        </p:spPr>
        <p:txBody>
          <a:bodyPr/>
          <a:lstStyle/>
          <a:p>
            <a:pPr marL="342900" indent="-342900">
              <a:spcBef>
                <a:spcPct val="20000"/>
              </a:spcBef>
              <a:buClr>
                <a:srgbClr val="FF9900"/>
              </a:buClr>
              <a:buFont typeface="Wingdings" panose="05000000000000000000" pitchFamily="2" charset="2"/>
              <a:buNone/>
            </a:pPr>
            <a:r>
              <a:rPr kumimoji="1" lang="en-US" altLang="zh-CN" b="1" dirty="0">
                <a:latin typeface="Lucida Sans Unicode" panose="020B0602030504020204" pitchFamily="34" charset="0"/>
                <a:ea typeface="楷体_GB2312"/>
                <a:cs typeface="楷体_GB2312"/>
              </a:rPr>
              <a:t>class </a:t>
            </a:r>
            <a:r>
              <a:rPr kumimoji="1" lang="en-US" altLang="zh-CN" b="1" dirty="0" err="1">
                <a:latin typeface="Lucida Sans Unicode" panose="020B0602030504020204" pitchFamily="34" charset="0"/>
                <a:ea typeface="楷体_GB2312"/>
                <a:cs typeface="楷体_GB2312"/>
              </a:rPr>
              <a:t>Derived:</a:t>
            </a:r>
            <a:r>
              <a:rPr kumimoji="1" lang="en-US" altLang="zh-CN" b="1" dirty="0" err="1">
                <a:solidFill>
                  <a:srgbClr val="FF0000"/>
                </a:solidFill>
                <a:latin typeface="Lucida Sans Unicode" panose="020B0602030504020204" pitchFamily="34" charset="0"/>
                <a:ea typeface="楷体_GB2312"/>
                <a:cs typeface="楷体_GB2312"/>
              </a:rPr>
              <a:t>public</a:t>
            </a:r>
            <a:r>
              <a:rPr kumimoji="1" lang="en-US" altLang="zh-CN" b="1" dirty="0">
                <a:latin typeface="Lucida Sans Unicode" panose="020B0602030504020204" pitchFamily="34" charset="0"/>
                <a:ea typeface="楷体_GB2312"/>
                <a:cs typeface="楷体_GB2312"/>
              </a:rPr>
              <a:t> Base{</a:t>
            </a:r>
            <a:endParaRPr kumimoji="1" lang="en-US" altLang="zh-CN" b="1" dirty="0">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dirty="0">
                <a:latin typeface="Lucida Sans Unicode" panose="020B0602030504020204" pitchFamily="34" charset="0"/>
                <a:ea typeface="楷体_GB2312"/>
                <a:cs typeface="楷体_GB2312"/>
              </a:rPr>
              <a:t>	</a:t>
            </a:r>
            <a:r>
              <a:rPr kumimoji="1" lang="en-US" altLang="zh-CN" b="1" dirty="0" err="1">
                <a:latin typeface="Lucida Sans Unicode" panose="020B0602030504020204" pitchFamily="34" charset="0"/>
                <a:ea typeface="楷体_GB2312"/>
                <a:cs typeface="楷体_GB2312"/>
              </a:rPr>
              <a:t>int</a:t>
            </a:r>
            <a:r>
              <a:rPr kumimoji="1" lang="en-US" altLang="zh-CN" b="1" dirty="0">
                <a:latin typeface="Lucida Sans Unicode" panose="020B0602030504020204" pitchFamily="34" charset="0"/>
                <a:ea typeface="楷体_GB2312"/>
                <a:cs typeface="楷体_GB2312"/>
              </a:rPr>
              <a:t> y;</a:t>
            </a:r>
            <a:endParaRPr kumimoji="1" lang="en-US" altLang="zh-CN" b="1" dirty="0">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dirty="0">
                <a:latin typeface="Lucida Sans Unicode" panose="020B0602030504020204" pitchFamily="34" charset="0"/>
                <a:ea typeface="楷体_GB2312"/>
                <a:cs typeface="楷体_GB2312"/>
              </a:rPr>
              <a:t>public:</a:t>
            </a:r>
            <a:endParaRPr kumimoji="1" lang="en-US" altLang="zh-CN" b="1" dirty="0">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dirty="0">
                <a:latin typeface="Lucida Sans Unicode" panose="020B0602030504020204" pitchFamily="34" charset="0"/>
                <a:ea typeface="楷体_GB2312"/>
                <a:cs typeface="楷体_GB2312"/>
              </a:rPr>
              <a:t>	void </a:t>
            </a:r>
            <a:r>
              <a:rPr kumimoji="1" lang="en-US" altLang="zh-CN" b="1" dirty="0" err="1">
                <a:latin typeface="Lucida Sans Unicode" panose="020B0602030504020204" pitchFamily="34" charset="0"/>
                <a:ea typeface="楷体_GB2312"/>
                <a:cs typeface="楷体_GB2312"/>
              </a:rPr>
              <a:t>sety</a:t>
            </a:r>
            <a:r>
              <a:rPr kumimoji="1" lang="en-US" altLang="zh-CN" b="1" dirty="0">
                <a:latin typeface="Lucida Sans Unicode" panose="020B0602030504020204" pitchFamily="34" charset="0"/>
                <a:ea typeface="楷体_GB2312"/>
                <a:cs typeface="楷体_GB2312"/>
              </a:rPr>
              <a:t>(</a:t>
            </a:r>
            <a:r>
              <a:rPr kumimoji="1" lang="en-US" altLang="zh-CN" b="1" dirty="0" err="1">
                <a:latin typeface="Lucida Sans Unicode" panose="020B0602030504020204" pitchFamily="34" charset="0"/>
                <a:ea typeface="楷体_GB2312"/>
                <a:cs typeface="楷体_GB2312"/>
              </a:rPr>
              <a:t>int</a:t>
            </a:r>
            <a:r>
              <a:rPr kumimoji="1" lang="en-US" altLang="zh-CN" b="1" dirty="0">
                <a:latin typeface="Lucida Sans Unicode" panose="020B0602030504020204" pitchFamily="34" charset="0"/>
                <a:ea typeface="楷体_GB2312"/>
                <a:cs typeface="楷体_GB2312"/>
              </a:rPr>
              <a:t> n){y=n;}</a:t>
            </a:r>
            <a:endParaRPr kumimoji="1" lang="en-US" altLang="zh-CN" b="1" dirty="0">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dirty="0">
                <a:latin typeface="Lucida Sans Unicode" panose="020B0602030504020204" pitchFamily="34" charset="0"/>
                <a:ea typeface="楷体_GB2312"/>
                <a:cs typeface="楷体_GB2312"/>
              </a:rPr>
              <a:t>	void </a:t>
            </a:r>
            <a:r>
              <a:rPr kumimoji="1" lang="en-US" altLang="zh-CN" b="1" dirty="0" err="1">
                <a:latin typeface="Lucida Sans Unicode" panose="020B0602030504020204" pitchFamily="34" charset="0"/>
                <a:ea typeface="楷体_GB2312"/>
                <a:cs typeface="楷体_GB2312"/>
              </a:rPr>
              <a:t>sety</a:t>
            </a:r>
            <a:r>
              <a:rPr kumimoji="1" lang="en-US" altLang="zh-CN" b="1" dirty="0">
                <a:latin typeface="Lucida Sans Unicode" panose="020B0602030504020204" pitchFamily="34" charset="0"/>
                <a:ea typeface="楷体_GB2312"/>
                <a:cs typeface="楷体_GB2312"/>
              </a:rPr>
              <a:t>(){y=</a:t>
            </a:r>
            <a:r>
              <a:rPr kumimoji="1" lang="en-US" altLang="zh-CN" b="1" dirty="0" err="1">
                <a:latin typeface="Lucida Sans Unicode" panose="020B0602030504020204" pitchFamily="34" charset="0"/>
                <a:ea typeface="楷体_GB2312"/>
                <a:cs typeface="楷体_GB2312"/>
              </a:rPr>
              <a:t>getx</a:t>
            </a:r>
            <a:r>
              <a:rPr kumimoji="1" lang="en-US" altLang="zh-CN" b="1" dirty="0">
                <a:latin typeface="Lucida Sans Unicode" panose="020B0602030504020204" pitchFamily="34" charset="0"/>
                <a:ea typeface="楷体_GB2312"/>
                <a:cs typeface="楷体_GB2312"/>
              </a:rPr>
              <a:t>();  }</a:t>
            </a:r>
            <a:endParaRPr kumimoji="1" lang="en-US" altLang="zh-CN" b="1" dirty="0">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dirty="0">
                <a:latin typeface="Lucida Sans Unicode" panose="020B0602030504020204" pitchFamily="34" charset="0"/>
                <a:ea typeface="楷体_GB2312"/>
                <a:cs typeface="楷体_GB2312"/>
              </a:rPr>
              <a:t>	void showy()</a:t>
            </a:r>
            <a:endParaRPr kumimoji="1" lang="en-US" altLang="zh-CN" b="1" dirty="0">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dirty="0">
                <a:latin typeface="Lucida Sans Unicode" panose="020B0602030504020204" pitchFamily="34" charset="0"/>
                <a:ea typeface="楷体_GB2312"/>
                <a:cs typeface="楷体_GB2312"/>
              </a:rPr>
              <a:t>	{</a:t>
            </a:r>
            <a:r>
              <a:rPr kumimoji="1" lang="en-US" altLang="zh-CN" b="1" dirty="0" err="1">
                <a:latin typeface="Lucida Sans Unicode" panose="020B0602030504020204" pitchFamily="34" charset="0"/>
                <a:ea typeface="楷体_GB2312"/>
                <a:cs typeface="楷体_GB2312"/>
              </a:rPr>
              <a:t>cout</a:t>
            </a:r>
            <a:r>
              <a:rPr kumimoji="1" lang="en-US" altLang="zh-CN" b="1" dirty="0">
                <a:latin typeface="Lucida Sans Unicode" panose="020B0602030504020204" pitchFamily="34" charset="0"/>
                <a:ea typeface="楷体_GB2312"/>
                <a:cs typeface="楷体_GB2312"/>
              </a:rPr>
              <a:t>&lt;&lt;y&lt;&lt;</a:t>
            </a:r>
            <a:r>
              <a:rPr kumimoji="1" lang="en-US" altLang="zh-CN" b="1" dirty="0" err="1">
                <a:latin typeface="Lucida Sans Unicode" panose="020B0602030504020204" pitchFamily="34" charset="0"/>
                <a:ea typeface="楷体_GB2312"/>
                <a:cs typeface="楷体_GB2312"/>
              </a:rPr>
              <a:t>endl</a:t>
            </a:r>
            <a:r>
              <a:rPr kumimoji="1" lang="en-US" altLang="zh-CN" b="1" dirty="0">
                <a:latin typeface="Lucida Sans Unicode" panose="020B0602030504020204" pitchFamily="34" charset="0"/>
                <a:ea typeface="楷体_GB2312"/>
                <a:cs typeface="楷体_GB2312"/>
              </a:rPr>
              <a:t>; }</a:t>
            </a:r>
            <a:endParaRPr kumimoji="1" lang="en-US" altLang="zh-CN" b="1" dirty="0">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kumimoji="1" lang="en-US" altLang="zh-CN" b="1" dirty="0">
                <a:latin typeface="Lucida Sans Unicode" panose="020B0602030504020204" pitchFamily="34" charset="0"/>
                <a:ea typeface="楷体_GB2312"/>
                <a:cs typeface="楷体_GB2312"/>
              </a:rPr>
              <a:t>};</a:t>
            </a:r>
            <a:endParaRPr kumimoji="1" lang="en-US" altLang="zh-CN" b="1" dirty="0">
              <a:latin typeface="Lucida Sans Unicode" panose="020B0602030504020204" pitchFamily="34" charset="0"/>
              <a:ea typeface="楷体_GB2312"/>
              <a:cs typeface="楷体_GB2312"/>
            </a:endParaRPr>
          </a:p>
        </p:txBody>
      </p:sp>
      <p:sp>
        <p:nvSpPr>
          <p:cNvPr id="22532" name="Rectangle 5"/>
          <p:cNvSpPr>
            <a:spLocks noChangeArrowheads="1"/>
          </p:cNvSpPr>
          <p:nvPr/>
        </p:nvSpPr>
        <p:spPr bwMode="auto">
          <a:xfrm>
            <a:off x="6370638" y="1412875"/>
            <a:ext cx="2808287" cy="1190625"/>
          </a:xfrm>
          <a:prstGeom prst="rect">
            <a:avLst/>
          </a:prstGeom>
          <a:solidFill>
            <a:schemeClr val="accent1"/>
          </a:solidFill>
          <a:ln w="3175">
            <a:solidFill>
              <a:schemeClr val="bg1"/>
            </a:solidFill>
            <a:miter lim="800000"/>
          </a:ln>
        </p:spPr>
        <p:txBody>
          <a:bodyPr lIns="92075" tIns="46038" rIns="92075" bIns="46038" anchor="ctr">
            <a:spAutoFit/>
          </a:bodyPr>
          <a:lstStyle/>
          <a:p>
            <a:r>
              <a:rPr kumimoji="1" lang="en-US" altLang="zh-CN" sz="2400" b="1">
                <a:latin typeface="Times New Roman" panose="02020603050405020304" pitchFamily="18" charset="0"/>
              </a:rPr>
              <a:t>Setx()</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Getx()</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Showx()</a:t>
            </a:r>
            <a:endParaRPr kumimoji="1" lang="en-US" altLang="zh-CN" sz="2400" b="1">
              <a:latin typeface="Times New Roman" panose="02020603050405020304" pitchFamily="18" charset="0"/>
            </a:endParaRPr>
          </a:p>
        </p:txBody>
      </p:sp>
      <p:sp>
        <p:nvSpPr>
          <p:cNvPr id="22533" name="Oval 6"/>
          <p:cNvSpPr>
            <a:spLocks noChangeArrowheads="1"/>
          </p:cNvSpPr>
          <p:nvPr/>
        </p:nvSpPr>
        <p:spPr bwMode="auto">
          <a:xfrm>
            <a:off x="8386763" y="1700213"/>
            <a:ext cx="500062" cy="612775"/>
          </a:xfrm>
          <a:prstGeom prst="ellipse">
            <a:avLst/>
          </a:prstGeom>
          <a:solidFill>
            <a:schemeClr val="tx1"/>
          </a:solidFill>
          <a:ln w="3175">
            <a:solidFill>
              <a:schemeClr val="bg1"/>
            </a:solidFill>
            <a:round/>
          </a:ln>
        </p:spPr>
        <p:txBody>
          <a:bodyPr lIns="92075" tIns="46038" rIns="92075" bIns="46038" anchor="ctr">
            <a:spAutoFit/>
          </a:bodyPr>
          <a:lstStyle/>
          <a:p>
            <a:pPr algn="ctr"/>
            <a:r>
              <a:rPr kumimoji="1" lang="en-US" altLang="zh-CN" sz="2400" b="1">
                <a:solidFill>
                  <a:schemeClr val="bg1"/>
                </a:solidFill>
                <a:latin typeface="Times New Roman" panose="02020603050405020304" pitchFamily="18" charset="0"/>
              </a:rPr>
              <a:t>x</a:t>
            </a:r>
            <a:endParaRPr kumimoji="1" lang="en-US" altLang="zh-CN" sz="2400" b="1">
              <a:solidFill>
                <a:schemeClr val="bg1"/>
              </a:solidFill>
              <a:latin typeface="Times New Roman" panose="02020603050405020304" pitchFamily="18" charset="0"/>
            </a:endParaRPr>
          </a:p>
        </p:txBody>
      </p:sp>
      <p:sp>
        <p:nvSpPr>
          <p:cNvPr id="22534" name="Rectangle 7"/>
          <p:cNvSpPr>
            <a:spLocks noChangeArrowheads="1"/>
          </p:cNvSpPr>
          <p:nvPr/>
        </p:nvSpPr>
        <p:spPr bwMode="auto">
          <a:xfrm>
            <a:off x="6370638" y="3357563"/>
            <a:ext cx="2881312" cy="1190625"/>
          </a:xfrm>
          <a:prstGeom prst="rect">
            <a:avLst/>
          </a:prstGeom>
          <a:solidFill>
            <a:schemeClr val="accent1"/>
          </a:solidFill>
          <a:ln w="3175">
            <a:solidFill>
              <a:schemeClr val="bg1"/>
            </a:solidFill>
            <a:miter lim="800000"/>
          </a:ln>
        </p:spPr>
        <p:txBody>
          <a:bodyPr lIns="92075" tIns="46038" rIns="92075" bIns="46038" anchor="ctr">
            <a:spAutoFit/>
          </a:bodyPr>
          <a:lstStyle/>
          <a:p>
            <a:r>
              <a:rPr kumimoji="1" lang="en-US" altLang="zh-CN" sz="2400" b="1">
                <a:latin typeface="Times New Roman" panose="02020603050405020304" pitchFamily="18" charset="0"/>
              </a:rPr>
              <a:t>Setx()</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Getx()</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Showx()</a:t>
            </a:r>
            <a:endParaRPr kumimoji="1" lang="en-US" altLang="zh-CN" sz="2400" b="1">
              <a:latin typeface="Times New Roman" panose="02020603050405020304" pitchFamily="18" charset="0"/>
            </a:endParaRPr>
          </a:p>
        </p:txBody>
      </p:sp>
      <p:sp>
        <p:nvSpPr>
          <p:cNvPr id="22535" name="Oval 8"/>
          <p:cNvSpPr>
            <a:spLocks noChangeArrowheads="1"/>
          </p:cNvSpPr>
          <p:nvPr/>
        </p:nvSpPr>
        <p:spPr bwMode="auto">
          <a:xfrm>
            <a:off x="8531225" y="3716338"/>
            <a:ext cx="500063" cy="612775"/>
          </a:xfrm>
          <a:prstGeom prst="ellipse">
            <a:avLst/>
          </a:prstGeom>
          <a:solidFill>
            <a:schemeClr val="tx1"/>
          </a:solidFill>
          <a:ln w="3175">
            <a:solidFill>
              <a:schemeClr val="bg1"/>
            </a:solidFill>
            <a:round/>
          </a:ln>
        </p:spPr>
        <p:txBody>
          <a:bodyPr lIns="92075" tIns="46038" rIns="92075" bIns="46038" anchor="ctr">
            <a:spAutoFit/>
          </a:bodyPr>
          <a:lstStyle/>
          <a:p>
            <a:pPr algn="ctr"/>
            <a:r>
              <a:rPr kumimoji="1" lang="en-US" altLang="zh-CN" sz="2400" b="1">
                <a:solidFill>
                  <a:schemeClr val="bg1"/>
                </a:solidFill>
                <a:latin typeface="Times New Roman" panose="02020603050405020304" pitchFamily="18" charset="0"/>
              </a:rPr>
              <a:t>x</a:t>
            </a:r>
            <a:endParaRPr kumimoji="1" lang="en-US" altLang="zh-CN" sz="2400" b="1">
              <a:solidFill>
                <a:schemeClr val="bg1"/>
              </a:solidFill>
              <a:latin typeface="Times New Roman" panose="02020603050405020304" pitchFamily="18" charset="0"/>
            </a:endParaRPr>
          </a:p>
        </p:txBody>
      </p:sp>
      <p:sp>
        <p:nvSpPr>
          <p:cNvPr id="22536" name="Rectangle 9"/>
          <p:cNvSpPr>
            <a:spLocks noChangeArrowheads="1"/>
          </p:cNvSpPr>
          <p:nvPr/>
        </p:nvSpPr>
        <p:spPr bwMode="auto">
          <a:xfrm>
            <a:off x="6370638" y="4508500"/>
            <a:ext cx="2881312" cy="1190625"/>
          </a:xfrm>
          <a:prstGeom prst="rect">
            <a:avLst/>
          </a:prstGeom>
          <a:solidFill>
            <a:schemeClr val="accent1"/>
          </a:solidFill>
          <a:ln w="3175">
            <a:solidFill>
              <a:schemeClr val="bg1"/>
            </a:solidFill>
            <a:miter lim="800000"/>
          </a:ln>
        </p:spPr>
        <p:txBody>
          <a:bodyPr lIns="92075" tIns="46038" rIns="92075" bIns="46038" anchor="ctr">
            <a:spAutoFit/>
          </a:bodyPr>
          <a:lstStyle/>
          <a:p>
            <a:r>
              <a:rPr kumimoji="1" lang="en-US" altLang="zh-CN" sz="2400" b="1">
                <a:latin typeface="Times New Roman" panose="02020603050405020304" pitchFamily="18" charset="0"/>
              </a:rPr>
              <a:t>Sety()</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Gety()</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Showy()</a:t>
            </a:r>
            <a:endParaRPr kumimoji="1" lang="en-US" altLang="zh-CN" sz="2400" b="1">
              <a:latin typeface="Times New Roman" panose="02020603050405020304" pitchFamily="18" charset="0"/>
            </a:endParaRPr>
          </a:p>
        </p:txBody>
      </p:sp>
      <p:sp>
        <p:nvSpPr>
          <p:cNvPr id="22537" name="Oval 10"/>
          <p:cNvSpPr>
            <a:spLocks noChangeArrowheads="1"/>
          </p:cNvSpPr>
          <p:nvPr/>
        </p:nvSpPr>
        <p:spPr bwMode="auto">
          <a:xfrm>
            <a:off x="8531225" y="4935538"/>
            <a:ext cx="500063" cy="612775"/>
          </a:xfrm>
          <a:prstGeom prst="ellipse">
            <a:avLst/>
          </a:prstGeom>
          <a:solidFill>
            <a:schemeClr val="tx1"/>
          </a:solidFill>
          <a:ln w="3175">
            <a:solidFill>
              <a:schemeClr val="bg1"/>
            </a:solidFill>
            <a:round/>
          </a:ln>
        </p:spPr>
        <p:txBody>
          <a:bodyPr lIns="92075" tIns="46038" rIns="92075" bIns="46038" anchor="ctr">
            <a:spAutoFit/>
          </a:bodyPr>
          <a:lstStyle/>
          <a:p>
            <a:pPr algn="ctr"/>
            <a:r>
              <a:rPr kumimoji="1" lang="en-US" altLang="zh-CN" sz="2400" b="1">
                <a:solidFill>
                  <a:schemeClr val="bg1"/>
                </a:solidFill>
                <a:latin typeface="Times New Roman" panose="02020603050405020304" pitchFamily="18" charset="0"/>
              </a:rPr>
              <a:t>y</a:t>
            </a:r>
            <a:endParaRPr kumimoji="1" lang="en-US" altLang="zh-CN" sz="2400" b="1">
              <a:solidFill>
                <a:schemeClr val="bg1"/>
              </a:solidFill>
              <a:latin typeface="Times New Roman" panose="02020603050405020304" pitchFamily="18" charset="0"/>
            </a:endParaRPr>
          </a:p>
        </p:txBody>
      </p:sp>
      <p:sp>
        <p:nvSpPr>
          <p:cNvPr id="11275" name="Line 11"/>
          <p:cNvSpPr>
            <a:spLocks noChangeShapeType="1"/>
          </p:cNvSpPr>
          <p:nvPr/>
        </p:nvSpPr>
        <p:spPr bwMode="auto">
          <a:xfrm>
            <a:off x="7162800" y="1700213"/>
            <a:ext cx="1223963" cy="215900"/>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1276" name="Line 12"/>
          <p:cNvSpPr>
            <a:spLocks noChangeShapeType="1"/>
          </p:cNvSpPr>
          <p:nvPr/>
        </p:nvSpPr>
        <p:spPr bwMode="auto">
          <a:xfrm>
            <a:off x="7235825" y="2060575"/>
            <a:ext cx="1150938" cy="0"/>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1277" name="Line 13"/>
          <p:cNvSpPr>
            <a:spLocks noChangeShapeType="1"/>
          </p:cNvSpPr>
          <p:nvPr/>
        </p:nvSpPr>
        <p:spPr bwMode="auto">
          <a:xfrm flipV="1">
            <a:off x="7451725" y="2133600"/>
            <a:ext cx="935038" cy="287338"/>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1278" name="Line 14"/>
          <p:cNvSpPr>
            <a:spLocks noChangeShapeType="1"/>
          </p:cNvSpPr>
          <p:nvPr/>
        </p:nvSpPr>
        <p:spPr bwMode="auto">
          <a:xfrm>
            <a:off x="7162800" y="3573463"/>
            <a:ext cx="1296988" cy="431800"/>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1279" name="Line 15"/>
          <p:cNvSpPr>
            <a:spLocks noChangeShapeType="1"/>
          </p:cNvSpPr>
          <p:nvPr/>
        </p:nvSpPr>
        <p:spPr bwMode="auto">
          <a:xfrm>
            <a:off x="7235825" y="4005263"/>
            <a:ext cx="1223963" cy="0"/>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1280" name="Line 16"/>
          <p:cNvSpPr>
            <a:spLocks noChangeShapeType="1"/>
          </p:cNvSpPr>
          <p:nvPr/>
        </p:nvSpPr>
        <p:spPr bwMode="auto">
          <a:xfrm flipV="1">
            <a:off x="7451725" y="4076700"/>
            <a:ext cx="1079500" cy="288925"/>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1281" name="Line 17"/>
          <p:cNvSpPr>
            <a:spLocks noChangeShapeType="1"/>
          </p:cNvSpPr>
          <p:nvPr/>
        </p:nvSpPr>
        <p:spPr bwMode="auto">
          <a:xfrm>
            <a:off x="7162800" y="4797425"/>
            <a:ext cx="1296988" cy="360363"/>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1282" name="Line 18"/>
          <p:cNvSpPr>
            <a:spLocks noChangeShapeType="1"/>
          </p:cNvSpPr>
          <p:nvPr/>
        </p:nvSpPr>
        <p:spPr bwMode="auto">
          <a:xfrm>
            <a:off x="7235825" y="5084763"/>
            <a:ext cx="1223963" cy="144462"/>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11283" name="Line 19"/>
          <p:cNvSpPr>
            <a:spLocks noChangeShapeType="1"/>
          </p:cNvSpPr>
          <p:nvPr/>
        </p:nvSpPr>
        <p:spPr bwMode="auto">
          <a:xfrm flipV="1">
            <a:off x="7523163" y="5300663"/>
            <a:ext cx="1008062" cy="144462"/>
          </a:xfrm>
          <a:prstGeom prst="line">
            <a:avLst/>
          </a:prstGeom>
          <a:noFill/>
          <a:ln w="3175">
            <a:solidFill>
              <a:schemeClr val="bg1"/>
            </a:solidFill>
            <a:round/>
            <a:tailEnd type="triangle" w="med" len="med"/>
          </a:ln>
        </p:spPr>
        <p:txBody>
          <a:bodyPr lIns="92075" tIns="46038" rIns="92075" bIns="46038" anchor="ctr">
            <a:spAutoFit/>
          </a:bodyPr>
          <a:lstStyle/>
          <a:p>
            <a:endParaRPr lang="zh-CN" altLang="en-US"/>
          </a:p>
        </p:txBody>
      </p:sp>
      <p:sp>
        <p:nvSpPr>
          <p:cNvPr id="22547" name="Line 20"/>
          <p:cNvSpPr>
            <a:spLocks noChangeShapeType="1"/>
          </p:cNvSpPr>
          <p:nvPr/>
        </p:nvSpPr>
        <p:spPr bwMode="auto">
          <a:xfrm>
            <a:off x="7667625" y="0"/>
            <a:ext cx="0" cy="6858000"/>
          </a:xfrm>
          <a:prstGeom prst="line">
            <a:avLst/>
          </a:prstGeom>
          <a:noFill/>
          <a:ln w="76200">
            <a:solidFill>
              <a:schemeClr val="tx1"/>
            </a:solidFill>
            <a:round/>
          </a:ln>
        </p:spPr>
        <p:txBody>
          <a:bodyPr lIns="92075" tIns="46038" rIns="92075" bIns="46038" anchor="ctr">
            <a:spAutoFit/>
          </a:bodyPr>
          <a:lstStyle/>
          <a:p>
            <a:endParaRPr lang="zh-CN" altLang="en-US"/>
          </a:p>
        </p:txBody>
      </p:sp>
      <p:sp>
        <p:nvSpPr>
          <p:cNvPr id="22548" name="Text Box 21"/>
          <p:cNvSpPr txBox="1">
            <a:spLocks noChangeArrowheads="1"/>
          </p:cNvSpPr>
          <p:nvPr/>
        </p:nvSpPr>
        <p:spPr bwMode="auto">
          <a:xfrm>
            <a:off x="6011863" y="692150"/>
            <a:ext cx="1512887" cy="457200"/>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b="1">
                <a:solidFill>
                  <a:schemeClr val="hlink"/>
                </a:solidFill>
                <a:latin typeface="Times New Roman" panose="02020603050405020304" pitchFamily="18" charset="0"/>
              </a:rPr>
              <a:t>接口</a:t>
            </a:r>
            <a:endParaRPr kumimoji="1" lang="zh-CN" altLang="en-US" sz="2400" b="1">
              <a:solidFill>
                <a:schemeClr val="hlink"/>
              </a:solidFill>
              <a:latin typeface="Times New Roman" panose="02020603050405020304" pitchFamily="18" charset="0"/>
            </a:endParaRPr>
          </a:p>
        </p:txBody>
      </p:sp>
      <p:sp>
        <p:nvSpPr>
          <p:cNvPr id="22549" name="Text Box 22"/>
          <p:cNvSpPr txBox="1">
            <a:spLocks noChangeArrowheads="1"/>
          </p:cNvSpPr>
          <p:nvPr/>
        </p:nvSpPr>
        <p:spPr bwMode="auto">
          <a:xfrm>
            <a:off x="7631113" y="692150"/>
            <a:ext cx="1512887" cy="457200"/>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b="1">
                <a:solidFill>
                  <a:schemeClr val="hlink"/>
                </a:solidFill>
                <a:latin typeface="Times New Roman" panose="02020603050405020304" pitchFamily="18" charset="0"/>
              </a:rPr>
              <a:t>私有数据</a:t>
            </a:r>
            <a:endParaRPr kumimoji="1" lang="zh-CN" altLang="en-US" sz="2400" b="1">
              <a:solidFill>
                <a:schemeClr val="hlink"/>
              </a:solidFill>
              <a:latin typeface="Times New Roman" panose="02020603050405020304" pitchFamily="18" charset="0"/>
            </a:endParaRPr>
          </a:p>
        </p:txBody>
      </p:sp>
      <p:sp>
        <p:nvSpPr>
          <p:cNvPr id="11287" name="Freeform 23"/>
          <p:cNvSpPr/>
          <p:nvPr/>
        </p:nvSpPr>
        <p:spPr bwMode="auto">
          <a:xfrm>
            <a:off x="6353175" y="4524375"/>
            <a:ext cx="1255713" cy="1270000"/>
          </a:xfrm>
          <a:custGeom>
            <a:avLst/>
            <a:gdLst>
              <a:gd name="T0" fmla="*/ 2147483647 w 791"/>
              <a:gd name="T1" fmla="*/ 2147483647 h 800"/>
              <a:gd name="T2" fmla="*/ 2147483647 w 791"/>
              <a:gd name="T3" fmla="*/ 2147483647 h 800"/>
              <a:gd name="T4" fmla="*/ 2147483647 w 791"/>
              <a:gd name="T5" fmla="*/ 2147483647 h 800"/>
              <a:gd name="T6" fmla="*/ 2147483647 w 791"/>
              <a:gd name="T7" fmla="*/ 2147483647 h 800"/>
              <a:gd name="T8" fmla="*/ 2147483647 w 791"/>
              <a:gd name="T9" fmla="*/ 2147483647 h 800"/>
              <a:gd name="T10" fmla="*/ 2147483647 w 791"/>
              <a:gd name="T11" fmla="*/ 2147483647 h 800"/>
              <a:gd name="T12" fmla="*/ 2147483647 w 791"/>
              <a:gd name="T13" fmla="*/ 2147483647 h 800"/>
              <a:gd name="T14" fmla="*/ 2147483647 w 791"/>
              <a:gd name="T15" fmla="*/ 2147483647 h 800"/>
              <a:gd name="T16" fmla="*/ 2147483647 w 791"/>
              <a:gd name="T17" fmla="*/ 2147483647 h 800"/>
              <a:gd name="T18" fmla="*/ 2147483647 w 791"/>
              <a:gd name="T19" fmla="*/ 2147483647 h 800"/>
              <a:gd name="T20" fmla="*/ 2147483647 w 791"/>
              <a:gd name="T21" fmla="*/ 2147483647 h 800"/>
              <a:gd name="T22" fmla="*/ 2147483647 w 791"/>
              <a:gd name="T23" fmla="*/ 2147483647 h 800"/>
              <a:gd name="T24" fmla="*/ 2147483647 w 791"/>
              <a:gd name="T25" fmla="*/ 2147483647 h 800"/>
              <a:gd name="T26" fmla="*/ 2147483647 w 791"/>
              <a:gd name="T27" fmla="*/ 2147483647 h 800"/>
              <a:gd name="T28" fmla="*/ 2147483647 w 791"/>
              <a:gd name="T29" fmla="*/ 2147483647 h 800"/>
              <a:gd name="T30" fmla="*/ 2147483647 w 791"/>
              <a:gd name="T31" fmla="*/ 2147483647 h 800"/>
              <a:gd name="T32" fmla="*/ 2147483647 w 791"/>
              <a:gd name="T33" fmla="*/ 2147483647 h 800"/>
              <a:gd name="T34" fmla="*/ 2147483647 w 791"/>
              <a:gd name="T35" fmla="*/ 2147483647 h 800"/>
              <a:gd name="T36" fmla="*/ 2147483647 w 791"/>
              <a:gd name="T37" fmla="*/ 2147483647 h 800"/>
              <a:gd name="T38" fmla="*/ 2147483647 w 791"/>
              <a:gd name="T39" fmla="*/ 2147483647 h 8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91"/>
              <a:gd name="T61" fmla="*/ 0 h 800"/>
              <a:gd name="T62" fmla="*/ 791 w 791"/>
              <a:gd name="T63" fmla="*/ 800 h 8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91" h="800">
                <a:moveTo>
                  <a:pt x="771" y="714"/>
                </a:moveTo>
                <a:cubicBezTo>
                  <a:pt x="788" y="665"/>
                  <a:pt x="782" y="688"/>
                  <a:pt x="791" y="647"/>
                </a:cubicBezTo>
                <a:cubicBezTo>
                  <a:pt x="787" y="572"/>
                  <a:pt x="778" y="533"/>
                  <a:pt x="771" y="464"/>
                </a:cubicBezTo>
                <a:cubicBezTo>
                  <a:pt x="763" y="378"/>
                  <a:pt x="755" y="268"/>
                  <a:pt x="703" y="193"/>
                </a:cubicBezTo>
                <a:cubicBezTo>
                  <a:pt x="690" y="155"/>
                  <a:pt x="664" y="148"/>
                  <a:pt x="635" y="125"/>
                </a:cubicBezTo>
                <a:cubicBezTo>
                  <a:pt x="575" y="77"/>
                  <a:pt x="502" y="41"/>
                  <a:pt x="425" y="30"/>
                </a:cubicBezTo>
                <a:cubicBezTo>
                  <a:pt x="338" y="0"/>
                  <a:pt x="234" y="20"/>
                  <a:pt x="148" y="23"/>
                </a:cubicBezTo>
                <a:cubicBezTo>
                  <a:pt x="134" y="25"/>
                  <a:pt x="120" y="27"/>
                  <a:pt x="107" y="30"/>
                </a:cubicBezTo>
                <a:cubicBezTo>
                  <a:pt x="93" y="34"/>
                  <a:pt x="66" y="44"/>
                  <a:pt x="66" y="44"/>
                </a:cubicBezTo>
                <a:cubicBezTo>
                  <a:pt x="56" y="72"/>
                  <a:pt x="57" y="81"/>
                  <a:pt x="32" y="98"/>
                </a:cubicBezTo>
                <a:cubicBezTo>
                  <a:pt x="26" y="118"/>
                  <a:pt x="12" y="159"/>
                  <a:pt x="12" y="159"/>
                </a:cubicBezTo>
                <a:cubicBezTo>
                  <a:pt x="0" y="241"/>
                  <a:pt x="14" y="311"/>
                  <a:pt x="32" y="389"/>
                </a:cubicBezTo>
                <a:cubicBezTo>
                  <a:pt x="38" y="417"/>
                  <a:pt x="44" y="468"/>
                  <a:pt x="59" y="498"/>
                </a:cubicBezTo>
                <a:cubicBezTo>
                  <a:pt x="91" y="563"/>
                  <a:pt x="58" y="476"/>
                  <a:pt x="80" y="538"/>
                </a:cubicBezTo>
                <a:cubicBezTo>
                  <a:pt x="92" y="631"/>
                  <a:pt x="122" y="718"/>
                  <a:pt x="222" y="748"/>
                </a:cubicBezTo>
                <a:cubicBezTo>
                  <a:pt x="262" y="776"/>
                  <a:pt x="331" y="777"/>
                  <a:pt x="378" y="782"/>
                </a:cubicBezTo>
                <a:cubicBezTo>
                  <a:pt x="448" y="800"/>
                  <a:pt x="436" y="795"/>
                  <a:pt x="541" y="789"/>
                </a:cubicBezTo>
                <a:cubicBezTo>
                  <a:pt x="588" y="773"/>
                  <a:pt x="641" y="768"/>
                  <a:pt x="690" y="762"/>
                </a:cubicBezTo>
                <a:cubicBezTo>
                  <a:pt x="712" y="754"/>
                  <a:pt x="751" y="728"/>
                  <a:pt x="751" y="728"/>
                </a:cubicBezTo>
                <a:cubicBezTo>
                  <a:pt x="755" y="715"/>
                  <a:pt x="788" y="665"/>
                  <a:pt x="771" y="714"/>
                </a:cubicBezTo>
                <a:close/>
              </a:path>
            </a:pathLst>
          </a:custGeom>
          <a:noFill/>
          <a:ln w="38100" cap="flat" cmpd="sng">
            <a:solidFill>
              <a:srgbClr val="0000CC"/>
            </a:solidFill>
            <a:prstDash val="solid"/>
            <a:round/>
            <a:headEnd type="none" w="med" len="med"/>
            <a:tailEnd type="none" w="med" len="med"/>
          </a:ln>
        </p:spPr>
        <p:txBody>
          <a:bodyPr lIns="92075" tIns="46038" rIns="92075" bIns="46038" anchor="ctr">
            <a:spAutoFit/>
          </a:bodyPr>
          <a:lstStyle/>
          <a:p>
            <a:endParaRPr lang="zh-CN" altLang="en-US"/>
          </a:p>
        </p:txBody>
      </p:sp>
      <p:sp>
        <p:nvSpPr>
          <p:cNvPr id="22551" name="AutoShape 24"/>
          <p:cNvSpPr>
            <a:spLocks noChangeArrowheads="1"/>
          </p:cNvSpPr>
          <p:nvPr/>
        </p:nvSpPr>
        <p:spPr bwMode="auto">
          <a:xfrm rot="-6819132">
            <a:off x="7888287" y="3898901"/>
            <a:ext cx="561975" cy="1619250"/>
          </a:xfrm>
          <a:prstGeom prst="curvedRightArrow">
            <a:avLst>
              <a:gd name="adj1" fmla="val 21597"/>
              <a:gd name="adj2" fmla="val 79224"/>
              <a:gd name="adj3" fmla="val 33333"/>
            </a:avLst>
          </a:prstGeom>
          <a:solidFill>
            <a:srgbClr val="0000CC"/>
          </a:solidFill>
          <a:ln w="3175">
            <a:solidFill>
              <a:srgbClr val="FF3300"/>
            </a:solidFill>
            <a:miter lim="800000"/>
          </a:ln>
        </p:spPr>
        <p:txBody>
          <a:bodyPr vert="eaVert" lIns="92075" tIns="46038" rIns="92075" bIns="46038" anchor="ctr">
            <a:spAutoFit/>
          </a:bodyPr>
          <a:lstStyle/>
          <a:p>
            <a:endParaRPr lang="zh-CN" altLang="en-US"/>
          </a:p>
        </p:txBody>
      </p:sp>
      <p:sp>
        <p:nvSpPr>
          <p:cNvPr id="11289" name="Rectangle 25"/>
          <p:cNvSpPr>
            <a:spLocks noChangeArrowheads="1"/>
          </p:cNvSpPr>
          <p:nvPr/>
        </p:nvSpPr>
        <p:spPr bwMode="auto">
          <a:xfrm>
            <a:off x="8185150" y="4611688"/>
            <a:ext cx="187325" cy="369887"/>
          </a:xfrm>
          <a:prstGeom prst="rect">
            <a:avLst/>
          </a:prstGeom>
          <a:solidFill>
            <a:schemeClr val="tx1"/>
          </a:solidFill>
          <a:ln w="3175">
            <a:solidFill>
              <a:srgbClr val="0000CC"/>
            </a:solidFill>
            <a:miter lim="800000"/>
          </a:ln>
        </p:spPr>
        <p:txBody>
          <a:bodyPr wrap="none" lIns="92075" tIns="46038" rIns="92075" bIns="46038" anchor="ctr">
            <a:spAutoFit/>
          </a:bodyPr>
          <a:lstStyle/>
          <a:p>
            <a:endParaRPr lang="zh-CN" altLang="en-US"/>
          </a:p>
        </p:txBody>
      </p:sp>
      <p:sp>
        <p:nvSpPr>
          <p:cNvPr id="22553" name="AutoShape 26"/>
          <p:cNvSpPr>
            <a:spLocks noChangeArrowheads="1"/>
          </p:cNvSpPr>
          <p:nvPr/>
        </p:nvSpPr>
        <p:spPr bwMode="auto">
          <a:xfrm rot="-10608056">
            <a:off x="5648325" y="4094163"/>
            <a:ext cx="719138" cy="647700"/>
          </a:xfrm>
          <a:prstGeom prst="curvedLeftArrow">
            <a:avLst>
              <a:gd name="adj1" fmla="val 12944"/>
              <a:gd name="adj2" fmla="val 40000"/>
              <a:gd name="adj3" fmla="val 37010"/>
            </a:avLst>
          </a:prstGeom>
          <a:solidFill>
            <a:schemeClr val="accent2"/>
          </a:solidFill>
          <a:ln w="3175">
            <a:solidFill>
              <a:schemeClr val="bg1"/>
            </a:solidFill>
            <a:miter lim="800000"/>
          </a:ln>
        </p:spPr>
        <p:txBody>
          <a:bodyPr rot="10800000" lIns="92075" tIns="46038" rIns="92075" bIns="46038" anchor="ctr">
            <a:spAutoFit/>
          </a:bodyPr>
          <a:lstStyle/>
          <a:p>
            <a:endParaRPr lang="zh-CN" altLang="en-US"/>
          </a:p>
        </p:txBody>
      </p:sp>
      <p:sp>
        <p:nvSpPr>
          <p:cNvPr id="22554" name="Text Box 27"/>
          <p:cNvSpPr txBox="1">
            <a:spLocks noChangeArrowheads="1"/>
          </p:cNvSpPr>
          <p:nvPr/>
        </p:nvSpPr>
        <p:spPr bwMode="auto">
          <a:xfrm>
            <a:off x="6156325" y="1052513"/>
            <a:ext cx="1008063" cy="457200"/>
          </a:xfrm>
          <a:prstGeom prst="rect">
            <a:avLst/>
          </a:prstGeom>
          <a:noFill/>
          <a:ln w="9525">
            <a:noFill/>
            <a:miter lim="800000"/>
          </a:ln>
        </p:spPr>
        <p:txBody>
          <a:bodyPr lIns="92075" tIns="46038" rIns="92075" bIns="46038">
            <a:spAutoFit/>
          </a:bodyPr>
          <a:lstStyle/>
          <a:p>
            <a:pPr algn="ctr">
              <a:spcBef>
                <a:spcPct val="50000"/>
              </a:spcBef>
            </a:pPr>
            <a:r>
              <a:rPr kumimoji="1" lang="en-US" altLang="zh-CN" sz="2400" b="1">
                <a:latin typeface="Times New Roman" panose="02020603050405020304" pitchFamily="18" charset="0"/>
              </a:rPr>
              <a:t>Base</a:t>
            </a:r>
            <a:endParaRPr kumimoji="1" lang="en-US" altLang="zh-CN" sz="2400" b="1">
              <a:latin typeface="Times New Roman" panose="02020603050405020304" pitchFamily="18" charset="0"/>
            </a:endParaRPr>
          </a:p>
        </p:txBody>
      </p:sp>
      <p:sp>
        <p:nvSpPr>
          <p:cNvPr id="22555" name="Text Box 28"/>
          <p:cNvSpPr txBox="1">
            <a:spLocks noChangeArrowheads="1"/>
          </p:cNvSpPr>
          <p:nvPr/>
        </p:nvSpPr>
        <p:spPr bwMode="auto">
          <a:xfrm>
            <a:off x="6300788" y="2924175"/>
            <a:ext cx="1293812" cy="457200"/>
          </a:xfrm>
          <a:prstGeom prst="rect">
            <a:avLst/>
          </a:prstGeom>
          <a:noFill/>
          <a:ln w="9525">
            <a:noFill/>
            <a:miter lim="800000"/>
          </a:ln>
        </p:spPr>
        <p:txBody>
          <a:bodyPr lIns="92075" tIns="46038" rIns="92075" bIns="46038">
            <a:spAutoFit/>
          </a:bodyPr>
          <a:lstStyle/>
          <a:p>
            <a:pPr algn="ctr">
              <a:spcBef>
                <a:spcPct val="50000"/>
              </a:spcBef>
            </a:pPr>
            <a:r>
              <a:rPr kumimoji="1" lang="en-US" altLang="zh-CN" sz="2400" b="1">
                <a:latin typeface="Times New Roman" panose="02020603050405020304" pitchFamily="18" charset="0"/>
              </a:rPr>
              <a:t>Derived</a:t>
            </a:r>
            <a:endParaRPr kumimoji="1" lang="en-US" altLang="zh-CN" sz="2400" b="1">
              <a:latin typeface="Times New Roman" panose="02020603050405020304" pitchFamily="18" charset="0"/>
            </a:endParaRPr>
          </a:p>
        </p:txBody>
      </p:sp>
      <p:sp>
        <p:nvSpPr>
          <p:cNvPr id="22556" name="Rectangle 4"/>
          <p:cNvSpPr>
            <a:spLocks noChangeArrowheads="1"/>
          </p:cNvSpPr>
          <p:nvPr/>
        </p:nvSpPr>
        <p:spPr bwMode="auto">
          <a:xfrm>
            <a:off x="2843213" y="1196975"/>
            <a:ext cx="3168650" cy="5616575"/>
          </a:xfrm>
          <a:prstGeom prst="rect">
            <a:avLst/>
          </a:prstGeom>
          <a:solidFill>
            <a:schemeClr val="bg1"/>
          </a:solidFill>
          <a:ln w="9525">
            <a:solidFill>
              <a:schemeClr val="tx2"/>
            </a:solidFill>
            <a:miter lim="800000"/>
          </a:ln>
        </p:spPr>
        <p:txBody>
          <a:bodyPr/>
          <a:lstStyle/>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class Derived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int y;</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public:</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sety(int n){ y=n;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sety(){	y=getx();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showy()</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{cout&lt;&lt;y&lt;&lt;endl;}</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solidFill>
                  <a:schemeClr val="accent1"/>
                </a:solidFill>
                <a:latin typeface="Lucida Sans Unicode" panose="020B0602030504020204" pitchFamily="34" charset="0"/>
                <a:ea typeface="楷体_GB2312"/>
                <a:cs typeface="楷体_GB2312"/>
              </a:rPr>
              <a:t>private</a:t>
            </a:r>
            <a:r>
              <a:rPr lang="en-US" altLang="zh-CN" b="1">
                <a:latin typeface="Lucida Sans Unicode" panose="020B0602030504020204" pitchFamily="34" charset="0"/>
                <a:ea typeface="楷体_GB2312"/>
                <a:cs typeface="楷体_GB2312"/>
              </a:rPr>
              <a:t>:</a:t>
            </a:r>
            <a:r>
              <a:rPr lang="en-US" altLang="zh-CN" b="1">
                <a:solidFill>
                  <a:srgbClr val="FF0000"/>
                </a:solidFill>
                <a:latin typeface="Lucida Sans Unicode" panose="020B0602030504020204" pitchFamily="34" charset="0"/>
                <a:ea typeface="楷体_GB2312"/>
                <a:cs typeface="楷体_GB2312"/>
              </a:rPr>
              <a:t>(</a:t>
            </a:r>
            <a:r>
              <a:rPr lang="zh-CN" altLang="en-US" b="1">
                <a:solidFill>
                  <a:srgbClr val="FF0000"/>
                </a:solidFill>
                <a:latin typeface="Lucida Sans Unicode" panose="020B0602030504020204" pitchFamily="34" charset="0"/>
                <a:ea typeface="楷体_GB2312"/>
                <a:cs typeface="楷体_GB2312"/>
              </a:rPr>
              <a:t>基类私有成员</a:t>
            </a:r>
            <a:r>
              <a:rPr lang="en-US" altLang="zh-CN" b="1">
                <a:solidFill>
                  <a:srgbClr val="FF0000"/>
                </a:solidFill>
                <a:latin typeface="Lucida Sans Unicode" panose="020B0602030504020204" pitchFamily="34" charset="0"/>
                <a:ea typeface="楷体_GB2312"/>
                <a:cs typeface="楷体_GB2312"/>
              </a:rPr>
              <a:t>)</a:t>
            </a:r>
            <a:endParaRPr lang="en-US" altLang="zh-CN" b="1">
              <a:solidFill>
                <a:srgbClr val="FF0000"/>
              </a:solidFill>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int x;</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public:</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setx(int n){x=n;}</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int getx(){return x;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void showx()	{	cout&lt;&lt;x&lt;&lt;endl;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     }</a:t>
            </a:r>
            <a:endParaRPr lang="en-US" altLang="zh-CN" b="1">
              <a:latin typeface="Lucida Sans Unicode" panose="020B0602030504020204" pitchFamily="34" charset="0"/>
              <a:ea typeface="楷体_GB2312"/>
              <a:cs typeface="楷体_GB2312"/>
            </a:endParaRPr>
          </a:p>
          <a:p>
            <a:pPr marL="342900" indent="-342900">
              <a:spcBef>
                <a:spcPct val="20000"/>
              </a:spcBef>
              <a:buClr>
                <a:srgbClr val="FF9900"/>
              </a:buClr>
              <a:buFont typeface="Wingdings" panose="05000000000000000000" pitchFamily="2" charset="2"/>
              <a:buNone/>
            </a:pPr>
            <a:r>
              <a:rPr lang="en-US" altLang="zh-CN" b="1">
                <a:latin typeface="Lucida Sans Unicode" panose="020B0602030504020204" pitchFamily="34" charset="0"/>
                <a:ea typeface="楷体_GB2312"/>
                <a:cs typeface="楷体_GB2312"/>
              </a:rPr>
              <a:t>};</a:t>
            </a:r>
            <a:endParaRPr lang="en-US" altLang="zh-CN" b="1">
              <a:latin typeface="Lucida Sans Unicode" panose="020B0602030504020204" pitchFamily="34" charset="0"/>
              <a:ea typeface="楷体_GB2312"/>
              <a:cs typeface="楷体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75"/>
                                        </p:tgtEl>
                                        <p:attrNameLst>
                                          <p:attrName>style.visibility</p:attrName>
                                        </p:attrNameLst>
                                      </p:cBhvr>
                                      <p:to>
                                        <p:strVal val="visible"/>
                                      </p:to>
                                    </p:set>
                                    <p:animEffect transition="in" filter="wipe(left)">
                                      <p:cBhvr>
                                        <p:cTn id="7" dur="500"/>
                                        <p:tgtEl>
                                          <p:spTgt spid="1127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276"/>
                                        </p:tgtEl>
                                        <p:attrNameLst>
                                          <p:attrName>style.visibility</p:attrName>
                                        </p:attrNameLst>
                                      </p:cBhvr>
                                      <p:to>
                                        <p:strVal val="visible"/>
                                      </p:to>
                                    </p:set>
                                    <p:animEffect transition="in" filter="wipe(left)">
                                      <p:cBhvr>
                                        <p:cTn id="10" dur="500"/>
                                        <p:tgtEl>
                                          <p:spTgt spid="1127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277"/>
                                        </p:tgtEl>
                                        <p:attrNameLst>
                                          <p:attrName>style.visibility</p:attrName>
                                        </p:attrNameLst>
                                      </p:cBhvr>
                                      <p:to>
                                        <p:strVal val="visible"/>
                                      </p:to>
                                    </p:set>
                                    <p:animEffect transition="in" filter="wipe(left)">
                                      <p:cBhvr>
                                        <p:cTn id="13" dur="500"/>
                                        <p:tgtEl>
                                          <p:spTgt spid="112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278"/>
                                        </p:tgtEl>
                                        <p:attrNameLst>
                                          <p:attrName>style.visibility</p:attrName>
                                        </p:attrNameLst>
                                      </p:cBhvr>
                                      <p:to>
                                        <p:strVal val="visible"/>
                                      </p:to>
                                    </p:set>
                                    <p:animEffect transition="in" filter="wipe(left)">
                                      <p:cBhvr>
                                        <p:cTn id="18" dur="500"/>
                                        <p:tgtEl>
                                          <p:spTgt spid="1127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279"/>
                                        </p:tgtEl>
                                        <p:attrNameLst>
                                          <p:attrName>style.visibility</p:attrName>
                                        </p:attrNameLst>
                                      </p:cBhvr>
                                      <p:to>
                                        <p:strVal val="visible"/>
                                      </p:to>
                                    </p:set>
                                    <p:animEffect transition="in" filter="wipe(left)">
                                      <p:cBhvr>
                                        <p:cTn id="21" dur="500"/>
                                        <p:tgtEl>
                                          <p:spTgt spid="1127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280"/>
                                        </p:tgtEl>
                                        <p:attrNameLst>
                                          <p:attrName>style.visibility</p:attrName>
                                        </p:attrNameLst>
                                      </p:cBhvr>
                                      <p:to>
                                        <p:strVal val="visible"/>
                                      </p:to>
                                    </p:set>
                                    <p:animEffect transition="in" filter="wipe(left)">
                                      <p:cBhvr>
                                        <p:cTn id="24" dur="500"/>
                                        <p:tgtEl>
                                          <p:spTgt spid="1128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281"/>
                                        </p:tgtEl>
                                        <p:attrNameLst>
                                          <p:attrName>style.visibility</p:attrName>
                                        </p:attrNameLst>
                                      </p:cBhvr>
                                      <p:to>
                                        <p:strVal val="visible"/>
                                      </p:to>
                                    </p:set>
                                    <p:animEffect transition="in" filter="wipe(left)">
                                      <p:cBhvr>
                                        <p:cTn id="29" dur="500"/>
                                        <p:tgtEl>
                                          <p:spTgt spid="1128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282"/>
                                        </p:tgtEl>
                                        <p:attrNameLst>
                                          <p:attrName>style.visibility</p:attrName>
                                        </p:attrNameLst>
                                      </p:cBhvr>
                                      <p:to>
                                        <p:strVal val="visible"/>
                                      </p:to>
                                    </p:set>
                                    <p:animEffect transition="in" filter="wipe(left)">
                                      <p:cBhvr>
                                        <p:cTn id="32" dur="500"/>
                                        <p:tgtEl>
                                          <p:spTgt spid="1128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1283"/>
                                        </p:tgtEl>
                                        <p:attrNameLst>
                                          <p:attrName>style.visibility</p:attrName>
                                        </p:attrNameLst>
                                      </p:cBhvr>
                                      <p:to>
                                        <p:strVal val="visible"/>
                                      </p:to>
                                    </p:set>
                                    <p:animEffect transition="in" filter="wipe(left)">
                                      <p:cBhvr>
                                        <p:cTn id="35" dur="500"/>
                                        <p:tgtEl>
                                          <p:spTgt spid="1128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1287"/>
                                        </p:tgtEl>
                                        <p:attrNameLst>
                                          <p:attrName>style.visibility</p:attrName>
                                        </p:attrNameLst>
                                      </p:cBhvr>
                                      <p:to>
                                        <p:strVal val="visible"/>
                                      </p:to>
                                    </p:set>
                                    <p:animEffect transition="in" filter="wipe(down)">
                                      <p:cBhvr>
                                        <p:cTn id="40" dur="500"/>
                                        <p:tgtEl>
                                          <p:spTgt spid="1128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2551"/>
                                        </p:tgtEl>
                                        <p:attrNameLst>
                                          <p:attrName>style.visibility</p:attrName>
                                        </p:attrNameLst>
                                      </p:cBhvr>
                                      <p:to>
                                        <p:strVal val="visible"/>
                                      </p:to>
                                    </p:set>
                                    <p:animEffect transition="in" filter="wipe(left)">
                                      <p:cBhvr>
                                        <p:cTn id="45" dur="500"/>
                                        <p:tgtEl>
                                          <p:spTgt spid="2255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1289"/>
                                        </p:tgtEl>
                                        <p:attrNameLst>
                                          <p:attrName>style.visibility</p:attrName>
                                        </p:attrNameLst>
                                      </p:cBhvr>
                                      <p:to>
                                        <p:strVal val="visible"/>
                                      </p:to>
                                    </p:set>
                                    <p:animEffect transition="in" filter="wipe(down)">
                                      <p:cBhvr>
                                        <p:cTn id="50" dur="500"/>
                                        <p:tgtEl>
                                          <p:spTgt spid="1128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2553"/>
                                        </p:tgtEl>
                                        <p:attrNameLst>
                                          <p:attrName>style.visibility</p:attrName>
                                        </p:attrNameLst>
                                      </p:cBhvr>
                                      <p:to>
                                        <p:strVal val="visible"/>
                                      </p:to>
                                    </p:set>
                                    <p:animEffect transition="in" filter="wipe(down)">
                                      <p:cBhvr>
                                        <p:cTn id="55" dur="500"/>
                                        <p:tgtEl>
                                          <p:spTgt spid="2255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1" nodeType="clickEffect">
                                  <p:stCondLst>
                                    <p:cond delay="0"/>
                                  </p:stCondLst>
                                  <p:childTnLst>
                                    <p:set>
                                      <p:cBhvr>
                                        <p:cTn id="59" dur="1" fill="hold">
                                          <p:stCondLst>
                                            <p:cond delay="0"/>
                                          </p:stCondLst>
                                        </p:cTn>
                                        <p:tgtEl>
                                          <p:spTgt spid="11278"/>
                                        </p:tgtEl>
                                        <p:attrNameLst>
                                          <p:attrName>style.visibility</p:attrName>
                                        </p:attrNameLst>
                                      </p:cBhvr>
                                      <p:to>
                                        <p:strVal val="visible"/>
                                      </p:to>
                                    </p:set>
                                    <p:animEffect transition="in" filter="wipe(left)">
                                      <p:cBhvr>
                                        <p:cTn id="60" dur="500"/>
                                        <p:tgtEl>
                                          <p:spTgt spid="11278"/>
                                        </p:tgtEl>
                                      </p:cBhvr>
                                    </p:animEffect>
                                  </p:childTnLst>
                                </p:cTn>
                              </p:par>
                              <p:par>
                                <p:cTn id="61" presetID="22" presetClass="entr" presetSubtype="8" fill="hold" grpId="1" nodeType="withEffect">
                                  <p:stCondLst>
                                    <p:cond delay="0"/>
                                  </p:stCondLst>
                                  <p:childTnLst>
                                    <p:set>
                                      <p:cBhvr>
                                        <p:cTn id="62" dur="1" fill="hold">
                                          <p:stCondLst>
                                            <p:cond delay="0"/>
                                          </p:stCondLst>
                                        </p:cTn>
                                        <p:tgtEl>
                                          <p:spTgt spid="11279"/>
                                        </p:tgtEl>
                                        <p:attrNameLst>
                                          <p:attrName>style.visibility</p:attrName>
                                        </p:attrNameLst>
                                      </p:cBhvr>
                                      <p:to>
                                        <p:strVal val="visible"/>
                                      </p:to>
                                    </p:set>
                                    <p:animEffect transition="in" filter="wipe(left)">
                                      <p:cBhvr>
                                        <p:cTn id="63" dur="500"/>
                                        <p:tgtEl>
                                          <p:spTgt spid="11279"/>
                                        </p:tgtEl>
                                      </p:cBhvr>
                                    </p:animEffect>
                                  </p:childTnLst>
                                </p:cTn>
                              </p:par>
                              <p:par>
                                <p:cTn id="64" presetID="22" presetClass="entr" presetSubtype="8" fill="hold" grpId="1" nodeType="withEffect">
                                  <p:stCondLst>
                                    <p:cond delay="0"/>
                                  </p:stCondLst>
                                  <p:childTnLst>
                                    <p:set>
                                      <p:cBhvr>
                                        <p:cTn id="65" dur="1" fill="hold">
                                          <p:stCondLst>
                                            <p:cond delay="0"/>
                                          </p:stCondLst>
                                        </p:cTn>
                                        <p:tgtEl>
                                          <p:spTgt spid="11280"/>
                                        </p:tgtEl>
                                        <p:attrNameLst>
                                          <p:attrName>style.visibility</p:attrName>
                                        </p:attrNameLst>
                                      </p:cBhvr>
                                      <p:to>
                                        <p:strVal val="visible"/>
                                      </p:to>
                                    </p:set>
                                    <p:animEffect transition="in" filter="wipe(left)">
                                      <p:cBhvr>
                                        <p:cTn id="66" dur="500"/>
                                        <p:tgtEl>
                                          <p:spTgt spid="11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5" grpId="0" animBg="1"/>
      <p:bldP spid="11276" grpId="0" animBg="1"/>
      <p:bldP spid="11277" grpId="0" animBg="1"/>
      <p:bldP spid="11278" grpId="0" animBg="1"/>
      <p:bldP spid="11278" grpId="1" animBg="1"/>
      <p:bldP spid="11279" grpId="0" animBg="1"/>
      <p:bldP spid="11279" grpId="1" animBg="1"/>
      <p:bldP spid="11280" grpId="0" animBg="1"/>
      <p:bldP spid="11280" grpId="1" animBg="1"/>
      <p:bldP spid="11281" grpId="0" animBg="1"/>
      <p:bldP spid="11282" grpId="0" animBg="1"/>
      <p:bldP spid="11283" grpId="0" animBg="1"/>
      <p:bldP spid="11287" grpId="0" animBg="1"/>
      <p:bldP spid="22551" grpId="0" animBg="1"/>
      <p:bldP spid="11289" grpId="0" animBg="1"/>
      <p:bldP spid="2255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body" idx="1"/>
          </p:nvPr>
        </p:nvSpPr>
        <p:spPr>
          <a:xfrm>
            <a:off x="685800" y="1196975"/>
            <a:ext cx="7772400" cy="4899025"/>
          </a:xfrm>
        </p:spPr>
        <p:txBody>
          <a:bodyPr/>
          <a:lstStyle/>
          <a:p>
            <a:pPr eaLnBrk="1" hangingPunct="1">
              <a:buFontTx/>
              <a:buNone/>
            </a:pPr>
            <a:r>
              <a:rPr lang="en-US" altLang="zh-CN" sz="2400" b="1" dirty="0">
                <a:solidFill>
                  <a:srgbClr val="0000CC"/>
                </a:solidFill>
              </a:rPr>
              <a:t>1. </a:t>
            </a:r>
            <a:r>
              <a:rPr lang="zh-CN" altLang="en-US" sz="2400" b="1" dirty="0">
                <a:solidFill>
                  <a:srgbClr val="0000CC"/>
                </a:solidFill>
              </a:rPr>
              <a:t>引入的虚拟继承的原因</a:t>
            </a:r>
            <a:endParaRPr lang="zh-CN" altLang="en-US" sz="2400" b="1" dirty="0">
              <a:solidFill>
                <a:srgbClr val="0000CC"/>
              </a:solidFill>
            </a:endParaRPr>
          </a:p>
          <a:p>
            <a:pPr eaLnBrk="1" hangingPunct="1">
              <a:buFontTx/>
              <a:buNone/>
            </a:pPr>
            <a:r>
              <a:rPr lang="zh-CN" altLang="en-US" sz="2400" b="1" dirty="0"/>
              <a:t>     派生类间接继承同一基类使得间接基类（</a:t>
            </a:r>
            <a:r>
              <a:rPr lang="en-US" altLang="zh-CN" sz="2400" b="1" dirty="0"/>
              <a:t>Person</a:t>
            </a:r>
            <a:r>
              <a:rPr lang="zh-CN" altLang="en-US" sz="2400" b="1" dirty="0"/>
              <a:t>）在派生类中有多份拷贝，引发二义性。</a:t>
            </a:r>
            <a:endParaRPr lang="zh-CN" altLang="en-US" sz="2400" b="1" dirty="0"/>
          </a:p>
          <a:p>
            <a:pPr eaLnBrk="1" hangingPunct="1"/>
            <a:endParaRPr lang="en-US" altLang="zh-CN" sz="2400" b="1" dirty="0"/>
          </a:p>
        </p:txBody>
      </p:sp>
      <p:grpSp>
        <p:nvGrpSpPr>
          <p:cNvPr id="64515" name="Group 3"/>
          <p:cNvGrpSpPr/>
          <p:nvPr/>
        </p:nvGrpSpPr>
        <p:grpSpPr bwMode="auto">
          <a:xfrm>
            <a:off x="5724525" y="2492375"/>
            <a:ext cx="2663825" cy="3689350"/>
            <a:chOff x="2245" y="1696"/>
            <a:chExt cx="1678" cy="2324"/>
          </a:xfrm>
        </p:grpSpPr>
        <p:grpSp>
          <p:nvGrpSpPr>
            <p:cNvPr id="117765" name="Group 4"/>
            <p:cNvGrpSpPr/>
            <p:nvPr/>
          </p:nvGrpSpPr>
          <p:grpSpPr bwMode="auto">
            <a:xfrm>
              <a:off x="2245" y="1696"/>
              <a:ext cx="1678" cy="2324"/>
              <a:chOff x="2245" y="1696"/>
              <a:chExt cx="1678" cy="2324"/>
            </a:xfrm>
          </p:grpSpPr>
          <p:sp>
            <p:nvSpPr>
              <p:cNvPr id="117778" name="Rectangle 5"/>
              <p:cNvSpPr>
                <a:spLocks noChangeArrowheads="1"/>
              </p:cNvSpPr>
              <p:nvPr/>
            </p:nvSpPr>
            <p:spPr bwMode="auto">
              <a:xfrm>
                <a:off x="2245" y="1696"/>
                <a:ext cx="1678" cy="192"/>
              </a:xfrm>
              <a:prstGeom prst="rect">
                <a:avLst/>
              </a:prstGeom>
              <a:solidFill>
                <a:srgbClr val="FFFF00"/>
              </a:solidFill>
              <a:ln w="9525">
                <a:solidFill>
                  <a:schemeClr val="tx1"/>
                </a:solidFill>
                <a:miter lim="800000"/>
              </a:ln>
            </p:spPr>
            <p:txBody>
              <a:bodyPr wrap="none" anchor="ctr"/>
              <a:lstStyle/>
              <a:p>
                <a:pPr algn="ctr"/>
                <a:r>
                  <a:rPr kumimoji="1" lang="en-US" altLang="zh-CN" sz="2000">
                    <a:latin typeface="Trebuchet MS" panose="020B0603020202020204" pitchFamily="34" charset="0"/>
                  </a:rPr>
                  <a:t>stuEmployee</a:t>
                </a:r>
                <a:endParaRPr kumimoji="1" lang="en-US" altLang="zh-CN" sz="2000">
                  <a:latin typeface="Trebuchet MS" panose="020B0603020202020204" pitchFamily="34" charset="0"/>
                </a:endParaRPr>
              </a:p>
            </p:txBody>
          </p:sp>
          <p:sp>
            <p:nvSpPr>
              <p:cNvPr id="117779" name="Rectangle 6"/>
              <p:cNvSpPr>
                <a:spLocks noChangeArrowheads="1"/>
              </p:cNvSpPr>
              <p:nvPr/>
            </p:nvSpPr>
            <p:spPr bwMode="auto">
              <a:xfrm>
                <a:off x="2245" y="1888"/>
                <a:ext cx="1678" cy="2132"/>
              </a:xfrm>
              <a:prstGeom prst="rect">
                <a:avLst/>
              </a:prstGeom>
              <a:solidFill>
                <a:srgbClr val="FFFF00"/>
              </a:solidFill>
              <a:ln w="9525">
                <a:solidFill>
                  <a:schemeClr val="tx1"/>
                </a:solidFill>
                <a:miter lim="800000"/>
              </a:ln>
            </p:spPr>
            <p:txBody>
              <a:bodyPr wrap="none" anchor="ctr"/>
              <a:lstStyle/>
              <a:p>
                <a:pPr algn="ctr"/>
                <a:endParaRPr kumimoji="1" lang="zh-CN" altLang="zh-CN" sz="1600">
                  <a:latin typeface="Trebuchet MS" panose="020B0603020202020204" pitchFamily="34" charset="0"/>
                </a:endParaRPr>
              </a:p>
            </p:txBody>
          </p:sp>
        </p:grpSp>
        <p:grpSp>
          <p:nvGrpSpPr>
            <p:cNvPr id="117766" name="Group 7"/>
            <p:cNvGrpSpPr/>
            <p:nvPr/>
          </p:nvGrpSpPr>
          <p:grpSpPr bwMode="auto">
            <a:xfrm>
              <a:off x="2517" y="1979"/>
              <a:ext cx="1104" cy="861"/>
              <a:chOff x="2517" y="1979"/>
              <a:chExt cx="1104" cy="861"/>
            </a:xfrm>
          </p:grpSpPr>
          <p:sp>
            <p:nvSpPr>
              <p:cNvPr id="117776" name="Rectangle 8"/>
              <p:cNvSpPr>
                <a:spLocks noChangeArrowheads="1"/>
              </p:cNvSpPr>
              <p:nvPr/>
            </p:nvSpPr>
            <p:spPr bwMode="auto">
              <a:xfrm>
                <a:off x="2517" y="1979"/>
                <a:ext cx="1104" cy="192"/>
              </a:xfrm>
              <a:prstGeom prst="rect">
                <a:avLst/>
              </a:prstGeom>
              <a:solidFill>
                <a:srgbClr val="FFFF00"/>
              </a:solidFill>
              <a:ln w="9525">
                <a:solidFill>
                  <a:schemeClr val="tx1"/>
                </a:solidFill>
                <a:miter lim="800000"/>
              </a:ln>
            </p:spPr>
            <p:txBody>
              <a:bodyPr wrap="none" anchor="ctr"/>
              <a:lstStyle/>
              <a:p>
                <a:pPr algn="ctr"/>
                <a:r>
                  <a:rPr kumimoji="1" lang="en-US" altLang="zh-CN" sz="2000">
                    <a:latin typeface="Trebuchet MS" panose="020B0603020202020204" pitchFamily="34" charset="0"/>
                  </a:rPr>
                  <a:t>Student</a:t>
                </a:r>
                <a:endParaRPr kumimoji="1" lang="en-US" altLang="zh-CN" sz="2000">
                  <a:latin typeface="Trebuchet MS" panose="020B0603020202020204" pitchFamily="34" charset="0"/>
                </a:endParaRPr>
              </a:p>
            </p:txBody>
          </p:sp>
          <p:sp>
            <p:nvSpPr>
              <p:cNvPr id="117777" name="Rectangle 9"/>
              <p:cNvSpPr>
                <a:spLocks noChangeArrowheads="1"/>
              </p:cNvSpPr>
              <p:nvPr/>
            </p:nvSpPr>
            <p:spPr bwMode="auto">
              <a:xfrm>
                <a:off x="2517" y="2160"/>
                <a:ext cx="1104" cy="680"/>
              </a:xfrm>
              <a:prstGeom prst="rect">
                <a:avLst/>
              </a:prstGeom>
              <a:solidFill>
                <a:srgbClr val="FFFF00"/>
              </a:solidFill>
              <a:ln w="9525">
                <a:solidFill>
                  <a:schemeClr val="tx1"/>
                </a:solidFill>
                <a:miter lim="800000"/>
              </a:ln>
            </p:spPr>
            <p:txBody>
              <a:bodyPr wrap="none" anchor="ctr"/>
              <a:lstStyle/>
              <a:p>
                <a:pPr algn="ctr"/>
                <a:endParaRPr kumimoji="1" lang="zh-CN" altLang="zh-CN" sz="1600">
                  <a:latin typeface="Trebuchet MS" panose="020B0603020202020204" pitchFamily="34" charset="0"/>
                </a:endParaRPr>
              </a:p>
            </p:txBody>
          </p:sp>
        </p:grpSp>
        <p:grpSp>
          <p:nvGrpSpPr>
            <p:cNvPr id="117767" name="Group 10"/>
            <p:cNvGrpSpPr/>
            <p:nvPr/>
          </p:nvGrpSpPr>
          <p:grpSpPr bwMode="auto">
            <a:xfrm>
              <a:off x="2697" y="2251"/>
              <a:ext cx="817" cy="500"/>
              <a:chOff x="2426" y="1570"/>
              <a:chExt cx="817" cy="500"/>
            </a:xfrm>
          </p:grpSpPr>
          <p:sp>
            <p:nvSpPr>
              <p:cNvPr id="117774" name="Rectangle 11"/>
              <p:cNvSpPr>
                <a:spLocks noChangeArrowheads="1"/>
              </p:cNvSpPr>
              <p:nvPr/>
            </p:nvSpPr>
            <p:spPr bwMode="auto">
              <a:xfrm>
                <a:off x="2426" y="1570"/>
                <a:ext cx="817" cy="192"/>
              </a:xfrm>
              <a:prstGeom prst="rect">
                <a:avLst/>
              </a:prstGeom>
              <a:solidFill>
                <a:srgbClr val="FFFF00"/>
              </a:solidFill>
              <a:ln w="9525">
                <a:solidFill>
                  <a:schemeClr val="tx1"/>
                </a:solidFill>
                <a:miter lim="800000"/>
              </a:ln>
            </p:spPr>
            <p:txBody>
              <a:bodyPr wrap="none" anchor="ctr"/>
              <a:lstStyle/>
              <a:p>
                <a:pPr algn="ctr"/>
                <a:r>
                  <a:rPr kumimoji="1" lang="en-US" altLang="zh-CN" sz="2000">
                    <a:latin typeface="Trebuchet MS" panose="020B0603020202020204" pitchFamily="34" charset="0"/>
                  </a:rPr>
                  <a:t>Person </a:t>
                </a:r>
                <a:endParaRPr kumimoji="1" lang="en-US" altLang="zh-CN" sz="2000">
                  <a:latin typeface="Trebuchet MS" panose="020B0603020202020204" pitchFamily="34" charset="0"/>
                </a:endParaRPr>
              </a:p>
            </p:txBody>
          </p:sp>
          <p:sp>
            <p:nvSpPr>
              <p:cNvPr id="117775" name="Rectangle 12"/>
              <p:cNvSpPr>
                <a:spLocks noChangeArrowheads="1"/>
              </p:cNvSpPr>
              <p:nvPr/>
            </p:nvSpPr>
            <p:spPr bwMode="auto">
              <a:xfrm>
                <a:off x="2426" y="1752"/>
                <a:ext cx="817" cy="318"/>
              </a:xfrm>
              <a:prstGeom prst="rect">
                <a:avLst/>
              </a:prstGeom>
              <a:solidFill>
                <a:srgbClr val="FFFF00"/>
              </a:solidFill>
              <a:ln w="9525">
                <a:solidFill>
                  <a:schemeClr val="tx1"/>
                </a:solidFill>
                <a:miter lim="800000"/>
              </a:ln>
            </p:spPr>
            <p:txBody>
              <a:bodyPr wrap="none" anchor="ctr"/>
              <a:lstStyle/>
              <a:p>
                <a:pPr algn="ctr"/>
                <a:r>
                  <a:rPr kumimoji="1" lang="en-US" altLang="zh-CN" sz="1600">
                    <a:latin typeface="Trebuchet MS" panose="020B0603020202020204" pitchFamily="34" charset="0"/>
                  </a:rPr>
                  <a:t>name</a:t>
                </a:r>
                <a:endParaRPr kumimoji="1" lang="en-US" altLang="zh-CN" sz="1600">
                  <a:latin typeface="Trebuchet MS" panose="020B0603020202020204" pitchFamily="34" charset="0"/>
                </a:endParaRPr>
              </a:p>
              <a:p>
                <a:pPr algn="ctr"/>
                <a:r>
                  <a:rPr kumimoji="1" lang="en-US" altLang="zh-CN" sz="1600">
                    <a:latin typeface="Trebuchet MS" panose="020B0603020202020204" pitchFamily="34" charset="0"/>
                  </a:rPr>
                  <a:t>…</a:t>
                </a:r>
                <a:endParaRPr kumimoji="1" lang="en-US" altLang="zh-CN" sz="1600">
                  <a:latin typeface="Trebuchet MS" panose="020B0603020202020204" pitchFamily="34" charset="0"/>
                </a:endParaRPr>
              </a:p>
            </p:txBody>
          </p:sp>
        </p:grpSp>
        <p:grpSp>
          <p:nvGrpSpPr>
            <p:cNvPr id="117768" name="Group 13"/>
            <p:cNvGrpSpPr/>
            <p:nvPr/>
          </p:nvGrpSpPr>
          <p:grpSpPr bwMode="auto">
            <a:xfrm>
              <a:off x="2517" y="2931"/>
              <a:ext cx="1104" cy="907"/>
              <a:chOff x="2517" y="2931"/>
              <a:chExt cx="1104" cy="907"/>
            </a:xfrm>
          </p:grpSpPr>
          <p:sp>
            <p:nvSpPr>
              <p:cNvPr id="117772" name="Rectangle 14"/>
              <p:cNvSpPr>
                <a:spLocks noChangeArrowheads="1"/>
              </p:cNvSpPr>
              <p:nvPr/>
            </p:nvSpPr>
            <p:spPr bwMode="auto">
              <a:xfrm>
                <a:off x="2517" y="2931"/>
                <a:ext cx="1104" cy="192"/>
              </a:xfrm>
              <a:prstGeom prst="rect">
                <a:avLst/>
              </a:prstGeom>
              <a:solidFill>
                <a:srgbClr val="FFFF00"/>
              </a:solidFill>
              <a:ln w="9525">
                <a:solidFill>
                  <a:schemeClr val="tx1"/>
                </a:solidFill>
                <a:miter lim="800000"/>
              </a:ln>
            </p:spPr>
            <p:txBody>
              <a:bodyPr wrap="none" anchor="ctr"/>
              <a:lstStyle/>
              <a:p>
                <a:pPr algn="ctr"/>
                <a:r>
                  <a:rPr kumimoji="1" lang="en-US" altLang="zh-CN" sz="2000">
                    <a:latin typeface="Trebuchet MS" panose="020B0603020202020204" pitchFamily="34" charset="0"/>
                  </a:rPr>
                  <a:t>Employee</a:t>
                </a:r>
                <a:endParaRPr kumimoji="1" lang="en-US" altLang="zh-CN" sz="2000">
                  <a:latin typeface="Trebuchet MS" panose="020B0603020202020204" pitchFamily="34" charset="0"/>
                </a:endParaRPr>
              </a:p>
            </p:txBody>
          </p:sp>
          <p:sp>
            <p:nvSpPr>
              <p:cNvPr id="117773" name="Rectangle 15"/>
              <p:cNvSpPr>
                <a:spLocks noChangeArrowheads="1"/>
              </p:cNvSpPr>
              <p:nvPr/>
            </p:nvSpPr>
            <p:spPr bwMode="auto">
              <a:xfrm>
                <a:off x="2517" y="3112"/>
                <a:ext cx="1104" cy="726"/>
              </a:xfrm>
              <a:prstGeom prst="rect">
                <a:avLst/>
              </a:prstGeom>
              <a:solidFill>
                <a:srgbClr val="FFFF00"/>
              </a:solidFill>
              <a:ln w="9525">
                <a:solidFill>
                  <a:schemeClr val="tx1"/>
                </a:solidFill>
                <a:miter lim="800000"/>
              </a:ln>
            </p:spPr>
            <p:txBody>
              <a:bodyPr wrap="none" anchor="ctr"/>
              <a:lstStyle/>
              <a:p>
                <a:pPr algn="ctr"/>
                <a:endParaRPr kumimoji="1" lang="zh-CN" altLang="zh-CN" sz="1600">
                  <a:latin typeface="Trebuchet MS" panose="020B0603020202020204" pitchFamily="34" charset="0"/>
                </a:endParaRPr>
              </a:p>
            </p:txBody>
          </p:sp>
        </p:grpSp>
        <p:grpSp>
          <p:nvGrpSpPr>
            <p:cNvPr id="117769" name="Group 16"/>
            <p:cNvGrpSpPr/>
            <p:nvPr/>
          </p:nvGrpSpPr>
          <p:grpSpPr bwMode="auto">
            <a:xfrm>
              <a:off x="2699" y="3202"/>
              <a:ext cx="817" cy="500"/>
              <a:chOff x="2426" y="1570"/>
              <a:chExt cx="817" cy="500"/>
            </a:xfrm>
          </p:grpSpPr>
          <p:sp>
            <p:nvSpPr>
              <p:cNvPr id="117770" name="Rectangle 17"/>
              <p:cNvSpPr>
                <a:spLocks noChangeArrowheads="1"/>
              </p:cNvSpPr>
              <p:nvPr/>
            </p:nvSpPr>
            <p:spPr bwMode="auto">
              <a:xfrm>
                <a:off x="2426" y="1570"/>
                <a:ext cx="817" cy="192"/>
              </a:xfrm>
              <a:prstGeom prst="rect">
                <a:avLst/>
              </a:prstGeom>
              <a:solidFill>
                <a:srgbClr val="FFFF00"/>
              </a:solidFill>
              <a:ln w="9525">
                <a:solidFill>
                  <a:schemeClr val="tx1"/>
                </a:solidFill>
                <a:miter lim="800000"/>
              </a:ln>
            </p:spPr>
            <p:txBody>
              <a:bodyPr wrap="none" anchor="ctr"/>
              <a:lstStyle/>
              <a:p>
                <a:pPr algn="ctr"/>
                <a:r>
                  <a:rPr kumimoji="1" lang="en-US" altLang="zh-CN" sz="2000">
                    <a:latin typeface="Trebuchet MS" panose="020B0603020202020204" pitchFamily="34" charset="0"/>
                  </a:rPr>
                  <a:t>Person </a:t>
                </a:r>
                <a:endParaRPr kumimoji="1" lang="en-US" altLang="zh-CN" sz="2000">
                  <a:latin typeface="Trebuchet MS" panose="020B0603020202020204" pitchFamily="34" charset="0"/>
                </a:endParaRPr>
              </a:p>
            </p:txBody>
          </p:sp>
          <p:sp>
            <p:nvSpPr>
              <p:cNvPr id="117771" name="Rectangle 18"/>
              <p:cNvSpPr>
                <a:spLocks noChangeArrowheads="1"/>
              </p:cNvSpPr>
              <p:nvPr/>
            </p:nvSpPr>
            <p:spPr bwMode="auto">
              <a:xfrm>
                <a:off x="2426" y="1752"/>
                <a:ext cx="817" cy="318"/>
              </a:xfrm>
              <a:prstGeom prst="rect">
                <a:avLst/>
              </a:prstGeom>
              <a:solidFill>
                <a:srgbClr val="FFFF00"/>
              </a:solidFill>
              <a:ln w="9525">
                <a:solidFill>
                  <a:schemeClr val="tx1"/>
                </a:solidFill>
                <a:miter lim="800000"/>
              </a:ln>
            </p:spPr>
            <p:txBody>
              <a:bodyPr wrap="none" anchor="ctr"/>
              <a:lstStyle/>
              <a:p>
                <a:pPr algn="ctr"/>
                <a:r>
                  <a:rPr kumimoji="1" lang="en-US" altLang="zh-CN" sz="1600">
                    <a:latin typeface="Trebuchet MS" panose="020B0603020202020204" pitchFamily="34" charset="0"/>
                  </a:rPr>
                  <a:t>name</a:t>
                </a:r>
                <a:br>
                  <a:rPr kumimoji="1" lang="en-US" altLang="zh-CN" sz="1600">
                    <a:latin typeface="Trebuchet MS" panose="020B0603020202020204" pitchFamily="34" charset="0"/>
                  </a:rPr>
                </a:br>
                <a:r>
                  <a:rPr kumimoji="1" lang="en-US" altLang="zh-CN" sz="1600">
                    <a:latin typeface="Trebuchet MS" panose="020B0603020202020204" pitchFamily="34" charset="0"/>
                  </a:rPr>
                  <a:t>…</a:t>
                </a:r>
                <a:endParaRPr kumimoji="1" lang="en-US" altLang="zh-CN" sz="1600">
                  <a:latin typeface="Trebuchet MS" panose="020B0603020202020204" pitchFamily="34" charset="0"/>
                </a:endParaRPr>
              </a:p>
            </p:txBody>
          </p:sp>
        </p:grpSp>
      </p:grpSp>
      <p:sp>
        <p:nvSpPr>
          <p:cNvPr id="117763" name="Rectangle 19"/>
          <p:cNvSpPr>
            <a:spLocks noGrp="1" noChangeArrowheads="1"/>
          </p:cNvSpPr>
          <p:nvPr>
            <p:ph type="title"/>
          </p:nvPr>
        </p:nvSpPr>
        <p:spPr>
          <a:xfrm>
            <a:off x="684213" y="134938"/>
            <a:ext cx="7772400" cy="701675"/>
          </a:xfrm>
        </p:spPr>
        <p:txBody>
          <a:bodyPr/>
          <a:lstStyle/>
          <a:p>
            <a:pPr eaLnBrk="1" hangingPunct="1"/>
            <a:r>
              <a:rPr lang="en-US" altLang="zh-CN" b="1"/>
              <a:t>4.8 </a:t>
            </a:r>
            <a:r>
              <a:rPr lang="zh-CN" altLang="en-US" b="1"/>
              <a:t>虚拟</a:t>
            </a:r>
            <a:r>
              <a:rPr lang="zh-CN" altLang="en-US" b="1">
                <a:solidFill>
                  <a:srgbClr val="FF0000"/>
                </a:solidFill>
              </a:rPr>
              <a:t>继承</a:t>
            </a:r>
            <a:endParaRPr lang="zh-CN" altLang="en-US" b="1">
              <a:solidFill>
                <a:srgbClr val="FF0000"/>
              </a:solidFill>
            </a:endParaRPr>
          </a:p>
        </p:txBody>
      </p:sp>
      <p:pic>
        <p:nvPicPr>
          <p:cNvPr id="63493" name="Picture 20" descr="B48"/>
          <p:cNvPicPr>
            <a:picLocks noChangeAspect="1" noChangeArrowheads="1"/>
          </p:cNvPicPr>
          <p:nvPr/>
        </p:nvPicPr>
        <p:blipFill>
          <a:blip r:embed="rId1"/>
          <a:srcRect/>
          <a:stretch>
            <a:fillRect/>
          </a:stretch>
        </p:blipFill>
        <p:spPr bwMode="auto">
          <a:xfrm>
            <a:off x="900113" y="2420938"/>
            <a:ext cx="3163887" cy="37449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additive="base">
                                        <p:cTn id="7" dur="500" fill="hold"/>
                                        <p:tgtEl>
                                          <p:spTgt spid="63493"/>
                                        </p:tgtEl>
                                        <p:attrNameLst>
                                          <p:attrName>ppt_x</p:attrName>
                                        </p:attrNameLst>
                                      </p:cBhvr>
                                      <p:tavLst>
                                        <p:tav tm="0">
                                          <p:val>
                                            <p:strVal val="#ppt_x"/>
                                          </p:val>
                                        </p:tav>
                                        <p:tav tm="100000">
                                          <p:val>
                                            <p:strVal val="#ppt_x"/>
                                          </p:val>
                                        </p:tav>
                                      </p:tavLst>
                                    </p:anim>
                                    <p:anim calcmode="lin" valueType="num">
                                      <p:cBhvr additive="base">
                                        <p:cTn id="8"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4515"/>
                                        </p:tgtEl>
                                        <p:attrNameLst>
                                          <p:attrName>style.visibility</p:attrName>
                                        </p:attrNameLst>
                                      </p:cBhvr>
                                      <p:to>
                                        <p:strVal val="visible"/>
                                      </p:to>
                                    </p:set>
                                    <p:animEffect transition="in" filter="fade">
                                      <p:cBhvr>
                                        <p:cTn id="13" dur="1000"/>
                                        <p:tgtEl>
                                          <p:spTgt spid="64515"/>
                                        </p:tgtEl>
                                      </p:cBhvr>
                                    </p:animEffect>
                                    <p:anim calcmode="lin" valueType="num">
                                      <p:cBhvr>
                                        <p:cTn id="14" dur="1000" fill="hold"/>
                                        <p:tgtEl>
                                          <p:spTgt spid="64515"/>
                                        </p:tgtEl>
                                        <p:attrNameLst>
                                          <p:attrName>ppt_x</p:attrName>
                                        </p:attrNameLst>
                                      </p:cBhvr>
                                      <p:tavLst>
                                        <p:tav tm="0">
                                          <p:val>
                                            <p:strVal val="#ppt_x"/>
                                          </p:val>
                                        </p:tav>
                                        <p:tav tm="100000">
                                          <p:val>
                                            <p:strVal val="#ppt_x"/>
                                          </p:val>
                                        </p:tav>
                                      </p:tavLst>
                                    </p:anim>
                                    <p:anim calcmode="lin" valueType="num">
                                      <p:cBhvr>
                                        <p:cTn id="15" dur="1000" fill="hold"/>
                                        <p:tgtEl>
                                          <p:spTgt spid="645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body" idx="1"/>
          </p:nvPr>
        </p:nvSpPr>
        <p:spPr>
          <a:xfrm>
            <a:off x="360363" y="1125538"/>
            <a:ext cx="8134350" cy="5327650"/>
          </a:xfrm>
        </p:spPr>
        <p:txBody>
          <a:bodyPr/>
          <a:lstStyle/>
          <a:p>
            <a:pPr eaLnBrk="1" hangingPunct="1"/>
            <a:r>
              <a:rPr lang="zh-CN" altLang="en-US" sz="2800" b="1" dirty="0"/>
              <a:t>虚拟继承使基类在派生类中只存在一份拷贝，解决了基类数据成员的二义性问题</a:t>
            </a:r>
            <a:endParaRPr lang="zh-CN" altLang="en-US" sz="2800" b="1" dirty="0"/>
          </a:p>
          <a:p>
            <a:pPr eaLnBrk="1" hangingPunct="1"/>
            <a:endParaRPr lang="en-US" altLang="zh-CN" sz="2800" b="1" dirty="0"/>
          </a:p>
        </p:txBody>
      </p:sp>
      <p:pic>
        <p:nvPicPr>
          <p:cNvPr id="64515" name="Picture 3" descr="b411"/>
          <p:cNvPicPr>
            <a:picLocks noChangeAspect="1" noChangeArrowheads="1"/>
          </p:cNvPicPr>
          <p:nvPr/>
        </p:nvPicPr>
        <p:blipFill>
          <a:blip r:embed="rId1"/>
          <a:srcRect/>
          <a:stretch>
            <a:fillRect/>
          </a:stretch>
        </p:blipFill>
        <p:spPr bwMode="auto">
          <a:xfrm>
            <a:off x="360363" y="2276475"/>
            <a:ext cx="3816350" cy="4032250"/>
          </a:xfrm>
          <a:prstGeom prst="rect">
            <a:avLst/>
          </a:prstGeom>
          <a:noFill/>
          <a:ln w="9525">
            <a:noFill/>
            <a:miter lim="800000"/>
            <a:headEnd/>
            <a:tailEnd/>
          </a:ln>
        </p:spPr>
      </p:pic>
      <p:pic>
        <p:nvPicPr>
          <p:cNvPr id="64516" name="Picture 4" descr="b412"/>
          <p:cNvPicPr>
            <a:picLocks noChangeAspect="1" noChangeArrowheads="1"/>
          </p:cNvPicPr>
          <p:nvPr/>
        </p:nvPicPr>
        <p:blipFill>
          <a:blip r:embed="rId2"/>
          <a:srcRect/>
          <a:stretch>
            <a:fillRect/>
          </a:stretch>
        </p:blipFill>
        <p:spPr bwMode="auto">
          <a:xfrm>
            <a:off x="5292725" y="2276475"/>
            <a:ext cx="3371850" cy="4176713"/>
          </a:xfrm>
          <a:prstGeom prst="rect">
            <a:avLst/>
          </a:prstGeom>
          <a:noFill/>
          <a:ln w="9525">
            <a:noFill/>
            <a:miter lim="800000"/>
            <a:headEnd/>
            <a:tailEnd/>
          </a:ln>
        </p:spPr>
      </p:pic>
      <p:sp>
        <p:nvSpPr>
          <p:cNvPr id="118788" name="标题 1"/>
          <p:cNvSpPr>
            <a:spLocks noGrp="1"/>
          </p:cNvSpPr>
          <p:nvPr>
            <p:ph type="title"/>
          </p:nvPr>
        </p:nvSpPr>
        <p:spPr>
          <a:xfrm>
            <a:off x="457200" y="73025"/>
            <a:ext cx="8229600" cy="811213"/>
          </a:xfrm>
        </p:spPr>
        <p:txBody>
          <a:bodyPr/>
          <a:lstStyle/>
          <a:p>
            <a:r>
              <a:rPr lang="en-US" altLang="zh-CN" b="1"/>
              <a:t>4.8 </a:t>
            </a:r>
            <a:r>
              <a:rPr lang="zh-CN" altLang="en-US" b="1">
                <a:sym typeface="+mn-ea"/>
              </a:rPr>
              <a:t>虚</a:t>
            </a:r>
            <a:r>
              <a:rPr lang="zh-CN" altLang="en-US" b="1"/>
              <a:t>拟</a:t>
            </a:r>
            <a:r>
              <a:rPr lang="zh-CN" altLang="en-US" b="1">
                <a:solidFill>
                  <a:srgbClr val="FF0000"/>
                </a:solidFill>
              </a:rPr>
              <a:t>继承</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ppt_x"/>
                                          </p:val>
                                        </p:tav>
                                        <p:tav tm="100000">
                                          <p:val>
                                            <p:strVal val="#ppt_x"/>
                                          </p:val>
                                        </p:tav>
                                      </p:tavLst>
                                    </p:anim>
                                    <p:anim calcmode="lin" valueType="num">
                                      <p:cBhvr additive="base">
                                        <p:cTn id="8"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6"/>
                                        </p:tgtEl>
                                        <p:attrNameLst>
                                          <p:attrName>style.visibility</p:attrName>
                                        </p:attrNameLst>
                                      </p:cBhvr>
                                      <p:to>
                                        <p:strVal val="visible"/>
                                      </p:to>
                                    </p:set>
                                    <p:anim calcmode="lin" valueType="num">
                                      <p:cBhvr additive="base">
                                        <p:cTn id="13" dur="500" fill="hold"/>
                                        <p:tgtEl>
                                          <p:spTgt spid="64516"/>
                                        </p:tgtEl>
                                        <p:attrNameLst>
                                          <p:attrName>ppt_x</p:attrName>
                                        </p:attrNameLst>
                                      </p:cBhvr>
                                      <p:tavLst>
                                        <p:tav tm="0">
                                          <p:val>
                                            <p:strVal val="#ppt_x"/>
                                          </p:val>
                                        </p:tav>
                                        <p:tav tm="100000">
                                          <p:val>
                                            <p:strVal val="#ppt_x"/>
                                          </p:val>
                                        </p:tav>
                                      </p:tavLst>
                                    </p:anim>
                                    <p:anim calcmode="lin" valueType="num">
                                      <p:cBhvr additive="base">
                                        <p:cTn id="14"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277813" y="1125538"/>
            <a:ext cx="8686800" cy="5399087"/>
          </a:xfrm>
        </p:spPr>
        <p:txBody>
          <a:bodyPr/>
          <a:lstStyle/>
          <a:p>
            <a:pPr marL="0" indent="0">
              <a:buFontTx/>
              <a:buNone/>
            </a:pPr>
            <a:r>
              <a:rPr lang="en-US" altLang="zh-CN" sz="2400" b="1" dirty="0">
                <a:solidFill>
                  <a:srgbClr val="0000CC"/>
                </a:solidFill>
              </a:rPr>
              <a:t>2</a:t>
            </a:r>
            <a:r>
              <a:rPr lang="zh-CN" altLang="zh-CN" sz="2400" b="1" dirty="0">
                <a:solidFill>
                  <a:srgbClr val="0000CC"/>
                </a:solidFill>
              </a:rPr>
              <a:t>．虚拟继承的定义方式</a:t>
            </a:r>
            <a:endParaRPr lang="zh-CN" altLang="zh-CN" sz="2400" b="1" dirty="0">
              <a:solidFill>
                <a:srgbClr val="0000CC"/>
              </a:solidFill>
            </a:endParaRPr>
          </a:p>
          <a:p>
            <a:pPr marL="0" indent="0">
              <a:buFontTx/>
              <a:buNone/>
            </a:pPr>
            <a:r>
              <a:rPr lang="en-US" altLang="zh-CN" sz="2300" b="1" dirty="0"/>
              <a:t>class </a:t>
            </a:r>
            <a:r>
              <a:rPr lang="zh-CN" altLang="zh-CN" sz="2300" b="1" dirty="0"/>
              <a:t>派生类名</a:t>
            </a:r>
            <a:r>
              <a:rPr lang="en-US" altLang="zh-CN" sz="2300" b="1" dirty="0"/>
              <a:t>:</a:t>
            </a:r>
            <a:r>
              <a:rPr lang="en-US" altLang="zh-CN" sz="2300" b="1" dirty="0">
                <a:solidFill>
                  <a:srgbClr val="FF0000"/>
                </a:solidFill>
              </a:rPr>
              <a:t>virtual</a:t>
            </a:r>
            <a:r>
              <a:rPr lang="en-US" altLang="zh-CN" sz="2300" b="1" dirty="0"/>
              <a:t> [</a:t>
            </a:r>
            <a:r>
              <a:rPr lang="zh-CN" altLang="zh-CN" sz="2300" b="1" dirty="0"/>
              <a:t>继承方式</a:t>
            </a:r>
            <a:r>
              <a:rPr lang="en-US" altLang="zh-CN" sz="2300" b="1" dirty="0"/>
              <a:t>] </a:t>
            </a:r>
            <a:r>
              <a:rPr lang="zh-CN" altLang="zh-CN" sz="2300" b="1" dirty="0"/>
              <a:t>基类名</a:t>
            </a:r>
            <a:r>
              <a:rPr lang="en-US" altLang="zh-CN" sz="2300" b="1" dirty="0"/>
              <a:t>1</a:t>
            </a:r>
            <a:r>
              <a:rPr lang="zh-CN" altLang="zh-CN" sz="2300" b="1" dirty="0"/>
              <a:t>，</a:t>
            </a:r>
            <a:r>
              <a:rPr lang="en-US" altLang="zh-CN" sz="2300" b="1" dirty="0"/>
              <a:t>virtual [</a:t>
            </a:r>
            <a:r>
              <a:rPr lang="zh-CN" altLang="zh-CN" sz="2300" b="1" dirty="0"/>
              <a:t>继承方式</a:t>
            </a:r>
            <a:r>
              <a:rPr lang="en-US" altLang="zh-CN" sz="2300" b="1" dirty="0"/>
              <a:t>] </a:t>
            </a:r>
            <a:r>
              <a:rPr lang="zh-CN" altLang="zh-CN" sz="2300" b="1" dirty="0"/>
              <a:t>基类名</a:t>
            </a:r>
            <a:r>
              <a:rPr lang="en-US" altLang="zh-CN" sz="2300" b="1" dirty="0"/>
              <a:t>2,</a:t>
            </a:r>
            <a:r>
              <a:rPr lang="zh-CN" altLang="zh-CN" sz="2300" b="1" dirty="0"/>
              <a:t>…</a:t>
            </a:r>
            <a:r>
              <a:rPr lang="en-US" altLang="zh-CN" sz="2300" b="1" dirty="0"/>
              <a:t>{</a:t>
            </a:r>
            <a:endParaRPr lang="zh-CN" altLang="zh-CN" sz="2300" b="1" dirty="0"/>
          </a:p>
          <a:p>
            <a:pPr marL="0" indent="0">
              <a:buFontTx/>
              <a:buNone/>
            </a:pPr>
            <a:r>
              <a:rPr lang="en-US" altLang="zh-CN" sz="2300" b="1" dirty="0"/>
              <a:t>                     </a:t>
            </a:r>
            <a:r>
              <a:rPr lang="zh-CN" altLang="zh-CN" sz="2300" b="1" dirty="0"/>
              <a:t>派生类成员声明与定义</a:t>
            </a:r>
            <a:r>
              <a:rPr lang="en-US" altLang="zh-CN" sz="2300" b="1" dirty="0"/>
              <a:t>;</a:t>
            </a:r>
            <a:endParaRPr lang="zh-CN" altLang="zh-CN" sz="2300" b="1" dirty="0"/>
          </a:p>
          <a:p>
            <a:pPr marL="0" indent="0">
              <a:buFontTx/>
              <a:buNone/>
            </a:pPr>
            <a:r>
              <a:rPr lang="en-US" altLang="zh-CN" sz="2300" b="1" dirty="0"/>
              <a:t>};</a:t>
            </a:r>
            <a:endParaRPr lang="en-US" altLang="zh-CN" sz="2300" b="1" dirty="0"/>
          </a:p>
          <a:p>
            <a:pPr marL="0" indent="0"/>
            <a:r>
              <a:rPr lang="zh-CN" altLang="zh-CN" sz="2300" b="1" dirty="0"/>
              <a:t>关键字</a:t>
            </a:r>
            <a:r>
              <a:rPr lang="en-US" altLang="zh-CN" sz="2300" b="1" dirty="0">
                <a:solidFill>
                  <a:srgbClr val="FF0000"/>
                </a:solidFill>
              </a:rPr>
              <a:t>virtual</a:t>
            </a:r>
            <a:r>
              <a:rPr lang="zh-CN" altLang="zh-CN" sz="2300" b="1" dirty="0"/>
              <a:t>限定继承方式，将基类指定为虚</a:t>
            </a:r>
            <a:r>
              <a:rPr lang="zh-CN" altLang="en-US" sz="2300" b="1" dirty="0"/>
              <a:t>拟</a:t>
            </a:r>
            <a:r>
              <a:rPr lang="zh-CN" altLang="zh-CN" sz="2300" b="1" dirty="0"/>
              <a:t>基类，就使</a:t>
            </a:r>
            <a:r>
              <a:rPr lang="zh-CN" altLang="zh-CN" sz="2300" b="1" dirty="0">
                <a:solidFill>
                  <a:srgbClr val="0000CC"/>
                </a:solidFill>
              </a:rPr>
              <a:t>该基类的成员在派生类中只有一份拷贝</a:t>
            </a:r>
            <a:r>
              <a:rPr lang="zh-CN" altLang="zh-CN" sz="2300" b="1" dirty="0"/>
              <a:t>。</a:t>
            </a:r>
            <a:endParaRPr lang="en-US" altLang="zh-CN" sz="2300" b="1" dirty="0"/>
          </a:p>
          <a:p>
            <a:pPr marL="0" indent="0"/>
            <a:r>
              <a:rPr lang="zh-CN" altLang="zh-CN" sz="2300" b="1" dirty="0">
                <a:solidFill>
                  <a:srgbClr val="00B050"/>
                </a:solidFill>
              </a:rPr>
              <a:t>前面的</a:t>
            </a:r>
            <a:r>
              <a:rPr lang="en-US" altLang="zh-CN" sz="2300" b="1" dirty="0" err="1">
                <a:solidFill>
                  <a:srgbClr val="00B050"/>
                </a:solidFill>
              </a:rPr>
              <a:t>stuEmployee</a:t>
            </a:r>
            <a:r>
              <a:rPr lang="zh-CN" altLang="zh-CN" sz="2300" b="1" dirty="0">
                <a:solidFill>
                  <a:srgbClr val="00B050"/>
                </a:solidFill>
              </a:rPr>
              <a:t>类</a:t>
            </a:r>
            <a:r>
              <a:rPr lang="zh-CN" altLang="en-US" sz="2300" b="1" dirty="0">
                <a:solidFill>
                  <a:srgbClr val="00B050"/>
                </a:solidFill>
              </a:rPr>
              <a:t>虚拟继承</a:t>
            </a:r>
            <a:r>
              <a:rPr lang="en-US" altLang="zh-CN" sz="2300" b="1" dirty="0">
                <a:solidFill>
                  <a:srgbClr val="00B050"/>
                </a:solidFill>
              </a:rPr>
              <a:t>Person</a:t>
            </a:r>
            <a:r>
              <a:rPr lang="zh-CN" altLang="en-US" sz="2300" b="1" dirty="0">
                <a:solidFill>
                  <a:srgbClr val="00B050"/>
                </a:solidFill>
              </a:rPr>
              <a:t>的形式如下：</a:t>
            </a:r>
            <a:endParaRPr lang="en-US" altLang="zh-CN" sz="2300" b="1" dirty="0">
              <a:solidFill>
                <a:srgbClr val="00B050"/>
              </a:solidFill>
            </a:endParaRPr>
          </a:p>
          <a:p>
            <a:pPr marL="0" indent="0"/>
            <a:endParaRPr lang="zh-CN" altLang="zh-CN" sz="2300" b="1" dirty="0"/>
          </a:p>
          <a:p>
            <a:pPr marL="0" indent="0">
              <a:buFontTx/>
              <a:buNone/>
            </a:pPr>
            <a:r>
              <a:rPr lang="en-US" altLang="zh-CN" sz="2300" b="1" dirty="0"/>
              <a:t>class Student: </a:t>
            </a:r>
            <a:r>
              <a:rPr lang="en-US" altLang="zh-CN" sz="2300" b="1" dirty="0">
                <a:solidFill>
                  <a:srgbClr val="FF0000"/>
                </a:solidFill>
              </a:rPr>
              <a:t>virtual </a:t>
            </a:r>
            <a:r>
              <a:rPr lang="en-US" altLang="zh-CN" sz="2300" b="1" dirty="0"/>
              <a:t> public Person{</a:t>
            </a:r>
            <a:r>
              <a:rPr lang="zh-CN" altLang="zh-CN" sz="2300" b="1" dirty="0"/>
              <a:t>……</a:t>
            </a:r>
            <a:r>
              <a:rPr lang="en-US" altLang="zh-CN" sz="1600" b="1" dirty="0"/>
              <a:t>}           //Person</a:t>
            </a:r>
            <a:r>
              <a:rPr lang="zh-CN" altLang="zh-CN" sz="1600" b="1" dirty="0"/>
              <a:t>为虚基类</a:t>
            </a:r>
            <a:endParaRPr lang="zh-CN" altLang="zh-CN" sz="1600" b="1" dirty="0"/>
          </a:p>
          <a:p>
            <a:pPr marL="0" indent="0">
              <a:buFontTx/>
              <a:buNone/>
            </a:pPr>
            <a:r>
              <a:rPr lang="en-US" altLang="zh-CN" sz="2300" b="1" dirty="0"/>
              <a:t>class Employee: </a:t>
            </a:r>
            <a:r>
              <a:rPr lang="en-US" altLang="zh-CN" sz="2300" b="1" dirty="0">
                <a:solidFill>
                  <a:srgbClr val="FF0000"/>
                </a:solidFill>
              </a:rPr>
              <a:t>virtual</a:t>
            </a:r>
            <a:r>
              <a:rPr lang="en-US" altLang="zh-CN" sz="2300" b="1" dirty="0"/>
              <a:t>  public Person{</a:t>
            </a:r>
            <a:r>
              <a:rPr lang="zh-CN" altLang="zh-CN" sz="2300" b="1" dirty="0"/>
              <a:t>……</a:t>
            </a:r>
            <a:r>
              <a:rPr lang="en-US" altLang="zh-CN" sz="2300" b="1" dirty="0"/>
              <a:t>}    </a:t>
            </a:r>
            <a:r>
              <a:rPr lang="en-US" altLang="zh-CN" sz="1600" b="1" dirty="0"/>
              <a:t>//Person</a:t>
            </a:r>
            <a:r>
              <a:rPr lang="zh-CN" altLang="zh-CN" sz="1600" b="1" dirty="0"/>
              <a:t>为虚基类</a:t>
            </a:r>
            <a:endParaRPr lang="zh-CN" altLang="zh-CN" sz="1600" b="1" dirty="0"/>
          </a:p>
          <a:p>
            <a:pPr marL="0" indent="0">
              <a:buFontTx/>
              <a:buNone/>
            </a:pPr>
            <a:r>
              <a:rPr lang="en-US" altLang="zh-CN" sz="2300" b="1" dirty="0"/>
              <a:t>class </a:t>
            </a:r>
            <a:r>
              <a:rPr lang="en-US" altLang="zh-CN" sz="2300" b="1" dirty="0" err="1"/>
              <a:t>StuEmployee:public</a:t>
            </a:r>
            <a:r>
              <a:rPr lang="en-US" altLang="zh-CN" sz="2300" b="1" dirty="0"/>
              <a:t> </a:t>
            </a:r>
            <a:r>
              <a:rPr lang="en-US" altLang="zh-CN" sz="2300" b="1" dirty="0" err="1"/>
              <a:t>Student,public</a:t>
            </a:r>
            <a:r>
              <a:rPr lang="en-US" altLang="zh-CN" sz="2300" b="1" dirty="0"/>
              <a:t> Employee{</a:t>
            </a:r>
            <a:r>
              <a:rPr lang="zh-CN" altLang="zh-CN" sz="2300" b="1" dirty="0"/>
              <a:t>……</a:t>
            </a:r>
            <a:r>
              <a:rPr lang="en-US" altLang="zh-CN" sz="2300" b="1" dirty="0"/>
              <a:t>}</a:t>
            </a:r>
            <a:endParaRPr lang="zh-CN" altLang="zh-CN" sz="2300" b="1" dirty="0"/>
          </a:p>
        </p:txBody>
      </p:sp>
      <p:sp>
        <p:nvSpPr>
          <p:cNvPr id="119810" name="标题 1"/>
          <p:cNvSpPr>
            <a:spLocks noGrp="1"/>
          </p:cNvSpPr>
          <p:nvPr>
            <p:ph type="title"/>
          </p:nvPr>
        </p:nvSpPr>
        <p:spPr>
          <a:xfrm>
            <a:off x="457200" y="73025"/>
            <a:ext cx="8229600" cy="811213"/>
          </a:xfrm>
        </p:spPr>
        <p:txBody>
          <a:bodyPr/>
          <a:lstStyle/>
          <a:p>
            <a:r>
              <a:rPr lang="en-US" altLang="zh-CN" b="1"/>
              <a:t>4.8 </a:t>
            </a:r>
            <a:r>
              <a:rPr lang="zh-CN" altLang="en-US" b="1">
                <a:sym typeface="+mn-ea"/>
              </a:rPr>
              <a:t>虚</a:t>
            </a:r>
            <a:r>
              <a:rPr lang="zh-CN" altLang="en-US" b="1"/>
              <a:t>拟</a:t>
            </a:r>
            <a:r>
              <a:rPr lang="zh-CN" altLang="en-US" b="1">
                <a:solidFill>
                  <a:srgbClr val="FF0000"/>
                </a:solidFill>
              </a:rPr>
              <a:t>继承</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65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6562">
                                            <p:txEl>
                                              <p:pRg st="1" end="1"/>
                                            </p:txEl>
                                          </p:spTgt>
                                        </p:tgtEl>
                                        <p:attrNameLst>
                                          <p:attrName>style.visibility</p:attrName>
                                        </p:attrNameLst>
                                      </p:cBhvr>
                                      <p:to>
                                        <p:strVal val="visible"/>
                                      </p:to>
                                    </p:set>
                                    <p:anim calcmode="lin" valueType="num">
                                      <p:cBhvr additive="base">
                                        <p:cTn id="11" dur="500" fill="hold"/>
                                        <p:tgtEl>
                                          <p:spTgt spid="6656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56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6562">
                                            <p:txEl>
                                              <p:pRg st="2" end="2"/>
                                            </p:txEl>
                                          </p:spTgt>
                                        </p:tgtEl>
                                        <p:attrNameLst>
                                          <p:attrName>style.visibility</p:attrName>
                                        </p:attrNameLst>
                                      </p:cBhvr>
                                      <p:to>
                                        <p:strVal val="visible"/>
                                      </p:to>
                                    </p:set>
                                    <p:anim calcmode="lin" valueType="num">
                                      <p:cBhvr additive="base">
                                        <p:cTn id="15" dur="500" fill="hold"/>
                                        <p:tgtEl>
                                          <p:spTgt spid="6656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656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6562">
                                            <p:txEl>
                                              <p:pRg st="3" end="3"/>
                                            </p:txEl>
                                          </p:spTgt>
                                        </p:tgtEl>
                                        <p:attrNameLst>
                                          <p:attrName>style.visibility</p:attrName>
                                        </p:attrNameLst>
                                      </p:cBhvr>
                                      <p:to>
                                        <p:strVal val="visible"/>
                                      </p:to>
                                    </p:set>
                                    <p:anim calcmode="lin" valueType="num">
                                      <p:cBhvr additive="base">
                                        <p:cTn id="19" dur="500" fill="hold"/>
                                        <p:tgtEl>
                                          <p:spTgt spid="6656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6562">
                                            <p:txEl>
                                              <p:pRg st="4" end="4"/>
                                            </p:txEl>
                                          </p:spTgt>
                                        </p:tgtEl>
                                        <p:attrNameLst>
                                          <p:attrName>style.visibility</p:attrName>
                                        </p:attrNameLst>
                                      </p:cBhvr>
                                      <p:to>
                                        <p:strVal val="visible"/>
                                      </p:to>
                                    </p:set>
                                    <p:anim calcmode="lin" valueType="num">
                                      <p:cBhvr additive="base">
                                        <p:cTn id="25" dur="500" fill="hold"/>
                                        <p:tgtEl>
                                          <p:spTgt spid="6656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6562">
                                            <p:txEl>
                                              <p:pRg st="5" end="5"/>
                                            </p:txEl>
                                          </p:spTgt>
                                        </p:tgtEl>
                                        <p:attrNameLst>
                                          <p:attrName>style.visibility</p:attrName>
                                        </p:attrNameLst>
                                      </p:cBhvr>
                                      <p:to>
                                        <p:strVal val="visible"/>
                                      </p:to>
                                    </p:set>
                                    <p:anim calcmode="lin" valueType="num">
                                      <p:cBhvr additive="base">
                                        <p:cTn id="31" dur="500" fill="hold"/>
                                        <p:tgtEl>
                                          <p:spTgt spid="6656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562">
                                            <p:txEl>
                                              <p:pRg st="7" end="7"/>
                                            </p:txEl>
                                          </p:spTgt>
                                        </p:tgtEl>
                                        <p:attrNameLst>
                                          <p:attrName>style.visibility</p:attrName>
                                        </p:attrNameLst>
                                      </p:cBhvr>
                                      <p:to>
                                        <p:strVal val="visible"/>
                                      </p:to>
                                    </p:set>
                                    <p:anim calcmode="lin" valueType="num">
                                      <p:cBhvr additive="base">
                                        <p:cTn id="37" dur="500" fill="hold"/>
                                        <p:tgtEl>
                                          <p:spTgt spid="6656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562">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6562">
                                            <p:txEl>
                                              <p:pRg st="8" end="8"/>
                                            </p:txEl>
                                          </p:spTgt>
                                        </p:tgtEl>
                                        <p:attrNameLst>
                                          <p:attrName>style.visibility</p:attrName>
                                        </p:attrNameLst>
                                      </p:cBhvr>
                                      <p:to>
                                        <p:strVal val="visible"/>
                                      </p:to>
                                    </p:set>
                                    <p:anim calcmode="lin" valueType="num">
                                      <p:cBhvr additive="base">
                                        <p:cTn id="41" dur="500" fill="hold"/>
                                        <p:tgtEl>
                                          <p:spTgt spid="66562">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6562">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6562">
                                            <p:txEl>
                                              <p:pRg st="9" end="9"/>
                                            </p:txEl>
                                          </p:spTgt>
                                        </p:tgtEl>
                                        <p:attrNameLst>
                                          <p:attrName>style.visibility</p:attrName>
                                        </p:attrNameLst>
                                      </p:cBhvr>
                                      <p:to>
                                        <p:strVal val="visible"/>
                                      </p:to>
                                    </p:set>
                                    <p:anim calcmode="lin" valueType="num">
                                      <p:cBhvr additive="base">
                                        <p:cTn id="45" dur="500" fill="hold"/>
                                        <p:tgtEl>
                                          <p:spTgt spid="66562">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656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dvAuto="0" autoUpdateAnimBg="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body" idx="1"/>
          </p:nvPr>
        </p:nvSpPr>
        <p:spPr>
          <a:xfrm>
            <a:off x="539750" y="981075"/>
            <a:ext cx="7772400" cy="5334000"/>
          </a:xfrm>
        </p:spPr>
        <p:txBody>
          <a:bodyPr/>
          <a:lstStyle/>
          <a:p>
            <a:pPr eaLnBrk="1" hangingPunct="1">
              <a:buFontTx/>
              <a:buNone/>
            </a:pPr>
            <a:r>
              <a:rPr lang="en-US" altLang="zh-CN" sz="2000" dirty="0"/>
              <a:t>class A { </a:t>
            </a:r>
            <a:endParaRPr lang="en-US" altLang="zh-CN" sz="2000" dirty="0"/>
          </a:p>
          <a:p>
            <a:pPr eaLnBrk="1" hangingPunct="1">
              <a:buFontTx/>
              <a:buNone/>
            </a:pPr>
            <a:r>
              <a:rPr lang="en-US" altLang="zh-CN" sz="2000" dirty="0"/>
              <a:t>public:	</a:t>
            </a:r>
            <a:endParaRPr lang="en-US" altLang="zh-CN" sz="2000" dirty="0"/>
          </a:p>
          <a:p>
            <a:pPr eaLnBrk="1" hangingPunct="1">
              <a:buFontTx/>
              <a:buNone/>
            </a:pPr>
            <a:r>
              <a:rPr lang="en-US" altLang="zh-CN" sz="2000" dirty="0"/>
              <a:t>	void </a:t>
            </a:r>
            <a:r>
              <a:rPr lang="en-US" altLang="zh-CN" sz="2000" dirty="0" err="1"/>
              <a:t>vf</a:t>
            </a:r>
            <a:r>
              <a:rPr lang="en-US" altLang="zh-CN" sz="2000" dirty="0"/>
              <a:t>() {</a:t>
            </a:r>
            <a:endParaRPr lang="en-US" altLang="zh-CN" sz="2000" dirty="0"/>
          </a:p>
          <a:p>
            <a:pPr eaLnBrk="1" hangingPunct="1">
              <a:buFontTx/>
              <a:buNone/>
            </a:pPr>
            <a:r>
              <a:rPr lang="en-US" altLang="zh-CN" sz="2000" dirty="0"/>
              <a:t>		</a:t>
            </a:r>
            <a:r>
              <a:rPr lang="en-US" altLang="zh-CN" sz="2000" dirty="0" err="1"/>
              <a:t>cout</a:t>
            </a:r>
            <a:r>
              <a:rPr lang="en-US" altLang="zh-CN" sz="2000" dirty="0"/>
              <a:t>&lt;&lt;"I come from class A"&lt;&lt;</a:t>
            </a:r>
            <a:r>
              <a:rPr lang="en-US" altLang="zh-CN" sz="2000" dirty="0" err="1"/>
              <a:t>endl</a:t>
            </a:r>
            <a:r>
              <a:rPr lang="en-US" altLang="zh-CN" sz="2000" dirty="0"/>
              <a:t>;	}</a:t>
            </a:r>
            <a:endParaRPr lang="en-US" altLang="zh-CN" sz="2000" dirty="0"/>
          </a:p>
          <a:p>
            <a:pPr eaLnBrk="1" hangingPunct="1">
              <a:buFontTx/>
              <a:buNone/>
            </a:pPr>
            <a:r>
              <a:rPr lang="en-US" altLang="zh-CN" sz="2000" dirty="0"/>
              <a:t>};</a:t>
            </a:r>
            <a:endParaRPr lang="en-US" altLang="zh-CN" sz="2000" dirty="0"/>
          </a:p>
          <a:p>
            <a:pPr eaLnBrk="1" hangingPunct="1">
              <a:buFontTx/>
              <a:buNone/>
            </a:pPr>
            <a:r>
              <a:rPr lang="en-US" altLang="zh-CN" sz="2000" dirty="0"/>
              <a:t>class B: public A{};</a:t>
            </a:r>
            <a:endParaRPr lang="en-US" altLang="zh-CN" sz="2000" dirty="0"/>
          </a:p>
          <a:p>
            <a:pPr eaLnBrk="1" hangingPunct="1">
              <a:buFontTx/>
              <a:buNone/>
            </a:pPr>
            <a:r>
              <a:rPr lang="en-US" altLang="zh-CN" sz="2000" dirty="0"/>
              <a:t>class C: public A{};</a:t>
            </a:r>
            <a:endParaRPr lang="en-US" altLang="zh-CN" sz="2000" dirty="0"/>
          </a:p>
          <a:p>
            <a:pPr eaLnBrk="1" hangingPunct="1">
              <a:buFontTx/>
              <a:buNone/>
            </a:pPr>
            <a:r>
              <a:rPr lang="en-US" altLang="zh-CN" sz="2000" dirty="0"/>
              <a:t>class D: public B, public C{};</a:t>
            </a:r>
            <a:endParaRPr lang="en-US" altLang="zh-CN" sz="2000" dirty="0"/>
          </a:p>
          <a:p>
            <a:pPr eaLnBrk="1" hangingPunct="1">
              <a:buFontTx/>
              <a:buNone/>
            </a:pPr>
            <a:endParaRPr lang="en-US" altLang="zh-CN" sz="2000" dirty="0"/>
          </a:p>
          <a:p>
            <a:pPr eaLnBrk="1" hangingPunct="1">
              <a:buFontTx/>
              <a:buNone/>
            </a:pPr>
            <a:r>
              <a:rPr lang="en-US" altLang="zh-CN" sz="2000" dirty="0"/>
              <a:t>int main()</a:t>
            </a:r>
            <a:endParaRPr lang="en-US" altLang="zh-CN" sz="2000" dirty="0"/>
          </a:p>
          <a:p>
            <a:pPr eaLnBrk="1" hangingPunct="1">
              <a:buFontTx/>
              <a:buNone/>
            </a:pPr>
            <a:r>
              <a:rPr lang="en-US" altLang="zh-CN" sz="2000" dirty="0"/>
              <a:t>{</a:t>
            </a:r>
            <a:endParaRPr lang="en-US" altLang="zh-CN" sz="2000" dirty="0"/>
          </a:p>
          <a:p>
            <a:pPr eaLnBrk="1" hangingPunct="1">
              <a:buFontTx/>
              <a:buNone/>
            </a:pPr>
            <a:r>
              <a:rPr lang="en-US" altLang="zh-CN" sz="2000" dirty="0"/>
              <a:t>	D </a:t>
            </a:r>
            <a:r>
              <a:rPr lang="en-US" altLang="zh-CN" sz="2000" dirty="0" err="1"/>
              <a:t>d</a:t>
            </a:r>
            <a:r>
              <a:rPr lang="en-US" altLang="zh-CN" sz="2000" dirty="0"/>
              <a:t>;</a:t>
            </a:r>
            <a:endParaRPr lang="en-US" altLang="zh-CN" sz="2000" dirty="0"/>
          </a:p>
          <a:p>
            <a:pPr eaLnBrk="1" hangingPunct="1">
              <a:buFontTx/>
              <a:buNone/>
            </a:pPr>
            <a:r>
              <a:rPr lang="en-US" altLang="zh-CN" sz="2000" dirty="0"/>
              <a:t>	</a:t>
            </a:r>
            <a:r>
              <a:rPr lang="en-US" altLang="zh-CN" sz="2000" dirty="0" err="1"/>
              <a:t>d.vf</a:t>
            </a:r>
            <a:r>
              <a:rPr lang="en-US" altLang="zh-CN" sz="2000" dirty="0"/>
              <a:t> ();	// error</a:t>
            </a:r>
            <a:endParaRPr lang="en-US" altLang="zh-CN" sz="2000" dirty="0"/>
          </a:p>
          <a:p>
            <a:pPr eaLnBrk="1" hangingPunct="1">
              <a:buFontTx/>
              <a:buNone/>
            </a:pPr>
            <a:r>
              <a:rPr lang="en-US" altLang="zh-CN" sz="2000" dirty="0"/>
              <a:t>}</a:t>
            </a:r>
            <a:endParaRPr lang="en-US" altLang="zh-CN" sz="2000" dirty="0"/>
          </a:p>
        </p:txBody>
      </p:sp>
      <p:sp>
        <p:nvSpPr>
          <p:cNvPr id="67587" name="Rectangle 3"/>
          <p:cNvSpPr>
            <a:spLocks noChangeArrowheads="1"/>
          </p:cNvSpPr>
          <p:nvPr/>
        </p:nvSpPr>
        <p:spPr bwMode="auto">
          <a:xfrm>
            <a:off x="7235825" y="2781300"/>
            <a:ext cx="407988" cy="460375"/>
          </a:xfrm>
          <a:prstGeom prst="rect">
            <a:avLst/>
          </a:prstGeom>
          <a:solidFill>
            <a:schemeClr val="accent1"/>
          </a:solidFill>
          <a:ln w="3175">
            <a:solidFill>
              <a:schemeClr val="bg1"/>
            </a:solidFill>
            <a:miter lim="800000"/>
          </a:ln>
        </p:spPr>
        <p:txBody>
          <a:bodyPr wrap="none" lIns="92075" tIns="46038" rIns="92075" bIns="46038" anchor="ctr">
            <a:spAutoFit/>
          </a:bodyPr>
          <a:lstStyle/>
          <a:p>
            <a:pPr algn="ct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67588" name="Rectangle 4"/>
          <p:cNvSpPr>
            <a:spLocks noChangeArrowheads="1"/>
          </p:cNvSpPr>
          <p:nvPr/>
        </p:nvSpPr>
        <p:spPr bwMode="auto">
          <a:xfrm>
            <a:off x="5148263" y="3716338"/>
            <a:ext cx="407987"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67589" name="Rectangle 5"/>
          <p:cNvSpPr>
            <a:spLocks noChangeArrowheads="1"/>
          </p:cNvSpPr>
          <p:nvPr/>
        </p:nvSpPr>
        <p:spPr bwMode="auto">
          <a:xfrm>
            <a:off x="6877050" y="3789363"/>
            <a:ext cx="407988"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67590" name="Rectangle 6"/>
          <p:cNvSpPr>
            <a:spLocks noChangeArrowheads="1"/>
          </p:cNvSpPr>
          <p:nvPr/>
        </p:nvSpPr>
        <p:spPr bwMode="auto">
          <a:xfrm>
            <a:off x="5940425" y="4657725"/>
            <a:ext cx="574675" cy="825500"/>
          </a:xfrm>
          <a:prstGeom prst="rect">
            <a:avLst/>
          </a:prstGeom>
          <a:solidFill>
            <a:schemeClr val="accent1"/>
          </a:solidFill>
          <a:ln w="3175">
            <a:solidFill>
              <a:schemeClr val="bg1"/>
            </a:solidFill>
            <a:miter lim="800000"/>
          </a:ln>
        </p:spPr>
        <p:txBody>
          <a:bodyPr lIns="92075" tIns="46038" rIns="92075" bIns="46038" anchor="ctr">
            <a:spAutoFit/>
          </a:bodyPr>
          <a:lstStyle/>
          <a:p>
            <a:pPr algn="ctr"/>
            <a:endParaRPr kumimoji="1" lang="en-US" altLang="zh-CN" sz="2400">
              <a:latin typeface="Times New Roman" panose="02020603050405020304" pitchFamily="18" charset="0"/>
            </a:endParaRPr>
          </a:p>
          <a:p>
            <a:pPr algn="ct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67591" name="Line 7"/>
          <p:cNvSpPr>
            <a:spLocks noChangeShapeType="1"/>
          </p:cNvSpPr>
          <p:nvPr/>
        </p:nvSpPr>
        <p:spPr bwMode="auto">
          <a:xfrm flipH="1" flipV="1">
            <a:off x="5435600" y="3213100"/>
            <a:ext cx="215900" cy="503238"/>
          </a:xfrm>
          <a:prstGeom prst="line">
            <a:avLst/>
          </a:prstGeom>
          <a:noFill/>
          <a:ln w="3175">
            <a:solidFill>
              <a:schemeClr val="folHlink"/>
            </a:solidFill>
            <a:round/>
            <a:tailEnd type="triangle" w="med" len="med"/>
          </a:ln>
        </p:spPr>
        <p:txBody>
          <a:bodyPr lIns="92075" tIns="46038" rIns="92075" bIns="46038" anchor="ctr">
            <a:spAutoFit/>
          </a:bodyPr>
          <a:lstStyle/>
          <a:p>
            <a:endParaRPr lang="zh-CN" altLang="en-US"/>
          </a:p>
        </p:txBody>
      </p:sp>
      <p:sp>
        <p:nvSpPr>
          <p:cNvPr id="67592" name="Line 8"/>
          <p:cNvSpPr>
            <a:spLocks noChangeShapeType="1"/>
          </p:cNvSpPr>
          <p:nvPr/>
        </p:nvSpPr>
        <p:spPr bwMode="auto">
          <a:xfrm flipV="1">
            <a:off x="7235825" y="3284538"/>
            <a:ext cx="360363" cy="504825"/>
          </a:xfrm>
          <a:prstGeom prst="line">
            <a:avLst/>
          </a:prstGeom>
          <a:noFill/>
          <a:ln w="3175">
            <a:solidFill>
              <a:schemeClr val="folHlink"/>
            </a:solidFill>
            <a:round/>
            <a:tailEnd type="triangle" w="med" len="med"/>
          </a:ln>
        </p:spPr>
        <p:txBody>
          <a:bodyPr lIns="92075" tIns="46038" rIns="92075" bIns="46038" anchor="ctr">
            <a:spAutoFit/>
          </a:bodyPr>
          <a:lstStyle/>
          <a:p>
            <a:endParaRPr lang="zh-CN" altLang="en-US"/>
          </a:p>
        </p:txBody>
      </p:sp>
      <p:sp>
        <p:nvSpPr>
          <p:cNvPr id="67593" name="Line 9"/>
          <p:cNvSpPr>
            <a:spLocks noChangeShapeType="1"/>
          </p:cNvSpPr>
          <p:nvPr/>
        </p:nvSpPr>
        <p:spPr bwMode="auto">
          <a:xfrm flipH="1" flipV="1">
            <a:off x="5724525" y="4149725"/>
            <a:ext cx="431800" cy="503238"/>
          </a:xfrm>
          <a:prstGeom prst="line">
            <a:avLst/>
          </a:prstGeom>
          <a:noFill/>
          <a:ln w="3175">
            <a:solidFill>
              <a:schemeClr val="folHlink"/>
            </a:solidFill>
            <a:round/>
            <a:tailEnd type="triangle" w="med" len="med"/>
          </a:ln>
        </p:spPr>
        <p:txBody>
          <a:bodyPr lIns="92075" tIns="46038" rIns="92075" bIns="46038" anchor="ctr">
            <a:spAutoFit/>
          </a:bodyPr>
          <a:lstStyle/>
          <a:p>
            <a:endParaRPr lang="zh-CN" altLang="en-US"/>
          </a:p>
        </p:txBody>
      </p:sp>
      <p:sp>
        <p:nvSpPr>
          <p:cNvPr id="67594" name="Line 10"/>
          <p:cNvSpPr>
            <a:spLocks noChangeShapeType="1"/>
          </p:cNvSpPr>
          <p:nvPr/>
        </p:nvSpPr>
        <p:spPr bwMode="auto">
          <a:xfrm flipV="1">
            <a:off x="6443663" y="4221163"/>
            <a:ext cx="649287" cy="431800"/>
          </a:xfrm>
          <a:prstGeom prst="line">
            <a:avLst/>
          </a:prstGeom>
          <a:noFill/>
          <a:ln w="3175">
            <a:solidFill>
              <a:schemeClr val="folHlink"/>
            </a:solidFill>
            <a:round/>
            <a:tailEnd type="triangle" w="med" len="med"/>
          </a:ln>
        </p:spPr>
        <p:txBody>
          <a:bodyPr lIns="92075" tIns="46038" rIns="92075" bIns="46038" anchor="ctr">
            <a:spAutoFit/>
          </a:bodyPr>
          <a:lstStyle/>
          <a:p>
            <a:endParaRPr lang="zh-CN" altLang="en-US"/>
          </a:p>
        </p:txBody>
      </p:sp>
      <p:sp>
        <p:nvSpPr>
          <p:cNvPr id="67595" name="Text Box 11"/>
          <p:cNvSpPr txBox="1">
            <a:spLocks noChangeArrowheads="1"/>
          </p:cNvSpPr>
          <p:nvPr/>
        </p:nvSpPr>
        <p:spPr bwMode="auto">
          <a:xfrm>
            <a:off x="7667625" y="2781300"/>
            <a:ext cx="647700" cy="457200"/>
          </a:xfrm>
          <a:prstGeom prst="rect">
            <a:avLst/>
          </a:prstGeom>
          <a:solidFill>
            <a:srgbClr val="FFFFCC"/>
          </a:solidFill>
          <a:ln w="9525">
            <a:noFill/>
            <a:miter lim="800000"/>
          </a:ln>
        </p:spPr>
        <p:txBody>
          <a:bodyPr lIns="92075" tIns="46038" rIns="92075" bIns="46038">
            <a:spAutoFit/>
          </a:bodyPr>
          <a:lstStyle/>
          <a:p>
            <a:pPr algn="ctr">
              <a:spcBef>
                <a:spcPct val="50000"/>
              </a:spcBef>
            </a:pPr>
            <a:r>
              <a:rPr kumimoji="1" lang="en-US" altLang="zh-CN" sz="2400">
                <a:latin typeface="Times New Roman" panose="02020603050405020304" pitchFamily="18" charset="0"/>
              </a:rPr>
              <a:t>Vf()</a:t>
            </a:r>
            <a:endParaRPr kumimoji="1" lang="en-US" altLang="zh-CN" sz="2400">
              <a:latin typeface="Times New Roman" panose="02020603050405020304" pitchFamily="18" charset="0"/>
            </a:endParaRPr>
          </a:p>
        </p:txBody>
      </p:sp>
      <p:sp>
        <p:nvSpPr>
          <p:cNvPr id="67596" name="Text Box 12"/>
          <p:cNvSpPr txBox="1">
            <a:spLocks noChangeArrowheads="1"/>
          </p:cNvSpPr>
          <p:nvPr/>
        </p:nvSpPr>
        <p:spPr bwMode="auto">
          <a:xfrm>
            <a:off x="5580063" y="3716338"/>
            <a:ext cx="647700" cy="457200"/>
          </a:xfrm>
          <a:prstGeom prst="rect">
            <a:avLst/>
          </a:prstGeom>
          <a:solidFill>
            <a:srgbClr val="FFFFCC"/>
          </a:solidFill>
          <a:ln w="9525">
            <a:noFill/>
            <a:miter lim="800000"/>
          </a:ln>
        </p:spPr>
        <p:txBody>
          <a:bodyPr lIns="92075" tIns="46038" rIns="92075" bIns="46038">
            <a:spAutoFit/>
          </a:bodyPr>
          <a:lstStyle/>
          <a:p>
            <a:pPr algn="ctr">
              <a:spcBef>
                <a:spcPct val="50000"/>
              </a:spcBef>
            </a:pPr>
            <a:r>
              <a:rPr kumimoji="1" lang="en-US" altLang="zh-CN" sz="2400">
                <a:latin typeface="Times New Roman" panose="02020603050405020304" pitchFamily="18" charset="0"/>
              </a:rPr>
              <a:t>Vf()</a:t>
            </a:r>
            <a:endParaRPr kumimoji="1" lang="en-US" altLang="zh-CN" sz="2400">
              <a:latin typeface="Times New Roman" panose="02020603050405020304" pitchFamily="18" charset="0"/>
            </a:endParaRPr>
          </a:p>
        </p:txBody>
      </p:sp>
      <p:sp>
        <p:nvSpPr>
          <p:cNvPr id="67597" name="Text Box 13"/>
          <p:cNvSpPr txBox="1">
            <a:spLocks noChangeArrowheads="1"/>
          </p:cNvSpPr>
          <p:nvPr/>
        </p:nvSpPr>
        <p:spPr bwMode="auto">
          <a:xfrm>
            <a:off x="7308850" y="3789363"/>
            <a:ext cx="647700" cy="457200"/>
          </a:xfrm>
          <a:prstGeom prst="rect">
            <a:avLst/>
          </a:prstGeom>
          <a:solidFill>
            <a:srgbClr val="FFFFCC"/>
          </a:solidFill>
          <a:ln w="9525">
            <a:noFill/>
            <a:miter lim="800000"/>
          </a:ln>
        </p:spPr>
        <p:txBody>
          <a:bodyPr lIns="92075" tIns="46038" rIns="92075" bIns="46038">
            <a:spAutoFit/>
          </a:bodyPr>
          <a:lstStyle/>
          <a:p>
            <a:pPr algn="ctr">
              <a:spcBef>
                <a:spcPct val="50000"/>
              </a:spcBef>
            </a:pPr>
            <a:r>
              <a:rPr kumimoji="1" lang="en-US" altLang="zh-CN" sz="2400">
                <a:latin typeface="Times New Roman" panose="02020603050405020304" pitchFamily="18" charset="0"/>
              </a:rPr>
              <a:t>Vf()</a:t>
            </a:r>
            <a:endParaRPr kumimoji="1" lang="en-US" altLang="zh-CN" sz="2400">
              <a:latin typeface="Times New Roman" panose="02020603050405020304" pitchFamily="18" charset="0"/>
            </a:endParaRPr>
          </a:p>
        </p:txBody>
      </p:sp>
      <p:sp>
        <p:nvSpPr>
          <p:cNvPr id="67598" name="Text Box 14"/>
          <p:cNvSpPr txBox="1">
            <a:spLocks noChangeArrowheads="1"/>
          </p:cNvSpPr>
          <p:nvPr/>
        </p:nvSpPr>
        <p:spPr bwMode="auto">
          <a:xfrm>
            <a:off x="6516688" y="4652963"/>
            <a:ext cx="1223962" cy="854075"/>
          </a:xfrm>
          <a:prstGeom prst="rect">
            <a:avLst/>
          </a:prstGeom>
          <a:solidFill>
            <a:srgbClr val="FFFFCC"/>
          </a:solidFill>
          <a:ln w="9525">
            <a:noFill/>
            <a:miter lim="800000"/>
          </a:ln>
        </p:spPr>
        <p:txBody>
          <a:bodyPr lIns="92075" tIns="46038" rIns="92075" bIns="46038">
            <a:spAutoFit/>
          </a:bodyPr>
          <a:lstStyle/>
          <a:p>
            <a:pPr algn="ctr">
              <a:spcBef>
                <a:spcPct val="50000"/>
              </a:spcBef>
            </a:pPr>
            <a:r>
              <a:rPr kumimoji="1" lang="en-US" altLang="zh-CN" sz="2000" dirty="0">
                <a:latin typeface="Times New Roman" panose="02020603050405020304" pitchFamily="18" charset="0"/>
              </a:rPr>
              <a:t>B.A::</a:t>
            </a:r>
            <a:r>
              <a:rPr kumimoji="1" lang="en-US" altLang="zh-CN" sz="2000" dirty="0" err="1">
                <a:latin typeface="Times New Roman" panose="02020603050405020304" pitchFamily="18" charset="0"/>
              </a:rPr>
              <a:t>Vf</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algn="ctr">
              <a:spcBef>
                <a:spcPct val="50000"/>
              </a:spcBef>
            </a:pPr>
            <a:r>
              <a:rPr kumimoji="1" lang="en-US" altLang="zh-CN" sz="2000" dirty="0">
                <a:latin typeface="Times New Roman" panose="02020603050405020304" pitchFamily="18" charset="0"/>
              </a:rPr>
              <a:t>C.A::</a:t>
            </a:r>
            <a:r>
              <a:rPr kumimoji="1" lang="en-US" altLang="zh-CN" sz="2000" dirty="0" err="1">
                <a:latin typeface="Times New Roman" panose="02020603050405020304" pitchFamily="18" charset="0"/>
              </a:rPr>
              <a:t>Vf</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
        <p:nvSpPr>
          <p:cNvPr id="67599" name="Freeform 15"/>
          <p:cNvSpPr/>
          <p:nvPr/>
        </p:nvSpPr>
        <p:spPr bwMode="auto">
          <a:xfrm>
            <a:off x="1547813" y="5661025"/>
            <a:ext cx="5349875" cy="481013"/>
          </a:xfrm>
          <a:custGeom>
            <a:avLst/>
            <a:gdLst>
              <a:gd name="T0" fmla="*/ 0 w 3329"/>
              <a:gd name="T1" fmla="*/ 2147483647 h 474"/>
              <a:gd name="T2" fmla="*/ 2147483647 w 3329"/>
              <a:gd name="T3" fmla="*/ 2147483647 h 474"/>
              <a:gd name="T4" fmla="*/ 2147483647 w 3329"/>
              <a:gd name="T5" fmla="*/ 2147483647 h 474"/>
              <a:gd name="T6" fmla="*/ 2147483647 w 3329"/>
              <a:gd name="T7" fmla="*/ 2147483647 h 474"/>
              <a:gd name="T8" fmla="*/ 2147483647 w 3329"/>
              <a:gd name="T9" fmla="*/ 2147483647 h 474"/>
              <a:gd name="T10" fmla="*/ 2147483647 w 3329"/>
              <a:gd name="T11" fmla="*/ 2147483647 h 474"/>
              <a:gd name="T12" fmla="*/ 2147483647 w 3329"/>
              <a:gd name="T13" fmla="*/ 2147483647 h 474"/>
              <a:gd name="T14" fmla="*/ 2147483647 w 3329"/>
              <a:gd name="T15" fmla="*/ 2147483647 h 474"/>
              <a:gd name="T16" fmla="*/ 2147483647 w 3329"/>
              <a:gd name="T17" fmla="*/ 2147483647 h 474"/>
              <a:gd name="T18" fmla="*/ 2147483647 w 3329"/>
              <a:gd name="T19" fmla="*/ 2147483647 h 474"/>
              <a:gd name="T20" fmla="*/ 2147483647 w 3329"/>
              <a:gd name="T21" fmla="*/ 2147483647 h 474"/>
              <a:gd name="T22" fmla="*/ 2147483647 w 3329"/>
              <a:gd name="T23" fmla="*/ 2147483647 h 474"/>
              <a:gd name="T24" fmla="*/ 2147483647 w 3329"/>
              <a:gd name="T25" fmla="*/ 2147483647 h 474"/>
              <a:gd name="T26" fmla="*/ 2147483647 w 3329"/>
              <a:gd name="T27" fmla="*/ 2147483647 h 474"/>
              <a:gd name="T28" fmla="*/ 2147483647 w 3329"/>
              <a:gd name="T29" fmla="*/ 2147483647 h 474"/>
              <a:gd name="T30" fmla="*/ 2147483647 w 3329"/>
              <a:gd name="T31" fmla="*/ 2147483647 h 474"/>
              <a:gd name="T32" fmla="*/ 2147483647 w 3329"/>
              <a:gd name="T33" fmla="*/ 2147483647 h 474"/>
              <a:gd name="T34" fmla="*/ 2147483647 w 3329"/>
              <a:gd name="T35" fmla="*/ 2147483647 h 474"/>
              <a:gd name="T36" fmla="*/ 2147483647 w 3329"/>
              <a:gd name="T37" fmla="*/ 2147483647 h 474"/>
              <a:gd name="T38" fmla="*/ 2147483647 w 3329"/>
              <a:gd name="T39" fmla="*/ 2147483647 h 474"/>
              <a:gd name="T40" fmla="*/ 2147483647 w 3329"/>
              <a:gd name="T41" fmla="*/ 2147483647 h 474"/>
              <a:gd name="T42" fmla="*/ 2147483647 w 3329"/>
              <a:gd name="T43" fmla="*/ 2147483647 h 474"/>
              <a:gd name="T44" fmla="*/ 2147483647 w 3329"/>
              <a:gd name="T45" fmla="*/ 2147483647 h 474"/>
              <a:gd name="T46" fmla="*/ 2147483647 w 3329"/>
              <a:gd name="T47" fmla="*/ 2147483647 h 474"/>
              <a:gd name="T48" fmla="*/ 2147483647 w 3329"/>
              <a:gd name="T49" fmla="*/ 2147483647 h 474"/>
              <a:gd name="T50" fmla="*/ 2147483647 w 3329"/>
              <a:gd name="T51" fmla="*/ 2147483647 h 474"/>
              <a:gd name="T52" fmla="*/ 2147483647 w 3329"/>
              <a:gd name="T53" fmla="*/ 2147483647 h 474"/>
              <a:gd name="T54" fmla="*/ 2147483647 w 3329"/>
              <a:gd name="T55" fmla="*/ 0 h 47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329"/>
              <a:gd name="T85" fmla="*/ 0 h 474"/>
              <a:gd name="T86" fmla="*/ 3329 w 3329"/>
              <a:gd name="T87" fmla="*/ 474 h 47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329" h="474">
                <a:moveTo>
                  <a:pt x="0" y="14"/>
                </a:moveTo>
                <a:cubicBezTo>
                  <a:pt x="10" y="63"/>
                  <a:pt x="26" y="139"/>
                  <a:pt x="48" y="183"/>
                </a:cubicBezTo>
                <a:cubicBezTo>
                  <a:pt x="73" y="233"/>
                  <a:pt x="51" y="174"/>
                  <a:pt x="68" y="224"/>
                </a:cubicBezTo>
                <a:cubicBezTo>
                  <a:pt x="13" y="241"/>
                  <a:pt x="92" y="285"/>
                  <a:pt x="116" y="305"/>
                </a:cubicBezTo>
                <a:cubicBezTo>
                  <a:pt x="132" y="318"/>
                  <a:pt x="137" y="331"/>
                  <a:pt x="156" y="339"/>
                </a:cubicBezTo>
                <a:cubicBezTo>
                  <a:pt x="182" y="351"/>
                  <a:pt x="211" y="357"/>
                  <a:pt x="238" y="366"/>
                </a:cubicBezTo>
                <a:cubicBezTo>
                  <a:pt x="246" y="369"/>
                  <a:pt x="250" y="377"/>
                  <a:pt x="258" y="379"/>
                </a:cubicBezTo>
                <a:cubicBezTo>
                  <a:pt x="280" y="384"/>
                  <a:pt x="303" y="384"/>
                  <a:pt x="326" y="386"/>
                </a:cubicBezTo>
                <a:cubicBezTo>
                  <a:pt x="379" y="400"/>
                  <a:pt x="433" y="408"/>
                  <a:pt x="488" y="413"/>
                </a:cubicBezTo>
                <a:cubicBezTo>
                  <a:pt x="550" y="426"/>
                  <a:pt x="587" y="435"/>
                  <a:pt x="651" y="440"/>
                </a:cubicBezTo>
                <a:cubicBezTo>
                  <a:pt x="748" y="465"/>
                  <a:pt x="851" y="445"/>
                  <a:pt x="949" y="434"/>
                </a:cubicBezTo>
                <a:cubicBezTo>
                  <a:pt x="1133" y="438"/>
                  <a:pt x="1312" y="434"/>
                  <a:pt x="1491" y="474"/>
                </a:cubicBezTo>
                <a:cubicBezTo>
                  <a:pt x="1819" y="463"/>
                  <a:pt x="2133" y="444"/>
                  <a:pt x="2467" y="440"/>
                </a:cubicBezTo>
                <a:cubicBezTo>
                  <a:pt x="2577" y="416"/>
                  <a:pt x="2705" y="426"/>
                  <a:pt x="2819" y="420"/>
                </a:cubicBezTo>
                <a:cubicBezTo>
                  <a:pt x="2864" y="405"/>
                  <a:pt x="2815" y="420"/>
                  <a:pt x="2894" y="407"/>
                </a:cubicBezTo>
                <a:cubicBezTo>
                  <a:pt x="2958" y="397"/>
                  <a:pt x="3019" y="380"/>
                  <a:pt x="3084" y="373"/>
                </a:cubicBezTo>
                <a:cubicBezTo>
                  <a:pt x="3131" y="361"/>
                  <a:pt x="3092" y="372"/>
                  <a:pt x="3152" y="352"/>
                </a:cubicBezTo>
                <a:cubicBezTo>
                  <a:pt x="3159" y="350"/>
                  <a:pt x="3172" y="346"/>
                  <a:pt x="3172" y="346"/>
                </a:cubicBezTo>
                <a:cubicBezTo>
                  <a:pt x="3193" y="331"/>
                  <a:pt x="3205" y="313"/>
                  <a:pt x="3226" y="298"/>
                </a:cubicBezTo>
                <a:cubicBezTo>
                  <a:pt x="3231" y="291"/>
                  <a:pt x="3234" y="284"/>
                  <a:pt x="3240" y="278"/>
                </a:cubicBezTo>
                <a:cubicBezTo>
                  <a:pt x="3246" y="272"/>
                  <a:pt x="3255" y="270"/>
                  <a:pt x="3260" y="264"/>
                </a:cubicBezTo>
                <a:cubicBezTo>
                  <a:pt x="3264" y="258"/>
                  <a:pt x="3264" y="250"/>
                  <a:pt x="3267" y="244"/>
                </a:cubicBezTo>
                <a:cubicBezTo>
                  <a:pt x="3284" y="214"/>
                  <a:pt x="3303" y="194"/>
                  <a:pt x="3314" y="163"/>
                </a:cubicBezTo>
                <a:cubicBezTo>
                  <a:pt x="3291" y="94"/>
                  <a:pt x="3329" y="186"/>
                  <a:pt x="3179" y="129"/>
                </a:cubicBezTo>
                <a:cubicBezTo>
                  <a:pt x="3166" y="124"/>
                  <a:pt x="3170" y="102"/>
                  <a:pt x="3165" y="88"/>
                </a:cubicBezTo>
                <a:cubicBezTo>
                  <a:pt x="3163" y="81"/>
                  <a:pt x="3158" y="68"/>
                  <a:pt x="3158" y="68"/>
                </a:cubicBezTo>
                <a:cubicBezTo>
                  <a:pt x="3167" y="42"/>
                  <a:pt x="3175" y="28"/>
                  <a:pt x="3199" y="14"/>
                </a:cubicBezTo>
                <a:cubicBezTo>
                  <a:pt x="3208" y="9"/>
                  <a:pt x="3226" y="0"/>
                  <a:pt x="3226" y="0"/>
                </a:cubicBezTo>
              </a:path>
            </a:pathLst>
          </a:custGeom>
          <a:noFill/>
          <a:ln w="3175" cap="flat" cmpd="sng">
            <a:solidFill>
              <a:schemeClr val="folHlink"/>
            </a:solidFill>
            <a:prstDash val="solid"/>
            <a:round/>
            <a:headEnd type="none" w="med" len="med"/>
            <a:tailEnd type="triangle" w="med" len="med"/>
          </a:ln>
        </p:spPr>
        <p:txBody>
          <a:bodyPr lIns="92075" tIns="46038" rIns="92075" bIns="46038" anchor="ctr">
            <a:spAutoFit/>
          </a:bodyPr>
          <a:lstStyle/>
          <a:p>
            <a:endParaRPr lang="zh-CN" altLang="en-US"/>
          </a:p>
        </p:txBody>
      </p:sp>
      <p:sp>
        <p:nvSpPr>
          <p:cNvPr id="67600" name="Freeform 16"/>
          <p:cNvSpPr/>
          <p:nvPr/>
        </p:nvSpPr>
        <p:spPr bwMode="auto">
          <a:xfrm>
            <a:off x="6723063" y="4905375"/>
            <a:ext cx="1616075" cy="1096963"/>
          </a:xfrm>
          <a:custGeom>
            <a:avLst/>
            <a:gdLst>
              <a:gd name="T0" fmla="*/ 0 w 1018"/>
              <a:gd name="T1" fmla="*/ 2147483647 h 691"/>
              <a:gd name="T2" fmla="*/ 2147483647 w 1018"/>
              <a:gd name="T3" fmla="*/ 2147483647 h 691"/>
              <a:gd name="T4" fmla="*/ 2147483647 w 1018"/>
              <a:gd name="T5" fmla="*/ 2147483647 h 691"/>
              <a:gd name="T6" fmla="*/ 2147483647 w 1018"/>
              <a:gd name="T7" fmla="*/ 2147483647 h 691"/>
              <a:gd name="T8" fmla="*/ 2147483647 w 1018"/>
              <a:gd name="T9" fmla="*/ 2147483647 h 691"/>
              <a:gd name="T10" fmla="*/ 2147483647 w 1018"/>
              <a:gd name="T11" fmla="*/ 2147483647 h 691"/>
              <a:gd name="T12" fmla="*/ 2147483647 w 1018"/>
              <a:gd name="T13" fmla="*/ 2147483647 h 691"/>
              <a:gd name="T14" fmla="*/ 2147483647 w 1018"/>
              <a:gd name="T15" fmla="*/ 2147483647 h 691"/>
              <a:gd name="T16" fmla="*/ 2147483647 w 1018"/>
              <a:gd name="T17" fmla="*/ 2147483647 h 691"/>
              <a:gd name="T18" fmla="*/ 2147483647 w 1018"/>
              <a:gd name="T19" fmla="*/ 2147483647 h 691"/>
              <a:gd name="T20" fmla="*/ 2147483647 w 1018"/>
              <a:gd name="T21" fmla="*/ 2147483647 h 691"/>
              <a:gd name="T22" fmla="*/ 2147483647 w 1018"/>
              <a:gd name="T23" fmla="*/ 2147483647 h 691"/>
              <a:gd name="T24" fmla="*/ 2147483647 w 1018"/>
              <a:gd name="T25" fmla="*/ 2147483647 h 691"/>
              <a:gd name="T26" fmla="*/ 2147483647 w 1018"/>
              <a:gd name="T27" fmla="*/ 2147483647 h 691"/>
              <a:gd name="T28" fmla="*/ 2147483647 w 1018"/>
              <a:gd name="T29" fmla="*/ 0 h 6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18"/>
              <a:gd name="T46" fmla="*/ 0 h 691"/>
              <a:gd name="T47" fmla="*/ 1018 w 1018"/>
              <a:gd name="T48" fmla="*/ 691 h 69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18" h="691">
                <a:moveTo>
                  <a:pt x="0" y="630"/>
                </a:moveTo>
                <a:cubicBezTo>
                  <a:pt x="25" y="667"/>
                  <a:pt x="61" y="675"/>
                  <a:pt x="102" y="684"/>
                </a:cubicBezTo>
                <a:cubicBezTo>
                  <a:pt x="329" y="679"/>
                  <a:pt x="564" y="691"/>
                  <a:pt x="773" y="590"/>
                </a:cubicBezTo>
                <a:cubicBezTo>
                  <a:pt x="792" y="570"/>
                  <a:pt x="800" y="551"/>
                  <a:pt x="827" y="542"/>
                </a:cubicBezTo>
                <a:cubicBezTo>
                  <a:pt x="848" y="522"/>
                  <a:pt x="870" y="504"/>
                  <a:pt x="888" y="481"/>
                </a:cubicBezTo>
                <a:cubicBezTo>
                  <a:pt x="935" y="421"/>
                  <a:pt x="903" y="448"/>
                  <a:pt x="942" y="420"/>
                </a:cubicBezTo>
                <a:cubicBezTo>
                  <a:pt x="952" y="405"/>
                  <a:pt x="972" y="376"/>
                  <a:pt x="983" y="359"/>
                </a:cubicBezTo>
                <a:cubicBezTo>
                  <a:pt x="987" y="352"/>
                  <a:pt x="996" y="339"/>
                  <a:pt x="996" y="339"/>
                </a:cubicBezTo>
                <a:cubicBezTo>
                  <a:pt x="1003" y="312"/>
                  <a:pt x="1011" y="286"/>
                  <a:pt x="1017" y="258"/>
                </a:cubicBezTo>
                <a:cubicBezTo>
                  <a:pt x="1013" y="215"/>
                  <a:pt x="1018" y="129"/>
                  <a:pt x="976" y="102"/>
                </a:cubicBezTo>
                <a:cubicBezTo>
                  <a:pt x="974" y="95"/>
                  <a:pt x="974" y="86"/>
                  <a:pt x="969" y="81"/>
                </a:cubicBezTo>
                <a:cubicBezTo>
                  <a:pt x="964" y="76"/>
                  <a:pt x="956" y="77"/>
                  <a:pt x="949" y="75"/>
                </a:cubicBezTo>
                <a:cubicBezTo>
                  <a:pt x="901" y="59"/>
                  <a:pt x="873" y="47"/>
                  <a:pt x="820" y="41"/>
                </a:cubicBezTo>
                <a:cubicBezTo>
                  <a:pt x="773" y="25"/>
                  <a:pt x="720" y="27"/>
                  <a:pt x="671" y="20"/>
                </a:cubicBezTo>
                <a:cubicBezTo>
                  <a:pt x="640" y="11"/>
                  <a:pt x="608" y="0"/>
                  <a:pt x="576" y="0"/>
                </a:cubicBezTo>
              </a:path>
            </a:pathLst>
          </a:custGeom>
          <a:noFill/>
          <a:ln w="3175" cap="flat" cmpd="sng">
            <a:solidFill>
              <a:schemeClr val="folHlink"/>
            </a:solidFill>
            <a:prstDash val="solid"/>
            <a:round/>
            <a:headEnd type="none" w="med" len="med"/>
            <a:tailEnd type="triangle" w="med" len="med"/>
          </a:ln>
        </p:spPr>
        <p:txBody>
          <a:bodyPr lIns="92075" tIns="46038" rIns="92075" bIns="46038" anchor="ctr">
            <a:spAutoFit/>
          </a:bodyPr>
          <a:lstStyle/>
          <a:p>
            <a:endParaRPr lang="zh-CN" altLang="en-US"/>
          </a:p>
        </p:txBody>
      </p:sp>
      <p:sp>
        <p:nvSpPr>
          <p:cNvPr id="67601" name="Rectangle 17"/>
          <p:cNvSpPr>
            <a:spLocks noChangeArrowheads="1"/>
          </p:cNvSpPr>
          <p:nvPr/>
        </p:nvSpPr>
        <p:spPr bwMode="auto">
          <a:xfrm>
            <a:off x="5076825" y="2781300"/>
            <a:ext cx="407988" cy="460375"/>
          </a:xfrm>
          <a:prstGeom prst="rect">
            <a:avLst/>
          </a:prstGeom>
          <a:solidFill>
            <a:schemeClr val="accent1"/>
          </a:solidFill>
          <a:ln w="3175">
            <a:solidFill>
              <a:schemeClr val="bg1"/>
            </a:solidFill>
            <a:miter lim="800000"/>
          </a:ln>
        </p:spPr>
        <p:txBody>
          <a:bodyPr wrap="none" lIns="92075" tIns="46038" rIns="92075" bIns="46038" anchor="ctr">
            <a:spAutoFit/>
          </a:bodyPr>
          <a:lstStyle/>
          <a:p>
            <a:pPr algn="ct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67602" name="Text Box 18"/>
          <p:cNvSpPr txBox="1">
            <a:spLocks noChangeArrowheads="1"/>
          </p:cNvSpPr>
          <p:nvPr/>
        </p:nvSpPr>
        <p:spPr bwMode="auto">
          <a:xfrm>
            <a:off x="5435600" y="2781300"/>
            <a:ext cx="647700" cy="457200"/>
          </a:xfrm>
          <a:prstGeom prst="rect">
            <a:avLst/>
          </a:prstGeom>
          <a:solidFill>
            <a:srgbClr val="FFFFCC"/>
          </a:solidFill>
          <a:ln w="9525">
            <a:noFill/>
            <a:miter lim="800000"/>
          </a:ln>
        </p:spPr>
        <p:txBody>
          <a:bodyPr lIns="92075" tIns="46038" rIns="92075" bIns="46038">
            <a:spAutoFit/>
          </a:bodyPr>
          <a:lstStyle/>
          <a:p>
            <a:pPr algn="ctr">
              <a:spcBef>
                <a:spcPct val="50000"/>
              </a:spcBef>
            </a:pPr>
            <a:r>
              <a:rPr kumimoji="1" lang="en-US" altLang="zh-CN" sz="2400">
                <a:latin typeface="Times New Roman" panose="02020603050405020304" pitchFamily="18" charset="0"/>
              </a:rPr>
              <a:t>Vf()</a:t>
            </a:r>
            <a:endParaRPr kumimoji="1" lang="en-US" altLang="zh-CN" sz="2400">
              <a:latin typeface="Times New Roman" panose="02020603050405020304" pitchFamily="18" charset="0"/>
            </a:endParaRPr>
          </a:p>
        </p:txBody>
      </p:sp>
      <p:sp>
        <p:nvSpPr>
          <p:cNvPr id="120850" name="Rectangle 19"/>
          <p:cNvSpPr>
            <a:spLocks noChangeArrowheads="1"/>
          </p:cNvSpPr>
          <p:nvPr/>
        </p:nvSpPr>
        <p:spPr bwMode="auto">
          <a:xfrm>
            <a:off x="255588" y="80963"/>
            <a:ext cx="8064500" cy="831850"/>
          </a:xfrm>
          <a:prstGeom prst="rect">
            <a:avLst/>
          </a:prstGeom>
          <a:noFill/>
          <a:ln w="9525">
            <a:noFill/>
            <a:miter lim="800000"/>
          </a:ln>
        </p:spPr>
        <p:txBody>
          <a:bodyPr>
            <a:spAutoFit/>
          </a:bodyPr>
          <a:lstStyle/>
          <a:p>
            <a:pPr algn="just">
              <a:spcBef>
                <a:spcPct val="50000"/>
              </a:spcBef>
            </a:pPr>
            <a:r>
              <a:rPr lang="zh-CN" altLang="zh-CN" sz="2400" b="1">
                <a:latin typeface="Times New Roman" panose="02020603050405020304" pitchFamily="18" charset="0"/>
              </a:rPr>
              <a:t>【例</a:t>
            </a:r>
            <a:r>
              <a:rPr lang="en-US" altLang="zh-CN" sz="2400" b="1">
                <a:latin typeface="Times New Roman" panose="02020603050405020304" pitchFamily="18" charset="0"/>
              </a:rPr>
              <a:t>】  </a:t>
            </a:r>
            <a:r>
              <a:rPr lang="zh-CN" altLang="en-US" sz="2400" b="1">
                <a:latin typeface="Times New Roman" panose="02020603050405020304" pitchFamily="18" charset="0"/>
              </a:rPr>
              <a:t>类</a:t>
            </a:r>
            <a:r>
              <a:rPr lang="en-US" altLang="zh-CN" sz="2400" b="1">
                <a:latin typeface="Times New Roman" panose="02020603050405020304" pitchFamily="18" charset="0"/>
              </a:rPr>
              <a:t>A</a:t>
            </a:r>
            <a:r>
              <a:rPr lang="zh-CN" altLang="en-US" sz="2400" b="1">
                <a:latin typeface="Times New Roman" panose="02020603050405020304" pitchFamily="18" charset="0"/>
              </a:rPr>
              <a:t>是类</a:t>
            </a:r>
            <a:r>
              <a:rPr lang="en-US" altLang="zh-CN" sz="2400" b="1">
                <a:latin typeface="Times New Roman" panose="02020603050405020304" pitchFamily="18" charset="0"/>
              </a:rPr>
              <a:t>B</a:t>
            </a:r>
            <a:r>
              <a:rPr lang="zh-CN" altLang="en-US" sz="2400" b="1">
                <a:latin typeface="Times New Roman" panose="02020603050405020304" pitchFamily="18" charset="0"/>
              </a:rPr>
              <a:t>、</a:t>
            </a:r>
            <a:r>
              <a:rPr lang="en-US" altLang="zh-CN" sz="2400" b="1">
                <a:latin typeface="Times New Roman" panose="02020603050405020304" pitchFamily="18" charset="0"/>
              </a:rPr>
              <a:t>C</a:t>
            </a:r>
            <a:r>
              <a:rPr lang="zh-CN" altLang="en-US" sz="2400" b="1">
                <a:latin typeface="Times New Roman" panose="02020603050405020304" pitchFamily="18" charset="0"/>
              </a:rPr>
              <a:t>的基类，类</a:t>
            </a:r>
            <a:r>
              <a:rPr lang="en-US" altLang="zh-CN" sz="2400" b="1">
                <a:latin typeface="Times New Roman" panose="02020603050405020304" pitchFamily="18" charset="0"/>
              </a:rPr>
              <a:t>D</a:t>
            </a:r>
            <a:r>
              <a:rPr lang="zh-CN" altLang="en-US" sz="2400" b="1">
                <a:latin typeface="Times New Roman" panose="02020603050405020304" pitchFamily="18" charset="0"/>
              </a:rPr>
              <a:t>从类</a:t>
            </a:r>
            <a:r>
              <a:rPr lang="en-US" altLang="zh-CN" sz="2400" b="1">
                <a:latin typeface="Times New Roman" panose="02020603050405020304" pitchFamily="18" charset="0"/>
              </a:rPr>
              <a:t>B</a:t>
            </a:r>
            <a:r>
              <a:rPr lang="zh-CN" altLang="en-US" sz="2400" b="1">
                <a:latin typeface="Times New Roman" panose="02020603050405020304" pitchFamily="18" charset="0"/>
              </a:rPr>
              <a:t>、</a:t>
            </a:r>
            <a:r>
              <a:rPr lang="en-US" altLang="zh-CN" sz="2400" b="1">
                <a:latin typeface="Times New Roman" panose="02020603050405020304" pitchFamily="18" charset="0"/>
              </a:rPr>
              <a:t>C</a:t>
            </a:r>
            <a:r>
              <a:rPr lang="zh-CN" altLang="en-US" sz="2400" b="1">
                <a:latin typeface="Times New Roman" panose="02020603050405020304" pitchFamily="18" charset="0"/>
              </a:rPr>
              <a:t>继承，在类</a:t>
            </a:r>
            <a:r>
              <a:rPr lang="en-US" altLang="zh-CN" sz="2400" b="1">
                <a:latin typeface="Times New Roman" panose="02020603050405020304" pitchFamily="18" charset="0"/>
              </a:rPr>
              <a:t>D</a:t>
            </a:r>
            <a:r>
              <a:rPr lang="zh-CN" altLang="en-US" sz="2400" b="1">
                <a:latin typeface="Times New Roman" panose="02020603050405020304" pitchFamily="18" charset="0"/>
              </a:rPr>
              <a:t>中调用基类</a:t>
            </a:r>
            <a:r>
              <a:rPr lang="en-US" altLang="zh-CN" sz="2400" b="1">
                <a:latin typeface="Times New Roman" panose="02020603050405020304" pitchFamily="18" charset="0"/>
              </a:rPr>
              <a:t>A</a:t>
            </a:r>
            <a:r>
              <a:rPr lang="zh-CN" altLang="en-US" sz="2400" b="1">
                <a:latin typeface="Times New Roman" panose="02020603050405020304" pitchFamily="18" charset="0"/>
              </a:rPr>
              <a:t>的成员会产生二义性。</a:t>
            </a:r>
            <a:endParaRPr lang="zh-CN" altLang="en-US" sz="24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67587"/>
                                        </p:tgtEl>
                                        <p:attrNameLst>
                                          <p:attrName>style.visibility</p:attrName>
                                        </p:attrNameLst>
                                      </p:cBhvr>
                                      <p:to>
                                        <p:strVal val="visible"/>
                                      </p:to>
                                    </p:set>
                                    <p:anim calcmode="lin" valueType="num">
                                      <p:cBhvr>
                                        <p:cTn id="7" dur="1000" fill="hold"/>
                                        <p:tgtEl>
                                          <p:spTgt spid="67587"/>
                                        </p:tgtEl>
                                        <p:attrNameLst>
                                          <p:attrName>ppt_w</p:attrName>
                                        </p:attrNameLst>
                                      </p:cBhvr>
                                      <p:tavLst>
                                        <p:tav tm="0">
                                          <p:val>
                                            <p:fltVal val="0"/>
                                          </p:val>
                                        </p:tav>
                                        <p:tav tm="100000">
                                          <p:val>
                                            <p:strVal val="#ppt_w"/>
                                          </p:val>
                                        </p:tav>
                                      </p:tavLst>
                                    </p:anim>
                                    <p:anim calcmode="lin" valueType="num">
                                      <p:cBhvr>
                                        <p:cTn id="8" dur="1000" fill="hold"/>
                                        <p:tgtEl>
                                          <p:spTgt spid="67587"/>
                                        </p:tgtEl>
                                        <p:attrNameLst>
                                          <p:attrName>ppt_h</p:attrName>
                                        </p:attrNameLst>
                                      </p:cBhvr>
                                      <p:tavLst>
                                        <p:tav tm="0">
                                          <p:val>
                                            <p:fltVal val="0"/>
                                          </p:val>
                                        </p:tav>
                                        <p:tav tm="100000">
                                          <p:val>
                                            <p:strVal val="#ppt_h"/>
                                          </p:val>
                                        </p:tav>
                                      </p:tavLst>
                                    </p:anim>
                                    <p:anim calcmode="lin" valueType="num">
                                      <p:cBhvr>
                                        <p:cTn id="9" dur="1000" fill="hold"/>
                                        <p:tgtEl>
                                          <p:spTgt spid="67587"/>
                                        </p:tgtEl>
                                        <p:attrNameLst>
                                          <p:attrName>style.rotation</p:attrName>
                                        </p:attrNameLst>
                                      </p:cBhvr>
                                      <p:tavLst>
                                        <p:tav tm="0">
                                          <p:val>
                                            <p:fltVal val="90"/>
                                          </p:val>
                                        </p:tav>
                                        <p:tav tm="100000">
                                          <p:val>
                                            <p:fltVal val="0"/>
                                          </p:val>
                                        </p:tav>
                                      </p:tavLst>
                                    </p:anim>
                                    <p:animEffect transition="in" filter="fade">
                                      <p:cBhvr>
                                        <p:cTn id="10" dur="1000"/>
                                        <p:tgtEl>
                                          <p:spTgt spid="67587"/>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67588"/>
                                        </p:tgtEl>
                                        <p:attrNameLst>
                                          <p:attrName>style.visibility</p:attrName>
                                        </p:attrNameLst>
                                      </p:cBhvr>
                                      <p:to>
                                        <p:strVal val="visible"/>
                                      </p:to>
                                    </p:set>
                                    <p:anim calcmode="lin" valueType="num">
                                      <p:cBhvr>
                                        <p:cTn id="13" dur="1000" fill="hold"/>
                                        <p:tgtEl>
                                          <p:spTgt spid="67588"/>
                                        </p:tgtEl>
                                        <p:attrNameLst>
                                          <p:attrName>ppt_w</p:attrName>
                                        </p:attrNameLst>
                                      </p:cBhvr>
                                      <p:tavLst>
                                        <p:tav tm="0">
                                          <p:val>
                                            <p:fltVal val="0"/>
                                          </p:val>
                                        </p:tav>
                                        <p:tav tm="100000">
                                          <p:val>
                                            <p:strVal val="#ppt_w"/>
                                          </p:val>
                                        </p:tav>
                                      </p:tavLst>
                                    </p:anim>
                                    <p:anim calcmode="lin" valueType="num">
                                      <p:cBhvr>
                                        <p:cTn id="14" dur="1000" fill="hold"/>
                                        <p:tgtEl>
                                          <p:spTgt spid="67588"/>
                                        </p:tgtEl>
                                        <p:attrNameLst>
                                          <p:attrName>ppt_h</p:attrName>
                                        </p:attrNameLst>
                                      </p:cBhvr>
                                      <p:tavLst>
                                        <p:tav tm="0">
                                          <p:val>
                                            <p:fltVal val="0"/>
                                          </p:val>
                                        </p:tav>
                                        <p:tav tm="100000">
                                          <p:val>
                                            <p:strVal val="#ppt_h"/>
                                          </p:val>
                                        </p:tav>
                                      </p:tavLst>
                                    </p:anim>
                                    <p:anim calcmode="lin" valueType="num">
                                      <p:cBhvr>
                                        <p:cTn id="15" dur="1000" fill="hold"/>
                                        <p:tgtEl>
                                          <p:spTgt spid="67588"/>
                                        </p:tgtEl>
                                        <p:attrNameLst>
                                          <p:attrName>style.rotation</p:attrName>
                                        </p:attrNameLst>
                                      </p:cBhvr>
                                      <p:tavLst>
                                        <p:tav tm="0">
                                          <p:val>
                                            <p:fltVal val="90"/>
                                          </p:val>
                                        </p:tav>
                                        <p:tav tm="100000">
                                          <p:val>
                                            <p:fltVal val="0"/>
                                          </p:val>
                                        </p:tav>
                                      </p:tavLst>
                                    </p:anim>
                                    <p:animEffect transition="in" filter="fade">
                                      <p:cBhvr>
                                        <p:cTn id="16" dur="1000"/>
                                        <p:tgtEl>
                                          <p:spTgt spid="67588"/>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67589"/>
                                        </p:tgtEl>
                                        <p:attrNameLst>
                                          <p:attrName>style.visibility</p:attrName>
                                        </p:attrNameLst>
                                      </p:cBhvr>
                                      <p:to>
                                        <p:strVal val="visible"/>
                                      </p:to>
                                    </p:set>
                                    <p:anim calcmode="lin" valueType="num">
                                      <p:cBhvr>
                                        <p:cTn id="19" dur="1000" fill="hold"/>
                                        <p:tgtEl>
                                          <p:spTgt spid="67589"/>
                                        </p:tgtEl>
                                        <p:attrNameLst>
                                          <p:attrName>ppt_w</p:attrName>
                                        </p:attrNameLst>
                                      </p:cBhvr>
                                      <p:tavLst>
                                        <p:tav tm="0">
                                          <p:val>
                                            <p:fltVal val="0"/>
                                          </p:val>
                                        </p:tav>
                                        <p:tav tm="100000">
                                          <p:val>
                                            <p:strVal val="#ppt_w"/>
                                          </p:val>
                                        </p:tav>
                                      </p:tavLst>
                                    </p:anim>
                                    <p:anim calcmode="lin" valueType="num">
                                      <p:cBhvr>
                                        <p:cTn id="20" dur="1000" fill="hold"/>
                                        <p:tgtEl>
                                          <p:spTgt spid="67589"/>
                                        </p:tgtEl>
                                        <p:attrNameLst>
                                          <p:attrName>ppt_h</p:attrName>
                                        </p:attrNameLst>
                                      </p:cBhvr>
                                      <p:tavLst>
                                        <p:tav tm="0">
                                          <p:val>
                                            <p:fltVal val="0"/>
                                          </p:val>
                                        </p:tav>
                                        <p:tav tm="100000">
                                          <p:val>
                                            <p:strVal val="#ppt_h"/>
                                          </p:val>
                                        </p:tav>
                                      </p:tavLst>
                                    </p:anim>
                                    <p:anim calcmode="lin" valueType="num">
                                      <p:cBhvr>
                                        <p:cTn id="21" dur="1000" fill="hold"/>
                                        <p:tgtEl>
                                          <p:spTgt spid="67589"/>
                                        </p:tgtEl>
                                        <p:attrNameLst>
                                          <p:attrName>style.rotation</p:attrName>
                                        </p:attrNameLst>
                                      </p:cBhvr>
                                      <p:tavLst>
                                        <p:tav tm="0">
                                          <p:val>
                                            <p:fltVal val="90"/>
                                          </p:val>
                                        </p:tav>
                                        <p:tav tm="100000">
                                          <p:val>
                                            <p:fltVal val="0"/>
                                          </p:val>
                                        </p:tav>
                                      </p:tavLst>
                                    </p:anim>
                                    <p:animEffect transition="in" filter="fade">
                                      <p:cBhvr>
                                        <p:cTn id="22" dur="1000"/>
                                        <p:tgtEl>
                                          <p:spTgt spid="67589"/>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67590"/>
                                        </p:tgtEl>
                                        <p:attrNameLst>
                                          <p:attrName>style.visibility</p:attrName>
                                        </p:attrNameLst>
                                      </p:cBhvr>
                                      <p:to>
                                        <p:strVal val="visible"/>
                                      </p:to>
                                    </p:set>
                                    <p:anim calcmode="lin" valueType="num">
                                      <p:cBhvr>
                                        <p:cTn id="25" dur="1000" fill="hold"/>
                                        <p:tgtEl>
                                          <p:spTgt spid="67590"/>
                                        </p:tgtEl>
                                        <p:attrNameLst>
                                          <p:attrName>ppt_w</p:attrName>
                                        </p:attrNameLst>
                                      </p:cBhvr>
                                      <p:tavLst>
                                        <p:tav tm="0">
                                          <p:val>
                                            <p:fltVal val="0"/>
                                          </p:val>
                                        </p:tav>
                                        <p:tav tm="100000">
                                          <p:val>
                                            <p:strVal val="#ppt_w"/>
                                          </p:val>
                                        </p:tav>
                                      </p:tavLst>
                                    </p:anim>
                                    <p:anim calcmode="lin" valueType="num">
                                      <p:cBhvr>
                                        <p:cTn id="26" dur="1000" fill="hold"/>
                                        <p:tgtEl>
                                          <p:spTgt spid="67590"/>
                                        </p:tgtEl>
                                        <p:attrNameLst>
                                          <p:attrName>ppt_h</p:attrName>
                                        </p:attrNameLst>
                                      </p:cBhvr>
                                      <p:tavLst>
                                        <p:tav tm="0">
                                          <p:val>
                                            <p:fltVal val="0"/>
                                          </p:val>
                                        </p:tav>
                                        <p:tav tm="100000">
                                          <p:val>
                                            <p:strVal val="#ppt_h"/>
                                          </p:val>
                                        </p:tav>
                                      </p:tavLst>
                                    </p:anim>
                                    <p:anim calcmode="lin" valueType="num">
                                      <p:cBhvr>
                                        <p:cTn id="27" dur="1000" fill="hold"/>
                                        <p:tgtEl>
                                          <p:spTgt spid="67590"/>
                                        </p:tgtEl>
                                        <p:attrNameLst>
                                          <p:attrName>style.rotation</p:attrName>
                                        </p:attrNameLst>
                                      </p:cBhvr>
                                      <p:tavLst>
                                        <p:tav tm="0">
                                          <p:val>
                                            <p:fltVal val="90"/>
                                          </p:val>
                                        </p:tav>
                                        <p:tav tm="100000">
                                          <p:val>
                                            <p:fltVal val="0"/>
                                          </p:val>
                                        </p:tav>
                                      </p:tavLst>
                                    </p:anim>
                                    <p:animEffect transition="in" filter="fade">
                                      <p:cBhvr>
                                        <p:cTn id="28" dur="1000"/>
                                        <p:tgtEl>
                                          <p:spTgt spid="67590"/>
                                        </p:tgtEl>
                                      </p:cBhvr>
                                    </p:animEffect>
                                  </p:childTnLst>
                                </p:cTn>
                              </p:par>
                              <p:par>
                                <p:cTn id="29" presetID="31" presetClass="entr" presetSubtype="0" fill="hold" grpId="0" nodeType="withEffect">
                                  <p:stCondLst>
                                    <p:cond delay="0"/>
                                  </p:stCondLst>
                                  <p:iterate type="lt">
                                    <p:tmPct val="5000"/>
                                  </p:iterate>
                                  <p:childTnLst>
                                    <p:set>
                                      <p:cBhvr>
                                        <p:cTn id="30" dur="1" fill="hold">
                                          <p:stCondLst>
                                            <p:cond delay="0"/>
                                          </p:stCondLst>
                                        </p:cTn>
                                        <p:tgtEl>
                                          <p:spTgt spid="67591"/>
                                        </p:tgtEl>
                                        <p:attrNameLst>
                                          <p:attrName>style.visibility</p:attrName>
                                        </p:attrNameLst>
                                      </p:cBhvr>
                                      <p:to>
                                        <p:strVal val="visible"/>
                                      </p:to>
                                    </p:set>
                                    <p:anim calcmode="lin" valueType="num">
                                      <p:cBhvr>
                                        <p:cTn id="31" dur="1000" fill="hold"/>
                                        <p:tgtEl>
                                          <p:spTgt spid="67591"/>
                                        </p:tgtEl>
                                        <p:attrNameLst>
                                          <p:attrName>ppt_w</p:attrName>
                                        </p:attrNameLst>
                                      </p:cBhvr>
                                      <p:tavLst>
                                        <p:tav tm="0">
                                          <p:val>
                                            <p:fltVal val="0"/>
                                          </p:val>
                                        </p:tav>
                                        <p:tav tm="100000">
                                          <p:val>
                                            <p:strVal val="#ppt_w"/>
                                          </p:val>
                                        </p:tav>
                                      </p:tavLst>
                                    </p:anim>
                                    <p:anim calcmode="lin" valueType="num">
                                      <p:cBhvr>
                                        <p:cTn id="32" dur="1000" fill="hold"/>
                                        <p:tgtEl>
                                          <p:spTgt spid="67591"/>
                                        </p:tgtEl>
                                        <p:attrNameLst>
                                          <p:attrName>ppt_h</p:attrName>
                                        </p:attrNameLst>
                                      </p:cBhvr>
                                      <p:tavLst>
                                        <p:tav tm="0">
                                          <p:val>
                                            <p:fltVal val="0"/>
                                          </p:val>
                                        </p:tav>
                                        <p:tav tm="100000">
                                          <p:val>
                                            <p:strVal val="#ppt_h"/>
                                          </p:val>
                                        </p:tav>
                                      </p:tavLst>
                                    </p:anim>
                                    <p:anim calcmode="lin" valueType="num">
                                      <p:cBhvr>
                                        <p:cTn id="33" dur="1000" fill="hold"/>
                                        <p:tgtEl>
                                          <p:spTgt spid="67591"/>
                                        </p:tgtEl>
                                        <p:attrNameLst>
                                          <p:attrName>style.rotation</p:attrName>
                                        </p:attrNameLst>
                                      </p:cBhvr>
                                      <p:tavLst>
                                        <p:tav tm="0">
                                          <p:val>
                                            <p:fltVal val="90"/>
                                          </p:val>
                                        </p:tav>
                                        <p:tav tm="100000">
                                          <p:val>
                                            <p:fltVal val="0"/>
                                          </p:val>
                                        </p:tav>
                                      </p:tavLst>
                                    </p:anim>
                                    <p:animEffect transition="in" filter="fade">
                                      <p:cBhvr>
                                        <p:cTn id="34" dur="1000"/>
                                        <p:tgtEl>
                                          <p:spTgt spid="67591"/>
                                        </p:tgtEl>
                                      </p:cBhvr>
                                    </p:animEffect>
                                  </p:childTnLst>
                                </p:cTn>
                              </p:par>
                              <p:par>
                                <p:cTn id="35" presetID="31" presetClass="entr" presetSubtype="0" fill="hold" grpId="0" nodeType="withEffect">
                                  <p:stCondLst>
                                    <p:cond delay="0"/>
                                  </p:stCondLst>
                                  <p:iterate type="lt">
                                    <p:tmPct val="5000"/>
                                  </p:iterate>
                                  <p:childTnLst>
                                    <p:set>
                                      <p:cBhvr>
                                        <p:cTn id="36" dur="1" fill="hold">
                                          <p:stCondLst>
                                            <p:cond delay="0"/>
                                          </p:stCondLst>
                                        </p:cTn>
                                        <p:tgtEl>
                                          <p:spTgt spid="67592"/>
                                        </p:tgtEl>
                                        <p:attrNameLst>
                                          <p:attrName>style.visibility</p:attrName>
                                        </p:attrNameLst>
                                      </p:cBhvr>
                                      <p:to>
                                        <p:strVal val="visible"/>
                                      </p:to>
                                    </p:set>
                                    <p:anim calcmode="lin" valueType="num">
                                      <p:cBhvr>
                                        <p:cTn id="37" dur="1000" fill="hold"/>
                                        <p:tgtEl>
                                          <p:spTgt spid="67592"/>
                                        </p:tgtEl>
                                        <p:attrNameLst>
                                          <p:attrName>ppt_w</p:attrName>
                                        </p:attrNameLst>
                                      </p:cBhvr>
                                      <p:tavLst>
                                        <p:tav tm="0">
                                          <p:val>
                                            <p:fltVal val="0"/>
                                          </p:val>
                                        </p:tav>
                                        <p:tav tm="100000">
                                          <p:val>
                                            <p:strVal val="#ppt_w"/>
                                          </p:val>
                                        </p:tav>
                                      </p:tavLst>
                                    </p:anim>
                                    <p:anim calcmode="lin" valueType="num">
                                      <p:cBhvr>
                                        <p:cTn id="38" dur="1000" fill="hold"/>
                                        <p:tgtEl>
                                          <p:spTgt spid="67592"/>
                                        </p:tgtEl>
                                        <p:attrNameLst>
                                          <p:attrName>ppt_h</p:attrName>
                                        </p:attrNameLst>
                                      </p:cBhvr>
                                      <p:tavLst>
                                        <p:tav tm="0">
                                          <p:val>
                                            <p:fltVal val="0"/>
                                          </p:val>
                                        </p:tav>
                                        <p:tav tm="100000">
                                          <p:val>
                                            <p:strVal val="#ppt_h"/>
                                          </p:val>
                                        </p:tav>
                                      </p:tavLst>
                                    </p:anim>
                                    <p:anim calcmode="lin" valueType="num">
                                      <p:cBhvr>
                                        <p:cTn id="39" dur="1000" fill="hold"/>
                                        <p:tgtEl>
                                          <p:spTgt spid="67592"/>
                                        </p:tgtEl>
                                        <p:attrNameLst>
                                          <p:attrName>style.rotation</p:attrName>
                                        </p:attrNameLst>
                                      </p:cBhvr>
                                      <p:tavLst>
                                        <p:tav tm="0">
                                          <p:val>
                                            <p:fltVal val="90"/>
                                          </p:val>
                                        </p:tav>
                                        <p:tav tm="100000">
                                          <p:val>
                                            <p:fltVal val="0"/>
                                          </p:val>
                                        </p:tav>
                                      </p:tavLst>
                                    </p:anim>
                                    <p:animEffect transition="in" filter="fade">
                                      <p:cBhvr>
                                        <p:cTn id="40" dur="1000"/>
                                        <p:tgtEl>
                                          <p:spTgt spid="67592"/>
                                        </p:tgtEl>
                                      </p:cBhvr>
                                    </p:animEffect>
                                  </p:childTnLst>
                                </p:cTn>
                              </p:par>
                              <p:par>
                                <p:cTn id="41" presetID="31" presetClass="entr" presetSubtype="0" fill="hold" grpId="0" nodeType="withEffect">
                                  <p:stCondLst>
                                    <p:cond delay="0"/>
                                  </p:stCondLst>
                                  <p:iterate type="lt">
                                    <p:tmPct val="5000"/>
                                  </p:iterate>
                                  <p:childTnLst>
                                    <p:set>
                                      <p:cBhvr>
                                        <p:cTn id="42" dur="1" fill="hold">
                                          <p:stCondLst>
                                            <p:cond delay="0"/>
                                          </p:stCondLst>
                                        </p:cTn>
                                        <p:tgtEl>
                                          <p:spTgt spid="67593"/>
                                        </p:tgtEl>
                                        <p:attrNameLst>
                                          <p:attrName>style.visibility</p:attrName>
                                        </p:attrNameLst>
                                      </p:cBhvr>
                                      <p:to>
                                        <p:strVal val="visible"/>
                                      </p:to>
                                    </p:set>
                                    <p:anim calcmode="lin" valueType="num">
                                      <p:cBhvr>
                                        <p:cTn id="43" dur="1000" fill="hold"/>
                                        <p:tgtEl>
                                          <p:spTgt spid="67593"/>
                                        </p:tgtEl>
                                        <p:attrNameLst>
                                          <p:attrName>ppt_w</p:attrName>
                                        </p:attrNameLst>
                                      </p:cBhvr>
                                      <p:tavLst>
                                        <p:tav tm="0">
                                          <p:val>
                                            <p:fltVal val="0"/>
                                          </p:val>
                                        </p:tav>
                                        <p:tav tm="100000">
                                          <p:val>
                                            <p:strVal val="#ppt_w"/>
                                          </p:val>
                                        </p:tav>
                                      </p:tavLst>
                                    </p:anim>
                                    <p:anim calcmode="lin" valueType="num">
                                      <p:cBhvr>
                                        <p:cTn id="44" dur="1000" fill="hold"/>
                                        <p:tgtEl>
                                          <p:spTgt spid="67593"/>
                                        </p:tgtEl>
                                        <p:attrNameLst>
                                          <p:attrName>ppt_h</p:attrName>
                                        </p:attrNameLst>
                                      </p:cBhvr>
                                      <p:tavLst>
                                        <p:tav tm="0">
                                          <p:val>
                                            <p:fltVal val="0"/>
                                          </p:val>
                                        </p:tav>
                                        <p:tav tm="100000">
                                          <p:val>
                                            <p:strVal val="#ppt_h"/>
                                          </p:val>
                                        </p:tav>
                                      </p:tavLst>
                                    </p:anim>
                                    <p:anim calcmode="lin" valueType="num">
                                      <p:cBhvr>
                                        <p:cTn id="45" dur="1000" fill="hold"/>
                                        <p:tgtEl>
                                          <p:spTgt spid="67593"/>
                                        </p:tgtEl>
                                        <p:attrNameLst>
                                          <p:attrName>style.rotation</p:attrName>
                                        </p:attrNameLst>
                                      </p:cBhvr>
                                      <p:tavLst>
                                        <p:tav tm="0">
                                          <p:val>
                                            <p:fltVal val="90"/>
                                          </p:val>
                                        </p:tav>
                                        <p:tav tm="100000">
                                          <p:val>
                                            <p:fltVal val="0"/>
                                          </p:val>
                                        </p:tav>
                                      </p:tavLst>
                                    </p:anim>
                                    <p:animEffect transition="in" filter="fade">
                                      <p:cBhvr>
                                        <p:cTn id="46" dur="1000"/>
                                        <p:tgtEl>
                                          <p:spTgt spid="67593"/>
                                        </p:tgtEl>
                                      </p:cBhvr>
                                    </p:animEffect>
                                  </p:childTnLst>
                                </p:cTn>
                              </p:par>
                              <p:par>
                                <p:cTn id="47" presetID="31" presetClass="entr" presetSubtype="0" fill="hold" grpId="0" nodeType="withEffect">
                                  <p:stCondLst>
                                    <p:cond delay="0"/>
                                  </p:stCondLst>
                                  <p:iterate type="lt">
                                    <p:tmPct val="5000"/>
                                  </p:iterate>
                                  <p:childTnLst>
                                    <p:set>
                                      <p:cBhvr>
                                        <p:cTn id="48" dur="1" fill="hold">
                                          <p:stCondLst>
                                            <p:cond delay="0"/>
                                          </p:stCondLst>
                                        </p:cTn>
                                        <p:tgtEl>
                                          <p:spTgt spid="67594"/>
                                        </p:tgtEl>
                                        <p:attrNameLst>
                                          <p:attrName>style.visibility</p:attrName>
                                        </p:attrNameLst>
                                      </p:cBhvr>
                                      <p:to>
                                        <p:strVal val="visible"/>
                                      </p:to>
                                    </p:set>
                                    <p:anim calcmode="lin" valueType="num">
                                      <p:cBhvr>
                                        <p:cTn id="49" dur="1000" fill="hold"/>
                                        <p:tgtEl>
                                          <p:spTgt spid="67594"/>
                                        </p:tgtEl>
                                        <p:attrNameLst>
                                          <p:attrName>ppt_w</p:attrName>
                                        </p:attrNameLst>
                                      </p:cBhvr>
                                      <p:tavLst>
                                        <p:tav tm="0">
                                          <p:val>
                                            <p:fltVal val="0"/>
                                          </p:val>
                                        </p:tav>
                                        <p:tav tm="100000">
                                          <p:val>
                                            <p:strVal val="#ppt_w"/>
                                          </p:val>
                                        </p:tav>
                                      </p:tavLst>
                                    </p:anim>
                                    <p:anim calcmode="lin" valueType="num">
                                      <p:cBhvr>
                                        <p:cTn id="50" dur="1000" fill="hold"/>
                                        <p:tgtEl>
                                          <p:spTgt spid="67594"/>
                                        </p:tgtEl>
                                        <p:attrNameLst>
                                          <p:attrName>ppt_h</p:attrName>
                                        </p:attrNameLst>
                                      </p:cBhvr>
                                      <p:tavLst>
                                        <p:tav tm="0">
                                          <p:val>
                                            <p:fltVal val="0"/>
                                          </p:val>
                                        </p:tav>
                                        <p:tav tm="100000">
                                          <p:val>
                                            <p:strVal val="#ppt_h"/>
                                          </p:val>
                                        </p:tav>
                                      </p:tavLst>
                                    </p:anim>
                                    <p:anim calcmode="lin" valueType="num">
                                      <p:cBhvr>
                                        <p:cTn id="51" dur="1000" fill="hold"/>
                                        <p:tgtEl>
                                          <p:spTgt spid="67594"/>
                                        </p:tgtEl>
                                        <p:attrNameLst>
                                          <p:attrName>style.rotation</p:attrName>
                                        </p:attrNameLst>
                                      </p:cBhvr>
                                      <p:tavLst>
                                        <p:tav tm="0">
                                          <p:val>
                                            <p:fltVal val="90"/>
                                          </p:val>
                                        </p:tav>
                                        <p:tav tm="100000">
                                          <p:val>
                                            <p:fltVal val="0"/>
                                          </p:val>
                                        </p:tav>
                                      </p:tavLst>
                                    </p:anim>
                                    <p:animEffect transition="in" filter="fade">
                                      <p:cBhvr>
                                        <p:cTn id="52" dur="1000"/>
                                        <p:tgtEl>
                                          <p:spTgt spid="67594"/>
                                        </p:tgtEl>
                                      </p:cBhvr>
                                    </p:animEffect>
                                  </p:childTnLst>
                                </p:cTn>
                              </p:par>
                              <p:par>
                                <p:cTn id="53" presetID="31" presetClass="entr" presetSubtype="0" fill="hold" grpId="0" nodeType="withEffect">
                                  <p:stCondLst>
                                    <p:cond delay="0"/>
                                  </p:stCondLst>
                                  <p:iterate type="lt">
                                    <p:tmPct val="5000"/>
                                  </p:iterate>
                                  <p:childTnLst>
                                    <p:set>
                                      <p:cBhvr>
                                        <p:cTn id="54" dur="1" fill="hold">
                                          <p:stCondLst>
                                            <p:cond delay="0"/>
                                          </p:stCondLst>
                                        </p:cTn>
                                        <p:tgtEl>
                                          <p:spTgt spid="67595"/>
                                        </p:tgtEl>
                                        <p:attrNameLst>
                                          <p:attrName>style.visibility</p:attrName>
                                        </p:attrNameLst>
                                      </p:cBhvr>
                                      <p:to>
                                        <p:strVal val="visible"/>
                                      </p:to>
                                    </p:set>
                                    <p:anim calcmode="lin" valueType="num">
                                      <p:cBhvr>
                                        <p:cTn id="55" dur="1000" fill="hold"/>
                                        <p:tgtEl>
                                          <p:spTgt spid="67595"/>
                                        </p:tgtEl>
                                        <p:attrNameLst>
                                          <p:attrName>ppt_w</p:attrName>
                                        </p:attrNameLst>
                                      </p:cBhvr>
                                      <p:tavLst>
                                        <p:tav tm="0">
                                          <p:val>
                                            <p:fltVal val="0"/>
                                          </p:val>
                                        </p:tav>
                                        <p:tav tm="100000">
                                          <p:val>
                                            <p:strVal val="#ppt_w"/>
                                          </p:val>
                                        </p:tav>
                                      </p:tavLst>
                                    </p:anim>
                                    <p:anim calcmode="lin" valueType="num">
                                      <p:cBhvr>
                                        <p:cTn id="56" dur="1000" fill="hold"/>
                                        <p:tgtEl>
                                          <p:spTgt spid="67595"/>
                                        </p:tgtEl>
                                        <p:attrNameLst>
                                          <p:attrName>ppt_h</p:attrName>
                                        </p:attrNameLst>
                                      </p:cBhvr>
                                      <p:tavLst>
                                        <p:tav tm="0">
                                          <p:val>
                                            <p:fltVal val="0"/>
                                          </p:val>
                                        </p:tav>
                                        <p:tav tm="100000">
                                          <p:val>
                                            <p:strVal val="#ppt_h"/>
                                          </p:val>
                                        </p:tav>
                                      </p:tavLst>
                                    </p:anim>
                                    <p:anim calcmode="lin" valueType="num">
                                      <p:cBhvr>
                                        <p:cTn id="57" dur="1000" fill="hold"/>
                                        <p:tgtEl>
                                          <p:spTgt spid="67595"/>
                                        </p:tgtEl>
                                        <p:attrNameLst>
                                          <p:attrName>style.rotation</p:attrName>
                                        </p:attrNameLst>
                                      </p:cBhvr>
                                      <p:tavLst>
                                        <p:tav tm="0">
                                          <p:val>
                                            <p:fltVal val="90"/>
                                          </p:val>
                                        </p:tav>
                                        <p:tav tm="100000">
                                          <p:val>
                                            <p:fltVal val="0"/>
                                          </p:val>
                                        </p:tav>
                                      </p:tavLst>
                                    </p:anim>
                                    <p:animEffect transition="in" filter="fade">
                                      <p:cBhvr>
                                        <p:cTn id="58" dur="1000"/>
                                        <p:tgtEl>
                                          <p:spTgt spid="67595"/>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67596"/>
                                        </p:tgtEl>
                                        <p:attrNameLst>
                                          <p:attrName>style.visibility</p:attrName>
                                        </p:attrNameLst>
                                      </p:cBhvr>
                                      <p:to>
                                        <p:strVal val="visible"/>
                                      </p:to>
                                    </p:set>
                                    <p:anim calcmode="lin" valueType="num">
                                      <p:cBhvr>
                                        <p:cTn id="61" dur="1000" fill="hold"/>
                                        <p:tgtEl>
                                          <p:spTgt spid="67596"/>
                                        </p:tgtEl>
                                        <p:attrNameLst>
                                          <p:attrName>ppt_w</p:attrName>
                                        </p:attrNameLst>
                                      </p:cBhvr>
                                      <p:tavLst>
                                        <p:tav tm="0">
                                          <p:val>
                                            <p:fltVal val="0"/>
                                          </p:val>
                                        </p:tav>
                                        <p:tav tm="100000">
                                          <p:val>
                                            <p:strVal val="#ppt_w"/>
                                          </p:val>
                                        </p:tav>
                                      </p:tavLst>
                                    </p:anim>
                                    <p:anim calcmode="lin" valueType="num">
                                      <p:cBhvr>
                                        <p:cTn id="62" dur="1000" fill="hold"/>
                                        <p:tgtEl>
                                          <p:spTgt spid="67596"/>
                                        </p:tgtEl>
                                        <p:attrNameLst>
                                          <p:attrName>ppt_h</p:attrName>
                                        </p:attrNameLst>
                                      </p:cBhvr>
                                      <p:tavLst>
                                        <p:tav tm="0">
                                          <p:val>
                                            <p:fltVal val="0"/>
                                          </p:val>
                                        </p:tav>
                                        <p:tav tm="100000">
                                          <p:val>
                                            <p:strVal val="#ppt_h"/>
                                          </p:val>
                                        </p:tav>
                                      </p:tavLst>
                                    </p:anim>
                                    <p:anim calcmode="lin" valueType="num">
                                      <p:cBhvr>
                                        <p:cTn id="63" dur="1000" fill="hold"/>
                                        <p:tgtEl>
                                          <p:spTgt spid="67596"/>
                                        </p:tgtEl>
                                        <p:attrNameLst>
                                          <p:attrName>style.rotation</p:attrName>
                                        </p:attrNameLst>
                                      </p:cBhvr>
                                      <p:tavLst>
                                        <p:tav tm="0">
                                          <p:val>
                                            <p:fltVal val="90"/>
                                          </p:val>
                                        </p:tav>
                                        <p:tav tm="100000">
                                          <p:val>
                                            <p:fltVal val="0"/>
                                          </p:val>
                                        </p:tav>
                                      </p:tavLst>
                                    </p:anim>
                                    <p:animEffect transition="in" filter="fade">
                                      <p:cBhvr>
                                        <p:cTn id="64" dur="1000"/>
                                        <p:tgtEl>
                                          <p:spTgt spid="6759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67597"/>
                                        </p:tgtEl>
                                        <p:attrNameLst>
                                          <p:attrName>style.visibility</p:attrName>
                                        </p:attrNameLst>
                                      </p:cBhvr>
                                      <p:to>
                                        <p:strVal val="visible"/>
                                      </p:to>
                                    </p:set>
                                    <p:anim calcmode="lin" valueType="num">
                                      <p:cBhvr>
                                        <p:cTn id="67" dur="1000" fill="hold"/>
                                        <p:tgtEl>
                                          <p:spTgt spid="67597"/>
                                        </p:tgtEl>
                                        <p:attrNameLst>
                                          <p:attrName>ppt_w</p:attrName>
                                        </p:attrNameLst>
                                      </p:cBhvr>
                                      <p:tavLst>
                                        <p:tav tm="0">
                                          <p:val>
                                            <p:fltVal val="0"/>
                                          </p:val>
                                        </p:tav>
                                        <p:tav tm="100000">
                                          <p:val>
                                            <p:strVal val="#ppt_w"/>
                                          </p:val>
                                        </p:tav>
                                      </p:tavLst>
                                    </p:anim>
                                    <p:anim calcmode="lin" valueType="num">
                                      <p:cBhvr>
                                        <p:cTn id="68" dur="1000" fill="hold"/>
                                        <p:tgtEl>
                                          <p:spTgt spid="67597"/>
                                        </p:tgtEl>
                                        <p:attrNameLst>
                                          <p:attrName>ppt_h</p:attrName>
                                        </p:attrNameLst>
                                      </p:cBhvr>
                                      <p:tavLst>
                                        <p:tav tm="0">
                                          <p:val>
                                            <p:fltVal val="0"/>
                                          </p:val>
                                        </p:tav>
                                        <p:tav tm="100000">
                                          <p:val>
                                            <p:strVal val="#ppt_h"/>
                                          </p:val>
                                        </p:tav>
                                      </p:tavLst>
                                    </p:anim>
                                    <p:anim calcmode="lin" valueType="num">
                                      <p:cBhvr>
                                        <p:cTn id="69" dur="1000" fill="hold"/>
                                        <p:tgtEl>
                                          <p:spTgt spid="67597"/>
                                        </p:tgtEl>
                                        <p:attrNameLst>
                                          <p:attrName>style.rotation</p:attrName>
                                        </p:attrNameLst>
                                      </p:cBhvr>
                                      <p:tavLst>
                                        <p:tav tm="0">
                                          <p:val>
                                            <p:fltVal val="90"/>
                                          </p:val>
                                        </p:tav>
                                        <p:tav tm="100000">
                                          <p:val>
                                            <p:fltVal val="0"/>
                                          </p:val>
                                        </p:tav>
                                      </p:tavLst>
                                    </p:anim>
                                    <p:animEffect transition="in" filter="fade">
                                      <p:cBhvr>
                                        <p:cTn id="70" dur="1000"/>
                                        <p:tgtEl>
                                          <p:spTgt spid="67597"/>
                                        </p:tgtEl>
                                      </p:cBhvr>
                                    </p:animEffect>
                                  </p:childTnLst>
                                </p:cTn>
                              </p:par>
                              <p:par>
                                <p:cTn id="71" presetID="31" presetClass="entr" presetSubtype="0" fill="hold" grpId="0" nodeType="withEffect">
                                  <p:stCondLst>
                                    <p:cond delay="0"/>
                                  </p:stCondLst>
                                  <p:iterate type="lt">
                                    <p:tmPct val="5000"/>
                                  </p:iterate>
                                  <p:childTnLst>
                                    <p:set>
                                      <p:cBhvr>
                                        <p:cTn id="72" dur="1" fill="hold">
                                          <p:stCondLst>
                                            <p:cond delay="0"/>
                                          </p:stCondLst>
                                        </p:cTn>
                                        <p:tgtEl>
                                          <p:spTgt spid="67598"/>
                                        </p:tgtEl>
                                        <p:attrNameLst>
                                          <p:attrName>style.visibility</p:attrName>
                                        </p:attrNameLst>
                                      </p:cBhvr>
                                      <p:to>
                                        <p:strVal val="visible"/>
                                      </p:to>
                                    </p:set>
                                    <p:anim calcmode="lin" valueType="num">
                                      <p:cBhvr>
                                        <p:cTn id="73" dur="1000" fill="hold"/>
                                        <p:tgtEl>
                                          <p:spTgt spid="67598"/>
                                        </p:tgtEl>
                                        <p:attrNameLst>
                                          <p:attrName>ppt_w</p:attrName>
                                        </p:attrNameLst>
                                      </p:cBhvr>
                                      <p:tavLst>
                                        <p:tav tm="0">
                                          <p:val>
                                            <p:fltVal val="0"/>
                                          </p:val>
                                        </p:tav>
                                        <p:tav tm="100000">
                                          <p:val>
                                            <p:strVal val="#ppt_w"/>
                                          </p:val>
                                        </p:tav>
                                      </p:tavLst>
                                    </p:anim>
                                    <p:anim calcmode="lin" valueType="num">
                                      <p:cBhvr>
                                        <p:cTn id="74" dur="1000" fill="hold"/>
                                        <p:tgtEl>
                                          <p:spTgt spid="67598"/>
                                        </p:tgtEl>
                                        <p:attrNameLst>
                                          <p:attrName>ppt_h</p:attrName>
                                        </p:attrNameLst>
                                      </p:cBhvr>
                                      <p:tavLst>
                                        <p:tav tm="0">
                                          <p:val>
                                            <p:fltVal val="0"/>
                                          </p:val>
                                        </p:tav>
                                        <p:tav tm="100000">
                                          <p:val>
                                            <p:strVal val="#ppt_h"/>
                                          </p:val>
                                        </p:tav>
                                      </p:tavLst>
                                    </p:anim>
                                    <p:anim calcmode="lin" valueType="num">
                                      <p:cBhvr>
                                        <p:cTn id="75" dur="1000" fill="hold"/>
                                        <p:tgtEl>
                                          <p:spTgt spid="67598"/>
                                        </p:tgtEl>
                                        <p:attrNameLst>
                                          <p:attrName>style.rotation</p:attrName>
                                        </p:attrNameLst>
                                      </p:cBhvr>
                                      <p:tavLst>
                                        <p:tav tm="0">
                                          <p:val>
                                            <p:fltVal val="90"/>
                                          </p:val>
                                        </p:tav>
                                        <p:tav tm="100000">
                                          <p:val>
                                            <p:fltVal val="0"/>
                                          </p:val>
                                        </p:tav>
                                      </p:tavLst>
                                    </p:anim>
                                    <p:animEffect transition="in" filter="fade">
                                      <p:cBhvr>
                                        <p:cTn id="76" dur="1000"/>
                                        <p:tgtEl>
                                          <p:spTgt spid="67598"/>
                                        </p:tgtEl>
                                      </p:cBhvr>
                                    </p:animEffect>
                                  </p:childTnLst>
                                </p:cTn>
                              </p:par>
                              <p:par>
                                <p:cTn id="77" presetID="31" presetClass="entr" presetSubtype="0" fill="hold" grpId="0" nodeType="withEffect">
                                  <p:stCondLst>
                                    <p:cond delay="0"/>
                                  </p:stCondLst>
                                  <p:iterate type="lt">
                                    <p:tmPct val="5000"/>
                                  </p:iterate>
                                  <p:childTnLst>
                                    <p:set>
                                      <p:cBhvr>
                                        <p:cTn id="78" dur="1" fill="hold">
                                          <p:stCondLst>
                                            <p:cond delay="0"/>
                                          </p:stCondLst>
                                        </p:cTn>
                                        <p:tgtEl>
                                          <p:spTgt spid="67600"/>
                                        </p:tgtEl>
                                        <p:attrNameLst>
                                          <p:attrName>style.visibility</p:attrName>
                                        </p:attrNameLst>
                                      </p:cBhvr>
                                      <p:to>
                                        <p:strVal val="visible"/>
                                      </p:to>
                                    </p:set>
                                    <p:anim calcmode="lin" valueType="num">
                                      <p:cBhvr>
                                        <p:cTn id="79" dur="1000" fill="hold"/>
                                        <p:tgtEl>
                                          <p:spTgt spid="67600"/>
                                        </p:tgtEl>
                                        <p:attrNameLst>
                                          <p:attrName>ppt_w</p:attrName>
                                        </p:attrNameLst>
                                      </p:cBhvr>
                                      <p:tavLst>
                                        <p:tav tm="0">
                                          <p:val>
                                            <p:fltVal val="0"/>
                                          </p:val>
                                        </p:tav>
                                        <p:tav tm="100000">
                                          <p:val>
                                            <p:strVal val="#ppt_w"/>
                                          </p:val>
                                        </p:tav>
                                      </p:tavLst>
                                    </p:anim>
                                    <p:anim calcmode="lin" valueType="num">
                                      <p:cBhvr>
                                        <p:cTn id="80" dur="1000" fill="hold"/>
                                        <p:tgtEl>
                                          <p:spTgt spid="67600"/>
                                        </p:tgtEl>
                                        <p:attrNameLst>
                                          <p:attrName>ppt_h</p:attrName>
                                        </p:attrNameLst>
                                      </p:cBhvr>
                                      <p:tavLst>
                                        <p:tav tm="0">
                                          <p:val>
                                            <p:fltVal val="0"/>
                                          </p:val>
                                        </p:tav>
                                        <p:tav tm="100000">
                                          <p:val>
                                            <p:strVal val="#ppt_h"/>
                                          </p:val>
                                        </p:tav>
                                      </p:tavLst>
                                    </p:anim>
                                    <p:anim calcmode="lin" valueType="num">
                                      <p:cBhvr>
                                        <p:cTn id="81" dur="1000" fill="hold"/>
                                        <p:tgtEl>
                                          <p:spTgt spid="67600"/>
                                        </p:tgtEl>
                                        <p:attrNameLst>
                                          <p:attrName>style.rotation</p:attrName>
                                        </p:attrNameLst>
                                      </p:cBhvr>
                                      <p:tavLst>
                                        <p:tav tm="0">
                                          <p:val>
                                            <p:fltVal val="90"/>
                                          </p:val>
                                        </p:tav>
                                        <p:tav tm="100000">
                                          <p:val>
                                            <p:fltVal val="0"/>
                                          </p:val>
                                        </p:tav>
                                      </p:tavLst>
                                    </p:anim>
                                    <p:animEffect transition="in" filter="fade">
                                      <p:cBhvr>
                                        <p:cTn id="82" dur="1000"/>
                                        <p:tgtEl>
                                          <p:spTgt spid="67600"/>
                                        </p:tgtEl>
                                      </p:cBhvr>
                                    </p:animEffect>
                                  </p:childTnLst>
                                </p:cTn>
                              </p:par>
                              <p:par>
                                <p:cTn id="83" presetID="31" presetClass="entr" presetSubtype="0" fill="hold" grpId="0" nodeType="withEffect">
                                  <p:stCondLst>
                                    <p:cond delay="0"/>
                                  </p:stCondLst>
                                  <p:iterate type="lt">
                                    <p:tmPct val="5000"/>
                                  </p:iterate>
                                  <p:childTnLst>
                                    <p:set>
                                      <p:cBhvr>
                                        <p:cTn id="84" dur="1" fill="hold">
                                          <p:stCondLst>
                                            <p:cond delay="0"/>
                                          </p:stCondLst>
                                        </p:cTn>
                                        <p:tgtEl>
                                          <p:spTgt spid="67601"/>
                                        </p:tgtEl>
                                        <p:attrNameLst>
                                          <p:attrName>style.visibility</p:attrName>
                                        </p:attrNameLst>
                                      </p:cBhvr>
                                      <p:to>
                                        <p:strVal val="visible"/>
                                      </p:to>
                                    </p:set>
                                    <p:anim calcmode="lin" valueType="num">
                                      <p:cBhvr>
                                        <p:cTn id="85" dur="1000" fill="hold"/>
                                        <p:tgtEl>
                                          <p:spTgt spid="67601"/>
                                        </p:tgtEl>
                                        <p:attrNameLst>
                                          <p:attrName>ppt_w</p:attrName>
                                        </p:attrNameLst>
                                      </p:cBhvr>
                                      <p:tavLst>
                                        <p:tav tm="0">
                                          <p:val>
                                            <p:fltVal val="0"/>
                                          </p:val>
                                        </p:tav>
                                        <p:tav tm="100000">
                                          <p:val>
                                            <p:strVal val="#ppt_w"/>
                                          </p:val>
                                        </p:tav>
                                      </p:tavLst>
                                    </p:anim>
                                    <p:anim calcmode="lin" valueType="num">
                                      <p:cBhvr>
                                        <p:cTn id="86" dur="1000" fill="hold"/>
                                        <p:tgtEl>
                                          <p:spTgt spid="67601"/>
                                        </p:tgtEl>
                                        <p:attrNameLst>
                                          <p:attrName>ppt_h</p:attrName>
                                        </p:attrNameLst>
                                      </p:cBhvr>
                                      <p:tavLst>
                                        <p:tav tm="0">
                                          <p:val>
                                            <p:fltVal val="0"/>
                                          </p:val>
                                        </p:tav>
                                        <p:tav tm="100000">
                                          <p:val>
                                            <p:strVal val="#ppt_h"/>
                                          </p:val>
                                        </p:tav>
                                      </p:tavLst>
                                    </p:anim>
                                    <p:anim calcmode="lin" valueType="num">
                                      <p:cBhvr>
                                        <p:cTn id="87" dur="1000" fill="hold"/>
                                        <p:tgtEl>
                                          <p:spTgt spid="67601"/>
                                        </p:tgtEl>
                                        <p:attrNameLst>
                                          <p:attrName>style.rotation</p:attrName>
                                        </p:attrNameLst>
                                      </p:cBhvr>
                                      <p:tavLst>
                                        <p:tav tm="0">
                                          <p:val>
                                            <p:fltVal val="90"/>
                                          </p:val>
                                        </p:tav>
                                        <p:tav tm="100000">
                                          <p:val>
                                            <p:fltVal val="0"/>
                                          </p:val>
                                        </p:tav>
                                      </p:tavLst>
                                    </p:anim>
                                    <p:animEffect transition="in" filter="fade">
                                      <p:cBhvr>
                                        <p:cTn id="88" dur="1000"/>
                                        <p:tgtEl>
                                          <p:spTgt spid="67601"/>
                                        </p:tgtEl>
                                      </p:cBhvr>
                                    </p:animEffect>
                                  </p:childTnLst>
                                </p:cTn>
                              </p:par>
                              <p:par>
                                <p:cTn id="89" presetID="31" presetClass="entr" presetSubtype="0" fill="hold" grpId="0" nodeType="withEffect">
                                  <p:stCondLst>
                                    <p:cond delay="0"/>
                                  </p:stCondLst>
                                  <p:iterate type="lt">
                                    <p:tmPct val="5000"/>
                                  </p:iterate>
                                  <p:childTnLst>
                                    <p:set>
                                      <p:cBhvr>
                                        <p:cTn id="90" dur="1" fill="hold">
                                          <p:stCondLst>
                                            <p:cond delay="0"/>
                                          </p:stCondLst>
                                        </p:cTn>
                                        <p:tgtEl>
                                          <p:spTgt spid="67602"/>
                                        </p:tgtEl>
                                        <p:attrNameLst>
                                          <p:attrName>style.visibility</p:attrName>
                                        </p:attrNameLst>
                                      </p:cBhvr>
                                      <p:to>
                                        <p:strVal val="visible"/>
                                      </p:to>
                                    </p:set>
                                    <p:anim calcmode="lin" valueType="num">
                                      <p:cBhvr>
                                        <p:cTn id="91" dur="1000" fill="hold"/>
                                        <p:tgtEl>
                                          <p:spTgt spid="67602"/>
                                        </p:tgtEl>
                                        <p:attrNameLst>
                                          <p:attrName>ppt_w</p:attrName>
                                        </p:attrNameLst>
                                      </p:cBhvr>
                                      <p:tavLst>
                                        <p:tav tm="0">
                                          <p:val>
                                            <p:fltVal val="0"/>
                                          </p:val>
                                        </p:tav>
                                        <p:tav tm="100000">
                                          <p:val>
                                            <p:strVal val="#ppt_w"/>
                                          </p:val>
                                        </p:tav>
                                      </p:tavLst>
                                    </p:anim>
                                    <p:anim calcmode="lin" valueType="num">
                                      <p:cBhvr>
                                        <p:cTn id="92" dur="1000" fill="hold"/>
                                        <p:tgtEl>
                                          <p:spTgt spid="67602"/>
                                        </p:tgtEl>
                                        <p:attrNameLst>
                                          <p:attrName>ppt_h</p:attrName>
                                        </p:attrNameLst>
                                      </p:cBhvr>
                                      <p:tavLst>
                                        <p:tav tm="0">
                                          <p:val>
                                            <p:fltVal val="0"/>
                                          </p:val>
                                        </p:tav>
                                        <p:tav tm="100000">
                                          <p:val>
                                            <p:strVal val="#ppt_h"/>
                                          </p:val>
                                        </p:tav>
                                      </p:tavLst>
                                    </p:anim>
                                    <p:anim calcmode="lin" valueType="num">
                                      <p:cBhvr>
                                        <p:cTn id="93" dur="1000" fill="hold"/>
                                        <p:tgtEl>
                                          <p:spTgt spid="67602"/>
                                        </p:tgtEl>
                                        <p:attrNameLst>
                                          <p:attrName>style.rotation</p:attrName>
                                        </p:attrNameLst>
                                      </p:cBhvr>
                                      <p:tavLst>
                                        <p:tav tm="0">
                                          <p:val>
                                            <p:fltVal val="90"/>
                                          </p:val>
                                        </p:tav>
                                        <p:tav tm="100000">
                                          <p:val>
                                            <p:fltVal val="0"/>
                                          </p:val>
                                        </p:tav>
                                      </p:tavLst>
                                    </p:anim>
                                    <p:animEffect transition="in" filter="fade">
                                      <p:cBhvr>
                                        <p:cTn id="94" dur="1000"/>
                                        <p:tgtEl>
                                          <p:spTgt spid="6760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67599"/>
                                        </p:tgtEl>
                                        <p:attrNameLst>
                                          <p:attrName>style.visibility</p:attrName>
                                        </p:attrNameLst>
                                      </p:cBhvr>
                                      <p:to>
                                        <p:strVal val="visible"/>
                                      </p:to>
                                    </p:set>
                                    <p:animEffect transition="in" filter="wipe(down)">
                                      <p:cBhvr>
                                        <p:cTn id="99"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p:bldP spid="67588" grpId="0" animBg="1"/>
      <p:bldP spid="67589" grpId="0" animBg="1"/>
      <p:bldP spid="67590" grpId="0" animBg="1"/>
      <p:bldP spid="67591" grpId="0" animBg="1"/>
      <p:bldP spid="67592" grpId="0" animBg="1"/>
      <p:bldP spid="67593" grpId="0" animBg="1"/>
      <p:bldP spid="67594" grpId="0" animBg="1"/>
      <p:bldP spid="67595" grpId="0" animBg="1"/>
      <p:bldP spid="67596" grpId="0" animBg="1"/>
      <p:bldP spid="67597" grpId="0" animBg="1"/>
      <p:bldP spid="67598" grpId="0" animBg="1"/>
      <p:bldP spid="67599" grpId="0" animBg="1"/>
      <p:bldP spid="67600" grpId="0" animBg="1"/>
      <p:bldP spid="67601" grpId="0" animBg="1"/>
      <p:bldP spid="6760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body" idx="1"/>
          </p:nvPr>
        </p:nvSpPr>
        <p:spPr>
          <a:xfrm>
            <a:off x="395288" y="1239838"/>
            <a:ext cx="7772400" cy="5410200"/>
          </a:xfrm>
        </p:spPr>
        <p:txBody>
          <a:bodyPr/>
          <a:lstStyle/>
          <a:p>
            <a:pPr eaLnBrk="1" hangingPunct="1">
              <a:buFontTx/>
              <a:buNone/>
            </a:pPr>
            <a:r>
              <a:rPr lang="en-US" altLang="zh-CN" sz="2000" dirty="0"/>
              <a:t>class A { </a:t>
            </a:r>
            <a:endParaRPr lang="en-US" altLang="zh-CN" sz="2000" dirty="0"/>
          </a:p>
          <a:p>
            <a:pPr eaLnBrk="1" hangingPunct="1">
              <a:buFontTx/>
              <a:buNone/>
            </a:pPr>
            <a:r>
              <a:rPr lang="en-US" altLang="zh-CN" sz="2000" dirty="0"/>
              <a:t>public:	</a:t>
            </a:r>
            <a:endParaRPr lang="en-US" altLang="zh-CN" sz="2000" dirty="0"/>
          </a:p>
          <a:p>
            <a:pPr eaLnBrk="1" hangingPunct="1">
              <a:buFontTx/>
              <a:buNone/>
            </a:pPr>
            <a:r>
              <a:rPr lang="en-US" altLang="zh-CN" sz="2000" dirty="0"/>
              <a:t>	void </a:t>
            </a:r>
            <a:r>
              <a:rPr lang="en-US" altLang="zh-CN" sz="2000" dirty="0" err="1"/>
              <a:t>vf</a:t>
            </a:r>
            <a:r>
              <a:rPr lang="en-US" altLang="zh-CN" sz="2000" dirty="0"/>
              <a:t>() {</a:t>
            </a:r>
            <a:endParaRPr lang="en-US" altLang="zh-CN" sz="2000" dirty="0"/>
          </a:p>
          <a:p>
            <a:pPr eaLnBrk="1" hangingPunct="1">
              <a:buFontTx/>
              <a:buNone/>
            </a:pPr>
            <a:r>
              <a:rPr lang="en-US" altLang="zh-CN" sz="2000" dirty="0"/>
              <a:t>		</a:t>
            </a:r>
            <a:r>
              <a:rPr lang="en-US" altLang="zh-CN" sz="2000" dirty="0" err="1"/>
              <a:t>cout</a:t>
            </a:r>
            <a:r>
              <a:rPr lang="en-US" altLang="zh-CN" sz="2000" dirty="0"/>
              <a:t>&lt;&lt;"I come from class A"&lt;&lt;</a:t>
            </a:r>
            <a:r>
              <a:rPr lang="en-US" altLang="zh-CN" sz="2000" dirty="0" err="1"/>
              <a:t>endl</a:t>
            </a:r>
            <a:r>
              <a:rPr lang="en-US" altLang="zh-CN" sz="2000" dirty="0"/>
              <a:t>;	}</a:t>
            </a:r>
            <a:endParaRPr lang="en-US" altLang="zh-CN" sz="2000" dirty="0"/>
          </a:p>
          <a:p>
            <a:pPr eaLnBrk="1" hangingPunct="1">
              <a:buFontTx/>
              <a:buNone/>
            </a:pPr>
            <a:r>
              <a:rPr lang="en-US" altLang="zh-CN" sz="2000" dirty="0"/>
              <a:t>};</a:t>
            </a:r>
            <a:endParaRPr lang="en-US" altLang="zh-CN" sz="2000" dirty="0"/>
          </a:p>
          <a:p>
            <a:pPr eaLnBrk="1" hangingPunct="1">
              <a:buFontTx/>
              <a:buNone/>
            </a:pPr>
            <a:r>
              <a:rPr lang="en-US" altLang="zh-CN" sz="2000" dirty="0"/>
              <a:t>class B: </a:t>
            </a:r>
            <a:r>
              <a:rPr lang="en-US" altLang="zh-CN" sz="2000" dirty="0">
                <a:solidFill>
                  <a:srgbClr val="FF3300"/>
                </a:solidFill>
              </a:rPr>
              <a:t>virtual</a:t>
            </a:r>
            <a:r>
              <a:rPr lang="en-US" altLang="zh-CN" sz="2000" dirty="0"/>
              <a:t> public A{};</a:t>
            </a:r>
            <a:endParaRPr lang="en-US" altLang="zh-CN" sz="2000" dirty="0"/>
          </a:p>
          <a:p>
            <a:pPr eaLnBrk="1" hangingPunct="1">
              <a:buFontTx/>
              <a:buNone/>
            </a:pPr>
            <a:r>
              <a:rPr lang="en-US" altLang="zh-CN" sz="2000" dirty="0"/>
              <a:t>class C: </a:t>
            </a:r>
            <a:r>
              <a:rPr lang="en-US" altLang="zh-CN" sz="2000" dirty="0">
                <a:solidFill>
                  <a:srgbClr val="FF3300"/>
                </a:solidFill>
              </a:rPr>
              <a:t>virtual </a:t>
            </a:r>
            <a:r>
              <a:rPr lang="en-US" altLang="zh-CN" sz="2000" dirty="0"/>
              <a:t>public A{};</a:t>
            </a:r>
            <a:endParaRPr lang="en-US" altLang="zh-CN" sz="2000" dirty="0"/>
          </a:p>
          <a:p>
            <a:pPr eaLnBrk="1" hangingPunct="1">
              <a:buFontTx/>
              <a:buNone/>
            </a:pPr>
            <a:r>
              <a:rPr lang="en-US" altLang="zh-CN" sz="2000" dirty="0"/>
              <a:t>class D: public B, public C{};</a:t>
            </a:r>
            <a:endParaRPr lang="en-US" altLang="zh-CN" sz="2000" dirty="0"/>
          </a:p>
          <a:p>
            <a:pPr eaLnBrk="1" hangingPunct="1">
              <a:buFontTx/>
              <a:buNone/>
            </a:pPr>
            <a:endParaRPr lang="en-US" altLang="zh-CN" sz="2000" dirty="0"/>
          </a:p>
          <a:p>
            <a:pPr eaLnBrk="1" hangingPunct="1">
              <a:buFontTx/>
              <a:buNone/>
            </a:pPr>
            <a:r>
              <a:rPr lang="en-US" altLang="zh-CN" sz="2000" dirty="0"/>
              <a:t>void main()</a:t>
            </a:r>
            <a:endParaRPr lang="en-US" altLang="zh-CN" sz="2000" dirty="0"/>
          </a:p>
          <a:p>
            <a:pPr eaLnBrk="1" hangingPunct="1">
              <a:buFontTx/>
              <a:buNone/>
            </a:pPr>
            <a:r>
              <a:rPr lang="en-US" altLang="zh-CN" sz="2000" dirty="0"/>
              <a:t>{</a:t>
            </a:r>
            <a:endParaRPr lang="en-US" altLang="zh-CN" sz="2000" dirty="0"/>
          </a:p>
          <a:p>
            <a:pPr eaLnBrk="1" hangingPunct="1">
              <a:buFontTx/>
              <a:buNone/>
            </a:pPr>
            <a:r>
              <a:rPr lang="en-US" altLang="zh-CN" sz="2000" dirty="0"/>
              <a:t>	D </a:t>
            </a:r>
            <a:r>
              <a:rPr lang="en-US" altLang="zh-CN" sz="2000" dirty="0" err="1"/>
              <a:t>d</a:t>
            </a:r>
            <a:r>
              <a:rPr lang="en-US" altLang="zh-CN" sz="2000" dirty="0"/>
              <a:t>;</a:t>
            </a:r>
            <a:endParaRPr lang="en-US" altLang="zh-CN" sz="2000" dirty="0"/>
          </a:p>
          <a:p>
            <a:pPr eaLnBrk="1" hangingPunct="1">
              <a:buFontTx/>
              <a:buNone/>
            </a:pPr>
            <a:r>
              <a:rPr lang="en-US" altLang="zh-CN" sz="2000" dirty="0"/>
              <a:t>	</a:t>
            </a:r>
            <a:r>
              <a:rPr lang="en-US" altLang="zh-CN" sz="2000" dirty="0" err="1"/>
              <a:t>d.vf</a:t>
            </a:r>
            <a:r>
              <a:rPr lang="en-US" altLang="zh-CN" sz="2000" dirty="0"/>
              <a:t>();	// okay</a:t>
            </a:r>
            <a:endParaRPr lang="en-US" altLang="zh-CN" sz="2000" dirty="0"/>
          </a:p>
          <a:p>
            <a:pPr eaLnBrk="1" hangingPunct="1">
              <a:buFontTx/>
              <a:buNone/>
            </a:pPr>
            <a:r>
              <a:rPr lang="en-US" altLang="zh-CN" sz="2000" dirty="0"/>
              <a:t>}</a:t>
            </a:r>
            <a:endParaRPr lang="en-US" altLang="zh-CN" sz="2000" dirty="0"/>
          </a:p>
        </p:txBody>
      </p:sp>
      <p:sp>
        <p:nvSpPr>
          <p:cNvPr id="68611" name="Rectangle 3"/>
          <p:cNvSpPr>
            <a:spLocks noChangeArrowheads="1"/>
          </p:cNvSpPr>
          <p:nvPr/>
        </p:nvSpPr>
        <p:spPr bwMode="auto">
          <a:xfrm>
            <a:off x="6172200" y="2924175"/>
            <a:ext cx="407988" cy="460375"/>
          </a:xfrm>
          <a:prstGeom prst="rect">
            <a:avLst/>
          </a:prstGeom>
          <a:solidFill>
            <a:schemeClr val="accent1"/>
          </a:solidFill>
          <a:ln w="3175">
            <a:solidFill>
              <a:schemeClr val="bg1"/>
            </a:solidFill>
            <a:miter lim="800000"/>
          </a:ln>
        </p:spPr>
        <p:txBody>
          <a:bodyPr wrap="none" lIns="92075" tIns="46038" rIns="92075" bIns="46038" anchor="ctr">
            <a:spAutoFit/>
          </a:bodyPr>
          <a:lstStyle/>
          <a:p>
            <a:pPr algn="ct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68612" name="Rectangle 4"/>
          <p:cNvSpPr>
            <a:spLocks noChangeArrowheads="1"/>
          </p:cNvSpPr>
          <p:nvPr/>
        </p:nvSpPr>
        <p:spPr bwMode="auto">
          <a:xfrm>
            <a:off x="5148263" y="3716338"/>
            <a:ext cx="407987"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68613" name="Rectangle 5"/>
          <p:cNvSpPr>
            <a:spLocks noChangeArrowheads="1"/>
          </p:cNvSpPr>
          <p:nvPr/>
        </p:nvSpPr>
        <p:spPr bwMode="auto">
          <a:xfrm>
            <a:off x="6877050" y="3789363"/>
            <a:ext cx="407988"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68614" name="Rectangle 6"/>
          <p:cNvSpPr>
            <a:spLocks noChangeArrowheads="1"/>
          </p:cNvSpPr>
          <p:nvPr/>
        </p:nvSpPr>
        <p:spPr bwMode="auto">
          <a:xfrm>
            <a:off x="5940425" y="4657725"/>
            <a:ext cx="574675" cy="825500"/>
          </a:xfrm>
          <a:prstGeom prst="rect">
            <a:avLst/>
          </a:prstGeom>
          <a:solidFill>
            <a:schemeClr val="accent1"/>
          </a:solidFill>
          <a:ln w="3175">
            <a:solidFill>
              <a:schemeClr val="bg1"/>
            </a:solidFill>
            <a:miter lim="800000"/>
          </a:ln>
        </p:spPr>
        <p:txBody>
          <a:bodyPr lIns="92075" tIns="46038" rIns="92075" bIns="46038" anchor="ctr">
            <a:spAutoFit/>
          </a:bodyPr>
          <a:lstStyle/>
          <a:p>
            <a:pPr algn="ctr"/>
            <a:endParaRPr kumimoji="1" lang="en-US" altLang="zh-CN" sz="2400">
              <a:latin typeface="Times New Roman" panose="02020603050405020304" pitchFamily="18" charset="0"/>
            </a:endParaRPr>
          </a:p>
          <a:p>
            <a:pPr algn="ct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68615" name="Line 7"/>
          <p:cNvSpPr>
            <a:spLocks noChangeShapeType="1"/>
          </p:cNvSpPr>
          <p:nvPr/>
        </p:nvSpPr>
        <p:spPr bwMode="auto">
          <a:xfrm flipV="1">
            <a:off x="5651500" y="3429000"/>
            <a:ext cx="576263" cy="287338"/>
          </a:xfrm>
          <a:prstGeom prst="line">
            <a:avLst/>
          </a:prstGeom>
          <a:noFill/>
          <a:ln w="3175">
            <a:solidFill>
              <a:schemeClr val="folHlink"/>
            </a:solidFill>
            <a:round/>
            <a:tailEnd type="triangle" w="med" len="med"/>
          </a:ln>
        </p:spPr>
        <p:txBody>
          <a:bodyPr lIns="92075" tIns="46038" rIns="92075" bIns="46038" anchor="ctr">
            <a:spAutoFit/>
          </a:bodyPr>
          <a:lstStyle/>
          <a:p>
            <a:endParaRPr lang="zh-CN" altLang="en-US"/>
          </a:p>
        </p:txBody>
      </p:sp>
      <p:sp>
        <p:nvSpPr>
          <p:cNvPr id="68616" name="Line 8"/>
          <p:cNvSpPr>
            <a:spLocks noChangeShapeType="1"/>
          </p:cNvSpPr>
          <p:nvPr/>
        </p:nvSpPr>
        <p:spPr bwMode="auto">
          <a:xfrm flipH="1" flipV="1">
            <a:off x="6516688" y="3429000"/>
            <a:ext cx="503237" cy="360363"/>
          </a:xfrm>
          <a:prstGeom prst="line">
            <a:avLst/>
          </a:prstGeom>
          <a:noFill/>
          <a:ln w="3175">
            <a:solidFill>
              <a:schemeClr val="folHlink"/>
            </a:solidFill>
            <a:round/>
            <a:tailEnd type="triangle" w="med" len="med"/>
          </a:ln>
        </p:spPr>
        <p:txBody>
          <a:bodyPr lIns="92075" tIns="46038" rIns="92075" bIns="46038" anchor="ctr">
            <a:spAutoFit/>
          </a:bodyPr>
          <a:lstStyle/>
          <a:p>
            <a:endParaRPr lang="zh-CN" altLang="en-US"/>
          </a:p>
        </p:txBody>
      </p:sp>
      <p:sp>
        <p:nvSpPr>
          <p:cNvPr id="68617" name="Line 9"/>
          <p:cNvSpPr>
            <a:spLocks noChangeShapeType="1"/>
          </p:cNvSpPr>
          <p:nvPr/>
        </p:nvSpPr>
        <p:spPr bwMode="auto">
          <a:xfrm flipH="1" flipV="1">
            <a:off x="5724525" y="4149725"/>
            <a:ext cx="431800" cy="503238"/>
          </a:xfrm>
          <a:prstGeom prst="line">
            <a:avLst/>
          </a:prstGeom>
          <a:noFill/>
          <a:ln w="3175">
            <a:solidFill>
              <a:schemeClr val="folHlink"/>
            </a:solidFill>
            <a:round/>
            <a:tailEnd type="triangle" w="med" len="med"/>
          </a:ln>
        </p:spPr>
        <p:txBody>
          <a:bodyPr lIns="92075" tIns="46038" rIns="92075" bIns="46038" anchor="ctr">
            <a:spAutoFit/>
          </a:bodyPr>
          <a:lstStyle/>
          <a:p>
            <a:endParaRPr lang="zh-CN" altLang="en-US"/>
          </a:p>
        </p:txBody>
      </p:sp>
      <p:sp>
        <p:nvSpPr>
          <p:cNvPr id="68618" name="Line 10"/>
          <p:cNvSpPr>
            <a:spLocks noChangeShapeType="1"/>
          </p:cNvSpPr>
          <p:nvPr/>
        </p:nvSpPr>
        <p:spPr bwMode="auto">
          <a:xfrm flipV="1">
            <a:off x="6443663" y="4221163"/>
            <a:ext cx="649287" cy="431800"/>
          </a:xfrm>
          <a:prstGeom prst="line">
            <a:avLst/>
          </a:prstGeom>
          <a:noFill/>
          <a:ln w="3175">
            <a:solidFill>
              <a:schemeClr val="folHlink"/>
            </a:solidFill>
            <a:round/>
            <a:tailEnd type="triangle" w="med" len="med"/>
          </a:ln>
        </p:spPr>
        <p:txBody>
          <a:bodyPr lIns="92075" tIns="46038" rIns="92075" bIns="46038" anchor="ctr">
            <a:spAutoFit/>
          </a:bodyPr>
          <a:lstStyle/>
          <a:p>
            <a:endParaRPr lang="zh-CN" altLang="en-US"/>
          </a:p>
        </p:txBody>
      </p:sp>
      <p:sp>
        <p:nvSpPr>
          <p:cNvPr id="68619" name="Text Box 11"/>
          <p:cNvSpPr txBox="1">
            <a:spLocks noChangeArrowheads="1"/>
          </p:cNvSpPr>
          <p:nvPr/>
        </p:nvSpPr>
        <p:spPr bwMode="auto">
          <a:xfrm>
            <a:off x="6516688" y="2924175"/>
            <a:ext cx="647700" cy="457200"/>
          </a:xfrm>
          <a:prstGeom prst="rect">
            <a:avLst/>
          </a:prstGeom>
          <a:solidFill>
            <a:srgbClr val="FFFFCC"/>
          </a:solidFill>
          <a:ln w="9525">
            <a:noFill/>
            <a:miter lim="800000"/>
          </a:ln>
        </p:spPr>
        <p:txBody>
          <a:bodyPr lIns="92075" tIns="46038" rIns="92075" bIns="46038">
            <a:spAutoFit/>
          </a:bodyPr>
          <a:lstStyle/>
          <a:p>
            <a:pPr algn="ctr">
              <a:spcBef>
                <a:spcPct val="50000"/>
              </a:spcBef>
            </a:pPr>
            <a:r>
              <a:rPr kumimoji="1" lang="en-US" altLang="zh-CN" sz="2400">
                <a:latin typeface="Times New Roman" panose="02020603050405020304" pitchFamily="18" charset="0"/>
              </a:rPr>
              <a:t>Vf()</a:t>
            </a:r>
            <a:endParaRPr kumimoji="1" lang="en-US" altLang="zh-CN" sz="2400">
              <a:latin typeface="Times New Roman" panose="02020603050405020304" pitchFamily="18" charset="0"/>
            </a:endParaRPr>
          </a:p>
        </p:txBody>
      </p:sp>
      <p:sp>
        <p:nvSpPr>
          <p:cNvPr id="68620" name="Text Box 12"/>
          <p:cNvSpPr txBox="1">
            <a:spLocks noChangeArrowheads="1"/>
          </p:cNvSpPr>
          <p:nvPr/>
        </p:nvSpPr>
        <p:spPr bwMode="auto">
          <a:xfrm>
            <a:off x="5580063" y="3716338"/>
            <a:ext cx="647700" cy="457200"/>
          </a:xfrm>
          <a:prstGeom prst="rect">
            <a:avLst/>
          </a:prstGeom>
          <a:solidFill>
            <a:srgbClr val="FFFFCC"/>
          </a:solidFill>
          <a:ln w="9525">
            <a:noFill/>
            <a:miter lim="800000"/>
          </a:ln>
        </p:spPr>
        <p:txBody>
          <a:bodyPr lIns="92075" tIns="46038" rIns="92075" bIns="46038">
            <a:spAutoFit/>
          </a:bodyPr>
          <a:lstStyle/>
          <a:p>
            <a:pPr algn="ctr">
              <a:spcBef>
                <a:spcPct val="50000"/>
              </a:spcBef>
            </a:pPr>
            <a:r>
              <a:rPr kumimoji="1" lang="en-US" altLang="zh-CN" sz="2400">
                <a:latin typeface="Times New Roman" panose="02020603050405020304" pitchFamily="18" charset="0"/>
              </a:rPr>
              <a:t>Vf()</a:t>
            </a:r>
            <a:endParaRPr kumimoji="1" lang="en-US" altLang="zh-CN" sz="2400">
              <a:latin typeface="Times New Roman" panose="02020603050405020304" pitchFamily="18" charset="0"/>
            </a:endParaRPr>
          </a:p>
        </p:txBody>
      </p:sp>
      <p:sp>
        <p:nvSpPr>
          <p:cNvPr id="68621" name="Text Box 13"/>
          <p:cNvSpPr txBox="1">
            <a:spLocks noChangeArrowheads="1"/>
          </p:cNvSpPr>
          <p:nvPr/>
        </p:nvSpPr>
        <p:spPr bwMode="auto">
          <a:xfrm>
            <a:off x="7308850" y="3789363"/>
            <a:ext cx="647700" cy="457200"/>
          </a:xfrm>
          <a:prstGeom prst="rect">
            <a:avLst/>
          </a:prstGeom>
          <a:solidFill>
            <a:srgbClr val="FFFFCC"/>
          </a:solidFill>
          <a:ln w="9525">
            <a:noFill/>
            <a:miter lim="800000"/>
          </a:ln>
        </p:spPr>
        <p:txBody>
          <a:bodyPr lIns="92075" tIns="46038" rIns="92075" bIns="46038">
            <a:spAutoFit/>
          </a:bodyPr>
          <a:lstStyle/>
          <a:p>
            <a:pPr algn="ctr">
              <a:spcBef>
                <a:spcPct val="50000"/>
              </a:spcBef>
            </a:pPr>
            <a:r>
              <a:rPr kumimoji="1" lang="en-US" altLang="zh-CN" sz="2400">
                <a:latin typeface="Times New Roman" panose="02020603050405020304" pitchFamily="18" charset="0"/>
              </a:rPr>
              <a:t>Vf()</a:t>
            </a:r>
            <a:endParaRPr kumimoji="1" lang="en-US" altLang="zh-CN" sz="2400">
              <a:latin typeface="Times New Roman" panose="02020603050405020304" pitchFamily="18" charset="0"/>
            </a:endParaRPr>
          </a:p>
        </p:txBody>
      </p:sp>
      <p:sp>
        <p:nvSpPr>
          <p:cNvPr id="68622" name="Text Box 14"/>
          <p:cNvSpPr txBox="1">
            <a:spLocks noChangeArrowheads="1"/>
          </p:cNvSpPr>
          <p:nvPr/>
        </p:nvSpPr>
        <p:spPr bwMode="auto">
          <a:xfrm>
            <a:off x="6516688" y="4652963"/>
            <a:ext cx="1223962" cy="854075"/>
          </a:xfrm>
          <a:prstGeom prst="rect">
            <a:avLst/>
          </a:prstGeom>
          <a:solidFill>
            <a:srgbClr val="FFFFCC"/>
          </a:solidFill>
          <a:ln w="9525">
            <a:noFill/>
            <a:miter lim="800000"/>
          </a:ln>
        </p:spPr>
        <p:txBody>
          <a:bodyPr lIns="92075" tIns="46038" rIns="92075" bIns="46038">
            <a:spAutoFit/>
          </a:bodyPr>
          <a:lstStyle/>
          <a:p>
            <a:pPr algn="ctr">
              <a:spcBef>
                <a:spcPct val="50000"/>
              </a:spcBef>
            </a:pPr>
            <a:endParaRPr kumimoji="1" lang="en-US" altLang="zh-CN" sz="2000" dirty="0">
              <a:latin typeface="Times New Roman" panose="02020603050405020304" pitchFamily="18" charset="0"/>
            </a:endParaRPr>
          </a:p>
          <a:p>
            <a:pPr algn="ctr">
              <a:spcBef>
                <a:spcPct val="50000"/>
              </a:spcBef>
            </a:pPr>
            <a:r>
              <a:rPr kumimoji="1" lang="en-US" altLang="zh-CN" sz="2000" dirty="0">
                <a:latin typeface="Times New Roman" panose="02020603050405020304" pitchFamily="18" charset="0"/>
              </a:rPr>
              <a:t>A::Vf()</a:t>
            </a:r>
            <a:endParaRPr kumimoji="1" lang="en-US" altLang="zh-CN" sz="2000" dirty="0">
              <a:latin typeface="Times New Roman" panose="02020603050405020304" pitchFamily="18" charset="0"/>
            </a:endParaRPr>
          </a:p>
        </p:txBody>
      </p:sp>
      <p:sp>
        <p:nvSpPr>
          <p:cNvPr id="121870" name="Rectangle 15"/>
          <p:cNvSpPr>
            <a:spLocks noChangeArrowheads="1"/>
          </p:cNvSpPr>
          <p:nvPr/>
        </p:nvSpPr>
        <p:spPr bwMode="auto">
          <a:xfrm>
            <a:off x="684213" y="333375"/>
            <a:ext cx="8064500" cy="457200"/>
          </a:xfrm>
          <a:prstGeom prst="rect">
            <a:avLst/>
          </a:prstGeom>
          <a:noFill/>
          <a:ln w="9525">
            <a:noFill/>
            <a:miter lim="800000"/>
          </a:ln>
        </p:spPr>
        <p:txBody>
          <a:bodyPr>
            <a:spAutoFit/>
          </a:bodyPr>
          <a:lstStyle/>
          <a:p>
            <a:pPr algn="just">
              <a:spcBef>
                <a:spcPct val="50000"/>
              </a:spcBef>
            </a:pPr>
            <a:r>
              <a:rPr lang="zh-CN" altLang="en-US" sz="2400" b="1">
                <a:latin typeface="Times New Roman" panose="02020603050405020304" pitchFamily="18" charset="0"/>
              </a:rPr>
              <a:t>将</a:t>
            </a:r>
            <a:r>
              <a:rPr lang="zh-CN" altLang="zh-CN" sz="2400" b="1">
                <a:latin typeface="Times New Roman" panose="02020603050405020304" pitchFamily="18" charset="0"/>
              </a:rPr>
              <a:t>【例</a:t>
            </a:r>
            <a:r>
              <a:rPr lang="en-US" altLang="zh-CN" sz="2400" b="1">
                <a:latin typeface="Times New Roman" panose="02020603050405020304" pitchFamily="18" charset="0"/>
              </a:rPr>
              <a:t>】  </a:t>
            </a:r>
            <a:r>
              <a:rPr lang="zh-CN" altLang="en-US" sz="2400" b="1">
                <a:latin typeface="Times New Roman" panose="02020603050405020304" pitchFamily="18" charset="0"/>
              </a:rPr>
              <a:t>改为虚拟继承不会产生二义性。</a:t>
            </a:r>
            <a:endParaRPr lang="zh-CN" altLang="en-US" sz="24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68611"/>
                                        </p:tgtEl>
                                        <p:attrNameLst>
                                          <p:attrName>style.visibility</p:attrName>
                                        </p:attrNameLst>
                                      </p:cBhvr>
                                      <p:to>
                                        <p:strVal val="visible"/>
                                      </p:to>
                                    </p:set>
                                    <p:anim calcmode="lin" valueType="num">
                                      <p:cBhvr>
                                        <p:cTn id="7" dur="1000" fill="hold"/>
                                        <p:tgtEl>
                                          <p:spTgt spid="68611"/>
                                        </p:tgtEl>
                                        <p:attrNameLst>
                                          <p:attrName>ppt_w</p:attrName>
                                        </p:attrNameLst>
                                      </p:cBhvr>
                                      <p:tavLst>
                                        <p:tav tm="0">
                                          <p:val>
                                            <p:fltVal val="0"/>
                                          </p:val>
                                        </p:tav>
                                        <p:tav tm="100000">
                                          <p:val>
                                            <p:strVal val="#ppt_w"/>
                                          </p:val>
                                        </p:tav>
                                      </p:tavLst>
                                    </p:anim>
                                    <p:anim calcmode="lin" valueType="num">
                                      <p:cBhvr>
                                        <p:cTn id="8" dur="1000" fill="hold"/>
                                        <p:tgtEl>
                                          <p:spTgt spid="68611"/>
                                        </p:tgtEl>
                                        <p:attrNameLst>
                                          <p:attrName>ppt_h</p:attrName>
                                        </p:attrNameLst>
                                      </p:cBhvr>
                                      <p:tavLst>
                                        <p:tav tm="0">
                                          <p:val>
                                            <p:fltVal val="0"/>
                                          </p:val>
                                        </p:tav>
                                        <p:tav tm="100000">
                                          <p:val>
                                            <p:strVal val="#ppt_h"/>
                                          </p:val>
                                        </p:tav>
                                      </p:tavLst>
                                    </p:anim>
                                    <p:anim calcmode="lin" valueType="num">
                                      <p:cBhvr>
                                        <p:cTn id="9" dur="1000" fill="hold"/>
                                        <p:tgtEl>
                                          <p:spTgt spid="68611"/>
                                        </p:tgtEl>
                                        <p:attrNameLst>
                                          <p:attrName>style.rotation</p:attrName>
                                        </p:attrNameLst>
                                      </p:cBhvr>
                                      <p:tavLst>
                                        <p:tav tm="0">
                                          <p:val>
                                            <p:fltVal val="90"/>
                                          </p:val>
                                        </p:tav>
                                        <p:tav tm="100000">
                                          <p:val>
                                            <p:fltVal val="0"/>
                                          </p:val>
                                        </p:tav>
                                      </p:tavLst>
                                    </p:anim>
                                    <p:animEffect transition="in" filter="fade">
                                      <p:cBhvr>
                                        <p:cTn id="10" dur="1000"/>
                                        <p:tgtEl>
                                          <p:spTgt spid="68611"/>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68612"/>
                                        </p:tgtEl>
                                        <p:attrNameLst>
                                          <p:attrName>style.visibility</p:attrName>
                                        </p:attrNameLst>
                                      </p:cBhvr>
                                      <p:to>
                                        <p:strVal val="visible"/>
                                      </p:to>
                                    </p:set>
                                    <p:anim calcmode="lin" valueType="num">
                                      <p:cBhvr>
                                        <p:cTn id="13" dur="1000" fill="hold"/>
                                        <p:tgtEl>
                                          <p:spTgt spid="68612"/>
                                        </p:tgtEl>
                                        <p:attrNameLst>
                                          <p:attrName>ppt_w</p:attrName>
                                        </p:attrNameLst>
                                      </p:cBhvr>
                                      <p:tavLst>
                                        <p:tav tm="0">
                                          <p:val>
                                            <p:fltVal val="0"/>
                                          </p:val>
                                        </p:tav>
                                        <p:tav tm="100000">
                                          <p:val>
                                            <p:strVal val="#ppt_w"/>
                                          </p:val>
                                        </p:tav>
                                      </p:tavLst>
                                    </p:anim>
                                    <p:anim calcmode="lin" valueType="num">
                                      <p:cBhvr>
                                        <p:cTn id="14" dur="1000" fill="hold"/>
                                        <p:tgtEl>
                                          <p:spTgt spid="68612"/>
                                        </p:tgtEl>
                                        <p:attrNameLst>
                                          <p:attrName>ppt_h</p:attrName>
                                        </p:attrNameLst>
                                      </p:cBhvr>
                                      <p:tavLst>
                                        <p:tav tm="0">
                                          <p:val>
                                            <p:fltVal val="0"/>
                                          </p:val>
                                        </p:tav>
                                        <p:tav tm="100000">
                                          <p:val>
                                            <p:strVal val="#ppt_h"/>
                                          </p:val>
                                        </p:tav>
                                      </p:tavLst>
                                    </p:anim>
                                    <p:anim calcmode="lin" valueType="num">
                                      <p:cBhvr>
                                        <p:cTn id="15" dur="1000" fill="hold"/>
                                        <p:tgtEl>
                                          <p:spTgt spid="68612"/>
                                        </p:tgtEl>
                                        <p:attrNameLst>
                                          <p:attrName>style.rotation</p:attrName>
                                        </p:attrNameLst>
                                      </p:cBhvr>
                                      <p:tavLst>
                                        <p:tav tm="0">
                                          <p:val>
                                            <p:fltVal val="90"/>
                                          </p:val>
                                        </p:tav>
                                        <p:tav tm="100000">
                                          <p:val>
                                            <p:fltVal val="0"/>
                                          </p:val>
                                        </p:tav>
                                      </p:tavLst>
                                    </p:anim>
                                    <p:animEffect transition="in" filter="fade">
                                      <p:cBhvr>
                                        <p:cTn id="16" dur="1000"/>
                                        <p:tgtEl>
                                          <p:spTgt spid="68612"/>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68613"/>
                                        </p:tgtEl>
                                        <p:attrNameLst>
                                          <p:attrName>style.visibility</p:attrName>
                                        </p:attrNameLst>
                                      </p:cBhvr>
                                      <p:to>
                                        <p:strVal val="visible"/>
                                      </p:to>
                                    </p:set>
                                    <p:anim calcmode="lin" valueType="num">
                                      <p:cBhvr>
                                        <p:cTn id="19" dur="1000" fill="hold"/>
                                        <p:tgtEl>
                                          <p:spTgt spid="68613"/>
                                        </p:tgtEl>
                                        <p:attrNameLst>
                                          <p:attrName>ppt_w</p:attrName>
                                        </p:attrNameLst>
                                      </p:cBhvr>
                                      <p:tavLst>
                                        <p:tav tm="0">
                                          <p:val>
                                            <p:fltVal val="0"/>
                                          </p:val>
                                        </p:tav>
                                        <p:tav tm="100000">
                                          <p:val>
                                            <p:strVal val="#ppt_w"/>
                                          </p:val>
                                        </p:tav>
                                      </p:tavLst>
                                    </p:anim>
                                    <p:anim calcmode="lin" valueType="num">
                                      <p:cBhvr>
                                        <p:cTn id="20" dur="1000" fill="hold"/>
                                        <p:tgtEl>
                                          <p:spTgt spid="68613"/>
                                        </p:tgtEl>
                                        <p:attrNameLst>
                                          <p:attrName>ppt_h</p:attrName>
                                        </p:attrNameLst>
                                      </p:cBhvr>
                                      <p:tavLst>
                                        <p:tav tm="0">
                                          <p:val>
                                            <p:fltVal val="0"/>
                                          </p:val>
                                        </p:tav>
                                        <p:tav tm="100000">
                                          <p:val>
                                            <p:strVal val="#ppt_h"/>
                                          </p:val>
                                        </p:tav>
                                      </p:tavLst>
                                    </p:anim>
                                    <p:anim calcmode="lin" valueType="num">
                                      <p:cBhvr>
                                        <p:cTn id="21" dur="1000" fill="hold"/>
                                        <p:tgtEl>
                                          <p:spTgt spid="68613"/>
                                        </p:tgtEl>
                                        <p:attrNameLst>
                                          <p:attrName>style.rotation</p:attrName>
                                        </p:attrNameLst>
                                      </p:cBhvr>
                                      <p:tavLst>
                                        <p:tav tm="0">
                                          <p:val>
                                            <p:fltVal val="90"/>
                                          </p:val>
                                        </p:tav>
                                        <p:tav tm="100000">
                                          <p:val>
                                            <p:fltVal val="0"/>
                                          </p:val>
                                        </p:tav>
                                      </p:tavLst>
                                    </p:anim>
                                    <p:animEffect transition="in" filter="fade">
                                      <p:cBhvr>
                                        <p:cTn id="22" dur="1000"/>
                                        <p:tgtEl>
                                          <p:spTgt spid="68613"/>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68614"/>
                                        </p:tgtEl>
                                        <p:attrNameLst>
                                          <p:attrName>style.visibility</p:attrName>
                                        </p:attrNameLst>
                                      </p:cBhvr>
                                      <p:to>
                                        <p:strVal val="visible"/>
                                      </p:to>
                                    </p:set>
                                    <p:anim calcmode="lin" valueType="num">
                                      <p:cBhvr>
                                        <p:cTn id="25" dur="1000" fill="hold"/>
                                        <p:tgtEl>
                                          <p:spTgt spid="68614"/>
                                        </p:tgtEl>
                                        <p:attrNameLst>
                                          <p:attrName>ppt_w</p:attrName>
                                        </p:attrNameLst>
                                      </p:cBhvr>
                                      <p:tavLst>
                                        <p:tav tm="0">
                                          <p:val>
                                            <p:fltVal val="0"/>
                                          </p:val>
                                        </p:tav>
                                        <p:tav tm="100000">
                                          <p:val>
                                            <p:strVal val="#ppt_w"/>
                                          </p:val>
                                        </p:tav>
                                      </p:tavLst>
                                    </p:anim>
                                    <p:anim calcmode="lin" valueType="num">
                                      <p:cBhvr>
                                        <p:cTn id="26" dur="1000" fill="hold"/>
                                        <p:tgtEl>
                                          <p:spTgt spid="68614"/>
                                        </p:tgtEl>
                                        <p:attrNameLst>
                                          <p:attrName>ppt_h</p:attrName>
                                        </p:attrNameLst>
                                      </p:cBhvr>
                                      <p:tavLst>
                                        <p:tav tm="0">
                                          <p:val>
                                            <p:fltVal val="0"/>
                                          </p:val>
                                        </p:tav>
                                        <p:tav tm="100000">
                                          <p:val>
                                            <p:strVal val="#ppt_h"/>
                                          </p:val>
                                        </p:tav>
                                      </p:tavLst>
                                    </p:anim>
                                    <p:anim calcmode="lin" valueType="num">
                                      <p:cBhvr>
                                        <p:cTn id="27" dur="1000" fill="hold"/>
                                        <p:tgtEl>
                                          <p:spTgt spid="68614"/>
                                        </p:tgtEl>
                                        <p:attrNameLst>
                                          <p:attrName>style.rotation</p:attrName>
                                        </p:attrNameLst>
                                      </p:cBhvr>
                                      <p:tavLst>
                                        <p:tav tm="0">
                                          <p:val>
                                            <p:fltVal val="90"/>
                                          </p:val>
                                        </p:tav>
                                        <p:tav tm="100000">
                                          <p:val>
                                            <p:fltVal val="0"/>
                                          </p:val>
                                        </p:tav>
                                      </p:tavLst>
                                    </p:anim>
                                    <p:animEffect transition="in" filter="fade">
                                      <p:cBhvr>
                                        <p:cTn id="28" dur="1000"/>
                                        <p:tgtEl>
                                          <p:spTgt spid="68614"/>
                                        </p:tgtEl>
                                      </p:cBhvr>
                                    </p:animEffect>
                                  </p:childTnLst>
                                </p:cTn>
                              </p:par>
                              <p:par>
                                <p:cTn id="29" presetID="31" presetClass="entr" presetSubtype="0" fill="hold" grpId="0" nodeType="withEffect">
                                  <p:stCondLst>
                                    <p:cond delay="0"/>
                                  </p:stCondLst>
                                  <p:iterate type="lt">
                                    <p:tmPct val="5000"/>
                                  </p:iterate>
                                  <p:childTnLst>
                                    <p:set>
                                      <p:cBhvr>
                                        <p:cTn id="30" dur="1" fill="hold">
                                          <p:stCondLst>
                                            <p:cond delay="0"/>
                                          </p:stCondLst>
                                        </p:cTn>
                                        <p:tgtEl>
                                          <p:spTgt spid="68615"/>
                                        </p:tgtEl>
                                        <p:attrNameLst>
                                          <p:attrName>style.visibility</p:attrName>
                                        </p:attrNameLst>
                                      </p:cBhvr>
                                      <p:to>
                                        <p:strVal val="visible"/>
                                      </p:to>
                                    </p:set>
                                    <p:anim calcmode="lin" valueType="num">
                                      <p:cBhvr>
                                        <p:cTn id="31" dur="1000" fill="hold"/>
                                        <p:tgtEl>
                                          <p:spTgt spid="68615"/>
                                        </p:tgtEl>
                                        <p:attrNameLst>
                                          <p:attrName>ppt_w</p:attrName>
                                        </p:attrNameLst>
                                      </p:cBhvr>
                                      <p:tavLst>
                                        <p:tav tm="0">
                                          <p:val>
                                            <p:fltVal val="0"/>
                                          </p:val>
                                        </p:tav>
                                        <p:tav tm="100000">
                                          <p:val>
                                            <p:strVal val="#ppt_w"/>
                                          </p:val>
                                        </p:tav>
                                      </p:tavLst>
                                    </p:anim>
                                    <p:anim calcmode="lin" valueType="num">
                                      <p:cBhvr>
                                        <p:cTn id="32" dur="1000" fill="hold"/>
                                        <p:tgtEl>
                                          <p:spTgt spid="68615"/>
                                        </p:tgtEl>
                                        <p:attrNameLst>
                                          <p:attrName>ppt_h</p:attrName>
                                        </p:attrNameLst>
                                      </p:cBhvr>
                                      <p:tavLst>
                                        <p:tav tm="0">
                                          <p:val>
                                            <p:fltVal val="0"/>
                                          </p:val>
                                        </p:tav>
                                        <p:tav tm="100000">
                                          <p:val>
                                            <p:strVal val="#ppt_h"/>
                                          </p:val>
                                        </p:tav>
                                      </p:tavLst>
                                    </p:anim>
                                    <p:anim calcmode="lin" valueType="num">
                                      <p:cBhvr>
                                        <p:cTn id="33" dur="1000" fill="hold"/>
                                        <p:tgtEl>
                                          <p:spTgt spid="68615"/>
                                        </p:tgtEl>
                                        <p:attrNameLst>
                                          <p:attrName>style.rotation</p:attrName>
                                        </p:attrNameLst>
                                      </p:cBhvr>
                                      <p:tavLst>
                                        <p:tav tm="0">
                                          <p:val>
                                            <p:fltVal val="90"/>
                                          </p:val>
                                        </p:tav>
                                        <p:tav tm="100000">
                                          <p:val>
                                            <p:fltVal val="0"/>
                                          </p:val>
                                        </p:tav>
                                      </p:tavLst>
                                    </p:anim>
                                    <p:animEffect transition="in" filter="fade">
                                      <p:cBhvr>
                                        <p:cTn id="34" dur="1000"/>
                                        <p:tgtEl>
                                          <p:spTgt spid="68615"/>
                                        </p:tgtEl>
                                      </p:cBhvr>
                                    </p:animEffect>
                                  </p:childTnLst>
                                </p:cTn>
                              </p:par>
                              <p:par>
                                <p:cTn id="35" presetID="31" presetClass="entr" presetSubtype="0" fill="hold" grpId="0" nodeType="withEffect">
                                  <p:stCondLst>
                                    <p:cond delay="0"/>
                                  </p:stCondLst>
                                  <p:iterate type="lt">
                                    <p:tmPct val="5000"/>
                                  </p:iterate>
                                  <p:childTnLst>
                                    <p:set>
                                      <p:cBhvr>
                                        <p:cTn id="36" dur="1" fill="hold">
                                          <p:stCondLst>
                                            <p:cond delay="0"/>
                                          </p:stCondLst>
                                        </p:cTn>
                                        <p:tgtEl>
                                          <p:spTgt spid="68616"/>
                                        </p:tgtEl>
                                        <p:attrNameLst>
                                          <p:attrName>style.visibility</p:attrName>
                                        </p:attrNameLst>
                                      </p:cBhvr>
                                      <p:to>
                                        <p:strVal val="visible"/>
                                      </p:to>
                                    </p:set>
                                    <p:anim calcmode="lin" valueType="num">
                                      <p:cBhvr>
                                        <p:cTn id="37" dur="1000" fill="hold"/>
                                        <p:tgtEl>
                                          <p:spTgt spid="68616"/>
                                        </p:tgtEl>
                                        <p:attrNameLst>
                                          <p:attrName>ppt_w</p:attrName>
                                        </p:attrNameLst>
                                      </p:cBhvr>
                                      <p:tavLst>
                                        <p:tav tm="0">
                                          <p:val>
                                            <p:fltVal val="0"/>
                                          </p:val>
                                        </p:tav>
                                        <p:tav tm="100000">
                                          <p:val>
                                            <p:strVal val="#ppt_w"/>
                                          </p:val>
                                        </p:tav>
                                      </p:tavLst>
                                    </p:anim>
                                    <p:anim calcmode="lin" valueType="num">
                                      <p:cBhvr>
                                        <p:cTn id="38" dur="1000" fill="hold"/>
                                        <p:tgtEl>
                                          <p:spTgt spid="68616"/>
                                        </p:tgtEl>
                                        <p:attrNameLst>
                                          <p:attrName>ppt_h</p:attrName>
                                        </p:attrNameLst>
                                      </p:cBhvr>
                                      <p:tavLst>
                                        <p:tav tm="0">
                                          <p:val>
                                            <p:fltVal val="0"/>
                                          </p:val>
                                        </p:tav>
                                        <p:tav tm="100000">
                                          <p:val>
                                            <p:strVal val="#ppt_h"/>
                                          </p:val>
                                        </p:tav>
                                      </p:tavLst>
                                    </p:anim>
                                    <p:anim calcmode="lin" valueType="num">
                                      <p:cBhvr>
                                        <p:cTn id="39" dur="1000" fill="hold"/>
                                        <p:tgtEl>
                                          <p:spTgt spid="68616"/>
                                        </p:tgtEl>
                                        <p:attrNameLst>
                                          <p:attrName>style.rotation</p:attrName>
                                        </p:attrNameLst>
                                      </p:cBhvr>
                                      <p:tavLst>
                                        <p:tav tm="0">
                                          <p:val>
                                            <p:fltVal val="90"/>
                                          </p:val>
                                        </p:tav>
                                        <p:tav tm="100000">
                                          <p:val>
                                            <p:fltVal val="0"/>
                                          </p:val>
                                        </p:tav>
                                      </p:tavLst>
                                    </p:anim>
                                    <p:animEffect transition="in" filter="fade">
                                      <p:cBhvr>
                                        <p:cTn id="40" dur="1000"/>
                                        <p:tgtEl>
                                          <p:spTgt spid="68616"/>
                                        </p:tgtEl>
                                      </p:cBhvr>
                                    </p:animEffect>
                                  </p:childTnLst>
                                </p:cTn>
                              </p:par>
                              <p:par>
                                <p:cTn id="41" presetID="31" presetClass="entr" presetSubtype="0" fill="hold" grpId="0" nodeType="withEffect">
                                  <p:stCondLst>
                                    <p:cond delay="0"/>
                                  </p:stCondLst>
                                  <p:iterate type="lt">
                                    <p:tmPct val="5000"/>
                                  </p:iterate>
                                  <p:childTnLst>
                                    <p:set>
                                      <p:cBhvr>
                                        <p:cTn id="42" dur="1" fill="hold">
                                          <p:stCondLst>
                                            <p:cond delay="0"/>
                                          </p:stCondLst>
                                        </p:cTn>
                                        <p:tgtEl>
                                          <p:spTgt spid="68617"/>
                                        </p:tgtEl>
                                        <p:attrNameLst>
                                          <p:attrName>style.visibility</p:attrName>
                                        </p:attrNameLst>
                                      </p:cBhvr>
                                      <p:to>
                                        <p:strVal val="visible"/>
                                      </p:to>
                                    </p:set>
                                    <p:anim calcmode="lin" valueType="num">
                                      <p:cBhvr>
                                        <p:cTn id="43" dur="1000" fill="hold"/>
                                        <p:tgtEl>
                                          <p:spTgt spid="68617"/>
                                        </p:tgtEl>
                                        <p:attrNameLst>
                                          <p:attrName>ppt_w</p:attrName>
                                        </p:attrNameLst>
                                      </p:cBhvr>
                                      <p:tavLst>
                                        <p:tav tm="0">
                                          <p:val>
                                            <p:fltVal val="0"/>
                                          </p:val>
                                        </p:tav>
                                        <p:tav tm="100000">
                                          <p:val>
                                            <p:strVal val="#ppt_w"/>
                                          </p:val>
                                        </p:tav>
                                      </p:tavLst>
                                    </p:anim>
                                    <p:anim calcmode="lin" valueType="num">
                                      <p:cBhvr>
                                        <p:cTn id="44" dur="1000" fill="hold"/>
                                        <p:tgtEl>
                                          <p:spTgt spid="68617"/>
                                        </p:tgtEl>
                                        <p:attrNameLst>
                                          <p:attrName>ppt_h</p:attrName>
                                        </p:attrNameLst>
                                      </p:cBhvr>
                                      <p:tavLst>
                                        <p:tav tm="0">
                                          <p:val>
                                            <p:fltVal val="0"/>
                                          </p:val>
                                        </p:tav>
                                        <p:tav tm="100000">
                                          <p:val>
                                            <p:strVal val="#ppt_h"/>
                                          </p:val>
                                        </p:tav>
                                      </p:tavLst>
                                    </p:anim>
                                    <p:anim calcmode="lin" valueType="num">
                                      <p:cBhvr>
                                        <p:cTn id="45" dur="1000" fill="hold"/>
                                        <p:tgtEl>
                                          <p:spTgt spid="68617"/>
                                        </p:tgtEl>
                                        <p:attrNameLst>
                                          <p:attrName>style.rotation</p:attrName>
                                        </p:attrNameLst>
                                      </p:cBhvr>
                                      <p:tavLst>
                                        <p:tav tm="0">
                                          <p:val>
                                            <p:fltVal val="90"/>
                                          </p:val>
                                        </p:tav>
                                        <p:tav tm="100000">
                                          <p:val>
                                            <p:fltVal val="0"/>
                                          </p:val>
                                        </p:tav>
                                      </p:tavLst>
                                    </p:anim>
                                    <p:animEffect transition="in" filter="fade">
                                      <p:cBhvr>
                                        <p:cTn id="46" dur="1000"/>
                                        <p:tgtEl>
                                          <p:spTgt spid="68617"/>
                                        </p:tgtEl>
                                      </p:cBhvr>
                                    </p:animEffect>
                                  </p:childTnLst>
                                </p:cTn>
                              </p:par>
                              <p:par>
                                <p:cTn id="47" presetID="31" presetClass="entr" presetSubtype="0" fill="hold" grpId="0" nodeType="withEffect">
                                  <p:stCondLst>
                                    <p:cond delay="0"/>
                                  </p:stCondLst>
                                  <p:iterate type="lt">
                                    <p:tmPct val="5000"/>
                                  </p:iterate>
                                  <p:childTnLst>
                                    <p:set>
                                      <p:cBhvr>
                                        <p:cTn id="48" dur="1" fill="hold">
                                          <p:stCondLst>
                                            <p:cond delay="0"/>
                                          </p:stCondLst>
                                        </p:cTn>
                                        <p:tgtEl>
                                          <p:spTgt spid="68618"/>
                                        </p:tgtEl>
                                        <p:attrNameLst>
                                          <p:attrName>style.visibility</p:attrName>
                                        </p:attrNameLst>
                                      </p:cBhvr>
                                      <p:to>
                                        <p:strVal val="visible"/>
                                      </p:to>
                                    </p:set>
                                    <p:anim calcmode="lin" valueType="num">
                                      <p:cBhvr>
                                        <p:cTn id="49" dur="1000" fill="hold"/>
                                        <p:tgtEl>
                                          <p:spTgt spid="68618"/>
                                        </p:tgtEl>
                                        <p:attrNameLst>
                                          <p:attrName>ppt_w</p:attrName>
                                        </p:attrNameLst>
                                      </p:cBhvr>
                                      <p:tavLst>
                                        <p:tav tm="0">
                                          <p:val>
                                            <p:fltVal val="0"/>
                                          </p:val>
                                        </p:tav>
                                        <p:tav tm="100000">
                                          <p:val>
                                            <p:strVal val="#ppt_w"/>
                                          </p:val>
                                        </p:tav>
                                      </p:tavLst>
                                    </p:anim>
                                    <p:anim calcmode="lin" valueType="num">
                                      <p:cBhvr>
                                        <p:cTn id="50" dur="1000" fill="hold"/>
                                        <p:tgtEl>
                                          <p:spTgt spid="68618"/>
                                        </p:tgtEl>
                                        <p:attrNameLst>
                                          <p:attrName>ppt_h</p:attrName>
                                        </p:attrNameLst>
                                      </p:cBhvr>
                                      <p:tavLst>
                                        <p:tav tm="0">
                                          <p:val>
                                            <p:fltVal val="0"/>
                                          </p:val>
                                        </p:tav>
                                        <p:tav tm="100000">
                                          <p:val>
                                            <p:strVal val="#ppt_h"/>
                                          </p:val>
                                        </p:tav>
                                      </p:tavLst>
                                    </p:anim>
                                    <p:anim calcmode="lin" valueType="num">
                                      <p:cBhvr>
                                        <p:cTn id="51" dur="1000" fill="hold"/>
                                        <p:tgtEl>
                                          <p:spTgt spid="68618"/>
                                        </p:tgtEl>
                                        <p:attrNameLst>
                                          <p:attrName>style.rotation</p:attrName>
                                        </p:attrNameLst>
                                      </p:cBhvr>
                                      <p:tavLst>
                                        <p:tav tm="0">
                                          <p:val>
                                            <p:fltVal val="90"/>
                                          </p:val>
                                        </p:tav>
                                        <p:tav tm="100000">
                                          <p:val>
                                            <p:fltVal val="0"/>
                                          </p:val>
                                        </p:tav>
                                      </p:tavLst>
                                    </p:anim>
                                    <p:animEffect transition="in" filter="fade">
                                      <p:cBhvr>
                                        <p:cTn id="52" dur="1000"/>
                                        <p:tgtEl>
                                          <p:spTgt spid="68618"/>
                                        </p:tgtEl>
                                      </p:cBhvr>
                                    </p:animEffect>
                                  </p:childTnLst>
                                </p:cTn>
                              </p:par>
                              <p:par>
                                <p:cTn id="53" presetID="31" presetClass="entr" presetSubtype="0" fill="hold" grpId="0" nodeType="withEffect">
                                  <p:stCondLst>
                                    <p:cond delay="0"/>
                                  </p:stCondLst>
                                  <p:iterate type="lt">
                                    <p:tmPct val="5000"/>
                                  </p:iterate>
                                  <p:childTnLst>
                                    <p:set>
                                      <p:cBhvr>
                                        <p:cTn id="54" dur="1" fill="hold">
                                          <p:stCondLst>
                                            <p:cond delay="0"/>
                                          </p:stCondLst>
                                        </p:cTn>
                                        <p:tgtEl>
                                          <p:spTgt spid="68619"/>
                                        </p:tgtEl>
                                        <p:attrNameLst>
                                          <p:attrName>style.visibility</p:attrName>
                                        </p:attrNameLst>
                                      </p:cBhvr>
                                      <p:to>
                                        <p:strVal val="visible"/>
                                      </p:to>
                                    </p:set>
                                    <p:anim calcmode="lin" valueType="num">
                                      <p:cBhvr>
                                        <p:cTn id="55" dur="1000" fill="hold"/>
                                        <p:tgtEl>
                                          <p:spTgt spid="68619"/>
                                        </p:tgtEl>
                                        <p:attrNameLst>
                                          <p:attrName>ppt_w</p:attrName>
                                        </p:attrNameLst>
                                      </p:cBhvr>
                                      <p:tavLst>
                                        <p:tav tm="0">
                                          <p:val>
                                            <p:fltVal val="0"/>
                                          </p:val>
                                        </p:tav>
                                        <p:tav tm="100000">
                                          <p:val>
                                            <p:strVal val="#ppt_w"/>
                                          </p:val>
                                        </p:tav>
                                      </p:tavLst>
                                    </p:anim>
                                    <p:anim calcmode="lin" valueType="num">
                                      <p:cBhvr>
                                        <p:cTn id="56" dur="1000" fill="hold"/>
                                        <p:tgtEl>
                                          <p:spTgt spid="68619"/>
                                        </p:tgtEl>
                                        <p:attrNameLst>
                                          <p:attrName>ppt_h</p:attrName>
                                        </p:attrNameLst>
                                      </p:cBhvr>
                                      <p:tavLst>
                                        <p:tav tm="0">
                                          <p:val>
                                            <p:fltVal val="0"/>
                                          </p:val>
                                        </p:tav>
                                        <p:tav tm="100000">
                                          <p:val>
                                            <p:strVal val="#ppt_h"/>
                                          </p:val>
                                        </p:tav>
                                      </p:tavLst>
                                    </p:anim>
                                    <p:anim calcmode="lin" valueType="num">
                                      <p:cBhvr>
                                        <p:cTn id="57" dur="1000" fill="hold"/>
                                        <p:tgtEl>
                                          <p:spTgt spid="68619"/>
                                        </p:tgtEl>
                                        <p:attrNameLst>
                                          <p:attrName>style.rotation</p:attrName>
                                        </p:attrNameLst>
                                      </p:cBhvr>
                                      <p:tavLst>
                                        <p:tav tm="0">
                                          <p:val>
                                            <p:fltVal val="90"/>
                                          </p:val>
                                        </p:tav>
                                        <p:tav tm="100000">
                                          <p:val>
                                            <p:fltVal val="0"/>
                                          </p:val>
                                        </p:tav>
                                      </p:tavLst>
                                    </p:anim>
                                    <p:animEffect transition="in" filter="fade">
                                      <p:cBhvr>
                                        <p:cTn id="58" dur="1000"/>
                                        <p:tgtEl>
                                          <p:spTgt spid="68619"/>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68620"/>
                                        </p:tgtEl>
                                        <p:attrNameLst>
                                          <p:attrName>style.visibility</p:attrName>
                                        </p:attrNameLst>
                                      </p:cBhvr>
                                      <p:to>
                                        <p:strVal val="visible"/>
                                      </p:to>
                                    </p:set>
                                    <p:anim calcmode="lin" valueType="num">
                                      <p:cBhvr>
                                        <p:cTn id="61" dur="1000" fill="hold"/>
                                        <p:tgtEl>
                                          <p:spTgt spid="68620"/>
                                        </p:tgtEl>
                                        <p:attrNameLst>
                                          <p:attrName>ppt_w</p:attrName>
                                        </p:attrNameLst>
                                      </p:cBhvr>
                                      <p:tavLst>
                                        <p:tav tm="0">
                                          <p:val>
                                            <p:fltVal val="0"/>
                                          </p:val>
                                        </p:tav>
                                        <p:tav tm="100000">
                                          <p:val>
                                            <p:strVal val="#ppt_w"/>
                                          </p:val>
                                        </p:tav>
                                      </p:tavLst>
                                    </p:anim>
                                    <p:anim calcmode="lin" valueType="num">
                                      <p:cBhvr>
                                        <p:cTn id="62" dur="1000" fill="hold"/>
                                        <p:tgtEl>
                                          <p:spTgt spid="68620"/>
                                        </p:tgtEl>
                                        <p:attrNameLst>
                                          <p:attrName>ppt_h</p:attrName>
                                        </p:attrNameLst>
                                      </p:cBhvr>
                                      <p:tavLst>
                                        <p:tav tm="0">
                                          <p:val>
                                            <p:fltVal val="0"/>
                                          </p:val>
                                        </p:tav>
                                        <p:tav tm="100000">
                                          <p:val>
                                            <p:strVal val="#ppt_h"/>
                                          </p:val>
                                        </p:tav>
                                      </p:tavLst>
                                    </p:anim>
                                    <p:anim calcmode="lin" valueType="num">
                                      <p:cBhvr>
                                        <p:cTn id="63" dur="1000" fill="hold"/>
                                        <p:tgtEl>
                                          <p:spTgt spid="68620"/>
                                        </p:tgtEl>
                                        <p:attrNameLst>
                                          <p:attrName>style.rotation</p:attrName>
                                        </p:attrNameLst>
                                      </p:cBhvr>
                                      <p:tavLst>
                                        <p:tav tm="0">
                                          <p:val>
                                            <p:fltVal val="90"/>
                                          </p:val>
                                        </p:tav>
                                        <p:tav tm="100000">
                                          <p:val>
                                            <p:fltVal val="0"/>
                                          </p:val>
                                        </p:tav>
                                      </p:tavLst>
                                    </p:anim>
                                    <p:animEffect transition="in" filter="fade">
                                      <p:cBhvr>
                                        <p:cTn id="64" dur="1000"/>
                                        <p:tgtEl>
                                          <p:spTgt spid="68620"/>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68621"/>
                                        </p:tgtEl>
                                        <p:attrNameLst>
                                          <p:attrName>style.visibility</p:attrName>
                                        </p:attrNameLst>
                                      </p:cBhvr>
                                      <p:to>
                                        <p:strVal val="visible"/>
                                      </p:to>
                                    </p:set>
                                    <p:anim calcmode="lin" valueType="num">
                                      <p:cBhvr>
                                        <p:cTn id="67" dur="1000" fill="hold"/>
                                        <p:tgtEl>
                                          <p:spTgt spid="68621"/>
                                        </p:tgtEl>
                                        <p:attrNameLst>
                                          <p:attrName>ppt_w</p:attrName>
                                        </p:attrNameLst>
                                      </p:cBhvr>
                                      <p:tavLst>
                                        <p:tav tm="0">
                                          <p:val>
                                            <p:fltVal val="0"/>
                                          </p:val>
                                        </p:tav>
                                        <p:tav tm="100000">
                                          <p:val>
                                            <p:strVal val="#ppt_w"/>
                                          </p:val>
                                        </p:tav>
                                      </p:tavLst>
                                    </p:anim>
                                    <p:anim calcmode="lin" valueType="num">
                                      <p:cBhvr>
                                        <p:cTn id="68" dur="1000" fill="hold"/>
                                        <p:tgtEl>
                                          <p:spTgt spid="68621"/>
                                        </p:tgtEl>
                                        <p:attrNameLst>
                                          <p:attrName>ppt_h</p:attrName>
                                        </p:attrNameLst>
                                      </p:cBhvr>
                                      <p:tavLst>
                                        <p:tav tm="0">
                                          <p:val>
                                            <p:fltVal val="0"/>
                                          </p:val>
                                        </p:tav>
                                        <p:tav tm="100000">
                                          <p:val>
                                            <p:strVal val="#ppt_h"/>
                                          </p:val>
                                        </p:tav>
                                      </p:tavLst>
                                    </p:anim>
                                    <p:anim calcmode="lin" valueType="num">
                                      <p:cBhvr>
                                        <p:cTn id="69" dur="1000" fill="hold"/>
                                        <p:tgtEl>
                                          <p:spTgt spid="68621"/>
                                        </p:tgtEl>
                                        <p:attrNameLst>
                                          <p:attrName>style.rotation</p:attrName>
                                        </p:attrNameLst>
                                      </p:cBhvr>
                                      <p:tavLst>
                                        <p:tav tm="0">
                                          <p:val>
                                            <p:fltVal val="90"/>
                                          </p:val>
                                        </p:tav>
                                        <p:tav tm="100000">
                                          <p:val>
                                            <p:fltVal val="0"/>
                                          </p:val>
                                        </p:tav>
                                      </p:tavLst>
                                    </p:anim>
                                    <p:animEffect transition="in" filter="fade">
                                      <p:cBhvr>
                                        <p:cTn id="70" dur="1000"/>
                                        <p:tgtEl>
                                          <p:spTgt spid="68621"/>
                                        </p:tgtEl>
                                      </p:cBhvr>
                                    </p:animEffect>
                                  </p:childTnLst>
                                </p:cTn>
                              </p:par>
                              <p:par>
                                <p:cTn id="71" presetID="31" presetClass="entr" presetSubtype="0" fill="hold" grpId="0" nodeType="withEffect">
                                  <p:stCondLst>
                                    <p:cond delay="0"/>
                                  </p:stCondLst>
                                  <p:iterate type="lt">
                                    <p:tmPct val="5000"/>
                                  </p:iterate>
                                  <p:childTnLst>
                                    <p:set>
                                      <p:cBhvr>
                                        <p:cTn id="72" dur="1" fill="hold">
                                          <p:stCondLst>
                                            <p:cond delay="0"/>
                                          </p:stCondLst>
                                        </p:cTn>
                                        <p:tgtEl>
                                          <p:spTgt spid="68622"/>
                                        </p:tgtEl>
                                        <p:attrNameLst>
                                          <p:attrName>style.visibility</p:attrName>
                                        </p:attrNameLst>
                                      </p:cBhvr>
                                      <p:to>
                                        <p:strVal val="visible"/>
                                      </p:to>
                                    </p:set>
                                    <p:anim calcmode="lin" valueType="num">
                                      <p:cBhvr>
                                        <p:cTn id="73" dur="1000" fill="hold"/>
                                        <p:tgtEl>
                                          <p:spTgt spid="68622"/>
                                        </p:tgtEl>
                                        <p:attrNameLst>
                                          <p:attrName>ppt_w</p:attrName>
                                        </p:attrNameLst>
                                      </p:cBhvr>
                                      <p:tavLst>
                                        <p:tav tm="0">
                                          <p:val>
                                            <p:fltVal val="0"/>
                                          </p:val>
                                        </p:tav>
                                        <p:tav tm="100000">
                                          <p:val>
                                            <p:strVal val="#ppt_w"/>
                                          </p:val>
                                        </p:tav>
                                      </p:tavLst>
                                    </p:anim>
                                    <p:anim calcmode="lin" valueType="num">
                                      <p:cBhvr>
                                        <p:cTn id="74" dur="1000" fill="hold"/>
                                        <p:tgtEl>
                                          <p:spTgt spid="68622"/>
                                        </p:tgtEl>
                                        <p:attrNameLst>
                                          <p:attrName>ppt_h</p:attrName>
                                        </p:attrNameLst>
                                      </p:cBhvr>
                                      <p:tavLst>
                                        <p:tav tm="0">
                                          <p:val>
                                            <p:fltVal val="0"/>
                                          </p:val>
                                        </p:tav>
                                        <p:tav tm="100000">
                                          <p:val>
                                            <p:strVal val="#ppt_h"/>
                                          </p:val>
                                        </p:tav>
                                      </p:tavLst>
                                    </p:anim>
                                    <p:anim calcmode="lin" valueType="num">
                                      <p:cBhvr>
                                        <p:cTn id="75" dur="1000" fill="hold"/>
                                        <p:tgtEl>
                                          <p:spTgt spid="68622"/>
                                        </p:tgtEl>
                                        <p:attrNameLst>
                                          <p:attrName>style.rotation</p:attrName>
                                        </p:attrNameLst>
                                      </p:cBhvr>
                                      <p:tavLst>
                                        <p:tav tm="0">
                                          <p:val>
                                            <p:fltVal val="90"/>
                                          </p:val>
                                        </p:tav>
                                        <p:tav tm="100000">
                                          <p:val>
                                            <p:fltVal val="0"/>
                                          </p:val>
                                        </p:tav>
                                      </p:tavLst>
                                    </p:anim>
                                    <p:animEffect transition="in" filter="fade">
                                      <p:cBhvr>
                                        <p:cTn id="76" dur="1000"/>
                                        <p:tgtEl>
                                          <p:spTgt spid="68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nimBg="1"/>
      <p:bldP spid="68612" grpId="0" animBg="1"/>
      <p:bldP spid="68613" grpId="0" animBg="1"/>
      <p:bldP spid="68614" grpId="0" animBg="1"/>
      <p:bldP spid="68615" grpId="0" animBg="1"/>
      <p:bldP spid="68616" grpId="0" animBg="1"/>
      <p:bldP spid="68617" grpId="0" animBg="1"/>
      <p:bldP spid="68618" grpId="0" animBg="1"/>
      <p:bldP spid="68619" grpId="0" animBg="1"/>
      <p:bldP spid="68620" grpId="0" animBg="1"/>
      <p:bldP spid="68621" grpId="0" animBg="1"/>
      <p:bldP spid="6862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0" y="1158875"/>
            <a:ext cx="8964613" cy="5691188"/>
          </a:xfrm>
        </p:spPr>
        <p:txBody>
          <a:bodyPr/>
          <a:lstStyle/>
          <a:p>
            <a:pPr eaLnBrk="1" hangingPunct="1">
              <a:lnSpc>
                <a:spcPct val="90000"/>
              </a:lnSpc>
              <a:buFontTx/>
              <a:buNone/>
            </a:pPr>
            <a:r>
              <a:rPr lang="en-US" altLang="zh-CN" b="1" dirty="0">
                <a:solidFill>
                  <a:srgbClr val="0000CC"/>
                </a:solidFill>
              </a:rPr>
              <a:t>3</a:t>
            </a:r>
            <a:r>
              <a:rPr lang="zh-CN" altLang="en-US" b="1" dirty="0">
                <a:solidFill>
                  <a:srgbClr val="0000CC"/>
                </a:solidFill>
              </a:rPr>
              <a:t>、虚拟继承的构造次序</a:t>
            </a:r>
            <a:endParaRPr lang="zh-CN" altLang="en-US" b="1" dirty="0">
              <a:solidFill>
                <a:srgbClr val="0000CC"/>
              </a:solidFill>
            </a:endParaRPr>
          </a:p>
          <a:p>
            <a:pPr lvl="1" eaLnBrk="1" hangingPunct="1">
              <a:lnSpc>
                <a:spcPct val="90000"/>
              </a:lnSpc>
            </a:pPr>
            <a:r>
              <a:rPr lang="zh-CN" altLang="en-US" b="1" dirty="0">
                <a:ea typeface="黑体" panose="02010609060101010101" pitchFamily="49" charset="-122"/>
              </a:rPr>
              <a:t>若基类由虚基类派生而来，则派生类必须提供对间接基类</a:t>
            </a:r>
            <a:r>
              <a:rPr lang="en-US" altLang="zh-CN" b="1" dirty="0">
                <a:ea typeface="黑体" panose="02010609060101010101" pitchFamily="49" charset="-122"/>
              </a:rPr>
              <a:t>(</a:t>
            </a:r>
            <a:r>
              <a:rPr lang="zh-CN" altLang="en-US" b="1" dirty="0">
                <a:solidFill>
                  <a:srgbClr val="0000CC"/>
                </a:solidFill>
                <a:ea typeface="黑体" panose="02010609060101010101" pitchFamily="49" charset="-122"/>
              </a:rPr>
              <a:t>虚基类</a:t>
            </a:r>
            <a:r>
              <a:rPr lang="en-US" altLang="zh-CN" b="1" dirty="0">
                <a:ea typeface="黑体" panose="02010609060101010101" pitchFamily="49" charset="-122"/>
              </a:rPr>
              <a:t>)</a:t>
            </a:r>
            <a:r>
              <a:rPr lang="zh-CN" altLang="en-US" b="1" dirty="0">
                <a:ea typeface="黑体" panose="02010609060101010101" pitchFamily="49" charset="-122"/>
              </a:rPr>
              <a:t>的构造（即在构造函数初始化列表中构造虚基类，</a:t>
            </a:r>
            <a:r>
              <a:rPr lang="zh-CN" altLang="en-US" b="1" dirty="0">
                <a:solidFill>
                  <a:srgbClr val="FF0000"/>
                </a:solidFill>
                <a:ea typeface="黑体" panose="02010609060101010101" pitchFamily="49" charset="-122"/>
              </a:rPr>
              <a:t>无论此虚基类是直接还是间接基类</a:t>
            </a:r>
            <a:r>
              <a:rPr lang="zh-CN" altLang="en-US" b="1" dirty="0">
                <a:ea typeface="黑体" panose="02010609060101010101" pitchFamily="49" charset="-122"/>
              </a:rPr>
              <a:t>）</a:t>
            </a:r>
            <a:endParaRPr lang="zh-CN" altLang="en-US" b="1" dirty="0">
              <a:ea typeface="黑体" panose="02010609060101010101" pitchFamily="49" charset="-122"/>
            </a:endParaRPr>
          </a:p>
          <a:p>
            <a:pPr lvl="1" eaLnBrk="1" hangingPunct="1">
              <a:lnSpc>
                <a:spcPct val="90000"/>
              </a:lnSpc>
            </a:pPr>
            <a:r>
              <a:rPr lang="zh-CN" altLang="en-US" b="1" dirty="0"/>
              <a:t>虚基类的初始化与一般的多重继承的初始化在语法上是一样的，但</a:t>
            </a:r>
            <a:r>
              <a:rPr lang="zh-CN" altLang="en-US" b="1" dirty="0">
                <a:solidFill>
                  <a:srgbClr val="FF0000"/>
                </a:solidFill>
              </a:rPr>
              <a:t>构造函数的调用顺序不同</a:t>
            </a:r>
            <a:r>
              <a:rPr lang="zh-CN" altLang="en-US" b="1" dirty="0"/>
              <a:t>；</a:t>
            </a:r>
            <a:endParaRPr lang="zh-CN" altLang="en-US" b="1" dirty="0"/>
          </a:p>
          <a:p>
            <a:pPr marL="1371600" lvl="2" indent="-457200" eaLnBrk="1" hangingPunct="1">
              <a:lnSpc>
                <a:spcPct val="90000"/>
              </a:lnSpc>
              <a:buFont typeface="宋体" pitchFamily="2" charset="-122"/>
              <a:buAutoNum type="circleNumDbPlain"/>
            </a:pPr>
            <a:r>
              <a:rPr lang="zh-CN" altLang="en-US" b="1" dirty="0">
                <a:latin typeface="宋体" pitchFamily="2" charset="-122"/>
              </a:rPr>
              <a:t>先调用虚基类的构造函数，再调用非虚基类的构造函数</a:t>
            </a:r>
            <a:endParaRPr lang="zh-CN" altLang="en-US" b="1" dirty="0">
              <a:latin typeface="宋体" pitchFamily="2" charset="-122"/>
            </a:endParaRPr>
          </a:p>
          <a:p>
            <a:pPr marL="1371600" lvl="2" indent="-457200" eaLnBrk="1" hangingPunct="1">
              <a:lnSpc>
                <a:spcPct val="90000"/>
              </a:lnSpc>
              <a:buFont typeface="宋体" pitchFamily="2" charset="-122"/>
              <a:buAutoNum type="circleNumDbPlain"/>
            </a:pPr>
            <a:r>
              <a:rPr lang="zh-CN" altLang="en-US" b="1" dirty="0">
                <a:latin typeface="宋体" pitchFamily="2" charset="-122"/>
              </a:rPr>
              <a:t>若同一层次中包含多个虚基类</a:t>
            </a:r>
            <a:r>
              <a:rPr lang="en-US" altLang="zh-CN" b="1" dirty="0">
                <a:latin typeface="宋体" pitchFamily="2" charset="-122"/>
              </a:rPr>
              <a:t>,</a:t>
            </a:r>
            <a:r>
              <a:rPr lang="zh-CN" altLang="en-US" b="1" dirty="0">
                <a:latin typeface="宋体" pitchFamily="2" charset="-122"/>
              </a:rPr>
              <a:t>这些虚基类的构造函数按它们的继承次序调用</a:t>
            </a:r>
            <a:endParaRPr lang="zh-CN" altLang="en-US" b="1" dirty="0">
              <a:latin typeface="宋体" pitchFamily="2" charset="-122"/>
            </a:endParaRPr>
          </a:p>
          <a:p>
            <a:pPr marL="1371600" lvl="2" indent="-457200" eaLnBrk="1" hangingPunct="1">
              <a:lnSpc>
                <a:spcPct val="90000"/>
              </a:lnSpc>
              <a:buFont typeface="宋体" pitchFamily="2" charset="-122"/>
              <a:buAutoNum type="circleNumDbPlain"/>
            </a:pPr>
            <a:r>
              <a:rPr lang="zh-CN" altLang="en-US" b="1" dirty="0">
                <a:latin typeface="宋体" pitchFamily="2" charset="-122"/>
              </a:rPr>
              <a:t>若某个虚基类的构造函数</a:t>
            </a:r>
            <a:r>
              <a:rPr lang="zh-CN" altLang="en-US" b="1" dirty="0">
                <a:solidFill>
                  <a:srgbClr val="FF0000"/>
                </a:solidFill>
                <a:latin typeface="宋体" pitchFamily="2" charset="-122"/>
              </a:rPr>
              <a:t>已被调用</a:t>
            </a:r>
            <a:r>
              <a:rPr lang="zh-CN" altLang="en-US" b="1" dirty="0">
                <a:latin typeface="宋体" pitchFamily="2" charset="-122"/>
              </a:rPr>
              <a:t>，就不再</a:t>
            </a:r>
            <a:r>
              <a:rPr lang="zh-CN" altLang="en-US" b="1" dirty="0">
                <a:latin typeface="宋体" pitchFamily="2" charset="-122"/>
              </a:rPr>
              <a:t>调用。</a:t>
            </a:r>
            <a:endParaRPr lang="zh-CN" altLang="en-US" b="1" dirty="0">
              <a:latin typeface="宋体" pitchFamily="2" charset="-122"/>
            </a:endParaRPr>
          </a:p>
          <a:p>
            <a:pPr marL="1371600" lvl="2" indent="-457200" eaLnBrk="1" hangingPunct="1">
              <a:lnSpc>
                <a:spcPct val="90000"/>
              </a:lnSpc>
              <a:buFont typeface="宋体" pitchFamily="2" charset="-122"/>
              <a:buAutoNum type="circleNumDbPlain"/>
            </a:pPr>
            <a:r>
              <a:rPr lang="zh-CN" altLang="en-US" b="1" dirty="0">
                <a:latin typeface="宋体" pitchFamily="2" charset="-122"/>
              </a:rPr>
              <a:t>若虚基类由</a:t>
            </a:r>
            <a:r>
              <a:rPr lang="zh-CN" altLang="en-US" b="1" dirty="0">
                <a:solidFill>
                  <a:srgbClr val="FF0000"/>
                </a:solidFill>
                <a:latin typeface="宋体" pitchFamily="2" charset="-122"/>
              </a:rPr>
              <a:t>非虚基类</a:t>
            </a:r>
            <a:r>
              <a:rPr lang="zh-CN" altLang="en-US" b="1" dirty="0">
                <a:latin typeface="宋体" pitchFamily="2" charset="-122"/>
              </a:rPr>
              <a:t>派生而来</a:t>
            </a:r>
            <a:r>
              <a:rPr lang="en-US" altLang="zh-CN" b="1" dirty="0">
                <a:latin typeface="宋体" pitchFamily="2" charset="-122"/>
              </a:rPr>
              <a:t>,</a:t>
            </a:r>
            <a:r>
              <a:rPr lang="zh-CN" altLang="en-US" b="1" dirty="0">
                <a:latin typeface="宋体" pitchFamily="2" charset="-122"/>
              </a:rPr>
              <a:t>则仍然先调用</a:t>
            </a:r>
            <a:r>
              <a:rPr lang="zh-CN" altLang="en-US" b="1" dirty="0">
                <a:solidFill>
                  <a:srgbClr val="FF0000"/>
                </a:solidFill>
                <a:latin typeface="宋体" pitchFamily="2" charset="-122"/>
              </a:rPr>
              <a:t>虚基类的基类</a:t>
            </a:r>
            <a:r>
              <a:rPr lang="en-US" altLang="zh-CN" b="1" dirty="0">
                <a:solidFill>
                  <a:srgbClr val="FF0000"/>
                </a:solidFill>
                <a:latin typeface="宋体" pitchFamily="2" charset="-122"/>
              </a:rPr>
              <a:t>(</a:t>
            </a:r>
            <a:r>
              <a:rPr lang="zh-CN" altLang="en-US" b="1" dirty="0">
                <a:solidFill>
                  <a:srgbClr val="0000CC"/>
                </a:solidFill>
                <a:latin typeface="宋体" pitchFamily="2" charset="-122"/>
              </a:rPr>
              <a:t>非虚基类</a:t>
            </a:r>
            <a:r>
              <a:rPr lang="en-US" altLang="zh-CN" b="1" dirty="0">
                <a:solidFill>
                  <a:srgbClr val="FF0000"/>
                </a:solidFill>
                <a:latin typeface="宋体" pitchFamily="2" charset="-122"/>
              </a:rPr>
              <a:t>)</a:t>
            </a:r>
            <a:r>
              <a:rPr lang="zh-CN" altLang="en-US" b="1" dirty="0">
                <a:latin typeface="宋体" pitchFamily="2" charset="-122"/>
              </a:rPr>
              <a:t>构造函数</a:t>
            </a:r>
            <a:r>
              <a:rPr lang="en-US" altLang="zh-CN" b="1" dirty="0">
                <a:latin typeface="宋体" pitchFamily="2" charset="-122"/>
              </a:rPr>
              <a:t>,</a:t>
            </a:r>
            <a:r>
              <a:rPr lang="zh-CN" altLang="en-US" b="1" dirty="0">
                <a:latin typeface="宋体" pitchFamily="2" charset="-122"/>
              </a:rPr>
              <a:t>再调用</a:t>
            </a:r>
            <a:r>
              <a:rPr lang="zh-CN" altLang="en-US" b="1" dirty="0">
                <a:solidFill>
                  <a:srgbClr val="FF0000"/>
                </a:solidFill>
                <a:latin typeface="宋体" pitchFamily="2" charset="-122"/>
              </a:rPr>
              <a:t>虚基类</a:t>
            </a:r>
            <a:r>
              <a:rPr lang="zh-CN" altLang="en-US" b="1" dirty="0">
                <a:latin typeface="宋体" pitchFamily="2" charset="-122"/>
              </a:rPr>
              <a:t>的构造函数</a:t>
            </a:r>
            <a:endParaRPr lang="zh-CN" altLang="en-US" b="1" dirty="0">
              <a:latin typeface="宋体" pitchFamily="2" charset="-122"/>
            </a:endParaRPr>
          </a:p>
        </p:txBody>
      </p:sp>
      <p:sp>
        <p:nvSpPr>
          <p:cNvPr id="122882" name="标题 1"/>
          <p:cNvSpPr>
            <a:spLocks noGrp="1"/>
          </p:cNvSpPr>
          <p:nvPr>
            <p:ph type="title"/>
          </p:nvPr>
        </p:nvSpPr>
        <p:spPr>
          <a:xfrm>
            <a:off x="457200" y="73025"/>
            <a:ext cx="8229600" cy="811213"/>
          </a:xfrm>
        </p:spPr>
        <p:txBody>
          <a:bodyPr/>
          <a:lstStyle/>
          <a:p>
            <a:r>
              <a:rPr lang="en-US" altLang="zh-CN" b="1"/>
              <a:t>4.8 </a:t>
            </a:r>
            <a:r>
              <a:rPr lang="zh-CN" altLang="en-US" b="1">
                <a:sym typeface="+mn-ea"/>
              </a:rPr>
              <a:t>虚</a:t>
            </a:r>
            <a:r>
              <a:rPr lang="zh-CN" altLang="en-US" b="1"/>
              <a:t>拟</a:t>
            </a:r>
            <a:r>
              <a:rPr lang="zh-CN" altLang="en-US" b="1">
                <a:solidFill>
                  <a:srgbClr val="FF0000"/>
                </a:solidFill>
              </a:rPr>
              <a:t>继承</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4">
                                            <p:txEl>
                                              <p:pRg st="1" end="1"/>
                                            </p:txEl>
                                          </p:spTgt>
                                        </p:tgtEl>
                                        <p:attrNameLst>
                                          <p:attrName>style.visibility</p:attrName>
                                        </p:attrNameLst>
                                      </p:cBhvr>
                                      <p:to>
                                        <p:strVal val="visible"/>
                                      </p:to>
                                    </p:set>
                                    <p:anim calcmode="lin" valueType="num">
                                      <p:cBhvr additive="base">
                                        <p:cTn id="7" dur="500" fill="hold"/>
                                        <p:tgtEl>
                                          <p:spTgt spid="696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4">
                                            <p:txEl>
                                              <p:pRg st="2" end="2"/>
                                            </p:txEl>
                                          </p:spTgt>
                                        </p:tgtEl>
                                        <p:attrNameLst>
                                          <p:attrName>style.visibility</p:attrName>
                                        </p:attrNameLst>
                                      </p:cBhvr>
                                      <p:to>
                                        <p:strVal val="visible"/>
                                      </p:to>
                                    </p:set>
                                    <p:anim calcmode="lin" valueType="num">
                                      <p:cBhvr additive="base">
                                        <p:cTn id="13" dur="500" fill="hold"/>
                                        <p:tgtEl>
                                          <p:spTgt spid="696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69634">
                                            <p:txEl>
                                              <p:pRg st="3" end="3"/>
                                            </p:txEl>
                                          </p:spTgt>
                                        </p:tgtEl>
                                        <p:attrNameLst>
                                          <p:attrName>style.visibility</p:attrName>
                                        </p:attrNameLst>
                                      </p:cBhvr>
                                      <p:to>
                                        <p:strVal val="visible"/>
                                      </p:to>
                                    </p:set>
                                    <p:anim calcmode="lin" valueType="num">
                                      <p:cBhvr>
                                        <p:cTn id="19" dur="1000" fill="hold"/>
                                        <p:tgtEl>
                                          <p:spTgt spid="69634">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69634">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69634">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696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9634">
                                            <p:txEl>
                                              <p:pRg st="4" end="4"/>
                                            </p:txEl>
                                          </p:spTgt>
                                        </p:tgtEl>
                                        <p:attrNameLst>
                                          <p:attrName>style.visibility</p:attrName>
                                        </p:attrNameLst>
                                      </p:cBhvr>
                                      <p:to>
                                        <p:strVal val="visible"/>
                                      </p:to>
                                    </p:set>
                                    <p:anim calcmode="lin" valueType="num">
                                      <p:cBhvr additive="base">
                                        <p:cTn id="27" dur="500" fill="hold"/>
                                        <p:tgtEl>
                                          <p:spTgt spid="6963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6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9634">
                                            <p:txEl>
                                              <p:pRg st="5" end="5"/>
                                            </p:txEl>
                                          </p:spTgt>
                                        </p:tgtEl>
                                        <p:attrNameLst>
                                          <p:attrName>style.visibility</p:attrName>
                                        </p:attrNameLst>
                                      </p:cBhvr>
                                      <p:to>
                                        <p:strVal val="visible"/>
                                      </p:to>
                                    </p:set>
                                    <p:anim calcmode="lin" valueType="num">
                                      <p:cBhvr additive="base">
                                        <p:cTn id="33" dur="500" fill="hold"/>
                                        <p:tgtEl>
                                          <p:spTgt spid="6963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963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4" presetClass="entr" presetSubtype="0" fill="hold" nodeType="clickEffect">
                                  <p:stCondLst>
                                    <p:cond delay="0"/>
                                  </p:stCondLst>
                                  <p:childTnLst>
                                    <p:set>
                                      <p:cBhvr>
                                        <p:cTn id="38" dur="1" fill="hold">
                                          <p:stCondLst>
                                            <p:cond delay="0"/>
                                          </p:stCondLst>
                                        </p:cTn>
                                        <p:tgtEl>
                                          <p:spTgt spid="69634">
                                            <p:txEl>
                                              <p:pRg st="6" end="6"/>
                                            </p:txEl>
                                          </p:spTgt>
                                        </p:tgtEl>
                                        <p:attrNameLst>
                                          <p:attrName>style.visibility</p:attrName>
                                        </p:attrNameLst>
                                      </p:cBhvr>
                                      <p:to>
                                        <p:strVal val="visible"/>
                                      </p:to>
                                    </p:set>
                                    <p:anim from="(-#ppt_w/2)" to="(#ppt_x)" calcmode="lin" valueType="num">
                                      <p:cBhvr>
                                        <p:cTn id="39" dur="600" fill="hold">
                                          <p:stCondLst>
                                            <p:cond delay="0"/>
                                          </p:stCondLst>
                                        </p:cTn>
                                        <p:tgtEl>
                                          <p:spTgt spid="69634">
                                            <p:txEl>
                                              <p:pRg st="6" end="6"/>
                                            </p:txEl>
                                          </p:spTgt>
                                        </p:tgtEl>
                                        <p:attrNameLst>
                                          <p:attrName>ppt_x</p:attrName>
                                        </p:attrNameLst>
                                      </p:cBhvr>
                                    </p:anim>
                                    <p:anim from="0" to="-1.0" calcmode="lin" valueType="num">
                                      <p:cBhvr>
                                        <p:cTn id="40" dur="200" decel="50000" autoRev="1" fill="hold">
                                          <p:stCondLst>
                                            <p:cond delay="600"/>
                                          </p:stCondLst>
                                        </p:cTn>
                                        <p:tgtEl>
                                          <p:spTgt spid="69634">
                                            <p:txEl>
                                              <p:pRg st="6" end="6"/>
                                            </p:txEl>
                                          </p:spTgt>
                                        </p:tgtEl>
                                        <p:attrNameLst>
                                          <p:attrName>xshear</p:attrName>
                                        </p:attrNameLst>
                                      </p:cBhvr>
                                    </p:anim>
                                    <p:animScale>
                                      <p:cBhvr>
                                        <p:cTn id="41" dur="200" decel="100000" autoRev="1" fill="hold">
                                          <p:stCondLst>
                                            <p:cond delay="600"/>
                                          </p:stCondLst>
                                        </p:cTn>
                                        <p:tgtEl>
                                          <p:spTgt spid="69634">
                                            <p:txEl>
                                              <p:pRg st="6" end="6"/>
                                            </p:txEl>
                                          </p:spTgt>
                                        </p:tgtEl>
                                      </p:cBhvr>
                                      <p:from x="100000" y="100000"/>
                                      <p:to x="80000" y="100000"/>
                                    </p:animScale>
                                    <p:anim by="(#ppt_h/3+#ppt_w*0.1)" calcmode="lin" valueType="num">
                                      <p:cBhvr additive="sum">
                                        <p:cTn id="42" dur="200" decel="100000" autoRev="1" fill="hold">
                                          <p:stCondLst>
                                            <p:cond delay="600"/>
                                          </p:stCondLst>
                                        </p:cTn>
                                        <p:tgtEl>
                                          <p:spTgt spid="69634">
                                            <p:txEl>
                                              <p:pRg st="6" end="6"/>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323850" y="1052513"/>
            <a:ext cx="7772400" cy="4464050"/>
          </a:xfrm>
        </p:spPr>
        <p:txBody>
          <a:bodyPr/>
          <a:lstStyle/>
          <a:p>
            <a:pPr marL="0" indent="0">
              <a:buFontTx/>
              <a:buNone/>
              <a:defRPr/>
            </a:pPr>
            <a:r>
              <a:rPr lang="zh-CN" altLang="zh-CN" dirty="0"/>
              <a:t>【例</a:t>
            </a:r>
            <a:r>
              <a:rPr lang="en-US" altLang="zh-CN" dirty="0"/>
              <a:t>4-18</a:t>
            </a:r>
            <a:r>
              <a:rPr lang="zh-CN" altLang="zh-CN" dirty="0"/>
              <a:t>】 虚基类的执行次序分析。</a:t>
            </a:r>
            <a:endParaRPr lang="zh-CN" altLang="zh-CN" dirty="0"/>
          </a:p>
          <a:p>
            <a:pPr eaLnBrk="1" hangingPunct="1">
              <a:lnSpc>
                <a:spcPct val="80000"/>
              </a:lnSpc>
              <a:buFontTx/>
              <a:buNone/>
              <a:defRPr/>
            </a:pPr>
            <a:r>
              <a:rPr lang="en-US" altLang="zh-CN" sz="2400" dirty="0"/>
              <a:t>//Eg4-18.cpp</a:t>
            </a:r>
            <a:endParaRPr lang="en-US" altLang="zh-CN" sz="2400" dirty="0"/>
          </a:p>
          <a:p>
            <a:pPr eaLnBrk="1" hangingPunct="1">
              <a:lnSpc>
                <a:spcPct val="80000"/>
              </a:lnSpc>
              <a:buFontTx/>
              <a:buNone/>
              <a:defRPr/>
            </a:pPr>
            <a:r>
              <a:rPr lang="en-US" altLang="zh-CN" sz="2400" dirty="0"/>
              <a:t>#include &lt;</a:t>
            </a:r>
            <a:r>
              <a:rPr lang="en-US" altLang="zh-CN" sz="2400" dirty="0" err="1"/>
              <a:t>iostream</a:t>
            </a:r>
            <a:r>
              <a:rPr lang="en-US" altLang="zh-CN" sz="2400" dirty="0"/>
              <a:t>&gt;</a:t>
            </a:r>
            <a:endParaRPr lang="en-US" altLang="zh-CN" sz="2400" dirty="0"/>
          </a:p>
          <a:p>
            <a:pPr eaLnBrk="1" hangingPunct="1">
              <a:lnSpc>
                <a:spcPct val="80000"/>
              </a:lnSpc>
              <a:buFontTx/>
              <a:buNone/>
              <a:defRPr/>
            </a:pPr>
            <a:r>
              <a:rPr lang="en-US" altLang="zh-CN" sz="2400" dirty="0"/>
              <a:t>using namespace </a:t>
            </a:r>
            <a:r>
              <a:rPr lang="en-US" altLang="zh-CN" sz="2400" dirty="0" err="1"/>
              <a:t>std</a:t>
            </a:r>
            <a:r>
              <a:rPr lang="en-US" altLang="zh-CN" sz="2400" dirty="0"/>
              <a:t>;</a:t>
            </a:r>
            <a:endParaRPr lang="en-US" altLang="zh-CN" sz="2400" dirty="0"/>
          </a:p>
          <a:p>
            <a:pPr eaLnBrk="1" hangingPunct="1">
              <a:lnSpc>
                <a:spcPct val="80000"/>
              </a:lnSpc>
              <a:buFontTx/>
              <a:buNone/>
              <a:defRPr/>
            </a:pPr>
            <a:r>
              <a:rPr lang="en-US" altLang="zh-CN" sz="2400" dirty="0"/>
              <a:t>class A {</a:t>
            </a:r>
            <a:endParaRPr lang="en-US" altLang="zh-CN" sz="2400" dirty="0"/>
          </a:p>
          <a:p>
            <a:pPr eaLnBrk="1" hangingPunct="1">
              <a:lnSpc>
                <a:spcPct val="80000"/>
              </a:lnSpc>
              <a:buFontTx/>
              <a:buNone/>
              <a:defRPr/>
            </a:pPr>
            <a:r>
              <a:rPr lang="en-US" altLang="zh-CN" sz="2400" dirty="0"/>
              <a:t>    </a:t>
            </a:r>
            <a:r>
              <a:rPr lang="en-US" altLang="zh-CN" sz="2400" dirty="0" err="1"/>
              <a:t>int</a:t>
            </a:r>
            <a:r>
              <a:rPr lang="en-US" altLang="zh-CN" sz="2400" dirty="0"/>
              <a:t> a;</a:t>
            </a:r>
            <a:endParaRPr lang="en-US" altLang="zh-CN" sz="2400" dirty="0"/>
          </a:p>
          <a:p>
            <a:pPr eaLnBrk="1" hangingPunct="1">
              <a:lnSpc>
                <a:spcPct val="80000"/>
              </a:lnSpc>
              <a:buFontTx/>
              <a:buNone/>
              <a:defRPr/>
            </a:pPr>
            <a:r>
              <a:rPr lang="en-US" altLang="zh-CN" sz="2400" dirty="0"/>
              <a:t>public: </a:t>
            </a:r>
            <a:endParaRPr lang="en-US" altLang="zh-CN" sz="2400" dirty="0"/>
          </a:p>
          <a:p>
            <a:pPr eaLnBrk="1" hangingPunct="1">
              <a:lnSpc>
                <a:spcPct val="80000"/>
              </a:lnSpc>
              <a:buFontTx/>
              <a:buNone/>
              <a:defRPr/>
            </a:pPr>
            <a:r>
              <a:rPr lang="en-US" altLang="zh-CN" sz="2400" dirty="0"/>
              <a:t>    A(){ </a:t>
            </a:r>
            <a:r>
              <a:rPr lang="en-US" altLang="zh-CN" sz="2400" dirty="0" err="1"/>
              <a:t>cout</a:t>
            </a:r>
            <a:r>
              <a:rPr lang="en-US" altLang="zh-CN" sz="2400" dirty="0"/>
              <a:t>&lt;&lt;"Constructing A"&lt;&lt;</a:t>
            </a:r>
            <a:r>
              <a:rPr lang="en-US" altLang="zh-CN" sz="2400" dirty="0" err="1"/>
              <a:t>endl</a:t>
            </a:r>
            <a:r>
              <a:rPr lang="en-US" altLang="zh-CN" sz="2400" dirty="0"/>
              <a:t>; }</a:t>
            </a:r>
            <a:endParaRPr lang="en-US" altLang="zh-CN" sz="2400" dirty="0"/>
          </a:p>
          <a:p>
            <a:pPr eaLnBrk="1" hangingPunct="1">
              <a:lnSpc>
                <a:spcPct val="80000"/>
              </a:lnSpc>
              <a:buFontTx/>
              <a:buNone/>
              <a:defRPr/>
            </a:pPr>
            <a:r>
              <a:rPr lang="en-US" altLang="zh-CN" sz="2400" dirty="0"/>
              <a:t>}; </a:t>
            </a:r>
            <a:endParaRPr lang="en-US" altLang="zh-CN" sz="2400" dirty="0"/>
          </a:p>
          <a:p>
            <a:pPr eaLnBrk="1" hangingPunct="1">
              <a:lnSpc>
                <a:spcPct val="80000"/>
              </a:lnSpc>
              <a:buFontTx/>
              <a:buNone/>
              <a:defRPr/>
            </a:pPr>
            <a:r>
              <a:rPr lang="en-US" altLang="zh-CN" sz="2400" dirty="0"/>
              <a:t>class B {</a:t>
            </a:r>
            <a:endParaRPr lang="en-US" altLang="zh-CN" sz="2400" dirty="0"/>
          </a:p>
          <a:p>
            <a:pPr eaLnBrk="1" hangingPunct="1">
              <a:lnSpc>
                <a:spcPct val="80000"/>
              </a:lnSpc>
              <a:buFontTx/>
              <a:buNone/>
              <a:defRPr/>
            </a:pPr>
            <a:r>
              <a:rPr lang="en-US" altLang="zh-CN" sz="2400" dirty="0"/>
              <a:t>public: </a:t>
            </a:r>
            <a:endParaRPr lang="en-US" altLang="zh-CN" sz="2400" dirty="0"/>
          </a:p>
          <a:p>
            <a:pPr eaLnBrk="1" hangingPunct="1">
              <a:lnSpc>
                <a:spcPct val="80000"/>
              </a:lnSpc>
              <a:buFontTx/>
              <a:buNone/>
              <a:defRPr/>
            </a:pPr>
            <a:r>
              <a:rPr lang="en-US" altLang="zh-CN" sz="2400" dirty="0"/>
              <a:t>    B(){ </a:t>
            </a:r>
            <a:r>
              <a:rPr lang="en-US" altLang="zh-CN" sz="2400" dirty="0" err="1"/>
              <a:t>cout</a:t>
            </a:r>
            <a:r>
              <a:rPr lang="en-US" altLang="zh-CN" sz="2400" dirty="0"/>
              <a:t>&lt;&lt;"Constructing B"&lt;&lt;</a:t>
            </a:r>
            <a:r>
              <a:rPr lang="en-US" altLang="zh-CN" sz="2400" dirty="0" err="1"/>
              <a:t>endl</a:t>
            </a:r>
            <a:r>
              <a:rPr lang="en-US" altLang="zh-CN" sz="2400" dirty="0"/>
              <a:t>;}</a:t>
            </a:r>
            <a:endParaRPr lang="en-US" altLang="zh-CN" sz="2400" dirty="0"/>
          </a:p>
          <a:p>
            <a:pPr eaLnBrk="1" hangingPunct="1">
              <a:lnSpc>
                <a:spcPct val="80000"/>
              </a:lnSpc>
              <a:buFontTx/>
              <a:buNone/>
              <a:defRPr/>
            </a:pPr>
            <a:r>
              <a:rPr lang="en-US" altLang="zh-CN" sz="2000" dirty="0"/>
              <a:t>}; </a:t>
            </a:r>
            <a:endParaRPr lang="en-US" altLang="zh-CN" sz="2000" dirty="0"/>
          </a:p>
        </p:txBody>
      </p:sp>
      <p:sp>
        <p:nvSpPr>
          <p:cNvPr id="123906" name="标题 1"/>
          <p:cNvSpPr>
            <a:spLocks noGrp="1"/>
          </p:cNvSpPr>
          <p:nvPr>
            <p:ph type="title"/>
          </p:nvPr>
        </p:nvSpPr>
        <p:spPr>
          <a:xfrm>
            <a:off x="457200" y="73025"/>
            <a:ext cx="8229600" cy="811213"/>
          </a:xfrm>
        </p:spPr>
        <p:txBody>
          <a:bodyPr/>
          <a:lstStyle/>
          <a:p>
            <a:r>
              <a:rPr lang="en-US" altLang="zh-CN" b="1"/>
              <a:t>4.8 </a:t>
            </a:r>
            <a:r>
              <a:rPr lang="zh-CN" altLang="en-US" b="1">
                <a:sym typeface="+mn-ea"/>
              </a:rPr>
              <a:t>虚</a:t>
            </a:r>
            <a:r>
              <a:rPr lang="zh-CN" altLang="en-US" b="1"/>
              <a:t>拟</a:t>
            </a:r>
            <a:r>
              <a:rPr lang="zh-CN" altLang="en-US" b="1">
                <a:solidFill>
                  <a:srgbClr val="FF0000"/>
                </a:solidFill>
              </a:rPr>
              <a:t>继承</a:t>
            </a:r>
            <a:endParaRPr lang="zh-CN"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body" idx="1"/>
          </p:nvPr>
        </p:nvSpPr>
        <p:spPr>
          <a:xfrm>
            <a:off x="250825" y="1081088"/>
            <a:ext cx="8066088" cy="5403850"/>
          </a:xfrm>
        </p:spPr>
        <p:txBody>
          <a:bodyPr/>
          <a:lstStyle/>
          <a:p>
            <a:pPr eaLnBrk="1" hangingPunct="1">
              <a:lnSpc>
                <a:spcPct val="80000"/>
              </a:lnSpc>
              <a:buFontTx/>
              <a:buNone/>
            </a:pPr>
            <a:r>
              <a:rPr lang="en-US" altLang="zh-CN" sz="2000" dirty="0"/>
              <a:t>class B1:virtual public B ,virtual public A{</a:t>
            </a:r>
            <a:endParaRPr lang="en-US" altLang="zh-CN" sz="2000" dirty="0"/>
          </a:p>
          <a:p>
            <a:pPr eaLnBrk="1" hangingPunct="1">
              <a:lnSpc>
                <a:spcPct val="80000"/>
              </a:lnSpc>
              <a:buFontTx/>
              <a:buNone/>
            </a:pPr>
            <a:r>
              <a:rPr lang="en-US" altLang="zh-CN" sz="2000" dirty="0"/>
              <a:t>public: </a:t>
            </a:r>
            <a:endParaRPr lang="en-US" altLang="zh-CN" sz="2000" dirty="0"/>
          </a:p>
          <a:p>
            <a:pPr eaLnBrk="1" hangingPunct="1">
              <a:lnSpc>
                <a:spcPct val="80000"/>
              </a:lnSpc>
              <a:buFontTx/>
              <a:buNone/>
            </a:pPr>
            <a:r>
              <a:rPr lang="en-US" altLang="zh-CN" sz="2000" dirty="0"/>
              <a:t>    B1(int </a:t>
            </a:r>
            <a:r>
              <a:rPr lang="en-US" altLang="zh-CN" sz="2000" dirty="0" err="1"/>
              <a:t>i</a:t>
            </a:r>
            <a:r>
              <a:rPr lang="en-US" altLang="zh-CN" sz="2000" dirty="0"/>
              <a:t>){ </a:t>
            </a:r>
            <a:r>
              <a:rPr lang="en-US" altLang="zh-CN" sz="2000" dirty="0" err="1"/>
              <a:t>cout</a:t>
            </a:r>
            <a:r>
              <a:rPr lang="en-US" altLang="zh-CN" sz="2000" dirty="0"/>
              <a:t>&lt;&lt;"Constructing B1"&lt;&lt;</a:t>
            </a:r>
            <a:r>
              <a:rPr lang="en-US" altLang="zh-CN" sz="2000" dirty="0" err="1"/>
              <a:t>endl</a:t>
            </a:r>
            <a:r>
              <a:rPr lang="en-US" altLang="zh-CN" sz="2000" dirty="0"/>
              <a:t>; }</a:t>
            </a:r>
            <a:endParaRPr lang="en-US" altLang="zh-CN" sz="2000" dirty="0"/>
          </a:p>
          <a:p>
            <a:pPr eaLnBrk="1" hangingPunct="1">
              <a:lnSpc>
                <a:spcPct val="80000"/>
              </a:lnSpc>
              <a:buFontTx/>
              <a:buNone/>
            </a:pPr>
            <a:r>
              <a:rPr lang="en-US" altLang="zh-CN" sz="2000" dirty="0"/>
              <a:t>}; </a:t>
            </a:r>
            <a:endParaRPr lang="en-US" altLang="zh-CN" sz="2000" dirty="0"/>
          </a:p>
          <a:p>
            <a:pPr eaLnBrk="1" hangingPunct="1">
              <a:lnSpc>
                <a:spcPct val="80000"/>
              </a:lnSpc>
              <a:buFontTx/>
              <a:buNone/>
            </a:pPr>
            <a:r>
              <a:rPr lang="en-US" altLang="zh-CN" sz="2000" dirty="0"/>
              <a:t>class B2:public </a:t>
            </a:r>
            <a:r>
              <a:rPr lang="en-US" altLang="zh-CN" sz="2000" dirty="0" err="1"/>
              <a:t>A,virtual</a:t>
            </a:r>
            <a:r>
              <a:rPr lang="en-US" altLang="zh-CN" sz="2000" dirty="0"/>
              <a:t> public B {</a:t>
            </a:r>
            <a:endParaRPr lang="en-US" altLang="zh-CN" sz="2000" dirty="0"/>
          </a:p>
          <a:p>
            <a:pPr eaLnBrk="1" hangingPunct="1">
              <a:lnSpc>
                <a:spcPct val="80000"/>
              </a:lnSpc>
              <a:buFontTx/>
              <a:buNone/>
            </a:pPr>
            <a:r>
              <a:rPr lang="en-US" altLang="zh-CN" sz="2000" dirty="0"/>
              <a:t>public: </a:t>
            </a:r>
            <a:endParaRPr lang="en-US" altLang="zh-CN" sz="2000" dirty="0"/>
          </a:p>
          <a:p>
            <a:pPr eaLnBrk="1" hangingPunct="1">
              <a:lnSpc>
                <a:spcPct val="80000"/>
              </a:lnSpc>
              <a:buFontTx/>
              <a:buNone/>
            </a:pPr>
            <a:r>
              <a:rPr lang="en-US" altLang="zh-CN" sz="2000" dirty="0"/>
              <a:t>    B2(int j){ </a:t>
            </a:r>
            <a:r>
              <a:rPr lang="en-US" altLang="zh-CN" sz="2000" dirty="0" err="1"/>
              <a:t>cout</a:t>
            </a:r>
            <a:r>
              <a:rPr lang="en-US" altLang="zh-CN" sz="2000" dirty="0"/>
              <a:t>&lt;&lt;"Constructing B2"&lt;&lt;</a:t>
            </a:r>
            <a:r>
              <a:rPr lang="en-US" altLang="zh-CN" sz="2000" dirty="0" err="1"/>
              <a:t>endl</a:t>
            </a:r>
            <a:r>
              <a:rPr lang="en-US" altLang="zh-CN" sz="2000" dirty="0"/>
              <a:t>; }</a:t>
            </a:r>
            <a:endParaRPr lang="en-US" altLang="zh-CN" sz="2000" dirty="0"/>
          </a:p>
          <a:p>
            <a:pPr eaLnBrk="1" hangingPunct="1">
              <a:lnSpc>
                <a:spcPct val="80000"/>
              </a:lnSpc>
              <a:buFontTx/>
              <a:buNone/>
            </a:pPr>
            <a:r>
              <a:rPr lang="en-US" altLang="zh-CN" sz="2000" dirty="0"/>
              <a:t>};</a:t>
            </a:r>
            <a:endParaRPr lang="en-US" altLang="zh-CN" sz="2000" dirty="0"/>
          </a:p>
          <a:p>
            <a:pPr eaLnBrk="1" hangingPunct="1">
              <a:lnSpc>
                <a:spcPct val="80000"/>
              </a:lnSpc>
              <a:buFontTx/>
              <a:buNone/>
            </a:pPr>
            <a:r>
              <a:rPr lang="en-US" altLang="zh-CN" sz="2000" dirty="0"/>
              <a:t>class D: public B1, public B2 {</a:t>
            </a:r>
            <a:endParaRPr lang="en-US" altLang="zh-CN" sz="2000" dirty="0"/>
          </a:p>
          <a:p>
            <a:pPr eaLnBrk="1" hangingPunct="1">
              <a:lnSpc>
                <a:spcPct val="80000"/>
              </a:lnSpc>
              <a:buFontTx/>
              <a:buNone/>
            </a:pPr>
            <a:r>
              <a:rPr lang="en-US" altLang="zh-CN" sz="2000" dirty="0"/>
              <a:t>public:</a:t>
            </a:r>
            <a:endParaRPr lang="en-US" altLang="zh-CN" sz="2000" dirty="0"/>
          </a:p>
          <a:p>
            <a:pPr eaLnBrk="1" hangingPunct="1">
              <a:lnSpc>
                <a:spcPct val="80000"/>
              </a:lnSpc>
              <a:buFontTx/>
              <a:buNone/>
            </a:pPr>
            <a:r>
              <a:rPr lang="en-US" altLang="zh-CN" sz="2000" dirty="0"/>
              <a:t>    D(int </a:t>
            </a:r>
            <a:r>
              <a:rPr lang="en-US" altLang="zh-CN" sz="2000" dirty="0" err="1"/>
              <a:t>m,int</a:t>
            </a:r>
            <a:r>
              <a:rPr lang="en-US" altLang="zh-CN" sz="2000" dirty="0"/>
              <a:t> n): B1(m),B2(n){ </a:t>
            </a:r>
            <a:endParaRPr lang="en-US" altLang="zh-CN" sz="2000" dirty="0"/>
          </a:p>
          <a:p>
            <a:pPr eaLnBrk="1" hangingPunct="1">
              <a:lnSpc>
                <a:spcPct val="80000"/>
              </a:lnSpc>
              <a:buFontTx/>
              <a:buNone/>
            </a:pPr>
            <a:r>
              <a:rPr lang="en-US" altLang="zh-CN" sz="2000" dirty="0"/>
              <a:t>        </a:t>
            </a:r>
            <a:r>
              <a:rPr lang="en-US" altLang="zh-CN" sz="2000" dirty="0" err="1"/>
              <a:t>cout</a:t>
            </a:r>
            <a:r>
              <a:rPr lang="en-US" altLang="zh-CN" sz="2000" dirty="0"/>
              <a:t>&lt;&lt;"Constructing D“</a:t>
            </a:r>
            <a:endParaRPr lang="en-US" altLang="zh-CN" sz="2000" dirty="0"/>
          </a:p>
          <a:p>
            <a:pPr eaLnBrk="1" hangingPunct="1">
              <a:lnSpc>
                <a:spcPct val="80000"/>
              </a:lnSpc>
              <a:buFontTx/>
              <a:buNone/>
            </a:pPr>
            <a:r>
              <a:rPr lang="en-US" altLang="zh-CN" sz="2000" dirty="0"/>
              <a:t>              &lt;&lt;</a:t>
            </a:r>
            <a:r>
              <a:rPr lang="en-US" altLang="zh-CN" sz="2000" dirty="0" err="1"/>
              <a:t>endl</a:t>
            </a:r>
            <a:r>
              <a:rPr lang="en-US" altLang="zh-CN" sz="2000" dirty="0"/>
              <a:t>; }</a:t>
            </a:r>
            <a:endParaRPr lang="en-US" altLang="zh-CN" sz="2000" dirty="0"/>
          </a:p>
          <a:p>
            <a:pPr eaLnBrk="1" hangingPunct="1">
              <a:lnSpc>
                <a:spcPct val="80000"/>
              </a:lnSpc>
              <a:buFontTx/>
              <a:buNone/>
            </a:pPr>
            <a:r>
              <a:rPr lang="en-US" altLang="zh-CN" sz="2000" dirty="0"/>
              <a:t>    A </a:t>
            </a:r>
            <a:r>
              <a:rPr lang="en-US" altLang="zh-CN" sz="2000" dirty="0" err="1"/>
              <a:t>a</a:t>
            </a:r>
            <a:r>
              <a:rPr lang="en-US" altLang="zh-CN" sz="2000" dirty="0"/>
              <a:t>;</a:t>
            </a:r>
            <a:endParaRPr lang="en-US" altLang="zh-CN" sz="2000" dirty="0"/>
          </a:p>
          <a:p>
            <a:pPr eaLnBrk="1" hangingPunct="1">
              <a:lnSpc>
                <a:spcPct val="80000"/>
              </a:lnSpc>
              <a:buFontTx/>
              <a:buNone/>
            </a:pPr>
            <a:r>
              <a:rPr lang="en-US" altLang="zh-CN" sz="2000" dirty="0"/>
              <a:t>}; </a:t>
            </a:r>
            <a:endParaRPr lang="en-US" altLang="zh-CN" sz="2000" dirty="0"/>
          </a:p>
          <a:p>
            <a:pPr eaLnBrk="1" hangingPunct="1">
              <a:lnSpc>
                <a:spcPct val="80000"/>
              </a:lnSpc>
              <a:buFontTx/>
              <a:buNone/>
            </a:pPr>
            <a:r>
              <a:rPr lang="en-US" altLang="zh-CN" sz="2000" dirty="0"/>
              <a:t>    </a:t>
            </a:r>
            <a:endParaRPr lang="en-US" altLang="zh-CN" sz="2000" dirty="0"/>
          </a:p>
          <a:p>
            <a:pPr eaLnBrk="1" hangingPunct="1">
              <a:lnSpc>
                <a:spcPct val="80000"/>
              </a:lnSpc>
              <a:buFontTx/>
              <a:buNone/>
            </a:pPr>
            <a:r>
              <a:rPr lang="en-US" altLang="zh-CN" sz="2000" dirty="0"/>
              <a:t>int main(){</a:t>
            </a:r>
            <a:endParaRPr lang="en-US" altLang="zh-CN" sz="2000" dirty="0"/>
          </a:p>
          <a:p>
            <a:pPr eaLnBrk="1" hangingPunct="1">
              <a:lnSpc>
                <a:spcPct val="80000"/>
              </a:lnSpc>
              <a:buFontTx/>
              <a:buNone/>
            </a:pPr>
            <a:r>
              <a:rPr lang="en-US" altLang="zh-CN" sz="2000" dirty="0"/>
              <a:t>    D d(1,2);</a:t>
            </a:r>
            <a:endParaRPr lang="en-US" altLang="zh-CN" sz="2000" dirty="0"/>
          </a:p>
          <a:p>
            <a:pPr eaLnBrk="1" hangingPunct="1">
              <a:lnSpc>
                <a:spcPct val="80000"/>
              </a:lnSpc>
              <a:buFontTx/>
              <a:buNone/>
            </a:pPr>
            <a:r>
              <a:rPr lang="en-US" altLang="zh-CN" sz="2000" dirty="0"/>
              <a:t>}</a:t>
            </a:r>
            <a:endParaRPr lang="en-US" altLang="zh-CN" sz="2000" dirty="0"/>
          </a:p>
        </p:txBody>
      </p:sp>
      <p:pic>
        <p:nvPicPr>
          <p:cNvPr id="71684" name="Picture 4" descr="B413"/>
          <p:cNvPicPr>
            <a:picLocks noChangeAspect="1" noChangeArrowheads="1"/>
          </p:cNvPicPr>
          <p:nvPr/>
        </p:nvPicPr>
        <p:blipFill>
          <a:blip r:embed="rId1"/>
          <a:srcRect/>
          <a:stretch>
            <a:fillRect/>
          </a:stretch>
        </p:blipFill>
        <p:spPr bwMode="auto">
          <a:xfrm>
            <a:off x="5951538" y="1165225"/>
            <a:ext cx="2735262" cy="2225675"/>
          </a:xfrm>
          <a:prstGeom prst="rect">
            <a:avLst/>
          </a:prstGeom>
          <a:noFill/>
          <a:ln w="9525">
            <a:noFill/>
            <a:miter lim="800000"/>
            <a:headEnd/>
            <a:tailEnd/>
          </a:ln>
        </p:spPr>
      </p:pic>
      <p:sp>
        <p:nvSpPr>
          <p:cNvPr id="124931" name="标题 1"/>
          <p:cNvSpPr>
            <a:spLocks noGrp="1"/>
          </p:cNvSpPr>
          <p:nvPr>
            <p:ph type="title"/>
          </p:nvPr>
        </p:nvSpPr>
        <p:spPr>
          <a:xfrm>
            <a:off x="457200" y="73025"/>
            <a:ext cx="8229600" cy="811213"/>
          </a:xfrm>
        </p:spPr>
        <p:txBody>
          <a:bodyPr/>
          <a:lstStyle/>
          <a:p>
            <a:r>
              <a:rPr lang="en-US" altLang="zh-CN" b="1"/>
              <a:t>4.8</a:t>
            </a:r>
            <a:r>
              <a:rPr lang="zh-CN" altLang="en-US" b="1">
                <a:sym typeface="+mn-ea"/>
              </a:rPr>
              <a:t>虚</a:t>
            </a:r>
            <a:r>
              <a:rPr lang="zh-CN" altLang="en-US" b="1"/>
              <a:t>拟</a:t>
            </a:r>
            <a:r>
              <a:rPr lang="zh-CN" altLang="en-US" b="1">
                <a:solidFill>
                  <a:srgbClr val="FF0000"/>
                </a:solidFill>
              </a:rPr>
              <a:t>继承</a:t>
            </a:r>
            <a:endParaRPr lang="zh-CN" altLang="en-US" b="1">
              <a:solidFill>
                <a:srgbClr val="FF0000"/>
              </a:solidFill>
            </a:endParaRPr>
          </a:p>
        </p:txBody>
      </p:sp>
      <p:sp>
        <p:nvSpPr>
          <p:cNvPr id="2" name="对话气泡: 矩形 1"/>
          <p:cNvSpPr/>
          <p:nvPr/>
        </p:nvSpPr>
        <p:spPr>
          <a:xfrm>
            <a:off x="3995738" y="3716338"/>
            <a:ext cx="4691062" cy="2963862"/>
          </a:xfrm>
          <a:prstGeom prst="wedgeRectCallout">
            <a:avLst>
              <a:gd name="adj1" fmla="val -91471"/>
              <a:gd name="adj2" fmla="val 29512"/>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b="1" dirty="0">
                <a:solidFill>
                  <a:srgbClr val="FFFFFF"/>
                </a:solidFill>
              </a:rPr>
              <a:t>程序的运行结果如下：</a:t>
            </a:r>
            <a:endParaRPr lang="zh-CN" altLang="en-US" b="1" dirty="0">
              <a:solidFill>
                <a:srgbClr val="FFFFFF"/>
              </a:solidFill>
            </a:endParaRPr>
          </a:p>
          <a:p>
            <a:pPr algn="ctr" eaLnBrk="0" hangingPunct="0">
              <a:defRPr/>
            </a:pPr>
            <a:r>
              <a:rPr lang="en-US" altLang="zh-CN" b="1" dirty="0">
                <a:solidFill>
                  <a:srgbClr val="FFFFFF"/>
                </a:solidFill>
              </a:rPr>
              <a:t>Constructing B</a:t>
            </a:r>
            <a:endParaRPr lang="en-US" altLang="zh-CN" b="1" dirty="0">
              <a:solidFill>
                <a:srgbClr val="FFFFFF"/>
              </a:solidFill>
            </a:endParaRPr>
          </a:p>
          <a:p>
            <a:pPr algn="ctr" eaLnBrk="0" hangingPunct="0">
              <a:defRPr/>
            </a:pPr>
            <a:r>
              <a:rPr lang="en-US" altLang="zh-CN" b="1" dirty="0">
                <a:solidFill>
                  <a:srgbClr val="FFFFFF"/>
                </a:solidFill>
              </a:rPr>
              <a:t>Constructing A</a:t>
            </a:r>
            <a:endParaRPr lang="en-US" altLang="zh-CN" b="1" dirty="0">
              <a:solidFill>
                <a:srgbClr val="FFFFFF"/>
              </a:solidFill>
            </a:endParaRPr>
          </a:p>
          <a:p>
            <a:pPr algn="ctr" eaLnBrk="0" hangingPunct="0">
              <a:defRPr/>
            </a:pPr>
            <a:r>
              <a:rPr lang="en-US" altLang="zh-CN" b="1" dirty="0">
                <a:solidFill>
                  <a:srgbClr val="FFFFFF"/>
                </a:solidFill>
              </a:rPr>
              <a:t>  Constructing B1</a:t>
            </a:r>
            <a:endParaRPr lang="en-US" altLang="zh-CN" b="1" dirty="0">
              <a:solidFill>
                <a:srgbClr val="FFFFFF"/>
              </a:solidFill>
            </a:endParaRPr>
          </a:p>
          <a:p>
            <a:pPr algn="ctr" eaLnBrk="0" hangingPunct="0">
              <a:defRPr/>
            </a:pPr>
            <a:r>
              <a:rPr lang="en-US" altLang="zh-CN" b="1" dirty="0">
                <a:solidFill>
                  <a:srgbClr val="FFFFFF"/>
                </a:solidFill>
              </a:rPr>
              <a:t>Constructing A</a:t>
            </a:r>
            <a:endParaRPr lang="en-US" altLang="zh-CN" b="1" dirty="0">
              <a:solidFill>
                <a:srgbClr val="FFFFFF"/>
              </a:solidFill>
            </a:endParaRPr>
          </a:p>
          <a:p>
            <a:pPr algn="ctr" eaLnBrk="0" hangingPunct="0">
              <a:defRPr/>
            </a:pPr>
            <a:r>
              <a:rPr lang="en-US" altLang="zh-CN" b="1" dirty="0">
                <a:solidFill>
                  <a:srgbClr val="FFFFFF"/>
                </a:solidFill>
              </a:rPr>
              <a:t>  Constructing B2</a:t>
            </a:r>
            <a:endParaRPr lang="en-US" altLang="zh-CN" b="1" dirty="0">
              <a:solidFill>
                <a:srgbClr val="FFFFFF"/>
              </a:solidFill>
            </a:endParaRPr>
          </a:p>
          <a:p>
            <a:pPr algn="ctr" eaLnBrk="0" hangingPunct="0">
              <a:defRPr/>
            </a:pPr>
            <a:r>
              <a:rPr lang="en-US" altLang="zh-CN" b="1" dirty="0">
                <a:solidFill>
                  <a:srgbClr val="FFFFFF"/>
                </a:solidFill>
              </a:rPr>
              <a:t>Constructing A</a:t>
            </a:r>
            <a:endParaRPr lang="en-US" altLang="zh-CN" b="1" dirty="0">
              <a:solidFill>
                <a:srgbClr val="FFFFFF"/>
              </a:solidFill>
            </a:endParaRPr>
          </a:p>
          <a:p>
            <a:pPr algn="ctr" eaLnBrk="0" hangingPunct="0">
              <a:defRPr/>
            </a:pPr>
            <a:r>
              <a:rPr lang="en-US" altLang="zh-CN" b="1" dirty="0">
                <a:solidFill>
                  <a:srgbClr val="FFFFFF"/>
                </a:solidFill>
              </a:rPr>
              <a:t>Constructing D</a:t>
            </a:r>
            <a:endParaRPr lang="en-US" altLang="zh-CN" b="1" dirty="0">
              <a:solidFill>
                <a:srgbClr val="FFFFFF"/>
              </a:solidFill>
            </a:endParaRPr>
          </a:p>
          <a:p>
            <a:pPr algn="ctr" eaLnBrk="0" hangingPunct="0">
              <a:defRPr/>
            </a:pPr>
            <a:r>
              <a:rPr lang="zh-CN" altLang="en-US" b="1" dirty="0">
                <a:solidFill>
                  <a:srgbClr val="FFFFFF"/>
                </a:solidFill>
              </a:rPr>
              <a:t>此运行结果表明：</a:t>
            </a:r>
            <a:r>
              <a:rPr lang="en-US" altLang="zh-CN" b="1" dirty="0">
                <a:solidFill>
                  <a:srgbClr val="FFFFFF"/>
                </a:solidFill>
              </a:rPr>
              <a:t>D</a:t>
            </a:r>
            <a:r>
              <a:rPr lang="zh-CN" altLang="en-US" b="1" dirty="0">
                <a:solidFill>
                  <a:srgbClr val="FFFFFF"/>
                </a:solidFill>
              </a:rPr>
              <a:t>的间接虚拟基类</a:t>
            </a:r>
            <a:r>
              <a:rPr lang="en-US" altLang="zh-CN" b="1" dirty="0">
                <a:solidFill>
                  <a:srgbClr val="FFFFFF"/>
                </a:solidFill>
              </a:rPr>
              <a:t>B</a:t>
            </a:r>
            <a:r>
              <a:rPr lang="zh-CN" altLang="en-US" b="1" dirty="0">
                <a:solidFill>
                  <a:srgbClr val="FFFFFF"/>
                </a:solidFill>
              </a:rPr>
              <a:t>只被构造了</a:t>
            </a:r>
            <a:r>
              <a:rPr lang="en-US" altLang="zh-CN" b="1" dirty="0">
                <a:solidFill>
                  <a:srgbClr val="FFFFFF"/>
                </a:solidFill>
              </a:rPr>
              <a:t>1</a:t>
            </a:r>
            <a:r>
              <a:rPr lang="zh-CN" altLang="en-US" b="1" dirty="0">
                <a:solidFill>
                  <a:srgbClr val="FFFFFF"/>
                </a:solidFill>
              </a:rPr>
              <a:t>次</a:t>
            </a:r>
            <a:endParaRPr lang="en-US" altLang="zh-CN" b="1"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down)">
                                      <p:cBhvr>
                                        <p:cTn id="7" dur="580">
                                          <p:stCondLst>
                                            <p:cond delay="0"/>
                                          </p:stCondLst>
                                        </p:cTn>
                                        <p:tgtEl>
                                          <p:spTgt spid="71684"/>
                                        </p:tgtEl>
                                      </p:cBhvr>
                                    </p:animEffect>
                                    <p:anim calcmode="lin" valueType="num">
                                      <p:cBhvr>
                                        <p:cTn id="8" dur="1822" tmFilter="0,0; 0.14,0.36; 0.43,0.73; 0.71,0.91; 1.0,1.0">
                                          <p:stCondLst>
                                            <p:cond delay="0"/>
                                          </p:stCondLst>
                                        </p:cTn>
                                        <p:tgtEl>
                                          <p:spTgt spid="7168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168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168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168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1684"/>
                                        </p:tgtEl>
                                        <p:attrNameLst>
                                          <p:attrName>ppt_y</p:attrName>
                                        </p:attrNameLst>
                                      </p:cBhvr>
                                      <p:tavLst>
                                        <p:tav tm="0" fmla="#ppt_y-sin(pi*$)/81">
                                          <p:val>
                                            <p:fltVal val="0"/>
                                          </p:val>
                                        </p:tav>
                                        <p:tav tm="100000">
                                          <p:val>
                                            <p:fltVal val="1"/>
                                          </p:val>
                                        </p:tav>
                                      </p:tavLst>
                                    </p:anim>
                                    <p:animScale>
                                      <p:cBhvr>
                                        <p:cTn id="13" dur="26">
                                          <p:stCondLst>
                                            <p:cond delay="650"/>
                                          </p:stCondLst>
                                        </p:cTn>
                                        <p:tgtEl>
                                          <p:spTgt spid="71684"/>
                                        </p:tgtEl>
                                      </p:cBhvr>
                                      <p:to x="100000" y="60000"/>
                                    </p:animScale>
                                    <p:animScale>
                                      <p:cBhvr>
                                        <p:cTn id="14" dur="166" decel="50000">
                                          <p:stCondLst>
                                            <p:cond delay="676"/>
                                          </p:stCondLst>
                                        </p:cTn>
                                        <p:tgtEl>
                                          <p:spTgt spid="71684"/>
                                        </p:tgtEl>
                                      </p:cBhvr>
                                      <p:to x="100000" y="100000"/>
                                    </p:animScale>
                                    <p:animScale>
                                      <p:cBhvr>
                                        <p:cTn id="15" dur="26">
                                          <p:stCondLst>
                                            <p:cond delay="1312"/>
                                          </p:stCondLst>
                                        </p:cTn>
                                        <p:tgtEl>
                                          <p:spTgt spid="71684"/>
                                        </p:tgtEl>
                                      </p:cBhvr>
                                      <p:to x="100000" y="80000"/>
                                    </p:animScale>
                                    <p:animScale>
                                      <p:cBhvr>
                                        <p:cTn id="16" dur="166" decel="50000">
                                          <p:stCondLst>
                                            <p:cond delay="1338"/>
                                          </p:stCondLst>
                                        </p:cTn>
                                        <p:tgtEl>
                                          <p:spTgt spid="71684"/>
                                        </p:tgtEl>
                                      </p:cBhvr>
                                      <p:to x="100000" y="100000"/>
                                    </p:animScale>
                                    <p:animScale>
                                      <p:cBhvr>
                                        <p:cTn id="17" dur="26">
                                          <p:stCondLst>
                                            <p:cond delay="1642"/>
                                          </p:stCondLst>
                                        </p:cTn>
                                        <p:tgtEl>
                                          <p:spTgt spid="71684"/>
                                        </p:tgtEl>
                                      </p:cBhvr>
                                      <p:to x="100000" y="90000"/>
                                    </p:animScale>
                                    <p:animScale>
                                      <p:cBhvr>
                                        <p:cTn id="18" dur="166" decel="50000">
                                          <p:stCondLst>
                                            <p:cond delay="1668"/>
                                          </p:stCondLst>
                                        </p:cTn>
                                        <p:tgtEl>
                                          <p:spTgt spid="71684"/>
                                        </p:tgtEl>
                                      </p:cBhvr>
                                      <p:to x="100000" y="100000"/>
                                    </p:animScale>
                                    <p:animScale>
                                      <p:cBhvr>
                                        <p:cTn id="19" dur="26">
                                          <p:stCondLst>
                                            <p:cond delay="1808"/>
                                          </p:stCondLst>
                                        </p:cTn>
                                        <p:tgtEl>
                                          <p:spTgt spid="71684"/>
                                        </p:tgtEl>
                                      </p:cBhvr>
                                      <p:to x="100000" y="95000"/>
                                    </p:animScale>
                                    <p:animScale>
                                      <p:cBhvr>
                                        <p:cTn id="20" dur="166" decel="50000">
                                          <p:stCondLst>
                                            <p:cond delay="1834"/>
                                          </p:stCondLst>
                                        </p:cTn>
                                        <p:tgtEl>
                                          <p:spTgt spid="7168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250825" y="1076325"/>
            <a:ext cx="8623300" cy="5168900"/>
          </a:xfrm>
        </p:spPr>
        <p:txBody>
          <a:bodyPr/>
          <a:lstStyle/>
          <a:p>
            <a:pPr eaLnBrk="1" hangingPunct="1">
              <a:buFontTx/>
              <a:buNone/>
            </a:pPr>
            <a:r>
              <a:rPr lang="en-US" altLang="zh-CN" sz="2800" b="1" dirty="0">
                <a:solidFill>
                  <a:srgbClr val="0000CC"/>
                </a:solidFill>
              </a:rPr>
              <a:t>4</a:t>
            </a:r>
            <a:r>
              <a:rPr lang="zh-CN" altLang="en-US" sz="2800" b="1" dirty="0">
                <a:solidFill>
                  <a:srgbClr val="0000CC"/>
                </a:solidFill>
              </a:rPr>
              <a:t>、虚基类由最终派生类初始化 </a:t>
            </a:r>
            <a:endParaRPr lang="zh-CN" altLang="en-US" sz="2800" b="1" dirty="0">
              <a:solidFill>
                <a:srgbClr val="0000CC"/>
              </a:solidFill>
            </a:endParaRPr>
          </a:p>
          <a:p>
            <a:pPr lvl="1" eaLnBrk="1" hangingPunct="1"/>
            <a:r>
              <a:rPr lang="zh-CN" altLang="en-US" sz="2400" b="1" dirty="0"/>
              <a:t>在</a:t>
            </a:r>
            <a:r>
              <a:rPr lang="zh-CN" altLang="en-US" sz="2400" b="1" dirty="0">
                <a:solidFill>
                  <a:srgbClr val="FF0000"/>
                </a:solidFill>
              </a:rPr>
              <a:t>没有虚拟继承</a:t>
            </a:r>
            <a:r>
              <a:rPr lang="zh-CN" altLang="en-US" sz="2400" b="1" dirty="0"/>
              <a:t>的情况下，每个派生类的构造函数</a:t>
            </a:r>
            <a:r>
              <a:rPr lang="zh-CN" altLang="en-US" sz="2400" b="1" dirty="0">
                <a:solidFill>
                  <a:srgbClr val="FF0000"/>
                </a:solidFill>
              </a:rPr>
              <a:t>只负责其直接基类</a:t>
            </a:r>
            <a:r>
              <a:rPr lang="zh-CN" altLang="en-US" sz="2400" b="1" dirty="0"/>
              <a:t>的初始化。但在虚拟继承方式下，虚基类则由最终派生类的构造函数负责初始化。</a:t>
            </a:r>
            <a:endParaRPr lang="zh-CN" altLang="en-US" sz="2400" b="1" dirty="0"/>
          </a:p>
          <a:p>
            <a:pPr lvl="1" eaLnBrk="1" hangingPunct="1">
              <a:buFontTx/>
              <a:buNone/>
            </a:pPr>
            <a:endParaRPr lang="zh-CN" altLang="en-US" sz="2400" b="1" dirty="0"/>
          </a:p>
          <a:p>
            <a:pPr lvl="1" eaLnBrk="1" hangingPunct="1"/>
            <a:r>
              <a:rPr lang="zh-CN" altLang="en-US" sz="2400" b="1" dirty="0"/>
              <a:t>在</a:t>
            </a:r>
            <a:r>
              <a:rPr lang="zh-CN" altLang="en-US" sz="2400" b="1" dirty="0">
                <a:solidFill>
                  <a:srgbClr val="FF0000"/>
                </a:solidFill>
              </a:rPr>
              <a:t>虚拟继承方式</a:t>
            </a:r>
            <a:r>
              <a:rPr lang="zh-CN" altLang="en-US" sz="2400" b="1" dirty="0"/>
              <a:t>下，若</a:t>
            </a:r>
            <a:r>
              <a:rPr lang="zh-CN" altLang="en-US" sz="2400" b="1" dirty="0">
                <a:solidFill>
                  <a:srgbClr val="FF0000"/>
                </a:solidFill>
              </a:rPr>
              <a:t>最终派生类</a:t>
            </a:r>
            <a:r>
              <a:rPr lang="zh-CN" altLang="en-US" sz="2400" b="1" dirty="0"/>
              <a:t>的构造函数没有</a:t>
            </a:r>
            <a:r>
              <a:rPr lang="zh-CN" altLang="en-US" sz="2400" b="1" dirty="0">
                <a:solidFill>
                  <a:srgbClr val="FF0000"/>
                </a:solidFill>
              </a:rPr>
              <a:t>明确调用虚基类的构造函数</a:t>
            </a:r>
            <a:r>
              <a:rPr lang="zh-CN" altLang="en-US" sz="2400" b="1" dirty="0"/>
              <a:t>，编译器就会尝试调用虚基类</a:t>
            </a:r>
            <a:r>
              <a:rPr lang="zh-CN" altLang="en-US" sz="2400" b="1" dirty="0">
                <a:solidFill>
                  <a:srgbClr val="FF0000"/>
                </a:solidFill>
              </a:rPr>
              <a:t>不需要参数</a:t>
            </a:r>
            <a:r>
              <a:rPr lang="zh-CN" altLang="en-US" sz="2400" b="1" dirty="0"/>
              <a:t>的构造函数（包括缺省、无参和缺省参数的构造函数），如果没找到就会产生编译错误。</a:t>
            </a:r>
            <a:endParaRPr lang="zh-CN" altLang="en-US" sz="2400" b="1" dirty="0"/>
          </a:p>
        </p:txBody>
      </p:sp>
      <p:sp>
        <p:nvSpPr>
          <p:cNvPr id="125954" name="标题 1"/>
          <p:cNvSpPr>
            <a:spLocks noGrp="1"/>
          </p:cNvSpPr>
          <p:nvPr>
            <p:ph type="title"/>
          </p:nvPr>
        </p:nvSpPr>
        <p:spPr>
          <a:xfrm>
            <a:off x="457200" y="73025"/>
            <a:ext cx="8229600" cy="811213"/>
          </a:xfrm>
        </p:spPr>
        <p:txBody>
          <a:bodyPr/>
          <a:lstStyle/>
          <a:p>
            <a:r>
              <a:rPr lang="en-US" altLang="zh-CN" b="1"/>
              <a:t>4.8 </a:t>
            </a:r>
            <a:r>
              <a:rPr lang="zh-CN" altLang="en-US" b="1">
                <a:sym typeface="+mn-ea"/>
              </a:rPr>
              <a:t>虚</a:t>
            </a:r>
            <a:r>
              <a:rPr lang="zh-CN" altLang="en-US" b="1"/>
              <a:t>拟</a:t>
            </a:r>
            <a:r>
              <a:rPr lang="zh-CN" altLang="en-US" b="1">
                <a:solidFill>
                  <a:srgbClr val="FF0000"/>
                </a:solidFill>
              </a:rPr>
              <a:t>继承</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2706">
                                            <p:txEl>
                                              <p:pRg st="3" end="3"/>
                                            </p:txEl>
                                          </p:spTgt>
                                        </p:tgtEl>
                                        <p:attrNameLst>
                                          <p:attrName>style.visibility</p:attrName>
                                        </p:attrNameLst>
                                      </p:cBhvr>
                                      <p:to>
                                        <p:strVal val="visible"/>
                                      </p:to>
                                    </p:set>
                                    <p:anim calcmode="lin" valueType="num">
                                      <p:cBhvr>
                                        <p:cTn id="7" dur="1000" fill="hold"/>
                                        <p:tgtEl>
                                          <p:spTgt spid="72706">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72706">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72706">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727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250825" y="1052513"/>
            <a:ext cx="8435975" cy="5403850"/>
          </a:xfrm>
        </p:spPr>
        <p:txBody>
          <a:bodyPr/>
          <a:lstStyle/>
          <a:p>
            <a:pPr marL="0" indent="0">
              <a:buFontTx/>
              <a:buNone/>
            </a:pPr>
            <a:r>
              <a:rPr lang="zh-CN" altLang="zh-CN" sz="2400" b="1" dirty="0">
                <a:solidFill>
                  <a:srgbClr val="0000CC"/>
                </a:solidFill>
              </a:rPr>
              <a:t>【例</a:t>
            </a:r>
            <a:r>
              <a:rPr lang="en-US" altLang="zh-CN" sz="2400" b="1" dirty="0">
                <a:solidFill>
                  <a:srgbClr val="0000CC"/>
                </a:solidFill>
              </a:rPr>
              <a:t>4-19</a:t>
            </a:r>
            <a:r>
              <a:rPr lang="zh-CN" altLang="zh-CN" sz="2400" b="1" dirty="0">
                <a:solidFill>
                  <a:srgbClr val="0000CC"/>
                </a:solidFill>
              </a:rPr>
              <a:t>】 类</a:t>
            </a:r>
            <a:r>
              <a:rPr lang="en-US" altLang="zh-CN" sz="2400" b="1" dirty="0">
                <a:solidFill>
                  <a:srgbClr val="0000CC"/>
                </a:solidFill>
              </a:rPr>
              <a:t>A</a:t>
            </a:r>
            <a:r>
              <a:rPr lang="zh-CN" altLang="zh-CN" sz="2400" b="1" dirty="0">
                <a:solidFill>
                  <a:srgbClr val="0000CC"/>
                </a:solidFill>
              </a:rPr>
              <a:t>是类</a:t>
            </a:r>
            <a:r>
              <a:rPr lang="en-US" altLang="zh-CN" sz="2400" b="1" dirty="0">
                <a:solidFill>
                  <a:srgbClr val="0000CC"/>
                </a:solidFill>
              </a:rPr>
              <a:t>B</a:t>
            </a:r>
            <a:r>
              <a:rPr lang="zh-CN" altLang="zh-CN" sz="2400" b="1" dirty="0">
                <a:solidFill>
                  <a:srgbClr val="0000CC"/>
                </a:solidFill>
              </a:rPr>
              <a:t>、</a:t>
            </a:r>
            <a:r>
              <a:rPr lang="en-US" altLang="zh-CN" sz="2400" b="1" dirty="0">
                <a:solidFill>
                  <a:srgbClr val="0000CC"/>
                </a:solidFill>
              </a:rPr>
              <a:t>C</a:t>
            </a:r>
            <a:r>
              <a:rPr lang="zh-CN" altLang="zh-CN" sz="2400" b="1" dirty="0">
                <a:solidFill>
                  <a:srgbClr val="0000CC"/>
                </a:solidFill>
              </a:rPr>
              <a:t>的虚基类，类</a:t>
            </a:r>
            <a:r>
              <a:rPr lang="en-US" altLang="zh-CN" sz="2400" b="1" dirty="0">
                <a:solidFill>
                  <a:srgbClr val="0000CC"/>
                </a:solidFill>
              </a:rPr>
              <a:t>ABC</a:t>
            </a:r>
            <a:r>
              <a:rPr lang="zh-CN" altLang="zh-CN" sz="2400" b="1" dirty="0">
                <a:solidFill>
                  <a:srgbClr val="0000CC"/>
                </a:solidFill>
              </a:rPr>
              <a:t>从</a:t>
            </a:r>
            <a:r>
              <a:rPr lang="en-US" altLang="zh-CN" sz="2400" b="1" dirty="0">
                <a:solidFill>
                  <a:srgbClr val="0000CC"/>
                </a:solidFill>
              </a:rPr>
              <a:t>B</a:t>
            </a:r>
            <a:r>
              <a:rPr lang="zh-CN" altLang="zh-CN" sz="2400" b="1" dirty="0">
                <a:solidFill>
                  <a:srgbClr val="0000CC"/>
                </a:solidFill>
              </a:rPr>
              <a:t>、</a:t>
            </a:r>
            <a:r>
              <a:rPr lang="en-US" altLang="zh-CN" sz="2400" b="1" dirty="0">
                <a:solidFill>
                  <a:srgbClr val="0000CC"/>
                </a:solidFill>
              </a:rPr>
              <a:t>C</a:t>
            </a:r>
            <a:r>
              <a:rPr lang="zh-CN" altLang="zh-CN" sz="2400" b="1" dirty="0">
                <a:solidFill>
                  <a:srgbClr val="0000CC"/>
                </a:solidFill>
              </a:rPr>
              <a:t>派生，是继承结构中的最终派生类，它必须负责虚基类</a:t>
            </a:r>
            <a:r>
              <a:rPr lang="en-US" altLang="zh-CN" sz="2400" b="1" dirty="0">
                <a:solidFill>
                  <a:srgbClr val="0000CC"/>
                </a:solidFill>
              </a:rPr>
              <a:t>A</a:t>
            </a:r>
            <a:r>
              <a:rPr lang="zh-CN" altLang="zh-CN" sz="2400" b="1" dirty="0">
                <a:solidFill>
                  <a:srgbClr val="0000CC"/>
                </a:solidFill>
              </a:rPr>
              <a:t>的初始化。</a:t>
            </a:r>
            <a:endParaRPr lang="zh-CN" altLang="zh-CN" sz="2400" b="1" dirty="0">
              <a:solidFill>
                <a:srgbClr val="0000CC"/>
              </a:solidFill>
            </a:endParaRPr>
          </a:p>
          <a:p>
            <a:pPr marL="0" indent="0" eaLnBrk="1" hangingPunct="1">
              <a:lnSpc>
                <a:spcPct val="80000"/>
              </a:lnSpc>
              <a:buFontTx/>
              <a:buNone/>
            </a:pPr>
            <a:endParaRPr lang="zh-CN" altLang="en-US" sz="2400" b="1" dirty="0"/>
          </a:p>
          <a:p>
            <a:pPr marL="0" indent="0">
              <a:buFontTx/>
              <a:buNone/>
            </a:pPr>
            <a:r>
              <a:rPr lang="en-US" altLang="zh-CN" sz="2400" b="1" dirty="0"/>
              <a:t>//Eg4-19.cpp</a:t>
            </a:r>
            <a:endParaRPr lang="zh-CN" altLang="zh-CN" sz="2400" b="1" dirty="0"/>
          </a:p>
          <a:p>
            <a:pPr marL="0" indent="0" eaLnBrk="1" hangingPunct="1">
              <a:lnSpc>
                <a:spcPct val="80000"/>
              </a:lnSpc>
              <a:buFontTx/>
              <a:buNone/>
            </a:pPr>
            <a:r>
              <a:rPr lang="en-US" altLang="zh-CN" sz="2400" b="1" dirty="0"/>
              <a:t>#include &lt;</a:t>
            </a:r>
            <a:r>
              <a:rPr lang="en-US" altLang="zh-CN" sz="2400" b="1" dirty="0" err="1"/>
              <a:t>iostream.h</a:t>
            </a:r>
            <a:r>
              <a:rPr lang="en-US" altLang="zh-CN" sz="2400" b="1" dirty="0"/>
              <a:t>&gt;</a:t>
            </a:r>
            <a:endParaRPr lang="en-US" altLang="zh-CN" sz="2400" b="1" dirty="0"/>
          </a:p>
          <a:p>
            <a:pPr marL="0" indent="0" eaLnBrk="1" hangingPunct="1">
              <a:lnSpc>
                <a:spcPct val="80000"/>
              </a:lnSpc>
              <a:buFontTx/>
              <a:buNone/>
            </a:pPr>
            <a:r>
              <a:rPr lang="en-US" altLang="zh-CN" sz="2400" b="1" dirty="0"/>
              <a:t>class A {</a:t>
            </a:r>
            <a:endParaRPr lang="en-US" altLang="zh-CN" sz="2400" b="1" dirty="0"/>
          </a:p>
          <a:p>
            <a:pPr marL="0" indent="0" eaLnBrk="1" hangingPunct="1">
              <a:lnSpc>
                <a:spcPct val="80000"/>
              </a:lnSpc>
              <a:buFontTx/>
              <a:buNone/>
            </a:pPr>
            <a:r>
              <a:rPr lang="en-US" altLang="zh-CN" sz="2400" b="1" dirty="0"/>
              <a:t>    int a;</a:t>
            </a:r>
            <a:endParaRPr lang="en-US" altLang="zh-CN" sz="2400" b="1" dirty="0"/>
          </a:p>
          <a:p>
            <a:pPr marL="0" indent="0" eaLnBrk="1" hangingPunct="1">
              <a:lnSpc>
                <a:spcPct val="80000"/>
              </a:lnSpc>
              <a:buFontTx/>
              <a:buNone/>
            </a:pPr>
            <a:r>
              <a:rPr lang="en-US" altLang="zh-CN" sz="2400" b="1" dirty="0"/>
              <a:t>public: </a:t>
            </a:r>
            <a:endParaRPr lang="en-US" altLang="zh-CN" sz="2400" b="1" dirty="0"/>
          </a:p>
          <a:p>
            <a:pPr marL="0" indent="0" eaLnBrk="1" hangingPunct="1">
              <a:lnSpc>
                <a:spcPct val="80000"/>
              </a:lnSpc>
              <a:buFontTx/>
              <a:buNone/>
            </a:pPr>
            <a:r>
              <a:rPr lang="en-US" altLang="zh-CN" sz="2400" b="1" dirty="0"/>
              <a:t>    void f() { cout &lt;&lt; "A" &lt;&lt; endl; }</a:t>
            </a:r>
            <a:endParaRPr lang="en-US" altLang="zh-CN" sz="2400" b="1" dirty="0"/>
          </a:p>
          <a:p>
            <a:pPr marL="0" indent="0" eaLnBrk="1" hangingPunct="1">
              <a:lnSpc>
                <a:spcPct val="80000"/>
              </a:lnSpc>
              <a:buFontTx/>
              <a:buNone/>
            </a:pPr>
            <a:r>
              <a:rPr lang="en-US" altLang="zh-CN" sz="2400" b="1" dirty="0"/>
              <a:t>    </a:t>
            </a:r>
            <a:r>
              <a:rPr lang="en-US" altLang="zh-CN" sz="2400" b="1" dirty="0">
                <a:solidFill>
                  <a:srgbClr val="0000CC"/>
                </a:solidFill>
              </a:rPr>
              <a:t>A(</a:t>
            </a:r>
            <a:r>
              <a:rPr lang="en-US" altLang="zh-CN" sz="2400" b="1" dirty="0">
                <a:solidFill>
                  <a:srgbClr val="FF0000"/>
                </a:solidFill>
              </a:rPr>
              <a:t>int</a:t>
            </a:r>
            <a:r>
              <a:rPr lang="en-US" altLang="zh-CN" sz="2400" b="1" dirty="0">
                <a:solidFill>
                  <a:srgbClr val="0000CC"/>
                </a:solidFill>
              </a:rPr>
              <a:t> </a:t>
            </a:r>
            <a:r>
              <a:rPr lang="en-US" altLang="zh-CN" sz="2400" b="1" dirty="0">
                <a:solidFill>
                  <a:srgbClr val="FF0000"/>
                </a:solidFill>
              </a:rPr>
              <a:t>x</a:t>
            </a:r>
            <a:r>
              <a:rPr lang="en-US" altLang="zh-CN" sz="2400" b="1" dirty="0"/>
              <a:t>) {</a:t>
            </a:r>
            <a:endParaRPr lang="en-US" altLang="zh-CN" sz="2400" b="1" dirty="0"/>
          </a:p>
          <a:p>
            <a:pPr marL="0" indent="0" eaLnBrk="1" hangingPunct="1">
              <a:lnSpc>
                <a:spcPct val="80000"/>
              </a:lnSpc>
              <a:buFontTx/>
              <a:buNone/>
            </a:pPr>
            <a:r>
              <a:rPr lang="en-US" altLang="zh-CN" sz="2400" b="1" dirty="0"/>
              <a:t>        a=x;</a:t>
            </a:r>
            <a:endParaRPr lang="en-US" altLang="zh-CN" sz="2400" b="1" dirty="0"/>
          </a:p>
          <a:p>
            <a:pPr marL="0" indent="0" eaLnBrk="1" hangingPunct="1">
              <a:lnSpc>
                <a:spcPct val="80000"/>
              </a:lnSpc>
              <a:buFontTx/>
              <a:buNone/>
            </a:pPr>
            <a:r>
              <a:rPr lang="en-US" altLang="zh-CN" sz="2400" b="1" dirty="0"/>
              <a:t>        </a:t>
            </a:r>
            <a:r>
              <a:rPr lang="en-US" altLang="zh-CN" sz="2400" b="1" dirty="0" err="1"/>
              <a:t>cout</a:t>
            </a:r>
            <a:r>
              <a:rPr lang="en-US" altLang="zh-CN" sz="2400" b="1" dirty="0"/>
              <a:t>&lt;&lt;"Virtual Bas</a:t>
            </a:r>
            <a:r>
              <a:rPr lang="en-US" altLang="zh-CN" sz="2400" b="1" dirty="0"/>
              <a:t>e A..."&lt;&lt;</a:t>
            </a:r>
            <a:r>
              <a:rPr lang="en-US" altLang="zh-CN" sz="2400" b="1" dirty="0" err="1"/>
              <a:t>endl</a:t>
            </a:r>
            <a:r>
              <a:rPr lang="en-US" altLang="zh-CN" sz="2400" b="1" dirty="0"/>
              <a:t>; </a:t>
            </a:r>
            <a:endParaRPr lang="en-US" altLang="zh-CN" sz="2400" b="1" dirty="0"/>
          </a:p>
          <a:p>
            <a:pPr marL="0" indent="0" eaLnBrk="1" hangingPunct="1">
              <a:lnSpc>
                <a:spcPct val="80000"/>
              </a:lnSpc>
              <a:buFontTx/>
              <a:buNone/>
            </a:pPr>
            <a:r>
              <a:rPr lang="en-US" altLang="zh-CN" sz="2400" b="1" dirty="0"/>
              <a:t>    }</a:t>
            </a:r>
            <a:endParaRPr lang="en-US" altLang="zh-CN" sz="2400" b="1" dirty="0"/>
          </a:p>
          <a:p>
            <a:pPr marL="0" indent="0" eaLnBrk="1" hangingPunct="1">
              <a:lnSpc>
                <a:spcPct val="80000"/>
              </a:lnSpc>
              <a:buFontTx/>
              <a:buNone/>
            </a:pPr>
            <a:r>
              <a:rPr lang="en-US" altLang="zh-CN" sz="2400" b="1" dirty="0"/>
              <a:t>}; </a:t>
            </a:r>
            <a:endParaRPr lang="en-US" altLang="zh-CN" sz="2400" b="1" dirty="0"/>
          </a:p>
        </p:txBody>
      </p:sp>
      <p:sp>
        <p:nvSpPr>
          <p:cNvPr id="126978" name="标题 1"/>
          <p:cNvSpPr>
            <a:spLocks noGrp="1"/>
          </p:cNvSpPr>
          <p:nvPr>
            <p:ph type="title"/>
          </p:nvPr>
        </p:nvSpPr>
        <p:spPr>
          <a:xfrm>
            <a:off x="457200" y="73025"/>
            <a:ext cx="8229600" cy="811213"/>
          </a:xfrm>
        </p:spPr>
        <p:txBody>
          <a:bodyPr/>
          <a:lstStyle/>
          <a:p>
            <a:r>
              <a:rPr lang="en-US" altLang="zh-CN" b="1"/>
              <a:t>4.8 </a:t>
            </a:r>
            <a:r>
              <a:rPr lang="zh-CN" altLang="en-US" b="1">
                <a:sym typeface="+mn-ea"/>
              </a:rPr>
              <a:t>虚</a:t>
            </a:r>
            <a:r>
              <a:rPr lang="zh-CN" altLang="en-US" b="1"/>
              <a:t>拟</a:t>
            </a:r>
            <a:r>
              <a:rPr lang="zh-CN" altLang="en-US" b="1">
                <a:solidFill>
                  <a:srgbClr val="FF0000"/>
                </a:solidFill>
              </a:rPr>
              <a:t>继承</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6">
                                            <p:txEl>
                                              <p:pRg st="2" end="2"/>
                                            </p:txEl>
                                          </p:spTgt>
                                        </p:tgtEl>
                                        <p:attrNameLst>
                                          <p:attrName>style.visibility</p:attrName>
                                        </p:attrNameLst>
                                      </p:cBhvr>
                                      <p:to>
                                        <p:strVal val="visible"/>
                                      </p:to>
                                    </p:set>
                                    <p:anim calcmode="lin" valueType="num">
                                      <p:cBhvr additive="base">
                                        <p:cTn id="7" dur="500" fill="hold"/>
                                        <p:tgtEl>
                                          <p:spTgt spid="727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706">
                                            <p:txEl>
                                              <p:pRg st="3" end="3"/>
                                            </p:txEl>
                                          </p:spTgt>
                                        </p:tgtEl>
                                        <p:attrNameLst>
                                          <p:attrName>style.visibility</p:attrName>
                                        </p:attrNameLst>
                                      </p:cBhvr>
                                      <p:to>
                                        <p:strVal val="visible"/>
                                      </p:to>
                                    </p:set>
                                    <p:anim calcmode="lin" valueType="num">
                                      <p:cBhvr additive="base">
                                        <p:cTn id="11" dur="500" fill="hold"/>
                                        <p:tgtEl>
                                          <p:spTgt spid="7270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70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2706">
                                            <p:txEl>
                                              <p:pRg st="4" end="4"/>
                                            </p:txEl>
                                          </p:spTgt>
                                        </p:tgtEl>
                                        <p:attrNameLst>
                                          <p:attrName>style.visibility</p:attrName>
                                        </p:attrNameLst>
                                      </p:cBhvr>
                                      <p:to>
                                        <p:strVal val="visible"/>
                                      </p:to>
                                    </p:set>
                                    <p:anim calcmode="lin" valueType="num">
                                      <p:cBhvr additive="base">
                                        <p:cTn id="15" dur="500" fill="hold"/>
                                        <p:tgtEl>
                                          <p:spTgt spid="7270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2706">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2706">
                                            <p:txEl>
                                              <p:pRg st="5" end="5"/>
                                            </p:txEl>
                                          </p:spTgt>
                                        </p:tgtEl>
                                        <p:attrNameLst>
                                          <p:attrName>style.visibility</p:attrName>
                                        </p:attrNameLst>
                                      </p:cBhvr>
                                      <p:to>
                                        <p:strVal val="visible"/>
                                      </p:to>
                                    </p:set>
                                    <p:anim calcmode="lin" valueType="num">
                                      <p:cBhvr additive="base">
                                        <p:cTn id="19" dur="500" fill="hold"/>
                                        <p:tgtEl>
                                          <p:spTgt spid="7270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6">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2706">
                                            <p:txEl>
                                              <p:pRg st="6" end="6"/>
                                            </p:txEl>
                                          </p:spTgt>
                                        </p:tgtEl>
                                        <p:attrNameLst>
                                          <p:attrName>style.visibility</p:attrName>
                                        </p:attrNameLst>
                                      </p:cBhvr>
                                      <p:to>
                                        <p:strVal val="visible"/>
                                      </p:to>
                                    </p:set>
                                    <p:anim calcmode="lin" valueType="num">
                                      <p:cBhvr additive="base">
                                        <p:cTn id="23" dur="500" fill="hold"/>
                                        <p:tgtEl>
                                          <p:spTgt spid="7270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706">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706">
                                            <p:txEl>
                                              <p:pRg st="7" end="7"/>
                                            </p:txEl>
                                          </p:spTgt>
                                        </p:tgtEl>
                                        <p:attrNameLst>
                                          <p:attrName>style.visibility</p:attrName>
                                        </p:attrNameLst>
                                      </p:cBhvr>
                                      <p:to>
                                        <p:strVal val="visible"/>
                                      </p:to>
                                    </p:set>
                                    <p:anim calcmode="lin" valueType="num">
                                      <p:cBhvr additive="base">
                                        <p:cTn id="27" dur="500" fill="hold"/>
                                        <p:tgtEl>
                                          <p:spTgt spid="72706">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2706">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2706">
                                            <p:txEl>
                                              <p:pRg st="8" end="8"/>
                                            </p:txEl>
                                          </p:spTgt>
                                        </p:tgtEl>
                                        <p:attrNameLst>
                                          <p:attrName>style.visibility</p:attrName>
                                        </p:attrNameLst>
                                      </p:cBhvr>
                                      <p:to>
                                        <p:strVal val="visible"/>
                                      </p:to>
                                    </p:set>
                                    <p:anim calcmode="lin" valueType="num">
                                      <p:cBhvr additive="base">
                                        <p:cTn id="31" dur="500" fill="hold"/>
                                        <p:tgtEl>
                                          <p:spTgt spid="7270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06">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2706">
                                            <p:txEl>
                                              <p:pRg st="9" end="9"/>
                                            </p:txEl>
                                          </p:spTgt>
                                        </p:tgtEl>
                                        <p:attrNameLst>
                                          <p:attrName>style.visibility</p:attrName>
                                        </p:attrNameLst>
                                      </p:cBhvr>
                                      <p:to>
                                        <p:strVal val="visible"/>
                                      </p:to>
                                    </p:set>
                                    <p:anim calcmode="lin" valueType="num">
                                      <p:cBhvr additive="base">
                                        <p:cTn id="35" dur="500" fill="hold"/>
                                        <p:tgtEl>
                                          <p:spTgt spid="72706">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2706">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2706">
                                            <p:txEl>
                                              <p:pRg st="10" end="10"/>
                                            </p:txEl>
                                          </p:spTgt>
                                        </p:tgtEl>
                                        <p:attrNameLst>
                                          <p:attrName>style.visibility</p:attrName>
                                        </p:attrNameLst>
                                      </p:cBhvr>
                                      <p:to>
                                        <p:strVal val="visible"/>
                                      </p:to>
                                    </p:set>
                                    <p:anim calcmode="lin" valueType="num">
                                      <p:cBhvr additive="base">
                                        <p:cTn id="39" dur="500" fill="hold"/>
                                        <p:tgtEl>
                                          <p:spTgt spid="72706">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2706">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2706">
                                            <p:txEl>
                                              <p:pRg st="11" end="11"/>
                                            </p:txEl>
                                          </p:spTgt>
                                        </p:tgtEl>
                                        <p:attrNameLst>
                                          <p:attrName>style.visibility</p:attrName>
                                        </p:attrNameLst>
                                      </p:cBhvr>
                                      <p:to>
                                        <p:strVal val="visible"/>
                                      </p:to>
                                    </p:set>
                                    <p:anim calcmode="lin" valueType="num">
                                      <p:cBhvr additive="base">
                                        <p:cTn id="43" dur="500" fill="hold"/>
                                        <p:tgtEl>
                                          <p:spTgt spid="72706">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2706">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2706">
                                            <p:txEl>
                                              <p:pRg st="12" end="12"/>
                                            </p:txEl>
                                          </p:spTgt>
                                        </p:tgtEl>
                                        <p:attrNameLst>
                                          <p:attrName>style.visibility</p:attrName>
                                        </p:attrNameLst>
                                      </p:cBhvr>
                                      <p:to>
                                        <p:strVal val="visible"/>
                                      </p:to>
                                    </p:set>
                                    <p:anim calcmode="lin" valueType="num">
                                      <p:cBhvr additive="base">
                                        <p:cTn id="47" dur="500" fill="hold"/>
                                        <p:tgtEl>
                                          <p:spTgt spid="72706">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270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8892.499212598424,&quot;width&quot;:13440}"/>
</p:tagLst>
</file>

<file path=ppt/tags/tag2.xml><?xml version="1.0" encoding="utf-8"?>
<p:tagLst xmlns:p="http://schemas.openxmlformats.org/presentationml/2006/main">
  <p:tag name="KSO_WM_UNIT_PLACING_PICTURE_USER_VIEWPORT" val="{&quot;height&quot;:8140,&quot;width&quot;:11189}"/>
</p:tagLst>
</file>

<file path=ppt/tags/tag3.xml><?xml version="1.0" encoding="utf-8"?>
<p:tagLst xmlns:p="http://schemas.openxmlformats.org/presentationml/2006/main">
  <p:tag name="COMMONDATA" val="eyJoZGlkIjoiNjYzODNjMGI2OGMwMmM2YzkyODdiNmY1OTY5ZGEzZmEifQ=="/>
</p:tagLst>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31270</Words>
  <Application>WPS 演示</Application>
  <PresentationFormat>全屏显示(4:3)</PresentationFormat>
  <Paragraphs>1760</Paragraphs>
  <Slides>109</Slides>
  <Notes>15</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109</vt:i4>
      </vt:variant>
    </vt:vector>
  </HeadingPairs>
  <TitlesOfParts>
    <vt:vector size="130" baseType="lpstr">
      <vt:lpstr>Arial</vt:lpstr>
      <vt:lpstr>宋体</vt:lpstr>
      <vt:lpstr>Wingdings</vt:lpstr>
      <vt:lpstr>汉仪书宋二KW</vt:lpstr>
      <vt:lpstr>Lucida Sans Unicode</vt:lpstr>
      <vt:lpstr>苹方-简</vt:lpstr>
      <vt:lpstr>华文楷体</vt:lpstr>
      <vt:lpstr>Trebuchet MS</vt:lpstr>
      <vt:lpstr>楷体_GB2312</vt:lpstr>
      <vt:lpstr>Times New Roman</vt:lpstr>
      <vt:lpstr>Courier New</vt:lpstr>
      <vt:lpstr>华文中宋</vt:lpstr>
      <vt:lpstr>黑体</vt:lpstr>
      <vt:lpstr>汉仪中黑KW</vt:lpstr>
      <vt:lpstr>Blackadder ITC</vt:lpstr>
      <vt:lpstr>微软雅黑</vt:lpstr>
      <vt:lpstr>汉仪旗黑</vt:lpstr>
      <vt:lpstr>宋体</vt:lpstr>
      <vt:lpstr>Arial Unicode MS</vt:lpstr>
      <vt:lpstr>汉仪楷体简</vt:lpstr>
      <vt:lpstr>默认设计模板</vt:lpstr>
      <vt:lpstr>第4章 继承</vt:lpstr>
      <vt:lpstr>PowerPoint 演示文稿</vt:lpstr>
      <vt:lpstr>4.1 继承的概念</vt:lpstr>
      <vt:lpstr>4.1 继承的概念</vt:lpstr>
      <vt:lpstr>4.2  protected和继承</vt:lpstr>
      <vt:lpstr>PowerPoint 演示文稿</vt:lpstr>
      <vt:lpstr>4.3. 继承方式</vt:lpstr>
      <vt:lpstr>4.3. 继承方式</vt:lpstr>
      <vt:lpstr>PowerPoint 演示文稿</vt:lpstr>
      <vt:lpstr>4.3. 继承方式</vt:lpstr>
      <vt:lpstr>4.3. 继承方式</vt:lpstr>
      <vt:lpstr>PowerPoint 演示文稿</vt:lpstr>
      <vt:lpstr>4.3. 继承方式</vt:lpstr>
      <vt:lpstr>4.3. 继承方式</vt:lpstr>
      <vt:lpstr>4.3. 继承方式</vt:lpstr>
      <vt:lpstr>4.4  派生类对基类的扩展</vt:lpstr>
      <vt:lpstr>4.4.1  成员函数的重定义和名字隐藏</vt:lpstr>
      <vt:lpstr>4.4.1  成员函数的重定义和名字隐藏</vt:lpstr>
      <vt:lpstr>4.4.1  成员函数的重定义和名字隐藏</vt:lpstr>
      <vt:lpstr>4.4.1  成员函数的重定义和名字隐藏</vt:lpstr>
      <vt:lpstr>4.4.1  成员函数的重定义和名字隐藏</vt:lpstr>
      <vt:lpstr>4.4.1  成员函数的重定义和名字隐藏</vt:lpstr>
      <vt:lpstr>4.4.2  基类成员访问</vt:lpstr>
      <vt:lpstr>4.4.3  using与隐藏函数重现      11C++</vt:lpstr>
      <vt:lpstr>PowerPoint 演示文稿</vt:lpstr>
      <vt:lpstr>4.4.4  派生类修改基类成员的访问权限</vt:lpstr>
      <vt:lpstr>4.4.4  派生类修改基类成员的访问权限</vt:lpstr>
      <vt:lpstr>4.4.4  派生类修改基类成员的访问权限</vt:lpstr>
      <vt:lpstr>4.4.5  友元与继承</vt:lpstr>
      <vt:lpstr>4.4.5  友元与继承</vt:lpstr>
      <vt:lpstr>PowerPoint 演示文稿</vt:lpstr>
      <vt:lpstr>4.4.6  静态成员与继承</vt:lpstr>
      <vt:lpstr>4.4.6  静态成员与继承</vt:lpstr>
      <vt:lpstr>4.4.6  静态成员与继承</vt:lpstr>
      <vt:lpstr>PowerPoint 演示文稿</vt:lpstr>
      <vt:lpstr>4.4.7  继承与类作用域</vt:lpstr>
      <vt:lpstr>4.4.7  继承与类作用域</vt:lpstr>
      <vt:lpstr>4.4.7  继承与类作用域</vt:lpstr>
      <vt:lpstr>4.5 构造函数和析构函数</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PowerPoint 演示文稿</vt:lpstr>
      <vt:lpstr>PowerPoint 演示文稿</vt:lpstr>
      <vt:lpstr>4.5.1  派生类构造函数的建立规则</vt:lpstr>
      <vt:lpstr>4.5.1  派生类构造函数的建立规则</vt:lpstr>
      <vt:lpstr>4.5.1  派生类构造函数的建立规则</vt:lpstr>
      <vt:lpstr>PowerPoint 演示文稿</vt:lpstr>
      <vt:lpstr>4.5.1  派生类构造函数的建立规则</vt:lpstr>
      <vt:lpstr>4.5.1  派生类构造函数的建立规则</vt:lpstr>
      <vt:lpstr>4.5.1  派生类构造函数的建立规则</vt:lpstr>
      <vt:lpstr>4.5.2  派生类构造函数和析构函数的调用次序</vt:lpstr>
      <vt:lpstr>4.5.2  派生类构造函数和析构函数的调用次序</vt:lpstr>
      <vt:lpstr>4.5.2  派生类构造函数和析构函数的调用次序</vt:lpstr>
      <vt:lpstr>4.5.2  派生类构造函数和析构函数的调用次序</vt:lpstr>
      <vt:lpstr>课堂作业</vt:lpstr>
      <vt:lpstr>4.5.3  派生类的赋值、拷贝和移动操作</vt:lpstr>
      <vt:lpstr>4.5.3  派生类的赋值、拷贝和移动操作</vt:lpstr>
      <vt:lpstr>4.5.3  派生类的赋值、拷贝和移动操作</vt:lpstr>
      <vt:lpstr>4.5.3  派生类的赋值、拷贝和移动操作</vt:lpstr>
      <vt:lpstr>4.5.3  派生类的赋值、拷贝和移动操作</vt:lpstr>
      <vt:lpstr>4.6  基类与派生类对象的关系</vt:lpstr>
      <vt:lpstr>4.6  基类与派生类对象的关系</vt:lpstr>
      <vt:lpstr>4.6.1 派生类对象对基类对象的赋值和初始化</vt:lpstr>
      <vt:lpstr>PowerPoint 演示文稿</vt:lpstr>
      <vt:lpstr>4.6.1 派生类对象对基类对象的赋值和初始化</vt:lpstr>
      <vt:lpstr>4.6.2 派生类对象与基类对象的类型转换</vt:lpstr>
      <vt:lpstr>4.6.2 派生类对象与基类对象的类型转换</vt:lpstr>
      <vt:lpstr>4.6.2 派生类对象与基类对象的类型转换</vt:lpstr>
      <vt:lpstr>4.6.2 派生类对象与基类对象的类型转换</vt:lpstr>
      <vt:lpstr>4.6.2 派生类对象与基类对象的类型转换</vt:lpstr>
      <vt:lpstr>4.7 多重继承</vt:lpstr>
      <vt:lpstr>4.7.1  多继承的概念和应用</vt:lpstr>
      <vt:lpstr>4.7.1  多继承的概念和应用</vt:lpstr>
      <vt:lpstr>4.7.1  多继承的概念和应用</vt:lpstr>
      <vt:lpstr>4.7.1  多继承的概念和应用</vt:lpstr>
      <vt:lpstr>4.7.2  多重继承方式下成员名的二义性</vt:lpstr>
      <vt:lpstr>PowerPoint 演示文稿</vt:lpstr>
      <vt:lpstr>4.7.3 多继承的构造函数与析构函数</vt:lpstr>
      <vt:lpstr>4.7.3 多继承的构造函数与析构函数</vt:lpstr>
      <vt:lpstr>4.7.3 多继承的构造函数与析构函数</vt:lpstr>
      <vt:lpstr>PowerPoint 演示文稿</vt:lpstr>
      <vt:lpstr>4.7.3 多继承的构造函数与析构函数</vt:lpstr>
      <vt:lpstr>4.8 虚拟继承</vt:lpstr>
      <vt:lpstr>4.8 虚拟继承</vt:lpstr>
      <vt:lpstr>4.8 虚拟继承</vt:lpstr>
      <vt:lpstr>PowerPoint 演示文稿</vt:lpstr>
      <vt:lpstr>PowerPoint 演示文稿</vt:lpstr>
      <vt:lpstr>4.8 虚拟继承</vt:lpstr>
      <vt:lpstr>4.8 虚拟继承</vt:lpstr>
      <vt:lpstr>4.8虚拟继承</vt:lpstr>
      <vt:lpstr>4.8 虚拟继承</vt:lpstr>
      <vt:lpstr>4.8 虚拟继承</vt:lpstr>
      <vt:lpstr>PowerPoint 演示文稿</vt:lpstr>
      <vt:lpstr>4.8 虚拟继承</vt:lpstr>
      <vt:lpstr>4.9 继承与组合</vt:lpstr>
      <vt:lpstr>小结</vt:lpstr>
      <vt:lpstr>PowerPoint 演示文稿</vt:lpstr>
      <vt:lpstr>随堂练习</vt:lpstr>
      <vt:lpstr>虚基类编程练习：学习通</vt:lpstr>
      <vt:lpstr>继承使用原则</vt:lpstr>
      <vt:lpstr>加餐作业</vt:lpstr>
      <vt:lpstr>PowerPoint 演示文稿</vt:lpstr>
    </vt:vector>
  </TitlesOfParts>
  <Company>cq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追殇</cp:lastModifiedBy>
  <cp:revision>569</cp:revision>
  <dcterms:created xsi:type="dcterms:W3CDTF">2023-02-07T06:38:32Z</dcterms:created>
  <dcterms:modified xsi:type="dcterms:W3CDTF">2023-02-07T06:38:32Z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A6CE938E6A6346A0885B93505FEEF257</vt:lpwstr>
  </property>
</Properties>
</file>