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578" r:id="rId3"/>
    <p:sldId id="715" r:id="rId4"/>
    <p:sldId id="716" r:id="rId5"/>
    <p:sldId id="717" r:id="rId6"/>
    <p:sldId id="719" r:id="rId7"/>
    <p:sldId id="720" r:id="rId8"/>
    <p:sldId id="721" r:id="rId9"/>
    <p:sldId id="722" r:id="rId10"/>
    <p:sldId id="723" r:id="rId11"/>
    <p:sldId id="724" r:id="rId12"/>
    <p:sldId id="725" r:id="rId13"/>
    <p:sldId id="726" r:id="rId14"/>
    <p:sldId id="728" r:id="rId15"/>
    <p:sldId id="1213" r:id="rId16"/>
    <p:sldId id="1214" r:id="rId17"/>
    <p:sldId id="1215" r:id="rId18"/>
    <p:sldId id="579" r:id="rId19"/>
    <p:sldId id="1043" r:id="rId20"/>
    <p:sldId id="741" r:id="rId22"/>
    <p:sldId id="736" r:id="rId23"/>
    <p:sldId id="737" r:id="rId24"/>
    <p:sldId id="738" r:id="rId25"/>
    <p:sldId id="739" r:id="rId26"/>
    <p:sldId id="740" r:id="rId27"/>
    <p:sldId id="742" r:id="rId28"/>
    <p:sldId id="743" r:id="rId29"/>
    <p:sldId id="748" r:id="rId30"/>
    <p:sldId id="744" r:id="rId31"/>
    <p:sldId id="745" r:id="rId32"/>
    <p:sldId id="586" r:id="rId33"/>
    <p:sldId id="750" r:id="rId34"/>
    <p:sldId id="751" r:id="rId35"/>
    <p:sldId id="589" r:id="rId36"/>
    <p:sldId id="590" r:id="rId37"/>
    <p:sldId id="753" r:id="rId38"/>
    <p:sldId id="592" r:id="rId39"/>
    <p:sldId id="754" r:id="rId40"/>
    <p:sldId id="755" r:id="rId41"/>
    <p:sldId id="593" r:id="rId42"/>
    <p:sldId id="756" r:id="rId43"/>
    <p:sldId id="757" r:id="rId44"/>
    <p:sldId id="758" r:id="rId45"/>
    <p:sldId id="759" r:id="rId46"/>
    <p:sldId id="760" r:id="rId47"/>
    <p:sldId id="1384" r:id="rId48"/>
    <p:sldId id="761" r:id="rId49"/>
    <p:sldId id="762" r:id="rId50"/>
    <p:sldId id="602" r:id="rId51"/>
    <p:sldId id="603" r:id="rId52"/>
    <p:sldId id="604" r:id="rId53"/>
    <p:sldId id="1041" r:id="rId54"/>
    <p:sldId id="905" r:id="rId55"/>
    <p:sldId id="605" r:id="rId56"/>
    <p:sldId id="606" r:id="rId57"/>
    <p:sldId id="607" r:id="rId58"/>
    <p:sldId id="608" r:id="rId59"/>
    <p:sldId id="609" r:id="rId60"/>
    <p:sldId id="610" r:id="rId61"/>
    <p:sldId id="763" r:id="rId62"/>
    <p:sldId id="764" r:id="rId63"/>
    <p:sldId id="774" r:id="rId64"/>
    <p:sldId id="775" r:id="rId65"/>
    <p:sldId id="776" r:id="rId66"/>
    <p:sldId id="777" r:id="rId67"/>
    <p:sldId id="782" r:id="rId68"/>
    <p:sldId id="779" r:id="rId69"/>
    <p:sldId id="783" r:id="rId70"/>
    <p:sldId id="780" r:id="rId71"/>
    <p:sldId id="784" r:id="rId72"/>
    <p:sldId id="781" r:id="rId73"/>
    <p:sldId id="785" r:id="rId74"/>
    <p:sldId id="789" r:id="rId75"/>
    <p:sldId id="790" r:id="rId76"/>
    <p:sldId id="791" r:id="rId77"/>
    <p:sldId id="788" r:id="rId78"/>
    <p:sldId id="793" r:id="rId79"/>
    <p:sldId id="794" r:id="rId80"/>
    <p:sldId id="795" r:id="rId81"/>
    <p:sldId id="796" r:id="rId82"/>
    <p:sldId id="765" r:id="rId83"/>
    <p:sldId id="766" r:id="rId84"/>
    <p:sldId id="798" r:id="rId85"/>
    <p:sldId id="767" r:id="rId86"/>
    <p:sldId id="1216" r:id="rId87"/>
    <p:sldId id="1217" r:id="rId88"/>
    <p:sldId id="611" r:id="rId89"/>
    <p:sldId id="612" r:id="rId90"/>
    <p:sldId id="613" r:id="rId91"/>
    <p:sldId id="614" r:id="rId92"/>
    <p:sldId id="616" r:id="rId93"/>
    <p:sldId id="617" r:id="rId94"/>
    <p:sldId id="1386" r:id="rId95"/>
    <p:sldId id="801" r:id="rId96"/>
    <p:sldId id="802" r:id="rId97"/>
    <p:sldId id="803" r:id="rId98"/>
    <p:sldId id="804" r:id="rId99"/>
    <p:sldId id="805" r:id="rId100"/>
    <p:sldId id="809" r:id="rId101"/>
    <p:sldId id="810" r:id="rId102"/>
    <p:sldId id="806" r:id="rId103"/>
    <p:sldId id="807" r:id="rId104"/>
    <p:sldId id="808" r:id="rId105"/>
    <p:sldId id="811" r:id="rId106"/>
    <p:sldId id="631" r:id="rId107"/>
    <p:sldId id="812" r:id="rId108"/>
    <p:sldId id="632" r:id="rId109"/>
    <p:sldId id="633" r:id="rId110"/>
    <p:sldId id="634" r:id="rId111"/>
    <p:sldId id="635" r:id="rId112"/>
    <p:sldId id="636" r:id="rId113"/>
    <p:sldId id="637" r:id="rId114"/>
    <p:sldId id="1525" r:id="rId115"/>
    <p:sldId id="640" r:id="rId116"/>
    <p:sldId id="813" r:id="rId117"/>
    <p:sldId id="814" r:id="rId118"/>
    <p:sldId id="815" r:id="rId119"/>
    <p:sldId id="816" r:id="rId120"/>
    <p:sldId id="817" r:id="rId121"/>
    <p:sldId id="818" r:id="rId122"/>
    <p:sldId id="819" r:id="rId123"/>
    <p:sldId id="820" r:id="rId124"/>
    <p:sldId id="821" r:id="rId125"/>
    <p:sldId id="822" r:id="rId126"/>
    <p:sldId id="823" r:id="rId127"/>
    <p:sldId id="824" r:id="rId128"/>
    <p:sldId id="645" r:id="rId129"/>
    <p:sldId id="646" r:id="rId130"/>
    <p:sldId id="647" r:id="rId131"/>
    <p:sldId id="651" r:id="rId132"/>
    <p:sldId id="652" r:id="rId133"/>
    <p:sldId id="825" r:id="rId134"/>
    <p:sldId id="826" r:id="rId135"/>
    <p:sldId id="653" r:id="rId136"/>
    <p:sldId id="654" r:id="rId137"/>
    <p:sldId id="655" r:id="rId138"/>
    <p:sldId id="656" r:id="rId139"/>
    <p:sldId id="657" r:id="rId140"/>
    <p:sldId id="658" r:id="rId141"/>
    <p:sldId id="659" r:id="rId142"/>
    <p:sldId id="660" r:id="rId143"/>
    <p:sldId id="661" r:id="rId144"/>
    <p:sldId id="662" r:id="rId145"/>
    <p:sldId id="663" r:id="rId146"/>
    <p:sldId id="665" r:id="rId147"/>
    <p:sldId id="827" r:id="rId148"/>
    <p:sldId id="836" r:id="rId149"/>
    <p:sldId id="837" r:id="rId150"/>
    <p:sldId id="838" r:id="rId151"/>
    <p:sldId id="846" r:id="rId152"/>
    <p:sldId id="847" r:id="rId153"/>
    <p:sldId id="848" r:id="rId154"/>
    <p:sldId id="849" r:id="rId155"/>
    <p:sldId id="850" r:id="rId156"/>
    <p:sldId id="851" r:id="rId157"/>
    <p:sldId id="839" r:id="rId158"/>
    <p:sldId id="840" r:id="rId159"/>
    <p:sldId id="843" r:id="rId160"/>
    <p:sldId id="855" r:id="rId161"/>
    <p:sldId id="856" r:id="rId162"/>
    <p:sldId id="857" r:id="rId163"/>
    <p:sldId id="858" r:id="rId164"/>
    <p:sldId id="859" r:id="rId165"/>
    <p:sldId id="844" r:id="rId166"/>
    <p:sldId id="860" r:id="rId167"/>
    <p:sldId id="845" r:id="rId168"/>
    <p:sldId id="861" r:id="rId169"/>
    <p:sldId id="862" r:id="rId170"/>
    <p:sldId id="863" r:id="rId171"/>
    <p:sldId id="870" r:id="rId172"/>
    <p:sldId id="868" r:id="rId173"/>
    <p:sldId id="869" r:id="rId174"/>
    <p:sldId id="666" r:id="rId175"/>
    <p:sldId id="667" r:id="rId176"/>
    <p:sldId id="668" r:id="rId177"/>
    <p:sldId id="669" r:id="rId178"/>
    <p:sldId id="670" r:id="rId179"/>
    <p:sldId id="871" r:id="rId180"/>
    <p:sldId id="695" r:id="rId181"/>
    <p:sldId id="872" r:id="rId182"/>
    <p:sldId id="873" r:id="rId183"/>
    <p:sldId id="696" r:id="rId184"/>
    <p:sldId id="1040" r:id="rId185"/>
    <p:sldId id="697" r:id="rId186"/>
    <p:sldId id="698" r:id="rId187"/>
    <p:sldId id="1526" r:id="rId188"/>
    <p:sldId id="1039" r:id="rId189"/>
    <p:sldId id="305" r:id="rId190"/>
  </p:sldIdLst>
  <p:sldSz cx="9144000" cy="6858000" type="screen4x3"/>
  <p:notesSz cx="6858000" cy="9144000"/>
  <p:custDataLst>
    <p:tags r:id="rId194"/>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FFFFFF"/>
    <a:srgbClr val="C2FABA"/>
    <a:srgbClr val="99FF33"/>
    <a:srgbClr val="CFE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28" autoAdjust="0"/>
    <p:restoredTop sz="81585" autoAdjust="0"/>
  </p:normalViewPr>
  <p:slideViewPr>
    <p:cSldViewPr>
      <p:cViewPr varScale="1">
        <p:scale>
          <a:sx n="81" d="100"/>
          <a:sy n="81" d="100"/>
        </p:scale>
        <p:origin x="-1325" y="-82"/>
      </p:cViewPr>
      <p:guideLst>
        <p:guide orient="horz" pos="2233"/>
        <p:guide pos="2880"/>
      </p:guideLst>
    </p:cSldViewPr>
  </p:slideViewPr>
  <p:outlineViewPr>
    <p:cViewPr>
      <p:scale>
        <a:sx n="33" d="100"/>
        <a:sy n="33" d="100"/>
      </p:scale>
      <p:origin x="0" y="-252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4" Type="http://schemas.openxmlformats.org/officeDocument/2006/relationships/tags" Target="tags/tag3.xml"/><Relationship Id="rId193" Type="http://schemas.openxmlformats.org/officeDocument/2006/relationships/tableStyles" Target="tableStyles.xml"/><Relationship Id="rId192" Type="http://schemas.openxmlformats.org/officeDocument/2006/relationships/viewProps" Target="viewProps.xml"/><Relationship Id="rId191" Type="http://schemas.openxmlformats.org/officeDocument/2006/relationships/presProps" Target="presProps.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itchFamily="2"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itchFamily="2"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Arial" panose="020B0604020202020204" pitchFamily="34" charset="0"/>
                <a:ea typeface="宋体" pitchFamily="2" charset="-122"/>
              </a:defRPr>
            </a:lvl1pPr>
          </a:lstStyle>
          <a:p>
            <a:pPr>
              <a:defRPr/>
            </a:pPr>
            <a:fld id="{83E00809-3FB4-4B57-9BF0-969D82EABE8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ChangeArrowheads="1" noTextEdit="1"/>
          </p:cNvSpPr>
          <p:nvPr>
            <p:ph type="sldImg" idx="4294967295"/>
          </p:nvPr>
        </p:nvSpPr>
        <p:spPr/>
      </p:sp>
      <p:sp>
        <p:nvSpPr>
          <p:cNvPr id="32770" name="文本占位符 2"/>
          <p:cNvSpPr>
            <a:spLocks noGrp="1" noChangeArrowheads="1"/>
          </p:cNvSpPr>
          <p:nvPr>
            <p:ph type="body" idx="4294967295"/>
          </p:nvPr>
        </p:nvSpPr>
        <p:spPr>
          <a:noFill/>
        </p:spPr>
        <p:txBody>
          <a:bodyPr/>
          <a:lstStyle/>
          <a:p>
            <a:r>
              <a:rPr lang="zh-CN" altLang="en-US" smtClean="0">
                <a:latin typeface="Arial" panose="020B0604020202020204" pitchFamily="34" charset="0"/>
                <a:ea typeface="宋体" pitchFamily="2" charset="-122"/>
              </a:rPr>
              <a:t>建议采用最严格的可行的访问级别，多隐藏比少隐藏好。</a:t>
            </a:r>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p:cNvSpPr>
            <a:spLocks noGrp="1" noRot="1" noChangeAspect="1"/>
          </p:cNvSpPr>
          <p:nvPr>
            <p:ph type="sldImg" idx="2"/>
          </p:nvPr>
        </p:nvSpPr>
        <p:spPr/>
      </p:sp>
      <p:sp>
        <p:nvSpPr>
          <p:cNvPr id="96258"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p:cNvSpPr>
          <p:nvPr>
            <p:ph type="sldImg" idx="2"/>
          </p:nvPr>
        </p:nvSpPr>
        <p:spPr/>
      </p:sp>
      <p:sp>
        <p:nvSpPr>
          <p:cNvPr id="102402"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3E00809-3FB4-4B57-9BF0-969D82EABE80}"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p:cNvSpPr>
          <p:nvPr>
            <p:ph type="sldImg" idx="2"/>
          </p:nvPr>
        </p:nvSpPr>
        <p:spPr/>
      </p:sp>
      <p:sp>
        <p:nvSpPr>
          <p:cNvPr id="112642" name="文本占位符 2"/>
          <p:cNvSpPr>
            <a:spLocks noGrp="1"/>
          </p:cNvSpPr>
          <p:nvPr>
            <p:ph type="body" idx="3"/>
          </p:nvPr>
        </p:nvSpPr>
        <p:spPr>
          <a:noFill/>
        </p:spPr>
        <p:txBody>
          <a:bodyPr/>
          <a:lstStyle/>
          <a:p>
            <a:r>
              <a:rPr lang="en-US" altLang="zh-CN" dirty="0" smtClean="0">
                <a:latin typeface="Arial" panose="020B0604020202020204" pitchFamily="34" charset="0"/>
                <a:ea typeface="宋体" pitchFamily="2" charset="-122"/>
              </a:rPr>
              <a:t>constructor</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constructor</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constructor</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constructor</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destructor invoked for x </a:t>
            </a:r>
            <a:r>
              <a:rPr lang="en-US" altLang="zh-CN" dirty="0" err="1" smtClean="0">
                <a:latin typeface="Arial" panose="020B0604020202020204" pitchFamily="34" charset="0"/>
                <a:ea typeface="宋体" pitchFamily="2" charset="-122"/>
              </a:rPr>
              <a:t>obj</a:t>
            </a:r>
            <a:r>
              <a:rPr lang="en-US" altLang="zh-CN" dirty="0" smtClean="0">
                <a:latin typeface="Arial" panose="020B0604020202020204" pitchFamily="34" charset="0"/>
                <a:ea typeface="宋体" pitchFamily="2" charset="-122"/>
              </a:rPr>
              <a:t> with n=400</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destructor invoked for x </a:t>
            </a:r>
            <a:r>
              <a:rPr lang="en-US" altLang="zh-CN" dirty="0" err="1" smtClean="0">
                <a:latin typeface="Arial" panose="020B0604020202020204" pitchFamily="34" charset="0"/>
                <a:ea typeface="宋体" pitchFamily="2" charset="-122"/>
              </a:rPr>
              <a:t>obj</a:t>
            </a:r>
            <a:r>
              <a:rPr lang="en-US" altLang="zh-CN" dirty="0" smtClean="0">
                <a:latin typeface="Arial" panose="020B0604020202020204" pitchFamily="34" charset="0"/>
                <a:ea typeface="宋体" pitchFamily="2" charset="-122"/>
              </a:rPr>
              <a:t> with n=200</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destructor invoked for x </a:t>
            </a:r>
            <a:r>
              <a:rPr lang="en-US" altLang="zh-CN" dirty="0" err="1" smtClean="0">
                <a:latin typeface="Arial" panose="020B0604020202020204" pitchFamily="34" charset="0"/>
                <a:ea typeface="宋体" pitchFamily="2" charset="-122"/>
              </a:rPr>
              <a:t>obj</a:t>
            </a:r>
            <a:r>
              <a:rPr lang="en-US" altLang="zh-CN" dirty="0" smtClean="0">
                <a:latin typeface="Arial" panose="020B0604020202020204" pitchFamily="34" charset="0"/>
                <a:ea typeface="宋体" pitchFamily="2" charset="-122"/>
              </a:rPr>
              <a:t> with n=100</a:t>
            </a:r>
            <a:endParaRPr lang="en-US" altLang="zh-CN" dirty="0" smtClean="0">
              <a:latin typeface="Arial" panose="020B0604020202020204" pitchFamily="34" charset="0"/>
              <a:ea typeface="宋体" pitchFamily="2" charset="-122"/>
            </a:endParaRPr>
          </a:p>
          <a:p>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Process exited after 0.1803 seconds with return value 0</a:t>
            </a:r>
            <a:endParaRPr lang="en-US" altLang="zh-CN" dirty="0" smtClean="0">
              <a:latin typeface="Arial" panose="020B0604020202020204" pitchFamily="34" charset="0"/>
              <a:ea typeface="宋体" pitchFamily="2" charset="-122"/>
            </a:endParaRPr>
          </a:p>
          <a:p>
            <a:r>
              <a:rPr lang="zh-CN" altLang="en-US" dirty="0" smtClean="0">
                <a:latin typeface="Arial" panose="020B0604020202020204" pitchFamily="34" charset="0"/>
                <a:ea typeface="宋体" pitchFamily="2" charset="-122"/>
              </a:rPr>
              <a:t>请按任意键继续</a:t>
            </a:r>
            <a:r>
              <a:rPr lang="en-US" altLang="zh-CN" dirty="0" smtClean="0">
                <a:latin typeface="Arial" panose="020B0604020202020204" pitchFamily="34" charset="0"/>
                <a:ea typeface="宋体" pitchFamily="2" charset="-122"/>
              </a:rPr>
              <a:t>. . .</a:t>
            </a:r>
            <a:endParaRPr lang="en-US" altLang="zh-CN" dirty="0" smtClean="0">
              <a:latin typeface="Arial" panose="020B0604020202020204" pitchFamily="34"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p:cNvSpPr>
          <p:nvPr>
            <p:ph type="sldImg" idx="2"/>
          </p:nvPr>
        </p:nvSpPr>
        <p:spPr/>
      </p:sp>
      <p:sp>
        <p:nvSpPr>
          <p:cNvPr id="118786"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p:cNvSpPr>
          <p:nvPr>
            <p:ph type="sldImg" idx="2"/>
          </p:nvPr>
        </p:nvSpPr>
        <p:spPr/>
      </p:sp>
      <p:sp>
        <p:nvSpPr>
          <p:cNvPr id="121858"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静态数据除外</a:t>
            </a:r>
            <a:r>
              <a:rPr lang="en-US" altLang="zh-CN"/>
              <a:t>   </a:t>
            </a:r>
            <a:r>
              <a:rPr lang="zh-CN" altLang="en-US"/>
              <a:t>成员函数只有</a:t>
            </a:r>
            <a:r>
              <a:rPr lang="zh-CN" altLang="en-US"/>
              <a:t>一份</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p:cNvSpPr>
            <a:spLocks noGrp="1" noRot="1" noChangeAspect="1"/>
          </p:cNvSpPr>
          <p:nvPr>
            <p:ph type="sldImg" idx="2"/>
          </p:nvPr>
        </p:nvSpPr>
        <p:spPr/>
      </p:sp>
      <p:sp>
        <p:nvSpPr>
          <p:cNvPr id="12493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p:cNvSpPr>
            <a:spLocks noGrp="1" noRot="1" noChangeAspect="1"/>
          </p:cNvSpPr>
          <p:nvPr>
            <p:ph type="sldImg" idx="2"/>
          </p:nvPr>
        </p:nvSpPr>
        <p:spPr/>
      </p:sp>
      <p:sp>
        <p:nvSpPr>
          <p:cNvPr id="13005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p:cNvSpPr>
            <a:spLocks noGrp="1" noRot="1" noChangeAspect="1"/>
          </p:cNvSpPr>
          <p:nvPr>
            <p:ph type="sldImg" idx="2"/>
          </p:nvPr>
        </p:nvSpPr>
        <p:spPr/>
      </p:sp>
      <p:sp>
        <p:nvSpPr>
          <p:cNvPr id="138242"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spect="1"/>
          </p:cNvSpPr>
          <p:nvPr>
            <p:ph type="sldImg" idx="2"/>
          </p:nvPr>
        </p:nvSpPr>
        <p:spPr/>
      </p:sp>
      <p:sp>
        <p:nvSpPr>
          <p:cNvPr id="14029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幻灯片图像占位符 1"/>
          <p:cNvSpPr>
            <a:spLocks noGrp="1" noRot="1" noChangeAspect="1"/>
          </p:cNvSpPr>
          <p:nvPr>
            <p:ph type="sldImg" idx="2"/>
          </p:nvPr>
        </p:nvSpPr>
        <p:spPr/>
      </p:sp>
      <p:sp>
        <p:nvSpPr>
          <p:cNvPr id="14541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p:cNvSpPr>
            <a:spLocks noGrp="1" noRot="1" noChangeAspect="1"/>
          </p:cNvSpPr>
          <p:nvPr>
            <p:ph type="sldImg" idx="2"/>
          </p:nvPr>
        </p:nvSpPr>
        <p:spPr/>
      </p:sp>
      <p:sp>
        <p:nvSpPr>
          <p:cNvPr id="15053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p:cNvSpPr>
            <a:spLocks noGrp="1" noRot="1" noChangeAspect="1"/>
          </p:cNvSpPr>
          <p:nvPr>
            <p:ph type="sldImg" idx="2"/>
          </p:nvPr>
        </p:nvSpPr>
        <p:spPr/>
      </p:sp>
      <p:sp>
        <p:nvSpPr>
          <p:cNvPr id="154626"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p:cNvSpPr>
            <a:spLocks noGrp="1" noRot="1" noChangeAspect="1"/>
          </p:cNvSpPr>
          <p:nvPr>
            <p:ph type="sldImg" idx="2"/>
          </p:nvPr>
        </p:nvSpPr>
        <p:spPr/>
      </p:sp>
      <p:sp>
        <p:nvSpPr>
          <p:cNvPr id="156674"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幻灯片图像占位符 1"/>
          <p:cNvSpPr>
            <a:spLocks noGrp="1" noRot="1" noChangeAspect="1"/>
          </p:cNvSpPr>
          <p:nvPr>
            <p:ph type="sldImg" idx="2"/>
          </p:nvPr>
        </p:nvSpPr>
        <p:spPr/>
      </p:sp>
      <p:sp>
        <p:nvSpPr>
          <p:cNvPr id="163842"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幻灯片图像占位符 1"/>
          <p:cNvSpPr>
            <a:spLocks noGrp="1" noRot="1" noChangeAspect="1"/>
          </p:cNvSpPr>
          <p:nvPr>
            <p:ph type="sldImg" idx="2"/>
          </p:nvPr>
        </p:nvSpPr>
        <p:spPr/>
      </p:sp>
      <p:sp>
        <p:nvSpPr>
          <p:cNvPr id="178178"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noTextEdit="1"/>
          </p:cNvSpPr>
          <p:nvPr>
            <p:ph type="sldImg"/>
          </p:nvPr>
        </p:nvSpPr>
        <p:spPr/>
      </p:sp>
      <p:sp>
        <p:nvSpPr>
          <p:cNvPr id="3" name="文本占位符 2"/>
          <p:cNvSpPr>
            <a:spLocks noGrp="1"/>
          </p:cNvSpPr>
          <p:nvPr>
            <p:ph type="body" idx="3"/>
          </p:nvPr>
        </p:nvSpPr>
        <p:spPr/>
        <p:txBody>
          <a:bodyPr/>
          <a:lstStyle/>
          <a:p>
            <a:pPr>
              <a:defRPr/>
            </a:pPr>
            <a:r>
              <a:rPr lang="zh-CN" altLang="en-US" noProof="1"/>
              <a:t>如果 C++ 默认为你定义的这三类函数不合你的要求，这也是经常发生的，那么你就需要结合实际情况，定制出最适合自己的函数</a:t>
            </a:r>
            <a:endParaRPr lang="zh-CN" altLang="en-US" noProof="1"/>
          </a:p>
          <a:p>
            <a:pPr>
              <a:defRPr/>
            </a:pPr>
            <a:r>
              <a:rPr lang="zh-CN" altLang="en-US" noProof="1">
                <a:solidFill>
                  <a:schemeClr val="accent4"/>
                </a:solidFill>
                <a:latin typeface="+mj-ea"/>
                <a:sym typeface="+mn-ea"/>
              </a:rPr>
              <a:t> 缺省拷贝构造函数和缺省赋值运算符重载函数是值拷贝 也就是浅拷贝</a:t>
            </a:r>
            <a:endParaRPr lang="zh-CN" altLang="en-US" noProof="1">
              <a:solidFill>
                <a:schemeClr val="accent4"/>
              </a:solidFill>
              <a:latin typeface="+mj-ea"/>
              <a:sym typeface="+mn-ea"/>
            </a:endParaRPr>
          </a:p>
          <a:p>
            <a:pPr>
              <a:defRPr/>
            </a:pPr>
            <a:r>
              <a:rPr lang="zh-CN" altLang="en-US" noProof="1">
                <a:solidFill>
                  <a:schemeClr val="accent4"/>
                </a:solidFill>
                <a:latin typeface="+mj-ea"/>
                <a:sym typeface="+mn-ea"/>
              </a:rPr>
              <a:t>默认的构造函数/析构函数主要负责调用其基类的构造函数/析构函数。</a:t>
            </a:r>
            <a:endParaRPr lang="zh-CN" altLang="en-US" noProof="1">
              <a:solidFill>
                <a:schemeClr val="accent4"/>
              </a:solidFill>
              <a:latin typeface="+mj-ea"/>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幻灯片图像占位符 1"/>
          <p:cNvSpPr>
            <a:spLocks noGrp="1" noRot="1" noChangeAspect="1"/>
          </p:cNvSpPr>
          <p:nvPr>
            <p:ph type="sldImg" idx="2"/>
          </p:nvPr>
        </p:nvSpPr>
        <p:spPr/>
      </p:sp>
      <p:sp>
        <p:nvSpPr>
          <p:cNvPr id="183298"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幻灯片图像占位符 1"/>
          <p:cNvSpPr>
            <a:spLocks noGrp="1" noRot="1" noChangeAspect="1"/>
          </p:cNvSpPr>
          <p:nvPr>
            <p:ph type="sldImg" idx="2"/>
          </p:nvPr>
        </p:nvSpPr>
        <p:spPr/>
      </p:sp>
      <p:sp>
        <p:nvSpPr>
          <p:cNvPr id="185346"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幻灯片图像占位符 1"/>
          <p:cNvSpPr>
            <a:spLocks noGrp="1" noRot="1" noChangeAspect="1"/>
          </p:cNvSpPr>
          <p:nvPr>
            <p:ph type="sldImg" idx="2"/>
          </p:nvPr>
        </p:nvSpPr>
        <p:spPr/>
      </p:sp>
      <p:sp>
        <p:nvSpPr>
          <p:cNvPr id="197634"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幻灯片图像占位符 1"/>
          <p:cNvSpPr>
            <a:spLocks noGrp="1" noRot="1" noChangeAspect="1"/>
          </p:cNvSpPr>
          <p:nvPr>
            <p:ph type="sldImg" idx="2"/>
          </p:nvPr>
        </p:nvSpPr>
        <p:spPr/>
      </p:sp>
      <p:sp>
        <p:nvSpPr>
          <p:cNvPr id="200706"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幻灯片图像占位符 1"/>
          <p:cNvSpPr>
            <a:spLocks noGrp="1" noRot="1" noChangeAspect="1"/>
          </p:cNvSpPr>
          <p:nvPr>
            <p:ph type="sldImg" idx="2"/>
          </p:nvPr>
        </p:nvSpPr>
        <p:spPr/>
      </p:sp>
      <p:sp>
        <p:nvSpPr>
          <p:cNvPr id="205826"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幻灯片图像占位符 1"/>
          <p:cNvSpPr>
            <a:spLocks noGrp="1" noRot="1" noChangeAspect="1"/>
          </p:cNvSpPr>
          <p:nvPr>
            <p:ph type="sldImg" idx="2"/>
          </p:nvPr>
        </p:nvSpPr>
        <p:spPr/>
      </p:sp>
      <p:sp>
        <p:nvSpPr>
          <p:cNvPr id="21709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#include&lt;iostream&gt;</a:t>
            </a:r>
            <a:endParaRPr lang="zh-CN" altLang="en-US"/>
          </a:p>
          <a:p>
            <a:r>
              <a:rPr lang="zh-CN" altLang="en-US"/>
              <a:t>using namespace std;</a:t>
            </a:r>
            <a:endParaRPr lang="zh-CN" altLang="en-US"/>
          </a:p>
          <a:p>
            <a:r>
              <a:rPr lang="zh-CN" altLang="en-US"/>
              <a:t>class MyClass {</a:t>
            </a:r>
            <a:endParaRPr lang="zh-CN" altLang="en-US"/>
          </a:p>
          <a:p>
            <a:r>
              <a:rPr lang="zh-CN" altLang="en-US"/>
              <a:t>public:</a:t>
            </a:r>
            <a:endParaRPr lang="zh-CN" altLang="en-US"/>
          </a:p>
          <a:p>
            <a:r>
              <a:rPr lang="zh-CN" altLang="en-US"/>
              <a:t>    MyClass(int x): val(x) {}</a:t>
            </a:r>
            <a:endParaRPr lang="zh-CN" altLang="en-US"/>
          </a:p>
          <a:p>
            <a:r>
              <a:rPr lang="zh-CN" altLang="en-US"/>
              <a:t>    void Print() const {cout &lt;&lt; "const:val=" &lt;&lt; val &lt;&lt; '\t';}</a:t>
            </a:r>
            <a:endParaRPr lang="zh-CN" altLang="en-US"/>
          </a:p>
          <a:p>
            <a:r>
              <a:rPr lang="zh-CN" altLang="en-US"/>
              <a:t>    void Print() {cout &lt;&lt; "val=" &lt;&lt; val &lt;&lt; '\t';}</a:t>
            </a:r>
            <a:endParaRPr lang="zh-CN" altLang="en-US"/>
          </a:p>
          <a:p>
            <a:r>
              <a:rPr lang="zh-CN" altLang="en-US"/>
              <a:t>private:</a:t>
            </a:r>
            <a:endParaRPr lang="zh-CN" altLang="en-US"/>
          </a:p>
          <a:p>
            <a:r>
              <a:rPr lang="zh-CN" altLang="en-US"/>
              <a:t>    int val;</a:t>
            </a:r>
            <a:endParaRPr lang="zh-CN" altLang="en-US"/>
          </a:p>
          <a:p>
            <a:r>
              <a:rPr lang="zh-CN" altLang="en-US"/>
              <a:t>};</a:t>
            </a:r>
            <a:endParaRPr lang="zh-CN" altLang="en-US"/>
          </a:p>
          <a:p>
            <a:r>
              <a:rPr lang="zh-CN" altLang="en-US"/>
              <a:t>int main() {</a:t>
            </a:r>
            <a:endParaRPr lang="zh-CN" altLang="en-US"/>
          </a:p>
          <a:p>
            <a:r>
              <a:rPr lang="zh-CN" altLang="en-US"/>
              <a:t>    const MyClass obj1(10);</a:t>
            </a:r>
            <a:endParaRPr lang="zh-CN" altLang="en-US"/>
          </a:p>
          <a:p>
            <a:r>
              <a:rPr lang="zh-CN" altLang="en-US"/>
              <a:t>    MyClass obj2(20);</a:t>
            </a:r>
            <a:endParaRPr lang="zh-CN" altLang="en-US"/>
          </a:p>
          <a:p>
            <a:r>
              <a:rPr lang="zh-CN" altLang="en-US"/>
              <a:t>    obj1.Print();</a:t>
            </a:r>
            <a:endParaRPr lang="zh-CN" altLang="en-US"/>
          </a:p>
          <a:p>
            <a:r>
              <a:rPr lang="zh-CN" altLang="en-US"/>
              <a:t>    obj2.Print();</a:t>
            </a:r>
            <a:endParaRPr lang="zh-CN" altLang="en-US"/>
          </a:p>
          <a:p>
            <a:r>
              <a:rPr lang="zh-CN" altLang="en-US"/>
              <a:t>    return 0;</a:t>
            </a:r>
            <a:endParaRPr lang="zh-CN" altLang="en-US"/>
          </a:p>
          <a:p>
            <a:r>
              <a:rPr lang="zh-CN" altLang="en-US"/>
              <a:t>}</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idx="2"/>
          </p:nvPr>
        </p:nvSpPr>
        <p:spPr/>
      </p:sp>
      <p:sp>
        <p:nvSpPr>
          <p:cNvPr id="7373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p:cNvSpPr>
            <a:spLocks noGrp="1" noRot="1" noChangeAspect="1"/>
          </p:cNvSpPr>
          <p:nvPr>
            <p:ph type="sldImg" idx="2"/>
          </p:nvPr>
        </p:nvSpPr>
        <p:spPr/>
      </p:sp>
      <p:sp>
        <p:nvSpPr>
          <p:cNvPr id="8397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p:cNvSpPr>
          <p:nvPr>
            <p:ph type="sldImg" idx="2"/>
          </p:nvPr>
        </p:nvSpPr>
        <p:spPr/>
      </p:sp>
      <p:sp>
        <p:nvSpPr>
          <p:cNvPr id="8909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idx="2"/>
          </p:nvPr>
        </p:nvSpPr>
        <p:spPr/>
      </p:sp>
      <p:sp>
        <p:nvSpPr>
          <p:cNvPr id="9421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7F13727-DA3A-4F5F-A4CA-C45A57470966}"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8D662A4-0A60-499D-A0D4-FF03473D5179}"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546092-EBF4-4500-B043-C4619930B83C}"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7"/>
          <p:cNvCxnSpPr/>
          <p:nvPr userDrawn="1"/>
        </p:nvCxnSpPr>
        <p:spPr>
          <a:xfrm>
            <a:off x="0" y="72548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2DF8794-1AFB-4219-B12D-4FF866F75967}"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E6E0C1B-6E36-4DC8-8E7C-3522ACF60E5C}"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9C4AA98-005B-4104-8FE5-3AFE56C99409}"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5DB795D-29E1-4D28-9EBB-63CE5707988F}"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直接连接符 5"/>
          <p:cNvCxnSpPr/>
          <p:nvPr userDrawn="1"/>
        </p:nvCxnSpPr>
        <p:spPr>
          <a:xfrm>
            <a:off x="0" y="72548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
        <p:nvSpPr>
          <p:cNvPr id="2" name="标题 1"/>
          <p:cNvSpPr>
            <a:spLocks noGrp="1"/>
          </p:cNvSpPr>
          <p:nvPr>
            <p:ph type="title"/>
          </p:nvPr>
        </p:nvSpPr>
        <p:spPr>
          <a:xfrm>
            <a:off x="457200" y="116632"/>
            <a:ext cx="8229600" cy="706090"/>
          </a:xfrm>
        </p:spPr>
        <p:txBody>
          <a:bodyPr/>
          <a:lstStyle/>
          <a:p>
            <a:r>
              <a:rPr lang="zh-CN" altLang="en-US"/>
              <a:t>单击此处编辑母版标题样式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8DBC9B8-7FBA-4552-BE79-DBFC8FF3B8E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5"/>
          <p:cNvCxnSpPr/>
          <p:nvPr userDrawn="1"/>
        </p:nvCxnSpPr>
        <p:spPr>
          <a:xfrm>
            <a:off x="251520" y="469900"/>
            <a:ext cx="8640960" cy="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DAF82BA-62AE-4F4A-82D4-84F47E000298}"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1114057-0227-46DD-B69F-FD98AA4812DD}"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eaLnBrk="1" hangingPunct="1">
              <a:defRPr sz="1400">
                <a:latin typeface="Arial" panose="020B0604020202020204" pitchFamily="34" charset="0"/>
                <a:ea typeface="宋体" pitchFamily="2" charset="-122"/>
              </a:defRPr>
            </a:lvl1pPr>
          </a:lstStyle>
          <a:p>
            <a:pPr>
              <a:defRPr/>
            </a:pPr>
            <a:fld id="{BEECD780-8A73-4A23-91B9-D46EE69039A4}"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684213" y="115888"/>
            <a:ext cx="7772400" cy="792162"/>
          </a:xfrm>
        </p:spPr>
        <p:txBody>
          <a:bodyPr/>
          <a:lstStyle/>
          <a:p>
            <a:pPr eaLnBrk="1" hangingPunct="1"/>
            <a:r>
              <a:rPr lang="zh-CN" altLang="en-US" b="1" smtClean="0"/>
              <a:t>第</a:t>
            </a:r>
            <a:r>
              <a:rPr lang="en-US" altLang="zh-CN" b="1" smtClean="0"/>
              <a:t>3</a:t>
            </a:r>
            <a:r>
              <a:rPr lang="zh-CN" altLang="en-US" b="1" smtClean="0"/>
              <a:t>章 </a:t>
            </a:r>
            <a:r>
              <a:rPr lang="zh-CN" altLang="en-US" b="1" smtClean="0">
                <a:solidFill>
                  <a:srgbClr val="0000CC"/>
                </a:solidFill>
              </a:rPr>
              <a:t>类</a:t>
            </a:r>
            <a:r>
              <a:rPr lang="zh-CN" altLang="en-US" b="1" smtClean="0"/>
              <a:t>与</a:t>
            </a:r>
            <a:r>
              <a:rPr lang="zh-CN" altLang="en-US" b="1" smtClean="0">
                <a:solidFill>
                  <a:srgbClr val="FF3300"/>
                </a:solidFill>
              </a:rPr>
              <a:t>对象</a:t>
            </a:r>
            <a:endParaRPr lang="zh-CN" altLang="en-US" b="1" smtClean="0">
              <a:solidFill>
                <a:srgbClr val="FF3300"/>
              </a:solidFill>
            </a:endParaRPr>
          </a:p>
        </p:txBody>
      </p:sp>
      <p:sp>
        <p:nvSpPr>
          <p:cNvPr id="2051" name="Rectangle 3"/>
          <p:cNvSpPr>
            <a:spLocks noGrp="1" noChangeArrowheads="1"/>
          </p:cNvSpPr>
          <p:nvPr>
            <p:ph type="body" idx="1"/>
          </p:nvPr>
        </p:nvSpPr>
        <p:spPr>
          <a:xfrm>
            <a:off x="390525" y="995363"/>
            <a:ext cx="8359775" cy="5732462"/>
          </a:xfrm>
        </p:spPr>
        <p:txBody>
          <a:bodyPr/>
          <a:lstStyle/>
          <a:p>
            <a:pPr eaLnBrk="1" hangingPunct="1"/>
            <a:r>
              <a:rPr lang="zh-CN" altLang="en-US" b="1" smtClean="0">
                <a:solidFill>
                  <a:srgbClr val="0000CC"/>
                </a:solidFill>
              </a:rPr>
              <a:t>本章重点</a:t>
            </a:r>
            <a:endParaRPr lang="en-US" altLang="zh-CN" b="1" smtClean="0">
              <a:solidFill>
                <a:srgbClr val="0000CC"/>
              </a:solidFill>
            </a:endParaRPr>
          </a:p>
          <a:p>
            <a:pPr lvl="1" eaLnBrk="1" hangingPunct="1"/>
            <a:r>
              <a:rPr lang="zh-CN" altLang="en-US" sz="2400" b="1" smtClean="0">
                <a:solidFill>
                  <a:srgbClr val="FF0000"/>
                </a:solidFill>
              </a:rPr>
              <a:t>学会设计类</a:t>
            </a:r>
            <a:endParaRPr lang="en-US" altLang="zh-CN" sz="2400" b="1" smtClean="0">
              <a:solidFill>
                <a:srgbClr val="FF0000"/>
              </a:solidFill>
            </a:endParaRPr>
          </a:p>
          <a:p>
            <a:pPr lvl="1" eaLnBrk="1" hangingPunct="1">
              <a:buFontTx/>
              <a:buNone/>
            </a:pPr>
            <a:r>
              <a:rPr lang="zh-CN" altLang="en-US" sz="2400" b="1" smtClean="0">
                <a:solidFill>
                  <a:srgbClr val="FF3300"/>
                </a:solidFill>
              </a:rPr>
              <a:t>类</a:t>
            </a:r>
            <a:r>
              <a:rPr lang="zh-CN" altLang="en-US" sz="2400" b="1" smtClean="0"/>
              <a:t>（</a:t>
            </a:r>
            <a:r>
              <a:rPr lang="en-US" altLang="zh-CN" sz="2400" b="1" smtClean="0"/>
              <a:t>class</a:t>
            </a:r>
            <a:r>
              <a:rPr lang="zh-CN" altLang="en-US" sz="2400" b="1" smtClean="0"/>
              <a:t>）是实现数据封装和信息隐藏的工具，是继承和多态的基础。掌握</a:t>
            </a:r>
            <a:r>
              <a:rPr lang="zh-CN" altLang="en-US" sz="2400" b="1" smtClean="0">
                <a:solidFill>
                  <a:srgbClr val="0000CC"/>
                </a:solidFill>
              </a:rPr>
              <a:t>从现实问题中抽象与封装出反映客观事物的类是</a:t>
            </a:r>
            <a:r>
              <a:rPr lang="zh-CN" altLang="en-US" sz="2400" b="1" smtClean="0"/>
              <a:t>学习面向对象程序设计技术的基础，这是本章学习的重点。</a:t>
            </a:r>
            <a:endParaRPr lang="en-US" altLang="zh-CN" sz="2400" b="1" smtClean="0"/>
          </a:p>
          <a:p>
            <a:pPr eaLnBrk="1" hangingPunct="1"/>
            <a:r>
              <a:rPr lang="zh-CN" altLang="en-US" b="1" smtClean="0">
                <a:solidFill>
                  <a:srgbClr val="0000CC"/>
                </a:solidFill>
              </a:rPr>
              <a:t>本章主要内容</a:t>
            </a:r>
            <a:endParaRPr lang="en-US" altLang="zh-CN" b="1" smtClean="0">
              <a:solidFill>
                <a:srgbClr val="0000CC"/>
              </a:solidFill>
            </a:endParaRPr>
          </a:p>
          <a:p>
            <a:pPr lvl="1" eaLnBrk="1" hangingPunct="1"/>
            <a:r>
              <a:rPr lang="zh-CN" altLang="en-US" sz="2400" b="1" smtClean="0"/>
              <a:t>抽象与封装</a:t>
            </a:r>
            <a:endParaRPr lang="en-US" altLang="zh-CN" sz="2400" b="1" smtClean="0"/>
          </a:p>
          <a:p>
            <a:pPr lvl="1" eaLnBrk="1" hangingPunct="1"/>
            <a:r>
              <a:rPr lang="zh-CN" altLang="zh-CN" sz="2400" b="1" smtClean="0"/>
              <a:t>类的结构、定义、访问权限</a:t>
            </a:r>
            <a:endParaRPr lang="en-US" altLang="zh-CN" sz="2400" b="1" smtClean="0"/>
          </a:p>
          <a:p>
            <a:pPr lvl="1" eaLnBrk="1" hangingPunct="1"/>
            <a:r>
              <a:rPr lang="zh-CN" altLang="zh-CN" sz="2400" b="1" smtClean="0"/>
              <a:t>构造函数和析构函数</a:t>
            </a:r>
            <a:endParaRPr lang="en-US" altLang="zh-CN" sz="2400" b="1" smtClean="0"/>
          </a:p>
          <a:p>
            <a:pPr lvl="1" eaLnBrk="1" hangingPunct="1"/>
            <a:r>
              <a:rPr lang="zh-CN" altLang="zh-CN" sz="2400" b="1" smtClean="0"/>
              <a:t>静态成员和类对象</a:t>
            </a:r>
            <a:endParaRPr lang="en-US" altLang="zh-CN" sz="2400" b="1" smtClean="0"/>
          </a:p>
          <a:p>
            <a:pPr lvl="1" eaLnBrk="1" hangingPunct="1"/>
            <a:r>
              <a:rPr lang="en-US" altLang="zh-CN" sz="2400" b="1" smtClean="0"/>
              <a:t>this</a:t>
            </a:r>
            <a:r>
              <a:rPr lang="zh-CN" altLang="zh-CN" sz="2400" b="1" smtClean="0"/>
              <a:t>指针</a:t>
            </a:r>
            <a:endParaRPr lang="en-US" altLang="zh-CN" sz="2400" b="1" smtClean="0"/>
          </a:p>
          <a:p>
            <a:pPr lvl="1" eaLnBrk="1" hangingPunct="1"/>
            <a:r>
              <a:rPr lang="zh-CN" altLang="zh-CN" sz="2400" b="1" smtClean="0"/>
              <a:t>对象拷贝与对象移动</a:t>
            </a:r>
            <a:endParaRPr lang="zh-CN" altLang="en-US" sz="24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xEl>
                                              <p:pRg st="1" end="1"/>
                                            </p:txEl>
                                          </p:spTgt>
                                        </p:tgtEl>
                                        <p:attrNameLst>
                                          <p:attrName>style.visibility</p:attrName>
                                        </p:attrNameLst>
                                      </p:cBhvr>
                                      <p:to>
                                        <p:strVal val="visible"/>
                                      </p:to>
                                    </p:set>
                                    <p:anim calcmode="lin" valueType="num">
                                      <p:cBhvr additive="base">
                                        <p:cTn id="7"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animEffect transition="in" filter="fade">
                                      <p:cBhvr>
                                        <p:cTn id="13" dur="1000"/>
                                        <p:tgtEl>
                                          <p:spTgt spid="2051">
                                            <p:txEl>
                                              <p:pRg st="2" end="2"/>
                                            </p:txEl>
                                          </p:spTgt>
                                        </p:tgtEl>
                                      </p:cBhvr>
                                    </p:animEffect>
                                    <p:anim calcmode="lin" valueType="num">
                                      <p:cBhvr>
                                        <p:cTn id="14" dur="1000" fill="hold"/>
                                        <p:tgtEl>
                                          <p:spTgt spid="2051">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0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51">
                                            <p:txEl>
                                              <p:pRg st="4" end="4"/>
                                            </p:txEl>
                                          </p:spTgt>
                                        </p:tgtEl>
                                        <p:attrNameLst>
                                          <p:attrName>style.visibility</p:attrName>
                                        </p:attrNameLst>
                                      </p:cBhvr>
                                      <p:to>
                                        <p:strVal val="visible"/>
                                      </p:to>
                                    </p:set>
                                    <p:anim calcmode="lin" valueType="num">
                                      <p:cBhvr additive="base">
                                        <p:cTn id="20" dur="500" fill="hold"/>
                                        <p:tgtEl>
                                          <p:spTgt spid="2051">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51">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051">
                                            <p:txEl>
                                              <p:pRg st="5" end="5"/>
                                            </p:txEl>
                                          </p:spTgt>
                                        </p:tgtEl>
                                        <p:attrNameLst>
                                          <p:attrName>style.visibility</p:attrName>
                                        </p:attrNameLst>
                                      </p:cBhvr>
                                      <p:to>
                                        <p:strVal val="visible"/>
                                      </p:to>
                                    </p:set>
                                    <p:anim calcmode="lin" valueType="num">
                                      <p:cBhvr additive="base">
                                        <p:cTn id="24" dur="500" fill="hold"/>
                                        <p:tgtEl>
                                          <p:spTgt spid="2051">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051">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051">
                                            <p:txEl>
                                              <p:pRg st="6" end="6"/>
                                            </p:txEl>
                                          </p:spTgt>
                                        </p:tgtEl>
                                        <p:attrNameLst>
                                          <p:attrName>style.visibility</p:attrName>
                                        </p:attrNameLst>
                                      </p:cBhvr>
                                      <p:to>
                                        <p:strVal val="visible"/>
                                      </p:to>
                                    </p:set>
                                    <p:anim calcmode="lin" valueType="num">
                                      <p:cBhvr additive="base">
                                        <p:cTn id="28" dur="500" fill="hold"/>
                                        <p:tgtEl>
                                          <p:spTgt spid="2051">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051">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051">
                                            <p:txEl>
                                              <p:pRg st="7" end="7"/>
                                            </p:txEl>
                                          </p:spTgt>
                                        </p:tgtEl>
                                        <p:attrNameLst>
                                          <p:attrName>style.visibility</p:attrName>
                                        </p:attrNameLst>
                                      </p:cBhvr>
                                      <p:to>
                                        <p:strVal val="visible"/>
                                      </p:to>
                                    </p:set>
                                    <p:anim calcmode="lin" valueType="num">
                                      <p:cBhvr additive="base">
                                        <p:cTn id="32" dur="500" fill="hold"/>
                                        <p:tgtEl>
                                          <p:spTgt spid="2051">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051">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051">
                                            <p:txEl>
                                              <p:pRg st="8" end="8"/>
                                            </p:txEl>
                                          </p:spTgt>
                                        </p:tgtEl>
                                        <p:attrNameLst>
                                          <p:attrName>style.visibility</p:attrName>
                                        </p:attrNameLst>
                                      </p:cBhvr>
                                      <p:to>
                                        <p:strVal val="visible"/>
                                      </p:to>
                                    </p:set>
                                    <p:anim calcmode="lin" valueType="num">
                                      <p:cBhvr additive="base">
                                        <p:cTn id="36" dur="500" fill="hold"/>
                                        <p:tgtEl>
                                          <p:spTgt spid="2051">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051">
                                            <p:txEl>
                                              <p:pRg st="8" end="8"/>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051">
                                            <p:txEl>
                                              <p:pRg st="9" end="9"/>
                                            </p:txEl>
                                          </p:spTgt>
                                        </p:tgtEl>
                                        <p:attrNameLst>
                                          <p:attrName>style.visibility</p:attrName>
                                        </p:attrNameLst>
                                      </p:cBhvr>
                                      <p:to>
                                        <p:strVal val="visible"/>
                                      </p:to>
                                    </p:set>
                                    <p:anim calcmode="lin" valueType="num">
                                      <p:cBhvr additive="base">
                                        <p:cTn id="40" dur="500" fill="hold"/>
                                        <p:tgtEl>
                                          <p:spTgt spid="2051">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0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457200" y="73025"/>
            <a:ext cx="8229600" cy="811213"/>
          </a:xfrm>
        </p:spPr>
        <p:txBody>
          <a:bodyPr/>
          <a:lstStyle/>
          <a:p>
            <a:r>
              <a:rPr lang="en-US" altLang="zh-CN" b="1" smtClean="0"/>
              <a:t>3.1.1 </a:t>
            </a:r>
            <a:r>
              <a:rPr lang="zh-CN" altLang="zh-CN" b="1" smtClean="0">
                <a:solidFill>
                  <a:srgbClr val="FF0000"/>
                </a:solidFill>
              </a:rPr>
              <a:t>抽象</a:t>
            </a:r>
            <a:endParaRPr lang="zh-CN" altLang="en-US" smtClean="0"/>
          </a:p>
        </p:txBody>
      </p:sp>
      <p:pic>
        <p:nvPicPr>
          <p:cNvPr id="142339" name="Picture 3"/>
          <p:cNvPicPr>
            <a:picLocks noChangeAspect="1" noChangeArrowheads="1"/>
          </p:cNvPicPr>
          <p:nvPr/>
        </p:nvPicPr>
        <p:blipFill>
          <a:blip r:embed="rId1"/>
          <a:srcRect/>
          <a:stretch>
            <a:fillRect/>
          </a:stretch>
        </p:blipFill>
        <p:spPr bwMode="auto">
          <a:xfrm>
            <a:off x="179388" y="1916113"/>
            <a:ext cx="8756650" cy="4752975"/>
          </a:xfrm>
          <a:prstGeom prst="rect">
            <a:avLst/>
          </a:prstGeom>
          <a:noFill/>
          <a:ln w="9525">
            <a:noFill/>
            <a:miter lim="800000"/>
            <a:headEnd/>
            <a:tailEnd/>
          </a:ln>
        </p:spPr>
      </p:pic>
      <p:sp>
        <p:nvSpPr>
          <p:cNvPr id="6" name="矩形 5"/>
          <p:cNvSpPr/>
          <p:nvPr/>
        </p:nvSpPr>
        <p:spPr>
          <a:xfrm>
            <a:off x="179388" y="1139825"/>
            <a:ext cx="3532187" cy="522288"/>
          </a:xfrm>
          <a:prstGeom prst="rect">
            <a:avLst/>
          </a:prstGeom>
        </p:spPr>
        <p:txBody>
          <a:bodyPr wrap="none">
            <a:spAutoFit/>
          </a:bodyPr>
          <a:lstStyle/>
          <a:p>
            <a:pPr marL="457200" indent="-457200" eaLnBrk="0" hangingPunct="0">
              <a:buFont typeface="Arial" panose="020B0604020202020204" pitchFamily="34" charset="0"/>
              <a:buChar char="•"/>
              <a:defRPr/>
            </a:pPr>
            <a:r>
              <a:rPr lang="zh-CN" altLang="zh-CN" sz="2800" b="1" kern="1000" dirty="0">
                <a:solidFill>
                  <a:srgbClr val="0000CC"/>
                </a:solidFill>
                <a:latin typeface="Times New Roman" panose="02020603050405020304" pitchFamily="18" charset="0"/>
                <a:ea typeface="宋体" pitchFamily="2" charset="-122"/>
                <a:cs typeface="Times New Roman" panose="02020603050405020304" pitchFamily="18" charset="0"/>
              </a:rPr>
              <a:t>宠物狗的抽象</a:t>
            </a:r>
            <a:r>
              <a:rPr lang="zh-CN" altLang="en-US" sz="2800" b="1" kern="1000" dirty="0">
                <a:solidFill>
                  <a:srgbClr val="0000CC"/>
                </a:solidFill>
                <a:latin typeface="Times New Roman" panose="02020603050405020304" pitchFamily="18" charset="0"/>
                <a:ea typeface="宋体" pitchFamily="2" charset="-122"/>
                <a:cs typeface="Times New Roman" panose="02020603050405020304" pitchFamily="18" charset="0"/>
              </a:rPr>
              <a:t>过程</a:t>
            </a:r>
            <a:endParaRPr lang="zh-CN" altLang="en-US" sz="2800" b="1" dirty="0">
              <a:solidFill>
                <a:srgbClr val="0000CC"/>
              </a:solidFill>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339"/>
                                        </p:tgtEl>
                                        <p:attrNameLst>
                                          <p:attrName>style.visibility</p:attrName>
                                        </p:attrNameLst>
                                      </p:cBhvr>
                                      <p:to>
                                        <p:strVal val="visible"/>
                                      </p:to>
                                    </p:set>
                                    <p:anim calcmode="lin" valueType="num">
                                      <p:cBhvr additive="base">
                                        <p:cTn id="7" dur="500" fill="hold"/>
                                        <p:tgtEl>
                                          <p:spTgt spid="142339"/>
                                        </p:tgtEl>
                                        <p:attrNameLst>
                                          <p:attrName>ppt_x</p:attrName>
                                        </p:attrNameLst>
                                      </p:cBhvr>
                                      <p:tavLst>
                                        <p:tav tm="0">
                                          <p:val>
                                            <p:strVal val="#ppt_x"/>
                                          </p:val>
                                        </p:tav>
                                        <p:tav tm="100000">
                                          <p:val>
                                            <p:strVal val="#ppt_x"/>
                                          </p:val>
                                        </p:tav>
                                      </p:tavLst>
                                    </p:anim>
                                    <p:anim calcmode="lin" valueType="num">
                                      <p:cBhvr additive="base">
                                        <p:cTn id="8" dur="500" fill="hold"/>
                                        <p:tgtEl>
                                          <p:spTgt spid="142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3"/>
          <p:cNvSpPr>
            <a:spLocks noGrp="1" noChangeArrowheads="1"/>
          </p:cNvSpPr>
          <p:nvPr>
            <p:ph type="body" idx="1"/>
          </p:nvPr>
        </p:nvSpPr>
        <p:spPr>
          <a:xfrm>
            <a:off x="323850" y="1196975"/>
            <a:ext cx="8424863" cy="5329238"/>
          </a:xfrm>
        </p:spPr>
        <p:txBody>
          <a:bodyPr/>
          <a:lstStyle/>
          <a:p>
            <a:pPr eaLnBrk="1" hangingPunct="1"/>
            <a:r>
              <a:rPr lang="zh-CN" altLang="en-US" b="1" smtClean="0">
                <a:solidFill>
                  <a:srgbClr val="0000CC"/>
                </a:solidFill>
              </a:rPr>
              <a:t>指针悬挂</a:t>
            </a:r>
            <a:endParaRPr lang="en-US" altLang="zh-CN" b="1" smtClean="0">
              <a:solidFill>
                <a:srgbClr val="0000CC"/>
              </a:solidFill>
            </a:endParaRPr>
          </a:p>
        </p:txBody>
      </p:sp>
      <p:sp>
        <p:nvSpPr>
          <p:cNvPr id="125954" name="标题 2"/>
          <p:cNvSpPr>
            <a:spLocks noGrp="1"/>
          </p:cNvSpPr>
          <p:nvPr>
            <p:ph type="title"/>
          </p:nvPr>
        </p:nvSpPr>
        <p:spPr>
          <a:xfrm>
            <a:off x="457200" y="73025"/>
            <a:ext cx="8229600" cy="811213"/>
          </a:xfrm>
        </p:spPr>
        <p:txBody>
          <a:bodyPr/>
          <a:lstStyle/>
          <a:p>
            <a:r>
              <a:rPr lang="en-US" altLang="zh-CN" b="1" smtClean="0"/>
              <a:t>3.8.1 </a:t>
            </a:r>
            <a:r>
              <a:rPr lang="zh-CN" altLang="zh-CN" b="1" smtClean="0">
                <a:solidFill>
                  <a:srgbClr val="FF0000"/>
                </a:solidFill>
              </a:rPr>
              <a:t>赋值运算符</a:t>
            </a:r>
            <a:r>
              <a:rPr lang="zh-CN" altLang="zh-CN" b="1" smtClean="0"/>
              <a:t>函数</a:t>
            </a:r>
            <a:endParaRPr lang="zh-CN" altLang="en-US" smtClean="0"/>
          </a:p>
        </p:txBody>
      </p:sp>
      <p:pic>
        <p:nvPicPr>
          <p:cNvPr id="125955" name="Picture 2" descr="B61"/>
          <p:cNvPicPr>
            <a:picLocks noChangeAspect="1" noChangeArrowheads="1"/>
          </p:cNvPicPr>
          <p:nvPr/>
        </p:nvPicPr>
        <p:blipFill>
          <a:blip r:embed="rId1"/>
          <a:srcRect/>
          <a:stretch>
            <a:fillRect/>
          </a:stretch>
        </p:blipFill>
        <p:spPr bwMode="auto">
          <a:xfrm>
            <a:off x="215900" y="2025650"/>
            <a:ext cx="8640763" cy="3671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712200" cy="5329238"/>
          </a:xfrm>
        </p:spPr>
        <p:txBody>
          <a:bodyPr/>
          <a:lstStyle/>
          <a:p>
            <a:pPr marL="0" indent="0" eaLnBrk="1" hangingPunct="1">
              <a:buFontTx/>
              <a:buNone/>
            </a:pPr>
            <a:r>
              <a:rPr lang="en-US" altLang="zh-CN" b="1" smtClean="0">
                <a:solidFill>
                  <a:srgbClr val="0000CC"/>
                </a:solidFill>
              </a:rPr>
              <a:t>5</a:t>
            </a:r>
            <a:r>
              <a:rPr lang="zh-CN" altLang="zh-CN" b="1" smtClean="0">
                <a:solidFill>
                  <a:srgbClr val="0000CC"/>
                </a:solidFill>
              </a:rPr>
              <a:t>．重载赋值运算符函数</a:t>
            </a:r>
            <a:endParaRPr lang="zh-CN" altLang="zh-CN" b="1" smtClean="0">
              <a:solidFill>
                <a:srgbClr val="0000CC"/>
              </a:solidFill>
            </a:endParaRPr>
          </a:p>
          <a:p>
            <a:pPr marL="914400" lvl="1" indent="-457200" eaLnBrk="1" hangingPunct="1">
              <a:buFont typeface="宋体" pitchFamily="2" charset="-122"/>
              <a:buAutoNum type="circleNumDbPlain"/>
            </a:pPr>
            <a:r>
              <a:rPr lang="zh-CN" altLang="en-US" sz="2400" b="1" smtClean="0"/>
              <a:t>编译器自动合成的默认赋值运算符函数的成员按位复制方式，导致了指针悬挂问题的产生。</a:t>
            </a:r>
            <a:endParaRPr lang="en-US" altLang="zh-CN" sz="2400" b="1" smtClean="0"/>
          </a:p>
          <a:p>
            <a:pPr marL="857250" lvl="2" indent="0" eaLnBrk="1" hangingPunct="1">
              <a:buFontTx/>
              <a:buNone/>
            </a:pPr>
            <a:r>
              <a:rPr lang="zh-CN" altLang="en-US" b="1" smtClean="0">
                <a:solidFill>
                  <a:srgbClr val="FF0000"/>
                </a:solidFill>
              </a:rPr>
              <a:t>解决此问题的方法是重载赋值运算符函数。</a:t>
            </a:r>
            <a:endParaRPr lang="en-US" altLang="zh-CN" b="1" smtClean="0">
              <a:solidFill>
                <a:srgbClr val="FF0000"/>
              </a:solidFill>
            </a:endParaRPr>
          </a:p>
          <a:p>
            <a:pPr marL="914400" lvl="1" indent="-457200" eaLnBrk="1" hangingPunct="1">
              <a:buFont typeface="宋体" pitchFamily="2" charset="-122"/>
              <a:buAutoNum type="circleNumDbPlain"/>
            </a:pPr>
            <a:r>
              <a:rPr lang="en-US" altLang="zh-CN" sz="2400" b="1" smtClean="0"/>
              <a:t>C++</a:t>
            </a:r>
            <a:r>
              <a:rPr lang="zh-CN" altLang="en-US" sz="2400" b="1" smtClean="0"/>
              <a:t>中，所有运算符都是以函数方式存在的，其名称是：</a:t>
            </a:r>
            <a:endParaRPr lang="en-US" altLang="zh-CN" sz="2400" b="1" smtClean="0"/>
          </a:p>
          <a:p>
            <a:pPr marL="857250" lvl="2" indent="0" eaLnBrk="1" hangingPunct="1">
              <a:buFontTx/>
              <a:buNone/>
            </a:pPr>
            <a:r>
              <a:rPr lang="en-US" altLang="zh-CN" b="1" smtClean="0">
                <a:solidFill>
                  <a:srgbClr val="0000CC"/>
                </a:solidFill>
              </a:rPr>
              <a:t>operator@(……)</a:t>
            </a:r>
            <a:endParaRPr lang="en-US" altLang="zh-CN" b="1" smtClean="0">
              <a:solidFill>
                <a:srgbClr val="0000CC"/>
              </a:solidFill>
            </a:endParaRPr>
          </a:p>
          <a:p>
            <a:pPr marL="857250" lvl="2" indent="0" eaLnBrk="1" hangingPunct="1">
              <a:buFontTx/>
              <a:buNone/>
            </a:pPr>
            <a:r>
              <a:rPr lang="zh-CN" altLang="en-US" b="1" smtClean="0"/>
              <a:t>其中，</a:t>
            </a:r>
            <a:r>
              <a:rPr lang="en-US" altLang="zh-CN" b="1" smtClean="0">
                <a:solidFill>
                  <a:srgbClr val="0000CC"/>
                </a:solidFill>
              </a:rPr>
              <a:t>@</a:t>
            </a:r>
            <a:r>
              <a:rPr lang="zh-CN" altLang="en-US" b="1" smtClean="0"/>
              <a:t>是代表运算符。如，</a:t>
            </a:r>
            <a:r>
              <a:rPr lang="en-US" altLang="zh-CN" b="1" smtClean="0"/>
              <a:t>+</a:t>
            </a:r>
            <a:r>
              <a:rPr lang="zh-CN" altLang="en-US" b="1" smtClean="0"/>
              <a:t>的函数名是</a:t>
            </a:r>
            <a:r>
              <a:rPr lang="en-US" altLang="zh-CN" b="1" smtClean="0"/>
              <a:t>:</a:t>
            </a:r>
            <a:r>
              <a:rPr lang="en-US" altLang="zh-CN" b="1" smtClean="0">
                <a:solidFill>
                  <a:srgbClr val="0000CC"/>
                </a:solidFill>
              </a:rPr>
              <a:t>operator+</a:t>
            </a:r>
            <a:r>
              <a:rPr lang="zh-CN" altLang="en-US" b="1" smtClean="0"/>
              <a:t>，</a:t>
            </a:r>
            <a:r>
              <a:rPr lang="en-US" altLang="zh-CN" b="1" smtClean="0"/>
              <a:t>--</a:t>
            </a:r>
            <a:r>
              <a:rPr lang="zh-CN" altLang="en-US" b="1" smtClean="0"/>
              <a:t>运算符的名称是：</a:t>
            </a:r>
            <a:r>
              <a:rPr lang="en-US" altLang="zh-CN" b="1" smtClean="0"/>
              <a:t> </a:t>
            </a:r>
            <a:r>
              <a:rPr lang="en-US" altLang="zh-CN" b="1" smtClean="0">
                <a:solidFill>
                  <a:srgbClr val="0000CC"/>
                </a:solidFill>
              </a:rPr>
              <a:t>operator--</a:t>
            </a:r>
            <a:r>
              <a:rPr lang="zh-CN" altLang="en-US" b="1" smtClean="0"/>
              <a:t>。因此，</a:t>
            </a:r>
            <a:r>
              <a:rPr lang="en-US" altLang="zh-CN" b="1" smtClean="0"/>
              <a:t>=</a:t>
            </a:r>
            <a:r>
              <a:rPr lang="zh-CN" altLang="en-US" b="1" smtClean="0"/>
              <a:t>的函数名是：</a:t>
            </a:r>
            <a:r>
              <a:rPr lang="en-US" altLang="zh-CN" b="1" smtClean="0">
                <a:solidFill>
                  <a:srgbClr val="0000CC"/>
                </a:solidFill>
              </a:rPr>
              <a:t>operator=</a:t>
            </a:r>
            <a:r>
              <a:rPr lang="zh-CN" altLang="en-US" b="1" smtClean="0"/>
              <a:t>。</a:t>
            </a:r>
            <a:endParaRPr lang="en-US" altLang="zh-CN" b="1" smtClean="0"/>
          </a:p>
          <a:p>
            <a:pPr marL="914400" lvl="1" indent="-457200" eaLnBrk="1" hangingPunct="1">
              <a:buFont typeface="宋体" pitchFamily="2" charset="-122"/>
              <a:buAutoNum type="circleNumDbPlain"/>
            </a:pPr>
            <a:endParaRPr lang="en-US" altLang="zh-CN" b="1" smtClean="0"/>
          </a:p>
        </p:txBody>
      </p:sp>
      <p:sp>
        <p:nvSpPr>
          <p:cNvPr id="126978" name="标题 2"/>
          <p:cNvSpPr>
            <a:spLocks noGrp="1"/>
          </p:cNvSpPr>
          <p:nvPr>
            <p:ph type="title"/>
          </p:nvPr>
        </p:nvSpPr>
        <p:spPr>
          <a:xfrm>
            <a:off x="457200" y="73025"/>
            <a:ext cx="8229600" cy="811213"/>
          </a:xfrm>
        </p:spPr>
        <p:txBody>
          <a:bodyPr/>
          <a:lstStyle/>
          <a:p>
            <a:r>
              <a:rPr lang="en-US" altLang="zh-CN" b="1" smtClean="0"/>
              <a:t>3.8.1 </a:t>
            </a:r>
            <a:r>
              <a:rPr lang="zh-CN" altLang="zh-CN" b="1" smtClean="0">
                <a:solidFill>
                  <a:srgbClr val="FF0000"/>
                </a:solidFill>
              </a:rPr>
              <a:t>赋值运算符</a:t>
            </a:r>
            <a:r>
              <a:rPr lang="zh-CN" altLang="zh-CN" b="1" smtClean="0"/>
              <a:t>函数</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Effect transition="in" filter="fade">
                                      <p:cBhvr>
                                        <p:cTn id="13" dur="1000"/>
                                        <p:tgtEl>
                                          <p:spTgt spid="64515">
                                            <p:txEl>
                                              <p:pRg st="2" end="2"/>
                                            </p:txEl>
                                          </p:spTgt>
                                        </p:tgtEl>
                                      </p:cBhvr>
                                    </p:animEffect>
                                    <p:anim calcmode="lin" valueType="num">
                                      <p:cBhvr>
                                        <p:cTn id="14" dur="10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645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4515">
                                            <p:txEl>
                                              <p:pRg st="3" end="3"/>
                                            </p:txEl>
                                          </p:spTgt>
                                        </p:tgtEl>
                                        <p:attrNameLst>
                                          <p:attrName>style.visibility</p:attrName>
                                        </p:attrNameLst>
                                      </p:cBhvr>
                                      <p:to>
                                        <p:strVal val="visible"/>
                                      </p:to>
                                    </p:set>
                                    <p:anim calcmode="lin" valueType="num">
                                      <p:cBhvr additive="base">
                                        <p:cTn id="20"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4515">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4515">
                                            <p:txEl>
                                              <p:pRg st="4" end="4"/>
                                            </p:txEl>
                                          </p:spTgt>
                                        </p:tgtEl>
                                        <p:attrNameLst>
                                          <p:attrName>style.visibility</p:attrName>
                                        </p:attrNameLst>
                                      </p:cBhvr>
                                      <p:to>
                                        <p:strVal val="visible"/>
                                      </p:to>
                                    </p:set>
                                    <p:anim calcmode="lin" valueType="num">
                                      <p:cBhvr additive="base">
                                        <p:cTn id="24"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4515">
                                            <p:txEl>
                                              <p:pRg st="5" end="5"/>
                                            </p:txEl>
                                          </p:spTgt>
                                        </p:tgtEl>
                                        <p:attrNameLst>
                                          <p:attrName>style.visibility</p:attrName>
                                        </p:attrNameLst>
                                      </p:cBhvr>
                                      <p:to>
                                        <p:strVal val="visible"/>
                                      </p:to>
                                    </p:set>
                                    <p:anim calcmode="lin" valueType="num">
                                      <p:cBhvr additive="base">
                                        <p:cTn id="30"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424863" cy="5329238"/>
          </a:xfrm>
        </p:spPr>
        <p:txBody>
          <a:bodyPr/>
          <a:lstStyle/>
          <a:p>
            <a:pPr marL="857250" lvl="1" indent="-457200">
              <a:buFont typeface="+mj-ea"/>
              <a:buAutoNum type="circleNumDbPlain" startAt="3"/>
              <a:defRPr/>
            </a:pPr>
            <a:r>
              <a:rPr lang="zh-CN" altLang="en-US" sz="3200" b="1" dirty="0">
                <a:solidFill>
                  <a:srgbClr val="0000CC"/>
                </a:solidFill>
              </a:rPr>
              <a:t>赋值运算符的重载方法</a:t>
            </a:r>
            <a:endParaRPr lang="en-US" altLang="zh-CN" sz="3200" b="1" dirty="0">
              <a:solidFill>
                <a:srgbClr val="0000CC"/>
              </a:solidFill>
            </a:endParaRPr>
          </a:p>
          <a:p>
            <a:pPr marL="457200" lvl="1" indent="0">
              <a:buFontTx/>
              <a:buNone/>
              <a:defRPr/>
            </a:pPr>
            <a:r>
              <a:rPr lang="zh-CN" altLang="zh-CN" sz="2400" b="1" dirty="0"/>
              <a:t>赋值运算符是</a:t>
            </a:r>
            <a:r>
              <a:rPr lang="zh-CN" altLang="zh-CN" sz="2400" b="1" dirty="0">
                <a:solidFill>
                  <a:srgbClr val="FF0000"/>
                </a:solidFill>
              </a:rPr>
              <a:t>一个二元运算符</a:t>
            </a:r>
            <a:r>
              <a:rPr lang="zh-CN" altLang="zh-CN" sz="2400" b="1" dirty="0"/>
              <a:t>，常返回本类对象的引用，其定义形式：</a:t>
            </a:r>
            <a:endParaRPr lang="zh-CN" altLang="zh-CN" sz="2400" b="1" dirty="0"/>
          </a:p>
          <a:p>
            <a:pPr marL="800100" lvl="2" indent="0">
              <a:buFontTx/>
              <a:buNone/>
              <a:defRPr/>
            </a:pPr>
            <a:r>
              <a:rPr lang="en-US" altLang="zh-CN" sz="2000" b="1" dirty="0"/>
              <a:t>class X{</a:t>
            </a:r>
            <a:endParaRPr lang="zh-CN" altLang="zh-CN" sz="2000" b="1" dirty="0"/>
          </a:p>
          <a:p>
            <a:pPr marL="800100" lvl="2" indent="0">
              <a:buFontTx/>
              <a:buNone/>
              <a:defRPr/>
            </a:pPr>
            <a:r>
              <a:rPr lang="zh-CN" altLang="zh-CN" sz="2000" b="1" dirty="0"/>
              <a:t>……</a:t>
            </a:r>
            <a:endParaRPr lang="zh-CN" altLang="zh-CN" sz="2000" b="1" dirty="0"/>
          </a:p>
          <a:p>
            <a:pPr marL="800100" lvl="2" indent="0">
              <a:buFontTx/>
              <a:buNone/>
              <a:defRPr/>
            </a:pPr>
            <a:r>
              <a:rPr lang="en-US" altLang="zh-CN" sz="2000" b="1" dirty="0"/>
              <a:t>		</a:t>
            </a:r>
            <a:r>
              <a:rPr lang="en-US" altLang="zh-CN" sz="2000" b="1" dirty="0">
                <a:solidFill>
                  <a:srgbClr val="FF0000"/>
                </a:solidFill>
              </a:rPr>
              <a:t>X&amp;  operator=(</a:t>
            </a:r>
            <a:r>
              <a:rPr lang="en-US" altLang="zh-CN" sz="2000" b="1" dirty="0" err="1">
                <a:solidFill>
                  <a:srgbClr val="FF0000"/>
                </a:solidFill>
              </a:rPr>
              <a:t>const</a:t>
            </a:r>
            <a:r>
              <a:rPr lang="en-US" altLang="zh-CN" sz="2000" b="1" dirty="0">
                <a:solidFill>
                  <a:srgbClr val="FF0000"/>
                </a:solidFill>
              </a:rPr>
              <a:t> X &amp;source</a:t>
            </a:r>
            <a:r>
              <a:rPr lang="zh-CN" altLang="zh-CN" sz="2000" b="1" dirty="0">
                <a:solidFill>
                  <a:srgbClr val="FF0000"/>
                </a:solidFill>
              </a:rPr>
              <a:t>，……</a:t>
            </a:r>
            <a:r>
              <a:rPr lang="en-US" altLang="zh-CN" sz="2000" b="1" dirty="0">
                <a:solidFill>
                  <a:srgbClr val="FF0000"/>
                </a:solidFill>
              </a:rPr>
              <a:t>);</a:t>
            </a:r>
            <a:endParaRPr lang="zh-CN" altLang="zh-CN" sz="2000" b="1" dirty="0">
              <a:solidFill>
                <a:srgbClr val="FF0000"/>
              </a:solidFill>
            </a:endParaRPr>
          </a:p>
          <a:p>
            <a:pPr marL="800100" lvl="2" indent="0">
              <a:buFontTx/>
              <a:buNone/>
              <a:defRPr/>
            </a:pPr>
            <a:r>
              <a:rPr lang="en-US" altLang="zh-CN" sz="2000" b="1" dirty="0"/>
              <a:t>}</a:t>
            </a:r>
            <a:r>
              <a:rPr lang="zh-CN" altLang="zh-CN" sz="2000" b="1" dirty="0"/>
              <a:t>；</a:t>
            </a:r>
            <a:endParaRPr lang="zh-CN" altLang="zh-CN" sz="2000" b="1" dirty="0"/>
          </a:p>
          <a:p>
            <a:pPr lvl="1" eaLnBrk="1" hangingPunct="1">
              <a:defRPr/>
            </a:pPr>
            <a:r>
              <a:rPr lang="en-US" altLang="zh-CN" b="1" dirty="0"/>
              <a:t>Operator=()</a:t>
            </a:r>
            <a:r>
              <a:rPr lang="zh-CN" altLang="zh-CN" b="1" dirty="0"/>
              <a:t>可以有多个参数。若有多个参数，则</a:t>
            </a:r>
            <a:r>
              <a:rPr lang="zh-CN" altLang="zh-CN" b="1" dirty="0">
                <a:solidFill>
                  <a:srgbClr val="0000CC"/>
                </a:solidFill>
              </a:rPr>
              <a:t>要求除第一个参数外的其余参数都要有默认值</a:t>
            </a:r>
            <a:r>
              <a:rPr lang="zh-CN" altLang="zh-CN" b="1" dirty="0"/>
              <a:t>。</a:t>
            </a:r>
            <a:r>
              <a:rPr lang="zh-CN" altLang="zh-CN" b="1" dirty="0">
                <a:solidFill>
                  <a:srgbClr val="FF0000"/>
                </a:solidFill>
              </a:rPr>
              <a:t>第一个参数必须是自身类类型的引用</a:t>
            </a:r>
            <a:r>
              <a:rPr lang="zh-CN" altLang="zh-CN" b="1" dirty="0"/>
              <a:t>，</a:t>
            </a:r>
            <a:r>
              <a:rPr lang="zh-CN" altLang="en-US" b="1" dirty="0"/>
              <a:t>且</a:t>
            </a:r>
            <a:r>
              <a:rPr lang="zh-CN" altLang="zh-CN" b="1" dirty="0"/>
              <a:t>通常是</a:t>
            </a:r>
            <a:r>
              <a:rPr lang="en-US" altLang="zh-CN" b="1" dirty="0" err="1"/>
              <a:t>const</a:t>
            </a:r>
            <a:r>
              <a:rPr lang="zh-CN" altLang="zh-CN" b="1" dirty="0"/>
              <a:t>类型</a:t>
            </a:r>
            <a:r>
              <a:rPr lang="zh-CN" altLang="en-US" b="1" dirty="0"/>
              <a:t>。</a:t>
            </a:r>
            <a:endParaRPr lang="en-US" altLang="zh-CN" b="1" dirty="0">
              <a:solidFill>
                <a:schemeClr val="accent2"/>
              </a:solidFill>
            </a:endParaRPr>
          </a:p>
        </p:txBody>
      </p:sp>
      <p:sp>
        <p:nvSpPr>
          <p:cNvPr id="128002" name="标题 2"/>
          <p:cNvSpPr>
            <a:spLocks noGrp="1"/>
          </p:cNvSpPr>
          <p:nvPr>
            <p:ph type="title"/>
          </p:nvPr>
        </p:nvSpPr>
        <p:spPr>
          <a:xfrm>
            <a:off x="457200" y="73025"/>
            <a:ext cx="8229600" cy="811213"/>
          </a:xfrm>
        </p:spPr>
        <p:txBody>
          <a:bodyPr/>
          <a:lstStyle/>
          <a:p>
            <a:r>
              <a:rPr lang="en-US" altLang="zh-CN" b="1" smtClean="0"/>
              <a:t>3.8.1 </a:t>
            </a:r>
            <a:r>
              <a:rPr lang="zh-CN" altLang="zh-CN" b="1" smtClean="0">
                <a:solidFill>
                  <a:srgbClr val="FF0000"/>
                </a:solidFill>
              </a:rPr>
              <a:t>赋值运算符</a:t>
            </a:r>
            <a:r>
              <a:rPr lang="zh-CN" altLang="zh-CN" b="1" smtClean="0"/>
              <a:t>函数</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Effect transition="in" filter="fade">
                                      <p:cBhvr>
                                        <p:cTn id="13" dur="500"/>
                                        <p:tgtEl>
                                          <p:spTgt spid="645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4515">
                                            <p:txEl>
                                              <p:pRg st="3" end="3"/>
                                            </p:txEl>
                                          </p:spTgt>
                                        </p:tgtEl>
                                        <p:attrNameLst>
                                          <p:attrName>style.visibility</p:attrName>
                                        </p:attrNameLst>
                                      </p:cBhvr>
                                      <p:to>
                                        <p:strVal val="visible"/>
                                      </p:to>
                                    </p:set>
                                    <p:animEffect transition="in" filter="fade">
                                      <p:cBhvr>
                                        <p:cTn id="16" dur="500"/>
                                        <p:tgtEl>
                                          <p:spTgt spid="6451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animEffect transition="in" filter="fade">
                                      <p:cBhvr>
                                        <p:cTn id="19" dur="500"/>
                                        <p:tgtEl>
                                          <p:spTgt spid="6451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4515">
                                            <p:txEl>
                                              <p:pRg st="5" end="5"/>
                                            </p:txEl>
                                          </p:spTgt>
                                        </p:tgtEl>
                                        <p:attrNameLst>
                                          <p:attrName>style.visibility</p:attrName>
                                        </p:attrNameLst>
                                      </p:cBhvr>
                                      <p:to>
                                        <p:strVal val="visible"/>
                                      </p:to>
                                    </p:set>
                                    <p:animEffect transition="in" filter="fade">
                                      <p:cBhvr>
                                        <p:cTn id="22" dur="500"/>
                                        <p:tgtEl>
                                          <p:spTgt spid="6451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4515">
                                            <p:txEl>
                                              <p:pRg st="6" end="6"/>
                                            </p:txEl>
                                          </p:spTgt>
                                        </p:tgtEl>
                                        <p:attrNameLst>
                                          <p:attrName>style.visibility</p:attrName>
                                        </p:attrNameLst>
                                      </p:cBhvr>
                                      <p:to>
                                        <p:strVal val="visible"/>
                                      </p:to>
                                    </p:set>
                                    <p:anim calcmode="lin" valueType="num">
                                      <p:cBhvr additive="base">
                                        <p:cTn id="27"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178435" y="868680"/>
            <a:ext cx="8818880" cy="5575300"/>
          </a:xfrm>
        </p:spPr>
        <p:txBody>
          <a:bodyPr/>
          <a:lstStyle/>
          <a:p>
            <a:pPr marL="0" indent="0">
              <a:buFontTx/>
              <a:buNone/>
            </a:pPr>
            <a:r>
              <a:rPr lang="zh-CN" altLang="zh-CN" sz="2400" b="1" dirty="0" smtClean="0">
                <a:solidFill>
                  <a:srgbClr val="0000CC"/>
                </a:solidFill>
              </a:rPr>
              <a:t>【例</a:t>
            </a:r>
            <a:r>
              <a:rPr lang="en-US" altLang="zh-CN" sz="2400" b="1" dirty="0" smtClean="0">
                <a:solidFill>
                  <a:srgbClr val="0000CC"/>
                </a:solidFill>
              </a:rPr>
              <a:t>3-16</a:t>
            </a:r>
            <a:r>
              <a:rPr lang="zh-CN" altLang="zh-CN" sz="2400" b="1" dirty="0" smtClean="0">
                <a:solidFill>
                  <a:srgbClr val="0000CC"/>
                </a:solidFill>
              </a:rPr>
              <a:t>】 定义类</a:t>
            </a:r>
            <a:r>
              <a:rPr lang="en-US" altLang="zh-CN" sz="2400" b="1" dirty="0" smtClean="0">
                <a:solidFill>
                  <a:srgbClr val="0000CC"/>
                </a:solidFill>
              </a:rPr>
              <a:t>String</a:t>
            </a:r>
            <a:r>
              <a:rPr lang="zh-CN" altLang="zh-CN" sz="2400" b="1" dirty="0" smtClean="0">
                <a:solidFill>
                  <a:srgbClr val="0000CC"/>
                </a:solidFill>
              </a:rPr>
              <a:t>的赋值运算符成员函数，解决赋值操作引起的指针悬挂问题。</a:t>
            </a:r>
            <a:endParaRPr lang="zh-CN" altLang="zh-CN" sz="2400" b="1" dirty="0" smtClean="0">
              <a:solidFill>
                <a:srgbClr val="0000CC"/>
              </a:solidFill>
            </a:endParaRPr>
          </a:p>
          <a:p>
            <a:pPr marL="0" indent="0">
              <a:buFontTx/>
              <a:buNone/>
            </a:pPr>
            <a:r>
              <a:rPr lang="en-US" altLang="zh-CN" sz="1800" b="1" dirty="0" smtClean="0"/>
              <a:t>class String{</a:t>
            </a:r>
            <a:endParaRPr lang="zh-CN" altLang="zh-CN" sz="1800" b="1" dirty="0" smtClean="0"/>
          </a:p>
          <a:p>
            <a:pPr marL="0" indent="0">
              <a:buFontTx/>
              <a:buNone/>
            </a:pPr>
            <a:r>
              <a:rPr lang="en-US" altLang="zh-CN" sz="1800" b="1" dirty="0" smtClean="0"/>
              <a:t>		</a:t>
            </a:r>
            <a:r>
              <a:rPr lang="en-US" altLang="zh-CN" sz="1800" b="1" dirty="0" smtClean="0">
                <a:solidFill>
                  <a:srgbClr val="FF0000"/>
                </a:solidFill>
              </a:rPr>
              <a:t>String&amp; operator=(</a:t>
            </a:r>
            <a:r>
              <a:rPr lang="en-US" altLang="zh-CN" sz="1800" b="1" dirty="0" err="1" smtClean="0">
                <a:solidFill>
                  <a:srgbClr val="FF0000"/>
                </a:solidFill>
              </a:rPr>
              <a:t>const</a:t>
            </a:r>
            <a:r>
              <a:rPr lang="en-US" altLang="zh-CN" sz="1800" b="1" dirty="0" smtClean="0">
                <a:solidFill>
                  <a:srgbClr val="FF0000"/>
                </a:solidFill>
              </a:rPr>
              <a:t> String&amp; s);   </a:t>
            </a:r>
            <a:r>
              <a:rPr lang="en-US" altLang="zh-CN" sz="1800" b="1" dirty="0" smtClean="0"/>
              <a:t>//</a:t>
            </a:r>
            <a:r>
              <a:rPr lang="zh-CN" altLang="zh-CN" sz="1800" b="1" dirty="0" smtClean="0"/>
              <a:t>重载赋值运算符函数</a:t>
            </a:r>
            <a:endParaRPr lang="zh-CN" altLang="zh-CN" sz="1800" b="1" dirty="0" smtClean="0"/>
          </a:p>
          <a:p>
            <a:pPr marL="0" indent="0">
              <a:buFontTx/>
              <a:buNone/>
            </a:pPr>
            <a:r>
              <a:rPr lang="en-US" altLang="zh-CN" sz="1800" b="1" dirty="0" smtClean="0"/>
              <a:t>		</a:t>
            </a:r>
            <a:r>
              <a:rPr lang="zh-CN" altLang="zh-CN" sz="1800" b="1" dirty="0" smtClean="0"/>
              <a:t>……</a:t>
            </a:r>
            <a:endParaRPr lang="zh-CN" altLang="zh-CN" sz="1800" b="1" dirty="0" smtClean="0"/>
          </a:p>
          <a:p>
            <a:pPr marL="0" indent="0">
              <a:buFontTx/>
              <a:buNone/>
            </a:pPr>
            <a:r>
              <a:rPr lang="en-US" altLang="zh-CN" sz="1800" b="1" dirty="0" smtClean="0"/>
              <a:t>};</a:t>
            </a:r>
            <a:endParaRPr lang="zh-CN" altLang="zh-CN" sz="1800" b="1" dirty="0" smtClean="0"/>
          </a:p>
          <a:p>
            <a:pPr marL="0" indent="0">
              <a:buFontTx/>
              <a:buNone/>
            </a:pPr>
            <a:r>
              <a:rPr lang="zh-CN" altLang="zh-CN" sz="1800" b="1" dirty="0" smtClean="0"/>
              <a:t>……</a:t>
            </a:r>
            <a:endParaRPr lang="zh-CN" altLang="zh-CN" sz="1800" b="1" dirty="0" smtClean="0"/>
          </a:p>
          <a:p>
            <a:pPr marL="0" indent="0">
              <a:buFontTx/>
              <a:buNone/>
            </a:pPr>
            <a:r>
              <a:rPr lang="en-US" altLang="zh-CN" sz="1800" b="1" dirty="0" smtClean="0">
                <a:solidFill>
                  <a:srgbClr val="FF0000"/>
                </a:solidFill>
              </a:rPr>
              <a:t>String&amp; String::operator=(</a:t>
            </a:r>
            <a:r>
              <a:rPr lang="en-US" altLang="zh-CN" sz="1800" b="1" dirty="0" err="1" smtClean="0">
                <a:solidFill>
                  <a:srgbClr val="FF0000"/>
                </a:solidFill>
              </a:rPr>
              <a:t>const</a:t>
            </a:r>
            <a:r>
              <a:rPr lang="en-US" altLang="zh-CN" sz="1800" b="1" dirty="0" smtClean="0">
                <a:solidFill>
                  <a:srgbClr val="FF0000"/>
                </a:solidFill>
              </a:rPr>
              <a:t> String&amp; s) {</a:t>
            </a:r>
            <a:endParaRPr lang="zh-CN" altLang="zh-CN" sz="1800" b="1" dirty="0" smtClean="0">
              <a:solidFill>
                <a:srgbClr val="FF0000"/>
              </a:solidFill>
            </a:endParaRPr>
          </a:p>
          <a:p>
            <a:pPr marL="0" indent="0">
              <a:buFontTx/>
              <a:buNone/>
            </a:pPr>
            <a:r>
              <a:rPr lang="en-US" altLang="zh-CN" sz="1800" b="1" dirty="0" smtClean="0"/>
              <a:t>		if(this==&amp;s)  return *this;</a:t>
            </a:r>
            <a:endParaRPr lang="zh-CN" altLang="zh-CN" sz="1800" b="1" dirty="0" smtClean="0"/>
          </a:p>
          <a:p>
            <a:pPr marL="0" indent="0">
              <a:buFontTx/>
              <a:buNone/>
            </a:pPr>
            <a:r>
              <a:rPr lang="en-US" altLang="zh-CN" sz="1800" b="1" dirty="0" smtClean="0"/>
              <a:t>		delete </a:t>
            </a:r>
            <a:r>
              <a:rPr lang="en-US" altLang="zh-CN" sz="1800" b="1" dirty="0" err="1" smtClean="0"/>
              <a:t>ptr</a:t>
            </a:r>
            <a:r>
              <a:rPr lang="en-US" altLang="zh-CN" sz="1800" b="1" dirty="0" smtClean="0"/>
              <a:t>;</a:t>
            </a:r>
            <a:endParaRPr lang="zh-CN" altLang="zh-CN" sz="1800" b="1" dirty="0" smtClean="0"/>
          </a:p>
          <a:p>
            <a:pPr marL="0" indent="0">
              <a:buFontTx/>
              <a:buNone/>
            </a:pPr>
            <a:r>
              <a:rPr lang="en-US" altLang="zh-CN" sz="1800" b="1" dirty="0" smtClean="0"/>
              <a:t>		</a:t>
            </a:r>
            <a:r>
              <a:rPr lang="en-US" altLang="zh-CN" sz="1800" b="1" dirty="0" err="1" smtClean="0"/>
              <a:t>ptr</a:t>
            </a:r>
            <a:r>
              <a:rPr lang="en-US" altLang="zh-CN" sz="1800" b="1" dirty="0" smtClean="0"/>
              <a:t>=</a:t>
            </a:r>
            <a:r>
              <a:rPr lang="en-US" altLang="zh-CN" sz="1800" b="1" dirty="0" smtClean="0">
                <a:solidFill>
                  <a:srgbClr val="FF0000"/>
                </a:solidFill>
              </a:rPr>
              <a:t>new char</a:t>
            </a:r>
            <a:r>
              <a:rPr lang="en-US" altLang="zh-CN" sz="1800" b="1" dirty="0" smtClean="0"/>
              <a:t>[</a:t>
            </a:r>
            <a:r>
              <a:rPr lang="en-US" altLang="zh-CN" sz="1800" b="1" dirty="0" err="1" smtClean="0"/>
              <a:t>strlen</a:t>
            </a:r>
            <a:r>
              <a:rPr lang="en-US" altLang="zh-CN" sz="1800" b="1" dirty="0" smtClean="0"/>
              <a:t>(</a:t>
            </a:r>
            <a:r>
              <a:rPr lang="en-US" altLang="zh-CN" sz="1800" b="1" dirty="0" err="1" smtClean="0"/>
              <a:t>s.ptr</a:t>
            </a:r>
            <a:r>
              <a:rPr lang="en-US" altLang="zh-CN" sz="1800" b="1" dirty="0" smtClean="0"/>
              <a:t>)+1];</a:t>
            </a:r>
            <a:endParaRPr lang="zh-CN" altLang="zh-CN" sz="1800" b="1" dirty="0" smtClean="0"/>
          </a:p>
          <a:p>
            <a:pPr marL="0" indent="0">
              <a:buFontTx/>
              <a:buNone/>
            </a:pPr>
            <a:r>
              <a:rPr lang="en-US" altLang="zh-CN" sz="1800" b="1" dirty="0" smtClean="0"/>
              <a:t>		</a:t>
            </a:r>
            <a:r>
              <a:rPr lang="en-US" altLang="zh-CN" sz="1800" b="1" dirty="0" err="1" smtClean="0"/>
              <a:t>strcpy</a:t>
            </a:r>
            <a:r>
              <a:rPr lang="en-US" altLang="zh-CN" sz="1800" b="1" dirty="0" smtClean="0"/>
              <a:t>(</a:t>
            </a:r>
            <a:r>
              <a:rPr lang="en-US" altLang="zh-CN" sz="1800" b="1" dirty="0" err="1" smtClean="0"/>
              <a:t>ptr,s.ptr</a:t>
            </a:r>
            <a:r>
              <a:rPr lang="en-US" altLang="zh-CN" sz="1800" b="1" dirty="0" smtClean="0"/>
              <a:t>);</a:t>
            </a:r>
            <a:endParaRPr lang="en-US" altLang="zh-CN" sz="1800" b="1" dirty="0" smtClean="0"/>
          </a:p>
          <a:p>
            <a:pPr marL="0" indent="0">
              <a:buFontTx/>
              <a:buNone/>
            </a:pPr>
            <a:r>
              <a:rPr lang="en-US" altLang="zh-CN" sz="1800" b="1" dirty="0" smtClean="0"/>
              <a:t>                             n=</a:t>
            </a:r>
            <a:r>
              <a:rPr lang="en-US" altLang="zh-CN" sz="1800" b="1" dirty="0" err="1" smtClean="0"/>
              <a:t>s.n</a:t>
            </a:r>
            <a:r>
              <a:rPr lang="en-US" altLang="zh-CN" sz="1800" b="1" dirty="0" smtClean="0"/>
              <a:t>;</a:t>
            </a:r>
            <a:endParaRPr lang="en-US" altLang="zh-CN" sz="1800" b="1" dirty="0" smtClean="0"/>
          </a:p>
          <a:p>
            <a:pPr marL="0" indent="0">
              <a:buFontTx/>
              <a:buNone/>
            </a:pPr>
            <a:r>
              <a:rPr lang="en-US" altLang="zh-CN" sz="1800" b="1" dirty="0" smtClean="0"/>
              <a:t>		return *this;</a:t>
            </a:r>
            <a:endParaRPr lang="zh-CN" altLang="zh-CN" sz="1800" b="1" dirty="0" smtClean="0"/>
          </a:p>
          <a:p>
            <a:pPr marL="0" indent="0">
              <a:buFontTx/>
              <a:buNone/>
            </a:pPr>
            <a:r>
              <a:rPr lang="en-US" altLang="zh-CN" sz="1800" b="1" dirty="0" smtClean="0"/>
              <a:t>}</a:t>
            </a:r>
            <a:endParaRPr lang="zh-CN" altLang="zh-CN" sz="1800" b="1" dirty="0" smtClean="0"/>
          </a:p>
          <a:p>
            <a:pPr marL="0" indent="0">
              <a:buFontTx/>
              <a:buNone/>
            </a:pPr>
            <a:r>
              <a:rPr lang="en-US" altLang="zh-CN" sz="1800" b="1" dirty="0" smtClean="0">
                <a:solidFill>
                  <a:srgbClr val="0000CC"/>
                </a:solidFill>
              </a:rPr>
              <a:t>int main(){</a:t>
            </a:r>
            <a:endParaRPr lang="zh-CN" altLang="zh-CN" sz="1800" b="1" dirty="0" smtClean="0">
              <a:solidFill>
                <a:srgbClr val="0000CC"/>
              </a:solidFill>
            </a:endParaRPr>
          </a:p>
          <a:p>
            <a:pPr marL="0" indent="0">
              <a:buFontTx/>
              <a:buNone/>
            </a:pPr>
            <a:r>
              <a:rPr lang="en-US" altLang="zh-CN" sz="1800" b="1" dirty="0" smtClean="0">
                <a:solidFill>
                  <a:srgbClr val="0000CC"/>
                </a:solidFill>
              </a:rPr>
              <a:t>		</a:t>
            </a:r>
            <a:r>
              <a:rPr lang="zh-CN" altLang="zh-CN" sz="1800" b="1" dirty="0" smtClean="0">
                <a:solidFill>
                  <a:srgbClr val="0000CC"/>
                </a:solidFill>
              </a:rPr>
              <a:t>……</a:t>
            </a:r>
            <a:r>
              <a:rPr lang="en-US" altLang="zh-CN" sz="1800" b="1" dirty="0" smtClean="0">
                <a:solidFill>
                  <a:srgbClr val="0000CC"/>
                </a:solidFill>
              </a:rPr>
              <a:t>		</a:t>
            </a:r>
            <a:endParaRPr lang="zh-CN" altLang="zh-CN" sz="1800" b="1" dirty="0" smtClean="0">
              <a:solidFill>
                <a:srgbClr val="0000CC"/>
              </a:solidFill>
            </a:endParaRPr>
          </a:p>
          <a:p>
            <a:pPr marL="0" indent="0">
              <a:buFontTx/>
              <a:buNone/>
            </a:pPr>
            <a:r>
              <a:rPr lang="en-US" altLang="zh-CN" sz="1800" b="1" dirty="0" smtClean="0">
                <a:solidFill>
                  <a:srgbClr val="0000CC"/>
                </a:solidFill>
              </a:rPr>
              <a:t>}</a:t>
            </a:r>
            <a:r>
              <a:rPr lang="en-US" altLang="zh-CN" sz="1800" b="1" dirty="0" smtClean="0"/>
              <a:t>	</a:t>
            </a:r>
            <a:endParaRPr lang="en-US" altLang="zh-CN" sz="1800" b="1" dirty="0" smtClean="0">
              <a:solidFill>
                <a:schemeClr val="accent2"/>
              </a:solidFill>
            </a:endParaRPr>
          </a:p>
        </p:txBody>
      </p:sp>
      <p:sp>
        <p:nvSpPr>
          <p:cNvPr id="129026" name="标题 2"/>
          <p:cNvSpPr>
            <a:spLocks noGrp="1"/>
          </p:cNvSpPr>
          <p:nvPr>
            <p:ph type="title"/>
          </p:nvPr>
        </p:nvSpPr>
        <p:spPr>
          <a:xfrm>
            <a:off x="457200" y="73025"/>
            <a:ext cx="8229600" cy="811213"/>
          </a:xfrm>
        </p:spPr>
        <p:txBody>
          <a:bodyPr/>
          <a:lstStyle/>
          <a:p>
            <a:r>
              <a:rPr lang="en-US" altLang="zh-CN" b="1" smtClean="0"/>
              <a:t>3.8.1 </a:t>
            </a:r>
            <a:r>
              <a:rPr lang="zh-CN" altLang="zh-CN" b="1" smtClean="0">
                <a:solidFill>
                  <a:srgbClr val="FF0000"/>
                </a:solidFill>
              </a:rPr>
              <a:t>赋值运算符</a:t>
            </a:r>
            <a:r>
              <a:rPr lang="zh-CN" altLang="zh-CN" b="1" smtClean="0"/>
              <a:t>函数</a:t>
            </a:r>
            <a:endParaRPr lang="zh-CN" altLang="en-US" smtClean="0"/>
          </a:p>
        </p:txBody>
      </p:sp>
      <p:sp>
        <p:nvSpPr>
          <p:cNvPr id="4" name="对话气泡: 矩形 3"/>
          <p:cNvSpPr/>
          <p:nvPr/>
        </p:nvSpPr>
        <p:spPr>
          <a:xfrm>
            <a:off x="5724525" y="3573463"/>
            <a:ext cx="3168650" cy="1800225"/>
          </a:xfrm>
          <a:prstGeom prst="wedgeRectCallout">
            <a:avLst>
              <a:gd name="adj1" fmla="val -64152"/>
              <a:gd name="adj2" fmla="val -37254"/>
            </a:avLst>
          </a:prstGeom>
          <a:gradFill>
            <a:gsLst>
              <a:gs pos="0">
                <a:srgbClr val="FFFFFF"/>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en-US" b="1">
                <a:solidFill>
                  <a:schemeClr val="tx1"/>
                </a:solidFill>
              </a:rPr>
              <a:t>现在，在执行对象的赋值操作时，将调用此重载函数完成。不会有指针悬挂问题了！</a:t>
            </a:r>
            <a:endParaRPr lang="zh-CN" altLang="zh-CN"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515">
                                            <p:txEl>
                                              <p:pRg st="5" end="5"/>
                                            </p:txEl>
                                          </p:spTgt>
                                        </p:tgtEl>
                                        <p:attrNameLst>
                                          <p:attrName>style.visibility</p:attrName>
                                        </p:attrNameLst>
                                      </p:cBhvr>
                                      <p:to>
                                        <p:strVal val="visible"/>
                                      </p:to>
                                    </p:set>
                                    <p:anim calcmode="lin" valueType="num">
                                      <p:cBhvr additive="base">
                                        <p:cTn id="31"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4515">
                                            <p:txEl>
                                              <p:pRg st="6" end="6"/>
                                            </p:txEl>
                                          </p:spTgt>
                                        </p:tgtEl>
                                        <p:attrNameLst>
                                          <p:attrName>style.visibility</p:attrName>
                                        </p:attrNameLst>
                                      </p:cBhvr>
                                      <p:to>
                                        <p:strVal val="visible"/>
                                      </p:to>
                                    </p:set>
                                    <p:anim calcmode="lin" valueType="num">
                                      <p:cBhvr additive="base">
                                        <p:cTn id="37"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51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4515">
                                            <p:txEl>
                                              <p:pRg st="7" end="7"/>
                                            </p:txEl>
                                          </p:spTgt>
                                        </p:tgtEl>
                                        <p:attrNameLst>
                                          <p:attrName>style.visibility</p:attrName>
                                        </p:attrNameLst>
                                      </p:cBhvr>
                                      <p:to>
                                        <p:strVal val="visible"/>
                                      </p:to>
                                    </p:set>
                                    <p:anim calcmode="lin" valueType="num">
                                      <p:cBhvr additive="base">
                                        <p:cTn id="41"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451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4515">
                                            <p:txEl>
                                              <p:pRg st="8" end="8"/>
                                            </p:txEl>
                                          </p:spTgt>
                                        </p:tgtEl>
                                        <p:attrNameLst>
                                          <p:attrName>style.visibility</p:attrName>
                                        </p:attrNameLst>
                                      </p:cBhvr>
                                      <p:to>
                                        <p:strVal val="visible"/>
                                      </p:to>
                                    </p:set>
                                    <p:anim calcmode="lin" valueType="num">
                                      <p:cBhvr additive="base">
                                        <p:cTn id="45" dur="500" fill="hold"/>
                                        <p:tgtEl>
                                          <p:spTgt spid="6451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451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4515">
                                            <p:txEl>
                                              <p:pRg st="9" end="9"/>
                                            </p:txEl>
                                          </p:spTgt>
                                        </p:tgtEl>
                                        <p:attrNameLst>
                                          <p:attrName>style.visibility</p:attrName>
                                        </p:attrNameLst>
                                      </p:cBhvr>
                                      <p:to>
                                        <p:strVal val="visible"/>
                                      </p:to>
                                    </p:set>
                                    <p:anim calcmode="lin" valueType="num">
                                      <p:cBhvr additive="base">
                                        <p:cTn id="49" dur="500" fill="hold"/>
                                        <p:tgtEl>
                                          <p:spTgt spid="6451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4515">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4515">
                                            <p:txEl>
                                              <p:pRg st="10" end="10"/>
                                            </p:txEl>
                                          </p:spTgt>
                                        </p:tgtEl>
                                        <p:attrNameLst>
                                          <p:attrName>style.visibility</p:attrName>
                                        </p:attrNameLst>
                                      </p:cBhvr>
                                      <p:to>
                                        <p:strVal val="visible"/>
                                      </p:to>
                                    </p:set>
                                    <p:anim calcmode="lin" valueType="num">
                                      <p:cBhvr additive="base">
                                        <p:cTn id="53" dur="500" fill="hold"/>
                                        <p:tgtEl>
                                          <p:spTgt spid="6451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4515">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4515">
                                            <p:txEl>
                                              <p:pRg st="11" end="11"/>
                                            </p:txEl>
                                          </p:spTgt>
                                        </p:tgtEl>
                                        <p:attrNameLst>
                                          <p:attrName>style.visibility</p:attrName>
                                        </p:attrNameLst>
                                      </p:cBhvr>
                                      <p:to>
                                        <p:strVal val="visible"/>
                                      </p:to>
                                    </p:set>
                                    <p:anim calcmode="lin" valueType="num">
                                      <p:cBhvr additive="base">
                                        <p:cTn id="57" dur="500" fill="hold"/>
                                        <p:tgtEl>
                                          <p:spTgt spid="6451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4515">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4515">
                                            <p:txEl>
                                              <p:pRg st="12" end="12"/>
                                            </p:txEl>
                                          </p:spTgt>
                                        </p:tgtEl>
                                        <p:attrNameLst>
                                          <p:attrName>style.visibility</p:attrName>
                                        </p:attrNameLst>
                                      </p:cBhvr>
                                      <p:to>
                                        <p:strVal val="visible"/>
                                      </p:to>
                                    </p:set>
                                    <p:anim calcmode="lin" valueType="num">
                                      <p:cBhvr additive="base">
                                        <p:cTn id="61" dur="500" fill="hold"/>
                                        <p:tgtEl>
                                          <p:spTgt spid="6451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4515">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4515">
                                            <p:txEl>
                                              <p:pRg st="13" end="13"/>
                                            </p:txEl>
                                          </p:spTgt>
                                        </p:tgtEl>
                                        <p:attrNameLst>
                                          <p:attrName>style.visibility</p:attrName>
                                        </p:attrNameLst>
                                      </p:cBhvr>
                                      <p:to>
                                        <p:strVal val="visible"/>
                                      </p:to>
                                    </p:set>
                                    <p:anim calcmode="lin" valueType="num">
                                      <p:cBhvr additive="base">
                                        <p:cTn id="65" dur="500" fill="hold"/>
                                        <p:tgtEl>
                                          <p:spTgt spid="64515">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451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64515">
                                            <p:txEl>
                                              <p:pRg st="14" end="14"/>
                                            </p:txEl>
                                          </p:spTgt>
                                        </p:tgtEl>
                                        <p:attrNameLst>
                                          <p:attrName>style.visibility</p:attrName>
                                        </p:attrNameLst>
                                      </p:cBhvr>
                                      <p:to>
                                        <p:strVal val="visible"/>
                                      </p:to>
                                    </p:set>
                                    <p:anim calcmode="lin" valueType="num">
                                      <p:cBhvr additive="base">
                                        <p:cTn id="71" dur="500" fill="hold"/>
                                        <p:tgtEl>
                                          <p:spTgt spid="64515">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4515">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4515">
                                            <p:txEl>
                                              <p:pRg st="15" end="15"/>
                                            </p:txEl>
                                          </p:spTgt>
                                        </p:tgtEl>
                                        <p:attrNameLst>
                                          <p:attrName>style.visibility</p:attrName>
                                        </p:attrNameLst>
                                      </p:cBhvr>
                                      <p:to>
                                        <p:strVal val="visible"/>
                                      </p:to>
                                    </p:set>
                                    <p:anim calcmode="lin" valueType="num">
                                      <p:cBhvr additive="base">
                                        <p:cTn id="75" dur="500" fill="hold"/>
                                        <p:tgtEl>
                                          <p:spTgt spid="64515">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4515">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64515">
                                            <p:txEl>
                                              <p:pRg st="16" end="16"/>
                                            </p:txEl>
                                          </p:spTgt>
                                        </p:tgtEl>
                                        <p:attrNameLst>
                                          <p:attrName>style.visibility</p:attrName>
                                        </p:attrNameLst>
                                      </p:cBhvr>
                                      <p:to>
                                        <p:strVal val="visible"/>
                                      </p:to>
                                    </p:set>
                                    <p:anim calcmode="lin" valueType="num">
                                      <p:cBhvr additive="base">
                                        <p:cTn id="79" dur="500" fill="hold"/>
                                        <p:tgtEl>
                                          <p:spTgt spid="64515">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51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additive="base">
                                        <p:cTn id="85" dur="500" fill="hold"/>
                                        <p:tgtEl>
                                          <p:spTgt spid="4"/>
                                        </p:tgtEl>
                                        <p:attrNameLst>
                                          <p:attrName>ppt_x</p:attrName>
                                        </p:attrNameLst>
                                      </p:cBhvr>
                                      <p:tavLst>
                                        <p:tav tm="0">
                                          <p:val>
                                            <p:strVal val="#ppt_x"/>
                                          </p:val>
                                        </p:tav>
                                        <p:tav tm="100000">
                                          <p:val>
                                            <p:strVal val="#ppt_x"/>
                                          </p:val>
                                        </p:tav>
                                      </p:tavLst>
                                    </p:anim>
                                    <p:anim calcmode="lin" valueType="num">
                                      <p:cBhvr additive="base">
                                        <p:cTn id="8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a:xfrm>
            <a:off x="539750" y="188913"/>
            <a:ext cx="7772400" cy="647700"/>
          </a:xfrm>
        </p:spPr>
        <p:txBody>
          <a:bodyPr/>
          <a:lstStyle/>
          <a:p>
            <a:pPr eaLnBrk="1" hangingPunct="1"/>
            <a:r>
              <a:rPr lang="en-US" altLang="zh-CN" b="1" smtClean="0"/>
              <a:t>3.8.2 </a:t>
            </a:r>
            <a:r>
              <a:rPr lang="zh-CN" altLang="en-US" b="1" smtClean="0">
                <a:solidFill>
                  <a:srgbClr val="FF0000"/>
                </a:solidFill>
              </a:rPr>
              <a:t>拷贝</a:t>
            </a:r>
            <a:r>
              <a:rPr lang="zh-CN" altLang="en-US" b="1" smtClean="0"/>
              <a:t>构造函数</a:t>
            </a:r>
            <a:endParaRPr lang="zh-CN" altLang="en-US" b="1" smtClean="0"/>
          </a:p>
        </p:txBody>
      </p:sp>
      <p:sp>
        <p:nvSpPr>
          <p:cNvPr id="56323" name="Rectangle 3"/>
          <p:cNvSpPr>
            <a:spLocks noGrp="1" noChangeArrowheads="1"/>
          </p:cNvSpPr>
          <p:nvPr>
            <p:ph type="body" idx="1"/>
          </p:nvPr>
        </p:nvSpPr>
        <p:spPr>
          <a:xfrm>
            <a:off x="512763" y="1196975"/>
            <a:ext cx="8091487" cy="4611688"/>
          </a:xfrm>
        </p:spPr>
        <p:txBody>
          <a:bodyPr/>
          <a:lstStyle/>
          <a:p>
            <a:pPr eaLnBrk="1" hangingPunct="1">
              <a:buFontTx/>
              <a:buNone/>
            </a:pPr>
            <a:r>
              <a:rPr lang="en-US" altLang="zh-CN" b="1" dirty="0" smtClean="0">
                <a:solidFill>
                  <a:srgbClr val="0000CC"/>
                </a:solidFill>
              </a:rPr>
              <a:t>1</a:t>
            </a:r>
            <a:r>
              <a:rPr lang="zh-CN" altLang="en-US" b="1" dirty="0" smtClean="0">
                <a:solidFill>
                  <a:srgbClr val="0000CC"/>
                </a:solidFill>
              </a:rPr>
              <a:t>、什么是拷贝构造函数</a:t>
            </a:r>
            <a:endParaRPr lang="zh-CN" altLang="en-US" b="1" dirty="0" smtClean="0">
              <a:solidFill>
                <a:srgbClr val="0000CC"/>
              </a:solidFill>
            </a:endParaRPr>
          </a:p>
          <a:p>
            <a:pPr lvl="1" eaLnBrk="1" hangingPunct="1"/>
            <a:r>
              <a:rPr lang="zh-CN" altLang="en-US" b="1" dirty="0" smtClean="0">
                <a:solidFill>
                  <a:srgbClr val="0000CC"/>
                </a:solidFill>
              </a:rPr>
              <a:t>拷贝</a:t>
            </a:r>
            <a:r>
              <a:rPr lang="zh-CN" altLang="en-US" b="1" dirty="0" smtClean="0"/>
              <a:t>构造函数是一个特殊的构造函数，用于根据已存在的对象</a:t>
            </a:r>
            <a:r>
              <a:rPr lang="zh-CN" altLang="en-US" b="1" dirty="0" smtClean="0">
                <a:solidFill>
                  <a:srgbClr val="FF0000"/>
                </a:solidFill>
              </a:rPr>
              <a:t>初始化</a:t>
            </a:r>
            <a:r>
              <a:rPr lang="zh-CN" altLang="en-US" b="1" dirty="0" smtClean="0"/>
              <a:t>一个新</a:t>
            </a:r>
            <a:r>
              <a:rPr lang="zh-CN" altLang="en-US" b="1" dirty="0" smtClean="0">
                <a:sym typeface="+mn-ea"/>
              </a:rPr>
              <a:t>建</a:t>
            </a:r>
            <a:r>
              <a:rPr lang="zh-CN" altLang="en-US" b="1" dirty="0" smtClean="0"/>
              <a:t>对象。它的形式如下：</a:t>
            </a:r>
            <a:endParaRPr lang="zh-CN" altLang="en-US" b="1" dirty="0" smtClean="0"/>
          </a:p>
          <a:p>
            <a:pPr lvl="1" eaLnBrk="1" hangingPunct="1">
              <a:buFontTx/>
              <a:buNone/>
            </a:pPr>
            <a:r>
              <a:rPr lang="en-US" altLang="zh-CN" b="1" dirty="0" smtClean="0"/>
              <a:t>class X{</a:t>
            </a:r>
            <a:endParaRPr lang="en-US" altLang="zh-CN" b="1" dirty="0" smtClean="0"/>
          </a:p>
          <a:p>
            <a:pPr lvl="1" eaLnBrk="1" hangingPunct="1">
              <a:buFontTx/>
              <a:buNone/>
            </a:pPr>
            <a:r>
              <a:rPr lang="en-US" altLang="zh-CN" b="1" dirty="0" smtClean="0"/>
              <a:t>public:</a:t>
            </a:r>
            <a:endParaRPr lang="en-US" altLang="zh-CN" b="1" dirty="0" smtClean="0"/>
          </a:p>
          <a:p>
            <a:pPr lvl="1" eaLnBrk="1" hangingPunct="1">
              <a:buFontTx/>
              <a:buNone/>
            </a:pPr>
            <a:r>
              <a:rPr lang="en-US" altLang="zh-CN" b="1" dirty="0" smtClean="0"/>
              <a:t>    ……</a:t>
            </a:r>
            <a:endParaRPr lang="en-US" altLang="zh-CN" b="1" dirty="0" smtClean="0"/>
          </a:p>
          <a:p>
            <a:pPr lvl="1" eaLnBrk="1" hangingPunct="1">
              <a:buFontTx/>
              <a:buNone/>
            </a:pPr>
            <a:r>
              <a:rPr lang="en-US" altLang="zh-CN" b="1" dirty="0" smtClean="0"/>
              <a:t>    </a:t>
            </a:r>
            <a:r>
              <a:rPr lang="en-US" altLang="zh-CN" b="1" dirty="0" smtClean="0">
                <a:solidFill>
                  <a:srgbClr val="FF3300"/>
                </a:solidFill>
              </a:rPr>
              <a:t>X(</a:t>
            </a:r>
            <a:r>
              <a:rPr lang="en-US" altLang="zh-CN" b="1" dirty="0" err="1" smtClean="0">
                <a:solidFill>
                  <a:srgbClr val="FF3300"/>
                </a:solidFill>
              </a:rPr>
              <a:t>const</a:t>
            </a:r>
            <a:r>
              <a:rPr lang="en-US" altLang="zh-CN" b="1" dirty="0" smtClean="0">
                <a:solidFill>
                  <a:srgbClr val="FF3300"/>
                </a:solidFill>
              </a:rPr>
              <a:t> X&amp;);   //</a:t>
            </a:r>
            <a:r>
              <a:rPr lang="zh-CN" altLang="en-US" b="1" dirty="0" smtClean="0">
                <a:solidFill>
                  <a:srgbClr val="0000CC"/>
                </a:solidFill>
              </a:rPr>
              <a:t>拷贝</a:t>
            </a:r>
            <a:r>
              <a:rPr lang="zh-CN" altLang="en-US" b="1" dirty="0" smtClean="0"/>
              <a:t>构造函数的常见原型</a:t>
            </a:r>
            <a:endParaRPr lang="zh-CN" altLang="en-US" b="1" dirty="0" smtClean="0"/>
          </a:p>
          <a:p>
            <a:pPr lvl="1" eaLnBrk="1" hangingPunct="1">
              <a:buFontTx/>
              <a:buNone/>
            </a:pPr>
            <a:r>
              <a:rPr lang="en-US" altLang="zh-CN" b="1" dirty="0" smtClean="0"/>
              <a:t>}</a:t>
            </a:r>
            <a:endParaRPr lang="en-US" altLang="zh-CN"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anim calcmode="lin" valueType="num">
                                      <p:cBhvr additive="base">
                                        <p:cTn id="13"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6323">
                                            <p:txEl>
                                              <p:pRg st="3" end="3"/>
                                            </p:txEl>
                                          </p:spTgt>
                                        </p:tgtEl>
                                        <p:attrNameLst>
                                          <p:attrName>style.visibility</p:attrName>
                                        </p:attrNameLst>
                                      </p:cBhvr>
                                      <p:to>
                                        <p:strVal val="visible"/>
                                      </p:to>
                                    </p:set>
                                    <p:anim calcmode="lin" valueType="num">
                                      <p:cBhvr additive="base">
                                        <p:cTn id="17"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6323">
                                            <p:txEl>
                                              <p:pRg st="4" end="4"/>
                                            </p:txEl>
                                          </p:spTgt>
                                        </p:tgtEl>
                                        <p:attrNameLst>
                                          <p:attrName>style.visibility</p:attrName>
                                        </p:attrNameLst>
                                      </p:cBhvr>
                                      <p:to>
                                        <p:strVal val="visible"/>
                                      </p:to>
                                    </p:set>
                                    <p:anim calcmode="lin" valueType="num">
                                      <p:cBhvr additive="base">
                                        <p:cTn id="21"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63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anim calcmode="lin" valueType="num">
                                      <p:cBhvr additive="base">
                                        <p:cTn id="27" dur="500" fill="hold"/>
                                        <p:tgtEl>
                                          <p:spTgt spid="5632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3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6323">
                                            <p:txEl>
                                              <p:pRg st="6" end="6"/>
                                            </p:txEl>
                                          </p:spTgt>
                                        </p:tgtEl>
                                        <p:attrNameLst>
                                          <p:attrName>style.visibility</p:attrName>
                                        </p:attrNameLst>
                                      </p:cBhvr>
                                      <p:to>
                                        <p:strVal val="visible"/>
                                      </p:to>
                                    </p:set>
                                    <p:anim calcmode="lin" valueType="num">
                                      <p:cBhvr additive="base">
                                        <p:cTn id="33"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63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323850" y="1125538"/>
            <a:ext cx="8640763" cy="5400675"/>
          </a:xfrm>
        </p:spPr>
        <p:txBody>
          <a:bodyPr/>
          <a:lstStyle/>
          <a:p>
            <a:pPr eaLnBrk="1" hangingPunct="1">
              <a:buFontTx/>
              <a:buNone/>
              <a:defRPr/>
            </a:pPr>
            <a:r>
              <a:rPr lang="en-US" altLang="zh-CN" b="1" dirty="0">
                <a:solidFill>
                  <a:srgbClr val="0000CC"/>
                </a:solidFill>
              </a:rPr>
              <a:t>2．</a:t>
            </a:r>
            <a:r>
              <a:rPr lang="zh-CN" altLang="en-US" b="1" dirty="0">
                <a:solidFill>
                  <a:srgbClr val="0000CC"/>
                </a:solidFill>
              </a:rPr>
              <a:t>为什么要设计拷贝构造函数</a:t>
            </a:r>
            <a:endParaRPr lang="en-US" altLang="zh-CN" b="1" dirty="0">
              <a:solidFill>
                <a:srgbClr val="0000CC"/>
              </a:solidFill>
            </a:endParaRPr>
          </a:p>
          <a:p>
            <a:pPr lvl="1" eaLnBrk="1" hangingPunct="1">
              <a:defRPr/>
            </a:pPr>
            <a:r>
              <a:rPr lang="zh-CN" altLang="en-US" sz="2200" b="1" dirty="0"/>
              <a:t>在面向对象程序设计中，拷贝构造函数应用广泛，调用频繁。因此，设计类成员函数需要重视它的设计</a:t>
            </a:r>
            <a:endParaRPr lang="en-US" altLang="zh-CN" sz="2200" b="1" dirty="0"/>
          </a:p>
          <a:p>
            <a:pPr lvl="1" eaLnBrk="1" hangingPunct="1">
              <a:defRPr/>
            </a:pPr>
            <a:r>
              <a:rPr lang="zh-CN" altLang="en-US" sz="2200" b="1" dirty="0"/>
              <a:t>调用拷贝构造函数的时机是</a:t>
            </a:r>
            <a:r>
              <a:rPr lang="zh-CN" altLang="en-US" sz="2200" b="1" dirty="0">
                <a:solidFill>
                  <a:srgbClr val="FF0000"/>
                </a:solidFill>
              </a:rPr>
              <a:t>用已存在的对象初始化同类的新对象</a:t>
            </a:r>
            <a:r>
              <a:rPr lang="zh-CN" altLang="en-US" sz="2200" b="1" dirty="0"/>
              <a:t>。至少以下几种情况会调用拷贝构造函数。</a:t>
            </a:r>
            <a:endParaRPr lang="zh-CN" altLang="en-US" sz="2200" b="1" dirty="0"/>
          </a:p>
          <a:p>
            <a:pPr lvl="1" eaLnBrk="1" hangingPunct="1">
              <a:buFontTx/>
              <a:buNone/>
              <a:defRPr/>
            </a:pPr>
            <a:r>
              <a:rPr lang="en-US" altLang="zh-CN" sz="2200" b="1" dirty="0"/>
              <a:t>class X{};</a:t>
            </a:r>
            <a:endParaRPr lang="en-US" altLang="zh-CN" sz="2200" b="1" dirty="0"/>
          </a:p>
          <a:p>
            <a:pPr lvl="1" eaLnBrk="1" hangingPunct="1">
              <a:buFontTx/>
              <a:buNone/>
              <a:defRPr/>
            </a:pPr>
            <a:r>
              <a:rPr lang="en-US" altLang="zh-CN" sz="2200" b="1" dirty="0"/>
              <a:t>X obj1;             </a:t>
            </a:r>
            <a:endParaRPr lang="en-US" altLang="zh-CN" sz="2200" b="1" dirty="0"/>
          </a:p>
          <a:p>
            <a:pPr lvl="1" eaLnBrk="1" hangingPunct="1">
              <a:buFontTx/>
              <a:buNone/>
              <a:defRPr/>
            </a:pPr>
            <a:r>
              <a:rPr lang="en-US" altLang="zh-CN" sz="2200" b="1" dirty="0"/>
              <a:t>X </a:t>
            </a:r>
            <a:r>
              <a:rPr lang="en-US" altLang="zh-CN" sz="2200" b="1" dirty="0">
                <a:solidFill>
                  <a:srgbClr val="FF0000"/>
                </a:solidFill>
              </a:rPr>
              <a:t>obj2 = obj1</a:t>
            </a:r>
            <a:r>
              <a:rPr lang="en-US" altLang="zh-CN" sz="2200" b="1" dirty="0"/>
              <a:t>;   	//</a:t>
            </a:r>
            <a:r>
              <a:rPr lang="zh-CN" altLang="en-US" sz="2200" b="1" dirty="0"/>
              <a:t>情况</a:t>
            </a:r>
            <a:r>
              <a:rPr lang="en-US" altLang="zh-CN" sz="2200" b="1" dirty="0"/>
              <a:t>1</a:t>
            </a:r>
            <a:r>
              <a:rPr lang="zh-CN" altLang="en-US" sz="2200" b="1" dirty="0"/>
              <a:t>：调用</a:t>
            </a:r>
            <a:r>
              <a:rPr lang="zh-CN" altLang="en-US" sz="2200" b="1" dirty="0">
                <a:sym typeface="+mn-ea"/>
              </a:rPr>
              <a:t>拷贝</a:t>
            </a:r>
            <a:r>
              <a:rPr lang="zh-CN" altLang="en-US" sz="2200" b="1" dirty="0"/>
              <a:t>构造函数</a:t>
            </a:r>
            <a:endParaRPr lang="zh-CN" altLang="en-US" sz="2200" b="1" dirty="0"/>
          </a:p>
          <a:p>
            <a:pPr lvl="1" eaLnBrk="1" hangingPunct="1">
              <a:buFontTx/>
              <a:buNone/>
              <a:defRPr/>
            </a:pPr>
            <a:r>
              <a:rPr lang="en-US" altLang="zh-CN" sz="2200" b="1" dirty="0"/>
              <a:t>X </a:t>
            </a:r>
            <a:r>
              <a:rPr lang="en-US" altLang="zh-CN" sz="2200" b="1" dirty="0">
                <a:solidFill>
                  <a:srgbClr val="FF0000"/>
                </a:solidFill>
              </a:rPr>
              <a:t>obj3(obj1)</a:t>
            </a:r>
            <a:r>
              <a:rPr lang="en-US" altLang="zh-CN" sz="2200" b="1" dirty="0"/>
              <a:t>;   	//</a:t>
            </a:r>
            <a:r>
              <a:rPr lang="zh-CN" altLang="en-US" sz="2200" b="1" dirty="0"/>
              <a:t>情况</a:t>
            </a:r>
            <a:r>
              <a:rPr lang="en-US" altLang="zh-CN" sz="2200" b="1" dirty="0"/>
              <a:t>2</a:t>
            </a:r>
            <a:r>
              <a:rPr lang="zh-CN" altLang="en-US" sz="2200" b="1" dirty="0"/>
              <a:t>：调用</a:t>
            </a:r>
            <a:r>
              <a:rPr lang="zh-CN" altLang="en-US" sz="2200" b="1" dirty="0">
                <a:sym typeface="+mn-ea"/>
              </a:rPr>
              <a:t>拷贝</a:t>
            </a:r>
            <a:r>
              <a:rPr lang="zh-CN" altLang="en-US" sz="2200" b="1" dirty="0"/>
              <a:t>构造函数</a:t>
            </a:r>
            <a:endParaRPr lang="zh-CN" altLang="en-US" sz="2200" b="1" dirty="0"/>
          </a:p>
          <a:p>
            <a:pPr lvl="1" eaLnBrk="1" hangingPunct="1">
              <a:buFontTx/>
              <a:buNone/>
              <a:defRPr/>
            </a:pPr>
            <a:r>
              <a:rPr lang="en-US" altLang="zh-CN" sz="2200" b="1" dirty="0"/>
              <a:t>f(X </a:t>
            </a:r>
            <a:r>
              <a:rPr lang="en-US" altLang="zh-CN" sz="2200" b="1" dirty="0">
                <a:solidFill>
                  <a:srgbClr val="FF0000"/>
                </a:solidFill>
              </a:rPr>
              <a:t>o</a:t>
            </a:r>
            <a:r>
              <a:rPr lang="en-US" altLang="zh-CN" sz="2200" b="1" dirty="0"/>
              <a:t>);  	</a:t>
            </a:r>
            <a:r>
              <a:rPr lang="zh-CN" altLang="en-US" sz="2200" b="1" dirty="0"/>
              <a:t>　　　</a:t>
            </a:r>
            <a:r>
              <a:rPr lang="en-US" altLang="zh-CN" sz="2200" b="1" dirty="0"/>
              <a:t>//</a:t>
            </a:r>
            <a:r>
              <a:rPr lang="zh-CN" altLang="en-US" sz="2200" b="1" dirty="0"/>
              <a:t>情况</a:t>
            </a:r>
            <a:r>
              <a:rPr lang="en-US" altLang="zh-CN" sz="2200" b="1" dirty="0"/>
              <a:t>3</a:t>
            </a:r>
            <a:r>
              <a:rPr lang="zh-CN" altLang="en-US" sz="2200" b="1" dirty="0"/>
              <a:t>：对象作函数参数，调用拷贝构造函数</a:t>
            </a:r>
            <a:endParaRPr lang="en-US" altLang="zh-CN" sz="2200" b="1" dirty="0"/>
          </a:p>
          <a:p>
            <a:pPr lvl="1" eaLnBrk="1" hangingPunct="1">
              <a:buFontTx/>
              <a:buNone/>
              <a:defRPr/>
            </a:pPr>
            <a:r>
              <a:rPr lang="en-US" altLang="zh-CN" sz="2200" b="1" dirty="0"/>
              <a:t>X f(…) {…</a:t>
            </a:r>
            <a:r>
              <a:rPr lang="en-US" altLang="zh-CN" sz="2200" b="1" dirty="0">
                <a:solidFill>
                  <a:srgbClr val="FF0000"/>
                </a:solidFill>
              </a:rPr>
              <a:t>return t</a:t>
            </a:r>
            <a:r>
              <a:rPr lang="en-US" altLang="zh-CN" sz="2200" b="1" dirty="0"/>
              <a:t>;}　//</a:t>
            </a:r>
            <a:r>
              <a:rPr lang="zh-CN" altLang="en-US" sz="2200" b="1" dirty="0"/>
              <a:t>情况</a:t>
            </a:r>
            <a:r>
              <a:rPr lang="en-US" altLang="zh-CN" sz="2200" b="1" dirty="0"/>
              <a:t>4，</a:t>
            </a:r>
            <a:r>
              <a:rPr lang="zh-CN" altLang="en-US" sz="2200" b="1" dirty="0"/>
              <a:t>调用拷贝构造函数</a:t>
            </a:r>
            <a:endParaRPr lang="en-US" altLang="zh-CN" sz="2200" b="1" dirty="0"/>
          </a:p>
          <a:p>
            <a:pPr marL="400050" lvl="1" indent="0">
              <a:buFontTx/>
              <a:buNone/>
              <a:defRPr/>
            </a:pPr>
            <a:r>
              <a:rPr lang="en-US" altLang="zh-CN" sz="2200" b="1" dirty="0"/>
              <a:t>X a[4]={obj1,obj2}   	//</a:t>
            </a:r>
            <a:r>
              <a:rPr lang="zh-CN" altLang="zh-CN" sz="2200" b="1" dirty="0"/>
              <a:t>情况</a:t>
            </a:r>
            <a:r>
              <a:rPr lang="en-US" altLang="zh-CN" sz="2200" b="1" dirty="0"/>
              <a:t>5</a:t>
            </a:r>
            <a:r>
              <a:rPr lang="en-US" altLang="zh-CN" sz="2200" b="1" dirty="0">
                <a:solidFill>
                  <a:srgbClr val="FF0000"/>
                </a:solidFill>
              </a:rPr>
              <a:t>: a[0],a[1]</a:t>
            </a:r>
            <a:r>
              <a:rPr lang="zh-CN" altLang="zh-CN" sz="2200" b="1" dirty="0">
                <a:solidFill>
                  <a:srgbClr val="FF0000"/>
                </a:solidFill>
              </a:rPr>
              <a:t>调用拷贝构造函数</a:t>
            </a:r>
            <a:r>
              <a:rPr lang="zh-CN" altLang="zh-CN" sz="2200" b="1" dirty="0"/>
              <a:t>，</a:t>
            </a:r>
            <a:r>
              <a:rPr lang="en-US" altLang="zh-CN" sz="2200" b="1" dirty="0"/>
              <a:t>                             </a:t>
            </a:r>
            <a:endParaRPr lang="en-US" altLang="zh-CN" sz="2200" b="1" dirty="0"/>
          </a:p>
          <a:p>
            <a:pPr marL="400050" lvl="1" indent="0">
              <a:buFontTx/>
              <a:buNone/>
              <a:defRPr/>
            </a:pPr>
            <a:r>
              <a:rPr lang="en-US" altLang="zh-CN" sz="2200" b="1" dirty="0"/>
              <a:t>                                          //        a[2],a[3]</a:t>
            </a:r>
            <a:r>
              <a:rPr lang="zh-CN" altLang="zh-CN" sz="2200" b="1" dirty="0"/>
              <a:t>调用默认构造函数</a:t>
            </a:r>
            <a:endParaRPr lang="zh-CN" altLang="zh-CN" sz="2200" b="1" dirty="0"/>
          </a:p>
          <a:p>
            <a:pPr lvl="1" eaLnBrk="1" hangingPunct="1">
              <a:buFontTx/>
              <a:buNone/>
              <a:defRPr/>
            </a:pPr>
            <a:endParaRPr lang="en-US" altLang="zh-CN" sz="2400" b="1" dirty="0"/>
          </a:p>
          <a:p>
            <a:pPr lvl="1" eaLnBrk="1" hangingPunct="1">
              <a:buFontTx/>
              <a:buNone/>
              <a:defRPr/>
            </a:pPr>
            <a:endParaRPr lang="zh-CN" altLang="en-US" b="1" dirty="0"/>
          </a:p>
        </p:txBody>
      </p:sp>
      <p:sp>
        <p:nvSpPr>
          <p:cNvPr id="132098" name="Rectangle 2"/>
          <p:cNvSpPr>
            <a:spLocks noGrp="1" noChangeArrowheads="1"/>
          </p:cNvSpPr>
          <p:nvPr>
            <p:ph type="title"/>
          </p:nvPr>
        </p:nvSpPr>
        <p:spPr>
          <a:xfrm>
            <a:off x="457200" y="73025"/>
            <a:ext cx="8229600" cy="811213"/>
          </a:xfrm>
        </p:spPr>
        <p:txBody>
          <a:bodyPr/>
          <a:lstStyle/>
          <a:p>
            <a:pPr eaLnBrk="1" hangingPunct="1"/>
            <a:r>
              <a:rPr lang="en-US" altLang="zh-CN" b="1" smtClean="0"/>
              <a:t>3.8.2 </a:t>
            </a:r>
            <a:r>
              <a:rPr lang="zh-CN" altLang="en-US" b="1" smtClean="0">
                <a:solidFill>
                  <a:srgbClr val="FF0000"/>
                </a:solidFill>
              </a:rPr>
              <a:t>拷贝</a:t>
            </a:r>
            <a:r>
              <a:rPr lang="zh-CN" altLang="en-US" b="1" smtClean="0"/>
              <a:t>构造函数</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Effect transition="in" filter="fade">
                                      <p:cBhvr>
                                        <p:cTn id="13" dur="1000"/>
                                        <p:tgtEl>
                                          <p:spTgt spid="62467">
                                            <p:txEl>
                                              <p:pRg st="2" end="2"/>
                                            </p:txEl>
                                          </p:spTgt>
                                        </p:tgtEl>
                                      </p:cBhvr>
                                    </p:animEffect>
                                    <p:anim calcmode="lin" valueType="num">
                                      <p:cBhvr>
                                        <p:cTn id="14" dur="10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624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2467">
                                            <p:txEl>
                                              <p:pRg st="3" end="3"/>
                                            </p:txEl>
                                          </p:spTgt>
                                        </p:tgtEl>
                                        <p:attrNameLst>
                                          <p:attrName>style.visibility</p:attrName>
                                        </p:attrNameLst>
                                      </p:cBhvr>
                                      <p:to>
                                        <p:strVal val="visible"/>
                                      </p:to>
                                    </p:set>
                                    <p:anim calcmode="lin" valueType="num">
                                      <p:cBhvr additive="base">
                                        <p:cTn id="20"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2467">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2467">
                                            <p:txEl>
                                              <p:pRg st="4" end="4"/>
                                            </p:txEl>
                                          </p:spTgt>
                                        </p:tgtEl>
                                        <p:attrNameLst>
                                          <p:attrName>style.visibility</p:attrName>
                                        </p:attrNameLst>
                                      </p:cBhvr>
                                      <p:to>
                                        <p:strVal val="visible"/>
                                      </p:to>
                                    </p:set>
                                    <p:anim calcmode="lin" valueType="num">
                                      <p:cBhvr additive="base">
                                        <p:cTn id="24"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2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2467">
                                            <p:txEl>
                                              <p:pRg st="5" end="5"/>
                                            </p:txEl>
                                          </p:spTgt>
                                        </p:tgtEl>
                                        <p:attrNameLst>
                                          <p:attrName>style.visibility</p:attrName>
                                        </p:attrNameLst>
                                      </p:cBhvr>
                                      <p:to>
                                        <p:strVal val="visible"/>
                                      </p:to>
                                    </p:set>
                                    <p:anim calcmode="lin" valueType="num">
                                      <p:cBhvr additive="base">
                                        <p:cTn id="30"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2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2467">
                                            <p:txEl>
                                              <p:pRg st="6" end="6"/>
                                            </p:txEl>
                                          </p:spTgt>
                                        </p:tgtEl>
                                        <p:attrNameLst>
                                          <p:attrName>style.visibility</p:attrName>
                                        </p:attrNameLst>
                                      </p:cBhvr>
                                      <p:to>
                                        <p:strVal val="visible"/>
                                      </p:to>
                                    </p:set>
                                    <p:anim calcmode="lin" valueType="num">
                                      <p:cBhvr additive="base">
                                        <p:cTn id="36"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2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2467">
                                            <p:txEl>
                                              <p:pRg st="7" end="7"/>
                                            </p:txEl>
                                          </p:spTgt>
                                        </p:tgtEl>
                                        <p:attrNameLst>
                                          <p:attrName>style.visibility</p:attrName>
                                        </p:attrNameLst>
                                      </p:cBhvr>
                                      <p:to>
                                        <p:strVal val="visible"/>
                                      </p:to>
                                    </p:set>
                                    <p:anim calcmode="lin" valueType="num">
                                      <p:cBhvr additive="base">
                                        <p:cTn id="42" dur="500" fill="hold"/>
                                        <p:tgtEl>
                                          <p:spTgt spid="62467">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24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2467">
                                            <p:txEl>
                                              <p:pRg st="8" end="8"/>
                                            </p:txEl>
                                          </p:spTgt>
                                        </p:tgtEl>
                                        <p:attrNameLst>
                                          <p:attrName>style.visibility</p:attrName>
                                        </p:attrNameLst>
                                      </p:cBhvr>
                                      <p:to>
                                        <p:strVal val="visible"/>
                                      </p:to>
                                    </p:set>
                                    <p:anim calcmode="lin" valueType="num">
                                      <p:cBhvr additive="base">
                                        <p:cTn id="48" dur="700" fill="hold"/>
                                        <p:tgtEl>
                                          <p:spTgt spid="62467">
                                            <p:txEl>
                                              <p:pRg st="8" end="8"/>
                                            </p:txEl>
                                          </p:spTgt>
                                        </p:tgtEl>
                                        <p:attrNameLst>
                                          <p:attrName>ppt_x</p:attrName>
                                        </p:attrNameLst>
                                      </p:cBhvr>
                                      <p:tavLst>
                                        <p:tav tm="0">
                                          <p:val>
                                            <p:strVal val="#ppt_x"/>
                                          </p:val>
                                        </p:tav>
                                        <p:tav tm="100000">
                                          <p:val>
                                            <p:strVal val="#ppt_x"/>
                                          </p:val>
                                        </p:tav>
                                      </p:tavLst>
                                    </p:anim>
                                    <p:anim calcmode="lin" valueType="num">
                                      <p:cBhvr additive="base">
                                        <p:cTn id="49" dur="700" fill="hold"/>
                                        <p:tgtEl>
                                          <p:spTgt spid="624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62467">
                                            <p:txEl>
                                              <p:pRg st="9" end="9"/>
                                            </p:txEl>
                                          </p:spTgt>
                                        </p:tgtEl>
                                        <p:attrNameLst>
                                          <p:attrName>style.visibility</p:attrName>
                                        </p:attrNameLst>
                                      </p:cBhvr>
                                      <p:to>
                                        <p:strVal val="visible"/>
                                      </p:to>
                                    </p:set>
                                    <p:anim calcmode="lin" valueType="num">
                                      <p:cBhvr additive="base">
                                        <p:cTn id="54" dur="700" fill="hold"/>
                                        <p:tgtEl>
                                          <p:spTgt spid="62467">
                                            <p:txEl>
                                              <p:pRg st="9" end="9"/>
                                            </p:txEl>
                                          </p:spTgt>
                                        </p:tgtEl>
                                        <p:attrNameLst>
                                          <p:attrName>ppt_x</p:attrName>
                                        </p:attrNameLst>
                                      </p:cBhvr>
                                      <p:tavLst>
                                        <p:tav tm="0">
                                          <p:val>
                                            <p:strVal val="#ppt_x"/>
                                          </p:val>
                                        </p:tav>
                                        <p:tav tm="100000">
                                          <p:val>
                                            <p:strVal val="#ppt_x"/>
                                          </p:val>
                                        </p:tav>
                                      </p:tavLst>
                                    </p:anim>
                                    <p:anim calcmode="lin" valueType="num">
                                      <p:cBhvr additive="base">
                                        <p:cTn id="55" dur="700" fill="hold"/>
                                        <p:tgtEl>
                                          <p:spTgt spid="6246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2467">
                                            <p:txEl>
                                              <p:pRg st="10" end="10"/>
                                            </p:txEl>
                                          </p:spTgt>
                                        </p:tgtEl>
                                        <p:attrNameLst>
                                          <p:attrName>style.visibility</p:attrName>
                                        </p:attrNameLst>
                                      </p:cBhvr>
                                      <p:to>
                                        <p:strVal val="visible"/>
                                      </p:to>
                                    </p:set>
                                    <p:anim calcmode="lin" valueType="num">
                                      <p:cBhvr additive="base">
                                        <p:cTn id="60" dur="700" fill="hold"/>
                                        <p:tgtEl>
                                          <p:spTgt spid="62467">
                                            <p:txEl>
                                              <p:pRg st="10" end="10"/>
                                            </p:txEl>
                                          </p:spTgt>
                                        </p:tgtEl>
                                        <p:attrNameLst>
                                          <p:attrName>ppt_x</p:attrName>
                                        </p:attrNameLst>
                                      </p:cBhvr>
                                      <p:tavLst>
                                        <p:tav tm="0">
                                          <p:val>
                                            <p:strVal val="#ppt_x"/>
                                          </p:val>
                                        </p:tav>
                                        <p:tav tm="100000">
                                          <p:val>
                                            <p:strVal val="#ppt_x"/>
                                          </p:val>
                                        </p:tav>
                                      </p:tavLst>
                                    </p:anim>
                                    <p:anim calcmode="lin" valueType="num">
                                      <p:cBhvr additive="base">
                                        <p:cTn id="61" dur="700" fill="hold"/>
                                        <p:tgtEl>
                                          <p:spTgt spid="6246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1196975"/>
            <a:ext cx="8229600" cy="4611688"/>
          </a:xfrm>
        </p:spPr>
        <p:txBody>
          <a:bodyPr/>
          <a:lstStyle/>
          <a:p>
            <a:pPr eaLnBrk="1" hangingPunct="1">
              <a:buFontTx/>
              <a:buNone/>
            </a:pPr>
            <a:r>
              <a:rPr lang="en-US" altLang="zh-CN" sz="2800" b="1" smtClean="0">
                <a:solidFill>
                  <a:srgbClr val="0000CC"/>
                </a:solidFill>
              </a:rPr>
              <a:t>3</a:t>
            </a:r>
            <a:r>
              <a:rPr lang="zh-CN" altLang="en-US" sz="2800" b="1" smtClean="0">
                <a:solidFill>
                  <a:srgbClr val="0000CC"/>
                </a:solidFill>
              </a:rPr>
              <a:t>、默认拷贝构造函数及指针悬挂问题</a:t>
            </a:r>
            <a:endParaRPr lang="zh-CN" altLang="en-US" sz="2800" b="1" smtClean="0">
              <a:solidFill>
                <a:srgbClr val="0000CC"/>
              </a:solidFill>
            </a:endParaRPr>
          </a:p>
          <a:p>
            <a:pPr lvl="1" eaLnBrk="1" hangingPunct="1"/>
            <a:r>
              <a:rPr lang="zh-CN" altLang="en-US" sz="2400" b="1" smtClean="0"/>
              <a:t>如果没有定义类的拷贝构造函数，在需要的时候， </a:t>
            </a:r>
            <a:r>
              <a:rPr lang="en-US" altLang="zh-CN" sz="2400" b="1" smtClean="0"/>
              <a:t>C++</a:t>
            </a:r>
            <a:r>
              <a:rPr lang="zh-CN" altLang="en-US" sz="2400" b="1" smtClean="0"/>
              <a:t>将为类自动合成一个具有最小功能的默认拷贝构造函数，类似于下面的形式：</a:t>
            </a:r>
            <a:endParaRPr lang="zh-CN" altLang="en-US" sz="2400" b="1" smtClean="0"/>
          </a:p>
          <a:p>
            <a:pPr algn="ctr" eaLnBrk="1" hangingPunct="1">
              <a:buFontTx/>
              <a:buNone/>
            </a:pPr>
            <a:r>
              <a:rPr lang="en-US" altLang="zh-CN" sz="3600" b="1" smtClean="0">
                <a:solidFill>
                  <a:schemeClr val="accent2"/>
                </a:solidFill>
              </a:rPr>
              <a:t>X::X(const X&amp;，……){ }</a:t>
            </a:r>
            <a:r>
              <a:rPr lang="en-US" altLang="zh-CN" sz="3600" smtClean="0">
                <a:solidFill>
                  <a:schemeClr val="accent2"/>
                </a:solidFill>
              </a:rPr>
              <a:t> </a:t>
            </a:r>
            <a:endParaRPr lang="en-US" altLang="zh-CN" sz="3600" smtClean="0">
              <a:solidFill>
                <a:schemeClr val="accent2"/>
              </a:solidFill>
            </a:endParaRPr>
          </a:p>
          <a:p>
            <a:pPr lvl="1" eaLnBrk="1" hangingPunct="1"/>
            <a:r>
              <a:rPr lang="zh-CN" altLang="zh-CN" sz="2400" b="1" smtClean="0"/>
              <a:t>如果有多个参数，要求</a:t>
            </a:r>
            <a:r>
              <a:rPr lang="zh-CN" altLang="zh-CN" sz="2400" b="1" smtClean="0">
                <a:solidFill>
                  <a:srgbClr val="FF0000"/>
                </a:solidFill>
              </a:rPr>
              <a:t>第一个参数必须是自身类类型</a:t>
            </a:r>
            <a:r>
              <a:rPr lang="zh-CN" altLang="zh-CN" sz="2400" b="1" smtClean="0"/>
              <a:t>的引用，其余参数必须有默认值</a:t>
            </a:r>
            <a:r>
              <a:rPr lang="zh-CN" altLang="en-US" sz="2400" b="1" smtClean="0"/>
              <a:t>。</a:t>
            </a:r>
            <a:endParaRPr lang="en-US" altLang="zh-CN" sz="2400" b="1" smtClean="0"/>
          </a:p>
          <a:p>
            <a:pPr lvl="1" eaLnBrk="1" hangingPunct="1"/>
            <a:r>
              <a:rPr lang="zh-CN" altLang="en-US" sz="2400" b="1" smtClean="0"/>
              <a:t>默认拷贝构造函数以成员</a:t>
            </a:r>
            <a:r>
              <a:rPr lang="zh-CN" altLang="en-US" sz="2400" b="1" smtClean="0">
                <a:solidFill>
                  <a:srgbClr val="FF0000"/>
                </a:solidFill>
              </a:rPr>
              <a:t>按位复制</a:t>
            </a:r>
            <a:r>
              <a:rPr lang="zh-CN" altLang="en-US" sz="2400" b="1" smtClean="0"/>
              <a:t>（</a:t>
            </a:r>
            <a:r>
              <a:rPr lang="en-US" altLang="zh-CN" sz="2400" b="1" smtClean="0"/>
              <a:t>bit-by-bit</a:t>
            </a:r>
            <a:r>
              <a:rPr lang="zh-CN" altLang="en-US" sz="2400" b="1" smtClean="0"/>
              <a:t>）的方式实现成员的拷贝。当一个类有指针类型的数据成员时，合成构造函数常会产生</a:t>
            </a:r>
            <a:r>
              <a:rPr lang="zh-CN" altLang="en-US" sz="2400" b="1" smtClean="0">
                <a:solidFill>
                  <a:srgbClr val="FF0000"/>
                </a:solidFill>
              </a:rPr>
              <a:t>指针悬挂</a:t>
            </a:r>
            <a:r>
              <a:rPr lang="zh-CN" altLang="en-US" sz="2400" b="1" smtClean="0"/>
              <a:t>问题</a:t>
            </a:r>
            <a:r>
              <a:rPr lang="zh-CN" altLang="en-US" sz="2400" smtClean="0"/>
              <a:t> 。</a:t>
            </a:r>
            <a:endParaRPr lang="zh-CN" altLang="en-US" sz="2400" smtClean="0"/>
          </a:p>
        </p:txBody>
      </p:sp>
      <p:sp>
        <p:nvSpPr>
          <p:cNvPr id="133122" name="Rectangle 2"/>
          <p:cNvSpPr>
            <a:spLocks noGrp="1" noChangeArrowheads="1"/>
          </p:cNvSpPr>
          <p:nvPr>
            <p:ph type="title"/>
          </p:nvPr>
        </p:nvSpPr>
        <p:spPr>
          <a:xfrm>
            <a:off x="457200" y="73025"/>
            <a:ext cx="8229600" cy="811213"/>
          </a:xfrm>
        </p:spPr>
        <p:txBody>
          <a:bodyPr/>
          <a:lstStyle/>
          <a:p>
            <a:pPr eaLnBrk="1" hangingPunct="1"/>
            <a:r>
              <a:rPr lang="en-US" altLang="zh-CN" b="1" smtClean="0"/>
              <a:t>3.8.2 </a:t>
            </a:r>
            <a:r>
              <a:rPr lang="zh-CN" altLang="en-US" b="1" smtClean="0">
                <a:solidFill>
                  <a:srgbClr val="FF0000"/>
                </a:solidFill>
              </a:rPr>
              <a:t>拷贝</a:t>
            </a:r>
            <a:r>
              <a:rPr lang="zh-CN" altLang="en-US" b="1" smtClean="0"/>
              <a:t>构造函数</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anim calcmode="lin" valueType="num">
                                      <p:cBhvr additive="base">
                                        <p:cTn id="13"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anim calcmode="lin" valueType="num">
                                      <p:cBhvr additive="base">
                                        <p:cTn id="19"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56323">
                                            <p:txEl>
                                              <p:pRg st="4" end="4"/>
                                            </p:txEl>
                                          </p:spTgt>
                                        </p:tgtEl>
                                        <p:attrNameLst>
                                          <p:attrName>style.visibility</p:attrName>
                                        </p:attrNameLst>
                                      </p:cBhvr>
                                      <p:to>
                                        <p:strVal val="visible"/>
                                      </p:to>
                                    </p:set>
                                    <p:anim calcmode="lin" valueType="num">
                                      <p:cBhvr>
                                        <p:cTn id="25" dur="1000" fill="hold"/>
                                        <p:tgtEl>
                                          <p:spTgt spid="5632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5632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56323">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56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3"/>
          <p:cNvSpPr>
            <a:spLocks noGrp="1" noChangeArrowheads="1"/>
          </p:cNvSpPr>
          <p:nvPr>
            <p:ph type="body" idx="1"/>
          </p:nvPr>
        </p:nvSpPr>
        <p:spPr>
          <a:xfrm>
            <a:off x="457200" y="1125538"/>
            <a:ext cx="7772400" cy="5543550"/>
          </a:xfrm>
        </p:spPr>
        <p:txBody>
          <a:bodyPr/>
          <a:lstStyle/>
          <a:p>
            <a:pPr eaLnBrk="1" hangingPunct="1">
              <a:lnSpc>
                <a:spcPct val="80000"/>
              </a:lnSpc>
              <a:buFontTx/>
              <a:buNone/>
            </a:pPr>
            <a:r>
              <a:rPr lang="zh-CN" altLang="zh-CN" sz="2400" smtClean="0">
                <a:solidFill>
                  <a:srgbClr val="0000CC"/>
                </a:solidFill>
              </a:rPr>
              <a:t>【例</a:t>
            </a:r>
            <a:r>
              <a:rPr lang="en-US" altLang="zh-CN" sz="2400" smtClean="0">
                <a:solidFill>
                  <a:srgbClr val="0000CC"/>
                </a:solidFill>
              </a:rPr>
              <a:t>3-17</a:t>
            </a:r>
            <a:r>
              <a:rPr lang="zh-CN" altLang="zh-CN" sz="2400" smtClean="0">
                <a:solidFill>
                  <a:srgbClr val="0000CC"/>
                </a:solidFill>
              </a:rPr>
              <a:t>】</a:t>
            </a:r>
            <a:r>
              <a:rPr lang="zh-CN" altLang="en-US" sz="2400" b="1" smtClean="0">
                <a:solidFill>
                  <a:srgbClr val="0000CC"/>
                </a:solidFill>
              </a:rPr>
              <a:t>默认复制构造函数引起的指针悬挂问题。</a:t>
            </a:r>
            <a:endParaRPr lang="zh-CN" altLang="en-US" sz="2400" b="1" smtClean="0">
              <a:solidFill>
                <a:srgbClr val="0000CC"/>
              </a:solidFill>
            </a:endParaRPr>
          </a:p>
          <a:p>
            <a:pPr eaLnBrk="1" hangingPunct="1">
              <a:lnSpc>
                <a:spcPct val="80000"/>
              </a:lnSpc>
              <a:buFontTx/>
              <a:buNone/>
            </a:pPr>
            <a:endParaRPr lang="en-US" altLang="zh-CN" sz="2400" b="1" smtClean="0"/>
          </a:p>
          <a:p>
            <a:pPr eaLnBrk="1" hangingPunct="1">
              <a:lnSpc>
                <a:spcPct val="80000"/>
              </a:lnSpc>
              <a:buFontTx/>
              <a:buNone/>
            </a:pPr>
            <a:r>
              <a:rPr lang="en-US" altLang="zh-CN" sz="2400" b="1" smtClean="0"/>
              <a:t>#include &lt;iostream&gt;</a:t>
            </a:r>
            <a:endParaRPr lang="en-US" altLang="zh-CN" sz="2400" b="1" smtClean="0"/>
          </a:p>
          <a:p>
            <a:pPr eaLnBrk="1" hangingPunct="1">
              <a:lnSpc>
                <a:spcPct val="80000"/>
              </a:lnSpc>
              <a:buFontTx/>
              <a:buNone/>
            </a:pPr>
            <a:r>
              <a:rPr lang="en-US" altLang="zh-CN" sz="2400" b="1" smtClean="0"/>
              <a:t>#include&lt;string&gt;</a:t>
            </a:r>
            <a:endParaRPr lang="en-US" altLang="zh-CN" sz="2400" b="1" smtClean="0"/>
          </a:p>
          <a:p>
            <a:pPr eaLnBrk="1" hangingPunct="1">
              <a:lnSpc>
                <a:spcPct val="80000"/>
              </a:lnSpc>
              <a:buFontTx/>
              <a:buNone/>
            </a:pPr>
            <a:r>
              <a:rPr lang="en-US" altLang="zh-CN" sz="2400" b="1" smtClean="0"/>
              <a:t>using namespace std;</a:t>
            </a:r>
            <a:endParaRPr lang="en-US" altLang="zh-CN" sz="2400" b="1" smtClean="0"/>
          </a:p>
          <a:p>
            <a:pPr eaLnBrk="1" hangingPunct="1">
              <a:lnSpc>
                <a:spcPct val="80000"/>
              </a:lnSpc>
              <a:buFontTx/>
              <a:buNone/>
            </a:pPr>
            <a:r>
              <a:rPr lang="en-US" altLang="zh-CN" sz="2400" b="1" smtClean="0"/>
              <a:t>class Person{</a:t>
            </a:r>
            <a:endParaRPr lang="en-US" altLang="zh-CN" sz="2400" b="1" smtClean="0"/>
          </a:p>
          <a:p>
            <a:pPr eaLnBrk="1" hangingPunct="1">
              <a:lnSpc>
                <a:spcPct val="80000"/>
              </a:lnSpc>
              <a:buFontTx/>
              <a:buNone/>
            </a:pPr>
            <a:r>
              <a:rPr lang="en-US" altLang="zh-CN" sz="2400" b="1" smtClean="0"/>
              <a:t>private:</a:t>
            </a:r>
            <a:endParaRPr lang="en-US" altLang="zh-CN" sz="2400" b="1" smtClean="0"/>
          </a:p>
          <a:p>
            <a:pPr eaLnBrk="1" hangingPunct="1">
              <a:lnSpc>
                <a:spcPct val="80000"/>
              </a:lnSpc>
              <a:buFontTx/>
              <a:buNone/>
            </a:pPr>
            <a:r>
              <a:rPr lang="en-US" altLang="zh-CN" sz="2400" b="1" smtClean="0"/>
              <a:t>    char *name;</a:t>
            </a:r>
            <a:endParaRPr lang="en-US" altLang="zh-CN" sz="2400" b="1" smtClean="0"/>
          </a:p>
          <a:p>
            <a:pPr eaLnBrk="1" hangingPunct="1">
              <a:lnSpc>
                <a:spcPct val="80000"/>
              </a:lnSpc>
              <a:buFontTx/>
              <a:buNone/>
            </a:pPr>
            <a:r>
              <a:rPr lang="en-US" altLang="zh-CN" sz="2400" b="1" smtClean="0"/>
              <a:t>    int age;</a:t>
            </a:r>
            <a:endParaRPr lang="en-US" altLang="zh-CN" sz="2400" b="1" smtClean="0"/>
          </a:p>
          <a:p>
            <a:pPr eaLnBrk="1" hangingPunct="1">
              <a:lnSpc>
                <a:spcPct val="80000"/>
              </a:lnSpc>
              <a:buFontTx/>
              <a:buNone/>
            </a:pPr>
            <a:r>
              <a:rPr lang="en-US" altLang="zh-CN" sz="2400" b="1" smtClean="0"/>
              <a:t>public:</a:t>
            </a:r>
            <a:endParaRPr lang="en-US" altLang="zh-CN" sz="2400" b="1" smtClean="0"/>
          </a:p>
          <a:p>
            <a:pPr eaLnBrk="1" hangingPunct="1">
              <a:lnSpc>
                <a:spcPct val="80000"/>
              </a:lnSpc>
              <a:buFontTx/>
              <a:buNone/>
            </a:pPr>
            <a:r>
              <a:rPr lang="en-US" altLang="zh-CN" sz="2400" b="1" smtClean="0"/>
              <a:t>    Person(char *Name,int Age);</a:t>
            </a:r>
            <a:endParaRPr lang="en-US" altLang="zh-CN" sz="2400" b="1" smtClean="0"/>
          </a:p>
          <a:p>
            <a:pPr eaLnBrk="1" hangingPunct="1">
              <a:lnSpc>
                <a:spcPct val="80000"/>
              </a:lnSpc>
              <a:buFontTx/>
              <a:buNone/>
            </a:pPr>
            <a:r>
              <a:rPr lang="en-US" altLang="zh-CN" sz="2400" b="1" smtClean="0"/>
              <a:t>    ~Person();</a:t>
            </a:r>
            <a:endParaRPr lang="en-US" altLang="zh-CN" sz="2400" b="1" smtClean="0"/>
          </a:p>
          <a:p>
            <a:pPr eaLnBrk="1" hangingPunct="1">
              <a:lnSpc>
                <a:spcPct val="80000"/>
              </a:lnSpc>
              <a:buFontTx/>
              <a:buNone/>
            </a:pPr>
            <a:r>
              <a:rPr lang="en-US" altLang="zh-CN" sz="2400" b="1" smtClean="0"/>
              <a:t>    void setAge(int x){ age=x; }</a:t>
            </a:r>
            <a:endParaRPr lang="en-US" altLang="zh-CN" sz="2400" b="1" smtClean="0"/>
          </a:p>
          <a:p>
            <a:pPr eaLnBrk="1" hangingPunct="1">
              <a:lnSpc>
                <a:spcPct val="80000"/>
              </a:lnSpc>
              <a:buFontTx/>
              <a:buNone/>
            </a:pPr>
            <a:r>
              <a:rPr lang="en-US" altLang="zh-CN" sz="2400" b="1" smtClean="0"/>
              <a:t>    void print();</a:t>
            </a:r>
            <a:endParaRPr lang="en-US" altLang="zh-CN" sz="2400" b="1" smtClean="0"/>
          </a:p>
          <a:p>
            <a:pPr eaLnBrk="1" hangingPunct="1">
              <a:lnSpc>
                <a:spcPct val="80000"/>
              </a:lnSpc>
              <a:buFontTx/>
              <a:buNone/>
            </a:pPr>
            <a:r>
              <a:rPr lang="en-US" altLang="zh-CN" sz="2400" b="1" smtClean="0"/>
              <a:t>};</a:t>
            </a:r>
            <a:endParaRPr lang="en-US" altLang="zh-CN" sz="2400" b="1" smtClean="0"/>
          </a:p>
        </p:txBody>
      </p:sp>
      <p:sp>
        <p:nvSpPr>
          <p:cNvPr id="134146" name="Rectangle 2"/>
          <p:cNvSpPr>
            <a:spLocks noGrp="1" noChangeArrowheads="1"/>
          </p:cNvSpPr>
          <p:nvPr>
            <p:ph type="title"/>
          </p:nvPr>
        </p:nvSpPr>
        <p:spPr>
          <a:xfrm>
            <a:off x="457200" y="73025"/>
            <a:ext cx="8229600" cy="811213"/>
          </a:xfrm>
        </p:spPr>
        <p:txBody>
          <a:bodyPr/>
          <a:lstStyle/>
          <a:p>
            <a:pPr eaLnBrk="1" hangingPunct="1"/>
            <a:r>
              <a:rPr lang="en-US" altLang="zh-CN" b="1" smtClean="0"/>
              <a:t>3.8.2 </a:t>
            </a:r>
            <a:r>
              <a:rPr lang="zh-CN" altLang="en-US" b="1" smtClean="0">
                <a:solidFill>
                  <a:srgbClr val="FF0000"/>
                </a:solidFill>
              </a:rPr>
              <a:t>拷贝</a:t>
            </a:r>
            <a:r>
              <a:rPr lang="zh-CN" altLang="en-US" b="1" smtClean="0"/>
              <a:t>构造函数</a:t>
            </a:r>
            <a:endParaRPr lang="zh-CN" altLang="en-US" b="1"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body" idx="1"/>
          </p:nvPr>
        </p:nvSpPr>
        <p:spPr>
          <a:xfrm>
            <a:off x="-19050" y="549275"/>
            <a:ext cx="8274050" cy="6218238"/>
          </a:xfrm>
        </p:spPr>
        <p:txBody>
          <a:bodyPr/>
          <a:lstStyle/>
          <a:p>
            <a:pPr eaLnBrk="1" hangingPunct="1">
              <a:lnSpc>
                <a:spcPct val="80000"/>
              </a:lnSpc>
              <a:buFontTx/>
              <a:buNone/>
            </a:pPr>
            <a:r>
              <a:rPr lang="en-US" altLang="zh-CN" sz="1800" b="1" dirty="0" smtClean="0"/>
              <a:t>Person::Person(char *</a:t>
            </a:r>
            <a:r>
              <a:rPr lang="en-US" altLang="zh-CN" sz="1800" b="1" dirty="0" err="1" smtClean="0"/>
              <a:t>Name,int</a:t>
            </a:r>
            <a:r>
              <a:rPr lang="en-US" altLang="zh-CN" sz="1800" b="1" dirty="0" smtClean="0"/>
              <a:t> Age){</a:t>
            </a:r>
            <a:endParaRPr lang="en-US" altLang="zh-CN" sz="1800" b="1" dirty="0" smtClean="0"/>
          </a:p>
          <a:p>
            <a:pPr eaLnBrk="1" hangingPunct="1">
              <a:lnSpc>
                <a:spcPct val="80000"/>
              </a:lnSpc>
              <a:buFontTx/>
              <a:buNone/>
            </a:pPr>
            <a:r>
              <a:rPr lang="en-US" altLang="zh-CN" sz="1800" b="1" dirty="0" smtClean="0"/>
              <a:t>    name=</a:t>
            </a:r>
            <a:r>
              <a:rPr lang="en-US" altLang="zh-CN" sz="1800" b="1" dirty="0" smtClean="0">
                <a:solidFill>
                  <a:srgbClr val="FF0000"/>
                </a:solidFill>
              </a:rPr>
              <a:t>new char[</a:t>
            </a:r>
            <a:r>
              <a:rPr lang="en-US" altLang="zh-CN" sz="1800" b="1" dirty="0" err="1" smtClean="0">
                <a:solidFill>
                  <a:srgbClr val="FF0000"/>
                </a:solidFill>
              </a:rPr>
              <a:t>strlen</a:t>
            </a:r>
            <a:r>
              <a:rPr lang="en-US" altLang="zh-CN" sz="1800" b="1" dirty="0" smtClean="0">
                <a:solidFill>
                  <a:srgbClr val="FF0000"/>
                </a:solidFill>
              </a:rPr>
              <a:t>(Name)+1]</a:t>
            </a:r>
            <a:r>
              <a:rPr lang="en-US" altLang="zh-CN" sz="1800" b="1" dirty="0" smtClean="0"/>
              <a:t>;</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strcpy</a:t>
            </a:r>
            <a:r>
              <a:rPr lang="en-US" altLang="zh-CN" sz="1800" b="1" dirty="0" smtClean="0"/>
              <a:t>(</a:t>
            </a:r>
            <a:r>
              <a:rPr lang="en-US" altLang="zh-CN" sz="1800" b="1" dirty="0" err="1" smtClean="0"/>
              <a:t>name,Name</a:t>
            </a:r>
            <a:r>
              <a:rPr lang="en-US" altLang="zh-CN" sz="1800" b="1" dirty="0" smtClean="0"/>
              <a:t>);</a:t>
            </a:r>
            <a:endParaRPr lang="en-US" altLang="zh-CN" sz="1800" b="1" dirty="0" smtClean="0"/>
          </a:p>
          <a:p>
            <a:pPr eaLnBrk="1" hangingPunct="1">
              <a:lnSpc>
                <a:spcPct val="80000"/>
              </a:lnSpc>
              <a:buFontTx/>
              <a:buNone/>
            </a:pPr>
            <a:r>
              <a:rPr lang="en-US" altLang="zh-CN" sz="1800" b="1" dirty="0" smtClean="0"/>
              <a:t>    age=Age;</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&lt;&lt;"constructor ...."&lt;&lt;</a:t>
            </a:r>
            <a:r>
              <a:rPr lang="en-US" altLang="zh-CN" sz="1800" b="1" dirty="0" err="1" smtClean="0"/>
              <a:t>endl</a:t>
            </a:r>
            <a:r>
              <a:rPr lang="en-US" altLang="zh-CN" sz="1800" b="1" dirty="0" smtClean="0"/>
              <a:t>;</a:t>
            </a:r>
            <a:endParaRPr lang="en-US" altLang="zh-CN" sz="1800" b="1" dirty="0" smtClean="0"/>
          </a:p>
          <a:p>
            <a:pPr eaLnBrk="1" hangingPunct="1">
              <a:lnSpc>
                <a:spcPct val="80000"/>
              </a:lnSpc>
              <a:buFontTx/>
              <a:buNone/>
            </a:pPr>
            <a:r>
              <a:rPr lang="en-US" altLang="zh-CN" sz="1800" b="1" dirty="0" smtClean="0"/>
              <a:t>}</a:t>
            </a:r>
            <a:endParaRPr lang="en-US" altLang="zh-CN" sz="1800" b="1" dirty="0" smtClean="0"/>
          </a:p>
          <a:p>
            <a:pPr eaLnBrk="1" hangingPunct="1">
              <a:lnSpc>
                <a:spcPct val="80000"/>
              </a:lnSpc>
              <a:buFontTx/>
              <a:buNone/>
            </a:pPr>
            <a:r>
              <a:rPr lang="en-US" altLang="zh-CN" sz="1800" b="1" dirty="0" smtClean="0"/>
              <a:t>Person::~Person(){</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&lt;&lt;"destructor..."&lt;&lt;age&lt;&lt;</a:t>
            </a:r>
            <a:r>
              <a:rPr lang="en-US" altLang="zh-CN" sz="1800" b="1" dirty="0" err="1" smtClean="0"/>
              <a:t>endl</a:t>
            </a:r>
            <a:r>
              <a:rPr lang="en-US" altLang="zh-CN" sz="1800" b="1" dirty="0" smtClean="0"/>
              <a:t>;</a:t>
            </a:r>
            <a:endParaRPr lang="en-US" altLang="zh-CN" sz="1800" b="1" dirty="0" smtClean="0"/>
          </a:p>
          <a:p>
            <a:pPr eaLnBrk="1" hangingPunct="1">
              <a:lnSpc>
                <a:spcPct val="80000"/>
              </a:lnSpc>
              <a:buFontTx/>
              <a:buNone/>
            </a:pPr>
            <a:r>
              <a:rPr lang="en-US" altLang="zh-CN" sz="1800" b="1" dirty="0" smtClean="0"/>
              <a:t>    delete name;</a:t>
            </a:r>
            <a:endParaRPr lang="en-US" altLang="zh-CN" sz="1800" b="1" dirty="0" smtClean="0"/>
          </a:p>
          <a:p>
            <a:pPr eaLnBrk="1" hangingPunct="1">
              <a:lnSpc>
                <a:spcPct val="80000"/>
              </a:lnSpc>
              <a:buFontTx/>
              <a:buNone/>
            </a:pPr>
            <a:r>
              <a:rPr lang="en-US" altLang="zh-CN" sz="1800" b="1" dirty="0" smtClean="0"/>
              <a:t>}</a:t>
            </a:r>
            <a:endParaRPr lang="en-US" altLang="zh-CN" sz="1800" b="1" dirty="0" smtClean="0"/>
          </a:p>
          <a:p>
            <a:pPr eaLnBrk="1" hangingPunct="1">
              <a:lnSpc>
                <a:spcPct val="80000"/>
              </a:lnSpc>
              <a:buFontTx/>
              <a:buNone/>
            </a:pPr>
            <a:r>
              <a:rPr lang="en-US" altLang="zh-CN" sz="1800" b="1" dirty="0" smtClean="0"/>
              <a:t>void Person::print(){</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&lt;&lt;name&lt;&lt; "\t The Address of name: "&lt;&lt;name&lt;&lt;</a:t>
            </a:r>
            <a:r>
              <a:rPr lang="en-US" altLang="zh-CN" sz="1800" b="1" dirty="0" err="1" smtClean="0"/>
              <a:t>endl</a:t>
            </a:r>
            <a:r>
              <a:rPr lang="en-US" altLang="zh-CN" sz="1800" b="1" dirty="0" smtClean="0"/>
              <a:t>;</a:t>
            </a:r>
            <a:endParaRPr lang="en-US" altLang="zh-CN" sz="1800" b="1" dirty="0" smtClean="0"/>
          </a:p>
          <a:p>
            <a:pPr eaLnBrk="1" hangingPunct="1">
              <a:lnSpc>
                <a:spcPct val="80000"/>
              </a:lnSpc>
              <a:buFontTx/>
              <a:buNone/>
            </a:pPr>
            <a:r>
              <a:rPr lang="en-US" altLang="zh-CN" sz="1800" b="1" dirty="0" smtClean="0"/>
              <a:t>}</a:t>
            </a:r>
            <a:endParaRPr lang="en-US" altLang="zh-CN" sz="1800" b="1" dirty="0" smtClean="0"/>
          </a:p>
          <a:p>
            <a:pPr eaLnBrk="1" hangingPunct="1">
              <a:lnSpc>
                <a:spcPct val="80000"/>
              </a:lnSpc>
              <a:buFontTx/>
              <a:buNone/>
            </a:pPr>
            <a:r>
              <a:rPr lang="en-US" altLang="zh-CN" sz="1800" b="1" dirty="0" smtClean="0"/>
              <a:t>void main(){</a:t>
            </a:r>
            <a:endParaRPr lang="en-US" altLang="zh-CN" sz="1800" b="1" dirty="0" smtClean="0"/>
          </a:p>
          <a:p>
            <a:pPr eaLnBrk="1" hangingPunct="1">
              <a:lnSpc>
                <a:spcPct val="80000"/>
              </a:lnSpc>
              <a:buFontTx/>
              <a:buNone/>
            </a:pPr>
            <a:r>
              <a:rPr lang="en-US" altLang="zh-CN" sz="1800" b="1" dirty="0" smtClean="0"/>
              <a:t>     Person p1("</a:t>
            </a:r>
            <a:r>
              <a:rPr lang="zh-CN" altLang="en-US" sz="1800" b="1" dirty="0" smtClean="0"/>
              <a:t>张勇</a:t>
            </a:r>
            <a:r>
              <a:rPr lang="en-US" altLang="zh-CN" sz="1800" b="1" dirty="0" smtClean="0"/>
              <a:t>",21);</a:t>
            </a:r>
            <a:endParaRPr lang="en-US" altLang="zh-CN" sz="1800" b="1" dirty="0" smtClean="0"/>
          </a:p>
          <a:p>
            <a:pPr eaLnBrk="1" hangingPunct="1">
              <a:lnSpc>
                <a:spcPct val="80000"/>
              </a:lnSpc>
              <a:buFontTx/>
              <a:buNone/>
            </a:pPr>
            <a:r>
              <a:rPr lang="en-US" altLang="zh-CN" sz="1800" b="1" dirty="0" smtClean="0"/>
              <a:t>     { </a:t>
            </a:r>
            <a:endParaRPr lang="en-US" altLang="zh-CN" sz="1800" b="1" dirty="0" smtClean="0"/>
          </a:p>
          <a:p>
            <a:pPr eaLnBrk="1" hangingPunct="1">
              <a:lnSpc>
                <a:spcPct val="80000"/>
              </a:lnSpc>
              <a:buFontTx/>
              <a:buNone/>
            </a:pPr>
            <a:r>
              <a:rPr lang="en-US" altLang="zh-CN" sz="1800" b="1" dirty="0" smtClean="0"/>
              <a:t>        </a:t>
            </a:r>
            <a:r>
              <a:rPr lang="en-US" altLang="zh-CN" sz="1800" b="1" dirty="0" smtClean="0">
                <a:solidFill>
                  <a:srgbClr val="FF3300"/>
                </a:solidFill>
              </a:rPr>
              <a:t>Person p2=p1;     //</a:t>
            </a:r>
            <a:r>
              <a:rPr lang="zh-CN" altLang="en-US" sz="1800" b="1" dirty="0" smtClean="0">
                <a:solidFill>
                  <a:srgbClr val="FF3300"/>
                </a:solidFill>
              </a:rPr>
              <a:t>调用默认拷贝构造函数</a:t>
            </a:r>
            <a:endParaRPr lang="zh-CN" altLang="en-US" sz="1800" b="1" dirty="0" smtClean="0">
              <a:solidFill>
                <a:srgbClr val="FF3300"/>
              </a:solidFill>
            </a:endParaRPr>
          </a:p>
          <a:p>
            <a:pPr eaLnBrk="1" hangingPunct="1">
              <a:lnSpc>
                <a:spcPct val="80000"/>
              </a:lnSpc>
              <a:buFontTx/>
              <a:buNone/>
            </a:pPr>
            <a:r>
              <a:rPr lang="zh-CN" altLang="en-US" sz="1800" b="1" dirty="0" smtClean="0"/>
              <a:t>        </a:t>
            </a:r>
            <a:r>
              <a:rPr lang="en-US" altLang="zh-CN" sz="1800" b="1" dirty="0" smtClean="0"/>
              <a:t>p1.setAge(1);</a:t>
            </a:r>
            <a:endParaRPr lang="en-US" altLang="zh-CN" sz="1800" b="1" dirty="0" smtClean="0"/>
          </a:p>
          <a:p>
            <a:pPr eaLnBrk="1" hangingPunct="1">
              <a:lnSpc>
                <a:spcPct val="80000"/>
              </a:lnSpc>
              <a:buFontTx/>
              <a:buNone/>
            </a:pPr>
            <a:r>
              <a:rPr lang="en-US" altLang="zh-CN" sz="1800" b="1" dirty="0" smtClean="0"/>
              <a:t>        p2.setAge(2);</a:t>
            </a:r>
            <a:endParaRPr lang="en-US" altLang="zh-CN" sz="1800" b="1" dirty="0" smtClean="0"/>
          </a:p>
          <a:p>
            <a:pPr eaLnBrk="1" hangingPunct="1">
              <a:lnSpc>
                <a:spcPct val="80000"/>
              </a:lnSpc>
              <a:buFontTx/>
              <a:buNone/>
            </a:pPr>
            <a:r>
              <a:rPr lang="en-US" altLang="zh-CN" sz="1800" b="1" dirty="0" smtClean="0"/>
              <a:t>        p2.print();</a:t>
            </a:r>
            <a:endParaRPr lang="en-US" altLang="zh-CN" sz="1800" b="1" dirty="0" smtClean="0"/>
          </a:p>
          <a:p>
            <a:pPr eaLnBrk="1" hangingPunct="1">
              <a:lnSpc>
                <a:spcPct val="80000"/>
              </a:lnSpc>
              <a:buFontTx/>
              <a:buNone/>
            </a:pPr>
            <a:r>
              <a:rPr lang="en-US" altLang="zh-CN" sz="1800" b="1" dirty="0" smtClean="0"/>
              <a:t>    }</a:t>
            </a:r>
            <a:endParaRPr lang="en-US" altLang="zh-CN" sz="1800" b="1" dirty="0" smtClean="0"/>
          </a:p>
          <a:p>
            <a:pPr eaLnBrk="1" hangingPunct="1">
              <a:lnSpc>
                <a:spcPct val="80000"/>
              </a:lnSpc>
              <a:buFontTx/>
              <a:buNone/>
            </a:pPr>
            <a:r>
              <a:rPr lang="en-US" altLang="zh-CN" sz="1800" b="1" dirty="0" smtClean="0"/>
              <a:t>    p1.print();</a:t>
            </a:r>
            <a:endParaRPr lang="en-US" altLang="zh-CN" sz="1800" b="1" dirty="0" smtClean="0"/>
          </a:p>
          <a:p>
            <a:pPr eaLnBrk="1" hangingPunct="1">
              <a:lnSpc>
                <a:spcPct val="80000"/>
              </a:lnSpc>
              <a:buFontTx/>
              <a:buNone/>
            </a:pPr>
            <a:r>
              <a:rPr lang="en-US" altLang="zh-CN" sz="1800" b="1" dirty="0" smtClean="0"/>
              <a:t>}</a:t>
            </a:r>
            <a:endParaRPr lang="en-US" altLang="zh-CN" sz="1800" b="1" dirty="0" smtClean="0"/>
          </a:p>
        </p:txBody>
      </p:sp>
      <p:sp>
        <p:nvSpPr>
          <p:cNvPr id="135170" name="Rectangle 2"/>
          <p:cNvSpPr>
            <a:spLocks noGrp="1" noChangeArrowheads="1"/>
          </p:cNvSpPr>
          <p:nvPr>
            <p:ph type="title"/>
          </p:nvPr>
        </p:nvSpPr>
        <p:spPr>
          <a:xfrm>
            <a:off x="887413" y="-69850"/>
            <a:ext cx="8229600" cy="811213"/>
          </a:xfrm>
        </p:spPr>
        <p:txBody>
          <a:bodyPr/>
          <a:lstStyle/>
          <a:p>
            <a:pPr eaLnBrk="1" hangingPunct="1"/>
            <a:r>
              <a:rPr lang="en-US" altLang="zh-CN" b="1" smtClean="0"/>
              <a:t>3.8.2 </a:t>
            </a:r>
            <a:r>
              <a:rPr lang="zh-CN" altLang="en-US" b="1" smtClean="0">
                <a:solidFill>
                  <a:srgbClr val="FF0000"/>
                </a:solidFill>
              </a:rPr>
              <a:t>拷贝</a:t>
            </a:r>
            <a:r>
              <a:rPr lang="zh-CN" altLang="en-US" b="1" smtClean="0"/>
              <a:t>构造函数</a:t>
            </a:r>
            <a:endParaRPr lang="zh-CN" altLang="en-US" b="1"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3"/>
          <p:cNvSpPr>
            <a:spLocks noGrp="1" noChangeArrowheads="1"/>
          </p:cNvSpPr>
          <p:nvPr>
            <p:ph type="body" idx="1"/>
          </p:nvPr>
        </p:nvSpPr>
        <p:spPr>
          <a:xfrm>
            <a:off x="377825" y="1268413"/>
            <a:ext cx="8078788" cy="1152525"/>
          </a:xfrm>
        </p:spPr>
        <p:txBody>
          <a:bodyPr/>
          <a:lstStyle/>
          <a:p>
            <a:pPr eaLnBrk="1" hangingPunct="1">
              <a:buFontTx/>
              <a:buNone/>
            </a:pPr>
            <a:r>
              <a:rPr lang="en-US" altLang="zh-CN" sz="2800" b="1" smtClean="0"/>
              <a:t> Person p2=p1 </a:t>
            </a:r>
            <a:r>
              <a:rPr lang="zh-CN" altLang="en-US" sz="2800" b="1" smtClean="0"/>
              <a:t>调用默认拷贝构造函数，用</a:t>
            </a:r>
            <a:r>
              <a:rPr lang="en-US" altLang="zh-CN" sz="2800" b="1" smtClean="0"/>
              <a:t>p1</a:t>
            </a:r>
            <a:r>
              <a:rPr lang="zh-CN" altLang="en-US" sz="2800" b="1" smtClean="0"/>
              <a:t>构造</a:t>
            </a:r>
            <a:r>
              <a:rPr lang="en-US" altLang="zh-CN" sz="2800" b="1" smtClean="0"/>
              <a:t>p2</a:t>
            </a:r>
            <a:r>
              <a:rPr lang="zh-CN" altLang="en-US" sz="2800" b="1" smtClean="0"/>
              <a:t>对象。</a:t>
            </a:r>
            <a:endParaRPr lang="zh-CN" altLang="en-US" sz="2800" b="1" smtClean="0"/>
          </a:p>
          <a:p>
            <a:pPr eaLnBrk="1" hangingPunct="1"/>
            <a:endParaRPr lang="en-US" altLang="zh-CN" sz="2800" smtClean="0"/>
          </a:p>
        </p:txBody>
      </p:sp>
      <p:pic>
        <p:nvPicPr>
          <p:cNvPr id="59396" name="Picture 4" descr="B33"/>
          <p:cNvPicPr>
            <a:picLocks noChangeAspect="1" noChangeArrowheads="1"/>
          </p:cNvPicPr>
          <p:nvPr/>
        </p:nvPicPr>
        <p:blipFill>
          <a:blip r:embed="rId1"/>
          <a:srcRect/>
          <a:stretch>
            <a:fillRect/>
          </a:stretch>
        </p:blipFill>
        <p:spPr bwMode="auto">
          <a:xfrm>
            <a:off x="2987675" y="1916113"/>
            <a:ext cx="3887788" cy="1377950"/>
          </a:xfrm>
          <a:prstGeom prst="rect">
            <a:avLst/>
          </a:prstGeom>
          <a:noFill/>
          <a:ln w="9525">
            <a:noFill/>
            <a:miter lim="800000"/>
            <a:headEnd/>
            <a:tailEnd/>
          </a:ln>
        </p:spPr>
      </p:pic>
      <p:sp>
        <p:nvSpPr>
          <p:cNvPr id="59397" name="Rectangle 5"/>
          <p:cNvSpPr>
            <a:spLocks noChangeArrowheads="1"/>
          </p:cNvSpPr>
          <p:nvPr/>
        </p:nvSpPr>
        <p:spPr bwMode="auto">
          <a:xfrm>
            <a:off x="611188" y="3500438"/>
            <a:ext cx="7772400" cy="1152525"/>
          </a:xfrm>
          <a:prstGeom prst="rect">
            <a:avLst/>
          </a:prstGeom>
          <a:noFill/>
          <a:ln w="9525">
            <a:noFill/>
            <a:miter lim="800000"/>
          </a:ln>
        </p:spPr>
        <p:txBody>
          <a:bodyPr/>
          <a:lstStyle/>
          <a:p>
            <a:pPr marL="342900" indent="-342900">
              <a:spcBef>
                <a:spcPct val="20000"/>
              </a:spcBef>
            </a:pPr>
            <a:r>
              <a:rPr lang="en-US" altLang="zh-CN" sz="2800" b="1"/>
              <a:t> </a:t>
            </a:r>
            <a:r>
              <a:rPr lang="zh-CN" altLang="en-US" sz="2800" b="1"/>
              <a:t>当</a:t>
            </a:r>
            <a:r>
              <a:rPr lang="en-US" altLang="zh-CN" sz="2800" b="1"/>
              <a:t>p2</a:t>
            </a:r>
            <a:r>
              <a:rPr lang="zh-CN" altLang="en-US" sz="2800" b="1"/>
              <a:t>结束生命期被析构时，</a:t>
            </a:r>
            <a:r>
              <a:rPr lang="en-US" altLang="zh-CN" sz="2800" b="1"/>
              <a:t>p1</a:t>
            </a:r>
            <a:r>
              <a:rPr lang="zh-CN" altLang="en-US" sz="2800" b="1"/>
              <a:t>的</a:t>
            </a:r>
            <a:r>
              <a:rPr lang="en-US" altLang="zh-CN" sz="2800" b="1"/>
              <a:t>name</a:t>
            </a:r>
            <a:r>
              <a:rPr lang="zh-CN" altLang="en-US" sz="2800" b="1"/>
              <a:t>成员就指向了被</a:t>
            </a:r>
            <a:r>
              <a:rPr lang="en-US" altLang="zh-CN" sz="2800" b="1"/>
              <a:t>p2</a:t>
            </a:r>
            <a:r>
              <a:rPr lang="zh-CN" altLang="en-US" sz="2800" b="1"/>
              <a:t>的</a:t>
            </a:r>
            <a:r>
              <a:rPr lang="en-US" altLang="zh-CN" sz="2800" b="1"/>
              <a:t>delete</a:t>
            </a:r>
            <a:r>
              <a:rPr lang="zh-CN" altLang="en-US" sz="2800" b="1"/>
              <a:t>的存储区域，产生指针县挂问题</a:t>
            </a:r>
            <a:endParaRPr lang="zh-CN" altLang="en-US" sz="2800" b="1"/>
          </a:p>
          <a:p>
            <a:pPr marL="342900" indent="-342900">
              <a:spcBef>
                <a:spcPct val="20000"/>
              </a:spcBef>
              <a:buFontTx/>
              <a:buChar char="•"/>
            </a:pPr>
            <a:endParaRPr lang="en-US" altLang="zh-CN" sz="2800"/>
          </a:p>
        </p:txBody>
      </p:sp>
      <p:pic>
        <p:nvPicPr>
          <p:cNvPr id="59398" name="Picture 6" descr="B34"/>
          <p:cNvPicPr>
            <a:picLocks noChangeAspect="1" noChangeArrowheads="1"/>
          </p:cNvPicPr>
          <p:nvPr/>
        </p:nvPicPr>
        <p:blipFill>
          <a:blip r:embed="rId2"/>
          <a:srcRect/>
          <a:stretch>
            <a:fillRect/>
          </a:stretch>
        </p:blipFill>
        <p:spPr bwMode="auto">
          <a:xfrm>
            <a:off x="2843213" y="4652963"/>
            <a:ext cx="4826000" cy="995362"/>
          </a:xfrm>
          <a:prstGeom prst="rect">
            <a:avLst/>
          </a:prstGeom>
          <a:noFill/>
          <a:ln w="9525">
            <a:noFill/>
            <a:miter lim="800000"/>
            <a:headEnd/>
            <a:tailEnd/>
          </a:ln>
        </p:spPr>
      </p:pic>
      <p:sp>
        <p:nvSpPr>
          <p:cNvPr id="136197" name="Rectangle 2"/>
          <p:cNvSpPr>
            <a:spLocks noGrp="1" noChangeArrowheads="1"/>
          </p:cNvSpPr>
          <p:nvPr>
            <p:ph type="title"/>
          </p:nvPr>
        </p:nvSpPr>
        <p:spPr>
          <a:xfrm>
            <a:off x="457200" y="73025"/>
            <a:ext cx="8229600" cy="811213"/>
          </a:xfrm>
        </p:spPr>
        <p:txBody>
          <a:bodyPr/>
          <a:lstStyle/>
          <a:p>
            <a:pPr eaLnBrk="1" hangingPunct="1"/>
            <a:r>
              <a:rPr lang="en-US" altLang="zh-CN" b="1" smtClean="0"/>
              <a:t>3.8.2 </a:t>
            </a:r>
            <a:r>
              <a:rPr lang="zh-CN" altLang="en-US" b="1" smtClean="0">
                <a:solidFill>
                  <a:srgbClr val="FF0000"/>
                </a:solidFill>
              </a:rPr>
              <a:t>拷贝</a:t>
            </a:r>
            <a:r>
              <a:rPr lang="zh-CN" altLang="en-US" b="1" smtClean="0"/>
              <a:t>构造函数</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9396"/>
                                        </p:tgtEl>
                                        <p:attrNameLst>
                                          <p:attrName>style.visibility</p:attrName>
                                        </p:attrNameLst>
                                      </p:cBhvr>
                                      <p:to>
                                        <p:strVal val="visible"/>
                                      </p:to>
                                    </p:set>
                                    <p:anim calcmode="lin" valueType="num">
                                      <p:cBhvr>
                                        <p:cTn id="7" dur="1000" fill="hold"/>
                                        <p:tgtEl>
                                          <p:spTgt spid="59396"/>
                                        </p:tgtEl>
                                        <p:attrNameLst>
                                          <p:attrName>ppt_w</p:attrName>
                                        </p:attrNameLst>
                                      </p:cBhvr>
                                      <p:tavLst>
                                        <p:tav tm="0">
                                          <p:val>
                                            <p:fltVal val="0"/>
                                          </p:val>
                                        </p:tav>
                                        <p:tav tm="100000">
                                          <p:val>
                                            <p:strVal val="#ppt_w"/>
                                          </p:val>
                                        </p:tav>
                                      </p:tavLst>
                                    </p:anim>
                                    <p:anim calcmode="lin" valueType="num">
                                      <p:cBhvr>
                                        <p:cTn id="8" dur="1000" fill="hold"/>
                                        <p:tgtEl>
                                          <p:spTgt spid="59396"/>
                                        </p:tgtEl>
                                        <p:attrNameLst>
                                          <p:attrName>ppt_h</p:attrName>
                                        </p:attrNameLst>
                                      </p:cBhvr>
                                      <p:tavLst>
                                        <p:tav tm="0">
                                          <p:val>
                                            <p:fltVal val="0"/>
                                          </p:val>
                                        </p:tav>
                                        <p:tav tm="100000">
                                          <p:val>
                                            <p:strVal val="#ppt_h"/>
                                          </p:val>
                                        </p:tav>
                                      </p:tavLst>
                                    </p:anim>
                                    <p:anim calcmode="lin" valueType="num">
                                      <p:cBhvr>
                                        <p:cTn id="9" dur="1000" fill="hold"/>
                                        <p:tgtEl>
                                          <p:spTgt spid="59396"/>
                                        </p:tgtEl>
                                        <p:attrNameLst>
                                          <p:attrName>style.rotation</p:attrName>
                                        </p:attrNameLst>
                                      </p:cBhvr>
                                      <p:tavLst>
                                        <p:tav tm="0">
                                          <p:val>
                                            <p:fltVal val="90"/>
                                          </p:val>
                                        </p:tav>
                                        <p:tav tm="100000">
                                          <p:val>
                                            <p:fltVal val="0"/>
                                          </p:val>
                                        </p:tav>
                                      </p:tavLst>
                                    </p:anim>
                                    <p:animEffect transition="in" filter="fade">
                                      <p:cBhvr>
                                        <p:cTn id="10" dur="1000"/>
                                        <p:tgtEl>
                                          <p:spTgt spid="5939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9397">
                                            <p:txEl>
                                              <p:pRg st="0" end="0"/>
                                            </p:txEl>
                                          </p:spTgt>
                                        </p:tgtEl>
                                        <p:attrNameLst>
                                          <p:attrName>style.visibility</p:attrName>
                                        </p:attrNameLst>
                                      </p:cBhvr>
                                      <p:to>
                                        <p:strVal val="visible"/>
                                      </p:to>
                                    </p:set>
                                    <p:anim calcmode="lin" valueType="num">
                                      <p:cBhvr additive="base">
                                        <p:cTn id="15" dur="500" fill="hold"/>
                                        <p:tgtEl>
                                          <p:spTgt spid="5939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93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59398"/>
                                        </p:tgtEl>
                                        <p:attrNameLst>
                                          <p:attrName>style.visibility</p:attrName>
                                        </p:attrNameLst>
                                      </p:cBhvr>
                                      <p:to>
                                        <p:strVal val="visible"/>
                                      </p:to>
                                    </p:set>
                                    <p:anim calcmode="lin" valueType="num">
                                      <p:cBhvr>
                                        <p:cTn id="21" dur="1000" fill="hold"/>
                                        <p:tgtEl>
                                          <p:spTgt spid="59398"/>
                                        </p:tgtEl>
                                        <p:attrNameLst>
                                          <p:attrName>ppt_w</p:attrName>
                                        </p:attrNameLst>
                                      </p:cBhvr>
                                      <p:tavLst>
                                        <p:tav tm="0">
                                          <p:val>
                                            <p:fltVal val="0"/>
                                          </p:val>
                                        </p:tav>
                                        <p:tav tm="100000">
                                          <p:val>
                                            <p:strVal val="#ppt_w"/>
                                          </p:val>
                                        </p:tav>
                                      </p:tavLst>
                                    </p:anim>
                                    <p:anim calcmode="lin" valueType="num">
                                      <p:cBhvr>
                                        <p:cTn id="22" dur="1000" fill="hold"/>
                                        <p:tgtEl>
                                          <p:spTgt spid="59398"/>
                                        </p:tgtEl>
                                        <p:attrNameLst>
                                          <p:attrName>ppt_h</p:attrName>
                                        </p:attrNameLst>
                                      </p:cBhvr>
                                      <p:tavLst>
                                        <p:tav tm="0">
                                          <p:val>
                                            <p:fltVal val="0"/>
                                          </p:val>
                                        </p:tav>
                                        <p:tav tm="100000">
                                          <p:val>
                                            <p:strVal val="#ppt_h"/>
                                          </p:val>
                                        </p:tav>
                                      </p:tavLst>
                                    </p:anim>
                                    <p:anim calcmode="lin" valueType="num">
                                      <p:cBhvr>
                                        <p:cTn id="23" dur="1000" fill="hold"/>
                                        <p:tgtEl>
                                          <p:spTgt spid="59398"/>
                                        </p:tgtEl>
                                        <p:attrNameLst>
                                          <p:attrName>style.rotation</p:attrName>
                                        </p:attrNameLst>
                                      </p:cBhvr>
                                      <p:tavLst>
                                        <p:tav tm="0">
                                          <p:val>
                                            <p:fltVal val="90"/>
                                          </p:val>
                                        </p:tav>
                                        <p:tav tm="100000">
                                          <p:val>
                                            <p:fltVal val="0"/>
                                          </p:val>
                                        </p:tav>
                                      </p:tavLst>
                                    </p:anim>
                                    <p:animEffect transition="in" filter="fade">
                                      <p:cBhvr>
                                        <p:cTn id="24" dur="1000"/>
                                        <p:tgtEl>
                                          <p:spTgt spid="5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457200" y="73025"/>
            <a:ext cx="8229600" cy="811213"/>
          </a:xfrm>
        </p:spPr>
        <p:txBody>
          <a:bodyPr/>
          <a:lstStyle/>
          <a:p>
            <a:r>
              <a:rPr lang="en-US" altLang="zh-CN" b="1" smtClean="0"/>
              <a:t>3.1.1 </a:t>
            </a:r>
            <a:r>
              <a:rPr lang="zh-CN" altLang="zh-CN" b="1" smtClean="0">
                <a:solidFill>
                  <a:srgbClr val="FF0000"/>
                </a:solidFill>
              </a:rPr>
              <a:t>抽象</a:t>
            </a:r>
            <a:endParaRPr lang="zh-CN" altLang="en-US" smtClean="0"/>
          </a:p>
        </p:txBody>
      </p:sp>
      <p:graphicFrame>
        <p:nvGraphicFramePr>
          <p:cNvPr id="4" name="内容占位符 3"/>
          <p:cNvGraphicFramePr>
            <a:graphicFrameLocks noGrp="1"/>
          </p:cNvGraphicFramePr>
          <p:nvPr>
            <p:ph idx="1"/>
            <p:custDataLst>
              <p:tags r:id="rId1"/>
            </p:custDataLst>
          </p:nvPr>
        </p:nvGraphicFramePr>
        <p:xfrm>
          <a:off x="233363" y="1543050"/>
          <a:ext cx="8676964" cy="4992624"/>
        </p:xfrm>
        <a:graphic>
          <a:graphicData uri="http://schemas.openxmlformats.org/drawingml/2006/table">
            <a:tbl>
              <a:tblPr firstRow="1" firstCol="1" bandRow="1"/>
              <a:tblGrid>
                <a:gridCol w="1020819"/>
                <a:gridCol w="7656145"/>
              </a:tblGrid>
              <a:tr h="257172">
                <a:tc>
                  <a:txBody>
                    <a:bodyPr/>
                    <a:lstStyle/>
                    <a:p>
                      <a:pPr indent="269875" algn="just">
                        <a:lnSpc>
                          <a:spcPct val="130000"/>
                        </a:lnSpc>
                        <a:spcAft>
                          <a:spcPts val="0"/>
                        </a:spcAft>
                      </a:pPr>
                      <a:r>
                        <a:rPr lang="zh-CN" sz="1800" b="1" kern="1000" dirty="0">
                          <a:effectLst/>
                          <a:latin typeface="Times New Roman" panose="02020603050405020304" pitchFamily="18" charset="0"/>
                          <a:ea typeface="宋体" pitchFamily="2" charset="-122"/>
                        </a:rPr>
                        <a:t>类型</a:t>
                      </a:r>
                      <a:endParaRPr lang="zh-CN" sz="1800" b="1" kern="100" dirty="0">
                        <a:effectLst/>
                        <a:latin typeface="Times New Roman" panose="02020603050405020304" pitchFamily="18" charset="0"/>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ct val="130000"/>
                        </a:lnSpc>
                        <a:spcAft>
                          <a:spcPts val="0"/>
                        </a:spcAft>
                      </a:pPr>
                      <a:r>
                        <a:rPr lang="en-US" sz="1800" b="1" kern="1000" dirty="0">
                          <a:effectLst/>
                          <a:latin typeface="Times New Roman" panose="02020603050405020304" pitchFamily="18" charset="0"/>
                          <a:ea typeface="宋体" pitchFamily="2" charset="-122"/>
                        </a:rPr>
                        <a:t>Dog</a:t>
                      </a:r>
                      <a:endParaRPr lang="zh-CN" sz="1800" b="1" kern="100" dirty="0">
                        <a:effectLst/>
                        <a:latin typeface="Times New Roman" panose="02020603050405020304" pitchFamily="18" charset="0"/>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3028">
                <a:tc>
                  <a:txBody>
                    <a:bodyPr/>
                    <a:lstStyle/>
                    <a:p>
                      <a:pPr indent="269875" algn="l">
                        <a:lnSpc>
                          <a:spcPct val="130000"/>
                        </a:lnSpc>
                        <a:spcAft>
                          <a:spcPts val="0"/>
                        </a:spcAft>
                      </a:pPr>
                      <a:r>
                        <a:rPr lang="zh-CN" sz="1800" b="1" kern="1000" dirty="0">
                          <a:effectLst/>
                          <a:latin typeface="Times New Roman" panose="02020603050405020304" pitchFamily="18" charset="0"/>
                          <a:ea typeface="宋体" pitchFamily="2" charset="-122"/>
                        </a:rPr>
                        <a:t>重要特征</a:t>
                      </a:r>
                      <a:endParaRPr lang="en-US" altLang="zh-CN" sz="1800" b="1" kern="1000" dirty="0">
                        <a:effectLst/>
                        <a:latin typeface="Times New Roman" panose="02020603050405020304" pitchFamily="18" charset="0"/>
                        <a:ea typeface="宋体" pitchFamily="2" charset="-122"/>
                      </a:endParaRPr>
                    </a:p>
                    <a:p>
                      <a:pPr indent="269875" algn="l">
                        <a:lnSpc>
                          <a:spcPct val="130000"/>
                        </a:lnSpc>
                        <a:spcAft>
                          <a:spcPts val="0"/>
                        </a:spcAft>
                      </a:pPr>
                      <a:r>
                        <a:rPr lang="zh-CN" sz="1800" b="1" kern="1000" dirty="0">
                          <a:effectLst/>
                          <a:latin typeface="Times New Roman" panose="02020603050405020304" pitchFamily="18" charset="0"/>
                          <a:ea typeface="宋体" pitchFamily="2" charset="-122"/>
                        </a:rPr>
                        <a:t> （数据成员）</a:t>
                      </a:r>
                      <a:endParaRPr lang="zh-CN" sz="1800" b="1" kern="100" dirty="0">
                        <a:effectLst/>
                        <a:latin typeface="Times New Roman" panose="02020603050405020304" pitchFamily="18" charset="0"/>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string name          </a:t>
                      </a:r>
                      <a:r>
                        <a:rPr lang="en-US" sz="1800" b="1" kern="1000" dirty="0" err="1">
                          <a:effectLst/>
                          <a:latin typeface="Times New Roman" panose="02020603050405020304" pitchFamily="18" charset="0"/>
                          <a:ea typeface="宋体" pitchFamily="2" charset="-122"/>
                        </a:rPr>
                        <a:t>name</a:t>
                      </a:r>
                      <a:r>
                        <a:rPr lang="zh-CN" sz="1800" b="1" kern="1000" dirty="0">
                          <a:effectLst/>
                          <a:latin typeface="Times New Roman" panose="02020603050405020304" pitchFamily="18" charset="0"/>
                          <a:ea typeface="宋体" pitchFamily="2" charset="-122"/>
                        </a:rPr>
                        <a:t>为宠物狗名，字符串类型数据</a:t>
                      </a:r>
                      <a:endParaRPr lang="zh-CN" sz="1800" b="1" kern="100" dirty="0">
                        <a:effectLst/>
                        <a:latin typeface="Times New Roman" panose="02020603050405020304" pitchFamily="18" charset="0"/>
                        <a:ea typeface="宋体"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string owner         </a:t>
                      </a:r>
                      <a:r>
                        <a:rPr lang="en-US" sz="1800" b="1" kern="1000" dirty="0" err="1">
                          <a:effectLst/>
                          <a:latin typeface="Times New Roman" panose="02020603050405020304" pitchFamily="18" charset="0"/>
                          <a:ea typeface="宋体" pitchFamily="2" charset="-122"/>
                        </a:rPr>
                        <a:t>owner</a:t>
                      </a:r>
                      <a:r>
                        <a:rPr lang="zh-CN" sz="1800" b="1" kern="1000" dirty="0">
                          <a:effectLst/>
                          <a:latin typeface="Times New Roman" panose="02020603050405020304" pitchFamily="18" charset="0"/>
                          <a:ea typeface="宋体" pitchFamily="2" charset="-122"/>
                        </a:rPr>
                        <a:t>为狗的主人名字，字符串类型数据</a:t>
                      </a:r>
                      <a:endParaRPr lang="zh-CN" sz="1800" b="1" kern="100" dirty="0">
                        <a:effectLst/>
                        <a:latin typeface="Times New Roman" panose="02020603050405020304" pitchFamily="18" charset="0"/>
                        <a:ea typeface="宋体"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string color           </a:t>
                      </a:r>
                      <a:r>
                        <a:rPr lang="en-US" sz="1800" b="1" kern="1000" dirty="0" err="1">
                          <a:effectLst/>
                          <a:latin typeface="Times New Roman" panose="02020603050405020304" pitchFamily="18" charset="0"/>
                          <a:ea typeface="宋体" pitchFamily="2" charset="-122"/>
                        </a:rPr>
                        <a:t>color</a:t>
                      </a:r>
                      <a:r>
                        <a:rPr lang="zh-CN" sz="1800" b="1" kern="1000" dirty="0">
                          <a:effectLst/>
                          <a:latin typeface="Times New Roman" panose="02020603050405020304" pitchFamily="18" charset="0"/>
                          <a:ea typeface="宋体" pitchFamily="2" charset="-122"/>
                        </a:rPr>
                        <a:t>为狗的颜色，字符串类型表示，如“黑色”</a:t>
                      </a:r>
                      <a:endParaRPr lang="zh-CN" sz="1800" b="1" kern="100" dirty="0">
                        <a:effectLst/>
                        <a:latin typeface="Times New Roman" panose="02020603050405020304" pitchFamily="18" charset="0"/>
                        <a:ea typeface="宋体"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double high          </a:t>
                      </a:r>
                      <a:r>
                        <a:rPr lang="en-US" sz="1800" b="1" kern="1000" dirty="0" err="1">
                          <a:effectLst/>
                          <a:latin typeface="Times New Roman" panose="02020603050405020304" pitchFamily="18" charset="0"/>
                          <a:ea typeface="宋体" pitchFamily="2" charset="-122"/>
                        </a:rPr>
                        <a:t>high</a:t>
                      </a:r>
                      <a:r>
                        <a:rPr lang="zh-CN" sz="1800" b="1" kern="1000" dirty="0">
                          <a:effectLst/>
                          <a:latin typeface="Times New Roman" panose="02020603050405020304" pitchFamily="18" charset="0"/>
                          <a:ea typeface="宋体" pitchFamily="2" charset="-122"/>
                        </a:rPr>
                        <a:t>为狗的身高，用双精度数表示</a:t>
                      </a:r>
                      <a:endParaRPr lang="zh-CN" sz="1800" b="1" kern="100" dirty="0">
                        <a:effectLst/>
                        <a:latin typeface="Times New Roman" panose="02020603050405020304" pitchFamily="18" charset="0"/>
                        <a:ea typeface="宋体"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double </a:t>
                      </a:r>
                      <a:r>
                        <a:rPr lang="en-US" sz="1800" b="1" kern="1000" dirty="0" err="1">
                          <a:effectLst/>
                          <a:latin typeface="Times New Roman" panose="02020603050405020304" pitchFamily="18" charset="0"/>
                          <a:ea typeface="宋体" pitchFamily="2" charset="-122"/>
                        </a:rPr>
                        <a:t>len</a:t>
                      </a:r>
                      <a:r>
                        <a:rPr lang="en-US" sz="1800" b="1" kern="1000" dirty="0">
                          <a:effectLst/>
                          <a:latin typeface="Times New Roman" panose="02020603050405020304" pitchFamily="18" charset="0"/>
                          <a:ea typeface="宋体" pitchFamily="2" charset="-122"/>
                        </a:rPr>
                        <a:t>             </a:t>
                      </a:r>
                      <a:r>
                        <a:rPr lang="en-US" sz="1800" b="1" kern="1000" dirty="0" err="1">
                          <a:effectLst/>
                          <a:latin typeface="Times New Roman" panose="02020603050405020304" pitchFamily="18" charset="0"/>
                          <a:ea typeface="宋体" pitchFamily="2" charset="-122"/>
                        </a:rPr>
                        <a:t>len</a:t>
                      </a:r>
                      <a:r>
                        <a:rPr lang="zh-CN" sz="1800" b="1" kern="1000" dirty="0">
                          <a:effectLst/>
                          <a:latin typeface="Times New Roman" panose="02020603050405020304" pitchFamily="18" charset="0"/>
                          <a:ea typeface="宋体" pitchFamily="2" charset="-122"/>
                        </a:rPr>
                        <a:t>为狗的长短，用双精度数表示</a:t>
                      </a:r>
                      <a:endParaRPr lang="zh-CN" sz="1800" b="1" kern="100" dirty="0">
                        <a:effectLst/>
                        <a:latin typeface="Times New Roman" panose="02020603050405020304" pitchFamily="18" charset="0"/>
                        <a:ea typeface="宋体"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string breed          </a:t>
                      </a:r>
                      <a:r>
                        <a:rPr lang="en-US" sz="1800" b="1" kern="1000" dirty="0" err="1">
                          <a:effectLst/>
                          <a:latin typeface="Times New Roman" panose="02020603050405020304" pitchFamily="18" charset="0"/>
                          <a:ea typeface="宋体" pitchFamily="2" charset="-122"/>
                        </a:rPr>
                        <a:t>breed</a:t>
                      </a:r>
                      <a:r>
                        <a:rPr lang="zh-CN" sz="1800" b="1" kern="1000" dirty="0">
                          <a:effectLst/>
                          <a:latin typeface="Times New Roman" panose="02020603050405020304" pitchFamily="18" charset="0"/>
                          <a:ea typeface="宋体" pitchFamily="2" charset="-122"/>
                        </a:rPr>
                        <a:t>为狗的品种，用字符串表示，如“贵宾犬”</a:t>
                      </a:r>
                      <a:endParaRPr lang="zh-CN" sz="1800" b="1" kern="100" dirty="0">
                        <a:effectLst/>
                        <a:latin typeface="Times New Roman" panose="02020603050405020304" pitchFamily="18" charset="0"/>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0199">
                <a:tc>
                  <a:txBody>
                    <a:bodyPr/>
                    <a:lstStyle/>
                    <a:p>
                      <a:pPr indent="269875" algn="just">
                        <a:lnSpc>
                          <a:spcPct val="130000"/>
                        </a:lnSpc>
                        <a:spcAft>
                          <a:spcPts val="0"/>
                        </a:spcAft>
                      </a:pPr>
                      <a:r>
                        <a:rPr lang="zh-CN" sz="1800" b="1" kern="1000" dirty="0">
                          <a:effectLst/>
                          <a:latin typeface="Times New Roman" panose="02020603050405020304" pitchFamily="18" charset="0"/>
                          <a:ea typeface="宋体" pitchFamily="2" charset="-122"/>
                        </a:rPr>
                        <a:t>接口（成员函数）</a:t>
                      </a:r>
                      <a:endParaRPr lang="zh-CN" sz="1800" b="1" kern="100" dirty="0">
                        <a:effectLst/>
                        <a:latin typeface="Times New Roman" panose="02020603050405020304" pitchFamily="18" charset="0"/>
                        <a:ea typeface="宋体"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          </a:t>
                      </a:r>
                      <a:endParaRPr lang="zh-CN" sz="1800" b="1" kern="100" dirty="0">
                        <a:effectLst/>
                        <a:latin typeface="Times New Roman" panose="02020603050405020304" pitchFamily="18" charset="0"/>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void run();           </a:t>
                      </a:r>
                      <a:r>
                        <a:rPr lang="zh-CN" sz="1800" b="1" kern="1000" dirty="0">
                          <a:effectLst/>
                          <a:latin typeface="Times New Roman" panose="02020603050405020304" pitchFamily="18" charset="0"/>
                          <a:ea typeface="宋体" pitchFamily="2" charset="-122"/>
                        </a:rPr>
                        <a:t>按照狗的品种，输出狗跑的大致状态，速度等；</a:t>
                      </a:r>
                      <a:endParaRPr lang="zh-CN" sz="1800" b="1" kern="100" dirty="0">
                        <a:effectLst/>
                        <a:latin typeface="Times New Roman" panose="02020603050405020304" pitchFamily="18" charset="0"/>
                        <a:ea typeface="宋体"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void </a:t>
                      </a:r>
                      <a:r>
                        <a:rPr lang="en-US" sz="1800" b="1" kern="1000" dirty="0" err="1">
                          <a:effectLst/>
                          <a:latin typeface="Times New Roman" panose="02020603050405020304" pitchFamily="18" charset="0"/>
                          <a:ea typeface="宋体" pitchFamily="2" charset="-122"/>
                        </a:rPr>
                        <a:t>setName</a:t>
                      </a:r>
                      <a:r>
                        <a:rPr lang="en-US" sz="1800" b="1" kern="1000" dirty="0">
                          <a:effectLst/>
                          <a:latin typeface="Times New Roman" panose="02020603050405020304" pitchFamily="18" charset="0"/>
                          <a:ea typeface="宋体" pitchFamily="2" charset="-122"/>
                        </a:rPr>
                        <a:t>(string )</a:t>
                      </a:r>
                      <a:r>
                        <a:rPr lang="zh-CN" sz="1800" b="1" kern="1000" dirty="0">
                          <a:effectLst/>
                          <a:latin typeface="Times New Roman" panose="02020603050405020304" pitchFamily="18" charset="0"/>
                          <a:ea typeface="宋体" pitchFamily="2" charset="-122"/>
                        </a:rPr>
                        <a:t>；</a:t>
                      </a:r>
                      <a:r>
                        <a:rPr lang="en-US" sz="1800" b="1" kern="1000" dirty="0">
                          <a:effectLst/>
                          <a:latin typeface="Times New Roman" panose="02020603050405020304" pitchFamily="18" charset="0"/>
                          <a:ea typeface="宋体" pitchFamily="2" charset="-122"/>
                        </a:rPr>
                        <a:t>/  string </a:t>
                      </a:r>
                      <a:r>
                        <a:rPr lang="en-US" sz="1800" b="1" kern="1000" dirty="0" err="1">
                          <a:effectLst/>
                          <a:latin typeface="Times New Roman" panose="02020603050405020304" pitchFamily="18" charset="0"/>
                          <a:ea typeface="宋体" pitchFamily="2" charset="-122"/>
                        </a:rPr>
                        <a:t>getName</a:t>
                      </a:r>
                      <a:r>
                        <a:rPr lang="en-US" sz="1800" b="1" kern="1000" dirty="0">
                          <a:effectLst/>
                          <a:latin typeface="Times New Roman" panose="02020603050405020304" pitchFamily="18" charset="0"/>
                          <a:ea typeface="宋体" pitchFamily="2" charset="-122"/>
                        </a:rPr>
                        <a:t>();          </a:t>
                      </a:r>
                      <a:r>
                        <a:rPr lang="zh-CN" sz="1800" b="1" kern="1000" dirty="0">
                          <a:effectLst/>
                          <a:latin typeface="Times New Roman" panose="02020603050405020304" pitchFamily="18" charset="0"/>
                          <a:ea typeface="宋体" pitchFamily="2" charset="-122"/>
                        </a:rPr>
                        <a:t>设置</a:t>
                      </a:r>
                      <a:r>
                        <a:rPr lang="en-US" sz="1800" b="1" kern="1000" dirty="0">
                          <a:effectLst/>
                          <a:latin typeface="Times New Roman" panose="02020603050405020304" pitchFamily="18" charset="0"/>
                          <a:ea typeface="宋体" pitchFamily="2" charset="-122"/>
                        </a:rPr>
                        <a:t>/</a:t>
                      </a:r>
                      <a:r>
                        <a:rPr lang="zh-CN" sz="1800" b="1" kern="1000" dirty="0">
                          <a:effectLst/>
                          <a:latin typeface="Times New Roman" panose="02020603050405020304" pitchFamily="18" charset="0"/>
                          <a:ea typeface="宋体" pitchFamily="2" charset="-122"/>
                        </a:rPr>
                        <a:t>获取狗的名字</a:t>
                      </a:r>
                      <a:endParaRPr lang="zh-CN" sz="1800" b="1" kern="100" dirty="0">
                        <a:effectLst/>
                        <a:latin typeface="Times New Roman" panose="02020603050405020304" pitchFamily="18" charset="0"/>
                        <a:ea typeface="宋体"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void </a:t>
                      </a:r>
                      <a:r>
                        <a:rPr lang="en-US" sz="1800" b="1" kern="1000" dirty="0" err="1">
                          <a:effectLst/>
                          <a:latin typeface="Times New Roman" panose="02020603050405020304" pitchFamily="18" charset="0"/>
                          <a:ea typeface="宋体" pitchFamily="2" charset="-122"/>
                        </a:rPr>
                        <a:t>setOwner</a:t>
                      </a:r>
                      <a:r>
                        <a:rPr lang="en-US" sz="1800" b="1" kern="1000" dirty="0">
                          <a:effectLst/>
                          <a:latin typeface="Times New Roman" panose="02020603050405020304" pitchFamily="18" charset="0"/>
                          <a:ea typeface="宋体" pitchFamily="2" charset="-122"/>
                        </a:rPr>
                        <a:t>(string)</a:t>
                      </a:r>
                      <a:r>
                        <a:rPr lang="zh-CN" sz="1800" b="1" kern="1000" dirty="0">
                          <a:effectLst/>
                          <a:latin typeface="Times New Roman" panose="02020603050405020304" pitchFamily="18" charset="0"/>
                          <a:ea typeface="宋体" pitchFamily="2" charset="-122"/>
                        </a:rPr>
                        <a:t>；</a:t>
                      </a:r>
                      <a:r>
                        <a:rPr lang="en-US" sz="1800" b="1" kern="1000" dirty="0">
                          <a:effectLst/>
                          <a:latin typeface="Times New Roman" panose="02020603050405020304" pitchFamily="18" charset="0"/>
                          <a:ea typeface="宋体" pitchFamily="2" charset="-122"/>
                        </a:rPr>
                        <a:t>/  string </a:t>
                      </a:r>
                      <a:r>
                        <a:rPr lang="en-US" sz="1800" b="1" kern="1000" dirty="0" err="1">
                          <a:effectLst/>
                          <a:latin typeface="Times New Roman" panose="02020603050405020304" pitchFamily="18" charset="0"/>
                          <a:ea typeface="宋体" pitchFamily="2" charset="-122"/>
                        </a:rPr>
                        <a:t>getOwner</a:t>
                      </a:r>
                      <a:r>
                        <a:rPr lang="en-US" sz="1800" b="1" kern="1000" dirty="0">
                          <a:effectLst/>
                          <a:latin typeface="Times New Roman" panose="02020603050405020304" pitchFamily="18" charset="0"/>
                          <a:ea typeface="宋体" pitchFamily="2" charset="-122"/>
                        </a:rPr>
                        <a:t>()</a:t>
                      </a:r>
                      <a:r>
                        <a:rPr lang="zh-CN" sz="1800" b="1" kern="1000" dirty="0">
                          <a:effectLst/>
                          <a:latin typeface="Times New Roman" panose="02020603050405020304" pitchFamily="18" charset="0"/>
                          <a:ea typeface="宋体" pitchFamily="2" charset="-122"/>
                        </a:rPr>
                        <a:t>；</a:t>
                      </a:r>
                      <a:r>
                        <a:rPr lang="en-US" sz="1800" b="1" kern="1000" dirty="0">
                          <a:effectLst/>
                          <a:latin typeface="Times New Roman" panose="02020603050405020304" pitchFamily="18" charset="0"/>
                          <a:ea typeface="宋体" pitchFamily="2" charset="-122"/>
                        </a:rPr>
                        <a:t>      </a:t>
                      </a:r>
                      <a:r>
                        <a:rPr lang="zh-CN" sz="1800" b="1" kern="1000" dirty="0">
                          <a:effectLst/>
                          <a:latin typeface="Times New Roman" panose="02020603050405020304" pitchFamily="18" charset="0"/>
                          <a:ea typeface="宋体" pitchFamily="2" charset="-122"/>
                        </a:rPr>
                        <a:t>设置</a:t>
                      </a:r>
                      <a:r>
                        <a:rPr lang="en-US" sz="1800" b="1" kern="1000" dirty="0">
                          <a:effectLst/>
                          <a:latin typeface="Times New Roman" panose="02020603050405020304" pitchFamily="18" charset="0"/>
                          <a:ea typeface="宋体" pitchFamily="2" charset="-122"/>
                        </a:rPr>
                        <a:t>/</a:t>
                      </a:r>
                      <a:r>
                        <a:rPr lang="zh-CN" sz="1800" b="1" kern="1000" dirty="0">
                          <a:effectLst/>
                          <a:latin typeface="Times New Roman" panose="02020603050405020304" pitchFamily="18" charset="0"/>
                          <a:ea typeface="宋体" pitchFamily="2" charset="-122"/>
                        </a:rPr>
                        <a:t>获取狗的主人名字</a:t>
                      </a:r>
                      <a:endParaRPr lang="zh-CN" sz="1800" b="1" kern="100" dirty="0">
                        <a:effectLst/>
                        <a:latin typeface="Times New Roman" panose="02020603050405020304" pitchFamily="18" charset="0"/>
                        <a:ea typeface="宋体"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void </a:t>
                      </a:r>
                      <a:r>
                        <a:rPr lang="en-US" sz="1800" b="1" kern="1000" dirty="0" err="1">
                          <a:effectLst/>
                          <a:latin typeface="Times New Roman" panose="02020603050405020304" pitchFamily="18" charset="0"/>
                          <a:ea typeface="宋体" pitchFamily="2" charset="-122"/>
                        </a:rPr>
                        <a:t>setHigh</a:t>
                      </a:r>
                      <a:r>
                        <a:rPr lang="en-US" sz="1800" b="1" kern="1000" dirty="0">
                          <a:effectLst/>
                          <a:latin typeface="Times New Roman" panose="02020603050405020304" pitchFamily="18" charset="0"/>
                          <a:ea typeface="宋体" pitchFamily="2" charset="-122"/>
                        </a:rPr>
                        <a:t>(double)</a:t>
                      </a:r>
                      <a:r>
                        <a:rPr lang="zh-CN" sz="1800" b="1" kern="1000" dirty="0">
                          <a:effectLst/>
                          <a:latin typeface="Times New Roman" panose="02020603050405020304" pitchFamily="18" charset="0"/>
                          <a:ea typeface="宋体" pitchFamily="2" charset="-122"/>
                        </a:rPr>
                        <a:t>； </a:t>
                      </a:r>
                      <a:r>
                        <a:rPr lang="en-US" sz="1800" b="1" kern="1000" dirty="0">
                          <a:effectLst/>
                          <a:latin typeface="Times New Roman" panose="02020603050405020304" pitchFamily="18" charset="0"/>
                          <a:ea typeface="宋体" pitchFamily="2" charset="-122"/>
                        </a:rPr>
                        <a:t>/  double </a:t>
                      </a:r>
                      <a:r>
                        <a:rPr lang="en-US" sz="1800" b="1" kern="1000" dirty="0" err="1">
                          <a:effectLst/>
                          <a:latin typeface="Times New Roman" panose="02020603050405020304" pitchFamily="18" charset="0"/>
                          <a:ea typeface="宋体" pitchFamily="2" charset="-122"/>
                        </a:rPr>
                        <a:t>getHigh</a:t>
                      </a:r>
                      <a:r>
                        <a:rPr lang="en-US" sz="1800" b="1" kern="1000" dirty="0">
                          <a:effectLst/>
                          <a:latin typeface="Times New Roman" panose="02020603050405020304" pitchFamily="18" charset="0"/>
                          <a:ea typeface="宋体" pitchFamily="2" charset="-122"/>
                        </a:rPr>
                        <a:t>()</a:t>
                      </a:r>
                      <a:r>
                        <a:rPr lang="zh-CN" sz="1800" b="1" kern="1000" dirty="0">
                          <a:effectLst/>
                          <a:latin typeface="Times New Roman" panose="02020603050405020304" pitchFamily="18" charset="0"/>
                          <a:ea typeface="宋体" pitchFamily="2" charset="-122"/>
                        </a:rPr>
                        <a:t>；</a:t>
                      </a:r>
                      <a:r>
                        <a:rPr lang="en-US" sz="1800" b="1" kern="1000" dirty="0">
                          <a:effectLst/>
                          <a:latin typeface="Times New Roman" panose="02020603050405020304" pitchFamily="18" charset="0"/>
                          <a:ea typeface="宋体" pitchFamily="2" charset="-122"/>
                        </a:rPr>
                        <a:t>       </a:t>
                      </a:r>
                      <a:r>
                        <a:rPr lang="zh-CN" sz="1800" b="1" kern="1000" dirty="0">
                          <a:effectLst/>
                          <a:latin typeface="Times New Roman" panose="02020603050405020304" pitchFamily="18" charset="0"/>
                          <a:ea typeface="宋体" pitchFamily="2" charset="-122"/>
                        </a:rPr>
                        <a:t>设置</a:t>
                      </a:r>
                      <a:r>
                        <a:rPr lang="en-US" sz="1800" b="1" kern="1000" dirty="0">
                          <a:effectLst/>
                          <a:latin typeface="Times New Roman" panose="02020603050405020304" pitchFamily="18" charset="0"/>
                          <a:ea typeface="宋体" pitchFamily="2" charset="-122"/>
                        </a:rPr>
                        <a:t>/</a:t>
                      </a:r>
                      <a:r>
                        <a:rPr lang="zh-CN" sz="1800" b="1" kern="1000" dirty="0">
                          <a:effectLst/>
                          <a:latin typeface="Times New Roman" panose="02020603050405020304" pitchFamily="18" charset="0"/>
                          <a:ea typeface="宋体" pitchFamily="2" charset="-122"/>
                        </a:rPr>
                        <a:t>获取狗的身高数据</a:t>
                      </a:r>
                      <a:endParaRPr lang="zh-CN" sz="1800" b="1" kern="100" dirty="0">
                        <a:effectLst/>
                        <a:latin typeface="Times New Roman" panose="02020603050405020304" pitchFamily="18" charset="0"/>
                        <a:ea typeface="宋体"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void </a:t>
                      </a:r>
                      <a:r>
                        <a:rPr lang="en-US" sz="1800" b="1" kern="1000" dirty="0" err="1">
                          <a:effectLst/>
                          <a:latin typeface="Times New Roman" panose="02020603050405020304" pitchFamily="18" charset="0"/>
                          <a:ea typeface="宋体" pitchFamily="2" charset="-122"/>
                        </a:rPr>
                        <a:t>setLen</a:t>
                      </a:r>
                      <a:r>
                        <a:rPr lang="en-US" sz="1800" b="1" kern="1000" dirty="0">
                          <a:effectLst/>
                          <a:latin typeface="Times New Roman" panose="02020603050405020304" pitchFamily="18" charset="0"/>
                          <a:ea typeface="宋体" pitchFamily="2" charset="-122"/>
                        </a:rPr>
                        <a:t>(double);   /  double </a:t>
                      </a:r>
                      <a:r>
                        <a:rPr lang="en-US" sz="1800" b="1" kern="1000" dirty="0" err="1">
                          <a:effectLst/>
                          <a:latin typeface="Times New Roman" panose="02020603050405020304" pitchFamily="18" charset="0"/>
                          <a:ea typeface="宋体" pitchFamily="2" charset="-122"/>
                        </a:rPr>
                        <a:t>getLen</a:t>
                      </a:r>
                      <a:r>
                        <a:rPr lang="en-US" sz="1800" b="1" kern="1000" dirty="0">
                          <a:effectLst/>
                          <a:latin typeface="Times New Roman" panose="02020603050405020304" pitchFamily="18" charset="0"/>
                          <a:ea typeface="宋体" pitchFamily="2" charset="-122"/>
                        </a:rPr>
                        <a:t>()</a:t>
                      </a:r>
                      <a:r>
                        <a:rPr lang="zh-CN" sz="1800" b="1" kern="1000" dirty="0">
                          <a:effectLst/>
                          <a:latin typeface="Times New Roman" panose="02020603050405020304" pitchFamily="18" charset="0"/>
                          <a:ea typeface="宋体" pitchFamily="2" charset="-122"/>
                        </a:rPr>
                        <a:t>；</a:t>
                      </a:r>
                      <a:r>
                        <a:rPr lang="en-US" sz="1800" b="1" kern="1000" dirty="0">
                          <a:effectLst/>
                          <a:latin typeface="Times New Roman" panose="02020603050405020304" pitchFamily="18" charset="0"/>
                          <a:ea typeface="宋体" pitchFamily="2" charset="-122"/>
                        </a:rPr>
                        <a:t>          </a:t>
                      </a:r>
                      <a:r>
                        <a:rPr lang="zh-CN" sz="1800" b="1" kern="1000" dirty="0">
                          <a:effectLst/>
                          <a:latin typeface="Times New Roman" panose="02020603050405020304" pitchFamily="18" charset="0"/>
                          <a:ea typeface="宋体" pitchFamily="2" charset="-122"/>
                        </a:rPr>
                        <a:t>设置</a:t>
                      </a:r>
                      <a:r>
                        <a:rPr lang="en-US" sz="1800" b="1" kern="1000" dirty="0">
                          <a:effectLst/>
                          <a:latin typeface="Times New Roman" panose="02020603050405020304" pitchFamily="18" charset="0"/>
                          <a:ea typeface="宋体" pitchFamily="2" charset="-122"/>
                        </a:rPr>
                        <a:t>/</a:t>
                      </a:r>
                      <a:r>
                        <a:rPr lang="zh-CN" sz="1800" b="1" kern="1000" dirty="0">
                          <a:effectLst/>
                          <a:latin typeface="Times New Roman" panose="02020603050405020304" pitchFamily="18" charset="0"/>
                          <a:ea typeface="宋体" pitchFamily="2" charset="-122"/>
                        </a:rPr>
                        <a:t>获取狗的长短数据</a:t>
                      </a:r>
                      <a:endParaRPr lang="zh-CN" sz="1800" b="1" kern="100" dirty="0">
                        <a:effectLst/>
                        <a:latin typeface="Times New Roman" panose="02020603050405020304" pitchFamily="18" charset="0"/>
                        <a:ea typeface="宋体"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void </a:t>
                      </a:r>
                      <a:r>
                        <a:rPr lang="en-US" sz="1800" b="1" kern="1000" dirty="0" err="1">
                          <a:effectLst/>
                          <a:latin typeface="Times New Roman" panose="02020603050405020304" pitchFamily="18" charset="0"/>
                          <a:ea typeface="宋体" pitchFamily="2" charset="-122"/>
                        </a:rPr>
                        <a:t>setBreed</a:t>
                      </a:r>
                      <a:r>
                        <a:rPr lang="en-US" sz="1800" b="1" kern="1000" dirty="0">
                          <a:effectLst/>
                          <a:latin typeface="Times New Roman" panose="02020603050405020304" pitchFamily="18" charset="0"/>
                          <a:ea typeface="宋体" pitchFamily="2" charset="-122"/>
                        </a:rPr>
                        <a:t>(string)</a:t>
                      </a:r>
                      <a:r>
                        <a:rPr lang="zh-CN" sz="1800" b="1" kern="1000" dirty="0">
                          <a:effectLst/>
                          <a:latin typeface="Times New Roman" panose="02020603050405020304" pitchFamily="18" charset="0"/>
                          <a:ea typeface="宋体" pitchFamily="2" charset="-122"/>
                        </a:rPr>
                        <a:t>； </a:t>
                      </a:r>
                      <a:r>
                        <a:rPr lang="en-US" sz="1800" b="1" kern="1000" dirty="0">
                          <a:effectLst/>
                          <a:latin typeface="Times New Roman" panose="02020603050405020304" pitchFamily="18" charset="0"/>
                          <a:ea typeface="宋体" pitchFamily="2" charset="-122"/>
                        </a:rPr>
                        <a:t>/  string </a:t>
                      </a:r>
                      <a:r>
                        <a:rPr lang="en-US" sz="1800" b="1" kern="1000" dirty="0" err="1">
                          <a:effectLst/>
                          <a:latin typeface="Times New Roman" panose="02020603050405020304" pitchFamily="18" charset="0"/>
                          <a:ea typeface="宋体" pitchFamily="2" charset="-122"/>
                        </a:rPr>
                        <a:t>getBreed</a:t>
                      </a:r>
                      <a:r>
                        <a:rPr lang="en-US" sz="1800" b="1" kern="1000" dirty="0">
                          <a:effectLst/>
                          <a:latin typeface="Times New Roman" panose="02020603050405020304" pitchFamily="18" charset="0"/>
                          <a:ea typeface="宋体" pitchFamily="2" charset="-122"/>
                        </a:rPr>
                        <a:t>()</a:t>
                      </a:r>
                      <a:r>
                        <a:rPr lang="zh-CN" sz="1800" b="1" kern="1000" dirty="0">
                          <a:effectLst/>
                          <a:latin typeface="Times New Roman" panose="02020603050405020304" pitchFamily="18" charset="0"/>
                          <a:ea typeface="宋体" pitchFamily="2" charset="-122"/>
                        </a:rPr>
                        <a:t>；</a:t>
                      </a:r>
                      <a:r>
                        <a:rPr lang="en-US" sz="1800" b="1" kern="1000" dirty="0">
                          <a:effectLst/>
                          <a:latin typeface="Times New Roman" panose="02020603050405020304" pitchFamily="18" charset="0"/>
                          <a:ea typeface="宋体" pitchFamily="2" charset="-122"/>
                        </a:rPr>
                        <a:t>       </a:t>
                      </a:r>
                      <a:r>
                        <a:rPr lang="zh-CN" sz="1800" b="1" kern="1000" dirty="0">
                          <a:effectLst/>
                          <a:latin typeface="Times New Roman" panose="02020603050405020304" pitchFamily="18" charset="0"/>
                          <a:ea typeface="宋体" pitchFamily="2" charset="-122"/>
                        </a:rPr>
                        <a:t>设置</a:t>
                      </a:r>
                      <a:r>
                        <a:rPr lang="en-US" sz="1800" b="1" kern="1000" dirty="0">
                          <a:effectLst/>
                          <a:latin typeface="Times New Roman" panose="02020603050405020304" pitchFamily="18" charset="0"/>
                          <a:ea typeface="宋体" pitchFamily="2" charset="-122"/>
                        </a:rPr>
                        <a:t>/</a:t>
                      </a:r>
                      <a:r>
                        <a:rPr lang="zh-CN" sz="1800" b="1" kern="1000" dirty="0">
                          <a:effectLst/>
                          <a:latin typeface="Times New Roman" panose="02020603050405020304" pitchFamily="18" charset="0"/>
                          <a:ea typeface="宋体" pitchFamily="2" charset="-122"/>
                        </a:rPr>
                        <a:t>获取狗的品种</a:t>
                      </a:r>
                      <a:endParaRPr lang="zh-CN" sz="1800" b="1" kern="100" dirty="0">
                        <a:effectLst/>
                        <a:latin typeface="Times New Roman" panose="02020603050405020304" pitchFamily="18" charset="0"/>
                        <a:ea typeface="宋体" pitchFamily="2" charset="-122"/>
                      </a:endParaRPr>
                    </a:p>
                    <a:p>
                      <a:pPr indent="269875" algn="just">
                        <a:lnSpc>
                          <a:spcPct val="130000"/>
                        </a:lnSpc>
                        <a:spcAft>
                          <a:spcPts val="0"/>
                        </a:spcAft>
                      </a:pPr>
                      <a:r>
                        <a:rPr lang="en-US" sz="1800" b="1" kern="1000" dirty="0">
                          <a:effectLst/>
                          <a:latin typeface="Times New Roman" panose="02020603050405020304" pitchFamily="18" charset="0"/>
                          <a:ea typeface="宋体" pitchFamily="2" charset="-122"/>
                        </a:rPr>
                        <a:t>void </a:t>
                      </a:r>
                      <a:r>
                        <a:rPr lang="en-US" sz="1800" b="1" kern="1000" dirty="0" err="1">
                          <a:effectLst/>
                          <a:latin typeface="Times New Roman" panose="02020603050405020304" pitchFamily="18" charset="0"/>
                          <a:ea typeface="宋体" pitchFamily="2" charset="-122"/>
                        </a:rPr>
                        <a:t>setColor</a:t>
                      </a:r>
                      <a:r>
                        <a:rPr lang="en-US" sz="1800" b="1" kern="1000" dirty="0">
                          <a:effectLst/>
                          <a:latin typeface="Times New Roman" panose="02020603050405020304" pitchFamily="18" charset="0"/>
                          <a:ea typeface="宋体" pitchFamily="2" charset="-122"/>
                        </a:rPr>
                        <a:t>(string)</a:t>
                      </a:r>
                      <a:r>
                        <a:rPr lang="zh-CN" sz="1800" b="1" kern="1000" dirty="0">
                          <a:effectLst/>
                          <a:latin typeface="Times New Roman" panose="02020603050405020304" pitchFamily="18" charset="0"/>
                          <a:ea typeface="宋体" pitchFamily="2" charset="-122"/>
                        </a:rPr>
                        <a:t>； </a:t>
                      </a:r>
                      <a:r>
                        <a:rPr lang="en-US" sz="1800" b="1" kern="1000" dirty="0">
                          <a:effectLst/>
                          <a:latin typeface="Times New Roman" panose="02020603050405020304" pitchFamily="18" charset="0"/>
                          <a:ea typeface="宋体" pitchFamily="2" charset="-122"/>
                        </a:rPr>
                        <a:t>/  string </a:t>
                      </a:r>
                      <a:r>
                        <a:rPr lang="en-US" sz="1800" b="1" kern="1000" dirty="0" err="1">
                          <a:effectLst/>
                          <a:latin typeface="Times New Roman" panose="02020603050405020304" pitchFamily="18" charset="0"/>
                          <a:ea typeface="宋体" pitchFamily="2" charset="-122"/>
                        </a:rPr>
                        <a:t>getColor</a:t>
                      </a:r>
                      <a:r>
                        <a:rPr lang="en-US" sz="1800" b="1" kern="1000" dirty="0">
                          <a:effectLst/>
                          <a:latin typeface="Times New Roman" panose="02020603050405020304" pitchFamily="18" charset="0"/>
                          <a:ea typeface="宋体" pitchFamily="2" charset="-122"/>
                        </a:rPr>
                        <a:t>()</a:t>
                      </a:r>
                      <a:r>
                        <a:rPr lang="zh-CN" sz="1800" b="1" kern="1000" dirty="0">
                          <a:effectLst/>
                          <a:latin typeface="Times New Roman" panose="02020603050405020304" pitchFamily="18" charset="0"/>
                          <a:ea typeface="宋体" pitchFamily="2" charset="-122"/>
                        </a:rPr>
                        <a:t>；</a:t>
                      </a:r>
                      <a:r>
                        <a:rPr lang="en-US" sz="1800" b="1" kern="1000" dirty="0">
                          <a:effectLst/>
                          <a:latin typeface="Times New Roman" panose="02020603050405020304" pitchFamily="18" charset="0"/>
                          <a:ea typeface="宋体" pitchFamily="2" charset="-122"/>
                        </a:rPr>
                        <a:t>        </a:t>
                      </a:r>
                      <a:r>
                        <a:rPr lang="zh-CN" sz="1800" b="1" kern="1000" dirty="0">
                          <a:effectLst/>
                          <a:latin typeface="Times New Roman" panose="02020603050405020304" pitchFamily="18" charset="0"/>
                          <a:ea typeface="宋体" pitchFamily="2" charset="-122"/>
                        </a:rPr>
                        <a:t>设置</a:t>
                      </a:r>
                      <a:r>
                        <a:rPr lang="en-US" sz="1800" b="1" kern="1000" dirty="0">
                          <a:effectLst/>
                          <a:latin typeface="Times New Roman" panose="02020603050405020304" pitchFamily="18" charset="0"/>
                          <a:ea typeface="宋体" pitchFamily="2" charset="-122"/>
                        </a:rPr>
                        <a:t>/</a:t>
                      </a:r>
                      <a:r>
                        <a:rPr lang="zh-CN" sz="1800" b="1" kern="1000" dirty="0">
                          <a:effectLst/>
                          <a:latin typeface="Times New Roman" panose="02020603050405020304" pitchFamily="18" charset="0"/>
                          <a:ea typeface="宋体" pitchFamily="2" charset="-122"/>
                        </a:rPr>
                        <a:t>获取狗的颜色</a:t>
                      </a:r>
                      <a:endParaRPr lang="zh-CN" sz="1800" b="1" kern="100" dirty="0">
                        <a:effectLst/>
                        <a:latin typeface="Times New Roman" panose="02020603050405020304" pitchFamily="18" charset="0"/>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107950" y="1019175"/>
            <a:ext cx="3530600" cy="523875"/>
          </a:xfrm>
          <a:prstGeom prst="rect">
            <a:avLst/>
          </a:prstGeom>
        </p:spPr>
        <p:txBody>
          <a:bodyPr wrap="none">
            <a:spAutoFit/>
          </a:bodyPr>
          <a:lstStyle/>
          <a:p>
            <a:pPr marL="457200" indent="-457200" eaLnBrk="0" hangingPunct="0">
              <a:buFont typeface="Arial" panose="020B0604020202020204" pitchFamily="34" charset="0"/>
              <a:buChar char="•"/>
              <a:defRPr/>
            </a:pPr>
            <a:r>
              <a:rPr lang="zh-CN" altLang="zh-CN" sz="2800" b="1" kern="1000" dirty="0">
                <a:solidFill>
                  <a:srgbClr val="0000CC"/>
                </a:solidFill>
                <a:latin typeface="Times New Roman" panose="02020603050405020304" pitchFamily="18" charset="0"/>
                <a:ea typeface="宋体" pitchFamily="2" charset="-122"/>
                <a:cs typeface="Times New Roman" panose="02020603050405020304" pitchFamily="18" charset="0"/>
              </a:rPr>
              <a:t>宠物狗的抽象</a:t>
            </a:r>
            <a:r>
              <a:rPr lang="zh-CN" altLang="en-US" sz="2800" b="1" kern="1000" dirty="0">
                <a:solidFill>
                  <a:srgbClr val="0000CC"/>
                </a:solidFill>
                <a:latin typeface="Times New Roman" panose="02020603050405020304" pitchFamily="18" charset="0"/>
                <a:ea typeface="宋体" pitchFamily="2" charset="-122"/>
                <a:cs typeface="Times New Roman" panose="02020603050405020304" pitchFamily="18" charset="0"/>
              </a:rPr>
              <a:t>结果</a:t>
            </a:r>
            <a:endParaRPr lang="zh-CN" altLang="en-US" sz="2800" b="1" dirty="0">
              <a:solidFill>
                <a:srgbClr val="0000CC"/>
              </a:solidFill>
              <a:latin typeface="Arial" panose="020B0604020202020204" pitchFamily="34" charset="0"/>
              <a:ea typeface="宋体" pitchFamily="2"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487363" y="1125538"/>
            <a:ext cx="8199437" cy="5327650"/>
          </a:xfrm>
        </p:spPr>
        <p:txBody>
          <a:bodyPr/>
          <a:lstStyle/>
          <a:p>
            <a:pPr eaLnBrk="1" hangingPunct="1">
              <a:lnSpc>
                <a:spcPct val="80000"/>
              </a:lnSpc>
              <a:buFontTx/>
              <a:buNone/>
            </a:pPr>
            <a:r>
              <a:rPr lang="en-US" altLang="zh-CN" dirty="0" smtClean="0">
                <a:solidFill>
                  <a:srgbClr val="0000CC"/>
                </a:solidFill>
              </a:rPr>
              <a:t> </a:t>
            </a:r>
            <a:r>
              <a:rPr lang="en-US" altLang="zh-CN" b="1" dirty="0" smtClean="0">
                <a:solidFill>
                  <a:srgbClr val="0000CC"/>
                </a:solidFill>
              </a:rPr>
              <a:t>4</a:t>
            </a:r>
            <a:r>
              <a:rPr lang="zh-CN" altLang="en-US" b="1" dirty="0" smtClean="0">
                <a:solidFill>
                  <a:srgbClr val="0000CC"/>
                </a:solidFill>
              </a:rPr>
              <a:t>．定义</a:t>
            </a:r>
            <a:r>
              <a:rPr lang="zh-CN" altLang="en-US" b="1" dirty="0" smtClean="0">
                <a:solidFill>
                  <a:srgbClr val="0000CC"/>
                </a:solidFill>
                <a:sym typeface="+mn-ea"/>
              </a:rPr>
              <a:t>拷贝</a:t>
            </a:r>
            <a:r>
              <a:rPr lang="zh-CN" altLang="en-US" b="1" dirty="0" smtClean="0">
                <a:solidFill>
                  <a:srgbClr val="0000CC"/>
                </a:solidFill>
              </a:rPr>
              <a:t>构造函数</a:t>
            </a:r>
            <a:endParaRPr lang="zh-CN" altLang="en-US" b="1" dirty="0" smtClean="0">
              <a:solidFill>
                <a:srgbClr val="0000CC"/>
              </a:solidFill>
            </a:endParaRPr>
          </a:p>
          <a:p>
            <a:pPr lvl="1" eaLnBrk="1" hangingPunct="1">
              <a:lnSpc>
                <a:spcPct val="80000"/>
              </a:lnSpc>
            </a:pPr>
            <a:r>
              <a:rPr lang="zh-CN" altLang="en-US" b="1" dirty="0" smtClean="0"/>
              <a:t>解决上述问题的方法是为类提供复制构造函数</a:t>
            </a:r>
            <a:endParaRPr lang="zh-CN" altLang="en-US" b="1" dirty="0" smtClean="0"/>
          </a:p>
          <a:p>
            <a:pPr eaLnBrk="1" hangingPunct="1">
              <a:lnSpc>
                <a:spcPct val="80000"/>
              </a:lnSpc>
              <a:buFontTx/>
              <a:buNone/>
            </a:pPr>
            <a:r>
              <a:rPr lang="zh-CN" altLang="zh-CN" sz="2400" b="1" dirty="0" smtClean="0">
                <a:solidFill>
                  <a:srgbClr val="0000CC"/>
                </a:solidFill>
              </a:rPr>
              <a:t>【例</a:t>
            </a:r>
            <a:r>
              <a:rPr lang="en-US" altLang="zh-CN" sz="2400" b="1" dirty="0" smtClean="0">
                <a:solidFill>
                  <a:srgbClr val="0000CC"/>
                </a:solidFill>
              </a:rPr>
              <a:t>3-18</a:t>
            </a:r>
            <a:r>
              <a:rPr lang="zh-CN" altLang="zh-CN" sz="2400" b="1" dirty="0" smtClean="0">
                <a:solidFill>
                  <a:srgbClr val="0000CC"/>
                </a:solidFill>
              </a:rPr>
              <a:t>】</a:t>
            </a:r>
            <a:r>
              <a:rPr lang="zh-CN" altLang="en-US" sz="2400" b="1" dirty="0" smtClean="0">
                <a:solidFill>
                  <a:srgbClr val="0000CC"/>
                </a:solidFill>
              </a:rPr>
              <a:t>为例</a:t>
            </a:r>
            <a:r>
              <a:rPr lang="en-US" altLang="zh-CN" sz="2400" b="1" dirty="0" smtClean="0">
                <a:solidFill>
                  <a:srgbClr val="0000CC"/>
                </a:solidFill>
              </a:rPr>
              <a:t>3-17</a:t>
            </a:r>
            <a:r>
              <a:rPr lang="zh-CN" altLang="en-US" sz="2400" b="1" dirty="0" smtClean="0">
                <a:solidFill>
                  <a:srgbClr val="0000CC"/>
                </a:solidFill>
              </a:rPr>
              <a:t>的</a:t>
            </a:r>
            <a:r>
              <a:rPr lang="en-US" altLang="zh-CN" sz="2400" b="1" dirty="0" smtClean="0">
                <a:solidFill>
                  <a:srgbClr val="0000CC"/>
                </a:solidFill>
              </a:rPr>
              <a:t>Person</a:t>
            </a:r>
            <a:r>
              <a:rPr lang="zh-CN" altLang="en-US" sz="2400" b="1" dirty="0" smtClean="0">
                <a:solidFill>
                  <a:srgbClr val="0000CC"/>
                </a:solidFill>
              </a:rPr>
              <a:t>定义拷贝构造函数。</a:t>
            </a:r>
            <a:endParaRPr lang="zh-CN" altLang="en-US" sz="2400" b="1" dirty="0" smtClean="0">
              <a:solidFill>
                <a:srgbClr val="0000CC"/>
              </a:solidFill>
            </a:endParaRPr>
          </a:p>
          <a:p>
            <a:pPr eaLnBrk="1" hangingPunct="1">
              <a:lnSpc>
                <a:spcPct val="80000"/>
              </a:lnSpc>
              <a:buFontTx/>
              <a:buNone/>
            </a:pPr>
            <a:r>
              <a:rPr lang="en-US" altLang="zh-CN" sz="2400" b="1" dirty="0" smtClean="0"/>
              <a:t>class Person{</a:t>
            </a:r>
            <a:endParaRPr lang="en-US" altLang="zh-CN" sz="2400" b="1" dirty="0" smtClean="0"/>
          </a:p>
          <a:p>
            <a:pPr eaLnBrk="1" hangingPunct="1">
              <a:lnSpc>
                <a:spcPct val="80000"/>
              </a:lnSpc>
              <a:buFontTx/>
              <a:buNone/>
            </a:pPr>
            <a:r>
              <a:rPr lang="en-US" altLang="zh-CN" sz="2400" b="1" dirty="0" smtClean="0"/>
              <a:t>public:</a:t>
            </a:r>
            <a:endParaRPr lang="en-US" altLang="zh-CN" sz="2400" b="1" dirty="0" smtClean="0"/>
          </a:p>
          <a:p>
            <a:pPr eaLnBrk="1" hangingPunct="1">
              <a:lnSpc>
                <a:spcPct val="80000"/>
              </a:lnSpc>
              <a:buFontTx/>
              <a:buNone/>
            </a:pPr>
            <a:r>
              <a:rPr lang="en-US" altLang="zh-CN" sz="2400" b="1" dirty="0" smtClean="0"/>
              <a:t>    </a:t>
            </a:r>
            <a:r>
              <a:rPr lang="en-US" altLang="zh-CN" sz="2400" b="1" dirty="0" smtClean="0">
                <a:solidFill>
                  <a:srgbClr val="FF3300"/>
                </a:solidFill>
              </a:rPr>
              <a:t>Person(</a:t>
            </a:r>
            <a:r>
              <a:rPr lang="en-US" altLang="zh-CN" sz="2400" b="1" dirty="0" err="1" smtClean="0">
                <a:solidFill>
                  <a:srgbClr val="FF3300"/>
                </a:solidFill>
              </a:rPr>
              <a:t>const</a:t>
            </a:r>
            <a:r>
              <a:rPr lang="en-US" altLang="zh-CN" sz="2400" b="1" dirty="0" smtClean="0">
                <a:solidFill>
                  <a:srgbClr val="FF3300"/>
                </a:solidFill>
              </a:rPr>
              <a:t> Person &amp;p);    </a:t>
            </a:r>
            <a:endParaRPr lang="en-US" altLang="zh-CN" sz="2400" b="1" dirty="0" smtClean="0">
              <a:solidFill>
                <a:srgbClr val="FF3300"/>
              </a:solidFill>
            </a:endParaRPr>
          </a:p>
          <a:p>
            <a:pPr eaLnBrk="1" hangingPunct="1">
              <a:lnSpc>
                <a:spcPct val="80000"/>
              </a:lnSpc>
              <a:buFontTx/>
              <a:buNone/>
            </a:pPr>
            <a:r>
              <a:rPr lang="en-US" altLang="zh-CN" sz="2400" b="1" dirty="0" smtClean="0"/>
              <a:t>……</a:t>
            </a:r>
            <a:endParaRPr lang="en-US" altLang="zh-CN" sz="2400" b="1" dirty="0" smtClean="0"/>
          </a:p>
          <a:p>
            <a:pPr eaLnBrk="1" hangingPunct="1">
              <a:lnSpc>
                <a:spcPct val="80000"/>
              </a:lnSpc>
              <a:buFontTx/>
              <a:buNone/>
            </a:pPr>
            <a:r>
              <a:rPr lang="en-US" altLang="zh-CN" sz="2400" b="1" dirty="0" smtClean="0"/>
              <a:t>};</a:t>
            </a:r>
            <a:endParaRPr lang="en-US" altLang="zh-CN" sz="2400" b="1" dirty="0" smtClean="0"/>
          </a:p>
          <a:p>
            <a:pPr eaLnBrk="1" hangingPunct="1">
              <a:lnSpc>
                <a:spcPct val="80000"/>
              </a:lnSpc>
              <a:buFontTx/>
              <a:buNone/>
            </a:pPr>
            <a:r>
              <a:rPr lang="en-US" altLang="zh-CN" sz="2400" b="1" dirty="0" smtClean="0">
                <a:solidFill>
                  <a:srgbClr val="FF3300"/>
                </a:solidFill>
              </a:rPr>
              <a:t>Person:: Person(</a:t>
            </a:r>
            <a:r>
              <a:rPr lang="en-US" altLang="zh-CN" sz="2400" b="1" dirty="0" err="1" smtClean="0">
                <a:solidFill>
                  <a:srgbClr val="FF3300"/>
                </a:solidFill>
              </a:rPr>
              <a:t>const</a:t>
            </a:r>
            <a:r>
              <a:rPr lang="en-US" altLang="zh-CN" sz="2400" b="1" dirty="0" smtClean="0">
                <a:solidFill>
                  <a:srgbClr val="FF3300"/>
                </a:solidFill>
              </a:rPr>
              <a:t> Person &amp;p){</a:t>
            </a:r>
            <a:endParaRPr lang="en-US" altLang="zh-CN" sz="2400" b="1" dirty="0" smtClean="0">
              <a:solidFill>
                <a:srgbClr val="FF3300"/>
              </a:solidFill>
            </a:endParaRPr>
          </a:p>
          <a:p>
            <a:pPr eaLnBrk="1" hangingPunct="1">
              <a:lnSpc>
                <a:spcPct val="80000"/>
              </a:lnSpc>
              <a:buFontTx/>
              <a:buNone/>
            </a:pPr>
            <a:r>
              <a:rPr lang="en-US" altLang="zh-CN" sz="2400" b="1" dirty="0" smtClean="0"/>
              <a:t>    name=new char[</a:t>
            </a:r>
            <a:r>
              <a:rPr lang="en-US" altLang="zh-CN" sz="2400" b="1" dirty="0" err="1" smtClean="0"/>
              <a:t>strlen</a:t>
            </a:r>
            <a:r>
              <a:rPr lang="en-US" altLang="zh-CN" sz="2400" b="1" dirty="0" smtClean="0"/>
              <a:t>(p.name)+1];</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strcpy</a:t>
            </a:r>
            <a:r>
              <a:rPr lang="en-US" altLang="zh-CN" sz="2400" b="1" dirty="0" smtClean="0"/>
              <a:t>(</a:t>
            </a:r>
            <a:r>
              <a:rPr lang="en-US" altLang="zh-CN" sz="2400" b="1" dirty="0" err="1" smtClean="0"/>
              <a:t>name,p.name</a:t>
            </a:r>
            <a:r>
              <a:rPr lang="en-US" altLang="zh-CN" sz="2400" b="1" dirty="0" smtClean="0"/>
              <a:t>);</a:t>
            </a:r>
            <a:endParaRPr lang="en-US" altLang="zh-CN" sz="2400" b="1" dirty="0" smtClean="0"/>
          </a:p>
          <a:p>
            <a:pPr eaLnBrk="1" hangingPunct="1">
              <a:lnSpc>
                <a:spcPct val="80000"/>
              </a:lnSpc>
              <a:buFontTx/>
              <a:buNone/>
            </a:pPr>
            <a:r>
              <a:rPr lang="en-US" altLang="zh-CN" sz="2400" b="1" dirty="0" smtClean="0"/>
              <a:t>    age=</a:t>
            </a:r>
            <a:r>
              <a:rPr lang="en-US" altLang="zh-CN" sz="2400" b="1" dirty="0" err="1" smtClean="0"/>
              <a:t>p.age</a:t>
            </a:r>
            <a:r>
              <a:rPr lang="en-US" altLang="zh-CN" sz="2400" b="1" dirty="0" smtClean="0"/>
              <a:t>;</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cout</a:t>
            </a:r>
            <a:r>
              <a:rPr lang="en-US" altLang="zh-CN" sz="2400" b="1" dirty="0" smtClean="0"/>
              <a:t>&lt;&lt;"Copy constructor ...."&lt;&lt;</a:t>
            </a:r>
            <a:r>
              <a:rPr lang="en-US" altLang="zh-CN" sz="2400" b="1" dirty="0" err="1" smtClean="0"/>
              <a:t>endl</a:t>
            </a:r>
            <a:r>
              <a:rPr lang="en-US" altLang="zh-CN" sz="2400" b="1" dirty="0" smtClean="0"/>
              <a:t>;</a:t>
            </a:r>
            <a:endParaRPr lang="en-US" altLang="zh-CN" sz="2400" b="1" dirty="0" smtClean="0"/>
          </a:p>
          <a:p>
            <a:pPr eaLnBrk="1" hangingPunct="1">
              <a:lnSpc>
                <a:spcPct val="80000"/>
              </a:lnSpc>
              <a:buFontTx/>
              <a:buNone/>
            </a:pPr>
            <a:r>
              <a:rPr lang="en-US" altLang="zh-CN" sz="2400" b="1" dirty="0" smtClean="0"/>
              <a:t>}</a:t>
            </a:r>
            <a:endParaRPr lang="en-US" altLang="zh-CN" sz="2400" b="1" dirty="0" smtClean="0"/>
          </a:p>
          <a:p>
            <a:pPr eaLnBrk="1" hangingPunct="1">
              <a:lnSpc>
                <a:spcPct val="80000"/>
              </a:lnSpc>
              <a:buFontTx/>
              <a:buNone/>
            </a:pPr>
            <a:r>
              <a:rPr lang="en-US" altLang="zh-CN" sz="2400" b="1" dirty="0" smtClean="0"/>
              <a:t>……</a:t>
            </a:r>
            <a:endParaRPr lang="en-US" altLang="zh-CN" sz="2400" b="1" dirty="0" smtClean="0"/>
          </a:p>
          <a:p>
            <a:pPr eaLnBrk="1" hangingPunct="1">
              <a:lnSpc>
                <a:spcPct val="80000"/>
              </a:lnSpc>
              <a:buFontTx/>
              <a:buNone/>
            </a:pPr>
            <a:endParaRPr lang="en-US" altLang="zh-CN" sz="2000" dirty="0" smtClean="0"/>
          </a:p>
        </p:txBody>
      </p:sp>
      <p:sp>
        <p:nvSpPr>
          <p:cNvPr id="137218" name="Rectangle 2"/>
          <p:cNvSpPr>
            <a:spLocks noGrp="1" noChangeArrowheads="1"/>
          </p:cNvSpPr>
          <p:nvPr>
            <p:ph type="title"/>
          </p:nvPr>
        </p:nvSpPr>
        <p:spPr>
          <a:xfrm>
            <a:off x="457200" y="73025"/>
            <a:ext cx="8229600" cy="811213"/>
          </a:xfrm>
        </p:spPr>
        <p:txBody>
          <a:bodyPr/>
          <a:lstStyle/>
          <a:p>
            <a:pPr eaLnBrk="1" hangingPunct="1"/>
            <a:r>
              <a:rPr lang="en-US" altLang="zh-CN" b="1" smtClean="0"/>
              <a:t>3.8.2 </a:t>
            </a:r>
            <a:r>
              <a:rPr lang="zh-CN" altLang="en-US" b="1" smtClean="0">
                <a:solidFill>
                  <a:srgbClr val="FF0000"/>
                </a:solidFill>
              </a:rPr>
              <a:t>拷贝</a:t>
            </a:r>
            <a:r>
              <a:rPr lang="zh-CN" altLang="en-US" b="1" smtClean="0"/>
              <a:t>构造函数</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 calcmode="lin" valueType="num">
                                      <p:cBhvr additive="base">
                                        <p:cTn id="7"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 calcmode="lin" valueType="num">
                                      <p:cBhvr additive="base">
                                        <p:cTn id="13"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 calcmode="lin" valueType="num">
                                      <p:cBhvr additive="base">
                                        <p:cTn id="23"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41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0419">
                                            <p:txEl>
                                              <p:pRg st="5" end="5"/>
                                            </p:txEl>
                                          </p:spTgt>
                                        </p:tgtEl>
                                        <p:attrNameLst>
                                          <p:attrName>style.visibility</p:attrName>
                                        </p:attrNameLst>
                                      </p:cBhvr>
                                      <p:to>
                                        <p:strVal val="visible"/>
                                      </p:to>
                                    </p:set>
                                    <p:anim calcmode="lin" valueType="num">
                                      <p:cBhvr additive="base">
                                        <p:cTn id="27"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9">
                                            <p:txEl>
                                              <p:pRg st="6" end="6"/>
                                            </p:txEl>
                                          </p:spTgt>
                                        </p:tgtEl>
                                        <p:attrNameLst>
                                          <p:attrName>style.visibility</p:attrName>
                                        </p:attrNameLst>
                                      </p:cBhvr>
                                      <p:to>
                                        <p:strVal val="visible"/>
                                      </p:to>
                                    </p:set>
                                    <p:anim calcmode="lin" valueType="num">
                                      <p:cBhvr additive="base">
                                        <p:cTn id="31" dur="5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0419">
                                            <p:txEl>
                                              <p:pRg st="7" end="7"/>
                                            </p:txEl>
                                          </p:spTgt>
                                        </p:tgtEl>
                                        <p:attrNameLst>
                                          <p:attrName>style.visibility</p:attrName>
                                        </p:attrNameLst>
                                      </p:cBhvr>
                                      <p:to>
                                        <p:strVal val="visible"/>
                                      </p:to>
                                    </p:set>
                                    <p:anim calcmode="lin" valueType="num">
                                      <p:cBhvr additive="base">
                                        <p:cTn id="35" dur="500" fill="hold"/>
                                        <p:tgtEl>
                                          <p:spTgt spid="6041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0419">
                                            <p:txEl>
                                              <p:pRg st="8" end="8"/>
                                            </p:txEl>
                                          </p:spTgt>
                                        </p:tgtEl>
                                        <p:attrNameLst>
                                          <p:attrName>style.visibility</p:attrName>
                                        </p:attrNameLst>
                                      </p:cBhvr>
                                      <p:to>
                                        <p:strVal val="visible"/>
                                      </p:to>
                                    </p:set>
                                    <p:anim calcmode="lin" valueType="num">
                                      <p:cBhvr additive="base">
                                        <p:cTn id="41" dur="500" fill="hold"/>
                                        <p:tgtEl>
                                          <p:spTgt spid="6041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041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0419">
                                            <p:txEl>
                                              <p:pRg st="9" end="9"/>
                                            </p:txEl>
                                          </p:spTgt>
                                        </p:tgtEl>
                                        <p:attrNameLst>
                                          <p:attrName>style.visibility</p:attrName>
                                        </p:attrNameLst>
                                      </p:cBhvr>
                                      <p:to>
                                        <p:strVal val="visible"/>
                                      </p:to>
                                    </p:set>
                                    <p:anim calcmode="lin" valueType="num">
                                      <p:cBhvr additive="base">
                                        <p:cTn id="45" dur="500" fill="hold"/>
                                        <p:tgtEl>
                                          <p:spTgt spid="6041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0419">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0419">
                                            <p:txEl>
                                              <p:pRg st="10" end="10"/>
                                            </p:txEl>
                                          </p:spTgt>
                                        </p:tgtEl>
                                        <p:attrNameLst>
                                          <p:attrName>style.visibility</p:attrName>
                                        </p:attrNameLst>
                                      </p:cBhvr>
                                      <p:to>
                                        <p:strVal val="visible"/>
                                      </p:to>
                                    </p:set>
                                    <p:anim calcmode="lin" valueType="num">
                                      <p:cBhvr additive="base">
                                        <p:cTn id="49" dur="500" fill="hold"/>
                                        <p:tgtEl>
                                          <p:spTgt spid="6041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19">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0419">
                                            <p:txEl>
                                              <p:pRg st="11" end="11"/>
                                            </p:txEl>
                                          </p:spTgt>
                                        </p:tgtEl>
                                        <p:attrNameLst>
                                          <p:attrName>style.visibility</p:attrName>
                                        </p:attrNameLst>
                                      </p:cBhvr>
                                      <p:to>
                                        <p:strVal val="visible"/>
                                      </p:to>
                                    </p:set>
                                    <p:anim calcmode="lin" valueType="num">
                                      <p:cBhvr additive="base">
                                        <p:cTn id="53" dur="500" fill="hold"/>
                                        <p:tgtEl>
                                          <p:spTgt spid="60419">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0419">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0419">
                                            <p:txEl>
                                              <p:pRg st="12" end="12"/>
                                            </p:txEl>
                                          </p:spTgt>
                                        </p:tgtEl>
                                        <p:attrNameLst>
                                          <p:attrName>style.visibility</p:attrName>
                                        </p:attrNameLst>
                                      </p:cBhvr>
                                      <p:to>
                                        <p:strVal val="visible"/>
                                      </p:to>
                                    </p:set>
                                    <p:anim calcmode="lin" valueType="num">
                                      <p:cBhvr additive="base">
                                        <p:cTn id="57" dur="500" fill="hold"/>
                                        <p:tgtEl>
                                          <p:spTgt spid="60419">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0419">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0419">
                                            <p:txEl>
                                              <p:pRg st="13" end="13"/>
                                            </p:txEl>
                                          </p:spTgt>
                                        </p:tgtEl>
                                        <p:attrNameLst>
                                          <p:attrName>style.visibility</p:attrName>
                                        </p:attrNameLst>
                                      </p:cBhvr>
                                      <p:to>
                                        <p:strVal val="visible"/>
                                      </p:to>
                                    </p:set>
                                    <p:anim calcmode="lin" valueType="num">
                                      <p:cBhvr additive="base">
                                        <p:cTn id="61" dur="500" fill="hold"/>
                                        <p:tgtEl>
                                          <p:spTgt spid="60419">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419">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0419">
                                            <p:txEl>
                                              <p:pRg st="14" end="14"/>
                                            </p:txEl>
                                          </p:spTgt>
                                        </p:tgtEl>
                                        <p:attrNameLst>
                                          <p:attrName>style.visibility</p:attrName>
                                        </p:attrNameLst>
                                      </p:cBhvr>
                                      <p:to>
                                        <p:strVal val="visible"/>
                                      </p:to>
                                    </p:set>
                                    <p:anim calcmode="lin" valueType="num">
                                      <p:cBhvr additive="base">
                                        <p:cTn id="65" dur="500" fill="hold"/>
                                        <p:tgtEl>
                                          <p:spTgt spid="60419">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041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265113" y="1123950"/>
            <a:ext cx="8605837" cy="5095875"/>
          </a:xfrm>
        </p:spPr>
        <p:txBody>
          <a:bodyPr/>
          <a:lstStyle/>
          <a:p>
            <a:pPr eaLnBrk="1" hangingPunct="1">
              <a:lnSpc>
                <a:spcPct val="80000"/>
              </a:lnSpc>
              <a:buFontTx/>
              <a:buNone/>
            </a:pPr>
            <a:r>
              <a:rPr lang="en-US" altLang="zh-CN" b="1" smtClean="0">
                <a:solidFill>
                  <a:schemeClr val="accent2"/>
                </a:solidFill>
              </a:rPr>
              <a:t>6</a:t>
            </a:r>
            <a:r>
              <a:rPr lang="zh-CN" altLang="en-US" b="1" smtClean="0">
                <a:solidFill>
                  <a:schemeClr val="accent2"/>
                </a:solidFill>
              </a:rPr>
              <a:t>．小结</a:t>
            </a:r>
            <a:endParaRPr lang="zh-CN" altLang="en-US" b="1" smtClean="0">
              <a:solidFill>
                <a:schemeClr val="accent2"/>
              </a:solidFill>
            </a:endParaRPr>
          </a:p>
          <a:p>
            <a:pPr marL="914400" lvl="1" indent="-514350" eaLnBrk="1" hangingPunct="1">
              <a:buFont typeface="宋体" pitchFamily="2" charset="-122"/>
              <a:buAutoNum type="circleNumDbPlain"/>
            </a:pPr>
            <a:r>
              <a:rPr lang="zh-CN" altLang="en-US" b="1" smtClean="0"/>
              <a:t>拷贝构造函数与一般构造函数相同，与类同名，没有返回类型，可以</a:t>
            </a:r>
            <a:r>
              <a:rPr lang="zh-CN" altLang="en-US" b="1" smtClean="0">
                <a:solidFill>
                  <a:srgbClr val="FF0000"/>
                </a:solidFill>
              </a:rPr>
              <a:t>重载</a:t>
            </a:r>
            <a:r>
              <a:rPr lang="zh-CN" altLang="en-US" b="1" smtClean="0"/>
              <a:t>。</a:t>
            </a:r>
            <a:endParaRPr lang="zh-CN" altLang="en-US" b="1" smtClean="0"/>
          </a:p>
          <a:p>
            <a:pPr marL="914400" lvl="1" indent="-514350" eaLnBrk="1" hangingPunct="1">
              <a:buFont typeface="宋体" pitchFamily="2" charset="-122"/>
              <a:buAutoNum type="circleNumDbPlain"/>
            </a:pPr>
            <a:r>
              <a:rPr lang="zh-CN" altLang="en-US" b="1" smtClean="0"/>
              <a:t>拷贝构造函数的参数常常是</a:t>
            </a:r>
            <a:r>
              <a:rPr lang="en-US" altLang="zh-CN" b="1" smtClean="0"/>
              <a:t>const</a:t>
            </a:r>
            <a:r>
              <a:rPr lang="zh-CN" altLang="en-US" b="1" smtClean="0"/>
              <a:t>类型的本类对象的引用。</a:t>
            </a:r>
            <a:endParaRPr lang="zh-CN" altLang="en-US" b="1" smtClean="0"/>
          </a:p>
          <a:p>
            <a:pPr marL="914400" lvl="1" indent="-514350" eaLnBrk="1" hangingPunct="1">
              <a:buFont typeface="宋体" pitchFamily="2" charset="-122"/>
              <a:buAutoNum type="circleNumDbPlain"/>
            </a:pPr>
            <a:r>
              <a:rPr lang="zh-CN" altLang="en-US" b="1" smtClean="0"/>
              <a:t>在多数情况下，默认拷贝构造函数能够完成对象的复制创建工作，</a:t>
            </a:r>
            <a:r>
              <a:rPr lang="zh-CN" altLang="en-US" b="1" smtClean="0">
                <a:solidFill>
                  <a:srgbClr val="FF0000"/>
                </a:solidFill>
              </a:rPr>
              <a:t>但当类具有</a:t>
            </a:r>
            <a:r>
              <a:rPr lang="zh-CN" altLang="en-US" b="1" smtClean="0">
                <a:solidFill>
                  <a:srgbClr val="0000CC"/>
                </a:solidFill>
              </a:rPr>
              <a:t>指针类型</a:t>
            </a:r>
            <a:r>
              <a:rPr lang="zh-CN" altLang="en-US" b="1" smtClean="0">
                <a:solidFill>
                  <a:srgbClr val="FF0000"/>
                </a:solidFill>
              </a:rPr>
              <a:t>的数据成员时，默认拷贝构造函数就可能产生指针悬挂问题</a:t>
            </a:r>
            <a:r>
              <a:rPr lang="zh-CN" altLang="en-US" b="1" smtClean="0"/>
              <a:t>，需要提供显式的拷贝构造函数。</a:t>
            </a:r>
            <a:endParaRPr lang="zh-CN" altLang="en-US" b="1" smtClean="0"/>
          </a:p>
          <a:p>
            <a:pPr marL="914400" lvl="1" indent="-514350" eaLnBrk="1" hangingPunct="1">
              <a:buFont typeface="宋体" pitchFamily="2" charset="-122"/>
              <a:buAutoNum type="circleNumDbPlain"/>
            </a:pPr>
            <a:r>
              <a:rPr lang="zh-CN" altLang="en-US" b="1" smtClean="0"/>
              <a:t>对拷贝构造函数的调用常在类的外部进行，应该将它指定为类的</a:t>
            </a:r>
            <a:r>
              <a:rPr lang="zh-CN" altLang="en-US" b="1" smtClean="0">
                <a:solidFill>
                  <a:srgbClr val="FF0000"/>
                </a:solidFill>
              </a:rPr>
              <a:t>公有成员</a:t>
            </a:r>
            <a:r>
              <a:rPr lang="zh-CN" altLang="en-US" b="1" smtClean="0"/>
              <a:t>。</a:t>
            </a:r>
            <a:endParaRPr lang="zh-CN" altLang="en-US" b="1" smtClean="0"/>
          </a:p>
        </p:txBody>
      </p:sp>
      <p:sp>
        <p:nvSpPr>
          <p:cNvPr id="139266" name="Rectangle 2"/>
          <p:cNvSpPr>
            <a:spLocks noGrp="1" noChangeArrowheads="1"/>
          </p:cNvSpPr>
          <p:nvPr>
            <p:ph type="title"/>
          </p:nvPr>
        </p:nvSpPr>
        <p:spPr>
          <a:xfrm>
            <a:off x="457200" y="73025"/>
            <a:ext cx="8229600" cy="811213"/>
          </a:xfrm>
        </p:spPr>
        <p:txBody>
          <a:bodyPr/>
          <a:lstStyle/>
          <a:p>
            <a:pPr eaLnBrk="1" hangingPunct="1"/>
            <a:r>
              <a:rPr lang="en-US" altLang="zh-CN" b="1" smtClean="0"/>
              <a:t>3.8.2 </a:t>
            </a:r>
            <a:r>
              <a:rPr lang="zh-CN" altLang="en-US" b="1" smtClean="0">
                <a:solidFill>
                  <a:srgbClr val="FF0000"/>
                </a:solidFill>
              </a:rPr>
              <a:t>拷贝</a:t>
            </a:r>
            <a:r>
              <a:rPr lang="zh-CN" altLang="en-US" b="1" smtClean="0"/>
              <a:t>构造函数</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2" end="2"/>
                                            </p:txEl>
                                          </p:spTgt>
                                        </p:tgtEl>
                                        <p:attrNameLst>
                                          <p:attrName>style.visibility</p:attrName>
                                        </p:attrNameLst>
                                      </p:cBhvr>
                                      <p:to>
                                        <p:strVal val="visible"/>
                                      </p:to>
                                    </p:set>
                                    <p:anim calcmode="lin" valueType="num">
                                      <p:cBhvr additive="base">
                                        <p:cTn id="7"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anim calcmode="lin" valueType="num">
                                      <p:cBhvr additive="base">
                                        <p:cTn id="13"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anim calcmode="lin" valueType="num">
                                      <p:cBhvr additive="base">
                                        <p:cTn id="19"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编写程序</a:t>
            </a:r>
            <a:r>
              <a:rPr lang="zh-CN" altLang="en-US"/>
              <a:t>段</a:t>
            </a:r>
            <a:endParaRPr lang="zh-CN" altLang="en-US"/>
          </a:p>
        </p:txBody>
      </p:sp>
      <p:sp>
        <p:nvSpPr>
          <p:cNvPr id="3" name="内容占位符 2"/>
          <p:cNvSpPr>
            <a:spLocks noGrp="1"/>
          </p:cNvSpPr>
          <p:nvPr>
            <p:ph idx="1"/>
          </p:nvPr>
        </p:nvSpPr>
        <p:spPr/>
        <p:txBody>
          <a:bodyPr/>
          <a:p>
            <a:r>
              <a:rPr lang="zh-CN" altLang="en-US"/>
              <a:t>为</a:t>
            </a:r>
            <a:r>
              <a:rPr lang="en-US" altLang="zh-CN"/>
              <a:t>3-18</a:t>
            </a:r>
            <a:r>
              <a:rPr lang="zh-CN" altLang="en-US"/>
              <a:t>编写赋值运算符</a:t>
            </a:r>
            <a:r>
              <a:rPr lang="zh-CN" altLang="en-US"/>
              <a:t>函数</a:t>
            </a:r>
            <a:endParaRPr lang="zh-CN" altLang="en-US"/>
          </a:p>
          <a:p>
            <a:r>
              <a:rPr lang="zh-CN" altLang="en-US"/>
              <a:t>为</a:t>
            </a:r>
            <a:r>
              <a:rPr lang="en-US" altLang="zh-CN"/>
              <a:t>3-16</a:t>
            </a:r>
            <a:r>
              <a:rPr lang="zh-CN" altLang="en-US"/>
              <a:t>编写拷贝构造</a:t>
            </a:r>
            <a:r>
              <a:rPr lang="zh-CN" altLang="en-US"/>
              <a:t>函数</a:t>
            </a:r>
            <a:endParaRPr lang="zh-CN" altLang="en-US"/>
          </a:p>
          <a:p>
            <a:endParaRPr lang="zh-CN" altLang="en-US"/>
          </a:p>
          <a:p>
            <a:r>
              <a:rPr lang="zh-CN" altLang="en-US"/>
              <a:t>交</a:t>
            </a:r>
            <a:r>
              <a:rPr lang="zh-CN" altLang="en-US"/>
              <a:t>学习通</a:t>
            </a: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a:t>
            </a:r>
            <a:r>
              <a:rPr lang="en-US" altLang="zh-CN" b="1" smtClean="0">
                <a:solidFill>
                  <a:srgbClr val="FF0000"/>
                </a:solidFill>
              </a:rPr>
              <a:t>        11C++</a:t>
            </a:r>
            <a:r>
              <a:rPr lang="zh-CN" altLang="zh-CN" b="1" smtClean="0">
                <a:solidFill>
                  <a:srgbClr val="FF0000"/>
                </a:solidFill>
              </a:rPr>
              <a:t> </a:t>
            </a:r>
            <a:endParaRPr lang="zh-CN" altLang="en-US" b="1" smtClean="0">
              <a:solidFill>
                <a:srgbClr val="FF0000"/>
              </a:solidFill>
            </a:endParaRPr>
          </a:p>
        </p:txBody>
      </p:sp>
      <p:sp>
        <p:nvSpPr>
          <p:cNvPr id="65539" name="Rectangle 3"/>
          <p:cNvSpPr>
            <a:spLocks noGrp="1" noChangeArrowheads="1"/>
          </p:cNvSpPr>
          <p:nvPr>
            <p:ph type="body" idx="1"/>
          </p:nvPr>
        </p:nvSpPr>
        <p:spPr>
          <a:xfrm>
            <a:off x="250825" y="1125538"/>
            <a:ext cx="8497888" cy="5327650"/>
          </a:xfrm>
        </p:spPr>
        <p:txBody>
          <a:bodyPr/>
          <a:lstStyle/>
          <a:p>
            <a:pPr marL="57150" indent="0" eaLnBrk="1" hangingPunct="1">
              <a:buFontTx/>
              <a:buNone/>
              <a:defRPr/>
            </a:pPr>
            <a:r>
              <a:rPr lang="en-US" altLang="zh-CN" b="1" dirty="0">
                <a:solidFill>
                  <a:srgbClr val="0000CC"/>
                </a:solidFill>
              </a:rPr>
              <a:t>1</a:t>
            </a:r>
            <a:r>
              <a:rPr lang="zh-CN" altLang="zh-CN" b="1" dirty="0">
                <a:solidFill>
                  <a:srgbClr val="0000CC"/>
                </a:solidFill>
              </a:rPr>
              <a:t>．对象移动的概念</a:t>
            </a:r>
            <a:endParaRPr lang="zh-CN" altLang="zh-CN" b="1" dirty="0">
              <a:solidFill>
                <a:srgbClr val="0000CC"/>
              </a:solidFill>
            </a:endParaRPr>
          </a:p>
          <a:p>
            <a:pPr lvl="1" eaLnBrk="1" hangingPunct="1">
              <a:defRPr/>
            </a:pPr>
            <a:r>
              <a:rPr lang="zh-CN" altLang="en-US" b="1" dirty="0"/>
              <a:t>移动即转移，即把一个在内存区域中的内容转移给另一个对象。</a:t>
            </a:r>
            <a:endParaRPr lang="en-US" altLang="zh-CN" b="1" dirty="0"/>
          </a:p>
          <a:p>
            <a:pPr lvl="1" eaLnBrk="1" hangingPunct="1">
              <a:defRPr/>
            </a:pPr>
            <a:r>
              <a:rPr lang="zh-CN" altLang="en-US" b="1" dirty="0">
                <a:solidFill>
                  <a:srgbClr val="FF0000"/>
                </a:solidFill>
              </a:rPr>
              <a:t>为什么会采用对象移动这种技术？</a:t>
            </a:r>
            <a:endParaRPr lang="en-US" altLang="zh-CN" b="1" dirty="0">
              <a:solidFill>
                <a:srgbClr val="FF0000"/>
              </a:solidFill>
            </a:endParaRPr>
          </a:p>
          <a:p>
            <a:pPr lvl="2" eaLnBrk="1" hangingPunct="1">
              <a:defRPr/>
            </a:pPr>
            <a:r>
              <a:rPr lang="zh-CN" altLang="en-US" b="1" dirty="0"/>
              <a:t>主要解决临时对象复制时的系统开销，提高效率。</a:t>
            </a:r>
            <a:endParaRPr lang="en-US" altLang="zh-CN" b="1" dirty="0"/>
          </a:p>
          <a:p>
            <a:pPr lvl="2" eaLnBrk="1" hangingPunct="1">
              <a:defRPr/>
            </a:pPr>
            <a:r>
              <a:rPr lang="zh-CN" altLang="en-US" b="1" dirty="0"/>
              <a:t>例如下面的程序段</a:t>
            </a:r>
            <a:endParaRPr lang="en-US" altLang="zh-CN" b="1" dirty="0"/>
          </a:p>
          <a:p>
            <a:pPr marL="800100" lvl="2" indent="0">
              <a:buFontTx/>
              <a:buNone/>
              <a:defRPr/>
            </a:pPr>
            <a:r>
              <a:rPr lang="en-US" altLang="zh-CN" dirty="0"/>
              <a:t>class A{……};</a:t>
            </a:r>
            <a:endParaRPr lang="zh-CN" altLang="zh-CN" sz="3200" dirty="0"/>
          </a:p>
          <a:p>
            <a:pPr marL="800100" lvl="2" indent="0">
              <a:buFontTx/>
              <a:buNone/>
              <a:defRPr/>
            </a:pPr>
            <a:r>
              <a:rPr lang="en-US" altLang="zh-CN" dirty="0"/>
              <a:t>A f(){A t;……;return t;}</a:t>
            </a:r>
            <a:endParaRPr lang="zh-CN" altLang="zh-CN" sz="3200" dirty="0"/>
          </a:p>
          <a:p>
            <a:pPr marL="800100" lvl="2" indent="0">
              <a:buFontTx/>
              <a:buNone/>
              <a:defRPr/>
            </a:pPr>
            <a:r>
              <a:rPr lang="en-US" altLang="zh-CN" dirty="0"/>
              <a:t>A b;</a:t>
            </a:r>
            <a:endParaRPr lang="zh-CN" altLang="zh-CN" sz="3200" dirty="0"/>
          </a:p>
          <a:p>
            <a:pPr marL="800100" lvl="2" indent="0">
              <a:buFontTx/>
              <a:buNone/>
              <a:defRPr/>
            </a:pPr>
            <a:r>
              <a:rPr lang="en-US" altLang="zh-CN" sz="2800" dirty="0">
                <a:solidFill>
                  <a:srgbClr val="FF0000"/>
                </a:solidFill>
              </a:rPr>
              <a:t>b=f();  //L1</a:t>
            </a:r>
            <a:endParaRPr lang="zh-CN" altLang="zh-CN" sz="2800" dirty="0">
              <a:solidFill>
                <a:srgbClr val="FF0000"/>
              </a:solidFill>
            </a:endParaRPr>
          </a:p>
          <a:p>
            <a:pPr lvl="2" eaLnBrk="1" hangingPunct="1">
              <a:defRPr/>
            </a:pPr>
            <a:endParaRPr lang="en-US" altLang="zh-CN" b="1" dirty="0"/>
          </a:p>
        </p:txBody>
      </p:sp>
      <p:sp>
        <p:nvSpPr>
          <p:cNvPr id="4" name="对话气泡: 矩形 3"/>
          <p:cNvSpPr/>
          <p:nvPr/>
        </p:nvSpPr>
        <p:spPr>
          <a:xfrm>
            <a:off x="4356100" y="3573463"/>
            <a:ext cx="4679950" cy="2879725"/>
          </a:xfrm>
          <a:prstGeom prst="wedgeRectCallout">
            <a:avLst>
              <a:gd name="adj1" fmla="val -81298"/>
              <a:gd name="adj2" fmla="val 18244"/>
            </a:avLst>
          </a:prstGeom>
          <a:gradFill>
            <a:gsLst>
              <a:gs pos="0">
                <a:schemeClr val="accent1">
                  <a:lumMod val="5000"/>
                  <a:lumOff val="95000"/>
                </a:schemeClr>
              </a:gs>
              <a:gs pos="74000">
                <a:schemeClr val="bg1"/>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altLang="zh-CN" sz="2000" b="1" dirty="0">
                <a:solidFill>
                  <a:srgbClr val="0000CC"/>
                </a:solidFill>
              </a:rPr>
              <a:t>//L1</a:t>
            </a:r>
            <a:r>
              <a:rPr lang="zh-CN" altLang="en-US" sz="2000" b="1" dirty="0">
                <a:solidFill>
                  <a:srgbClr val="0000CC"/>
                </a:solidFill>
              </a:rPr>
              <a:t>的执行过程：</a:t>
            </a:r>
            <a:endParaRPr lang="en-US" altLang="zh-CN" sz="2000" b="1" dirty="0">
              <a:solidFill>
                <a:srgbClr val="0000CC"/>
              </a:solidFill>
            </a:endParaRPr>
          </a:p>
          <a:p>
            <a:pPr marL="457200" indent="-457200" eaLnBrk="0" hangingPunct="0">
              <a:buFont typeface="+mj-ea"/>
              <a:buAutoNum type="circleNumDbPlain"/>
              <a:defRPr/>
            </a:pPr>
            <a:r>
              <a:rPr lang="zh-CN" altLang="zh-CN" sz="2000" b="1" dirty="0">
                <a:solidFill>
                  <a:schemeClr val="tx1"/>
                </a:solidFill>
              </a:rPr>
              <a:t>调用</a:t>
            </a:r>
            <a:r>
              <a:rPr lang="en-US" altLang="zh-CN" sz="2000" b="1" dirty="0">
                <a:solidFill>
                  <a:schemeClr val="tx1"/>
                </a:solidFill>
              </a:rPr>
              <a:t>f</a:t>
            </a:r>
            <a:r>
              <a:rPr lang="zh-CN" altLang="zh-CN" sz="2000" b="1" dirty="0">
                <a:solidFill>
                  <a:schemeClr val="tx1"/>
                </a:solidFill>
              </a:rPr>
              <a:t>函数，执行</a:t>
            </a:r>
            <a:r>
              <a:rPr lang="en-US" altLang="zh-CN" sz="2000" b="1" dirty="0">
                <a:solidFill>
                  <a:schemeClr val="tx1"/>
                </a:solidFill>
              </a:rPr>
              <a:t>f</a:t>
            </a:r>
            <a:r>
              <a:rPr lang="zh-CN" altLang="zh-CN" sz="2000" b="1" dirty="0">
                <a:solidFill>
                  <a:schemeClr val="tx1"/>
                </a:solidFill>
              </a:rPr>
              <a:t>函数体内的代码；</a:t>
            </a:r>
            <a:endParaRPr lang="en-US" altLang="zh-CN" sz="2000" b="1" dirty="0">
              <a:solidFill>
                <a:schemeClr val="tx1"/>
              </a:solidFill>
            </a:endParaRPr>
          </a:p>
          <a:p>
            <a:pPr marL="457200" indent="-457200" eaLnBrk="0" hangingPunct="0">
              <a:buFont typeface="+mj-ea"/>
              <a:buAutoNum type="circleNumDbPlain"/>
              <a:defRPr/>
            </a:pPr>
            <a:r>
              <a:rPr lang="zh-CN" altLang="zh-CN" sz="2000" b="1" dirty="0">
                <a:solidFill>
                  <a:schemeClr val="tx1"/>
                </a:solidFill>
              </a:rPr>
              <a:t>执行“</a:t>
            </a:r>
            <a:r>
              <a:rPr lang="en-US" altLang="zh-CN" sz="2000" b="1" dirty="0">
                <a:solidFill>
                  <a:schemeClr val="tx1"/>
                </a:solidFill>
              </a:rPr>
              <a:t>return t</a:t>
            </a:r>
            <a:r>
              <a:rPr lang="zh-CN" altLang="zh-CN" sz="2000" b="1" dirty="0">
                <a:solidFill>
                  <a:schemeClr val="tx1"/>
                </a:solidFill>
              </a:rPr>
              <a:t>；”将创建无名临时对象并返回调用语句；</a:t>
            </a:r>
            <a:endParaRPr lang="en-US" altLang="zh-CN" sz="2000" b="1" dirty="0">
              <a:solidFill>
                <a:schemeClr val="tx1"/>
              </a:solidFill>
            </a:endParaRPr>
          </a:p>
          <a:p>
            <a:pPr marL="457200" indent="-457200" eaLnBrk="0" hangingPunct="0">
              <a:buFont typeface="+mj-ea"/>
              <a:buAutoNum type="circleNumDbPlain"/>
              <a:defRPr/>
            </a:pPr>
            <a:r>
              <a:rPr lang="zh-CN" altLang="zh-CN" sz="2000" b="1" dirty="0">
                <a:solidFill>
                  <a:schemeClr val="tx1"/>
                </a:solidFill>
              </a:rPr>
              <a:t>将无名对象拷贝给对</a:t>
            </a:r>
            <a:r>
              <a:rPr lang="en-US" altLang="zh-CN" sz="2000" b="1" dirty="0">
                <a:solidFill>
                  <a:schemeClr val="tx1"/>
                </a:solidFill>
              </a:rPr>
              <a:t>b</a:t>
            </a:r>
            <a:endParaRPr lang="en-US" altLang="zh-CN" sz="2000" b="1" dirty="0">
              <a:solidFill>
                <a:schemeClr val="tx1"/>
              </a:solidFill>
            </a:endParaRPr>
          </a:p>
          <a:p>
            <a:pPr marL="457200" indent="-457200" eaLnBrk="0" hangingPunct="0">
              <a:buFont typeface="+mj-ea"/>
              <a:buAutoNum type="circleNumDbPlain"/>
              <a:defRPr/>
            </a:pPr>
            <a:r>
              <a:rPr lang="zh-CN" altLang="zh-CN" sz="2000" b="1" dirty="0">
                <a:solidFill>
                  <a:schemeClr val="tx1"/>
                </a:solidFill>
              </a:rPr>
              <a:t>销毁无名临时对象。</a:t>
            </a:r>
            <a:endParaRPr lang="en-US" altLang="zh-CN" sz="2000" b="1" dirty="0">
              <a:solidFill>
                <a:schemeClr val="tx1"/>
              </a:solidFill>
            </a:endParaRPr>
          </a:p>
          <a:p>
            <a:pPr eaLnBrk="0" hangingPunct="0">
              <a:defRPr/>
            </a:pPr>
            <a:r>
              <a:rPr lang="zh-CN" altLang="en-US" sz="2400" b="1" dirty="0">
                <a:solidFill>
                  <a:srgbClr val="FF0000"/>
                </a:solidFill>
              </a:rPr>
              <a:t>     对象移动技术直接将无名对象的内存内容转移给</a:t>
            </a:r>
            <a:r>
              <a:rPr lang="en-US" altLang="zh-CN" sz="2400" b="1" dirty="0">
                <a:solidFill>
                  <a:srgbClr val="FF0000"/>
                </a:solidFill>
              </a:rPr>
              <a:t>b</a:t>
            </a:r>
            <a:r>
              <a:rPr lang="zh-CN" altLang="en-US" sz="2400" b="1" dirty="0">
                <a:solidFill>
                  <a:srgbClr val="FF0000"/>
                </a:solidFill>
              </a:rPr>
              <a:t>，省去了第</a:t>
            </a:r>
            <a:r>
              <a:rPr lang="en-US" altLang="zh-CN" sz="2400" b="1" dirty="0">
                <a:solidFill>
                  <a:srgbClr val="FF0000"/>
                </a:solidFill>
              </a:rPr>
              <a:t>③</a:t>
            </a:r>
            <a:r>
              <a:rPr lang="zh-CN" altLang="en-US" sz="2400" b="1" dirty="0">
                <a:solidFill>
                  <a:srgbClr val="FF0000"/>
                </a:solidFill>
              </a:rPr>
              <a:t>步的系统开销</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4" end="4"/>
                                            </p:txEl>
                                          </p:spTgt>
                                        </p:tgtEl>
                                        <p:attrNameLst>
                                          <p:attrName>style.visibility</p:attrName>
                                        </p:attrNameLst>
                                      </p:cBhvr>
                                      <p:to>
                                        <p:strVal val="visible"/>
                                      </p:to>
                                    </p:set>
                                    <p:anim calcmode="lin" valueType="num">
                                      <p:cBhvr additive="base">
                                        <p:cTn id="25"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539">
                                            <p:txEl>
                                              <p:pRg st="5" end="5"/>
                                            </p:txEl>
                                          </p:spTgt>
                                        </p:tgtEl>
                                        <p:attrNameLst>
                                          <p:attrName>style.visibility</p:attrName>
                                        </p:attrNameLst>
                                      </p:cBhvr>
                                      <p:to>
                                        <p:strVal val="visible"/>
                                      </p:to>
                                    </p:set>
                                    <p:anim calcmode="lin" valueType="num">
                                      <p:cBhvr additive="base">
                                        <p:cTn id="3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 calcmode="lin" valueType="num">
                                      <p:cBhvr additive="base">
                                        <p:cTn id="3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pRg st="7" end="7"/>
                                            </p:txEl>
                                          </p:spTgt>
                                        </p:tgtEl>
                                        <p:attrNameLst>
                                          <p:attrName>style.visibility</p:attrName>
                                        </p:attrNameLst>
                                      </p:cBhvr>
                                      <p:to>
                                        <p:strVal val="visible"/>
                                      </p:to>
                                    </p:set>
                                    <p:anim calcmode="lin" valueType="num">
                                      <p:cBhvr additive="base">
                                        <p:cTn id="39"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pRg st="8" end="8"/>
                                            </p:txEl>
                                          </p:spTgt>
                                        </p:tgtEl>
                                        <p:attrNameLst>
                                          <p:attrName>style.visibility</p:attrName>
                                        </p:attrNameLst>
                                      </p:cBhvr>
                                      <p:to>
                                        <p:strVal val="visible"/>
                                      </p:to>
                                    </p:set>
                                    <p:anim calcmode="lin" valueType="num">
                                      <p:cBhvr additive="base">
                                        <p:cTn id="43"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 </a:t>
            </a:r>
            <a:endParaRPr lang="zh-CN" altLang="en-US" b="1" smtClean="0">
              <a:solidFill>
                <a:srgbClr val="FF0000"/>
              </a:solidFill>
            </a:endParaRPr>
          </a:p>
        </p:txBody>
      </p:sp>
      <p:sp>
        <p:nvSpPr>
          <p:cNvPr id="65539" name="Rectangle 3"/>
          <p:cNvSpPr>
            <a:spLocks noGrp="1" noChangeArrowheads="1"/>
          </p:cNvSpPr>
          <p:nvPr>
            <p:ph type="body" idx="1"/>
          </p:nvPr>
        </p:nvSpPr>
        <p:spPr>
          <a:xfrm>
            <a:off x="196850" y="1123950"/>
            <a:ext cx="8702675" cy="5329238"/>
          </a:xfrm>
        </p:spPr>
        <p:txBody>
          <a:bodyPr/>
          <a:lstStyle/>
          <a:p>
            <a:pPr marL="57150" indent="0" eaLnBrk="1" hangingPunct="1">
              <a:buFontTx/>
              <a:buNone/>
              <a:defRPr/>
            </a:pPr>
            <a:r>
              <a:rPr lang="en-US" altLang="zh-CN" b="1" dirty="0">
                <a:solidFill>
                  <a:srgbClr val="0000CC"/>
                </a:solidFill>
              </a:rPr>
              <a:t>2</a:t>
            </a:r>
            <a:r>
              <a:rPr lang="zh-CN" altLang="zh-CN" b="1" dirty="0">
                <a:solidFill>
                  <a:srgbClr val="0000CC"/>
                </a:solidFill>
              </a:rPr>
              <a:t>．</a:t>
            </a:r>
            <a:r>
              <a:rPr lang="zh-CN" altLang="en-US" b="1" dirty="0">
                <a:solidFill>
                  <a:srgbClr val="0000CC"/>
                </a:solidFill>
              </a:rPr>
              <a:t>对象移动函数</a:t>
            </a:r>
            <a:r>
              <a:rPr lang="en-US" altLang="zh-CN" b="1" dirty="0">
                <a:solidFill>
                  <a:srgbClr val="0000CC"/>
                </a:solidFill>
              </a:rPr>
              <a:t>move</a:t>
            </a:r>
            <a:endParaRPr lang="en-US" altLang="zh-CN" b="1" dirty="0">
              <a:solidFill>
                <a:srgbClr val="0000CC"/>
              </a:solidFill>
            </a:endParaRPr>
          </a:p>
          <a:p>
            <a:pPr lvl="1" eaLnBrk="1" hangingPunct="1">
              <a:defRPr/>
            </a:pPr>
            <a:r>
              <a:rPr lang="zh-CN" altLang="zh-CN" b="1" dirty="0"/>
              <a:t>对象移动相当于把某对象拥有的内存资源“转让”给另一对象使用，其实质是把对象的内存资源（即右值）绑定到要转移给的对象。</a:t>
            </a:r>
            <a:endParaRPr lang="en-US" altLang="zh-CN" b="1" dirty="0"/>
          </a:p>
          <a:p>
            <a:pPr marL="857250" lvl="1" indent="-457200">
              <a:defRPr/>
            </a:pPr>
            <a:r>
              <a:rPr lang="en-US" altLang="zh-CN" b="1" dirty="0"/>
              <a:t>C++11</a:t>
            </a:r>
            <a:r>
              <a:rPr lang="zh-CN" altLang="zh-CN" b="1" dirty="0"/>
              <a:t>标准库中提供</a:t>
            </a:r>
            <a:r>
              <a:rPr lang="en-US" altLang="zh-CN" b="1" dirty="0"/>
              <a:t>move</a:t>
            </a:r>
            <a:r>
              <a:rPr lang="zh-CN" altLang="zh-CN" b="1" dirty="0"/>
              <a:t>函数实现对象的右值绑定，此函数定义在</a:t>
            </a:r>
            <a:r>
              <a:rPr lang="en-US" altLang="zh-CN" b="1" dirty="0"/>
              <a:t>utility</a:t>
            </a:r>
            <a:r>
              <a:rPr lang="zh-CN" altLang="zh-CN" b="1" dirty="0"/>
              <a:t>头文件中。</a:t>
            </a:r>
            <a:endParaRPr lang="zh-CN" altLang="zh-CN" b="1" dirty="0"/>
          </a:p>
          <a:p>
            <a:pPr marL="800100" lvl="2" indent="0">
              <a:buFontTx/>
              <a:buNone/>
              <a:defRPr/>
            </a:pPr>
            <a:r>
              <a:rPr lang="en-US" altLang="zh-CN" b="1" dirty="0" err="1"/>
              <a:t>int</a:t>
            </a:r>
            <a:r>
              <a:rPr lang="en-US" altLang="zh-CN" b="1" dirty="0"/>
              <a:t> x = 0;</a:t>
            </a:r>
            <a:endParaRPr lang="zh-CN" altLang="zh-CN" b="1" dirty="0"/>
          </a:p>
          <a:p>
            <a:pPr marL="800100" lvl="2" indent="0">
              <a:buFontTx/>
              <a:buNone/>
              <a:defRPr/>
            </a:pPr>
            <a:r>
              <a:rPr lang="en-US" altLang="zh-CN" b="1" dirty="0" err="1"/>
              <a:t>int</a:t>
            </a:r>
            <a:r>
              <a:rPr lang="en-US" altLang="zh-CN" b="1" dirty="0"/>
              <a:t> &amp;</a:t>
            </a:r>
            <a:r>
              <a:rPr lang="en-US" altLang="zh-CN" b="1" dirty="0" err="1"/>
              <a:t>lrx</a:t>
            </a:r>
            <a:r>
              <a:rPr lang="en-US" altLang="zh-CN" b="1" dirty="0"/>
              <a:t> = x;           //</a:t>
            </a:r>
            <a:r>
              <a:rPr lang="zh-CN" altLang="zh-CN" b="1" dirty="0"/>
              <a:t>正确，左值引用</a:t>
            </a:r>
            <a:endParaRPr lang="zh-CN" altLang="zh-CN" b="1" dirty="0"/>
          </a:p>
          <a:p>
            <a:pPr marL="800100" lvl="2" indent="0">
              <a:buFontTx/>
              <a:buNone/>
              <a:defRPr/>
            </a:pPr>
            <a:r>
              <a:rPr lang="en-US" altLang="zh-CN" b="1" dirty="0" err="1">
                <a:solidFill>
                  <a:srgbClr val="FF0000"/>
                </a:solidFill>
              </a:rPr>
              <a:t>int</a:t>
            </a:r>
            <a:r>
              <a:rPr lang="en-US" altLang="zh-CN" b="1" dirty="0">
                <a:solidFill>
                  <a:srgbClr val="FF0000"/>
                </a:solidFill>
              </a:rPr>
              <a:t> &amp;&amp;</a:t>
            </a:r>
            <a:r>
              <a:rPr lang="en-US" altLang="zh-CN" b="1" dirty="0" err="1">
                <a:solidFill>
                  <a:srgbClr val="FF0000"/>
                </a:solidFill>
              </a:rPr>
              <a:t>rrx</a:t>
            </a:r>
            <a:r>
              <a:rPr lang="en-US" altLang="zh-CN" b="1" dirty="0">
                <a:solidFill>
                  <a:srgbClr val="FF0000"/>
                </a:solidFill>
              </a:rPr>
              <a:t> = x;        //</a:t>
            </a:r>
            <a:r>
              <a:rPr lang="zh-CN" altLang="zh-CN" b="1" dirty="0">
                <a:solidFill>
                  <a:srgbClr val="FF0000"/>
                </a:solidFill>
              </a:rPr>
              <a:t>错误</a:t>
            </a:r>
            <a:r>
              <a:rPr lang="zh-CN" altLang="zh-CN" b="1" dirty="0"/>
              <a:t>，变量名是左值</a:t>
            </a:r>
            <a:endParaRPr lang="zh-CN" altLang="zh-CN" b="1" dirty="0"/>
          </a:p>
          <a:p>
            <a:pPr marL="800100" lvl="2" indent="0">
              <a:buFontTx/>
              <a:buNone/>
              <a:defRPr/>
            </a:pPr>
            <a:r>
              <a:rPr lang="en-US" altLang="zh-CN" b="1" dirty="0" err="1">
                <a:solidFill>
                  <a:srgbClr val="0000CC"/>
                </a:solidFill>
              </a:rPr>
              <a:t>int</a:t>
            </a:r>
            <a:r>
              <a:rPr lang="en-US" altLang="zh-CN" b="1" dirty="0">
                <a:solidFill>
                  <a:srgbClr val="0000CC"/>
                </a:solidFill>
              </a:rPr>
              <a:t> &amp;&amp;</a:t>
            </a:r>
            <a:r>
              <a:rPr lang="en-US" altLang="zh-CN" b="1" dirty="0" err="1">
                <a:solidFill>
                  <a:srgbClr val="0000CC"/>
                </a:solidFill>
              </a:rPr>
              <a:t>rrx</a:t>
            </a:r>
            <a:r>
              <a:rPr lang="en-US" altLang="zh-CN" b="1" dirty="0">
                <a:solidFill>
                  <a:srgbClr val="0000CC"/>
                </a:solidFill>
              </a:rPr>
              <a:t> = </a:t>
            </a:r>
            <a:r>
              <a:rPr lang="en-US" altLang="zh-CN" b="1" dirty="0" err="1">
                <a:solidFill>
                  <a:srgbClr val="0000CC"/>
                </a:solidFill>
              </a:rPr>
              <a:t>std</a:t>
            </a:r>
            <a:r>
              <a:rPr lang="en-US" altLang="zh-CN" b="1" dirty="0">
                <a:solidFill>
                  <a:srgbClr val="0000CC"/>
                </a:solidFill>
              </a:rPr>
              <a:t>::move(x);     //</a:t>
            </a:r>
            <a:r>
              <a:rPr lang="zh-CN" altLang="zh-CN" b="1" dirty="0">
                <a:solidFill>
                  <a:srgbClr val="0000CC"/>
                </a:solidFill>
              </a:rPr>
              <a:t>正确，</a:t>
            </a:r>
            <a:r>
              <a:rPr lang="en-US" altLang="zh-CN" b="1" dirty="0" err="1">
                <a:solidFill>
                  <a:srgbClr val="0000CC"/>
                </a:solidFill>
              </a:rPr>
              <a:t>rrx</a:t>
            </a:r>
            <a:r>
              <a:rPr lang="zh-CN" altLang="zh-CN" b="1" dirty="0">
                <a:solidFill>
                  <a:srgbClr val="0000CC"/>
                </a:solidFill>
              </a:rPr>
              <a:t>绑定到</a:t>
            </a:r>
            <a:r>
              <a:rPr lang="en-US" altLang="zh-CN" b="1" dirty="0">
                <a:solidFill>
                  <a:srgbClr val="0000CC"/>
                </a:solidFill>
              </a:rPr>
              <a:t>x</a:t>
            </a:r>
            <a:r>
              <a:rPr lang="zh-CN" altLang="zh-CN" b="1" dirty="0">
                <a:solidFill>
                  <a:srgbClr val="0000CC"/>
                </a:solidFill>
              </a:rPr>
              <a:t>的右值</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anim calcmode="lin" valueType="num">
                                      <p:cBhvr additive="base">
                                        <p:cTn id="2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539">
                                            <p:txEl>
                                              <p:pRg st="5" end="5"/>
                                            </p:txEl>
                                          </p:spTgt>
                                        </p:tgtEl>
                                        <p:attrNameLst>
                                          <p:attrName>style.visibility</p:attrName>
                                        </p:attrNameLst>
                                      </p:cBhvr>
                                      <p:to>
                                        <p:strVal val="visible"/>
                                      </p:to>
                                    </p:set>
                                    <p:anim calcmode="lin" valueType="num">
                                      <p:cBhvr additive="base">
                                        <p:cTn id="29"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 calcmode="lin" valueType="num">
                                      <p:cBhvr additive="base">
                                        <p:cTn id="3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 </a:t>
            </a:r>
            <a:endParaRPr lang="zh-CN" altLang="en-US" b="1" smtClean="0">
              <a:solidFill>
                <a:srgbClr val="FF0000"/>
              </a:solidFill>
            </a:endParaRPr>
          </a:p>
        </p:txBody>
      </p:sp>
      <p:sp>
        <p:nvSpPr>
          <p:cNvPr id="65539" name="Rectangle 3"/>
          <p:cNvSpPr>
            <a:spLocks noGrp="1" noChangeArrowheads="1"/>
          </p:cNvSpPr>
          <p:nvPr>
            <p:ph type="body" idx="1"/>
          </p:nvPr>
        </p:nvSpPr>
        <p:spPr>
          <a:xfrm>
            <a:off x="179388" y="1052513"/>
            <a:ext cx="8496300" cy="5329237"/>
          </a:xfrm>
        </p:spPr>
        <p:txBody>
          <a:bodyPr/>
          <a:lstStyle/>
          <a:p>
            <a:pPr marL="0" indent="0">
              <a:buFontTx/>
              <a:buNone/>
              <a:defRPr/>
            </a:pPr>
            <a:r>
              <a:rPr lang="zh-CN" altLang="zh-CN" sz="2800" b="1" dirty="0">
                <a:solidFill>
                  <a:srgbClr val="0000CC"/>
                </a:solidFill>
              </a:rPr>
              <a:t>【例</a:t>
            </a:r>
            <a:r>
              <a:rPr lang="en-US" altLang="zh-CN" sz="2800" b="1" dirty="0">
                <a:solidFill>
                  <a:srgbClr val="0000CC"/>
                </a:solidFill>
              </a:rPr>
              <a:t>3-19</a:t>
            </a:r>
            <a:r>
              <a:rPr lang="zh-CN" altLang="zh-CN" sz="2800" b="1" dirty="0">
                <a:solidFill>
                  <a:srgbClr val="0000CC"/>
                </a:solidFill>
              </a:rPr>
              <a:t>】用</a:t>
            </a:r>
            <a:r>
              <a:rPr lang="en-US" altLang="zh-CN" sz="2800" b="1" dirty="0">
                <a:solidFill>
                  <a:srgbClr val="0000CC"/>
                </a:solidFill>
              </a:rPr>
              <a:t>C++</a:t>
            </a:r>
            <a:r>
              <a:rPr lang="zh-CN" altLang="zh-CN" sz="2800" b="1" dirty="0">
                <a:solidFill>
                  <a:srgbClr val="0000CC"/>
                </a:solidFill>
              </a:rPr>
              <a:t>标准库的</a:t>
            </a:r>
            <a:r>
              <a:rPr lang="en-US" altLang="zh-CN" sz="2800" b="1" dirty="0">
                <a:solidFill>
                  <a:srgbClr val="0000CC"/>
                </a:solidFill>
              </a:rPr>
              <a:t>move</a:t>
            </a:r>
            <a:r>
              <a:rPr lang="zh-CN" altLang="zh-CN" sz="2800" b="1" dirty="0">
                <a:solidFill>
                  <a:srgbClr val="0000CC"/>
                </a:solidFill>
              </a:rPr>
              <a:t>函数移动对象的右值资源</a:t>
            </a:r>
            <a:endParaRPr lang="zh-CN" altLang="zh-CN" sz="2800" b="1" dirty="0">
              <a:solidFill>
                <a:srgbClr val="0000CC"/>
              </a:solidFill>
            </a:endParaRPr>
          </a:p>
          <a:p>
            <a:pPr marL="0" indent="0">
              <a:buFontTx/>
              <a:buNone/>
              <a:defRPr/>
            </a:pPr>
            <a:r>
              <a:rPr lang="en-US" altLang="zh-CN" sz="2400" dirty="0"/>
              <a:t>#include &lt;</a:t>
            </a:r>
            <a:r>
              <a:rPr lang="en-US" altLang="zh-CN" sz="2400" dirty="0" err="1"/>
              <a:t>iostream</a:t>
            </a:r>
            <a:r>
              <a:rPr lang="en-US" altLang="zh-CN" sz="2400" dirty="0"/>
              <a:t>&gt;</a:t>
            </a:r>
            <a:endParaRPr lang="zh-CN" altLang="zh-CN" sz="2400" dirty="0"/>
          </a:p>
          <a:p>
            <a:pPr marL="0" indent="0">
              <a:buFontTx/>
              <a:buNone/>
              <a:defRPr/>
            </a:pPr>
            <a:r>
              <a:rPr lang="en-US" altLang="zh-CN" sz="2400" dirty="0"/>
              <a:t>#include&lt;string&gt;</a:t>
            </a:r>
            <a:endParaRPr lang="zh-CN" altLang="zh-CN" sz="2400" dirty="0"/>
          </a:p>
          <a:p>
            <a:pPr marL="0" indent="0">
              <a:buFontTx/>
              <a:buNone/>
              <a:defRPr/>
            </a:pPr>
            <a:r>
              <a:rPr lang="en-US" altLang="zh-CN" sz="2400" dirty="0"/>
              <a:t>#include&lt;utility&gt;</a:t>
            </a:r>
            <a:endParaRPr lang="zh-CN" altLang="zh-CN" sz="2400" dirty="0"/>
          </a:p>
          <a:p>
            <a:pPr marL="0" indent="0">
              <a:buFontTx/>
              <a:buNone/>
              <a:defRPr/>
            </a:pPr>
            <a:r>
              <a:rPr lang="en-US" altLang="zh-CN" sz="2400" dirty="0"/>
              <a:t>using namespace </a:t>
            </a:r>
            <a:r>
              <a:rPr lang="en-US" altLang="zh-CN" sz="2400" dirty="0" err="1"/>
              <a:t>std</a:t>
            </a:r>
            <a:r>
              <a:rPr lang="en-US" altLang="zh-CN" sz="2400" dirty="0"/>
              <a:t>;</a:t>
            </a:r>
            <a:endParaRPr lang="zh-CN" altLang="zh-CN" sz="2400" dirty="0"/>
          </a:p>
          <a:p>
            <a:pPr marL="0" indent="0">
              <a:buFontTx/>
              <a:buNone/>
              <a:defRPr/>
            </a:pPr>
            <a:r>
              <a:rPr lang="en-US" altLang="zh-CN" sz="2400" dirty="0"/>
              <a:t>class A { </a:t>
            </a:r>
            <a:endParaRPr lang="zh-CN" altLang="zh-CN" sz="2400" dirty="0"/>
          </a:p>
          <a:p>
            <a:pPr marL="0" indent="0">
              <a:buFontTx/>
              <a:buNone/>
              <a:defRPr/>
            </a:pPr>
            <a:r>
              <a:rPr lang="en-US" altLang="zh-CN" sz="2400" dirty="0"/>
              <a:t>	</a:t>
            </a:r>
            <a:r>
              <a:rPr lang="en-US" altLang="zh-CN" sz="2400" dirty="0" err="1"/>
              <a:t>int</a:t>
            </a:r>
            <a:r>
              <a:rPr lang="en-US" altLang="zh-CN" sz="2400" dirty="0"/>
              <a:t> a;</a:t>
            </a:r>
            <a:endParaRPr lang="zh-CN" altLang="zh-CN" sz="2400" dirty="0"/>
          </a:p>
          <a:p>
            <a:pPr marL="0" indent="0">
              <a:buFontTx/>
              <a:buNone/>
              <a:defRPr/>
            </a:pPr>
            <a:r>
              <a:rPr lang="en-US" altLang="zh-CN" sz="2400" dirty="0"/>
              <a:t>public:</a:t>
            </a:r>
            <a:endParaRPr lang="zh-CN" altLang="zh-CN" sz="2400" dirty="0"/>
          </a:p>
          <a:p>
            <a:pPr marL="0" indent="0">
              <a:buFontTx/>
              <a:buNone/>
              <a:defRPr/>
            </a:pPr>
            <a:r>
              <a:rPr lang="en-US" altLang="zh-CN" sz="2400" dirty="0"/>
              <a:t>	void </a:t>
            </a:r>
            <a:r>
              <a:rPr lang="en-US" altLang="zh-CN" sz="2400" dirty="0" err="1"/>
              <a:t>setA</a:t>
            </a:r>
            <a:r>
              <a:rPr lang="en-US" altLang="zh-CN" sz="2400" dirty="0"/>
              <a:t>(</a:t>
            </a:r>
            <a:r>
              <a:rPr lang="en-US" altLang="zh-CN" sz="2400" dirty="0" err="1"/>
              <a:t>int</a:t>
            </a:r>
            <a:r>
              <a:rPr lang="en-US" altLang="zh-CN" sz="2400" dirty="0"/>
              <a:t> x) { a = x; }</a:t>
            </a:r>
            <a:endParaRPr lang="zh-CN" altLang="zh-CN" sz="2400" dirty="0"/>
          </a:p>
          <a:p>
            <a:pPr marL="0" indent="0">
              <a:buFontTx/>
              <a:buNone/>
              <a:defRPr/>
            </a:pPr>
            <a:r>
              <a:rPr lang="en-US" altLang="zh-CN" sz="2400" dirty="0"/>
              <a:t>	</a:t>
            </a:r>
            <a:r>
              <a:rPr lang="en-US" altLang="zh-CN" sz="2400" dirty="0" err="1"/>
              <a:t>int</a:t>
            </a:r>
            <a:r>
              <a:rPr lang="en-US" altLang="zh-CN" sz="2400" dirty="0"/>
              <a:t> </a:t>
            </a:r>
            <a:r>
              <a:rPr lang="en-US" altLang="zh-CN" sz="2400" dirty="0" err="1"/>
              <a:t>getA</a:t>
            </a:r>
            <a:r>
              <a:rPr lang="en-US" altLang="zh-CN" sz="2400" dirty="0"/>
              <a:t>() { return a; }	</a:t>
            </a:r>
            <a:endParaRPr lang="zh-CN" altLang="zh-CN" sz="2400" dirty="0"/>
          </a:p>
          <a:p>
            <a:pPr marL="0" indent="0">
              <a:buFontTx/>
              <a:buNone/>
              <a:defRPr/>
            </a:pPr>
            <a:r>
              <a:rPr lang="en-US" altLang="zh-CN" sz="2400" dirty="0"/>
              <a:t>};</a:t>
            </a:r>
            <a:endParaRPr lang="zh-CN" altLang="zh-CN" sz="2400" dirty="0"/>
          </a:p>
          <a:p>
            <a:pPr marL="57150" indent="0" eaLnBrk="1" hangingPunct="1">
              <a:buFontTx/>
              <a:buNone/>
              <a:defRPr/>
            </a:pPr>
            <a:endParaRPr lang="en-US" altLang="zh-CN" sz="2400" b="1"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 </a:t>
            </a:r>
            <a:endParaRPr lang="zh-CN" altLang="en-US" b="1" smtClean="0">
              <a:solidFill>
                <a:srgbClr val="FF0000"/>
              </a:solidFill>
            </a:endParaRPr>
          </a:p>
        </p:txBody>
      </p:sp>
      <p:sp>
        <p:nvSpPr>
          <p:cNvPr id="144386" name="Rectangle 3"/>
          <p:cNvSpPr>
            <a:spLocks noGrp="1" noChangeArrowheads="1"/>
          </p:cNvSpPr>
          <p:nvPr>
            <p:ph type="body" idx="1"/>
          </p:nvPr>
        </p:nvSpPr>
        <p:spPr>
          <a:xfrm>
            <a:off x="250825" y="1125538"/>
            <a:ext cx="6913563" cy="5327650"/>
          </a:xfrm>
        </p:spPr>
        <p:txBody>
          <a:bodyPr/>
          <a:lstStyle/>
          <a:p>
            <a:pPr marL="0" indent="0">
              <a:buFontTx/>
              <a:buNone/>
            </a:pPr>
            <a:r>
              <a:rPr lang="en-US" altLang="zh-CN" sz="2200" b="1" smtClean="0"/>
              <a:t>void main() {</a:t>
            </a:r>
            <a:endParaRPr lang="zh-CN" altLang="zh-CN" sz="2200" b="1" smtClean="0"/>
          </a:p>
          <a:p>
            <a:pPr marL="0" indent="0">
              <a:buFontTx/>
              <a:buNone/>
            </a:pPr>
            <a:r>
              <a:rPr lang="en-US" altLang="zh-CN" sz="2200" b="1" smtClean="0"/>
              <a:t>	A 	b;</a:t>
            </a:r>
            <a:endParaRPr lang="zh-CN" altLang="zh-CN" sz="2200" b="1" smtClean="0"/>
          </a:p>
          <a:p>
            <a:pPr marL="0" indent="0">
              <a:buFontTx/>
              <a:buNone/>
            </a:pPr>
            <a:r>
              <a:rPr lang="en-US" altLang="zh-CN" sz="2200" b="1" smtClean="0"/>
              <a:t>	//A &amp;&amp;r = b;	               //L1,</a:t>
            </a:r>
            <a:r>
              <a:rPr lang="zh-CN" altLang="zh-CN" sz="2200" b="1" smtClean="0"/>
              <a:t>错误</a:t>
            </a:r>
            <a:endParaRPr lang="zh-CN" altLang="zh-CN" sz="2200" b="1" smtClean="0"/>
          </a:p>
          <a:p>
            <a:pPr marL="0" indent="0">
              <a:buFontTx/>
              <a:buNone/>
            </a:pPr>
            <a:r>
              <a:rPr lang="en-US" altLang="zh-CN" sz="2200" b="1" smtClean="0"/>
              <a:t>	A &amp;&amp;r = </a:t>
            </a:r>
            <a:r>
              <a:rPr lang="en-US" altLang="zh-CN" sz="2200" b="1" smtClean="0">
                <a:solidFill>
                  <a:srgbClr val="FF0000"/>
                </a:solidFill>
              </a:rPr>
              <a:t>move(b);</a:t>
            </a:r>
            <a:r>
              <a:rPr lang="en-US" altLang="zh-CN" sz="2200" b="1" smtClean="0"/>
              <a:t>	  //L2,</a:t>
            </a:r>
            <a:r>
              <a:rPr lang="zh-CN" altLang="zh-CN" sz="2200" b="1" smtClean="0"/>
              <a:t>正确</a:t>
            </a:r>
            <a:endParaRPr lang="zh-CN" altLang="zh-CN" sz="2200" b="1" smtClean="0"/>
          </a:p>
          <a:p>
            <a:pPr marL="0" indent="0">
              <a:buFontTx/>
              <a:buNone/>
            </a:pPr>
            <a:r>
              <a:rPr lang="en-US" altLang="zh-CN" sz="2200" b="1" smtClean="0"/>
              <a:t>	r.setA(8);</a:t>
            </a:r>
            <a:endParaRPr lang="zh-CN" altLang="zh-CN" sz="2200" b="1" smtClean="0"/>
          </a:p>
          <a:p>
            <a:pPr marL="0" indent="0">
              <a:buFontTx/>
              <a:buNone/>
            </a:pPr>
            <a:r>
              <a:rPr lang="en-US" altLang="zh-CN" sz="2200" b="1" smtClean="0"/>
              <a:t>	cout &lt;&lt; b.getA() &lt;&lt; "\t" </a:t>
            </a:r>
            <a:endParaRPr lang="en-US" altLang="zh-CN" sz="2200" b="1" smtClean="0"/>
          </a:p>
          <a:p>
            <a:pPr marL="0" indent="0">
              <a:buFontTx/>
              <a:buNone/>
            </a:pPr>
            <a:r>
              <a:rPr lang="en-US" altLang="zh-CN" sz="2200" b="1" smtClean="0"/>
              <a:t>                    &lt;&lt; r.getA() &lt;&lt; endl;      //L3</a:t>
            </a:r>
            <a:endParaRPr lang="zh-CN" altLang="zh-CN" sz="2200" b="1" smtClean="0"/>
          </a:p>
          <a:p>
            <a:pPr marL="0" indent="0">
              <a:buFontTx/>
              <a:buNone/>
            </a:pPr>
            <a:r>
              <a:rPr lang="en-US" altLang="zh-CN" sz="2200" b="1" smtClean="0"/>
              <a:t>	int x=9;</a:t>
            </a:r>
            <a:endParaRPr lang="zh-CN" altLang="zh-CN" sz="2200" b="1" smtClean="0"/>
          </a:p>
          <a:p>
            <a:pPr marL="0" indent="0">
              <a:buFontTx/>
              <a:buNone/>
            </a:pPr>
            <a:r>
              <a:rPr lang="en-US" altLang="zh-CN" sz="2200" b="1" smtClean="0"/>
              <a:t>	int &amp;&amp;rx = </a:t>
            </a:r>
            <a:r>
              <a:rPr lang="en-US" altLang="zh-CN" sz="2200" b="1" smtClean="0">
                <a:solidFill>
                  <a:srgbClr val="FF0000"/>
                </a:solidFill>
              </a:rPr>
              <a:t>std::move(x);</a:t>
            </a:r>
            <a:endParaRPr lang="zh-CN" altLang="zh-CN" sz="2200" b="1" smtClean="0">
              <a:solidFill>
                <a:srgbClr val="FF0000"/>
              </a:solidFill>
            </a:endParaRPr>
          </a:p>
          <a:p>
            <a:pPr marL="0" indent="0">
              <a:buFontTx/>
              <a:buNone/>
            </a:pPr>
            <a:r>
              <a:rPr lang="en-US" altLang="zh-CN" sz="2200" b="1" smtClean="0"/>
              <a:t>	cout &lt;&lt; "rx="&lt;&lt;rx </a:t>
            </a:r>
            <a:endParaRPr lang="en-US" altLang="zh-CN" sz="2200" b="1" smtClean="0"/>
          </a:p>
          <a:p>
            <a:pPr marL="0" indent="0">
              <a:buFontTx/>
              <a:buNone/>
            </a:pPr>
            <a:r>
              <a:rPr lang="en-US" altLang="zh-CN" sz="2200" b="1" smtClean="0"/>
              <a:t>                    &lt;&lt; "\tx=" &lt;&lt; x &lt;&lt; endl;    //L4</a:t>
            </a:r>
            <a:endParaRPr lang="zh-CN" altLang="zh-CN" sz="2200" b="1" smtClean="0"/>
          </a:p>
          <a:p>
            <a:pPr marL="0" indent="0">
              <a:buFontTx/>
              <a:buNone/>
            </a:pPr>
            <a:r>
              <a:rPr lang="en-US" altLang="zh-CN" sz="2200" b="1" smtClean="0"/>
              <a:t>	cout &lt;&lt; "rx Addr:" &lt;&lt; &amp;rx </a:t>
            </a:r>
            <a:endParaRPr lang="en-US" altLang="zh-CN" sz="2200" b="1" smtClean="0"/>
          </a:p>
          <a:p>
            <a:pPr marL="0" indent="0">
              <a:buFontTx/>
              <a:buNone/>
            </a:pPr>
            <a:r>
              <a:rPr lang="en-US" altLang="zh-CN" sz="2200" b="1" smtClean="0"/>
              <a:t>                     &lt;&lt; "\t\tx Addr:" &lt;&lt; &amp;x &lt;&lt; endl;   //L5</a:t>
            </a:r>
            <a:endParaRPr lang="zh-CN" altLang="zh-CN" sz="2200" b="1" smtClean="0"/>
          </a:p>
          <a:p>
            <a:pPr marL="0" indent="0">
              <a:buFontTx/>
              <a:buNone/>
            </a:pPr>
            <a:r>
              <a:rPr lang="en-US" altLang="zh-CN" sz="2200" b="1" smtClean="0"/>
              <a:t>}</a:t>
            </a:r>
            <a:endParaRPr lang="en-US" altLang="zh-CN" sz="2200" b="1" smtClean="0"/>
          </a:p>
        </p:txBody>
      </p:sp>
      <p:sp>
        <p:nvSpPr>
          <p:cNvPr id="4" name="对话气泡: 矩形 3"/>
          <p:cNvSpPr/>
          <p:nvPr/>
        </p:nvSpPr>
        <p:spPr>
          <a:xfrm>
            <a:off x="5622925" y="1628775"/>
            <a:ext cx="3527425" cy="3887788"/>
          </a:xfrm>
          <a:prstGeom prst="wedgeRectCallout">
            <a:avLst>
              <a:gd name="adj1" fmla="val -49605"/>
              <a:gd name="adj2" fmla="val 62552"/>
            </a:avLst>
          </a:prstGeom>
          <a:gradFill>
            <a:gsLst>
              <a:gs pos="0">
                <a:schemeClr val="accent1">
                  <a:lumMod val="5000"/>
                  <a:lumOff val="95000"/>
                </a:schemeClr>
              </a:gs>
              <a:gs pos="74000">
                <a:schemeClr val="bg1"/>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en-US" sz="2400" b="1" dirty="0">
                <a:solidFill>
                  <a:schemeClr val="tx1"/>
                </a:solidFill>
              </a:rPr>
              <a:t>运行结果：</a:t>
            </a:r>
            <a:endParaRPr lang="en-US" altLang="zh-CN" sz="2400" b="1" dirty="0">
              <a:solidFill>
                <a:schemeClr val="tx1"/>
              </a:solidFill>
            </a:endParaRPr>
          </a:p>
          <a:p>
            <a:pPr eaLnBrk="0" hangingPunct="0">
              <a:defRPr/>
            </a:pPr>
            <a:r>
              <a:rPr lang="en-US" altLang="zh-CN" dirty="0">
                <a:solidFill>
                  <a:schemeClr val="tx1"/>
                </a:solidFill>
              </a:rPr>
              <a:t>8	8</a:t>
            </a:r>
            <a:endParaRPr lang="en-US" altLang="zh-CN" dirty="0">
              <a:solidFill>
                <a:schemeClr val="tx1"/>
              </a:solidFill>
            </a:endParaRPr>
          </a:p>
          <a:p>
            <a:pPr eaLnBrk="0" hangingPunct="0">
              <a:defRPr/>
            </a:pPr>
            <a:r>
              <a:rPr lang="en-US" altLang="zh-CN" sz="2400" dirty="0" err="1">
                <a:solidFill>
                  <a:schemeClr val="tx1"/>
                </a:solidFill>
              </a:rPr>
              <a:t>rx</a:t>
            </a:r>
            <a:r>
              <a:rPr lang="en-US" altLang="zh-CN" sz="2400" dirty="0">
                <a:solidFill>
                  <a:schemeClr val="tx1"/>
                </a:solidFill>
              </a:rPr>
              <a:t>=9	x=9</a:t>
            </a:r>
            <a:endParaRPr lang="en-US" altLang="zh-CN" sz="2400" dirty="0">
              <a:solidFill>
                <a:schemeClr val="tx1"/>
              </a:solidFill>
            </a:endParaRPr>
          </a:p>
          <a:p>
            <a:pPr eaLnBrk="0" hangingPunct="0">
              <a:defRPr/>
            </a:pPr>
            <a:r>
              <a:rPr lang="en-US" altLang="zh-CN" sz="2400" dirty="0" err="1">
                <a:solidFill>
                  <a:schemeClr val="tx1"/>
                </a:solidFill>
              </a:rPr>
              <a:t>rx</a:t>
            </a:r>
            <a:r>
              <a:rPr lang="en-US" altLang="zh-CN" sz="2400" dirty="0">
                <a:solidFill>
                  <a:schemeClr val="tx1"/>
                </a:solidFill>
              </a:rPr>
              <a:t> Addr:002EFBA4</a:t>
            </a:r>
            <a:endParaRPr lang="en-US" altLang="zh-CN" sz="2400" dirty="0">
              <a:solidFill>
                <a:schemeClr val="tx1"/>
              </a:solidFill>
            </a:endParaRPr>
          </a:p>
          <a:p>
            <a:pPr eaLnBrk="0" hangingPunct="0">
              <a:defRPr/>
            </a:pPr>
            <a:r>
              <a:rPr lang="en-US" altLang="zh-CN" sz="2400" dirty="0">
                <a:solidFill>
                  <a:schemeClr val="tx1"/>
                </a:solidFill>
              </a:rPr>
              <a:t> x Addr:002EFBA4</a:t>
            </a:r>
            <a:endParaRPr lang="en-US" altLang="zh-CN" sz="2400" dirty="0">
              <a:solidFill>
                <a:schemeClr val="tx1"/>
              </a:solidFill>
            </a:endParaRPr>
          </a:p>
          <a:p>
            <a:pPr eaLnBrk="0" hangingPunct="0">
              <a:defRPr/>
            </a:pPr>
            <a:endParaRPr lang="en-US" altLang="zh-CN" sz="2400" b="1" dirty="0">
              <a:solidFill>
                <a:schemeClr val="tx1"/>
              </a:solidFill>
            </a:endParaRPr>
          </a:p>
          <a:p>
            <a:pPr eaLnBrk="0" hangingPunct="0">
              <a:defRPr/>
            </a:pPr>
            <a:r>
              <a:rPr lang="zh-CN" altLang="en-US" sz="2400" b="1" dirty="0">
                <a:solidFill>
                  <a:schemeClr val="tx1"/>
                </a:solidFill>
              </a:rPr>
              <a:t>从</a:t>
            </a:r>
            <a:r>
              <a:rPr lang="en-US" altLang="zh-CN" sz="2400" b="1" dirty="0" err="1">
                <a:solidFill>
                  <a:schemeClr val="tx1"/>
                </a:solidFill>
              </a:rPr>
              <a:t>rx</a:t>
            </a:r>
            <a:r>
              <a:rPr lang="zh-CN" altLang="en-US" sz="2400" b="1" dirty="0">
                <a:solidFill>
                  <a:schemeClr val="tx1"/>
                </a:solidFill>
              </a:rPr>
              <a:t>和</a:t>
            </a:r>
            <a:r>
              <a:rPr lang="en-US" altLang="zh-CN" sz="2400" b="1" dirty="0">
                <a:solidFill>
                  <a:schemeClr val="tx1"/>
                </a:solidFill>
              </a:rPr>
              <a:t>x</a:t>
            </a:r>
            <a:r>
              <a:rPr lang="zh-CN" altLang="en-US" sz="2400" b="1" dirty="0">
                <a:solidFill>
                  <a:schemeClr val="tx1"/>
                </a:solidFill>
              </a:rPr>
              <a:t>的值和地址可以看出，</a:t>
            </a:r>
            <a:r>
              <a:rPr lang="en-US" altLang="zh-CN" sz="2400" b="1" dirty="0" err="1">
                <a:solidFill>
                  <a:schemeClr val="tx1"/>
                </a:solidFill>
              </a:rPr>
              <a:t>rx</a:t>
            </a:r>
            <a:r>
              <a:rPr lang="zh-CN" altLang="en-US" sz="2400" b="1" dirty="0">
                <a:solidFill>
                  <a:schemeClr val="tx1"/>
                </a:solidFill>
              </a:rPr>
              <a:t>确实</a:t>
            </a:r>
            <a:r>
              <a:rPr lang="en-US" altLang="zh-CN" sz="2400" b="1" dirty="0">
                <a:solidFill>
                  <a:schemeClr val="tx1"/>
                </a:solidFill>
              </a:rPr>
              <a:t>“</a:t>
            </a:r>
            <a:r>
              <a:rPr lang="zh-CN" altLang="en-US" sz="2400" b="1" dirty="0">
                <a:solidFill>
                  <a:srgbClr val="0000CC"/>
                </a:solidFill>
              </a:rPr>
              <a:t>接管</a:t>
            </a:r>
            <a:r>
              <a:rPr lang="en-US" altLang="zh-CN" sz="2400" b="1" dirty="0">
                <a:solidFill>
                  <a:schemeClr val="tx1"/>
                </a:solidFill>
              </a:rPr>
              <a:t>”</a:t>
            </a:r>
            <a:r>
              <a:rPr lang="zh-CN" altLang="en-US" sz="2400" b="1" dirty="0">
                <a:solidFill>
                  <a:schemeClr val="tx1"/>
                </a:solidFill>
              </a:rPr>
              <a:t>了</a:t>
            </a:r>
            <a:r>
              <a:rPr lang="en-US" altLang="zh-CN" sz="2400" b="1" dirty="0">
                <a:solidFill>
                  <a:schemeClr val="tx1"/>
                </a:solidFill>
              </a:rPr>
              <a:t>x</a:t>
            </a:r>
            <a:r>
              <a:rPr lang="zh-CN" altLang="en-US" sz="2400" b="1" dirty="0">
                <a:solidFill>
                  <a:schemeClr val="tx1"/>
                </a:solidFill>
              </a:rPr>
              <a:t>的内存资源！即</a:t>
            </a:r>
            <a:r>
              <a:rPr lang="en-US" altLang="zh-CN" sz="2400" b="1" dirty="0">
                <a:solidFill>
                  <a:srgbClr val="FF0000"/>
                </a:solidFill>
              </a:rPr>
              <a:t>x</a:t>
            </a:r>
            <a:r>
              <a:rPr lang="zh-CN" altLang="en-US" sz="2400" b="1" dirty="0">
                <a:solidFill>
                  <a:srgbClr val="FF0000"/>
                </a:solidFill>
              </a:rPr>
              <a:t>的资源转移给了</a:t>
            </a:r>
            <a:r>
              <a:rPr lang="en-US" altLang="zh-CN" sz="2400" b="1" dirty="0" err="1">
                <a:solidFill>
                  <a:srgbClr val="FF0000"/>
                </a:solidFill>
              </a:rPr>
              <a:t>rx</a:t>
            </a:r>
            <a:r>
              <a:rPr lang="zh-CN" altLang="en-US" sz="2400" b="1" dirty="0">
                <a:solidFill>
                  <a:schemeClr val="tx1"/>
                </a:solidFill>
              </a:rPr>
              <a:t>！</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 </a:t>
            </a:r>
            <a:endParaRPr lang="zh-CN" altLang="en-US" b="1" smtClean="0">
              <a:solidFill>
                <a:srgbClr val="FF0000"/>
              </a:solidFill>
            </a:endParaRPr>
          </a:p>
        </p:txBody>
      </p:sp>
      <p:sp>
        <p:nvSpPr>
          <p:cNvPr id="65539" name="Rectangle 3"/>
          <p:cNvSpPr>
            <a:spLocks noGrp="1" noChangeArrowheads="1"/>
          </p:cNvSpPr>
          <p:nvPr>
            <p:ph type="body" idx="1"/>
          </p:nvPr>
        </p:nvSpPr>
        <p:spPr>
          <a:xfrm>
            <a:off x="250825" y="1123950"/>
            <a:ext cx="8615363" cy="5329238"/>
          </a:xfrm>
        </p:spPr>
        <p:txBody>
          <a:bodyPr/>
          <a:lstStyle/>
          <a:p>
            <a:pPr marL="57150" indent="0" eaLnBrk="1" hangingPunct="1">
              <a:buFontTx/>
              <a:buNone/>
              <a:defRPr/>
            </a:pPr>
            <a:r>
              <a:rPr lang="en-US" altLang="zh-CN" b="1" dirty="0">
                <a:solidFill>
                  <a:srgbClr val="0000CC"/>
                </a:solidFill>
              </a:rPr>
              <a:t>3.</a:t>
            </a:r>
            <a:r>
              <a:rPr lang="zh-CN" altLang="zh-CN" b="1" dirty="0">
                <a:solidFill>
                  <a:srgbClr val="0000CC"/>
                </a:solidFill>
              </a:rPr>
              <a:t>移动赋值运算符函数和移动拷贝构造函数</a:t>
            </a:r>
            <a:endParaRPr lang="en-US" altLang="zh-CN" b="1" dirty="0">
              <a:solidFill>
                <a:srgbClr val="0000CC"/>
              </a:solidFill>
            </a:endParaRPr>
          </a:p>
          <a:p>
            <a:pPr lvl="1">
              <a:defRPr/>
            </a:pPr>
            <a:r>
              <a:rPr lang="zh-CN" altLang="zh-CN" sz="2400" b="1" dirty="0"/>
              <a:t>在对象赋值和新对象初始化时，都可以执行对象移动操作，</a:t>
            </a:r>
            <a:r>
              <a:rPr lang="zh-CN" altLang="zh-CN" sz="2400" b="1" dirty="0">
                <a:solidFill>
                  <a:srgbClr val="0000CC"/>
                </a:solidFill>
              </a:rPr>
              <a:t>用“转移”对象资源的方式取代拷贝资源的方式，将一个对象的内存右值转移给另一个对象操控</a:t>
            </a:r>
            <a:r>
              <a:rPr lang="zh-CN" altLang="zh-CN" sz="2400" b="1" dirty="0"/>
              <a:t>。</a:t>
            </a:r>
            <a:endParaRPr lang="en-US" altLang="zh-CN" sz="2400" b="1" dirty="0"/>
          </a:p>
          <a:p>
            <a:pPr lvl="1">
              <a:defRPr/>
            </a:pPr>
            <a:r>
              <a:rPr lang="zh-CN" altLang="zh-CN" sz="2400" b="1" dirty="0"/>
              <a:t>如果要实现对象移动，就需要为类定义</a:t>
            </a:r>
            <a:r>
              <a:rPr lang="zh-CN" altLang="zh-CN" sz="2400" b="1" dirty="0">
                <a:solidFill>
                  <a:srgbClr val="FF0000"/>
                </a:solidFill>
              </a:rPr>
              <a:t>移动运算符函数</a:t>
            </a:r>
            <a:r>
              <a:rPr lang="zh-CN" altLang="zh-CN" sz="2400" b="1" dirty="0"/>
              <a:t>和</a:t>
            </a:r>
            <a:r>
              <a:rPr lang="zh-CN" altLang="zh-CN" sz="2400" b="1" dirty="0">
                <a:solidFill>
                  <a:srgbClr val="FF0000"/>
                </a:solidFill>
              </a:rPr>
              <a:t>移动拷贝构造函数</a:t>
            </a:r>
            <a:r>
              <a:rPr lang="zh-CN" altLang="zh-CN" sz="2400" b="1" dirty="0"/>
              <a:t>。形式如下：</a:t>
            </a:r>
            <a:endParaRPr lang="zh-CN" altLang="zh-CN" sz="2400" b="1" dirty="0"/>
          </a:p>
          <a:p>
            <a:pPr marL="800100" lvl="2" indent="0">
              <a:buFontTx/>
              <a:buNone/>
              <a:defRPr/>
            </a:pPr>
            <a:r>
              <a:rPr lang="en-US" altLang="zh-CN" b="1" dirty="0"/>
              <a:t>class A { </a:t>
            </a:r>
            <a:endParaRPr lang="zh-CN" altLang="zh-CN" b="1" dirty="0"/>
          </a:p>
          <a:p>
            <a:pPr marL="800100" lvl="2" indent="0">
              <a:buFontTx/>
              <a:buNone/>
              <a:defRPr/>
            </a:pPr>
            <a:r>
              <a:rPr lang="en-US" altLang="zh-CN" b="1" dirty="0"/>
              <a:t>……</a:t>
            </a:r>
            <a:endParaRPr lang="zh-CN" altLang="zh-CN" b="1" dirty="0"/>
          </a:p>
          <a:p>
            <a:pPr marL="800100" lvl="2" indent="0">
              <a:buFontTx/>
              <a:buNone/>
              <a:defRPr/>
            </a:pPr>
            <a:r>
              <a:rPr lang="en-US" altLang="zh-CN" b="1" dirty="0"/>
              <a:t>	A(A&amp;&amp; o){……}                                // </a:t>
            </a:r>
            <a:r>
              <a:rPr lang="zh-CN" altLang="zh-CN" b="1" dirty="0"/>
              <a:t>移动构造函数</a:t>
            </a:r>
            <a:endParaRPr lang="zh-CN" altLang="zh-CN" b="1" dirty="0"/>
          </a:p>
          <a:p>
            <a:pPr marL="800100" lvl="2" indent="0">
              <a:buFontTx/>
              <a:buNone/>
              <a:defRPr/>
            </a:pPr>
            <a:r>
              <a:rPr lang="en-US" altLang="zh-CN" b="1" dirty="0"/>
              <a:t>	A &amp;operator=(A&amp;&amp; o) {……}            // </a:t>
            </a:r>
            <a:r>
              <a:rPr lang="zh-CN" altLang="zh-CN" b="1" dirty="0"/>
              <a:t>移动赋值运算符</a:t>
            </a:r>
            <a:endParaRPr lang="zh-CN" altLang="zh-CN" b="1" dirty="0"/>
          </a:p>
          <a:p>
            <a:pPr marL="800100" lvl="2" indent="0">
              <a:buFontTx/>
              <a:buNone/>
              <a:defRPr/>
            </a:pPr>
            <a:r>
              <a:rPr lang="en-US" altLang="zh-CN" b="1" dirty="0"/>
              <a:t>};</a:t>
            </a:r>
            <a:endParaRPr lang="zh-CN" altLang="zh-CN" b="1" dirty="0"/>
          </a:p>
          <a:p>
            <a:pPr marL="857250" lvl="2" indent="0" eaLnBrk="1" hangingPunct="1">
              <a:buFontTx/>
              <a:buNone/>
              <a:defRPr/>
            </a:pPr>
            <a:endParaRPr lang="en-US" altLang="zh-CN"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anim calcmode="lin" valueType="num">
                                      <p:cBhvr additive="base">
                                        <p:cTn id="2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anim calcmode="lin" valueType="num">
                                      <p:cBhvr additive="base">
                                        <p:cTn id="27"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pRg st="6" end="6"/>
                                            </p:txEl>
                                          </p:spTgt>
                                        </p:tgtEl>
                                        <p:attrNameLst>
                                          <p:attrName>style.visibility</p:attrName>
                                        </p:attrNameLst>
                                      </p:cBhvr>
                                      <p:to>
                                        <p:strVal val="visible"/>
                                      </p:to>
                                    </p:set>
                                    <p:anim calcmode="lin" valueType="num">
                                      <p:cBhvr additive="base">
                                        <p:cTn id="31"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pRg st="7" end="7"/>
                                            </p:txEl>
                                          </p:spTgt>
                                        </p:tgtEl>
                                        <p:attrNameLst>
                                          <p:attrName>style.visibility</p:attrName>
                                        </p:attrNameLst>
                                      </p:cBhvr>
                                      <p:to>
                                        <p:strVal val="visible"/>
                                      </p:to>
                                    </p:set>
                                    <p:anim calcmode="lin" valueType="num">
                                      <p:cBhvr additive="base">
                                        <p:cTn id="35"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 </a:t>
            </a:r>
            <a:endParaRPr lang="zh-CN" altLang="en-US" b="1" smtClean="0">
              <a:solidFill>
                <a:srgbClr val="FF0000"/>
              </a:solidFill>
            </a:endParaRPr>
          </a:p>
        </p:txBody>
      </p:sp>
      <p:sp>
        <p:nvSpPr>
          <p:cNvPr id="65539" name="Rectangle 3"/>
          <p:cNvSpPr>
            <a:spLocks noGrp="1" noChangeArrowheads="1"/>
          </p:cNvSpPr>
          <p:nvPr>
            <p:ph type="body" idx="1"/>
          </p:nvPr>
        </p:nvSpPr>
        <p:spPr>
          <a:xfrm>
            <a:off x="250825" y="1125538"/>
            <a:ext cx="8497888" cy="5327650"/>
          </a:xfrm>
        </p:spPr>
        <p:txBody>
          <a:bodyPr/>
          <a:lstStyle/>
          <a:p>
            <a:pPr marL="57150" indent="0" eaLnBrk="1" hangingPunct="1">
              <a:buFontTx/>
              <a:buNone/>
              <a:defRPr/>
            </a:pPr>
            <a:r>
              <a:rPr lang="en-US" altLang="zh-CN" b="1" dirty="0">
                <a:solidFill>
                  <a:srgbClr val="0000CC"/>
                </a:solidFill>
              </a:rPr>
              <a:t>4．</a:t>
            </a:r>
            <a:r>
              <a:rPr lang="zh-CN" altLang="en-US" b="1" dirty="0">
                <a:solidFill>
                  <a:srgbClr val="0000CC"/>
                </a:solidFill>
              </a:rPr>
              <a:t>默认移动函数</a:t>
            </a:r>
            <a:endParaRPr lang="en-US" altLang="zh-CN" b="1" dirty="0">
              <a:solidFill>
                <a:srgbClr val="0000CC"/>
              </a:solidFill>
            </a:endParaRPr>
          </a:p>
          <a:p>
            <a:pPr lvl="1" eaLnBrk="1" hangingPunct="1">
              <a:defRPr/>
            </a:pPr>
            <a:r>
              <a:rPr lang="zh-CN" altLang="zh-CN" sz="2400" b="1" dirty="0"/>
              <a:t>如果一个类</a:t>
            </a:r>
            <a:r>
              <a:rPr lang="zh-CN" altLang="zh-CN" sz="2400" b="1" dirty="0">
                <a:solidFill>
                  <a:srgbClr val="0000CC"/>
                </a:solidFill>
              </a:rPr>
              <a:t>没有</a:t>
            </a:r>
            <a:r>
              <a:rPr lang="zh-CN" altLang="en-US" sz="2400" b="1" dirty="0">
                <a:solidFill>
                  <a:srgbClr val="0000CC"/>
                </a:solidFill>
              </a:rPr>
              <a:t>定义</a:t>
            </a:r>
            <a:r>
              <a:rPr lang="zh-CN" altLang="en-US" sz="2400" b="1" dirty="0"/>
              <a:t>移动赋值函数和移动拷贝构造函数</a:t>
            </a:r>
            <a:r>
              <a:rPr lang="zh-CN" altLang="zh-CN" sz="2400" b="1" dirty="0"/>
              <a:t>这些函数，编译器</a:t>
            </a:r>
            <a:r>
              <a:rPr lang="zh-CN" altLang="zh-CN" sz="2400" b="1" dirty="0">
                <a:solidFill>
                  <a:srgbClr val="0000CC"/>
                </a:solidFill>
              </a:rPr>
              <a:t>就会合成它们</a:t>
            </a:r>
            <a:r>
              <a:rPr lang="zh-CN" altLang="zh-CN" sz="2400" b="1" dirty="0"/>
              <a:t>。</a:t>
            </a:r>
            <a:r>
              <a:rPr lang="zh-CN" altLang="en-US" sz="2400" b="1" dirty="0"/>
              <a:t>但需具备以下条件：</a:t>
            </a:r>
            <a:endParaRPr lang="en-US" altLang="zh-CN" sz="2400" b="1" dirty="0"/>
          </a:p>
          <a:p>
            <a:pPr marL="914400" lvl="1" indent="-457200" eaLnBrk="1" hangingPunct="1">
              <a:buFont typeface="+mj-ea"/>
              <a:buAutoNum type="circleNumDbPlain"/>
              <a:defRPr/>
            </a:pPr>
            <a:r>
              <a:rPr lang="zh-CN" altLang="zh-CN" sz="2400" b="1" dirty="0"/>
              <a:t>类</a:t>
            </a:r>
            <a:r>
              <a:rPr lang="zh-CN" altLang="en-US" sz="2400" b="1" dirty="0">
                <a:solidFill>
                  <a:srgbClr val="FF0000"/>
                </a:solidFill>
              </a:rPr>
              <a:t>并</a:t>
            </a:r>
            <a:r>
              <a:rPr lang="zh-CN" altLang="zh-CN" sz="2400" b="1" dirty="0">
                <a:solidFill>
                  <a:srgbClr val="FF0000"/>
                </a:solidFill>
              </a:rPr>
              <a:t>没有定义</a:t>
            </a:r>
            <a:r>
              <a:rPr lang="zh-CN" altLang="zh-CN" sz="2400" b="1" dirty="0"/>
              <a:t>这些函数</a:t>
            </a:r>
            <a:r>
              <a:rPr lang="zh-CN" altLang="en-US" sz="2400" b="1" dirty="0"/>
              <a:t>；</a:t>
            </a:r>
            <a:endParaRPr lang="en-US" altLang="zh-CN" sz="2400" b="1" dirty="0"/>
          </a:p>
          <a:p>
            <a:pPr marL="914400" lvl="1" indent="-457200" eaLnBrk="1" hangingPunct="1">
              <a:buFont typeface="+mj-ea"/>
              <a:buAutoNum type="circleNumDbPlain"/>
              <a:defRPr/>
            </a:pPr>
            <a:r>
              <a:rPr lang="zh-CN" altLang="zh-CN" sz="2400" b="1" dirty="0"/>
              <a:t>而且每个</a:t>
            </a:r>
            <a:r>
              <a:rPr lang="zh-CN" altLang="zh-CN" sz="2400" b="1" dirty="0">
                <a:solidFill>
                  <a:srgbClr val="FF0000"/>
                </a:solidFill>
              </a:rPr>
              <a:t>非</a:t>
            </a:r>
            <a:r>
              <a:rPr lang="en-US" altLang="zh-CN" sz="2400" b="1" dirty="0">
                <a:solidFill>
                  <a:srgbClr val="FF0000"/>
                </a:solidFill>
              </a:rPr>
              <a:t>static</a:t>
            </a:r>
            <a:r>
              <a:rPr lang="zh-CN" altLang="zh-CN" sz="2400" b="1" dirty="0">
                <a:solidFill>
                  <a:srgbClr val="FF0000"/>
                </a:solidFill>
              </a:rPr>
              <a:t>数据成员都可以移动</a:t>
            </a:r>
            <a:r>
              <a:rPr lang="zh-CN" altLang="zh-CN" sz="2400" b="1" dirty="0"/>
              <a:t>（内置数据类型是可移动的，如果数据成员是自定义类类型，只有当它也定义了移动函数时，才是可移动的</a:t>
            </a:r>
            <a:r>
              <a:rPr lang="zh-CN" altLang="en-US" sz="2400" b="1" dirty="0"/>
              <a:t>）；</a:t>
            </a:r>
            <a:endParaRPr lang="en-US" altLang="zh-CN" sz="2400" b="1" dirty="0"/>
          </a:p>
          <a:p>
            <a:pPr marL="914400" lvl="1" indent="-457200" eaLnBrk="1" hangingPunct="1">
              <a:buFont typeface="+mj-ea"/>
              <a:buAutoNum type="circleNumDbPlain"/>
              <a:defRPr/>
            </a:pPr>
            <a:r>
              <a:rPr lang="zh-CN" altLang="zh-CN" sz="2400" b="1" dirty="0"/>
              <a:t>类</a:t>
            </a:r>
            <a:r>
              <a:rPr lang="zh-CN" altLang="en-US" sz="2400" b="1" dirty="0"/>
              <a:t>并</a:t>
            </a:r>
            <a:r>
              <a:rPr lang="zh-CN" altLang="en-US" sz="2400" b="1" dirty="0">
                <a:solidFill>
                  <a:srgbClr val="FF0000"/>
                </a:solidFill>
              </a:rPr>
              <a:t>没有</a:t>
            </a:r>
            <a:r>
              <a:rPr lang="zh-CN" altLang="zh-CN" sz="2400" b="1" dirty="0">
                <a:solidFill>
                  <a:srgbClr val="FF0000"/>
                </a:solidFill>
              </a:rPr>
              <a:t>定义了赋值运算符函数、拷贝构造函数或析构函数</a:t>
            </a:r>
            <a:r>
              <a:rPr lang="zh-CN" altLang="zh-CN" sz="2400" b="1" dirty="0"/>
              <a:t>。</a:t>
            </a:r>
            <a:endParaRPr lang="en-US" altLang="zh-CN" sz="2400" b="1" dirty="0"/>
          </a:p>
          <a:p>
            <a:pPr lvl="1" eaLnBrk="1" hangingPunct="1">
              <a:defRPr/>
            </a:pPr>
            <a:r>
              <a:rPr lang="zh-CN" altLang="en-US" b="1" dirty="0"/>
              <a:t>只有满足上述三个条件，编译器才会为自动为类合成移动赋值函数和移动拷贝构造函数</a:t>
            </a:r>
            <a:endParaRPr lang="en-US" altLang="zh-CN" b="1" dirty="0"/>
          </a:p>
          <a:p>
            <a:pPr marL="971550" lvl="1" indent="-514350" eaLnBrk="1" hangingPunct="1">
              <a:buFont typeface="+mj-ea"/>
              <a:buAutoNum type="circleNumDbPlain"/>
              <a:defRPr/>
            </a:pP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 calcmode="lin" valueType="num">
                                      <p:cBhvr additive="base">
                                        <p:cTn id="13"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4" end="4"/>
                                            </p:txEl>
                                          </p:spTgt>
                                        </p:tgtEl>
                                        <p:attrNameLst>
                                          <p:attrName>style.visibility</p:attrName>
                                        </p:attrNameLst>
                                      </p:cBhvr>
                                      <p:to>
                                        <p:strVal val="visible"/>
                                      </p:to>
                                    </p:set>
                                    <p:anim calcmode="lin" valueType="num">
                                      <p:cBhvr additive="base">
                                        <p:cTn id="25"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539">
                                            <p:txEl>
                                              <p:pRg st="5" end="5"/>
                                            </p:txEl>
                                          </p:spTgt>
                                        </p:tgtEl>
                                        <p:attrNameLst>
                                          <p:attrName>style.visibility</p:attrName>
                                        </p:attrNameLst>
                                      </p:cBhvr>
                                      <p:to>
                                        <p:strVal val="visible"/>
                                      </p:to>
                                    </p:set>
                                    <p:anim calcmode="lin" valueType="num">
                                      <p:cBhvr additive="base">
                                        <p:cTn id="3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 </a:t>
            </a:r>
            <a:endParaRPr lang="zh-CN" altLang="en-US" b="1" smtClean="0">
              <a:solidFill>
                <a:srgbClr val="FF0000"/>
              </a:solidFill>
            </a:endParaRPr>
          </a:p>
        </p:txBody>
      </p:sp>
      <p:sp>
        <p:nvSpPr>
          <p:cNvPr id="65539" name="Rectangle 3"/>
          <p:cNvSpPr>
            <a:spLocks noGrp="1" noChangeArrowheads="1"/>
          </p:cNvSpPr>
          <p:nvPr>
            <p:ph type="body" idx="1"/>
          </p:nvPr>
        </p:nvSpPr>
        <p:spPr>
          <a:xfrm>
            <a:off x="250825" y="1125538"/>
            <a:ext cx="8497888" cy="5327650"/>
          </a:xfrm>
        </p:spPr>
        <p:txBody>
          <a:bodyPr/>
          <a:lstStyle/>
          <a:p>
            <a:pPr marL="0" indent="0">
              <a:buFontTx/>
              <a:buNone/>
              <a:defRPr/>
            </a:pPr>
            <a:r>
              <a:rPr lang="en-US" altLang="zh-CN" sz="1800" b="1" dirty="0" err="1"/>
              <a:t>struct</a:t>
            </a:r>
            <a:r>
              <a:rPr lang="en-US" altLang="zh-CN" sz="1800" b="1" dirty="0"/>
              <a:t> A {</a:t>
            </a:r>
            <a:endParaRPr lang="zh-CN" altLang="zh-CN" sz="1800" b="1" dirty="0"/>
          </a:p>
          <a:p>
            <a:pPr marL="0" indent="0">
              <a:buFontTx/>
              <a:buNone/>
              <a:defRPr/>
            </a:pPr>
            <a:r>
              <a:rPr lang="en-US" altLang="zh-CN" sz="1800" b="1" dirty="0"/>
              <a:t>	</a:t>
            </a:r>
            <a:r>
              <a:rPr lang="en-US" altLang="zh-CN" sz="1800" b="1" dirty="0" err="1"/>
              <a:t>int</a:t>
            </a:r>
            <a:r>
              <a:rPr lang="en-US" altLang="zh-CN" sz="1800" b="1" dirty="0"/>
              <a:t> x;                            //</a:t>
            </a:r>
            <a:r>
              <a:rPr lang="zh-CN" altLang="zh-CN" sz="1800" b="1" dirty="0"/>
              <a:t>内置类型可以移动</a:t>
            </a:r>
            <a:endParaRPr lang="zh-CN" altLang="zh-CN" sz="1800" b="1" dirty="0"/>
          </a:p>
          <a:p>
            <a:pPr marL="0" indent="0">
              <a:buFontTx/>
              <a:buNone/>
              <a:defRPr/>
            </a:pPr>
            <a:r>
              <a:rPr lang="en-US" altLang="zh-CN" sz="1800" b="1" dirty="0"/>
              <a:t>	</a:t>
            </a:r>
            <a:r>
              <a:rPr lang="en-US" altLang="zh-CN" sz="1800" b="1" dirty="0" err="1"/>
              <a:t>std</a:t>
            </a:r>
            <a:r>
              <a:rPr lang="en-US" altLang="zh-CN" sz="1800" b="1" dirty="0"/>
              <a:t>::string s;              //string</a:t>
            </a:r>
            <a:r>
              <a:rPr lang="zh-CN" altLang="zh-CN" sz="1800" b="1" dirty="0"/>
              <a:t>定义了移动操作</a:t>
            </a:r>
            <a:endParaRPr lang="zh-CN" altLang="zh-CN" sz="1800" b="1" dirty="0"/>
          </a:p>
          <a:p>
            <a:pPr marL="0" indent="0">
              <a:buFontTx/>
              <a:buNone/>
              <a:defRPr/>
            </a:pPr>
            <a:r>
              <a:rPr lang="en-US" altLang="zh-CN" sz="1800" b="1" dirty="0"/>
              <a:t>};</a:t>
            </a:r>
            <a:endParaRPr lang="zh-CN" altLang="zh-CN" sz="1800" b="1" dirty="0"/>
          </a:p>
          <a:p>
            <a:pPr marL="0" indent="0">
              <a:buFontTx/>
              <a:buNone/>
              <a:defRPr/>
            </a:pPr>
            <a:r>
              <a:rPr lang="en-US" altLang="zh-CN" sz="1800" b="1" dirty="0"/>
              <a:t>class B {</a:t>
            </a:r>
            <a:endParaRPr lang="zh-CN" altLang="zh-CN" sz="1800" b="1" dirty="0"/>
          </a:p>
          <a:p>
            <a:pPr marL="0" indent="0">
              <a:buFontTx/>
              <a:buNone/>
              <a:defRPr/>
            </a:pPr>
            <a:r>
              <a:rPr lang="en-US" altLang="zh-CN" sz="1800" b="1" dirty="0"/>
              <a:t>	A </a:t>
            </a:r>
            <a:r>
              <a:rPr lang="en-US" altLang="zh-CN" sz="1800" b="1" dirty="0" err="1"/>
              <a:t>a</a:t>
            </a:r>
            <a:r>
              <a:rPr lang="en-US" altLang="zh-CN" sz="1800" b="1" dirty="0"/>
              <a:t>;                              //A</a:t>
            </a:r>
            <a:r>
              <a:rPr lang="zh-CN" altLang="en-US" sz="1800" b="1" dirty="0"/>
              <a:t>编译器会为</a:t>
            </a:r>
            <a:r>
              <a:rPr lang="en-US" altLang="zh-CN" sz="1800" b="1" dirty="0"/>
              <a:t>A</a:t>
            </a:r>
            <a:r>
              <a:rPr lang="zh-CN" altLang="zh-CN" sz="1800" b="1" dirty="0"/>
              <a:t>合成移动函数</a:t>
            </a:r>
            <a:endParaRPr lang="zh-CN" altLang="zh-CN" sz="1800" b="1" dirty="0"/>
          </a:p>
          <a:p>
            <a:pPr marL="0" indent="0">
              <a:buFontTx/>
              <a:buNone/>
              <a:defRPr/>
            </a:pPr>
            <a:r>
              <a:rPr lang="en-US" altLang="zh-CN" sz="1800" b="1" dirty="0"/>
              <a:t>};</a:t>
            </a:r>
            <a:endParaRPr lang="zh-CN" altLang="zh-CN" sz="1800" b="1" dirty="0"/>
          </a:p>
          <a:p>
            <a:pPr marL="0" indent="0">
              <a:buFontTx/>
              <a:buNone/>
              <a:defRPr/>
            </a:pPr>
            <a:r>
              <a:rPr lang="en-US" altLang="zh-CN" sz="1800" b="1" dirty="0"/>
              <a:t>class C {</a:t>
            </a:r>
            <a:endParaRPr lang="zh-CN" altLang="zh-CN" sz="1800" b="1" dirty="0"/>
          </a:p>
          <a:p>
            <a:pPr marL="0" indent="0">
              <a:buFontTx/>
              <a:buNone/>
              <a:defRPr/>
            </a:pPr>
            <a:r>
              <a:rPr lang="en-US" altLang="zh-CN" sz="1800" b="1" dirty="0"/>
              <a:t>	A </a:t>
            </a:r>
            <a:r>
              <a:rPr lang="en-US" altLang="zh-CN" sz="1800" b="1" dirty="0" err="1"/>
              <a:t>a</a:t>
            </a:r>
            <a:r>
              <a:rPr lang="en-US" altLang="zh-CN" sz="1800" b="1" dirty="0"/>
              <a:t>;</a:t>
            </a:r>
            <a:endParaRPr lang="zh-CN" altLang="zh-CN" sz="1800" b="1" dirty="0"/>
          </a:p>
          <a:p>
            <a:pPr marL="0" indent="0">
              <a:buFontTx/>
              <a:buNone/>
              <a:defRPr/>
            </a:pPr>
            <a:r>
              <a:rPr lang="en-US" altLang="zh-CN" sz="1800" b="1" dirty="0"/>
              <a:t>public:</a:t>
            </a:r>
            <a:endParaRPr lang="zh-CN" altLang="zh-CN" sz="1800" b="1" dirty="0"/>
          </a:p>
          <a:p>
            <a:pPr marL="0" indent="0">
              <a:buFontTx/>
              <a:buNone/>
              <a:defRPr/>
            </a:pPr>
            <a:r>
              <a:rPr lang="en-US" altLang="zh-CN" sz="1800" b="1" dirty="0"/>
              <a:t>	C() {}</a:t>
            </a:r>
            <a:endParaRPr lang="zh-CN" altLang="zh-CN" sz="1800" b="1" dirty="0"/>
          </a:p>
          <a:p>
            <a:pPr marL="0" indent="0">
              <a:buFontTx/>
              <a:buNone/>
              <a:defRPr/>
            </a:pPr>
            <a:r>
              <a:rPr lang="en-US" altLang="zh-CN" sz="1800" b="1" dirty="0"/>
              <a:t>	C(</a:t>
            </a:r>
            <a:r>
              <a:rPr lang="en-US" altLang="zh-CN" sz="1800" b="1" dirty="0" err="1"/>
              <a:t>C&amp;o</a:t>
            </a:r>
            <a:r>
              <a:rPr lang="en-US" altLang="zh-CN" sz="1800" b="1" dirty="0"/>
              <a:t>) {}                     //</a:t>
            </a:r>
            <a:r>
              <a:rPr lang="zh-CN" altLang="zh-CN" sz="1800" b="1" dirty="0">
                <a:solidFill>
                  <a:srgbClr val="FF0000"/>
                </a:solidFill>
              </a:rPr>
              <a:t>定义了拷贝构造涵数，不会有合成移动函数</a:t>
            </a:r>
            <a:r>
              <a:rPr lang="en-US" altLang="zh-CN" sz="1800" b="1" dirty="0"/>
              <a:t>         </a:t>
            </a:r>
            <a:endParaRPr lang="zh-CN" altLang="zh-CN" sz="1800" b="1" dirty="0"/>
          </a:p>
          <a:p>
            <a:pPr marL="0" indent="0">
              <a:buFontTx/>
              <a:buNone/>
              <a:defRPr/>
            </a:pPr>
            <a:r>
              <a:rPr lang="en-US" altLang="zh-CN" sz="1800" b="1" dirty="0"/>
              <a:t>};</a:t>
            </a:r>
            <a:endParaRPr lang="zh-CN" altLang="zh-CN" sz="1800" b="1" dirty="0"/>
          </a:p>
          <a:p>
            <a:pPr marL="0" indent="0">
              <a:buFontTx/>
              <a:buNone/>
              <a:defRPr/>
            </a:pPr>
            <a:r>
              <a:rPr lang="en-US" altLang="zh-CN" sz="1800" b="1" dirty="0"/>
              <a:t>B a1, a2 = </a:t>
            </a:r>
            <a:r>
              <a:rPr lang="en-US" altLang="zh-CN" sz="1800" b="1" dirty="0" err="1"/>
              <a:t>std</a:t>
            </a:r>
            <a:r>
              <a:rPr lang="en-US" altLang="zh-CN" sz="1800" b="1" dirty="0"/>
              <a:t>::move(a1);      //a2</a:t>
            </a:r>
            <a:r>
              <a:rPr lang="zh-CN" altLang="zh-CN" sz="1800" b="1" dirty="0"/>
              <a:t>使用合成移动拷贝构造函数</a:t>
            </a:r>
            <a:r>
              <a:rPr lang="en-US" altLang="zh-CN" sz="1800" b="1" dirty="0"/>
              <a:t>        </a:t>
            </a:r>
            <a:endParaRPr lang="zh-CN" altLang="zh-CN" sz="1800" b="1" dirty="0"/>
          </a:p>
          <a:p>
            <a:pPr marL="0" indent="0">
              <a:buFontTx/>
              <a:buNone/>
              <a:defRPr/>
            </a:pPr>
            <a:r>
              <a:rPr lang="en-US" altLang="zh-CN" sz="1800" b="1" dirty="0">
                <a:solidFill>
                  <a:srgbClr val="FF0000"/>
                </a:solidFill>
              </a:rPr>
              <a:t>C c1, c2 = </a:t>
            </a:r>
            <a:r>
              <a:rPr lang="en-US" altLang="zh-CN" sz="1800" b="1" dirty="0" err="1">
                <a:solidFill>
                  <a:srgbClr val="FF0000"/>
                </a:solidFill>
              </a:rPr>
              <a:t>std</a:t>
            </a:r>
            <a:r>
              <a:rPr lang="en-US" altLang="zh-CN" sz="1800" b="1" dirty="0">
                <a:solidFill>
                  <a:srgbClr val="FF0000"/>
                </a:solidFill>
              </a:rPr>
              <a:t>::move(c1);      //c2</a:t>
            </a:r>
            <a:r>
              <a:rPr lang="zh-CN" altLang="zh-CN" sz="1800" b="1" dirty="0">
                <a:solidFill>
                  <a:srgbClr val="FF0000"/>
                </a:solidFill>
              </a:rPr>
              <a:t>使用拷贝构造函数</a:t>
            </a:r>
            <a:r>
              <a:rPr lang="zh-CN" altLang="en-US" sz="1800" b="1" dirty="0">
                <a:solidFill>
                  <a:srgbClr val="FF0000"/>
                </a:solidFill>
              </a:rPr>
              <a:t>，原因是</a:t>
            </a:r>
            <a:r>
              <a:rPr lang="en-US" altLang="zh-CN" sz="1800" b="1" dirty="0">
                <a:solidFill>
                  <a:srgbClr val="FF0000"/>
                </a:solidFill>
              </a:rPr>
              <a:t>C</a:t>
            </a:r>
            <a:r>
              <a:rPr lang="zh-CN" altLang="en-US" sz="1800" b="1" dirty="0">
                <a:solidFill>
                  <a:srgbClr val="FF0000"/>
                </a:solidFill>
              </a:rPr>
              <a:t>没有移动函数</a:t>
            </a:r>
            <a:endParaRPr lang="zh-CN" altLang="zh-CN" sz="1800" b="1" dirty="0">
              <a:solidFill>
                <a:srgbClr val="FF0000"/>
              </a:solidFill>
            </a:endParaRPr>
          </a:p>
          <a:p>
            <a:pPr marL="57150" indent="0" eaLnBrk="1" hangingPunct="1">
              <a:buFontTx/>
              <a:buNone/>
              <a:defRPr/>
            </a:pPr>
            <a:endParaRPr lang="en-US" altLang="zh-C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4" end="4"/>
                                            </p:txEl>
                                          </p:spTgt>
                                        </p:tgtEl>
                                        <p:attrNameLst>
                                          <p:attrName>style.visibility</p:attrName>
                                        </p:attrNameLst>
                                      </p:cBhvr>
                                      <p:to>
                                        <p:strVal val="visible"/>
                                      </p:to>
                                    </p:set>
                                    <p:anim calcmode="lin" valueType="num">
                                      <p:cBhvr additive="base">
                                        <p:cTn id="7"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anim calcmode="lin" valueType="num">
                                      <p:cBhvr additive="base">
                                        <p:cTn id="1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39">
                                            <p:txEl>
                                              <p:pRg st="6" end="6"/>
                                            </p:txEl>
                                          </p:spTgt>
                                        </p:tgtEl>
                                        <p:attrNameLst>
                                          <p:attrName>style.visibility</p:attrName>
                                        </p:attrNameLst>
                                      </p:cBhvr>
                                      <p:to>
                                        <p:strVal val="visible"/>
                                      </p:to>
                                    </p:set>
                                    <p:anim calcmode="lin" valueType="num">
                                      <p:cBhvr additive="base">
                                        <p:cTn id="1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5539">
                                            <p:txEl>
                                              <p:pRg st="7" end="7"/>
                                            </p:txEl>
                                          </p:spTgt>
                                        </p:tgtEl>
                                        <p:attrNameLst>
                                          <p:attrName>style.visibility</p:attrName>
                                        </p:attrNameLst>
                                      </p:cBhvr>
                                      <p:to>
                                        <p:strVal val="visible"/>
                                      </p:to>
                                    </p:set>
                                    <p:anim calcmode="lin" valueType="num">
                                      <p:cBhvr additive="base">
                                        <p:cTn id="21"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5539">
                                            <p:txEl>
                                              <p:pRg st="8" end="8"/>
                                            </p:txEl>
                                          </p:spTgt>
                                        </p:tgtEl>
                                        <p:attrNameLst>
                                          <p:attrName>style.visibility</p:attrName>
                                        </p:attrNameLst>
                                      </p:cBhvr>
                                      <p:to>
                                        <p:strVal val="visible"/>
                                      </p:to>
                                    </p:set>
                                    <p:anim calcmode="lin" valueType="num">
                                      <p:cBhvr additive="base">
                                        <p:cTn id="25"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539">
                                            <p:txEl>
                                              <p:pRg st="9" end="9"/>
                                            </p:txEl>
                                          </p:spTgt>
                                        </p:tgtEl>
                                        <p:attrNameLst>
                                          <p:attrName>style.visibility</p:attrName>
                                        </p:attrNameLst>
                                      </p:cBhvr>
                                      <p:to>
                                        <p:strVal val="visible"/>
                                      </p:to>
                                    </p:set>
                                    <p:anim calcmode="lin" valueType="num">
                                      <p:cBhvr additive="base">
                                        <p:cTn id="29"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5539">
                                            <p:txEl>
                                              <p:pRg st="10" end="10"/>
                                            </p:txEl>
                                          </p:spTgt>
                                        </p:tgtEl>
                                        <p:attrNameLst>
                                          <p:attrName>style.visibility</p:attrName>
                                        </p:attrNameLst>
                                      </p:cBhvr>
                                      <p:to>
                                        <p:strVal val="visible"/>
                                      </p:to>
                                    </p:set>
                                    <p:anim calcmode="lin" valueType="num">
                                      <p:cBhvr additive="base">
                                        <p:cTn id="33" dur="500" fill="hold"/>
                                        <p:tgtEl>
                                          <p:spTgt spid="65539">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5539">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5539">
                                            <p:txEl>
                                              <p:pRg st="11" end="11"/>
                                            </p:txEl>
                                          </p:spTgt>
                                        </p:tgtEl>
                                        <p:attrNameLst>
                                          <p:attrName>style.visibility</p:attrName>
                                        </p:attrNameLst>
                                      </p:cBhvr>
                                      <p:to>
                                        <p:strVal val="visible"/>
                                      </p:to>
                                    </p:set>
                                    <p:anim calcmode="lin" valueType="num">
                                      <p:cBhvr additive="base">
                                        <p:cTn id="37" dur="500" fill="hold"/>
                                        <p:tgtEl>
                                          <p:spTgt spid="65539">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539">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5539">
                                            <p:txEl>
                                              <p:pRg st="12" end="12"/>
                                            </p:txEl>
                                          </p:spTgt>
                                        </p:tgtEl>
                                        <p:attrNameLst>
                                          <p:attrName>style.visibility</p:attrName>
                                        </p:attrNameLst>
                                      </p:cBhvr>
                                      <p:to>
                                        <p:strVal val="visible"/>
                                      </p:to>
                                    </p:set>
                                    <p:anim calcmode="lin" valueType="num">
                                      <p:cBhvr additive="base">
                                        <p:cTn id="41" dur="500" fill="hold"/>
                                        <p:tgtEl>
                                          <p:spTgt spid="65539">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55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5539">
                                            <p:txEl>
                                              <p:pRg st="13" end="13"/>
                                            </p:txEl>
                                          </p:spTgt>
                                        </p:tgtEl>
                                        <p:attrNameLst>
                                          <p:attrName>style.visibility</p:attrName>
                                        </p:attrNameLst>
                                      </p:cBhvr>
                                      <p:to>
                                        <p:strVal val="visible"/>
                                      </p:to>
                                    </p:set>
                                    <p:animEffect transition="in" filter="fade">
                                      <p:cBhvr>
                                        <p:cTn id="47" dur="1000"/>
                                        <p:tgtEl>
                                          <p:spTgt spid="65539">
                                            <p:txEl>
                                              <p:pRg st="13" end="13"/>
                                            </p:txEl>
                                          </p:spTgt>
                                        </p:tgtEl>
                                      </p:cBhvr>
                                    </p:animEffect>
                                    <p:anim calcmode="lin" valueType="num">
                                      <p:cBhvr>
                                        <p:cTn id="48" dur="1000" fill="hold"/>
                                        <p:tgtEl>
                                          <p:spTgt spid="65539">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65539">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65539">
                                            <p:txEl>
                                              <p:pRg st="14" end="14"/>
                                            </p:txEl>
                                          </p:spTgt>
                                        </p:tgtEl>
                                        <p:attrNameLst>
                                          <p:attrName>style.visibility</p:attrName>
                                        </p:attrNameLst>
                                      </p:cBhvr>
                                      <p:to>
                                        <p:strVal val="visible"/>
                                      </p:to>
                                    </p:set>
                                    <p:animEffect transition="in" filter="fade">
                                      <p:cBhvr>
                                        <p:cTn id="54" dur="1000"/>
                                        <p:tgtEl>
                                          <p:spTgt spid="65539">
                                            <p:txEl>
                                              <p:pRg st="14" end="14"/>
                                            </p:txEl>
                                          </p:spTgt>
                                        </p:tgtEl>
                                      </p:cBhvr>
                                    </p:animEffect>
                                    <p:anim calcmode="lin" valueType="num">
                                      <p:cBhvr>
                                        <p:cTn id="55" dur="1000" fill="hold"/>
                                        <p:tgtEl>
                                          <p:spTgt spid="65539">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6553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457200" y="73025"/>
            <a:ext cx="8229600" cy="811213"/>
          </a:xfrm>
        </p:spPr>
        <p:txBody>
          <a:bodyPr/>
          <a:lstStyle/>
          <a:p>
            <a:r>
              <a:rPr lang="en-US" altLang="zh-CN" b="1" smtClean="0"/>
              <a:t>3.1.2 </a:t>
            </a:r>
            <a:r>
              <a:rPr lang="zh-CN" altLang="zh-CN" b="1" smtClean="0">
                <a:solidFill>
                  <a:srgbClr val="FF0000"/>
                </a:solidFill>
              </a:rPr>
              <a:t>封装</a:t>
            </a:r>
            <a:endParaRPr lang="zh-CN" altLang="en-US" smtClean="0">
              <a:solidFill>
                <a:srgbClr val="FF0000"/>
              </a:solidFill>
            </a:endParaRPr>
          </a:p>
        </p:txBody>
      </p:sp>
      <p:sp>
        <p:nvSpPr>
          <p:cNvPr id="3" name="内容占位符 2"/>
          <p:cNvSpPr>
            <a:spLocks noGrp="1"/>
          </p:cNvSpPr>
          <p:nvPr>
            <p:ph idx="1"/>
          </p:nvPr>
        </p:nvSpPr>
        <p:spPr>
          <a:xfrm>
            <a:off x="250825" y="1076325"/>
            <a:ext cx="8623300" cy="5448300"/>
          </a:xfrm>
        </p:spPr>
        <p:txBody>
          <a:bodyPr/>
          <a:lstStyle/>
          <a:p>
            <a:pPr marL="0" indent="0">
              <a:buFontTx/>
              <a:buNone/>
              <a:defRPr/>
            </a:pPr>
            <a:r>
              <a:rPr lang="en-US" altLang="zh-CN" b="1" dirty="0">
                <a:solidFill>
                  <a:srgbClr val="0000CC"/>
                </a:solidFill>
              </a:rPr>
              <a:t>1．</a:t>
            </a:r>
            <a:r>
              <a:rPr lang="zh-CN" altLang="en-US" b="1" dirty="0">
                <a:solidFill>
                  <a:srgbClr val="0000CC"/>
                </a:solidFill>
              </a:rPr>
              <a:t>为什么需要封装</a:t>
            </a:r>
            <a:endParaRPr lang="en-US" altLang="zh-CN" b="1" dirty="0">
              <a:solidFill>
                <a:srgbClr val="0000CC"/>
              </a:solidFill>
            </a:endParaRPr>
          </a:p>
          <a:p>
            <a:pPr lvl="1" indent="-342900">
              <a:defRPr/>
            </a:pPr>
            <a:r>
              <a:rPr lang="zh-CN" altLang="en-US" sz="2200" b="1" dirty="0" smtClean="0"/>
              <a:t>抽象</a:t>
            </a:r>
            <a:r>
              <a:rPr lang="zh-CN" altLang="en-US" sz="2200" b="1" dirty="0"/>
              <a:t>只是设计出了</a:t>
            </a:r>
            <a:r>
              <a:rPr lang="en-US" altLang="zh-CN" sz="2200" b="1" dirty="0"/>
              <a:t>ADT</a:t>
            </a:r>
            <a:r>
              <a:rPr lang="zh-CN" altLang="en-US" sz="2200" b="1" dirty="0"/>
              <a:t>的接口函数，并没有实现函数功能。导致了接口与实现的分离</a:t>
            </a:r>
            <a:r>
              <a:rPr lang="zh-CN" altLang="en-US" sz="2200" b="1" dirty="0">
                <a:solidFill>
                  <a:srgbClr val="0000CC"/>
                </a:solidFill>
              </a:rPr>
              <a:t>，</a:t>
            </a:r>
            <a:r>
              <a:rPr lang="zh-CN" altLang="en-US" sz="2200" b="1" dirty="0">
                <a:solidFill>
                  <a:srgbClr val="FF0000"/>
                </a:solidFill>
              </a:rPr>
              <a:t>封装是对接口的实现</a:t>
            </a:r>
            <a:r>
              <a:rPr lang="zh-CN" altLang="en-US" sz="2200" b="1" dirty="0" smtClean="0">
                <a:solidFill>
                  <a:srgbClr val="0000CC"/>
                </a:solidFill>
              </a:rPr>
              <a:t>。</a:t>
            </a:r>
            <a:endParaRPr lang="en-US" altLang="zh-CN" sz="2200" b="1" dirty="0" smtClean="0">
              <a:solidFill>
                <a:srgbClr val="0000CC"/>
              </a:solidFill>
            </a:endParaRPr>
          </a:p>
          <a:p>
            <a:pPr lvl="1" indent="-342900">
              <a:defRPr/>
            </a:pPr>
            <a:endParaRPr lang="en-US" altLang="zh-CN" sz="2200" b="1" dirty="0">
              <a:solidFill>
                <a:srgbClr val="0000CC"/>
              </a:solidFill>
            </a:endParaRPr>
          </a:p>
          <a:p>
            <a:pPr marL="0" indent="0">
              <a:buFontTx/>
              <a:buNone/>
              <a:defRPr/>
            </a:pPr>
            <a:r>
              <a:rPr lang="en-US" altLang="zh-CN" sz="2800" b="1" dirty="0">
                <a:solidFill>
                  <a:srgbClr val="0000CC"/>
                </a:solidFill>
              </a:rPr>
              <a:t>2．</a:t>
            </a:r>
            <a:r>
              <a:rPr lang="zh-CN" altLang="en-US" sz="2800" b="1" dirty="0">
                <a:solidFill>
                  <a:srgbClr val="0000CC"/>
                </a:solidFill>
              </a:rPr>
              <a:t>封装的概念</a:t>
            </a:r>
            <a:endParaRPr lang="zh-CN" altLang="zh-CN" sz="2400" b="1" dirty="0"/>
          </a:p>
          <a:p>
            <a:pPr lvl="1">
              <a:defRPr/>
            </a:pPr>
            <a:r>
              <a:rPr lang="zh-CN" altLang="en-US" sz="2400" b="1" dirty="0">
                <a:latin typeface="楷体_GB2312" pitchFamily="49" charset="-122"/>
                <a:ea typeface="楷体_GB2312" pitchFamily="49" charset="-122"/>
                <a:sym typeface="+mn-ea"/>
              </a:rPr>
              <a:t>①类能够把</a:t>
            </a:r>
            <a:r>
              <a:rPr lang="zh-CN" altLang="en-US" sz="2400" b="1" dirty="0">
                <a:solidFill>
                  <a:srgbClr val="FF0000"/>
                </a:solidFill>
                <a:latin typeface="楷体_GB2312" pitchFamily="49" charset="-122"/>
                <a:ea typeface="楷体_GB2312" pitchFamily="49" charset="-122"/>
                <a:sym typeface="+mn-ea"/>
              </a:rPr>
              <a:t>数据和算法（操作数据的函数</a:t>
            </a:r>
            <a:r>
              <a:rPr lang="zh-CN" altLang="en-US" sz="2400" b="1" dirty="0">
                <a:latin typeface="楷体_GB2312" pitchFamily="49" charset="-122"/>
                <a:ea typeface="楷体_GB2312" pitchFamily="49" charset="-122"/>
                <a:sym typeface="+mn-ea"/>
              </a:rPr>
              <a:t>）组合在一起，构成一个不可分割的整体；</a:t>
            </a:r>
            <a:endParaRPr lang="zh-CN" altLang="en-US" sz="2400" b="1" dirty="0">
              <a:latin typeface="楷体_GB2312" pitchFamily="49" charset="-122"/>
              <a:ea typeface="楷体_GB2312" pitchFamily="49" charset="-122"/>
            </a:endParaRPr>
          </a:p>
          <a:p>
            <a:pPr lvl="1">
              <a:defRPr/>
            </a:pPr>
            <a:r>
              <a:rPr lang="en-US" altLang="zh-CN" sz="2400" b="1" dirty="0">
                <a:latin typeface="楷体_GB2312" pitchFamily="49" charset="-122"/>
                <a:ea typeface="楷体_GB2312" pitchFamily="49" charset="-122"/>
                <a:sym typeface="+mn-ea"/>
              </a:rPr>
              <a:t>②</a:t>
            </a:r>
            <a:r>
              <a:rPr lang="zh-CN" altLang="en-US" sz="2400" b="1" dirty="0">
                <a:latin typeface="楷体_GB2312" pitchFamily="49" charset="-122"/>
                <a:ea typeface="楷体_GB2312" pitchFamily="49" charset="-122"/>
                <a:sym typeface="+mn-ea"/>
              </a:rPr>
              <a:t>类具有</a:t>
            </a:r>
            <a:r>
              <a:rPr lang="zh-CN" altLang="en-US" sz="2400" b="1" dirty="0">
                <a:solidFill>
                  <a:srgbClr val="FF0000"/>
                </a:solidFill>
                <a:latin typeface="楷体_GB2312" pitchFamily="49" charset="-122"/>
                <a:ea typeface="楷体_GB2312" pitchFamily="49" charset="-122"/>
                <a:sym typeface="+mn-ea"/>
              </a:rPr>
              <a:t>信息隐藏</a:t>
            </a:r>
            <a:r>
              <a:rPr lang="zh-CN" altLang="en-US" sz="2400" b="1" dirty="0">
                <a:latin typeface="楷体_GB2312" pitchFamily="49" charset="-122"/>
                <a:ea typeface="楷体_GB2312" pitchFamily="49" charset="-122"/>
                <a:sym typeface="+mn-ea"/>
              </a:rPr>
              <a:t>的能力，它能够有效地把类的内部数据（即私有和受保护成员）隐藏起来，使外部函数只有通过类的</a:t>
            </a:r>
            <a:r>
              <a:rPr lang="zh-CN" altLang="en-US" sz="2400" b="1" dirty="0">
                <a:solidFill>
                  <a:srgbClr val="FF0000"/>
                </a:solidFill>
                <a:latin typeface="楷体_GB2312" pitchFamily="49" charset="-122"/>
                <a:ea typeface="楷体_GB2312" pitchFamily="49" charset="-122"/>
                <a:sym typeface="+mn-ea"/>
              </a:rPr>
              <a:t>接口</a:t>
            </a:r>
            <a:r>
              <a:rPr lang="zh-CN" altLang="en-US" sz="2400" b="1" dirty="0">
                <a:latin typeface="楷体_GB2312" pitchFamily="49" charset="-122"/>
                <a:ea typeface="楷体_GB2312" pitchFamily="49" charset="-122"/>
                <a:sym typeface="+mn-ea"/>
              </a:rPr>
              <a:t>才能访问类的内部数据。</a:t>
            </a:r>
            <a:endParaRPr lang="zh-CN" altLang="en-US" sz="2400" dirty="0">
              <a:latin typeface="楷体_GB2312" pitchFamily="49" charset="-122"/>
              <a:ea typeface="楷体_GB2312" pitchFamily="49" charset="-122"/>
            </a:endParaRPr>
          </a:p>
          <a:p>
            <a:pPr marL="857250" lvl="1" indent="-457200">
              <a:defRPr/>
            </a:pPr>
            <a:endParaRPr lang="zh-CN" altLang="en-US" sz="2400" b="1"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 </a:t>
            </a:r>
            <a:endParaRPr lang="zh-CN" altLang="en-US" b="1" smtClean="0">
              <a:solidFill>
                <a:srgbClr val="FF0000"/>
              </a:solidFill>
            </a:endParaRPr>
          </a:p>
        </p:txBody>
      </p:sp>
      <p:sp>
        <p:nvSpPr>
          <p:cNvPr id="65539" name="Rectangle 3"/>
          <p:cNvSpPr>
            <a:spLocks noGrp="1" noChangeArrowheads="1"/>
          </p:cNvSpPr>
          <p:nvPr>
            <p:ph type="body" idx="1"/>
          </p:nvPr>
        </p:nvSpPr>
        <p:spPr>
          <a:xfrm>
            <a:off x="250825" y="1123950"/>
            <a:ext cx="8623300" cy="5626100"/>
          </a:xfrm>
        </p:spPr>
        <p:txBody>
          <a:bodyPr/>
          <a:lstStyle/>
          <a:p>
            <a:pPr marL="57150" indent="0" eaLnBrk="1" hangingPunct="1">
              <a:buFontTx/>
              <a:buNone/>
              <a:defRPr/>
            </a:pPr>
            <a:r>
              <a:rPr lang="zh-CN" altLang="zh-CN" sz="2000" b="1" dirty="0">
                <a:solidFill>
                  <a:srgbClr val="0000CC"/>
                </a:solidFill>
              </a:rPr>
              <a:t>【例</a:t>
            </a:r>
            <a:r>
              <a:rPr lang="en-US" altLang="zh-CN" sz="2000" b="1" dirty="0">
                <a:solidFill>
                  <a:srgbClr val="0000CC"/>
                </a:solidFill>
              </a:rPr>
              <a:t>3-20</a:t>
            </a:r>
            <a:r>
              <a:rPr lang="zh-CN" altLang="zh-CN" sz="2000" b="1" dirty="0">
                <a:solidFill>
                  <a:srgbClr val="0000CC"/>
                </a:solidFill>
              </a:rPr>
              <a:t>】有</a:t>
            </a:r>
            <a:r>
              <a:rPr lang="en-US" altLang="zh-CN" sz="2000" b="1" dirty="0">
                <a:solidFill>
                  <a:srgbClr val="0000CC"/>
                </a:solidFill>
              </a:rPr>
              <a:t>Book</a:t>
            </a:r>
            <a:r>
              <a:rPr lang="zh-CN" altLang="zh-CN" sz="2000" b="1" dirty="0">
                <a:solidFill>
                  <a:srgbClr val="0000CC"/>
                </a:solidFill>
              </a:rPr>
              <a:t>类具有书名（</a:t>
            </a:r>
            <a:r>
              <a:rPr lang="en-US" altLang="zh-CN" sz="2000" b="1" dirty="0" err="1">
                <a:solidFill>
                  <a:srgbClr val="0000CC"/>
                </a:solidFill>
              </a:rPr>
              <a:t>bookName</a:t>
            </a:r>
            <a:r>
              <a:rPr lang="zh-CN" altLang="zh-CN" sz="2000" b="1" dirty="0">
                <a:solidFill>
                  <a:srgbClr val="0000CC"/>
                </a:solidFill>
              </a:rPr>
              <a:t>）和书价（</a:t>
            </a:r>
            <a:r>
              <a:rPr lang="en-US" altLang="zh-CN" sz="2000" b="1" dirty="0">
                <a:solidFill>
                  <a:srgbClr val="0000CC"/>
                </a:solidFill>
              </a:rPr>
              <a:t>price</a:t>
            </a:r>
            <a:r>
              <a:rPr lang="zh-CN" altLang="zh-CN" sz="2000" b="1" dirty="0">
                <a:solidFill>
                  <a:srgbClr val="0000CC"/>
                </a:solidFill>
              </a:rPr>
              <a:t>）数据成员，为它设计</a:t>
            </a:r>
            <a:r>
              <a:rPr lang="zh-CN" altLang="zh-CN" sz="2000" b="1" dirty="0">
                <a:solidFill>
                  <a:srgbClr val="FF0000"/>
                </a:solidFill>
              </a:rPr>
              <a:t>移动赋值运算符函数</a:t>
            </a:r>
            <a:r>
              <a:rPr lang="zh-CN" altLang="zh-CN" sz="2000" b="1" dirty="0">
                <a:solidFill>
                  <a:srgbClr val="0000CC"/>
                </a:solidFill>
              </a:rPr>
              <a:t>和</a:t>
            </a:r>
            <a:r>
              <a:rPr lang="zh-CN" altLang="zh-CN" sz="2000" b="1" dirty="0">
                <a:solidFill>
                  <a:srgbClr val="FF0000"/>
                </a:solidFill>
              </a:rPr>
              <a:t>移动拷贝构造函数</a:t>
            </a:r>
            <a:r>
              <a:rPr lang="zh-CN" altLang="zh-CN" sz="2000" b="1" dirty="0">
                <a:solidFill>
                  <a:srgbClr val="0000CC"/>
                </a:solidFill>
              </a:rPr>
              <a:t>，采用对象移动方式处理临时对象复制，以提高效率。</a:t>
            </a:r>
            <a:endParaRPr lang="zh-CN" altLang="zh-CN" sz="2000" b="1" dirty="0">
              <a:solidFill>
                <a:srgbClr val="0000CC"/>
              </a:solidFill>
            </a:endParaRPr>
          </a:p>
          <a:p>
            <a:pPr marL="0" indent="0">
              <a:buFontTx/>
              <a:buNone/>
              <a:defRPr/>
            </a:pPr>
            <a:r>
              <a:rPr lang="en-US" altLang="zh-CN" sz="2000" b="1" dirty="0"/>
              <a:t>//Eg3-20.cpp</a:t>
            </a:r>
            <a:endParaRPr lang="zh-CN" altLang="zh-CN" sz="2000" b="1" dirty="0"/>
          </a:p>
          <a:p>
            <a:pPr marL="0" indent="0">
              <a:buFontTx/>
              <a:buNone/>
              <a:defRPr/>
            </a:pPr>
            <a:r>
              <a:rPr lang="en-US" altLang="zh-CN" sz="2000" b="1" dirty="0"/>
              <a:t>#include&lt;</a:t>
            </a:r>
            <a:r>
              <a:rPr lang="en-US" altLang="zh-CN" sz="2000" b="1" dirty="0" err="1"/>
              <a:t>iostream</a:t>
            </a:r>
            <a:r>
              <a:rPr lang="en-US" altLang="zh-CN" sz="2000" b="1" dirty="0"/>
              <a:t>&gt;</a:t>
            </a:r>
            <a:endParaRPr lang="zh-CN" altLang="zh-CN" sz="2000" b="1" dirty="0"/>
          </a:p>
          <a:p>
            <a:pPr marL="0" indent="0">
              <a:buFontTx/>
              <a:buNone/>
              <a:defRPr/>
            </a:pPr>
            <a:r>
              <a:rPr lang="en-US" altLang="zh-CN" sz="2000" b="1" dirty="0"/>
              <a:t>#include&lt;string&gt;</a:t>
            </a:r>
            <a:endParaRPr lang="zh-CN" altLang="zh-CN" sz="2000" b="1" dirty="0"/>
          </a:p>
          <a:p>
            <a:pPr marL="0" indent="0">
              <a:buFontTx/>
              <a:buNone/>
              <a:defRPr/>
            </a:pPr>
            <a:r>
              <a:rPr lang="en-US" altLang="zh-CN" sz="2000" b="1" dirty="0"/>
              <a:t>using namespace </a:t>
            </a:r>
            <a:r>
              <a:rPr lang="en-US" altLang="zh-CN" sz="2000" b="1" dirty="0" err="1"/>
              <a:t>std</a:t>
            </a:r>
            <a:r>
              <a:rPr lang="en-US" altLang="zh-CN" sz="2000" b="1" dirty="0"/>
              <a:t>;</a:t>
            </a:r>
            <a:endParaRPr lang="zh-CN" altLang="zh-CN" sz="2000" b="1" dirty="0"/>
          </a:p>
          <a:p>
            <a:pPr marL="0" indent="0">
              <a:buFontTx/>
              <a:buNone/>
              <a:defRPr/>
            </a:pPr>
            <a:r>
              <a:rPr lang="en-US" altLang="zh-CN" sz="2000" b="1" dirty="0"/>
              <a:t>class Book {</a:t>
            </a:r>
            <a:endParaRPr lang="zh-CN" altLang="zh-CN" sz="2000" b="1" dirty="0"/>
          </a:p>
          <a:p>
            <a:pPr marL="0" indent="0">
              <a:buFontTx/>
              <a:buNone/>
              <a:defRPr/>
            </a:pPr>
            <a:r>
              <a:rPr lang="en-US" altLang="zh-CN" sz="2000" b="1" dirty="0"/>
              <a:t>public:</a:t>
            </a:r>
            <a:endParaRPr lang="zh-CN" altLang="zh-CN" sz="2000" b="1" dirty="0"/>
          </a:p>
          <a:p>
            <a:pPr marL="0" indent="0">
              <a:buFontTx/>
              <a:buNone/>
              <a:defRPr/>
            </a:pPr>
            <a:r>
              <a:rPr lang="en-US" altLang="zh-CN" sz="2000" b="1" dirty="0"/>
              <a:t>	Book(char* name="",double x = 0):price(x){         //</a:t>
            </a:r>
            <a:r>
              <a:rPr lang="zh-CN" altLang="zh-CN" sz="2000" b="1" dirty="0"/>
              <a:t>默认构造函数</a:t>
            </a:r>
            <a:endParaRPr lang="zh-CN" altLang="zh-CN" sz="2000" b="1" dirty="0"/>
          </a:p>
          <a:p>
            <a:pPr marL="0" indent="0">
              <a:buFontTx/>
              <a:buNone/>
              <a:defRPr/>
            </a:pPr>
            <a:r>
              <a:rPr lang="en-US" altLang="zh-CN" sz="2000" b="1" dirty="0"/>
              <a:t>		</a:t>
            </a:r>
            <a:r>
              <a:rPr lang="en-US" altLang="zh-CN" sz="2000" b="1" dirty="0" err="1"/>
              <a:t>newbkName</a:t>
            </a:r>
            <a:r>
              <a:rPr lang="en-US" altLang="zh-CN" sz="2000" b="1" dirty="0"/>
              <a:t>(name); </a:t>
            </a:r>
            <a:r>
              <a:rPr lang="en-US" altLang="zh-CN" sz="2000" b="1" dirty="0">
                <a:sym typeface="+mn-ea"/>
              </a:rPr>
              <a:t>//</a:t>
            </a:r>
            <a:r>
              <a:rPr lang="zh-CN" altLang="en-US" sz="2000" b="1" dirty="0">
                <a:sym typeface="+mn-ea"/>
              </a:rPr>
              <a:t>类内私有函数</a:t>
            </a:r>
            <a:endParaRPr lang="zh-CN" altLang="zh-CN" sz="2000" b="1" dirty="0"/>
          </a:p>
          <a:p>
            <a:pPr marL="0" indent="0">
              <a:buFontTx/>
              <a:buNone/>
              <a:defRPr/>
            </a:pPr>
            <a:r>
              <a:rPr lang="en-US" altLang="zh-CN" sz="2000" b="1" dirty="0"/>
              <a:t>		</a:t>
            </a:r>
            <a:r>
              <a:rPr lang="en-US" altLang="zh-CN" sz="2000" b="1" dirty="0" err="1"/>
              <a:t>cout</a:t>
            </a:r>
            <a:r>
              <a:rPr lang="en-US" altLang="zh-CN" sz="2000" b="1" dirty="0"/>
              <a:t> &lt;&lt; "constructor ...." &lt;&lt; </a:t>
            </a:r>
            <a:r>
              <a:rPr lang="en-US" altLang="zh-CN" sz="2000" b="1" dirty="0" err="1"/>
              <a:t>endl</a:t>
            </a:r>
            <a:r>
              <a:rPr lang="en-US" altLang="zh-CN" sz="2000" b="1" dirty="0"/>
              <a:t>;</a:t>
            </a:r>
            <a:endParaRPr lang="zh-CN" altLang="zh-CN" sz="2000" b="1" dirty="0"/>
          </a:p>
          <a:p>
            <a:pPr marL="0" indent="0">
              <a:buFontTx/>
              <a:buNone/>
              <a:defRPr/>
            </a:pPr>
            <a:r>
              <a:rPr lang="en-US" altLang="zh-CN" sz="2000" b="1" dirty="0"/>
              <a:t>	}	</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anim calcmode="lin" valueType="num">
                                      <p:cBhvr additive="base">
                                        <p:cTn id="11"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39">
                                            <p:txEl>
                                              <p:pRg st="3" end="3"/>
                                            </p:txEl>
                                          </p:spTgt>
                                        </p:tgtEl>
                                        <p:attrNameLst>
                                          <p:attrName>style.visibility</p:attrName>
                                        </p:attrNameLst>
                                      </p:cBhvr>
                                      <p:to>
                                        <p:strVal val="visible"/>
                                      </p:to>
                                    </p:set>
                                    <p:anim calcmode="lin" valueType="num">
                                      <p:cBhvr additive="base">
                                        <p:cTn id="15"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3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 calcmode="lin" valueType="num">
                                      <p:cBhvr additive="base">
                                        <p:cTn id="19"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539">
                                            <p:txEl>
                                              <p:pRg st="5" end="5"/>
                                            </p:txEl>
                                          </p:spTgt>
                                        </p:tgtEl>
                                        <p:attrNameLst>
                                          <p:attrName>style.visibility</p:attrName>
                                        </p:attrNameLst>
                                      </p:cBhvr>
                                      <p:to>
                                        <p:strVal val="visible"/>
                                      </p:to>
                                    </p:set>
                                    <p:anim calcmode="lin" valueType="num">
                                      <p:cBhvr additive="base">
                                        <p:cTn id="23"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39">
                                            <p:txEl>
                                              <p:pRg st="6" end="6"/>
                                            </p:txEl>
                                          </p:spTgt>
                                        </p:tgtEl>
                                        <p:attrNameLst>
                                          <p:attrName>style.visibility</p:attrName>
                                        </p:attrNameLst>
                                      </p:cBhvr>
                                      <p:to>
                                        <p:strVal val="visible"/>
                                      </p:to>
                                    </p:set>
                                    <p:anim calcmode="lin" valueType="num">
                                      <p:cBhvr additive="base">
                                        <p:cTn id="27"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anim calcmode="lin" valueType="num">
                                      <p:cBhvr additive="base">
                                        <p:cTn id="31"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pRg st="8" end="8"/>
                                            </p:txEl>
                                          </p:spTgt>
                                        </p:tgtEl>
                                        <p:attrNameLst>
                                          <p:attrName>style.visibility</p:attrName>
                                        </p:attrNameLst>
                                      </p:cBhvr>
                                      <p:to>
                                        <p:strVal val="visible"/>
                                      </p:to>
                                    </p:set>
                                    <p:anim calcmode="lin" valueType="num">
                                      <p:cBhvr additive="base">
                                        <p:cTn id="35"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pRg st="9" end="9"/>
                                            </p:txEl>
                                          </p:spTgt>
                                        </p:tgtEl>
                                        <p:attrNameLst>
                                          <p:attrName>style.visibility</p:attrName>
                                        </p:attrNameLst>
                                      </p:cBhvr>
                                      <p:to>
                                        <p:strVal val="visible"/>
                                      </p:to>
                                    </p:set>
                                    <p:anim calcmode="lin" valueType="num">
                                      <p:cBhvr additive="base">
                                        <p:cTn id="39"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pRg st="10" end="10"/>
                                            </p:txEl>
                                          </p:spTgt>
                                        </p:tgtEl>
                                        <p:attrNameLst>
                                          <p:attrName>style.visibility</p:attrName>
                                        </p:attrNameLst>
                                      </p:cBhvr>
                                      <p:to>
                                        <p:strVal val="visible"/>
                                      </p:to>
                                    </p:set>
                                    <p:anim calcmode="lin" valueType="num">
                                      <p:cBhvr additive="base">
                                        <p:cTn id="43" dur="500" fill="hold"/>
                                        <p:tgtEl>
                                          <p:spTgt spid="6553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 </a:t>
            </a:r>
            <a:endParaRPr lang="zh-CN" altLang="en-US" b="1" smtClean="0">
              <a:solidFill>
                <a:srgbClr val="FF0000"/>
              </a:solidFill>
            </a:endParaRPr>
          </a:p>
        </p:txBody>
      </p:sp>
      <p:sp>
        <p:nvSpPr>
          <p:cNvPr id="65539" name="Rectangle 3"/>
          <p:cNvSpPr>
            <a:spLocks noGrp="1" noChangeArrowheads="1"/>
          </p:cNvSpPr>
          <p:nvPr>
            <p:ph type="body" idx="1"/>
          </p:nvPr>
        </p:nvSpPr>
        <p:spPr>
          <a:xfrm>
            <a:off x="107950" y="1125538"/>
            <a:ext cx="8928100" cy="5327650"/>
          </a:xfrm>
        </p:spPr>
        <p:txBody>
          <a:bodyPr/>
          <a:lstStyle/>
          <a:p>
            <a:pPr marL="0" indent="0">
              <a:buFontTx/>
              <a:buNone/>
              <a:defRPr/>
            </a:pPr>
            <a:r>
              <a:rPr lang="en-US" altLang="zh-CN" sz="2000" b="1" dirty="0"/>
              <a:t>Book(</a:t>
            </a:r>
            <a:r>
              <a:rPr lang="en-US" altLang="zh-CN" sz="2000" b="1" dirty="0" err="1"/>
              <a:t>const</a:t>
            </a:r>
            <a:r>
              <a:rPr lang="en-US" altLang="zh-CN" sz="2000" b="1" dirty="0"/>
              <a:t> Book</a:t>
            </a:r>
            <a:r>
              <a:rPr lang="en-US" altLang="zh-CN" sz="2000" b="1" dirty="0">
                <a:solidFill>
                  <a:srgbClr val="0000CC"/>
                </a:solidFill>
              </a:rPr>
              <a:t>&amp;</a:t>
            </a:r>
            <a:r>
              <a:rPr lang="en-US" altLang="zh-CN" sz="2000" b="1" dirty="0"/>
              <a:t> </a:t>
            </a:r>
            <a:r>
              <a:rPr lang="en-US" altLang="zh-CN" sz="2000" b="1" dirty="0" err="1"/>
              <a:t>bk</a:t>
            </a:r>
            <a:r>
              <a:rPr lang="en-US" altLang="zh-CN" sz="2000" b="1" dirty="0"/>
              <a:t>):price(</a:t>
            </a:r>
            <a:r>
              <a:rPr lang="en-US" altLang="zh-CN" sz="2000" b="1" dirty="0" err="1"/>
              <a:t>bk.price</a:t>
            </a:r>
            <a:r>
              <a:rPr lang="en-US" altLang="zh-CN" sz="2000" b="1" dirty="0"/>
              <a:t>) {              </a:t>
            </a:r>
            <a:r>
              <a:rPr lang="en-US" altLang="zh-CN" sz="2000" b="1" dirty="0">
                <a:solidFill>
                  <a:srgbClr val="0000CC"/>
                </a:solidFill>
              </a:rPr>
              <a:t>//</a:t>
            </a:r>
            <a:r>
              <a:rPr lang="zh-CN" altLang="zh-CN" sz="2000" b="1" dirty="0">
                <a:solidFill>
                  <a:srgbClr val="0000CC"/>
                </a:solidFill>
              </a:rPr>
              <a:t>拷贝构造函数</a:t>
            </a:r>
            <a:endParaRPr lang="zh-CN" altLang="zh-CN" sz="2000" b="1" dirty="0">
              <a:solidFill>
                <a:srgbClr val="0000CC"/>
              </a:solidFill>
            </a:endParaRPr>
          </a:p>
          <a:p>
            <a:pPr marL="0" indent="0">
              <a:buFontTx/>
              <a:buNone/>
              <a:defRPr/>
            </a:pPr>
            <a:r>
              <a:rPr lang="en-US" altLang="zh-CN" sz="2000" b="1" dirty="0"/>
              <a:t>	</a:t>
            </a:r>
            <a:r>
              <a:rPr lang="en-US" altLang="zh-CN" sz="2000" b="1" dirty="0" err="1"/>
              <a:t>newbkName</a:t>
            </a:r>
            <a:r>
              <a:rPr lang="en-US" altLang="zh-CN" sz="2000" b="1" dirty="0"/>
              <a:t>(</a:t>
            </a:r>
            <a:r>
              <a:rPr lang="en-US" altLang="zh-CN" sz="2000" b="1" dirty="0" err="1"/>
              <a:t>bk.bookName</a:t>
            </a:r>
            <a:r>
              <a:rPr lang="en-US" altLang="zh-CN" sz="2000" b="1" dirty="0"/>
              <a:t>);  </a:t>
            </a:r>
            <a:r>
              <a:rPr lang="en-US" altLang="zh-CN" sz="2000" b="1" dirty="0">
                <a:sym typeface="+mn-ea"/>
              </a:rPr>
              <a:t>//</a:t>
            </a:r>
            <a:r>
              <a:rPr lang="zh-CN" altLang="en-US" sz="2000" b="1" dirty="0">
                <a:sym typeface="+mn-ea"/>
              </a:rPr>
              <a:t>类内私有函数</a:t>
            </a:r>
            <a:endParaRPr lang="zh-CN" altLang="zh-CN" sz="2000" b="1" dirty="0"/>
          </a:p>
          <a:p>
            <a:pPr marL="0" indent="0">
              <a:buFontTx/>
              <a:buNone/>
              <a:defRPr/>
            </a:pPr>
            <a:r>
              <a:rPr lang="en-US" altLang="zh-CN" sz="2000" b="1" dirty="0"/>
              <a:t>	</a:t>
            </a:r>
            <a:r>
              <a:rPr lang="en-US" altLang="zh-CN" sz="2000" b="1" dirty="0" err="1"/>
              <a:t>cout</a:t>
            </a:r>
            <a:r>
              <a:rPr lang="en-US" altLang="zh-CN" sz="2000" b="1" dirty="0"/>
              <a:t> &lt;&lt; "Copy constructor..." &lt;&lt; </a:t>
            </a:r>
            <a:r>
              <a:rPr lang="en-US" altLang="zh-CN" sz="2000" b="1" dirty="0" err="1"/>
              <a:t>endl</a:t>
            </a:r>
            <a:r>
              <a:rPr lang="en-US" altLang="zh-CN" sz="2000" b="1" dirty="0"/>
              <a:t>;</a:t>
            </a:r>
            <a:endParaRPr lang="zh-CN" altLang="zh-CN" sz="2000" b="1" dirty="0"/>
          </a:p>
          <a:p>
            <a:pPr marL="0" indent="0">
              <a:buFontTx/>
              <a:buNone/>
              <a:defRPr/>
            </a:pPr>
            <a:r>
              <a:rPr lang="en-US" altLang="zh-CN" sz="2000" b="1" dirty="0"/>
              <a:t>}</a:t>
            </a:r>
            <a:endParaRPr lang="zh-CN" altLang="zh-CN" sz="2000" b="1" dirty="0"/>
          </a:p>
          <a:p>
            <a:pPr marL="0" indent="0">
              <a:buFontTx/>
              <a:buNone/>
              <a:defRPr/>
            </a:pPr>
            <a:r>
              <a:rPr lang="en-US" altLang="zh-CN" sz="2000" b="1" dirty="0"/>
              <a:t>~Book() { 	delete </a:t>
            </a:r>
            <a:r>
              <a:rPr lang="en-US" altLang="zh-CN" sz="2000" b="1" dirty="0" err="1"/>
              <a:t>bookName</a:t>
            </a:r>
            <a:r>
              <a:rPr lang="en-US" altLang="zh-CN" sz="2000" b="1" dirty="0"/>
              <a:t>;	}</a:t>
            </a:r>
            <a:endParaRPr lang="zh-CN" altLang="zh-CN" sz="2000" b="1" dirty="0"/>
          </a:p>
          <a:p>
            <a:pPr marL="0" indent="0">
              <a:buFontTx/>
              <a:buNone/>
              <a:defRPr/>
            </a:pPr>
            <a:r>
              <a:rPr lang="en-US" altLang="zh-CN" sz="2000" b="1" dirty="0"/>
              <a:t>Book(Book</a:t>
            </a:r>
            <a:r>
              <a:rPr lang="en-US" altLang="zh-CN" sz="2000" b="1" dirty="0">
                <a:solidFill>
                  <a:srgbClr val="0000CC"/>
                </a:solidFill>
              </a:rPr>
              <a:t>&amp;&amp;</a:t>
            </a:r>
            <a:r>
              <a:rPr lang="en-US" altLang="zh-CN" sz="2000" b="1" dirty="0"/>
              <a:t> </a:t>
            </a:r>
            <a:r>
              <a:rPr lang="en-US" altLang="zh-CN" sz="2000" b="1" dirty="0" err="1"/>
              <a:t>bk</a:t>
            </a:r>
            <a:r>
              <a:rPr lang="en-US" altLang="zh-CN" sz="2000" b="1" dirty="0"/>
              <a:t>):</a:t>
            </a:r>
            <a:r>
              <a:rPr lang="en-US" altLang="zh-CN" sz="2000" b="1" dirty="0" err="1"/>
              <a:t>bookName</a:t>
            </a:r>
            <a:r>
              <a:rPr lang="en-US" altLang="zh-CN" sz="2000" b="1" dirty="0"/>
              <a:t>(</a:t>
            </a:r>
            <a:r>
              <a:rPr lang="en-US" altLang="zh-CN" sz="2000" b="1" dirty="0" err="1"/>
              <a:t>bk.bookName</a:t>
            </a:r>
            <a:r>
              <a:rPr lang="en-US" altLang="zh-CN" sz="2000" b="1" dirty="0"/>
              <a:t>){       </a:t>
            </a:r>
            <a:r>
              <a:rPr lang="en-US" altLang="zh-CN" sz="2000" b="1" dirty="0">
                <a:solidFill>
                  <a:srgbClr val="FF0000"/>
                </a:solidFill>
              </a:rPr>
              <a:t>//</a:t>
            </a:r>
            <a:r>
              <a:rPr lang="zh-CN" altLang="zh-CN" sz="2000" b="1" dirty="0">
                <a:solidFill>
                  <a:srgbClr val="FF0000"/>
                </a:solidFill>
              </a:rPr>
              <a:t>移动拷贝构造函数</a:t>
            </a:r>
            <a:endParaRPr lang="zh-CN" altLang="zh-CN" sz="2000" b="1" dirty="0">
              <a:solidFill>
                <a:srgbClr val="FF0000"/>
              </a:solidFill>
            </a:endParaRPr>
          </a:p>
          <a:p>
            <a:pPr marL="0" indent="0">
              <a:buFontTx/>
              <a:buNone/>
              <a:defRPr/>
            </a:pPr>
            <a:r>
              <a:rPr lang="en-US" altLang="zh-CN" sz="2000" b="1" dirty="0"/>
              <a:t>	price=</a:t>
            </a:r>
            <a:r>
              <a:rPr lang="en-US" altLang="zh-CN" sz="2000" b="1" dirty="0" err="1"/>
              <a:t>bk.price</a:t>
            </a:r>
            <a:r>
              <a:rPr lang="en-US" altLang="zh-CN" sz="2000" b="1" dirty="0"/>
              <a:t>;</a:t>
            </a:r>
            <a:endParaRPr lang="zh-CN" altLang="zh-CN" sz="2000" b="1" dirty="0"/>
          </a:p>
          <a:p>
            <a:pPr marL="0" indent="0">
              <a:buFontTx/>
              <a:buNone/>
              <a:defRPr/>
            </a:pPr>
            <a:r>
              <a:rPr lang="en-US" altLang="zh-CN" sz="2000" b="1" dirty="0"/>
              <a:t>	</a:t>
            </a:r>
            <a:r>
              <a:rPr lang="en-US" altLang="zh-CN" sz="2000" b="1" dirty="0" err="1">
                <a:solidFill>
                  <a:srgbClr val="0000CC"/>
                </a:solidFill>
              </a:rPr>
              <a:t>bk.bookName</a:t>
            </a:r>
            <a:r>
              <a:rPr lang="en-US" altLang="zh-CN" sz="2000" b="1" dirty="0">
                <a:solidFill>
                  <a:srgbClr val="0000CC"/>
                </a:solidFill>
              </a:rPr>
              <a:t> = </a:t>
            </a:r>
            <a:r>
              <a:rPr lang="en-US" altLang="zh-CN" sz="2000" b="1" dirty="0" err="1">
                <a:solidFill>
                  <a:srgbClr val="0000CC"/>
                </a:solidFill>
              </a:rPr>
              <a:t>nullptr</a:t>
            </a:r>
            <a:r>
              <a:rPr lang="en-US" altLang="zh-CN" sz="2000" b="1" dirty="0">
                <a:solidFill>
                  <a:srgbClr val="0000CC"/>
                </a:solidFill>
              </a:rPr>
              <a:t>;</a:t>
            </a:r>
            <a:endParaRPr lang="en-US" altLang="zh-CN" sz="2000" b="1" dirty="0">
              <a:solidFill>
                <a:srgbClr val="0000CC"/>
              </a:solidFill>
            </a:endParaRPr>
          </a:p>
          <a:p>
            <a:pPr marL="0" indent="0">
              <a:buFontTx/>
              <a:buNone/>
              <a:defRPr/>
            </a:pPr>
            <a:r>
              <a:rPr lang="en-US" altLang="zh-CN" sz="2000" b="1" dirty="0"/>
              <a:t>	</a:t>
            </a:r>
            <a:r>
              <a:rPr lang="en-US" altLang="zh-CN" sz="2000" b="1" dirty="0" err="1"/>
              <a:t>cout</a:t>
            </a:r>
            <a:r>
              <a:rPr lang="en-US" altLang="zh-CN" sz="2000" b="1" dirty="0"/>
              <a:t> &lt;&lt; "Move constructor..." &lt;&lt; </a:t>
            </a:r>
            <a:r>
              <a:rPr lang="en-US" altLang="zh-CN" sz="2000" b="1" dirty="0" err="1"/>
              <a:t>endl</a:t>
            </a:r>
            <a:r>
              <a:rPr lang="en-US" altLang="zh-CN" sz="2000" b="1" dirty="0"/>
              <a:t>;</a:t>
            </a:r>
            <a:endParaRPr lang="zh-CN" altLang="zh-CN" sz="2000" b="1" dirty="0"/>
          </a:p>
          <a:p>
            <a:pPr marL="0" indent="0">
              <a:buFontTx/>
              <a:buNone/>
              <a:defRPr/>
            </a:pPr>
            <a:r>
              <a:rPr lang="en-US" altLang="zh-CN" sz="2000" b="1" dirty="0"/>
              <a:t>}</a:t>
            </a:r>
            <a:endParaRPr lang="zh-CN" altLang="zh-CN" sz="2000" b="1" dirty="0"/>
          </a:p>
          <a:p>
            <a:pPr marL="0" indent="0">
              <a:buFontTx/>
              <a:buNone/>
              <a:defRPr/>
            </a:pPr>
            <a:r>
              <a:rPr lang="en-US" altLang="zh-CN" sz="2000" b="1" dirty="0"/>
              <a:t>Book&amp; </a:t>
            </a:r>
            <a:r>
              <a:rPr lang="en-US" altLang="zh-CN" sz="2000" b="1" dirty="0" err="1"/>
              <a:t>setData</a:t>
            </a:r>
            <a:r>
              <a:rPr lang="en-US" altLang="zh-CN" sz="2000" b="1" dirty="0"/>
              <a:t>(char* name, double p) {</a:t>
            </a:r>
            <a:endParaRPr lang="zh-CN" altLang="zh-CN" sz="2000" b="1" dirty="0"/>
          </a:p>
          <a:p>
            <a:pPr marL="0" indent="0">
              <a:buFontTx/>
              <a:buNone/>
              <a:defRPr/>
            </a:pPr>
            <a:r>
              <a:rPr lang="en-US" altLang="zh-CN" sz="2000" b="1" dirty="0"/>
              <a:t>	</a:t>
            </a:r>
            <a:r>
              <a:rPr lang="en-US" altLang="zh-CN" sz="2000" b="1" dirty="0" err="1"/>
              <a:t>newbkName</a:t>
            </a:r>
            <a:r>
              <a:rPr lang="en-US" altLang="zh-CN" sz="2000" b="1" dirty="0"/>
              <a:t>(name);</a:t>
            </a:r>
            <a:r>
              <a:rPr lang="en-US" altLang="zh-CN" sz="2000" b="1" dirty="0">
                <a:sym typeface="+mn-ea"/>
              </a:rPr>
              <a:t>//</a:t>
            </a:r>
            <a:r>
              <a:rPr lang="zh-CN" altLang="en-US" sz="2000" b="1" dirty="0">
                <a:sym typeface="+mn-ea"/>
              </a:rPr>
              <a:t>类内私有函数</a:t>
            </a:r>
            <a:endParaRPr lang="en-US" altLang="zh-CN" sz="2000" b="1" dirty="0"/>
          </a:p>
          <a:p>
            <a:pPr marL="0" indent="0">
              <a:buFontTx/>
              <a:buNone/>
              <a:defRPr/>
            </a:pPr>
            <a:r>
              <a:rPr lang="en-US" altLang="zh-CN" sz="2000" b="1" dirty="0"/>
              <a:t>	price = p;	</a:t>
            </a:r>
            <a:endParaRPr lang="en-US" altLang="zh-CN" sz="2000" b="1" dirty="0"/>
          </a:p>
          <a:p>
            <a:pPr marL="0" indent="0">
              <a:buFontTx/>
              <a:buNone/>
              <a:defRPr/>
            </a:pPr>
            <a:r>
              <a:rPr lang="en-US" altLang="zh-CN" sz="2000" b="1" dirty="0"/>
              <a:t>            return *this;</a:t>
            </a:r>
            <a:endParaRPr lang="zh-CN" altLang="zh-CN" sz="2000" b="1" dirty="0"/>
          </a:p>
          <a:p>
            <a:pPr marL="0" indent="0">
              <a:buFontTx/>
              <a:buNone/>
              <a:defRPr/>
            </a:pPr>
            <a:r>
              <a:rPr lang="en-US" altLang="zh-CN" sz="2000" b="1" dirty="0"/>
              <a:t>}</a:t>
            </a:r>
            <a:endParaRPr lang="zh-CN" altLang="zh-CN" sz="2000" b="1" dirty="0"/>
          </a:p>
          <a:p>
            <a:pPr marL="57150" indent="0" eaLnBrk="1" hangingPunct="1">
              <a:buFontTx/>
              <a:buNone/>
              <a:defRPr/>
            </a:pP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anim calcmode="lin" valueType="num">
                                      <p:cBhvr additive="base">
                                        <p:cTn id="11"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anim calcmode="lin" valueType="num">
                                      <p:cBhvr additive="base">
                                        <p:cTn id="15"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3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anim calcmode="lin" valueType="num">
                                      <p:cBhvr additive="base">
                                        <p:cTn id="19"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9">
                                            <p:txEl>
                                              <p:pRg st="4" end="4"/>
                                            </p:txEl>
                                          </p:spTgt>
                                        </p:tgtEl>
                                        <p:attrNameLst>
                                          <p:attrName>style.visibility</p:attrName>
                                        </p:attrNameLst>
                                      </p:cBhvr>
                                      <p:to>
                                        <p:strVal val="visible"/>
                                      </p:to>
                                    </p:set>
                                    <p:anim calcmode="lin" valueType="num">
                                      <p:cBhvr additive="base">
                                        <p:cTn id="25"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539">
                                            <p:txEl>
                                              <p:pRg st="5" end="5"/>
                                            </p:txEl>
                                          </p:spTgt>
                                        </p:tgtEl>
                                        <p:attrNameLst>
                                          <p:attrName>style.visibility</p:attrName>
                                        </p:attrNameLst>
                                      </p:cBhvr>
                                      <p:to>
                                        <p:strVal val="visible"/>
                                      </p:to>
                                    </p:set>
                                    <p:anim calcmode="lin" valueType="num">
                                      <p:cBhvr additive="base">
                                        <p:cTn id="31"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 calcmode="lin" valueType="num">
                                      <p:cBhvr additive="base">
                                        <p:cTn id="35"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539">
                                            <p:txEl>
                                              <p:pRg st="7" end="7"/>
                                            </p:txEl>
                                          </p:spTgt>
                                        </p:tgtEl>
                                        <p:attrNameLst>
                                          <p:attrName>style.visibility</p:attrName>
                                        </p:attrNameLst>
                                      </p:cBhvr>
                                      <p:to>
                                        <p:strVal val="visible"/>
                                      </p:to>
                                    </p:set>
                                    <p:anim calcmode="lin" valueType="num">
                                      <p:cBhvr additive="base">
                                        <p:cTn id="39"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53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539">
                                            <p:txEl>
                                              <p:pRg st="8" end="8"/>
                                            </p:txEl>
                                          </p:spTgt>
                                        </p:tgtEl>
                                        <p:attrNameLst>
                                          <p:attrName>style.visibility</p:attrName>
                                        </p:attrNameLst>
                                      </p:cBhvr>
                                      <p:to>
                                        <p:strVal val="visible"/>
                                      </p:to>
                                    </p:set>
                                    <p:anim calcmode="lin" valueType="num">
                                      <p:cBhvr additive="base">
                                        <p:cTn id="43"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539">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539">
                                            <p:txEl>
                                              <p:pRg st="9" end="9"/>
                                            </p:txEl>
                                          </p:spTgt>
                                        </p:tgtEl>
                                        <p:attrNameLst>
                                          <p:attrName>style.visibility</p:attrName>
                                        </p:attrNameLst>
                                      </p:cBhvr>
                                      <p:to>
                                        <p:strVal val="visible"/>
                                      </p:to>
                                    </p:set>
                                    <p:anim calcmode="lin" valueType="num">
                                      <p:cBhvr additive="base">
                                        <p:cTn id="47"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5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5539">
                                            <p:txEl>
                                              <p:pRg st="10" end="10"/>
                                            </p:txEl>
                                          </p:spTgt>
                                        </p:tgtEl>
                                        <p:attrNameLst>
                                          <p:attrName>style.visibility</p:attrName>
                                        </p:attrNameLst>
                                      </p:cBhvr>
                                      <p:to>
                                        <p:strVal val="visible"/>
                                      </p:to>
                                    </p:set>
                                    <p:anim calcmode="lin" valueType="num">
                                      <p:cBhvr additive="base">
                                        <p:cTn id="53" dur="500" fill="hold"/>
                                        <p:tgtEl>
                                          <p:spTgt spid="65539">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5539">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5539">
                                            <p:txEl>
                                              <p:pRg st="11" end="11"/>
                                            </p:txEl>
                                          </p:spTgt>
                                        </p:tgtEl>
                                        <p:attrNameLst>
                                          <p:attrName>style.visibility</p:attrName>
                                        </p:attrNameLst>
                                      </p:cBhvr>
                                      <p:to>
                                        <p:strVal val="visible"/>
                                      </p:to>
                                    </p:set>
                                    <p:anim calcmode="lin" valueType="num">
                                      <p:cBhvr additive="base">
                                        <p:cTn id="57" dur="500" fill="hold"/>
                                        <p:tgtEl>
                                          <p:spTgt spid="65539">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5539">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5539">
                                            <p:txEl>
                                              <p:pRg st="12" end="12"/>
                                            </p:txEl>
                                          </p:spTgt>
                                        </p:tgtEl>
                                        <p:attrNameLst>
                                          <p:attrName>style.visibility</p:attrName>
                                        </p:attrNameLst>
                                      </p:cBhvr>
                                      <p:to>
                                        <p:strVal val="visible"/>
                                      </p:to>
                                    </p:set>
                                    <p:anim calcmode="lin" valueType="num">
                                      <p:cBhvr additive="base">
                                        <p:cTn id="61" dur="500" fill="hold"/>
                                        <p:tgtEl>
                                          <p:spTgt spid="65539">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5539">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5539">
                                            <p:txEl>
                                              <p:pRg st="13" end="13"/>
                                            </p:txEl>
                                          </p:spTgt>
                                        </p:tgtEl>
                                        <p:attrNameLst>
                                          <p:attrName>style.visibility</p:attrName>
                                        </p:attrNameLst>
                                      </p:cBhvr>
                                      <p:to>
                                        <p:strVal val="visible"/>
                                      </p:to>
                                    </p:set>
                                    <p:anim calcmode="lin" valueType="num">
                                      <p:cBhvr additive="base">
                                        <p:cTn id="65" dur="500" fill="hold"/>
                                        <p:tgtEl>
                                          <p:spTgt spid="65539">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5539">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5539">
                                            <p:txEl>
                                              <p:pRg st="14" end="14"/>
                                            </p:txEl>
                                          </p:spTgt>
                                        </p:tgtEl>
                                        <p:attrNameLst>
                                          <p:attrName>style.visibility</p:attrName>
                                        </p:attrNameLst>
                                      </p:cBhvr>
                                      <p:to>
                                        <p:strVal val="visible"/>
                                      </p:to>
                                    </p:set>
                                    <p:anim calcmode="lin" valueType="num">
                                      <p:cBhvr additive="base">
                                        <p:cTn id="69" dur="500" fill="hold"/>
                                        <p:tgtEl>
                                          <p:spTgt spid="65539">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553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 </a:t>
            </a:r>
            <a:endParaRPr lang="zh-CN" altLang="en-US" b="1" smtClean="0">
              <a:solidFill>
                <a:srgbClr val="FF0000"/>
              </a:solidFill>
            </a:endParaRPr>
          </a:p>
        </p:txBody>
      </p:sp>
      <p:sp>
        <p:nvSpPr>
          <p:cNvPr id="65539" name="Rectangle 3"/>
          <p:cNvSpPr>
            <a:spLocks noGrp="1" noChangeArrowheads="1"/>
          </p:cNvSpPr>
          <p:nvPr>
            <p:ph type="body" idx="1"/>
          </p:nvPr>
        </p:nvSpPr>
        <p:spPr>
          <a:xfrm>
            <a:off x="179388" y="1052513"/>
            <a:ext cx="8640762" cy="5616575"/>
          </a:xfrm>
        </p:spPr>
        <p:txBody>
          <a:bodyPr/>
          <a:lstStyle/>
          <a:p>
            <a:pPr marL="0" indent="0">
              <a:buFontTx/>
              <a:buNone/>
              <a:defRPr/>
            </a:pPr>
            <a:r>
              <a:rPr lang="en-US" altLang="zh-CN" sz="1800" b="1" dirty="0"/>
              <a:t>Book &amp;operator=(Book</a:t>
            </a:r>
            <a:r>
              <a:rPr lang="en-US" altLang="zh-CN" sz="1800" b="1" dirty="0">
                <a:solidFill>
                  <a:srgbClr val="0000CC"/>
                </a:solidFill>
              </a:rPr>
              <a:t>&amp;</a:t>
            </a:r>
            <a:r>
              <a:rPr lang="en-US" altLang="zh-CN" sz="1800" b="1" dirty="0"/>
              <a:t> </a:t>
            </a:r>
            <a:r>
              <a:rPr lang="en-US" altLang="zh-CN" sz="1800" b="1" dirty="0" err="1"/>
              <a:t>bk</a:t>
            </a:r>
            <a:r>
              <a:rPr lang="en-US" altLang="zh-CN" sz="1800" b="1" dirty="0"/>
              <a:t>) {                         //</a:t>
            </a:r>
            <a:r>
              <a:rPr lang="zh-CN" altLang="zh-CN" sz="1800" b="1" dirty="0"/>
              <a:t>赋值运算符函函数</a:t>
            </a:r>
            <a:endParaRPr lang="zh-CN" altLang="zh-CN" sz="1800" b="1" dirty="0"/>
          </a:p>
          <a:p>
            <a:pPr marL="0" indent="0">
              <a:buFontTx/>
              <a:buNone/>
              <a:defRPr/>
            </a:pPr>
            <a:r>
              <a:rPr lang="en-US" altLang="zh-CN" sz="1800" b="1" dirty="0"/>
              <a:t>	if (this == &amp;</a:t>
            </a:r>
            <a:r>
              <a:rPr lang="en-US" altLang="zh-CN" sz="1800" b="1" dirty="0" err="1"/>
              <a:t>bk</a:t>
            </a:r>
            <a:r>
              <a:rPr lang="en-US" altLang="zh-CN" sz="1800" b="1" dirty="0"/>
              <a:t>)  return *this;</a:t>
            </a:r>
            <a:endParaRPr lang="zh-CN" altLang="zh-CN" sz="1800" b="1" dirty="0"/>
          </a:p>
          <a:p>
            <a:pPr marL="0" indent="0">
              <a:buFontTx/>
              <a:buNone/>
              <a:defRPr/>
            </a:pPr>
            <a:r>
              <a:rPr lang="en-US" altLang="zh-CN" sz="1800" b="1" dirty="0"/>
              <a:t>	delete </a:t>
            </a:r>
            <a:r>
              <a:rPr lang="en-US" altLang="zh-CN" sz="1800" b="1" dirty="0" err="1"/>
              <a:t>bookName</a:t>
            </a:r>
            <a:r>
              <a:rPr lang="en-US" altLang="zh-CN" sz="1800" b="1" dirty="0"/>
              <a:t>;</a:t>
            </a:r>
            <a:endParaRPr lang="zh-CN" altLang="zh-CN" sz="1800" b="1" dirty="0"/>
          </a:p>
          <a:p>
            <a:pPr marL="0" indent="0">
              <a:buFontTx/>
              <a:buNone/>
              <a:defRPr/>
            </a:pPr>
            <a:r>
              <a:rPr lang="en-US" altLang="zh-CN" sz="1800" b="1" dirty="0"/>
              <a:t>	</a:t>
            </a:r>
            <a:r>
              <a:rPr lang="en-US" altLang="zh-CN" sz="1800" b="1" dirty="0" err="1"/>
              <a:t>newbkName</a:t>
            </a:r>
            <a:r>
              <a:rPr lang="en-US" altLang="zh-CN" sz="1800" b="1" dirty="0"/>
              <a:t>(</a:t>
            </a:r>
            <a:r>
              <a:rPr lang="en-US" altLang="zh-CN" sz="1800" b="1" dirty="0" err="1"/>
              <a:t>bk.bookName</a:t>
            </a:r>
            <a:r>
              <a:rPr lang="en-US" altLang="zh-CN" sz="1800" b="1" dirty="0"/>
              <a:t>);  //</a:t>
            </a:r>
            <a:r>
              <a:rPr lang="zh-CN" altLang="en-US" sz="1800" b="1" dirty="0"/>
              <a:t>类内私有函数</a:t>
            </a:r>
            <a:endParaRPr lang="zh-CN" altLang="en-US" sz="1800" b="1" dirty="0"/>
          </a:p>
          <a:p>
            <a:pPr marL="0" indent="0">
              <a:buFontTx/>
              <a:buNone/>
              <a:defRPr/>
            </a:pPr>
            <a:r>
              <a:rPr lang="en-US" altLang="zh-CN" sz="1800" b="1" dirty="0"/>
              <a:t>	</a:t>
            </a:r>
            <a:r>
              <a:rPr lang="en-US" altLang="zh-CN" sz="1800" b="1" dirty="0" err="1"/>
              <a:t>cout</a:t>
            </a:r>
            <a:r>
              <a:rPr lang="en-US" altLang="zh-CN" sz="1800" b="1" dirty="0"/>
              <a:t> &lt;&lt; "operator=" &lt;&lt; </a:t>
            </a:r>
            <a:r>
              <a:rPr lang="en-US" altLang="zh-CN" sz="1800" b="1" dirty="0" err="1"/>
              <a:t>endl</a:t>
            </a:r>
            <a:r>
              <a:rPr lang="en-US" altLang="zh-CN" sz="1800" b="1" dirty="0"/>
              <a:t>;</a:t>
            </a:r>
            <a:endParaRPr lang="zh-CN" altLang="zh-CN" sz="1800" b="1" dirty="0"/>
          </a:p>
          <a:p>
            <a:pPr marL="0" indent="0">
              <a:buFontTx/>
              <a:buNone/>
              <a:defRPr/>
            </a:pPr>
            <a:r>
              <a:rPr lang="en-US" altLang="zh-CN" sz="1800" b="1" dirty="0"/>
              <a:t>	return *this;</a:t>
            </a:r>
            <a:endParaRPr lang="zh-CN" altLang="zh-CN" sz="1800" b="1" dirty="0"/>
          </a:p>
          <a:p>
            <a:pPr marL="0" indent="0">
              <a:buFontTx/>
              <a:buNone/>
              <a:defRPr/>
            </a:pPr>
            <a:r>
              <a:rPr lang="en-US" altLang="zh-CN" sz="1800" b="1" dirty="0"/>
              <a:t>	}</a:t>
            </a:r>
            <a:endParaRPr lang="zh-CN" altLang="zh-CN" sz="1800" b="1" dirty="0"/>
          </a:p>
          <a:p>
            <a:pPr marL="0" indent="0">
              <a:buFontTx/>
              <a:buNone/>
              <a:defRPr/>
            </a:pPr>
            <a:r>
              <a:rPr lang="en-US" altLang="zh-CN" sz="1800" b="1" dirty="0"/>
              <a:t>Book &amp;operator=(Book </a:t>
            </a:r>
            <a:r>
              <a:rPr lang="en-US" altLang="zh-CN" sz="1800" b="1" dirty="0">
                <a:solidFill>
                  <a:srgbClr val="0000CC"/>
                </a:solidFill>
              </a:rPr>
              <a:t>&amp;&amp;</a:t>
            </a:r>
            <a:r>
              <a:rPr lang="en-US" altLang="zh-CN" sz="1800" b="1" dirty="0" err="1"/>
              <a:t>bk</a:t>
            </a:r>
            <a:r>
              <a:rPr lang="en-US" altLang="zh-CN" sz="1800" b="1" dirty="0"/>
              <a:t>) {                      </a:t>
            </a:r>
            <a:r>
              <a:rPr lang="en-US" altLang="zh-CN" sz="1800" b="1" dirty="0">
                <a:solidFill>
                  <a:srgbClr val="FF0000"/>
                </a:solidFill>
              </a:rPr>
              <a:t>//</a:t>
            </a:r>
            <a:r>
              <a:rPr lang="zh-CN" altLang="zh-CN" sz="1800" b="1" dirty="0">
                <a:solidFill>
                  <a:srgbClr val="FF0000"/>
                </a:solidFill>
              </a:rPr>
              <a:t>移动赋值运算符函数</a:t>
            </a:r>
            <a:endParaRPr lang="zh-CN" altLang="zh-CN" sz="1800" b="1" dirty="0">
              <a:solidFill>
                <a:srgbClr val="FF0000"/>
              </a:solidFill>
            </a:endParaRPr>
          </a:p>
          <a:p>
            <a:pPr marL="0" indent="0">
              <a:buFontTx/>
              <a:buNone/>
              <a:defRPr/>
            </a:pPr>
            <a:r>
              <a:rPr lang="en-US" altLang="zh-CN" sz="1800" b="1" dirty="0"/>
              <a:t>	if (this == &amp;</a:t>
            </a:r>
            <a:r>
              <a:rPr lang="en-US" altLang="zh-CN" sz="1800" b="1" dirty="0" err="1"/>
              <a:t>bk</a:t>
            </a:r>
            <a:r>
              <a:rPr lang="en-US" altLang="zh-CN" sz="1800" b="1" dirty="0"/>
              <a:t>)  return *this;</a:t>
            </a:r>
            <a:endParaRPr lang="zh-CN" altLang="zh-CN" sz="1800" b="1" dirty="0"/>
          </a:p>
          <a:p>
            <a:pPr marL="0" indent="0">
              <a:buFontTx/>
              <a:buNone/>
              <a:defRPr/>
            </a:pPr>
            <a:r>
              <a:rPr lang="en-US" altLang="zh-CN" sz="1800" b="1" dirty="0"/>
              <a:t>	delete </a:t>
            </a:r>
            <a:r>
              <a:rPr lang="en-US" altLang="zh-CN" sz="1800" b="1" dirty="0" err="1"/>
              <a:t>bookName</a:t>
            </a:r>
            <a:r>
              <a:rPr lang="en-US" altLang="zh-CN" sz="1800" b="1" dirty="0"/>
              <a:t>;</a:t>
            </a:r>
            <a:endParaRPr lang="zh-CN" altLang="zh-CN" sz="1800" b="1" dirty="0"/>
          </a:p>
          <a:p>
            <a:pPr marL="0" indent="0">
              <a:buFontTx/>
              <a:buNone/>
              <a:defRPr/>
            </a:pPr>
            <a:r>
              <a:rPr lang="en-US" altLang="zh-CN" sz="1800" b="1" dirty="0"/>
              <a:t>	</a:t>
            </a:r>
            <a:r>
              <a:rPr lang="en-US" altLang="zh-CN" sz="1800" b="1" dirty="0" err="1"/>
              <a:t>bookName</a:t>
            </a:r>
            <a:r>
              <a:rPr lang="en-US" altLang="zh-CN" sz="1800" b="1" dirty="0"/>
              <a:t>=</a:t>
            </a:r>
            <a:r>
              <a:rPr lang="en-US" altLang="zh-CN" sz="1800" b="1" dirty="0" err="1"/>
              <a:t>bk.bookName</a:t>
            </a:r>
            <a:r>
              <a:rPr lang="en-US" altLang="zh-CN" sz="1800" b="1" dirty="0"/>
              <a:t>;</a:t>
            </a:r>
            <a:endParaRPr lang="zh-CN" altLang="zh-CN" sz="1800" b="1" dirty="0"/>
          </a:p>
          <a:p>
            <a:pPr marL="0" indent="0">
              <a:buFontTx/>
              <a:buNone/>
              <a:defRPr/>
            </a:pPr>
            <a:r>
              <a:rPr lang="en-US" altLang="zh-CN" sz="1800" b="1" dirty="0"/>
              <a:t>	</a:t>
            </a:r>
            <a:r>
              <a:rPr lang="en-US" altLang="zh-CN" sz="1800" b="1" dirty="0" err="1">
                <a:solidFill>
                  <a:srgbClr val="0000CC"/>
                </a:solidFill>
              </a:rPr>
              <a:t>bk.bookName</a:t>
            </a:r>
            <a:r>
              <a:rPr lang="en-US" altLang="zh-CN" sz="1800" b="1" dirty="0">
                <a:solidFill>
                  <a:srgbClr val="0000CC"/>
                </a:solidFill>
              </a:rPr>
              <a:t> = </a:t>
            </a:r>
            <a:r>
              <a:rPr lang="en-US" altLang="zh-CN" sz="1800" b="1" dirty="0" err="1">
                <a:solidFill>
                  <a:srgbClr val="0000CC"/>
                </a:solidFill>
              </a:rPr>
              <a:t>nullptr</a:t>
            </a:r>
            <a:r>
              <a:rPr lang="en-US" altLang="zh-CN" sz="1800" b="1" dirty="0">
                <a:solidFill>
                  <a:srgbClr val="0000CC"/>
                </a:solidFill>
              </a:rPr>
              <a:t>;</a:t>
            </a:r>
            <a:endParaRPr lang="en-US" altLang="zh-CN" sz="1800" b="1" dirty="0">
              <a:solidFill>
                <a:srgbClr val="0000CC"/>
              </a:solidFill>
            </a:endParaRPr>
          </a:p>
          <a:p>
            <a:pPr marL="0" indent="0">
              <a:buFontTx/>
              <a:buNone/>
              <a:defRPr/>
            </a:pPr>
            <a:r>
              <a:rPr lang="en-US" altLang="zh-CN" sz="1800" b="1" dirty="0"/>
              <a:t>	</a:t>
            </a:r>
            <a:r>
              <a:rPr lang="en-US" altLang="zh-CN" sz="1800" b="1" dirty="0" err="1"/>
              <a:t>cout</a:t>
            </a:r>
            <a:r>
              <a:rPr lang="en-US" altLang="zh-CN" sz="1800" b="1" dirty="0"/>
              <a:t> &lt;&lt; "move operator=(&amp;&amp;)" &lt;&lt; </a:t>
            </a:r>
            <a:r>
              <a:rPr lang="en-US" altLang="zh-CN" sz="1800" b="1" dirty="0" err="1"/>
              <a:t>endl</a:t>
            </a:r>
            <a:r>
              <a:rPr lang="en-US" altLang="zh-CN" sz="1800" b="1" dirty="0"/>
              <a:t>;</a:t>
            </a:r>
            <a:endParaRPr lang="zh-CN" altLang="zh-CN" sz="1800" b="1" dirty="0"/>
          </a:p>
          <a:p>
            <a:pPr marL="0" indent="0">
              <a:buFontTx/>
              <a:buNone/>
              <a:defRPr/>
            </a:pPr>
            <a:r>
              <a:rPr lang="en-US" altLang="zh-CN" sz="1800" b="1" dirty="0"/>
              <a:t>	return *this;</a:t>
            </a:r>
            <a:endParaRPr lang="zh-CN" altLang="zh-CN" sz="1800" b="1" dirty="0"/>
          </a:p>
          <a:p>
            <a:pPr marL="0" indent="0">
              <a:buFontTx/>
              <a:buNone/>
              <a:defRPr/>
            </a:pPr>
            <a:r>
              <a:rPr lang="en-US" altLang="zh-CN" sz="1800" b="1" dirty="0"/>
              <a:t>}	</a:t>
            </a:r>
            <a:endParaRPr lang="zh-CN" altLang="zh-CN" sz="1800" b="1" dirty="0"/>
          </a:p>
          <a:p>
            <a:pPr marL="0" indent="0">
              <a:buFontTx/>
              <a:buNone/>
              <a:defRPr/>
            </a:pPr>
            <a:r>
              <a:rPr lang="en-US" altLang="zh-CN" sz="1800" b="1" dirty="0"/>
              <a:t>char* </a:t>
            </a:r>
            <a:r>
              <a:rPr lang="en-US" altLang="zh-CN" sz="1800" b="1" dirty="0" err="1"/>
              <a:t>getName</a:t>
            </a:r>
            <a:r>
              <a:rPr lang="en-US" altLang="zh-CN" sz="1800" b="1" dirty="0"/>
              <a:t>() { return </a:t>
            </a:r>
            <a:r>
              <a:rPr lang="en-US" altLang="zh-CN" sz="1800" b="1" dirty="0" err="1"/>
              <a:t>bookName</a:t>
            </a:r>
            <a:r>
              <a:rPr lang="en-US" altLang="zh-CN" sz="1800" b="1" dirty="0"/>
              <a:t>; }</a:t>
            </a:r>
            <a:endParaRPr lang="zh-CN" altLang="zh-CN" sz="1800" b="1" dirty="0"/>
          </a:p>
          <a:p>
            <a:pPr marL="0" indent="0">
              <a:buFontTx/>
              <a:buNone/>
              <a:defRPr/>
            </a:pPr>
            <a:r>
              <a:rPr lang="en-US" altLang="zh-CN" sz="1800" b="1" dirty="0"/>
              <a:t>double </a:t>
            </a:r>
            <a:r>
              <a:rPr lang="en-US" altLang="zh-CN" sz="1800" b="1" dirty="0" err="1"/>
              <a:t>getPrice</a:t>
            </a:r>
            <a:r>
              <a:rPr lang="en-US" altLang="zh-CN" sz="1800" b="1" dirty="0"/>
              <a:t>() {	return price;	}</a:t>
            </a:r>
            <a:endParaRPr lang="zh-CN" altLang="zh-CN" sz="1800" b="1" dirty="0"/>
          </a:p>
          <a:p>
            <a:pPr marL="57150" indent="0" eaLnBrk="1" hangingPunct="1">
              <a:buFontTx/>
              <a:buNone/>
              <a:defRPr/>
            </a:pPr>
            <a:endParaRPr lang="en-US" altLang="zh-CN" sz="1800" b="1"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 </a:t>
            </a:r>
            <a:endParaRPr lang="zh-CN" altLang="en-US" b="1" smtClean="0">
              <a:solidFill>
                <a:srgbClr val="FF0000"/>
              </a:solidFill>
            </a:endParaRPr>
          </a:p>
        </p:txBody>
      </p:sp>
      <p:sp>
        <p:nvSpPr>
          <p:cNvPr id="65539" name="Rectangle 3"/>
          <p:cNvSpPr>
            <a:spLocks noGrp="1" noChangeArrowheads="1"/>
          </p:cNvSpPr>
          <p:nvPr>
            <p:ph type="body" idx="1"/>
          </p:nvPr>
        </p:nvSpPr>
        <p:spPr>
          <a:xfrm>
            <a:off x="250825" y="1125538"/>
            <a:ext cx="8497888" cy="5327650"/>
          </a:xfrm>
        </p:spPr>
        <p:txBody>
          <a:bodyPr/>
          <a:lstStyle/>
          <a:p>
            <a:pPr marL="0" indent="0">
              <a:buFontTx/>
              <a:buNone/>
              <a:defRPr/>
            </a:pPr>
            <a:r>
              <a:rPr lang="en-US" altLang="zh-CN" sz="2000" b="1" dirty="0"/>
              <a:t>private:</a:t>
            </a:r>
            <a:endParaRPr lang="zh-CN" altLang="zh-CN" sz="2000" b="1" dirty="0"/>
          </a:p>
          <a:p>
            <a:pPr marL="0" indent="0">
              <a:buFontTx/>
              <a:buNone/>
              <a:defRPr/>
            </a:pPr>
            <a:r>
              <a:rPr lang="en-US" altLang="zh-CN" sz="2000" b="1" dirty="0"/>
              <a:t>	void </a:t>
            </a:r>
            <a:r>
              <a:rPr lang="en-US" altLang="zh-CN" sz="2000" b="1" dirty="0" err="1"/>
              <a:t>newbkName</a:t>
            </a:r>
            <a:r>
              <a:rPr lang="en-US" altLang="zh-CN" sz="2000" b="1" dirty="0"/>
              <a:t>(char *name) {                       //</a:t>
            </a:r>
            <a:r>
              <a:rPr lang="zh-CN" altLang="zh-CN" sz="2000" b="1" dirty="0"/>
              <a:t>类内私用函数</a:t>
            </a:r>
            <a:endParaRPr lang="zh-CN" altLang="zh-CN" sz="2000" b="1" dirty="0"/>
          </a:p>
          <a:p>
            <a:pPr marL="0" indent="0">
              <a:buFontTx/>
              <a:buNone/>
              <a:defRPr/>
            </a:pPr>
            <a:r>
              <a:rPr lang="en-US" altLang="zh-CN" sz="2000" b="1" dirty="0"/>
              <a:t>		</a:t>
            </a:r>
            <a:r>
              <a:rPr lang="en-US" altLang="zh-CN" sz="2000" b="1" dirty="0" err="1"/>
              <a:t>bookName</a:t>
            </a:r>
            <a:r>
              <a:rPr lang="en-US" altLang="zh-CN" sz="2000" b="1" dirty="0"/>
              <a:t> = new char[</a:t>
            </a:r>
            <a:r>
              <a:rPr lang="en-US" altLang="zh-CN" sz="2000" b="1" dirty="0" err="1"/>
              <a:t>strlen</a:t>
            </a:r>
            <a:r>
              <a:rPr lang="en-US" altLang="zh-CN" sz="2000" b="1" dirty="0"/>
              <a:t>(name) + 1];</a:t>
            </a:r>
            <a:endParaRPr lang="zh-CN" altLang="zh-CN" sz="2000" b="1" dirty="0"/>
          </a:p>
          <a:p>
            <a:pPr marL="0" indent="0">
              <a:buFontTx/>
              <a:buNone/>
              <a:defRPr/>
            </a:pPr>
            <a:r>
              <a:rPr lang="en-US" altLang="zh-CN" sz="2000" b="1" dirty="0"/>
              <a:t>		</a:t>
            </a:r>
            <a:r>
              <a:rPr lang="en-US" altLang="zh-CN" sz="2000" b="1" dirty="0" err="1"/>
              <a:t>strcpy</a:t>
            </a:r>
            <a:r>
              <a:rPr lang="en-US" altLang="zh-CN" sz="2000" b="1" dirty="0"/>
              <a:t>(</a:t>
            </a:r>
            <a:r>
              <a:rPr lang="en-US" altLang="zh-CN" sz="2000" b="1" dirty="0" err="1"/>
              <a:t>bookName</a:t>
            </a:r>
            <a:r>
              <a:rPr lang="en-US" altLang="zh-CN" sz="2000" b="1" dirty="0"/>
              <a:t>, name);</a:t>
            </a:r>
            <a:endParaRPr lang="zh-CN" altLang="zh-CN" sz="2000" b="1" dirty="0"/>
          </a:p>
          <a:p>
            <a:pPr marL="0" indent="0">
              <a:buFontTx/>
              <a:buNone/>
              <a:defRPr/>
            </a:pPr>
            <a:r>
              <a:rPr lang="en-US" altLang="zh-CN" sz="2000" b="1" dirty="0"/>
              <a:t>	}</a:t>
            </a:r>
            <a:endParaRPr lang="zh-CN" altLang="zh-CN" sz="2000" b="1" dirty="0"/>
          </a:p>
          <a:p>
            <a:pPr marL="0" indent="0">
              <a:buFontTx/>
              <a:buNone/>
              <a:defRPr/>
            </a:pPr>
            <a:r>
              <a:rPr lang="en-US" altLang="zh-CN" sz="2000" b="1" dirty="0"/>
              <a:t>	char* </a:t>
            </a:r>
            <a:r>
              <a:rPr lang="en-US" altLang="zh-CN" sz="2000" b="1" dirty="0" err="1"/>
              <a:t>bookName</a:t>
            </a:r>
            <a:r>
              <a:rPr lang="en-US" altLang="zh-CN" sz="2000" b="1" dirty="0"/>
              <a:t>;</a:t>
            </a:r>
            <a:endParaRPr lang="zh-CN" altLang="zh-CN" sz="2000" b="1" dirty="0"/>
          </a:p>
          <a:p>
            <a:pPr marL="0" indent="0">
              <a:buFontTx/>
              <a:buNone/>
              <a:defRPr/>
            </a:pPr>
            <a:r>
              <a:rPr lang="en-US" altLang="zh-CN" sz="2000" b="1" dirty="0"/>
              <a:t>	double price;</a:t>
            </a:r>
            <a:endParaRPr lang="zh-CN" altLang="zh-CN" sz="2000" b="1" dirty="0"/>
          </a:p>
          <a:p>
            <a:pPr marL="0" indent="0">
              <a:buFontTx/>
              <a:buNone/>
              <a:defRPr/>
            </a:pPr>
            <a:r>
              <a:rPr lang="en-US" altLang="zh-CN" sz="2000" b="1" dirty="0"/>
              <a:t>};</a:t>
            </a:r>
            <a:endParaRPr lang="zh-CN" altLang="zh-CN" sz="2000" b="1" dirty="0"/>
          </a:p>
          <a:p>
            <a:pPr marL="0" indent="0">
              <a:buFontTx/>
              <a:buNone/>
              <a:defRPr/>
            </a:pPr>
            <a:r>
              <a:rPr lang="en-US" altLang="zh-CN" sz="2000" b="1" dirty="0"/>
              <a:t>Book </a:t>
            </a:r>
            <a:r>
              <a:rPr lang="en-US" altLang="zh-CN" sz="2000" b="1" dirty="0" err="1"/>
              <a:t>getBook</a:t>
            </a:r>
            <a:r>
              <a:rPr lang="en-US" altLang="zh-CN" sz="2000" b="1" dirty="0"/>
              <a:t>(Book a) {             //</a:t>
            </a:r>
            <a:r>
              <a:rPr lang="zh-CN" altLang="zh-CN" sz="2000" b="1" dirty="0"/>
              <a:t>普通函数，调用拷贝构造函数传递</a:t>
            </a:r>
            <a:r>
              <a:rPr lang="en-US" altLang="zh-CN" sz="2000" b="1" dirty="0"/>
              <a:t>a</a:t>
            </a:r>
            <a:endParaRPr lang="zh-CN" altLang="zh-CN" sz="2000" b="1" dirty="0"/>
          </a:p>
          <a:p>
            <a:pPr marL="0" indent="0">
              <a:buFontTx/>
              <a:buNone/>
              <a:defRPr/>
            </a:pPr>
            <a:r>
              <a:rPr lang="en-US" altLang="zh-CN" sz="2000" b="1" dirty="0"/>
              <a:t>	Book b=a;		//</a:t>
            </a:r>
            <a:r>
              <a:rPr lang="zh-CN" altLang="zh-CN" sz="2000" b="1" dirty="0"/>
              <a:t>调用拷贝构造函数</a:t>
            </a:r>
            <a:endParaRPr lang="zh-CN" altLang="zh-CN" sz="2000" b="1" dirty="0"/>
          </a:p>
          <a:p>
            <a:pPr marL="0" indent="0">
              <a:buFontTx/>
              <a:buNone/>
              <a:defRPr/>
            </a:pPr>
            <a:r>
              <a:rPr lang="en-US" altLang="zh-CN" sz="2000" b="1" dirty="0"/>
              <a:t>	return a;            	//</a:t>
            </a:r>
            <a:r>
              <a:rPr lang="zh-CN" altLang="zh-CN" sz="2000" b="1" dirty="0"/>
              <a:t>返回右值，</a:t>
            </a:r>
            <a:r>
              <a:rPr lang="zh-CN" altLang="zh-CN" sz="2000" b="1" dirty="0">
                <a:solidFill>
                  <a:srgbClr val="FF0000"/>
                </a:solidFill>
              </a:rPr>
              <a:t>调用移动拷贝构造函数</a:t>
            </a:r>
            <a:endParaRPr lang="zh-CN" altLang="zh-CN" sz="2000" b="1" dirty="0">
              <a:solidFill>
                <a:srgbClr val="FF0000"/>
              </a:solidFill>
            </a:endParaRPr>
          </a:p>
          <a:p>
            <a:pPr marL="0" indent="0">
              <a:buFontTx/>
              <a:buNone/>
              <a:defRPr/>
            </a:pPr>
            <a:r>
              <a:rPr lang="en-US" altLang="zh-CN" sz="2000" b="1" dirty="0"/>
              <a:t>}</a:t>
            </a:r>
            <a:endParaRPr lang="zh-CN" altLang="zh-CN" sz="2000" b="1" dirty="0"/>
          </a:p>
          <a:p>
            <a:pPr marL="57150" indent="0" eaLnBrk="1" hangingPunct="1">
              <a:buFontTx/>
              <a:buNone/>
              <a:defRPr/>
            </a:pP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8" end="8"/>
                                            </p:txEl>
                                          </p:spTgt>
                                        </p:tgtEl>
                                        <p:attrNameLst>
                                          <p:attrName>style.visibility</p:attrName>
                                        </p:attrNameLst>
                                      </p:cBhvr>
                                      <p:to>
                                        <p:strVal val="visible"/>
                                      </p:to>
                                    </p:set>
                                    <p:anim calcmode="lin" valueType="num">
                                      <p:cBhvr additive="base">
                                        <p:cTn id="7"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9" end="9"/>
                                            </p:txEl>
                                          </p:spTgt>
                                        </p:tgtEl>
                                        <p:attrNameLst>
                                          <p:attrName>style.visibility</p:attrName>
                                        </p:attrNameLst>
                                      </p:cBhvr>
                                      <p:to>
                                        <p:strVal val="visible"/>
                                      </p:to>
                                    </p:set>
                                    <p:anim calcmode="lin" valueType="num">
                                      <p:cBhvr additive="base">
                                        <p:cTn id="11"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39">
                                            <p:txEl>
                                              <p:pRg st="10" end="10"/>
                                            </p:txEl>
                                          </p:spTgt>
                                        </p:tgtEl>
                                        <p:attrNameLst>
                                          <p:attrName>style.visibility</p:attrName>
                                        </p:attrNameLst>
                                      </p:cBhvr>
                                      <p:to>
                                        <p:strVal val="visible"/>
                                      </p:to>
                                    </p:set>
                                    <p:anim calcmode="lin" valueType="num">
                                      <p:cBhvr additive="base">
                                        <p:cTn id="15" dur="500" fill="hold"/>
                                        <p:tgtEl>
                                          <p:spTgt spid="65539">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39">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539">
                                            <p:txEl>
                                              <p:pRg st="11" end="11"/>
                                            </p:txEl>
                                          </p:spTgt>
                                        </p:tgtEl>
                                        <p:attrNameLst>
                                          <p:attrName>style.visibility</p:attrName>
                                        </p:attrNameLst>
                                      </p:cBhvr>
                                      <p:to>
                                        <p:strVal val="visible"/>
                                      </p:to>
                                    </p:set>
                                    <p:anim calcmode="lin" valueType="num">
                                      <p:cBhvr additive="base">
                                        <p:cTn id="19" dur="500" fill="hold"/>
                                        <p:tgtEl>
                                          <p:spTgt spid="65539">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 </a:t>
            </a:r>
            <a:endParaRPr lang="zh-CN" altLang="en-US" b="1" smtClean="0">
              <a:solidFill>
                <a:srgbClr val="FF0000"/>
              </a:solidFill>
            </a:endParaRPr>
          </a:p>
        </p:txBody>
      </p:sp>
      <p:sp>
        <p:nvSpPr>
          <p:cNvPr id="65539" name="Rectangle 3"/>
          <p:cNvSpPr>
            <a:spLocks noGrp="1" noChangeArrowheads="1"/>
          </p:cNvSpPr>
          <p:nvPr>
            <p:ph type="body" idx="1"/>
          </p:nvPr>
        </p:nvSpPr>
        <p:spPr>
          <a:xfrm>
            <a:off x="-15875" y="1123950"/>
            <a:ext cx="9101138" cy="5329238"/>
          </a:xfrm>
        </p:spPr>
        <p:txBody>
          <a:bodyPr/>
          <a:lstStyle/>
          <a:p>
            <a:pPr marL="0" indent="0">
              <a:buFontTx/>
              <a:buNone/>
              <a:defRPr/>
            </a:pPr>
            <a:r>
              <a:rPr lang="en-US" altLang="zh-CN" sz="2400" b="1" dirty="0"/>
              <a:t>void main() {</a:t>
            </a:r>
            <a:endParaRPr lang="zh-CN" altLang="zh-CN" sz="2400" b="1" dirty="0"/>
          </a:p>
          <a:p>
            <a:pPr marL="0" indent="0">
              <a:buFontTx/>
              <a:buNone/>
              <a:defRPr/>
            </a:pPr>
            <a:r>
              <a:rPr lang="en-US" altLang="zh-CN" sz="2400" b="1" dirty="0"/>
              <a:t>	Book </a:t>
            </a:r>
            <a:r>
              <a:rPr lang="en-US" altLang="zh-CN" sz="2400" b="1" dirty="0" err="1"/>
              <a:t>b,book</a:t>
            </a:r>
            <a:r>
              <a:rPr lang="en-US" altLang="zh-CN" sz="2400" b="1" dirty="0"/>
              <a:t>;              			//L1</a:t>
            </a:r>
            <a:endParaRPr lang="zh-CN" altLang="zh-CN" sz="2400" b="1" dirty="0"/>
          </a:p>
          <a:p>
            <a:pPr marL="0" indent="0">
              <a:buFontTx/>
              <a:buNone/>
              <a:defRPr/>
            </a:pPr>
            <a:r>
              <a:rPr lang="en-US" altLang="zh-CN" sz="2400" b="1" dirty="0"/>
              <a:t>	</a:t>
            </a:r>
            <a:r>
              <a:rPr lang="en-US" altLang="zh-CN" sz="2400" b="1" dirty="0" err="1"/>
              <a:t>book.setData</a:t>
            </a:r>
            <a:r>
              <a:rPr lang="en-US" altLang="zh-CN" sz="2400" b="1" dirty="0"/>
              <a:t>("</a:t>
            </a:r>
            <a:r>
              <a:rPr lang="zh-CN" altLang="zh-CN" sz="2400" b="1" dirty="0"/>
              <a:t>数据库原理</a:t>
            </a:r>
            <a:r>
              <a:rPr lang="en-US" altLang="zh-CN" sz="2400" b="1" dirty="0"/>
              <a:t>", 32.4);</a:t>
            </a:r>
            <a:endParaRPr lang="zh-CN" altLang="zh-CN" sz="2400" b="1" dirty="0"/>
          </a:p>
          <a:p>
            <a:pPr marL="0" indent="0">
              <a:buFontTx/>
              <a:buNone/>
              <a:defRPr/>
            </a:pPr>
            <a:r>
              <a:rPr lang="en-US" altLang="zh-CN" sz="2400" b="1" dirty="0"/>
              <a:t>	Book a</a:t>
            </a:r>
            <a:r>
              <a:rPr lang="en-US" altLang="zh-CN" sz="2400" b="1" dirty="0">
                <a:solidFill>
                  <a:srgbClr val="FF0000"/>
                </a:solidFill>
              </a:rPr>
              <a:t> =</a:t>
            </a:r>
            <a:r>
              <a:rPr lang="en-US" altLang="zh-CN" sz="2400" b="1" dirty="0" err="1"/>
              <a:t>getBook</a:t>
            </a:r>
            <a:r>
              <a:rPr lang="en-US" altLang="zh-CN" sz="2400" b="1" dirty="0"/>
              <a:t>(book);	 </a:t>
            </a:r>
            <a:r>
              <a:rPr lang="en-US" altLang="zh-CN" sz="2400" b="1" dirty="0">
                <a:solidFill>
                  <a:srgbClr val="FF0000"/>
                </a:solidFill>
                <a:sym typeface="+mn-ea"/>
              </a:rPr>
              <a:t>//</a:t>
            </a:r>
            <a:r>
              <a:rPr lang="zh-CN" altLang="en-US" sz="2400" b="1" dirty="0">
                <a:solidFill>
                  <a:srgbClr val="FF0000"/>
                </a:solidFill>
                <a:sym typeface="+mn-ea"/>
              </a:rPr>
              <a:t>移动拷贝构造函数</a:t>
            </a:r>
            <a:r>
              <a:rPr lang="en-US" altLang="zh-CN" sz="2400" b="1" dirty="0">
                <a:sym typeface="+mn-ea"/>
              </a:rPr>
              <a:t> </a:t>
            </a:r>
            <a:r>
              <a:rPr lang="en-US" altLang="zh-CN" sz="2400" b="1" dirty="0"/>
              <a:t>   //L2</a:t>
            </a:r>
            <a:endParaRPr lang="zh-CN" altLang="zh-CN" sz="2400" b="1" dirty="0"/>
          </a:p>
          <a:p>
            <a:pPr marL="0" indent="0">
              <a:buFontTx/>
              <a:buNone/>
              <a:defRPr/>
            </a:pPr>
            <a:r>
              <a:rPr lang="en-US" altLang="zh-CN" sz="2400" b="1" dirty="0"/>
              <a:t>	</a:t>
            </a:r>
            <a:r>
              <a:rPr lang="en-US" altLang="zh-CN" sz="2400" b="1" dirty="0" err="1"/>
              <a:t>cout</a:t>
            </a:r>
            <a:r>
              <a:rPr lang="en-US" altLang="zh-CN" sz="2400" b="1" dirty="0"/>
              <a:t> &lt;&lt; </a:t>
            </a:r>
            <a:r>
              <a:rPr lang="en-US" altLang="zh-CN" sz="2400" b="1" dirty="0" err="1"/>
              <a:t>a.getName</a:t>
            </a:r>
            <a:r>
              <a:rPr lang="en-US" altLang="zh-CN" sz="2400" b="1" dirty="0"/>
              <a:t>() &lt;&lt;"\t"&lt;&lt;</a:t>
            </a:r>
            <a:r>
              <a:rPr lang="en-US" altLang="zh-CN" sz="2400" b="1" dirty="0" err="1"/>
              <a:t>a.getPrice</a:t>
            </a:r>
            <a:r>
              <a:rPr lang="en-US" altLang="zh-CN" sz="2400" b="1" dirty="0"/>
              <a:t>()&lt;&lt;</a:t>
            </a:r>
            <a:r>
              <a:rPr lang="en-US" altLang="zh-CN" sz="2400" b="1" dirty="0" err="1"/>
              <a:t>endl</a:t>
            </a:r>
            <a:r>
              <a:rPr lang="en-US" altLang="zh-CN" sz="2400" b="1" dirty="0"/>
              <a:t>;</a:t>
            </a:r>
            <a:endParaRPr lang="zh-CN" altLang="zh-CN" sz="2400" b="1" dirty="0"/>
          </a:p>
          <a:p>
            <a:pPr marL="0" indent="0">
              <a:buFontTx/>
              <a:buNone/>
              <a:defRPr/>
            </a:pPr>
            <a:r>
              <a:rPr lang="en-US" altLang="zh-CN" sz="2400" b="1" dirty="0"/>
              <a:t>	Book c </a:t>
            </a:r>
            <a:r>
              <a:rPr lang="en-US" altLang="zh-CN" sz="2400" b="1" dirty="0">
                <a:solidFill>
                  <a:srgbClr val="FF0000"/>
                </a:solidFill>
              </a:rPr>
              <a:t>= </a:t>
            </a:r>
            <a:r>
              <a:rPr lang="en-US" altLang="zh-CN" sz="2400" b="1" dirty="0" err="1">
                <a:solidFill>
                  <a:srgbClr val="FF0000"/>
                </a:solidFill>
              </a:rPr>
              <a:t>std</a:t>
            </a:r>
            <a:r>
              <a:rPr lang="en-US" altLang="zh-CN" sz="2400" b="1" dirty="0">
                <a:solidFill>
                  <a:srgbClr val="FF0000"/>
                </a:solidFill>
              </a:rPr>
              <a:t>::move(a); //</a:t>
            </a:r>
            <a:r>
              <a:rPr lang="zh-CN" altLang="en-US" sz="2400" b="1" dirty="0">
                <a:solidFill>
                  <a:srgbClr val="FF0000"/>
                </a:solidFill>
              </a:rPr>
              <a:t>移动拷贝构造函数</a:t>
            </a:r>
            <a:r>
              <a:rPr lang="en-US" altLang="zh-CN" sz="2400" b="1" dirty="0"/>
              <a:t>         //L3</a:t>
            </a:r>
            <a:endParaRPr lang="zh-CN" altLang="zh-CN" sz="2400" b="1" dirty="0"/>
          </a:p>
          <a:p>
            <a:pPr marL="0" indent="0">
              <a:buFontTx/>
              <a:buNone/>
              <a:defRPr/>
            </a:pPr>
            <a:r>
              <a:rPr lang="en-US" altLang="zh-CN" sz="2400" b="1" dirty="0"/>
              <a:t>	b = </a:t>
            </a:r>
            <a:r>
              <a:rPr lang="en-US" altLang="zh-CN" sz="2400" b="1" dirty="0" err="1"/>
              <a:t>std</a:t>
            </a:r>
            <a:r>
              <a:rPr lang="en-US" altLang="zh-CN" sz="2400" b="1" dirty="0"/>
              <a:t>::move(c);//</a:t>
            </a:r>
            <a:r>
              <a:rPr lang="zh-CN" altLang="en-US" sz="2400" b="1" dirty="0">
                <a:solidFill>
                  <a:srgbClr val="FF0000"/>
                </a:solidFill>
              </a:rPr>
              <a:t>移动赋值函数</a:t>
            </a:r>
            <a:r>
              <a:rPr lang="en-US" altLang="zh-CN" sz="2400" b="1" dirty="0"/>
              <a:t>                       //L4</a:t>
            </a:r>
            <a:endParaRPr lang="zh-CN" altLang="zh-CN" sz="2400" b="1" dirty="0"/>
          </a:p>
          <a:p>
            <a:pPr marL="0" indent="0">
              <a:buFontTx/>
              <a:buNone/>
              <a:defRPr/>
            </a:pPr>
            <a:r>
              <a:rPr lang="en-US" altLang="zh-CN" sz="2400" b="1" dirty="0"/>
              <a:t>	a = b;      //</a:t>
            </a:r>
            <a:r>
              <a:rPr lang="zh-CN" altLang="en-US" sz="2400" b="1" dirty="0"/>
              <a:t>赋值函数</a:t>
            </a:r>
            <a:r>
              <a:rPr lang="en-US" altLang="zh-CN" sz="2400" b="1" dirty="0"/>
              <a:t>                                                	//L5</a:t>
            </a:r>
            <a:endParaRPr lang="zh-CN" altLang="zh-CN" sz="2400" b="1" dirty="0"/>
          </a:p>
          <a:p>
            <a:pPr marL="0" indent="0">
              <a:buFontTx/>
              <a:buNone/>
              <a:defRPr/>
            </a:pPr>
            <a:r>
              <a:rPr lang="en-US" altLang="zh-CN" sz="2400" b="1" dirty="0"/>
              <a:t>}</a:t>
            </a:r>
            <a:endParaRPr lang="zh-CN" altLang="zh-CN" sz="2400" b="1" dirty="0"/>
          </a:p>
          <a:p>
            <a:pPr marL="57150" indent="0" eaLnBrk="1" hangingPunct="1">
              <a:buFontTx/>
              <a:buNone/>
              <a:defRPr/>
            </a:pPr>
            <a:endParaRPr lang="en-US" altLang="zh-CN" sz="2400"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p:nvPr>
        </p:nvSpPr>
        <p:spPr>
          <a:xfrm>
            <a:off x="654050" y="0"/>
            <a:ext cx="7772400" cy="908050"/>
          </a:xfrm>
        </p:spPr>
        <p:txBody>
          <a:bodyPr/>
          <a:lstStyle/>
          <a:p>
            <a:pPr eaLnBrk="1" hangingPunct="1"/>
            <a:r>
              <a:rPr lang="en-US" altLang="zh-CN" b="1" smtClean="0"/>
              <a:t>3.8.3 </a:t>
            </a:r>
            <a:r>
              <a:rPr lang="zh-CN" altLang="zh-CN" b="1" smtClean="0">
                <a:solidFill>
                  <a:srgbClr val="FF0000"/>
                </a:solidFill>
              </a:rPr>
              <a:t>移动函数 </a:t>
            </a:r>
            <a:endParaRPr lang="zh-CN" altLang="en-US" b="1" smtClean="0">
              <a:solidFill>
                <a:srgbClr val="FF0000"/>
              </a:solidFill>
            </a:endParaRPr>
          </a:p>
        </p:txBody>
      </p:sp>
      <p:sp>
        <p:nvSpPr>
          <p:cNvPr id="65539" name="Rectangle 3"/>
          <p:cNvSpPr>
            <a:spLocks noGrp="1" noChangeArrowheads="1"/>
          </p:cNvSpPr>
          <p:nvPr>
            <p:ph type="body" idx="1"/>
          </p:nvPr>
        </p:nvSpPr>
        <p:spPr>
          <a:xfrm>
            <a:off x="250825" y="1125538"/>
            <a:ext cx="8497888" cy="5327650"/>
          </a:xfrm>
        </p:spPr>
        <p:txBody>
          <a:bodyPr/>
          <a:lstStyle/>
          <a:p>
            <a:pPr marL="57150" indent="0" eaLnBrk="1" hangingPunct="1">
              <a:buFontTx/>
              <a:buNone/>
              <a:defRPr/>
            </a:pPr>
            <a:r>
              <a:rPr lang="en-US" altLang="zh-CN" sz="2800" b="1" dirty="0">
                <a:solidFill>
                  <a:srgbClr val="0000CC"/>
                </a:solidFill>
              </a:rPr>
              <a:t>5．</a:t>
            </a:r>
            <a:r>
              <a:rPr lang="zh-CN" altLang="en-US" sz="2800" b="1" dirty="0">
                <a:solidFill>
                  <a:srgbClr val="0000CC"/>
                </a:solidFill>
              </a:rPr>
              <a:t>对移动函数的几点说明</a:t>
            </a:r>
            <a:endParaRPr lang="en-US" altLang="zh-CN" sz="2800" b="1" dirty="0">
              <a:solidFill>
                <a:srgbClr val="0000CC"/>
              </a:solidFill>
            </a:endParaRPr>
          </a:p>
          <a:p>
            <a:pPr marL="914400" lvl="1" indent="-457200" eaLnBrk="1" hangingPunct="1">
              <a:buFont typeface="+mj-ea"/>
              <a:buAutoNum type="circleNumDbPlain"/>
              <a:defRPr/>
            </a:pPr>
            <a:r>
              <a:rPr lang="zh-CN" altLang="zh-CN" sz="2400" b="1" dirty="0"/>
              <a:t> </a:t>
            </a:r>
            <a:r>
              <a:rPr lang="zh-CN" altLang="zh-CN" sz="2400" b="1" dirty="0">
                <a:solidFill>
                  <a:srgbClr val="FF0000"/>
                </a:solidFill>
              </a:rPr>
              <a:t>对象资源被移动之后，它应该</a:t>
            </a:r>
            <a:r>
              <a:rPr lang="zh-CN" altLang="zh-CN" sz="2400" b="1" dirty="0">
                <a:solidFill>
                  <a:srgbClr val="0000CC"/>
                </a:solidFill>
              </a:rPr>
              <a:t>是可析构和有效的</a:t>
            </a:r>
            <a:endParaRPr lang="en-US" altLang="zh-CN" sz="2400" b="1" dirty="0">
              <a:solidFill>
                <a:srgbClr val="0000CC"/>
              </a:solidFill>
            </a:endParaRPr>
          </a:p>
          <a:p>
            <a:pPr lvl="1" eaLnBrk="1" hangingPunct="1">
              <a:defRPr/>
            </a:pPr>
            <a:r>
              <a:rPr lang="zh-CN" altLang="zh-CN" sz="2000" b="1" dirty="0"/>
              <a:t>对象的内存资源被移动后，并不会立即销毁对象，它仍处用可用状态，可以为它赋新值</a:t>
            </a:r>
            <a:r>
              <a:rPr lang="zh-CN" altLang="en-US" sz="2000" b="1" dirty="0"/>
              <a:t>。但不建议这样用，否则失去了移动的意义。</a:t>
            </a:r>
            <a:endParaRPr lang="en-US" altLang="zh-CN" sz="2000" b="1" dirty="0"/>
          </a:p>
          <a:p>
            <a:pPr marL="914400" lvl="1" indent="-457200" eaLnBrk="1" hangingPunct="1">
              <a:buFont typeface="+mj-ea"/>
              <a:buAutoNum type="circleNumDbPlain" startAt="2"/>
              <a:defRPr/>
            </a:pPr>
            <a:r>
              <a:rPr lang="zh-CN" altLang="zh-CN" sz="2400" b="1" dirty="0">
                <a:solidFill>
                  <a:srgbClr val="FF0000"/>
                </a:solidFill>
              </a:rPr>
              <a:t> 拷贝左值，移动右值</a:t>
            </a:r>
            <a:endParaRPr lang="en-US" altLang="zh-CN" sz="2400" b="1" dirty="0">
              <a:solidFill>
                <a:srgbClr val="FF0000"/>
              </a:solidFill>
            </a:endParaRPr>
          </a:p>
          <a:p>
            <a:pPr lvl="1" eaLnBrk="1" hangingPunct="1">
              <a:defRPr/>
            </a:pPr>
            <a:r>
              <a:rPr lang="zh-CN" altLang="zh-CN" sz="2000" b="1" dirty="0"/>
              <a:t>一个类同时设置了拷贝构造函数、赋值运算符函数、移动拷贝构造函数和移动赋值函数时，编译器就会使用与普通函数相同的参数匹配规则进行函数调用</a:t>
            </a:r>
            <a:r>
              <a:rPr lang="zh-CN" altLang="en-US" sz="2000" b="1" dirty="0"/>
              <a:t>。</a:t>
            </a:r>
            <a:r>
              <a:rPr lang="zh-CN" altLang="en-US" sz="2000" b="1" dirty="0">
                <a:solidFill>
                  <a:srgbClr val="0000CC"/>
                </a:solidFill>
              </a:rPr>
              <a:t>当需要左值时，执行拷贝构造函数或赋值运算符函数；当需要右值时，执行</a:t>
            </a:r>
            <a:r>
              <a:rPr lang="zh-CN" altLang="en-US" sz="2000" b="1" dirty="0">
                <a:solidFill>
                  <a:srgbClr val="FF0000"/>
                </a:solidFill>
              </a:rPr>
              <a:t>移动拷贝或移动赋值</a:t>
            </a:r>
            <a:r>
              <a:rPr lang="zh-CN" altLang="en-US" sz="2000" b="1" dirty="0">
                <a:solidFill>
                  <a:srgbClr val="0000CC"/>
                </a:solidFill>
              </a:rPr>
              <a:t>函数</a:t>
            </a:r>
            <a:r>
              <a:rPr lang="zh-CN" altLang="en-US" sz="2000" b="1" dirty="0"/>
              <a:t>。</a:t>
            </a:r>
            <a:endParaRPr lang="zh-CN" altLang="zh-CN" sz="2000" b="1" dirty="0"/>
          </a:p>
          <a:p>
            <a:pPr marL="914400" lvl="1" indent="-457200" eaLnBrk="1" hangingPunct="1">
              <a:buFont typeface="+mj-ea"/>
              <a:buAutoNum type="circleNumDbPlain" startAt="2"/>
              <a:defRPr/>
            </a:pPr>
            <a:r>
              <a:rPr lang="zh-CN" altLang="zh-CN" sz="2400" b="1" dirty="0">
                <a:solidFill>
                  <a:srgbClr val="FF0000"/>
                </a:solidFill>
              </a:rPr>
              <a:t>如果类没有移动函数，右值也被拷贝</a:t>
            </a:r>
            <a:endParaRPr lang="en-US" altLang="zh-CN" sz="2400" b="1" dirty="0">
              <a:solidFill>
                <a:srgbClr val="FF0000"/>
              </a:solidFill>
            </a:endParaRPr>
          </a:p>
          <a:p>
            <a:pPr lvl="1" eaLnBrk="1" hangingPunct="1">
              <a:defRPr/>
            </a:pPr>
            <a:r>
              <a:rPr lang="zh-CN" altLang="zh-CN" sz="2000" b="1" dirty="0"/>
              <a:t>如果一个类定义了拷贝构造函数和赋值运算符函数，但没有移动构造函数和移动赋值运算符，就不能执行移动操作，</a:t>
            </a:r>
            <a:r>
              <a:rPr lang="zh-CN" altLang="zh-CN" sz="2000" b="1" dirty="0">
                <a:solidFill>
                  <a:srgbClr val="0000CC"/>
                </a:solidFill>
              </a:rPr>
              <a:t>即使调用</a:t>
            </a:r>
            <a:r>
              <a:rPr lang="en-US" altLang="zh-CN" sz="2000" b="1" dirty="0">
                <a:solidFill>
                  <a:srgbClr val="0000CC"/>
                </a:solidFill>
              </a:rPr>
              <a:t>move</a:t>
            </a:r>
            <a:r>
              <a:rPr lang="zh-CN" altLang="zh-CN" sz="2000" b="1" dirty="0">
                <a:solidFill>
                  <a:srgbClr val="0000CC"/>
                </a:solidFill>
              </a:rPr>
              <a:t>函数也只能执行对象拷贝操作。</a:t>
            </a:r>
            <a:endParaRPr lang="zh-CN" altLang="zh-CN" sz="2000" b="1" dirty="0">
              <a:solidFill>
                <a:srgbClr val="0000CC"/>
              </a:solidFill>
            </a:endParaRPr>
          </a:p>
          <a:p>
            <a:pPr lvl="1" eaLnBrk="1" hangingPunct="1">
              <a:defRPr/>
            </a:pPr>
            <a:endParaRPr lang="en-US" altLang="zh-CN" sz="2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5539">
                                            <p:txEl>
                                              <p:pRg st="3" end="3"/>
                                            </p:txEl>
                                          </p:spTgt>
                                        </p:tgtEl>
                                        <p:attrNameLst>
                                          <p:attrName>style.visibility</p:attrName>
                                        </p:attrNameLst>
                                      </p:cBhvr>
                                      <p:to>
                                        <p:strVal val="visible"/>
                                      </p:to>
                                    </p:set>
                                    <p:anim calcmode="lin" valueType="num">
                                      <p:cBhvr additive="base">
                                        <p:cTn id="17"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anim calcmode="lin" valueType="num">
                                      <p:cBhvr additive="base">
                                        <p:cTn id="23"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539">
                                            <p:txEl>
                                              <p:pRg st="5" end="5"/>
                                            </p:txEl>
                                          </p:spTgt>
                                        </p:tgtEl>
                                        <p:attrNameLst>
                                          <p:attrName>style.visibility</p:attrName>
                                        </p:attrNameLst>
                                      </p:cBhvr>
                                      <p:to>
                                        <p:strVal val="visible"/>
                                      </p:to>
                                    </p:set>
                                    <p:anim calcmode="lin" valueType="num">
                                      <p:cBhvr additive="base">
                                        <p:cTn id="29"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5539">
                                            <p:txEl>
                                              <p:pRg st="6" end="6"/>
                                            </p:txEl>
                                          </p:spTgt>
                                        </p:tgtEl>
                                        <p:attrNameLst>
                                          <p:attrName>style.visibility</p:attrName>
                                        </p:attrNameLst>
                                      </p:cBhvr>
                                      <p:to>
                                        <p:strVal val="visible"/>
                                      </p:to>
                                    </p:set>
                                    <p:animEffect transition="in" filter="fade">
                                      <p:cBhvr>
                                        <p:cTn id="35" dur="500"/>
                                        <p:tgtEl>
                                          <p:spTgt spid="655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ChangeArrowheads="1"/>
          </p:cNvSpPr>
          <p:nvPr>
            <p:ph type="title"/>
          </p:nvPr>
        </p:nvSpPr>
        <p:spPr>
          <a:xfrm>
            <a:off x="695325" y="22225"/>
            <a:ext cx="7772400" cy="958850"/>
          </a:xfrm>
        </p:spPr>
        <p:txBody>
          <a:bodyPr/>
          <a:lstStyle/>
          <a:p>
            <a:pPr eaLnBrk="1" hangingPunct="1"/>
            <a:r>
              <a:rPr lang="en-US" altLang="zh-CN" b="1" smtClean="0"/>
              <a:t>3.9 </a:t>
            </a:r>
            <a:r>
              <a:rPr lang="zh-CN" altLang="en-US" b="1" smtClean="0">
                <a:solidFill>
                  <a:srgbClr val="FF0000"/>
                </a:solidFill>
              </a:rPr>
              <a:t>静态</a:t>
            </a:r>
            <a:r>
              <a:rPr lang="zh-CN" altLang="en-US" b="1" smtClean="0"/>
              <a:t>成员</a:t>
            </a:r>
            <a:endParaRPr lang="zh-CN" altLang="en-US" b="1" smtClean="0"/>
          </a:p>
        </p:txBody>
      </p:sp>
      <p:sp>
        <p:nvSpPr>
          <p:cNvPr id="70659" name="Rectangle 3"/>
          <p:cNvSpPr>
            <a:spLocks noGrp="1" noChangeArrowheads="1"/>
          </p:cNvSpPr>
          <p:nvPr>
            <p:ph type="body" idx="1"/>
          </p:nvPr>
        </p:nvSpPr>
        <p:spPr>
          <a:xfrm>
            <a:off x="658813" y="1268413"/>
            <a:ext cx="7772400" cy="4114800"/>
          </a:xfrm>
        </p:spPr>
        <p:txBody>
          <a:bodyPr/>
          <a:lstStyle/>
          <a:p>
            <a:pPr marL="0" indent="0" algn="just" eaLnBrk="1" hangingPunct="1">
              <a:lnSpc>
                <a:spcPct val="90000"/>
              </a:lnSpc>
              <a:buFontTx/>
              <a:buNone/>
            </a:pPr>
            <a:r>
              <a:rPr lang="en-US" altLang="zh-CN" b="1" dirty="0" smtClean="0">
                <a:solidFill>
                  <a:srgbClr val="0000CC"/>
                </a:solidFill>
              </a:rPr>
              <a:t>1．</a:t>
            </a:r>
            <a:r>
              <a:rPr lang="zh-CN" altLang="en-US" b="1" dirty="0" smtClean="0">
                <a:solidFill>
                  <a:srgbClr val="0000CC"/>
                </a:solidFill>
              </a:rPr>
              <a:t>普通成员与静态成员区别</a:t>
            </a:r>
            <a:endParaRPr lang="en-US" altLang="zh-CN" b="1" dirty="0" smtClean="0">
              <a:solidFill>
                <a:srgbClr val="0000CC"/>
              </a:solidFill>
            </a:endParaRPr>
          </a:p>
          <a:p>
            <a:pPr lvl="1" eaLnBrk="1" hangingPunct="1">
              <a:lnSpc>
                <a:spcPct val="90000"/>
              </a:lnSpc>
            </a:pPr>
            <a:r>
              <a:rPr lang="zh-CN" altLang="en-US" b="1" dirty="0" smtClean="0">
                <a:solidFill>
                  <a:srgbClr val="FF3300"/>
                </a:solidFill>
              </a:rPr>
              <a:t>普通数据成员</a:t>
            </a:r>
            <a:endParaRPr lang="zh-CN" altLang="en-US" b="1" dirty="0" smtClean="0">
              <a:solidFill>
                <a:srgbClr val="FF3300"/>
              </a:solidFill>
            </a:endParaRPr>
          </a:p>
          <a:p>
            <a:pPr lvl="2" eaLnBrk="1" hangingPunct="1">
              <a:lnSpc>
                <a:spcPct val="90000"/>
              </a:lnSpc>
            </a:pPr>
            <a:r>
              <a:rPr lang="zh-CN" altLang="en-US" b="1" dirty="0" smtClean="0"/>
              <a:t>每个对象拥有独立的数据成员拷贝</a:t>
            </a:r>
            <a:endParaRPr lang="zh-CN" altLang="en-US" b="1" dirty="0" smtClean="0"/>
          </a:p>
          <a:p>
            <a:pPr lvl="2" eaLnBrk="1" hangingPunct="1">
              <a:lnSpc>
                <a:spcPct val="90000"/>
              </a:lnSpc>
            </a:pPr>
            <a:r>
              <a:rPr lang="zh-CN" altLang="en-US" b="1" dirty="0" smtClean="0"/>
              <a:t>不能在确定对象之外存在</a:t>
            </a:r>
            <a:endParaRPr lang="zh-CN" altLang="en-US" b="1" dirty="0" smtClean="0"/>
          </a:p>
          <a:p>
            <a:pPr lvl="1" eaLnBrk="1" hangingPunct="1">
              <a:lnSpc>
                <a:spcPct val="90000"/>
              </a:lnSpc>
            </a:pPr>
            <a:r>
              <a:rPr lang="zh-CN" altLang="en-US" b="1" dirty="0" smtClean="0">
                <a:solidFill>
                  <a:srgbClr val="FF3300"/>
                </a:solidFill>
              </a:rPr>
              <a:t>静态数据成员（</a:t>
            </a:r>
            <a:r>
              <a:rPr lang="en-US" altLang="zh-CN" b="1" dirty="0" smtClean="0">
                <a:solidFill>
                  <a:srgbClr val="FF3300"/>
                </a:solidFill>
              </a:rPr>
              <a:t>static data member）</a:t>
            </a:r>
            <a:endParaRPr lang="en-US" altLang="zh-CN" b="1" dirty="0" smtClean="0">
              <a:solidFill>
                <a:srgbClr val="FF3300"/>
              </a:solidFill>
            </a:endParaRPr>
          </a:p>
          <a:p>
            <a:pPr lvl="2" eaLnBrk="1" hangingPunct="1">
              <a:lnSpc>
                <a:spcPct val="90000"/>
              </a:lnSpc>
            </a:pPr>
            <a:r>
              <a:rPr lang="zh-CN" altLang="en-US" b="1" dirty="0" smtClean="0"/>
              <a:t>被类的所有成员所共享</a:t>
            </a:r>
            <a:endParaRPr lang="zh-CN" altLang="en-US" b="1" dirty="0" smtClean="0"/>
          </a:p>
          <a:p>
            <a:pPr lvl="2" eaLnBrk="1" hangingPunct="1">
              <a:lnSpc>
                <a:spcPct val="90000"/>
              </a:lnSpc>
            </a:pPr>
            <a:r>
              <a:rPr lang="zh-CN" altLang="en-US" b="1" dirty="0" smtClean="0"/>
              <a:t>与类关联，而不与特定的对象关联</a:t>
            </a:r>
            <a:endParaRPr lang="zh-CN" altLang="en-US" b="1" dirty="0" smtClean="0"/>
          </a:p>
          <a:p>
            <a:pPr lvl="2" eaLnBrk="1" hangingPunct="1">
              <a:lnSpc>
                <a:spcPct val="90000"/>
              </a:lnSpc>
            </a:pPr>
            <a:r>
              <a:rPr lang="zh-CN" altLang="en-US" b="1" dirty="0" smtClean="0"/>
              <a:t>即便类没有任何对象时，就已经存在</a:t>
            </a:r>
            <a:endParaRPr lang="zh-CN" altLang="en-US" b="1" dirty="0" smtClean="0"/>
          </a:p>
          <a:p>
            <a:pPr lvl="2" eaLnBrk="1" hangingPunct="1">
              <a:lnSpc>
                <a:spcPct val="90000"/>
              </a:lnSpc>
            </a:pPr>
            <a:r>
              <a:rPr lang="zh-CN" altLang="en-US" b="1" dirty="0" smtClean="0"/>
              <a:t>生命期与程序相同</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4" end="4"/>
                                            </p:txEl>
                                          </p:spTgt>
                                        </p:tgtEl>
                                        <p:attrNameLst>
                                          <p:attrName>style.visibility</p:attrName>
                                        </p:attrNameLst>
                                      </p:cBhvr>
                                      <p:to>
                                        <p:strVal val="visible"/>
                                      </p:to>
                                    </p:set>
                                    <p:anim calcmode="lin" valueType="num">
                                      <p:cBhvr additive="base">
                                        <p:cTn id="7"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659">
                                            <p:txEl>
                                              <p:pRg st="5" end="5"/>
                                            </p:txEl>
                                          </p:spTgt>
                                        </p:tgtEl>
                                        <p:attrNameLst>
                                          <p:attrName>style.visibility</p:attrName>
                                        </p:attrNameLst>
                                      </p:cBhvr>
                                      <p:to>
                                        <p:strVal val="visible"/>
                                      </p:to>
                                    </p:set>
                                    <p:anim calcmode="lin" valueType="num">
                                      <p:cBhvr additive="base">
                                        <p:cTn id="11"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5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659">
                                            <p:txEl>
                                              <p:pRg st="6" end="6"/>
                                            </p:txEl>
                                          </p:spTgt>
                                        </p:tgtEl>
                                        <p:attrNameLst>
                                          <p:attrName>style.visibility</p:attrName>
                                        </p:attrNameLst>
                                      </p:cBhvr>
                                      <p:to>
                                        <p:strVal val="visible"/>
                                      </p:to>
                                    </p:set>
                                    <p:anim calcmode="lin" valueType="num">
                                      <p:cBhvr additive="base">
                                        <p:cTn id="15" dur="500" fill="hold"/>
                                        <p:tgtEl>
                                          <p:spTgt spid="7065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065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659">
                                            <p:txEl>
                                              <p:pRg st="7" end="7"/>
                                            </p:txEl>
                                          </p:spTgt>
                                        </p:tgtEl>
                                        <p:attrNameLst>
                                          <p:attrName>style.visibility</p:attrName>
                                        </p:attrNameLst>
                                      </p:cBhvr>
                                      <p:to>
                                        <p:strVal val="visible"/>
                                      </p:to>
                                    </p:set>
                                    <p:anim calcmode="lin" valueType="num">
                                      <p:cBhvr additive="base">
                                        <p:cTn id="19" dur="500" fill="hold"/>
                                        <p:tgtEl>
                                          <p:spTgt spid="7065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0659">
                                            <p:txEl>
                                              <p:pRg st="8" end="8"/>
                                            </p:txEl>
                                          </p:spTgt>
                                        </p:tgtEl>
                                        <p:attrNameLst>
                                          <p:attrName>style.visibility</p:attrName>
                                        </p:attrNameLst>
                                      </p:cBhvr>
                                      <p:to>
                                        <p:strVal val="visible"/>
                                      </p:to>
                                    </p:set>
                                    <p:anim calcmode="lin" valueType="num">
                                      <p:cBhvr additive="base">
                                        <p:cTn id="23" dur="500" fill="hold"/>
                                        <p:tgtEl>
                                          <p:spTgt spid="7065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06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323850" y="1052513"/>
            <a:ext cx="8640763" cy="5689600"/>
          </a:xfrm>
        </p:spPr>
        <p:txBody>
          <a:bodyPr/>
          <a:lstStyle/>
          <a:p>
            <a:pPr eaLnBrk="1" hangingPunct="1">
              <a:lnSpc>
                <a:spcPct val="90000"/>
              </a:lnSpc>
              <a:buFontTx/>
              <a:buNone/>
              <a:defRPr/>
            </a:pPr>
            <a:r>
              <a:rPr lang="en-US" altLang="zh-CN" sz="2400" b="1" dirty="0">
                <a:solidFill>
                  <a:srgbClr val="0000CC"/>
                </a:solidFill>
              </a:rPr>
              <a:t>2</a:t>
            </a:r>
            <a:r>
              <a:rPr lang="zh-CN" altLang="en-US" sz="2400" b="1" dirty="0">
                <a:solidFill>
                  <a:srgbClr val="0000CC"/>
                </a:solidFill>
              </a:rPr>
              <a:t>．静态数据成员和静态成员函数的的声明</a:t>
            </a:r>
            <a:endParaRPr lang="zh-CN" altLang="en-US" sz="2400" b="1" dirty="0">
              <a:solidFill>
                <a:srgbClr val="0000CC"/>
              </a:solidFill>
            </a:endParaRPr>
          </a:p>
          <a:p>
            <a:pPr lvl="1" eaLnBrk="1" hangingPunct="1">
              <a:lnSpc>
                <a:spcPct val="90000"/>
              </a:lnSpc>
              <a:buFontTx/>
              <a:buNone/>
              <a:defRPr/>
            </a:pPr>
            <a:r>
              <a:rPr lang="en-US" altLang="zh-CN" sz="2000" b="1" dirty="0"/>
              <a:t>class  X{</a:t>
            </a:r>
            <a:endParaRPr lang="en-US" altLang="zh-CN" sz="2000" b="1" dirty="0"/>
          </a:p>
          <a:p>
            <a:pPr lvl="2" eaLnBrk="1" hangingPunct="1">
              <a:lnSpc>
                <a:spcPct val="90000"/>
              </a:lnSpc>
              <a:buFontTx/>
              <a:buNone/>
              <a:defRPr/>
            </a:pPr>
            <a:r>
              <a:rPr lang="en-US" altLang="zh-CN" sz="2000" b="1" dirty="0"/>
              <a:t>static </a:t>
            </a:r>
            <a:r>
              <a:rPr lang="zh-CN" altLang="en-US" sz="2000" b="1" dirty="0"/>
              <a:t>类型 静态数据成员名</a:t>
            </a:r>
            <a:r>
              <a:rPr lang="en-US" altLang="zh-CN" sz="2000" b="1" dirty="0"/>
              <a:t>;</a:t>
            </a:r>
            <a:endParaRPr lang="en-US" altLang="zh-CN" sz="2000" b="1" dirty="0"/>
          </a:p>
          <a:p>
            <a:pPr lvl="2" eaLnBrk="1" hangingPunct="1">
              <a:lnSpc>
                <a:spcPct val="90000"/>
              </a:lnSpc>
              <a:buFontTx/>
              <a:buNone/>
              <a:defRPr/>
            </a:pPr>
            <a:r>
              <a:rPr lang="en-US" altLang="zh-CN" sz="2000" b="1" dirty="0"/>
              <a:t>static </a:t>
            </a:r>
            <a:r>
              <a:rPr lang="zh-CN" altLang="en-US" sz="2000" b="1" dirty="0"/>
              <a:t>类型 静态成员函数名（</a:t>
            </a:r>
            <a:r>
              <a:rPr lang="en-US" altLang="zh-CN" sz="2000" b="1" dirty="0"/>
              <a:t>……）;</a:t>
            </a:r>
            <a:endParaRPr lang="en-US" altLang="zh-CN" sz="2000" b="1" dirty="0"/>
          </a:p>
          <a:p>
            <a:pPr lvl="1" eaLnBrk="1" hangingPunct="1">
              <a:lnSpc>
                <a:spcPct val="90000"/>
              </a:lnSpc>
              <a:buFontTx/>
              <a:buNone/>
              <a:defRPr/>
            </a:pPr>
            <a:r>
              <a:rPr lang="en-US" altLang="zh-CN" sz="2000" b="1" dirty="0">
                <a:solidFill>
                  <a:srgbClr val="FF3300"/>
                </a:solidFill>
              </a:rPr>
              <a:t>	  ……</a:t>
            </a:r>
            <a:endParaRPr lang="en-US" altLang="zh-CN" sz="2000" b="1" dirty="0"/>
          </a:p>
          <a:p>
            <a:pPr eaLnBrk="1" hangingPunct="1">
              <a:lnSpc>
                <a:spcPct val="90000"/>
              </a:lnSpc>
              <a:buFontTx/>
              <a:buNone/>
              <a:defRPr/>
            </a:pPr>
            <a:r>
              <a:rPr lang="en-US" altLang="zh-CN" sz="2400" b="1" dirty="0">
                <a:solidFill>
                  <a:srgbClr val="0000CC"/>
                </a:solidFill>
              </a:rPr>
              <a:t>3</a:t>
            </a:r>
            <a:r>
              <a:rPr lang="zh-CN" altLang="en-US" sz="2400" b="1" dirty="0">
                <a:solidFill>
                  <a:srgbClr val="0000CC"/>
                </a:solidFill>
              </a:rPr>
              <a:t>．静态成员的定义</a:t>
            </a:r>
            <a:endParaRPr lang="zh-CN" altLang="en-US" sz="2400" b="1" dirty="0">
              <a:solidFill>
                <a:srgbClr val="0000CC"/>
              </a:solidFill>
            </a:endParaRPr>
          </a:p>
          <a:p>
            <a:pPr marL="457200" lvl="1" indent="0" eaLnBrk="1" hangingPunct="1">
              <a:lnSpc>
                <a:spcPct val="90000"/>
              </a:lnSpc>
              <a:buFontTx/>
              <a:buNone/>
              <a:defRPr/>
            </a:pPr>
            <a:r>
              <a:rPr lang="zh-CN" altLang="en-US" sz="2400" b="1" dirty="0">
                <a:solidFill>
                  <a:srgbClr val="FF0000"/>
                </a:solidFill>
              </a:rPr>
              <a:t>（</a:t>
            </a:r>
            <a:r>
              <a:rPr lang="en-US" altLang="zh-CN" sz="2400" b="1" dirty="0">
                <a:solidFill>
                  <a:srgbClr val="FF0000"/>
                </a:solidFill>
              </a:rPr>
              <a:t>1）</a:t>
            </a:r>
            <a:r>
              <a:rPr lang="zh-CN" altLang="en-US" sz="2400" b="1" dirty="0">
                <a:solidFill>
                  <a:srgbClr val="FF0000"/>
                </a:solidFill>
              </a:rPr>
              <a:t>静态数据成员的两种定义形式：</a:t>
            </a:r>
            <a:endParaRPr lang="zh-CN" altLang="en-US" sz="2400" b="1" dirty="0">
              <a:solidFill>
                <a:srgbClr val="FF0000"/>
              </a:solidFill>
            </a:endParaRPr>
          </a:p>
          <a:p>
            <a:pPr lvl="2" eaLnBrk="1" hangingPunct="1">
              <a:lnSpc>
                <a:spcPct val="90000"/>
              </a:lnSpc>
              <a:buFontTx/>
              <a:buNone/>
              <a:defRPr/>
            </a:pPr>
            <a:r>
              <a:rPr lang="zh-CN" altLang="en-US" sz="2000" b="1" dirty="0"/>
              <a:t>类型 类名</a:t>
            </a:r>
            <a:r>
              <a:rPr lang="en-US" altLang="zh-CN" sz="2000" b="1" dirty="0"/>
              <a:t>::</a:t>
            </a:r>
            <a:r>
              <a:rPr lang="zh-CN" altLang="en-US" sz="2000" b="1" dirty="0"/>
              <a:t>静态成员名</a:t>
            </a:r>
            <a:r>
              <a:rPr lang="en-US" altLang="zh-CN" sz="2000" b="1" dirty="0"/>
              <a:t>;   //</a:t>
            </a:r>
            <a:r>
              <a:rPr lang="zh-CN" altLang="en-US" sz="2000" b="1" dirty="0"/>
              <a:t>初值为</a:t>
            </a:r>
            <a:r>
              <a:rPr lang="en-US" altLang="zh-CN" sz="2000" b="1" dirty="0"/>
              <a:t>0        </a:t>
            </a:r>
            <a:endParaRPr lang="en-US" altLang="zh-CN" sz="2000" b="1" dirty="0"/>
          </a:p>
          <a:p>
            <a:pPr lvl="2" eaLnBrk="1" hangingPunct="1">
              <a:lnSpc>
                <a:spcPct val="90000"/>
              </a:lnSpc>
              <a:buFontTx/>
              <a:buNone/>
              <a:defRPr/>
            </a:pPr>
            <a:r>
              <a:rPr lang="zh-CN" altLang="en-US" sz="2000" b="1" dirty="0"/>
              <a:t>类型 类名</a:t>
            </a:r>
            <a:r>
              <a:rPr lang="en-US" altLang="zh-CN" sz="2000" b="1" dirty="0"/>
              <a:t>::</a:t>
            </a:r>
            <a:r>
              <a:rPr lang="zh-CN" altLang="en-US" sz="2000" b="1" dirty="0"/>
              <a:t>静态成员名</a:t>
            </a:r>
            <a:r>
              <a:rPr lang="en-US" altLang="zh-CN" sz="2000" b="1" dirty="0"/>
              <a:t>=</a:t>
            </a:r>
            <a:r>
              <a:rPr lang="zh-CN" altLang="en-US" sz="2000" b="1" dirty="0"/>
              <a:t>初始值</a:t>
            </a:r>
            <a:r>
              <a:rPr lang="en-US" altLang="zh-CN" sz="2000" b="1" dirty="0"/>
              <a:t>; </a:t>
            </a:r>
            <a:endParaRPr lang="en-US" altLang="zh-CN" sz="2000" b="1" dirty="0"/>
          </a:p>
          <a:p>
            <a:pPr lvl="1" eaLnBrk="1" hangingPunct="1">
              <a:lnSpc>
                <a:spcPct val="90000"/>
              </a:lnSpc>
              <a:buFontTx/>
              <a:buNone/>
              <a:defRPr/>
            </a:pPr>
            <a:r>
              <a:rPr lang="zh-CN" altLang="en-US" sz="2400" b="1" dirty="0">
                <a:solidFill>
                  <a:srgbClr val="FF0000"/>
                </a:solidFill>
              </a:rPr>
              <a:t>（</a:t>
            </a:r>
            <a:r>
              <a:rPr lang="en-US" altLang="zh-CN" sz="2400" b="1" dirty="0">
                <a:solidFill>
                  <a:srgbClr val="FF0000"/>
                </a:solidFill>
              </a:rPr>
              <a:t>2）</a:t>
            </a:r>
            <a:r>
              <a:rPr lang="zh-CN" altLang="en-US" sz="2400" b="1" dirty="0">
                <a:solidFill>
                  <a:srgbClr val="FF0000"/>
                </a:solidFill>
              </a:rPr>
              <a:t>静态成员函数的定义</a:t>
            </a:r>
            <a:endParaRPr lang="en-US" altLang="zh-CN" sz="2400" b="1" dirty="0">
              <a:solidFill>
                <a:srgbClr val="FF0000"/>
              </a:solidFill>
            </a:endParaRPr>
          </a:p>
          <a:p>
            <a:pPr lvl="1" eaLnBrk="1" hangingPunct="1">
              <a:lnSpc>
                <a:spcPct val="90000"/>
              </a:lnSpc>
              <a:defRPr/>
            </a:pPr>
            <a:r>
              <a:rPr lang="zh-CN" altLang="zh-CN" sz="2000" b="1" dirty="0"/>
              <a:t>静态成员函数</a:t>
            </a:r>
            <a:r>
              <a:rPr lang="zh-CN" altLang="en-US" sz="2000" b="1" dirty="0"/>
              <a:t>的定义</a:t>
            </a:r>
            <a:r>
              <a:rPr lang="zh-CN" altLang="zh-CN" sz="2000" b="1" dirty="0"/>
              <a:t>，除了在</a:t>
            </a:r>
            <a:r>
              <a:rPr lang="zh-CN" altLang="zh-CN" sz="2000" b="1" dirty="0">
                <a:solidFill>
                  <a:srgbClr val="FF0000"/>
                </a:solidFill>
              </a:rPr>
              <a:t>类声明中</a:t>
            </a:r>
            <a:r>
              <a:rPr lang="zh-CN" altLang="zh-CN" sz="2000" b="1" dirty="0"/>
              <a:t>的成员函数前面加上</a:t>
            </a:r>
            <a:r>
              <a:rPr lang="en-US" altLang="zh-CN" sz="2000" b="1" dirty="0"/>
              <a:t>static</a:t>
            </a:r>
            <a:r>
              <a:rPr lang="zh-CN" altLang="zh-CN" sz="2000" b="1" dirty="0"/>
              <a:t>关键字之外，其定义与普通函数没有区别。</a:t>
            </a:r>
            <a:endParaRPr lang="en-US" altLang="zh-CN" sz="2000" b="1" dirty="0"/>
          </a:p>
          <a:p>
            <a:pPr lvl="1" eaLnBrk="1" hangingPunct="1">
              <a:lnSpc>
                <a:spcPct val="90000"/>
              </a:lnSpc>
              <a:buFontTx/>
              <a:buNone/>
              <a:defRPr/>
            </a:pPr>
            <a:r>
              <a:rPr lang="zh-CN" altLang="en-US" sz="2400" b="1" dirty="0">
                <a:solidFill>
                  <a:srgbClr val="FF0000"/>
                </a:solidFill>
              </a:rPr>
              <a:t>（</a:t>
            </a:r>
            <a:r>
              <a:rPr lang="en-US" altLang="zh-CN" sz="2400" b="1" dirty="0">
                <a:solidFill>
                  <a:srgbClr val="FF0000"/>
                </a:solidFill>
              </a:rPr>
              <a:t>3）</a:t>
            </a:r>
            <a:r>
              <a:rPr lang="zh-CN" altLang="en-US" sz="2400" b="1" dirty="0">
                <a:solidFill>
                  <a:srgbClr val="FF0000"/>
                </a:solidFill>
              </a:rPr>
              <a:t>定义静态成员的注意事项</a:t>
            </a:r>
            <a:endParaRPr lang="zh-CN" altLang="en-US" sz="2400" b="1" dirty="0">
              <a:solidFill>
                <a:srgbClr val="FF0000"/>
              </a:solidFill>
            </a:endParaRPr>
          </a:p>
          <a:p>
            <a:pPr lvl="1" eaLnBrk="1" hangingPunct="1">
              <a:lnSpc>
                <a:spcPct val="90000"/>
              </a:lnSpc>
              <a:buFontTx/>
              <a:buNone/>
              <a:defRPr/>
            </a:pPr>
            <a:r>
              <a:rPr lang="zh-CN" altLang="en-US" sz="2000" b="1" dirty="0"/>
              <a:t> 在类外定义静态数据成员时，</a:t>
            </a:r>
            <a:r>
              <a:rPr lang="zh-CN" altLang="en-US" sz="2000" b="1" dirty="0">
                <a:solidFill>
                  <a:srgbClr val="FF0000"/>
                </a:solidFill>
              </a:rPr>
              <a:t>不能加上</a:t>
            </a:r>
            <a:r>
              <a:rPr lang="en-US" altLang="zh-CN" sz="2000" b="1" dirty="0">
                <a:solidFill>
                  <a:srgbClr val="FF0000"/>
                </a:solidFill>
              </a:rPr>
              <a:t>static</a:t>
            </a:r>
            <a:r>
              <a:rPr lang="zh-CN" altLang="en-US" sz="2000" b="1" dirty="0">
                <a:solidFill>
                  <a:srgbClr val="FF0000"/>
                </a:solidFill>
              </a:rPr>
              <a:t>限定词；</a:t>
            </a:r>
            <a:endParaRPr lang="en-US" altLang="zh-CN" sz="2000" b="1" dirty="0"/>
          </a:p>
          <a:p>
            <a:pPr lvl="1" eaLnBrk="1" hangingPunct="1">
              <a:lnSpc>
                <a:spcPct val="90000"/>
              </a:lnSpc>
              <a:buFontTx/>
              <a:buNone/>
              <a:defRPr/>
            </a:pPr>
            <a:endParaRPr lang="zh-CN" altLang="en-US" sz="2000" b="1" dirty="0"/>
          </a:p>
        </p:txBody>
      </p:sp>
      <p:sp>
        <p:nvSpPr>
          <p:cNvPr id="159746" name="Rectangle 2"/>
          <p:cNvSpPr>
            <a:spLocks noGrp="1" noChangeArrowheads="1"/>
          </p:cNvSpPr>
          <p:nvPr>
            <p:ph type="title"/>
          </p:nvPr>
        </p:nvSpPr>
        <p:spPr>
          <a:xfrm>
            <a:off x="457200" y="73025"/>
            <a:ext cx="8229600" cy="811213"/>
          </a:xfrm>
        </p:spPr>
        <p:txBody>
          <a:bodyPr/>
          <a:lstStyle/>
          <a:p>
            <a:pPr eaLnBrk="1" hangingPunct="1"/>
            <a:r>
              <a:rPr lang="en-US" altLang="zh-CN" b="1" smtClean="0"/>
              <a:t>3.9 </a:t>
            </a:r>
            <a:r>
              <a:rPr lang="zh-CN" altLang="en-US" b="1" smtClean="0">
                <a:solidFill>
                  <a:srgbClr val="FF0000"/>
                </a:solidFill>
              </a:rPr>
              <a:t>静态</a:t>
            </a:r>
            <a:r>
              <a:rPr lang="zh-CN" altLang="en-US" b="1" smtClean="0"/>
              <a:t>成员</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additive="base">
                                        <p:cTn id="7"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anim calcmode="lin" valueType="num">
                                      <p:cBhvr additive="base">
                                        <p:cTn id="11"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anim calcmode="lin" valueType="num">
                                      <p:cBhvr additive="base">
                                        <p:cTn id="15" dur="5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68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anim calcmode="lin" valueType="num">
                                      <p:cBhvr additive="base">
                                        <p:cTn id="19"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683">
                                            <p:txEl>
                                              <p:pRg st="5" end="5"/>
                                            </p:txEl>
                                          </p:spTgt>
                                        </p:tgtEl>
                                        <p:attrNameLst>
                                          <p:attrName>style.visibility</p:attrName>
                                        </p:attrNameLst>
                                      </p:cBhvr>
                                      <p:to>
                                        <p:strVal val="visible"/>
                                      </p:to>
                                    </p:set>
                                    <p:anim calcmode="lin" valueType="num">
                                      <p:cBhvr additive="base">
                                        <p:cTn id="25"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anim calcmode="lin" valueType="num">
                                      <p:cBhvr additive="base">
                                        <p:cTn id="31"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6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683">
                                            <p:txEl>
                                              <p:pRg st="7" end="7"/>
                                            </p:txEl>
                                          </p:spTgt>
                                        </p:tgtEl>
                                        <p:attrNameLst>
                                          <p:attrName>style.visibility</p:attrName>
                                        </p:attrNameLst>
                                      </p:cBhvr>
                                      <p:to>
                                        <p:strVal val="visible"/>
                                      </p:to>
                                    </p:set>
                                    <p:anim calcmode="lin" valueType="num">
                                      <p:cBhvr additive="base">
                                        <p:cTn id="37" dur="500" fill="hold"/>
                                        <p:tgtEl>
                                          <p:spTgt spid="716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68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1683">
                                            <p:txEl>
                                              <p:pRg st="8" end="8"/>
                                            </p:txEl>
                                          </p:spTgt>
                                        </p:tgtEl>
                                        <p:attrNameLst>
                                          <p:attrName>style.visibility</p:attrName>
                                        </p:attrNameLst>
                                      </p:cBhvr>
                                      <p:to>
                                        <p:strVal val="visible"/>
                                      </p:to>
                                    </p:set>
                                    <p:anim calcmode="lin" valueType="num">
                                      <p:cBhvr additive="base">
                                        <p:cTn id="41" dur="500" fill="hold"/>
                                        <p:tgtEl>
                                          <p:spTgt spid="7168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68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1683">
                                            <p:txEl>
                                              <p:pRg st="9" end="9"/>
                                            </p:txEl>
                                          </p:spTgt>
                                        </p:tgtEl>
                                        <p:attrNameLst>
                                          <p:attrName>style.visibility</p:attrName>
                                        </p:attrNameLst>
                                      </p:cBhvr>
                                      <p:to>
                                        <p:strVal val="visible"/>
                                      </p:to>
                                    </p:set>
                                    <p:anim calcmode="lin" valueType="num">
                                      <p:cBhvr additive="base">
                                        <p:cTn id="45" dur="500" fill="hold"/>
                                        <p:tgtEl>
                                          <p:spTgt spid="7168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168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1683">
                                            <p:txEl>
                                              <p:pRg st="10" end="10"/>
                                            </p:txEl>
                                          </p:spTgt>
                                        </p:tgtEl>
                                        <p:attrNameLst>
                                          <p:attrName>style.visibility</p:attrName>
                                        </p:attrNameLst>
                                      </p:cBhvr>
                                      <p:to>
                                        <p:strVal val="visible"/>
                                      </p:to>
                                    </p:set>
                                    <p:anim calcmode="lin" valueType="num">
                                      <p:cBhvr additive="base">
                                        <p:cTn id="49" dur="500" fill="hold"/>
                                        <p:tgtEl>
                                          <p:spTgt spid="7168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68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1683">
                                            <p:txEl>
                                              <p:pRg st="11" end="11"/>
                                            </p:txEl>
                                          </p:spTgt>
                                        </p:tgtEl>
                                        <p:attrNameLst>
                                          <p:attrName>style.visibility</p:attrName>
                                        </p:attrNameLst>
                                      </p:cBhvr>
                                      <p:to>
                                        <p:strVal val="visible"/>
                                      </p:to>
                                    </p:set>
                                    <p:anim calcmode="lin" valueType="num">
                                      <p:cBhvr additive="base">
                                        <p:cTn id="55" dur="500" fill="hold"/>
                                        <p:tgtEl>
                                          <p:spTgt spid="7168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68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1683">
                                            <p:txEl>
                                              <p:pRg st="12" end="12"/>
                                            </p:txEl>
                                          </p:spTgt>
                                        </p:tgtEl>
                                        <p:attrNameLst>
                                          <p:attrName>style.visibility</p:attrName>
                                        </p:attrNameLst>
                                      </p:cBhvr>
                                      <p:to>
                                        <p:strVal val="visible"/>
                                      </p:to>
                                    </p:set>
                                    <p:anim calcmode="lin" valueType="num">
                                      <p:cBhvr additive="base">
                                        <p:cTn id="61" dur="500" fill="hold"/>
                                        <p:tgtEl>
                                          <p:spTgt spid="7168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16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34925" y="1125538"/>
            <a:ext cx="8929688" cy="5038725"/>
          </a:xfrm>
        </p:spPr>
        <p:txBody>
          <a:bodyPr/>
          <a:lstStyle/>
          <a:p>
            <a:pPr eaLnBrk="1" hangingPunct="1">
              <a:buFontTx/>
              <a:buNone/>
              <a:defRPr/>
            </a:pPr>
            <a:r>
              <a:rPr lang="en-US" altLang="zh-CN" b="1" dirty="0">
                <a:solidFill>
                  <a:srgbClr val="0000CC"/>
                </a:solidFill>
              </a:rPr>
              <a:t>3</a:t>
            </a:r>
            <a:r>
              <a:rPr lang="zh-CN" altLang="en-US" b="1" dirty="0">
                <a:solidFill>
                  <a:srgbClr val="0000CC"/>
                </a:solidFill>
              </a:rPr>
              <a:t>．静态成员访问</a:t>
            </a:r>
            <a:endParaRPr lang="en-US" altLang="zh-CN" b="1" dirty="0">
              <a:solidFill>
                <a:srgbClr val="0000CC"/>
              </a:solidFill>
            </a:endParaRPr>
          </a:p>
          <a:p>
            <a:pPr marL="457200" lvl="1" indent="0">
              <a:buFontTx/>
              <a:buNone/>
              <a:defRPr/>
            </a:pPr>
            <a:r>
              <a:rPr lang="en-US" altLang="zh-CN" b="1" dirty="0">
                <a:solidFill>
                  <a:srgbClr val="FF0000"/>
                </a:solidFill>
              </a:rPr>
              <a:t>(1)</a:t>
            </a:r>
            <a:r>
              <a:rPr lang="zh-CN" altLang="zh-CN" b="1" dirty="0">
                <a:solidFill>
                  <a:srgbClr val="FF0000"/>
                </a:solidFill>
              </a:rPr>
              <a:t>通过类名访问</a:t>
            </a:r>
            <a:r>
              <a:rPr lang="en-US" altLang="zh-CN" b="1" dirty="0">
                <a:solidFill>
                  <a:srgbClr val="FF0000"/>
                </a:solidFill>
              </a:rPr>
              <a:t>(</a:t>
            </a:r>
            <a:r>
              <a:rPr lang="zh-CN" altLang="zh-CN" b="1" dirty="0">
                <a:solidFill>
                  <a:srgbClr val="FF0000"/>
                </a:solidFill>
              </a:rPr>
              <a:t>非静态成员不具有</a:t>
            </a:r>
            <a:r>
              <a:rPr lang="zh-CN" altLang="en-US" b="1" dirty="0">
                <a:solidFill>
                  <a:srgbClr val="FF0000"/>
                </a:solidFill>
              </a:rPr>
              <a:t>这种访问方式</a:t>
            </a:r>
            <a:r>
              <a:rPr lang="en-US" altLang="zh-CN" b="1" dirty="0">
                <a:solidFill>
                  <a:srgbClr val="FF0000"/>
                </a:solidFill>
              </a:rPr>
              <a:t>)</a:t>
            </a:r>
            <a:endParaRPr lang="zh-CN" altLang="zh-CN" b="1" dirty="0">
              <a:solidFill>
                <a:srgbClr val="FF0000"/>
              </a:solidFill>
            </a:endParaRPr>
          </a:p>
          <a:p>
            <a:pPr marL="857250" lvl="2" indent="0">
              <a:buFontTx/>
              <a:buNone/>
              <a:defRPr/>
            </a:pPr>
            <a:r>
              <a:rPr lang="zh-CN" altLang="zh-CN" sz="2800" b="1" dirty="0"/>
              <a:t>类名</a:t>
            </a:r>
            <a:r>
              <a:rPr lang="en-US" altLang="zh-CN" sz="2800" b="1" dirty="0"/>
              <a:t>::</a:t>
            </a:r>
            <a:r>
              <a:rPr lang="zh-CN" altLang="zh-CN" sz="2800" b="1" dirty="0"/>
              <a:t>静态数据成员名</a:t>
            </a:r>
            <a:r>
              <a:rPr lang="en-US" altLang="zh-CN" sz="2800" b="1" dirty="0"/>
              <a:t>;</a:t>
            </a:r>
            <a:endParaRPr lang="zh-CN" altLang="zh-CN" sz="2800" b="1" dirty="0"/>
          </a:p>
          <a:p>
            <a:pPr marL="857250" lvl="2" indent="0">
              <a:buFontTx/>
              <a:buNone/>
              <a:defRPr/>
            </a:pPr>
            <a:r>
              <a:rPr lang="zh-CN" altLang="zh-CN" sz="2800" b="1" dirty="0"/>
              <a:t>类名</a:t>
            </a:r>
            <a:r>
              <a:rPr lang="en-US" altLang="zh-CN" sz="2800" b="1" dirty="0"/>
              <a:t>::</a:t>
            </a:r>
            <a:r>
              <a:rPr lang="zh-CN" altLang="zh-CN" sz="2800" b="1" dirty="0"/>
              <a:t>静态成员函数名</a:t>
            </a:r>
            <a:r>
              <a:rPr lang="en-US" altLang="zh-CN" sz="2800" b="1" dirty="0"/>
              <a:t>(</a:t>
            </a:r>
            <a:r>
              <a:rPr lang="zh-CN" altLang="zh-CN" sz="2800" b="1" dirty="0"/>
              <a:t>参数表</a:t>
            </a:r>
            <a:r>
              <a:rPr lang="en-US" altLang="zh-CN" sz="2800" b="1" dirty="0"/>
              <a:t>);</a:t>
            </a:r>
            <a:endParaRPr lang="zh-CN" altLang="zh-CN" sz="2800" b="1" dirty="0"/>
          </a:p>
          <a:p>
            <a:pPr marL="400050" lvl="1" indent="0">
              <a:buFontTx/>
              <a:buNone/>
              <a:defRPr/>
            </a:pPr>
            <a:r>
              <a:rPr lang="en-US" altLang="zh-CN" b="1" dirty="0">
                <a:solidFill>
                  <a:srgbClr val="FF0000"/>
                </a:solidFill>
              </a:rPr>
              <a:t>(2)</a:t>
            </a:r>
            <a:r>
              <a:rPr lang="zh-CN" altLang="zh-CN" b="1" dirty="0">
                <a:solidFill>
                  <a:srgbClr val="FF0000"/>
                </a:solidFill>
              </a:rPr>
              <a:t>通过对象访问</a:t>
            </a:r>
            <a:endParaRPr lang="zh-CN" altLang="zh-CN" b="1" dirty="0">
              <a:solidFill>
                <a:srgbClr val="FF0000"/>
              </a:solidFill>
            </a:endParaRPr>
          </a:p>
          <a:p>
            <a:pPr marL="800100" lvl="2" indent="0">
              <a:buFontTx/>
              <a:buNone/>
              <a:defRPr/>
            </a:pPr>
            <a:r>
              <a:rPr lang="zh-CN" altLang="zh-CN" sz="2800" b="1" dirty="0"/>
              <a:t>对象名</a:t>
            </a:r>
            <a:r>
              <a:rPr lang="en-US" altLang="zh-CN" sz="2800" b="1" dirty="0"/>
              <a:t>.</a:t>
            </a:r>
            <a:r>
              <a:rPr lang="zh-CN" altLang="zh-CN" sz="2800" b="1" dirty="0"/>
              <a:t>静态成员名</a:t>
            </a:r>
            <a:r>
              <a:rPr lang="en-US" altLang="zh-CN" sz="2800" b="1" dirty="0"/>
              <a:t>;</a:t>
            </a:r>
            <a:endParaRPr lang="zh-CN" altLang="zh-CN" sz="2800" b="1" dirty="0"/>
          </a:p>
          <a:p>
            <a:pPr marL="800100" lvl="2" indent="0" eaLnBrk="1" hangingPunct="1">
              <a:buFontTx/>
              <a:buNone/>
              <a:defRPr/>
            </a:pPr>
            <a:r>
              <a:rPr lang="zh-CN" altLang="zh-CN" sz="2800" b="1" dirty="0"/>
              <a:t>对象名</a:t>
            </a:r>
            <a:r>
              <a:rPr lang="en-US" altLang="zh-CN" sz="2800" b="1" dirty="0"/>
              <a:t>.</a:t>
            </a:r>
            <a:r>
              <a:rPr lang="zh-CN" altLang="zh-CN" sz="2800" b="1" dirty="0"/>
              <a:t>静态成员函数名</a:t>
            </a:r>
            <a:r>
              <a:rPr lang="en-US" altLang="zh-CN" sz="2800" b="1" dirty="0"/>
              <a:t>(</a:t>
            </a:r>
            <a:r>
              <a:rPr lang="zh-CN" altLang="zh-CN" sz="2800" b="1" dirty="0"/>
              <a:t>参数表</a:t>
            </a:r>
            <a:r>
              <a:rPr lang="en-US" altLang="zh-CN" sz="2800" b="1" dirty="0"/>
              <a:t>)</a:t>
            </a:r>
            <a:endParaRPr lang="en-US" altLang="zh-CN" sz="2800" b="1" dirty="0"/>
          </a:p>
          <a:p>
            <a:pPr marL="0" indent="0" eaLnBrk="1" hangingPunct="1">
              <a:buFontTx/>
              <a:buNone/>
              <a:defRPr/>
            </a:pPr>
            <a:endParaRPr lang="en-US" altLang="zh-CN" b="1" dirty="0">
              <a:solidFill>
                <a:schemeClr val="accent2"/>
              </a:solidFill>
            </a:endParaRPr>
          </a:p>
          <a:p>
            <a:pPr eaLnBrk="1" hangingPunct="1">
              <a:defRPr/>
            </a:pPr>
            <a:endParaRPr lang="en-US" altLang="zh-CN" b="1" dirty="0"/>
          </a:p>
        </p:txBody>
      </p:sp>
      <p:sp>
        <p:nvSpPr>
          <p:cNvPr id="160770" name="Rectangle 2"/>
          <p:cNvSpPr>
            <a:spLocks noGrp="1" noChangeArrowheads="1"/>
          </p:cNvSpPr>
          <p:nvPr>
            <p:ph type="title"/>
          </p:nvPr>
        </p:nvSpPr>
        <p:spPr>
          <a:xfrm>
            <a:off x="457200" y="73025"/>
            <a:ext cx="8229600" cy="811213"/>
          </a:xfrm>
        </p:spPr>
        <p:txBody>
          <a:bodyPr/>
          <a:lstStyle/>
          <a:p>
            <a:pPr eaLnBrk="1" hangingPunct="1"/>
            <a:r>
              <a:rPr lang="en-US" altLang="zh-CN" b="1" smtClean="0"/>
              <a:t>3.9 </a:t>
            </a:r>
            <a:r>
              <a:rPr lang="zh-CN" altLang="en-US" b="1" smtClean="0">
                <a:solidFill>
                  <a:srgbClr val="FF0000"/>
                </a:solidFill>
              </a:rPr>
              <a:t>静态</a:t>
            </a:r>
            <a:r>
              <a:rPr lang="zh-CN" altLang="en-US" b="1" smtClean="0"/>
              <a:t>成员</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 calcmode="lin" valueType="num">
                                      <p:cBhvr additive="base">
                                        <p:cTn id="7"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7">
                                            <p:txEl>
                                              <p:pRg st="2" end="2"/>
                                            </p:txEl>
                                          </p:spTgt>
                                        </p:tgtEl>
                                        <p:attrNameLst>
                                          <p:attrName>style.visibility</p:attrName>
                                        </p:attrNameLst>
                                      </p:cBhvr>
                                      <p:to>
                                        <p:strVal val="visible"/>
                                      </p:to>
                                    </p:set>
                                    <p:anim calcmode="lin" valueType="num">
                                      <p:cBhvr additive="base">
                                        <p:cTn id="13"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anim calcmode="lin" valueType="num">
                                      <p:cBhvr additive="base">
                                        <p:cTn id="17"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2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2707">
                                            <p:txEl>
                                              <p:pRg st="4" end="4"/>
                                            </p:txEl>
                                          </p:spTgt>
                                        </p:tgtEl>
                                        <p:attrNameLst>
                                          <p:attrName>style.visibility</p:attrName>
                                        </p:attrNameLst>
                                      </p:cBhvr>
                                      <p:to>
                                        <p:strVal val="visible"/>
                                      </p:to>
                                    </p:set>
                                    <p:anim calcmode="lin" valueType="num">
                                      <p:cBhvr additive="base">
                                        <p:cTn id="23"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2707">
                                            <p:txEl>
                                              <p:pRg st="5" end="5"/>
                                            </p:txEl>
                                          </p:spTgt>
                                        </p:tgtEl>
                                        <p:attrNameLst>
                                          <p:attrName>style.visibility</p:attrName>
                                        </p:attrNameLst>
                                      </p:cBhvr>
                                      <p:to>
                                        <p:strVal val="visible"/>
                                      </p:to>
                                    </p:set>
                                    <p:anim calcmode="lin" valueType="num">
                                      <p:cBhvr additive="base">
                                        <p:cTn id="29" dur="5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7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2707">
                                            <p:txEl>
                                              <p:pRg st="6" end="6"/>
                                            </p:txEl>
                                          </p:spTgt>
                                        </p:tgtEl>
                                        <p:attrNameLst>
                                          <p:attrName>style.visibility</p:attrName>
                                        </p:attrNameLst>
                                      </p:cBhvr>
                                      <p:to>
                                        <p:strVal val="visible"/>
                                      </p:to>
                                    </p:set>
                                    <p:anim calcmode="lin" valueType="num">
                                      <p:cBhvr additive="base">
                                        <p:cTn id="33" dur="500" fill="hold"/>
                                        <p:tgtEl>
                                          <p:spTgt spid="727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7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287338" y="1196975"/>
            <a:ext cx="8569325" cy="4824413"/>
          </a:xfrm>
        </p:spPr>
        <p:txBody>
          <a:bodyPr/>
          <a:lstStyle/>
          <a:p>
            <a:pPr marL="0" indent="0" eaLnBrk="1" hangingPunct="1">
              <a:buFontTx/>
              <a:buNone/>
              <a:defRPr/>
            </a:pPr>
            <a:r>
              <a:rPr lang="zh-CN" altLang="en-US" b="1" dirty="0">
                <a:solidFill>
                  <a:srgbClr val="FF0000"/>
                </a:solidFill>
              </a:rPr>
              <a:t>（</a:t>
            </a:r>
            <a:r>
              <a:rPr lang="en-US" altLang="zh-CN" b="1" dirty="0">
                <a:solidFill>
                  <a:srgbClr val="FF0000"/>
                </a:solidFill>
              </a:rPr>
              <a:t>3）</a:t>
            </a:r>
            <a:r>
              <a:rPr lang="zh-CN" altLang="en-US" b="1" dirty="0">
                <a:solidFill>
                  <a:srgbClr val="FF0000"/>
                </a:solidFill>
              </a:rPr>
              <a:t>静态成员访问的注意事项</a:t>
            </a:r>
            <a:endParaRPr lang="en-US" altLang="zh-CN" b="1" dirty="0">
              <a:solidFill>
                <a:srgbClr val="FF0000"/>
              </a:solidFill>
            </a:endParaRPr>
          </a:p>
          <a:p>
            <a:pPr marL="857250" lvl="1" indent="-457200" eaLnBrk="1" hangingPunct="1">
              <a:buFont typeface="+mj-ea"/>
              <a:buAutoNum type="circleNumDbPlain"/>
              <a:defRPr/>
            </a:pPr>
            <a:r>
              <a:rPr lang="zh-CN" altLang="en-US" sz="2400" b="1" dirty="0"/>
              <a:t>第一种通过类名访问成员的方式是非静数据成员访问不允许的。</a:t>
            </a:r>
            <a:endParaRPr lang="en-US" altLang="zh-CN" sz="2400" b="1" dirty="0"/>
          </a:p>
          <a:p>
            <a:pPr marL="857250" lvl="1" indent="-457200" eaLnBrk="1" hangingPunct="1">
              <a:buFont typeface="+mj-ea"/>
              <a:buAutoNum type="circleNumDbPlain"/>
              <a:defRPr/>
            </a:pPr>
            <a:r>
              <a:rPr lang="zh-CN" altLang="en-US" sz="2400" b="1" dirty="0">
                <a:solidFill>
                  <a:srgbClr val="0000CC"/>
                </a:solidFill>
              </a:rPr>
              <a:t>同普通成员函数一样，静态成员函数也可以在类内或类外定义，还可以定义成内联函数；</a:t>
            </a:r>
            <a:endParaRPr lang="en-US" altLang="zh-CN" sz="2400" b="1" dirty="0">
              <a:solidFill>
                <a:srgbClr val="0000CC"/>
              </a:solidFill>
            </a:endParaRPr>
          </a:p>
          <a:p>
            <a:pPr marL="857250" lvl="1" indent="-457200" eaLnBrk="1" hangingPunct="1">
              <a:buFont typeface="+mj-ea"/>
              <a:buAutoNum type="circleNumDbPlain"/>
              <a:defRPr/>
            </a:pPr>
            <a:r>
              <a:rPr lang="zh-CN" altLang="en-US" sz="2400" b="1" dirty="0">
                <a:solidFill>
                  <a:srgbClr val="0000CC"/>
                </a:solidFill>
              </a:rPr>
              <a:t>静态函数</a:t>
            </a:r>
            <a:r>
              <a:rPr lang="zh-CN" altLang="en-US" sz="2400" b="1" dirty="0">
                <a:solidFill>
                  <a:srgbClr val="FF0000"/>
                </a:solidFill>
              </a:rPr>
              <a:t>只能访问静态成员</a:t>
            </a:r>
            <a:r>
              <a:rPr lang="zh-CN" altLang="en-US" sz="2400" b="1" dirty="0"/>
              <a:t>（包括静态的数据成员和成员函数），不能访问非静态成员。 </a:t>
            </a:r>
            <a:endParaRPr lang="en-US" altLang="zh-CN" sz="2400" b="1" dirty="0"/>
          </a:p>
          <a:p>
            <a:pPr marL="857250" lvl="1" indent="-457200" eaLnBrk="1" hangingPunct="1">
              <a:buFont typeface="+mj-ea"/>
              <a:buAutoNum type="circleNumDbPlain"/>
              <a:defRPr/>
            </a:pPr>
            <a:r>
              <a:rPr lang="zh-CN" altLang="en-US" sz="2400" b="1" dirty="0">
                <a:solidFill>
                  <a:srgbClr val="0000CC"/>
                </a:solidFill>
              </a:rPr>
              <a:t>在类外定义静态成员函数时，不能加上</a:t>
            </a:r>
            <a:r>
              <a:rPr lang="en-US" altLang="zh-CN" sz="2400" b="1" dirty="0">
                <a:solidFill>
                  <a:srgbClr val="0000CC"/>
                </a:solidFill>
              </a:rPr>
              <a:t>static</a:t>
            </a:r>
            <a:r>
              <a:rPr lang="zh-CN" altLang="en-US" sz="2400" b="1" dirty="0">
                <a:solidFill>
                  <a:srgbClr val="0000CC"/>
                </a:solidFill>
              </a:rPr>
              <a:t>限定词</a:t>
            </a:r>
            <a:r>
              <a:rPr lang="zh-CN" altLang="en-US" sz="2400" b="1" dirty="0"/>
              <a:t>。 </a:t>
            </a:r>
            <a:endParaRPr lang="en-US" altLang="zh-CN" sz="2400" b="1" dirty="0"/>
          </a:p>
          <a:p>
            <a:pPr marL="857250" lvl="1" indent="-457200" eaLnBrk="1" hangingPunct="1">
              <a:buFont typeface="+mj-ea"/>
              <a:buAutoNum type="circleNumDbPlain"/>
              <a:defRPr/>
            </a:pPr>
            <a:r>
              <a:rPr lang="zh-CN" altLang="en-US" sz="2400" b="1" dirty="0">
                <a:solidFill>
                  <a:srgbClr val="0000CC"/>
                </a:solidFill>
              </a:rPr>
              <a:t>静态成员函数可以在定义类的任何对象之前被调用</a:t>
            </a:r>
            <a:r>
              <a:rPr lang="zh-CN" altLang="en-US" sz="2400" b="1" dirty="0"/>
              <a:t>，非静态成员只有在定义对象后，通过对象才能访问。 </a:t>
            </a:r>
            <a:endParaRPr lang="zh-CN" altLang="en-US" sz="2400" b="1" dirty="0"/>
          </a:p>
          <a:p>
            <a:pPr eaLnBrk="1" hangingPunct="1">
              <a:lnSpc>
                <a:spcPct val="80000"/>
              </a:lnSpc>
              <a:buFontTx/>
              <a:buNone/>
              <a:defRPr/>
            </a:pPr>
            <a:endParaRPr lang="en-US" altLang="zh-CN" sz="2800" b="1" dirty="0"/>
          </a:p>
        </p:txBody>
      </p:sp>
      <p:sp>
        <p:nvSpPr>
          <p:cNvPr id="161794" name="Rectangle 2"/>
          <p:cNvSpPr>
            <a:spLocks noGrp="1" noChangeArrowheads="1"/>
          </p:cNvSpPr>
          <p:nvPr>
            <p:ph type="title"/>
          </p:nvPr>
        </p:nvSpPr>
        <p:spPr>
          <a:xfrm>
            <a:off x="457200" y="73025"/>
            <a:ext cx="8229600" cy="811213"/>
          </a:xfrm>
        </p:spPr>
        <p:txBody>
          <a:bodyPr/>
          <a:lstStyle/>
          <a:p>
            <a:pPr eaLnBrk="1" hangingPunct="1"/>
            <a:r>
              <a:rPr lang="en-US" altLang="zh-CN" b="1" smtClean="0"/>
              <a:t>3.9 </a:t>
            </a:r>
            <a:r>
              <a:rPr lang="zh-CN" altLang="en-US" b="1" smtClean="0">
                <a:solidFill>
                  <a:srgbClr val="FF0000"/>
                </a:solidFill>
              </a:rPr>
              <a:t>静态</a:t>
            </a:r>
            <a:r>
              <a:rPr lang="zh-CN" altLang="en-US" b="1" smtClean="0"/>
              <a:t>成员</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 calcmode="lin" valueType="num">
                                      <p:cBhvr additive="base">
                                        <p:cTn id="7"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 calcmode="lin" valueType="num">
                                      <p:cBhvr additive="base">
                                        <p:cTn id="13" dur="500" fill="hold"/>
                                        <p:tgtEl>
                                          <p:spTgt spid="768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anim calcmode="lin" valueType="num">
                                      <p:cBhvr additive="base">
                                        <p:cTn id="19" dur="5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6803">
                                            <p:txEl>
                                              <p:pRg st="4" end="4"/>
                                            </p:txEl>
                                          </p:spTgt>
                                        </p:tgtEl>
                                        <p:attrNameLst>
                                          <p:attrName>style.visibility</p:attrName>
                                        </p:attrNameLst>
                                      </p:cBhvr>
                                      <p:to>
                                        <p:strVal val="visible"/>
                                      </p:to>
                                    </p:set>
                                    <p:anim calcmode="lin" valueType="num">
                                      <p:cBhvr additive="base">
                                        <p:cTn id="25" dur="500" fill="hold"/>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6803">
                                            <p:txEl>
                                              <p:pRg st="5" end="5"/>
                                            </p:txEl>
                                          </p:spTgt>
                                        </p:tgtEl>
                                        <p:attrNameLst>
                                          <p:attrName>style.visibility</p:attrName>
                                        </p:attrNameLst>
                                      </p:cBhvr>
                                      <p:to>
                                        <p:strVal val="visible"/>
                                      </p:to>
                                    </p:set>
                                    <p:anim calcmode="lin" valueType="num">
                                      <p:cBhvr additive="base">
                                        <p:cTn id="31" dur="500" fill="hold"/>
                                        <p:tgtEl>
                                          <p:spTgt spid="7680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68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457200" y="73025"/>
            <a:ext cx="8229600" cy="811213"/>
          </a:xfrm>
        </p:spPr>
        <p:txBody>
          <a:bodyPr/>
          <a:lstStyle/>
          <a:p>
            <a:r>
              <a:rPr lang="en-US" altLang="zh-CN" b="1" smtClean="0"/>
              <a:t>3.1.2 </a:t>
            </a:r>
            <a:r>
              <a:rPr lang="zh-CN" altLang="zh-CN" b="1" smtClean="0">
                <a:solidFill>
                  <a:srgbClr val="FF0000"/>
                </a:solidFill>
              </a:rPr>
              <a:t>封装</a:t>
            </a:r>
            <a:endParaRPr lang="zh-CN" altLang="en-US" smtClean="0"/>
          </a:p>
        </p:txBody>
      </p:sp>
      <p:sp>
        <p:nvSpPr>
          <p:cNvPr id="3" name="内容占位符 2"/>
          <p:cNvSpPr>
            <a:spLocks noGrp="1"/>
          </p:cNvSpPr>
          <p:nvPr>
            <p:ph idx="1"/>
          </p:nvPr>
        </p:nvSpPr>
        <p:spPr>
          <a:xfrm>
            <a:off x="0" y="788988"/>
            <a:ext cx="9305925" cy="6345237"/>
          </a:xfrm>
        </p:spPr>
        <p:txBody>
          <a:bodyPr/>
          <a:lstStyle/>
          <a:p>
            <a:pPr marL="457200" indent="-457200">
              <a:defRPr/>
            </a:pPr>
            <a:r>
              <a:rPr lang="en-US" altLang="zh-CN" b="1" dirty="0" smtClean="0">
                <a:solidFill>
                  <a:srgbClr val="0000CC"/>
                </a:solidFill>
              </a:rPr>
              <a:t>3.</a:t>
            </a:r>
            <a:r>
              <a:rPr lang="zh-CN" altLang="en-US" b="1" dirty="0" smtClean="0">
                <a:solidFill>
                  <a:srgbClr val="0000CC"/>
                </a:solidFill>
              </a:rPr>
              <a:t>封装的实现技术</a:t>
            </a:r>
            <a:endParaRPr lang="en-US" altLang="zh-CN" b="1" dirty="0" smtClean="0">
              <a:solidFill>
                <a:srgbClr val="0000CC"/>
              </a:solidFill>
            </a:endParaRPr>
          </a:p>
          <a:p>
            <a:pPr lvl="1">
              <a:defRPr/>
            </a:pPr>
            <a:r>
              <a:rPr lang="zh-CN" altLang="zh-CN" sz="2000" b="1" dirty="0" smtClean="0"/>
              <a:t>面向对象程序设计语言通过类（</a:t>
            </a:r>
            <a:r>
              <a:rPr lang="en-US" altLang="zh-CN" sz="2000" b="1" dirty="0" smtClean="0">
                <a:solidFill>
                  <a:srgbClr val="FF0000"/>
                </a:solidFill>
              </a:rPr>
              <a:t>class</a:t>
            </a:r>
            <a:r>
              <a:rPr lang="zh-CN" altLang="zh-CN" sz="2000" b="1" dirty="0" smtClean="0"/>
              <a:t>）来实现封装，也可以说封装好之后的抽象数据类型称为类。</a:t>
            </a:r>
            <a:endParaRPr lang="en-US" altLang="zh-CN" sz="2000" b="1" dirty="0" smtClean="0"/>
          </a:p>
          <a:p>
            <a:pPr lvl="1">
              <a:defRPr/>
            </a:pPr>
            <a:r>
              <a:rPr lang="en-US" altLang="zh-CN" sz="2000" b="1" dirty="0" smtClean="0">
                <a:solidFill>
                  <a:srgbClr val="FF0000"/>
                </a:solidFill>
              </a:rPr>
              <a:t>class</a:t>
            </a:r>
            <a:r>
              <a:rPr lang="zh-CN" altLang="zh-CN" sz="2000" b="1" dirty="0" smtClean="0">
                <a:solidFill>
                  <a:srgbClr val="FF0000"/>
                </a:solidFill>
              </a:rPr>
              <a:t>的基本结构如下</a:t>
            </a:r>
            <a:r>
              <a:rPr lang="zh-CN" altLang="zh-CN" sz="2000" b="1" dirty="0" smtClean="0"/>
              <a:t>：</a:t>
            </a:r>
            <a:endParaRPr lang="zh-CN" altLang="zh-CN" sz="2000" b="1" dirty="0" smtClean="0"/>
          </a:p>
          <a:p>
            <a:pPr marL="857250" lvl="2" indent="0">
              <a:buFontTx/>
              <a:buNone/>
              <a:defRPr/>
            </a:pPr>
            <a:r>
              <a:rPr lang="en-US" altLang="zh-CN" b="1" dirty="0" smtClean="0"/>
              <a:t>class </a:t>
            </a:r>
            <a:r>
              <a:rPr lang="zh-CN" altLang="zh-CN" b="1" dirty="0" smtClean="0"/>
              <a:t>类名</a:t>
            </a:r>
            <a:r>
              <a:rPr lang="en-US" altLang="zh-CN" b="1" dirty="0" smtClean="0"/>
              <a:t>{</a:t>
            </a:r>
            <a:endParaRPr lang="zh-CN" altLang="zh-CN" b="1" dirty="0" smtClean="0"/>
          </a:p>
          <a:p>
            <a:pPr marL="857250" lvl="2" indent="0">
              <a:buFontTx/>
              <a:buNone/>
              <a:defRPr/>
            </a:pPr>
            <a:r>
              <a:rPr lang="en-US" altLang="zh-CN" b="1" dirty="0" smtClean="0">
                <a:solidFill>
                  <a:srgbClr val="0000CC"/>
                </a:solidFill>
              </a:rPr>
              <a:t>public:</a:t>
            </a:r>
            <a:endParaRPr lang="zh-CN" altLang="zh-CN" b="1" dirty="0" smtClean="0">
              <a:solidFill>
                <a:srgbClr val="0000CC"/>
              </a:solidFill>
            </a:endParaRPr>
          </a:p>
          <a:p>
            <a:pPr marL="857250" lvl="2" indent="0">
              <a:buFontTx/>
              <a:buNone/>
              <a:defRPr/>
            </a:pPr>
            <a:r>
              <a:rPr lang="en-US" altLang="zh-CN" b="1" dirty="0" smtClean="0"/>
              <a:t>   </a:t>
            </a:r>
            <a:r>
              <a:rPr lang="zh-CN" altLang="zh-CN" b="1" dirty="0" smtClean="0"/>
              <a:t>公有成员；</a:t>
            </a:r>
            <a:r>
              <a:rPr lang="zh-CN" altLang="en-US" b="1" dirty="0" smtClean="0"/>
              <a:t>　　　　　　　　</a:t>
            </a:r>
            <a:r>
              <a:rPr lang="en-US" altLang="zh-CN" b="1" dirty="0" smtClean="0"/>
              <a:t>//</a:t>
            </a:r>
            <a:r>
              <a:rPr lang="zh-CN" altLang="en-US" b="1" dirty="0" smtClean="0"/>
              <a:t>接口</a:t>
            </a:r>
            <a:endParaRPr lang="zh-CN" altLang="zh-CN" b="1" dirty="0" smtClean="0"/>
          </a:p>
          <a:p>
            <a:pPr marL="857250" lvl="2" indent="0">
              <a:buFontTx/>
              <a:buNone/>
              <a:defRPr/>
            </a:pPr>
            <a:r>
              <a:rPr lang="en-US" altLang="zh-CN" b="1" dirty="0" smtClean="0">
                <a:solidFill>
                  <a:srgbClr val="0000CC"/>
                </a:solidFill>
              </a:rPr>
              <a:t>private:</a:t>
            </a:r>
            <a:endParaRPr lang="zh-CN" altLang="zh-CN" b="1" dirty="0" smtClean="0">
              <a:solidFill>
                <a:srgbClr val="0000CC"/>
              </a:solidFill>
            </a:endParaRPr>
          </a:p>
          <a:p>
            <a:pPr marL="857250" lvl="2" indent="0">
              <a:buFontTx/>
              <a:buNone/>
              <a:defRPr/>
            </a:pPr>
            <a:r>
              <a:rPr lang="en-US" altLang="zh-CN" b="1" dirty="0" smtClean="0"/>
              <a:t>   </a:t>
            </a:r>
            <a:r>
              <a:rPr lang="zh-CN" altLang="zh-CN" b="1" dirty="0" smtClean="0"/>
              <a:t>私有成员；</a:t>
            </a:r>
            <a:r>
              <a:rPr lang="en-US" altLang="zh-CN" b="1" dirty="0" smtClean="0"/>
              <a:t>                              </a:t>
            </a:r>
            <a:endParaRPr lang="zh-CN" altLang="zh-CN" b="1" dirty="0" smtClean="0"/>
          </a:p>
          <a:p>
            <a:pPr marL="857250" lvl="2" indent="0">
              <a:buFontTx/>
              <a:buNone/>
              <a:defRPr/>
            </a:pPr>
            <a:r>
              <a:rPr lang="en-US" altLang="zh-CN" b="1" dirty="0" smtClean="0"/>
              <a:t>}</a:t>
            </a:r>
            <a:r>
              <a:rPr lang="zh-CN" altLang="zh-CN" b="1" dirty="0" smtClean="0"/>
              <a:t>；</a:t>
            </a:r>
            <a:endParaRPr lang="zh-CN" altLang="zh-CN" b="1" dirty="0" smtClean="0"/>
          </a:p>
          <a:p>
            <a:pPr marL="449580" lvl="1" indent="261620">
              <a:lnSpc>
                <a:spcPct val="90000"/>
              </a:lnSpc>
              <a:buClr>
                <a:schemeClr val="accent1"/>
              </a:buClr>
              <a:defRPr/>
            </a:pPr>
            <a:r>
              <a:rPr lang="zh-CN" altLang="en-US" sz="2400" b="1" dirty="0">
                <a:latin typeface="楷体_GB2312" pitchFamily="49" charset="-122"/>
                <a:ea typeface="楷体_GB2312" pitchFamily="49" charset="-122"/>
                <a:sym typeface="+mn-ea"/>
              </a:rPr>
              <a:t>用</a:t>
            </a:r>
            <a:r>
              <a:rPr lang="en-US" altLang="zh-CN" sz="2400" b="1" dirty="0">
                <a:solidFill>
                  <a:srgbClr val="FF0000"/>
                </a:solidFill>
                <a:latin typeface="楷体_GB2312" pitchFamily="49" charset="-122"/>
                <a:ea typeface="楷体_GB2312" pitchFamily="49" charset="-122"/>
                <a:sym typeface="+mn-ea"/>
              </a:rPr>
              <a:t>private</a:t>
            </a:r>
            <a:r>
              <a:rPr lang="zh-CN" altLang="en-US" sz="2400" b="1" dirty="0">
                <a:latin typeface="楷体_GB2312" pitchFamily="49" charset="-122"/>
                <a:ea typeface="楷体_GB2312" pitchFamily="49" charset="-122"/>
                <a:sym typeface="+mn-ea"/>
              </a:rPr>
              <a:t>把不想让其他程序访问的数据或函数设置为私有成员，就可以禁止其他程序对这些数据的随意修改；</a:t>
            </a:r>
            <a:endParaRPr lang="zh-CN" altLang="en-US" sz="2400" b="1" dirty="0">
              <a:latin typeface="楷体_GB2312" pitchFamily="49" charset="-122"/>
              <a:ea typeface="楷体_GB2312" pitchFamily="49" charset="-122"/>
            </a:endParaRPr>
          </a:p>
          <a:p>
            <a:pPr marL="449580" lvl="1" indent="261620">
              <a:lnSpc>
                <a:spcPct val="90000"/>
              </a:lnSpc>
              <a:buClr>
                <a:schemeClr val="accent1"/>
              </a:buClr>
              <a:defRPr/>
            </a:pPr>
            <a:r>
              <a:rPr lang="zh-CN" altLang="en-US" sz="2400" b="1" dirty="0">
                <a:latin typeface="楷体_GB2312" pitchFamily="49" charset="-122"/>
                <a:ea typeface="楷体_GB2312" pitchFamily="49" charset="-122"/>
                <a:sym typeface="+mn-ea"/>
              </a:rPr>
              <a:t>用</a:t>
            </a:r>
            <a:r>
              <a:rPr lang="en-US" altLang="zh-CN" sz="2400" b="1" dirty="0">
                <a:solidFill>
                  <a:srgbClr val="FF0000"/>
                </a:solidFill>
                <a:latin typeface="楷体_GB2312" pitchFamily="49" charset="-122"/>
                <a:ea typeface="楷体_GB2312" pitchFamily="49" charset="-122"/>
                <a:sym typeface="+mn-ea"/>
              </a:rPr>
              <a:t>public</a:t>
            </a:r>
            <a:r>
              <a:rPr lang="zh-CN" altLang="en-US" sz="2400" b="1" dirty="0">
                <a:latin typeface="楷体_GB2312" pitchFamily="49" charset="-122"/>
                <a:ea typeface="楷体_GB2312" pitchFamily="49" charset="-122"/>
                <a:sym typeface="+mn-ea"/>
              </a:rPr>
              <a:t>设置一些公有成员，让本类之外的其他函数能够通过这些公有成员，按照类允许的方法访问类的私有数据，就能够实现数据保护的目的。</a:t>
            </a:r>
            <a:endParaRPr lang="zh-CN" altLang="en-US" sz="2400" b="1" dirty="0">
              <a:latin typeface="楷体_GB2312" pitchFamily="49" charset="-122"/>
              <a:ea typeface="楷体_GB2312" pitchFamily="49" charset="-122"/>
            </a:endParaRPr>
          </a:p>
          <a:p>
            <a:pPr marL="857250" lvl="2" indent="0">
              <a:buFontTx/>
              <a:buNone/>
              <a:defRPr/>
            </a:pPr>
            <a:endParaRPr lang="en-US" altLang="zh-CN" b="1" dirty="0" smtClean="0">
              <a:solidFill>
                <a:srgbClr val="0000CC"/>
              </a:solidFill>
            </a:endParaRPr>
          </a:p>
          <a:p>
            <a:pPr lvl="1">
              <a:buFontTx/>
              <a:buNone/>
              <a:defRPr/>
            </a:pPr>
            <a:endParaRPr lang="zh-CN" altLang="en-US" b="1" dirty="0" smtClean="0">
              <a:solidFill>
                <a:srgbClr val="0000CC"/>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685800" y="1268730"/>
            <a:ext cx="7706995" cy="5375275"/>
          </a:xfrm>
        </p:spPr>
        <p:txBody>
          <a:bodyPr/>
          <a:lstStyle/>
          <a:p>
            <a:pPr eaLnBrk="1" hangingPunct="1"/>
            <a:r>
              <a:rPr lang="zh-CN" altLang="zh-CN" b="1" smtClean="0"/>
              <a:t>【例</a:t>
            </a:r>
            <a:r>
              <a:rPr lang="en-US" altLang="zh-CN" b="1" smtClean="0"/>
              <a:t>3-21</a:t>
            </a:r>
            <a:r>
              <a:rPr lang="zh-CN" altLang="zh-CN" b="1" smtClean="0"/>
              <a:t>】 设计一个书类，能够保存书名、定价，所有书的本数和总价。</a:t>
            </a:r>
            <a:endParaRPr lang="zh-CN" altLang="zh-CN" b="1" smtClean="0"/>
          </a:p>
          <a:p>
            <a:pPr eaLnBrk="1" hangingPunct="1"/>
            <a:endParaRPr lang="en-US" altLang="zh-CN" b="1" smtClean="0"/>
          </a:p>
          <a:p>
            <a:pPr eaLnBrk="1" hangingPunct="1"/>
            <a:endParaRPr lang="en-US" altLang="zh-CN" b="1" smtClean="0"/>
          </a:p>
          <a:p>
            <a:pPr eaLnBrk="1" hangingPunct="1"/>
            <a:endParaRPr lang="en-US" altLang="zh-CN" b="1" smtClean="0"/>
          </a:p>
          <a:p>
            <a:pPr eaLnBrk="1" hangingPunct="1"/>
            <a:endParaRPr lang="en-US" altLang="zh-CN" b="1" smtClean="0">
              <a:solidFill>
                <a:srgbClr val="FF0000"/>
              </a:solidFill>
            </a:endParaRPr>
          </a:p>
          <a:p>
            <a:pPr eaLnBrk="1" hangingPunct="1"/>
            <a:r>
              <a:rPr lang="zh-CN" altLang="en-US" b="1" smtClean="0">
                <a:solidFill>
                  <a:srgbClr val="FF0000"/>
                </a:solidFill>
              </a:rPr>
              <a:t>设计思路</a:t>
            </a:r>
            <a:r>
              <a:rPr lang="en-US" altLang="zh-CN" b="1" smtClean="0">
                <a:solidFill>
                  <a:srgbClr val="FF0000"/>
                </a:solidFill>
              </a:rPr>
              <a:t>:</a:t>
            </a:r>
            <a:endParaRPr lang="en-US" altLang="zh-CN" b="1" smtClean="0">
              <a:solidFill>
                <a:srgbClr val="FF0000"/>
              </a:solidFill>
            </a:endParaRPr>
          </a:p>
          <a:p>
            <a:pPr marL="457200" lvl="1" indent="0" eaLnBrk="1" hangingPunct="1">
              <a:buFontTx/>
              <a:buNone/>
            </a:pPr>
            <a:r>
              <a:rPr lang="zh-CN" altLang="en-US" b="1" smtClean="0">
                <a:solidFill>
                  <a:srgbClr val="0000CC"/>
                </a:solidFill>
              </a:rPr>
              <a:t>为了实现这一要求，可以将书名、定价设计为普通数据成员，将书的</a:t>
            </a:r>
            <a:r>
              <a:rPr lang="zh-CN" altLang="en-US" b="1" smtClean="0">
                <a:solidFill>
                  <a:srgbClr val="FF0000"/>
                </a:solidFill>
              </a:rPr>
              <a:t>本数和总价</a:t>
            </a:r>
            <a:r>
              <a:rPr lang="zh-CN" altLang="en-US" b="1" smtClean="0">
                <a:solidFill>
                  <a:srgbClr val="0000CC"/>
                </a:solidFill>
              </a:rPr>
              <a:t>设计为</a:t>
            </a:r>
            <a:r>
              <a:rPr lang="zh-CN" altLang="en-US" b="1" smtClean="0">
                <a:solidFill>
                  <a:srgbClr val="FF0000"/>
                </a:solidFill>
              </a:rPr>
              <a:t>静态数据成员</a:t>
            </a:r>
            <a:endParaRPr lang="zh-CN" altLang="en-US" b="1" smtClean="0">
              <a:solidFill>
                <a:srgbClr val="FF0000"/>
              </a:solidFill>
            </a:endParaRPr>
          </a:p>
        </p:txBody>
      </p:sp>
      <p:pic>
        <p:nvPicPr>
          <p:cNvPr id="4" name="图片 3"/>
          <p:cNvPicPr>
            <a:picLocks noChangeAspect="1"/>
          </p:cNvPicPr>
          <p:nvPr/>
        </p:nvPicPr>
        <p:blipFill>
          <a:blip r:embed="rId1"/>
          <a:srcRect/>
          <a:stretch>
            <a:fillRect/>
          </a:stretch>
        </p:blipFill>
        <p:spPr bwMode="auto">
          <a:xfrm>
            <a:off x="477838" y="2424113"/>
            <a:ext cx="1954212" cy="1955800"/>
          </a:xfrm>
          <a:prstGeom prst="rect">
            <a:avLst/>
          </a:prstGeom>
          <a:noFill/>
          <a:ln w="9525">
            <a:noFill/>
            <a:miter lim="800000"/>
            <a:headEnd/>
            <a:tailEnd/>
          </a:ln>
        </p:spPr>
      </p:pic>
      <p:pic>
        <p:nvPicPr>
          <p:cNvPr id="5" name="图片 4"/>
          <p:cNvPicPr>
            <a:picLocks noChangeAspect="1"/>
          </p:cNvPicPr>
          <p:nvPr/>
        </p:nvPicPr>
        <p:blipFill>
          <a:blip r:embed="rId2"/>
          <a:srcRect/>
          <a:stretch>
            <a:fillRect/>
          </a:stretch>
        </p:blipFill>
        <p:spPr bwMode="auto">
          <a:xfrm>
            <a:off x="2312988" y="2633663"/>
            <a:ext cx="1536700" cy="1536700"/>
          </a:xfrm>
          <a:prstGeom prst="rect">
            <a:avLst/>
          </a:prstGeom>
          <a:noFill/>
          <a:ln w="9525">
            <a:noFill/>
            <a:miter lim="800000"/>
            <a:headEnd/>
            <a:tailEnd/>
          </a:ln>
        </p:spPr>
      </p:pic>
      <p:pic>
        <p:nvPicPr>
          <p:cNvPr id="6" name="图片 5"/>
          <p:cNvPicPr>
            <a:picLocks noChangeAspect="1"/>
          </p:cNvPicPr>
          <p:nvPr/>
        </p:nvPicPr>
        <p:blipFill>
          <a:blip r:embed="rId3"/>
          <a:srcRect/>
          <a:stretch>
            <a:fillRect/>
          </a:stretch>
        </p:blipFill>
        <p:spPr bwMode="auto">
          <a:xfrm>
            <a:off x="3952875" y="2438400"/>
            <a:ext cx="2160588" cy="2160588"/>
          </a:xfrm>
          <a:prstGeom prst="rect">
            <a:avLst/>
          </a:prstGeom>
          <a:noFill/>
          <a:ln w="9525">
            <a:noFill/>
            <a:miter lim="800000"/>
            <a:headEnd/>
            <a:tailEnd/>
          </a:ln>
        </p:spPr>
      </p:pic>
      <p:pic>
        <p:nvPicPr>
          <p:cNvPr id="7" name="图片 6"/>
          <p:cNvPicPr>
            <a:picLocks noChangeAspect="1"/>
          </p:cNvPicPr>
          <p:nvPr/>
        </p:nvPicPr>
        <p:blipFill>
          <a:blip r:embed="rId4"/>
          <a:srcRect/>
          <a:stretch>
            <a:fillRect/>
          </a:stretch>
        </p:blipFill>
        <p:spPr bwMode="auto">
          <a:xfrm>
            <a:off x="6216650" y="2638425"/>
            <a:ext cx="1800225" cy="2062163"/>
          </a:xfrm>
          <a:prstGeom prst="rect">
            <a:avLst/>
          </a:prstGeom>
          <a:noFill/>
          <a:ln w="9525">
            <a:noFill/>
            <a:miter lim="800000"/>
            <a:headEnd/>
            <a:tailEnd/>
          </a:ln>
        </p:spPr>
      </p:pic>
      <p:sp>
        <p:nvSpPr>
          <p:cNvPr id="162822" name="Rectangle 2"/>
          <p:cNvSpPr>
            <a:spLocks noGrp="1" noChangeArrowheads="1"/>
          </p:cNvSpPr>
          <p:nvPr>
            <p:ph type="title"/>
          </p:nvPr>
        </p:nvSpPr>
        <p:spPr>
          <a:xfrm>
            <a:off x="457200" y="73025"/>
            <a:ext cx="8229600" cy="811213"/>
          </a:xfrm>
        </p:spPr>
        <p:txBody>
          <a:bodyPr/>
          <a:lstStyle/>
          <a:p>
            <a:pPr eaLnBrk="1" hangingPunct="1"/>
            <a:r>
              <a:rPr lang="en-US" altLang="zh-CN" b="1" smtClean="0"/>
              <a:t>3.9 </a:t>
            </a:r>
            <a:r>
              <a:rPr lang="zh-CN" altLang="en-US" b="1" smtClean="0">
                <a:solidFill>
                  <a:srgbClr val="FF0000"/>
                </a:solidFill>
              </a:rPr>
              <a:t>静态</a:t>
            </a:r>
            <a:r>
              <a:rPr lang="zh-CN" altLang="en-US" b="1" smtClean="0"/>
              <a:t>成员</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fade">
                                      <p:cBhvr>
                                        <p:cTn id="7" dur="1000"/>
                                        <p:tgtEl>
                                          <p:spTgt spid="75779">
                                            <p:txEl>
                                              <p:pRg st="0" end="0"/>
                                            </p:txEl>
                                          </p:spTgt>
                                        </p:tgtEl>
                                      </p:cBhvr>
                                    </p:animEffect>
                                    <p:anim calcmode="lin" valueType="num">
                                      <p:cBhvr>
                                        <p:cTn id="8" dur="10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57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5779"/>
                                        </p:tgtEl>
                                        <p:attrNameLst>
                                          <p:attrName>style.visibility</p:attrName>
                                        </p:attrNameLst>
                                      </p:cBhvr>
                                      <p:to>
                                        <p:strVal val="visible"/>
                                      </p:to>
                                    </p:set>
                                    <p:animEffect transition="in" filter="wipe(down)">
                                      <p:cBhvr>
                                        <p:cTn id="14" dur="500"/>
                                        <p:tgtEl>
                                          <p:spTgt spid="7577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5779">
                                            <p:txEl>
                                              <p:pRg st="5" end="5"/>
                                            </p:txEl>
                                          </p:spTgt>
                                        </p:tgtEl>
                                        <p:attrNameLst>
                                          <p:attrName>style.visibility</p:attrName>
                                        </p:attrNameLst>
                                      </p:cBhvr>
                                      <p:to>
                                        <p:strVal val="visible"/>
                                      </p:to>
                                    </p:set>
                                    <p:animEffect transition="in" filter="fade">
                                      <p:cBhvr>
                                        <p:cTn id="37" dur="1000"/>
                                        <p:tgtEl>
                                          <p:spTgt spid="75779">
                                            <p:txEl>
                                              <p:pRg st="5" end="5"/>
                                            </p:txEl>
                                          </p:spTgt>
                                        </p:tgtEl>
                                      </p:cBhvr>
                                    </p:animEffect>
                                    <p:anim calcmode="lin" valueType="num">
                                      <p:cBhvr>
                                        <p:cTn id="38" dur="1000" fill="hold"/>
                                        <p:tgtEl>
                                          <p:spTgt spid="75779">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7577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5779">
                                            <p:txEl>
                                              <p:pRg st="6" end="6"/>
                                            </p:txEl>
                                          </p:spTgt>
                                        </p:tgtEl>
                                        <p:attrNameLst>
                                          <p:attrName>style.visibility</p:attrName>
                                        </p:attrNameLst>
                                      </p:cBhvr>
                                      <p:to>
                                        <p:strVal val="visible"/>
                                      </p:to>
                                    </p:set>
                                    <p:animEffect transition="in" filter="fade">
                                      <p:cBhvr>
                                        <p:cTn id="44" dur="1000"/>
                                        <p:tgtEl>
                                          <p:spTgt spid="75779">
                                            <p:txEl>
                                              <p:pRg st="6" end="6"/>
                                            </p:txEl>
                                          </p:spTgt>
                                        </p:tgtEl>
                                      </p:cBhvr>
                                    </p:animEffect>
                                    <p:anim calcmode="lin" valueType="num">
                                      <p:cBhvr>
                                        <p:cTn id="45" dur="1000" fill="hold"/>
                                        <p:tgtEl>
                                          <p:spTgt spid="75779">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57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r>
              <a:rPr lang="zh-CN" altLang="zh-CN" sz="2400" b="1" smtClean="0">
                <a:solidFill>
                  <a:srgbClr val="0000CC"/>
                </a:solidFill>
              </a:rPr>
              <a:t>问题分析与数据抽象</a:t>
            </a:r>
            <a:endParaRPr lang="zh-CN" altLang="zh-CN" sz="2400" b="1" smtClean="0">
              <a:solidFill>
                <a:srgbClr val="0000CC"/>
              </a:solidFill>
            </a:endParaRPr>
          </a:p>
          <a:p>
            <a:pPr lvl="1"/>
            <a:r>
              <a:rPr lang="zh-CN" altLang="zh-CN" sz="2400" b="1" smtClean="0"/>
              <a:t>用</a:t>
            </a:r>
            <a:r>
              <a:rPr lang="en-US" altLang="zh-CN" sz="2400" b="1" smtClean="0"/>
              <a:t>Book</a:t>
            </a:r>
            <a:r>
              <a:rPr lang="zh-CN" altLang="zh-CN" sz="2400" b="1" smtClean="0"/>
              <a:t>表示书类，每本书都有书名和定价，可以抽象出数据成员</a:t>
            </a:r>
            <a:r>
              <a:rPr lang="en-US" altLang="zh-CN" sz="2400" b="1" smtClean="0">
                <a:solidFill>
                  <a:srgbClr val="FF0000"/>
                </a:solidFill>
              </a:rPr>
              <a:t>bkName</a:t>
            </a:r>
            <a:r>
              <a:rPr lang="zh-CN" altLang="zh-CN" sz="2400" b="1" smtClean="0"/>
              <a:t>和</a:t>
            </a:r>
            <a:r>
              <a:rPr lang="en-US" altLang="zh-CN" sz="2400" b="1" smtClean="0">
                <a:solidFill>
                  <a:srgbClr val="FF0000"/>
                </a:solidFill>
              </a:rPr>
              <a:t>price</a:t>
            </a:r>
            <a:r>
              <a:rPr lang="zh-CN" altLang="zh-CN" sz="2400" b="1" smtClean="0"/>
              <a:t>来表示它们。</a:t>
            </a:r>
            <a:endParaRPr lang="en-US" altLang="zh-CN" sz="2400" b="1" smtClean="0"/>
          </a:p>
          <a:p>
            <a:pPr lvl="1"/>
            <a:r>
              <a:rPr lang="zh-CN" altLang="zh-CN" sz="2400" b="1" smtClean="0"/>
              <a:t>书的本数和总价则不是每本书都有的数据，整个书类用一个变量统计就可以了，用静态成员</a:t>
            </a:r>
            <a:r>
              <a:rPr lang="en-US" altLang="zh-CN" sz="2400" b="1" smtClean="0">
                <a:solidFill>
                  <a:srgbClr val="FF0000"/>
                </a:solidFill>
              </a:rPr>
              <a:t>number</a:t>
            </a:r>
            <a:r>
              <a:rPr lang="zh-CN" altLang="zh-CN" sz="2400" b="1" smtClean="0">
                <a:solidFill>
                  <a:srgbClr val="FF0000"/>
                </a:solidFill>
              </a:rPr>
              <a:t>、</a:t>
            </a:r>
            <a:r>
              <a:rPr lang="en-US" altLang="zh-CN" sz="2400" b="1" smtClean="0">
                <a:solidFill>
                  <a:srgbClr val="FF0000"/>
                </a:solidFill>
              </a:rPr>
              <a:t>totalPrice</a:t>
            </a:r>
            <a:r>
              <a:rPr lang="zh-CN" altLang="zh-CN" sz="2400" b="1" smtClean="0"/>
              <a:t>表示书的本数和总价正好符合要求。</a:t>
            </a:r>
            <a:endParaRPr lang="en-US" altLang="zh-CN" sz="2400" b="1" smtClean="0"/>
          </a:p>
          <a:p>
            <a:pPr lvl="1"/>
            <a:r>
              <a:rPr lang="zh-CN" altLang="zh-CN" sz="2400" b="1" smtClean="0"/>
              <a:t>为了访问数据成员，以数据成员为中心，分别为每个成员设置修改成员值的接口函数</a:t>
            </a:r>
            <a:r>
              <a:rPr lang="en-US" altLang="zh-CN" sz="2400" b="1" smtClean="0">
                <a:solidFill>
                  <a:srgbClr val="FF0000"/>
                </a:solidFill>
              </a:rPr>
              <a:t>setxx</a:t>
            </a:r>
            <a:r>
              <a:rPr lang="zh-CN" altLang="zh-CN" sz="2400" b="1" smtClean="0"/>
              <a:t>和读取成员值的</a:t>
            </a:r>
            <a:r>
              <a:rPr lang="en-US" altLang="zh-CN" sz="2400" b="1" smtClean="0">
                <a:solidFill>
                  <a:srgbClr val="FF0000"/>
                </a:solidFill>
              </a:rPr>
              <a:t>getxx</a:t>
            </a:r>
            <a:r>
              <a:rPr lang="zh-CN" altLang="zh-CN" sz="2400" b="1" smtClean="0"/>
              <a:t>函数，以及显示书本信息和统计结果的函数</a:t>
            </a:r>
            <a:r>
              <a:rPr lang="en-US" altLang="zh-CN" sz="2400" b="1" smtClean="0">
                <a:solidFill>
                  <a:srgbClr val="FF0000"/>
                </a:solidFill>
              </a:rPr>
              <a:t>display</a:t>
            </a:r>
            <a:r>
              <a:rPr lang="zh-CN" altLang="zh-CN" sz="2400" b="1" smtClean="0"/>
              <a:t>。</a:t>
            </a:r>
            <a:endParaRPr lang="en-US" altLang="zh-CN" sz="2400" b="1" smtClean="0"/>
          </a:p>
          <a:p>
            <a:pPr lvl="1"/>
            <a:r>
              <a:rPr lang="zh-CN" altLang="zh-CN" sz="2400" b="1" smtClean="0"/>
              <a:t>每定义一本新书就增加</a:t>
            </a:r>
            <a:r>
              <a:rPr lang="en-US" altLang="zh-CN" sz="2400" b="1" smtClean="0">
                <a:sym typeface="+mn-ea"/>
              </a:rPr>
              <a:t>number</a:t>
            </a:r>
            <a:r>
              <a:rPr lang="zh-CN" altLang="zh-CN" sz="2400" b="1" smtClean="0"/>
              <a:t>和总价，每析构一本书就减少</a:t>
            </a:r>
            <a:r>
              <a:rPr lang="en-US" altLang="zh-CN" sz="2400" b="1" smtClean="0">
                <a:sym typeface="+mn-ea"/>
              </a:rPr>
              <a:t>number</a:t>
            </a:r>
            <a:r>
              <a:rPr lang="zh-CN" altLang="zh-CN" sz="2400" b="1" smtClean="0"/>
              <a:t>和总价</a:t>
            </a:r>
            <a:r>
              <a:rPr lang="zh-CN" altLang="en-US" sz="2400" b="1" smtClean="0"/>
              <a:t>，可以通过</a:t>
            </a:r>
            <a:r>
              <a:rPr lang="zh-CN" altLang="en-US" sz="2400" b="1" smtClean="0">
                <a:solidFill>
                  <a:srgbClr val="FF0000"/>
                </a:solidFill>
              </a:rPr>
              <a:t>构造函数和析构函数</a:t>
            </a:r>
            <a:r>
              <a:rPr lang="zh-CN" altLang="en-US" sz="2400" b="1" smtClean="0"/>
              <a:t>实现这一要求</a:t>
            </a:r>
            <a:endParaRPr lang="en-US" altLang="zh-CN" sz="2400" b="1" smtClean="0"/>
          </a:p>
          <a:p>
            <a:pPr lvl="1"/>
            <a:r>
              <a:rPr lang="zh-CN" altLang="zh-CN" sz="2400" b="1" smtClean="0"/>
              <a:t>修改书价也会引起总价的变化。</a:t>
            </a:r>
            <a:endParaRPr lang="zh-CN" altLang="zh-CN" sz="2400" b="1" smtClean="0"/>
          </a:p>
          <a:p>
            <a:pPr lvl="1"/>
            <a:endParaRPr lang="zh-CN" altLang="en-US" sz="2000" b="1" smtClean="0"/>
          </a:p>
        </p:txBody>
      </p:sp>
      <p:sp>
        <p:nvSpPr>
          <p:cNvPr id="164866" name="Rectangle 2"/>
          <p:cNvSpPr>
            <a:spLocks noGrp="1" noChangeArrowheads="1"/>
          </p:cNvSpPr>
          <p:nvPr>
            <p:ph type="title"/>
          </p:nvPr>
        </p:nvSpPr>
        <p:spPr>
          <a:xfrm>
            <a:off x="457200" y="73025"/>
            <a:ext cx="8229600" cy="811213"/>
          </a:xfrm>
        </p:spPr>
        <p:txBody>
          <a:bodyPr/>
          <a:lstStyle/>
          <a:p>
            <a:pPr eaLnBrk="1" hangingPunct="1"/>
            <a:r>
              <a:rPr lang="en-US" altLang="zh-CN" b="1" smtClean="0"/>
              <a:t>3.9 </a:t>
            </a:r>
            <a:r>
              <a:rPr lang="zh-CN" altLang="en-US" b="1" smtClean="0">
                <a:solidFill>
                  <a:srgbClr val="FF0000"/>
                </a:solidFill>
              </a:rPr>
              <a:t>静态</a:t>
            </a:r>
            <a:r>
              <a:rPr lang="zh-CN" altLang="en-US" b="1" smtClean="0"/>
              <a:t>成员</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内容占位符 2"/>
          <p:cNvSpPr>
            <a:spLocks noGrp="1"/>
          </p:cNvSpPr>
          <p:nvPr>
            <p:ph idx="1"/>
          </p:nvPr>
        </p:nvSpPr>
        <p:spPr>
          <a:xfrm>
            <a:off x="250825" y="1076325"/>
            <a:ext cx="4043363" cy="5168900"/>
          </a:xfrm>
        </p:spPr>
        <p:txBody>
          <a:bodyPr/>
          <a:lstStyle/>
          <a:p>
            <a:r>
              <a:rPr lang="en-US" altLang="zh-CN" sz="2800" smtClean="0">
                <a:solidFill>
                  <a:srgbClr val="0000CC"/>
                </a:solidFill>
              </a:rPr>
              <a:t>Book</a:t>
            </a:r>
            <a:r>
              <a:rPr lang="zh-CN" altLang="en-US" sz="2800" smtClean="0">
                <a:solidFill>
                  <a:srgbClr val="0000CC"/>
                </a:solidFill>
              </a:rPr>
              <a:t>类抽象的结果</a:t>
            </a:r>
            <a:endParaRPr lang="en-US" altLang="zh-CN" sz="2800" smtClean="0">
              <a:solidFill>
                <a:srgbClr val="0000CC"/>
              </a:solidFill>
            </a:endParaRPr>
          </a:p>
          <a:p>
            <a:pPr lvl="1"/>
            <a:r>
              <a:rPr lang="zh-CN" altLang="en-US" smtClean="0"/>
              <a:t>其中下划线成员表示静态成员</a:t>
            </a:r>
            <a:endParaRPr lang="zh-CN" altLang="en-US" smtClean="0"/>
          </a:p>
        </p:txBody>
      </p:sp>
      <p:sp>
        <p:nvSpPr>
          <p:cNvPr id="165890" name="Rectangle 2"/>
          <p:cNvSpPr>
            <a:spLocks noGrp="1" noChangeArrowheads="1"/>
          </p:cNvSpPr>
          <p:nvPr>
            <p:ph type="title"/>
          </p:nvPr>
        </p:nvSpPr>
        <p:spPr>
          <a:xfrm>
            <a:off x="457200" y="73025"/>
            <a:ext cx="8229600" cy="811213"/>
          </a:xfrm>
        </p:spPr>
        <p:txBody>
          <a:bodyPr/>
          <a:lstStyle/>
          <a:p>
            <a:pPr eaLnBrk="1" hangingPunct="1"/>
            <a:r>
              <a:rPr lang="en-US" altLang="zh-CN" b="1" smtClean="0"/>
              <a:t>3.9 </a:t>
            </a:r>
            <a:r>
              <a:rPr lang="zh-CN" altLang="en-US" b="1" smtClean="0">
                <a:solidFill>
                  <a:srgbClr val="FF0000"/>
                </a:solidFill>
              </a:rPr>
              <a:t>静态</a:t>
            </a:r>
            <a:r>
              <a:rPr lang="zh-CN" altLang="en-US" b="1" smtClean="0"/>
              <a:t>成员</a:t>
            </a:r>
            <a:endParaRPr lang="zh-CN" altLang="en-US" b="1" smtClean="0"/>
          </a:p>
        </p:txBody>
      </p:sp>
      <p:pic>
        <p:nvPicPr>
          <p:cNvPr id="165891" name="Picture 2"/>
          <p:cNvPicPr>
            <a:picLocks noChangeAspect="1" noChangeArrowheads="1"/>
          </p:cNvPicPr>
          <p:nvPr/>
        </p:nvPicPr>
        <p:blipFill>
          <a:blip r:embed="rId1"/>
          <a:srcRect/>
          <a:stretch>
            <a:fillRect/>
          </a:stretch>
        </p:blipFill>
        <p:spPr bwMode="auto">
          <a:xfrm>
            <a:off x="4294188" y="1100138"/>
            <a:ext cx="4392612" cy="5770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1"/>
          </p:nvPr>
        </p:nvSpPr>
        <p:spPr>
          <a:xfrm>
            <a:off x="301625" y="127000"/>
            <a:ext cx="8828088" cy="6718300"/>
          </a:xfrm>
        </p:spPr>
        <p:txBody>
          <a:bodyPr/>
          <a:lstStyle/>
          <a:p>
            <a:pPr marL="0" indent="0">
              <a:lnSpc>
                <a:spcPts val="2125"/>
              </a:lnSpc>
              <a:spcBef>
                <a:spcPct val="0"/>
              </a:spcBef>
              <a:buFontTx/>
              <a:buNone/>
            </a:pPr>
            <a:r>
              <a:rPr lang="en-US" altLang="zh-CN" sz="2000" b="1" smtClean="0"/>
              <a:t>#include &lt;iostream&gt;</a:t>
            </a:r>
            <a:endParaRPr lang="zh-CN" altLang="zh-CN" sz="2000" b="1" smtClean="0"/>
          </a:p>
          <a:p>
            <a:pPr marL="0" indent="0">
              <a:lnSpc>
                <a:spcPts val="2125"/>
              </a:lnSpc>
              <a:spcBef>
                <a:spcPct val="0"/>
              </a:spcBef>
              <a:buFontTx/>
              <a:buNone/>
            </a:pPr>
            <a:r>
              <a:rPr lang="en-US" altLang="zh-CN" sz="2000" b="1" smtClean="0"/>
              <a:t>#include &lt;cstring&gt;</a:t>
            </a:r>
            <a:endParaRPr lang="zh-CN" altLang="zh-CN" sz="2000" b="1" smtClean="0"/>
          </a:p>
          <a:p>
            <a:pPr marL="0" indent="0">
              <a:lnSpc>
                <a:spcPts val="2125"/>
              </a:lnSpc>
              <a:spcBef>
                <a:spcPct val="0"/>
              </a:spcBef>
              <a:buFontTx/>
              <a:buNone/>
            </a:pPr>
            <a:r>
              <a:rPr lang="en-US" altLang="zh-CN" sz="2000" b="1" smtClean="0"/>
              <a:t>using namespace std;</a:t>
            </a:r>
            <a:endParaRPr lang="zh-CN" altLang="zh-CN" sz="2000" b="1" smtClean="0"/>
          </a:p>
          <a:p>
            <a:pPr marL="0" indent="0">
              <a:lnSpc>
                <a:spcPts val="2125"/>
              </a:lnSpc>
              <a:spcBef>
                <a:spcPct val="0"/>
              </a:spcBef>
              <a:buFontTx/>
              <a:buNone/>
            </a:pPr>
            <a:r>
              <a:rPr lang="en-US" altLang="zh-CN" sz="2000" b="1" smtClean="0"/>
              <a:t>class Book {</a:t>
            </a:r>
            <a:endParaRPr lang="zh-CN" altLang="zh-CN" sz="2000" b="1" smtClean="0"/>
          </a:p>
          <a:p>
            <a:pPr marL="0" indent="0">
              <a:lnSpc>
                <a:spcPts val="2125"/>
              </a:lnSpc>
              <a:spcBef>
                <a:spcPct val="0"/>
              </a:spcBef>
              <a:buFontTx/>
              <a:buNone/>
            </a:pPr>
            <a:r>
              <a:rPr lang="en-US" altLang="zh-CN" sz="2000" b="1" smtClean="0"/>
              <a:t>private:</a:t>
            </a:r>
            <a:endParaRPr lang="zh-CN" altLang="zh-CN" sz="2000" b="1" smtClean="0"/>
          </a:p>
          <a:p>
            <a:pPr marL="0" indent="0">
              <a:lnSpc>
                <a:spcPts val="2125"/>
              </a:lnSpc>
              <a:spcBef>
                <a:spcPct val="0"/>
              </a:spcBef>
              <a:buFontTx/>
              <a:buNone/>
            </a:pPr>
            <a:r>
              <a:rPr lang="en-US" altLang="zh-CN" sz="2000" b="1" smtClean="0"/>
              <a:t>	string bkName;</a:t>
            </a:r>
            <a:endParaRPr lang="zh-CN" altLang="zh-CN" sz="2000" b="1" smtClean="0"/>
          </a:p>
          <a:p>
            <a:pPr marL="0" indent="0">
              <a:lnSpc>
                <a:spcPts val="2125"/>
              </a:lnSpc>
              <a:spcBef>
                <a:spcPct val="0"/>
              </a:spcBef>
              <a:buFontTx/>
              <a:buNone/>
            </a:pPr>
            <a:r>
              <a:rPr lang="en-US" altLang="zh-CN" sz="2000" b="1" smtClean="0"/>
              <a:t>	double price;</a:t>
            </a:r>
            <a:endParaRPr lang="zh-CN" altLang="zh-CN" sz="2000" b="1" smtClean="0"/>
          </a:p>
          <a:p>
            <a:pPr marL="0" indent="0">
              <a:lnSpc>
                <a:spcPts val="2125"/>
              </a:lnSpc>
              <a:spcBef>
                <a:spcPct val="0"/>
              </a:spcBef>
              <a:buFontTx/>
              <a:buNone/>
            </a:pPr>
            <a:r>
              <a:rPr lang="en-US" altLang="zh-CN" sz="2000" b="1" smtClean="0"/>
              <a:t>	</a:t>
            </a:r>
            <a:r>
              <a:rPr lang="en-US" altLang="zh-CN" sz="2000" b="1" smtClean="0">
                <a:solidFill>
                  <a:srgbClr val="FF0000"/>
                </a:solidFill>
              </a:rPr>
              <a:t>static</a:t>
            </a:r>
            <a:r>
              <a:rPr lang="en-US" altLang="zh-CN" sz="2000" b="1" smtClean="0"/>
              <a:t> int number;</a:t>
            </a:r>
            <a:endParaRPr lang="zh-CN" altLang="zh-CN" sz="2000" b="1" smtClean="0"/>
          </a:p>
          <a:p>
            <a:pPr marL="0" indent="0">
              <a:lnSpc>
                <a:spcPts val="2125"/>
              </a:lnSpc>
              <a:spcBef>
                <a:spcPct val="0"/>
              </a:spcBef>
              <a:buFontTx/>
              <a:buNone/>
            </a:pPr>
            <a:r>
              <a:rPr lang="en-US" altLang="zh-CN" sz="2000" b="1" smtClean="0"/>
              <a:t>	</a:t>
            </a:r>
            <a:r>
              <a:rPr lang="en-US" altLang="zh-CN" sz="2000" b="1" smtClean="0">
                <a:solidFill>
                  <a:srgbClr val="FF0000"/>
                </a:solidFill>
              </a:rPr>
              <a:t>static</a:t>
            </a:r>
            <a:r>
              <a:rPr lang="en-US" altLang="zh-CN" sz="2000" b="1" smtClean="0"/>
              <a:t> double totalPrice;</a:t>
            </a:r>
            <a:endParaRPr lang="zh-CN" altLang="zh-CN" sz="2000" b="1" smtClean="0"/>
          </a:p>
          <a:p>
            <a:pPr marL="0" indent="0">
              <a:lnSpc>
                <a:spcPts val="2125"/>
              </a:lnSpc>
              <a:spcBef>
                <a:spcPct val="0"/>
              </a:spcBef>
              <a:buFontTx/>
              <a:buNone/>
            </a:pPr>
            <a:r>
              <a:rPr lang="en-US" altLang="zh-CN" sz="2000" b="1" smtClean="0"/>
              <a:t>public:</a:t>
            </a:r>
            <a:endParaRPr lang="zh-CN" altLang="zh-CN" sz="2000" b="1" smtClean="0"/>
          </a:p>
          <a:p>
            <a:pPr marL="0" indent="0">
              <a:lnSpc>
                <a:spcPts val="2125"/>
              </a:lnSpc>
              <a:spcBef>
                <a:spcPct val="0"/>
              </a:spcBef>
              <a:buFontTx/>
              <a:buNone/>
            </a:pPr>
            <a:r>
              <a:rPr lang="en-US" altLang="zh-CN" sz="2000" b="1" smtClean="0"/>
              <a:t>	Book() { bkName = ""; price = 0; number++; };</a:t>
            </a:r>
            <a:endParaRPr lang="zh-CN" altLang="zh-CN" sz="2000" b="1" smtClean="0"/>
          </a:p>
          <a:p>
            <a:pPr marL="0" indent="0">
              <a:lnSpc>
                <a:spcPts val="2125"/>
              </a:lnSpc>
              <a:spcBef>
                <a:spcPct val="0"/>
              </a:spcBef>
              <a:buFontTx/>
              <a:buNone/>
            </a:pPr>
            <a:r>
              <a:rPr lang="en-US" altLang="zh-CN" sz="2000" b="1" smtClean="0"/>
              <a:t>	Book(string , double);</a:t>
            </a:r>
            <a:endParaRPr lang="zh-CN" altLang="zh-CN" sz="2000" b="1" smtClean="0"/>
          </a:p>
          <a:p>
            <a:pPr marL="0" indent="0">
              <a:lnSpc>
                <a:spcPts val="2125"/>
              </a:lnSpc>
              <a:spcBef>
                <a:spcPct val="0"/>
              </a:spcBef>
              <a:buFontTx/>
              <a:buNone/>
            </a:pPr>
            <a:r>
              <a:rPr lang="en-US" altLang="zh-CN" sz="2000" b="1" smtClean="0"/>
              <a:t>	~Book();</a:t>
            </a:r>
            <a:endParaRPr lang="zh-CN" altLang="zh-CN" sz="2000" b="1" smtClean="0"/>
          </a:p>
          <a:p>
            <a:pPr marL="0" indent="0">
              <a:lnSpc>
                <a:spcPts val="2125"/>
              </a:lnSpc>
              <a:spcBef>
                <a:spcPct val="0"/>
              </a:spcBef>
              <a:buFontTx/>
              <a:buNone/>
            </a:pPr>
            <a:r>
              <a:rPr lang="en-US" altLang="zh-CN" sz="2000" b="1" smtClean="0"/>
              <a:t>	void setName(string bname) { bkName = bname; }</a:t>
            </a:r>
            <a:endParaRPr lang="zh-CN" altLang="zh-CN" sz="2000" b="1" smtClean="0"/>
          </a:p>
          <a:p>
            <a:pPr marL="0" indent="0">
              <a:lnSpc>
                <a:spcPts val="2125"/>
              </a:lnSpc>
              <a:spcBef>
                <a:spcPct val="0"/>
              </a:spcBef>
              <a:buFontTx/>
              <a:buNone/>
            </a:pPr>
            <a:r>
              <a:rPr lang="en-US" altLang="zh-CN" sz="2000" b="1" smtClean="0"/>
              <a:t>	void setPrice(double bprice) { </a:t>
            </a:r>
            <a:endParaRPr lang="zh-CN" altLang="zh-CN" sz="2000" b="1" smtClean="0"/>
          </a:p>
          <a:p>
            <a:pPr marL="0" indent="0">
              <a:lnSpc>
                <a:spcPts val="2125"/>
              </a:lnSpc>
              <a:spcBef>
                <a:spcPct val="0"/>
              </a:spcBef>
              <a:buFontTx/>
              <a:buNone/>
            </a:pPr>
            <a:r>
              <a:rPr lang="en-US" altLang="zh-CN" sz="2000" b="1" smtClean="0"/>
              <a:t>		</a:t>
            </a:r>
            <a:r>
              <a:rPr lang="en-US" altLang="zh-CN" sz="2000" b="1" smtClean="0">
                <a:solidFill>
                  <a:srgbClr val="FF0000"/>
                </a:solidFill>
              </a:rPr>
              <a:t>totalPrice -= price;</a:t>
            </a:r>
            <a:endParaRPr lang="en-US" altLang="zh-CN" sz="2000" b="1" smtClean="0">
              <a:solidFill>
                <a:srgbClr val="FF0000"/>
              </a:solidFill>
            </a:endParaRPr>
          </a:p>
          <a:p>
            <a:pPr marL="0" indent="0">
              <a:lnSpc>
                <a:spcPts val="2125"/>
              </a:lnSpc>
              <a:spcBef>
                <a:spcPct val="0"/>
              </a:spcBef>
              <a:buFontTx/>
              <a:buNone/>
            </a:pPr>
            <a:r>
              <a:rPr lang="en-US" altLang="zh-CN" sz="2000" b="1" smtClean="0">
                <a:solidFill>
                  <a:srgbClr val="FF0000"/>
                </a:solidFill>
              </a:rPr>
              <a:t>		price = bprice; </a:t>
            </a:r>
            <a:endParaRPr lang="en-US" altLang="zh-CN" sz="2000" b="1" smtClean="0">
              <a:solidFill>
                <a:srgbClr val="FF0000"/>
              </a:solidFill>
            </a:endParaRPr>
          </a:p>
          <a:p>
            <a:pPr marL="0" indent="0">
              <a:lnSpc>
                <a:spcPts val="2125"/>
              </a:lnSpc>
              <a:spcBef>
                <a:spcPct val="0"/>
              </a:spcBef>
              <a:buFontTx/>
              <a:buNone/>
            </a:pPr>
            <a:r>
              <a:rPr lang="en-US" altLang="zh-CN" sz="2000" b="1" smtClean="0">
                <a:solidFill>
                  <a:srgbClr val="FF0000"/>
                </a:solidFill>
              </a:rPr>
              <a:t>		totalPrice +=price;</a:t>
            </a:r>
            <a:endParaRPr lang="en-US" altLang="zh-CN" sz="2000" b="1" smtClean="0">
              <a:solidFill>
                <a:srgbClr val="FF0000"/>
              </a:solidFill>
            </a:endParaRPr>
          </a:p>
          <a:p>
            <a:pPr marL="0" indent="0">
              <a:lnSpc>
                <a:spcPts val="2125"/>
              </a:lnSpc>
              <a:spcBef>
                <a:spcPct val="0"/>
              </a:spcBef>
              <a:buFontTx/>
              <a:buNone/>
            </a:pPr>
            <a:r>
              <a:rPr lang="en-US" altLang="zh-CN" sz="2000" b="1" smtClean="0"/>
              <a:t>	}</a:t>
            </a:r>
            <a:endParaRPr lang="zh-CN" altLang="zh-CN" sz="2000" b="1" smtClean="0"/>
          </a:p>
          <a:p>
            <a:pPr marL="0" indent="0">
              <a:lnSpc>
                <a:spcPts val="2125"/>
              </a:lnSpc>
              <a:spcBef>
                <a:spcPct val="0"/>
              </a:spcBef>
              <a:buFontTx/>
              <a:buNone/>
            </a:pPr>
            <a:r>
              <a:rPr lang="en-US" altLang="zh-CN" sz="2000" b="1" smtClean="0"/>
              <a:t>	double getPrice() { return price; }</a:t>
            </a:r>
            <a:endParaRPr lang="zh-CN" altLang="zh-CN" sz="2000" b="1" smtClean="0"/>
          </a:p>
          <a:p>
            <a:pPr marL="0" indent="0">
              <a:lnSpc>
                <a:spcPts val="2125"/>
              </a:lnSpc>
              <a:spcBef>
                <a:spcPct val="0"/>
              </a:spcBef>
              <a:buFontTx/>
              <a:buNone/>
            </a:pPr>
            <a:r>
              <a:rPr lang="en-US" altLang="zh-CN" sz="2000" b="1" smtClean="0"/>
              <a:t>	string getName() { return bkName; }</a:t>
            </a:r>
            <a:endParaRPr lang="zh-CN" altLang="zh-CN" sz="2000" b="1" smtClean="0"/>
          </a:p>
          <a:p>
            <a:pPr marL="0" indent="0">
              <a:lnSpc>
                <a:spcPts val="2125"/>
              </a:lnSpc>
              <a:spcBef>
                <a:spcPct val="0"/>
              </a:spcBef>
              <a:buFontTx/>
              <a:buNone/>
            </a:pPr>
            <a:r>
              <a:rPr lang="en-US" altLang="zh-CN" sz="2000" b="1" smtClean="0"/>
              <a:t>	</a:t>
            </a:r>
            <a:r>
              <a:rPr lang="en-US" altLang="zh-CN" sz="2000" b="1" smtClean="0">
                <a:solidFill>
                  <a:srgbClr val="FF0000"/>
                </a:solidFill>
              </a:rPr>
              <a:t>static</a:t>
            </a:r>
            <a:r>
              <a:rPr lang="en-US" altLang="zh-CN" sz="2000" b="1" smtClean="0"/>
              <a:t> int getNumber() { return number; }</a:t>
            </a:r>
            <a:endParaRPr lang="zh-CN" altLang="zh-CN" sz="2000" b="1" smtClean="0"/>
          </a:p>
          <a:p>
            <a:pPr marL="0" indent="0">
              <a:lnSpc>
                <a:spcPts val="2125"/>
              </a:lnSpc>
              <a:spcBef>
                <a:spcPct val="0"/>
              </a:spcBef>
              <a:buFontTx/>
              <a:buNone/>
            </a:pPr>
            <a:r>
              <a:rPr lang="en-US" altLang="zh-CN" sz="2000" b="1" smtClean="0"/>
              <a:t>	</a:t>
            </a:r>
            <a:r>
              <a:rPr lang="en-US" altLang="zh-CN" sz="2000" b="1" smtClean="0">
                <a:solidFill>
                  <a:srgbClr val="FF0000"/>
                </a:solidFill>
              </a:rPr>
              <a:t>static</a:t>
            </a:r>
            <a:r>
              <a:rPr lang="en-US" altLang="zh-CN" sz="2000" b="1" smtClean="0"/>
              <a:t> double getTotalPrice() { return totalPrice; }</a:t>
            </a:r>
            <a:endParaRPr lang="zh-CN" altLang="zh-CN" sz="2000" b="1" smtClean="0"/>
          </a:p>
          <a:p>
            <a:pPr marL="0" indent="0">
              <a:lnSpc>
                <a:spcPts val="2125"/>
              </a:lnSpc>
              <a:spcBef>
                <a:spcPct val="0"/>
              </a:spcBef>
              <a:buFontTx/>
              <a:buNone/>
            </a:pPr>
            <a:r>
              <a:rPr lang="en-US" altLang="zh-CN" sz="2000" b="1" smtClean="0"/>
              <a:t>	void display();</a:t>
            </a:r>
            <a:endParaRPr lang="zh-CN" altLang="zh-CN" sz="2000" b="1" smtClean="0"/>
          </a:p>
          <a:p>
            <a:pPr marL="0" indent="0">
              <a:lnSpc>
                <a:spcPts val="2125"/>
              </a:lnSpc>
              <a:spcBef>
                <a:spcPct val="0"/>
              </a:spcBef>
              <a:buFontTx/>
              <a:buNone/>
            </a:pPr>
            <a:r>
              <a:rPr lang="en-US" altLang="zh-CN" sz="2000" b="1" smtClean="0"/>
              <a:t>};</a:t>
            </a:r>
            <a:endParaRPr lang="zh-CN" altLang="zh-CN" sz="2000" b="1" smtClean="0"/>
          </a:p>
          <a:p>
            <a:pPr marL="0" indent="0" eaLnBrk="1" hangingPunct="1">
              <a:buFontTx/>
              <a:buNone/>
            </a:pPr>
            <a:endParaRPr lang="zh-CN" altLang="en-US" sz="1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8850">
                                            <p:txEl>
                                              <p:pRg st="5" end="5"/>
                                            </p:txEl>
                                          </p:spTgt>
                                        </p:tgtEl>
                                        <p:attrNameLst>
                                          <p:attrName>style.visibility</p:attrName>
                                        </p:attrNameLst>
                                      </p:cBhvr>
                                      <p:to>
                                        <p:strVal val="visible"/>
                                      </p:to>
                                    </p:set>
                                    <p:animEffect transition="in" filter="fade">
                                      <p:cBhvr>
                                        <p:cTn id="7" dur="1000"/>
                                        <p:tgtEl>
                                          <p:spTgt spid="78850">
                                            <p:txEl>
                                              <p:pRg st="5" end="5"/>
                                            </p:txEl>
                                          </p:spTgt>
                                        </p:tgtEl>
                                      </p:cBhvr>
                                    </p:animEffect>
                                    <p:anim calcmode="lin" valueType="num">
                                      <p:cBhvr>
                                        <p:cTn id="8" dur="1000" fill="hold"/>
                                        <p:tgtEl>
                                          <p:spTgt spid="78850">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78850">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8850">
                                            <p:txEl>
                                              <p:pRg st="6" end="6"/>
                                            </p:txEl>
                                          </p:spTgt>
                                        </p:tgtEl>
                                        <p:attrNameLst>
                                          <p:attrName>style.visibility</p:attrName>
                                        </p:attrNameLst>
                                      </p:cBhvr>
                                      <p:to>
                                        <p:strVal val="visible"/>
                                      </p:to>
                                    </p:set>
                                    <p:animEffect transition="in" filter="fade">
                                      <p:cBhvr>
                                        <p:cTn id="12" dur="1000"/>
                                        <p:tgtEl>
                                          <p:spTgt spid="78850">
                                            <p:txEl>
                                              <p:pRg st="6" end="6"/>
                                            </p:txEl>
                                          </p:spTgt>
                                        </p:tgtEl>
                                      </p:cBhvr>
                                    </p:animEffect>
                                    <p:anim calcmode="lin" valueType="num">
                                      <p:cBhvr>
                                        <p:cTn id="13" dur="1000" fill="hold"/>
                                        <p:tgtEl>
                                          <p:spTgt spid="78850">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78850">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8850">
                                            <p:txEl>
                                              <p:pRg st="7" end="7"/>
                                            </p:txEl>
                                          </p:spTgt>
                                        </p:tgtEl>
                                        <p:attrNameLst>
                                          <p:attrName>style.visibility</p:attrName>
                                        </p:attrNameLst>
                                      </p:cBhvr>
                                      <p:to>
                                        <p:strVal val="visible"/>
                                      </p:to>
                                    </p:set>
                                    <p:animEffect transition="in" filter="fade">
                                      <p:cBhvr>
                                        <p:cTn id="17" dur="1000"/>
                                        <p:tgtEl>
                                          <p:spTgt spid="78850">
                                            <p:txEl>
                                              <p:pRg st="7" end="7"/>
                                            </p:txEl>
                                          </p:spTgt>
                                        </p:tgtEl>
                                      </p:cBhvr>
                                    </p:animEffect>
                                    <p:anim calcmode="lin" valueType="num">
                                      <p:cBhvr>
                                        <p:cTn id="18" dur="1000" fill="hold"/>
                                        <p:tgtEl>
                                          <p:spTgt spid="78850">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8850">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8850">
                                            <p:txEl>
                                              <p:pRg st="8" end="8"/>
                                            </p:txEl>
                                          </p:spTgt>
                                        </p:tgtEl>
                                        <p:attrNameLst>
                                          <p:attrName>style.visibility</p:attrName>
                                        </p:attrNameLst>
                                      </p:cBhvr>
                                      <p:to>
                                        <p:strVal val="visible"/>
                                      </p:to>
                                    </p:set>
                                    <p:animEffect transition="in" filter="fade">
                                      <p:cBhvr>
                                        <p:cTn id="22" dur="1000"/>
                                        <p:tgtEl>
                                          <p:spTgt spid="78850">
                                            <p:txEl>
                                              <p:pRg st="8" end="8"/>
                                            </p:txEl>
                                          </p:spTgt>
                                        </p:tgtEl>
                                      </p:cBhvr>
                                    </p:animEffect>
                                    <p:anim calcmode="lin" valueType="num">
                                      <p:cBhvr>
                                        <p:cTn id="23" dur="1000" fill="hold"/>
                                        <p:tgtEl>
                                          <p:spTgt spid="78850">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7885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8850">
                                            <p:txEl>
                                              <p:pRg st="9" end="9"/>
                                            </p:txEl>
                                          </p:spTgt>
                                        </p:tgtEl>
                                        <p:attrNameLst>
                                          <p:attrName>style.visibility</p:attrName>
                                        </p:attrNameLst>
                                      </p:cBhvr>
                                      <p:to>
                                        <p:strVal val="visible"/>
                                      </p:to>
                                    </p:set>
                                    <p:anim calcmode="lin" valueType="num">
                                      <p:cBhvr additive="base">
                                        <p:cTn id="29" dur="500" fill="hold"/>
                                        <p:tgtEl>
                                          <p:spTgt spid="78850">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885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8850">
                                            <p:txEl>
                                              <p:pRg st="10" end="10"/>
                                            </p:txEl>
                                          </p:spTgt>
                                        </p:tgtEl>
                                        <p:attrNameLst>
                                          <p:attrName>style.visibility</p:attrName>
                                        </p:attrNameLst>
                                      </p:cBhvr>
                                      <p:to>
                                        <p:strVal val="visible"/>
                                      </p:to>
                                    </p:set>
                                    <p:animEffect transition="in" filter="fade">
                                      <p:cBhvr>
                                        <p:cTn id="35" dur="1000"/>
                                        <p:tgtEl>
                                          <p:spTgt spid="78850">
                                            <p:txEl>
                                              <p:pRg st="10" end="10"/>
                                            </p:txEl>
                                          </p:spTgt>
                                        </p:tgtEl>
                                      </p:cBhvr>
                                    </p:animEffect>
                                    <p:anim calcmode="lin" valueType="num">
                                      <p:cBhvr>
                                        <p:cTn id="36" dur="1000" fill="hold"/>
                                        <p:tgtEl>
                                          <p:spTgt spid="78850">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78850">
                                            <p:txEl>
                                              <p:pRg st="10" end="1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8850">
                                            <p:txEl>
                                              <p:pRg st="11" end="11"/>
                                            </p:txEl>
                                          </p:spTgt>
                                        </p:tgtEl>
                                        <p:attrNameLst>
                                          <p:attrName>style.visibility</p:attrName>
                                        </p:attrNameLst>
                                      </p:cBhvr>
                                      <p:to>
                                        <p:strVal val="visible"/>
                                      </p:to>
                                    </p:set>
                                    <p:animEffect transition="in" filter="fade">
                                      <p:cBhvr>
                                        <p:cTn id="40" dur="1000"/>
                                        <p:tgtEl>
                                          <p:spTgt spid="78850">
                                            <p:txEl>
                                              <p:pRg st="11" end="11"/>
                                            </p:txEl>
                                          </p:spTgt>
                                        </p:tgtEl>
                                      </p:cBhvr>
                                    </p:animEffect>
                                    <p:anim calcmode="lin" valueType="num">
                                      <p:cBhvr>
                                        <p:cTn id="41" dur="1000" fill="hold"/>
                                        <p:tgtEl>
                                          <p:spTgt spid="78850">
                                            <p:txEl>
                                              <p:pRg st="11" end="11"/>
                                            </p:txEl>
                                          </p:spTgt>
                                        </p:tgtEl>
                                        <p:attrNameLst>
                                          <p:attrName>ppt_x</p:attrName>
                                        </p:attrNameLst>
                                      </p:cBhvr>
                                      <p:tavLst>
                                        <p:tav tm="0">
                                          <p:val>
                                            <p:strVal val="#ppt_x"/>
                                          </p:val>
                                        </p:tav>
                                        <p:tav tm="100000">
                                          <p:val>
                                            <p:strVal val="#ppt_x"/>
                                          </p:val>
                                        </p:tav>
                                      </p:tavLst>
                                    </p:anim>
                                    <p:anim calcmode="lin" valueType="num">
                                      <p:cBhvr>
                                        <p:cTn id="42" dur="1000" fill="hold"/>
                                        <p:tgtEl>
                                          <p:spTgt spid="78850">
                                            <p:txEl>
                                              <p:pRg st="11" end="11"/>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78850">
                                            <p:txEl>
                                              <p:pRg st="12" end="12"/>
                                            </p:txEl>
                                          </p:spTgt>
                                        </p:tgtEl>
                                        <p:attrNameLst>
                                          <p:attrName>style.visibility</p:attrName>
                                        </p:attrNameLst>
                                      </p:cBhvr>
                                      <p:to>
                                        <p:strVal val="visible"/>
                                      </p:to>
                                    </p:set>
                                    <p:animEffect transition="in" filter="fade">
                                      <p:cBhvr>
                                        <p:cTn id="45" dur="1000"/>
                                        <p:tgtEl>
                                          <p:spTgt spid="78850">
                                            <p:txEl>
                                              <p:pRg st="12" end="12"/>
                                            </p:txEl>
                                          </p:spTgt>
                                        </p:tgtEl>
                                      </p:cBhvr>
                                    </p:animEffect>
                                    <p:anim calcmode="lin" valueType="num">
                                      <p:cBhvr>
                                        <p:cTn id="46" dur="1000" fill="hold"/>
                                        <p:tgtEl>
                                          <p:spTgt spid="78850">
                                            <p:txEl>
                                              <p:pRg st="12" end="12"/>
                                            </p:txEl>
                                          </p:spTgt>
                                        </p:tgtEl>
                                        <p:attrNameLst>
                                          <p:attrName>ppt_x</p:attrName>
                                        </p:attrNameLst>
                                      </p:cBhvr>
                                      <p:tavLst>
                                        <p:tav tm="0">
                                          <p:val>
                                            <p:strVal val="#ppt_x"/>
                                          </p:val>
                                        </p:tav>
                                        <p:tav tm="100000">
                                          <p:val>
                                            <p:strVal val="#ppt_x"/>
                                          </p:val>
                                        </p:tav>
                                      </p:tavLst>
                                    </p:anim>
                                    <p:anim calcmode="lin" valueType="num">
                                      <p:cBhvr>
                                        <p:cTn id="47" dur="1000" fill="hold"/>
                                        <p:tgtEl>
                                          <p:spTgt spid="7885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78850">
                                            <p:txEl>
                                              <p:pRg st="13" end="13"/>
                                            </p:txEl>
                                          </p:spTgt>
                                        </p:tgtEl>
                                        <p:attrNameLst>
                                          <p:attrName>style.visibility</p:attrName>
                                        </p:attrNameLst>
                                      </p:cBhvr>
                                      <p:to>
                                        <p:strVal val="visible"/>
                                      </p:to>
                                    </p:set>
                                    <p:animEffect transition="in" filter="fade">
                                      <p:cBhvr>
                                        <p:cTn id="52" dur="1000"/>
                                        <p:tgtEl>
                                          <p:spTgt spid="78850">
                                            <p:txEl>
                                              <p:pRg st="13" end="13"/>
                                            </p:txEl>
                                          </p:spTgt>
                                        </p:tgtEl>
                                      </p:cBhvr>
                                    </p:animEffect>
                                    <p:anim calcmode="lin" valueType="num">
                                      <p:cBhvr>
                                        <p:cTn id="53" dur="1000" fill="hold"/>
                                        <p:tgtEl>
                                          <p:spTgt spid="78850">
                                            <p:txEl>
                                              <p:pRg st="13" end="13"/>
                                            </p:txEl>
                                          </p:spTgt>
                                        </p:tgtEl>
                                        <p:attrNameLst>
                                          <p:attrName>ppt_x</p:attrName>
                                        </p:attrNameLst>
                                      </p:cBhvr>
                                      <p:tavLst>
                                        <p:tav tm="0">
                                          <p:val>
                                            <p:strVal val="#ppt_x"/>
                                          </p:val>
                                        </p:tav>
                                        <p:tav tm="100000">
                                          <p:val>
                                            <p:strVal val="#ppt_x"/>
                                          </p:val>
                                        </p:tav>
                                      </p:tavLst>
                                    </p:anim>
                                    <p:anim calcmode="lin" valueType="num">
                                      <p:cBhvr>
                                        <p:cTn id="54" dur="1000" fill="hold"/>
                                        <p:tgtEl>
                                          <p:spTgt spid="78850">
                                            <p:txEl>
                                              <p:pRg st="13" end="13"/>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8850">
                                            <p:txEl>
                                              <p:pRg st="14" end="14"/>
                                            </p:txEl>
                                          </p:spTgt>
                                        </p:tgtEl>
                                        <p:attrNameLst>
                                          <p:attrName>style.visibility</p:attrName>
                                        </p:attrNameLst>
                                      </p:cBhvr>
                                      <p:to>
                                        <p:strVal val="visible"/>
                                      </p:to>
                                    </p:set>
                                    <p:animEffect transition="in" filter="fade">
                                      <p:cBhvr>
                                        <p:cTn id="57" dur="1000"/>
                                        <p:tgtEl>
                                          <p:spTgt spid="78850">
                                            <p:txEl>
                                              <p:pRg st="14" end="14"/>
                                            </p:txEl>
                                          </p:spTgt>
                                        </p:tgtEl>
                                      </p:cBhvr>
                                    </p:animEffect>
                                    <p:anim calcmode="lin" valueType="num">
                                      <p:cBhvr>
                                        <p:cTn id="58" dur="1000" fill="hold"/>
                                        <p:tgtEl>
                                          <p:spTgt spid="78850">
                                            <p:txEl>
                                              <p:pRg st="14" end="14"/>
                                            </p:txEl>
                                          </p:spTgt>
                                        </p:tgtEl>
                                        <p:attrNameLst>
                                          <p:attrName>ppt_x</p:attrName>
                                        </p:attrNameLst>
                                      </p:cBhvr>
                                      <p:tavLst>
                                        <p:tav tm="0">
                                          <p:val>
                                            <p:strVal val="#ppt_x"/>
                                          </p:val>
                                        </p:tav>
                                        <p:tav tm="100000">
                                          <p:val>
                                            <p:strVal val="#ppt_x"/>
                                          </p:val>
                                        </p:tav>
                                      </p:tavLst>
                                    </p:anim>
                                    <p:anim calcmode="lin" valueType="num">
                                      <p:cBhvr>
                                        <p:cTn id="59" dur="1000" fill="hold"/>
                                        <p:tgtEl>
                                          <p:spTgt spid="78850">
                                            <p:txEl>
                                              <p:pRg st="14" end="14"/>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78850">
                                            <p:txEl>
                                              <p:pRg st="15" end="15"/>
                                            </p:txEl>
                                          </p:spTgt>
                                        </p:tgtEl>
                                        <p:attrNameLst>
                                          <p:attrName>style.visibility</p:attrName>
                                        </p:attrNameLst>
                                      </p:cBhvr>
                                      <p:to>
                                        <p:strVal val="visible"/>
                                      </p:to>
                                    </p:set>
                                    <p:animEffect transition="in" filter="fade">
                                      <p:cBhvr>
                                        <p:cTn id="62" dur="1000"/>
                                        <p:tgtEl>
                                          <p:spTgt spid="78850">
                                            <p:txEl>
                                              <p:pRg st="15" end="15"/>
                                            </p:txEl>
                                          </p:spTgt>
                                        </p:tgtEl>
                                      </p:cBhvr>
                                    </p:animEffect>
                                    <p:anim calcmode="lin" valueType="num">
                                      <p:cBhvr>
                                        <p:cTn id="63" dur="1000" fill="hold"/>
                                        <p:tgtEl>
                                          <p:spTgt spid="78850">
                                            <p:txEl>
                                              <p:pRg st="15" end="15"/>
                                            </p:txEl>
                                          </p:spTgt>
                                        </p:tgtEl>
                                        <p:attrNameLst>
                                          <p:attrName>ppt_x</p:attrName>
                                        </p:attrNameLst>
                                      </p:cBhvr>
                                      <p:tavLst>
                                        <p:tav tm="0">
                                          <p:val>
                                            <p:strVal val="#ppt_x"/>
                                          </p:val>
                                        </p:tav>
                                        <p:tav tm="100000">
                                          <p:val>
                                            <p:strVal val="#ppt_x"/>
                                          </p:val>
                                        </p:tav>
                                      </p:tavLst>
                                    </p:anim>
                                    <p:anim calcmode="lin" valueType="num">
                                      <p:cBhvr>
                                        <p:cTn id="64" dur="1000" fill="hold"/>
                                        <p:tgtEl>
                                          <p:spTgt spid="78850">
                                            <p:txEl>
                                              <p:pRg st="15" end="15"/>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78850">
                                            <p:txEl>
                                              <p:pRg st="16" end="16"/>
                                            </p:txEl>
                                          </p:spTgt>
                                        </p:tgtEl>
                                        <p:attrNameLst>
                                          <p:attrName>style.visibility</p:attrName>
                                        </p:attrNameLst>
                                      </p:cBhvr>
                                      <p:to>
                                        <p:strVal val="visible"/>
                                      </p:to>
                                    </p:set>
                                    <p:animEffect transition="in" filter="fade">
                                      <p:cBhvr>
                                        <p:cTn id="67" dur="1000"/>
                                        <p:tgtEl>
                                          <p:spTgt spid="78850">
                                            <p:txEl>
                                              <p:pRg st="16" end="16"/>
                                            </p:txEl>
                                          </p:spTgt>
                                        </p:tgtEl>
                                      </p:cBhvr>
                                    </p:animEffect>
                                    <p:anim calcmode="lin" valueType="num">
                                      <p:cBhvr>
                                        <p:cTn id="68" dur="1000" fill="hold"/>
                                        <p:tgtEl>
                                          <p:spTgt spid="78850">
                                            <p:txEl>
                                              <p:pRg st="16" end="16"/>
                                            </p:txEl>
                                          </p:spTgt>
                                        </p:tgtEl>
                                        <p:attrNameLst>
                                          <p:attrName>ppt_x</p:attrName>
                                        </p:attrNameLst>
                                      </p:cBhvr>
                                      <p:tavLst>
                                        <p:tav tm="0">
                                          <p:val>
                                            <p:strVal val="#ppt_x"/>
                                          </p:val>
                                        </p:tav>
                                        <p:tav tm="100000">
                                          <p:val>
                                            <p:strVal val="#ppt_x"/>
                                          </p:val>
                                        </p:tav>
                                      </p:tavLst>
                                    </p:anim>
                                    <p:anim calcmode="lin" valueType="num">
                                      <p:cBhvr>
                                        <p:cTn id="69" dur="1000" fill="hold"/>
                                        <p:tgtEl>
                                          <p:spTgt spid="78850">
                                            <p:txEl>
                                              <p:pRg st="16" end="16"/>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8850">
                                            <p:txEl>
                                              <p:pRg st="17" end="17"/>
                                            </p:txEl>
                                          </p:spTgt>
                                        </p:tgtEl>
                                        <p:attrNameLst>
                                          <p:attrName>style.visibility</p:attrName>
                                        </p:attrNameLst>
                                      </p:cBhvr>
                                      <p:to>
                                        <p:strVal val="visible"/>
                                      </p:to>
                                    </p:set>
                                    <p:animEffect transition="in" filter="fade">
                                      <p:cBhvr>
                                        <p:cTn id="72" dur="1000"/>
                                        <p:tgtEl>
                                          <p:spTgt spid="78850">
                                            <p:txEl>
                                              <p:pRg st="17" end="17"/>
                                            </p:txEl>
                                          </p:spTgt>
                                        </p:tgtEl>
                                      </p:cBhvr>
                                    </p:animEffect>
                                    <p:anim calcmode="lin" valueType="num">
                                      <p:cBhvr>
                                        <p:cTn id="73" dur="1000" fill="hold"/>
                                        <p:tgtEl>
                                          <p:spTgt spid="78850">
                                            <p:txEl>
                                              <p:pRg st="17" end="17"/>
                                            </p:txEl>
                                          </p:spTgt>
                                        </p:tgtEl>
                                        <p:attrNameLst>
                                          <p:attrName>ppt_x</p:attrName>
                                        </p:attrNameLst>
                                      </p:cBhvr>
                                      <p:tavLst>
                                        <p:tav tm="0">
                                          <p:val>
                                            <p:strVal val="#ppt_x"/>
                                          </p:val>
                                        </p:tav>
                                        <p:tav tm="100000">
                                          <p:val>
                                            <p:strVal val="#ppt_x"/>
                                          </p:val>
                                        </p:tav>
                                      </p:tavLst>
                                    </p:anim>
                                    <p:anim calcmode="lin" valueType="num">
                                      <p:cBhvr>
                                        <p:cTn id="74" dur="1000" fill="hold"/>
                                        <p:tgtEl>
                                          <p:spTgt spid="78850">
                                            <p:txEl>
                                              <p:pRg st="17" end="17"/>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78850">
                                            <p:txEl>
                                              <p:pRg st="18" end="18"/>
                                            </p:txEl>
                                          </p:spTgt>
                                        </p:tgtEl>
                                        <p:attrNameLst>
                                          <p:attrName>style.visibility</p:attrName>
                                        </p:attrNameLst>
                                      </p:cBhvr>
                                      <p:to>
                                        <p:strVal val="visible"/>
                                      </p:to>
                                    </p:set>
                                    <p:animEffect transition="in" filter="fade">
                                      <p:cBhvr>
                                        <p:cTn id="77" dur="1000"/>
                                        <p:tgtEl>
                                          <p:spTgt spid="78850">
                                            <p:txEl>
                                              <p:pRg st="18" end="18"/>
                                            </p:txEl>
                                          </p:spTgt>
                                        </p:tgtEl>
                                      </p:cBhvr>
                                    </p:animEffect>
                                    <p:anim calcmode="lin" valueType="num">
                                      <p:cBhvr>
                                        <p:cTn id="78" dur="1000" fill="hold"/>
                                        <p:tgtEl>
                                          <p:spTgt spid="78850">
                                            <p:txEl>
                                              <p:pRg st="18" end="18"/>
                                            </p:txEl>
                                          </p:spTgt>
                                        </p:tgtEl>
                                        <p:attrNameLst>
                                          <p:attrName>ppt_x</p:attrName>
                                        </p:attrNameLst>
                                      </p:cBhvr>
                                      <p:tavLst>
                                        <p:tav tm="0">
                                          <p:val>
                                            <p:strVal val="#ppt_x"/>
                                          </p:val>
                                        </p:tav>
                                        <p:tav tm="100000">
                                          <p:val>
                                            <p:strVal val="#ppt_x"/>
                                          </p:val>
                                        </p:tav>
                                      </p:tavLst>
                                    </p:anim>
                                    <p:anim calcmode="lin" valueType="num">
                                      <p:cBhvr>
                                        <p:cTn id="79" dur="1000" fill="hold"/>
                                        <p:tgtEl>
                                          <p:spTgt spid="78850">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78850">
                                            <p:txEl>
                                              <p:pRg st="19" end="19"/>
                                            </p:txEl>
                                          </p:spTgt>
                                        </p:tgtEl>
                                        <p:attrNameLst>
                                          <p:attrName>style.visibility</p:attrName>
                                        </p:attrNameLst>
                                      </p:cBhvr>
                                      <p:to>
                                        <p:strVal val="visible"/>
                                      </p:to>
                                    </p:set>
                                    <p:animEffect transition="in" filter="fade">
                                      <p:cBhvr>
                                        <p:cTn id="84" dur="1000"/>
                                        <p:tgtEl>
                                          <p:spTgt spid="78850">
                                            <p:txEl>
                                              <p:pRg st="19" end="19"/>
                                            </p:txEl>
                                          </p:spTgt>
                                        </p:tgtEl>
                                      </p:cBhvr>
                                    </p:animEffect>
                                    <p:anim calcmode="lin" valueType="num">
                                      <p:cBhvr>
                                        <p:cTn id="85" dur="1000" fill="hold"/>
                                        <p:tgtEl>
                                          <p:spTgt spid="78850">
                                            <p:txEl>
                                              <p:pRg st="19" end="19"/>
                                            </p:txEl>
                                          </p:spTgt>
                                        </p:tgtEl>
                                        <p:attrNameLst>
                                          <p:attrName>ppt_x</p:attrName>
                                        </p:attrNameLst>
                                      </p:cBhvr>
                                      <p:tavLst>
                                        <p:tav tm="0">
                                          <p:val>
                                            <p:strVal val="#ppt_x"/>
                                          </p:val>
                                        </p:tav>
                                        <p:tav tm="100000">
                                          <p:val>
                                            <p:strVal val="#ppt_x"/>
                                          </p:val>
                                        </p:tav>
                                      </p:tavLst>
                                    </p:anim>
                                    <p:anim calcmode="lin" valueType="num">
                                      <p:cBhvr>
                                        <p:cTn id="86" dur="1000" fill="hold"/>
                                        <p:tgtEl>
                                          <p:spTgt spid="78850">
                                            <p:txEl>
                                              <p:pRg st="19" end="19"/>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78850">
                                            <p:txEl>
                                              <p:pRg st="20" end="20"/>
                                            </p:txEl>
                                          </p:spTgt>
                                        </p:tgtEl>
                                        <p:attrNameLst>
                                          <p:attrName>style.visibility</p:attrName>
                                        </p:attrNameLst>
                                      </p:cBhvr>
                                      <p:to>
                                        <p:strVal val="visible"/>
                                      </p:to>
                                    </p:set>
                                    <p:animEffect transition="in" filter="fade">
                                      <p:cBhvr>
                                        <p:cTn id="89" dur="1000"/>
                                        <p:tgtEl>
                                          <p:spTgt spid="78850">
                                            <p:txEl>
                                              <p:pRg st="20" end="20"/>
                                            </p:txEl>
                                          </p:spTgt>
                                        </p:tgtEl>
                                      </p:cBhvr>
                                    </p:animEffect>
                                    <p:anim calcmode="lin" valueType="num">
                                      <p:cBhvr>
                                        <p:cTn id="90" dur="1000" fill="hold"/>
                                        <p:tgtEl>
                                          <p:spTgt spid="78850">
                                            <p:txEl>
                                              <p:pRg st="20" end="20"/>
                                            </p:txEl>
                                          </p:spTgt>
                                        </p:tgtEl>
                                        <p:attrNameLst>
                                          <p:attrName>ppt_x</p:attrName>
                                        </p:attrNameLst>
                                      </p:cBhvr>
                                      <p:tavLst>
                                        <p:tav tm="0">
                                          <p:val>
                                            <p:strVal val="#ppt_x"/>
                                          </p:val>
                                        </p:tav>
                                        <p:tav tm="100000">
                                          <p:val>
                                            <p:strVal val="#ppt_x"/>
                                          </p:val>
                                        </p:tav>
                                      </p:tavLst>
                                    </p:anim>
                                    <p:anim calcmode="lin" valueType="num">
                                      <p:cBhvr>
                                        <p:cTn id="91" dur="1000" fill="hold"/>
                                        <p:tgtEl>
                                          <p:spTgt spid="78850">
                                            <p:txEl>
                                              <p:pRg st="20" end="20"/>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78850">
                                            <p:txEl>
                                              <p:pRg st="21" end="21"/>
                                            </p:txEl>
                                          </p:spTgt>
                                        </p:tgtEl>
                                        <p:attrNameLst>
                                          <p:attrName>style.visibility</p:attrName>
                                        </p:attrNameLst>
                                      </p:cBhvr>
                                      <p:to>
                                        <p:strVal val="visible"/>
                                      </p:to>
                                    </p:set>
                                    <p:animEffect transition="in" filter="fade">
                                      <p:cBhvr>
                                        <p:cTn id="94" dur="1000"/>
                                        <p:tgtEl>
                                          <p:spTgt spid="78850">
                                            <p:txEl>
                                              <p:pRg st="21" end="21"/>
                                            </p:txEl>
                                          </p:spTgt>
                                        </p:tgtEl>
                                      </p:cBhvr>
                                    </p:animEffect>
                                    <p:anim calcmode="lin" valueType="num">
                                      <p:cBhvr>
                                        <p:cTn id="95" dur="1000" fill="hold"/>
                                        <p:tgtEl>
                                          <p:spTgt spid="78850">
                                            <p:txEl>
                                              <p:pRg st="21" end="21"/>
                                            </p:txEl>
                                          </p:spTgt>
                                        </p:tgtEl>
                                        <p:attrNameLst>
                                          <p:attrName>ppt_x</p:attrName>
                                        </p:attrNameLst>
                                      </p:cBhvr>
                                      <p:tavLst>
                                        <p:tav tm="0">
                                          <p:val>
                                            <p:strVal val="#ppt_x"/>
                                          </p:val>
                                        </p:tav>
                                        <p:tav tm="100000">
                                          <p:val>
                                            <p:strVal val="#ppt_x"/>
                                          </p:val>
                                        </p:tav>
                                      </p:tavLst>
                                    </p:anim>
                                    <p:anim calcmode="lin" valueType="num">
                                      <p:cBhvr>
                                        <p:cTn id="96" dur="1000" fill="hold"/>
                                        <p:tgtEl>
                                          <p:spTgt spid="78850">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78850">
                                            <p:txEl>
                                              <p:pRg st="22" end="22"/>
                                            </p:txEl>
                                          </p:spTgt>
                                        </p:tgtEl>
                                        <p:attrNameLst>
                                          <p:attrName>style.visibility</p:attrName>
                                        </p:attrNameLst>
                                      </p:cBhvr>
                                      <p:to>
                                        <p:strVal val="visible"/>
                                      </p:to>
                                    </p:set>
                                    <p:animEffect transition="in" filter="fade">
                                      <p:cBhvr>
                                        <p:cTn id="101" dur="1000"/>
                                        <p:tgtEl>
                                          <p:spTgt spid="78850">
                                            <p:txEl>
                                              <p:pRg st="22" end="22"/>
                                            </p:txEl>
                                          </p:spTgt>
                                        </p:tgtEl>
                                      </p:cBhvr>
                                    </p:animEffect>
                                    <p:anim calcmode="lin" valueType="num">
                                      <p:cBhvr>
                                        <p:cTn id="102" dur="1000" fill="hold"/>
                                        <p:tgtEl>
                                          <p:spTgt spid="78850">
                                            <p:txEl>
                                              <p:pRg st="22" end="22"/>
                                            </p:txEl>
                                          </p:spTgt>
                                        </p:tgtEl>
                                        <p:attrNameLst>
                                          <p:attrName>ppt_x</p:attrName>
                                        </p:attrNameLst>
                                      </p:cBhvr>
                                      <p:tavLst>
                                        <p:tav tm="0">
                                          <p:val>
                                            <p:strVal val="#ppt_x"/>
                                          </p:val>
                                        </p:tav>
                                        <p:tav tm="100000">
                                          <p:val>
                                            <p:strVal val="#ppt_x"/>
                                          </p:val>
                                        </p:tav>
                                      </p:tavLst>
                                    </p:anim>
                                    <p:anim calcmode="lin" valueType="num">
                                      <p:cBhvr>
                                        <p:cTn id="103" dur="1000" fill="hold"/>
                                        <p:tgtEl>
                                          <p:spTgt spid="78850">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78850">
                                            <p:txEl>
                                              <p:pRg st="23" end="23"/>
                                            </p:txEl>
                                          </p:spTgt>
                                        </p:tgtEl>
                                        <p:attrNameLst>
                                          <p:attrName>style.visibility</p:attrName>
                                        </p:attrNameLst>
                                      </p:cBhvr>
                                      <p:to>
                                        <p:strVal val="visible"/>
                                      </p:to>
                                    </p:set>
                                    <p:animEffect transition="in" filter="fade">
                                      <p:cBhvr>
                                        <p:cTn id="108" dur="1000"/>
                                        <p:tgtEl>
                                          <p:spTgt spid="78850">
                                            <p:txEl>
                                              <p:pRg st="23" end="23"/>
                                            </p:txEl>
                                          </p:spTgt>
                                        </p:tgtEl>
                                      </p:cBhvr>
                                    </p:animEffect>
                                    <p:anim calcmode="lin" valueType="num">
                                      <p:cBhvr>
                                        <p:cTn id="109" dur="1000" fill="hold"/>
                                        <p:tgtEl>
                                          <p:spTgt spid="78850">
                                            <p:txEl>
                                              <p:pRg st="23" end="23"/>
                                            </p:txEl>
                                          </p:spTgt>
                                        </p:tgtEl>
                                        <p:attrNameLst>
                                          <p:attrName>ppt_x</p:attrName>
                                        </p:attrNameLst>
                                      </p:cBhvr>
                                      <p:tavLst>
                                        <p:tav tm="0">
                                          <p:val>
                                            <p:strVal val="#ppt_x"/>
                                          </p:val>
                                        </p:tav>
                                        <p:tav tm="100000">
                                          <p:val>
                                            <p:strVal val="#ppt_x"/>
                                          </p:val>
                                        </p:tav>
                                      </p:tavLst>
                                    </p:anim>
                                    <p:anim calcmode="lin" valueType="num">
                                      <p:cBhvr>
                                        <p:cTn id="110" dur="1000" fill="hold"/>
                                        <p:tgtEl>
                                          <p:spTgt spid="78850">
                                            <p:txEl>
                                              <p:pRg st="23" end="23"/>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78850">
                                            <p:txEl>
                                              <p:pRg st="24" end="24"/>
                                            </p:txEl>
                                          </p:spTgt>
                                        </p:tgtEl>
                                        <p:attrNameLst>
                                          <p:attrName>style.visibility</p:attrName>
                                        </p:attrNameLst>
                                      </p:cBhvr>
                                      <p:to>
                                        <p:strVal val="visible"/>
                                      </p:to>
                                    </p:set>
                                    <p:anim calcmode="lin" valueType="num">
                                      <p:cBhvr additive="base">
                                        <p:cTn id="115" dur="500" fill="hold"/>
                                        <p:tgtEl>
                                          <p:spTgt spid="78850">
                                            <p:txEl>
                                              <p:pRg st="24" end="24"/>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8850">
                                            <p:txEl>
                                              <p:pRg st="24" end="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内容占位符 2"/>
          <p:cNvSpPr>
            <a:spLocks noGrp="1"/>
          </p:cNvSpPr>
          <p:nvPr>
            <p:ph idx="1"/>
          </p:nvPr>
        </p:nvSpPr>
        <p:spPr>
          <a:xfrm>
            <a:off x="107950" y="1052513"/>
            <a:ext cx="8775700" cy="5165725"/>
          </a:xfrm>
        </p:spPr>
        <p:txBody>
          <a:bodyPr/>
          <a:lstStyle/>
          <a:p>
            <a:pPr marL="0" indent="0" eaLnBrk="1" hangingPunct="1">
              <a:buFontTx/>
              <a:buNone/>
            </a:pPr>
            <a:r>
              <a:rPr lang="en-US" altLang="zh-CN" sz="2000" b="1" smtClean="0"/>
              <a:t>Book::Book(char *name,double Price) {	//</a:t>
            </a:r>
            <a:r>
              <a:rPr lang="zh-CN" altLang="en-US" sz="2000" b="1" smtClean="0"/>
              <a:t>构造函数，</a:t>
            </a:r>
            <a:endParaRPr lang="zh-CN" altLang="en-US" sz="2000" b="1" smtClean="0"/>
          </a:p>
          <a:p>
            <a:pPr marL="0" indent="0" eaLnBrk="1" hangingPunct="1">
              <a:buFontTx/>
              <a:buNone/>
            </a:pPr>
            <a:r>
              <a:rPr lang="zh-CN" altLang="en-US" sz="2000" b="1" smtClean="0"/>
              <a:t>    </a:t>
            </a:r>
            <a:r>
              <a:rPr lang="en-US" altLang="zh-CN" sz="2000" b="1" smtClean="0"/>
              <a:t>strcpy(bkName,name);</a:t>
            </a:r>
            <a:endParaRPr lang="en-US" altLang="zh-CN" sz="2000" b="1" smtClean="0"/>
          </a:p>
          <a:p>
            <a:pPr marL="0" indent="0" eaLnBrk="1" hangingPunct="1">
              <a:buFontTx/>
              <a:buNone/>
            </a:pPr>
            <a:r>
              <a:rPr lang="en-US" altLang="zh-CN" sz="2000" b="1" smtClean="0"/>
              <a:t>    price=Price;</a:t>
            </a:r>
            <a:endParaRPr lang="en-US" altLang="zh-CN" sz="2000" b="1" smtClean="0"/>
          </a:p>
          <a:p>
            <a:pPr marL="0" indent="0" eaLnBrk="1" hangingPunct="1">
              <a:buFontTx/>
              <a:buNone/>
            </a:pPr>
            <a:r>
              <a:rPr lang="en-US" altLang="zh-CN" sz="2000" b="1" smtClean="0"/>
              <a:t>    </a:t>
            </a:r>
            <a:r>
              <a:rPr lang="en-US" altLang="zh-CN" sz="2000" b="1" smtClean="0">
                <a:solidFill>
                  <a:srgbClr val="FF0000"/>
                </a:solidFill>
              </a:rPr>
              <a:t>number++; </a:t>
            </a:r>
            <a:endParaRPr lang="en-US" altLang="zh-CN" sz="2000" b="1" smtClean="0">
              <a:solidFill>
                <a:srgbClr val="FF0000"/>
              </a:solidFill>
            </a:endParaRPr>
          </a:p>
          <a:p>
            <a:pPr marL="0" indent="0" eaLnBrk="1" hangingPunct="1">
              <a:buFontTx/>
              <a:buNone/>
            </a:pPr>
            <a:r>
              <a:rPr lang="en-US" altLang="zh-CN" sz="2000" b="1" smtClean="0">
                <a:solidFill>
                  <a:srgbClr val="FF0000"/>
                </a:solidFill>
              </a:rPr>
              <a:t>    totalPrice+=price;</a:t>
            </a:r>
            <a:endParaRPr lang="en-US" altLang="zh-CN" sz="2000" b="1" smtClean="0">
              <a:solidFill>
                <a:srgbClr val="FF0000"/>
              </a:solidFill>
            </a:endParaRPr>
          </a:p>
          <a:p>
            <a:pPr marL="0" indent="0" eaLnBrk="1" hangingPunct="1">
              <a:buFontTx/>
              <a:buNone/>
            </a:pPr>
            <a:r>
              <a:rPr lang="en-US" altLang="zh-CN" sz="2000" b="1" smtClean="0"/>
              <a:t>}</a:t>
            </a:r>
            <a:endParaRPr lang="en-US" altLang="zh-CN" sz="2000" b="1" smtClean="0"/>
          </a:p>
          <a:p>
            <a:pPr marL="0" indent="0" eaLnBrk="1" hangingPunct="1">
              <a:buFontTx/>
              <a:buNone/>
            </a:pPr>
            <a:r>
              <a:rPr lang="en-US" altLang="zh-CN" sz="2000" b="1" smtClean="0"/>
              <a:t>Book::~Book(){ </a:t>
            </a:r>
            <a:endParaRPr lang="en-US" altLang="zh-CN" sz="2000" b="1" smtClean="0"/>
          </a:p>
          <a:p>
            <a:pPr marL="0" indent="0" eaLnBrk="1" hangingPunct="1">
              <a:buFontTx/>
              <a:buNone/>
            </a:pPr>
            <a:r>
              <a:rPr lang="en-US" altLang="zh-CN" sz="2000" b="1" smtClean="0"/>
              <a:t>   </a:t>
            </a:r>
            <a:r>
              <a:rPr lang="en-US" altLang="zh-CN" sz="2000" b="1" smtClean="0">
                <a:solidFill>
                  <a:srgbClr val="FF0000"/>
                </a:solidFill>
              </a:rPr>
              <a:t> number--;			//</a:t>
            </a:r>
            <a:r>
              <a:rPr lang="zh-CN" altLang="en-US" sz="2000" b="1" smtClean="0">
                <a:solidFill>
                  <a:srgbClr val="FF0000"/>
                </a:solidFill>
              </a:rPr>
              <a:t>析构一本书就减少书的本数</a:t>
            </a:r>
            <a:endParaRPr lang="zh-CN" altLang="en-US" sz="2000" b="1" smtClean="0">
              <a:solidFill>
                <a:srgbClr val="FF0000"/>
              </a:solidFill>
            </a:endParaRPr>
          </a:p>
          <a:p>
            <a:pPr marL="0" indent="0" eaLnBrk="1" hangingPunct="1">
              <a:buFontTx/>
              <a:buNone/>
            </a:pPr>
            <a:r>
              <a:rPr lang="zh-CN" altLang="en-US" sz="2000" b="1" smtClean="0">
                <a:solidFill>
                  <a:srgbClr val="FF0000"/>
                </a:solidFill>
              </a:rPr>
              <a:t>    </a:t>
            </a:r>
            <a:r>
              <a:rPr lang="en-US" altLang="zh-CN" sz="2000" b="1" smtClean="0">
                <a:solidFill>
                  <a:srgbClr val="FF0000"/>
                </a:solidFill>
              </a:rPr>
              <a:t>totalPrice-=price;		//</a:t>
            </a:r>
            <a:r>
              <a:rPr lang="zh-CN" altLang="en-US" sz="2000" b="1" smtClean="0">
                <a:solidFill>
                  <a:srgbClr val="FF0000"/>
                </a:solidFill>
              </a:rPr>
              <a:t>析构一本书就减少书的总价</a:t>
            </a:r>
            <a:r>
              <a:rPr lang="zh-CN" altLang="en-US" sz="2000" b="1" smtClean="0"/>
              <a:t> </a:t>
            </a:r>
            <a:endParaRPr lang="zh-CN" altLang="en-US" sz="2000" b="1" smtClean="0"/>
          </a:p>
          <a:p>
            <a:pPr marL="0" indent="0" eaLnBrk="1" hangingPunct="1">
              <a:buFontTx/>
              <a:buNone/>
            </a:pPr>
            <a:r>
              <a:rPr lang="en-US" altLang="zh-CN" sz="2000" b="1" smtClean="0"/>
              <a:t>}</a:t>
            </a:r>
            <a:endParaRPr lang="en-US" altLang="zh-CN" sz="2000" b="1" smtClean="0"/>
          </a:p>
          <a:p>
            <a:pPr marL="0" indent="0" eaLnBrk="1" hangingPunct="1">
              <a:buFontTx/>
              <a:buNone/>
            </a:pPr>
            <a:endParaRPr lang="zh-CN" altLang="en-US" sz="2000" b="1" smtClean="0"/>
          </a:p>
        </p:txBody>
      </p:sp>
      <p:sp>
        <p:nvSpPr>
          <p:cNvPr id="167938" name="Rectangle 2"/>
          <p:cNvSpPr>
            <a:spLocks noGrp="1" noChangeArrowheads="1"/>
          </p:cNvSpPr>
          <p:nvPr>
            <p:ph type="title"/>
          </p:nvPr>
        </p:nvSpPr>
        <p:spPr>
          <a:xfrm>
            <a:off x="457200" y="73025"/>
            <a:ext cx="8229600" cy="811213"/>
          </a:xfrm>
        </p:spPr>
        <p:txBody>
          <a:bodyPr/>
          <a:lstStyle/>
          <a:p>
            <a:pPr eaLnBrk="1" hangingPunct="1"/>
            <a:r>
              <a:rPr lang="en-US" altLang="zh-CN" b="1" smtClean="0"/>
              <a:t>3.9 </a:t>
            </a:r>
            <a:r>
              <a:rPr lang="zh-CN" altLang="en-US" b="1" smtClean="0">
                <a:solidFill>
                  <a:srgbClr val="FF0000"/>
                </a:solidFill>
              </a:rPr>
              <a:t>静态</a:t>
            </a:r>
            <a:r>
              <a:rPr lang="zh-CN" altLang="en-US" b="1" smtClean="0"/>
              <a:t>成员</a:t>
            </a:r>
            <a:endParaRPr lang="zh-CN" altLang="en-US" b="1"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250825" y="1052513"/>
            <a:ext cx="8699500" cy="4964112"/>
          </a:xfrm>
        </p:spPr>
        <p:txBody>
          <a:bodyPr/>
          <a:lstStyle/>
          <a:p>
            <a:pPr marL="0" indent="0" eaLnBrk="1" hangingPunct="1">
              <a:buFontTx/>
              <a:buNone/>
            </a:pPr>
            <a:r>
              <a:rPr lang="en-US" altLang="zh-CN" sz="2400" b="1" smtClean="0">
                <a:sym typeface="+mn-ea"/>
              </a:rPr>
              <a:t>//</a:t>
            </a:r>
            <a:r>
              <a:rPr lang="zh-CN" altLang="en-US" sz="2400" b="1" smtClean="0">
                <a:sym typeface="+mn-ea"/>
              </a:rPr>
              <a:t>此函数仅是一个验证，表示</a:t>
            </a:r>
            <a:r>
              <a:rPr lang="zh-CN" altLang="en-US" sz="2400" b="1" smtClean="0">
                <a:solidFill>
                  <a:srgbClr val="FF0000"/>
                </a:solidFill>
                <a:sym typeface="+mn-ea"/>
              </a:rPr>
              <a:t>非静态成员函数</a:t>
            </a:r>
            <a:r>
              <a:rPr lang="zh-CN" altLang="en-US" sz="2400" b="1" smtClean="0">
                <a:solidFill>
                  <a:schemeClr val="accent4">
                    <a:lumMod val="75000"/>
                  </a:schemeClr>
                </a:solidFill>
                <a:sym typeface="+mn-ea"/>
              </a:rPr>
              <a:t>可以访问</a:t>
            </a:r>
            <a:r>
              <a:rPr lang="zh-CN" altLang="en-US" sz="2400" b="1" smtClean="0">
                <a:solidFill>
                  <a:srgbClr val="FF0000"/>
                </a:solidFill>
                <a:sym typeface="+mn-ea"/>
              </a:rPr>
              <a:t>静态的数据和函数成员</a:t>
            </a:r>
            <a:endParaRPr lang="en-US" altLang="zh-CN" sz="2400" b="1" smtClean="0">
              <a:solidFill>
                <a:srgbClr val="FF0000"/>
              </a:solidFill>
            </a:endParaRPr>
          </a:p>
          <a:p>
            <a:pPr marL="0" indent="0" eaLnBrk="1" hangingPunct="1">
              <a:buFontTx/>
              <a:buNone/>
            </a:pPr>
            <a:r>
              <a:rPr lang="en-US" altLang="zh-CN" sz="2400" b="1" smtClean="0"/>
              <a:t>void Book::display(){</a:t>
            </a:r>
            <a:endParaRPr lang="en-US" altLang="zh-CN" sz="2400" b="1" smtClean="0"/>
          </a:p>
          <a:p>
            <a:pPr marL="0" indent="0" eaLnBrk="1" hangingPunct="1">
              <a:buFontTx/>
              <a:buNone/>
            </a:pPr>
            <a:r>
              <a:rPr lang="en-US" altLang="zh-CN" sz="2400" b="1" smtClean="0"/>
              <a:t>    cout&lt;&lt;"book name :"&lt;&lt;bkName&lt;&lt;"  "&lt;&lt;"pirce :"       	&lt;&lt;price&lt;&lt;endl;</a:t>
            </a:r>
            <a:endParaRPr lang="en-US" altLang="zh-CN" sz="2400" b="1" smtClean="0"/>
          </a:p>
          <a:p>
            <a:pPr marL="0" indent="0" eaLnBrk="1" hangingPunct="1">
              <a:buFontTx/>
              <a:buNone/>
            </a:pPr>
            <a:r>
              <a:rPr lang="en-US" altLang="zh-CN" sz="2400" b="1" smtClean="0"/>
              <a:t>    cout&lt;&lt;"number:"    &lt;&lt;</a:t>
            </a:r>
            <a:r>
              <a:rPr lang="en-US" altLang="zh-CN" sz="2400" b="1" smtClean="0">
                <a:solidFill>
                  <a:srgbClr val="FF0000"/>
                </a:solidFill>
              </a:rPr>
              <a:t>number</a:t>
            </a:r>
            <a:r>
              <a:rPr lang="en-US" altLang="zh-CN" sz="2400" b="1" smtClean="0"/>
              <a:t>&lt;&lt;"  "&lt;&lt;"totalPrice: 	"&lt;&lt;</a:t>
            </a:r>
            <a:r>
              <a:rPr lang="en-US" altLang="zh-CN" sz="2400" b="1" smtClean="0">
                <a:solidFill>
                  <a:srgbClr val="FF0000"/>
                </a:solidFill>
              </a:rPr>
              <a:t>totalPrice</a:t>
            </a:r>
            <a:r>
              <a:rPr lang="en-US" altLang="zh-CN" sz="2400" b="1" smtClean="0"/>
              <a:t>&lt;&lt;endl;</a:t>
            </a:r>
            <a:endParaRPr lang="en-US" altLang="zh-CN" sz="2400" b="1" smtClean="0"/>
          </a:p>
          <a:p>
            <a:pPr marL="0" indent="0" eaLnBrk="1" hangingPunct="1">
              <a:buFontTx/>
              <a:buNone/>
            </a:pPr>
            <a:r>
              <a:rPr lang="en-US" altLang="zh-CN" sz="2400" b="1" smtClean="0"/>
              <a:t>    cout&lt;&lt;"call static function "&lt;&lt;</a:t>
            </a:r>
            <a:r>
              <a:rPr lang="en-US" altLang="zh-CN" sz="2400" b="1" smtClean="0">
                <a:solidFill>
                  <a:srgbClr val="FF0000"/>
                </a:solidFill>
              </a:rPr>
              <a:t>getNumber()</a:t>
            </a:r>
            <a:r>
              <a:rPr lang="en-US" altLang="zh-CN" sz="2400" b="1" smtClean="0"/>
              <a:t>&lt;&lt;endl;</a:t>
            </a:r>
            <a:endParaRPr lang="en-US" altLang="zh-CN" sz="2400" b="1" smtClean="0"/>
          </a:p>
          <a:p>
            <a:pPr marL="0" indent="0" eaLnBrk="1" hangingPunct="1">
              <a:buFontTx/>
              <a:buNone/>
            </a:pPr>
            <a:r>
              <a:rPr lang="en-US" altLang="zh-CN" sz="2400" b="1" smtClean="0"/>
              <a:t>}</a:t>
            </a:r>
            <a:endParaRPr lang="en-US" altLang="zh-CN" sz="2400" b="1" smtClean="0"/>
          </a:p>
          <a:p>
            <a:pPr marL="0" indent="0" eaLnBrk="1" hangingPunct="1">
              <a:buFontTx/>
              <a:buNone/>
            </a:pPr>
            <a:r>
              <a:rPr lang="en-US" altLang="zh-CN" sz="2400" b="1" smtClean="0">
                <a:solidFill>
                  <a:srgbClr val="FF0000"/>
                </a:solidFill>
              </a:rPr>
              <a:t>int Book::number=0; 	//</a:t>
            </a:r>
            <a:r>
              <a:rPr lang="zh-CN" altLang="en-US" sz="2400" b="1" smtClean="0">
                <a:solidFill>
                  <a:srgbClr val="FF0000"/>
                </a:solidFill>
              </a:rPr>
              <a:t>定义并初始化静态数据成员</a:t>
            </a:r>
            <a:endParaRPr lang="zh-CN" altLang="en-US" sz="2400" b="1" smtClean="0">
              <a:solidFill>
                <a:srgbClr val="FF0000"/>
              </a:solidFill>
            </a:endParaRPr>
          </a:p>
          <a:p>
            <a:pPr marL="0" indent="0" eaLnBrk="1" hangingPunct="1">
              <a:buFontTx/>
              <a:buNone/>
            </a:pPr>
            <a:r>
              <a:rPr lang="en-US" altLang="zh-CN" sz="2400" b="1" smtClean="0">
                <a:solidFill>
                  <a:srgbClr val="FF0000"/>
                </a:solidFill>
              </a:rPr>
              <a:t>double Book::totalPrice=0;</a:t>
            </a:r>
            <a:endParaRPr lang="en-US" altLang="zh-CN" sz="2400" b="1" smtClean="0">
              <a:solidFill>
                <a:srgbClr val="FF0000"/>
              </a:solidFill>
            </a:endParaRPr>
          </a:p>
        </p:txBody>
      </p:sp>
      <p:sp>
        <p:nvSpPr>
          <p:cNvPr id="168962" name="Rectangle 2"/>
          <p:cNvSpPr>
            <a:spLocks noGrp="1" noChangeArrowheads="1"/>
          </p:cNvSpPr>
          <p:nvPr>
            <p:ph type="title"/>
          </p:nvPr>
        </p:nvSpPr>
        <p:spPr>
          <a:xfrm>
            <a:off x="457200" y="73025"/>
            <a:ext cx="8229600" cy="811213"/>
          </a:xfrm>
        </p:spPr>
        <p:txBody>
          <a:bodyPr/>
          <a:lstStyle/>
          <a:p>
            <a:pPr eaLnBrk="1" hangingPunct="1"/>
            <a:r>
              <a:rPr lang="en-US" altLang="zh-CN" b="1" smtClean="0"/>
              <a:t>3.9 </a:t>
            </a:r>
            <a:r>
              <a:rPr lang="zh-CN" altLang="en-US" b="1" smtClean="0">
                <a:solidFill>
                  <a:srgbClr val="FF0000"/>
                </a:solidFill>
              </a:rPr>
              <a:t>静态</a:t>
            </a:r>
            <a:r>
              <a:rPr lang="zh-CN" altLang="en-US" b="1" smtClean="0"/>
              <a:t>成员</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8">
                                            <p:txEl>
                                              <p:pRg st="6" end="6"/>
                                            </p:txEl>
                                          </p:spTgt>
                                        </p:tgtEl>
                                        <p:attrNameLst>
                                          <p:attrName>style.visibility</p:attrName>
                                        </p:attrNameLst>
                                      </p:cBhvr>
                                      <p:to>
                                        <p:strVal val="visible"/>
                                      </p:to>
                                    </p:set>
                                    <p:anim calcmode="lin" valueType="num">
                                      <p:cBhvr additive="base">
                                        <p:cTn id="7" dur="500" fill="hold"/>
                                        <p:tgtEl>
                                          <p:spTgt spid="8089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8">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898">
                                            <p:txEl>
                                              <p:pRg st="7" end="7"/>
                                            </p:txEl>
                                          </p:spTgt>
                                        </p:tgtEl>
                                        <p:attrNameLst>
                                          <p:attrName>style.visibility</p:attrName>
                                        </p:attrNameLst>
                                      </p:cBhvr>
                                      <p:to>
                                        <p:strVal val="visible"/>
                                      </p:to>
                                    </p:set>
                                    <p:anim calcmode="lin" valueType="num">
                                      <p:cBhvr additive="base">
                                        <p:cTn id="11" dur="500" fill="hold"/>
                                        <p:tgtEl>
                                          <p:spTgt spid="80898">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89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277813" y="996950"/>
            <a:ext cx="8732837" cy="5672138"/>
          </a:xfrm>
        </p:spPr>
        <p:txBody>
          <a:bodyPr/>
          <a:lstStyle/>
          <a:p>
            <a:pPr marL="0" indent="0" eaLnBrk="1" hangingPunct="1">
              <a:buFontTx/>
              <a:buNone/>
            </a:pPr>
            <a:r>
              <a:rPr lang="en-US" altLang="zh-CN" sz="2000" b="1" smtClean="0"/>
              <a:t>void main(){</a:t>
            </a:r>
            <a:endParaRPr lang="en-US" altLang="zh-CN" sz="2000" b="1" smtClean="0"/>
          </a:p>
          <a:p>
            <a:pPr marL="0" indent="0" eaLnBrk="1" hangingPunct="1">
              <a:buFontTx/>
              <a:buNone/>
            </a:pPr>
            <a:r>
              <a:rPr lang="en-US" altLang="zh-CN" sz="2000" b="1" smtClean="0"/>
              <a:t>    Book b1("C++ </a:t>
            </a:r>
            <a:r>
              <a:rPr lang="zh-CN" altLang="en-US" sz="2000" b="1" smtClean="0"/>
              <a:t>程序设计</a:t>
            </a:r>
            <a:r>
              <a:rPr lang="en-US" altLang="zh-CN" sz="2000" b="1" smtClean="0"/>
              <a:t>",32.5);</a:t>
            </a:r>
            <a:endParaRPr lang="en-US" altLang="zh-CN" sz="2000" b="1" smtClean="0"/>
          </a:p>
          <a:p>
            <a:pPr marL="0" indent="0" eaLnBrk="1" hangingPunct="1">
              <a:buFontTx/>
              <a:buNone/>
            </a:pPr>
            <a:r>
              <a:rPr lang="en-US" altLang="zh-CN" sz="2000" b="1" smtClean="0"/>
              <a:t>    Book b2("</a:t>
            </a:r>
            <a:r>
              <a:rPr lang="zh-CN" altLang="en-US" sz="2000" b="1" smtClean="0"/>
              <a:t>数据库系统原理</a:t>
            </a:r>
            <a:r>
              <a:rPr lang="en-US" altLang="zh-CN" sz="2000" b="1" smtClean="0"/>
              <a:t>",23);</a:t>
            </a:r>
            <a:endParaRPr lang="en-US" altLang="zh-CN" sz="2000" b="1" smtClean="0"/>
          </a:p>
          <a:p>
            <a:pPr marL="0" indent="0" eaLnBrk="1" hangingPunct="1">
              <a:buFontTx/>
              <a:buNone/>
            </a:pPr>
            <a:r>
              <a:rPr lang="en-US" altLang="zh-CN" sz="2000" b="1" smtClean="0"/>
              <a:t>    cout&lt;&lt;b1.getName()&lt;&lt;"\t"&lt;&lt;b1.getPrice()&lt;&lt;endl;	//L1</a:t>
            </a:r>
            <a:endParaRPr lang="en-US" altLang="zh-CN" sz="2000" b="1" smtClean="0"/>
          </a:p>
          <a:p>
            <a:pPr marL="0" indent="0" eaLnBrk="1" hangingPunct="1">
              <a:buFontTx/>
              <a:buNone/>
            </a:pPr>
            <a:r>
              <a:rPr lang="en-US" altLang="zh-CN" sz="2000" b="1" smtClean="0"/>
              <a:t>    cout&lt;&lt;b2.getName()&lt;&lt;"\t"&lt;&lt;b2.getPrice()&lt;&lt;endl;	//L2</a:t>
            </a:r>
            <a:endParaRPr lang="en-US" altLang="zh-CN" sz="2000" b="1" smtClean="0"/>
          </a:p>
          <a:p>
            <a:pPr marL="0" indent="0" eaLnBrk="1" hangingPunct="1">
              <a:buFontTx/>
              <a:buNone/>
            </a:pPr>
            <a:r>
              <a:rPr lang="en-US" altLang="zh-CN" sz="2000" b="1" smtClean="0"/>
              <a:t>    cout&lt;&lt;"</a:t>
            </a:r>
            <a:r>
              <a:rPr lang="zh-CN" altLang="en-US" sz="2000" b="1" smtClean="0"/>
              <a:t>总共</a:t>
            </a:r>
            <a:r>
              <a:rPr lang="en-US" altLang="zh-CN" sz="2000" b="1" smtClean="0"/>
              <a:t>: " &lt;&lt;</a:t>
            </a:r>
            <a:r>
              <a:rPr lang="en-US" altLang="zh-CN" sz="2000" b="1" smtClean="0">
                <a:solidFill>
                  <a:srgbClr val="0000CC"/>
                </a:solidFill>
              </a:rPr>
              <a:t>b1.getNumber()</a:t>
            </a:r>
            <a:r>
              <a:rPr lang="en-US" altLang="zh-CN" sz="2000" b="1" smtClean="0"/>
              <a:t> &lt;&lt;"\t</a:t>
            </a:r>
            <a:r>
              <a:rPr lang="zh-CN" altLang="en-US" sz="2000" b="1" smtClean="0"/>
              <a:t>本书</a:t>
            </a:r>
            <a:r>
              <a:rPr lang="en-US" altLang="zh-CN" sz="2000" b="1" smtClean="0"/>
              <a:t>"		//L3</a:t>
            </a:r>
            <a:endParaRPr lang="en-US" altLang="zh-CN" sz="2000" b="1" smtClean="0"/>
          </a:p>
          <a:p>
            <a:pPr marL="0" indent="0" eaLnBrk="1" hangingPunct="1">
              <a:buFontTx/>
              <a:buNone/>
            </a:pPr>
            <a:r>
              <a:rPr lang="en-US" altLang="zh-CN" sz="2000" b="1" smtClean="0"/>
              <a:t>         &lt;&lt;"\t</a:t>
            </a:r>
            <a:r>
              <a:rPr lang="zh-CN" altLang="en-US" sz="2000" b="1" smtClean="0"/>
              <a:t>总价： </a:t>
            </a:r>
            <a:r>
              <a:rPr lang="en-US" altLang="zh-CN" sz="2000" b="1" smtClean="0"/>
              <a:t>" &lt;&lt;</a:t>
            </a:r>
            <a:r>
              <a:rPr lang="en-US" altLang="zh-CN" sz="2000" b="1" smtClean="0">
                <a:solidFill>
                  <a:srgbClr val="0000CC"/>
                </a:solidFill>
              </a:rPr>
              <a:t>b1.getTotalPrice()</a:t>
            </a:r>
            <a:r>
              <a:rPr lang="en-US" altLang="zh-CN" sz="2000" b="1" smtClean="0"/>
              <a:t> &lt;&lt;"\t</a:t>
            </a:r>
            <a:r>
              <a:rPr lang="zh-CN" altLang="en-US" sz="2000" b="1" smtClean="0"/>
              <a:t>元</a:t>
            </a:r>
            <a:r>
              <a:rPr lang="en-US" altLang="zh-CN" sz="2000" b="1" smtClean="0"/>
              <a:t>"&lt;&lt;endl;</a:t>
            </a:r>
            <a:endParaRPr lang="en-US" altLang="zh-CN" sz="2000" b="1" smtClean="0"/>
          </a:p>
          <a:p>
            <a:pPr marL="0" indent="0" eaLnBrk="1" hangingPunct="1">
              <a:buFontTx/>
              <a:buNone/>
            </a:pPr>
            <a:r>
              <a:rPr lang="en-US" altLang="zh-CN" sz="2000" b="1" smtClean="0"/>
              <a:t>    {</a:t>
            </a:r>
            <a:endParaRPr lang="en-US" altLang="zh-CN" sz="2000" b="1" smtClean="0"/>
          </a:p>
          <a:p>
            <a:pPr marL="0" indent="0" eaLnBrk="1" hangingPunct="1">
              <a:buFontTx/>
              <a:buNone/>
            </a:pPr>
            <a:r>
              <a:rPr lang="en-US" altLang="zh-CN" sz="2000" b="1" smtClean="0"/>
              <a:t>        Book b3("</a:t>
            </a:r>
            <a:r>
              <a:rPr lang="zh-CN" altLang="en-US" sz="2000" b="1" smtClean="0"/>
              <a:t>数据库系统原理</a:t>
            </a:r>
            <a:r>
              <a:rPr lang="en-US" altLang="zh-CN" sz="2000" b="1" smtClean="0"/>
              <a:t>",23);</a:t>
            </a:r>
            <a:endParaRPr lang="en-US" altLang="zh-CN" sz="2000" b="1" smtClean="0"/>
          </a:p>
          <a:p>
            <a:pPr marL="0" indent="0" eaLnBrk="1" hangingPunct="1">
              <a:buFontTx/>
              <a:buNone/>
            </a:pPr>
            <a:r>
              <a:rPr lang="en-US" altLang="zh-CN" sz="2000" b="1" smtClean="0"/>
              <a:t>        cout&lt;&lt;"</a:t>
            </a:r>
            <a:r>
              <a:rPr lang="zh-CN" altLang="en-US" sz="2000" b="1" smtClean="0"/>
              <a:t>总共</a:t>
            </a:r>
            <a:r>
              <a:rPr lang="en-US" altLang="zh-CN" sz="2000" b="1" smtClean="0"/>
              <a:t>: " &lt;&lt;</a:t>
            </a:r>
            <a:r>
              <a:rPr lang="en-US" altLang="zh-CN" sz="2000" b="1" smtClean="0">
                <a:solidFill>
                  <a:srgbClr val="FF0000"/>
                </a:solidFill>
              </a:rPr>
              <a:t>b1.getNumber()</a:t>
            </a:r>
            <a:r>
              <a:rPr lang="en-US" altLang="zh-CN" sz="2000" b="1" smtClean="0"/>
              <a:t>&lt;&lt;"\t</a:t>
            </a:r>
            <a:r>
              <a:rPr lang="zh-CN" altLang="en-US" sz="2000" b="1" smtClean="0"/>
              <a:t>本书</a:t>
            </a:r>
            <a:r>
              <a:rPr lang="en-US" altLang="zh-CN" sz="2000" b="1" smtClean="0"/>
              <a:t>"	               //L4</a:t>
            </a:r>
            <a:endParaRPr lang="en-US" altLang="zh-CN" sz="2000" b="1" smtClean="0"/>
          </a:p>
          <a:p>
            <a:pPr marL="0" indent="0" eaLnBrk="1" hangingPunct="1">
              <a:buFontTx/>
              <a:buNone/>
            </a:pPr>
            <a:r>
              <a:rPr lang="en-US" altLang="zh-CN" sz="2000" b="1" smtClean="0"/>
              <a:t>             &lt;&lt;"\t</a:t>
            </a:r>
            <a:r>
              <a:rPr lang="zh-CN" altLang="en-US" sz="2000" b="1" smtClean="0"/>
              <a:t>总价： </a:t>
            </a:r>
            <a:r>
              <a:rPr lang="en-US" altLang="zh-CN" sz="2000" b="1" smtClean="0"/>
              <a:t>"&lt;&lt;</a:t>
            </a:r>
            <a:r>
              <a:rPr lang="en-US" altLang="zh-CN" sz="2000" b="1" smtClean="0">
                <a:solidFill>
                  <a:srgbClr val="FF0000"/>
                </a:solidFill>
              </a:rPr>
              <a:t>b1.getTotalPrice()</a:t>
            </a:r>
            <a:r>
              <a:rPr lang="en-US" altLang="zh-CN" sz="2000" b="1" smtClean="0"/>
              <a:t>&lt;&lt;"\t</a:t>
            </a:r>
            <a:r>
              <a:rPr lang="zh-CN" altLang="en-US" sz="2000" b="1" smtClean="0"/>
              <a:t>元</a:t>
            </a:r>
            <a:r>
              <a:rPr lang="en-US" altLang="zh-CN" sz="2000" b="1" smtClean="0"/>
              <a:t>"&lt;&lt;endl;</a:t>
            </a:r>
            <a:endParaRPr lang="en-US" altLang="zh-CN" sz="2000" b="1" smtClean="0"/>
          </a:p>
          <a:p>
            <a:pPr marL="0" indent="0" eaLnBrk="1" hangingPunct="1">
              <a:buFontTx/>
              <a:buNone/>
            </a:pPr>
            <a:r>
              <a:rPr lang="en-US" altLang="zh-CN" sz="2000" b="1" smtClean="0"/>
              <a:t>    }					                            </a:t>
            </a:r>
            <a:r>
              <a:rPr lang="en-US" altLang="zh-CN" sz="2000" b="1" smtClean="0">
                <a:solidFill>
                  <a:srgbClr val="0000CC"/>
                </a:solidFill>
              </a:rPr>
              <a:t>//b3</a:t>
            </a:r>
            <a:r>
              <a:rPr lang="zh-CN" altLang="en-US" sz="2000" b="1" smtClean="0">
                <a:solidFill>
                  <a:srgbClr val="0000CC"/>
                </a:solidFill>
              </a:rPr>
              <a:t>生存期结束</a:t>
            </a:r>
            <a:endParaRPr lang="zh-CN" altLang="en-US" sz="2000" b="1" smtClean="0">
              <a:solidFill>
                <a:srgbClr val="0000CC"/>
              </a:solidFill>
            </a:endParaRPr>
          </a:p>
          <a:p>
            <a:pPr marL="0" indent="0" eaLnBrk="1" hangingPunct="1">
              <a:buFontTx/>
              <a:buNone/>
            </a:pPr>
            <a:r>
              <a:rPr lang="zh-CN" altLang="en-US" sz="2000" b="1" smtClean="0"/>
              <a:t>    </a:t>
            </a:r>
            <a:r>
              <a:rPr lang="en-US" altLang="zh-CN" sz="2000" b="1" smtClean="0"/>
              <a:t>cout&lt;&lt;"</a:t>
            </a:r>
            <a:r>
              <a:rPr lang="zh-CN" altLang="en-US" sz="2000" b="1" smtClean="0"/>
              <a:t>总共</a:t>
            </a:r>
            <a:r>
              <a:rPr lang="en-US" altLang="zh-CN" sz="2000" b="1" smtClean="0"/>
              <a:t>: " &lt;&lt;</a:t>
            </a:r>
            <a:r>
              <a:rPr lang="en-US" altLang="zh-CN" sz="2000" b="1" smtClean="0">
                <a:solidFill>
                  <a:srgbClr val="0000CC"/>
                </a:solidFill>
              </a:rPr>
              <a:t>Book::getNumber()</a:t>
            </a:r>
            <a:r>
              <a:rPr lang="en-US" altLang="zh-CN" sz="2000" b="1" smtClean="0"/>
              <a:t> &lt;&lt;"\t</a:t>
            </a:r>
            <a:r>
              <a:rPr lang="zh-CN" altLang="en-US" sz="2000" b="1" smtClean="0"/>
              <a:t>本书</a:t>
            </a:r>
            <a:r>
              <a:rPr lang="en-US" altLang="zh-CN" sz="2000" b="1" smtClean="0"/>
              <a:t>"	   //L5</a:t>
            </a:r>
            <a:endParaRPr lang="en-US" altLang="zh-CN" sz="2000" b="1" smtClean="0"/>
          </a:p>
          <a:p>
            <a:pPr marL="0" indent="0" eaLnBrk="1" hangingPunct="1">
              <a:buFontTx/>
              <a:buNone/>
            </a:pPr>
            <a:r>
              <a:rPr lang="en-US" altLang="zh-CN" sz="2000" b="1" smtClean="0"/>
              <a:t>         &lt;&lt;"\t</a:t>
            </a:r>
            <a:r>
              <a:rPr lang="zh-CN" altLang="en-US" sz="2000" b="1" smtClean="0"/>
              <a:t>总价： </a:t>
            </a:r>
            <a:r>
              <a:rPr lang="en-US" altLang="zh-CN" sz="2000" b="1" smtClean="0"/>
              <a:t>"&lt;&lt;</a:t>
            </a:r>
            <a:r>
              <a:rPr lang="en-US" altLang="zh-CN" sz="2000" b="1" smtClean="0">
                <a:solidFill>
                  <a:srgbClr val="0000CC"/>
                </a:solidFill>
              </a:rPr>
              <a:t>Book::getTotalPrice()</a:t>
            </a:r>
            <a:r>
              <a:rPr lang="en-US" altLang="zh-CN" sz="2000" b="1" smtClean="0"/>
              <a:t>&lt;&lt;"\t</a:t>
            </a:r>
            <a:r>
              <a:rPr lang="zh-CN" altLang="en-US" sz="2000" b="1" smtClean="0"/>
              <a:t>元</a:t>
            </a:r>
            <a:r>
              <a:rPr lang="en-US" altLang="zh-CN" sz="2000" b="1" smtClean="0"/>
              <a:t>"&lt;&lt;endl;</a:t>
            </a:r>
            <a:endParaRPr lang="en-US" altLang="zh-CN" sz="2000" b="1" smtClean="0"/>
          </a:p>
          <a:p>
            <a:pPr marL="0" indent="0" eaLnBrk="1" hangingPunct="1">
              <a:buFontTx/>
              <a:buNone/>
            </a:pPr>
            <a:r>
              <a:rPr lang="en-US" altLang="zh-CN" sz="2000" b="1" smtClean="0"/>
              <a:t>    b2.display();</a:t>
            </a:r>
            <a:endParaRPr lang="en-US" altLang="zh-CN" sz="2000" b="1" smtClean="0"/>
          </a:p>
          <a:p>
            <a:pPr marL="0" indent="0" eaLnBrk="1" hangingPunct="1">
              <a:buFontTx/>
              <a:buNone/>
            </a:pPr>
            <a:r>
              <a:rPr lang="en-US" altLang="zh-CN" sz="2000" b="1" smtClean="0"/>
              <a:t>}</a:t>
            </a:r>
            <a:endParaRPr lang="zh-CN" altLang="en-US" sz="2000" b="1" smtClean="0"/>
          </a:p>
        </p:txBody>
      </p:sp>
      <p:sp>
        <p:nvSpPr>
          <p:cNvPr id="169986" name="Rectangle 2"/>
          <p:cNvSpPr>
            <a:spLocks noGrp="1" noChangeArrowheads="1"/>
          </p:cNvSpPr>
          <p:nvPr>
            <p:ph type="title"/>
          </p:nvPr>
        </p:nvSpPr>
        <p:spPr>
          <a:xfrm>
            <a:off x="457200" y="73025"/>
            <a:ext cx="8229600" cy="811213"/>
          </a:xfrm>
        </p:spPr>
        <p:txBody>
          <a:bodyPr/>
          <a:lstStyle/>
          <a:p>
            <a:pPr eaLnBrk="1" hangingPunct="1"/>
            <a:r>
              <a:rPr lang="en-US" altLang="zh-CN" b="1" smtClean="0"/>
              <a:t>3.9 </a:t>
            </a:r>
            <a:r>
              <a:rPr lang="zh-CN" altLang="en-US" b="1" smtClean="0">
                <a:solidFill>
                  <a:srgbClr val="FF0000"/>
                </a:solidFill>
              </a:rPr>
              <a:t>静态</a:t>
            </a:r>
            <a:r>
              <a:rPr lang="zh-CN" altLang="en-US" b="1" smtClean="0"/>
              <a:t>成员</a:t>
            </a:r>
            <a:endParaRPr lang="zh-CN" alt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2">
                                            <p:txEl>
                                              <p:pRg st="1" end="1"/>
                                            </p:txEl>
                                          </p:spTgt>
                                        </p:tgtEl>
                                        <p:attrNameLst>
                                          <p:attrName>style.visibility</p:attrName>
                                        </p:attrNameLst>
                                      </p:cBhvr>
                                      <p:to>
                                        <p:strVal val="visible"/>
                                      </p:to>
                                    </p:set>
                                    <p:anim calcmode="lin" valueType="num">
                                      <p:cBhvr additive="base">
                                        <p:cTn id="7" dur="500" fill="hold"/>
                                        <p:tgtEl>
                                          <p:spTgt spid="819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22">
                                            <p:txEl>
                                              <p:pRg st="2" end="2"/>
                                            </p:txEl>
                                          </p:spTgt>
                                        </p:tgtEl>
                                        <p:attrNameLst>
                                          <p:attrName>style.visibility</p:attrName>
                                        </p:attrNameLst>
                                      </p:cBhvr>
                                      <p:to>
                                        <p:strVal val="visible"/>
                                      </p:to>
                                    </p:set>
                                    <p:anim calcmode="lin" valueType="num">
                                      <p:cBhvr additive="base">
                                        <p:cTn id="11" dur="500" fill="hold"/>
                                        <p:tgtEl>
                                          <p:spTgt spid="8192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1922">
                                            <p:txEl>
                                              <p:pRg st="3" end="3"/>
                                            </p:txEl>
                                          </p:spTgt>
                                        </p:tgtEl>
                                        <p:attrNameLst>
                                          <p:attrName>style.visibility</p:attrName>
                                        </p:attrNameLst>
                                      </p:cBhvr>
                                      <p:to>
                                        <p:strVal val="visible"/>
                                      </p:to>
                                    </p:set>
                                    <p:anim calcmode="lin" valueType="num">
                                      <p:cBhvr additive="base">
                                        <p:cTn id="17" dur="500" fill="hold"/>
                                        <p:tgtEl>
                                          <p:spTgt spid="8192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1922">
                                            <p:txEl>
                                              <p:pRg st="4" end="4"/>
                                            </p:txEl>
                                          </p:spTgt>
                                        </p:tgtEl>
                                        <p:attrNameLst>
                                          <p:attrName>style.visibility</p:attrName>
                                        </p:attrNameLst>
                                      </p:cBhvr>
                                      <p:to>
                                        <p:strVal val="visible"/>
                                      </p:to>
                                    </p:set>
                                    <p:anim calcmode="lin" valueType="num">
                                      <p:cBhvr additive="base">
                                        <p:cTn id="23" dur="500" fill="hold"/>
                                        <p:tgtEl>
                                          <p:spTgt spid="8192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1922">
                                            <p:txEl>
                                              <p:pRg st="5" end="5"/>
                                            </p:txEl>
                                          </p:spTgt>
                                        </p:tgtEl>
                                        <p:attrNameLst>
                                          <p:attrName>style.visibility</p:attrName>
                                        </p:attrNameLst>
                                      </p:cBhvr>
                                      <p:to>
                                        <p:strVal val="visible"/>
                                      </p:to>
                                    </p:set>
                                    <p:anim calcmode="lin" valueType="num">
                                      <p:cBhvr additive="base">
                                        <p:cTn id="29" dur="500" fill="hold"/>
                                        <p:tgtEl>
                                          <p:spTgt spid="8192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2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22">
                                            <p:txEl>
                                              <p:pRg st="6" end="6"/>
                                            </p:txEl>
                                          </p:spTgt>
                                        </p:tgtEl>
                                        <p:attrNameLst>
                                          <p:attrName>style.visibility</p:attrName>
                                        </p:attrNameLst>
                                      </p:cBhvr>
                                      <p:to>
                                        <p:strVal val="visible"/>
                                      </p:to>
                                    </p:set>
                                    <p:anim calcmode="lin" valueType="num">
                                      <p:cBhvr additive="base">
                                        <p:cTn id="35" dur="500" fill="hold"/>
                                        <p:tgtEl>
                                          <p:spTgt spid="8192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1922">
                                            <p:txEl>
                                              <p:pRg st="7" end="7"/>
                                            </p:txEl>
                                          </p:spTgt>
                                        </p:tgtEl>
                                        <p:attrNameLst>
                                          <p:attrName>style.visibility</p:attrName>
                                        </p:attrNameLst>
                                      </p:cBhvr>
                                      <p:to>
                                        <p:strVal val="visible"/>
                                      </p:to>
                                    </p:set>
                                    <p:anim calcmode="lin" valueType="num">
                                      <p:cBhvr additive="base">
                                        <p:cTn id="41" dur="500" fill="hold"/>
                                        <p:tgtEl>
                                          <p:spTgt spid="8192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22">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1922">
                                            <p:txEl>
                                              <p:pRg st="8" end="8"/>
                                            </p:txEl>
                                          </p:spTgt>
                                        </p:tgtEl>
                                        <p:attrNameLst>
                                          <p:attrName>style.visibility</p:attrName>
                                        </p:attrNameLst>
                                      </p:cBhvr>
                                      <p:to>
                                        <p:strVal val="visible"/>
                                      </p:to>
                                    </p:set>
                                    <p:anim calcmode="lin" valueType="num">
                                      <p:cBhvr additive="base">
                                        <p:cTn id="45" dur="500" fill="hold"/>
                                        <p:tgtEl>
                                          <p:spTgt spid="8192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1922">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1922">
                                            <p:txEl>
                                              <p:pRg st="9" end="9"/>
                                            </p:txEl>
                                          </p:spTgt>
                                        </p:tgtEl>
                                        <p:attrNameLst>
                                          <p:attrName>style.visibility</p:attrName>
                                        </p:attrNameLst>
                                      </p:cBhvr>
                                      <p:to>
                                        <p:strVal val="visible"/>
                                      </p:to>
                                    </p:set>
                                    <p:anim calcmode="lin" valueType="num">
                                      <p:cBhvr additive="base">
                                        <p:cTn id="49" dur="500" fill="hold"/>
                                        <p:tgtEl>
                                          <p:spTgt spid="8192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22">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1922">
                                            <p:txEl>
                                              <p:pRg st="10" end="10"/>
                                            </p:txEl>
                                          </p:spTgt>
                                        </p:tgtEl>
                                        <p:attrNameLst>
                                          <p:attrName>style.visibility</p:attrName>
                                        </p:attrNameLst>
                                      </p:cBhvr>
                                      <p:to>
                                        <p:strVal val="visible"/>
                                      </p:to>
                                    </p:set>
                                    <p:anim calcmode="lin" valueType="num">
                                      <p:cBhvr additive="base">
                                        <p:cTn id="53" dur="500" fill="hold"/>
                                        <p:tgtEl>
                                          <p:spTgt spid="81922">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1922">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1922">
                                            <p:txEl>
                                              <p:pRg st="11" end="11"/>
                                            </p:txEl>
                                          </p:spTgt>
                                        </p:tgtEl>
                                        <p:attrNameLst>
                                          <p:attrName>style.visibility</p:attrName>
                                        </p:attrNameLst>
                                      </p:cBhvr>
                                      <p:to>
                                        <p:strVal val="visible"/>
                                      </p:to>
                                    </p:set>
                                    <p:anim calcmode="lin" valueType="num">
                                      <p:cBhvr additive="base">
                                        <p:cTn id="57" dur="500" fill="hold"/>
                                        <p:tgtEl>
                                          <p:spTgt spid="81922">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192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81922">
                                            <p:txEl>
                                              <p:pRg st="12" end="12"/>
                                            </p:txEl>
                                          </p:spTgt>
                                        </p:tgtEl>
                                        <p:attrNameLst>
                                          <p:attrName>style.visibility</p:attrName>
                                        </p:attrNameLst>
                                      </p:cBhvr>
                                      <p:to>
                                        <p:strVal val="visible"/>
                                      </p:to>
                                    </p:set>
                                    <p:anim calcmode="lin" valueType="num">
                                      <p:cBhvr additive="base">
                                        <p:cTn id="63" dur="500" fill="hold"/>
                                        <p:tgtEl>
                                          <p:spTgt spid="81922">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1922">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81922">
                                            <p:txEl>
                                              <p:pRg st="13" end="13"/>
                                            </p:txEl>
                                          </p:spTgt>
                                        </p:tgtEl>
                                        <p:attrNameLst>
                                          <p:attrName>style.visibility</p:attrName>
                                        </p:attrNameLst>
                                      </p:cBhvr>
                                      <p:to>
                                        <p:strVal val="visible"/>
                                      </p:to>
                                    </p:set>
                                    <p:anim calcmode="lin" valueType="num">
                                      <p:cBhvr additive="base">
                                        <p:cTn id="67" dur="500" fill="hold"/>
                                        <p:tgtEl>
                                          <p:spTgt spid="81922">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192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1922">
                                            <p:txEl>
                                              <p:pRg st="14" end="14"/>
                                            </p:txEl>
                                          </p:spTgt>
                                        </p:tgtEl>
                                        <p:attrNameLst>
                                          <p:attrName>style.visibility</p:attrName>
                                        </p:attrNameLst>
                                      </p:cBhvr>
                                      <p:to>
                                        <p:strVal val="visible"/>
                                      </p:to>
                                    </p:set>
                                    <p:anim calcmode="lin" valueType="num">
                                      <p:cBhvr additive="base">
                                        <p:cTn id="73" dur="500" fill="hold"/>
                                        <p:tgtEl>
                                          <p:spTgt spid="81922">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1922">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81922">
                                            <p:txEl>
                                              <p:pRg st="15" end="15"/>
                                            </p:txEl>
                                          </p:spTgt>
                                        </p:tgtEl>
                                        <p:attrNameLst>
                                          <p:attrName>style.visibility</p:attrName>
                                        </p:attrNameLst>
                                      </p:cBhvr>
                                      <p:to>
                                        <p:strVal val="visible"/>
                                      </p:to>
                                    </p:set>
                                    <p:anim calcmode="lin" valueType="num">
                                      <p:cBhvr additive="base">
                                        <p:cTn id="77" dur="500" fill="hold"/>
                                        <p:tgtEl>
                                          <p:spTgt spid="81922">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192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title"/>
          </p:nvPr>
        </p:nvSpPr>
        <p:spPr>
          <a:xfrm>
            <a:off x="676275" y="115888"/>
            <a:ext cx="7772400" cy="792162"/>
          </a:xfrm>
        </p:spPr>
        <p:txBody>
          <a:bodyPr/>
          <a:lstStyle/>
          <a:p>
            <a:pPr eaLnBrk="1" hangingPunct="1"/>
            <a:r>
              <a:rPr lang="en-US" altLang="zh-CN" b="1" smtClean="0"/>
              <a:t>3.10 this </a:t>
            </a:r>
            <a:r>
              <a:rPr lang="zh-CN" altLang="en-US" b="1" smtClean="0">
                <a:solidFill>
                  <a:srgbClr val="FF3300"/>
                </a:solidFill>
              </a:rPr>
              <a:t>指针</a:t>
            </a:r>
            <a:endParaRPr lang="zh-CN" altLang="en-US" b="1" smtClean="0">
              <a:solidFill>
                <a:srgbClr val="FF3300"/>
              </a:solidFill>
            </a:endParaRPr>
          </a:p>
        </p:txBody>
      </p:sp>
      <p:sp>
        <p:nvSpPr>
          <p:cNvPr id="82947" name="Rectangle 3"/>
          <p:cNvSpPr>
            <a:spLocks noGrp="1" noChangeArrowheads="1"/>
          </p:cNvSpPr>
          <p:nvPr>
            <p:ph type="body" idx="1"/>
          </p:nvPr>
        </p:nvSpPr>
        <p:spPr>
          <a:xfrm>
            <a:off x="179388" y="1123950"/>
            <a:ext cx="8842375" cy="5665788"/>
          </a:xfrm>
        </p:spPr>
        <p:txBody>
          <a:bodyPr/>
          <a:lstStyle/>
          <a:p>
            <a:pPr eaLnBrk="1" hangingPunct="1">
              <a:lnSpc>
                <a:spcPct val="80000"/>
              </a:lnSpc>
              <a:buFontTx/>
              <a:buNone/>
            </a:pPr>
            <a:r>
              <a:rPr lang="en-US" altLang="zh-CN" sz="2800" b="1" smtClean="0">
                <a:solidFill>
                  <a:srgbClr val="0000CC"/>
                </a:solidFill>
              </a:rPr>
              <a:t>1</a:t>
            </a:r>
            <a:r>
              <a:rPr lang="zh-CN" altLang="en-US" sz="2800" b="1" smtClean="0">
                <a:solidFill>
                  <a:srgbClr val="0000CC"/>
                </a:solidFill>
              </a:rPr>
              <a:t>、关于</a:t>
            </a:r>
            <a:r>
              <a:rPr lang="en-US" altLang="zh-CN" sz="2800" b="1" smtClean="0">
                <a:solidFill>
                  <a:srgbClr val="0000CC"/>
                </a:solidFill>
              </a:rPr>
              <a:t>this</a:t>
            </a:r>
            <a:r>
              <a:rPr lang="zh-CN" altLang="en-US" sz="2800" b="1" smtClean="0">
                <a:solidFill>
                  <a:srgbClr val="0000CC"/>
                </a:solidFill>
              </a:rPr>
              <a:t>指针 </a:t>
            </a:r>
            <a:endParaRPr lang="en-US" altLang="zh-CN" sz="2800" b="1" smtClean="0">
              <a:solidFill>
                <a:srgbClr val="0000CC"/>
              </a:solidFill>
            </a:endParaRPr>
          </a:p>
          <a:p>
            <a:pPr lvl="1"/>
            <a:r>
              <a:rPr lang="en-US" altLang="zh-CN" sz="2200" b="1" smtClean="0">
                <a:solidFill>
                  <a:srgbClr val="FF0000"/>
                </a:solidFill>
              </a:rPr>
              <a:t>this</a:t>
            </a:r>
            <a:r>
              <a:rPr lang="zh-CN" altLang="zh-CN" sz="2200" b="1" smtClean="0">
                <a:solidFill>
                  <a:srgbClr val="FF0000"/>
                </a:solidFill>
              </a:rPr>
              <a:t>是</a:t>
            </a:r>
            <a:r>
              <a:rPr lang="zh-CN" altLang="en-US" sz="2200" b="1" smtClean="0">
                <a:solidFill>
                  <a:srgbClr val="FF0000"/>
                </a:solidFill>
              </a:rPr>
              <a:t>类成员函数中</a:t>
            </a:r>
            <a:r>
              <a:rPr lang="zh-CN" altLang="zh-CN" sz="2200" b="1" smtClean="0">
                <a:solidFill>
                  <a:srgbClr val="FF0000"/>
                </a:solidFill>
              </a:rPr>
              <a:t>用于标识</a:t>
            </a:r>
            <a:r>
              <a:rPr lang="zh-CN" altLang="en-US" sz="2200" b="1" smtClean="0">
                <a:solidFill>
                  <a:srgbClr val="FF0000"/>
                </a:solidFill>
              </a:rPr>
              <a:t>调用</a:t>
            </a:r>
            <a:r>
              <a:rPr lang="zh-CN" altLang="zh-CN" sz="2200" b="1" smtClean="0">
                <a:solidFill>
                  <a:srgbClr val="FF0000"/>
                </a:solidFill>
              </a:rPr>
              <a:t>对象自引用的隐式指针</a:t>
            </a:r>
            <a:r>
              <a:rPr lang="zh-CN" altLang="en-US" sz="2200" b="1" smtClean="0">
                <a:solidFill>
                  <a:srgbClr val="FF0000"/>
                </a:solidFill>
              </a:rPr>
              <a:t>参数</a:t>
            </a:r>
            <a:r>
              <a:rPr lang="zh-CN" altLang="zh-CN" sz="2200" b="1" smtClean="0"/>
              <a:t>，</a:t>
            </a:r>
            <a:r>
              <a:rPr lang="zh-CN" altLang="zh-CN" sz="2200" b="1" smtClean="0">
                <a:solidFill>
                  <a:srgbClr val="0000CC"/>
                </a:solidFill>
              </a:rPr>
              <a:t>代表</a:t>
            </a:r>
            <a:r>
              <a:rPr lang="zh-CN" altLang="en-US" sz="2200" b="1" smtClean="0">
                <a:solidFill>
                  <a:srgbClr val="0000CC"/>
                </a:solidFill>
              </a:rPr>
              <a:t>调用成员函数的</a:t>
            </a:r>
            <a:r>
              <a:rPr lang="zh-CN" altLang="zh-CN" sz="2200" b="1" smtClean="0">
                <a:solidFill>
                  <a:srgbClr val="0000CC"/>
                </a:solidFill>
              </a:rPr>
              <a:t>对象自身的地址</a:t>
            </a:r>
            <a:r>
              <a:rPr lang="zh-CN" altLang="en-US" sz="2200" b="1" smtClean="0">
                <a:solidFill>
                  <a:srgbClr val="0000CC"/>
                </a:solidFill>
              </a:rPr>
              <a:t>（</a:t>
            </a:r>
            <a:r>
              <a:rPr lang="zh-CN" altLang="en-US" sz="2200" b="1" smtClean="0"/>
              <a:t>即成员函数所属对象的首地址</a:t>
            </a:r>
            <a:r>
              <a:rPr lang="en-US" altLang="zh-CN" sz="2200" b="1" smtClean="0"/>
              <a:t>:</a:t>
            </a:r>
            <a:r>
              <a:rPr lang="zh-CN" altLang="en-US" sz="2200" b="1" smtClean="0"/>
              <a:t>哪个对象在访问成员函数，</a:t>
            </a:r>
            <a:r>
              <a:rPr lang="en-US" altLang="zh-CN" sz="2200" b="1" smtClean="0"/>
              <a:t>this</a:t>
            </a:r>
            <a:r>
              <a:rPr lang="zh-CN" altLang="en-US" sz="2200" b="1" smtClean="0"/>
              <a:t>就是该对象所在内存区域的首地址）</a:t>
            </a:r>
            <a:r>
              <a:rPr lang="zh-CN" altLang="zh-CN" sz="2200" b="1" smtClean="0"/>
              <a:t>，并且不允许修改，所以被指定为</a:t>
            </a:r>
            <a:r>
              <a:rPr lang="en-US" altLang="zh-CN" sz="2200" b="1" smtClean="0"/>
              <a:t>const</a:t>
            </a:r>
            <a:r>
              <a:rPr lang="zh-CN" altLang="zh-CN" sz="2200" b="1" smtClean="0"/>
              <a:t>指针，</a:t>
            </a:r>
            <a:r>
              <a:rPr lang="zh-CN" altLang="en-US" sz="2200" b="1" smtClean="0"/>
              <a:t>形式如下：</a:t>
            </a:r>
            <a:endParaRPr lang="zh-CN" altLang="en-US" sz="2200" b="1" smtClean="0"/>
          </a:p>
          <a:p>
            <a:pPr lvl="1" eaLnBrk="1" hangingPunct="1">
              <a:lnSpc>
                <a:spcPct val="80000"/>
              </a:lnSpc>
              <a:buFontTx/>
              <a:buNone/>
            </a:pPr>
            <a:r>
              <a:rPr lang="zh-CN" altLang="en-US" sz="2000" b="1" smtClean="0">
                <a:solidFill>
                  <a:srgbClr val="FF0000"/>
                </a:solidFill>
              </a:rPr>
              <a:t>		</a:t>
            </a:r>
            <a:r>
              <a:rPr lang="en-US" altLang="zh-CN" sz="2000" b="1" smtClean="0">
                <a:solidFill>
                  <a:srgbClr val="FF0000"/>
                </a:solidFill>
              </a:rPr>
              <a:t>class X{……</a:t>
            </a:r>
            <a:endParaRPr lang="en-US" altLang="zh-CN" sz="2000" b="1" smtClean="0">
              <a:solidFill>
                <a:srgbClr val="FF0000"/>
              </a:solidFill>
            </a:endParaRPr>
          </a:p>
          <a:p>
            <a:pPr lvl="1" eaLnBrk="1" hangingPunct="1">
              <a:lnSpc>
                <a:spcPct val="80000"/>
              </a:lnSpc>
              <a:buFontTx/>
              <a:buNone/>
            </a:pPr>
            <a:r>
              <a:rPr lang="en-US" altLang="zh-CN" sz="2000" b="1" smtClean="0">
                <a:solidFill>
                  <a:srgbClr val="FF0000"/>
                </a:solidFill>
              </a:rPr>
              <a:t>		       f(</a:t>
            </a:r>
            <a:r>
              <a:rPr lang="en-US" altLang="zh-CN" sz="2000" b="1" smtClean="0">
                <a:solidFill>
                  <a:srgbClr val="0000CC"/>
                </a:solidFill>
              </a:rPr>
              <a:t>X *const this</a:t>
            </a:r>
            <a:r>
              <a:rPr lang="zh-CN" altLang="en-US" sz="2000" b="1" smtClean="0">
                <a:solidFill>
                  <a:srgbClr val="FF0000"/>
                </a:solidFill>
              </a:rPr>
              <a:t>，</a:t>
            </a:r>
            <a:r>
              <a:rPr lang="en-US" altLang="zh-CN" sz="2000" b="1" smtClean="0">
                <a:solidFill>
                  <a:srgbClr val="FF0000"/>
                </a:solidFill>
              </a:rPr>
              <a:t>…</a:t>
            </a:r>
            <a:r>
              <a:rPr lang="zh-CN" altLang="en-US" sz="2000" b="1" smtClean="0">
                <a:solidFill>
                  <a:srgbClr val="FF0000"/>
                </a:solidFill>
              </a:rPr>
              <a:t>）  </a:t>
            </a:r>
            <a:r>
              <a:rPr lang="en-US" altLang="zh-CN" sz="2000" b="1" smtClean="0">
                <a:solidFill>
                  <a:srgbClr val="FF0000"/>
                </a:solidFill>
              </a:rPr>
              <a:t>//</a:t>
            </a:r>
            <a:r>
              <a:rPr lang="zh-CN" altLang="en-US" sz="2000" b="1" smtClean="0">
                <a:solidFill>
                  <a:srgbClr val="FF0000"/>
                </a:solidFill>
              </a:rPr>
              <a:t>定义函数时不定义</a:t>
            </a:r>
            <a:r>
              <a:rPr lang="en-US" altLang="zh-CN" sz="2000" b="1" smtClean="0">
                <a:solidFill>
                  <a:srgbClr val="FF0000"/>
                </a:solidFill>
              </a:rPr>
              <a:t>this</a:t>
            </a:r>
            <a:r>
              <a:rPr lang="zh-CN" altLang="en-US" sz="2000" b="1" smtClean="0">
                <a:solidFill>
                  <a:srgbClr val="FF0000"/>
                </a:solidFill>
              </a:rPr>
              <a:t>，由系统生成</a:t>
            </a:r>
            <a:endParaRPr lang="zh-CN" altLang="en-US" sz="2000" b="1" smtClean="0">
              <a:solidFill>
                <a:srgbClr val="FF0000"/>
              </a:solidFill>
            </a:endParaRPr>
          </a:p>
          <a:p>
            <a:pPr lvl="1" eaLnBrk="1" hangingPunct="1">
              <a:lnSpc>
                <a:spcPct val="80000"/>
              </a:lnSpc>
              <a:buFontTx/>
              <a:buNone/>
            </a:pPr>
            <a:r>
              <a:rPr lang="zh-CN" altLang="en-US" sz="2000" b="1" smtClean="0">
                <a:solidFill>
                  <a:srgbClr val="FF0000"/>
                </a:solidFill>
              </a:rPr>
              <a:t>		</a:t>
            </a:r>
            <a:r>
              <a:rPr lang="en-US" altLang="zh-CN" sz="2000" b="1" smtClean="0">
                <a:solidFill>
                  <a:srgbClr val="FF0000"/>
                </a:solidFill>
              </a:rPr>
              <a:t>};</a:t>
            </a:r>
            <a:endParaRPr lang="en-US" altLang="zh-CN" sz="2000" b="1" smtClean="0">
              <a:solidFill>
                <a:srgbClr val="FF0000"/>
              </a:solidFill>
            </a:endParaRPr>
          </a:p>
          <a:p>
            <a:pPr lvl="1" eaLnBrk="1" hangingPunct="1">
              <a:lnSpc>
                <a:spcPct val="80000"/>
              </a:lnSpc>
              <a:buFontTx/>
              <a:buNone/>
            </a:pPr>
            <a:r>
              <a:rPr lang="en-US" altLang="zh-CN" sz="2000" b="1" smtClean="0">
                <a:solidFill>
                  <a:srgbClr val="FF0000"/>
                </a:solidFill>
              </a:rPr>
              <a:t>		X a;</a:t>
            </a:r>
            <a:endParaRPr lang="en-US" altLang="zh-CN" sz="2000" b="1" smtClean="0">
              <a:solidFill>
                <a:srgbClr val="FF0000"/>
              </a:solidFill>
            </a:endParaRPr>
          </a:p>
          <a:p>
            <a:pPr lvl="1" eaLnBrk="1" hangingPunct="1">
              <a:lnSpc>
                <a:spcPct val="80000"/>
              </a:lnSpc>
              <a:buFontTx/>
              <a:buNone/>
            </a:pPr>
            <a:r>
              <a:rPr lang="en-US" altLang="zh-CN" sz="2000" b="1" smtClean="0"/>
              <a:t>		a.f(…);</a:t>
            </a:r>
            <a:r>
              <a:rPr lang="zh-CN" altLang="en-US" sz="2000" b="1" smtClean="0"/>
              <a:t>此调用将被编译译转换成		</a:t>
            </a:r>
            <a:r>
              <a:rPr lang="en-US" altLang="zh-CN" sz="2000" b="1" smtClean="0"/>
              <a:t>X::f (</a:t>
            </a:r>
            <a:r>
              <a:rPr lang="en-US" altLang="zh-CN" sz="2000" b="1" smtClean="0">
                <a:solidFill>
                  <a:srgbClr val="FF0000"/>
                </a:solidFill>
              </a:rPr>
              <a:t>&amp; a</a:t>
            </a:r>
            <a:r>
              <a:rPr lang="en-US" altLang="zh-CN" sz="2000" b="1" smtClean="0"/>
              <a:t>, ……);</a:t>
            </a:r>
            <a:endParaRPr lang="en-US" altLang="zh-CN" sz="2000" b="1" smtClean="0"/>
          </a:p>
          <a:p>
            <a:pPr eaLnBrk="1" hangingPunct="1">
              <a:lnSpc>
                <a:spcPct val="80000"/>
              </a:lnSpc>
              <a:buFontTx/>
              <a:buNone/>
            </a:pPr>
            <a:r>
              <a:rPr lang="en-US" altLang="zh-CN" sz="2400" b="1" smtClean="0">
                <a:solidFill>
                  <a:srgbClr val="0000CC"/>
                </a:solidFill>
              </a:rPr>
              <a:t>2</a:t>
            </a:r>
            <a:r>
              <a:rPr lang="zh-CN" altLang="en-US" sz="2400" b="1" smtClean="0">
                <a:solidFill>
                  <a:srgbClr val="0000CC"/>
                </a:solidFill>
              </a:rPr>
              <a:t>、访问</a:t>
            </a:r>
            <a:r>
              <a:rPr lang="en-US" altLang="zh-CN" sz="2400" b="1" smtClean="0">
                <a:solidFill>
                  <a:srgbClr val="0000CC"/>
                </a:solidFill>
              </a:rPr>
              <a:t>this</a:t>
            </a:r>
            <a:r>
              <a:rPr lang="zh-CN" altLang="en-US" sz="2400" b="1" smtClean="0">
                <a:solidFill>
                  <a:srgbClr val="0000CC"/>
                </a:solidFill>
              </a:rPr>
              <a:t>指针</a:t>
            </a:r>
            <a:endParaRPr lang="zh-CN" altLang="en-US" sz="2400" b="1" smtClean="0">
              <a:solidFill>
                <a:srgbClr val="0000CC"/>
              </a:solidFill>
            </a:endParaRPr>
          </a:p>
          <a:p>
            <a:pPr lvl="1" eaLnBrk="1" hangingPunct="1">
              <a:lnSpc>
                <a:spcPct val="80000"/>
              </a:lnSpc>
              <a:buFontTx/>
              <a:buNone/>
            </a:pPr>
            <a:r>
              <a:rPr lang="zh-CN" altLang="en-US" sz="2000" b="1" smtClean="0"/>
              <a:t>		</a:t>
            </a:r>
            <a:r>
              <a:rPr lang="en-US" altLang="zh-CN" sz="2000" b="1" smtClean="0"/>
              <a:t>X::f (……)</a:t>
            </a:r>
            <a:endParaRPr lang="en-US" altLang="zh-CN" sz="2000" b="1" smtClean="0"/>
          </a:p>
          <a:p>
            <a:pPr lvl="1" eaLnBrk="1" hangingPunct="1">
              <a:lnSpc>
                <a:spcPct val="80000"/>
              </a:lnSpc>
              <a:buFontTx/>
              <a:buNone/>
            </a:pPr>
            <a:r>
              <a:rPr lang="en-US" altLang="zh-CN" sz="2000" b="1" smtClean="0"/>
              <a:t>		{</a:t>
            </a:r>
            <a:endParaRPr lang="en-US" altLang="zh-CN" sz="2000" b="1" smtClean="0"/>
          </a:p>
          <a:p>
            <a:pPr lvl="1" eaLnBrk="1" hangingPunct="1">
              <a:lnSpc>
                <a:spcPct val="80000"/>
              </a:lnSpc>
              <a:buFontTx/>
              <a:buNone/>
            </a:pPr>
            <a:r>
              <a:rPr lang="en-US" altLang="zh-CN" sz="2000" b="1" smtClean="0"/>
              <a:t>			</a:t>
            </a:r>
            <a:r>
              <a:rPr lang="en-US" altLang="zh-CN" sz="2000" b="1" smtClean="0">
                <a:solidFill>
                  <a:srgbClr val="FF3300"/>
                </a:solidFill>
              </a:rPr>
              <a:t>this-&gt;</a:t>
            </a:r>
            <a:r>
              <a:rPr lang="en-US" altLang="zh-CN" sz="2000" b="1" smtClean="0"/>
              <a:t>member</a:t>
            </a:r>
            <a:endParaRPr lang="en-US" altLang="zh-CN" sz="2000" b="1" smtClean="0"/>
          </a:p>
          <a:p>
            <a:pPr lvl="1" eaLnBrk="1" hangingPunct="1">
              <a:lnSpc>
                <a:spcPct val="80000"/>
              </a:lnSpc>
              <a:buFontTx/>
              <a:buNone/>
            </a:pPr>
            <a:r>
              <a:rPr lang="en-US" altLang="zh-CN" sz="2000" b="1" smtClean="0"/>
              <a:t>		}</a:t>
            </a:r>
            <a:endParaRPr lang="en-US" altLang="zh-CN" sz="20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 calcmode="lin" valueType="num">
                                      <p:cBhvr additive="base">
                                        <p:cTn id="7"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anim calcmode="lin" valueType="num">
                                      <p:cBhvr additive="base">
                                        <p:cTn id="13"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2947">
                                            <p:txEl>
                                              <p:pRg st="3" end="3"/>
                                            </p:txEl>
                                          </p:spTgt>
                                        </p:tgtEl>
                                        <p:attrNameLst>
                                          <p:attrName>style.visibility</p:attrName>
                                        </p:attrNameLst>
                                      </p:cBhvr>
                                      <p:to>
                                        <p:strVal val="visible"/>
                                      </p:to>
                                    </p:set>
                                    <p:anim calcmode="lin" valueType="num">
                                      <p:cBhvr additive="base">
                                        <p:cTn id="17"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294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2947">
                                            <p:txEl>
                                              <p:pRg st="4" end="4"/>
                                            </p:txEl>
                                          </p:spTgt>
                                        </p:tgtEl>
                                        <p:attrNameLst>
                                          <p:attrName>style.visibility</p:attrName>
                                        </p:attrNameLst>
                                      </p:cBhvr>
                                      <p:to>
                                        <p:strVal val="visible"/>
                                      </p:to>
                                    </p:set>
                                    <p:anim calcmode="lin" valueType="num">
                                      <p:cBhvr additive="base">
                                        <p:cTn id="21"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294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2947">
                                            <p:txEl>
                                              <p:pRg st="5" end="5"/>
                                            </p:txEl>
                                          </p:spTgt>
                                        </p:tgtEl>
                                        <p:attrNameLst>
                                          <p:attrName>style.visibility</p:attrName>
                                        </p:attrNameLst>
                                      </p:cBhvr>
                                      <p:to>
                                        <p:strVal val="visible"/>
                                      </p:to>
                                    </p:set>
                                    <p:anim calcmode="lin" valueType="num">
                                      <p:cBhvr additive="base">
                                        <p:cTn id="25"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2947">
                                            <p:txEl>
                                              <p:pRg st="6" end="6"/>
                                            </p:txEl>
                                          </p:spTgt>
                                        </p:tgtEl>
                                        <p:attrNameLst>
                                          <p:attrName>style.visibility</p:attrName>
                                        </p:attrNameLst>
                                      </p:cBhvr>
                                      <p:to>
                                        <p:strVal val="visible"/>
                                      </p:to>
                                    </p:set>
                                    <p:anim calcmode="lin" valueType="num">
                                      <p:cBhvr additive="base">
                                        <p:cTn id="31"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2947">
                                            <p:txEl>
                                              <p:pRg st="7" end="7"/>
                                            </p:txEl>
                                          </p:spTgt>
                                        </p:tgtEl>
                                        <p:attrNameLst>
                                          <p:attrName>style.visibility</p:attrName>
                                        </p:attrNameLst>
                                      </p:cBhvr>
                                      <p:to>
                                        <p:strVal val="visible"/>
                                      </p:to>
                                    </p:set>
                                    <p:anim calcmode="lin" valueType="num">
                                      <p:cBhvr additive="base">
                                        <p:cTn id="37" dur="500" fill="hold"/>
                                        <p:tgtEl>
                                          <p:spTgt spid="829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29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2947">
                                            <p:txEl>
                                              <p:pRg st="8" end="8"/>
                                            </p:txEl>
                                          </p:spTgt>
                                        </p:tgtEl>
                                        <p:attrNameLst>
                                          <p:attrName>style.visibility</p:attrName>
                                        </p:attrNameLst>
                                      </p:cBhvr>
                                      <p:to>
                                        <p:strVal val="visible"/>
                                      </p:to>
                                    </p:set>
                                    <p:animEffect transition="in" filter="fade">
                                      <p:cBhvr>
                                        <p:cTn id="43" dur="500"/>
                                        <p:tgtEl>
                                          <p:spTgt spid="82947">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2947">
                                            <p:txEl>
                                              <p:pRg st="9" end="9"/>
                                            </p:txEl>
                                          </p:spTgt>
                                        </p:tgtEl>
                                        <p:attrNameLst>
                                          <p:attrName>style.visibility</p:attrName>
                                        </p:attrNameLst>
                                      </p:cBhvr>
                                      <p:to>
                                        <p:strVal val="visible"/>
                                      </p:to>
                                    </p:set>
                                    <p:animEffect transition="in" filter="fade">
                                      <p:cBhvr>
                                        <p:cTn id="46" dur="500"/>
                                        <p:tgtEl>
                                          <p:spTgt spid="82947">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82947">
                                            <p:txEl>
                                              <p:pRg st="10" end="10"/>
                                            </p:txEl>
                                          </p:spTgt>
                                        </p:tgtEl>
                                        <p:attrNameLst>
                                          <p:attrName>style.visibility</p:attrName>
                                        </p:attrNameLst>
                                      </p:cBhvr>
                                      <p:to>
                                        <p:strVal val="visible"/>
                                      </p:to>
                                    </p:set>
                                    <p:animEffect transition="in" filter="fade">
                                      <p:cBhvr>
                                        <p:cTn id="49" dur="500"/>
                                        <p:tgtEl>
                                          <p:spTgt spid="82947">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82947">
                                            <p:txEl>
                                              <p:pRg st="11" end="11"/>
                                            </p:txEl>
                                          </p:spTgt>
                                        </p:tgtEl>
                                        <p:attrNameLst>
                                          <p:attrName>style.visibility</p:attrName>
                                        </p:attrNameLst>
                                      </p:cBhvr>
                                      <p:to>
                                        <p:strVal val="visible"/>
                                      </p:to>
                                    </p:set>
                                    <p:animEffect transition="in" filter="fade">
                                      <p:cBhvr>
                                        <p:cTn id="52" dur="500"/>
                                        <p:tgtEl>
                                          <p:spTgt spid="829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539750" y="-26988"/>
            <a:ext cx="7772400" cy="665163"/>
          </a:xfrm>
        </p:spPr>
        <p:txBody>
          <a:bodyPr/>
          <a:lstStyle/>
          <a:p>
            <a:pPr eaLnBrk="1" hangingPunct="1">
              <a:defRPr/>
            </a:pPr>
            <a:r>
              <a:rPr lang="en-US" altLang="zh-CN" b="1" dirty="0"/>
              <a:t>3.10 this </a:t>
            </a:r>
            <a:r>
              <a:rPr lang="zh-CN" altLang="en-US" b="1" dirty="0">
                <a:solidFill>
                  <a:srgbClr val="FF3300"/>
                </a:solidFill>
              </a:rPr>
              <a:t>指针</a:t>
            </a:r>
            <a:endParaRPr lang="zh-CN" altLang="en-US" dirty="0">
              <a:effectLst>
                <a:outerShdw blurRad="38100" dist="38100" dir="2700000" algn="tl">
                  <a:srgbClr val="C0C0C0"/>
                </a:outerShdw>
              </a:effectLst>
            </a:endParaRPr>
          </a:p>
        </p:txBody>
      </p:sp>
      <p:sp>
        <p:nvSpPr>
          <p:cNvPr id="83971" name="Rectangle 3"/>
          <p:cNvSpPr>
            <a:spLocks noGrp="1" noChangeArrowheads="1"/>
          </p:cNvSpPr>
          <p:nvPr>
            <p:ph type="body" idx="4294967295"/>
          </p:nvPr>
        </p:nvSpPr>
        <p:spPr>
          <a:xfrm>
            <a:off x="574675" y="908050"/>
            <a:ext cx="3814763" cy="5691188"/>
          </a:xfrm>
        </p:spPr>
        <p:txBody>
          <a:bodyPr/>
          <a:lstStyle/>
          <a:p>
            <a:pPr algn="just" eaLnBrk="1" hangingPunct="1">
              <a:lnSpc>
                <a:spcPct val="80000"/>
              </a:lnSpc>
              <a:buFontTx/>
              <a:buNone/>
              <a:defRPr/>
            </a:pPr>
            <a:r>
              <a:rPr lang="en-US" altLang="zh-CN" dirty="0">
                <a:solidFill>
                  <a:srgbClr val="0000CC"/>
                </a:solidFill>
                <a:effectLst>
                  <a:outerShdw blurRad="38100" dist="38100" dir="2700000" algn="tl">
                    <a:srgbClr val="C0C0C0"/>
                  </a:outerShdw>
                </a:effectLst>
              </a:rPr>
              <a:t>3</a:t>
            </a:r>
            <a:r>
              <a:rPr lang="zh-CN" altLang="en-US" dirty="0">
                <a:solidFill>
                  <a:srgbClr val="0000CC"/>
                </a:solidFill>
                <a:effectLst>
                  <a:outerShdw blurRad="38100" dist="38100" dir="2700000" algn="tl">
                    <a:srgbClr val="C0C0C0"/>
                  </a:outerShdw>
                </a:effectLst>
              </a:rPr>
              <a:t>、</a:t>
            </a:r>
            <a:r>
              <a:rPr lang="en-US" altLang="zh-CN" dirty="0">
                <a:solidFill>
                  <a:srgbClr val="0000CC"/>
                </a:solidFill>
                <a:effectLst>
                  <a:outerShdw blurRad="38100" dist="38100" dir="2700000" algn="tl">
                    <a:srgbClr val="C0C0C0"/>
                  </a:outerShdw>
                </a:effectLst>
              </a:rPr>
              <a:t>this</a:t>
            </a:r>
            <a:r>
              <a:rPr lang="zh-CN" altLang="en-US" dirty="0">
                <a:solidFill>
                  <a:srgbClr val="0000CC"/>
                </a:solidFill>
                <a:effectLst>
                  <a:outerShdw blurRad="38100" dist="38100" dir="2700000" algn="tl">
                    <a:srgbClr val="C0C0C0"/>
                  </a:outerShdw>
                </a:effectLst>
              </a:rPr>
              <a:t>指针的实现</a:t>
            </a:r>
            <a:endParaRPr lang="en-US" altLang="zh-CN" b="1" dirty="0">
              <a:solidFill>
                <a:srgbClr val="0000CC"/>
              </a:solidFill>
            </a:endParaRPr>
          </a:p>
          <a:p>
            <a:pPr algn="just" eaLnBrk="1" hangingPunct="1">
              <a:lnSpc>
                <a:spcPct val="80000"/>
              </a:lnSpc>
              <a:buFontTx/>
              <a:buNone/>
              <a:defRPr/>
            </a:pPr>
            <a:r>
              <a:rPr lang="zh-CN" altLang="zh-CN" sz="2000" b="1" dirty="0">
                <a:solidFill>
                  <a:srgbClr val="FF0000"/>
                </a:solidFill>
              </a:rPr>
              <a:t>【例</a:t>
            </a:r>
            <a:r>
              <a:rPr lang="en-US" altLang="zh-CN" sz="2000" b="1" dirty="0">
                <a:solidFill>
                  <a:srgbClr val="FF0000"/>
                </a:solidFill>
              </a:rPr>
              <a:t>3-22】  </a:t>
            </a:r>
            <a:r>
              <a:rPr lang="zh-CN" altLang="en-US" sz="2000" b="1" dirty="0">
                <a:solidFill>
                  <a:srgbClr val="FF0000"/>
                </a:solidFill>
              </a:rPr>
              <a:t>一个</a:t>
            </a:r>
            <a:r>
              <a:rPr lang="en-US" altLang="zh-CN" sz="2000" b="1" dirty="0">
                <a:solidFill>
                  <a:srgbClr val="FF0000"/>
                </a:solidFill>
              </a:rPr>
              <a:t>point</a:t>
            </a:r>
            <a:r>
              <a:rPr lang="zh-CN" altLang="en-US" sz="2000" b="1" dirty="0">
                <a:solidFill>
                  <a:srgbClr val="FF0000"/>
                </a:solidFill>
              </a:rPr>
              <a:t>类。</a:t>
            </a:r>
            <a:endParaRPr lang="zh-CN" altLang="en-US" sz="2000" b="1" dirty="0">
              <a:solidFill>
                <a:srgbClr val="FF0000"/>
              </a:solidFill>
            </a:endParaRPr>
          </a:p>
          <a:p>
            <a:pPr algn="just" eaLnBrk="1" hangingPunct="1">
              <a:lnSpc>
                <a:spcPct val="80000"/>
              </a:lnSpc>
              <a:buFontTx/>
              <a:buNone/>
              <a:defRPr/>
            </a:pPr>
            <a:r>
              <a:rPr lang="en-US" altLang="zh-CN" sz="1600" b="1" dirty="0"/>
              <a:t>class point{</a:t>
            </a:r>
            <a:endParaRPr lang="en-US" altLang="zh-CN" sz="1600" b="1" dirty="0"/>
          </a:p>
          <a:p>
            <a:pPr eaLnBrk="1" hangingPunct="1">
              <a:lnSpc>
                <a:spcPct val="80000"/>
              </a:lnSpc>
              <a:buFontTx/>
              <a:buNone/>
              <a:defRPr/>
            </a:pPr>
            <a:r>
              <a:rPr lang="en-US" altLang="zh-CN" sz="1600" b="1" dirty="0"/>
              <a:t>private:</a:t>
            </a:r>
            <a:endParaRPr lang="en-US" altLang="zh-CN" sz="1600" b="1" dirty="0"/>
          </a:p>
          <a:p>
            <a:pPr eaLnBrk="1" hangingPunct="1">
              <a:lnSpc>
                <a:spcPct val="80000"/>
              </a:lnSpc>
              <a:buFontTx/>
              <a:buNone/>
              <a:defRPr/>
            </a:pPr>
            <a:r>
              <a:rPr lang="en-US" altLang="zh-CN" sz="1600" b="1" dirty="0"/>
              <a:t>	</a:t>
            </a:r>
            <a:r>
              <a:rPr lang="en-US" altLang="zh-CN" sz="1600" b="1" dirty="0" err="1"/>
              <a:t>int</a:t>
            </a:r>
            <a:r>
              <a:rPr lang="en-US" altLang="zh-CN" sz="1600" b="1" dirty="0"/>
              <a:t> </a:t>
            </a:r>
            <a:r>
              <a:rPr lang="en-US" altLang="zh-CN" sz="1600" b="1" dirty="0" err="1"/>
              <a:t>x,y</a:t>
            </a:r>
            <a:r>
              <a:rPr lang="en-US" altLang="zh-CN" sz="1600" b="1" dirty="0"/>
              <a:t>;</a:t>
            </a:r>
            <a:endParaRPr lang="en-US" altLang="zh-CN" sz="1600" b="1" dirty="0"/>
          </a:p>
          <a:p>
            <a:pPr eaLnBrk="1" hangingPunct="1">
              <a:lnSpc>
                <a:spcPct val="80000"/>
              </a:lnSpc>
              <a:buFontTx/>
              <a:buNone/>
              <a:defRPr/>
            </a:pPr>
            <a:r>
              <a:rPr lang="en-US" altLang="zh-CN" sz="1600" b="1" dirty="0"/>
              <a:t>public:</a:t>
            </a:r>
            <a:endParaRPr lang="en-US" altLang="zh-CN" sz="1600" b="1" dirty="0"/>
          </a:p>
          <a:p>
            <a:pPr eaLnBrk="1" hangingPunct="1">
              <a:lnSpc>
                <a:spcPct val="80000"/>
              </a:lnSpc>
              <a:buFontTx/>
              <a:buNone/>
              <a:defRPr/>
            </a:pPr>
            <a:r>
              <a:rPr lang="en-US" altLang="zh-CN" sz="1600" b="1" dirty="0"/>
              <a:t>	point(</a:t>
            </a:r>
            <a:r>
              <a:rPr lang="en-US" altLang="zh-CN" sz="1600" b="1" dirty="0" err="1"/>
              <a:t>int</a:t>
            </a:r>
            <a:r>
              <a:rPr lang="en-US" altLang="zh-CN" sz="1600" b="1" dirty="0"/>
              <a:t> </a:t>
            </a:r>
            <a:r>
              <a:rPr lang="en-US" altLang="zh-CN" sz="1600" b="1" dirty="0" err="1"/>
              <a:t>a,int</a:t>
            </a:r>
            <a:r>
              <a:rPr lang="en-US" altLang="zh-CN" sz="1600" b="1" dirty="0"/>
              <a:t> b=10)</a:t>
            </a:r>
            <a:endParaRPr lang="en-US" altLang="zh-CN" sz="1600" b="1" dirty="0"/>
          </a:p>
          <a:p>
            <a:pPr eaLnBrk="1" hangingPunct="1">
              <a:lnSpc>
                <a:spcPct val="80000"/>
              </a:lnSpc>
              <a:buFontTx/>
              <a:buNone/>
              <a:defRPr/>
            </a:pPr>
            <a:r>
              <a:rPr lang="en-US" altLang="zh-CN" sz="1600" b="1" dirty="0"/>
              <a:t>	        {x=a; y=b;	}</a:t>
            </a:r>
            <a:endParaRPr lang="en-US" altLang="zh-CN" sz="1600" b="1" dirty="0"/>
          </a:p>
          <a:p>
            <a:pPr eaLnBrk="1" hangingPunct="1">
              <a:lnSpc>
                <a:spcPct val="80000"/>
              </a:lnSpc>
              <a:buFontTx/>
              <a:buNone/>
              <a:defRPr/>
            </a:pPr>
            <a:r>
              <a:rPr lang="en-US" altLang="zh-CN" sz="1600" b="1" dirty="0"/>
              <a:t>	</a:t>
            </a:r>
            <a:r>
              <a:rPr lang="en-US" altLang="zh-CN" sz="1600" b="1" dirty="0" err="1"/>
              <a:t>int</a:t>
            </a:r>
            <a:r>
              <a:rPr lang="en-US" altLang="zh-CN" sz="1600" b="1" dirty="0"/>
              <a:t> </a:t>
            </a:r>
            <a:r>
              <a:rPr lang="en-US" altLang="zh-CN" sz="1600" b="1" dirty="0" err="1"/>
              <a:t>getx</a:t>
            </a:r>
            <a:r>
              <a:rPr lang="en-US" altLang="zh-CN" sz="1600" b="1" dirty="0"/>
              <a:t>( )</a:t>
            </a:r>
            <a:endParaRPr lang="en-US" altLang="zh-CN" sz="1600" b="1" dirty="0"/>
          </a:p>
          <a:p>
            <a:pPr eaLnBrk="1" hangingPunct="1">
              <a:lnSpc>
                <a:spcPct val="80000"/>
              </a:lnSpc>
              <a:buFontTx/>
              <a:buNone/>
              <a:defRPr/>
            </a:pPr>
            <a:r>
              <a:rPr lang="en-US" altLang="zh-CN" sz="1600" b="1" dirty="0"/>
              <a:t>	        {	return x;	}</a:t>
            </a:r>
            <a:endParaRPr lang="en-US" altLang="zh-CN" sz="1600" b="1" dirty="0"/>
          </a:p>
          <a:p>
            <a:pPr eaLnBrk="1" hangingPunct="1">
              <a:lnSpc>
                <a:spcPct val="80000"/>
              </a:lnSpc>
              <a:buFontTx/>
              <a:buNone/>
              <a:defRPr/>
            </a:pPr>
            <a:r>
              <a:rPr lang="en-US" altLang="zh-CN" sz="1600" b="1" dirty="0"/>
              <a:t>	</a:t>
            </a:r>
            <a:r>
              <a:rPr lang="en-US" altLang="zh-CN" sz="1600" b="1" dirty="0" err="1"/>
              <a:t>int</a:t>
            </a:r>
            <a:r>
              <a:rPr lang="en-US" altLang="zh-CN" sz="1600" b="1" dirty="0"/>
              <a:t> </a:t>
            </a:r>
            <a:r>
              <a:rPr lang="en-US" altLang="zh-CN" sz="1600" b="1" dirty="0" err="1"/>
              <a:t>gety</a:t>
            </a:r>
            <a:r>
              <a:rPr lang="en-US" altLang="zh-CN" sz="1600" b="1" dirty="0"/>
              <a:t>( )</a:t>
            </a:r>
            <a:endParaRPr lang="en-US" altLang="zh-CN" sz="1600" b="1" dirty="0"/>
          </a:p>
          <a:p>
            <a:pPr eaLnBrk="1" hangingPunct="1">
              <a:lnSpc>
                <a:spcPct val="80000"/>
              </a:lnSpc>
              <a:buFontTx/>
              <a:buNone/>
              <a:defRPr/>
            </a:pPr>
            <a:r>
              <a:rPr lang="en-US" altLang="zh-CN" sz="1600" b="1" dirty="0"/>
              <a:t>	       {	return y;	}</a:t>
            </a:r>
            <a:endParaRPr lang="en-US" altLang="zh-CN" sz="1600" b="1" dirty="0"/>
          </a:p>
          <a:p>
            <a:pPr eaLnBrk="1" hangingPunct="1">
              <a:lnSpc>
                <a:spcPct val="80000"/>
              </a:lnSpc>
              <a:buFontTx/>
              <a:buNone/>
              <a:defRPr/>
            </a:pPr>
            <a:r>
              <a:rPr lang="en-US" altLang="zh-CN" sz="1600" b="1" dirty="0"/>
              <a:t>	void move(</a:t>
            </a:r>
            <a:r>
              <a:rPr lang="en-US" altLang="zh-CN" sz="1600" b="1" dirty="0" err="1"/>
              <a:t>int</a:t>
            </a:r>
            <a:r>
              <a:rPr lang="en-US" altLang="zh-CN" sz="1600" b="1" dirty="0"/>
              <a:t> </a:t>
            </a:r>
            <a:r>
              <a:rPr lang="en-US" altLang="zh-CN" sz="1600" b="1" dirty="0" err="1"/>
              <a:t>a,int</a:t>
            </a:r>
            <a:r>
              <a:rPr lang="en-US" altLang="zh-CN" sz="1600" b="1" dirty="0"/>
              <a:t> b)</a:t>
            </a:r>
            <a:endParaRPr lang="en-US" altLang="zh-CN" sz="1600" b="1" dirty="0"/>
          </a:p>
          <a:p>
            <a:pPr eaLnBrk="1" hangingPunct="1">
              <a:lnSpc>
                <a:spcPct val="80000"/>
              </a:lnSpc>
              <a:buFontTx/>
              <a:buNone/>
              <a:defRPr/>
            </a:pPr>
            <a:r>
              <a:rPr lang="en-US" altLang="zh-CN" sz="1600" b="1" dirty="0"/>
              <a:t>	      {	x=</a:t>
            </a:r>
            <a:r>
              <a:rPr lang="en-US" altLang="zh-CN" sz="1600" b="1" dirty="0" err="1"/>
              <a:t>a;y</a:t>
            </a:r>
            <a:r>
              <a:rPr lang="en-US" altLang="zh-CN" sz="1600" b="1" dirty="0"/>
              <a:t>=b;	}</a:t>
            </a:r>
            <a:endParaRPr lang="en-US" altLang="zh-CN" sz="1600" b="1" dirty="0"/>
          </a:p>
          <a:p>
            <a:pPr eaLnBrk="1" hangingPunct="1">
              <a:lnSpc>
                <a:spcPct val="80000"/>
              </a:lnSpc>
              <a:buFontTx/>
              <a:buNone/>
              <a:defRPr/>
            </a:pPr>
            <a:r>
              <a:rPr lang="en-US" altLang="zh-CN" sz="1600" b="1" dirty="0"/>
              <a:t>};</a:t>
            </a:r>
            <a:endParaRPr lang="en-US" altLang="zh-CN" sz="1600" b="1" dirty="0"/>
          </a:p>
          <a:p>
            <a:pPr eaLnBrk="1" hangingPunct="1">
              <a:lnSpc>
                <a:spcPct val="80000"/>
              </a:lnSpc>
              <a:buFontTx/>
              <a:buNone/>
              <a:defRPr/>
            </a:pPr>
            <a:r>
              <a:rPr lang="en-US" altLang="zh-CN" sz="1600" b="1" dirty="0"/>
              <a:t>main()</a:t>
            </a:r>
            <a:endParaRPr lang="en-US" altLang="zh-CN" sz="1600" b="1" dirty="0"/>
          </a:p>
          <a:p>
            <a:pPr eaLnBrk="1" hangingPunct="1">
              <a:lnSpc>
                <a:spcPct val="80000"/>
              </a:lnSpc>
              <a:buFontTx/>
              <a:buNone/>
              <a:defRPr/>
            </a:pPr>
            <a:r>
              <a:rPr lang="en-US" altLang="zh-CN" sz="1600" b="1" dirty="0"/>
              <a:t>{</a:t>
            </a:r>
            <a:endParaRPr lang="en-US" altLang="zh-CN" sz="1600" b="1" dirty="0"/>
          </a:p>
          <a:p>
            <a:pPr eaLnBrk="1" hangingPunct="1">
              <a:lnSpc>
                <a:spcPct val="80000"/>
              </a:lnSpc>
              <a:buFontTx/>
              <a:buNone/>
              <a:defRPr/>
            </a:pPr>
            <a:r>
              <a:rPr lang="en-US" altLang="zh-CN" sz="1600" b="1" dirty="0"/>
              <a:t>    point p1,p2;</a:t>
            </a:r>
            <a:endParaRPr lang="en-US" altLang="zh-CN" sz="1600" b="1" dirty="0"/>
          </a:p>
          <a:p>
            <a:pPr eaLnBrk="1" hangingPunct="1">
              <a:lnSpc>
                <a:spcPct val="80000"/>
              </a:lnSpc>
              <a:buFontTx/>
              <a:buNone/>
              <a:defRPr/>
            </a:pPr>
            <a:r>
              <a:rPr lang="en-US" altLang="zh-CN" sz="1600" b="1" dirty="0"/>
              <a:t>    p1.move(10,20}</a:t>
            </a:r>
            <a:endParaRPr lang="en-US" altLang="zh-CN" sz="1600" b="1" dirty="0"/>
          </a:p>
          <a:p>
            <a:pPr eaLnBrk="1" hangingPunct="1">
              <a:lnSpc>
                <a:spcPct val="80000"/>
              </a:lnSpc>
              <a:buFontTx/>
              <a:buNone/>
              <a:defRPr/>
            </a:pPr>
            <a:r>
              <a:rPr lang="en-US" altLang="zh-CN" sz="1600" b="1" dirty="0"/>
              <a:t>    p2.move(3,4);</a:t>
            </a:r>
            <a:endParaRPr lang="en-US" altLang="zh-CN" sz="1600" b="1" dirty="0"/>
          </a:p>
          <a:p>
            <a:pPr eaLnBrk="1" hangingPunct="1">
              <a:lnSpc>
                <a:spcPct val="80000"/>
              </a:lnSpc>
              <a:buFontTx/>
              <a:buNone/>
              <a:defRPr/>
            </a:pPr>
            <a:r>
              <a:rPr lang="en-US" altLang="zh-CN" sz="1600" b="1" dirty="0"/>
              <a:t>}</a:t>
            </a:r>
            <a:endParaRPr lang="en-US" altLang="zh-CN" sz="1600" b="1" dirty="0"/>
          </a:p>
        </p:txBody>
      </p:sp>
      <p:sp>
        <p:nvSpPr>
          <p:cNvPr id="105476" name="Rectangle 4"/>
          <p:cNvSpPr>
            <a:spLocks noChangeArrowheads="1"/>
          </p:cNvSpPr>
          <p:nvPr/>
        </p:nvSpPr>
        <p:spPr bwMode="auto">
          <a:xfrm>
            <a:off x="4481513" y="1446213"/>
            <a:ext cx="4503737" cy="7080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miter lim="800000"/>
          </a:ln>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spcBef>
                <a:spcPct val="0"/>
              </a:spcBef>
              <a:buFontTx/>
              <a:buNone/>
              <a:defRPr/>
            </a:pPr>
            <a:r>
              <a:rPr kumimoji="1" lang="en-US" altLang="zh-CN" sz="2000" b="1" dirty="0">
                <a:latin typeface="Times New Roman" panose="02020603050405020304" pitchFamily="18" charset="0"/>
              </a:rPr>
              <a:t>1</a:t>
            </a:r>
            <a:r>
              <a:rPr kumimoji="1" lang="zh-CN" altLang="en-US" sz="2000" b="1" dirty="0">
                <a:latin typeface="Times New Roman" panose="02020603050405020304" pitchFamily="18" charset="0"/>
              </a:rPr>
              <a:t>、编译器改变类成员的定义，用额外的</a:t>
            </a:r>
            <a:r>
              <a:rPr kumimoji="1" lang="en-US" altLang="zh-CN" sz="2000" b="1" dirty="0">
                <a:latin typeface="Times New Roman" panose="02020603050405020304" pitchFamily="18" charset="0"/>
              </a:rPr>
              <a:t>this</a:t>
            </a:r>
            <a:r>
              <a:rPr kumimoji="1" lang="zh-CN" altLang="en-US" sz="2000" b="1" dirty="0">
                <a:latin typeface="Times New Roman" panose="02020603050405020304" pitchFamily="18" charset="0"/>
              </a:rPr>
              <a:t>指针重新定义每个类成员函数</a:t>
            </a:r>
            <a:endParaRPr kumimoji="1" lang="zh-CN" altLang="en-US" sz="2000" b="1" dirty="0">
              <a:latin typeface="Times New Roman" panose="02020603050405020304" pitchFamily="18" charset="0"/>
            </a:endParaRPr>
          </a:p>
        </p:txBody>
      </p:sp>
      <p:sp>
        <p:nvSpPr>
          <p:cNvPr id="105477" name="Text Box 5"/>
          <p:cNvSpPr txBox="1">
            <a:spLocks noChangeArrowheads="1"/>
          </p:cNvSpPr>
          <p:nvPr/>
        </p:nvSpPr>
        <p:spPr bwMode="auto">
          <a:xfrm>
            <a:off x="4570730" y="2205355"/>
            <a:ext cx="4329430" cy="2030095"/>
          </a:xfrm>
          <a:prstGeom prst="rect">
            <a:avLst/>
          </a:prstGeom>
          <a:solidFill>
            <a:srgbClr val="FFFFCC"/>
          </a:solidFill>
          <a:ln w="9525">
            <a:noFill/>
            <a:miter lim="800000"/>
          </a:ln>
        </p:spPr>
        <p:txBody>
          <a:bodyPr wrap="square" lIns="92075" tIns="46038" rIns="92075" bIns="46038">
            <a:spAutoFit/>
          </a:bodyPr>
          <a:lstStyle/>
          <a:p>
            <a:pPr>
              <a:spcBef>
                <a:spcPct val="50000"/>
              </a:spcBef>
            </a:pPr>
            <a:r>
              <a:rPr kumimoji="1" lang="en-US" altLang="zh-CN" b="1">
                <a:solidFill>
                  <a:srgbClr val="0033CC"/>
                </a:solidFill>
                <a:latin typeface="Times New Roman" panose="02020603050405020304" pitchFamily="18" charset="0"/>
              </a:rPr>
              <a:t>inline point(</a:t>
            </a:r>
            <a:r>
              <a:rPr kumimoji="1" lang="en-US" altLang="zh-CN" b="1">
                <a:solidFill>
                  <a:srgbClr val="C00000"/>
                </a:solidFill>
                <a:latin typeface="Times New Roman" panose="02020603050405020304" pitchFamily="18" charset="0"/>
              </a:rPr>
              <a:t>point *this</a:t>
            </a:r>
            <a:r>
              <a:rPr kumimoji="1" lang="en-US" altLang="zh-CN" b="1">
                <a:solidFill>
                  <a:srgbClr val="0033CC"/>
                </a:solidFill>
                <a:latin typeface="Times New Roman" panose="02020603050405020304" pitchFamily="18" charset="0"/>
              </a:rPr>
              <a:t>,int a,int b){}</a:t>
            </a:r>
            <a:endParaRPr kumimoji="1" lang="en-US" altLang="zh-CN" b="1">
              <a:solidFill>
                <a:srgbClr val="0033CC"/>
              </a:solidFill>
              <a:latin typeface="Times New Roman" panose="02020603050405020304" pitchFamily="18" charset="0"/>
            </a:endParaRPr>
          </a:p>
          <a:p>
            <a:pPr>
              <a:spcBef>
                <a:spcPct val="50000"/>
              </a:spcBef>
            </a:pPr>
            <a:r>
              <a:rPr kumimoji="1" lang="en-US" altLang="zh-CN" b="1">
                <a:solidFill>
                  <a:srgbClr val="0033CC"/>
                </a:solidFill>
                <a:latin typeface="Times New Roman" panose="02020603050405020304" pitchFamily="18" charset="0"/>
              </a:rPr>
              <a:t>inline getx(</a:t>
            </a:r>
            <a:r>
              <a:rPr kumimoji="1" lang="en-US" altLang="zh-CN" b="1">
                <a:solidFill>
                  <a:srgbClr val="C00000"/>
                </a:solidFill>
                <a:latin typeface="Times New Roman" panose="02020603050405020304" pitchFamily="18" charset="0"/>
              </a:rPr>
              <a:t>point *this</a:t>
            </a:r>
            <a:r>
              <a:rPr kumimoji="1" lang="en-US" altLang="zh-CN" b="1">
                <a:solidFill>
                  <a:srgbClr val="0033CC"/>
                </a:solidFill>
                <a:latin typeface="Times New Roman" panose="02020603050405020304" pitchFamily="18" charset="0"/>
              </a:rPr>
              <a:t>){return this-&gt;x;}</a:t>
            </a:r>
            <a:endParaRPr kumimoji="1" lang="en-US" altLang="zh-CN" b="1">
              <a:solidFill>
                <a:srgbClr val="0033CC"/>
              </a:solidFill>
              <a:latin typeface="Times New Roman" panose="02020603050405020304" pitchFamily="18" charset="0"/>
            </a:endParaRPr>
          </a:p>
          <a:p>
            <a:pPr>
              <a:spcBef>
                <a:spcPct val="50000"/>
              </a:spcBef>
            </a:pPr>
            <a:r>
              <a:rPr kumimoji="1" lang="en-US" altLang="zh-CN" b="1">
                <a:solidFill>
                  <a:srgbClr val="0033CC"/>
                </a:solidFill>
                <a:latin typeface="Times New Roman" panose="02020603050405020304" pitchFamily="18" charset="0"/>
              </a:rPr>
              <a:t>inline gety(</a:t>
            </a:r>
            <a:r>
              <a:rPr kumimoji="1" lang="en-US" altLang="zh-CN" b="1">
                <a:solidFill>
                  <a:srgbClr val="C00000"/>
                </a:solidFill>
                <a:latin typeface="Times New Roman" panose="02020603050405020304" pitchFamily="18" charset="0"/>
              </a:rPr>
              <a:t>point *this</a:t>
            </a:r>
            <a:r>
              <a:rPr kumimoji="1" lang="en-US" altLang="zh-CN" b="1">
                <a:solidFill>
                  <a:srgbClr val="0033CC"/>
                </a:solidFill>
                <a:latin typeface="Times New Roman" panose="02020603050405020304" pitchFamily="18" charset="0"/>
              </a:rPr>
              <a:t>){return this-&gt;y;}</a:t>
            </a:r>
            <a:endParaRPr kumimoji="1" lang="en-US" altLang="zh-CN" b="1">
              <a:solidFill>
                <a:srgbClr val="0033CC"/>
              </a:solidFill>
              <a:latin typeface="Times New Roman" panose="02020603050405020304" pitchFamily="18" charset="0"/>
            </a:endParaRPr>
          </a:p>
          <a:p>
            <a:pPr>
              <a:spcBef>
                <a:spcPct val="50000"/>
              </a:spcBef>
            </a:pPr>
            <a:r>
              <a:rPr kumimoji="1" lang="en-US" altLang="zh-CN" b="1">
                <a:solidFill>
                  <a:srgbClr val="0033CC"/>
                </a:solidFill>
                <a:latin typeface="Times New Roman" panose="02020603050405020304" pitchFamily="18" charset="0"/>
              </a:rPr>
              <a:t>inline void move(</a:t>
            </a:r>
            <a:r>
              <a:rPr kumimoji="1" lang="en-US" altLang="zh-CN" b="1">
                <a:solidFill>
                  <a:srgbClr val="C00000"/>
                </a:solidFill>
                <a:latin typeface="Times New Roman" panose="02020603050405020304" pitchFamily="18" charset="0"/>
              </a:rPr>
              <a:t>point *this</a:t>
            </a:r>
            <a:r>
              <a:rPr kumimoji="1" lang="en-US" altLang="zh-CN" b="1">
                <a:solidFill>
                  <a:srgbClr val="0033CC"/>
                </a:solidFill>
                <a:latin typeface="Times New Roman" panose="02020603050405020304" pitchFamily="18" charset="0"/>
              </a:rPr>
              <a:t> ,int a,int b)</a:t>
            </a:r>
            <a:endParaRPr kumimoji="1" lang="en-US" altLang="zh-CN" b="1">
              <a:solidFill>
                <a:srgbClr val="0033CC"/>
              </a:solidFill>
              <a:latin typeface="Times New Roman" panose="02020603050405020304" pitchFamily="18" charset="0"/>
            </a:endParaRPr>
          </a:p>
          <a:p>
            <a:pPr>
              <a:spcBef>
                <a:spcPct val="50000"/>
              </a:spcBef>
            </a:pPr>
            <a:r>
              <a:rPr kumimoji="1" lang="en-US" altLang="zh-CN" b="1">
                <a:solidFill>
                  <a:srgbClr val="0033CC"/>
                </a:solidFill>
                <a:latin typeface="Times New Roman" panose="02020603050405020304" pitchFamily="18" charset="0"/>
              </a:rPr>
              <a:t>             {this-&gt;x=a;this-&gt;y=b;}</a:t>
            </a:r>
            <a:endParaRPr kumimoji="1" lang="en-US" altLang="zh-CN" b="1">
              <a:solidFill>
                <a:srgbClr val="0033CC"/>
              </a:solidFill>
              <a:latin typeface="Times New Roman" panose="02020603050405020304" pitchFamily="18" charset="0"/>
            </a:endParaRPr>
          </a:p>
        </p:txBody>
      </p:sp>
      <p:sp>
        <p:nvSpPr>
          <p:cNvPr id="105479" name="Text Box 7"/>
          <p:cNvSpPr txBox="1">
            <a:spLocks noChangeArrowheads="1"/>
          </p:cNvSpPr>
          <p:nvPr/>
        </p:nvSpPr>
        <p:spPr bwMode="auto">
          <a:xfrm>
            <a:off x="4645025" y="5230813"/>
            <a:ext cx="4176713" cy="366712"/>
          </a:xfrm>
          <a:prstGeom prst="rect">
            <a:avLst/>
          </a:prstGeom>
          <a:solidFill>
            <a:srgbClr val="FFFFCC"/>
          </a:solidFill>
          <a:ln w="9525">
            <a:noFill/>
            <a:miter lim="800000"/>
          </a:ln>
        </p:spPr>
        <p:txBody>
          <a:bodyPr lIns="92075" tIns="46038" rIns="92075" bIns="46038">
            <a:spAutoFit/>
          </a:bodyPr>
          <a:lstStyle/>
          <a:p>
            <a:pPr>
              <a:spcBef>
                <a:spcPct val="50000"/>
              </a:spcBef>
            </a:pPr>
            <a:r>
              <a:rPr kumimoji="1" lang="en-US" altLang="zh-CN" b="1">
                <a:solidFill>
                  <a:srgbClr val="0033CC"/>
                </a:solidFill>
                <a:latin typeface="Times New Roman" panose="02020603050405020304" pitchFamily="18" charset="0"/>
              </a:rPr>
              <a:t>inline void move(</a:t>
            </a:r>
            <a:r>
              <a:rPr kumimoji="1" lang="en-US" altLang="zh-CN" b="1">
                <a:solidFill>
                  <a:srgbClr val="C00000"/>
                </a:solidFill>
                <a:latin typeface="Times New Roman" panose="02020603050405020304" pitchFamily="18" charset="0"/>
              </a:rPr>
              <a:t>&amp;p1</a:t>
            </a:r>
            <a:r>
              <a:rPr kumimoji="1" lang="en-US" altLang="zh-CN" b="1">
                <a:solidFill>
                  <a:srgbClr val="0033CC"/>
                </a:solidFill>
                <a:latin typeface="Times New Roman" panose="02020603050405020304" pitchFamily="18" charset="0"/>
              </a:rPr>
              <a:t> ,10,20)        </a:t>
            </a:r>
            <a:endParaRPr kumimoji="1" lang="en-US" altLang="zh-CN" b="1">
              <a:solidFill>
                <a:srgbClr val="0033CC"/>
              </a:solidFill>
              <a:latin typeface="Times New Roman" panose="02020603050405020304" pitchFamily="18" charset="0"/>
            </a:endParaRPr>
          </a:p>
        </p:txBody>
      </p:sp>
      <p:sp>
        <p:nvSpPr>
          <p:cNvPr id="105480" name="Text Box 8"/>
          <p:cNvSpPr txBox="1">
            <a:spLocks noChangeArrowheads="1"/>
          </p:cNvSpPr>
          <p:nvPr/>
        </p:nvSpPr>
        <p:spPr bwMode="auto">
          <a:xfrm>
            <a:off x="4645025" y="5878513"/>
            <a:ext cx="4176713" cy="366712"/>
          </a:xfrm>
          <a:prstGeom prst="rect">
            <a:avLst/>
          </a:prstGeom>
          <a:solidFill>
            <a:srgbClr val="FFFFCC"/>
          </a:solidFill>
          <a:ln w="9525">
            <a:noFill/>
            <a:miter lim="800000"/>
          </a:ln>
        </p:spPr>
        <p:txBody>
          <a:bodyPr lIns="92075" tIns="46038" rIns="92075" bIns="46038">
            <a:spAutoFit/>
          </a:bodyPr>
          <a:lstStyle/>
          <a:p>
            <a:pPr>
              <a:spcBef>
                <a:spcPct val="50000"/>
              </a:spcBef>
            </a:pPr>
            <a:r>
              <a:rPr kumimoji="1" lang="en-US" altLang="zh-CN" b="1">
                <a:solidFill>
                  <a:srgbClr val="0033CC"/>
                </a:solidFill>
                <a:latin typeface="Times New Roman" panose="02020603050405020304" pitchFamily="18" charset="0"/>
              </a:rPr>
              <a:t>inline void move(</a:t>
            </a:r>
            <a:r>
              <a:rPr kumimoji="1" lang="en-US" altLang="zh-CN" b="1">
                <a:solidFill>
                  <a:srgbClr val="C00000"/>
                </a:solidFill>
                <a:latin typeface="Times New Roman" panose="02020603050405020304" pitchFamily="18" charset="0"/>
              </a:rPr>
              <a:t>&amp;p2</a:t>
            </a:r>
            <a:r>
              <a:rPr kumimoji="1" lang="en-US" altLang="zh-CN" b="1">
                <a:solidFill>
                  <a:srgbClr val="0033CC"/>
                </a:solidFill>
                <a:latin typeface="Times New Roman" panose="02020603050405020304" pitchFamily="18" charset="0"/>
              </a:rPr>
              <a:t> ,3,4)        </a:t>
            </a:r>
            <a:endParaRPr kumimoji="1" lang="en-US" altLang="zh-CN" b="1">
              <a:solidFill>
                <a:srgbClr val="0033CC"/>
              </a:solidFill>
              <a:latin typeface="Times New Roman" panose="02020603050405020304" pitchFamily="18" charset="0"/>
            </a:endParaRPr>
          </a:p>
        </p:txBody>
      </p:sp>
      <p:sp>
        <p:nvSpPr>
          <p:cNvPr id="105481" name="Line 9"/>
          <p:cNvSpPr>
            <a:spLocks noChangeShapeType="1"/>
          </p:cNvSpPr>
          <p:nvPr/>
        </p:nvSpPr>
        <p:spPr bwMode="auto">
          <a:xfrm flipV="1">
            <a:off x="2987675" y="2422525"/>
            <a:ext cx="1728788" cy="287338"/>
          </a:xfrm>
          <a:prstGeom prst="line">
            <a:avLst/>
          </a:prstGeom>
          <a:noFill/>
          <a:ln w="3175">
            <a:solidFill>
              <a:srgbClr val="FF3300"/>
            </a:solidFill>
            <a:round/>
            <a:tailEnd type="triangle" w="med" len="med"/>
          </a:ln>
        </p:spPr>
        <p:txBody>
          <a:bodyPr lIns="92075" tIns="46038" rIns="92075" bIns="46038" anchor="ctr">
            <a:spAutoFit/>
          </a:bodyPr>
          <a:lstStyle/>
          <a:p>
            <a:endParaRPr lang="zh-CN" altLang="en-US"/>
          </a:p>
        </p:txBody>
      </p:sp>
      <p:sp>
        <p:nvSpPr>
          <p:cNvPr id="105482" name="Line 10"/>
          <p:cNvSpPr>
            <a:spLocks noChangeShapeType="1"/>
          </p:cNvSpPr>
          <p:nvPr/>
        </p:nvSpPr>
        <p:spPr bwMode="auto">
          <a:xfrm flipV="1">
            <a:off x="2124075" y="2854325"/>
            <a:ext cx="2592388" cy="358775"/>
          </a:xfrm>
          <a:prstGeom prst="line">
            <a:avLst/>
          </a:prstGeom>
          <a:noFill/>
          <a:ln w="3175">
            <a:solidFill>
              <a:srgbClr val="FF3300"/>
            </a:solidFill>
            <a:round/>
            <a:tailEnd type="triangle" w="med" len="med"/>
          </a:ln>
        </p:spPr>
        <p:txBody>
          <a:bodyPr lIns="92075" tIns="46038" rIns="92075" bIns="46038" anchor="ctr">
            <a:spAutoFit/>
          </a:bodyPr>
          <a:lstStyle/>
          <a:p>
            <a:endParaRPr lang="zh-CN" altLang="en-US"/>
          </a:p>
        </p:txBody>
      </p:sp>
      <p:sp>
        <p:nvSpPr>
          <p:cNvPr id="105483" name="Line 11"/>
          <p:cNvSpPr>
            <a:spLocks noChangeShapeType="1"/>
          </p:cNvSpPr>
          <p:nvPr/>
        </p:nvSpPr>
        <p:spPr bwMode="auto">
          <a:xfrm flipV="1">
            <a:off x="2124075" y="3284538"/>
            <a:ext cx="2536825" cy="361950"/>
          </a:xfrm>
          <a:prstGeom prst="line">
            <a:avLst/>
          </a:prstGeom>
          <a:noFill/>
          <a:ln w="3175">
            <a:solidFill>
              <a:srgbClr val="FF3300"/>
            </a:solidFill>
            <a:round/>
            <a:tailEnd type="triangle" w="med" len="med"/>
          </a:ln>
        </p:spPr>
        <p:txBody>
          <a:bodyPr lIns="92075" tIns="46038" rIns="92075" bIns="46038" anchor="ctr">
            <a:spAutoFit/>
          </a:bodyPr>
          <a:lstStyle/>
          <a:p>
            <a:endParaRPr lang="zh-CN" altLang="en-US"/>
          </a:p>
        </p:txBody>
      </p:sp>
      <p:sp>
        <p:nvSpPr>
          <p:cNvPr id="105484" name="Line 12"/>
          <p:cNvSpPr>
            <a:spLocks noChangeShapeType="1"/>
          </p:cNvSpPr>
          <p:nvPr/>
        </p:nvSpPr>
        <p:spPr bwMode="auto">
          <a:xfrm flipV="1">
            <a:off x="3060700" y="3717925"/>
            <a:ext cx="2232025" cy="431800"/>
          </a:xfrm>
          <a:prstGeom prst="line">
            <a:avLst/>
          </a:prstGeom>
          <a:noFill/>
          <a:ln w="3175">
            <a:solidFill>
              <a:srgbClr val="FF3300"/>
            </a:solidFill>
            <a:round/>
            <a:tailEnd type="triangle" w="med" len="med"/>
          </a:ln>
        </p:spPr>
        <p:txBody>
          <a:bodyPr lIns="92075" tIns="46038" rIns="92075" bIns="46038" anchor="ctr">
            <a:spAutoFit/>
          </a:bodyPr>
          <a:lstStyle/>
          <a:p>
            <a:endParaRPr lang="zh-CN" altLang="en-US"/>
          </a:p>
        </p:txBody>
      </p:sp>
      <p:sp>
        <p:nvSpPr>
          <p:cNvPr id="105485" name="Rectangle 13"/>
          <p:cNvSpPr>
            <a:spLocks noChangeArrowheads="1"/>
          </p:cNvSpPr>
          <p:nvPr/>
        </p:nvSpPr>
        <p:spPr bwMode="auto">
          <a:xfrm>
            <a:off x="4481513" y="4357688"/>
            <a:ext cx="4483100" cy="6477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miter lim="800000"/>
          </a:ln>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spcBef>
                <a:spcPct val="0"/>
              </a:spcBef>
              <a:buFontTx/>
              <a:buNone/>
              <a:defRPr/>
            </a:pPr>
            <a:r>
              <a:rPr kumimoji="1" lang="en-US" altLang="zh-CN" sz="1800" b="1" dirty="0">
                <a:latin typeface="Times New Roman" panose="02020603050405020304" pitchFamily="18" charset="0"/>
              </a:rPr>
              <a:t>2</a:t>
            </a:r>
            <a:r>
              <a:rPr kumimoji="1" lang="zh-CN" altLang="en-US" sz="1800" b="1" dirty="0">
                <a:latin typeface="Times New Roman" panose="02020603050405020304" pitchFamily="18" charset="0"/>
              </a:rPr>
              <a:t>、编译器改变每个类成员函数的调用，加上一个额外的实参，即被调用对象的地址</a:t>
            </a:r>
            <a:endParaRPr kumimoji="1" lang="zh-CN" altLang="en-US" sz="1800" b="1" dirty="0">
              <a:latin typeface="Times New Roman" panose="02020603050405020304" pitchFamily="18" charset="0"/>
            </a:endParaRPr>
          </a:p>
        </p:txBody>
      </p:sp>
      <p:sp>
        <p:nvSpPr>
          <p:cNvPr id="105487" name="Line 15"/>
          <p:cNvSpPr>
            <a:spLocks noChangeShapeType="1"/>
          </p:cNvSpPr>
          <p:nvPr/>
        </p:nvSpPr>
        <p:spPr bwMode="auto">
          <a:xfrm flipV="1">
            <a:off x="2484438" y="5446713"/>
            <a:ext cx="2087562" cy="209550"/>
          </a:xfrm>
          <a:prstGeom prst="line">
            <a:avLst/>
          </a:prstGeom>
          <a:noFill/>
          <a:ln w="3175">
            <a:solidFill>
              <a:srgbClr val="FF3300"/>
            </a:solidFill>
            <a:round/>
            <a:tailEnd type="triangle" w="med" len="med"/>
          </a:ln>
        </p:spPr>
        <p:txBody>
          <a:bodyPr lIns="92075" tIns="46038" rIns="92075" bIns="46038" anchor="ctr">
            <a:spAutoFit/>
          </a:bodyPr>
          <a:lstStyle/>
          <a:p>
            <a:endParaRPr lang="zh-CN" altLang="en-US"/>
          </a:p>
        </p:txBody>
      </p:sp>
      <p:sp>
        <p:nvSpPr>
          <p:cNvPr id="105488" name="Line 16"/>
          <p:cNvSpPr>
            <a:spLocks noChangeShapeType="1"/>
          </p:cNvSpPr>
          <p:nvPr/>
        </p:nvSpPr>
        <p:spPr bwMode="auto">
          <a:xfrm>
            <a:off x="2339975" y="5878513"/>
            <a:ext cx="2305050" cy="144462"/>
          </a:xfrm>
          <a:prstGeom prst="line">
            <a:avLst/>
          </a:prstGeom>
          <a:noFill/>
          <a:ln w="3175">
            <a:solidFill>
              <a:srgbClr val="FF3300"/>
            </a:solidFill>
            <a:round/>
            <a:tailEnd type="triangle" w="med" len="med"/>
          </a:ln>
        </p:spPr>
        <p:txBody>
          <a:bodyPr lIns="92075" tIns="46038" rIns="92075" bIns="46038"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 calcmode="lin" valueType="num">
                                      <p:cBhvr additive="base">
                                        <p:cTn id="7" dur="500" fill="hold"/>
                                        <p:tgtEl>
                                          <p:spTgt spid="105476"/>
                                        </p:tgtEl>
                                        <p:attrNameLst>
                                          <p:attrName>ppt_x</p:attrName>
                                        </p:attrNameLst>
                                      </p:cBhvr>
                                      <p:tavLst>
                                        <p:tav tm="0">
                                          <p:val>
                                            <p:strVal val="#ppt_x"/>
                                          </p:val>
                                        </p:tav>
                                        <p:tav tm="100000">
                                          <p:val>
                                            <p:strVal val="#ppt_x"/>
                                          </p:val>
                                        </p:tav>
                                      </p:tavLst>
                                    </p:anim>
                                    <p:anim calcmode="lin" valueType="num">
                                      <p:cBhvr additive="base">
                                        <p:cTn id="8" dur="500" fill="hold"/>
                                        <p:tgtEl>
                                          <p:spTgt spid="1054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5477"/>
                                        </p:tgtEl>
                                        <p:attrNameLst>
                                          <p:attrName>style.visibility</p:attrName>
                                        </p:attrNameLst>
                                      </p:cBhvr>
                                      <p:to>
                                        <p:strVal val="visible"/>
                                      </p:to>
                                    </p:set>
                                    <p:animEffect transition="in" filter="wipe(down)">
                                      <p:cBhvr>
                                        <p:cTn id="13" dur="500"/>
                                        <p:tgtEl>
                                          <p:spTgt spid="1054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5481"/>
                                        </p:tgtEl>
                                        <p:attrNameLst>
                                          <p:attrName>style.visibility</p:attrName>
                                        </p:attrNameLst>
                                      </p:cBhvr>
                                      <p:to>
                                        <p:strVal val="visible"/>
                                      </p:to>
                                    </p:set>
                                    <p:animEffect transition="in" filter="wipe(down)">
                                      <p:cBhvr>
                                        <p:cTn id="18" dur="500"/>
                                        <p:tgtEl>
                                          <p:spTgt spid="10548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5482"/>
                                        </p:tgtEl>
                                        <p:attrNameLst>
                                          <p:attrName>style.visibility</p:attrName>
                                        </p:attrNameLst>
                                      </p:cBhvr>
                                      <p:to>
                                        <p:strVal val="visible"/>
                                      </p:to>
                                    </p:set>
                                    <p:animEffect transition="in" filter="wipe(down)">
                                      <p:cBhvr>
                                        <p:cTn id="23" dur="500"/>
                                        <p:tgtEl>
                                          <p:spTgt spid="10548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05483"/>
                                        </p:tgtEl>
                                        <p:attrNameLst>
                                          <p:attrName>style.visibility</p:attrName>
                                        </p:attrNameLst>
                                      </p:cBhvr>
                                      <p:to>
                                        <p:strVal val="visible"/>
                                      </p:to>
                                    </p:set>
                                    <p:animEffect transition="in" filter="wipe(down)">
                                      <p:cBhvr>
                                        <p:cTn id="28" dur="500"/>
                                        <p:tgtEl>
                                          <p:spTgt spid="10548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05484"/>
                                        </p:tgtEl>
                                        <p:attrNameLst>
                                          <p:attrName>style.visibility</p:attrName>
                                        </p:attrNameLst>
                                      </p:cBhvr>
                                      <p:to>
                                        <p:strVal val="visible"/>
                                      </p:to>
                                    </p:set>
                                    <p:animEffect transition="in" filter="wipe(down)">
                                      <p:cBhvr>
                                        <p:cTn id="33" dur="500"/>
                                        <p:tgtEl>
                                          <p:spTgt spid="10548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5485"/>
                                        </p:tgtEl>
                                        <p:attrNameLst>
                                          <p:attrName>style.visibility</p:attrName>
                                        </p:attrNameLst>
                                      </p:cBhvr>
                                      <p:to>
                                        <p:strVal val="visible"/>
                                      </p:to>
                                    </p:set>
                                    <p:anim calcmode="lin" valueType="num">
                                      <p:cBhvr additive="base">
                                        <p:cTn id="38" dur="500" fill="hold"/>
                                        <p:tgtEl>
                                          <p:spTgt spid="105485"/>
                                        </p:tgtEl>
                                        <p:attrNameLst>
                                          <p:attrName>ppt_x</p:attrName>
                                        </p:attrNameLst>
                                      </p:cBhvr>
                                      <p:tavLst>
                                        <p:tav tm="0">
                                          <p:val>
                                            <p:strVal val="#ppt_x"/>
                                          </p:val>
                                        </p:tav>
                                        <p:tav tm="100000">
                                          <p:val>
                                            <p:strVal val="#ppt_x"/>
                                          </p:val>
                                        </p:tav>
                                      </p:tavLst>
                                    </p:anim>
                                    <p:anim calcmode="lin" valueType="num">
                                      <p:cBhvr additive="base">
                                        <p:cTn id="39" dur="500" fill="hold"/>
                                        <p:tgtEl>
                                          <p:spTgt spid="10548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05487"/>
                                        </p:tgtEl>
                                        <p:attrNameLst>
                                          <p:attrName>style.visibility</p:attrName>
                                        </p:attrNameLst>
                                      </p:cBhvr>
                                      <p:to>
                                        <p:strVal val="visible"/>
                                      </p:to>
                                    </p:set>
                                    <p:animEffect transition="in" filter="wipe(down)">
                                      <p:cBhvr>
                                        <p:cTn id="44" dur="500"/>
                                        <p:tgtEl>
                                          <p:spTgt spid="10548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5479"/>
                                        </p:tgtEl>
                                        <p:attrNameLst>
                                          <p:attrName>style.visibility</p:attrName>
                                        </p:attrNameLst>
                                      </p:cBhvr>
                                      <p:to>
                                        <p:strVal val="visible"/>
                                      </p:to>
                                    </p:set>
                                    <p:anim calcmode="lin" valueType="num">
                                      <p:cBhvr additive="base">
                                        <p:cTn id="49" dur="500" fill="hold"/>
                                        <p:tgtEl>
                                          <p:spTgt spid="105479"/>
                                        </p:tgtEl>
                                        <p:attrNameLst>
                                          <p:attrName>ppt_x</p:attrName>
                                        </p:attrNameLst>
                                      </p:cBhvr>
                                      <p:tavLst>
                                        <p:tav tm="0">
                                          <p:val>
                                            <p:strVal val="#ppt_x"/>
                                          </p:val>
                                        </p:tav>
                                        <p:tav tm="100000">
                                          <p:val>
                                            <p:strVal val="#ppt_x"/>
                                          </p:val>
                                        </p:tav>
                                      </p:tavLst>
                                    </p:anim>
                                    <p:anim calcmode="lin" valueType="num">
                                      <p:cBhvr additive="base">
                                        <p:cTn id="50" dur="500" fill="hold"/>
                                        <p:tgtEl>
                                          <p:spTgt spid="10547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5488"/>
                                        </p:tgtEl>
                                        <p:attrNameLst>
                                          <p:attrName>style.visibility</p:attrName>
                                        </p:attrNameLst>
                                      </p:cBhvr>
                                      <p:to>
                                        <p:strVal val="visible"/>
                                      </p:to>
                                    </p:set>
                                    <p:animEffect transition="in" filter="wipe(left)">
                                      <p:cBhvr>
                                        <p:cTn id="55" dur="500"/>
                                        <p:tgtEl>
                                          <p:spTgt spid="105488"/>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05480"/>
                                        </p:tgtEl>
                                        <p:attrNameLst>
                                          <p:attrName>style.visibility</p:attrName>
                                        </p:attrNameLst>
                                      </p:cBhvr>
                                      <p:to>
                                        <p:strVal val="visible"/>
                                      </p:to>
                                    </p:set>
                                    <p:anim calcmode="lin" valueType="num">
                                      <p:cBhvr additive="base">
                                        <p:cTn id="60" dur="500" fill="hold"/>
                                        <p:tgtEl>
                                          <p:spTgt spid="105480"/>
                                        </p:tgtEl>
                                        <p:attrNameLst>
                                          <p:attrName>ppt_x</p:attrName>
                                        </p:attrNameLst>
                                      </p:cBhvr>
                                      <p:tavLst>
                                        <p:tav tm="0">
                                          <p:val>
                                            <p:strVal val="#ppt_x"/>
                                          </p:val>
                                        </p:tav>
                                        <p:tav tm="100000">
                                          <p:val>
                                            <p:strVal val="#ppt_x"/>
                                          </p:val>
                                        </p:tav>
                                      </p:tavLst>
                                    </p:anim>
                                    <p:anim calcmode="lin" valueType="num">
                                      <p:cBhvr additive="base">
                                        <p:cTn id="61" dur="500" fill="hold"/>
                                        <p:tgtEl>
                                          <p:spTgt spid="1054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nimBg="1"/>
      <p:bldP spid="105477" grpId="0" bldLvl="0" animBg="1"/>
      <p:bldP spid="105479" grpId="0" bldLvl="0" animBg="1"/>
      <p:bldP spid="105480" grpId="0" bldLvl="0" animBg="1"/>
      <p:bldP spid="105481" grpId="0" animBg="1"/>
      <p:bldP spid="105482" grpId="0" animBg="1"/>
      <p:bldP spid="105483" grpId="0" animBg="1"/>
      <p:bldP spid="105484" grpId="0" animBg="1"/>
      <p:bldP spid="105485" grpId="0" animBg="1"/>
      <p:bldP spid="105487" grpId="0" animBg="1"/>
      <p:bldP spid="105488"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sz="half" idx="4294967295"/>
          </p:nvPr>
        </p:nvSpPr>
        <p:spPr>
          <a:xfrm>
            <a:off x="611188" y="1647825"/>
            <a:ext cx="3733800" cy="3933825"/>
          </a:xfrm>
        </p:spPr>
        <p:txBody>
          <a:bodyPr/>
          <a:lstStyle/>
          <a:p>
            <a:pPr eaLnBrk="1" hangingPunct="1"/>
            <a:r>
              <a:rPr lang="zh-CN" altLang="en-US" b="1" smtClean="0"/>
              <a:t>使用</a:t>
            </a:r>
            <a:r>
              <a:rPr lang="en-US" altLang="zh-CN" b="1" smtClean="0"/>
              <a:t>this</a:t>
            </a:r>
            <a:r>
              <a:rPr lang="zh-CN" altLang="en-US" b="1" smtClean="0"/>
              <a:t>指针</a:t>
            </a:r>
            <a:endParaRPr lang="zh-CN" altLang="en-US" b="1" smtClean="0"/>
          </a:p>
          <a:p>
            <a:pPr lvl="1" eaLnBrk="1" hangingPunct="1">
              <a:buFontTx/>
              <a:buNone/>
            </a:pPr>
            <a:r>
              <a:rPr lang="zh-CN" altLang="en-US" b="1" smtClean="0"/>
              <a:t>区分二义性</a:t>
            </a:r>
            <a:endParaRPr lang="zh-CN" altLang="en-US" b="1" smtClean="0"/>
          </a:p>
          <a:p>
            <a:pPr lvl="1" eaLnBrk="1" hangingPunct="1">
              <a:buFontTx/>
              <a:buNone/>
            </a:pPr>
            <a:r>
              <a:rPr lang="en-US" altLang="zh-CN" sz="1800" b="1" smtClean="0"/>
              <a:t>class X</a:t>
            </a:r>
            <a:endParaRPr lang="en-US" altLang="zh-CN" sz="1800" b="1" smtClean="0"/>
          </a:p>
          <a:p>
            <a:pPr lvl="1" eaLnBrk="1" hangingPunct="1">
              <a:buFontTx/>
              <a:buNone/>
            </a:pPr>
            <a:r>
              <a:rPr lang="en-US" altLang="zh-CN" sz="1800" b="1" smtClean="0"/>
              <a:t>{</a:t>
            </a:r>
            <a:endParaRPr lang="en-US" altLang="zh-CN" sz="1800" b="1" smtClean="0"/>
          </a:p>
          <a:p>
            <a:pPr lvl="1" eaLnBrk="1" hangingPunct="1">
              <a:buFontTx/>
              <a:buNone/>
            </a:pPr>
            <a:r>
              <a:rPr lang="en-US" altLang="zh-CN" sz="1800" b="1" smtClean="0"/>
              <a:t>	int i;</a:t>
            </a:r>
            <a:endParaRPr lang="en-US" altLang="zh-CN" sz="1800" b="1" smtClean="0"/>
          </a:p>
          <a:p>
            <a:pPr lvl="1" eaLnBrk="1" hangingPunct="1">
              <a:buFontTx/>
              <a:buNone/>
            </a:pPr>
            <a:r>
              <a:rPr lang="en-US" altLang="zh-CN" sz="1800" b="1" smtClean="0"/>
              <a:t>	f (int i)</a:t>
            </a:r>
            <a:endParaRPr lang="en-US" altLang="zh-CN" sz="1800" b="1" smtClean="0"/>
          </a:p>
          <a:p>
            <a:pPr lvl="1" eaLnBrk="1" hangingPunct="1">
              <a:buFontTx/>
              <a:buNone/>
            </a:pPr>
            <a:r>
              <a:rPr lang="en-US" altLang="zh-CN" sz="1800" b="1" smtClean="0"/>
              <a:t>	{</a:t>
            </a:r>
            <a:endParaRPr lang="en-US" altLang="zh-CN" sz="1800" b="1" smtClean="0"/>
          </a:p>
          <a:p>
            <a:pPr lvl="1" eaLnBrk="1" hangingPunct="1">
              <a:buFontTx/>
              <a:buNone/>
            </a:pPr>
            <a:r>
              <a:rPr lang="en-US" altLang="zh-CN" sz="1800" b="1" smtClean="0"/>
              <a:t>		    this-&gt;i = i;</a:t>
            </a:r>
            <a:endParaRPr lang="en-US" altLang="zh-CN" sz="1800" b="1" smtClean="0"/>
          </a:p>
          <a:p>
            <a:pPr lvl="1" eaLnBrk="1" hangingPunct="1">
              <a:buFontTx/>
              <a:buNone/>
            </a:pPr>
            <a:r>
              <a:rPr lang="en-US" altLang="zh-CN" sz="1800" b="1" smtClean="0"/>
              <a:t>	}</a:t>
            </a:r>
            <a:endParaRPr lang="en-US" altLang="zh-CN" sz="1800" b="1" smtClean="0"/>
          </a:p>
          <a:p>
            <a:pPr lvl="1" eaLnBrk="1" hangingPunct="1">
              <a:buFontTx/>
              <a:buNone/>
            </a:pPr>
            <a:r>
              <a:rPr lang="en-US" altLang="zh-CN" sz="1800" b="1" smtClean="0"/>
              <a:t>}</a:t>
            </a:r>
            <a:endParaRPr lang="en-US" altLang="zh-CN" sz="1800" b="1" smtClean="0"/>
          </a:p>
          <a:p>
            <a:pPr eaLnBrk="1" hangingPunct="1"/>
            <a:endParaRPr lang="en-US" altLang="zh-CN" b="1" smtClean="0"/>
          </a:p>
        </p:txBody>
      </p:sp>
      <p:sp>
        <p:nvSpPr>
          <p:cNvPr id="79875" name="Rectangle 4"/>
          <p:cNvSpPr>
            <a:spLocks noGrp="1" noChangeArrowheads="1"/>
          </p:cNvSpPr>
          <p:nvPr>
            <p:ph type="body" sz="half" idx="4294967295"/>
          </p:nvPr>
        </p:nvSpPr>
        <p:spPr>
          <a:xfrm>
            <a:off x="4284663" y="1574800"/>
            <a:ext cx="4495800" cy="4322763"/>
          </a:xfrm>
        </p:spPr>
        <p:txBody>
          <a:bodyPr/>
          <a:lstStyle/>
          <a:p>
            <a:pPr eaLnBrk="1" hangingPunct="1"/>
            <a:r>
              <a:rPr lang="zh-CN" altLang="en-US" b="1" smtClean="0"/>
              <a:t>使用</a:t>
            </a:r>
            <a:r>
              <a:rPr lang="en-US" altLang="zh-CN" b="1" smtClean="0"/>
              <a:t>this</a:t>
            </a:r>
            <a:r>
              <a:rPr lang="zh-CN" altLang="en-US" b="1" smtClean="0"/>
              <a:t>指针返回调用对象</a:t>
            </a:r>
            <a:endParaRPr lang="zh-CN" altLang="en-US" b="1" smtClean="0"/>
          </a:p>
          <a:p>
            <a:pPr lvl="1" eaLnBrk="1" hangingPunct="1">
              <a:buFontTx/>
              <a:buNone/>
            </a:pPr>
            <a:r>
              <a:rPr lang="en-US" altLang="zh-CN" sz="1800" b="1" smtClean="0"/>
              <a:t>class X</a:t>
            </a:r>
            <a:endParaRPr lang="en-US" altLang="zh-CN" sz="1800" b="1" smtClean="0"/>
          </a:p>
          <a:p>
            <a:pPr lvl="1" eaLnBrk="1" hangingPunct="1">
              <a:buFontTx/>
              <a:buNone/>
            </a:pPr>
            <a:r>
              <a:rPr lang="en-US" altLang="zh-CN" sz="1800" b="1" smtClean="0"/>
              <a:t>{</a:t>
            </a:r>
            <a:endParaRPr lang="en-US" altLang="zh-CN" sz="1800" b="1" smtClean="0"/>
          </a:p>
          <a:p>
            <a:pPr lvl="1" eaLnBrk="1" hangingPunct="1">
              <a:buFontTx/>
              <a:buNone/>
            </a:pPr>
            <a:r>
              <a:rPr lang="en-US" altLang="zh-CN" sz="1800" b="1" smtClean="0"/>
              <a:t>	X &amp; f ( ) { ……   return </a:t>
            </a:r>
            <a:r>
              <a:rPr lang="en-US" altLang="zh-CN" sz="1800" b="1" smtClean="0">
                <a:solidFill>
                  <a:srgbClr val="FF0000"/>
                </a:solidFill>
              </a:rPr>
              <a:t>*this</a:t>
            </a:r>
            <a:r>
              <a:rPr lang="en-US" altLang="zh-CN" sz="1800" b="1" smtClean="0"/>
              <a:t>; };</a:t>
            </a:r>
            <a:endParaRPr lang="en-US" altLang="zh-CN" sz="1800" b="1" smtClean="0"/>
          </a:p>
          <a:p>
            <a:pPr lvl="1" eaLnBrk="1" hangingPunct="1">
              <a:buFontTx/>
              <a:buNone/>
            </a:pPr>
            <a:r>
              <a:rPr lang="en-US" altLang="zh-CN" sz="1800" b="1" smtClean="0"/>
              <a:t>    X &amp; g ( ) {……   return </a:t>
            </a:r>
            <a:r>
              <a:rPr lang="en-US" altLang="zh-CN" sz="1800" b="1" smtClean="0">
                <a:solidFill>
                  <a:srgbClr val="FF0000"/>
                </a:solidFill>
              </a:rPr>
              <a:t>*this</a:t>
            </a:r>
            <a:r>
              <a:rPr lang="en-US" altLang="zh-CN" sz="1800" b="1" smtClean="0"/>
              <a:t>; };</a:t>
            </a:r>
            <a:endParaRPr lang="en-US" altLang="zh-CN" sz="1800" b="1" smtClean="0"/>
          </a:p>
          <a:p>
            <a:pPr lvl="1" eaLnBrk="1" hangingPunct="1">
              <a:buFontTx/>
              <a:buNone/>
            </a:pPr>
            <a:r>
              <a:rPr lang="en-US" altLang="zh-CN" sz="1800" b="1" smtClean="0"/>
              <a:t>};</a:t>
            </a:r>
            <a:endParaRPr lang="en-US" altLang="zh-CN" sz="1800" b="1" smtClean="0"/>
          </a:p>
          <a:p>
            <a:pPr lvl="1" eaLnBrk="1" hangingPunct="1">
              <a:buFontTx/>
              <a:buNone/>
            </a:pPr>
            <a:r>
              <a:rPr lang="en-US" altLang="zh-CN" sz="1800" b="1" smtClean="0"/>
              <a:t>……</a:t>
            </a:r>
            <a:endParaRPr lang="en-US" altLang="zh-CN" sz="1800" b="1" smtClean="0"/>
          </a:p>
          <a:p>
            <a:pPr lvl="1" eaLnBrk="1" hangingPunct="1">
              <a:buFontTx/>
              <a:buNone/>
            </a:pPr>
            <a:r>
              <a:rPr lang="en-US" altLang="zh-CN" sz="1800" b="1" smtClean="0"/>
              <a:t>X a;</a:t>
            </a:r>
            <a:endParaRPr lang="en-US" altLang="zh-CN" sz="1800" b="1" smtClean="0"/>
          </a:p>
          <a:p>
            <a:pPr lvl="1" eaLnBrk="1" hangingPunct="1">
              <a:buFontTx/>
              <a:buNone/>
            </a:pPr>
            <a:r>
              <a:rPr lang="en-US" altLang="zh-CN" sz="1800" b="1" smtClean="0">
                <a:solidFill>
                  <a:srgbClr val="FF3300"/>
                </a:solidFill>
              </a:rPr>
              <a:t>a.f().g();</a:t>
            </a:r>
            <a:endParaRPr lang="en-US" altLang="zh-CN" sz="1800" b="1" smtClean="0">
              <a:solidFill>
                <a:srgbClr val="FF3300"/>
              </a:solidFill>
            </a:endParaRPr>
          </a:p>
          <a:p>
            <a:pPr lvl="1" eaLnBrk="1" hangingPunct="1">
              <a:buFontTx/>
              <a:buNone/>
            </a:pPr>
            <a:r>
              <a:rPr lang="en-US" altLang="zh-CN" sz="1800" b="1" smtClean="0"/>
              <a:t>……</a:t>
            </a:r>
            <a:endParaRPr lang="en-US" altLang="zh-CN" sz="1800" b="1" smtClean="0"/>
          </a:p>
          <a:p>
            <a:pPr eaLnBrk="1" hangingPunct="1"/>
            <a:endParaRPr lang="en-US" altLang="zh-CN" sz="2800" b="1" smtClean="0"/>
          </a:p>
        </p:txBody>
      </p:sp>
      <p:sp>
        <p:nvSpPr>
          <p:cNvPr id="173059" name="Text Box 5"/>
          <p:cNvSpPr txBox="1">
            <a:spLocks noChangeArrowheads="1"/>
          </p:cNvSpPr>
          <p:nvPr/>
        </p:nvSpPr>
        <p:spPr bwMode="auto">
          <a:xfrm>
            <a:off x="611188" y="915988"/>
            <a:ext cx="7632700" cy="584200"/>
          </a:xfrm>
          <a:prstGeom prst="rect">
            <a:avLst/>
          </a:prstGeom>
          <a:noFill/>
          <a:ln w="9525">
            <a:noFill/>
            <a:miter lim="800000"/>
          </a:ln>
        </p:spPr>
        <p:txBody>
          <a:bodyPr>
            <a:spAutoFit/>
          </a:bodyPr>
          <a:lstStyle/>
          <a:p>
            <a:pPr>
              <a:spcBef>
                <a:spcPct val="50000"/>
              </a:spcBef>
            </a:pPr>
            <a:r>
              <a:rPr lang="en-US" altLang="zh-CN" sz="3200" b="1">
                <a:solidFill>
                  <a:srgbClr val="0000CC"/>
                </a:solidFill>
                <a:latin typeface="Times New Roman" panose="02020603050405020304" pitchFamily="18" charset="0"/>
              </a:rPr>
              <a:t>4</a:t>
            </a:r>
            <a:r>
              <a:rPr lang="zh-CN" altLang="en-US" sz="3200" b="1">
                <a:solidFill>
                  <a:srgbClr val="0000CC"/>
                </a:solidFill>
                <a:latin typeface="Times New Roman" panose="02020603050405020304" pitchFamily="18" charset="0"/>
              </a:rPr>
              <a:t>、</a:t>
            </a:r>
            <a:r>
              <a:rPr lang="en-US" altLang="zh-CN" sz="3200" b="1">
                <a:solidFill>
                  <a:srgbClr val="0000CC"/>
                </a:solidFill>
                <a:latin typeface="Times New Roman" panose="02020603050405020304" pitchFamily="18" charset="0"/>
              </a:rPr>
              <a:t>this</a:t>
            </a:r>
            <a:r>
              <a:rPr lang="zh-CN" altLang="en-US" sz="3200" b="1">
                <a:solidFill>
                  <a:srgbClr val="0000CC"/>
                </a:solidFill>
                <a:latin typeface="Times New Roman" panose="02020603050405020304" pitchFamily="18" charset="0"/>
              </a:rPr>
              <a:t>指针的两种常见应用</a:t>
            </a:r>
            <a:endParaRPr lang="zh-CN" altLang="en-US" sz="3200" b="1">
              <a:solidFill>
                <a:srgbClr val="0000CC"/>
              </a:solidFill>
              <a:latin typeface="Times New Roman" panose="02020603050405020304" pitchFamily="18" charset="0"/>
            </a:endParaRPr>
          </a:p>
        </p:txBody>
      </p:sp>
      <p:sp>
        <p:nvSpPr>
          <p:cNvPr id="79878" name="Freeform 6"/>
          <p:cNvSpPr/>
          <p:nvPr/>
        </p:nvSpPr>
        <p:spPr bwMode="auto">
          <a:xfrm>
            <a:off x="801688" y="3529013"/>
            <a:ext cx="1608137" cy="1238250"/>
          </a:xfrm>
          <a:custGeom>
            <a:avLst/>
            <a:gdLst>
              <a:gd name="T0" fmla="*/ 2147483647 w 1013"/>
              <a:gd name="T1" fmla="*/ 2147483647 h 780"/>
              <a:gd name="T2" fmla="*/ 2147483647 w 1013"/>
              <a:gd name="T3" fmla="*/ 2147483647 h 780"/>
              <a:gd name="T4" fmla="*/ 2147483647 w 1013"/>
              <a:gd name="T5" fmla="*/ 2147483647 h 780"/>
              <a:gd name="T6" fmla="*/ 2147483647 w 1013"/>
              <a:gd name="T7" fmla="*/ 2147483647 h 780"/>
              <a:gd name="T8" fmla="*/ 2147483647 w 1013"/>
              <a:gd name="T9" fmla="*/ 2147483647 h 780"/>
              <a:gd name="T10" fmla="*/ 2147483647 w 1013"/>
              <a:gd name="T11" fmla="*/ 2147483647 h 780"/>
              <a:gd name="T12" fmla="*/ 2147483647 w 1013"/>
              <a:gd name="T13" fmla="*/ 2147483647 h 780"/>
              <a:gd name="T14" fmla="*/ 2147483647 w 1013"/>
              <a:gd name="T15" fmla="*/ 2147483647 h 780"/>
              <a:gd name="T16" fmla="*/ 2147483647 w 1013"/>
              <a:gd name="T17" fmla="*/ 2147483647 h 780"/>
              <a:gd name="T18" fmla="*/ 2147483647 w 1013"/>
              <a:gd name="T19" fmla="*/ 2147483647 h 780"/>
              <a:gd name="T20" fmla="*/ 2147483647 w 1013"/>
              <a:gd name="T21" fmla="*/ 2147483647 h 780"/>
              <a:gd name="T22" fmla="*/ 2147483647 w 1013"/>
              <a:gd name="T23" fmla="*/ 2147483647 h 7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3"/>
              <a:gd name="T37" fmla="*/ 0 h 780"/>
              <a:gd name="T38" fmla="*/ 1013 w 1013"/>
              <a:gd name="T39" fmla="*/ 780 h 7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3" h="780">
                <a:moveTo>
                  <a:pt x="1013" y="698"/>
                </a:moveTo>
                <a:cubicBezTo>
                  <a:pt x="1003" y="728"/>
                  <a:pt x="989" y="748"/>
                  <a:pt x="958" y="762"/>
                </a:cubicBezTo>
                <a:cubicBezTo>
                  <a:pt x="940" y="770"/>
                  <a:pt x="903" y="780"/>
                  <a:pt x="903" y="780"/>
                </a:cubicBezTo>
                <a:cubicBezTo>
                  <a:pt x="723" y="777"/>
                  <a:pt x="543" y="780"/>
                  <a:pt x="364" y="771"/>
                </a:cubicBezTo>
                <a:cubicBezTo>
                  <a:pt x="338" y="770"/>
                  <a:pt x="321" y="740"/>
                  <a:pt x="300" y="725"/>
                </a:cubicBezTo>
                <a:cubicBezTo>
                  <a:pt x="238" y="680"/>
                  <a:pt x="196" y="622"/>
                  <a:pt x="144" y="570"/>
                </a:cubicBezTo>
                <a:cubicBezTo>
                  <a:pt x="107" y="533"/>
                  <a:pt x="127" y="572"/>
                  <a:pt x="98" y="533"/>
                </a:cubicBezTo>
                <a:cubicBezTo>
                  <a:pt x="85" y="516"/>
                  <a:pt x="62" y="479"/>
                  <a:pt x="62" y="479"/>
                </a:cubicBezTo>
                <a:cubicBezTo>
                  <a:pt x="52" y="448"/>
                  <a:pt x="35" y="436"/>
                  <a:pt x="25" y="405"/>
                </a:cubicBezTo>
                <a:cubicBezTo>
                  <a:pt x="0" y="229"/>
                  <a:pt x="21" y="125"/>
                  <a:pt x="162" y="31"/>
                </a:cubicBezTo>
                <a:cubicBezTo>
                  <a:pt x="186" y="15"/>
                  <a:pt x="174" y="5"/>
                  <a:pt x="208" y="3"/>
                </a:cubicBezTo>
                <a:cubicBezTo>
                  <a:pt x="260" y="0"/>
                  <a:pt x="312" y="3"/>
                  <a:pt x="364" y="3"/>
                </a:cubicBezTo>
              </a:path>
            </a:pathLst>
          </a:custGeom>
          <a:noFill/>
          <a:ln w="19050" cmpd="sng">
            <a:solidFill>
              <a:srgbClr val="FF3300"/>
            </a:solidFill>
            <a:round/>
            <a:headEnd type="none" w="med" len="med"/>
            <a:tailEnd type="triangle" w="med" len="med"/>
          </a:ln>
        </p:spPr>
        <p:txBody>
          <a:bodyPr/>
          <a:lstStyle/>
          <a:p>
            <a:endParaRPr lang="zh-CN" altLang="en-US"/>
          </a:p>
        </p:txBody>
      </p:sp>
      <p:sp>
        <p:nvSpPr>
          <p:cNvPr id="79879" name="Freeform 7"/>
          <p:cNvSpPr/>
          <p:nvPr/>
        </p:nvSpPr>
        <p:spPr bwMode="auto">
          <a:xfrm>
            <a:off x="1989138" y="3417888"/>
            <a:ext cx="1377950" cy="1163637"/>
          </a:xfrm>
          <a:custGeom>
            <a:avLst/>
            <a:gdLst>
              <a:gd name="T0" fmla="*/ 2147483647 w 868"/>
              <a:gd name="T1" fmla="*/ 2147483647 h 733"/>
              <a:gd name="T2" fmla="*/ 2147483647 w 868"/>
              <a:gd name="T3" fmla="*/ 2147483647 h 733"/>
              <a:gd name="T4" fmla="*/ 2147483647 w 868"/>
              <a:gd name="T5" fmla="*/ 2147483647 h 733"/>
              <a:gd name="T6" fmla="*/ 2147483647 w 868"/>
              <a:gd name="T7" fmla="*/ 2147483647 h 733"/>
              <a:gd name="T8" fmla="*/ 2147483647 w 868"/>
              <a:gd name="T9" fmla="*/ 2147483647 h 733"/>
              <a:gd name="T10" fmla="*/ 2147483647 w 868"/>
              <a:gd name="T11" fmla="*/ 2147483647 h 733"/>
              <a:gd name="T12" fmla="*/ 2147483647 w 868"/>
              <a:gd name="T13" fmla="*/ 2147483647 h 733"/>
              <a:gd name="T14" fmla="*/ 2147483647 w 868"/>
              <a:gd name="T15" fmla="*/ 2147483647 h 733"/>
              <a:gd name="T16" fmla="*/ 2147483647 w 868"/>
              <a:gd name="T17" fmla="*/ 2147483647 h 733"/>
              <a:gd name="T18" fmla="*/ 2147483647 w 868"/>
              <a:gd name="T19" fmla="*/ 2147483647 h 733"/>
              <a:gd name="T20" fmla="*/ 2147483647 w 868"/>
              <a:gd name="T21" fmla="*/ 2147483647 h 733"/>
              <a:gd name="T22" fmla="*/ 2147483647 w 868"/>
              <a:gd name="T23" fmla="*/ 2147483647 h 733"/>
              <a:gd name="T24" fmla="*/ 2147483647 w 868"/>
              <a:gd name="T25" fmla="*/ 2147483647 h 733"/>
              <a:gd name="T26" fmla="*/ 2147483647 w 868"/>
              <a:gd name="T27" fmla="*/ 2147483647 h 733"/>
              <a:gd name="T28" fmla="*/ 2147483647 w 868"/>
              <a:gd name="T29" fmla="*/ 0 h 733"/>
              <a:gd name="T30" fmla="*/ 2147483647 w 868"/>
              <a:gd name="T31" fmla="*/ 2147483647 h 733"/>
              <a:gd name="T32" fmla="*/ 2147483647 w 868"/>
              <a:gd name="T33" fmla="*/ 2147483647 h 733"/>
              <a:gd name="T34" fmla="*/ 2147483647 w 868"/>
              <a:gd name="T35" fmla="*/ 2147483647 h 733"/>
              <a:gd name="T36" fmla="*/ 2147483647 w 868"/>
              <a:gd name="T37" fmla="*/ 2147483647 h 733"/>
              <a:gd name="T38" fmla="*/ 2147483647 w 868"/>
              <a:gd name="T39" fmla="*/ 2147483647 h 733"/>
              <a:gd name="T40" fmla="*/ 2147483647 w 868"/>
              <a:gd name="T41" fmla="*/ 2147483647 h 733"/>
              <a:gd name="T42" fmla="*/ 0 w 868"/>
              <a:gd name="T43" fmla="*/ 2147483647 h 7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8"/>
              <a:gd name="T67" fmla="*/ 0 h 733"/>
              <a:gd name="T68" fmla="*/ 868 w 868"/>
              <a:gd name="T69" fmla="*/ 733 h 7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8" h="733">
                <a:moveTo>
                  <a:pt x="475" y="713"/>
                </a:moveTo>
                <a:cubicBezTo>
                  <a:pt x="542" y="710"/>
                  <a:pt x="620" y="733"/>
                  <a:pt x="676" y="695"/>
                </a:cubicBezTo>
                <a:cubicBezTo>
                  <a:pt x="707" y="674"/>
                  <a:pt x="730" y="637"/>
                  <a:pt x="758" y="613"/>
                </a:cubicBezTo>
                <a:cubicBezTo>
                  <a:pt x="774" y="599"/>
                  <a:pt x="804" y="567"/>
                  <a:pt x="804" y="567"/>
                </a:cubicBezTo>
                <a:cubicBezTo>
                  <a:pt x="810" y="555"/>
                  <a:pt x="814" y="541"/>
                  <a:pt x="822" y="530"/>
                </a:cubicBezTo>
                <a:cubicBezTo>
                  <a:pt x="827" y="523"/>
                  <a:pt x="837" y="520"/>
                  <a:pt x="841" y="512"/>
                </a:cubicBezTo>
                <a:cubicBezTo>
                  <a:pt x="851" y="492"/>
                  <a:pt x="862" y="446"/>
                  <a:pt x="868" y="421"/>
                </a:cubicBezTo>
                <a:cubicBezTo>
                  <a:pt x="865" y="375"/>
                  <a:pt x="864" y="329"/>
                  <a:pt x="859" y="283"/>
                </a:cubicBezTo>
                <a:cubicBezTo>
                  <a:pt x="853" y="229"/>
                  <a:pt x="791" y="168"/>
                  <a:pt x="758" y="128"/>
                </a:cubicBezTo>
                <a:cubicBezTo>
                  <a:pt x="751" y="120"/>
                  <a:pt x="748" y="108"/>
                  <a:pt x="740" y="101"/>
                </a:cubicBezTo>
                <a:cubicBezTo>
                  <a:pt x="720" y="84"/>
                  <a:pt x="682" y="76"/>
                  <a:pt x="658" y="64"/>
                </a:cubicBezTo>
                <a:cubicBezTo>
                  <a:pt x="648" y="59"/>
                  <a:pt x="639" y="53"/>
                  <a:pt x="630" y="46"/>
                </a:cubicBezTo>
                <a:cubicBezTo>
                  <a:pt x="623" y="41"/>
                  <a:pt x="620" y="31"/>
                  <a:pt x="612" y="27"/>
                </a:cubicBezTo>
                <a:cubicBezTo>
                  <a:pt x="595" y="18"/>
                  <a:pt x="575" y="15"/>
                  <a:pt x="557" y="9"/>
                </a:cubicBezTo>
                <a:cubicBezTo>
                  <a:pt x="548" y="6"/>
                  <a:pt x="530" y="0"/>
                  <a:pt x="530" y="0"/>
                </a:cubicBezTo>
                <a:cubicBezTo>
                  <a:pt x="429" y="3"/>
                  <a:pt x="328" y="1"/>
                  <a:pt x="228" y="9"/>
                </a:cubicBezTo>
                <a:cubicBezTo>
                  <a:pt x="217" y="10"/>
                  <a:pt x="211" y="23"/>
                  <a:pt x="201" y="27"/>
                </a:cubicBezTo>
                <a:cubicBezTo>
                  <a:pt x="183" y="35"/>
                  <a:pt x="146" y="46"/>
                  <a:pt x="146" y="46"/>
                </a:cubicBezTo>
                <a:cubicBezTo>
                  <a:pt x="140" y="58"/>
                  <a:pt x="138" y="73"/>
                  <a:pt x="128" y="82"/>
                </a:cubicBezTo>
                <a:cubicBezTo>
                  <a:pt x="121" y="89"/>
                  <a:pt x="107" y="84"/>
                  <a:pt x="100" y="91"/>
                </a:cubicBezTo>
                <a:cubicBezTo>
                  <a:pt x="86" y="105"/>
                  <a:pt x="86" y="130"/>
                  <a:pt x="73" y="146"/>
                </a:cubicBezTo>
                <a:cubicBezTo>
                  <a:pt x="46" y="180"/>
                  <a:pt x="0" y="221"/>
                  <a:pt x="0" y="265"/>
                </a:cubicBezTo>
              </a:path>
            </a:pathLst>
          </a:custGeom>
          <a:noFill/>
          <a:ln w="28575" cmpd="sng">
            <a:solidFill>
              <a:schemeClr val="accent2"/>
            </a:solidFill>
            <a:round/>
            <a:headEnd type="none" w="med" len="med"/>
            <a:tailEnd type="triangle" w="med" len="med"/>
          </a:ln>
        </p:spPr>
        <p:txBody>
          <a:bodyPr/>
          <a:lstStyle/>
          <a:p>
            <a:endParaRPr lang="zh-CN" altLang="en-US"/>
          </a:p>
        </p:txBody>
      </p:sp>
      <p:sp>
        <p:nvSpPr>
          <p:cNvPr id="8" name="Rectangle 2"/>
          <p:cNvSpPr txBox="1">
            <a:spLocks noChangeArrowheads="1"/>
          </p:cNvSpPr>
          <p:nvPr/>
        </p:nvSpPr>
        <p:spPr bwMode="auto">
          <a:xfrm>
            <a:off x="468313" y="44450"/>
            <a:ext cx="7772400" cy="665163"/>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3.10 this </a:t>
            </a:r>
            <a:r>
              <a:rPr lang="zh-CN" altLang="en-US" b="1" kern="0" dirty="0">
                <a:solidFill>
                  <a:srgbClr val="FF3300"/>
                </a:solidFill>
              </a:rPr>
              <a:t>指针</a:t>
            </a:r>
            <a:endParaRPr lang="zh-CN" altLang="en-US" kern="0" dirty="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 calcmode="lin" valueType="num">
                                      <p:cBhvr additive="base">
                                        <p:cTn id="7" dur="500" fill="hold"/>
                                        <p:tgtEl>
                                          <p:spTgt spid="798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874">
                                            <p:txEl>
                                              <p:pRg st="1" end="1"/>
                                            </p:txEl>
                                          </p:spTgt>
                                        </p:tgtEl>
                                        <p:attrNameLst>
                                          <p:attrName>style.visibility</p:attrName>
                                        </p:attrNameLst>
                                      </p:cBhvr>
                                      <p:to>
                                        <p:strVal val="visible"/>
                                      </p:to>
                                    </p:set>
                                    <p:anim calcmode="lin" valueType="num">
                                      <p:cBhvr additive="base">
                                        <p:cTn id="11" dur="500" fill="hold"/>
                                        <p:tgtEl>
                                          <p:spTgt spid="7987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98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9874">
                                            <p:txEl>
                                              <p:pRg st="2" end="2"/>
                                            </p:txEl>
                                          </p:spTgt>
                                        </p:tgtEl>
                                        <p:attrNameLst>
                                          <p:attrName>style.visibility</p:attrName>
                                        </p:attrNameLst>
                                      </p:cBhvr>
                                      <p:to>
                                        <p:strVal val="visible"/>
                                      </p:to>
                                    </p:set>
                                    <p:anim calcmode="lin" valueType="num">
                                      <p:cBhvr additive="base">
                                        <p:cTn id="17" dur="500" fill="hold"/>
                                        <p:tgtEl>
                                          <p:spTgt spid="7987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87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9874">
                                            <p:txEl>
                                              <p:pRg st="3" end="3"/>
                                            </p:txEl>
                                          </p:spTgt>
                                        </p:tgtEl>
                                        <p:attrNameLst>
                                          <p:attrName>style.visibility</p:attrName>
                                        </p:attrNameLst>
                                      </p:cBhvr>
                                      <p:to>
                                        <p:strVal val="visible"/>
                                      </p:to>
                                    </p:set>
                                    <p:anim calcmode="lin" valueType="num">
                                      <p:cBhvr additive="base">
                                        <p:cTn id="21" dur="500" fill="hold"/>
                                        <p:tgtEl>
                                          <p:spTgt spid="7987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987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9874">
                                            <p:txEl>
                                              <p:pRg st="4" end="4"/>
                                            </p:txEl>
                                          </p:spTgt>
                                        </p:tgtEl>
                                        <p:attrNameLst>
                                          <p:attrName>style.visibility</p:attrName>
                                        </p:attrNameLst>
                                      </p:cBhvr>
                                      <p:to>
                                        <p:strVal val="visible"/>
                                      </p:to>
                                    </p:set>
                                    <p:anim calcmode="lin" valueType="num">
                                      <p:cBhvr additive="base">
                                        <p:cTn id="25" dur="500" fill="hold"/>
                                        <p:tgtEl>
                                          <p:spTgt spid="7987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9874">
                                            <p:txEl>
                                              <p:pRg st="5" end="5"/>
                                            </p:txEl>
                                          </p:spTgt>
                                        </p:tgtEl>
                                        <p:attrNameLst>
                                          <p:attrName>style.visibility</p:attrName>
                                        </p:attrNameLst>
                                      </p:cBhvr>
                                      <p:to>
                                        <p:strVal val="visible"/>
                                      </p:to>
                                    </p:set>
                                    <p:anim calcmode="lin" valueType="num">
                                      <p:cBhvr additive="base">
                                        <p:cTn id="29" dur="500" fill="hold"/>
                                        <p:tgtEl>
                                          <p:spTgt spid="7987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987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9874">
                                            <p:txEl>
                                              <p:pRg st="6" end="6"/>
                                            </p:txEl>
                                          </p:spTgt>
                                        </p:tgtEl>
                                        <p:attrNameLst>
                                          <p:attrName>style.visibility</p:attrName>
                                        </p:attrNameLst>
                                      </p:cBhvr>
                                      <p:to>
                                        <p:strVal val="visible"/>
                                      </p:to>
                                    </p:set>
                                    <p:anim calcmode="lin" valueType="num">
                                      <p:cBhvr additive="base">
                                        <p:cTn id="33" dur="500" fill="hold"/>
                                        <p:tgtEl>
                                          <p:spTgt spid="7987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987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9874">
                                            <p:txEl>
                                              <p:pRg st="7" end="7"/>
                                            </p:txEl>
                                          </p:spTgt>
                                        </p:tgtEl>
                                        <p:attrNameLst>
                                          <p:attrName>style.visibility</p:attrName>
                                        </p:attrNameLst>
                                      </p:cBhvr>
                                      <p:to>
                                        <p:strVal val="visible"/>
                                      </p:to>
                                    </p:set>
                                    <p:anim calcmode="lin" valueType="num">
                                      <p:cBhvr additive="base">
                                        <p:cTn id="37" dur="500" fill="hold"/>
                                        <p:tgtEl>
                                          <p:spTgt spid="7987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87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9874">
                                            <p:txEl>
                                              <p:pRg st="8" end="8"/>
                                            </p:txEl>
                                          </p:spTgt>
                                        </p:tgtEl>
                                        <p:attrNameLst>
                                          <p:attrName>style.visibility</p:attrName>
                                        </p:attrNameLst>
                                      </p:cBhvr>
                                      <p:to>
                                        <p:strVal val="visible"/>
                                      </p:to>
                                    </p:set>
                                    <p:anim calcmode="lin" valueType="num">
                                      <p:cBhvr additive="base">
                                        <p:cTn id="41" dur="500" fill="hold"/>
                                        <p:tgtEl>
                                          <p:spTgt spid="7987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987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9874">
                                            <p:txEl>
                                              <p:pRg st="9" end="9"/>
                                            </p:txEl>
                                          </p:spTgt>
                                        </p:tgtEl>
                                        <p:attrNameLst>
                                          <p:attrName>style.visibility</p:attrName>
                                        </p:attrNameLst>
                                      </p:cBhvr>
                                      <p:to>
                                        <p:strVal val="visible"/>
                                      </p:to>
                                    </p:set>
                                    <p:anim calcmode="lin" valueType="num">
                                      <p:cBhvr additive="base">
                                        <p:cTn id="45" dur="500" fill="hold"/>
                                        <p:tgtEl>
                                          <p:spTgt spid="7987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987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9878"/>
                                        </p:tgtEl>
                                        <p:attrNameLst>
                                          <p:attrName>style.visibility</p:attrName>
                                        </p:attrNameLst>
                                      </p:cBhvr>
                                      <p:to>
                                        <p:strVal val="visible"/>
                                      </p:to>
                                    </p:set>
                                    <p:animEffect transition="in" filter="wipe(down)">
                                      <p:cBhvr>
                                        <p:cTn id="51" dur="500"/>
                                        <p:tgtEl>
                                          <p:spTgt spid="7987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79879"/>
                                        </p:tgtEl>
                                        <p:attrNameLst>
                                          <p:attrName>style.visibility</p:attrName>
                                        </p:attrNameLst>
                                      </p:cBhvr>
                                      <p:to>
                                        <p:strVal val="visible"/>
                                      </p:to>
                                    </p:set>
                                    <p:animEffect transition="in" filter="wipe(down)">
                                      <p:cBhvr>
                                        <p:cTn id="56" dur="500"/>
                                        <p:tgtEl>
                                          <p:spTgt spid="7987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9875">
                                            <p:txEl>
                                              <p:pRg st="0" end="0"/>
                                            </p:txEl>
                                          </p:spTgt>
                                        </p:tgtEl>
                                        <p:attrNameLst>
                                          <p:attrName>style.visibility</p:attrName>
                                        </p:attrNameLst>
                                      </p:cBhvr>
                                      <p:to>
                                        <p:strVal val="visible"/>
                                      </p:to>
                                    </p:set>
                                    <p:anim calcmode="lin" valueType="num">
                                      <p:cBhvr additive="base">
                                        <p:cTn id="61" dur="5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9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nodeType="clickEffect">
                                  <p:stCondLst>
                                    <p:cond delay="0"/>
                                  </p:stCondLst>
                                  <p:iterate type="lt">
                                    <p:tmPct val="5000"/>
                                  </p:iterate>
                                  <p:childTnLst>
                                    <p:set>
                                      <p:cBhvr>
                                        <p:cTn id="66" dur="1" fill="hold">
                                          <p:stCondLst>
                                            <p:cond delay="0"/>
                                          </p:stCondLst>
                                        </p:cTn>
                                        <p:tgtEl>
                                          <p:spTgt spid="79875">
                                            <p:txEl>
                                              <p:pRg st="1" end="1"/>
                                            </p:txEl>
                                          </p:spTgt>
                                        </p:tgtEl>
                                        <p:attrNameLst>
                                          <p:attrName>style.visibility</p:attrName>
                                        </p:attrNameLst>
                                      </p:cBhvr>
                                      <p:to>
                                        <p:strVal val="visible"/>
                                      </p:to>
                                    </p:set>
                                    <p:anim calcmode="lin" valueType="num">
                                      <p:cBhvr>
                                        <p:cTn id="67" dur="1000" fill="hold"/>
                                        <p:tgtEl>
                                          <p:spTgt spid="79875">
                                            <p:txEl>
                                              <p:pRg st="1" end="1"/>
                                            </p:txEl>
                                          </p:spTgt>
                                        </p:tgtEl>
                                        <p:attrNameLst>
                                          <p:attrName>ppt_w</p:attrName>
                                        </p:attrNameLst>
                                      </p:cBhvr>
                                      <p:tavLst>
                                        <p:tav tm="0">
                                          <p:val>
                                            <p:fltVal val="0"/>
                                          </p:val>
                                        </p:tav>
                                        <p:tav tm="100000">
                                          <p:val>
                                            <p:strVal val="#ppt_w"/>
                                          </p:val>
                                        </p:tav>
                                      </p:tavLst>
                                    </p:anim>
                                    <p:anim calcmode="lin" valueType="num">
                                      <p:cBhvr>
                                        <p:cTn id="68" dur="1000" fill="hold"/>
                                        <p:tgtEl>
                                          <p:spTgt spid="79875">
                                            <p:txEl>
                                              <p:pRg st="1" end="1"/>
                                            </p:txEl>
                                          </p:spTgt>
                                        </p:tgtEl>
                                        <p:attrNameLst>
                                          <p:attrName>ppt_h</p:attrName>
                                        </p:attrNameLst>
                                      </p:cBhvr>
                                      <p:tavLst>
                                        <p:tav tm="0">
                                          <p:val>
                                            <p:fltVal val="0"/>
                                          </p:val>
                                        </p:tav>
                                        <p:tav tm="100000">
                                          <p:val>
                                            <p:strVal val="#ppt_h"/>
                                          </p:val>
                                        </p:tav>
                                      </p:tavLst>
                                    </p:anim>
                                    <p:anim calcmode="lin" valueType="num">
                                      <p:cBhvr>
                                        <p:cTn id="69" dur="1000" fill="hold"/>
                                        <p:tgtEl>
                                          <p:spTgt spid="79875">
                                            <p:txEl>
                                              <p:pRg st="1" end="1"/>
                                            </p:txEl>
                                          </p:spTgt>
                                        </p:tgtEl>
                                        <p:attrNameLst>
                                          <p:attrName>style.rotation</p:attrName>
                                        </p:attrNameLst>
                                      </p:cBhvr>
                                      <p:tavLst>
                                        <p:tav tm="0">
                                          <p:val>
                                            <p:fltVal val="90"/>
                                          </p:val>
                                        </p:tav>
                                        <p:tav tm="100000">
                                          <p:val>
                                            <p:fltVal val="0"/>
                                          </p:val>
                                        </p:tav>
                                      </p:tavLst>
                                    </p:anim>
                                    <p:animEffect transition="in" filter="fade">
                                      <p:cBhvr>
                                        <p:cTn id="70" dur="1000"/>
                                        <p:tgtEl>
                                          <p:spTgt spid="79875">
                                            <p:txEl>
                                              <p:pRg st="1" end="1"/>
                                            </p:txEl>
                                          </p:spTgt>
                                        </p:tgtEl>
                                      </p:cBhvr>
                                    </p:animEffect>
                                  </p:childTnLst>
                                </p:cTn>
                              </p:par>
                              <p:par>
                                <p:cTn id="71" presetID="31" presetClass="entr" presetSubtype="0" fill="hold" nodeType="withEffect">
                                  <p:stCondLst>
                                    <p:cond delay="0"/>
                                  </p:stCondLst>
                                  <p:iterate type="lt">
                                    <p:tmPct val="5000"/>
                                  </p:iterate>
                                  <p:childTnLst>
                                    <p:set>
                                      <p:cBhvr>
                                        <p:cTn id="72" dur="1" fill="hold">
                                          <p:stCondLst>
                                            <p:cond delay="0"/>
                                          </p:stCondLst>
                                        </p:cTn>
                                        <p:tgtEl>
                                          <p:spTgt spid="79875">
                                            <p:txEl>
                                              <p:pRg st="2" end="2"/>
                                            </p:txEl>
                                          </p:spTgt>
                                        </p:tgtEl>
                                        <p:attrNameLst>
                                          <p:attrName>style.visibility</p:attrName>
                                        </p:attrNameLst>
                                      </p:cBhvr>
                                      <p:to>
                                        <p:strVal val="visible"/>
                                      </p:to>
                                    </p:set>
                                    <p:anim calcmode="lin" valueType="num">
                                      <p:cBhvr>
                                        <p:cTn id="73" dur="1000" fill="hold"/>
                                        <p:tgtEl>
                                          <p:spTgt spid="79875">
                                            <p:txEl>
                                              <p:pRg st="2" end="2"/>
                                            </p:txEl>
                                          </p:spTgt>
                                        </p:tgtEl>
                                        <p:attrNameLst>
                                          <p:attrName>ppt_w</p:attrName>
                                        </p:attrNameLst>
                                      </p:cBhvr>
                                      <p:tavLst>
                                        <p:tav tm="0">
                                          <p:val>
                                            <p:fltVal val="0"/>
                                          </p:val>
                                        </p:tav>
                                        <p:tav tm="100000">
                                          <p:val>
                                            <p:strVal val="#ppt_w"/>
                                          </p:val>
                                        </p:tav>
                                      </p:tavLst>
                                    </p:anim>
                                    <p:anim calcmode="lin" valueType="num">
                                      <p:cBhvr>
                                        <p:cTn id="74" dur="1000" fill="hold"/>
                                        <p:tgtEl>
                                          <p:spTgt spid="79875">
                                            <p:txEl>
                                              <p:pRg st="2" end="2"/>
                                            </p:txEl>
                                          </p:spTgt>
                                        </p:tgtEl>
                                        <p:attrNameLst>
                                          <p:attrName>ppt_h</p:attrName>
                                        </p:attrNameLst>
                                      </p:cBhvr>
                                      <p:tavLst>
                                        <p:tav tm="0">
                                          <p:val>
                                            <p:fltVal val="0"/>
                                          </p:val>
                                        </p:tav>
                                        <p:tav tm="100000">
                                          <p:val>
                                            <p:strVal val="#ppt_h"/>
                                          </p:val>
                                        </p:tav>
                                      </p:tavLst>
                                    </p:anim>
                                    <p:anim calcmode="lin" valueType="num">
                                      <p:cBhvr>
                                        <p:cTn id="75" dur="1000" fill="hold"/>
                                        <p:tgtEl>
                                          <p:spTgt spid="79875">
                                            <p:txEl>
                                              <p:pRg st="2" end="2"/>
                                            </p:txEl>
                                          </p:spTgt>
                                        </p:tgtEl>
                                        <p:attrNameLst>
                                          <p:attrName>style.rotation</p:attrName>
                                        </p:attrNameLst>
                                      </p:cBhvr>
                                      <p:tavLst>
                                        <p:tav tm="0">
                                          <p:val>
                                            <p:fltVal val="90"/>
                                          </p:val>
                                        </p:tav>
                                        <p:tav tm="100000">
                                          <p:val>
                                            <p:fltVal val="0"/>
                                          </p:val>
                                        </p:tav>
                                      </p:tavLst>
                                    </p:anim>
                                    <p:animEffect transition="in" filter="fade">
                                      <p:cBhvr>
                                        <p:cTn id="76" dur="1000"/>
                                        <p:tgtEl>
                                          <p:spTgt spid="79875">
                                            <p:txEl>
                                              <p:pRg st="2" end="2"/>
                                            </p:txEl>
                                          </p:spTgt>
                                        </p:tgtEl>
                                      </p:cBhvr>
                                    </p:animEffect>
                                  </p:childTnLst>
                                </p:cTn>
                              </p:par>
                              <p:par>
                                <p:cTn id="77" presetID="31" presetClass="entr" presetSubtype="0" fill="hold" nodeType="withEffect">
                                  <p:stCondLst>
                                    <p:cond delay="0"/>
                                  </p:stCondLst>
                                  <p:iterate type="lt">
                                    <p:tmPct val="5000"/>
                                  </p:iterate>
                                  <p:childTnLst>
                                    <p:set>
                                      <p:cBhvr>
                                        <p:cTn id="78" dur="1" fill="hold">
                                          <p:stCondLst>
                                            <p:cond delay="0"/>
                                          </p:stCondLst>
                                        </p:cTn>
                                        <p:tgtEl>
                                          <p:spTgt spid="79875">
                                            <p:txEl>
                                              <p:pRg st="3" end="3"/>
                                            </p:txEl>
                                          </p:spTgt>
                                        </p:tgtEl>
                                        <p:attrNameLst>
                                          <p:attrName>style.visibility</p:attrName>
                                        </p:attrNameLst>
                                      </p:cBhvr>
                                      <p:to>
                                        <p:strVal val="visible"/>
                                      </p:to>
                                    </p:set>
                                    <p:anim calcmode="lin" valueType="num">
                                      <p:cBhvr>
                                        <p:cTn id="79" dur="1000" fill="hold"/>
                                        <p:tgtEl>
                                          <p:spTgt spid="79875">
                                            <p:txEl>
                                              <p:pRg st="3" end="3"/>
                                            </p:txEl>
                                          </p:spTgt>
                                        </p:tgtEl>
                                        <p:attrNameLst>
                                          <p:attrName>ppt_w</p:attrName>
                                        </p:attrNameLst>
                                      </p:cBhvr>
                                      <p:tavLst>
                                        <p:tav tm="0">
                                          <p:val>
                                            <p:fltVal val="0"/>
                                          </p:val>
                                        </p:tav>
                                        <p:tav tm="100000">
                                          <p:val>
                                            <p:strVal val="#ppt_w"/>
                                          </p:val>
                                        </p:tav>
                                      </p:tavLst>
                                    </p:anim>
                                    <p:anim calcmode="lin" valueType="num">
                                      <p:cBhvr>
                                        <p:cTn id="80" dur="1000" fill="hold"/>
                                        <p:tgtEl>
                                          <p:spTgt spid="79875">
                                            <p:txEl>
                                              <p:pRg st="3" end="3"/>
                                            </p:txEl>
                                          </p:spTgt>
                                        </p:tgtEl>
                                        <p:attrNameLst>
                                          <p:attrName>ppt_h</p:attrName>
                                        </p:attrNameLst>
                                      </p:cBhvr>
                                      <p:tavLst>
                                        <p:tav tm="0">
                                          <p:val>
                                            <p:fltVal val="0"/>
                                          </p:val>
                                        </p:tav>
                                        <p:tav tm="100000">
                                          <p:val>
                                            <p:strVal val="#ppt_h"/>
                                          </p:val>
                                        </p:tav>
                                      </p:tavLst>
                                    </p:anim>
                                    <p:anim calcmode="lin" valueType="num">
                                      <p:cBhvr>
                                        <p:cTn id="81" dur="1000" fill="hold"/>
                                        <p:tgtEl>
                                          <p:spTgt spid="79875">
                                            <p:txEl>
                                              <p:pRg st="3" end="3"/>
                                            </p:txEl>
                                          </p:spTgt>
                                        </p:tgtEl>
                                        <p:attrNameLst>
                                          <p:attrName>style.rotation</p:attrName>
                                        </p:attrNameLst>
                                      </p:cBhvr>
                                      <p:tavLst>
                                        <p:tav tm="0">
                                          <p:val>
                                            <p:fltVal val="90"/>
                                          </p:val>
                                        </p:tav>
                                        <p:tav tm="100000">
                                          <p:val>
                                            <p:fltVal val="0"/>
                                          </p:val>
                                        </p:tav>
                                      </p:tavLst>
                                    </p:anim>
                                    <p:animEffect transition="in" filter="fade">
                                      <p:cBhvr>
                                        <p:cTn id="82" dur="1000"/>
                                        <p:tgtEl>
                                          <p:spTgt spid="79875">
                                            <p:txEl>
                                              <p:pRg st="3" end="3"/>
                                            </p:txEl>
                                          </p:spTgt>
                                        </p:tgtEl>
                                      </p:cBhvr>
                                    </p:animEffect>
                                  </p:childTnLst>
                                </p:cTn>
                              </p:par>
                              <p:par>
                                <p:cTn id="83" presetID="31" presetClass="entr" presetSubtype="0" fill="hold" nodeType="withEffect">
                                  <p:stCondLst>
                                    <p:cond delay="0"/>
                                  </p:stCondLst>
                                  <p:iterate type="lt">
                                    <p:tmPct val="5000"/>
                                  </p:iterate>
                                  <p:childTnLst>
                                    <p:set>
                                      <p:cBhvr>
                                        <p:cTn id="84" dur="1" fill="hold">
                                          <p:stCondLst>
                                            <p:cond delay="0"/>
                                          </p:stCondLst>
                                        </p:cTn>
                                        <p:tgtEl>
                                          <p:spTgt spid="79875">
                                            <p:txEl>
                                              <p:pRg st="4" end="4"/>
                                            </p:txEl>
                                          </p:spTgt>
                                        </p:tgtEl>
                                        <p:attrNameLst>
                                          <p:attrName>style.visibility</p:attrName>
                                        </p:attrNameLst>
                                      </p:cBhvr>
                                      <p:to>
                                        <p:strVal val="visible"/>
                                      </p:to>
                                    </p:set>
                                    <p:anim calcmode="lin" valueType="num">
                                      <p:cBhvr>
                                        <p:cTn id="85" dur="1000" fill="hold"/>
                                        <p:tgtEl>
                                          <p:spTgt spid="79875">
                                            <p:txEl>
                                              <p:pRg st="4" end="4"/>
                                            </p:txEl>
                                          </p:spTgt>
                                        </p:tgtEl>
                                        <p:attrNameLst>
                                          <p:attrName>ppt_w</p:attrName>
                                        </p:attrNameLst>
                                      </p:cBhvr>
                                      <p:tavLst>
                                        <p:tav tm="0">
                                          <p:val>
                                            <p:fltVal val="0"/>
                                          </p:val>
                                        </p:tav>
                                        <p:tav tm="100000">
                                          <p:val>
                                            <p:strVal val="#ppt_w"/>
                                          </p:val>
                                        </p:tav>
                                      </p:tavLst>
                                    </p:anim>
                                    <p:anim calcmode="lin" valueType="num">
                                      <p:cBhvr>
                                        <p:cTn id="86" dur="1000" fill="hold"/>
                                        <p:tgtEl>
                                          <p:spTgt spid="79875">
                                            <p:txEl>
                                              <p:pRg st="4" end="4"/>
                                            </p:txEl>
                                          </p:spTgt>
                                        </p:tgtEl>
                                        <p:attrNameLst>
                                          <p:attrName>ppt_h</p:attrName>
                                        </p:attrNameLst>
                                      </p:cBhvr>
                                      <p:tavLst>
                                        <p:tav tm="0">
                                          <p:val>
                                            <p:fltVal val="0"/>
                                          </p:val>
                                        </p:tav>
                                        <p:tav tm="100000">
                                          <p:val>
                                            <p:strVal val="#ppt_h"/>
                                          </p:val>
                                        </p:tav>
                                      </p:tavLst>
                                    </p:anim>
                                    <p:anim calcmode="lin" valueType="num">
                                      <p:cBhvr>
                                        <p:cTn id="87" dur="1000" fill="hold"/>
                                        <p:tgtEl>
                                          <p:spTgt spid="79875">
                                            <p:txEl>
                                              <p:pRg st="4" end="4"/>
                                            </p:txEl>
                                          </p:spTgt>
                                        </p:tgtEl>
                                        <p:attrNameLst>
                                          <p:attrName>style.rotation</p:attrName>
                                        </p:attrNameLst>
                                      </p:cBhvr>
                                      <p:tavLst>
                                        <p:tav tm="0">
                                          <p:val>
                                            <p:fltVal val="90"/>
                                          </p:val>
                                        </p:tav>
                                        <p:tav tm="100000">
                                          <p:val>
                                            <p:fltVal val="0"/>
                                          </p:val>
                                        </p:tav>
                                      </p:tavLst>
                                    </p:anim>
                                    <p:animEffect transition="in" filter="fade">
                                      <p:cBhvr>
                                        <p:cTn id="88" dur="1000"/>
                                        <p:tgtEl>
                                          <p:spTgt spid="79875">
                                            <p:txEl>
                                              <p:pRg st="4" end="4"/>
                                            </p:txEl>
                                          </p:spTgt>
                                        </p:tgtEl>
                                      </p:cBhvr>
                                    </p:animEffect>
                                  </p:childTnLst>
                                </p:cTn>
                              </p:par>
                              <p:par>
                                <p:cTn id="89" presetID="31" presetClass="entr" presetSubtype="0" fill="hold" nodeType="withEffect">
                                  <p:stCondLst>
                                    <p:cond delay="0"/>
                                  </p:stCondLst>
                                  <p:iterate type="lt">
                                    <p:tmPct val="5000"/>
                                  </p:iterate>
                                  <p:childTnLst>
                                    <p:set>
                                      <p:cBhvr>
                                        <p:cTn id="90" dur="1" fill="hold">
                                          <p:stCondLst>
                                            <p:cond delay="0"/>
                                          </p:stCondLst>
                                        </p:cTn>
                                        <p:tgtEl>
                                          <p:spTgt spid="79875">
                                            <p:txEl>
                                              <p:pRg st="5" end="5"/>
                                            </p:txEl>
                                          </p:spTgt>
                                        </p:tgtEl>
                                        <p:attrNameLst>
                                          <p:attrName>style.visibility</p:attrName>
                                        </p:attrNameLst>
                                      </p:cBhvr>
                                      <p:to>
                                        <p:strVal val="visible"/>
                                      </p:to>
                                    </p:set>
                                    <p:anim calcmode="lin" valueType="num">
                                      <p:cBhvr>
                                        <p:cTn id="91" dur="1000" fill="hold"/>
                                        <p:tgtEl>
                                          <p:spTgt spid="79875">
                                            <p:txEl>
                                              <p:pRg st="5" end="5"/>
                                            </p:txEl>
                                          </p:spTgt>
                                        </p:tgtEl>
                                        <p:attrNameLst>
                                          <p:attrName>ppt_w</p:attrName>
                                        </p:attrNameLst>
                                      </p:cBhvr>
                                      <p:tavLst>
                                        <p:tav tm="0">
                                          <p:val>
                                            <p:fltVal val="0"/>
                                          </p:val>
                                        </p:tav>
                                        <p:tav tm="100000">
                                          <p:val>
                                            <p:strVal val="#ppt_w"/>
                                          </p:val>
                                        </p:tav>
                                      </p:tavLst>
                                    </p:anim>
                                    <p:anim calcmode="lin" valueType="num">
                                      <p:cBhvr>
                                        <p:cTn id="92" dur="1000" fill="hold"/>
                                        <p:tgtEl>
                                          <p:spTgt spid="79875">
                                            <p:txEl>
                                              <p:pRg st="5" end="5"/>
                                            </p:txEl>
                                          </p:spTgt>
                                        </p:tgtEl>
                                        <p:attrNameLst>
                                          <p:attrName>ppt_h</p:attrName>
                                        </p:attrNameLst>
                                      </p:cBhvr>
                                      <p:tavLst>
                                        <p:tav tm="0">
                                          <p:val>
                                            <p:fltVal val="0"/>
                                          </p:val>
                                        </p:tav>
                                        <p:tav tm="100000">
                                          <p:val>
                                            <p:strVal val="#ppt_h"/>
                                          </p:val>
                                        </p:tav>
                                      </p:tavLst>
                                    </p:anim>
                                    <p:anim calcmode="lin" valueType="num">
                                      <p:cBhvr>
                                        <p:cTn id="93" dur="1000" fill="hold"/>
                                        <p:tgtEl>
                                          <p:spTgt spid="79875">
                                            <p:txEl>
                                              <p:pRg st="5" end="5"/>
                                            </p:txEl>
                                          </p:spTgt>
                                        </p:tgtEl>
                                        <p:attrNameLst>
                                          <p:attrName>style.rotation</p:attrName>
                                        </p:attrNameLst>
                                      </p:cBhvr>
                                      <p:tavLst>
                                        <p:tav tm="0">
                                          <p:val>
                                            <p:fltVal val="90"/>
                                          </p:val>
                                        </p:tav>
                                        <p:tav tm="100000">
                                          <p:val>
                                            <p:fltVal val="0"/>
                                          </p:val>
                                        </p:tav>
                                      </p:tavLst>
                                    </p:anim>
                                    <p:animEffect transition="in" filter="fade">
                                      <p:cBhvr>
                                        <p:cTn id="94" dur="1000"/>
                                        <p:tgtEl>
                                          <p:spTgt spid="79875">
                                            <p:txEl>
                                              <p:pRg st="5" end="5"/>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79875">
                                            <p:txEl>
                                              <p:pRg st="6" end="6"/>
                                            </p:txEl>
                                          </p:spTgt>
                                        </p:tgtEl>
                                        <p:attrNameLst>
                                          <p:attrName>style.visibility</p:attrName>
                                        </p:attrNameLst>
                                      </p:cBhvr>
                                      <p:to>
                                        <p:strVal val="visible"/>
                                      </p:to>
                                    </p:set>
                                    <p:animEffect transition="in" filter="wipe(down)">
                                      <p:cBhvr>
                                        <p:cTn id="99" dur="500"/>
                                        <p:tgtEl>
                                          <p:spTgt spid="79875">
                                            <p:txEl>
                                              <p:pRg st="6" end="6"/>
                                            </p:txEl>
                                          </p:spTgt>
                                        </p:tgtEl>
                                      </p:cBhvr>
                                    </p:animEffect>
                                  </p:childTnLst>
                                </p:cTn>
                              </p:par>
                              <p:par>
                                <p:cTn id="100" presetID="22" presetClass="entr" presetSubtype="4" fill="hold" nodeType="withEffect">
                                  <p:stCondLst>
                                    <p:cond delay="0"/>
                                  </p:stCondLst>
                                  <p:childTnLst>
                                    <p:set>
                                      <p:cBhvr>
                                        <p:cTn id="101" dur="1" fill="hold">
                                          <p:stCondLst>
                                            <p:cond delay="0"/>
                                          </p:stCondLst>
                                        </p:cTn>
                                        <p:tgtEl>
                                          <p:spTgt spid="79875">
                                            <p:txEl>
                                              <p:pRg st="7" end="7"/>
                                            </p:txEl>
                                          </p:spTgt>
                                        </p:tgtEl>
                                        <p:attrNameLst>
                                          <p:attrName>style.visibility</p:attrName>
                                        </p:attrNameLst>
                                      </p:cBhvr>
                                      <p:to>
                                        <p:strVal val="visible"/>
                                      </p:to>
                                    </p:set>
                                    <p:animEffect transition="in" filter="wipe(down)">
                                      <p:cBhvr>
                                        <p:cTn id="102" dur="500"/>
                                        <p:tgtEl>
                                          <p:spTgt spid="79875">
                                            <p:txEl>
                                              <p:pRg st="7" end="7"/>
                                            </p:txEl>
                                          </p:spTgt>
                                        </p:tgtEl>
                                      </p:cBhvr>
                                    </p:animEffect>
                                  </p:childTnLst>
                                </p:cTn>
                              </p:par>
                              <p:par>
                                <p:cTn id="103" presetID="22" presetClass="entr" presetSubtype="4" fill="hold" nodeType="withEffect">
                                  <p:stCondLst>
                                    <p:cond delay="0"/>
                                  </p:stCondLst>
                                  <p:childTnLst>
                                    <p:set>
                                      <p:cBhvr>
                                        <p:cTn id="104" dur="1" fill="hold">
                                          <p:stCondLst>
                                            <p:cond delay="0"/>
                                          </p:stCondLst>
                                        </p:cTn>
                                        <p:tgtEl>
                                          <p:spTgt spid="79875">
                                            <p:txEl>
                                              <p:pRg st="8" end="8"/>
                                            </p:txEl>
                                          </p:spTgt>
                                        </p:tgtEl>
                                        <p:attrNameLst>
                                          <p:attrName>style.visibility</p:attrName>
                                        </p:attrNameLst>
                                      </p:cBhvr>
                                      <p:to>
                                        <p:strVal val="visible"/>
                                      </p:to>
                                    </p:set>
                                    <p:animEffect transition="in" filter="wipe(down)">
                                      <p:cBhvr>
                                        <p:cTn id="105" dur="500"/>
                                        <p:tgtEl>
                                          <p:spTgt spid="79875">
                                            <p:txEl>
                                              <p:pRg st="8" end="8"/>
                                            </p:txEl>
                                          </p:spTgt>
                                        </p:tgtEl>
                                      </p:cBhvr>
                                    </p:animEffect>
                                  </p:childTnLst>
                                </p:cTn>
                              </p:par>
                              <p:par>
                                <p:cTn id="106" presetID="22" presetClass="entr" presetSubtype="4" fill="hold" nodeType="withEffect">
                                  <p:stCondLst>
                                    <p:cond delay="0"/>
                                  </p:stCondLst>
                                  <p:childTnLst>
                                    <p:set>
                                      <p:cBhvr>
                                        <p:cTn id="107" dur="1" fill="hold">
                                          <p:stCondLst>
                                            <p:cond delay="0"/>
                                          </p:stCondLst>
                                        </p:cTn>
                                        <p:tgtEl>
                                          <p:spTgt spid="79875">
                                            <p:txEl>
                                              <p:pRg st="9" end="9"/>
                                            </p:txEl>
                                          </p:spTgt>
                                        </p:tgtEl>
                                        <p:attrNameLst>
                                          <p:attrName>style.visibility</p:attrName>
                                        </p:attrNameLst>
                                      </p:cBhvr>
                                      <p:to>
                                        <p:strVal val="visible"/>
                                      </p:to>
                                    </p:set>
                                    <p:animEffect transition="in" filter="wipe(down)">
                                      <p:cBhvr>
                                        <p:cTn id="108" dur="500"/>
                                        <p:tgtEl>
                                          <p:spTgt spid="79875">
                                            <p:txEl>
                                              <p:pRg st="9" end="9"/>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6" presetClass="emph" presetSubtype="0" fill="hold" nodeType="clickEffect">
                                  <p:stCondLst>
                                    <p:cond delay="0"/>
                                  </p:stCondLst>
                                  <p:childTnLst>
                                    <p:animScale>
                                      <p:cBhvr>
                                        <p:cTn id="112" dur="2000" fill="hold"/>
                                        <p:tgtEl>
                                          <p:spTgt spid="79875">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p:bldP spid="7987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页脚占位符 3"/>
          <p:cNvSpPr>
            <a:spLocks noGrp="1"/>
          </p:cNvSpPr>
          <p:nvPr>
            <p:ph type="ftr" sz="quarter" idx="11"/>
          </p:nvPr>
        </p:nvSpPr>
        <p:spPr>
          <a:xfrm>
            <a:off x="457200" y="6245225"/>
            <a:ext cx="2133600" cy="476250"/>
          </a:xfrm>
          <a:noFill/>
          <a:ln>
            <a:miter lim="800000"/>
          </a:ln>
        </p:spPr>
        <p:txBody>
          <a:bodyPr/>
          <a:lstStyle/>
          <a:p>
            <a:pPr algn="r"/>
            <a:r>
              <a:rPr lang="en-US" altLang="zh-CN" sz="2400" b="1" smtClean="0">
                <a:solidFill>
                  <a:schemeClr val="tx2"/>
                </a:solidFill>
                <a:latin typeface="Arial Black" panose="020B0A04020102020204" pitchFamily="34" charset="0"/>
                <a:ea typeface="宋体" pitchFamily="2" charset="-122"/>
              </a:rPr>
              <a:t>oop</a:t>
            </a:r>
            <a:endParaRPr lang="en-US" altLang="zh-CN" sz="2400" b="1" smtClean="0">
              <a:solidFill>
                <a:schemeClr val="tx2"/>
              </a:solidFill>
              <a:latin typeface="Arial Black" panose="020B0A04020102020204" pitchFamily="34" charset="0"/>
              <a:ea typeface="宋体" pitchFamily="2" charset="-122"/>
            </a:endParaRPr>
          </a:p>
        </p:txBody>
      </p:sp>
      <p:sp>
        <p:nvSpPr>
          <p:cNvPr id="5" name="Rectangle 3"/>
          <p:cNvSpPr txBox="1"/>
          <p:nvPr/>
        </p:nvSpPr>
        <p:spPr>
          <a:xfrm>
            <a:off x="457200" y="1087438"/>
            <a:ext cx="8229600" cy="5075237"/>
          </a:xfrm>
          <a:prstGeom prst="rect">
            <a:avLst/>
          </a:prstGeom>
          <a:noFill/>
          <a:ln w="9525">
            <a:noFill/>
          </a:ln>
        </p:spPr>
        <p:txBody>
          <a:bodyPr/>
          <a:lstStyle/>
          <a:p>
            <a:pPr marL="342900" indent="-342900" eaLnBrk="0" hangingPunct="0">
              <a:lnSpc>
                <a:spcPct val="90000"/>
              </a:lnSpc>
              <a:spcBef>
                <a:spcPct val="20000"/>
              </a:spcBef>
              <a:buClr>
                <a:schemeClr val="hlink"/>
              </a:buClr>
              <a:defRPr/>
            </a:pPr>
            <a:r>
              <a:rPr lang="en-US" altLang="zh-CN" sz="3200" b="1" kern="0" dirty="0">
                <a:solidFill>
                  <a:srgbClr val="0000CC"/>
                </a:solidFill>
                <a:latin typeface="+mn-lt"/>
                <a:ea typeface="+mn-ea"/>
              </a:rPr>
              <a:t>4、一般C++</a:t>
            </a:r>
            <a:r>
              <a:rPr lang="en-US" altLang="zh-CN" sz="3200" b="1" kern="0" dirty="0" err="1">
                <a:solidFill>
                  <a:srgbClr val="0000CC"/>
                </a:solidFill>
                <a:latin typeface="+mn-lt"/>
                <a:ea typeface="+mn-ea"/>
              </a:rPr>
              <a:t>类的文件组织形式</a:t>
            </a:r>
            <a:endParaRPr lang="en-US" altLang="zh-CN" sz="2800" dirty="0">
              <a:solidFill>
                <a:schemeClr val="accent2"/>
              </a:solidFill>
              <a:latin typeface="楷体_GB2312" pitchFamily="49" charset="-122"/>
              <a:ea typeface="楷体_GB2312" pitchFamily="49" charset="-122"/>
            </a:endParaRPr>
          </a:p>
          <a:p>
            <a:pPr marL="342900" indent="-342900" eaLnBrk="0" hangingPunct="0">
              <a:lnSpc>
                <a:spcPct val="90000"/>
              </a:lnSpc>
              <a:spcBef>
                <a:spcPct val="20000"/>
              </a:spcBef>
              <a:buClr>
                <a:schemeClr val="hlink"/>
              </a:buClr>
              <a:defRPr/>
            </a:pPr>
            <a:endParaRPr lang="zh-CN" altLang="en-US" sz="800" dirty="0">
              <a:solidFill>
                <a:schemeClr val="accent2"/>
              </a:solidFill>
              <a:latin typeface="楷体_GB2312" pitchFamily="49" charset="-122"/>
              <a:ea typeface="楷体_GB2312" pitchFamily="49" charset="-122"/>
            </a:endParaRPr>
          </a:p>
          <a:p>
            <a:pPr marL="742950" lvl="1" indent="-285750" eaLnBrk="0" hangingPunct="0">
              <a:lnSpc>
                <a:spcPct val="90000"/>
              </a:lnSpc>
              <a:spcBef>
                <a:spcPct val="20000"/>
              </a:spcBef>
              <a:buClr>
                <a:schemeClr val="accent1"/>
              </a:buClr>
              <a:buFont typeface="Wingdings" panose="05000000000000000000" pitchFamily="2" charset="2"/>
              <a:buChar char="§"/>
              <a:defRPr/>
            </a:pPr>
            <a:r>
              <a:rPr lang="zh-CN" altLang="en-US" sz="2400" b="1" dirty="0">
                <a:solidFill>
                  <a:srgbClr val="FF3300"/>
                </a:solidFill>
                <a:latin typeface="楷体_GB2312" pitchFamily="49" charset="-122"/>
                <a:ea typeface="楷体_GB2312" pitchFamily="49" charset="-122"/>
              </a:rPr>
              <a:t>一个类组织在两个文件中</a:t>
            </a:r>
            <a:endParaRPr lang="zh-CN" altLang="en-US" sz="2400" b="1" dirty="0">
              <a:solidFill>
                <a:srgbClr val="FF3300"/>
              </a:solidFill>
              <a:latin typeface="楷体_GB2312" pitchFamily="49" charset="-122"/>
              <a:ea typeface="楷体_GB2312" pitchFamily="49" charset="-122"/>
            </a:endParaRPr>
          </a:p>
          <a:p>
            <a:pPr marL="1143000" lvl="2" indent="-228600" eaLnBrk="0" hangingPunct="0">
              <a:lnSpc>
                <a:spcPct val="90000"/>
              </a:lnSpc>
              <a:spcBef>
                <a:spcPct val="20000"/>
              </a:spcBef>
              <a:buClr>
                <a:schemeClr val="tx1"/>
              </a:buClr>
              <a:buFontTx/>
              <a:buChar char="•"/>
              <a:defRPr/>
            </a:pPr>
            <a:r>
              <a:rPr lang="zh-CN" altLang="en-US" sz="2400" b="1" dirty="0">
                <a:latin typeface="楷体_GB2312" pitchFamily="49" charset="-122"/>
                <a:ea typeface="楷体_GB2312" pitchFamily="49" charset="-122"/>
              </a:rPr>
              <a:t>文件名与类名相同</a:t>
            </a:r>
            <a:endParaRPr lang="zh-CN" altLang="en-US" sz="2400" b="1" dirty="0">
              <a:latin typeface="楷体_GB2312" pitchFamily="49" charset="-122"/>
              <a:ea typeface="楷体_GB2312" pitchFamily="49" charset="-122"/>
            </a:endParaRPr>
          </a:p>
          <a:p>
            <a:pPr marL="1143000" lvl="2" indent="-228600" eaLnBrk="0" hangingPunct="0">
              <a:lnSpc>
                <a:spcPct val="90000"/>
              </a:lnSpc>
              <a:spcBef>
                <a:spcPct val="20000"/>
              </a:spcBef>
              <a:buClr>
                <a:schemeClr val="tx1"/>
              </a:buClr>
              <a:buFontTx/>
              <a:buChar char="•"/>
              <a:defRPr/>
            </a:pPr>
            <a:r>
              <a:rPr lang="zh-CN" altLang="en-US" sz="2400" b="1" dirty="0">
                <a:latin typeface="楷体_GB2312" pitchFamily="49" charset="-122"/>
                <a:ea typeface="楷体_GB2312" pitchFamily="49" charset="-122"/>
              </a:rPr>
              <a:t>类的声明文件以</a:t>
            </a:r>
            <a:r>
              <a:rPr lang="en-US" altLang="zh-CN" sz="2400" b="1" dirty="0">
                <a:latin typeface="楷体_GB2312" pitchFamily="49" charset="-122"/>
                <a:ea typeface="楷体_GB2312" pitchFamily="49" charset="-122"/>
              </a:rPr>
              <a:t>.h</a:t>
            </a:r>
            <a:r>
              <a:rPr lang="zh-CN" altLang="en-US" sz="2400" b="1" dirty="0">
                <a:latin typeface="楷体_GB2312" pitchFamily="49" charset="-122"/>
                <a:ea typeface="楷体_GB2312" pitchFamily="49" charset="-122"/>
              </a:rPr>
              <a:t>为后缀</a:t>
            </a:r>
            <a:endParaRPr lang="zh-CN" altLang="en-US" sz="2400" b="1" dirty="0">
              <a:latin typeface="楷体_GB2312" pitchFamily="49" charset="-122"/>
              <a:ea typeface="楷体_GB2312" pitchFamily="49" charset="-122"/>
            </a:endParaRPr>
          </a:p>
          <a:p>
            <a:pPr marL="1143000" lvl="2" indent="-228600" eaLnBrk="0" hangingPunct="0">
              <a:lnSpc>
                <a:spcPct val="90000"/>
              </a:lnSpc>
              <a:spcBef>
                <a:spcPct val="20000"/>
              </a:spcBef>
              <a:buClr>
                <a:schemeClr val="tx1"/>
              </a:buClr>
              <a:buFontTx/>
              <a:buChar char="•"/>
              <a:defRPr/>
            </a:pPr>
            <a:r>
              <a:rPr lang="zh-CN" altLang="en-US" sz="2400" b="1" dirty="0">
                <a:latin typeface="楷体_GB2312" pitchFamily="49" charset="-122"/>
                <a:ea typeface="楷体_GB2312" pitchFamily="49" charset="-122"/>
              </a:rPr>
              <a:t>类成员函数的定义常放在与类同名的</a:t>
            </a:r>
            <a:r>
              <a:rPr lang="en-US" altLang="zh-CN" sz="2400" b="1" dirty="0">
                <a:latin typeface="楷体_GB2312" pitchFamily="49" charset="-122"/>
                <a:ea typeface="楷体_GB2312" pitchFamily="49" charset="-122"/>
              </a:rPr>
              <a:t>.cpp</a:t>
            </a:r>
            <a:r>
              <a:rPr lang="zh-CN" altLang="en-US" sz="2400" b="1" dirty="0">
                <a:latin typeface="楷体_GB2312" pitchFamily="49" charset="-122"/>
                <a:ea typeface="楷体_GB2312" pitchFamily="49" charset="-122"/>
              </a:rPr>
              <a:t>文件中</a:t>
            </a:r>
            <a:endParaRPr lang="zh-CN" altLang="en-US" sz="2400" b="1" dirty="0">
              <a:latin typeface="楷体_GB2312" pitchFamily="49" charset="-122"/>
              <a:ea typeface="楷体_GB2312" pitchFamily="49" charset="-122"/>
            </a:endParaRPr>
          </a:p>
          <a:p>
            <a:pPr marL="1143000" lvl="2" indent="-228600" eaLnBrk="0" hangingPunct="0">
              <a:lnSpc>
                <a:spcPct val="90000"/>
              </a:lnSpc>
              <a:spcBef>
                <a:spcPct val="20000"/>
              </a:spcBef>
              <a:buClr>
                <a:schemeClr val="tx1"/>
              </a:buClr>
              <a:buFontTx/>
              <a:buChar char="•"/>
              <a:defRPr/>
            </a:pPr>
            <a:r>
              <a:rPr lang="zh-CN" altLang="en-US" sz="2400" b="1" dirty="0">
                <a:latin typeface="楷体_GB2312" pitchFamily="49" charset="-122"/>
                <a:ea typeface="楷体_GB2312" pitchFamily="49" charset="-122"/>
              </a:rPr>
              <a:t>比如：</a:t>
            </a:r>
            <a:br>
              <a:rPr lang="zh-CN" altLang="en-US" sz="2400" b="1" dirty="0">
                <a:latin typeface="楷体_GB2312" pitchFamily="49" charset="-122"/>
                <a:ea typeface="楷体_GB2312" pitchFamily="49" charset="-122"/>
              </a:rPr>
            </a:br>
            <a:r>
              <a:rPr lang="en-US" altLang="zh-CN" sz="2400" b="1" dirty="0">
                <a:latin typeface="楷体_GB2312" pitchFamily="49" charset="-122"/>
                <a:ea typeface="楷体_GB2312" pitchFamily="49" charset="-122"/>
              </a:rPr>
              <a:t>Complex.h</a:t>
            </a:r>
            <a:br>
              <a:rPr lang="en-US" altLang="zh-CN" sz="2400" b="1" dirty="0">
                <a:latin typeface="楷体_GB2312" pitchFamily="49" charset="-122"/>
                <a:ea typeface="楷体_GB2312" pitchFamily="49" charset="-122"/>
              </a:rPr>
            </a:br>
            <a:r>
              <a:rPr lang="en-US" altLang="zh-CN" sz="2400" b="1" dirty="0">
                <a:latin typeface="楷体_GB2312" pitchFamily="49" charset="-122"/>
                <a:ea typeface="楷体_GB2312" pitchFamily="49" charset="-122"/>
              </a:rPr>
              <a:t>Complex.cpp</a:t>
            </a:r>
            <a:endParaRPr lang="en-US" altLang="zh-CN" sz="2400" b="1" dirty="0">
              <a:latin typeface="楷体_GB2312" pitchFamily="49" charset="-122"/>
              <a:ea typeface="楷体_GB2312" pitchFamily="49" charset="-122"/>
            </a:endParaRPr>
          </a:p>
          <a:p>
            <a:pPr marL="1143000" lvl="2" indent="-228600" eaLnBrk="0" hangingPunct="0">
              <a:lnSpc>
                <a:spcPct val="90000"/>
              </a:lnSpc>
              <a:spcBef>
                <a:spcPct val="20000"/>
              </a:spcBef>
              <a:buClr>
                <a:schemeClr val="tx1"/>
              </a:buClr>
              <a:buFontTx/>
              <a:buChar char="•"/>
              <a:defRPr/>
            </a:pPr>
            <a:endParaRPr lang="en-US" altLang="zh-CN" sz="800" b="1" dirty="0">
              <a:latin typeface="楷体_GB2312" pitchFamily="49" charset="-122"/>
              <a:ea typeface="楷体_GB2312" pitchFamily="49" charset="-122"/>
            </a:endParaRPr>
          </a:p>
          <a:p>
            <a:pPr marL="742950" lvl="1" indent="-285750" eaLnBrk="0" hangingPunct="0">
              <a:lnSpc>
                <a:spcPct val="90000"/>
              </a:lnSpc>
              <a:spcBef>
                <a:spcPct val="20000"/>
              </a:spcBef>
              <a:buClr>
                <a:schemeClr val="accent1"/>
              </a:buClr>
              <a:buFont typeface="Wingdings" panose="05000000000000000000" pitchFamily="2" charset="2"/>
              <a:buChar char="§"/>
              <a:defRPr/>
            </a:pPr>
            <a:r>
              <a:rPr lang="zh-CN" altLang="en-US" sz="2400" b="1" dirty="0">
                <a:solidFill>
                  <a:srgbClr val="FF3300"/>
                </a:solidFill>
                <a:latin typeface="楷体_GB2312" pitchFamily="49" charset="-122"/>
                <a:ea typeface="楷体_GB2312" pitchFamily="49" charset="-122"/>
              </a:rPr>
              <a:t>引用其他类</a:t>
            </a:r>
            <a:endParaRPr lang="zh-CN" altLang="en-US" sz="2400" b="1" dirty="0">
              <a:solidFill>
                <a:srgbClr val="FF3300"/>
              </a:solidFill>
              <a:latin typeface="楷体_GB2312" pitchFamily="49" charset="-122"/>
              <a:ea typeface="楷体_GB2312" pitchFamily="49" charset="-122"/>
            </a:endParaRPr>
          </a:p>
          <a:p>
            <a:pPr marL="1143000" lvl="2" indent="-228600" eaLnBrk="0" hangingPunct="0">
              <a:lnSpc>
                <a:spcPct val="90000"/>
              </a:lnSpc>
              <a:spcBef>
                <a:spcPct val="20000"/>
              </a:spcBef>
              <a:buClr>
                <a:schemeClr val="tx1"/>
              </a:buClr>
              <a:buFontTx/>
              <a:buChar char="•"/>
              <a:defRPr/>
            </a:pPr>
            <a:r>
              <a:rPr lang="zh-CN" altLang="en-US" sz="2400" b="1" dirty="0">
                <a:latin typeface="楷体_GB2312" pitchFamily="49" charset="-122"/>
                <a:ea typeface="楷体_GB2312" pitchFamily="49" charset="-122"/>
              </a:rPr>
              <a:t>用</a:t>
            </a:r>
            <a:r>
              <a:rPr lang="en-US" altLang="zh-CN" sz="2400" b="1" dirty="0">
                <a:latin typeface="楷体_GB2312" pitchFamily="49" charset="-122"/>
                <a:ea typeface="楷体_GB2312" pitchFamily="49" charset="-122"/>
              </a:rPr>
              <a:t>#include</a:t>
            </a:r>
            <a:r>
              <a:rPr lang="zh-CN" altLang="en-US" sz="2400" b="1" dirty="0">
                <a:latin typeface="楷体_GB2312" pitchFamily="49" charset="-122"/>
                <a:ea typeface="楷体_GB2312" pitchFamily="49" charset="-122"/>
              </a:rPr>
              <a:t>指令包含类的声明</a:t>
            </a:r>
            <a:endParaRPr lang="zh-CN" altLang="en-US" sz="2400" b="1" dirty="0">
              <a:latin typeface="楷体_GB2312" pitchFamily="49" charset="-122"/>
              <a:ea typeface="楷体_GB2312" pitchFamily="49" charset="-122"/>
            </a:endParaRPr>
          </a:p>
          <a:p>
            <a:pPr marL="1143000" lvl="2" indent="-228600" eaLnBrk="0" hangingPunct="0">
              <a:lnSpc>
                <a:spcPct val="90000"/>
              </a:lnSpc>
              <a:spcBef>
                <a:spcPct val="20000"/>
              </a:spcBef>
              <a:buClr>
                <a:schemeClr val="tx1"/>
              </a:buClr>
              <a:buFontTx/>
              <a:buChar char="•"/>
              <a:defRPr/>
            </a:pPr>
            <a:r>
              <a:rPr lang="zh-CN" altLang="en-US" sz="2400" b="1" dirty="0">
                <a:latin typeface="楷体_GB2312" pitchFamily="49" charset="-122"/>
                <a:ea typeface="楷体_GB2312" pitchFamily="49" charset="-122"/>
              </a:rPr>
              <a:t>比如：</a:t>
            </a:r>
            <a:r>
              <a:rPr lang="en-US" altLang="zh-CN" sz="2400" b="1" dirty="0">
                <a:latin typeface="楷体_GB2312" pitchFamily="49" charset="-122"/>
                <a:ea typeface="楷体_GB2312" pitchFamily="49" charset="-122"/>
              </a:rPr>
              <a:t>#include “Complex.h”</a:t>
            </a:r>
            <a:endParaRPr lang="en-US" altLang="zh-CN" sz="2400" b="1" dirty="0">
              <a:latin typeface="楷体_GB2312" pitchFamily="49" charset="-122"/>
              <a:ea typeface="楷体_GB2312" pitchFamily="49" charset="-122"/>
            </a:endParaRPr>
          </a:p>
        </p:txBody>
      </p:sp>
      <p:sp>
        <p:nvSpPr>
          <p:cNvPr id="27651" name="标题 1"/>
          <p:cNvSpPr>
            <a:spLocks noGrp="1"/>
          </p:cNvSpPr>
          <p:nvPr>
            <p:ph type="title"/>
          </p:nvPr>
        </p:nvSpPr>
        <p:spPr>
          <a:xfrm>
            <a:off x="457200" y="0"/>
            <a:ext cx="8229600" cy="811213"/>
          </a:xfrm>
        </p:spPr>
        <p:txBody>
          <a:bodyPr/>
          <a:lstStyle/>
          <a:p>
            <a:r>
              <a:rPr lang="zh-CN" altLang="en-US" b="1" dirty="0" smtClean="0">
                <a:latin typeface="楷体_GB2312"/>
                <a:ea typeface="幼圆" panose="02010509060101010101" charset="-122"/>
                <a:cs typeface="幼圆" panose="02010509060101010101" charset="-122"/>
              </a:rPr>
              <a:t>类与封装</a:t>
            </a:r>
            <a:endParaRPr lang="zh-CN" altLang="en-US" dirty="0" smtClean="0">
              <a:latin typeface="楷体_GB2312"/>
              <a:ea typeface="幼圆" panose="02010509060101010101" charset="-122"/>
              <a:cs typeface="幼圆" panose="020105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 calcmode="lin" valueType="num">
                                      <p:cBhvr>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 calcmode="lin" valueType="num">
                                      <p:cBhvr>
                                        <p:cTn id="2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 calcmode="lin" valueType="num">
                                      <p:cBhvr>
                                        <p:cTn id="3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p:cTn id="3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685800" y="1196975"/>
            <a:ext cx="7927975" cy="4965700"/>
          </a:xfrm>
        </p:spPr>
        <p:txBody>
          <a:bodyPr/>
          <a:lstStyle/>
          <a:p>
            <a:pPr eaLnBrk="1" hangingPunct="1">
              <a:lnSpc>
                <a:spcPct val="80000"/>
              </a:lnSpc>
              <a:buFontTx/>
              <a:buNone/>
            </a:pPr>
            <a:r>
              <a:rPr lang="en-US" altLang="zh-CN" b="1" smtClean="0">
                <a:solidFill>
                  <a:srgbClr val="0000CC"/>
                </a:solidFill>
              </a:rPr>
              <a:t>5</a:t>
            </a:r>
            <a:r>
              <a:rPr lang="zh-CN" altLang="en-US" b="1" smtClean="0">
                <a:solidFill>
                  <a:srgbClr val="0000CC"/>
                </a:solidFill>
              </a:rPr>
              <a:t>、关于</a:t>
            </a:r>
            <a:r>
              <a:rPr lang="en-US" altLang="zh-CN" b="1" smtClean="0">
                <a:solidFill>
                  <a:srgbClr val="0000CC"/>
                </a:solidFill>
              </a:rPr>
              <a:t>this</a:t>
            </a:r>
            <a:endParaRPr lang="en-US" altLang="zh-CN" b="1" smtClean="0">
              <a:solidFill>
                <a:srgbClr val="0000CC"/>
              </a:solidFill>
            </a:endParaRPr>
          </a:p>
          <a:p>
            <a:pPr eaLnBrk="1" hangingPunct="1">
              <a:lnSpc>
                <a:spcPct val="80000"/>
              </a:lnSpc>
              <a:buFontTx/>
              <a:buNone/>
            </a:pPr>
            <a:endParaRPr lang="en-US" altLang="zh-CN" b="1" smtClean="0">
              <a:solidFill>
                <a:schemeClr val="accent2"/>
              </a:solidFill>
            </a:endParaRPr>
          </a:p>
          <a:p>
            <a:pPr eaLnBrk="1" hangingPunct="1">
              <a:lnSpc>
                <a:spcPct val="80000"/>
              </a:lnSpc>
              <a:buFontTx/>
              <a:buNone/>
            </a:pPr>
            <a:r>
              <a:rPr lang="en-US" altLang="zh-CN" sz="2400" smtClean="0"/>
              <a:t>① </a:t>
            </a:r>
            <a:r>
              <a:rPr lang="zh-CN" altLang="en-US" sz="2400" b="1" smtClean="0"/>
              <a:t>尽管</a:t>
            </a:r>
            <a:r>
              <a:rPr lang="en-US" altLang="zh-CN" sz="2400" b="1" smtClean="0"/>
              <a:t>this</a:t>
            </a:r>
            <a:r>
              <a:rPr lang="zh-CN" altLang="en-US" sz="2400" b="1" smtClean="0"/>
              <a:t>是一个</a:t>
            </a:r>
            <a:r>
              <a:rPr lang="zh-CN" altLang="en-US" sz="2400" b="1" smtClean="0">
                <a:solidFill>
                  <a:srgbClr val="FF3300"/>
                </a:solidFill>
              </a:rPr>
              <a:t>隐式</a:t>
            </a:r>
            <a:r>
              <a:rPr lang="zh-CN" altLang="en-US" sz="2400" b="1" smtClean="0"/>
              <a:t>指针，但在类的成员函数中可以</a:t>
            </a:r>
            <a:r>
              <a:rPr lang="zh-CN" altLang="en-US" sz="2400" b="1" smtClean="0">
                <a:solidFill>
                  <a:srgbClr val="FF3300"/>
                </a:solidFill>
              </a:rPr>
              <a:t>显式地使用</a:t>
            </a:r>
            <a:r>
              <a:rPr lang="zh-CN" altLang="en-US" sz="2400" b="1" smtClean="0"/>
              <a:t>它 。</a:t>
            </a:r>
            <a:endParaRPr lang="zh-CN" altLang="en-US" sz="2400" b="1" smtClean="0"/>
          </a:p>
          <a:p>
            <a:pPr eaLnBrk="1" hangingPunct="1">
              <a:lnSpc>
                <a:spcPct val="80000"/>
              </a:lnSpc>
              <a:buFontTx/>
              <a:buNone/>
            </a:pPr>
            <a:endParaRPr lang="zh-CN" altLang="en-US" sz="2400" b="1" smtClean="0"/>
          </a:p>
          <a:p>
            <a:pPr eaLnBrk="1" hangingPunct="1">
              <a:lnSpc>
                <a:spcPct val="80000"/>
              </a:lnSpc>
              <a:buFontTx/>
              <a:buNone/>
            </a:pPr>
            <a:r>
              <a:rPr lang="zh-CN" altLang="en-US" sz="2400" b="1" smtClean="0">
                <a:solidFill>
                  <a:srgbClr val="0000CC"/>
                </a:solidFill>
              </a:rPr>
              <a:t>② </a:t>
            </a:r>
            <a:r>
              <a:rPr lang="zh-CN" altLang="en-US" sz="2400" b="1" smtClean="0"/>
              <a:t>在类</a:t>
            </a:r>
            <a:r>
              <a:rPr lang="en-US" altLang="zh-CN" sz="2400" b="1" smtClean="0"/>
              <a:t>X</a:t>
            </a:r>
            <a:r>
              <a:rPr lang="zh-CN" altLang="en-US" sz="2400" b="1" smtClean="0"/>
              <a:t>的</a:t>
            </a:r>
            <a:r>
              <a:rPr lang="zh-CN" altLang="en-US" sz="2400" b="1" smtClean="0">
                <a:solidFill>
                  <a:srgbClr val="0000CC"/>
                </a:solidFill>
              </a:rPr>
              <a:t>非</a:t>
            </a:r>
            <a:r>
              <a:rPr lang="en-US" altLang="zh-CN" sz="2400" b="1" smtClean="0">
                <a:solidFill>
                  <a:srgbClr val="0000CC"/>
                </a:solidFill>
              </a:rPr>
              <a:t>const</a:t>
            </a:r>
            <a:r>
              <a:rPr lang="zh-CN" altLang="en-US" sz="2400" b="1" smtClean="0">
                <a:solidFill>
                  <a:srgbClr val="0000CC"/>
                </a:solidFill>
              </a:rPr>
              <a:t>成员函数里，</a:t>
            </a:r>
            <a:r>
              <a:rPr lang="en-US" altLang="zh-CN" sz="2400" b="1" smtClean="0">
                <a:solidFill>
                  <a:srgbClr val="0000CC"/>
                </a:solidFill>
              </a:rPr>
              <a:t>this</a:t>
            </a:r>
            <a:r>
              <a:rPr lang="zh-CN" altLang="en-US" sz="2400" b="1" smtClean="0">
                <a:solidFill>
                  <a:srgbClr val="0000CC"/>
                </a:solidFill>
              </a:rPr>
              <a:t>的类型就是</a:t>
            </a:r>
            <a:r>
              <a:rPr lang="en-US" altLang="zh-CN" sz="2400" b="1" smtClean="0">
                <a:solidFill>
                  <a:srgbClr val="0000CC"/>
                </a:solidFill>
              </a:rPr>
              <a:t>X *</a:t>
            </a:r>
            <a:r>
              <a:rPr lang="zh-CN" altLang="en-US" sz="2400" b="1" smtClean="0"/>
              <a:t>。然而</a:t>
            </a:r>
            <a:r>
              <a:rPr lang="en-US" altLang="zh-CN" sz="2400" b="1" smtClean="0"/>
              <a:t>this</a:t>
            </a:r>
            <a:r>
              <a:rPr lang="zh-CN" altLang="en-US" sz="2400" b="1" smtClean="0"/>
              <a:t>并不是一个常规变量，不能给它赋值，但可以通过它修改数据成员的值。在类的</a:t>
            </a:r>
            <a:r>
              <a:rPr lang="en-US" altLang="zh-CN" sz="2400" b="1" smtClean="0"/>
              <a:t>const</a:t>
            </a:r>
            <a:r>
              <a:rPr lang="zh-CN" altLang="en-US" sz="2400" b="1" smtClean="0"/>
              <a:t>成员函数里，</a:t>
            </a:r>
            <a:r>
              <a:rPr lang="en-US" altLang="zh-CN" sz="2400" b="1" smtClean="0"/>
              <a:t>this</a:t>
            </a:r>
            <a:r>
              <a:rPr lang="zh-CN" altLang="en-US" sz="2400" b="1" smtClean="0"/>
              <a:t>被设置成</a:t>
            </a:r>
            <a:r>
              <a:rPr lang="en-US" altLang="zh-CN" sz="2400" b="1" smtClean="0"/>
              <a:t>const X *</a:t>
            </a:r>
            <a:r>
              <a:rPr lang="zh-CN" altLang="en-US" sz="2400" b="1" smtClean="0"/>
              <a:t>类型，不能通过它修改对象的数据成员值。</a:t>
            </a:r>
            <a:endParaRPr lang="zh-CN" altLang="en-US" sz="2400" b="1" smtClean="0"/>
          </a:p>
          <a:p>
            <a:pPr eaLnBrk="1" hangingPunct="1">
              <a:lnSpc>
                <a:spcPct val="80000"/>
              </a:lnSpc>
              <a:buFontTx/>
              <a:buNone/>
            </a:pPr>
            <a:endParaRPr lang="zh-CN" altLang="en-US" sz="2400" b="1" smtClean="0"/>
          </a:p>
          <a:p>
            <a:pPr eaLnBrk="1" hangingPunct="1">
              <a:lnSpc>
                <a:spcPct val="80000"/>
              </a:lnSpc>
              <a:buFontTx/>
              <a:buNone/>
            </a:pPr>
            <a:r>
              <a:rPr lang="zh-CN" altLang="en-US" sz="2400" b="1" smtClean="0"/>
              <a:t>③ </a:t>
            </a:r>
            <a:r>
              <a:rPr lang="zh-CN" altLang="en-US" sz="2400" b="1" smtClean="0">
                <a:solidFill>
                  <a:srgbClr val="FF3300"/>
                </a:solidFill>
              </a:rPr>
              <a:t>静态成员函数没有</a:t>
            </a:r>
            <a:r>
              <a:rPr lang="en-US" altLang="zh-CN" sz="2400" b="1" smtClean="0">
                <a:solidFill>
                  <a:srgbClr val="FF3300"/>
                </a:solidFill>
              </a:rPr>
              <a:t>this</a:t>
            </a:r>
            <a:r>
              <a:rPr lang="zh-CN" altLang="en-US" sz="2400" b="1" smtClean="0">
                <a:solidFill>
                  <a:srgbClr val="FF3300"/>
                </a:solidFill>
              </a:rPr>
              <a:t>指针</a:t>
            </a:r>
            <a:r>
              <a:rPr lang="zh-CN" altLang="en-US" sz="2400" b="1" smtClean="0"/>
              <a:t>，因此在静态成员函数中不能访问对象的非静态数据成员</a:t>
            </a:r>
            <a:endParaRPr lang="zh-CN" altLang="en-US" sz="2400" b="1" smtClean="0"/>
          </a:p>
        </p:txBody>
      </p:sp>
      <p:sp>
        <p:nvSpPr>
          <p:cNvPr id="5" name="Rectangle 2"/>
          <p:cNvSpPr txBox="1">
            <a:spLocks noGrp="1" noChangeArrowheads="1"/>
          </p:cNvSpPr>
          <p:nvPr>
            <p:ph type="title"/>
          </p:nvPr>
        </p:nvSpPr>
        <p:spPr>
          <a:xfrm>
            <a:off x="457200" y="73025"/>
            <a:ext cx="8229600" cy="811213"/>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dirty="0"/>
              <a:t>3.10 this </a:t>
            </a:r>
            <a:r>
              <a:rPr lang="zh-CN" altLang="en-US" b="1" dirty="0">
                <a:solidFill>
                  <a:srgbClr val="FF3300"/>
                </a:solidFill>
              </a:rPr>
              <a:t>指针</a:t>
            </a:r>
            <a:endParaRPr lang="zh-CN" altLang="en-US" dirty="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4" end="4"/>
                                            </p:txEl>
                                          </p:spTgt>
                                        </p:tgtEl>
                                        <p:attrNameLst>
                                          <p:attrName>style.visibility</p:attrName>
                                        </p:attrNameLst>
                                      </p:cBhvr>
                                      <p:to>
                                        <p:strVal val="visible"/>
                                      </p:to>
                                    </p:set>
                                    <p:anim calcmode="lin" valueType="num">
                                      <p:cBhvr additive="base">
                                        <p:cTn id="7"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899">
                                            <p:txEl>
                                              <p:pRg st="6" end="6"/>
                                            </p:txEl>
                                          </p:spTgt>
                                        </p:tgtEl>
                                        <p:attrNameLst>
                                          <p:attrName>style.visibility</p:attrName>
                                        </p:attrNameLst>
                                      </p:cBhvr>
                                      <p:to>
                                        <p:strVal val="visible"/>
                                      </p:to>
                                    </p:set>
                                    <p:anim calcmode="lin" valueType="num">
                                      <p:cBhvr additive="base">
                                        <p:cTn id="13"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458788" y="1196975"/>
            <a:ext cx="8434387" cy="4968875"/>
          </a:xfrm>
        </p:spPr>
        <p:txBody>
          <a:bodyPr/>
          <a:lstStyle/>
          <a:p>
            <a:pPr eaLnBrk="1" hangingPunct="1">
              <a:buFontTx/>
              <a:buNone/>
              <a:defRPr/>
            </a:pPr>
            <a:r>
              <a:rPr lang="en-US" altLang="zh-CN" sz="2800" b="1" dirty="0">
                <a:solidFill>
                  <a:srgbClr val="0000CC"/>
                </a:solidFill>
              </a:rPr>
              <a:t>6</a:t>
            </a:r>
            <a:r>
              <a:rPr lang="zh-CN" altLang="en-US" sz="2800" b="1" dirty="0">
                <a:solidFill>
                  <a:srgbClr val="0000CC"/>
                </a:solidFill>
              </a:rPr>
              <a:t>、</a:t>
            </a:r>
            <a:r>
              <a:rPr lang="en-US" altLang="zh-CN" sz="2800" b="1" dirty="0">
                <a:solidFill>
                  <a:srgbClr val="0000CC"/>
                </a:solidFill>
              </a:rPr>
              <a:t>this</a:t>
            </a:r>
            <a:r>
              <a:rPr lang="zh-CN" altLang="en-US" sz="2800" b="1" dirty="0">
                <a:solidFill>
                  <a:srgbClr val="0000CC"/>
                </a:solidFill>
              </a:rPr>
              <a:t>返回对象地址或自引用的成员函数 </a:t>
            </a:r>
            <a:endParaRPr lang="zh-CN" altLang="en-US" sz="2800" b="1" dirty="0">
              <a:solidFill>
                <a:srgbClr val="0000CC"/>
              </a:solidFill>
            </a:endParaRPr>
          </a:p>
          <a:p>
            <a:pPr lvl="1" eaLnBrk="1" hangingPunct="1">
              <a:defRPr/>
            </a:pPr>
            <a:r>
              <a:rPr lang="zh-CN" altLang="en-US" sz="2400" b="1" dirty="0"/>
              <a:t>在类成员函数中，可以通过</a:t>
            </a:r>
            <a:r>
              <a:rPr lang="en-US" altLang="zh-CN" sz="2400" b="1" dirty="0"/>
              <a:t>this</a:t>
            </a:r>
            <a:r>
              <a:rPr lang="zh-CN" altLang="en-US" sz="2400" b="1" dirty="0"/>
              <a:t>指针返回对象的地址或引用，这也是</a:t>
            </a:r>
            <a:r>
              <a:rPr lang="en-US" altLang="zh-CN" sz="2400" b="1" dirty="0">
                <a:solidFill>
                  <a:srgbClr val="FF0000"/>
                </a:solidFill>
              </a:rPr>
              <a:t>this</a:t>
            </a:r>
            <a:r>
              <a:rPr lang="zh-CN" altLang="en-US" sz="2400" b="1" dirty="0">
                <a:solidFill>
                  <a:srgbClr val="FF0000"/>
                </a:solidFill>
              </a:rPr>
              <a:t>的常用方式</a:t>
            </a:r>
            <a:r>
              <a:rPr lang="zh-CN" altLang="en-US" sz="2400" b="1" dirty="0"/>
              <a:t>。引用是一个地址，允许函数返回引用就意味着函数调用可以被再次赋值，即允许函数调用出现在</a:t>
            </a:r>
            <a:r>
              <a:rPr lang="zh-CN" altLang="en-US" sz="2400" b="1" dirty="0">
                <a:solidFill>
                  <a:srgbClr val="C00000"/>
                </a:solidFill>
              </a:rPr>
              <a:t>赋值语句的左边</a:t>
            </a:r>
            <a:r>
              <a:rPr lang="zh-CN" altLang="en-US" sz="2400" b="1" dirty="0"/>
              <a:t>。</a:t>
            </a:r>
            <a:endParaRPr lang="zh-CN" altLang="en-US" sz="2400" b="1" dirty="0"/>
          </a:p>
          <a:p>
            <a:pPr marL="0" indent="0">
              <a:buFontTx/>
              <a:buNone/>
              <a:defRPr/>
            </a:pPr>
            <a:r>
              <a:rPr lang="zh-CN" altLang="zh-CN" sz="2400" b="1" dirty="0"/>
              <a:t>【例</a:t>
            </a:r>
            <a:r>
              <a:rPr lang="en-US" altLang="zh-CN" sz="2400" b="1" dirty="0"/>
              <a:t>3-23</a:t>
            </a:r>
            <a:r>
              <a:rPr lang="zh-CN" altLang="zh-CN" sz="2400" b="1" dirty="0"/>
              <a:t>】 有日期类，设计修改其年、月、日的成员函数，测试通过</a:t>
            </a:r>
            <a:r>
              <a:rPr lang="en-US" altLang="zh-CN" sz="2400" b="1" dirty="0"/>
              <a:t>this</a:t>
            </a:r>
            <a:r>
              <a:rPr lang="zh-CN" altLang="zh-CN" sz="2400" b="1" dirty="0"/>
              <a:t>指针返回对象的指针和引用的各种情况。</a:t>
            </a:r>
            <a:endParaRPr lang="en-US" altLang="zh-CN" sz="2400" b="1" dirty="0"/>
          </a:p>
          <a:p>
            <a:pPr marL="0" indent="0">
              <a:buFontTx/>
              <a:buNone/>
              <a:defRPr/>
            </a:pPr>
            <a:endParaRPr lang="zh-CN" altLang="zh-CN" sz="2400" b="1" dirty="0"/>
          </a:p>
          <a:p>
            <a:pPr lvl="1" eaLnBrk="1" hangingPunct="1">
              <a:buFontTx/>
              <a:buNone/>
              <a:defRPr/>
            </a:pPr>
            <a:r>
              <a:rPr lang="zh-CN" altLang="en-US" sz="2400" b="1" dirty="0"/>
              <a:t>在本例程的代码中，注意分析以下调用可行的原因：</a:t>
            </a:r>
            <a:endParaRPr lang="zh-CN" altLang="en-US" sz="2400" b="1" dirty="0"/>
          </a:p>
          <a:p>
            <a:pPr lvl="1" eaLnBrk="1" hangingPunct="1">
              <a:buFontTx/>
              <a:buNone/>
              <a:defRPr/>
            </a:pPr>
            <a:r>
              <a:rPr lang="en-US" altLang="zh-CN" sz="2400" b="1" dirty="0">
                <a:solidFill>
                  <a:srgbClr val="FF3300"/>
                </a:solidFill>
              </a:rPr>
              <a:t>d1.setYear(2007).</a:t>
            </a:r>
            <a:r>
              <a:rPr lang="en-US" altLang="zh-CN" sz="2400" b="1" dirty="0" err="1">
                <a:solidFill>
                  <a:srgbClr val="FF3300"/>
                </a:solidFill>
              </a:rPr>
              <a:t>setMonth</a:t>
            </a:r>
            <a:r>
              <a:rPr lang="en-US" altLang="zh-CN" sz="2400" b="1" dirty="0">
                <a:solidFill>
                  <a:srgbClr val="FF3300"/>
                </a:solidFill>
              </a:rPr>
              <a:t>(03).</a:t>
            </a:r>
            <a:r>
              <a:rPr lang="en-US" altLang="zh-CN" sz="2400" b="1" dirty="0" err="1">
                <a:solidFill>
                  <a:srgbClr val="FF3300"/>
                </a:solidFill>
              </a:rPr>
              <a:t>setDay</a:t>
            </a:r>
            <a:r>
              <a:rPr lang="en-US" altLang="zh-CN" sz="2400" b="1" dirty="0">
                <a:solidFill>
                  <a:srgbClr val="FF3300"/>
                </a:solidFill>
              </a:rPr>
              <a:t>(30)</a:t>
            </a:r>
            <a:r>
              <a:rPr lang="en-US" altLang="zh-CN" sz="2400" b="1" dirty="0"/>
              <a:t> </a:t>
            </a:r>
            <a:endParaRPr lang="en-US" altLang="zh-CN" sz="2400" b="1" dirty="0"/>
          </a:p>
          <a:p>
            <a:pPr eaLnBrk="1" hangingPunct="1">
              <a:buFontTx/>
              <a:buNone/>
              <a:defRPr/>
            </a:pPr>
            <a:endParaRPr lang="en-US" altLang="zh-CN" sz="2800" b="1" dirty="0"/>
          </a:p>
        </p:txBody>
      </p:sp>
      <p:sp>
        <p:nvSpPr>
          <p:cNvPr id="6" name="Rectangle 2"/>
          <p:cNvSpPr txBox="1">
            <a:spLocks noGrp="1" noChangeArrowheads="1"/>
          </p:cNvSpPr>
          <p:nvPr>
            <p:ph type="title"/>
          </p:nvPr>
        </p:nvSpPr>
        <p:spPr>
          <a:xfrm>
            <a:off x="457200" y="73025"/>
            <a:ext cx="8229600" cy="811213"/>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dirty="0"/>
              <a:t>3.10 this </a:t>
            </a:r>
            <a:r>
              <a:rPr lang="zh-CN" altLang="en-US" b="1" dirty="0">
                <a:solidFill>
                  <a:srgbClr val="FF3300"/>
                </a:solidFill>
              </a:rPr>
              <a:t>指针</a:t>
            </a:r>
            <a:endParaRPr lang="zh-CN" altLang="en-US" dirty="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 calcmode="lin" valueType="num">
                                      <p:cBhvr additive="base">
                                        <p:cTn id="7" dur="5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anim calcmode="lin" valueType="num">
                                      <p:cBhvr additive="base">
                                        <p:cTn id="13" dur="500" fill="hold"/>
                                        <p:tgtEl>
                                          <p:spTgt spid="819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3">
                                            <p:txEl>
                                              <p:pRg st="4" end="4"/>
                                            </p:txEl>
                                          </p:spTgt>
                                        </p:tgtEl>
                                        <p:attrNameLst>
                                          <p:attrName>style.visibility</p:attrName>
                                        </p:attrNameLst>
                                      </p:cBhvr>
                                      <p:to>
                                        <p:strVal val="visible"/>
                                      </p:to>
                                    </p:set>
                                    <p:anim calcmode="lin" valueType="num">
                                      <p:cBhvr additive="base">
                                        <p:cTn id="19"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23">
                                            <p:txEl>
                                              <p:pRg st="5" end="5"/>
                                            </p:txEl>
                                          </p:spTgt>
                                        </p:tgtEl>
                                        <p:attrNameLst>
                                          <p:attrName>style.visibility</p:attrName>
                                        </p:attrNameLst>
                                      </p:cBhvr>
                                      <p:to>
                                        <p:strVal val="visible"/>
                                      </p:to>
                                    </p:set>
                                    <p:anim calcmode="lin" valueType="num">
                                      <p:cBhvr additive="base">
                                        <p:cTn id="23" dur="500" fill="hold"/>
                                        <p:tgtEl>
                                          <p:spTgt spid="819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mph" presetSubtype="0" fill="hold" nodeType="clickEffect">
                                  <p:stCondLst>
                                    <p:cond delay="0"/>
                                  </p:stCondLst>
                                  <p:childTnLst>
                                    <p:animRot by="21600000">
                                      <p:cBhvr>
                                        <p:cTn id="28" dur="2000" fill="hold"/>
                                        <p:tgtEl>
                                          <p:spTgt spid="8192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内容占位符 2"/>
          <p:cNvSpPr>
            <a:spLocks noGrp="1"/>
          </p:cNvSpPr>
          <p:nvPr>
            <p:ph idx="1"/>
          </p:nvPr>
        </p:nvSpPr>
        <p:spPr>
          <a:xfrm>
            <a:off x="395288" y="1052513"/>
            <a:ext cx="8229600" cy="5545137"/>
          </a:xfrm>
        </p:spPr>
        <p:txBody>
          <a:bodyPr/>
          <a:lstStyle/>
          <a:p>
            <a:pPr marL="0" indent="0">
              <a:buFontTx/>
              <a:buNone/>
            </a:pPr>
            <a:r>
              <a:rPr lang="en-US" altLang="zh-CN" sz="2200" b="1" smtClean="0"/>
              <a:t>//Eg3-23.cpp</a:t>
            </a:r>
            <a:endParaRPr lang="zh-CN" altLang="zh-CN" sz="2200" b="1" smtClean="0"/>
          </a:p>
          <a:p>
            <a:pPr marL="0" indent="0">
              <a:buFontTx/>
              <a:buNone/>
            </a:pPr>
            <a:r>
              <a:rPr lang="en-US" altLang="zh-CN" sz="2200" b="1" smtClean="0"/>
              <a:t>#include &lt;iostream&gt;</a:t>
            </a:r>
            <a:endParaRPr lang="zh-CN" altLang="zh-CN" sz="2200" b="1" smtClean="0"/>
          </a:p>
          <a:p>
            <a:pPr marL="0" indent="0">
              <a:buFontTx/>
              <a:buNone/>
            </a:pPr>
            <a:r>
              <a:rPr lang="en-US" altLang="zh-CN" sz="2200" b="1" smtClean="0"/>
              <a:t>using namespace std;</a:t>
            </a:r>
            <a:endParaRPr lang="zh-CN" altLang="zh-CN" sz="2200" b="1" smtClean="0"/>
          </a:p>
          <a:p>
            <a:pPr marL="0" indent="0">
              <a:buFontTx/>
              <a:buNone/>
            </a:pPr>
            <a:r>
              <a:rPr lang="en-US" altLang="zh-CN" sz="2200" b="1" smtClean="0"/>
              <a:t>class Tdate{</a:t>
            </a:r>
            <a:endParaRPr lang="zh-CN" altLang="zh-CN" sz="2200" b="1" smtClean="0"/>
          </a:p>
          <a:p>
            <a:pPr marL="0" indent="0">
              <a:buFontTx/>
              <a:buNone/>
            </a:pPr>
            <a:r>
              <a:rPr lang="en-US" altLang="zh-CN" sz="2200" b="1" smtClean="0"/>
              <a:t>private:</a:t>
            </a:r>
            <a:endParaRPr lang="zh-CN" altLang="zh-CN" sz="2200" b="1" smtClean="0"/>
          </a:p>
          <a:p>
            <a:pPr marL="0" indent="0">
              <a:buFontTx/>
              <a:buNone/>
            </a:pPr>
            <a:r>
              <a:rPr lang="en-US" altLang="zh-CN" sz="2200" b="1" smtClean="0"/>
              <a:t>    int yy,mm,dd;</a:t>
            </a:r>
            <a:endParaRPr lang="zh-CN" altLang="zh-CN" sz="2200" b="1" smtClean="0"/>
          </a:p>
          <a:p>
            <a:pPr marL="0" indent="0">
              <a:buFontTx/>
              <a:buNone/>
            </a:pPr>
            <a:r>
              <a:rPr lang="en-US" altLang="zh-CN" sz="2200" b="1" smtClean="0"/>
              <a:t>public:</a:t>
            </a:r>
            <a:endParaRPr lang="zh-CN" altLang="zh-CN" sz="2200" b="1" smtClean="0"/>
          </a:p>
          <a:p>
            <a:pPr marL="0" indent="0">
              <a:buFontTx/>
              <a:buNone/>
            </a:pPr>
            <a:r>
              <a:rPr lang="en-US" altLang="zh-CN" sz="2200" b="1" smtClean="0"/>
              <a:t>    Tdate(int y=2006,int m=01,int d=01);</a:t>
            </a:r>
            <a:endParaRPr lang="zh-CN" altLang="zh-CN" sz="2200" b="1" smtClean="0"/>
          </a:p>
          <a:p>
            <a:pPr marL="0" indent="0">
              <a:buFontTx/>
              <a:buNone/>
            </a:pPr>
            <a:r>
              <a:rPr lang="en-US" altLang="zh-CN" sz="2200" b="1" smtClean="0"/>
              <a:t>    Tdate &amp;setYear(int year);</a:t>
            </a:r>
            <a:endParaRPr lang="zh-CN" altLang="zh-CN" sz="2200" b="1" smtClean="0"/>
          </a:p>
          <a:p>
            <a:pPr marL="0" indent="0">
              <a:buFontTx/>
              <a:buNone/>
            </a:pPr>
            <a:r>
              <a:rPr lang="en-US" altLang="zh-CN" sz="2200" b="1" smtClean="0"/>
              <a:t>    Tdate &amp;setMonth(int month);</a:t>
            </a:r>
            <a:endParaRPr lang="zh-CN" altLang="zh-CN" sz="2200" b="1" smtClean="0"/>
          </a:p>
          <a:p>
            <a:pPr marL="0" indent="0">
              <a:buFontTx/>
              <a:buNone/>
            </a:pPr>
            <a:r>
              <a:rPr lang="en-US" altLang="zh-CN" sz="2200" b="1" smtClean="0"/>
              <a:t>    Tdate *setDay(int day);</a:t>
            </a:r>
            <a:endParaRPr lang="zh-CN" altLang="zh-CN" sz="2200" b="1" smtClean="0"/>
          </a:p>
          <a:p>
            <a:pPr marL="0" indent="0">
              <a:buFontTx/>
              <a:buNone/>
            </a:pPr>
            <a:r>
              <a:rPr lang="en-US" altLang="zh-CN" sz="2200" b="1" smtClean="0"/>
              <a:t>   </a:t>
            </a:r>
            <a:r>
              <a:rPr lang="en-US" altLang="zh-CN" sz="2200" b="1" smtClean="0">
                <a:solidFill>
                  <a:srgbClr val="C00000"/>
                </a:solidFill>
              </a:rPr>
              <a:t> Tdate setDate(int y,int m,int d);</a:t>
            </a:r>
            <a:endParaRPr lang="en-US" altLang="zh-CN" sz="2200" b="1" smtClean="0">
              <a:solidFill>
                <a:srgbClr val="C00000"/>
              </a:solidFill>
            </a:endParaRPr>
          </a:p>
          <a:p>
            <a:pPr marL="0" indent="0">
              <a:buFontTx/>
              <a:buNone/>
            </a:pPr>
            <a:r>
              <a:rPr lang="en-US" altLang="zh-CN" sz="2200" b="1" smtClean="0"/>
              <a:t>    void display();</a:t>
            </a:r>
            <a:endParaRPr lang="zh-CN" altLang="zh-CN" sz="2200" b="1" smtClean="0"/>
          </a:p>
          <a:p>
            <a:pPr marL="0" indent="0">
              <a:buFontTx/>
              <a:buNone/>
            </a:pPr>
            <a:r>
              <a:rPr lang="en-US" altLang="zh-CN" sz="2200" b="1" smtClean="0"/>
              <a:t>};</a:t>
            </a:r>
            <a:endParaRPr lang="zh-CN" altLang="zh-CN" sz="2200" b="1" smtClean="0"/>
          </a:p>
        </p:txBody>
      </p:sp>
      <p:sp>
        <p:nvSpPr>
          <p:cNvPr id="3" name="Rectangle 2"/>
          <p:cNvSpPr txBox="1">
            <a:spLocks noGrp="1" noChangeArrowheads="1"/>
          </p:cNvSpPr>
          <p:nvPr>
            <p:ph type="title"/>
          </p:nvPr>
        </p:nvSpPr>
        <p:spPr>
          <a:xfrm>
            <a:off x="457200" y="73025"/>
            <a:ext cx="8229600" cy="811213"/>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dirty="0"/>
              <a:t>3.10 this </a:t>
            </a:r>
            <a:r>
              <a:rPr lang="zh-CN" altLang="en-US" b="1" dirty="0">
                <a:solidFill>
                  <a:srgbClr val="FF3300"/>
                </a:solidFill>
              </a:rPr>
              <a:t>指针</a:t>
            </a:r>
            <a:endParaRPr lang="zh-CN" altLang="en-US"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内容占位符 2"/>
          <p:cNvSpPr>
            <a:spLocks noGrp="1"/>
          </p:cNvSpPr>
          <p:nvPr>
            <p:ph idx="1"/>
          </p:nvPr>
        </p:nvSpPr>
        <p:spPr>
          <a:xfrm>
            <a:off x="250825" y="1196975"/>
            <a:ext cx="8713788" cy="5184775"/>
          </a:xfrm>
        </p:spPr>
        <p:txBody>
          <a:bodyPr/>
          <a:lstStyle/>
          <a:p>
            <a:pPr marL="0" indent="0">
              <a:buFontTx/>
              <a:buNone/>
            </a:pPr>
            <a:r>
              <a:rPr lang="en-US" altLang="zh-CN" sz="2200" b="1" smtClean="0"/>
              <a:t>Tdate::Tdate(int y,int m,int d){ yy=y;mm=m;dd=d;}</a:t>
            </a:r>
            <a:endParaRPr lang="zh-CN" altLang="zh-CN" sz="2200" b="1" smtClean="0"/>
          </a:p>
          <a:p>
            <a:pPr marL="0" indent="0">
              <a:buFontTx/>
              <a:buNone/>
            </a:pPr>
            <a:r>
              <a:rPr lang="en-US" altLang="zh-CN" sz="2200" b="1" smtClean="0"/>
              <a:t>Tdate&amp; Tdate::setYear(int year){    yy=year;    return *this;}</a:t>
            </a:r>
            <a:endParaRPr lang="zh-CN" altLang="zh-CN" sz="2200" b="1" smtClean="0"/>
          </a:p>
          <a:p>
            <a:pPr marL="0" indent="0">
              <a:buFontTx/>
              <a:buNone/>
            </a:pPr>
            <a:r>
              <a:rPr lang="en-US" altLang="zh-CN" sz="2200" b="1" smtClean="0"/>
              <a:t>Tdate&amp; Tdate::setMonth(int month){  mm=month;  return *this;}</a:t>
            </a:r>
            <a:endParaRPr lang="zh-CN" altLang="zh-CN" sz="2200" b="1" smtClean="0"/>
          </a:p>
          <a:p>
            <a:pPr marL="0" indent="0">
              <a:buFontTx/>
              <a:buNone/>
            </a:pPr>
            <a:r>
              <a:rPr lang="en-US" altLang="zh-CN" sz="2200" b="1" smtClean="0"/>
              <a:t>Tdate* Tdate::setDay(int day){   dd=day;   return this;}</a:t>
            </a:r>
            <a:endParaRPr lang="zh-CN" altLang="zh-CN" sz="2200" b="1" smtClean="0"/>
          </a:p>
          <a:p>
            <a:pPr marL="0" indent="0">
              <a:buFontTx/>
              <a:buNone/>
            </a:pPr>
            <a:r>
              <a:rPr lang="en-US" altLang="zh-CN" sz="2200" b="1" smtClean="0">
                <a:solidFill>
                  <a:srgbClr val="C00000"/>
                </a:solidFill>
              </a:rPr>
              <a:t>Tdate  Tdate::setDate(int y,int m,int d){</a:t>
            </a:r>
            <a:endParaRPr lang="en-US" altLang="zh-CN" sz="2200" b="1" smtClean="0">
              <a:solidFill>
                <a:srgbClr val="C00000"/>
              </a:solidFill>
            </a:endParaRPr>
          </a:p>
          <a:p>
            <a:pPr marL="0" indent="0">
              <a:buFontTx/>
              <a:buNone/>
            </a:pPr>
            <a:r>
              <a:rPr lang="en-US" altLang="zh-CN" sz="2200" b="1" smtClean="0">
                <a:solidFill>
                  <a:srgbClr val="C00000"/>
                </a:solidFill>
              </a:rPr>
              <a:t>    yy=y; mm=m; dd=d;</a:t>
            </a:r>
            <a:endParaRPr lang="en-US" altLang="zh-CN" sz="2200" b="1" smtClean="0">
              <a:solidFill>
                <a:srgbClr val="C00000"/>
              </a:solidFill>
            </a:endParaRPr>
          </a:p>
          <a:p>
            <a:pPr marL="0" indent="0">
              <a:buFontTx/>
              <a:buNone/>
            </a:pPr>
            <a:r>
              <a:rPr lang="en-US" altLang="zh-CN" sz="2200" b="1" smtClean="0">
                <a:solidFill>
                  <a:srgbClr val="C00000"/>
                </a:solidFill>
              </a:rPr>
              <a:t>    return *this;</a:t>
            </a:r>
            <a:endParaRPr lang="en-US" altLang="zh-CN" sz="2200" b="1" smtClean="0">
              <a:solidFill>
                <a:srgbClr val="C00000"/>
              </a:solidFill>
            </a:endParaRPr>
          </a:p>
          <a:p>
            <a:pPr marL="0" indent="0">
              <a:buFontTx/>
              <a:buNone/>
            </a:pPr>
            <a:r>
              <a:rPr lang="en-US" altLang="zh-CN" sz="2200" b="1" smtClean="0">
                <a:solidFill>
                  <a:srgbClr val="C00000"/>
                </a:solidFill>
              </a:rPr>
              <a:t>}</a:t>
            </a:r>
            <a:endParaRPr lang="en-US" altLang="zh-CN" sz="2200" b="1" smtClean="0">
              <a:solidFill>
                <a:srgbClr val="C00000"/>
              </a:solidFill>
            </a:endParaRPr>
          </a:p>
          <a:p>
            <a:pPr marL="0" indent="0">
              <a:buFontTx/>
              <a:buNone/>
            </a:pPr>
            <a:r>
              <a:rPr lang="en-US" altLang="zh-CN" sz="2200" b="1" smtClean="0"/>
              <a:t>void Tdate::display(){</a:t>
            </a:r>
            <a:endParaRPr lang="zh-CN" altLang="zh-CN" sz="2200" b="1" smtClean="0"/>
          </a:p>
          <a:p>
            <a:pPr marL="0" indent="0">
              <a:buFontTx/>
              <a:buNone/>
            </a:pPr>
            <a:r>
              <a:rPr lang="en-US" altLang="zh-CN" sz="2200" b="1" smtClean="0"/>
              <a:t>    cout&lt;&lt;"addres is: “&lt;&lt;this&lt;&lt;"\t“</a:t>
            </a:r>
            <a:endParaRPr lang="en-US" altLang="zh-CN" sz="2200" b="1" smtClean="0"/>
          </a:p>
          <a:p>
            <a:pPr marL="0" indent="0">
              <a:buFontTx/>
              <a:buNone/>
            </a:pPr>
            <a:r>
              <a:rPr lang="en-US" altLang="zh-CN" sz="2200" b="1" smtClean="0"/>
              <a:t>           &lt;&lt;yy&lt;&lt;":"&lt;&lt;mm&lt;&lt;":"&lt;&lt;dd&lt;&lt;endl;</a:t>
            </a:r>
            <a:endParaRPr lang="zh-CN" altLang="zh-CN" sz="2200" b="1" smtClean="0"/>
          </a:p>
          <a:p>
            <a:pPr marL="0" indent="0">
              <a:buFontTx/>
              <a:buNone/>
            </a:pPr>
            <a:r>
              <a:rPr lang="en-US" altLang="zh-CN" sz="2200" b="1" smtClean="0"/>
              <a:t>}</a:t>
            </a:r>
            <a:endParaRPr lang="zh-CN" altLang="zh-CN" sz="2200" b="1" smtClean="0"/>
          </a:p>
        </p:txBody>
      </p:sp>
      <p:sp>
        <p:nvSpPr>
          <p:cNvPr id="3" name="Rectangle 2"/>
          <p:cNvSpPr txBox="1">
            <a:spLocks noGrp="1" noChangeArrowheads="1"/>
          </p:cNvSpPr>
          <p:nvPr>
            <p:ph type="title"/>
          </p:nvPr>
        </p:nvSpPr>
        <p:spPr>
          <a:xfrm>
            <a:off x="457200" y="73025"/>
            <a:ext cx="8229600" cy="811213"/>
          </a:xfr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dirty="0"/>
              <a:t>3.10 this </a:t>
            </a:r>
            <a:r>
              <a:rPr lang="zh-CN" altLang="en-US" b="1" dirty="0">
                <a:solidFill>
                  <a:srgbClr val="FF3300"/>
                </a:solidFill>
              </a:rPr>
              <a:t>指针</a:t>
            </a:r>
            <a:endParaRPr lang="zh-CN" altLang="en-US"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内容占位符 2"/>
          <p:cNvSpPr>
            <a:spLocks noGrp="1"/>
          </p:cNvSpPr>
          <p:nvPr>
            <p:ph idx="1"/>
          </p:nvPr>
        </p:nvSpPr>
        <p:spPr>
          <a:xfrm>
            <a:off x="323850" y="692150"/>
            <a:ext cx="8351838" cy="6408738"/>
          </a:xfrm>
        </p:spPr>
        <p:txBody>
          <a:bodyPr/>
          <a:lstStyle/>
          <a:p>
            <a:pPr marL="0" indent="0">
              <a:buFontTx/>
              <a:buNone/>
            </a:pPr>
            <a:r>
              <a:rPr lang="en-US" altLang="zh-CN" sz="2000" b="1" smtClean="0"/>
              <a:t>void main(){</a:t>
            </a:r>
            <a:endParaRPr lang="zh-CN" altLang="zh-CN" sz="2000" b="1" smtClean="0"/>
          </a:p>
          <a:p>
            <a:pPr marL="0" indent="0">
              <a:buFontTx/>
              <a:buNone/>
            </a:pPr>
            <a:r>
              <a:rPr lang="en-US" altLang="zh-CN" sz="2000" b="1" smtClean="0"/>
              <a:t>    Tdate d1,d2;		                         		//L1</a:t>
            </a:r>
            <a:endParaRPr lang="zh-CN" altLang="zh-CN" sz="2000" b="1" smtClean="0"/>
          </a:p>
          <a:p>
            <a:pPr marL="0" indent="0">
              <a:buFontTx/>
              <a:buNone/>
            </a:pPr>
            <a:r>
              <a:rPr lang="en-US" altLang="zh-CN" sz="2000" b="1" smtClean="0"/>
              <a:t>    cout&lt;&lt;"d1 ";  d1.display();	                          //L2</a:t>
            </a:r>
            <a:endParaRPr lang="zh-CN" altLang="zh-CN" sz="2000" b="1" smtClean="0"/>
          </a:p>
          <a:p>
            <a:pPr marL="0" indent="0">
              <a:buFontTx/>
              <a:buNone/>
            </a:pPr>
            <a:r>
              <a:rPr lang="en-US" altLang="zh-CN" sz="2000" b="1" smtClean="0"/>
              <a:t>    cout&lt;&lt;"d2 ";  d2.display();		             //L3</a:t>
            </a:r>
            <a:endParaRPr lang="zh-CN" altLang="zh-CN" sz="2000" b="1" smtClean="0"/>
          </a:p>
          <a:p>
            <a:pPr marL="0" indent="0">
              <a:buFontTx/>
              <a:buNone/>
            </a:pPr>
            <a:r>
              <a:rPr lang="en-US" altLang="zh-CN" sz="2000" b="1" smtClean="0">
                <a:solidFill>
                  <a:srgbClr val="FF0000"/>
                </a:solidFill>
              </a:rPr>
              <a:t>    d1.setYear(2007).setMonth(03).setDay(30);    //L4</a:t>
            </a:r>
            <a:endParaRPr lang="zh-CN" altLang="zh-CN" sz="2000" b="1" smtClean="0">
              <a:solidFill>
                <a:srgbClr val="FF0000"/>
              </a:solidFill>
            </a:endParaRPr>
          </a:p>
          <a:p>
            <a:pPr marL="0" indent="0">
              <a:buFontTx/>
              <a:buNone/>
            </a:pPr>
            <a:r>
              <a:rPr lang="en-US" altLang="zh-CN" sz="2000" b="1" smtClean="0"/>
              <a:t>    cout&lt;&lt;"d1 ";  d1.display();		             //L5</a:t>
            </a:r>
            <a:endParaRPr lang="zh-CN" altLang="zh-CN" sz="2000" b="1" smtClean="0"/>
          </a:p>
          <a:p>
            <a:pPr marL="0" indent="0">
              <a:buFontTx/>
              <a:buNone/>
            </a:pPr>
            <a:r>
              <a:rPr lang="en-US" altLang="zh-CN" sz="2000" b="1" smtClean="0">
                <a:solidFill>
                  <a:srgbClr val="FF0000"/>
                </a:solidFill>
              </a:rPr>
              <a:t>    d1.setDate(2000,01,10).setDay(30);                 //L6 </a:t>
            </a:r>
            <a:endParaRPr lang="zh-CN" altLang="en-US" sz="2000" b="1" smtClean="0">
              <a:solidFill>
                <a:srgbClr val="FF0000"/>
              </a:solidFill>
            </a:endParaRPr>
          </a:p>
          <a:p>
            <a:pPr marL="0" indent="0">
              <a:buFontTx/>
              <a:buNone/>
            </a:pPr>
            <a:r>
              <a:rPr lang="en-US" altLang="zh-CN" sz="2000" b="1" smtClean="0"/>
              <a:t>    cout&lt;&lt;"d1 ";  d1.display();		             //L7</a:t>
            </a:r>
            <a:endParaRPr lang="zh-CN" altLang="zh-CN" sz="2000" b="1" smtClean="0"/>
          </a:p>
          <a:p>
            <a:pPr marL="0" indent="0">
              <a:buFontTx/>
              <a:buNone/>
            </a:pPr>
            <a:r>
              <a:rPr lang="en-US" altLang="zh-CN" sz="2000" b="1" smtClean="0"/>
              <a:t>    Tdate *p;		                                        //L8</a:t>
            </a:r>
            <a:endParaRPr lang="zh-CN" altLang="zh-CN" sz="2000" b="1" smtClean="0"/>
          </a:p>
          <a:p>
            <a:pPr marL="0" indent="0">
              <a:buFontTx/>
              <a:buNone/>
            </a:pPr>
            <a:r>
              <a:rPr lang="en-US" altLang="zh-CN" sz="2000" b="1" smtClean="0"/>
              <a:t>    p=d1.setDay(21);		        	             //L9</a:t>
            </a:r>
            <a:endParaRPr lang="zh-CN" altLang="zh-CN" sz="2000" b="1" smtClean="0"/>
          </a:p>
          <a:p>
            <a:pPr marL="0" indent="0">
              <a:buFontTx/>
              <a:buNone/>
            </a:pPr>
            <a:r>
              <a:rPr lang="en-US" altLang="zh-CN" sz="2000" b="1" smtClean="0"/>
              <a:t>    cout&lt;&lt;" p ";		       	                          //L10</a:t>
            </a:r>
            <a:endParaRPr lang="zh-CN" altLang="zh-CN" sz="2000" b="1" smtClean="0"/>
          </a:p>
          <a:p>
            <a:pPr marL="0" indent="0">
              <a:buFontTx/>
              <a:buNone/>
            </a:pPr>
            <a:r>
              <a:rPr lang="en-US" altLang="zh-CN" sz="2000" b="1" smtClean="0"/>
              <a:t>    p-&gt;display();			                          //L11</a:t>
            </a:r>
            <a:endParaRPr lang="zh-CN" altLang="zh-CN" sz="2000" b="1" smtClean="0"/>
          </a:p>
          <a:p>
            <a:pPr marL="0" indent="0">
              <a:buFontTx/>
              <a:buNone/>
            </a:pPr>
            <a:r>
              <a:rPr lang="en-US" altLang="zh-CN" sz="2000" b="1" smtClean="0">
                <a:solidFill>
                  <a:srgbClr val="FF0000"/>
                </a:solidFill>
              </a:rPr>
              <a:t>    Tdate d3=d2.setYear(2006).setMonth(4);	//L12</a:t>
            </a:r>
            <a:endParaRPr lang="zh-CN" altLang="zh-CN" sz="2000" b="1" smtClean="0">
              <a:solidFill>
                <a:srgbClr val="FF0000"/>
              </a:solidFill>
            </a:endParaRPr>
          </a:p>
          <a:p>
            <a:pPr marL="0" indent="0">
              <a:buFontTx/>
              <a:buNone/>
            </a:pPr>
            <a:r>
              <a:rPr lang="en-US" altLang="zh-CN" sz="2000" b="1" smtClean="0"/>
              <a:t>    cout&lt;&lt;"d3 "; d3.display();		             //L13</a:t>
            </a:r>
            <a:endParaRPr lang="zh-CN" altLang="zh-CN" sz="2000" b="1" smtClean="0"/>
          </a:p>
          <a:p>
            <a:pPr marL="0" indent="0">
              <a:buFontTx/>
              <a:buNone/>
            </a:pPr>
            <a:r>
              <a:rPr lang="en-US" altLang="zh-CN" sz="2000" b="1" smtClean="0">
                <a:solidFill>
                  <a:srgbClr val="FF0000"/>
                </a:solidFill>
              </a:rPr>
              <a:t>    d1.setYear(2007).setMonth(03)=d3;	             //L14</a:t>
            </a:r>
            <a:endParaRPr lang="zh-CN" altLang="zh-CN" sz="2000" b="1" smtClean="0">
              <a:solidFill>
                <a:srgbClr val="FF0000"/>
              </a:solidFill>
            </a:endParaRPr>
          </a:p>
          <a:p>
            <a:pPr marL="0" indent="0">
              <a:buFontTx/>
              <a:buNone/>
            </a:pPr>
            <a:r>
              <a:rPr lang="en-US" altLang="zh-CN" sz="2000" b="1" smtClean="0"/>
              <a:t>    cout&lt;&lt;"d1 ";  d1.display();		             //L15</a:t>
            </a:r>
            <a:endParaRPr lang="zh-CN" altLang="zh-CN" sz="2000" b="1" smtClean="0"/>
          </a:p>
          <a:p>
            <a:pPr marL="0" indent="0">
              <a:buFontTx/>
              <a:buNone/>
            </a:pPr>
            <a:r>
              <a:rPr lang="en-US" altLang="zh-CN" sz="2000" b="1" smtClean="0"/>
              <a:t>}</a:t>
            </a:r>
            <a:endParaRPr lang="zh-CN" altLang="en-US" sz="2000" b="1" smtClean="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标题 1"/>
          <p:cNvSpPr>
            <a:spLocks noGrp="1"/>
          </p:cNvSpPr>
          <p:nvPr>
            <p:ph type="title"/>
          </p:nvPr>
        </p:nvSpPr>
        <p:spPr>
          <a:xfrm>
            <a:off x="457200" y="73025"/>
            <a:ext cx="8229600" cy="811213"/>
          </a:xfrm>
        </p:spPr>
        <p:txBody>
          <a:bodyPr/>
          <a:lstStyle/>
          <a:p>
            <a:r>
              <a:rPr lang="en-US" altLang="zh-CN" b="1" smtClean="0"/>
              <a:t>3.11 </a:t>
            </a:r>
            <a:r>
              <a:rPr lang="zh-CN" altLang="zh-CN" b="1" smtClean="0">
                <a:solidFill>
                  <a:srgbClr val="FF0000"/>
                </a:solidFill>
              </a:rPr>
              <a:t>对象</a:t>
            </a:r>
            <a:r>
              <a:rPr lang="zh-CN" altLang="zh-CN" b="1" smtClean="0"/>
              <a:t>应用</a:t>
            </a:r>
            <a:endParaRPr lang="zh-CN" altLang="en-US" smtClean="0"/>
          </a:p>
        </p:txBody>
      </p:sp>
      <p:sp>
        <p:nvSpPr>
          <p:cNvPr id="3" name="内容占位符 2"/>
          <p:cNvSpPr>
            <a:spLocks noGrp="1"/>
          </p:cNvSpPr>
          <p:nvPr>
            <p:ph idx="1"/>
          </p:nvPr>
        </p:nvSpPr>
        <p:spPr>
          <a:xfrm>
            <a:off x="250825" y="1076325"/>
            <a:ext cx="8893175" cy="5781675"/>
          </a:xfrm>
        </p:spPr>
        <p:txBody>
          <a:bodyPr/>
          <a:lstStyle/>
          <a:p>
            <a:pPr marL="0" indent="0">
              <a:buFontTx/>
              <a:buNone/>
              <a:defRPr/>
            </a:pPr>
            <a:r>
              <a:rPr lang="en-US" altLang="zh-CN" b="1" dirty="0">
                <a:solidFill>
                  <a:srgbClr val="0000CC"/>
                </a:solidFill>
              </a:rPr>
              <a:t>3.11.1 </a:t>
            </a:r>
            <a:r>
              <a:rPr lang="zh-CN" altLang="zh-CN" b="1" dirty="0">
                <a:solidFill>
                  <a:srgbClr val="0000CC"/>
                </a:solidFill>
              </a:rPr>
              <a:t>对象数组和对象指针</a:t>
            </a:r>
            <a:endParaRPr lang="en-US" altLang="zh-CN" b="1" dirty="0">
              <a:solidFill>
                <a:srgbClr val="0000CC"/>
              </a:solidFill>
            </a:endParaRPr>
          </a:p>
          <a:p>
            <a:pPr lvl="1" eaLnBrk="1" hangingPunct="1">
              <a:lnSpc>
                <a:spcPct val="90000"/>
              </a:lnSpc>
              <a:defRPr/>
            </a:pPr>
            <a:r>
              <a:rPr lang="zh-CN" altLang="en-US" sz="2400" b="1" dirty="0"/>
              <a:t>类实际是一种自定义数据类型，可以用它来定义各种不同的变量（即对象）。对象数组就是用类定义的数组，它的每个元素都是对象。</a:t>
            </a:r>
            <a:endParaRPr lang="zh-CN" altLang="en-US" sz="2400" b="1" dirty="0"/>
          </a:p>
          <a:p>
            <a:pPr marL="457200" lvl="1" indent="0" eaLnBrk="1" hangingPunct="1">
              <a:lnSpc>
                <a:spcPct val="90000"/>
              </a:lnSpc>
              <a:buFontTx/>
              <a:buNone/>
              <a:defRPr/>
            </a:pPr>
            <a:endParaRPr lang="zh-CN" altLang="en-US" sz="2400" b="1" dirty="0"/>
          </a:p>
          <a:p>
            <a:pPr lvl="1" eaLnBrk="1" hangingPunct="1">
              <a:lnSpc>
                <a:spcPct val="90000"/>
              </a:lnSpc>
              <a:defRPr/>
            </a:pPr>
            <a:r>
              <a:rPr lang="zh-CN" altLang="en-US" sz="2400" b="1" dirty="0">
                <a:solidFill>
                  <a:schemeClr val="accent2"/>
                </a:solidFill>
              </a:rPr>
              <a:t>也可以定义对象的指针，用指针指向类对象。对象指针与结构指针的访问方法相同，即用：</a:t>
            </a:r>
            <a:endParaRPr lang="zh-CN" altLang="en-US" sz="2400" b="1" dirty="0">
              <a:solidFill>
                <a:schemeClr val="accent2"/>
              </a:solidFill>
            </a:endParaRPr>
          </a:p>
          <a:p>
            <a:pPr lvl="2" eaLnBrk="1" hangingPunct="1">
              <a:lnSpc>
                <a:spcPct val="90000"/>
              </a:lnSpc>
              <a:buFontTx/>
              <a:buNone/>
              <a:defRPr/>
            </a:pPr>
            <a:r>
              <a:rPr lang="zh-CN" altLang="en-US" sz="2800" b="1" dirty="0">
                <a:solidFill>
                  <a:srgbClr val="FF0000"/>
                </a:solidFill>
              </a:rPr>
              <a:t>－</a:t>
            </a:r>
            <a:r>
              <a:rPr lang="en-US" altLang="zh-CN" sz="2800" b="1" dirty="0">
                <a:solidFill>
                  <a:srgbClr val="FF0000"/>
                </a:solidFill>
              </a:rPr>
              <a:t>&gt;</a:t>
            </a:r>
            <a:endParaRPr lang="en-US" altLang="zh-CN" sz="2800" b="1" dirty="0">
              <a:solidFill>
                <a:srgbClr val="FF0000"/>
              </a:solidFill>
            </a:endParaRPr>
          </a:p>
          <a:p>
            <a:pPr lvl="2" eaLnBrk="1" hangingPunct="1">
              <a:lnSpc>
                <a:spcPct val="90000"/>
              </a:lnSpc>
              <a:buFontTx/>
              <a:buNone/>
              <a:defRPr/>
            </a:pPr>
            <a:r>
              <a:rPr lang="en-US" altLang="zh-CN" sz="2800" b="1" dirty="0">
                <a:solidFill>
                  <a:srgbClr val="FF0000"/>
                </a:solidFill>
              </a:rPr>
              <a:t>(*</a:t>
            </a:r>
            <a:r>
              <a:rPr lang="zh-CN" altLang="en-US" sz="2800" b="1" dirty="0">
                <a:solidFill>
                  <a:srgbClr val="FF0000"/>
                </a:solidFill>
              </a:rPr>
              <a:t>指针</a:t>
            </a:r>
            <a:r>
              <a:rPr lang="en-US" altLang="zh-CN" sz="2800" b="1" dirty="0">
                <a:solidFill>
                  <a:srgbClr val="FF0000"/>
                </a:solidFill>
              </a:rPr>
              <a:t>).</a:t>
            </a:r>
            <a:endParaRPr lang="en-US" altLang="zh-CN" sz="2800" b="1" dirty="0">
              <a:solidFill>
                <a:srgbClr val="FF0000"/>
              </a:solidFill>
            </a:endParaRPr>
          </a:p>
          <a:p>
            <a:pPr lvl="1" eaLnBrk="1" hangingPunct="1">
              <a:lnSpc>
                <a:spcPct val="90000"/>
              </a:lnSpc>
              <a:buFontTx/>
              <a:buNone/>
              <a:defRPr/>
            </a:pPr>
            <a:endParaRPr lang="en-US" altLang="zh-CN" sz="2400" b="1" dirty="0"/>
          </a:p>
          <a:p>
            <a:pPr lvl="1" eaLnBrk="1" hangingPunct="1">
              <a:lnSpc>
                <a:spcPct val="90000"/>
              </a:lnSpc>
              <a:buFontTx/>
              <a:buNone/>
              <a:defRPr/>
            </a:pPr>
            <a:r>
              <a:rPr lang="zh-CN" altLang="en-US" sz="2400" b="1" dirty="0"/>
              <a:t>两种操作符访问其所指对象的成员。</a:t>
            </a:r>
            <a:endParaRPr lang="zh-CN" altLang="en-US" sz="2400" b="1" dirty="0"/>
          </a:p>
          <a:p>
            <a:pPr marL="0" indent="0">
              <a:buFontTx/>
              <a:buNone/>
              <a:defRPr/>
            </a:pPr>
            <a:endParaRPr lang="zh-CN" altLang="zh-CN" b="1" dirty="0"/>
          </a:p>
          <a:p>
            <a:pPr marL="0" indent="0">
              <a:buFontTx/>
              <a:buNone/>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body" idx="1"/>
          </p:nvPr>
        </p:nvSpPr>
        <p:spPr>
          <a:xfrm>
            <a:off x="539750" y="1052513"/>
            <a:ext cx="7772400" cy="5475287"/>
          </a:xfrm>
        </p:spPr>
        <p:txBody>
          <a:bodyPr/>
          <a:lstStyle/>
          <a:p>
            <a:pPr marL="0" indent="0" eaLnBrk="1" hangingPunct="1">
              <a:lnSpc>
                <a:spcPct val="90000"/>
              </a:lnSpc>
              <a:buFontTx/>
              <a:buNone/>
            </a:pPr>
            <a:r>
              <a:rPr lang="en-US" altLang="zh-CN" sz="2400" b="1" smtClean="0">
                <a:solidFill>
                  <a:srgbClr val="0000CC"/>
                </a:solidFill>
              </a:rPr>
              <a:t>【</a:t>
            </a:r>
            <a:r>
              <a:rPr lang="zh-CN" altLang="en-US" sz="2400" b="1" smtClean="0">
                <a:solidFill>
                  <a:srgbClr val="0000CC"/>
                </a:solidFill>
              </a:rPr>
              <a:t>例</a:t>
            </a:r>
            <a:r>
              <a:rPr lang="en-US" altLang="zh-CN" sz="2400" b="1" smtClean="0">
                <a:solidFill>
                  <a:srgbClr val="0000CC"/>
                </a:solidFill>
              </a:rPr>
              <a:t>3-24】  </a:t>
            </a:r>
            <a:r>
              <a:rPr lang="zh-CN" altLang="en-US" sz="2400" b="1" smtClean="0">
                <a:solidFill>
                  <a:srgbClr val="0000CC"/>
                </a:solidFill>
              </a:rPr>
              <a:t>对象数组和对象指针的应用。</a:t>
            </a:r>
            <a:endParaRPr lang="zh-CN" altLang="en-US" sz="2400" b="1" smtClean="0">
              <a:solidFill>
                <a:srgbClr val="0000CC"/>
              </a:solidFill>
            </a:endParaRPr>
          </a:p>
          <a:p>
            <a:pPr marL="0" indent="0">
              <a:lnSpc>
                <a:spcPct val="80000"/>
              </a:lnSpc>
              <a:buFontTx/>
              <a:buNone/>
            </a:pPr>
            <a:r>
              <a:rPr lang="en-US" altLang="zh-CN" sz="2400" b="1" smtClean="0"/>
              <a:t>#include &lt;iostream&gt;</a:t>
            </a:r>
            <a:endParaRPr lang="zh-CN" altLang="zh-CN" sz="2400" b="1" smtClean="0"/>
          </a:p>
          <a:p>
            <a:pPr marL="0" indent="0">
              <a:lnSpc>
                <a:spcPct val="80000"/>
              </a:lnSpc>
              <a:buFontTx/>
              <a:buNone/>
            </a:pPr>
            <a:r>
              <a:rPr lang="en-US" altLang="zh-CN" sz="2400" b="1" smtClean="0"/>
              <a:t>using namespace std;</a:t>
            </a:r>
            <a:endParaRPr lang="zh-CN" altLang="zh-CN" sz="2400" b="1" smtClean="0"/>
          </a:p>
          <a:p>
            <a:pPr marL="0" indent="0">
              <a:lnSpc>
                <a:spcPct val="80000"/>
              </a:lnSpc>
              <a:buFontTx/>
              <a:buNone/>
            </a:pPr>
            <a:r>
              <a:rPr lang="en-US" altLang="zh-CN" sz="2400" b="1" smtClean="0"/>
              <a:t>class point {</a:t>
            </a:r>
            <a:endParaRPr lang="zh-CN" altLang="zh-CN" sz="2400" b="1" smtClean="0"/>
          </a:p>
          <a:p>
            <a:pPr marL="0" indent="0">
              <a:lnSpc>
                <a:spcPct val="80000"/>
              </a:lnSpc>
              <a:buFontTx/>
              <a:buNone/>
            </a:pPr>
            <a:r>
              <a:rPr lang="en-US" altLang="zh-CN" sz="2400" b="1" smtClean="0"/>
              <a:t>private:</a:t>
            </a:r>
            <a:endParaRPr lang="zh-CN" altLang="zh-CN" sz="2400" b="1" smtClean="0"/>
          </a:p>
          <a:p>
            <a:pPr marL="0" indent="0">
              <a:lnSpc>
                <a:spcPct val="80000"/>
              </a:lnSpc>
              <a:buFontTx/>
              <a:buNone/>
            </a:pPr>
            <a:r>
              <a:rPr lang="en-US" altLang="zh-CN" sz="2400" b="1" smtClean="0"/>
              <a:t>	</a:t>
            </a:r>
            <a:r>
              <a:rPr lang="en-US" altLang="zh-CN" sz="2400" b="1" smtClean="0">
                <a:solidFill>
                  <a:srgbClr val="C00000"/>
                </a:solidFill>
              </a:rPr>
              <a:t>int x=0, y=0; </a:t>
            </a:r>
            <a:r>
              <a:rPr lang="en-US" altLang="zh-CN" sz="2400" b="1" smtClean="0"/>
              <a:t>                                 		//L1</a:t>
            </a:r>
            <a:endParaRPr lang="zh-CN" altLang="zh-CN" sz="2400" b="1" smtClean="0"/>
          </a:p>
          <a:p>
            <a:pPr marL="0" indent="0">
              <a:lnSpc>
                <a:spcPct val="80000"/>
              </a:lnSpc>
              <a:buFontTx/>
              <a:buNone/>
            </a:pPr>
            <a:r>
              <a:rPr lang="en-US" altLang="zh-CN" sz="2400" b="1" smtClean="0"/>
              <a:t>public:</a:t>
            </a:r>
            <a:endParaRPr lang="zh-CN" altLang="zh-CN" sz="2400" b="1" smtClean="0"/>
          </a:p>
          <a:p>
            <a:pPr marL="0" indent="0">
              <a:lnSpc>
                <a:spcPct val="80000"/>
              </a:lnSpc>
              <a:buFontTx/>
              <a:buNone/>
            </a:pPr>
            <a:r>
              <a:rPr lang="en-US" altLang="zh-CN" sz="2400" b="1" smtClean="0"/>
              <a:t>	point() { x = 1; y = 1; }                   	 	//L2</a:t>
            </a:r>
            <a:endParaRPr lang="zh-CN" altLang="zh-CN" sz="2400" b="1" smtClean="0"/>
          </a:p>
          <a:p>
            <a:pPr marL="0" indent="0">
              <a:lnSpc>
                <a:spcPct val="80000"/>
              </a:lnSpc>
              <a:buFontTx/>
              <a:buNone/>
            </a:pPr>
            <a:r>
              <a:rPr lang="en-US" altLang="zh-CN" sz="2400" b="1" smtClean="0"/>
              <a:t>	point(int a , int b ) { x = a; y = b; }           	//L3</a:t>
            </a:r>
            <a:endParaRPr lang="zh-CN" altLang="zh-CN" sz="2400" b="1" smtClean="0"/>
          </a:p>
          <a:p>
            <a:pPr marL="0" indent="0">
              <a:lnSpc>
                <a:spcPct val="80000"/>
              </a:lnSpc>
              <a:buFontTx/>
              <a:buNone/>
            </a:pPr>
            <a:r>
              <a:rPr lang="en-US" altLang="zh-CN" sz="2400" b="1" smtClean="0"/>
              <a:t>	int getx() { return x; }</a:t>
            </a:r>
            <a:endParaRPr lang="zh-CN" altLang="zh-CN" sz="2400" b="1" smtClean="0"/>
          </a:p>
          <a:p>
            <a:pPr marL="0" indent="0">
              <a:lnSpc>
                <a:spcPct val="80000"/>
              </a:lnSpc>
              <a:buFontTx/>
              <a:buNone/>
            </a:pPr>
            <a:r>
              <a:rPr lang="en-US" altLang="zh-CN" sz="2400" b="1" smtClean="0"/>
              <a:t>	int gety() { return y; }</a:t>
            </a:r>
            <a:endParaRPr lang="zh-CN" altLang="zh-CN" sz="2400" b="1" smtClean="0"/>
          </a:p>
          <a:p>
            <a:pPr marL="0" indent="0">
              <a:lnSpc>
                <a:spcPct val="80000"/>
              </a:lnSpc>
              <a:buFontTx/>
              <a:buNone/>
            </a:pPr>
            <a:r>
              <a:rPr lang="en-US" altLang="zh-CN" sz="2400" b="1" smtClean="0"/>
              <a:t>};</a:t>
            </a:r>
            <a:endParaRPr lang="zh-CN" altLang="zh-CN" sz="2400" b="1" smtClean="0"/>
          </a:p>
          <a:p>
            <a:pPr marL="0" indent="0" eaLnBrk="1" hangingPunct="1">
              <a:lnSpc>
                <a:spcPct val="90000"/>
              </a:lnSpc>
              <a:buFontTx/>
              <a:buNone/>
            </a:pPr>
            <a:endParaRPr lang="en-US" altLang="zh-CN" sz="2400" b="1" smtClean="0"/>
          </a:p>
        </p:txBody>
      </p:sp>
      <p:sp>
        <p:nvSpPr>
          <p:cNvPr id="181250" name="标题 1"/>
          <p:cNvSpPr>
            <a:spLocks noGrp="1"/>
          </p:cNvSpPr>
          <p:nvPr>
            <p:ph type="title"/>
          </p:nvPr>
        </p:nvSpPr>
        <p:spPr>
          <a:xfrm>
            <a:off x="457200" y="73025"/>
            <a:ext cx="8229600" cy="811213"/>
          </a:xfrm>
        </p:spPr>
        <p:txBody>
          <a:bodyPr/>
          <a:lstStyle/>
          <a:p>
            <a:r>
              <a:rPr lang="en-US" altLang="zh-CN" b="1" smtClean="0"/>
              <a:t>3.11 </a:t>
            </a:r>
            <a:r>
              <a:rPr lang="zh-CN" altLang="zh-CN" b="1" smtClean="0">
                <a:solidFill>
                  <a:srgbClr val="FF0000"/>
                </a:solidFill>
              </a:rPr>
              <a:t>对象</a:t>
            </a:r>
            <a:r>
              <a:rPr lang="zh-CN" altLang="zh-CN" b="1" smtClean="0"/>
              <a:t>应用</a:t>
            </a:r>
            <a:endParaRPr lang="zh-CN" altLang="en-US" smtClean="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63500" y="1052513"/>
            <a:ext cx="8640763" cy="5691187"/>
          </a:xfrm>
        </p:spPr>
        <p:txBody>
          <a:bodyPr/>
          <a:lstStyle/>
          <a:p>
            <a:pPr marL="0" indent="0">
              <a:buFontTx/>
              <a:buNone/>
            </a:pPr>
            <a:r>
              <a:rPr lang="en-US" altLang="zh-CN" sz="1800" b="1" dirty="0" smtClean="0"/>
              <a:t>void main() {</a:t>
            </a:r>
            <a:endParaRPr lang="zh-CN" altLang="zh-CN" sz="1800" b="1" dirty="0" smtClean="0"/>
          </a:p>
          <a:p>
            <a:pPr marL="0" indent="0">
              <a:buFontTx/>
              <a:buNone/>
            </a:pPr>
            <a:r>
              <a:rPr lang="en-US" altLang="zh-CN" sz="1800" b="1" dirty="0" smtClean="0"/>
              <a:t>	point  p1(3, 3);			//</a:t>
            </a:r>
            <a:r>
              <a:rPr lang="zh-CN" altLang="zh-CN" sz="1800" b="1" dirty="0" smtClean="0"/>
              <a:t>定义单个对象</a:t>
            </a:r>
            <a:endParaRPr lang="zh-CN" altLang="zh-CN" sz="1800" b="1" dirty="0" smtClean="0"/>
          </a:p>
          <a:p>
            <a:pPr marL="0" indent="0">
              <a:buFontTx/>
              <a:buNone/>
            </a:pPr>
            <a:r>
              <a:rPr lang="en-US" altLang="zh-CN" sz="1800" b="1" dirty="0" smtClean="0"/>
              <a:t>	point  p[3]={ </a:t>
            </a:r>
            <a:r>
              <a:rPr lang="en-US" altLang="zh-CN" sz="1800" b="1" dirty="0" smtClean="0">
                <a:solidFill>
                  <a:srgbClr val="FF0000"/>
                </a:solidFill>
              </a:rPr>
              <a:t>{2,2},{3,3}, {4,4} </a:t>
            </a:r>
            <a:r>
              <a:rPr lang="en-US" altLang="zh-CN" sz="1800" b="1" dirty="0" smtClean="0"/>
              <a:t>};	//L4，</a:t>
            </a:r>
            <a:r>
              <a:rPr lang="zh-CN" altLang="en-US" sz="1800" b="1" dirty="0" smtClean="0">
                <a:solidFill>
                  <a:srgbClr val="FF0000"/>
                </a:solidFill>
              </a:rPr>
              <a:t>列表是</a:t>
            </a:r>
            <a:r>
              <a:rPr lang="en-US" altLang="zh-CN" sz="1800" b="1" dirty="0" smtClean="0">
                <a:solidFill>
                  <a:srgbClr val="FF0000"/>
                </a:solidFill>
              </a:rPr>
              <a:t>3</a:t>
            </a:r>
            <a:r>
              <a:rPr lang="zh-CN" altLang="en-US" sz="1800" b="1" dirty="0" smtClean="0">
                <a:solidFill>
                  <a:srgbClr val="FF0000"/>
                </a:solidFill>
              </a:rPr>
              <a:t>次调用构造函数的参数</a:t>
            </a:r>
            <a:endParaRPr lang="zh-CN" altLang="zh-CN" sz="1800" b="1" dirty="0" smtClean="0">
              <a:solidFill>
                <a:srgbClr val="FF0000"/>
              </a:solidFill>
            </a:endParaRPr>
          </a:p>
          <a:p>
            <a:pPr marL="0" indent="0">
              <a:buFontTx/>
              <a:buNone/>
            </a:pPr>
            <a:r>
              <a:rPr lang="en-US" altLang="zh-CN" sz="1800" b="1" dirty="0" smtClean="0"/>
              <a:t>	point p2[3];		             //L5</a:t>
            </a:r>
            <a:endParaRPr lang="zh-CN" altLang="zh-CN" sz="1800" b="1" dirty="0" smtClean="0"/>
          </a:p>
          <a:p>
            <a:pPr marL="0" indent="0">
              <a:buFontTx/>
              <a:buNone/>
            </a:pPr>
            <a:r>
              <a:rPr lang="en-US" altLang="zh-CN" sz="1800" b="1" dirty="0" smtClean="0"/>
              <a:t>	point* </a:t>
            </a:r>
            <a:r>
              <a:rPr lang="en-US" altLang="zh-CN" sz="1800" b="1" dirty="0" err="1" smtClean="0"/>
              <a:t>pt</a:t>
            </a:r>
            <a:r>
              <a:rPr lang="en-US" altLang="zh-CN" sz="1800" b="1" dirty="0" smtClean="0"/>
              <a:t>;	                                          //L6			</a:t>
            </a:r>
            <a:endParaRPr lang="en-US" altLang="zh-CN" sz="1800" b="1" dirty="0" smtClean="0"/>
          </a:p>
          <a:p>
            <a:pPr marL="0" indent="0">
              <a:buFontTx/>
              <a:buNone/>
            </a:pPr>
            <a:r>
              <a:rPr lang="en-US" altLang="zh-CN" sz="1800" b="1" dirty="0" smtClean="0"/>
              <a:t>              for (</a:t>
            </a:r>
            <a:r>
              <a:rPr lang="en-US" altLang="zh-CN" sz="1800" b="1" dirty="0" err="1" smtClean="0"/>
              <a:t>int</a:t>
            </a:r>
            <a:r>
              <a:rPr lang="en-US" altLang="zh-CN" sz="1800" b="1" dirty="0" smtClean="0"/>
              <a:t> i = 0; i&lt;2; i++) {</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&lt;&lt;"p["&lt;&lt;i&lt;&lt;"].x="&lt;&lt;p[i].</a:t>
            </a:r>
            <a:r>
              <a:rPr lang="en-US" altLang="zh-CN" sz="1800" b="1" dirty="0" err="1" smtClean="0"/>
              <a:t>getx</a:t>
            </a:r>
            <a:r>
              <a:rPr lang="en-US" altLang="zh-CN" sz="1800" b="1" dirty="0" smtClean="0"/>
              <a:t>()&lt;&lt; "\t";  </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&lt;&lt;"p["&lt;&lt;i&lt;&lt;"].y="&lt;&lt;p[i].</a:t>
            </a:r>
            <a:r>
              <a:rPr lang="en-US" altLang="zh-CN" sz="1800" b="1" dirty="0" err="1" smtClean="0"/>
              <a:t>gety</a:t>
            </a:r>
            <a:r>
              <a:rPr lang="en-US" altLang="zh-CN" sz="1800" b="1" dirty="0" smtClean="0"/>
              <a:t>()&lt;&lt; </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a:t>
            </a:r>
            <a:endParaRPr lang="zh-CN" altLang="zh-CN" sz="1800" b="1" dirty="0" smtClean="0"/>
          </a:p>
          <a:p>
            <a:pPr marL="0" indent="0">
              <a:buFontTx/>
              <a:buNone/>
            </a:pPr>
            <a:r>
              <a:rPr lang="en-US" altLang="zh-CN" sz="1800" b="1" dirty="0" smtClean="0"/>
              <a:t>	</a:t>
            </a:r>
            <a:r>
              <a:rPr lang="en-US" altLang="zh-CN" sz="1800" b="1" dirty="0" err="1" smtClean="0"/>
              <a:t>pt</a:t>
            </a:r>
            <a:r>
              <a:rPr lang="en-US" altLang="zh-CN" sz="1800" b="1" dirty="0" smtClean="0"/>
              <a:t> = &amp;p1;				      //</a:t>
            </a:r>
            <a:r>
              <a:rPr lang="zh-CN" altLang="zh-CN" sz="1800" b="1" dirty="0" smtClean="0"/>
              <a:t>指向</a:t>
            </a:r>
            <a:r>
              <a:rPr lang="zh-CN" altLang="zh-CN" sz="1800" b="1" dirty="0" smtClean="0">
                <a:solidFill>
                  <a:srgbClr val="C00000"/>
                </a:solidFill>
              </a:rPr>
              <a:t>单个对象</a:t>
            </a:r>
            <a:r>
              <a:rPr lang="zh-CN" altLang="zh-CN" sz="1800" b="1" dirty="0" smtClean="0"/>
              <a:t>的指针</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&lt;&lt;"Point </a:t>
            </a:r>
            <a:r>
              <a:rPr lang="en-US" altLang="zh-CN" sz="1800" b="1" dirty="0" err="1" smtClean="0"/>
              <a:t>pt</a:t>
            </a:r>
            <a:r>
              <a:rPr lang="en-US" altLang="zh-CN" sz="1800" b="1" dirty="0" smtClean="0"/>
              <a:t>-&gt;x:"&lt;&lt;</a:t>
            </a:r>
            <a:r>
              <a:rPr lang="en-US" altLang="zh-CN" sz="1800" b="1" dirty="0" err="1" smtClean="0">
                <a:solidFill>
                  <a:srgbClr val="C00000"/>
                </a:solidFill>
              </a:rPr>
              <a:t>pt</a:t>
            </a:r>
            <a:r>
              <a:rPr lang="en-US" altLang="zh-CN" sz="1800" b="1" dirty="0" smtClean="0">
                <a:solidFill>
                  <a:srgbClr val="C00000"/>
                </a:solidFill>
              </a:rPr>
              <a:t>-&gt;</a:t>
            </a:r>
            <a:r>
              <a:rPr lang="en-US" altLang="zh-CN" sz="1800" b="1" dirty="0" err="1" smtClean="0">
                <a:solidFill>
                  <a:srgbClr val="C00000"/>
                </a:solidFill>
              </a:rPr>
              <a:t>getx</a:t>
            </a:r>
            <a:r>
              <a:rPr lang="en-US" altLang="zh-CN" sz="1800" b="1" dirty="0" smtClean="0">
                <a:solidFill>
                  <a:srgbClr val="C00000"/>
                </a:solidFill>
              </a:rPr>
              <a:t>()</a:t>
            </a:r>
            <a:r>
              <a:rPr lang="en-US" altLang="zh-CN" sz="1800" b="1" dirty="0" smtClean="0"/>
              <a:t>&lt;&lt;</a:t>
            </a:r>
            <a:r>
              <a:rPr lang="en-US" altLang="zh-CN" sz="1800" b="1" dirty="0" err="1" smtClean="0"/>
              <a:t>endl</a:t>
            </a:r>
            <a:r>
              <a:rPr lang="en-US" altLang="zh-CN" sz="1800" b="1" dirty="0" smtClean="0"/>
              <a:t>;	      //</a:t>
            </a:r>
            <a:r>
              <a:rPr lang="zh-CN" altLang="zh-CN" sz="1800" b="1" dirty="0" smtClean="0"/>
              <a:t>指针对象访问方法</a:t>
            </a:r>
            <a:r>
              <a:rPr lang="en-US" altLang="zh-CN" sz="1800" b="1" dirty="0" smtClean="0"/>
              <a:t>1</a:t>
            </a:r>
            <a:endParaRPr lang="zh-CN" altLang="zh-CN" sz="1800" b="1" dirty="0" smtClean="0"/>
          </a:p>
          <a:p>
            <a:pPr marL="0" indent="0">
              <a:buFontTx/>
              <a:buNone/>
            </a:pPr>
            <a:r>
              <a:rPr lang="en-US" altLang="zh-CN" sz="1800" b="1" dirty="0" smtClean="0"/>
              <a:t>	</a:t>
            </a:r>
            <a:r>
              <a:rPr lang="en-US" altLang="zh-CN" sz="1800" b="1" dirty="0" err="1" smtClean="0"/>
              <a:t>pt</a:t>
            </a:r>
            <a:r>
              <a:rPr lang="en-US" altLang="zh-CN" sz="1800" b="1" dirty="0" smtClean="0"/>
              <a:t> = p2;					      //</a:t>
            </a:r>
            <a:r>
              <a:rPr lang="zh-CN" altLang="zh-CN" sz="1800" b="1" dirty="0" smtClean="0"/>
              <a:t>指向对象数组的指针</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&lt;&lt;"Point Array </a:t>
            </a:r>
            <a:r>
              <a:rPr lang="en-US" altLang="zh-CN" sz="1800" b="1" dirty="0" err="1" smtClean="0"/>
              <a:t>pt</a:t>
            </a:r>
            <a:r>
              <a:rPr lang="en-US" altLang="zh-CN" sz="1800" b="1" dirty="0" smtClean="0"/>
              <a:t>-&gt;x :"&lt;&lt;</a:t>
            </a:r>
            <a:r>
              <a:rPr lang="en-US" altLang="zh-CN" sz="1800" b="1" dirty="0" err="1" smtClean="0">
                <a:solidFill>
                  <a:srgbClr val="C00000"/>
                </a:solidFill>
              </a:rPr>
              <a:t>pt</a:t>
            </a:r>
            <a:r>
              <a:rPr lang="en-US" altLang="zh-CN" sz="1800" b="1" dirty="0" smtClean="0">
                <a:solidFill>
                  <a:srgbClr val="C00000"/>
                </a:solidFill>
              </a:rPr>
              <a:t>-&gt;</a:t>
            </a:r>
            <a:r>
              <a:rPr lang="en-US" altLang="zh-CN" sz="1800" b="1" dirty="0" err="1" smtClean="0">
                <a:solidFill>
                  <a:srgbClr val="C00000"/>
                </a:solidFill>
              </a:rPr>
              <a:t>getx</a:t>
            </a:r>
            <a:r>
              <a:rPr lang="en-US" altLang="zh-CN" sz="1800" b="1" dirty="0" smtClean="0">
                <a:solidFill>
                  <a:srgbClr val="C00000"/>
                </a:solidFill>
              </a:rPr>
              <a:t>()</a:t>
            </a:r>
            <a:r>
              <a:rPr lang="en-US" altLang="zh-CN" sz="1800" b="1" dirty="0" smtClean="0"/>
              <a:t>&lt;&lt; </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a:t>
            </a:r>
            <a:r>
              <a:rPr lang="en-US" altLang="zh-CN" sz="1800" b="1" dirty="0" err="1" smtClean="0"/>
              <a:t>pt</a:t>
            </a:r>
            <a:r>
              <a:rPr lang="en-US" altLang="zh-CN" sz="1800" b="1" dirty="0" smtClean="0"/>
              <a:t>++;					       //</a:t>
            </a:r>
            <a:r>
              <a:rPr lang="zh-CN" altLang="zh-CN" sz="1800" b="1" dirty="0" smtClean="0"/>
              <a:t>指向对象数组下一元素</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&lt;&lt;"Point Array </a:t>
            </a:r>
            <a:r>
              <a:rPr lang="en-US" altLang="zh-CN" sz="1800" b="1" dirty="0" err="1" smtClean="0"/>
              <a:t>pt</a:t>
            </a:r>
            <a:r>
              <a:rPr lang="en-US" altLang="zh-CN" sz="1800" b="1" dirty="0" smtClean="0"/>
              <a:t>-&gt;x :"&lt;&lt;</a:t>
            </a:r>
            <a:r>
              <a:rPr lang="en-US" altLang="zh-CN" sz="1800" b="1" dirty="0" err="1" smtClean="0">
                <a:solidFill>
                  <a:srgbClr val="C00000"/>
                </a:solidFill>
              </a:rPr>
              <a:t>pt</a:t>
            </a:r>
            <a:r>
              <a:rPr lang="en-US" altLang="zh-CN" sz="1800" b="1" dirty="0" smtClean="0">
                <a:solidFill>
                  <a:srgbClr val="C00000"/>
                </a:solidFill>
              </a:rPr>
              <a:t>-&gt;</a:t>
            </a:r>
            <a:r>
              <a:rPr lang="en-US" altLang="zh-CN" sz="1800" b="1" dirty="0" err="1" smtClean="0">
                <a:solidFill>
                  <a:srgbClr val="C00000"/>
                </a:solidFill>
              </a:rPr>
              <a:t>getx</a:t>
            </a:r>
            <a:r>
              <a:rPr lang="en-US" altLang="zh-CN" sz="1800" b="1" dirty="0" smtClean="0">
                <a:solidFill>
                  <a:srgbClr val="C00000"/>
                </a:solidFill>
              </a:rPr>
              <a:t>()</a:t>
            </a:r>
            <a:r>
              <a:rPr lang="en-US" altLang="zh-CN" sz="1800" b="1" dirty="0" smtClean="0"/>
              <a:t>&lt;&lt; </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&lt;&lt;"Point  (*</a:t>
            </a:r>
            <a:r>
              <a:rPr lang="en-US" altLang="zh-CN" sz="1800" b="1" dirty="0" err="1" smtClean="0"/>
              <a:t>pt</a:t>
            </a:r>
            <a:r>
              <a:rPr lang="en-US" altLang="zh-CN" sz="1800" b="1" dirty="0" smtClean="0"/>
              <a:t>).x :"&lt;&lt;</a:t>
            </a:r>
            <a:r>
              <a:rPr lang="en-US" altLang="zh-CN" sz="1800" b="1" dirty="0" smtClean="0">
                <a:solidFill>
                  <a:srgbClr val="C00000"/>
                </a:solidFill>
              </a:rPr>
              <a:t>(*</a:t>
            </a:r>
            <a:r>
              <a:rPr lang="en-US" altLang="zh-CN" sz="1800" b="1" dirty="0" err="1" smtClean="0">
                <a:solidFill>
                  <a:srgbClr val="C00000"/>
                </a:solidFill>
              </a:rPr>
              <a:t>pt</a:t>
            </a:r>
            <a:r>
              <a:rPr lang="en-US" altLang="zh-CN" sz="1800" b="1" dirty="0" smtClean="0">
                <a:solidFill>
                  <a:srgbClr val="C00000"/>
                </a:solidFill>
              </a:rPr>
              <a:t>).</a:t>
            </a:r>
            <a:r>
              <a:rPr lang="en-US" altLang="zh-CN" sz="1800" b="1" dirty="0" err="1" smtClean="0">
                <a:solidFill>
                  <a:srgbClr val="C00000"/>
                </a:solidFill>
              </a:rPr>
              <a:t>getx</a:t>
            </a:r>
            <a:r>
              <a:rPr lang="en-US" altLang="zh-CN" sz="1800" b="1" dirty="0" smtClean="0">
                <a:solidFill>
                  <a:srgbClr val="C00000"/>
                </a:solidFill>
              </a:rPr>
              <a:t>()</a:t>
            </a:r>
            <a:r>
              <a:rPr lang="en-US" altLang="zh-CN" sz="1800" b="1" dirty="0" smtClean="0"/>
              <a:t>&lt;&lt; </a:t>
            </a:r>
            <a:r>
              <a:rPr lang="en-US" altLang="zh-CN" sz="1800" b="1" dirty="0" err="1" smtClean="0"/>
              <a:t>endl</a:t>
            </a:r>
            <a:r>
              <a:rPr lang="en-US" altLang="zh-CN" sz="1800" b="1" dirty="0" smtClean="0"/>
              <a:t>;           //</a:t>
            </a:r>
            <a:r>
              <a:rPr lang="zh-CN" altLang="zh-CN" sz="1800" b="1" dirty="0" smtClean="0"/>
              <a:t>指针对象访问方法</a:t>
            </a:r>
            <a:r>
              <a:rPr lang="en-US" altLang="zh-CN" sz="1800" b="1" dirty="0" smtClean="0"/>
              <a:t>2 </a:t>
            </a:r>
            <a:endParaRPr lang="zh-CN" altLang="zh-CN" sz="1800" b="1" dirty="0" smtClean="0"/>
          </a:p>
          <a:p>
            <a:pPr marL="0" indent="0">
              <a:buFontTx/>
              <a:buNone/>
            </a:pPr>
            <a:r>
              <a:rPr lang="en-US" altLang="zh-CN" sz="1800" b="1" dirty="0" smtClean="0"/>
              <a:t>}</a:t>
            </a:r>
            <a:endParaRPr lang="en-US" altLang="zh-CN" sz="1800" b="1" dirty="0" smtClean="0"/>
          </a:p>
        </p:txBody>
      </p:sp>
      <p:sp>
        <p:nvSpPr>
          <p:cNvPr id="182274" name="标题 1"/>
          <p:cNvSpPr>
            <a:spLocks noGrp="1"/>
          </p:cNvSpPr>
          <p:nvPr>
            <p:ph type="title"/>
          </p:nvPr>
        </p:nvSpPr>
        <p:spPr>
          <a:xfrm>
            <a:off x="457200" y="73025"/>
            <a:ext cx="8229600" cy="811213"/>
          </a:xfrm>
        </p:spPr>
        <p:txBody>
          <a:bodyPr/>
          <a:lstStyle/>
          <a:p>
            <a:r>
              <a:rPr lang="en-US" altLang="zh-CN" b="1" smtClean="0"/>
              <a:t>3.11 </a:t>
            </a:r>
            <a:r>
              <a:rPr lang="zh-CN" altLang="zh-CN" b="1" smtClean="0">
                <a:solidFill>
                  <a:srgbClr val="FF0000"/>
                </a:solidFill>
              </a:rPr>
              <a:t>对象</a:t>
            </a:r>
            <a:r>
              <a:rPr lang="zh-CN" altLang="zh-CN" b="1" smtClean="0"/>
              <a:t>应用</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0">
                                            <p:txEl>
                                              <p:pRg st="0" end="0"/>
                                            </p:txEl>
                                          </p:spTgt>
                                        </p:tgtEl>
                                        <p:attrNameLst>
                                          <p:attrName>style.visibility</p:attrName>
                                        </p:attrNameLst>
                                      </p:cBhvr>
                                      <p:to>
                                        <p:strVal val="visible"/>
                                      </p:to>
                                    </p:set>
                                    <p:anim calcmode="lin" valueType="num">
                                      <p:cBhvr additive="base">
                                        <p:cTn id="7" dur="500" fill="hold"/>
                                        <p:tgtEl>
                                          <p:spTgt spid="1095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0">
                                            <p:txEl>
                                              <p:pRg st="1" end="1"/>
                                            </p:txEl>
                                          </p:spTgt>
                                        </p:tgtEl>
                                        <p:attrNameLst>
                                          <p:attrName>style.visibility</p:attrName>
                                        </p:attrNameLst>
                                      </p:cBhvr>
                                      <p:to>
                                        <p:strVal val="visible"/>
                                      </p:to>
                                    </p:set>
                                    <p:anim calcmode="lin" valueType="num">
                                      <p:cBhvr additive="base">
                                        <p:cTn id="13" dur="500" fill="hold"/>
                                        <p:tgtEl>
                                          <p:spTgt spid="1095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0">
                                            <p:txEl>
                                              <p:pRg st="2" end="2"/>
                                            </p:txEl>
                                          </p:spTgt>
                                        </p:tgtEl>
                                        <p:attrNameLst>
                                          <p:attrName>style.visibility</p:attrName>
                                        </p:attrNameLst>
                                      </p:cBhvr>
                                      <p:to>
                                        <p:strVal val="visible"/>
                                      </p:to>
                                    </p:set>
                                    <p:anim calcmode="lin" valueType="num">
                                      <p:cBhvr additive="base">
                                        <p:cTn id="19" dur="500" fill="hold"/>
                                        <p:tgtEl>
                                          <p:spTgt spid="1095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570">
                                            <p:txEl>
                                              <p:pRg st="3" end="3"/>
                                            </p:txEl>
                                          </p:spTgt>
                                        </p:tgtEl>
                                        <p:attrNameLst>
                                          <p:attrName>style.visibility</p:attrName>
                                        </p:attrNameLst>
                                      </p:cBhvr>
                                      <p:to>
                                        <p:strVal val="visible"/>
                                      </p:to>
                                    </p:set>
                                    <p:anim calcmode="lin" valueType="num">
                                      <p:cBhvr additive="base">
                                        <p:cTn id="25" dur="500" fill="hold"/>
                                        <p:tgtEl>
                                          <p:spTgt spid="10957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9570">
                                            <p:txEl>
                                              <p:pRg st="4" end="4"/>
                                            </p:txEl>
                                          </p:spTgt>
                                        </p:tgtEl>
                                        <p:attrNameLst>
                                          <p:attrName>style.visibility</p:attrName>
                                        </p:attrNameLst>
                                      </p:cBhvr>
                                      <p:to>
                                        <p:strVal val="visible"/>
                                      </p:to>
                                    </p:set>
                                    <p:anim calcmode="lin" valueType="num">
                                      <p:cBhvr additive="base">
                                        <p:cTn id="31" dur="500" fill="hold"/>
                                        <p:tgtEl>
                                          <p:spTgt spid="10957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95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9570">
                                            <p:txEl>
                                              <p:pRg st="5" end="5"/>
                                            </p:txEl>
                                          </p:spTgt>
                                        </p:tgtEl>
                                        <p:attrNameLst>
                                          <p:attrName>style.visibility</p:attrName>
                                        </p:attrNameLst>
                                      </p:cBhvr>
                                      <p:to>
                                        <p:strVal val="visible"/>
                                      </p:to>
                                    </p:set>
                                    <p:anim calcmode="lin" valueType="num">
                                      <p:cBhvr additive="base">
                                        <p:cTn id="37" dur="500" fill="hold"/>
                                        <p:tgtEl>
                                          <p:spTgt spid="10957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57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9570">
                                            <p:txEl>
                                              <p:pRg st="6" end="6"/>
                                            </p:txEl>
                                          </p:spTgt>
                                        </p:tgtEl>
                                        <p:attrNameLst>
                                          <p:attrName>style.visibility</p:attrName>
                                        </p:attrNameLst>
                                      </p:cBhvr>
                                      <p:to>
                                        <p:strVal val="visible"/>
                                      </p:to>
                                    </p:set>
                                    <p:anim calcmode="lin" valueType="num">
                                      <p:cBhvr additive="base">
                                        <p:cTn id="43" dur="500" fill="hold"/>
                                        <p:tgtEl>
                                          <p:spTgt spid="10957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95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9570">
                                            <p:txEl>
                                              <p:pRg st="7" end="7"/>
                                            </p:txEl>
                                          </p:spTgt>
                                        </p:tgtEl>
                                        <p:attrNameLst>
                                          <p:attrName>style.visibility</p:attrName>
                                        </p:attrNameLst>
                                      </p:cBhvr>
                                      <p:to>
                                        <p:strVal val="visible"/>
                                      </p:to>
                                    </p:set>
                                    <p:anim calcmode="lin" valueType="num">
                                      <p:cBhvr additive="base">
                                        <p:cTn id="49" dur="500" fill="hold"/>
                                        <p:tgtEl>
                                          <p:spTgt spid="10957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95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9570">
                                            <p:txEl>
                                              <p:pRg st="8" end="8"/>
                                            </p:txEl>
                                          </p:spTgt>
                                        </p:tgtEl>
                                        <p:attrNameLst>
                                          <p:attrName>style.visibility</p:attrName>
                                        </p:attrNameLst>
                                      </p:cBhvr>
                                      <p:to>
                                        <p:strVal val="visible"/>
                                      </p:to>
                                    </p:set>
                                    <p:anim calcmode="lin" valueType="num">
                                      <p:cBhvr additive="base">
                                        <p:cTn id="55" dur="500" fill="hold"/>
                                        <p:tgtEl>
                                          <p:spTgt spid="10957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957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9570">
                                            <p:txEl>
                                              <p:pRg st="9" end="9"/>
                                            </p:txEl>
                                          </p:spTgt>
                                        </p:tgtEl>
                                        <p:attrNameLst>
                                          <p:attrName>style.visibility</p:attrName>
                                        </p:attrNameLst>
                                      </p:cBhvr>
                                      <p:to>
                                        <p:strVal val="visible"/>
                                      </p:to>
                                    </p:set>
                                    <p:anim calcmode="lin" valueType="num">
                                      <p:cBhvr additive="base">
                                        <p:cTn id="61" dur="500" fill="hold"/>
                                        <p:tgtEl>
                                          <p:spTgt spid="109570">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957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9570">
                                            <p:txEl>
                                              <p:pRg st="10" end="10"/>
                                            </p:txEl>
                                          </p:spTgt>
                                        </p:tgtEl>
                                        <p:attrNameLst>
                                          <p:attrName>style.visibility</p:attrName>
                                        </p:attrNameLst>
                                      </p:cBhvr>
                                      <p:to>
                                        <p:strVal val="visible"/>
                                      </p:to>
                                    </p:set>
                                    <p:anim calcmode="lin" valueType="num">
                                      <p:cBhvr additive="base">
                                        <p:cTn id="67" dur="500" fill="hold"/>
                                        <p:tgtEl>
                                          <p:spTgt spid="109570">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957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9570">
                                            <p:txEl>
                                              <p:pRg st="11" end="11"/>
                                            </p:txEl>
                                          </p:spTgt>
                                        </p:tgtEl>
                                        <p:attrNameLst>
                                          <p:attrName>style.visibility</p:attrName>
                                        </p:attrNameLst>
                                      </p:cBhvr>
                                      <p:to>
                                        <p:strVal val="visible"/>
                                      </p:to>
                                    </p:set>
                                    <p:anim calcmode="lin" valueType="num">
                                      <p:cBhvr additive="base">
                                        <p:cTn id="73" dur="500" fill="hold"/>
                                        <p:tgtEl>
                                          <p:spTgt spid="109570">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957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9570">
                                            <p:txEl>
                                              <p:pRg st="12" end="12"/>
                                            </p:txEl>
                                          </p:spTgt>
                                        </p:tgtEl>
                                        <p:attrNameLst>
                                          <p:attrName>style.visibility</p:attrName>
                                        </p:attrNameLst>
                                      </p:cBhvr>
                                      <p:to>
                                        <p:strVal val="visible"/>
                                      </p:to>
                                    </p:set>
                                    <p:anim calcmode="lin" valueType="num">
                                      <p:cBhvr additive="base">
                                        <p:cTn id="79" dur="500" fill="hold"/>
                                        <p:tgtEl>
                                          <p:spTgt spid="109570">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957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9570">
                                            <p:txEl>
                                              <p:pRg st="13" end="13"/>
                                            </p:txEl>
                                          </p:spTgt>
                                        </p:tgtEl>
                                        <p:attrNameLst>
                                          <p:attrName>style.visibility</p:attrName>
                                        </p:attrNameLst>
                                      </p:cBhvr>
                                      <p:to>
                                        <p:strVal val="visible"/>
                                      </p:to>
                                    </p:set>
                                    <p:anim calcmode="lin" valueType="num">
                                      <p:cBhvr additive="base">
                                        <p:cTn id="85" dur="500" fill="hold"/>
                                        <p:tgtEl>
                                          <p:spTgt spid="109570">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957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9570">
                                            <p:txEl>
                                              <p:pRg st="14" end="14"/>
                                            </p:txEl>
                                          </p:spTgt>
                                        </p:tgtEl>
                                        <p:attrNameLst>
                                          <p:attrName>style.visibility</p:attrName>
                                        </p:attrNameLst>
                                      </p:cBhvr>
                                      <p:to>
                                        <p:strVal val="visible"/>
                                      </p:to>
                                    </p:set>
                                    <p:anim calcmode="lin" valueType="num">
                                      <p:cBhvr additive="base">
                                        <p:cTn id="91" dur="500" fill="hold"/>
                                        <p:tgtEl>
                                          <p:spTgt spid="109570">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0957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09570">
                                            <p:txEl>
                                              <p:pRg st="15" end="15"/>
                                            </p:txEl>
                                          </p:spTgt>
                                        </p:tgtEl>
                                        <p:attrNameLst>
                                          <p:attrName>style.visibility</p:attrName>
                                        </p:attrNameLst>
                                      </p:cBhvr>
                                      <p:to>
                                        <p:strVal val="visible"/>
                                      </p:to>
                                    </p:set>
                                    <p:anim calcmode="lin" valueType="num">
                                      <p:cBhvr additive="base">
                                        <p:cTn id="97" dur="500" fill="hold"/>
                                        <p:tgtEl>
                                          <p:spTgt spid="109570">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09570">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9570">
                                            <p:txEl>
                                              <p:pRg st="16" end="16"/>
                                            </p:txEl>
                                          </p:spTgt>
                                        </p:tgtEl>
                                        <p:attrNameLst>
                                          <p:attrName>style.visibility</p:attrName>
                                        </p:attrNameLst>
                                      </p:cBhvr>
                                      <p:to>
                                        <p:strVal val="visible"/>
                                      </p:to>
                                    </p:set>
                                    <p:anim calcmode="lin" valueType="num">
                                      <p:cBhvr additive="base">
                                        <p:cTn id="103" dur="500" fill="hold"/>
                                        <p:tgtEl>
                                          <p:spTgt spid="109570">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09570">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p:nvPr>
        </p:nvSpPr>
        <p:spPr>
          <a:xfrm>
            <a:off x="457200" y="73025"/>
            <a:ext cx="8229600" cy="811213"/>
          </a:xfrm>
        </p:spPr>
        <p:txBody>
          <a:bodyPr/>
          <a:lstStyle/>
          <a:p>
            <a:pPr eaLnBrk="1" hangingPunct="1"/>
            <a:r>
              <a:rPr lang="en-US" altLang="zh-CN" b="1" smtClean="0"/>
              <a:t>3.11.1 </a:t>
            </a:r>
            <a:r>
              <a:rPr lang="zh-CN" altLang="en-US" b="1" smtClean="0"/>
              <a:t>对象</a:t>
            </a:r>
            <a:r>
              <a:rPr lang="zh-CN" altLang="en-US" b="1" smtClean="0">
                <a:solidFill>
                  <a:schemeClr val="tx1"/>
                </a:solidFill>
              </a:rPr>
              <a:t>数组</a:t>
            </a:r>
            <a:r>
              <a:rPr lang="zh-CN" altLang="en-US" b="1" smtClean="0">
                <a:solidFill>
                  <a:srgbClr val="FF3300"/>
                </a:solidFill>
              </a:rPr>
              <a:t>和对象指针</a:t>
            </a:r>
            <a:endParaRPr lang="zh-CN" altLang="en-US" b="1" smtClean="0">
              <a:solidFill>
                <a:srgbClr val="FF3300"/>
              </a:solidFill>
            </a:endParaRPr>
          </a:p>
        </p:txBody>
      </p:sp>
      <p:sp>
        <p:nvSpPr>
          <p:cNvPr id="99331" name="Rectangle 3"/>
          <p:cNvSpPr>
            <a:spLocks noGrp="1" noChangeArrowheads="1"/>
          </p:cNvSpPr>
          <p:nvPr>
            <p:ph type="body" idx="1"/>
          </p:nvPr>
        </p:nvSpPr>
        <p:spPr>
          <a:xfrm>
            <a:off x="250825" y="1076325"/>
            <a:ext cx="8623300" cy="5168900"/>
          </a:xfrm>
        </p:spPr>
        <p:txBody>
          <a:bodyPr/>
          <a:lstStyle/>
          <a:p>
            <a:pPr eaLnBrk="1" hangingPunct="1"/>
            <a:r>
              <a:rPr lang="zh-CN" altLang="en-US" b="1" smtClean="0">
                <a:solidFill>
                  <a:srgbClr val="0000CC"/>
                </a:solidFill>
              </a:rPr>
              <a:t>定义对象数组的几点说明</a:t>
            </a:r>
            <a:endParaRPr lang="zh-CN" altLang="en-US" b="1" smtClean="0">
              <a:solidFill>
                <a:srgbClr val="0000CC"/>
              </a:solidFill>
            </a:endParaRPr>
          </a:p>
          <a:p>
            <a:pPr marL="914400" lvl="1" indent="-457200" eaLnBrk="1" hangingPunct="1">
              <a:buFont typeface="宋体" pitchFamily="2" charset="-122"/>
              <a:buAutoNum type="circleNumDbPlain"/>
            </a:pPr>
            <a:r>
              <a:rPr lang="zh-CN" altLang="en-US" sz="2400" b="1" smtClean="0"/>
              <a:t>定义对象时通常要调用</a:t>
            </a:r>
            <a:r>
              <a:rPr lang="zh-CN" altLang="en-US" sz="2400" b="1" smtClean="0">
                <a:solidFill>
                  <a:srgbClr val="C00000"/>
                </a:solidFill>
              </a:rPr>
              <a:t>默认构造函数</a:t>
            </a:r>
            <a:r>
              <a:rPr lang="zh-CN" altLang="en-US" sz="2400" b="1" smtClean="0"/>
              <a:t>。没有定义任何构造函数的类可以定义对象数组，因为</a:t>
            </a:r>
            <a:r>
              <a:rPr lang="en-US" altLang="zh-CN" sz="2400" b="1" smtClean="0"/>
              <a:t>C++</a:t>
            </a:r>
            <a:r>
              <a:rPr lang="zh-CN" altLang="en-US" sz="2400" b="1" smtClean="0"/>
              <a:t>会为这种类自动合成一个默认构造函数。</a:t>
            </a:r>
            <a:endParaRPr lang="zh-CN" altLang="en-US" sz="2400" b="1" smtClean="0"/>
          </a:p>
          <a:p>
            <a:pPr marL="914400" lvl="1" indent="-457200" eaLnBrk="1" hangingPunct="1">
              <a:buFont typeface="宋体" pitchFamily="2" charset="-122"/>
              <a:buAutoNum type="circleNumDbPlain"/>
            </a:pPr>
            <a:r>
              <a:rPr lang="zh-CN" altLang="en-US" sz="2400" b="1" smtClean="0"/>
              <a:t>如果一个类同时具有无参构造函数或者全部参数都有缺省值的构造函数，也可以定义对象数组。</a:t>
            </a:r>
            <a:endParaRPr lang="zh-CN" altLang="en-US" sz="2400" b="1" smtClean="0"/>
          </a:p>
          <a:p>
            <a:pPr marL="914400" lvl="1" indent="-457200" eaLnBrk="1" hangingPunct="1">
              <a:buFont typeface="宋体" pitchFamily="2" charset="-122"/>
              <a:buAutoNum type="circleNumDbPlain"/>
            </a:pPr>
            <a:r>
              <a:rPr lang="zh-CN" altLang="en-US" sz="2400" b="1" smtClean="0"/>
              <a:t>如果一个类只有需要参数的构造函数，只能采用</a:t>
            </a:r>
            <a:r>
              <a:rPr lang="zh-CN" altLang="en-US" sz="2400" b="1" smtClean="0">
                <a:solidFill>
                  <a:srgbClr val="FF0000"/>
                </a:solidFill>
              </a:rPr>
              <a:t>列表方式定义数组</a:t>
            </a:r>
            <a:r>
              <a:rPr lang="zh-CN" altLang="en-US" sz="2400" b="1" smtClean="0"/>
              <a:t>，在列表中为所有数组对象提供构造函数初值，</a:t>
            </a:r>
            <a:r>
              <a:rPr lang="zh-CN" altLang="en-US" sz="2400" b="1" smtClean="0">
                <a:solidFill>
                  <a:srgbClr val="FF0000"/>
                </a:solidFill>
              </a:rPr>
              <a:t>如</a:t>
            </a:r>
            <a:r>
              <a:rPr lang="en-US" altLang="zh-CN" sz="2400" b="1" smtClean="0">
                <a:solidFill>
                  <a:srgbClr val="FF0000"/>
                </a:solidFill>
              </a:rPr>
              <a:t>L4</a:t>
            </a:r>
            <a:r>
              <a:rPr lang="zh-CN" altLang="en-US" sz="2400" b="1" smtClean="0">
                <a:solidFill>
                  <a:srgbClr val="FF0000"/>
                </a:solidFill>
              </a:rPr>
              <a:t>语句所</a:t>
            </a:r>
            <a:r>
              <a:rPr lang="zh-CN" altLang="en-US" sz="2400" b="1" smtClean="0"/>
              <a:t>示。</a:t>
            </a:r>
            <a:endParaRPr lang="zh-CN" altLang="en-US" sz="24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9331">
                                            <p:txEl>
                                              <p:pRg st="1" end="1"/>
                                            </p:txEl>
                                          </p:spTgt>
                                        </p:tgtEl>
                                        <p:attrNameLst>
                                          <p:attrName>style.visibility</p:attrName>
                                        </p:attrNameLst>
                                      </p:cBhvr>
                                      <p:to>
                                        <p:strVal val="visible"/>
                                      </p:to>
                                    </p:set>
                                    <p:anim calcmode="lin" valueType="num">
                                      <p:cBhvr>
                                        <p:cTn id="7" dur="1000" fill="hold"/>
                                        <p:tgtEl>
                                          <p:spTgt spid="99331">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99331">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99331">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993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 calcmode="lin" valueType="num">
                                      <p:cBhvr>
                                        <p:cTn id="15" dur="500" fill="hold"/>
                                        <p:tgtEl>
                                          <p:spTgt spid="99331">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99331">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99331">
                                            <p:txEl>
                                              <p:pRg st="2" end="2"/>
                                            </p:txEl>
                                          </p:spTgt>
                                        </p:tgtEl>
                                        <p:attrNameLst>
                                          <p:attrName>style.rotation</p:attrName>
                                        </p:attrNameLst>
                                      </p:cBhvr>
                                      <p:tavLst>
                                        <p:tav tm="0">
                                          <p:val>
                                            <p:fltVal val="360"/>
                                          </p:val>
                                        </p:tav>
                                        <p:tav tm="100000">
                                          <p:val>
                                            <p:fltVal val="0"/>
                                          </p:val>
                                        </p:tav>
                                      </p:tavLst>
                                    </p:anim>
                                    <p:animEffect transition="in" filter="fade">
                                      <p:cBhvr>
                                        <p:cTn id="18" dur="500"/>
                                        <p:tgtEl>
                                          <p:spTgt spid="9933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9331">
                                            <p:txEl>
                                              <p:pRg st="3" end="3"/>
                                            </p:txEl>
                                          </p:spTgt>
                                        </p:tgtEl>
                                        <p:attrNameLst>
                                          <p:attrName>style.visibility</p:attrName>
                                        </p:attrNameLst>
                                      </p:cBhvr>
                                      <p:to>
                                        <p:strVal val="visible"/>
                                      </p:to>
                                    </p:set>
                                    <p:anim calcmode="lin" valueType="num">
                                      <p:cBhvr additive="base">
                                        <p:cTn id="23"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ChangeArrowheads="1"/>
          </p:cNvSpPr>
          <p:nvPr>
            <p:ph type="title" idx="4294967295"/>
          </p:nvPr>
        </p:nvSpPr>
        <p:spPr>
          <a:xfrm>
            <a:off x="468313" y="17463"/>
            <a:ext cx="8229600" cy="674687"/>
          </a:xfrm>
        </p:spPr>
        <p:txBody>
          <a:bodyPr/>
          <a:lstStyle/>
          <a:p>
            <a:r>
              <a:rPr lang="en-US" altLang="zh-CN" b="1" smtClean="0"/>
              <a:t>3.11.2 </a:t>
            </a:r>
            <a:r>
              <a:rPr lang="zh-CN" altLang="zh-CN" b="1" smtClean="0"/>
              <a:t>向函数</a:t>
            </a:r>
            <a:r>
              <a:rPr lang="zh-CN" altLang="zh-CN" b="1" smtClean="0">
                <a:solidFill>
                  <a:srgbClr val="FF0000"/>
                </a:solidFill>
              </a:rPr>
              <a:t>传递对象</a:t>
            </a:r>
            <a:endParaRPr lang="zh-CN" altLang="zh-CN" b="1" smtClean="0">
              <a:solidFill>
                <a:srgbClr val="FF0000"/>
              </a:solidFill>
            </a:endParaRPr>
          </a:p>
        </p:txBody>
      </p:sp>
      <p:sp>
        <p:nvSpPr>
          <p:cNvPr id="125955" name="Rectangle 3"/>
          <p:cNvSpPr>
            <a:spLocks noGrp="1" noChangeArrowheads="1"/>
          </p:cNvSpPr>
          <p:nvPr>
            <p:ph type="body" idx="4294967295"/>
          </p:nvPr>
        </p:nvSpPr>
        <p:spPr>
          <a:xfrm>
            <a:off x="466725" y="981075"/>
            <a:ext cx="8477250" cy="5600700"/>
          </a:xfrm>
        </p:spPr>
        <p:txBody>
          <a:bodyPr/>
          <a:lstStyle/>
          <a:p>
            <a:pPr marL="0" indent="0" eaLnBrk="1" hangingPunct="1">
              <a:buFontTx/>
              <a:buNone/>
            </a:pPr>
            <a:r>
              <a:rPr lang="en-US" altLang="zh-CN" sz="2800" b="1" smtClean="0">
                <a:solidFill>
                  <a:srgbClr val="0000CC"/>
                </a:solidFill>
              </a:rPr>
              <a:t>1．</a:t>
            </a:r>
            <a:r>
              <a:rPr lang="zh-CN" altLang="en-US" sz="2800" b="1" smtClean="0">
                <a:solidFill>
                  <a:srgbClr val="0000CC"/>
                </a:solidFill>
              </a:rPr>
              <a:t>类类型参数的概念</a:t>
            </a:r>
            <a:endParaRPr lang="en-US" altLang="zh-CN" sz="2800" b="1" smtClean="0">
              <a:solidFill>
                <a:srgbClr val="0000CC"/>
              </a:solidFill>
            </a:endParaRPr>
          </a:p>
          <a:p>
            <a:pPr lvl="1" eaLnBrk="1" hangingPunct="1"/>
            <a:r>
              <a:rPr lang="zh-CN" altLang="zh-CN" sz="2400" b="1" smtClean="0"/>
              <a:t>类类型可以作为函数的参数类型，通过它向函数传递对象。</a:t>
            </a:r>
            <a:r>
              <a:rPr lang="zh-CN" altLang="en-US" sz="2400" b="1" smtClean="0"/>
              <a:t>在函数中访问参数对象时，</a:t>
            </a:r>
            <a:r>
              <a:rPr lang="zh-CN" altLang="en-US" sz="2400" b="1" smtClean="0">
                <a:solidFill>
                  <a:srgbClr val="FF0000"/>
                </a:solidFill>
              </a:rPr>
              <a:t>只能访问参数对象的</a:t>
            </a:r>
            <a:r>
              <a:rPr lang="en-US" altLang="zh-CN" sz="2400" b="1" smtClean="0">
                <a:solidFill>
                  <a:srgbClr val="FF0000"/>
                </a:solidFill>
              </a:rPr>
              <a:t>public</a:t>
            </a:r>
            <a:r>
              <a:rPr lang="zh-CN" altLang="en-US" sz="2400" b="1" smtClean="0">
                <a:solidFill>
                  <a:srgbClr val="FF0000"/>
                </a:solidFill>
              </a:rPr>
              <a:t>成员</a:t>
            </a:r>
            <a:r>
              <a:rPr lang="zh-CN" altLang="en-US" sz="2400" b="1" smtClean="0"/>
              <a:t>。</a:t>
            </a:r>
            <a:endParaRPr lang="en-US" altLang="zh-CN" sz="2400" b="1" smtClean="0"/>
          </a:p>
          <a:p>
            <a:pPr marL="0" indent="0" eaLnBrk="1" hangingPunct="1">
              <a:buFontTx/>
              <a:buNone/>
            </a:pPr>
            <a:r>
              <a:rPr lang="en-US" altLang="zh-CN" sz="2800" b="1" smtClean="0">
                <a:solidFill>
                  <a:srgbClr val="0000CC"/>
                </a:solidFill>
              </a:rPr>
              <a:t>2．</a:t>
            </a:r>
            <a:r>
              <a:rPr lang="zh-CN" altLang="en-US" sz="2800" b="1" smtClean="0">
                <a:solidFill>
                  <a:srgbClr val="0000CC"/>
                </a:solidFill>
              </a:rPr>
              <a:t>类类型参数的传递方式</a:t>
            </a:r>
            <a:endParaRPr lang="zh-CN" altLang="en-US" sz="2800" b="1" smtClean="0">
              <a:solidFill>
                <a:srgbClr val="0000CC"/>
              </a:solidFill>
            </a:endParaRPr>
          </a:p>
          <a:p>
            <a:pPr lvl="1" eaLnBrk="1" hangingPunct="1"/>
            <a:r>
              <a:rPr lang="zh-CN" altLang="en-US" b="1" smtClean="0"/>
              <a:t>值传递（对象的一个拷贝）</a:t>
            </a:r>
            <a:endParaRPr lang="en-US" altLang="zh-CN" b="1" smtClean="0"/>
          </a:p>
          <a:p>
            <a:pPr marL="857250" lvl="2" indent="0" eaLnBrk="1" hangingPunct="1">
              <a:buFontTx/>
              <a:buNone/>
            </a:pPr>
            <a:r>
              <a:rPr lang="zh-CN" altLang="zh-CN" sz="2200" b="1" smtClean="0"/>
              <a:t>以按位复制的方式，将实参对象的每个数据成员的值按位拷贝到形参对象的各数据成员中。</a:t>
            </a:r>
            <a:r>
              <a:rPr lang="zh-CN" altLang="zh-CN" sz="2200" b="1" smtClean="0">
                <a:solidFill>
                  <a:srgbClr val="FF0000"/>
                </a:solidFill>
              </a:rPr>
              <a:t>参数传递完成后，形参与实参就没有关系了，</a:t>
            </a:r>
            <a:r>
              <a:rPr lang="zh-CN" altLang="zh-CN" sz="2200" b="1" smtClean="0"/>
              <a:t>所以按值传递对象的方式不能修改实参对象的值。</a:t>
            </a:r>
            <a:endParaRPr lang="zh-CN" altLang="en-US" sz="2200" b="1" smtClean="0"/>
          </a:p>
          <a:p>
            <a:pPr lvl="1" eaLnBrk="1" hangingPunct="1"/>
            <a:r>
              <a:rPr lang="zh-CN" altLang="en-US" b="1" smtClean="0"/>
              <a:t>地址（指针）传递</a:t>
            </a:r>
            <a:endParaRPr lang="zh-CN" altLang="en-US" b="1" smtClean="0"/>
          </a:p>
          <a:p>
            <a:pPr lvl="1" eaLnBrk="1" hangingPunct="1"/>
            <a:r>
              <a:rPr lang="zh-CN" altLang="en-US" b="1" smtClean="0"/>
              <a:t>引用传递</a:t>
            </a:r>
            <a:endParaRPr lang="zh-CN" altLang="en-US"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anim calcmode="lin" valueType="num">
                                      <p:cBhvr additive="base">
                                        <p:cTn id="7" dur="500" fill="hold"/>
                                        <p:tgtEl>
                                          <p:spTgt spid="1259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5955">
                                            <p:txEl>
                                              <p:pRg st="3" end="3"/>
                                            </p:txEl>
                                          </p:spTgt>
                                        </p:tgtEl>
                                        <p:attrNameLst>
                                          <p:attrName>style.visibility</p:attrName>
                                        </p:attrNameLst>
                                      </p:cBhvr>
                                      <p:to>
                                        <p:strVal val="visible"/>
                                      </p:to>
                                    </p:set>
                                    <p:anim calcmode="lin" valueType="num">
                                      <p:cBhvr additive="base">
                                        <p:cTn id="13" dur="500" fill="hold"/>
                                        <p:tgtEl>
                                          <p:spTgt spid="12595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95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5955">
                                            <p:txEl>
                                              <p:pRg st="4" end="4"/>
                                            </p:txEl>
                                          </p:spTgt>
                                        </p:tgtEl>
                                        <p:attrNameLst>
                                          <p:attrName>style.visibility</p:attrName>
                                        </p:attrNameLst>
                                      </p:cBhvr>
                                      <p:to>
                                        <p:strVal val="visible"/>
                                      </p:to>
                                    </p:set>
                                    <p:anim calcmode="lin" valueType="num">
                                      <p:cBhvr additive="base">
                                        <p:cTn id="17" dur="500" fill="hold"/>
                                        <p:tgtEl>
                                          <p:spTgt spid="12595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5955">
                                            <p:txEl>
                                              <p:pRg st="5" end="5"/>
                                            </p:txEl>
                                          </p:spTgt>
                                        </p:tgtEl>
                                        <p:attrNameLst>
                                          <p:attrName>style.visibility</p:attrName>
                                        </p:attrNameLst>
                                      </p:cBhvr>
                                      <p:to>
                                        <p:strVal val="visible"/>
                                      </p:to>
                                    </p:set>
                                    <p:anim calcmode="lin" valueType="num">
                                      <p:cBhvr additive="base">
                                        <p:cTn id="23" dur="500" fill="hold"/>
                                        <p:tgtEl>
                                          <p:spTgt spid="12595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59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5955">
                                            <p:txEl>
                                              <p:pRg st="6" end="6"/>
                                            </p:txEl>
                                          </p:spTgt>
                                        </p:tgtEl>
                                        <p:attrNameLst>
                                          <p:attrName>style.visibility</p:attrName>
                                        </p:attrNameLst>
                                      </p:cBhvr>
                                      <p:to>
                                        <p:strVal val="visible"/>
                                      </p:to>
                                    </p:set>
                                    <p:anim calcmode="lin" valueType="num">
                                      <p:cBhvr additive="base">
                                        <p:cTn id="29" dur="500" fill="hold"/>
                                        <p:tgtEl>
                                          <p:spTgt spid="12595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59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5601"/>
          <p:cNvSpPr>
            <a:spLocks noGrp="1"/>
          </p:cNvSpPr>
          <p:nvPr>
            <p:ph type="title"/>
          </p:nvPr>
        </p:nvSpPr>
        <p:spPr>
          <a:xfrm>
            <a:off x="1143000" y="381000"/>
            <a:ext cx="8001000" cy="563563"/>
          </a:xfrm>
        </p:spPr>
        <p:txBody>
          <a:bodyPr/>
          <a:lstStyle/>
          <a:p>
            <a:r>
              <a:rPr lang="zh-CN" altLang="en-US" sz="4000" b="1" smtClean="0"/>
              <a:t>组织类代码</a:t>
            </a:r>
            <a:r>
              <a:rPr lang="en-US" altLang="zh-CN" sz="4000" b="1" smtClean="0"/>
              <a:t>——</a:t>
            </a:r>
            <a:r>
              <a:rPr lang="zh-CN" altLang="en-US" sz="4000" b="1" smtClean="0"/>
              <a:t>例</a:t>
            </a:r>
            <a:endParaRPr lang="zh-CN" altLang="en-US" sz="4000" b="1" smtClean="0"/>
          </a:p>
        </p:txBody>
      </p:sp>
      <p:sp>
        <p:nvSpPr>
          <p:cNvPr id="28674" name="文本框 25685"/>
          <p:cNvSpPr txBox="1">
            <a:spLocks noChangeArrowheads="1"/>
          </p:cNvSpPr>
          <p:nvPr/>
        </p:nvSpPr>
        <p:spPr bwMode="auto">
          <a:xfrm>
            <a:off x="271463" y="1095375"/>
            <a:ext cx="3840162" cy="4708525"/>
          </a:xfrm>
          <a:prstGeom prst="rect">
            <a:avLst/>
          </a:prstGeom>
          <a:noFill/>
          <a:ln w="9525">
            <a:solidFill>
              <a:schemeClr val="tx1"/>
            </a:solidFill>
            <a:miter lim="800000"/>
          </a:ln>
        </p:spPr>
        <p:txBody>
          <a:bodyPr wrap="none">
            <a:spAutoFit/>
          </a:bodyPr>
          <a:lstStyle/>
          <a:p>
            <a:r>
              <a:rPr lang="en-US" altLang="zh-CN" sz="2000" b="1">
                <a:solidFill>
                  <a:srgbClr val="A50021"/>
                </a:solidFill>
              </a:rPr>
              <a:t>// </a:t>
            </a:r>
            <a:r>
              <a:rPr lang="zh-CN" altLang="en-US" sz="2000" b="1">
                <a:solidFill>
                  <a:srgbClr val="A50021"/>
                </a:solidFill>
              </a:rPr>
              <a:t>类定义头文件</a:t>
            </a:r>
            <a:r>
              <a:rPr lang="en-US" altLang="zh-CN" sz="2000" b="1">
                <a:solidFill>
                  <a:srgbClr val="A50021"/>
                </a:solidFill>
              </a:rPr>
              <a:t>ch_stack.h</a:t>
            </a:r>
            <a:endParaRPr lang="en-US" altLang="zh-CN" sz="2000" b="1">
              <a:solidFill>
                <a:srgbClr val="A50021"/>
              </a:solidFill>
            </a:endParaRPr>
          </a:p>
          <a:p>
            <a:r>
              <a:rPr lang="en-US" altLang="zh-CN" sz="2000" b="1"/>
              <a:t>const int max_len = 1000;</a:t>
            </a:r>
            <a:endParaRPr lang="en-US" altLang="zh-CN" sz="2000" b="1"/>
          </a:p>
          <a:p>
            <a:endParaRPr lang="en-US" altLang="zh-CN" sz="2000" b="1"/>
          </a:p>
          <a:p>
            <a:r>
              <a:rPr lang="en-US" altLang="zh-CN" sz="2000" b="1"/>
              <a:t>class ch_stack{</a:t>
            </a:r>
            <a:endParaRPr lang="en-US" altLang="zh-CN" sz="2000" b="1"/>
          </a:p>
          <a:p>
            <a:r>
              <a:rPr lang="en-US" altLang="zh-CN" sz="2000" b="1"/>
              <a:t>private</a:t>
            </a:r>
            <a:r>
              <a:rPr lang="zh-CN" altLang="en-US" sz="2000" b="1"/>
              <a:t>：</a:t>
            </a:r>
            <a:endParaRPr lang="en-US" altLang="zh-CN" sz="2000" b="1"/>
          </a:p>
          <a:p>
            <a:r>
              <a:rPr lang="en-US" altLang="zh-CN" sz="2000" b="1"/>
              <a:t>   char s[max_len];	</a:t>
            </a:r>
            <a:endParaRPr lang="en-US" altLang="zh-CN" sz="2000" b="1"/>
          </a:p>
          <a:p>
            <a:r>
              <a:rPr lang="en-US" altLang="zh-CN" sz="2000" b="1"/>
              <a:t>   int tp;</a:t>
            </a:r>
            <a:endParaRPr lang="en-US" altLang="zh-CN" sz="2000" b="1"/>
          </a:p>
          <a:p>
            <a:r>
              <a:rPr lang="en-US" altLang="zh-CN" sz="2000" b="1"/>
              <a:t>public</a:t>
            </a:r>
            <a:r>
              <a:rPr lang="zh-CN" altLang="en-US" sz="2000" b="1"/>
              <a:t>：</a:t>
            </a:r>
            <a:r>
              <a:rPr lang="en-US" altLang="zh-CN" sz="2000" b="1"/>
              <a:t>			</a:t>
            </a:r>
            <a:endParaRPr lang="en-US" altLang="zh-CN" sz="2000" b="1"/>
          </a:p>
          <a:p>
            <a:r>
              <a:rPr lang="en-US" altLang="zh-CN" sz="2000" b="1"/>
              <a:t>   void clear(); </a:t>
            </a:r>
            <a:endParaRPr lang="en-US" altLang="zh-CN" sz="2000" b="1"/>
          </a:p>
          <a:p>
            <a:r>
              <a:rPr lang="en-US" altLang="zh-CN" sz="2000" b="1"/>
              <a:t>   void push(char c);</a:t>
            </a:r>
            <a:endParaRPr lang="en-US" altLang="zh-CN" sz="2000" b="1"/>
          </a:p>
          <a:p>
            <a:r>
              <a:rPr lang="en-US" altLang="zh-CN" sz="2000" b="1"/>
              <a:t>   char pop();</a:t>
            </a:r>
            <a:endParaRPr lang="en-US" altLang="zh-CN" sz="2000" b="1"/>
          </a:p>
          <a:p>
            <a:r>
              <a:rPr lang="en-US" altLang="zh-CN" sz="2000" b="1"/>
              <a:t>   char top();</a:t>
            </a:r>
            <a:endParaRPr lang="en-US" altLang="zh-CN" sz="2000" b="1"/>
          </a:p>
          <a:p>
            <a:r>
              <a:rPr lang="en-US" altLang="zh-CN" sz="2000" b="1"/>
              <a:t>   bool empty();</a:t>
            </a:r>
            <a:endParaRPr lang="en-US" altLang="zh-CN" sz="2000" b="1"/>
          </a:p>
          <a:p>
            <a:r>
              <a:rPr lang="en-US" altLang="zh-CN" sz="2000" b="1"/>
              <a:t>   bool full();</a:t>
            </a:r>
            <a:endParaRPr lang="en-US" altLang="zh-CN" sz="2000" b="1"/>
          </a:p>
          <a:p>
            <a:r>
              <a:rPr lang="en-US" altLang="zh-CN" sz="2000" b="1"/>
              <a:t>}; </a:t>
            </a:r>
            <a:endParaRPr lang="en-US" altLang="zh-CN" sz="2000" b="1"/>
          </a:p>
        </p:txBody>
      </p:sp>
      <p:sp>
        <p:nvSpPr>
          <p:cNvPr id="28675" name="文本框 25686"/>
          <p:cNvSpPr txBox="1">
            <a:spLocks noChangeArrowheads="1"/>
          </p:cNvSpPr>
          <p:nvPr/>
        </p:nvSpPr>
        <p:spPr bwMode="auto">
          <a:xfrm>
            <a:off x="4111625" y="1270000"/>
            <a:ext cx="4702175" cy="4525963"/>
          </a:xfrm>
          <a:prstGeom prst="rect">
            <a:avLst/>
          </a:prstGeom>
          <a:noFill/>
          <a:ln w="9525">
            <a:solidFill>
              <a:schemeClr val="tx1"/>
            </a:solidFill>
            <a:miter lim="800000"/>
          </a:ln>
        </p:spPr>
        <p:txBody>
          <a:bodyPr>
            <a:spAutoFit/>
          </a:bodyPr>
          <a:lstStyle/>
          <a:p>
            <a:r>
              <a:rPr lang="en-US" altLang="zh-CN" sz="2000" b="1">
                <a:solidFill>
                  <a:srgbClr val="A50021"/>
                </a:solidFill>
              </a:rPr>
              <a:t>// </a:t>
            </a:r>
            <a:r>
              <a:rPr lang="zh-CN" altLang="en-US" sz="2000" b="1">
                <a:solidFill>
                  <a:srgbClr val="A50021"/>
                </a:solidFill>
              </a:rPr>
              <a:t>类实现源文件</a:t>
            </a:r>
            <a:r>
              <a:rPr lang="en-US" altLang="zh-CN" sz="2000" b="1">
                <a:solidFill>
                  <a:srgbClr val="A50021"/>
                </a:solidFill>
              </a:rPr>
              <a:t>ch_stack.cpp</a:t>
            </a:r>
            <a:endParaRPr lang="en-US" altLang="zh-CN" sz="2000" b="1">
              <a:solidFill>
                <a:srgbClr val="A50021"/>
              </a:solidFill>
            </a:endParaRPr>
          </a:p>
          <a:p>
            <a:pPr>
              <a:lnSpc>
                <a:spcPct val="90000"/>
              </a:lnSpc>
            </a:pPr>
            <a:r>
              <a:rPr lang="en-US" altLang="zh-CN" sz="2000" b="1"/>
              <a:t>#include "ch_stack.h“</a:t>
            </a:r>
            <a:endParaRPr lang="en-US" altLang="zh-CN" sz="2000" b="1"/>
          </a:p>
          <a:p>
            <a:pPr>
              <a:lnSpc>
                <a:spcPct val="90000"/>
              </a:lnSpc>
            </a:pPr>
            <a:r>
              <a:rPr lang="en-US" altLang="zh-CN" b="1"/>
              <a:t>const int EMPTY = -1;</a:t>
            </a:r>
            <a:endParaRPr lang="en-US" altLang="zh-CN" b="1"/>
          </a:p>
          <a:p>
            <a:pPr>
              <a:lnSpc>
                <a:spcPct val="90000"/>
              </a:lnSpc>
            </a:pPr>
            <a:r>
              <a:rPr lang="en-US" altLang="zh-CN" b="1"/>
              <a:t>const int FULL = max_len – 1;</a:t>
            </a:r>
            <a:endParaRPr lang="en-US" altLang="zh-CN" sz="2000" b="1"/>
          </a:p>
          <a:p>
            <a:pPr>
              <a:lnSpc>
                <a:spcPct val="90000"/>
              </a:lnSpc>
            </a:pPr>
            <a:r>
              <a:rPr lang="en-US" altLang="zh-CN" sz="2000" b="1"/>
              <a:t>void ch_stack::clear() { </a:t>
            </a:r>
            <a:endParaRPr lang="en-US" altLang="zh-CN" sz="2000" b="1"/>
          </a:p>
          <a:p>
            <a:pPr>
              <a:lnSpc>
                <a:spcPct val="90000"/>
              </a:lnSpc>
            </a:pPr>
            <a:r>
              <a:rPr lang="en-US" altLang="zh-CN" sz="2000" b="1"/>
              <a:t>    tp = EMPTY; } </a:t>
            </a:r>
            <a:endParaRPr lang="en-US" altLang="zh-CN" sz="2000" b="1"/>
          </a:p>
          <a:p>
            <a:pPr>
              <a:lnSpc>
                <a:spcPct val="90000"/>
              </a:lnSpc>
            </a:pPr>
            <a:r>
              <a:rPr lang="en-US" altLang="zh-CN" sz="2000" b="1"/>
              <a:t>void ch_stack::push(char c) { </a:t>
            </a:r>
            <a:endParaRPr lang="en-US" altLang="zh-CN" sz="2000" b="1"/>
          </a:p>
          <a:p>
            <a:pPr>
              <a:lnSpc>
                <a:spcPct val="90000"/>
              </a:lnSpc>
            </a:pPr>
            <a:r>
              <a:rPr lang="en-US" altLang="zh-CN" sz="2000" b="1"/>
              <a:t>    s[++tp] = c; }</a:t>
            </a:r>
            <a:endParaRPr lang="en-US" altLang="zh-CN" sz="2000" b="1"/>
          </a:p>
          <a:p>
            <a:pPr>
              <a:lnSpc>
                <a:spcPct val="90000"/>
              </a:lnSpc>
            </a:pPr>
            <a:r>
              <a:rPr lang="en-US" altLang="zh-CN" sz="2000" b="1"/>
              <a:t>char ch_stack::pop() {</a:t>
            </a:r>
            <a:endParaRPr lang="en-US" altLang="zh-CN" sz="2000" b="1"/>
          </a:p>
          <a:p>
            <a:pPr>
              <a:lnSpc>
                <a:spcPct val="90000"/>
              </a:lnSpc>
            </a:pPr>
            <a:r>
              <a:rPr lang="en-US" altLang="zh-CN" sz="2000" b="1"/>
              <a:t>    return s[tp--]; }</a:t>
            </a:r>
            <a:endParaRPr lang="en-US" altLang="zh-CN" sz="2000" b="1"/>
          </a:p>
          <a:p>
            <a:pPr>
              <a:lnSpc>
                <a:spcPct val="90000"/>
              </a:lnSpc>
            </a:pPr>
            <a:r>
              <a:rPr lang="en-US" altLang="zh-CN" sz="2000" b="1"/>
              <a:t>char ch_stack::top() {</a:t>
            </a:r>
            <a:endParaRPr lang="en-US" altLang="zh-CN" sz="2000" b="1"/>
          </a:p>
          <a:p>
            <a:pPr>
              <a:lnSpc>
                <a:spcPct val="90000"/>
              </a:lnSpc>
            </a:pPr>
            <a:r>
              <a:rPr lang="en-US" altLang="zh-CN" sz="2000" b="1"/>
              <a:t>    return s[tp]; }</a:t>
            </a:r>
            <a:endParaRPr lang="en-US" altLang="zh-CN" sz="2000" b="1"/>
          </a:p>
          <a:p>
            <a:pPr>
              <a:lnSpc>
                <a:spcPct val="90000"/>
              </a:lnSpc>
            </a:pPr>
            <a:r>
              <a:rPr lang="en-US" altLang="zh-CN" sz="2000" b="1"/>
              <a:t>bool ch_stack::empty() {</a:t>
            </a:r>
            <a:endParaRPr lang="en-US" altLang="zh-CN" sz="2000" b="1"/>
          </a:p>
          <a:p>
            <a:pPr>
              <a:lnSpc>
                <a:spcPct val="90000"/>
              </a:lnSpc>
            </a:pPr>
            <a:r>
              <a:rPr lang="en-US" altLang="zh-CN" sz="2000" b="1"/>
              <a:t>    return (tp == EMPTY); }</a:t>
            </a:r>
            <a:endParaRPr lang="en-US" altLang="zh-CN" sz="2000" b="1"/>
          </a:p>
          <a:p>
            <a:pPr>
              <a:lnSpc>
                <a:spcPct val="90000"/>
              </a:lnSpc>
            </a:pPr>
            <a:r>
              <a:rPr lang="en-US" altLang="zh-CN" sz="2000" b="1"/>
              <a:t>bool ch_stack::full() {</a:t>
            </a:r>
            <a:endParaRPr lang="en-US" altLang="zh-CN" sz="2000" b="1"/>
          </a:p>
          <a:p>
            <a:pPr>
              <a:lnSpc>
                <a:spcPct val="90000"/>
              </a:lnSpc>
            </a:pPr>
            <a:r>
              <a:rPr lang="en-US" altLang="zh-CN" sz="2000" b="1"/>
              <a:t>    return (tp == FULL); }</a:t>
            </a:r>
            <a:endParaRPr lang="en-US" altLang="zh-CN" sz="2000" b="1"/>
          </a:p>
        </p:txBody>
      </p:sp>
      <p:sp>
        <p:nvSpPr>
          <p:cNvPr id="28676" name="文本框 25687"/>
          <p:cNvSpPr txBox="1">
            <a:spLocks noChangeArrowheads="1"/>
          </p:cNvSpPr>
          <p:nvPr/>
        </p:nvSpPr>
        <p:spPr bwMode="auto">
          <a:xfrm>
            <a:off x="1152525" y="5803900"/>
            <a:ext cx="4705350" cy="1014413"/>
          </a:xfrm>
          <a:prstGeom prst="rect">
            <a:avLst/>
          </a:prstGeom>
          <a:noFill/>
          <a:ln w="9525">
            <a:solidFill>
              <a:schemeClr val="tx1"/>
            </a:solidFill>
            <a:miter lim="800000"/>
          </a:ln>
        </p:spPr>
        <p:txBody>
          <a:bodyPr wrap="none">
            <a:spAutoFit/>
          </a:bodyPr>
          <a:lstStyle/>
          <a:p>
            <a:r>
              <a:rPr lang="en-US" altLang="zh-CN" sz="2000" b="1">
                <a:solidFill>
                  <a:srgbClr val="A50021"/>
                </a:solidFill>
              </a:rPr>
              <a:t>// </a:t>
            </a:r>
            <a:r>
              <a:rPr lang="zh-CN" altLang="en-US" sz="2000" b="1">
                <a:solidFill>
                  <a:srgbClr val="A50021"/>
                </a:solidFill>
              </a:rPr>
              <a:t>使用</a:t>
            </a:r>
            <a:r>
              <a:rPr lang="en-US" altLang="zh-CN" sz="2000" b="1">
                <a:solidFill>
                  <a:srgbClr val="A50021"/>
                </a:solidFill>
              </a:rPr>
              <a:t>ch_stack</a:t>
            </a:r>
            <a:r>
              <a:rPr lang="zh-CN" altLang="en-US" sz="2000" b="1">
                <a:solidFill>
                  <a:srgbClr val="A50021"/>
                </a:solidFill>
              </a:rPr>
              <a:t>类的客户程序</a:t>
            </a:r>
            <a:r>
              <a:rPr lang="en-US" altLang="zh-CN" sz="2000" b="1">
                <a:solidFill>
                  <a:srgbClr val="A50021"/>
                </a:solidFill>
              </a:rPr>
              <a:t>client.cpp</a:t>
            </a:r>
            <a:endParaRPr lang="en-US" altLang="zh-CN" sz="2000" b="1">
              <a:solidFill>
                <a:srgbClr val="A50021"/>
              </a:solidFill>
            </a:endParaRPr>
          </a:p>
          <a:p>
            <a:r>
              <a:rPr lang="en-US" altLang="zh-CN" sz="2000" b="1"/>
              <a:t>#include "ch_stack.h"</a:t>
            </a:r>
            <a:endParaRPr lang="en-US" altLang="zh-CN" sz="2000" b="1"/>
          </a:p>
          <a:p>
            <a:r>
              <a:rPr lang="en-US" altLang="zh-CN" sz="2000" b="1"/>
              <a:t>		…………</a:t>
            </a:r>
            <a:endParaRPr lang="en-US" altLang="zh-CN" sz="2000" b="1"/>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3"/>
          <p:cNvSpPr>
            <a:spLocks noGrp="1" noChangeArrowheads="1"/>
          </p:cNvSpPr>
          <p:nvPr>
            <p:ph type="body" idx="4294967295"/>
          </p:nvPr>
        </p:nvSpPr>
        <p:spPr>
          <a:xfrm>
            <a:off x="468313" y="981075"/>
            <a:ext cx="7772400" cy="5545138"/>
          </a:xfrm>
        </p:spPr>
        <p:txBody>
          <a:bodyPr/>
          <a:lstStyle/>
          <a:p>
            <a:pPr marL="0" indent="0" eaLnBrk="1" hangingPunct="1">
              <a:lnSpc>
                <a:spcPct val="80000"/>
              </a:lnSpc>
              <a:buFontTx/>
              <a:buNone/>
            </a:pPr>
            <a:r>
              <a:rPr lang="en-US" altLang="zh-CN" sz="2000" b="1" dirty="0" smtClean="0">
                <a:solidFill>
                  <a:srgbClr val="0000CC"/>
                </a:solidFill>
              </a:rPr>
              <a:t>【</a:t>
            </a:r>
            <a:r>
              <a:rPr lang="zh-CN" altLang="en-US" sz="2000" b="1" dirty="0" smtClean="0">
                <a:solidFill>
                  <a:srgbClr val="0000CC"/>
                </a:solidFill>
              </a:rPr>
              <a:t>例</a:t>
            </a:r>
            <a:r>
              <a:rPr lang="en-US" altLang="zh-CN" sz="2000" b="1" dirty="0" smtClean="0">
                <a:solidFill>
                  <a:srgbClr val="0000CC"/>
                </a:solidFill>
              </a:rPr>
              <a:t>3-25】</a:t>
            </a:r>
            <a:r>
              <a:rPr lang="zh-CN" altLang="en-US" sz="2000" b="1" dirty="0" smtClean="0">
                <a:solidFill>
                  <a:srgbClr val="0000CC"/>
                </a:solidFill>
              </a:rPr>
              <a:t>按传值、传引用、传指针的方式向函数传递参数对象。</a:t>
            </a:r>
            <a:endParaRPr lang="zh-CN" altLang="en-US" sz="2000" b="1" dirty="0" smtClean="0">
              <a:solidFill>
                <a:srgbClr val="0000CC"/>
              </a:solidFill>
            </a:endParaRPr>
          </a:p>
          <a:p>
            <a:pPr marL="0" indent="0">
              <a:buFontTx/>
              <a:buNone/>
            </a:pPr>
            <a:r>
              <a:rPr lang="en-US" altLang="zh-CN" sz="2000" b="1" dirty="0" smtClean="0"/>
              <a:t>#include &lt;</a:t>
            </a:r>
            <a:r>
              <a:rPr lang="en-US" altLang="zh-CN" sz="2000" b="1" dirty="0" err="1" smtClean="0"/>
              <a:t>iostream</a:t>
            </a:r>
            <a:r>
              <a:rPr lang="en-US" altLang="zh-CN" sz="2000" b="1" dirty="0" smtClean="0"/>
              <a:t>&gt;</a:t>
            </a:r>
            <a:endParaRPr lang="zh-CN" altLang="zh-CN" sz="2000" b="1" dirty="0" smtClean="0"/>
          </a:p>
          <a:p>
            <a:pPr marL="0" indent="0">
              <a:buFontTx/>
              <a:buNone/>
            </a:pPr>
            <a:r>
              <a:rPr lang="en-US" altLang="zh-CN" sz="2000" b="1" dirty="0" smtClean="0"/>
              <a:t>using namespace </a:t>
            </a:r>
            <a:r>
              <a:rPr lang="en-US" altLang="zh-CN" sz="2000" b="1" dirty="0" err="1" smtClean="0"/>
              <a:t>std</a:t>
            </a:r>
            <a:r>
              <a:rPr lang="en-US" altLang="zh-CN" sz="2000" b="1" dirty="0" smtClean="0"/>
              <a:t>;</a:t>
            </a:r>
            <a:endParaRPr lang="zh-CN" altLang="zh-CN" sz="2000" b="1" dirty="0" smtClean="0"/>
          </a:p>
          <a:p>
            <a:pPr marL="0" indent="0">
              <a:buFontTx/>
              <a:buNone/>
            </a:pPr>
            <a:r>
              <a:rPr lang="en-US" altLang="zh-CN" sz="2000" b="1" dirty="0" smtClean="0"/>
              <a:t>class </a:t>
            </a:r>
            <a:r>
              <a:rPr lang="en-US" altLang="zh-CN" sz="2000" b="1" dirty="0" err="1" smtClean="0"/>
              <a:t>MyClass</a:t>
            </a:r>
            <a:r>
              <a:rPr lang="en-US" altLang="zh-CN" sz="2000" b="1" dirty="0" smtClean="0"/>
              <a:t>{</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a:t>
            </a:r>
            <a:r>
              <a:rPr lang="en-US" altLang="zh-CN" sz="2000" b="1" dirty="0" err="1" smtClean="0"/>
              <a:t>val</a:t>
            </a:r>
            <a:r>
              <a:rPr lang="en-US" altLang="zh-CN" sz="2000" b="1" dirty="0" smtClean="0"/>
              <a:t>;</a:t>
            </a:r>
            <a:endParaRPr lang="zh-CN" altLang="zh-CN" sz="2000" b="1" dirty="0" smtClean="0"/>
          </a:p>
          <a:p>
            <a:pPr marL="0" indent="0">
              <a:buFontTx/>
              <a:buNone/>
            </a:pPr>
            <a:r>
              <a:rPr lang="en-US" altLang="zh-CN" sz="2000" b="1" dirty="0" smtClean="0"/>
              <a:t>public:</a:t>
            </a:r>
            <a:endParaRPr lang="zh-CN" altLang="zh-CN" sz="2000" b="1" dirty="0" smtClean="0"/>
          </a:p>
          <a:p>
            <a:pPr marL="0" indent="0">
              <a:buFontTx/>
              <a:buNone/>
            </a:pPr>
            <a:r>
              <a:rPr lang="en-US" altLang="zh-CN" sz="2000" b="1" dirty="0" smtClean="0"/>
              <a:t>    </a:t>
            </a:r>
            <a:r>
              <a:rPr lang="en-US" altLang="zh-CN" sz="2000" b="1" dirty="0" err="1" smtClean="0"/>
              <a:t>MyClass</a:t>
            </a:r>
            <a:r>
              <a:rPr lang="en-US" altLang="zh-CN" sz="2000" b="1" dirty="0" smtClean="0"/>
              <a:t>(</a:t>
            </a:r>
            <a:r>
              <a:rPr lang="en-US" altLang="zh-CN" sz="2000" b="1" dirty="0" err="1" smtClean="0"/>
              <a:t>int</a:t>
            </a:r>
            <a:r>
              <a:rPr lang="en-US" altLang="zh-CN" sz="2000" b="1" dirty="0" smtClean="0"/>
              <a:t> i){ </a:t>
            </a:r>
            <a:r>
              <a:rPr lang="en-US" altLang="zh-CN" sz="2000" b="1" dirty="0" err="1" smtClean="0"/>
              <a:t>val</a:t>
            </a:r>
            <a:r>
              <a:rPr lang="en-US" altLang="zh-CN" sz="2000" b="1" dirty="0" smtClean="0"/>
              <a:t>=i;} </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a:t>
            </a:r>
            <a:r>
              <a:rPr lang="en-US" altLang="zh-CN" sz="2000" b="1" dirty="0" err="1" smtClean="0"/>
              <a:t>getval</a:t>
            </a:r>
            <a:r>
              <a:rPr lang="en-US" altLang="zh-CN" sz="2000" b="1" dirty="0" smtClean="0"/>
              <a:t>(){ return </a:t>
            </a:r>
            <a:r>
              <a:rPr lang="en-US" altLang="zh-CN" sz="2000" b="1" dirty="0" err="1" smtClean="0"/>
              <a:t>val</a:t>
            </a:r>
            <a:r>
              <a:rPr lang="en-US" altLang="zh-CN" sz="2000" b="1" dirty="0" smtClean="0"/>
              <a:t>; }</a:t>
            </a:r>
            <a:endParaRPr lang="zh-CN" altLang="zh-CN" sz="2000" b="1" dirty="0" smtClean="0"/>
          </a:p>
          <a:p>
            <a:pPr marL="0" indent="0">
              <a:buFontTx/>
              <a:buNone/>
            </a:pPr>
            <a:r>
              <a:rPr lang="en-US" altLang="zh-CN" sz="2000" b="1" dirty="0" smtClean="0"/>
              <a:t>    void </a:t>
            </a:r>
            <a:r>
              <a:rPr lang="en-US" altLang="zh-CN" sz="2000" b="1" dirty="0" err="1" smtClean="0"/>
              <a:t>setval</a:t>
            </a:r>
            <a:r>
              <a:rPr lang="en-US" altLang="zh-CN" sz="2000" b="1" dirty="0" smtClean="0"/>
              <a:t>(</a:t>
            </a:r>
            <a:r>
              <a:rPr lang="en-US" altLang="zh-CN" sz="2000" b="1" dirty="0" err="1" smtClean="0"/>
              <a:t>int</a:t>
            </a:r>
            <a:r>
              <a:rPr lang="en-US" altLang="zh-CN" sz="2000" b="1" dirty="0" smtClean="0"/>
              <a:t> i){ </a:t>
            </a:r>
            <a:r>
              <a:rPr lang="en-US" altLang="zh-CN" sz="2000" b="1" dirty="0" err="1" smtClean="0"/>
              <a:t>val</a:t>
            </a:r>
            <a:r>
              <a:rPr lang="en-US" altLang="zh-CN" sz="2000" b="1" dirty="0" smtClean="0"/>
              <a:t>=i; }</a:t>
            </a:r>
            <a:endParaRPr lang="zh-CN" altLang="zh-CN" sz="2000" b="1" dirty="0" smtClean="0"/>
          </a:p>
          <a:p>
            <a:pPr marL="0" indent="0">
              <a:buFontTx/>
              <a:buNone/>
            </a:pPr>
            <a:r>
              <a:rPr lang="en-US" altLang="zh-CN" sz="2000" b="1" dirty="0" smtClean="0"/>
              <a:t>};</a:t>
            </a:r>
            <a:endParaRPr lang="zh-CN" altLang="zh-CN" sz="2000" b="1" dirty="0" smtClean="0"/>
          </a:p>
          <a:p>
            <a:pPr marL="0" indent="0">
              <a:buFontTx/>
              <a:buNone/>
            </a:pPr>
            <a:r>
              <a:rPr lang="en-US" altLang="zh-CN" sz="2000" b="1" dirty="0" smtClean="0"/>
              <a:t>void display(</a:t>
            </a:r>
            <a:r>
              <a:rPr lang="en-US" altLang="zh-CN" sz="2000" b="1" dirty="0" err="1" smtClean="0"/>
              <a:t>MyClass</a:t>
            </a:r>
            <a:r>
              <a:rPr lang="en-US" altLang="zh-CN" sz="2000" b="1" dirty="0" smtClean="0"/>
              <a:t>  </a:t>
            </a:r>
            <a:r>
              <a:rPr lang="en-US" altLang="zh-CN" sz="2000" b="1" dirty="0" err="1" smtClean="0"/>
              <a:t>ob</a:t>
            </a:r>
            <a:r>
              <a:rPr lang="en-US" altLang="zh-CN" sz="2000" b="1" dirty="0" smtClean="0"/>
              <a:t>){ </a:t>
            </a:r>
            <a:r>
              <a:rPr lang="en-US" altLang="zh-CN" sz="2000" b="1" dirty="0" err="1" smtClean="0"/>
              <a:t>cout</a:t>
            </a:r>
            <a:r>
              <a:rPr lang="en-US" altLang="zh-CN" sz="2000" b="1" dirty="0" smtClean="0"/>
              <a:t>&lt;&lt;</a:t>
            </a:r>
            <a:r>
              <a:rPr lang="en-US" altLang="zh-CN" sz="2000" b="1" dirty="0" err="1" smtClean="0"/>
              <a:t>ob.getval</a:t>
            </a:r>
            <a:r>
              <a:rPr lang="en-US" altLang="zh-CN" sz="2000" b="1" dirty="0" smtClean="0"/>
              <a:t>()&lt;&lt;</a:t>
            </a:r>
            <a:r>
              <a:rPr lang="en-US" altLang="zh-CN" sz="2000" b="1" dirty="0" err="1" smtClean="0"/>
              <a:t>endl</a:t>
            </a:r>
            <a:r>
              <a:rPr lang="en-US" altLang="zh-CN" sz="2000" b="1" dirty="0" smtClean="0"/>
              <a:t>; }</a:t>
            </a:r>
            <a:endParaRPr lang="zh-CN" altLang="zh-CN" sz="2000" b="1" dirty="0" smtClean="0"/>
          </a:p>
          <a:p>
            <a:pPr marL="0" indent="0">
              <a:buFontTx/>
              <a:buNone/>
            </a:pPr>
            <a:r>
              <a:rPr lang="en-US" altLang="zh-CN" sz="2000" b="1" dirty="0" smtClean="0"/>
              <a:t>void change1(</a:t>
            </a:r>
            <a:r>
              <a:rPr lang="en-US" altLang="zh-CN" sz="2000" b="1" dirty="0" err="1" smtClean="0"/>
              <a:t>MyClass</a:t>
            </a:r>
            <a:r>
              <a:rPr lang="en-US" altLang="zh-CN" sz="2000" b="1" dirty="0" smtClean="0"/>
              <a:t>  </a:t>
            </a:r>
            <a:r>
              <a:rPr lang="en-US" altLang="zh-CN" sz="2000" b="1" dirty="0" err="1" smtClean="0"/>
              <a:t>ob</a:t>
            </a:r>
            <a:r>
              <a:rPr lang="en-US" altLang="zh-CN" sz="2000" b="1" dirty="0" smtClean="0"/>
              <a:t>){ </a:t>
            </a:r>
            <a:r>
              <a:rPr lang="en-US" altLang="zh-CN" sz="2000" b="1" dirty="0" err="1" smtClean="0"/>
              <a:t>ob.setval</a:t>
            </a:r>
            <a:r>
              <a:rPr lang="en-US" altLang="zh-CN" sz="2000" b="1" dirty="0" smtClean="0"/>
              <a:t>(50); }</a:t>
            </a:r>
            <a:endParaRPr lang="zh-CN" altLang="zh-CN" sz="2000" b="1" dirty="0" smtClean="0"/>
          </a:p>
          <a:p>
            <a:pPr marL="0" indent="0">
              <a:buFontTx/>
              <a:buNone/>
            </a:pPr>
            <a:r>
              <a:rPr lang="en-US" altLang="zh-CN" sz="2000" b="1" dirty="0" smtClean="0"/>
              <a:t>void change2(</a:t>
            </a:r>
            <a:r>
              <a:rPr lang="en-US" altLang="zh-CN" sz="2000" b="1" dirty="0" err="1" smtClean="0"/>
              <a:t>MyClass</a:t>
            </a:r>
            <a:r>
              <a:rPr lang="en-US" altLang="zh-CN" sz="2000" b="1" dirty="0" smtClean="0"/>
              <a:t> &amp; </a:t>
            </a:r>
            <a:r>
              <a:rPr lang="en-US" altLang="zh-CN" sz="2000" b="1" dirty="0" err="1" smtClean="0"/>
              <a:t>ob</a:t>
            </a:r>
            <a:r>
              <a:rPr lang="en-US" altLang="zh-CN" sz="2000" b="1" dirty="0" smtClean="0"/>
              <a:t>){ </a:t>
            </a:r>
            <a:r>
              <a:rPr lang="en-US" altLang="zh-CN" sz="2000" b="1" dirty="0" err="1" smtClean="0"/>
              <a:t>ob.setval</a:t>
            </a:r>
            <a:r>
              <a:rPr lang="en-US" altLang="zh-CN" sz="2000" b="1" dirty="0" smtClean="0"/>
              <a:t>(50); }</a:t>
            </a:r>
            <a:endParaRPr lang="zh-CN" altLang="zh-CN" sz="2000" b="1" dirty="0" smtClean="0"/>
          </a:p>
          <a:p>
            <a:pPr marL="0" indent="0">
              <a:buFontTx/>
              <a:buNone/>
            </a:pPr>
            <a:r>
              <a:rPr lang="en-US" altLang="zh-CN" sz="2000" b="1" dirty="0" smtClean="0"/>
              <a:t>void change3(</a:t>
            </a:r>
            <a:r>
              <a:rPr lang="en-US" altLang="zh-CN" sz="2000" b="1" dirty="0" err="1" smtClean="0"/>
              <a:t>MyClass</a:t>
            </a:r>
            <a:r>
              <a:rPr lang="en-US" altLang="zh-CN" sz="2000" b="1" dirty="0" smtClean="0"/>
              <a:t> * </a:t>
            </a:r>
            <a:r>
              <a:rPr lang="en-US" altLang="zh-CN" sz="2000" b="1" dirty="0" err="1" smtClean="0"/>
              <a:t>ob</a:t>
            </a:r>
            <a:r>
              <a:rPr lang="en-US" altLang="zh-CN" sz="2000" b="1" dirty="0" smtClean="0"/>
              <a:t>){ </a:t>
            </a:r>
            <a:r>
              <a:rPr lang="en-US" altLang="zh-CN" sz="2000" b="1" dirty="0" err="1" smtClean="0"/>
              <a:t>ob</a:t>
            </a:r>
            <a:r>
              <a:rPr lang="en-US" altLang="zh-CN" sz="2000" b="1" dirty="0" smtClean="0"/>
              <a:t>-&gt;</a:t>
            </a:r>
            <a:r>
              <a:rPr lang="en-US" altLang="zh-CN" sz="2000" b="1" dirty="0" err="1" smtClean="0"/>
              <a:t>setval</a:t>
            </a:r>
            <a:r>
              <a:rPr lang="en-US" altLang="zh-CN" sz="2000" b="1" dirty="0" smtClean="0"/>
              <a:t>(100); }</a:t>
            </a:r>
            <a:endParaRPr lang="zh-CN" altLang="zh-CN" sz="2000" b="1" dirty="0" smtClean="0"/>
          </a:p>
          <a:p>
            <a:pPr marL="0" indent="0" eaLnBrk="1" hangingPunct="1">
              <a:lnSpc>
                <a:spcPct val="80000"/>
              </a:lnSpc>
              <a:buFontTx/>
              <a:buNone/>
            </a:pPr>
            <a:endParaRPr lang="en-US" altLang="zh-CN" sz="2000" b="1" dirty="0" smtClean="0"/>
          </a:p>
        </p:txBody>
      </p:sp>
      <p:sp>
        <p:nvSpPr>
          <p:cNvPr id="4" name="Rectangle 2"/>
          <p:cNvSpPr txBox="1">
            <a:spLocks noChangeArrowheads="1"/>
          </p:cNvSpPr>
          <p:nvPr/>
        </p:nvSpPr>
        <p:spPr bwMode="auto">
          <a:xfrm>
            <a:off x="468313" y="17463"/>
            <a:ext cx="8229600" cy="674687"/>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a:defRPr/>
            </a:pPr>
            <a:r>
              <a:rPr lang="en-US" altLang="zh-CN" b="1" kern="0" dirty="0"/>
              <a:t>3.11.2 </a:t>
            </a:r>
            <a:r>
              <a:rPr lang="zh-CN" altLang="zh-CN" b="1" kern="0" dirty="0"/>
              <a:t>向函数</a:t>
            </a:r>
            <a:r>
              <a:rPr lang="zh-CN" altLang="zh-CN" b="1" kern="0" dirty="0">
                <a:solidFill>
                  <a:srgbClr val="FF0000"/>
                </a:solidFill>
              </a:rPr>
              <a:t>传递对象</a:t>
            </a:r>
            <a:endParaRPr lang="zh-CN" altLang="zh-CN" b="1" kern="0" dirty="0">
              <a:solidFill>
                <a:srgbClr val="FF0000"/>
              </a:solidFill>
            </a:endParaRP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3"/>
          <p:cNvSpPr>
            <a:spLocks noGrp="1" noChangeArrowheads="1"/>
          </p:cNvSpPr>
          <p:nvPr>
            <p:ph type="body" idx="4294967295"/>
          </p:nvPr>
        </p:nvSpPr>
        <p:spPr>
          <a:xfrm>
            <a:off x="323850" y="765175"/>
            <a:ext cx="7772400" cy="5400675"/>
          </a:xfrm>
        </p:spPr>
        <p:txBody>
          <a:bodyPr/>
          <a:lstStyle/>
          <a:p>
            <a:pPr marL="0" indent="0">
              <a:buFontTx/>
              <a:buNone/>
            </a:pPr>
            <a:r>
              <a:rPr lang="en-US" altLang="zh-CN" sz="2400" b="1" smtClean="0"/>
              <a:t>void main(){</a:t>
            </a:r>
            <a:endParaRPr lang="zh-CN" altLang="zh-CN" sz="2400" b="1" smtClean="0"/>
          </a:p>
          <a:p>
            <a:pPr marL="0" indent="0">
              <a:buFontTx/>
              <a:buNone/>
            </a:pPr>
            <a:r>
              <a:rPr lang="en-US" altLang="zh-CN" sz="2400" b="1" smtClean="0"/>
              <a:t>    MyClass a(10);</a:t>
            </a:r>
            <a:endParaRPr lang="zh-CN" altLang="zh-CN" sz="2400" b="1" smtClean="0"/>
          </a:p>
          <a:p>
            <a:pPr marL="0" indent="0">
              <a:buFontTx/>
              <a:buNone/>
            </a:pPr>
            <a:r>
              <a:rPr lang="en-US" altLang="zh-CN" sz="2400" b="1" smtClean="0"/>
              <a:t>    cout&lt;&lt;"Value of a before calling change  -----";</a:t>
            </a:r>
            <a:endParaRPr lang="zh-CN" altLang="zh-CN" sz="2400" b="1" smtClean="0"/>
          </a:p>
          <a:p>
            <a:pPr marL="0" indent="0">
              <a:buFontTx/>
              <a:buNone/>
            </a:pPr>
            <a:r>
              <a:rPr lang="en-US" altLang="zh-CN" sz="2400" b="1" smtClean="0"/>
              <a:t>   </a:t>
            </a:r>
            <a:r>
              <a:rPr lang="en-US" altLang="zh-CN" sz="2400" b="1" smtClean="0">
                <a:solidFill>
                  <a:srgbClr val="C00000"/>
                </a:solidFill>
              </a:rPr>
              <a:t> display(a);</a:t>
            </a:r>
            <a:endParaRPr lang="en-US" altLang="zh-CN" sz="2400" b="1" smtClean="0">
              <a:solidFill>
                <a:srgbClr val="C00000"/>
              </a:solidFill>
            </a:endParaRPr>
          </a:p>
          <a:p>
            <a:pPr marL="0" indent="0">
              <a:buFontTx/>
              <a:buNone/>
            </a:pPr>
            <a:r>
              <a:rPr lang="en-US" altLang="zh-CN" sz="2400" b="1" smtClean="0">
                <a:solidFill>
                  <a:srgbClr val="C00000"/>
                </a:solidFill>
              </a:rPr>
              <a:t>    change1(a);</a:t>
            </a:r>
            <a:endParaRPr lang="en-US" altLang="zh-CN" sz="2400" b="1" smtClean="0">
              <a:solidFill>
                <a:srgbClr val="C00000"/>
              </a:solidFill>
            </a:endParaRPr>
          </a:p>
          <a:p>
            <a:pPr marL="0" indent="0">
              <a:buFontTx/>
              <a:buNone/>
            </a:pPr>
            <a:r>
              <a:rPr lang="en-US" altLang="zh-CN" sz="2400" b="1" smtClean="0">
                <a:solidFill>
                  <a:srgbClr val="C00000"/>
                </a:solidFill>
              </a:rPr>
              <a:t>    cout&lt;&lt;"Value of a after calling change1()-----";</a:t>
            </a:r>
            <a:endParaRPr lang="en-US" altLang="zh-CN" sz="2400" b="1" smtClean="0">
              <a:solidFill>
                <a:srgbClr val="C00000"/>
              </a:solidFill>
            </a:endParaRPr>
          </a:p>
          <a:p>
            <a:pPr marL="0" indent="0">
              <a:buFontTx/>
              <a:buNone/>
            </a:pPr>
            <a:r>
              <a:rPr lang="en-US" altLang="zh-CN" sz="2400" b="1" smtClean="0">
                <a:solidFill>
                  <a:srgbClr val="C00000"/>
                </a:solidFill>
              </a:rPr>
              <a:t>    display(a);</a:t>
            </a:r>
            <a:endParaRPr lang="en-US" altLang="zh-CN" sz="2400" b="1" smtClean="0">
              <a:solidFill>
                <a:srgbClr val="C00000"/>
              </a:solidFill>
            </a:endParaRPr>
          </a:p>
          <a:p>
            <a:pPr marL="0" indent="0">
              <a:buFontTx/>
              <a:buNone/>
            </a:pPr>
            <a:r>
              <a:rPr lang="en-US" altLang="zh-CN" sz="2400" b="1" smtClean="0"/>
              <a:t>    change2(a);</a:t>
            </a:r>
            <a:endParaRPr lang="zh-CN" altLang="zh-CN" sz="2400" b="1" smtClean="0"/>
          </a:p>
          <a:p>
            <a:pPr marL="0" indent="0">
              <a:buFontTx/>
              <a:buNone/>
            </a:pPr>
            <a:r>
              <a:rPr lang="en-US" altLang="zh-CN" sz="2400" b="1" smtClean="0"/>
              <a:t>    cout&lt;&lt;"Value of a after calling change2()-----";</a:t>
            </a:r>
            <a:endParaRPr lang="zh-CN" altLang="zh-CN" sz="2400" b="1" smtClean="0"/>
          </a:p>
          <a:p>
            <a:pPr marL="0" indent="0">
              <a:buFontTx/>
              <a:buNone/>
            </a:pPr>
            <a:r>
              <a:rPr lang="en-US" altLang="zh-CN" sz="2400" b="1" smtClean="0"/>
              <a:t>    display(a);</a:t>
            </a:r>
            <a:endParaRPr lang="zh-CN" altLang="zh-CN" sz="2400" b="1" smtClean="0"/>
          </a:p>
          <a:p>
            <a:pPr marL="0" indent="0">
              <a:buFontTx/>
              <a:buNone/>
            </a:pPr>
            <a:r>
              <a:rPr lang="en-US" altLang="zh-CN" sz="2400" b="1" smtClean="0"/>
              <a:t>    change3(&amp;a);</a:t>
            </a:r>
            <a:endParaRPr lang="zh-CN" altLang="zh-CN" sz="2400" b="1" smtClean="0"/>
          </a:p>
          <a:p>
            <a:pPr marL="0" indent="0">
              <a:buFontTx/>
              <a:buNone/>
            </a:pPr>
            <a:r>
              <a:rPr lang="en-US" altLang="zh-CN" sz="2400" b="1" smtClean="0"/>
              <a:t>    cout&lt;&lt;"Value of a after calling change3()-----";</a:t>
            </a:r>
            <a:endParaRPr lang="zh-CN" altLang="zh-CN" sz="2400" b="1" smtClean="0"/>
          </a:p>
          <a:p>
            <a:pPr marL="0" indent="0">
              <a:buFontTx/>
              <a:buNone/>
            </a:pPr>
            <a:r>
              <a:rPr lang="en-US" altLang="zh-CN" sz="2400" b="1" smtClean="0"/>
              <a:t>    display(a);</a:t>
            </a:r>
            <a:endParaRPr lang="zh-CN" altLang="zh-CN" sz="2400" b="1" smtClean="0"/>
          </a:p>
          <a:p>
            <a:pPr marL="0" indent="0">
              <a:buFontTx/>
              <a:buNone/>
            </a:pPr>
            <a:r>
              <a:rPr lang="en-US" altLang="zh-CN" sz="2400" b="1" smtClean="0"/>
              <a:t>}</a:t>
            </a:r>
            <a:endParaRPr lang="zh-CN" altLang="zh-CN" sz="2400" b="1" smtClean="0"/>
          </a:p>
        </p:txBody>
      </p:sp>
      <p:sp>
        <p:nvSpPr>
          <p:cNvPr id="128003" name="AutoShape 4"/>
          <p:cNvSpPr>
            <a:spLocks noChangeArrowheads="1"/>
          </p:cNvSpPr>
          <p:nvPr/>
        </p:nvSpPr>
        <p:spPr bwMode="auto">
          <a:xfrm>
            <a:off x="6227763" y="908050"/>
            <a:ext cx="2773362" cy="1800225"/>
          </a:xfrm>
          <a:prstGeom prst="cloudCallout">
            <a:avLst>
              <a:gd name="adj1" fmla="val -150661"/>
              <a:gd name="adj2" fmla="val -16839"/>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rou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lgn="ctr">
              <a:spcBef>
                <a:spcPct val="0"/>
              </a:spcBef>
              <a:buFontTx/>
              <a:buNone/>
              <a:defRPr/>
            </a:pPr>
            <a:r>
              <a:rPr kumimoji="1" lang="zh-CN" altLang="en-US" sz="2000" b="1">
                <a:latin typeface="Times New Roman" panose="02020603050405020304" pitchFamily="18" charset="0"/>
              </a:rPr>
              <a:t>分析输出结果</a:t>
            </a:r>
            <a:endParaRPr kumimoji="1" lang="zh-CN" altLang="en-US" sz="2000" b="1">
              <a:latin typeface="Times New Roman" panose="02020603050405020304" pitchFamily="18" charset="0"/>
            </a:endParaRPr>
          </a:p>
        </p:txBody>
      </p:sp>
      <p:sp>
        <p:nvSpPr>
          <p:cNvPr id="4" name="Rectangle 2"/>
          <p:cNvSpPr txBox="1">
            <a:spLocks noChangeArrowheads="1"/>
          </p:cNvSpPr>
          <p:nvPr/>
        </p:nvSpPr>
        <p:spPr bwMode="auto">
          <a:xfrm>
            <a:off x="468313" y="17463"/>
            <a:ext cx="8229600" cy="674687"/>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a:defRPr/>
            </a:pPr>
            <a:r>
              <a:rPr lang="en-US" altLang="zh-CN" b="1" kern="0" dirty="0"/>
              <a:t>3.11.2 </a:t>
            </a:r>
            <a:r>
              <a:rPr lang="zh-CN" altLang="zh-CN" b="1" kern="0" dirty="0"/>
              <a:t>向函数</a:t>
            </a:r>
            <a:r>
              <a:rPr lang="zh-CN" altLang="zh-CN" b="1" kern="0" dirty="0">
                <a:solidFill>
                  <a:srgbClr val="FF0000"/>
                </a:solidFill>
              </a:rPr>
              <a:t>传递对象</a:t>
            </a:r>
            <a:endParaRPr lang="zh-CN" altLang="zh-CN" b="1" kern="0" dirty="0">
              <a:solidFill>
                <a:srgbClr val="FF0000"/>
              </a:solidFill>
            </a:endParaRPr>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685800" y="1125538"/>
            <a:ext cx="7772400" cy="4970462"/>
          </a:xfrm>
        </p:spPr>
        <p:txBody>
          <a:bodyPr/>
          <a:lstStyle/>
          <a:p>
            <a:pPr marL="0" indent="0" eaLnBrk="1" hangingPunct="1">
              <a:buFontTx/>
              <a:buNone/>
            </a:pPr>
            <a:r>
              <a:rPr lang="en-US" altLang="zh-CN" b="1" smtClean="0">
                <a:solidFill>
                  <a:srgbClr val="0000CC"/>
                </a:solidFill>
              </a:rPr>
              <a:t>3.</a:t>
            </a:r>
            <a:r>
              <a:rPr lang="zh-CN" altLang="en-US" b="1" smtClean="0">
                <a:solidFill>
                  <a:srgbClr val="0000CC"/>
                </a:solidFill>
              </a:rPr>
              <a:t>对参数对象的访问</a:t>
            </a:r>
            <a:endParaRPr lang="zh-CN" altLang="en-US" b="1" smtClean="0">
              <a:solidFill>
                <a:srgbClr val="0000CC"/>
              </a:solidFill>
            </a:endParaRPr>
          </a:p>
          <a:p>
            <a:pPr marL="857250" lvl="1" indent="-457200" eaLnBrk="1" hangingPunct="1">
              <a:buFont typeface="宋体" pitchFamily="2" charset="-122"/>
              <a:buAutoNum type="circleNumDbPlain"/>
            </a:pPr>
            <a:r>
              <a:rPr lang="zh-CN" altLang="en-US" b="1" smtClean="0">
                <a:solidFill>
                  <a:srgbClr val="FF0000"/>
                </a:solidFill>
              </a:rPr>
              <a:t>普通函数</a:t>
            </a:r>
            <a:r>
              <a:rPr lang="zh-CN" altLang="en-US" b="1" smtClean="0"/>
              <a:t>（非类成员）接收参数对象后，在函数体内必须按照</a:t>
            </a:r>
            <a:r>
              <a:rPr lang="zh-CN" altLang="en-US" b="1" smtClean="0">
                <a:solidFill>
                  <a:srgbClr val="0000CC"/>
                </a:solidFill>
              </a:rPr>
              <a:t>访问权限</a:t>
            </a:r>
            <a:r>
              <a:rPr lang="zh-CN" altLang="en-US" b="1" smtClean="0"/>
              <a:t>访问对象成员，即</a:t>
            </a:r>
            <a:r>
              <a:rPr lang="zh-CN" altLang="en-US" b="1" smtClean="0">
                <a:solidFill>
                  <a:srgbClr val="FF0000"/>
                </a:solidFill>
              </a:rPr>
              <a:t>只能访问对象的公有成员</a:t>
            </a:r>
            <a:r>
              <a:rPr lang="zh-CN" altLang="en-US" b="1" smtClean="0"/>
              <a:t>。</a:t>
            </a:r>
            <a:endParaRPr lang="zh-CN" altLang="en-US" b="1" smtClean="0"/>
          </a:p>
          <a:p>
            <a:pPr marL="857250" lvl="1" indent="-457200" eaLnBrk="1" hangingPunct="1">
              <a:buFont typeface="宋体" pitchFamily="2" charset="-122"/>
              <a:buAutoNum type="circleNumDbPlain"/>
            </a:pPr>
            <a:r>
              <a:rPr lang="zh-CN" altLang="en-US" b="1" smtClean="0"/>
              <a:t>类</a:t>
            </a:r>
            <a:r>
              <a:rPr lang="zh-CN" altLang="en-US" b="1" smtClean="0">
                <a:solidFill>
                  <a:srgbClr val="FF0000"/>
                </a:solidFill>
              </a:rPr>
              <a:t>成员函数可以访问</a:t>
            </a:r>
            <a:r>
              <a:rPr lang="zh-CN" altLang="en-US" b="1" smtClean="0">
                <a:solidFill>
                  <a:srgbClr val="0000CC"/>
                </a:solidFill>
              </a:rPr>
              <a:t>本类参数对象的私有、保护、公有成员</a:t>
            </a:r>
            <a:r>
              <a:rPr lang="zh-CN" altLang="en-US" b="1" smtClean="0"/>
              <a:t>。</a:t>
            </a:r>
            <a:r>
              <a:rPr lang="en-US" altLang="zh-CN" b="1" smtClean="0"/>
              <a:t>P126 </a:t>
            </a:r>
            <a:r>
              <a:rPr lang="zh-CN" altLang="en-US" b="1" smtClean="0"/>
              <a:t>例子</a:t>
            </a:r>
            <a:endParaRPr lang="zh-CN" altLang="en-US" b="1" smtClean="0"/>
          </a:p>
          <a:p>
            <a:pPr marL="857250" lvl="1" indent="-457200" eaLnBrk="1" hangingPunct="1">
              <a:buFont typeface="宋体" pitchFamily="2" charset="-122"/>
              <a:buAutoNum type="circleNumDbPlain"/>
            </a:pPr>
            <a:endParaRPr lang="zh-CN" altLang="en-US" b="1" smtClean="0"/>
          </a:p>
          <a:p>
            <a:pPr marL="857250" lvl="1" indent="-457200" eaLnBrk="1" hangingPunct="1">
              <a:buFont typeface="+mj-ea"/>
              <a:buNone/>
            </a:pPr>
            <a:endParaRPr lang="zh-CN" altLang="en-US" b="1" smtClean="0"/>
          </a:p>
        </p:txBody>
      </p:sp>
      <p:sp>
        <p:nvSpPr>
          <p:cNvPr id="189442" name="Rectangle 2"/>
          <p:cNvSpPr>
            <a:spLocks noGrp="1" noChangeArrowheads="1"/>
          </p:cNvSpPr>
          <p:nvPr>
            <p:ph type="title"/>
          </p:nvPr>
        </p:nvSpPr>
        <p:spPr>
          <a:xfrm>
            <a:off x="457200" y="73025"/>
            <a:ext cx="8229600" cy="811213"/>
          </a:xfrm>
        </p:spPr>
        <p:txBody>
          <a:bodyPr/>
          <a:lstStyle/>
          <a:p>
            <a:r>
              <a:rPr lang="en-US" altLang="zh-CN" b="1" smtClean="0"/>
              <a:t>3.11.2 </a:t>
            </a:r>
            <a:r>
              <a:rPr lang="zh-CN" altLang="zh-CN" b="1" smtClean="0"/>
              <a:t>向函数</a:t>
            </a:r>
            <a:r>
              <a:rPr lang="zh-CN" altLang="zh-CN" b="1" smtClean="0">
                <a:solidFill>
                  <a:srgbClr val="FF0000"/>
                </a:solidFill>
              </a:rPr>
              <a:t>传递对象</a:t>
            </a:r>
            <a:endParaRPr lang="zh-CN" altLang="zh-CN" b="1"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wipe(down)">
                                      <p:cBhvr>
                                        <p:cTn id="7" dur="500"/>
                                        <p:tgtEl>
                                          <p:spTgt spid="117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wipe(down)">
                                      <p:cBhvr>
                                        <p:cTn id="12" dur="500"/>
                                        <p:tgtEl>
                                          <p:spTgt spid="117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 calcmode="lin" valueType="num">
                                      <p:cBhvr additive="base">
                                        <p:cTn id="17" dur="500" fill="hold"/>
                                        <p:tgtEl>
                                          <p:spTgt spid="1177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77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684213" y="-100013"/>
            <a:ext cx="7772400" cy="719138"/>
          </a:xfrm>
        </p:spPr>
        <p:txBody>
          <a:bodyPr/>
          <a:lstStyle/>
          <a:p>
            <a:pPr eaLnBrk="1" hangingPunct="1">
              <a:defRPr/>
            </a:pPr>
            <a:r>
              <a:rPr lang="zh-CN" altLang="en-US" sz="4000" b="1" dirty="0">
                <a:effectLst>
                  <a:outerShdw blurRad="38100" dist="38100" dir="2700000" algn="tl">
                    <a:srgbClr val="C0C0C0"/>
                  </a:outerShdw>
                </a:effectLst>
              </a:rPr>
              <a:t>补充</a:t>
            </a:r>
            <a:r>
              <a:rPr lang="en-US" altLang="zh-CN" sz="4000" b="1" dirty="0">
                <a:effectLst>
                  <a:outerShdw blurRad="38100" dist="38100" dir="2700000" algn="tl">
                    <a:srgbClr val="C0C0C0"/>
                  </a:outerShdw>
                </a:effectLst>
              </a:rPr>
              <a:t>:</a:t>
            </a:r>
            <a:r>
              <a:rPr lang="zh-CN" altLang="en-US" sz="4000" b="1" dirty="0">
                <a:effectLst>
                  <a:outerShdw blurRad="38100" dist="38100" dir="2700000" algn="tl">
                    <a:srgbClr val="C0C0C0"/>
                  </a:outerShdw>
                </a:effectLst>
              </a:rPr>
              <a:t>函数</a:t>
            </a:r>
            <a:r>
              <a:rPr lang="zh-CN" altLang="en-US" sz="4000" b="1" dirty="0">
                <a:solidFill>
                  <a:srgbClr val="FF3300"/>
                </a:solidFill>
                <a:effectLst>
                  <a:outerShdw blurRad="38100" dist="38100" dir="2700000" algn="tl">
                    <a:srgbClr val="C0C0C0"/>
                  </a:outerShdw>
                </a:effectLst>
              </a:rPr>
              <a:t>返回对象</a:t>
            </a:r>
            <a:r>
              <a:rPr lang="en-US" altLang="zh-CN" sz="4000" b="1" dirty="0">
                <a:solidFill>
                  <a:srgbClr val="FF3300"/>
                </a:solidFill>
                <a:effectLst>
                  <a:outerShdw blurRad="38100" dist="38100" dir="2700000" algn="tl">
                    <a:srgbClr val="C0C0C0"/>
                  </a:outerShdw>
                </a:effectLst>
              </a:rPr>
              <a:t>(1)</a:t>
            </a:r>
            <a:endParaRPr lang="en-US" altLang="zh-CN" sz="4000" b="1" dirty="0">
              <a:solidFill>
                <a:srgbClr val="FF3300"/>
              </a:solidFill>
              <a:effectLst>
                <a:outerShdw blurRad="38100" dist="38100" dir="2700000" algn="tl">
                  <a:srgbClr val="C0C0C0"/>
                </a:outerShdw>
              </a:effectLst>
            </a:endParaRPr>
          </a:p>
        </p:txBody>
      </p:sp>
      <p:sp>
        <p:nvSpPr>
          <p:cNvPr id="190466" name="Rectangle 3"/>
          <p:cNvSpPr>
            <a:spLocks noGrp="1" noChangeArrowheads="1"/>
          </p:cNvSpPr>
          <p:nvPr>
            <p:ph type="body" idx="4294967295"/>
          </p:nvPr>
        </p:nvSpPr>
        <p:spPr>
          <a:xfrm>
            <a:off x="468313" y="908050"/>
            <a:ext cx="7772400" cy="5949950"/>
          </a:xfrm>
        </p:spPr>
        <p:txBody>
          <a:bodyPr/>
          <a:lstStyle/>
          <a:p>
            <a:pPr eaLnBrk="1" hangingPunct="1">
              <a:lnSpc>
                <a:spcPct val="80000"/>
              </a:lnSpc>
              <a:buFontTx/>
              <a:buNone/>
            </a:pPr>
            <a:r>
              <a:rPr lang="en-US" altLang="zh-CN" sz="2800" b="1" smtClean="0">
                <a:solidFill>
                  <a:srgbClr val="0000CC"/>
                </a:solidFill>
              </a:rPr>
              <a:t>4.</a:t>
            </a:r>
            <a:r>
              <a:rPr lang="zh-CN" altLang="en-US" sz="2800" b="1" smtClean="0">
                <a:solidFill>
                  <a:srgbClr val="0000CC"/>
                </a:solidFill>
              </a:rPr>
              <a:t>函数返回对象</a:t>
            </a:r>
            <a:r>
              <a:rPr lang="en-US" altLang="zh-CN" sz="2800" b="1" smtClean="0">
                <a:solidFill>
                  <a:srgbClr val="0000CC"/>
                </a:solidFill>
              </a:rPr>
              <a:t>:</a:t>
            </a:r>
            <a:r>
              <a:rPr lang="zh-CN" altLang="en-US" sz="2800" b="1" smtClean="0">
                <a:solidFill>
                  <a:srgbClr val="FF0000"/>
                </a:solidFill>
              </a:rPr>
              <a:t>返回对象时要调用拷贝构造函数</a:t>
            </a:r>
            <a:endParaRPr lang="en-US" altLang="zh-CN" sz="2800" b="1" smtClean="0">
              <a:solidFill>
                <a:srgbClr val="FF0000"/>
              </a:solidFill>
            </a:endParaRPr>
          </a:p>
          <a:p>
            <a:pPr eaLnBrk="1" hangingPunct="1">
              <a:lnSpc>
                <a:spcPct val="80000"/>
              </a:lnSpc>
              <a:buFontTx/>
              <a:buNone/>
            </a:pPr>
            <a:r>
              <a:rPr lang="en-US" altLang="zh-CN" sz="1400" b="1" smtClean="0"/>
              <a:t>#include &lt;iostream&gt;</a:t>
            </a:r>
            <a:endParaRPr lang="en-US" altLang="zh-CN" sz="1400" b="1" smtClean="0"/>
          </a:p>
          <a:p>
            <a:pPr eaLnBrk="1" hangingPunct="1">
              <a:lnSpc>
                <a:spcPct val="80000"/>
              </a:lnSpc>
              <a:buFontTx/>
              <a:buNone/>
            </a:pPr>
            <a:r>
              <a:rPr lang="en-US" altLang="zh-CN" sz="1400" b="1" smtClean="0"/>
              <a:t>using namespace std;</a:t>
            </a:r>
            <a:endParaRPr lang="en-US" altLang="zh-CN" sz="1400" b="1" smtClean="0"/>
          </a:p>
          <a:p>
            <a:pPr eaLnBrk="1" hangingPunct="1">
              <a:lnSpc>
                <a:spcPct val="80000"/>
              </a:lnSpc>
              <a:buFontTx/>
              <a:buNone/>
            </a:pPr>
            <a:r>
              <a:rPr lang="en-US" altLang="zh-CN" sz="1400" b="1" smtClean="0"/>
              <a:t>class MyClass{</a:t>
            </a:r>
            <a:endParaRPr lang="en-US" altLang="zh-CN" sz="1400" b="1" smtClean="0"/>
          </a:p>
          <a:p>
            <a:pPr eaLnBrk="1" hangingPunct="1">
              <a:lnSpc>
                <a:spcPct val="80000"/>
              </a:lnSpc>
              <a:buFontTx/>
              <a:buNone/>
            </a:pPr>
            <a:r>
              <a:rPr lang="en-US" altLang="zh-CN" sz="1400" b="1" smtClean="0"/>
              <a:t>	int val;</a:t>
            </a:r>
            <a:endParaRPr lang="en-US" altLang="zh-CN" sz="1400" b="1" smtClean="0"/>
          </a:p>
          <a:p>
            <a:pPr eaLnBrk="1" hangingPunct="1">
              <a:lnSpc>
                <a:spcPct val="80000"/>
              </a:lnSpc>
              <a:buFontTx/>
              <a:buNone/>
            </a:pPr>
            <a:r>
              <a:rPr lang="en-US" altLang="zh-CN" sz="1400" b="1" smtClean="0"/>
              <a:t>public:</a:t>
            </a:r>
            <a:endParaRPr lang="en-US" altLang="zh-CN" sz="1400" b="1" smtClean="0"/>
          </a:p>
          <a:p>
            <a:pPr eaLnBrk="1" hangingPunct="1">
              <a:lnSpc>
                <a:spcPct val="80000"/>
              </a:lnSpc>
              <a:buFontTx/>
              <a:buNone/>
            </a:pPr>
            <a:r>
              <a:rPr lang="en-US" altLang="zh-CN" sz="1400" b="1" smtClean="0"/>
              <a:t>	</a:t>
            </a:r>
            <a:r>
              <a:rPr lang="en-US" altLang="zh-CN" sz="1400" b="1" smtClean="0">
                <a:solidFill>
                  <a:srgbClr val="FF3300"/>
                </a:solidFill>
              </a:rPr>
              <a:t>MyClass(int i){ </a:t>
            </a:r>
            <a:endParaRPr lang="en-US" altLang="zh-CN" sz="1400" b="1" smtClean="0">
              <a:solidFill>
                <a:srgbClr val="FF3300"/>
              </a:solidFill>
            </a:endParaRPr>
          </a:p>
          <a:p>
            <a:pPr eaLnBrk="1" hangingPunct="1">
              <a:lnSpc>
                <a:spcPct val="80000"/>
              </a:lnSpc>
              <a:buFontTx/>
              <a:buNone/>
            </a:pPr>
            <a:r>
              <a:rPr lang="en-US" altLang="zh-CN" sz="1400" b="1" smtClean="0">
                <a:solidFill>
                  <a:srgbClr val="FF3300"/>
                </a:solidFill>
              </a:rPr>
              <a:t>		val=i;</a:t>
            </a:r>
            <a:endParaRPr lang="en-US" altLang="zh-CN" sz="1400" b="1" smtClean="0">
              <a:solidFill>
                <a:srgbClr val="FF3300"/>
              </a:solidFill>
            </a:endParaRPr>
          </a:p>
          <a:p>
            <a:pPr eaLnBrk="1" hangingPunct="1">
              <a:lnSpc>
                <a:spcPct val="80000"/>
              </a:lnSpc>
              <a:buFontTx/>
              <a:buNone/>
            </a:pPr>
            <a:r>
              <a:rPr lang="en-US" altLang="zh-CN" sz="1400" b="1" smtClean="0">
                <a:solidFill>
                  <a:srgbClr val="FF3300"/>
                </a:solidFill>
              </a:rPr>
              <a:t>		cout&lt;&lt;"inside constructor \n";</a:t>
            </a:r>
            <a:endParaRPr lang="en-US" altLang="zh-CN" sz="1400" b="1" smtClean="0">
              <a:solidFill>
                <a:srgbClr val="FF3300"/>
              </a:solidFill>
            </a:endParaRPr>
          </a:p>
          <a:p>
            <a:pPr eaLnBrk="1" hangingPunct="1">
              <a:lnSpc>
                <a:spcPct val="80000"/>
              </a:lnSpc>
              <a:buFontTx/>
              <a:buNone/>
            </a:pPr>
            <a:r>
              <a:rPr lang="en-US" altLang="zh-CN" sz="1400" b="1" smtClean="0">
                <a:solidFill>
                  <a:srgbClr val="FF3300"/>
                </a:solidFill>
              </a:rPr>
              <a:t>	}</a:t>
            </a:r>
            <a:endParaRPr lang="en-US" altLang="zh-CN" sz="1400" b="1" smtClean="0">
              <a:solidFill>
                <a:srgbClr val="FF3300"/>
              </a:solidFill>
            </a:endParaRPr>
          </a:p>
          <a:p>
            <a:pPr eaLnBrk="1" hangingPunct="1">
              <a:lnSpc>
                <a:spcPct val="80000"/>
              </a:lnSpc>
              <a:buFontTx/>
              <a:buNone/>
            </a:pPr>
            <a:r>
              <a:rPr lang="en-US" altLang="zh-CN" sz="1400" b="1" smtClean="0"/>
              <a:t>	int getval(){return val;}</a:t>
            </a:r>
            <a:endParaRPr lang="en-US" altLang="zh-CN" sz="1400" b="1" smtClean="0"/>
          </a:p>
          <a:p>
            <a:pPr eaLnBrk="1" hangingPunct="1">
              <a:lnSpc>
                <a:spcPct val="80000"/>
              </a:lnSpc>
              <a:buFontTx/>
              <a:buNone/>
            </a:pPr>
            <a:r>
              <a:rPr lang="en-US" altLang="zh-CN" sz="1400" b="1" smtClean="0"/>
              <a:t>	</a:t>
            </a:r>
            <a:r>
              <a:rPr lang="en-US" altLang="zh-CN" sz="1400" b="1" smtClean="0">
                <a:solidFill>
                  <a:srgbClr val="FF3300"/>
                </a:solidFill>
              </a:rPr>
              <a:t>~MyClass() { cout&lt;&lt;"Destructor\n";}</a:t>
            </a:r>
            <a:endParaRPr lang="en-US" altLang="zh-CN" sz="1400" b="1" smtClean="0">
              <a:solidFill>
                <a:srgbClr val="FF3300"/>
              </a:solidFill>
            </a:endParaRPr>
          </a:p>
          <a:p>
            <a:pPr eaLnBrk="1" hangingPunct="1">
              <a:lnSpc>
                <a:spcPct val="80000"/>
              </a:lnSpc>
              <a:buFontTx/>
              <a:buNone/>
            </a:pPr>
            <a:r>
              <a:rPr lang="en-US" altLang="zh-CN" sz="1400" b="1" smtClean="0">
                <a:solidFill>
                  <a:srgbClr val="0033CC"/>
                </a:solidFill>
              </a:rPr>
              <a:t>	MyClass MkBigger(){</a:t>
            </a:r>
            <a:endParaRPr lang="en-US" altLang="zh-CN" sz="1400" b="1" smtClean="0">
              <a:solidFill>
                <a:srgbClr val="0033CC"/>
              </a:solidFill>
            </a:endParaRPr>
          </a:p>
          <a:p>
            <a:pPr eaLnBrk="1" hangingPunct="1">
              <a:lnSpc>
                <a:spcPct val="80000"/>
              </a:lnSpc>
              <a:buFontTx/>
              <a:buNone/>
            </a:pPr>
            <a:r>
              <a:rPr lang="en-US" altLang="zh-CN" sz="1400" b="1" smtClean="0">
                <a:solidFill>
                  <a:srgbClr val="0033CC"/>
                </a:solidFill>
              </a:rPr>
              <a:t>		MyClass o(val*2);</a:t>
            </a:r>
            <a:endParaRPr lang="en-US" altLang="zh-CN" sz="1400" b="1" smtClean="0">
              <a:solidFill>
                <a:srgbClr val="0033CC"/>
              </a:solidFill>
            </a:endParaRPr>
          </a:p>
          <a:p>
            <a:pPr eaLnBrk="1" hangingPunct="1">
              <a:lnSpc>
                <a:spcPct val="80000"/>
              </a:lnSpc>
              <a:buFontTx/>
              <a:buNone/>
            </a:pPr>
            <a:r>
              <a:rPr lang="en-US" altLang="zh-CN" sz="1400" b="1" smtClean="0">
                <a:solidFill>
                  <a:srgbClr val="0033CC"/>
                </a:solidFill>
              </a:rPr>
              <a:t>		return o;</a:t>
            </a:r>
            <a:endParaRPr lang="en-US" altLang="zh-CN" sz="1400" b="1" smtClean="0">
              <a:solidFill>
                <a:srgbClr val="0033CC"/>
              </a:solidFill>
            </a:endParaRPr>
          </a:p>
          <a:p>
            <a:pPr eaLnBrk="1" hangingPunct="1">
              <a:lnSpc>
                <a:spcPct val="80000"/>
              </a:lnSpc>
              <a:buFontTx/>
              <a:buNone/>
            </a:pPr>
            <a:r>
              <a:rPr lang="en-US" altLang="zh-CN" sz="1400" b="1" smtClean="0">
                <a:solidFill>
                  <a:srgbClr val="0033CC"/>
                </a:solidFill>
              </a:rPr>
              <a:t>	}</a:t>
            </a:r>
            <a:endParaRPr lang="en-US" altLang="zh-CN" sz="1400" b="1" smtClean="0">
              <a:solidFill>
                <a:srgbClr val="0033CC"/>
              </a:solidFill>
            </a:endParaRPr>
          </a:p>
          <a:p>
            <a:pPr eaLnBrk="1" hangingPunct="1">
              <a:lnSpc>
                <a:spcPct val="80000"/>
              </a:lnSpc>
              <a:buFontTx/>
              <a:buNone/>
            </a:pPr>
            <a:r>
              <a:rPr lang="en-US" altLang="zh-CN" sz="1400" b="1" smtClean="0"/>
              <a:t>};</a:t>
            </a:r>
            <a:endParaRPr lang="en-US" altLang="zh-CN" sz="1400" b="1" smtClean="0"/>
          </a:p>
          <a:p>
            <a:pPr eaLnBrk="1" hangingPunct="1">
              <a:lnSpc>
                <a:spcPct val="80000"/>
              </a:lnSpc>
              <a:buFontTx/>
              <a:buNone/>
            </a:pPr>
            <a:r>
              <a:rPr lang="en-US" altLang="zh-CN" sz="1400" b="1" smtClean="0">
                <a:solidFill>
                  <a:srgbClr val="FF3300"/>
                </a:solidFill>
              </a:rPr>
              <a:t>void display(MyClass  ob)</a:t>
            </a:r>
            <a:endParaRPr lang="en-US" altLang="zh-CN" sz="1400" b="1" smtClean="0">
              <a:solidFill>
                <a:srgbClr val="FF3300"/>
              </a:solidFill>
            </a:endParaRPr>
          </a:p>
          <a:p>
            <a:pPr eaLnBrk="1" hangingPunct="1">
              <a:lnSpc>
                <a:spcPct val="80000"/>
              </a:lnSpc>
              <a:buFontTx/>
              <a:buNone/>
            </a:pPr>
            <a:r>
              <a:rPr lang="en-US" altLang="zh-CN" sz="1400" b="1" smtClean="0">
                <a:solidFill>
                  <a:srgbClr val="FF3300"/>
                </a:solidFill>
              </a:rPr>
              <a:t>{ cout&lt;&lt;ob.getval()&lt;&lt;endl;}</a:t>
            </a:r>
            <a:endParaRPr lang="en-US" altLang="zh-CN" sz="1400" b="1" smtClean="0">
              <a:solidFill>
                <a:srgbClr val="FF3300"/>
              </a:solidFill>
            </a:endParaRPr>
          </a:p>
          <a:p>
            <a:pPr eaLnBrk="1" hangingPunct="1">
              <a:lnSpc>
                <a:spcPct val="80000"/>
              </a:lnSpc>
              <a:buFontTx/>
              <a:buNone/>
            </a:pPr>
            <a:r>
              <a:rPr lang="en-US" altLang="zh-CN" sz="1400" b="1" smtClean="0"/>
              <a:t>main(){</a:t>
            </a:r>
            <a:endParaRPr lang="en-US" altLang="zh-CN" sz="1400" b="1" smtClean="0"/>
          </a:p>
          <a:p>
            <a:pPr eaLnBrk="1" hangingPunct="1">
              <a:lnSpc>
                <a:spcPct val="80000"/>
              </a:lnSpc>
              <a:buFontTx/>
              <a:buNone/>
            </a:pPr>
            <a:r>
              <a:rPr lang="en-US" altLang="zh-CN" sz="1400" b="1" smtClean="0"/>
              <a:t>	MyClass a(10);</a:t>
            </a:r>
            <a:endParaRPr lang="en-US" altLang="zh-CN" sz="1400" b="1" smtClean="0"/>
          </a:p>
          <a:p>
            <a:pPr eaLnBrk="1" hangingPunct="1">
              <a:lnSpc>
                <a:spcPct val="80000"/>
              </a:lnSpc>
              <a:buFontTx/>
              <a:buNone/>
            </a:pPr>
            <a:r>
              <a:rPr lang="en-US" altLang="zh-CN" sz="1400" b="1" smtClean="0"/>
              <a:t>	cout&lt;&lt;"Before calling display().\n";</a:t>
            </a:r>
            <a:endParaRPr lang="en-US" altLang="zh-CN" sz="1400" b="1" smtClean="0"/>
          </a:p>
          <a:p>
            <a:pPr eaLnBrk="1" hangingPunct="1">
              <a:lnSpc>
                <a:spcPct val="80000"/>
              </a:lnSpc>
              <a:buFontTx/>
              <a:buNone/>
            </a:pPr>
            <a:r>
              <a:rPr lang="en-US" altLang="zh-CN" sz="1400" b="1" smtClean="0"/>
              <a:t>	display(a);</a:t>
            </a:r>
            <a:endParaRPr lang="en-US" altLang="zh-CN" sz="1400" b="1" smtClean="0"/>
          </a:p>
          <a:p>
            <a:pPr eaLnBrk="1" hangingPunct="1">
              <a:lnSpc>
                <a:spcPct val="80000"/>
              </a:lnSpc>
              <a:buFontTx/>
              <a:buNone/>
            </a:pPr>
            <a:r>
              <a:rPr lang="en-US" altLang="zh-CN" sz="1400" b="1" smtClean="0"/>
              <a:t>	a=a.MkBigger();</a:t>
            </a:r>
            <a:endParaRPr lang="en-US" altLang="zh-CN" sz="1400" b="1" smtClean="0"/>
          </a:p>
          <a:p>
            <a:pPr eaLnBrk="1" hangingPunct="1">
              <a:lnSpc>
                <a:spcPct val="80000"/>
              </a:lnSpc>
              <a:buFontTx/>
              <a:buNone/>
            </a:pPr>
            <a:r>
              <a:rPr lang="en-US" altLang="zh-CN" sz="1400" b="1" smtClean="0"/>
              <a:t>	cout&lt;&lt;"after display returns.\n";</a:t>
            </a:r>
            <a:endParaRPr lang="en-US" altLang="zh-CN" sz="1400" b="1" smtClean="0"/>
          </a:p>
          <a:p>
            <a:pPr eaLnBrk="1" hangingPunct="1">
              <a:lnSpc>
                <a:spcPct val="80000"/>
              </a:lnSpc>
              <a:buFontTx/>
              <a:buNone/>
            </a:pPr>
            <a:r>
              <a:rPr lang="en-US" altLang="zh-CN" sz="1400" b="1" smtClean="0"/>
              <a:t>}</a:t>
            </a:r>
            <a:endParaRPr lang="en-US" altLang="zh-CN" sz="1400" b="1" smtClean="0"/>
          </a:p>
        </p:txBody>
      </p:sp>
      <p:sp>
        <p:nvSpPr>
          <p:cNvPr id="109572" name="AutoShape 4"/>
          <p:cNvSpPr>
            <a:spLocks noChangeArrowheads="1"/>
          </p:cNvSpPr>
          <p:nvPr/>
        </p:nvSpPr>
        <p:spPr bwMode="auto">
          <a:xfrm>
            <a:off x="4567238" y="1989138"/>
            <a:ext cx="3960812" cy="3455987"/>
          </a:xfrm>
          <a:prstGeom prst="cloudCallout">
            <a:avLst>
              <a:gd name="adj1" fmla="val -60343"/>
              <a:gd name="adj2" fmla="val 61852"/>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rou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lgn="ctr">
              <a:spcBef>
                <a:spcPct val="0"/>
              </a:spcBef>
              <a:buFontTx/>
              <a:buNone/>
              <a:defRPr/>
            </a:pPr>
            <a:r>
              <a:rPr kumimoji="1" lang="zh-CN" altLang="en-US" sz="1800" b="1" dirty="0">
                <a:latin typeface="Times New Roman" panose="02020603050405020304" pitchFamily="18" charset="0"/>
              </a:rPr>
              <a:t>分析输出结果！</a:t>
            </a:r>
            <a:endParaRPr kumimoji="1" lang="zh-CN" altLang="en-US" sz="1800" b="1" dirty="0">
              <a:latin typeface="Times New Roman" panose="02020603050405020304" pitchFamily="18" charset="0"/>
            </a:endParaRPr>
          </a:p>
          <a:p>
            <a:pPr algn="ctr">
              <a:spcBef>
                <a:spcPct val="0"/>
              </a:spcBef>
              <a:buFontTx/>
              <a:buNone/>
              <a:defRPr/>
            </a:pPr>
            <a:r>
              <a:rPr kumimoji="1" lang="zh-CN" altLang="en-US" sz="1800" b="1" dirty="0">
                <a:latin typeface="Times New Roman" panose="02020603050405020304" pitchFamily="18" charset="0"/>
              </a:rPr>
              <a:t>为什么</a:t>
            </a:r>
            <a:r>
              <a:rPr kumimoji="1" lang="zh-CN" altLang="en-US" sz="1800" b="1" dirty="0">
                <a:solidFill>
                  <a:srgbClr val="0000CC"/>
                </a:solidFill>
                <a:latin typeface="Times New Roman" panose="02020603050405020304" pitchFamily="18" charset="0"/>
              </a:rPr>
              <a:t>构造函数被调用</a:t>
            </a:r>
            <a:r>
              <a:rPr kumimoji="1" lang="en-US" altLang="zh-CN" sz="1800" b="1" dirty="0">
                <a:solidFill>
                  <a:srgbClr val="0000CC"/>
                </a:solidFill>
                <a:latin typeface="Times New Roman" panose="02020603050405020304" pitchFamily="18" charset="0"/>
              </a:rPr>
              <a:t>2</a:t>
            </a:r>
            <a:r>
              <a:rPr kumimoji="1" lang="zh-CN" altLang="en-US" sz="1800" b="1" dirty="0">
                <a:solidFill>
                  <a:srgbClr val="0000CC"/>
                </a:solidFill>
                <a:latin typeface="Times New Roman" panose="02020603050405020304" pitchFamily="18" charset="0"/>
              </a:rPr>
              <a:t>次</a:t>
            </a:r>
            <a:r>
              <a:rPr kumimoji="1" lang="en-US" altLang="zh-CN" sz="1800" b="1" dirty="0">
                <a:latin typeface="Times New Roman" panose="02020603050405020304" pitchFamily="18" charset="0"/>
              </a:rPr>
              <a:t>?</a:t>
            </a:r>
            <a:r>
              <a:rPr kumimoji="1" lang="zh-CN" altLang="en-US" sz="1800" b="1" dirty="0">
                <a:latin typeface="Times New Roman" panose="02020603050405020304" pitchFamily="18" charset="0"/>
              </a:rPr>
              <a:t>但析构函数被调用</a:t>
            </a:r>
            <a:r>
              <a:rPr kumimoji="1" lang="en-US" altLang="zh-CN" sz="1800" b="1" dirty="0">
                <a:solidFill>
                  <a:srgbClr val="0000CC"/>
                </a:solidFill>
                <a:latin typeface="Times New Roman" panose="02020603050405020304" pitchFamily="18" charset="0"/>
              </a:rPr>
              <a:t>4</a:t>
            </a:r>
            <a:r>
              <a:rPr kumimoji="1" lang="zh-CN" altLang="en-US" sz="1800" b="1" dirty="0">
                <a:solidFill>
                  <a:srgbClr val="0000CC"/>
                </a:solidFill>
                <a:latin typeface="Times New Roman" panose="02020603050405020304" pitchFamily="18" charset="0"/>
              </a:rPr>
              <a:t>次</a:t>
            </a:r>
            <a:r>
              <a:rPr kumimoji="1" lang="en-US" altLang="zh-CN" sz="1800" b="1" dirty="0">
                <a:solidFill>
                  <a:srgbClr val="0000CC"/>
                </a:solidFill>
                <a:latin typeface="Times New Roman" panose="02020603050405020304" pitchFamily="18" charset="0"/>
              </a:rPr>
              <a:t>?</a:t>
            </a:r>
            <a:endParaRPr kumimoji="1" lang="en-US" altLang="zh-CN" sz="1800" b="1" dirty="0">
              <a:solidFill>
                <a:srgbClr val="0000CC"/>
              </a:solidFill>
              <a:latin typeface="Times New Roman" panose="02020603050405020304" pitchFamily="18" charset="0"/>
            </a:endParaRPr>
          </a:p>
          <a:p>
            <a:pPr algn="ctr">
              <a:spcBef>
                <a:spcPct val="0"/>
              </a:spcBef>
              <a:buFontTx/>
              <a:buNone/>
              <a:defRPr/>
            </a:pPr>
            <a:endParaRPr kumimoji="1" lang="en-US" altLang="zh-CN" sz="1800" b="1" dirty="0">
              <a:solidFill>
                <a:srgbClr val="FFFF00"/>
              </a:solidFill>
              <a:latin typeface="Times New Roman" panose="02020603050405020304" pitchFamily="18" charset="0"/>
            </a:endParaRPr>
          </a:p>
          <a:p>
            <a:pPr algn="ctr">
              <a:spcBef>
                <a:spcPct val="0"/>
              </a:spcBef>
              <a:buFontTx/>
              <a:buNone/>
              <a:defRPr/>
            </a:pPr>
            <a:r>
              <a:rPr kumimoji="1" lang="zh-CN" altLang="en-US" sz="1800" b="1" dirty="0">
                <a:solidFill>
                  <a:srgbClr val="0000CC"/>
                </a:solidFill>
                <a:latin typeface="Times New Roman" panose="02020603050405020304" pitchFamily="18" charset="0"/>
              </a:rPr>
              <a:t>提示</a:t>
            </a:r>
            <a:r>
              <a:rPr kumimoji="1" lang="en-US" altLang="zh-CN" sz="1800" b="1" dirty="0">
                <a:solidFill>
                  <a:srgbClr val="0000CC"/>
                </a:solidFill>
                <a:latin typeface="Times New Roman" panose="02020603050405020304" pitchFamily="18" charset="0"/>
              </a:rPr>
              <a:t>:</a:t>
            </a:r>
            <a:r>
              <a:rPr kumimoji="1" lang="zh-CN" altLang="en-US" sz="1800" b="1" dirty="0">
                <a:solidFill>
                  <a:srgbClr val="0000CC"/>
                </a:solidFill>
                <a:latin typeface="Times New Roman" panose="02020603050405020304" pitchFamily="18" charset="0"/>
              </a:rPr>
              <a:t>注意拷贝构造函数</a:t>
            </a:r>
            <a:endParaRPr kumimoji="1" lang="zh-CN" altLang="en-US" sz="1800" b="1" dirty="0">
              <a:solidFill>
                <a:srgbClr val="0000CC"/>
              </a:solidFill>
              <a:latin typeface="Times New Roman" panose="02020603050405020304" pitchFamily="18" charset="0"/>
            </a:endParaRPr>
          </a:p>
          <a:p>
            <a:pPr algn="ctr">
              <a:spcBef>
                <a:spcPct val="0"/>
              </a:spcBef>
              <a:buFontTx/>
              <a:buNone/>
              <a:defRPr/>
            </a:pPr>
            <a:endParaRPr kumimoji="1" lang="en-US" altLang="zh-CN" sz="1800" b="1" dirty="0">
              <a:solidFill>
                <a:srgbClr val="FFFF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ppt_x"/>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p:bld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684213" y="188913"/>
            <a:ext cx="7772400" cy="503237"/>
          </a:xfrm>
        </p:spPr>
        <p:txBody>
          <a:bodyPr/>
          <a:lstStyle/>
          <a:p>
            <a:pPr eaLnBrk="1" hangingPunct="1">
              <a:defRPr/>
            </a:pPr>
            <a:r>
              <a:rPr lang="zh-CN" altLang="en-US" sz="4000" b="1" dirty="0">
                <a:effectLst>
                  <a:outerShdw blurRad="38100" dist="38100" dir="2700000" algn="tl">
                    <a:srgbClr val="C0C0C0"/>
                  </a:outerShdw>
                </a:effectLst>
              </a:rPr>
              <a:t>补充</a:t>
            </a:r>
            <a:r>
              <a:rPr lang="en-US" altLang="zh-CN" sz="4000" b="1" dirty="0">
                <a:effectLst>
                  <a:outerShdw blurRad="38100" dist="38100" dir="2700000" algn="tl">
                    <a:srgbClr val="C0C0C0"/>
                  </a:outerShdw>
                </a:effectLst>
              </a:rPr>
              <a:t>:</a:t>
            </a:r>
            <a:r>
              <a:rPr lang="zh-CN" altLang="en-US" sz="4000" b="1" dirty="0">
                <a:effectLst>
                  <a:outerShdw blurRad="38100" dist="38100" dir="2700000" algn="tl">
                    <a:srgbClr val="C0C0C0"/>
                  </a:outerShdw>
                </a:effectLst>
              </a:rPr>
              <a:t>函数</a:t>
            </a:r>
            <a:r>
              <a:rPr lang="zh-CN" altLang="en-US" sz="4000" b="1" dirty="0">
                <a:solidFill>
                  <a:srgbClr val="FF3300"/>
                </a:solidFill>
                <a:effectLst>
                  <a:outerShdw blurRad="38100" dist="38100" dir="2700000" algn="tl">
                    <a:srgbClr val="C0C0C0"/>
                  </a:outerShdw>
                </a:effectLst>
              </a:rPr>
              <a:t>返回对象</a:t>
            </a:r>
            <a:r>
              <a:rPr lang="en-US" altLang="zh-CN" sz="4000" b="1" dirty="0">
                <a:solidFill>
                  <a:srgbClr val="FF3300"/>
                </a:solidFill>
                <a:effectLst>
                  <a:outerShdw blurRad="38100" dist="38100" dir="2700000" algn="tl">
                    <a:srgbClr val="C0C0C0"/>
                  </a:outerShdw>
                </a:effectLst>
              </a:rPr>
              <a:t>(2)</a:t>
            </a:r>
            <a:endParaRPr lang="en-US" altLang="zh-CN" sz="4000" b="1" dirty="0">
              <a:solidFill>
                <a:srgbClr val="FF3300"/>
              </a:solidFill>
              <a:effectLst>
                <a:outerShdw blurRad="38100" dist="38100" dir="2700000" algn="tl">
                  <a:srgbClr val="C0C0C0"/>
                </a:outerShdw>
              </a:effectLst>
            </a:endParaRPr>
          </a:p>
        </p:txBody>
      </p:sp>
      <p:sp>
        <p:nvSpPr>
          <p:cNvPr id="191490" name="Rectangle 3"/>
          <p:cNvSpPr>
            <a:spLocks noGrp="1" noChangeArrowheads="1"/>
          </p:cNvSpPr>
          <p:nvPr>
            <p:ph type="body" idx="4294967295"/>
          </p:nvPr>
        </p:nvSpPr>
        <p:spPr>
          <a:xfrm>
            <a:off x="468313" y="838200"/>
            <a:ext cx="8280400" cy="6119813"/>
          </a:xfrm>
        </p:spPr>
        <p:txBody>
          <a:bodyPr/>
          <a:lstStyle/>
          <a:p>
            <a:pPr eaLnBrk="1" hangingPunct="1">
              <a:lnSpc>
                <a:spcPct val="80000"/>
              </a:lnSpc>
              <a:buFontTx/>
              <a:buNone/>
            </a:pPr>
            <a:r>
              <a:rPr lang="en-US" altLang="zh-CN" sz="1400" b="1" smtClean="0"/>
              <a:t>#include &lt;iostream&gt;</a:t>
            </a:r>
            <a:endParaRPr lang="en-US" altLang="zh-CN" sz="1400" b="1" smtClean="0"/>
          </a:p>
          <a:p>
            <a:pPr eaLnBrk="1" hangingPunct="1">
              <a:lnSpc>
                <a:spcPct val="80000"/>
              </a:lnSpc>
              <a:buFontTx/>
              <a:buNone/>
            </a:pPr>
            <a:r>
              <a:rPr lang="en-US" altLang="zh-CN" sz="1400" b="1" smtClean="0"/>
              <a:t>using namespace std;</a:t>
            </a:r>
            <a:endParaRPr lang="en-US" altLang="zh-CN" sz="1400" b="1" smtClean="0"/>
          </a:p>
          <a:p>
            <a:pPr eaLnBrk="1" hangingPunct="1">
              <a:lnSpc>
                <a:spcPct val="80000"/>
              </a:lnSpc>
              <a:buFontTx/>
              <a:buNone/>
            </a:pPr>
            <a:r>
              <a:rPr lang="en-US" altLang="zh-CN" sz="1400" b="1" smtClean="0"/>
              <a:t>class MyClass{</a:t>
            </a:r>
            <a:endParaRPr lang="en-US" altLang="zh-CN" sz="1400" b="1" smtClean="0"/>
          </a:p>
          <a:p>
            <a:pPr eaLnBrk="1" hangingPunct="1">
              <a:lnSpc>
                <a:spcPct val="80000"/>
              </a:lnSpc>
              <a:buFontTx/>
              <a:buNone/>
            </a:pPr>
            <a:r>
              <a:rPr lang="en-US" altLang="zh-CN" sz="1400" b="1" smtClean="0"/>
              <a:t>	int val;</a:t>
            </a:r>
            <a:endParaRPr lang="en-US" altLang="zh-CN" sz="1400" b="1" smtClean="0"/>
          </a:p>
          <a:p>
            <a:pPr eaLnBrk="1" hangingPunct="1">
              <a:lnSpc>
                <a:spcPct val="80000"/>
              </a:lnSpc>
              <a:buFontTx/>
              <a:buNone/>
            </a:pPr>
            <a:r>
              <a:rPr lang="en-US" altLang="zh-CN" sz="1400" b="1" smtClean="0"/>
              <a:t>public:</a:t>
            </a:r>
            <a:endParaRPr lang="en-US" altLang="zh-CN" sz="1400" b="1" smtClean="0"/>
          </a:p>
          <a:p>
            <a:pPr eaLnBrk="1" hangingPunct="1">
              <a:lnSpc>
                <a:spcPct val="80000"/>
              </a:lnSpc>
              <a:buFontTx/>
              <a:buNone/>
            </a:pPr>
            <a:r>
              <a:rPr lang="en-US" altLang="zh-CN" sz="1400" b="1" smtClean="0"/>
              <a:t>	MyClass(int i){ </a:t>
            </a:r>
            <a:endParaRPr lang="en-US" altLang="zh-CN" sz="1400" b="1" smtClean="0"/>
          </a:p>
          <a:p>
            <a:pPr eaLnBrk="1" hangingPunct="1">
              <a:lnSpc>
                <a:spcPct val="80000"/>
              </a:lnSpc>
              <a:buFontTx/>
              <a:buNone/>
            </a:pPr>
            <a:r>
              <a:rPr lang="en-US" altLang="zh-CN" sz="1400" b="1" smtClean="0"/>
              <a:t>		val=i;</a:t>
            </a:r>
            <a:endParaRPr lang="en-US" altLang="zh-CN" sz="1400" b="1" smtClean="0"/>
          </a:p>
          <a:p>
            <a:pPr eaLnBrk="1" hangingPunct="1">
              <a:lnSpc>
                <a:spcPct val="80000"/>
              </a:lnSpc>
              <a:buFontTx/>
              <a:buNone/>
            </a:pPr>
            <a:r>
              <a:rPr lang="en-US" altLang="zh-CN" sz="1400" b="1" smtClean="0"/>
              <a:t>		cout&lt;&lt;"inside constructor \n";</a:t>
            </a:r>
            <a:endParaRPr lang="en-US" altLang="zh-CN" sz="1400" b="1" smtClean="0"/>
          </a:p>
          <a:p>
            <a:pPr eaLnBrk="1" hangingPunct="1">
              <a:lnSpc>
                <a:spcPct val="80000"/>
              </a:lnSpc>
              <a:buFontTx/>
              <a:buNone/>
            </a:pPr>
            <a:r>
              <a:rPr lang="en-US" altLang="zh-CN" sz="1400" b="1" smtClean="0"/>
              <a:t>	}</a:t>
            </a:r>
            <a:endParaRPr lang="en-US" altLang="zh-CN" sz="1400" b="1" smtClean="0"/>
          </a:p>
          <a:p>
            <a:pPr eaLnBrk="1" hangingPunct="1">
              <a:lnSpc>
                <a:spcPct val="80000"/>
              </a:lnSpc>
              <a:buFontTx/>
              <a:buNone/>
            </a:pPr>
            <a:r>
              <a:rPr lang="en-US" altLang="zh-CN" sz="1400" b="1" smtClean="0"/>
              <a:t>	</a:t>
            </a:r>
            <a:r>
              <a:rPr lang="en-US" altLang="zh-CN" sz="1400" b="1" smtClean="0">
                <a:solidFill>
                  <a:srgbClr val="FF3300"/>
                </a:solidFill>
              </a:rPr>
              <a:t>int getval(){return val;}</a:t>
            </a:r>
            <a:endParaRPr lang="en-US" altLang="zh-CN" sz="1400" b="1" smtClean="0">
              <a:solidFill>
                <a:srgbClr val="FF3300"/>
              </a:solidFill>
            </a:endParaRPr>
          </a:p>
          <a:p>
            <a:pPr eaLnBrk="1" hangingPunct="1">
              <a:lnSpc>
                <a:spcPct val="80000"/>
              </a:lnSpc>
              <a:buFontTx/>
              <a:buNone/>
            </a:pPr>
            <a:r>
              <a:rPr lang="en-US" altLang="zh-CN" sz="1400" b="1" smtClean="0"/>
              <a:t>	~MyClass() { cout&lt;&lt;"Destructor\n";}</a:t>
            </a:r>
            <a:endParaRPr lang="en-US" altLang="zh-CN" sz="1400" b="1" smtClean="0"/>
          </a:p>
          <a:p>
            <a:pPr eaLnBrk="1" hangingPunct="1">
              <a:lnSpc>
                <a:spcPct val="80000"/>
              </a:lnSpc>
              <a:buFontTx/>
              <a:buNone/>
            </a:pPr>
            <a:r>
              <a:rPr lang="en-US" altLang="zh-CN" sz="1400" b="1" smtClean="0"/>
              <a:t>	</a:t>
            </a:r>
            <a:endParaRPr lang="en-US" altLang="zh-CN" sz="1400" b="1" smtClean="0"/>
          </a:p>
          <a:p>
            <a:pPr eaLnBrk="1" hangingPunct="1">
              <a:lnSpc>
                <a:spcPct val="80000"/>
              </a:lnSpc>
              <a:buFontTx/>
              <a:buNone/>
            </a:pPr>
            <a:r>
              <a:rPr lang="en-US" altLang="zh-CN" sz="1400" b="1" smtClean="0"/>
              <a:t>};</a:t>
            </a:r>
            <a:endParaRPr lang="en-US" altLang="zh-CN" sz="1400" b="1" smtClean="0"/>
          </a:p>
          <a:p>
            <a:pPr eaLnBrk="1" hangingPunct="1">
              <a:lnSpc>
                <a:spcPct val="80000"/>
              </a:lnSpc>
              <a:buFontTx/>
              <a:buNone/>
            </a:pPr>
            <a:r>
              <a:rPr lang="en-US" altLang="zh-CN" sz="1400" b="1" smtClean="0">
                <a:solidFill>
                  <a:srgbClr val="0033CC"/>
                </a:solidFill>
              </a:rPr>
              <a:t>MyClass MkBigger(MyClass b){</a:t>
            </a:r>
            <a:endParaRPr lang="en-US" altLang="zh-CN" sz="1400" b="1" smtClean="0">
              <a:solidFill>
                <a:srgbClr val="0033CC"/>
              </a:solidFill>
            </a:endParaRPr>
          </a:p>
          <a:p>
            <a:pPr eaLnBrk="1" hangingPunct="1">
              <a:lnSpc>
                <a:spcPct val="80000"/>
              </a:lnSpc>
              <a:buFontTx/>
              <a:buNone/>
            </a:pPr>
            <a:r>
              <a:rPr lang="en-US" altLang="zh-CN" sz="1400" b="1" smtClean="0">
                <a:solidFill>
                  <a:srgbClr val="0033CC"/>
                </a:solidFill>
              </a:rPr>
              <a:t>		MyClass o(b.getval()*2);</a:t>
            </a:r>
            <a:endParaRPr lang="en-US" altLang="zh-CN" sz="1400" b="1" smtClean="0">
              <a:solidFill>
                <a:srgbClr val="0033CC"/>
              </a:solidFill>
            </a:endParaRPr>
          </a:p>
          <a:p>
            <a:pPr eaLnBrk="1" hangingPunct="1">
              <a:lnSpc>
                <a:spcPct val="80000"/>
              </a:lnSpc>
              <a:buFontTx/>
              <a:buNone/>
            </a:pPr>
            <a:r>
              <a:rPr lang="en-US" altLang="zh-CN" sz="1400" b="1" smtClean="0">
                <a:solidFill>
                  <a:srgbClr val="0033CC"/>
                </a:solidFill>
              </a:rPr>
              <a:t>		return o;</a:t>
            </a:r>
            <a:endParaRPr lang="en-US" altLang="zh-CN" sz="1400" b="1" smtClean="0">
              <a:solidFill>
                <a:srgbClr val="0033CC"/>
              </a:solidFill>
            </a:endParaRPr>
          </a:p>
          <a:p>
            <a:pPr eaLnBrk="1" hangingPunct="1">
              <a:lnSpc>
                <a:spcPct val="80000"/>
              </a:lnSpc>
              <a:buFontTx/>
              <a:buNone/>
            </a:pPr>
            <a:r>
              <a:rPr lang="en-US" altLang="zh-CN" sz="1400" b="1" smtClean="0">
                <a:solidFill>
                  <a:srgbClr val="0033CC"/>
                </a:solidFill>
              </a:rPr>
              <a:t>	}</a:t>
            </a:r>
            <a:endParaRPr lang="en-US" altLang="zh-CN" sz="1400" b="1" smtClean="0">
              <a:solidFill>
                <a:srgbClr val="0033CC"/>
              </a:solidFill>
            </a:endParaRPr>
          </a:p>
          <a:p>
            <a:pPr eaLnBrk="1" hangingPunct="1">
              <a:lnSpc>
                <a:spcPct val="80000"/>
              </a:lnSpc>
              <a:buFontTx/>
              <a:buNone/>
            </a:pPr>
            <a:r>
              <a:rPr lang="en-US" altLang="zh-CN" sz="1400" b="1" smtClean="0">
                <a:solidFill>
                  <a:srgbClr val="FF3300"/>
                </a:solidFill>
              </a:rPr>
              <a:t>void display(MyClass  ob)</a:t>
            </a:r>
            <a:endParaRPr lang="en-US" altLang="zh-CN" sz="1400" b="1" smtClean="0">
              <a:solidFill>
                <a:srgbClr val="FF3300"/>
              </a:solidFill>
            </a:endParaRPr>
          </a:p>
          <a:p>
            <a:pPr eaLnBrk="1" hangingPunct="1">
              <a:lnSpc>
                <a:spcPct val="80000"/>
              </a:lnSpc>
              <a:buFontTx/>
              <a:buNone/>
            </a:pPr>
            <a:r>
              <a:rPr lang="en-US" altLang="zh-CN" sz="1400" b="1" smtClean="0">
                <a:solidFill>
                  <a:srgbClr val="FF3300"/>
                </a:solidFill>
              </a:rPr>
              <a:t>{ cout&lt;&lt;ob.getval()&lt;&lt;endl;}</a:t>
            </a:r>
            <a:endParaRPr lang="en-US" altLang="zh-CN" sz="1400" b="1" smtClean="0">
              <a:solidFill>
                <a:srgbClr val="FF3300"/>
              </a:solidFill>
            </a:endParaRPr>
          </a:p>
          <a:p>
            <a:pPr eaLnBrk="1" hangingPunct="1">
              <a:lnSpc>
                <a:spcPct val="80000"/>
              </a:lnSpc>
              <a:buFontTx/>
              <a:buNone/>
            </a:pPr>
            <a:r>
              <a:rPr lang="en-US" altLang="zh-CN" sz="1400" b="1" smtClean="0"/>
              <a:t>main(){</a:t>
            </a:r>
            <a:endParaRPr lang="en-US" altLang="zh-CN" sz="1400" b="1" smtClean="0"/>
          </a:p>
          <a:p>
            <a:pPr eaLnBrk="1" hangingPunct="1">
              <a:lnSpc>
                <a:spcPct val="80000"/>
              </a:lnSpc>
              <a:buFontTx/>
              <a:buNone/>
            </a:pPr>
            <a:r>
              <a:rPr lang="en-US" altLang="zh-CN" sz="1400" b="1" smtClean="0"/>
              <a:t>	MyClass a(10);</a:t>
            </a:r>
            <a:endParaRPr lang="en-US" altLang="zh-CN" sz="1400" b="1" smtClean="0"/>
          </a:p>
          <a:p>
            <a:pPr eaLnBrk="1" hangingPunct="1">
              <a:lnSpc>
                <a:spcPct val="80000"/>
              </a:lnSpc>
              <a:buFontTx/>
              <a:buNone/>
            </a:pPr>
            <a:r>
              <a:rPr lang="en-US" altLang="zh-CN" sz="1400" b="1" smtClean="0"/>
              <a:t>	cout&lt;&lt;"Before calling display().\n";</a:t>
            </a:r>
            <a:endParaRPr lang="en-US" altLang="zh-CN" sz="1400" b="1" smtClean="0"/>
          </a:p>
          <a:p>
            <a:pPr eaLnBrk="1" hangingPunct="1">
              <a:lnSpc>
                <a:spcPct val="80000"/>
              </a:lnSpc>
              <a:buFontTx/>
              <a:buNone/>
            </a:pPr>
            <a:r>
              <a:rPr lang="en-US" altLang="zh-CN" sz="1400" b="1" smtClean="0"/>
              <a:t>	display(a);</a:t>
            </a:r>
            <a:endParaRPr lang="en-US" altLang="zh-CN" sz="1400" b="1" smtClean="0"/>
          </a:p>
          <a:p>
            <a:pPr eaLnBrk="1" hangingPunct="1">
              <a:lnSpc>
                <a:spcPct val="80000"/>
              </a:lnSpc>
              <a:buFontTx/>
              <a:buNone/>
            </a:pPr>
            <a:r>
              <a:rPr lang="en-US" altLang="zh-CN" sz="1400" b="1" smtClean="0"/>
              <a:t>	a=MkBigger(a);</a:t>
            </a:r>
            <a:endParaRPr lang="en-US" altLang="zh-CN" sz="1400" b="1" smtClean="0"/>
          </a:p>
          <a:p>
            <a:pPr eaLnBrk="1" hangingPunct="1">
              <a:lnSpc>
                <a:spcPct val="80000"/>
              </a:lnSpc>
              <a:buFontTx/>
              <a:buNone/>
            </a:pPr>
            <a:r>
              <a:rPr lang="en-US" altLang="zh-CN" sz="1400" b="1" smtClean="0"/>
              <a:t>	cout&lt;&lt;"after display returns.\n";</a:t>
            </a:r>
            <a:endParaRPr lang="en-US" altLang="zh-CN" sz="1400" b="1" smtClean="0"/>
          </a:p>
          <a:p>
            <a:pPr eaLnBrk="1" hangingPunct="1">
              <a:lnSpc>
                <a:spcPct val="80000"/>
              </a:lnSpc>
              <a:buFontTx/>
              <a:buNone/>
            </a:pPr>
            <a:r>
              <a:rPr lang="en-US" altLang="zh-CN" sz="1400" b="1" smtClean="0"/>
              <a:t>}</a:t>
            </a:r>
            <a:endParaRPr lang="en-US" altLang="zh-CN" sz="1400" b="1" smtClean="0"/>
          </a:p>
        </p:txBody>
      </p:sp>
      <p:sp>
        <p:nvSpPr>
          <p:cNvPr id="109572" name="AutoShape 4"/>
          <p:cNvSpPr>
            <a:spLocks noChangeArrowheads="1"/>
          </p:cNvSpPr>
          <p:nvPr/>
        </p:nvSpPr>
        <p:spPr bwMode="auto">
          <a:xfrm>
            <a:off x="4859338" y="1052513"/>
            <a:ext cx="3960812" cy="3960812"/>
          </a:xfrm>
          <a:prstGeom prst="cloudCallout">
            <a:avLst>
              <a:gd name="adj1" fmla="val -60343"/>
              <a:gd name="adj2" fmla="val 61852"/>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rou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lgn="ctr">
              <a:spcBef>
                <a:spcPct val="0"/>
              </a:spcBef>
              <a:buFontTx/>
              <a:buNone/>
              <a:defRPr/>
            </a:pPr>
            <a:r>
              <a:rPr kumimoji="1" lang="zh-CN" altLang="en-US" sz="2400" b="1" dirty="0">
                <a:latin typeface="Times New Roman" panose="02020603050405020304" pitchFamily="18" charset="0"/>
              </a:rPr>
              <a:t>分析输出结果！</a:t>
            </a:r>
            <a:endParaRPr kumimoji="1" lang="zh-CN" altLang="en-US" sz="2400" b="1" dirty="0">
              <a:latin typeface="Times New Roman" panose="02020603050405020304" pitchFamily="18" charset="0"/>
            </a:endParaRPr>
          </a:p>
          <a:p>
            <a:pPr algn="ctr">
              <a:spcBef>
                <a:spcPct val="0"/>
              </a:spcBef>
              <a:buFontTx/>
              <a:buNone/>
              <a:defRPr/>
            </a:pPr>
            <a:r>
              <a:rPr kumimoji="1" lang="zh-CN" altLang="en-US" sz="2400" b="1" dirty="0">
                <a:latin typeface="Times New Roman" panose="02020603050405020304" pitchFamily="18" charset="0"/>
              </a:rPr>
              <a:t>为什么</a:t>
            </a:r>
            <a:r>
              <a:rPr kumimoji="1" lang="zh-CN" altLang="en-US" sz="2400" b="1" dirty="0">
                <a:solidFill>
                  <a:srgbClr val="0000CC"/>
                </a:solidFill>
                <a:latin typeface="Times New Roman" panose="02020603050405020304" pitchFamily="18" charset="0"/>
              </a:rPr>
              <a:t>构造函数被调用</a:t>
            </a:r>
            <a:r>
              <a:rPr kumimoji="1" lang="en-US" altLang="zh-CN" sz="2400" b="1" dirty="0">
                <a:solidFill>
                  <a:srgbClr val="0000CC"/>
                </a:solidFill>
                <a:latin typeface="Times New Roman" panose="02020603050405020304" pitchFamily="18" charset="0"/>
              </a:rPr>
              <a:t>2</a:t>
            </a:r>
            <a:r>
              <a:rPr kumimoji="1" lang="zh-CN" altLang="en-US" sz="2400" b="1" dirty="0">
                <a:solidFill>
                  <a:srgbClr val="0000CC"/>
                </a:solidFill>
                <a:latin typeface="Times New Roman" panose="02020603050405020304" pitchFamily="18" charset="0"/>
              </a:rPr>
              <a:t>次</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但析构函数被调用</a:t>
            </a:r>
            <a:r>
              <a:rPr kumimoji="1" lang="en-US" altLang="zh-CN" sz="2400" b="1" dirty="0">
                <a:solidFill>
                  <a:srgbClr val="0000CC"/>
                </a:solidFill>
                <a:latin typeface="Times New Roman" panose="02020603050405020304" pitchFamily="18" charset="0"/>
              </a:rPr>
              <a:t>5</a:t>
            </a:r>
            <a:r>
              <a:rPr kumimoji="1" lang="zh-CN" altLang="en-US" sz="2400" b="1" dirty="0">
                <a:solidFill>
                  <a:srgbClr val="0000CC"/>
                </a:solidFill>
                <a:latin typeface="Times New Roman" panose="02020603050405020304" pitchFamily="18" charset="0"/>
              </a:rPr>
              <a:t>次</a:t>
            </a:r>
            <a:r>
              <a:rPr kumimoji="1" lang="en-US" altLang="zh-CN" sz="2400" b="1" dirty="0">
                <a:solidFill>
                  <a:srgbClr val="0000CC"/>
                </a:solidFill>
                <a:latin typeface="Times New Roman" panose="02020603050405020304" pitchFamily="18" charset="0"/>
              </a:rPr>
              <a:t>?</a:t>
            </a:r>
            <a:endParaRPr kumimoji="1" lang="en-US" altLang="zh-CN" sz="2400" b="1" dirty="0">
              <a:solidFill>
                <a:srgbClr val="0000CC"/>
              </a:solidFill>
              <a:latin typeface="Times New Roman" panose="02020603050405020304" pitchFamily="18" charset="0"/>
            </a:endParaRPr>
          </a:p>
          <a:p>
            <a:pPr algn="ctr">
              <a:spcBef>
                <a:spcPct val="0"/>
              </a:spcBef>
              <a:buFontTx/>
              <a:buNone/>
              <a:defRPr/>
            </a:pPr>
            <a:endParaRPr kumimoji="1" lang="en-US" altLang="zh-CN" sz="2400" b="1" dirty="0">
              <a:solidFill>
                <a:srgbClr val="0000CC"/>
              </a:solidFill>
              <a:latin typeface="Times New Roman" panose="02020603050405020304" pitchFamily="18" charset="0"/>
            </a:endParaRPr>
          </a:p>
          <a:p>
            <a:pPr algn="ctr">
              <a:spcBef>
                <a:spcPct val="0"/>
              </a:spcBef>
              <a:buFontTx/>
              <a:buNone/>
              <a:defRPr/>
            </a:pPr>
            <a:r>
              <a:rPr kumimoji="1" lang="zh-CN" altLang="en-US" sz="2400" b="1" dirty="0">
                <a:solidFill>
                  <a:srgbClr val="0000CC"/>
                </a:solidFill>
                <a:latin typeface="Times New Roman" panose="02020603050405020304" pitchFamily="18" charset="0"/>
              </a:rPr>
              <a:t>提示</a:t>
            </a:r>
            <a:r>
              <a:rPr kumimoji="1" lang="en-US" altLang="zh-CN" sz="2400" b="1" dirty="0">
                <a:solidFill>
                  <a:srgbClr val="0000CC"/>
                </a:solidFill>
                <a:latin typeface="Times New Roman" panose="02020603050405020304" pitchFamily="18" charset="0"/>
              </a:rPr>
              <a:t>:</a:t>
            </a:r>
            <a:r>
              <a:rPr kumimoji="1" lang="zh-CN" altLang="en-US" sz="2400" b="1" dirty="0">
                <a:solidFill>
                  <a:srgbClr val="0000CC"/>
                </a:solidFill>
                <a:latin typeface="Times New Roman" panose="02020603050405020304" pitchFamily="18" charset="0"/>
              </a:rPr>
              <a:t>注意拷贝构造函数</a:t>
            </a:r>
            <a:endParaRPr kumimoji="1" lang="zh-CN" altLang="en-US" sz="2400" b="1" dirty="0">
              <a:solidFill>
                <a:srgbClr val="0000CC"/>
              </a:solidFill>
              <a:latin typeface="Times New Roman" panose="02020603050405020304" pitchFamily="18" charset="0"/>
            </a:endParaRPr>
          </a:p>
          <a:p>
            <a:pPr algn="ctr">
              <a:spcBef>
                <a:spcPct val="0"/>
              </a:spcBef>
              <a:buFontTx/>
              <a:buNone/>
              <a:defRPr/>
            </a:pPr>
            <a:endParaRPr kumimoji="1" lang="en-US" altLang="zh-CN" sz="2400" b="1" dirty="0">
              <a:solidFill>
                <a:srgbClr val="FFFF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ppt_x"/>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title"/>
          </p:nvPr>
        </p:nvSpPr>
        <p:spPr>
          <a:xfrm>
            <a:off x="685800" y="0"/>
            <a:ext cx="7772400" cy="908050"/>
          </a:xfrm>
        </p:spPr>
        <p:txBody>
          <a:bodyPr/>
          <a:lstStyle/>
          <a:p>
            <a:pPr eaLnBrk="1" hangingPunct="1"/>
            <a:r>
              <a:rPr lang="en-US" altLang="zh-CN" b="1" smtClean="0"/>
              <a:t>3.11.3 </a:t>
            </a:r>
            <a:r>
              <a:rPr lang="zh-CN" altLang="en-US" b="1" smtClean="0"/>
              <a:t>类</a:t>
            </a:r>
            <a:r>
              <a:rPr lang="zh-CN" altLang="en-US" b="1" smtClean="0">
                <a:solidFill>
                  <a:srgbClr val="FF3300"/>
                </a:solidFill>
              </a:rPr>
              <a:t>对象</a:t>
            </a:r>
            <a:r>
              <a:rPr lang="zh-CN" altLang="en-US" b="1" smtClean="0"/>
              <a:t>成员</a:t>
            </a:r>
            <a:endParaRPr lang="zh-CN" altLang="en-US" b="1" smtClean="0"/>
          </a:p>
        </p:txBody>
      </p:sp>
      <p:sp>
        <p:nvSpPr>
          <p:cNvPr id="89091" name="Rectangle 3"/>
          <p:cNvSpPr>
            <a:spLocks noGrp="1" noChangeArrowheads="1"/>
          </p:cNvSpPr>
          <p:nvPr>
            <p:ph type="body" idx="1"/>
          </p:nvPr>
        </p:nvSpPr>
        <p:spPr>
          <a:xfrm>
            <a:off x="466725" y="1196975"/>
            <a:ext cx="8453438" cy="5232400"/>
          </a:xfrm>
        </p:spPr>
        <p:txBody>
          <a:bodyPr/>
          <a:lstStyle/>
          <a:p>
            <a:pPr eaLnBrk="1" hangingPunct="1">
              <a:lnSpc>
                <a:spcPct val="90000"/>
              </a:lnSpc>
              <a:buFontTx/>
              <a:buNone/>
            </a:pPr>
            <a:r>
              <a:rPr lang="en-US" altLang="zh-CN" sz="2800" b="1" smtClean="0">
                <a:solidFill>
                  <a:srgbClr val="0000CC"/>
                </a:solidFill>
              </a:rPr>
              <a:t>1</a:t>
            </a:r>
            <a:r>
              <a:rPr lang="zh-CN" altLang="en-US" sz="2800" b="1" smtClean="0">
                <a:solidFill>
                  <a:srgbClr val="0000CC"/>
                </a:solidFill>
              </a:rPr>
              <a:t>、类对象成员的基本知识</a:t>
            </a:r>
            <a:endParaRPr lang="zh-CN" altLang="en-US" sz="2800" b="1" smtClean="0">
              <a:solidFill>
                <a:srgbClr val="0000CC"/>
              </a:solidFill>
            </a:endParaRPr>
          </a:p>
          <a:p>
            <a:pPr lvl="1" eaLnBrk="1" hangingPunct="1">
              <a:lnSpc>
                <a:spcPct val="90000"/>
              </a:lnSpc>
            </a:pPr>
            <a:r>
              <a:rPr lang="zh-CN" altLang="en-US" sz="2400" b="1" smtClean="0"/>
              <a:t>类的数据成员一般都是基本数据类型，但也可以是</a:t>
            </a:r>
            <a:r>
              <a:rPr lang="zh-CN" altLang="en-US" sz="2400" b="1" smtClean="0">
                <a:solidFill>
                  <a:srgbClr val="FF3300"/>
                </a:solidFill>
              </a:rPr>
              <a:t>结构、联合、枚举</a:t>
            </a:r>
            <a:r>
              <a:rPr lang="zh-CN" altLang="en-US" sz="2400" b="1" smtClean="0"/>
              <a:t>之类的自定义数据类型，还可以是</a:t>
            </a:r>
            <a:r>
              <a:rPr lang="zh-CN" altLang="en-US" sz="2400" b="1" smtClean="0">
                <a:solidFill>
                  <a:srgbClr val="FF3300"/>
                </a:solidFill>
              </a:rPr>
              <a:t>其他类的对象</a:t>
            </a:r>
            <a:r>
              <a:rPr lang="zh-CN" altLang="en-US" sz="2400" b="1" smtClean="0"/>
              <a:t>。</a:t>
            </a:r>
            <a:endParaRPr lang="zh-CN" altLang="en-US" sz="2400" b="1" smtClean="0"/>
          </a:p>
          <a:p>
            <a:pPr lvl="1" eaLnBrk="1" hangingPunct="1">
              <a:lnSpc>
                <a:spcPct val="90000"/>
              </a:lnSpc>
            </a:pPr>
            <a:r>
              <a:rPr lang="zh-CN" altLang="en-US" sz="2400" b="1" smtClean="0"/>
              <a:t>如果用其他类的对象作为类的成员，则称之为对象成员。</a:t>
            </a:r>
            <a:endParaRPr lang="zh-CN" altLang="en-US" sz="2400" b="1" smtClean="0"/>
          </a:p>
          <a:p>
            <a:pPr lvl="1" eaLnBrk="1" hangingPunct="1">
              <a:lnSpc>
                <a:spcPct val="90000"/>
              </a:lnSpc>
            </a:pPr>
            <a:r>
              <a:rPr lang="zh-CN" altLang="en-US" sz="2400" b="1" smtClean="0"/>
              <a:t>类对象作成员的形式如下：</a:t>
            </a:r>
            <a:endParaRPr lang="zh-CN" altLang="en-US" sz="2400" b="1" smtClean="0"/>
          </a:p>
          <a:p>
            <a:pPr lvl="1" eaLnBrk="1" hangingPunct="1">
              <a:lnSpc>
                <a:spcPct val="90000"/>
              </a:lnSpc>
              <a:buFontTx/>
              <a:buNone/>
            </a:pPr>
            <a:r>
              <a:rPr lang="en-US" altLang="zh-CN" sz="2400" b="1" smtClean="0">
                <a:solidFill>
                  <a:srgbClr val="FF3300"/>
                </a:solidFill>
              </a:rPr>
              <a:t>class X{</a:t>
            </a:r>
            <a:endParaRPr lang="en-US" altLang="zh-CN" sz="2400" b="1" smtClean="0">
              <a:solidFill>
                <a:srgbClr val="FF3300"/>
              </a:solidFill>
            </a:endParaRPr>
          </a:p>
          <a:p>
            <a:pPr lvl="2" eaLnBrk="1" hangingPunct="1">
              <a:lnSpc>
                <a:spcPct val="90000"/>
              </a:lnSpc>
              <a:buFontTx/>
              <a:buNone/>
            </a:pPr>
            <a:r>
              <a:rPr lang="zh-CN" altLang="en-US" sz="2000" b="1" smtClean="0">
                <a:solidFill>
                  <a:schemeClr val="accent2"/>
                </a:solidFill>
              </a:rPr>
              <a:t>类名</a:t>
            </a:r>
            <a:r>
              <a:rPr lang="en-US" altLang="zh-CN" sz="2000" b="1" smtClean="0">
                <a:solidFill>
                  <a:schemeClr val="accent2"/>
                </a:solidFill>
              </a:rPr>
              <a:t>1  </a:t>
            </a:r>
            <a:r>
              <a:rPr lang="zh-CN" altLang="en-US" sz="2000" b="1" smtClean="0">
                <a:solidFill>
                  <a:schemeClr val="accent2"/>
                </a:solidFill>
              </a:rPr>
              <a:t>成员名</a:t>
            </a:r>
            <a:r>
              <a:rPr lang="en-US" altLang="zh-CN" sz="2000" b="1" smtClean="0">
                <a:solidFill>
                  <a:schemeClr val="accent2"/>
                </a:solidFill>
              </a:rPr>
              <a:t>1;</a:t>
            </a:r>
            <a:endParaRPr lang="en-US" altLang="zh-CN" sz="2000" b="1" smtClean="0">
              <a:solidFill>
                <a:schemeClr val="accent2"/>
              </a:solidFill>
            </a:endParaRPr>
          </a:p>
          <a:p>
            <a:pPr lvl="2" eaLnBrk="1" hangingPunct="1">
              <a:lnSpc>
                <a:spcPct val="90000"/>
              </a:lnSpc>
              <a:buFontTx/>
              <a:buNone/>
            </a:pPr>
            <a:r>
              <a:rPr lang="zh-CN" altLang="en-US" sz="2000" b="1" smtClean="0">
                <a:solidFill>
                  <a:schemeClr val="accent2"/>
                </a:solidFill>
              </a:rPr>
              <a:t>类名</a:t>
            </a:r>
            <a:r>
              <a:rPr lang="en-US" altLang="zh-CN" sz="2000" b="1" smtClean="0">
                <a:solidFill>
                  <a:schemeClr val="accent2"/>
                </a:solidFill>
              </a:rPr>
              <a:t>2  </a:t>
            </a:r>
            <a:r>
              <a:rPr lang="zh-CN" altLang="en-US" sz="2000" b="1" smtClean="0">
                <a:solidFill>
                  <a:schemeClr val="accent2"/>
                </a:solidFill>
              </a:rPr>
              <a:t>成员名</a:t>
            </a:r>
            <a:r>
              <a:rPr lang="en-US" altLang="zh-CN" sz="2000" b="1" smtClean="0">
                <a:solidFill>
                  <a:schemeClr val="accent2"/>
                </a:solidFill>
              </a:rPr>
              <a:t>2;</a:t>
            </a:r>
            <a:endParaRPr lang="en-US" altLang="zh-CN" sz="2000" b="1" smtClean="0">
              <a:solidFill>
                <a:schemeClr val="accent2"/>
              </a:solidFill>
            </a:endParaRPr>
          </a:p>
          <a:p>
            <a:pPr lvl="2" eaLnBrk="1" hangingPunct="1">
              <a:lnSpc>
                <a:spcPct val="90000"/>
              </a:lnSpc>
              <a:buFontTx/>
              <a:buNone/>
            </a:pPr>
            <a:r>
              <a:rPr lang="en-US" altLang="zh-CN" sz="2000" b="1" smtClean="0">
                <a:solidFill>
                  <a:schemeClr val="accent2"/>
                </a:solidFill>
              </a:rPr>
              <a:t>    ……</a:t>
            </a:r>
            <a:endParaRPr lang="en-US" altLang="zh-CN" sz="2000" b="1" smtClean="0">
              <a:solidFill>
                <a:schemeClr val="accent2"/>
              </a:solidFill>
            </a:endParaRPr>
          </a:p>
          <a:p>
            <a:pPr lvl="2" eaLnBrk="1" hangingPunct="1">
              <a:lnSpc>
                <a:spcPct val="90000"/>
              </a:lnSpc>
              <a:buFontTx/>
              <a:buNone/>
            </a:pPr>
            <a:r>
              <a:rPr lang="zh-CN" altLang="en-US" sz="2000" b="1" smtClean="0">
                <a:solidFill>
                  <a:schemeClr val="accent2"/>
                </a:solidFill>
              </a:rPr>
              <a:t>类名</a:t>
            </a:r>
            <a:r>
              <a:rPr lang="en-US" altLang="zh-CN" sz="2000" b="1" smtClean="0">
                <a:solidFill>
                  <a:schemeClr val="accent2"/>
                </a:solidFill>
              </a:rPr>
              <a:t>n  </a:t>
            </a:r>
            <a:r>
              <a:rPr lang="zh-CN" altLang="en-US" sz="2000" b="1" smtClean="0">
                <a:solidFill>
                  <a:schemeClr val="accent2"/>
                </a:solidFill>
              </a:rPr>
              <a:t>成员名</a:t>
            </a:r>
            <a:r>
              <a:rPr lang="en-US" altLang="zh-CN" sz="2000" b="1" smtClean="0">
                <a:solidFill>
                  <a:schemeClr val="accent2"/>
                </a:solidFill>
              </a:rPr>
              <a:t>n</a:t>
            </a:r>
            <a:r>
              <a:rPr lang="zh-CN" altLang="en-US" sz="2000" b="1" smtClean="0">
                <a:solidFill>
                  <a:schemeClr val="accent2"/>
                </a:solidFill>
              </a:rPr>
              <a:t>；</a:t>
            </a:r>
            <a:endParaRPr lang="zh-CN" altLang="en-US" sz="2000" b="1" smtClean="0">
              <a:solidFill>
                <a:schemeClr val="accent2"/>
              </a:solidFill>
            </a:endParaRPr>
          </a:p>
          <a:p>
            <a:pPr lvl="1" eaLnBrk="1" hangingPunct="1">
              <a:lnSpc>
                <a:spcPct val="90000"/>
              </a:lnSpc>
              <a:buFontTx/>
              <a:buNone/>
            </a:pPr>
            <a:r>
              <a:rPr lang="en-US" altLang="zh-CN" sz="2400" b="1" smtClean="0">
                <a:solidFill>
                  <a:srgbClr val="FF3300"/>
                </a:solidFill>
              </a:rPr>
              <a:t>};</a:t>
            </a:r>
            <a:endParaRPr lang="en-US" altLang="zh-CN" sz="2400" b="1" smtClean="0">
              <a:solidFill>
                <a:srgbClr val="FF3300"/>
              </a:solidFill>
            </a:endParaRPr>
          </a:p>
          <a:p>
            <a:pPr lvl="1" eaLnBrk="1" hangingPunct="1">
              <a:lnSpc>
                <a:spcPct val="90000"/>
              </a:lnSpc>
              <a:buFontTx/>
              <a:buNone/>
            </a:pPr>
            <a:endParaRPr lang="en-US" altLang="zh-CN" sz="2400"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anim calcmode="lin" valueType="num">
                                      <p:cBhvr additive="base">
                                        <p:cTn id="7"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anim calcmode="lin" valueType="num">
                                      <p:cBhvr additive="base">
                                        <p:cTn id="13" dur="5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9091">
                                            <p:txEl>
                                              <p:pRg st="4" end="4"/>
                                            </p:txEl>
                                          </p:spTgt>
                                        </p:tgtEl>
                                        <p:attrNameLst>
                                          <p:attrName>style.visibility</p:attrName>
                                        </p:attrNameLst>
                                      </p:cBhvr>
                                      <p:to>
                                        <p:strVal val="visible"/>
                                      </p:to>
                                    </p:set>
                                    <p:anim calcmode="lin" valueType="num">
                                      <p:cBhvr additive="base">
                                        <p:cTn id="17" dur="500" fill="hold"/>
                                        <p:tgtEl>
                                          <p:spTgt spid="8909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909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9091">
                                            <p:txEl>
                                              <p:pRg st="5" end="5"/>
                                            </p:txEl>
                                          </p:spTgt>
                                        </p:tgtEl>
                                        <p:attrNameLst>
                                          <p:attrName>style.visibility</p:attrName>
                                        </p:attrNameLst>
                                      </p:cBhvr>
                                      <p:to>
                                        <p:strVal val="visible"/>
                                      </p:to>
                                    </p:set>
                                    <p:anim calcmode="lin" valueType="num">
                                      <p:cBhvr additive="base">
                                        <p:cTn id="21" dur="500" fill="hold"/>
                                        <p:tgtEl>
                                          <p:spTgt spid="8909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909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9091">
                                            <p:txEl>
                                              <p:pRg st="6" end="6"/>
                                            </p:txEl>
                                          </p:spTgt>
                                        </p:tgtEl>
                                        <p:attrNameLst>
                                          <p:attrName>style.visibility</p:attrName>
                                        </p:attrNameLst>
                                      </p:cBhvr>
                                      <p:to>
                                        <p:strVal val="visible"/>
                                      </p:to>
                                    </p:set>
                                    <p:anim calcmode="lin" valueType="num">
                                      <p:cBhvr additive="base">
                                        <p:cTn id="25" dur="500" fill="hold"/>
                                        <p:tgtEl>
                                          <p:spTgt spid="8909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091">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9091">
                                            <p:txEl>
                                              <p:pRg st="7" end="7"/>
                                            </p:txEl>
                                          </p:spTgt>
                                        </p:tgtEl>
                                        <p:attrNameLst>
                                          <p:attrName>style.visibility</p:attrName>
                                        </p:attrNameLst>
                                      </p:cBhvr>
                                      <p:to>
                                        <p:strVal val="visible"/>
                                      </p:to>
                                    </p:set>
                                    <p:anim calcmode="lin" valueType="num">
                                      <p:cBhvr additive="base">
                                        <p:cTn id="29" dur="500" fill="hold"/>
                                        <p:tgtEl>
                                          <p:spTgt spid="8909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9091">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9091">
                                            <p:txEl>
                                              <p:pRg st="8" end="8"/>
                                            </p:txEl>
                                          </p:spTgt>
                                        </p:tgtEl>
                                        <p:attrNameLst>
                                          <p:attrName>style.visibility</p:attrName>
                                        </p:attrNameLst>
                                      </p:cBhvr>
                                      <p:to>
                                        <p:strVal val="visible"/>
                                      </p:to>
                                    </p:set>
                                    <p:anim calcmode="lin" valueType="num">
                                      <p:cBhvr additive="base">
                                        <p:cTn id="33" dur="500" fill="hold"/>
                                        <p:tgtEl>
                                          <p:spTgt spid="89091">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9091">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9091">
                                            <p:txEl>
                                              <p:pRg st="9" end="9"/>
                                            </p:txEl>
                                          </p:spTgt>
                                        </p:tgtEl>
                                        <p:attrNameLst>
                                          <p:attrName>style.visibility</p:attrName>
                                        </p:attrNameLst>
                                      </p:cBhvr>
                                      <p:to>
                                        <p:strVal val="visible"/>
                                      </p:to>
                                    </p:set>
                                    <p:anim calcmode="lin" valueType="num">
                                      <p:cBhvr additive="base">
                                        <p:cTn id="37" dur="500" fill="hold"/>
                                        <p:tgtEl>
                                          <p:spTgt spid="89091">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90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4294967295"/>
          </p:nvPr>
        </p:nvSpPr>
        <p:spPr>
          <a:xfrm>
            <a:off x="179388" y="909638"/>
            <a:ext cx="8623300" cy="4975225"/>
          </a:xfrm>
        </p:spPr>
        <p:txBody>
          <a:bodyPr/>
          <a:lstStyle/>
          <a:p>
            <a:pPr eaLnBrk="1" hangingPunct="1">
              <a:lnSpc>
                <a:spcPct val="80000"/>
              </a:lnSpc>
              <a:buFontTx/>
              <a:buNone/>
            </a:pPr>
            <a:r>
              <a:rPr lang="en-US" altLang="zh-CN" b="1" smtClean="0">
                <a:solidFill>
                  <a:srgbClr val="0000CC"/>
                </a:solidFill>
              </a:rPr>
              <a:t>2</a:t>
            </a:r>
            <a:r>
              <a:rPr lang="zh-CN" altLang="en-US" b="1" smtClean="0">
                <a:solidFill>
                  <a:srgbClr val="0000CC"/>
                </a:solidFill>
              </a:rPr>
              <a:t>、对象成员初始化</a:t>
            </a:r>
            <a:endParaRPr lang="en-US" altLang="zh-CN" b="1" smtClean="0">
              <a:solidFill>
                <a:srgbClr val="0000CC"/>
              </a:solidFill>
            </a:endParaRPr>
          </a:p>
          <a:p>
            <a:pPr lvl="1" eaLnBrk="1" hangingPunct="1"/>
            <a:r>
              <a:rPr lang="zh-CN" altLang="en-US" b="1" smtClean="0"/>
              <a:t>拥有对象成员的类必须对</a:t>
            </a:r>
            <a:r>
              <a:rPr lang="zh-CN" altLang="zh-CN" b="1" smtClean="0"/>
              <a:t>对象成员</a:t>
            </a:r>
            <a:r>
              <a:rPr lang="zh-CN" altLang="en-US" b="1" smtClean="0"/>
              <a:t>进行初始化。</a:t>
            </a:r>
            <a:endParaRPr lang="en-US" altLang="zh-CN" b="1" smtClean="0"/>
          </a:p>
          <a:p>
            <a:pPr lvl="1" eaLnBrk="1" hangingPunct="1"/>
            <a:r>
              <a:rPr lang="zh-CN" altLang="en-US" b="1" smtClean="0"/>
              <a:t>对象成员的初始化方式包括</a:t>
            </a:r>
            <a:r>
              <a:rPr lang="zh-CN" altLang="zh-CN" b="1" smtClean="0">
                <a:solidFill>
                  <a:srgbClr val="0000CC"/>
                </a:solidFill>
              </a:rPr>
              <a:t>类内初始化或构造函数初始化</a:t>
            </a:r>
            <a:r>
              <a:rPr lang="zh-CN" altLang="en-US" b="1" smtClean="0">
                <a:solidFill>
                  <a:srgbClr val="0000CC"/>
                </a:solidFill>
              </a:rPr>
              <a:t>列表</a:t>
            </a:r>
            <a:endParaRPr lang="zh-CN" altLang="en-US" b="1" smtClean="0">
              <a:solidFill>
                <a:srgbClr val="0000CC"/>
              </a:solidFill>
            </a:endParaRPr>
          </a:p>
          <a:p>
            <a:pPr lvl="1" eaLnBrk="1" hangingPunct="1"/>
            <a:r>
              <a:rPr lang="zh-CN" altLang="zh-CN" b="1" smtClean="0"/>
              <a:t>当对象成员</a:t>
            </a:r>
            <a:r>
              <a:rPr lang="zh-CN" altLang="en-US" b="1" smtClean="0"/>
              <a:t>所在类</a:t>
            </a:r>
            <a:r>
              <a:rPr lang="zh-CN" altLang="en-US" b="1" smtClean="0">
                <a:solidFill>
                  <a:srgbClr val="FF0000"/>
                </a:solidFill>
              </a:rPr>
              <a:t>有类内初始值或</a:t>
            </a:r>
            <a:r>
              <a:rPr lang="zh-CN" altLang="zh-CN" b="1" smtClean="0">
                <a:solidFill>
                  <a:srgbClr val="FF0000"/>
                </a:solidFill>
              </a:rPr>
              <a:t>默认构造数函</a:t>
            </a:r>
            <a:r>
              <a:rPr lang="zh-CN" altLang="en-US" b="1" smtClean="0">
                <a:solidFill>
                  <a:srgbClr val="FF0000"/>
                </a:solidFill>
              </a:rPr>
              <a:t>（包括系统自动生成的默认构造函数）</a:t>
            </a:r>
            <a:r>
              <a:rPr lang="zh-CN" altLang="zh-CN" b="1" smtClean="0"/>
              <a:t>时</a:t>
            </a:r>
            <a:r>
              <a:rPr lang="zh-CN" altLang="en-US" b="1" smtClean="0"/>
              <a:t>，</a:t>
            </a:r>
            <a:r>
              <a:rPr lang="zh-CN" altLang="zh-CN" b="1" smtClean="0"/>
              <a:t>可以省略</a:t>
            </a:r>
            <a:r>
              <a:rPr lang="zh-CN" altLang="en-US" b="1" smtClean="0"/>
              <a:t>对象成员的初始化代码</a:t>
            </a:r>
            <a:r>
              <a:rPr lang="zh-CN" altLang="zh-CN" b="1" smtClean="0"/>
              <a:t>，编译器会自动调用</a:t>
            </a:r>
            <a:r>
              <a:rPr lang="zh-CN" altLang="en-US" b="1" smtClean="0"/>
              <a:t>它们。</a:t>
            </a:r>
            <a:endParaRPr lang="en-US" altLang="zh-CN" b="1" smtClean="0"/>
          </a:p>
          <a:p>
            <a:pPr lvl="1" eaLnBrk="1" hangingPunct="1"/>
            <a:r>
              <a:rPr lang="zh-CN" altLang="en-US" b="1" smtClean="0"/>
              <a:t>若对象成员没有类内初始值，也没有默认构造函数，就</a:t>
            </a:r>
            <a:r>
              <a:rPr lang="zh-CN" altLang="en-US" b="1" smtClean="0">
                <a:solidFill>
                  <a:srgbClr val="FF0000"/>
                </a:solidFill>
              </a:rPr>
              <a:t>必须</a:t>
            </a:r>
            <a:r>
              <a:rPr lang="zh-CN" altLang="zh-CN" b="1" smtClean="0">
                <a:solidFill>
                  <a:srgbClr val="FF0000"/>
                </a:solidFill>
              </a:rPr>
              <a:t>在构造函数初始化列表中显式初始化对象成员</a:t>
            </a:r>
            <a:r>
              <a:rPr lang="zh-CN" altLang="zh-CN" b="1" smtClean="0"/>
              <a:t>，否则会产生错误</a:t>
            </a:r>
            <a:r>
              <a:rPr lang="zh-CN" altLang="en-US" b="1" smtClean="0"/>
              <a:t>。</a:t>
            </a:r>
            <a:endParaRPr lang="zh-CN" altLang="en-US" b="1" smtClean="0">
              <a:solidFill>
                <a:srgbClr val="0000CC"/>
              </a:solidFill>
            </a:endParaRPr>
          </a:p>
        </p:txBody>
      </p:sp>
      <p:sp>
        <p:nvSpPr>
          <p:cNvPr id="4" name="Rectangle 2"/>
          <p:cNvSpPr txBox="1">
            <a:spLocks noChangeArrowheads="1"/>
          </p:cNvSpPr>
          <p:nvPr/>
        </p:nvSpPr>
        <p:spPr>
          <a:xfrm>
            <a:off x="685800" y="0"/>
            <a:ext cx="7772400" cy="6207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endParaRPr lang="zh-CN" altLang="en-US" b="1"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8">
                                            <p:txEl>
                                              <p:pRg st="1" end="1"/>
                                            </p:txEl>
                                          </p:spTgt>
                                        </p:tgtEl>
                                        <p:attrNameLst>
                                          <p:attrName>style.visibility</p:attrName>
                                        </p:attrNameLst>
                                      </p:cBhvr>
                                      <p:to>
                                        <p:strVal val="visible"/>
                                      </p:to>
                                    </p:set>
                                    <p:anim calcmode="lin" valueType="num">
                                      <p:cBhvr additive="base">
                                        <p:cTn id="7" dur="500" fill="hold"/>
                                        <p:tgtEl>
                                          <p:spTgt spid="10137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378">
                                            <p:txEl>
                                              <p:pRg st="2" end="2"/>
                                            </p:txEl>
                                          </p:spTgt>
                                        </p:tgtEl>
                                        <p:attrNameLst>
                                          <p:attrName>style.visibility</p:attrName>
                                        </p:attrNameLst>
                                      </p:cBhvr>
                                      <p:to>
                                        <p:strVal val="visible"/>
                                      </p:to>
                                    </p:set>
                                    <p:anim calcmode="lin" valueType="num">
                                      <p:cBhvr additive="base">
                                        <p:cTn id="13" dur="500" fill="hold"/>
                                        <p:tgtEl>
                                          <p:spTgt spid="10137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3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1378">
                                            <p:txEl>
                                              <p:pRg st="3" end="3"/>
                                            </p:txEl>
                                          </p:spTgt>
                                        </p:tgtEl>
                                        <p:attrNameLst>
                                          <p:attrName>style.visibility</p:attrName>
                                        </p:attrNameLst>
                                      </p:cBhvr>
                                      <p:to>
                                        <p:strVal val="visible"/>
                                      </p:to>
                                    </p:set>
                                    <p:anim calcmode="lin" valueType="num">
                                      <p:cBhvr additive="base">
                                        <p:cTn id="19" dur="500" fill="hold"/>
                                        <p:tgtEl>
                                          <p:spTgt spid="10137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3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1378">
                                            <p:txEl>
                                              <p:pRg st="4" end="4"/>
                                            </p:txEl>
                                          </p:spTgt>
                                        </p:tgtEl>
                                        <p:attrNameLst>
                                          <p:attrName>style.visibility</p:attrName>
                                        </p:attrNameLst>
                                      </p:cBhvr>
                                      <p:to>
                                        <p:strVal val="visible"/>
                                      </p:to>
                                    </p:set>
                                    <p:anim calcmode="lin" valueType="num">
                                      <p:cBhvr additive="base">
                                        <p:cTn id="25" dur="500" fill="hold"/>
                                        <p:tgtEl>
                                          <p:spTgt spid="10137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137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3"/>
          <p:cNvSpPr>
            <a:spLocks noGrp="1" noChangeArrowheads="1"/>
          </p:cNvSpPr>
          <p:nvPr>
            <p:ph type="body" idx="4294967295"/>
          </p:nvPr>
        </p:nvSpPr>
        <p:spPr>
          <a:xfrm>
            <a:off x="657225" y="1052513"/>
            <a:ext cx="7772400" cy="5189537"/>
          </a:xfrm>
        </p:spPr>
        <p:txBody>
          <a:bodyPr/>
          <a:lstStyle/>
          <a:p>
            <a:pPr eaLnBrk="1" hangingPunct="1">
              <a:lnSpc>
                <a:spcPct val="90000"/>
              </a:lnSpc>
              <a:buFontTx/>
              <a:buNone/>
            </a:pPr>
            <a:r>
              <a:rPr lang="en-US" altLang="zh-CN" sz="2800" b="1" smtClean="0">
                <a:solidFill>
                  <a:srgbClr val="0000CC"/>
                </a:solidFill>
              </a:rPr>
              <a:t>3</a:t>
            </a:r>
            <a:r>
              <a:rPr lang="zh-CN" altLang="en-US" sz="2800" b="1" smtClean="0">
                <a:solidFill>
                  <a:srgbClr val="0000CC"/>
                </a:solidFill>
              </a:rPr>
              <a:t>、在构造函数初始化列表中初始化对象成员</a:t>
            </a:r>
            <a:endParaRPr lang="zh-CN" altLang="en-US" sz="2800" b="1" smtClean="0">
              <a:solidFill>
                <a:srgbClr val="0000CC"/>
              </a:solidFill>
            </a:endParaRPr>
          </a:p>
          <a:p>
            <a:pPr eaLnBrk="1" hangingPunct="1">
              <a:lnSpc>
                <a:spcPct val="90000"/>
              </a:lnSpc>
              <a:buFontTx/>
              <a:buNone/>
            </a:pPr>
            <a:endParaRPr lang="en-US" altLang="zh-CN" sz="2400" b="1" smtClean="0"/>
          </a:p>
          <a:p>
            <a:pPr eaLnBrk="1" hangingPunct="1">
              <a:lnSpc>
                <a:spcPct val="90000"/>
              </a:lnSpc>
              <a:buFontTx/>
              <a:buNone/>
            </a:pPr>
            <a:r>
              <a:rPr lang="zh-CN" altLang="en-US" sz="2400" b="1" smtClean="0"/>
              <a:t>包含对象成员类的构造函数的定义形式：</a:t>
            </a:r>
            <a:endParaRPr lang="zh-CN" altLang="en-US" sz="2400" b="1" smtClean="0"/>
          </a:p>
          <a:p>
            <a:pPr eaLnBrk="1" hangingPunct="1">
              <a:lnSpc>
                <a:spcPct val="90000"/>
              </a:lnSpc>
              <a:buFontTx/>
              <a:buNone/>
            </a:pPr>
            <a:r>
              <a:rPr lang="zh-CN" altLang="en-US" sz="2400" b="1" smtClean="0"/>
              <a:t>  </a:t>
            </a:r>
            <a:r>
              <a:rPr lang="en-US" altLang="zh-CN" sz="2400" b="1" smtClean="0">
                <a:solidFill>
                  <a:srgbClr val="FF3300"/>
                </a:solidFill>
              </a:rPr>
              <a:t>X::X(</a:t>
            </a:r>
            <a:r>
              <a:rPr lang="zh-CN" altLang="en-US" sz="2400" b="1" smtClean="0">
                <a:solidFill>
                  <a:srgbClr val="FF3300"/>
                </a:solidFill>
              </a:rPr>
              <a:t>参数表</a:t>
            </a:r>
            <a:r>
              <a:rPr lang="en-US" altLang="zh-CN" sz="2400" b="1" smtClean="0">
                <a:solidFill>
                  <a:srgbClr val="FF3300"/>
                </a:solidFill>
              </a:rPr>
              <a:t>0)</a:t>
            </a:r>
            <a:r>
              <a:rPr lang="zh-CN" altLang="en-US" sz="2400" b="1" smtClean="0">
                <a:solidFill>
                  <a:srgbClr val="FF3300"/>
                </a:solidFill>
              </a:rPr>
              <a:t>：成员名</a:t>
            </a:r>
            <a:r>
              <a:rPr lang="en-US" altLang="zh-CN" sz="2400" b="1" smtClean="0">
                <a:solidFill>
                  <a:srgbClr val="FF3300"/>
                </a:solidFill>
              </a:rPr>
              <a:t>1</a:t>
            </a:r>
            <a:r>
              <a:rPr lang="zh-CN" altLang="en-US" sz="2400" b="1" smtClean="0">
                <a:solidFill>
                  <a:srgbClr val="FF3300"/>
                </a:solidFill>
              </a:rPr>
              <a:t>（参数表</a:t>
            </a:r>
            <a:r>
              <a:rPr lang="en-US" altLang="zh-CN" sz="2400" b="1" smtClean="0">
                <a:solidFill>
                  <a:srgbClr val="FF3300"/>
                </a:solidFill>
              </a:rPr>
              <a:t>1</a:t>
            </a:r>
            <a:r>
              <a:rPr lang="zh-CN" altLang="en-US" sz="2400" b="1" smtClean="0">
                <a:solidFill>
                  <a:srgbClr val="FF3300"/>
                </a:solidFill>
              </a:rPr>
              <a:t>）</a:t>
            </a:r>
            <a:r>
              <a:rPr lang="en-US" altLang="zh-CN" sz="2400" b="1" smtClean="0">
                <a:solidFill>
                  <a:srgbClr val="FF3300"/>
                </a:solidFill>
              </a:rPr>
              <a:t>,……</a:t>
            </a:r>
            <a:r>
              <a:rPr lang="zh-CN" altLang="en-US" sz="2400" b="1" smtClean="0">
                <a:solidFill>
                  <a:srgbClr val="FF3300"/>
                </a:solidFill>
              </a:rPr>
              <a:t>成员名</a:t>
            </a:r>
            <a:r>
              <a:rPr lang="en-US" altLang="zh-CN" sz="2400" b="1" smtClean="0">
                <a:solidFill>
                  <a:srgbClr val="FF3300"/>
                </a:solidFill>
              </a:rPr>
              <a:t>n(</a:t>
            </a:r>
            <a:r>
              <a:rPr lang="zh-CN" altLang="en-US" sz="2400" b="1" smtClean="0">
                <a:solidFill>
                  <a:srgbClr val="FF3300"/>
                </a:solidFill>
              </a:rPr>
              <a:t>参数表</a:t>
            </a:r>
            <a:r>
              <a:rPr lang="en-US" altLang="zh-CN" sz="2400" b="1" smtClean="0">
                <a:solidFill>
                  <a:srgbClr val="FF3300"/>
                </a:solidFill>
              </a:rPr>
              <a:t>n)</a:t>
            </a:r>
            <a:endParaRPr lang="en-US" altLang="zh-CN" sz="2400" b="1" smtClean="0">
              <a:solidFill>
                <a:srgbClr val="FF3300"/>
              </a:solidFill>
            </a:endParaRPr>
          </a:p>
          <a:p>
            <a:pPr eaLnBrk="1" hangingPunct="1">
              <a:lnSpc>
                <a:spcPct val="90000"/>
              </a:lnSpc>
              <a:buFontTx/>
              <a:buNone/>
            </a:pPr>
            <a:r>
              <a:rPr lang="en-US" altLang="zh-CN" sz="2400" b="1" smtClean="0">
                <a:solidFill>
                  <a:srgbClr val="FF3300"/>
                </a:solidFill>
              </a:rPr>
              <a:t>  {</a:t>
            </a:r>
            <a:endParaRPr lang="en-US" altLang="zh-CN" sz="2400" b="1" smtClean="0">
              <a:solidFill>
                <a:srgbClr val="FF3300"/>
              </a:solidFill>
            </a:endParaRPr>
          </a:p>
          <a:p>
            <a:pPr eaLnBrk="1" hangingPunct="1">
              <a:lnSpc>
                <a:spcPct val="90000"/>
              </a:lnSpc>
              <a:buFontTx/>
              <a:buNone/>
            </a:pPr>
            <a:r>
              <a:rPr lang="en-US" altLang="zh-CN" sz="2400" b="1" smtClean="0">
                <a:solidFill>
                  <a:srgbClr val="FF3300"/>
                </a:solidFill>
              </a:rPr>
              <a:t>    </a:t>
            </a:r>
            <a:r>
              <a:rPr lang="zh-CN" altLang="en-US" sz="2400" b="1" smtClean="0">
                <a:solidFill>
                  <a:srgbClr val="FF3300"/>
                </a:solidFill>
              </a:rPr>
              <a:t>构造函数体</a:t>
            </a:r>
            <a:endParaRPr lang="zh-CN" altLang="en-US" sz="2400" b="1" smtClean="0">
              <a:solidFill>
                <a:srgbClr val="FF3300"/>
              </a:solidFill>
            </a:endParaRPr>
          </a:p>
          <a:p>
            <a:pPr eaLnBrk="1" hangingPunct="1">
              <a:lnSpc>
                <a:spcPct val="90000"/>
              </a:lnSpc>
              <a:buFontTx/>
              <a:buNone/>
            </a:pPr>
            <a:r>
              <a:rPr lang="zh-CN" altLang="en-US" sz="2400" b="1" smtClean="0">
                <a:solidFill>
                  <a:srgbClr val="FF3300"/>
                </a:solidFill>
              </a:rPr>
              <a:t>  </a:t>
            </a:r>
            <a:r>
              <a:rPr lang="en-US" altLang="zh-CN" sz="2400" b="1" smtClean="0">
                <a:solidFill>
                  <a:srgbClr val="FF3300"/>
                </a:solidFill>
              </a:rPr>
              <a:t>}</a:t>
            </a:r>
            <a:endParaRPr lang="en-US" altLang="zh-CN" sz="2400" b="1" smtClean="0">
              <a:solidFill>
                <a:srgbClr val="FF3300"/>
              </a:solidFill>
            </a:endParaRPr>
          </a:p>
          <a:p>
            <a:pPr eaLnBrk="1" hangingPunct="1">
              <a:lnSpc>
                <a:spcPct val="90000"/>
              </a:lnSpc>
              <a:buFontTx/>
              <a:buNone/>
            </a:pPr>
            <a:endParaRPr lang="en-US" altLang="zh-CN" sz="2400" b="1" smtClean="0">
              <a:solidFill>
                <a:srgbClr val="FF3300"/>
              </a:solidFill>
            </a:endParaRPr>
          </a:p>
          <a:p>
            <a:pPr eaLnBrk="1" hangingPunct="1">
              <a:lnSpc>
                <a:spcPct val="90000"/>
              </a:lnSpc>
            </a:pPr>
            <a:r>
              <a:rPr lang="zh-CN" altLang="en-US" sz="2400" b="1" smtClean="0"/>
              <a:t>参数表</a:t>
            </a:r>
            <a:r>
              <a:rPr lang="en-US" altLang="zh-CN" sz="2400" b="1" smtClean="0"/>
              <a:t>i(i</a:t>
            </a:r>
            <a:r>
              <a:rPr lang="zh-CN" altLang="en-US" sz="2400" b="1" smtClean="0"/>
              <a:t>为</a:t>
            </a:r>
            <a:r>
              <a:rPr lang="en-US" altLang="zh-CN" sz="2400" b="1" smtClean="0"/>
              <a:t>1</a:t>
            </a:r>
            <a:r>
              <a:rPr lang="zh-CN" altLang="en-US" sz="2400" b="1" smtClean="0"/>
              <a:t>到</a:t>
            </a:r>
            <a:r>
              <a:rPr lang="en-US" altLang="zh-CN" sz="2400" b="1" smtClean="0"/>
              <a:t>n)</a:t>
            </a:r>
            <a:r>
              <a:rPr lang="zh-CN" altLang="en-US" sz="2400" b="1" smtClean="0"/>
              <a:t>给出了初始化对象的成员所需要的数据，它们一般来自参数表</a:t>
            </a:r>
            <a:r>
              <a:rPr lang="en-US" altLang="zh-CN" sz="2400" b="1" smtClean="0"/>
              <a:t>0</a:t>
            </a:r>
            <a:endParaRPr lang="en-US" altLang="zh-CN" sz="2400" b="1" smtClean="0"/>
          </a:p>
        </p:txBody>
      </p:sp>
      <p:sp>
        <p:nvSpPr>
          <p:cNvPr id="4" name="Rectangle 2"/>
          <p:cNvSpPr txBox="1">
            <a:spLocks noChangeArrowheads="1"/>
          </p:cNvSpPr>
          <p:nvPr/>
        </p:nvSpPr>
        <p:spPr>
          <a:xfrm>
            <a:off x="685800" y="0"/>
            <a:ext cx="7772400" cy="6207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endParaRPr lang="zh-CN" altLang="en-US" b="1" kern="0" dirty="0"/>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657225" y="981075"/>
            <a:ext cx="8101013" cy="5516563"/>
          </a:xfrm>
        </p:spPr>
        <p:txBody>
          <a:bodyPr/>
          <a:lstStyle/>
          <a:p>
            <a:pPr eaLnBrk="1" hangingPunct="1">
              <a:lnSpc>
                <a:spcPct val="90000"/>
              </a:lnSpc>
              <a:buFontTx/>
              <a:buNone/>
            </a:pPr>
            <a:r>
              <a:rPr lang="zh-CN" altLang="zh-CN" sz="2400" b="1" smtClean="0">
                <a:solidFill>
                  <a:srgbClr val="0000CC"/>
                </a:solidFill>
              </a:rPr>
              <a:t>【例</a:t>
            </a:r>
            <a:r>
              <a:rPr lang="en-US" altLang="zh-CN" sz="2400" b="1" smtClean="0">
                <a:solidFill>
                  <a:srgbClr val="0000CC"/>
                </a:solidFill>
              </a:rPr>
              <a:t>3-26</a:t>
            </a:r>
            <a:r>
              <a:rPr lang="zh-CN" altLang="zh-CN" sz="2400" b="1" smtClean="0">
                <a:solidFill>
                  <a:srgbClr val="0000CC"/>
                </a:solidFill>
              </a:rPr>
              <a:t>】 设计</a:t>
            </a:r>
            <a:r>
              <a:rPr lang="zh-CN" altLang="en-US" sz="2400" b="1" smtClean="0">
                <a:solidFill>
                  <a:srgbClr val="0000CC"/>
                </a:solidFill>
              </a:rPr>
              <a:t>S</a:t>
            </a:r>
            <a:r>
              <a:rPr lang="en-US" altLang="zh-CN" sz="2400" b="1" smtClean="0">
                <a:solidFill>
                  <a:srgbClr val="0000CC"/>
                </a:solidFill>
              </a:rPr>
              <a:t>id</a:t>
            </a:r>
            <a:r>
              <a:rPr lang="zh-CN" altLang="zh-CN" sz="2400" b="1" smtClean="0">
                <a:solidFill>
                  <a:srgbClr val="0000CC"/>
                </a:solidFill>
              </a:rPr>
              <a:t>类能够完成学生学号的管理，设计学生类</a:t>
            </a:r>
            <a:r>
              <a:rPr lang="en-US" altLang="zh-CN" sz="2400" b="1" smtClean="0">
                <a:solidFill>
                  <a:srgbClr val="0000CC"/>
                </a:solidFill>
              </a:rPr>
              <a:t>Student</a:t>
            </a:r>
            <a:r>
              <a:rPr lang="zh-CN" altLang="zh-CN" sz="2400" b="1" smtClean="0">
                <a:solidFill>
                  <a:srgbClr val="0000CC"/>
                </a:solidFill>
              </a:rPr>
              <a:t>，完成学生学号和姓名的管理。</a:t>
            </a:r>
            <a:endParaRPr lang="en-US" altLang="zh-CN" sz="2400" b="1" smtClean="0">
              <a:solidFill>
                <a:srgbClr val="0000CC"/>
              </a:solidFill>
            </a:endParaRPr>
          </a:p>
          <a:p>
            <a:pPr eaLnBrk="1" hangingPunct="1">
              <a:lnSpc>
                <a:spcPct val="90000"/>
              </a:lnSpc>
              <a:buFontTx/>
              <a:buNone/>
            </a:pPr>
            <a:r>
              <a:rPr lang="zh-CN" altLang="zh-CN" sz="2800" b="1" smtClean="0">
                <a:solidFill>
                  <a:srgbClr val="FF0000"/>
                </a:solidFill>
              </a:rPr>
              <a:t>问题分析与抽象：</a:t>
            </a:r>
            <a:endParaRPr lang="en-US" altLang="zh-CN" sz="2800" b="1" smtClean="0">
              <a:solidFill>
                <a:srgbClr val="FF0000"/>
              </a:solidFill>
            </a:endParaRPr>
          </a:p>
          <a:p>
            <a:pPr eaLnBrk="1" hangingPunct="1"/>
            <a:r>
              <a:rPr lang="zh-CN" altLang="zh-CN" sz="2400" b="1" smtClean="0"/>
              <a:t>本例主要用来探讨对象成员的初始化和应用问题。</a:t>
            </a:r>
            <a:endParaRPr lang="en-US" altLang="zh-CN" sz="2400" b="1" smtClean="0"/>
          </a:p>
          <a:p>
            <a:pPr eaLnBrk="1" hangingPunct="1"/>
            <a:r>
              <a:rPr lang="zh-CN" altLang="en-US" sz="2400" b="1" smtClean="0">
                <a:solidFill>
                  <a:srgbClr val="0000CC"/>
                </a:solidFill>
              </a:rPr>
              <a:t>S</a:t>
            </a:r>
            <a:r>
              <a:rPr lang="en-US" altLang="zh-CN" sz="2400" b="1" smtClean="0">
                <a:solidFill>
                  <a:srgbClr val="0000CC"/>
                </a:solidFill>
              </a:rPr>
              <a:t>id</a:t>
            </a:r>
            <a:r>
              <a:rPr lang="zh-CN" altLang="zh-CN" sz="2400" b="1" smtClean="0">
                <a:solidFill>
                  <a:srgbClr val="0000CC"/>
                </a:solidFill>
              </a:rPr>
              <a:t>类</a:t>
            </a:r>
            <a:r>
              <a:rPr lang="zh-CN" altLang="zh-CN" sz="2400" b="1" smtClean="0"/>
              <a:t>只用于管理学号的输入和修改，用数据成员</a:t>
            </a:r>
            <a:r>
              <a:rPr lang="en-US" altLang="zh-CN" sz="2400" b="1" smtClean="0"/>
              <a:t>id</a:t>
            </a:r>
            <a:r>
              <a:rPr lang="zh-CN" altLang="zh-CN" sz="2400" b="1" smtClean="0"/>
              <a:t>表示学号，</a:t>
            </a:r>
            <a:r>
              <a:rPr lang="en-US" altLang="zh-CN" sz="2400" b="1" smtClean="0"/>
              <a:t>setSid</a:t>
            </a:r>
            <a:r>
              <a:rPr lang="zh-CN" altLang="zh-CN" sz="2400" b="1" smtClean="0"/>
              <a:t>和</a:t>
            </a:r>
            <a:r>
              <a:rPr lang="en-US" altLang="zh-CN" sz="2400" b="1" smtClean="0"/>
              <a:t>getSid</a:t>
            </a:r>
            <a:r>
              <a:rPr lang="zh-CN" altLang="zh-CN" sz="2400" b="1" smtClean="0"/>
              <a:t>修改和返回学号；</a:t>
            </a:r>
            <a:endParaRPr lang="en-US" altLang="zh-CN" sz="2400" b="1" smtClean="0"/>
          </a:p>
          <a:p>
            <a:pPr eaLnBrk="1" hangingPunct="1"/>
            <a:r>
              <a:rPr lang="zh-CN" altLang="zh-CN" sz="2400" b="1" smtClean="0">
                <a:solidFill>
                  <a:srgbClr val="0000CC"/>
                </a:solidFill>
              </a:rPr>
              <a:t>学生类</a:t>
            </a:r>
            <a:r>
              <a:rPr lang="en-US" altLang="zh-CN" sz="2400" b="1" smtClean="0">
                <a:solidFill>
                  <a:srgbClr val="0000CC"/>
                </a:solidFill>
              </a:rPr>
              <a:t>Student</a:t>
            </a:r>
            <a:r>
              <a:rPr lang="zh-CN" altLang="zh-CN" sz="2400" b="1" smtClean="0"/>
              <a:t>有学号和姓名，用数据成员</a:t>
            </a:r>
            <a:r>
              <a:rPr lang="en-US" altLang="zh-CN" sz="2400" b="1" smtClean="0"/>
              <a:t>sid</a:t>
            </a:r>
            <a:r>
              <a:rPr lang="zh-CN" altLang="zh-CN" sz="2400" b="1" smtClean="0"/>
              <a:t>和</a:t>
            </a:r>
            <a:r>
              <a:rPr lang="en-US" altLang="zh-CN" sz="2400" b="1" smtClean="0"/>
              <a:t>name</a:t>
            </a:r>
            <a:r>
              <a:rPr lang="zh-CN" altLang="zh-CN" sz="2400" b="1" smtClean="0"/>
              <a:t>表示，其中</a:t>
            </a:r>
            <a:r>
              <a:rPr lang="en-US" altLang="zh-CN" sz="2400" b="1" smtClean="0"/>
              <a:t>sid</a:t>
            </a:r>
            <a:r>
              <a:rPr lang="zh-CN" altLang="zh-CN" sz="2400" b="1" smtClean="0"/>
              <a:t>已由</a:t>
            </a:r>
            <a:r>
              <a:rPr lang="en-US" altLang="zh-CN" sz="2400" b="1" smtClean="0"/>
              <a:t>Sid</a:t>
            </a:r>
            <a:r>
              <a:rPr lang="zh-CN" altLang="zh-CN" sz="2400" b="1" smtClean="0"/>
              <a:t>类实现了，可以通过类成员引用其功能，因此</a:t>
            </a:r>
            <a:r>
              <a:rPr lang="en-US" altLang="zh-CN" sz="2400" b="1" smtClean="0"/>
              <a:t>Student</a:t>
            </a:r>
            <a:r>
              <a:rPr lang="zh-CN" altLang="zh-CN" sz="2400" b="1" smtClean="0"/>
              <a:t>只需实现</a:t>
            </a:r>
            <a:r>
              <a:rPr lang="en-US" altLang="zh-CN" sz="2400" b="1" smtClean="0"/>
              <a:t>name</a:t>
            </a:r>
            <a:r>
              <a:rPr lang="zh-CN" altLang="zh-CN" sz="2400" b="1" smtClean="0"/>
              <a:t>管理的问题，但要考虑对象成员</a:t>
            </a:r>
            <a:r>
              <a:rPr lang="en-US" altLang="zh-CN" sz="2400" b="1" smtClean="0"/>
              <a:t>sid</a:t>
            </a:r>
            <a:r>
              <a:rPr lang="zh-CN" altLang="zh-CN" sz="2400" b="1" smtClean="0"/>
              <a:t>的初始化问题，</a:t>
            </a:r>
            <a:r>
              <a:rPr lang="zh-CN" altLang="zh-CN" sz="2400" b="1" smtClean="0">
                <a:solidFill>
                  <a:srgbClr val="0000CC"/>
                </a:solidFill>
              </a:rPr>
              <a:t>必须在</a:t>
            </a:r>
            <a:r>
              <a:rPr lang="en-US" altLang="zh-CN" sz="2400" b="1" smtClean="0">
                <a:solidFill>
                  <a:srgbClr val="0000CC"/>
                </a:solidFill>
              </a:rPr>
              <a:t>Student</a:t>
            </a:r>
            <a:r>
              <a:rPr lang="zh-CN" altLang="zh-CN" sz="2400" b="1" smtClean="0">
                <a:solidFill>
                  <a:srgbClr val="0000CC"/>
                </a:solidFill>
              </a:rPr>
              <a:t>构造函数初始化列表中对</a:t>
            </a:r>
            <a:r>
              <a:rPr lang="en-US" altLang="zh-CN" sz="2400" b="1" smtClean="0">
                <a:solidFill>
                  <a:srgbClr val="0000CC"/>
                </a:solidFill>
              </a:rPr>
              <a:t>sid</a:t>
            </a:r>
            <a:r>
              <a:rPr lang="zh-CN" altLang="zh-CN" sz="2400" b="1" smtClean="0">
                <a:solidFill>
                  <a:srgbClr val="0000CC"/>
                </a:solidFill>
              </a:rPr>
              <a:t>进行初始化</a:t>
            </a:r>
            <a:endParaRPr lang="zh-CN" altLang="zh-CN" sz="2400" b="1" smtClean="0">
              <a:solidFill>
                <a:srgbClr val="0000CC"/>
              </a:solidFill>
            </a:endParaRPr>
          </a:p>
          <a:p>
            <a:pPr eaLnBrk="1" hangingPunct="1">
              <a:lnSpc>
                <a:spcPct val="90000"/>
              </a:lnSpc>
              <a:buFontTx/>
              <a:buNone/>
            </a:pPr>
            <a:endParaRPr lang="en-US" altLang="zh-CN" sz="2400" b="1" smtClean="0">
              <a:solidFill>
                <a:srgbClr val="0000CC"/>
              </a:solidFill>
            </a:endParaRPr>
          </a:p>
        </p:txBody>
      </p:sp>
      <p:sp>
        <p:nvSpPr>
          <p:cNvPr id="4" name="Rectangle 2"/>
          <p:cNvSpPr txBox="1">
            <a:spLocks noChangeArrowheads="1"/>
          </p:cNvSpPr>
          <p:nvPr/>
        </p:nvSpPr>
        <p:spPr>
          <a:xfrm>
            <a:off x="685800" y="0"/>
            <a:ext cx="7772400" cy="6207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endParaRPr lang="zh-CN" altLang="en-US" b="1"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0">
                                            <p:txEl>
                                              <p:pRg st="1" end="1"/>
                                            </p:txEl>
                                          </p:spTgt>
                                        </p:tgtEl>
                                        <p:attrNameLst>
                                          <p:attrName>style.visibility</p:attrName>
                                        </p:attrNameLst>
                                      </p:cBhvr>
                                      <p:to>
                                        <p:strVal val="visible"/>
                                      </p:to>
                                    </p:set>
                                    <p:anim calcmode="lin" valueType="num">
                                      <p:cBhvr additive="base">
                                        <p:cTn id="7" dur="500" fill="hold"/>
                                        <p:tgtEl>
                                          <p:spTgt spid="1044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0">
                                            <p:txEl>
                                              <p:pRg st="2" end="2"/>
                                            </p:txEl>
                                          </p:spTgt>
                                        </p:tgtEl>
                                        <p:attrNameLst>
                                          <p:attrName>style.visibility</p:attrName>
                                        </p:attrNameLst>
                                      </p:cBhvr>
                                      <p:to>
                                        <p:strVal val="visible"/>
                                      </p:to>
                                    </p:set>
                                    <p:anim calcmode="lin" valueType="num">
                                      <p:cBhvr additive="base">
                                        <p:cTn id="13" dur="500" fill="hold"/>
                                        <p:tgtEl>
                                          <p:spTgt spid="10445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0">
                                            <p:txEl>
                                              <p:pRg st="3" end="3"/>
                                            </p:txEl>
                                          </p:spTgt>
                                        </p:tgtEl>
                                        <p:attrNameLst>
                                          <p:attrName>style.visibility</p:attrName>
                                        </p:attrNameLst>
                                      </p:cBhvr>
                                      <p:to>
                                        <p:strVal val="visible"/>
                                      </p:to>
                                    </p:set>
                                    <p:anim calcmode="lin" valueType="num">
                                      <p:cBhvr additive="base">
                                        <p:cTn id="19" dur="500" fill="hold"/>
                                        <p:tgtEl>
                                          <p:spTgt spid="10445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450">
                                            <p:txEl>
                                              <p:pRg st="4" end="4"/>
                                            </p:txEl>
                                          </p:spTgt>
                                        </p:tgtEl>
                                        <p:attrNameLst>
                                          <p:attrName>style.visibility</p:attrName>
                                        </p:attrNameLst>
                                      </p:cBhvr>
                                      <p:to>
                                        <p:strVal val="visible"/>
                                      </p:to>
                                    </p:set>
                                    <p:anim calcmode="lin" valueType="num">
                                      <p:cBhvr additive="base">
                                        <p:cTn id="25" dur="500" fill="hold"/>
                                        <p:tgtEl>
                                          <p:spTgt spid="10445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3"/>
          <p:cNvSpPr>
            <a:spLocks noGrp="1" noChangeArrowheads="1"/>
          </p:cNvSpPr>
          <p:nvPr>
            <p:ph type="body" idx="4294967295"/>
          </p:nvPr>
        </p:nvSpPr>
        <p:spPr>
          <a:xfrm>
            <a:off x="487363" y="981075"/>
            <a:ext cx="7961312" cy="5189538"/>
          </a:xfrm>
        </p:spPr>
        <p:txBody>
          <a:bodyPr/>
          <a:lstStyle/>
          <a:p>
            <a:pPr eaLnBrk="1" hangingPunct="1">
              <a:lnSpc>
                <a:spcPct val="90000"/>
              </a:lnSpc>
              <a:buFontTx/>
              <a:buNone/>
            </a:pPr>
            <a:r>
              <a:rPr lang="zh-CN" altLang="en-US" b="1" smtClean="0">
                <a:solidFill>
                  <a:srgbClr val="FF0000"/>
                </a:solidFill>
              </a:rPr>
              <a:t>问题域类的抽象结果</a:t>
            </a:r>
            <a:endParaRPr lang="en-US" altLang="zh-CN" b="1" smtClean="0">
              <a:solidFill>
                <a:srgbClr val="FF0000"/>
              </a:solidFill>
            </a:endParaRPr>
          </a:p>
        </p:txBody>
      </p:sp>
      <p:sp>
        <p:nvSpPr>
          <p:cNvPr id="4" name="Rectangle 2"/>
          <p:cNvSpPr txBox="1">
            <a:spLocks noChangeArrowheads="1"/>
          </p:cNvSpPr>
          <p:nvPr/>
        </p:nvSpPr>
        <p:spPr>
          <a:xfrm>
            <a:off x="685800" y="0"/>
            <a:ext cx="7772400" cy="6207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endParaRPr lang="zh-CN" altLang="en-US" b="1" kern="0" dirty="0"/>
          </a:p>
        </p:txBody>
      </p:sp>
      <p:pic>
        <p:nvPicPr>
          <p:cNvPr id="196611" name="Picture 2"/>
          <p:cNvPicPr>
            <a:picLocks noChangeAspect="1" noChangeArrowheads="1"/>
          </p:cNvPicPr>
          <p:nvPr/>
        </p:nvPicPr>
        <p:blipFill>
          <a:blip r:embed="rId1"/>
          <a:srcRect/>
          <a:stretch>
            <a:fillRect/>
          </a:stretch>
        </p:blipFill>
        <p:spPr bwMode="auto">
          <a:xfrm>
            <a:off x="1116013" y="1557338"/>
            <a:ext cx="6199187" cy="3384550"/>
          </a:xfrm>
          <a:prstGeom prst="rect">
            <a:avLst/>
          </a:prstGeom>
          <a:noFill/>
          <a:ln w="9525">
            <a:noFill/>
            <a:miter lim="800000"/>
            <a:headEnd/>
            <a:tailEnd/>
          </a:ln>
        </p:spPr>
      </p:pic>
      <p:sp>
        <p:nvSpPr>
          <p:cNvPr id="2" name="对话气泡: 矩形 1"/>
          <p:cNvSpPr/>
          <p:nvPr/>
        </p:nvSpPr>
        <p:spPr>
          <a:xfrm>
            <a:off x="971550" y="5373688"/>
            <a:ext cx="7848600" cy="1165225"/>
          </a:xfrm>
          <a:prstGeom prst="wedgeRectCallout">
            <a:avLst>
              <a:gd name="adj1" fmla="val -10076"/>
              <a:gd name="adj2" fmla="val -238283"/>
            </a:avLst>
          </a:prstGeom>
          <a:gradFill>
            <a:gsLst>
              <a:gs pos="61642">
                <a:srgbClr val="FFFFFF"/>
              </a:gs>
              <a:gs pos="0">
                <a:schemeClr val="bg1"/>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a:solidFill>
                  <a:schemeClr val="tx1"/>
                </a:solidFill>
              </a:rPr>
              <a:t>Sid</a:t>
            </a:r>
            <a:r>
              <a:rPr lang="zh-CN" altLang="zh-CN" sz="2400" b="1" dirty="0">
                <a:solidFill>
                  <a:schemeClr val="tx1"/>
                </a:solidFill>
              </a:rPr>
              <a:t>和</a:t>
            </a:r>
            <a:r>
              <a:rPr lang="en-US" altLang="zh-CN" sz="2400" b="1" dirty="0">
                <a:solidFill>
                  <a:schemeClr val="tx1"/>
                </a:solidFill>
              </a:rPr>
              <a:t>Student</a:t>
            </a:r>
            <a:r>
              <a:rPr lang="zh-CN" altLang="zh-CN" sz="2400" b="1" dirty="0">
                <a:solidFill>
                  <a:schemeClr val="tx1"/>
                </a:solidFill>
              </a:rPr>
              <a:t>的</a:t>
            </a:r>
            <a:r>
              <a:rPr lang="en-US" altLang="zh-CN" sz="2400" b="1" dirty="0">
                <a:solidFill>
                  <a:schemeClr val="tx1"/>
                </a:solidFill>
              </a:rPr>
              <a:t>UML</a:t>
            </a:r>
            <a:r>
              <a:rPr lang="zh-CN" altLang="zh-CN" sz="2400" b="1" dirty="0">
                <a:solidFill>
                  <a:schemeClr val="tx1"/>
                </a:solidFill>
              </a:rPr>
              <a:t>图。图中的棱形连接了</a:t>
            </a:r>
            <a:r>
              <a:rPr lang="en-US" altLang="zh-CN" sz="2400" b="1" dirty="0">
                <a:solidFill>
                  <a:schemeClr val="tx1"/>
                </a:solidFill>
              </a:rPr>
              <a:t>Sid</a:t>
            </a:r>
            <a:r>
              <a:rPr lang="zh-CN" altLang="zh-CN" sz="2400" b="1" dirty="0">
                <a:solidFill>
                  <a:schemeClr val="tx1"/>
                </a:solidFill>
              </a:rPr>
              <a:t>和</a:t>
            </a:r>
            <a:r>
              <a:rPr lang="en-US" altLang="zh-CN" sz="2400" b="1" dirty="0">
                <a:solidFill>
                  <a:schemeClr val="tx1"/>
                </a:solidFill>
              </a:rPr>
              <a:t>Student</a:t>
            </a:r>
            <a:r>
              <a:rPr lang="zh-CN" altLang="zh-CN" sz="2400" b="1" dirty="0">
                <a:solidFill>
                  <a:schemeClr val="tx1"/>
                </a:solidFill>
              </a:rPr>
              <a:t>，表示两类之间具</a:t>
            </a:r>
            <a:r>
              <a:rPr lang="zh-CN" altLang="zh-CN" sz="2400" b="1" dirty="0">
                <a:solidFill>
                  <a:srgbClr val="0000CC"/>
                </a:solidFill>
              </a:rPr>
              <a:t>聚合关系</a:t>
            </a:r>
            <a:r>
              <a:rPr lang="zh-CN" altLang="zh-CN" sz="2400" b="1" dirty="0">
                <a:solidFill>
                  <a:schemeClr val="tx1"/>
                </a:solidFill>
              </a:rPr>
              <a:t>，棱形所在方是整体，包含有另一方的一个或多对象</a:t>
            </a:r>
            <a:endParaRPr lang="zh-CN" altLang="en-US" sz="24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页脚占位符 3"/>
          <p:cNvSpPr>
            <a:spLocks noGrp="1"/>
          </p:cNvSpPr>
          <p:nvPr>
            <p:ph type="ftr" sz="quarter" idx="11"/>
          </p:nvPr>
        </p:nvSpPr>
        <p:spPr>
          <a:xfrm>
            <a:off x="457200" y="6245225"/>
            <a:ext cx="2133600" cy="476250"/>
          </a:xfrm>
          <a:noFill/>
          <a:ln>
            <a:miter lim="800000"/>
          </a:ln>
        </p:spPr>
        <p:txBody>
          <a:bodyPr/>
          <a:lstStyle/>
          <a:p>
            <a:pPr algn="r"/>
            <a:r>
              <a:rPr lang="en-US" altLang="zh-CN" sz="2400" b="1" smtClean="0">
                <a:solidFill>
                  <a:schemeClr val="tx2"/>
                </a:solidFill>
                <a:latin typeface="Arial Black" panose="020B0A04020102020204" pitchFamily="34" charset="0"/>
                <a:ea typeface="宋体" pitchFamily="2" charset="-122"/>
              </a:rPr>
              <a:t>oop</a:t>
            </a:r>
            <a:endParaRPr lang="en-US" altLang="zh-CN" sz="2400" b="1" smtClean="0">
              <a:solidFill>
                <a:schemeClr val="tx2"/>
              </a:solidFill>
              <a:latin typeface="Arial Black" panose="020B0A04020102020204" pitchFamily="34" charset="0"/>
              <a:ea typeface="宋体" pitchFamily="2" charset="-122"/>
            </a:endParaRPr>
          </a:p>
        </p:txBody>
      </p:sp>
      <p:grpSp>
        <p:nvGrpSpPr>
          <p:cNvPr id="29698" name="组合 25"/>
          <p:cNvGrpSpPr/>
          <p:nvPr/>
        </p:nvGrpSpPr>
        <p:grpSpPr bwMode="auto">
          <a:xfrm>
            <a:off x="1411288" y="2286000"/>
            <a:ext cx="6470650" cy="3770313"/>
            <a:chOff x="1125195" y="2043113"/>
            <a:chExt cx="6470993" cy="3770312"/>
          </a:xfrm>
        </p:grpSpPr>
        <p:sp>
          <p:nvSpPr>
            <p:cNvPr id="29701" name="Rectangle 2"/>
            <p:cNvSpPr>
              <a:spLocks noChangeArrowheads="1"/>
            </p:cNvSpPr>
            <p:nvPr/>
          </p:nvSpPr>
          <p:spPr bwMode="auto">
            <a:xfrm>
              <a:off x="2425700" y="3148013"/>
              <a:ext cx="1431920" cy="361950"/>
            </a:xfrm>
            <a:prstGeom prst="rect">
              <a:avLst/>
            </a:prstGeom>
            <a:solidFill>
              <a:srgbClr val="FFFFFF"/>
            </a:solidFill>
            <a:ln w="9525">
              <a:solidFill>
                <a:srgbClr val="000000"/>
              </a:solidFill>
              <a:miter lim="800000"/>
            </a:ln>
          </p:spPr>
          <p:txBody>
            <a:bodyPr/>
            <a:lstStyle/>
            <a:p>
              <a:pPr algn="just" eaLnBrk="0" hangingPunct="0"/>
              <a:r>
                <a:rPr lang="en-US" altLang="zh-CN" sz="1600" b="1">
                  <a:latin typeface="楷体_GB2312"/>
                  <a:ea typeface="楷体_GB2312"/>
                  <a:cs typeface="楷体_GB2312"/>
                </a:rPr>
                <a:t>student.cpp</a:t>
              </a:r>
              <a:endParaRPr lang="en-US" altLang="zh-CN" sz="1600" b="1">
                <a:latin typeface="楷体_GB2312"/>
                <a:ea typeface="楷体_GB2312"/>
                <a:cs typeface="楷体_GB2312"/>
              </a:endParaRPr>
            </a:p>
          </p:txBody>
        </p:sp>
        <p:sp>
          <p:nvSpPr>
            <p:cNvPr id="29702" name="Line 3"/>
            <p:cNvSpPr>
              <a:spLocks noChangeShapeType="1"/>
            </p:cNvSpPr>
            <p:nvPr/>
          </p:nvSpPr>
          <p:spPr bwMode="auto">
            <a:xfrm>
              <a:off x="3055938" y="3544888"/>
              <a:ext cx="0" cy="727075"/>
            </a:xfrm>
            <a:prstGeom prst="line">
              <a:avLst/>
            </a:prstGeom>
            <a:noFill/>
            <a:ln w="9525">
              <a:solidFill>
                <a:srgbClr val="000000"/>
              </a:solidFill>
              <a:round/>
              <a:tailEnd type="arrow" w="med" len="med"/>
            </a:ln>
          </p:spPr>
          <p:txBody>
            <a:bodyPr/>
            <a:lstStyle/>
            <a:p>
              <a:endParaRPr lang="zh-CN" altLang="en-US"/>
            </a:p>
          </p:txBody>
        </p:sp>
        <p:sp>
          <p:nvSpPr>
            <p:cNvPr id="29703" name="Rectangle 4"/>
            <p:cNvSpPr>
              <a:spLocks noChangeArrowheads="1"/>
            </p:cNvSpPr>
            <p:nvPr/>
          </p:nvSpPr>
          <p:spPr bwMode="auto">
            <a:xfrm>
              <a:off x="3962400" y="5448300"/>
              <a:ext cx="1898650" cy="365125"/>
            </a:xfrm>
            <a:prstGeom prst="rect">
              <a:avLst/>
            </a:prstGeom>
            <a:solidFill>
              <a:srgbClr val="FFFFFF"/>
            </a:solidFill>
            <a:ln w="9525">
              <a:solidFill>
                <a:srgbClr val="000000"/>
              </a:solidFill>
              <a:miter lim="800000"/>
            </a:ln>
          </p:spPr>
          <p:txBody>
            <a:bodyPr/>
            <a:lstStyle/>
            <a:p>
              <a:pPr algn="ctr" eaLnBrk="0" hangingPunct="0"/>
              <a:r>
                <a:rPr lang="en-US" altLang="zh-CN" b="1">
                  <a:latin typeface="楷体_GB2312"/>
                  <a:ea typeface="楷体_GB2312"/>
                  <a:cs typeface="楷体_GB2312"/>
                </a:rPr>
                <a:t>Program.exe</a:t>
              </a:r>
              <a:endParaRPr lang="en-US" altLang="zh-CN" b="1">
                <a:latin typeface="楷体_GB2312"/>
                <a:ea typeface="楷体_GB2312"/>
                <a:cs typeface="楷体_GB2312"/>
              </a:endParaRPr>
            </a:p>
          </p:txBody>
        </p:sp>
        <p:sp>
          <p:nvSpPr>
            <p:cNvPr id="29704" name="Line 5"/>
            <p:cNvSpPr>
              <a:spLocks noChangeShapeType="1"/>
            </p:cNvSpPr>
            <p:nvPr/>
          </p:nvSpPr>
          <p:spPr bwMode="auto">
            <a:xfrm>
              <a:off x="4957763" y="4673600"/>
              <a:ext cx="0" cy="727075"/>
            </a:xfrm>
            <a:prstGeom prst="line">
              <a:avLst/>
            </a:prstGeom>
            <a:noFill/>
            <a:ln w="9525" cap="rnd">
              <a:solidFill>
                <a:srgbClr val="000000"/>
              </a:solidFill>
              <a:prstDash val="sysDot"/>
              <a:round/>
              <a:tailEnd type="arrow" w="med" len="med"/>
            </a:ln>
          </p:spPr>
          <p:txBody>
            <a:bodyPr/>
            <a:lstStyle/>
            <a:p>
              <a:endParaRPr lang="zh-CN" altLang="en-US"/>
            </a:p>
          </p:txBody>
        </p:sp>
        <p:sp>
          <p:nvSpPr>
            <p:cNvPr id="29705" name="Freeform 6"/>
            <p:cNvSpPr/>
            <p:nvPr/>
          </p:nvSpPr>
          <p:spPr bwMode="auto">
            <a:xfrm>
              <a:off x="3240088" y="2420938"/>
              <a:ext cx="1820862" cy="727075"/>
            </a:xfrm>
            <a:custGeom>
              <a:avLst/>
              <a:gdLst>
                <a:gd name="T0" fmla="*/ 0 w 2115"/>
                <a:gd name="T1" fmla="*/ 0 h 855"/>
                <a:gd name="T2" fmla="*/ 2147483647 w 2115"/>
                <a:gd name="T3" fmla="*/ 2147483647 h 855"/>
                <a:gd name="T4" fmla="*/ 2147483647 w 2115"/>
                <a:gd name="T5" fmla="*/ 2147483647 h 855"/>
                <a:gd name="T6" fmla="*/ 2147483647 w 2115"/>
                <a:gd name="T7" fmla="*/ 2147483647 h 855"/>
                <a:gd name="T8" fmla="*/ 0 60000 65536"/>
                <a:gd name="T9" fmla="*/ 0 60000 65536"/>
                <a:gd name="T10" fmla="*/ 0 60000 65536"/>
                <a:gd name="T11" fmla="*/ 0 60000 65536"/>
                <a:gd name="T12" fmla="*/ 0 w 2115"/>
                <a:gd name="T13" fmla="*/ 0 h 855"/>
                <a:gd name="T14" fmla="*/ 2115 w 2115"/>
                <a:gd name="T15" fmla="*/ 855 h 855"/>
              </a:gdLst>
              <a:ahLst/>
              <a:cxnLst>
                <a:cxn ang="T8">
                  <a:pos x="T0" y="T1"/>
                </a:cxn>
                <a:cxn ang="T9">
                  <a:pos x="T2" y="T3"/>
                </a:cxn>
                <a:cxn ang="T10">
                  <a:pos x="T4" y="T5"/>
                </a:cxn>
                <a:cxn ang="T11">
                  <a:pos x="T6" y="T7"/>
                </a:cxn>
              </a:cxnLst>
              <a:rect l="T12" t="T13" r="T14" b="T15"/>
              <a:pathLst>
                <a:path w="2115" h="855">
                  <a:moveTo>
                    <a:pt x="0" y="0"/>
                  </a:moveTo>
                  <a:cubicBezTo>
                    <a:pt x="79" y="79"/>
                    <a:pt x="162" y="411"/>
                    <a:pt x="472" y="476"/>
                  </a:cubicBezTo>
                  <a:cubicBezTo>
                    <a:pt x="782" y="541"/>
                    <a:pt x="1607" y="327"/>
                    <a:pt x="1861" y="390"/>
                  </a:cubicBezTo>
                  <a:cubicBezTo>
                    <a:pt x="2115" y="453"/>
                    <a:pt x="1967" y="758"/>
                    <a:pt x="1995" y="855"/>
                  </a:cubicBezTo>
                </a:path>
              </a:pathLst>
            </a:custGeom>
            <a:noFill/>
            <a:ln w="9525" cap="rnd" cmpd="sng">
              <a:solidFill>
                <a:srgbClr val="000000"/>
              </a:solidFill>
              <a:prstDash val="sysDot"/>
              <a:round/>
              <a:headEnd type="none" w="med" len="med"/>
              <a:tailEnd type="arrow" w="med" len="med"/>
            </a:ln>
          </p:spPr>
          <p:txBody>
            <a:bodyPr/>
            <a:lstStyle/>
            <a:p>
              <a:endParaRPr lang="zh-CN" altLang="en-US"/>
            </a:p>
          </p:txBody>
        </p:sp>
        <p:sp>
          <p:nvSpPr>
            <p:cNvPr id="29706" name="Line 7"/>
            <p:cNvSpPr>
              <a:spLocks noChangeShapeType="1"/>
            </p:cNvSpPr>
            <p:nvPr/>
          </p:nvSpPr>
          <p:spPr bwMode="auto">
            <a:xfrm flipH="1">
              <a:off x="5319713" y="4673600"/>
              <a:ext cx="1536700" cy="727075"/>
            </a:xfrm>
            <a:prstGeom prst="line">
              <a:avLst/>
            </a:prstGeom>
            <a:noFill/>
            <a:ln w="9525" cap="rnd">
              <a:solidFill>
                <a:srgbClr val="000000"/>
              </a:solidFill>
              <a:prstDash val="sysDot"/>
              <a:round/>
              <a:tailEnd type="arrow" w="med" len="med"/>
            </a:ln>
          </p:spPr>
          <p:txBody>
            <a:bodyPr/>
            <a:lstStyle/>
            <a:p>
              <a:endParaRPr lang="zh-CN" altLang="en-US"/>
            </a:p>
          </p:txBody>
        </p:sp>
        <p:sp>
          <p:nvSpPr>
            <p:cNvPr id="29707" name="Freeform 8"/>
            <p:cNvSpPr/>
            <p:nvPr/>
          </p:nvSpPr>
          <p:spPr bwMode="auto">
            <a:xfrm>
              <a:off x="3482975" y="2403475"/>
              <a:ext cx="3419475" cy="744538"/>
            </a:xfrm>
            <a:custGeom>
              <a:avLst/>
              <a:gdLst>
                <a:gd name="T0" fmla="*/ 2147483647 w 3971"/>
                <a:gd name="T1" fmla="*/ 0 h 876"/>
                <a:gd name="T2" fmla="*/ 2147483647 w 3971"/>
                <a:gd name="T3" fmla="*/ 2147483647 h 876"/>
                <a:gd name="T4" fmla="*/ 2147483647 w 3971"/>
                <a:gd name="T5" fmla="*/ 2147483647 h 876"/>
                <a:gd name="T6" fmla="*/ 2147483647 w 3971"/>
                <a:gd name="T7" fmla="*/ 2147483647 h 876"/>
                <a:gd name="T8" fmla="*/ 0 60000 65536"/>
                <a:gd name="T9" fmla="*/ 0 60000 65536"/>
                <a:gd name="T10" fmla="*/ 0 60000 65536"/>
                <a:gd name="T11" fmla="*/ 0 60000 65536"/>
                <a:gd name="T12" fmla="*/ 0 w 3971"/>
                <a:gd name="T13" fmla="*/ 0 h 876"/>
                <a:gd name="T14" fmla="*/ 3971 w 3971"/>
                <a:gd name="T15" fmla="*/ 876 h 876"/>
              </a:gdLst>
              <a:ahLst/>
              <a:cxnLst>
                <a:cxn ang="T8">
                  <a:pos x="T0" y="T1"/>
                </a:cxn>
                <a:cxn ang="T9">
                  <a:pos x="T2" y="T3"/>
                </a:cxn>
                <a:cxn ang="T10">
                  <a:pos x="T4" y="T5"/>
                </a:cxn>
                <a:cxn ang="T11">
                  <a:pos x="T6" y="T7"/>
                </a:cxn>
              </a:cxnLst>
              <a:rect l="T12" t="T13" r="T14" b="T15"/>
              <a:pathLst>
                <a:path w="3971" h="876">
                  <a:moveTo>
                    <a:pt x="18" y="0"/>
                  </a:moveTo>
                  <a:cubicBezTo>
                    <a:pt x="109" y="28"/>
                    <a:pt x="0" y="151"/>
                    <a:pt x="566" y="171"/>
                  </a:cubicBezTo>
                  <a:cubicBezTo>
                    <a:pt x="1132" y="191"/>
                    <a:pt x="2853" y="3"/>
                    <a:pt x="3412" y="120"/>
                  </a:cubicBezTo>
                  <a:cubicBezTo>
                    <a:pt x="3971" y="237"/>
                    <a:pt x="3812" y="719"/>
                    <a:pt x="3917" y="876"/>
                  </a:cubicBezTo>
                </a:path>
              </a:pathLst>
            </a:custGeom>
            <a:noFill/>
            <a:ln w="9525" cap="rnd" cmpd="sng">
              <a:solidFill>
                <a:srgbClr val="000000"/>
              </a:solidFill>
              <a:prstDash val="sysDot"/>
              <a:round/>
              <a:headEnd type="none" w="med" len="med"/>
              <a:tailEnd type="arrow" w="med" len="med"/>
            </a:ln>
          </p:spPr>
          <p:txBody>
            <a:bodyPr/>
            <a:lstStyle/>
            <a:p>
              <a:endParaRPr lang="zh-CN" altLang="en-US"/>
            </a:p>
          </p:txBody>
        </p:sp>
        <p:sp>
          <p:nvSpPr>
            <p:cNvPr id="29708" name="Line 9"/>
            <p:cNvSpPr>
              <a:spLocks noChangeShapeType="1"/>
            </p:cNvSpPr>
            <p:nvPr/>
          </p:nvSpPr>
          <p:spPr bwMode="auto">
            <a:xfrm>
              <a:off x="3092450" y="4695825"/>
              <a:ext cx="1536700" cy="727075"/>
            </a:xfrm>
            <a:prstGeom prst="line">
              <a:avLst/>
            </a:prstGeom>
            <a:noFill/>
            <a:ln w="9525">
              <a:solidFill>
                <a:srgbClr val="000000"/>
              </a:solidFill>
              <a:round/>
              <a:tailEnd type="arrow" w="med" len="med"/>
            </a:ln>
          </p:spPr>
          <p:txBody>
            <a:bodyPr/>
            <a:lstStyle/>
            <a:p>
              <a:endParaRPr lang="zh-CN" altLang="en-US"/>
            </a:p>
          </p:txBody>
        </p:sp>
        <p:sp>
          <p:nvSpPr>
            <p:cNvPr id="29709" name="Rectangle 10"/>
            <p:cNvSpPr>
              <a:spLocks noChangeArrowheads="1"/>
            </p:cNvSpPr>
            <p:nvPr/>
          </p:nvSpPr>
          <p:spPr bwMode="auto">
            <a:xfrm>
              <a:off x="2411413" y="4302125"/>
              <a:ext cx="1517645" cy="363538"/>
            </a:xfrm>
            <a:prstGeom prst="rect">
              <a:avLst/>
            </a:prstGeom>
            <a:solidFill>
              <a:srgbClr val="FFFFFF"/>
            </a:solidFill>
            <a:ln w="9525">
              <a:solidFill>
                <a:srgbClr val="000000"/>
              </a:solidFill>
              <a:miter lim="800000"/>
            </a:ln>
          </p:spPr>
          <p:txBody>
            <a:bodyPr/>
            <a:lstStyle/>
            <a:p>
              <a:pPr algn="just" eaLnBrk="0" hangingPunct="0"/>
              <a:r>
                <a:rPr lang="en-US" altLang="zh-CN" b="1">
                  <a:latin typeface="楷体_GB2312"/>
                  <a:ea typeface="楷体_GB2312"/>
                  <a:cs typeface="楷体_GB2312"/>
                </a:rPr>
                <a:t>student.obj</a:t>
              </a:r>
              <a:endParaRPr lang="en-US" altLang="zh-CN" b="1">
                <a:latin typeface="楷体_GB2312"/>
                <a:ea typeface="楷体_GB2312"/>
                <a:cs typeface="楷体_GB2312"/>
              </a:endParaRPr>
            </a:p>
          </p:txBody>
        </p:sp>
        <p:sp>
          <p:nvSpPr>
            <p:cNvPr id="29710" name="Rectangle 11"/>
            <p:cNvSpPr>
              <a:spLocks noChangeArrowheads="1"/>
            </p:cNvSpPr>
            <p:nvPr/>
          </p:nvSpPr>
          <p:spPr bwMode="auto">
            <a:xfrm>
              <a:off x="2411413" y="2043113"/>
              <a:ext cx="1265237" cy="361950"/>
            </a:xfrm>
            <a:prstGeom prst="rect">
              <a:avLst/>
            </a:prstGeom>
            <a:solidFill>
              <a:srgbClr val="FFFFFF"/>
            </a:solidFill>
            <a:ln w="9525">
              <a:solidFill>
                <a:srgbClr val="000000"/>
              </a:solidFill>
              <a:miter lim="800000"/>
            </a:ln>
          </p:spPr>
          <p:txBody>
            <a:bodyPr/>
            <a:lstStyle/>
            <a:p>
              <a:pPr algn="ctr" eaLnBrk="0" hangingPunct="0"/>
              <a:r>
                <a:rPr lang="en-US" altLang="zh-CN" b="1">
                  <a:latin typeface="楷体_GB2312"/>
                  <a:ea typeface="楷体_GB2312"/>
                  <a:cs typeface="楷体_GB2312"/>
                </a:rPr>
                <a:t>student.h</a:t>
              </a:r>
              <a:endParaRPr lang="en-US" altLang="zh-CN" b="1">
                <a:latin typeface="楷体_GB2312"/>
                <a:ea typeface="楷体_GB2312"/>
                <a:cs typeface="楷体_GB2312"/>
              </a:endParaRPr>
            </a:p>
          </p:txBody>
        </p:sp>
        <p:sp>
          <p:nvSpPr>
            <p:cNvPr id="29711" name="Line 12"/>
            <p:cNvSpPr>
              <a:spLocks noChangeShapeType="1"/>
            </p:cNvSpPr>
            <p:nvPr/>
          </p:nvSpPr>
          <p:spPr bwMode="auto">
            <a:xfrm>
              <a:off x="3059113" y="2420938"/>
              <a:ext cx="0" cy="727075"/>
            </a:xfrm>
            <a:prstGeom prst="line">
              <a:avLst/>
            </a:prstGeom>
            <a:noFill/>
            <a:ln w="9525">
              <a:solidFill>
                <a:srgbClr val="000000"/>
              </a:solidFill>
              <a:round/>
              <a:tailEnd type="arrow" w="med" len="med"/>
            </a:ln>
          </p:spPr>
          <p:txBody>
            <a:bodyPr/>
            <a:lstStyle/>
            <a:p>
              <a:endParaRPr lang="zh-CN" altLang="en-US"/>
            </a:p>
          </p:txBody>
        </p:sp>
        <p:sp>
          <p:nvSpPr>
            <p:cNvPr id="29712" name="Rectangle 13"/>
            <p:cNvSpPr>
              <a:spLocks noChangeArrowheads="1"/>
            </p:cNvSpPr>
            <p:nvPr/>
          </p:nvSpPr>
          <p:spPr bwMode="auto">
            <a:xfrm>
              <a:off x="4327525" y="3148013"/>
              <a:ext cx="1468438" cy="361950"/>
            </a:xfrm>
            <a:prstGeom prst="rect">
              <a:avLst/>
            </a:prstGeom>
            <a:solidFill>
              <a:srgbClr val="FFFFFF"/>
            </a:solidFill>
            <a:ln w="9525" cap="rnd">
              <a:solidFill>
                <a:srgbClr val="000000"/>
              </a:solidFill>
              <a:prstDash val="sysDot"/>
              <a:miter lim="800000"/>
            </a:ln>
          </p:spPr>
          <p:txBody>
            <a:bodyPr/>
            <a:lstStyle/>
            <a:p>
              <a:pPr algn="just" eaLnBrk="0" hangingPunct="0"/>
              <a:r>
                <a:rPr lang="en-US" altLang="zh-CN" b="1">
                  <a:latin typeface="楷体_GB2312"/>
                  <a:ea typeface="楷体_GB2312"/>
                  <a:cs typeface="楷体_GB2312"/>
                </a:rPr>
                <a:t>other1.cpp</a:t>
              </a:r>
              <a:endParaRPr lang="en-US" altLang="zh-CN" b="1">
                <a:latin typeface="楷体_GB2312"/>
                <a:ea typeface="楷体_GB2312"/>
                <a:cs typeface="楷体_GB2312"/>
              </a:endParaRPr>
            </a:p>
          </p:txBody>
        </p:sp>
        <p:sp>
          <p:nvSpPr>
            <p:cNvPr id="29713" name="Line 14"/>
            <p:cNvSpPr>
              <a:spLocks noChangeShapeType="1"/>
            </p:cNvSpPr>
            <p:nvPr/>
          </p:nvSpPr>
          <p:spPr bwMode="auto">
            <a:xfrm>
              <a:off x="4957763" y="3544888"/>
              <a:ext cx="0" cy="727075"/>
            </a:xfrm>
            <a:prstGeom prst="line">
              <a:avLst/>
            </a:prstGeom>
            <a:noFill/>
            <a:ln w="9525" cap="rnd">
              <a:solidFill>
                <a:srgbClr val="000000"/>
              </a:solidFill>
              <a:prstDash val="sysDot"/>
              <a:round/>
              <a:tailEnd type="arrow" w="med" len="med"/>
            </a:ln>
          </p:spPr>
          <p:txBody>
            <a:bodyPr/>
            <a:lstStyle/>
            <a:p>
              <a:endParaRPr lang="zh-CN" altLang="en-US"/>
            </a:p>
          </p:txBody>
        </p:sp>
        <p:sp>
          <p:nvSpPr>
            <p:cNvPr id="29714" name="Rectangle 15"/>
            <p:cNvSpPr>
              <a:spLocks noChangeArrowheads="1"/>
            </p:cNvSpPr>
            <p:nvPr/>
          </p:nvSpPr>
          <p:spPr bwMode="auto">
            <a:xfrm>
              <a:off x="4311650" y="4303713"/>
              <a:ext cx="1412875" cy="361950"/>
            </a:xfrm>
            <a:prstGeom prst="rect">
              <a:avLst/>
            </a:prstGeom>
            <a:solidFill>
              <a:srgbClr val="FFFFFF"/>
            </a:solidFill>
            <a:ln w="9525" cap="rnd">
              <a:solidFill>
                <a:srgbClr val="000000"/>
              </a:solidFill>
              <a:prstDash val="sysDot"/>
              <a:miter lim="800000"/>
            </a:ln>
          </p:spPr>
          <p:txBody>
            <a:bodyPr/>
            <a:lstStyle/>
            <a:p>
              <a:pPr algn="just" eaLnBrk="0" hangingPunct="0"/>
              <a:r>
                <a:rPr lang="en-US" altLang="zh-CN" b="1">
                  <a:latin typeface="楷体_GB2312"/>
                  <a:ea typeface="楷体_GB2312"/>
                  <a:cs typeface="楷体_GB2312"/>
                </a:rPr>
                <a:t>other1.obj</a:t>
              </a:r>
              <a:endParaRPr lang="en-US" altLang="zh-CN" b="1">
                <a:latin typeface="楷体_GB2312"/>
                <a:ea typeface="楷体_GB2312"/>
                <a:cs typeface="楷体_GB2312"/>
              </a:endParaRPr>
            </a:p>
          </p:txBody>
        </p:sp>
        <p:sp>
          <p:nvSpPr>
            <p:cNvPr id="29715" name="Rectangle 16"/>
            <p:cNvSpPr>
              <a:spLocks noChangeArrowheads="1"/>
            </p:cNvSpPr>
            <p:nvPr/>
          </p:nvSpPr>
          <p:spPr bwMode="auto">
            <a:xfrm>
              <a:off x="6226175" y="3148013"/>
              <a:ext cx="1370013" cy="361950"/>
            </a:xfrm>
            <a:prstGeom prst="rect">
              <a:avLst/>
            </a:prstGeom>
            <a:solidFill>
              <a:srgbClr val="FFFFFF"/>
            </a:solidFill>
            <a:ln w="9525" cap="rnd">
              <a:solidFill>
                <a:srgbClr val="000000"/>
              </a:solidFill>
              <a:prstDash val="sysDot"/>
              <a:miter lim="800000"/>
            </a:ln>
          </p:spPr>
          <p:txBody>
            <a:bodyPr/>
            <a:lstStyle/>
            <a:p>
              <a:pPr algn="just" eaLnBrk="0" hangingPunct="0"/>
              <a:r>
                <a:rPr lang="en-US" altLang="zh-CN" b="1">
                  <a:latin typeface="楷体_GB2312"/>
                  <a:ea typeface="楷体_GB2312"/>
                  <a:cs typeface="楷体_GB2312"/>
                </a:rPr>
                <a:t>other2.cpp</a:t>
              </a:r>
              <a:endParaRPr lang="en-US" altLang="zh-CN" b="1">
                <a:latin typeface="楷体_GB2312"/>
                <a:ea typeface="楷体_GB2312"/>
                <a:cs typeface="楷体_GB2312"/>
              </a:endParaRPr>
            </a:p>
          </p:txBody>
        </p:sp>
        <p:sp>
          <p:nvSpPr>
            <p:cNvPr id="29716" name="Line 17"/>
            <p:cNvSpPr>
              <a:spLocks noChangeShapeType="1"/>
            </p:cNvSpPr>
            <p:nvPr/>
          </p:nvSpPr>
          <p:spPr bwMode="auto">
            <a:xfrm>
              <a:off x="6856413" y="3544888"/>
              <a:ext cx="0" cy="727075"/>
            </a:xfrm>
            <a:prstGeom prst="line">
              <a:avLst/>
            </a:prstGeom>
            <a:noFill/>
            <a:ln w="9525" cap="rnd">
              <a:solidFill>
                <a:srgbClr val="000000"/>
              </a:solidFill>
              <a:prstDash val="sysDot"/>
              <a:round/>
              <a:tailEnd type="arrow" w="med" len="med"/>
            </a:ln>
          </p:spPr>
          <p:txBody>
            <a:bodyPr/>
            <a:lstStyle/>
            <a:p>
              <a:endParaRPr lang="zh-CN" altLang="en-US"/>
            </a:p>
          </p:txBody>
        </p:sp>
        <p:sp>
          <p:nvSpPr>
            <p:cNvPr id="29717" name="Rectangle 18"/>
            <p:cNvSpPr>
              <a:spLocks noChangeArrowheads="1"/>
            </p:cNvSpPr>
            <p:nvPr/>
          </p:nvSpPr>
          <p:spPr bwMode="auto">
            <a:xfrm>
              <a:off x="6210300" y="4303713"/>
              <a:ext cx="1385888" cy="361950"/>
            </a:xfrm>
            <a:prstGeom prst="rect">
              <a:avLst/>
            </a:prstGeom>
            <a:solidFill>
              <a:srgbClr val="FFFFFF"/>
            </a:solidFill>
            <a:ln w="9525" cap="rnd">
              <a:solidFill>
                <a:srgbClr val="000000"/>
              </a:solidFill>
              <a:prstDash val="sysDot"/>
              <a:miter lim="800000"/>
            </a:ln>
          </p:spPr>
          <p:txBody>
            <a:bodyPr/>
            <a:lstStyle/>
            <a:p>
              <a:pPr algn="just" eaLnBrk="0" hangingPunct="0"/>
              <a:r>
                <a:rPr lang="en-US" altLang="zh-CN" b="1">
                  <a:latin typeface="楷体_GB2312"/>
                  <a:ea typeface="楷体_GB2312"/>
                  <a:cs typeface="楷体_GB2312"/>
                </a:rPr>
                <a:t>other2.obj</a:t>
              </a:r>
              <a:endParaRPr lang="en-US" altLang="zh-CN" b="1">
                <a:latin typeface="楷体_GB2312"/>
                <a:ea typeface="楷体_GB2312"/>
                <a:cs typeface="楷体_GB2312"/>
              </a:endParaRPr>
            </a:p>
          </p:txBody>
        </p:sp>
        <p:sp>
          <p:nvSpPr>
            <p:cNvPr id="29718" name="Rectangle 19"/>
            <p:cNvSpPr>
              <a:spLocks noChangeArrowheads="1"/>
            </p:cNvSpPr>
            <p:nvPr/>
          </p:nvSpPr>
          <p:spPr bwMode="auto">
            <a:xfrm>
              <a:off x="1125195" y="2421249"/>
              <a:ext cx="1335113" cy="285755"/>
            </a:xfrm>
            <a:prstGeom prst="rect">
              <a:avLst/>
            </a:prstGeom>
            <a:solidFill>
              <a:srgbClr val="FFFFFF"/>
            </a:solidFill>
            <a:ln w="9525">
              <a:noFill/>
              <a:miter lim="800000"/>
            </a:ln>
          </p:spPr>
          <p:txBody>
            <a:bodyPr/>
            <a:lstStyle/>
            <a:p>
              <a:pPr algn="just" eaLnBrk="0" hangingPunct="0"/>
              <a:r>
                <a:rPr lang="en-US" altLang="zh-CN" b="1">
                  <a:latin typeface="楷体_GB2312"/>
                  <a:ea typeface="楷体_GB2312"/>
                  <a:cs typeface="楷体_GB2312"/>
                </a:rPr>
                <a:t>#include</a:t>
              </a:r>
              <a:endParaRPr lang="en-US" altLang="zh-CN" b="1">
                <a:latin typeface="楷体_GB2312"/>
                <a:ea typeface="楷体_GB2312"/>
                <a:cs typeface="楷体_GB2312"/>
              </a:endParaRPr>
            </a:p>
          </p:txBody>
        </p:sp>
        <p:sp>
          <p:nvSpPr>
            <p:cNvPr id="29719" name="Rectangle 20"/>
            <p:cNvSpPr>
              <a:spLocks noChangeArrowheads="1"/>
            </p:cNvSpPr>
            <p:nvPr/>
          </p:nvSpPr>
          <p:spPr bwMode="auto">
            <a:xfrm>
              <a:off x="1250950" y="3711575"/>
              <a:ext cx="1084263" cy="336550"/>
            </a:xfrm>
            <a:prstGeom prst="rect">
              <a:avLst/>
            </a:prstGeom>
            <a:solidFill>
              <a:srgbClr val="FFFFFF"/>
            </a:solidFill>
            <a:ln w="9525">
              <a:noFill/>
              <a:miter lim="800000"/>
            </a:ln>
          </p:spPr>
          <p:txBody>
            <a:bodyPr/>
            <a:lstStyle/>
            <a:p>
              <a:pPr algn="ctr" eaLnBrk="0" hangingPunct="0"/>
              <a:r>
                <a:rPr lang="en-US" altLang="zh-CN" b="1">
                  <a:latin typeface="楷体_GB2312"/>
                  <a:ea typeface="楷体_GB2312"/>
                  <a:cs typeface="楷体_GB2312"/>
                </a:rPr>
                <a:t>compile</a:t>
              </a:r>
              <a:endParaRPr lang="en-US" altLang="zh-CN" b="1">
                <a:latin typeface="楷体_GB2312"/>
                <a:ea typeface="楷体_GB2312"/>
                <a:cs typeface="楷体_GB2312"/>
              </a:endParaRPr>
            </a:p>
          </p:txBody>
        </p:sp>
        <p:sp>
          <p:nvSpPr>
            <p:cNvPr id="29720" name="Rectangle 21"/>
            <p:cNvSpPr>
              <a:spLocks noChangeArrowheads="1"/>
            </p:cNvSpPr>
            <p:nvPr/>
          </p:nvSpPr>
          <p:spPr bwMode="auto">
            <a:xfrm>
              <a:off x="1250950" y="4999038"/>
              <a:ext cx="1084263" cy="336550"/>
            </a:xfrm>
            <a:prstGeom prst="rect">
              <a:avLst/>
            </a:prstGeom>
            <a:solidFill>
              <a:srgbClr val="FFFFFF"/>
            </a:solidFill>
            <a:ln w="9525">
              <a:noFill/>
              <a:miter lim="800000"/>
            </a:ln>
          </p:spPr>
          <p:txBody>
            <a:bodyPr/>
            <a:lstStyle/>
            <a:p>
              <a:pPr algn="ctr" eaLnBrk="0" hangingPunct="0"/>
              <a:r>
                <a:rPr lang="en-US" altLang="zh-CN" b="1">
                  <a:latin typeface="楷体_GB2312"/>
                  <a:ea typeface="楷体_GB2312"/>
                  <a:cs typeface="楷体_GB2312"/>
                </a:rPr>
                <a:t>link</a:t>
              </a:r>
              <a:endParaRPr lang="en-US" altLang="zh-CN" b="1">
                <a:latin typeface="楷体_GB2312"/>
                <a:ea typeface="楷体_GB2312"/>
                <a:cs typeface="楷体_GB2312"/>
              </a:endParaRPr>
            </a:p>
          </p:txBody>
        </p:sp>
      </p:grpSp>
      <p:sp>
        <p:nvSpPr>
          <p:cNvPr id="30743" name="Rectangle 25"/>
          <p:cNvSpPr/>
          <p:nvPr/>
        </p:nvSpPr>
        <p:spPr>
          <a:xfrm>
            <a:off x="593725" y="1190625"/>
            <a:ext cx="5667375" cy="533400"/>
          </a:xfrm>
          <a:prstGeom prst="rect">
            <a:avLst/>
          </a:prstGeom>
          <a:noFill/>
          <a:ln w="9525">
            <a:noFill/>
          </a:ln>
        </p:spPr>
        <p:txBody>
          <a:bodyPr wrap="none">
            <a:spAutoFit/>
          </a:bodyPr>
          <a:lstStyle/>
          <a:p>
            <a:pPr>
              <a:lnSpc>
                <a:spcPct val="90000"/>
              </a:lnSpc>
              <a:spcBef>
                <a:spcPct val="20000"/>
              </a:spcBef>
              <a:defRPr/>
            </a:pPr>
            <a:r>
              <a:rPr lang="en-US" altLang="zh-CN" sz="3200" b="1" kern="0">
                <a:solidFill>
                  <a:srgbClr val="0000CC"/>
                </a:solidFill>
                <a:latin typeface="+mn-lt"/>
                <a:ea typeface="+mn-ea"/>
              </a:rPr>
              <a:t>5、应用C++类的文件组织形式</a:t>
            </a:r>
            <a:endParaRPr lang="en-US" altLang="zh-CN" sz="3200" b="1" kern="0">
              <a:solidFill>
                <a:srgbClr val="0000CC"/>
              </a:solidFill>
              <a:latin typeface="+mn-lt"/>
              <a:ea typeface="+mn-ea"/>
            </a:endParaRPr>
          </a:p>
        </p:txBody>
      </p:sp>
      <p:sp>
        <p:nvSpPr>
          <p:cNvPr id="29700" name="标题 1"/>
          <p:cNvSpPr>
            <a:spLocks noGrp="1"/>
          </p:cNvSpPr>
          <p:nvPr>
            <p:ph type="title"/>
          </p:nvPr>
        </p:nvSpPr>
        <p:spPr>
          <a:xfrm>
            <a:off x="457200" y="73025"/>
            <a:ext cx="8229600" cy="811213"/>
          </a:xfrm>
        </p:spPr>
        <p:txBody>
          <a:bodyPr/>
          <a:lstStyle/>
          <a:p>
            <a:r>
              <a:rPr lang="zh-CN" altLang="en-US" b="1" smtClean="0">
                <a:latin typeface="楷体_GB2312"/>
                <a:ea typeface="幼圆" panose="02010509060101010101" charset="-122"/>
                <a:cs typeface="幼圆" panose="02010509060101010101" charset="-122"/>
              </a:rPr>
              <a:t>类与封装</a:t>
            </a:r>
            <a:endParaRPr lang="zh-CN" altLang="en-US" smtClean="0">
              <a:latin typeface="楷体_GB2312"/>
              <a:ea typeface="幼圆" panose="02010509060101010101" charset="-122"/>
              <a:cs typeface="幼圆" panose="02010509060101010101" charset="-122"/>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3"/>
          <p:cNvSpPr>
            <a:spLocks noGrp="1" noChangeArrowheads="1"/>
          </p:cNvSpPr>
          <p:nvPr>
            <p:ph type="body" idx="4294967295"/>
          </p:nvPr>
        </p:nvSpPr>
        <p:spPr>
          <a:xfrm>
            <a:off x="390525" y="908050"/>
            <a:ext cx="8429625" cy="5761038"/>
          </a:xfrm>
        </p:spPr>
        <p:txBody>
          <a:bodyPr/>
          <a:lstStyle/>
          <a:p>
            <a:pPr marL="0" indent="0">
              <a:buFontTx/>
              <a:buNone/>
            </a:pPr>
            <a:r>
              <a:rPr lang="en-US" altLang="zh-CN" sz="2200" b="1" dirty="0" smtClean="0"/>
              <a:t>//Eg3-26.cpp</a:t>
            </a:r>
            <a:endParaRPr lang="zh-CN" altLang="zh-CN" sz="2200" b="1" dirty="0" smtClean="0"/>
          </a:p>
          <a:p>
            <a:pPr marL="0" indent="0">
              <a:buFontTx/>
              <a:buNone/>
            </a:pPr>
            <a:r>
              <a:rPr lang="en-US" altLang="zh-CN" sz="2200" b="1" dirty="0" smtClean="0"/>
              <a:t>#include &lt;</a:t>
            </a:r>
            <a:r>
              <a:rPr lang="en-US" altLang="zh-CN" sz="2200" b="1" dirty="0" err="1" smtClean="0"/>
              <a:t>iostream</a:t>
            </a:r>
            <a:r>
              <a:rPr lang="en-US" altLang="zh-CN" sz="2200" b="1" dirty="0" smtClean="0"/>
              <a:t>&gt;</a:t>
            </a:r>
            <a:endParaRPr lang="zh-CN" altLang="zh-CN" sz="2200" b="1" dirty="0" smtClean="0"/>
          </a:p>
          <a:p>
            <a:pPr marL="0" indent="0">
              <a:buFontTx/>
              <a:buNone/>
            </a:pPr>
            <a:r>
              <a:rPr lang="en-US" altLang="zh-CN" sz="2200" b="1" dirty="0" smtClean="0"/>
              <a:t>#include&lt;string&gt;</a:t>
            </a:r>
            <a:endParaRPr lang="zh-CN" altLang="zh-CN" sz="2200" b="1" dirty="0" smtClean="0"/>
          </a:p>
          <a:p>
            <a:pPr marL="0" indent="0">
              <a:buFontTx/>
              <a:buNone/>
            </a:pPr>
            <a:r>
              <a:rPr lang="en-US" altLang="zh-CN" sz="2200" b="1" dirty="0" smtClean="0"/>
              <a:t>using namespace </a:t>
            </a:r>
            <a:r>
              <a:rPr lang="en-US" altLang="zh-CN" sz="2200" b="1" dirty="0" err="1" smtClean="0"/>
              <a:t>std</a:t>
            </a:r>
            <a:r>
              <a:rPr lang="en-US" altLang="zh-CN" sz="2200" b="1" dirty="0" smtClean="0"/>
              <a:t>;</a:t>
            </a:r>
            <a:endParaRPr lang="zh-CN" altLang="zh-CN" sz="2200" b="1" dirty="0" smtClean="0"/>
          </a:p>
          <a:p>
            <a:pPr marL="0" indent="0">
              <a:buFontTx/>
              <a:buNone/>
            </a:pPr>
            <a:r>
              <a:rPr lang="en-US" altLang="zh-CN" sz="2200" b="1" dirty="0" smtClean="0"/>
              <a:t>class Sid {</a:t>
            </a:r>
            <a:endParaRPr lang="zh-CN" altLang="zh-CN" sz="2200" b="1" dirty="0" smtClean="0"/>
          </a:p>
          <a:p>
            <a:pPr marL="0" indent="0">
              <a:buFontTx/>
              <a:buNone/>
            </a:pPr>
            <a:r>
              <a:rPr lang="en-US" altLang="zh-CN" sz="2200" b="1" dirty="0" smtClean="0"/>
              <a:t>public:</a:t>
            </a:r>
            <a:endParaRPr lang="zh-CN" altLang="zh-CN" sz="2200" b="1" dirty="0" smtClean="0"/>
          </a:p>
          <a:p>
            <a:pPr marL="0" indent="0">
              <a:buFontTx/>
              <a:buNone/>
            </a:pPr>
            <a:r>
              <a:rPr lang="en-US" altLang="zh-CN" sz="2200" b="1" dirty="0" smtClean="0"/>
              <a:t>	~Sid() { </a:t>
            </a:r>
            <a:r>
              <a:rPr lang="en-US" altLang="zh-CN" sz="2200" b="1" dirty="0" err="1" smtClean="0"/>
              <a:t>cout</a:t>
            </a:r>
            <a:r>
              <a:rPr lang="en-US" altLang="zh-CN" sz="2200" b="1" dirty="0" smtClean="0"/>
              <a:t> &lt;&lt; "Sid des..." &lt;&lt; id &lt;&lt; </a:t>
            </a:r>
            <a:r>
              <a:rPr lang="en-US" altLang="zh-CN" sz="2200" b="1" dirty="0" err="1" smtClean="0"/>
              <a:t>endl</a:t>
            </a:r>
            <a:r>
              <a:rPr lang="en-US" altLang="zh-CN" sz="2200" b="1" dirty="0" smtClean="0"/>
              <a:t>; };</a:t>
            </a:r>
            <a:endParaRPr lang="zh-CN" altLang="zh-CN" sz="2200" b="1" dirty="0" smtClean="0"/>
          </a:p>
          <a:p>
            <a:pPr marL="0" indent="0">
              <a:buFontTx/>
              <a:buNone/>
            </a:pPr>
            <a:r>
              <a:rPr lang="en-US" altLang="zh-CN" sz="2200" b="1" dirty="0" smtClean="0"/>
              <a:t>	Sid(</a:t>
            </a:r>
            <a:r>
              <a:rPr lang="en-US" altLang="zh-CN" sz="2200" b="1" dirty="0" err="1" smtClean="0"/>
              <a:t>int</a:t>
            </a:r>
            <a:r>
              <a:rPr lang="en-US" altLang="zh-CN" sz="2200" b="1" dirty="0" smtClean="0"/>
              <a:t> </a:t>
            </a:r>
            <a:r>
              <a:rPr lang="en-US" altLang="zh-CN" sz="2200" b="1" dirty="0" err="1" smtClean="0"/>
              <a:t>sid</a:t>
            </a:r>
            <a:r>
              <a:rPr lang="en-US" altLang="zh-CN" sz="2200" b="1" dirty="0" smtClean="0">
                <a:solidFill>
                  <a:srgbClr val="0000CC"/>
                </a:solidFill>
              </a:rPr>
              <a:t>) :id(</a:t>
            </a:r>
            <a:r>
              <a:rPr lang="en-US" altLang="zh-CN" sz="2200" b="1" dirty="0" err="1" smtClean="0">
                <a:solidFill>
                  <a:srgbClr val="0000CC"/>
                </a:solidFill>
              </a:rPr>
              <a:t>sid</a:t>
            </a:r>
            <a:r>
              <a:rPr lang="en-US" altLang="zh-CN" sz="2200" b="1" dirty="0" smtClean="0">
                <a:solidFill>
                  <a:srgbClr val="0000CC"/>
                </a:solidFill>
              </a:rPr>
              <a:t>) </a:t>
            </a:r>
            <a:r>
              <a:rPr lang="en-US" altLang="zh-CN" sz="2200" b="1" dirty="0" smtClean="0"/>
              <a:t>{ </a:t>
            </a:r>
            <a:r>
              <a:rPr lang="en-US" altLang="zh-CN" sz="2200" b="1" dirty="0" err="1" smtClean="0"/>
              <a:t>cout</a:t>
            </a:r>
            <a:r>
              <a:rPr lang="en-US" altLang="zh-CN" sz="2200" b="1" dirty="0" smtClean="0"/>
              <a:t> &lt;&lt; "Sid cons..." &lt;&lt; id &lt;&lt; </a:t>
            </a:r>
            <a:r>
              <a:rPr lang="en-US" altLang="zh-CN" sz="2200" b="1" dirty="0" err="1" smtClean="0"/>
              <a:t>endl</a:t>
            </a:r>
            <a:r>
              <a:rPr lang="en-US" altLang="zh-CN" sz="2200" b="1" dirty="0" smtClean="0"/>
              <a:t>; }</a:t>
            </a:r>
            <a:endParaRPr lang="zh-CN" altLang="zh-CN" sz="2200" b="1" dirty="0" smtClean="0"/>
          </a:p>
          <a:p>
            <a:pPr marL="0" indent="0">
              <a:buFontTx/>
              <a:buNone/>
            </a:pPr>
            <a:r>
              <a:rPr lang="en-US" altLang="zh-CN" sz="2200" b="1" dirty="0" smtClean="0"/>
              <a:t>	</a:t>
            </a:r>
            <a:r>
              <a:rPr lang="en-US" altLang="zh-CN" sz="2200" b="1" dirty="0" err="1" smtClean="0"/>
              <a:t>int</a:t>
            </a:r>
            <a:r>
              <a:rPr lang="en-US" altLang="zh-CN" sz="2200" b="1" dirty="0" smtClean="0"/>
              <a:t> </a:t>
            </a:r>
            <a:r>
              <a:rPr lang="en-US" altLang="zh-CN" sz="2200" b="1" dirty="0" err="1" smtClean="0"/>
              <a:t>getSid</a:t>
            </a:r>
            <a:r>
              <a:rPr lang="en-US" altLang="zh-CN" sz="2200" b="1" dirty="0" smtClean="0"/>
              <a:t>() { return id; }</a:t>
            </a:r>
            <a:endParaRPr lang="zh-CN" altLang="zh-CN" sz="2200" b="1" dirty="0" smtClean="0"/>
          </a:p>
          <a:p>
            <a:pPr marL="0" indent="0">
              <a:buFontTx/>
              <a:buNone/>
            </a:pPr>
            <a:r>
              <a:rPr lang="en-US" altLang="zh-CN" sz="2200" b="1" dirty="0" smtClean="0"/>
              <a:t>	void </a:t>
            </a:r>
            <a:r>
              <a:rPr lang="en-US" altLang="zh-CN" sz="2200" b="1" dirty="0" err="1" smtClean="0"/>
              <a:t>setSid</a:t>
            </a:r>
            <a:r>
              <a:rPr lang="en-US" altLang="zh-CN" sz="2200" b="1" dirty="0" smtClean="0"/>
              <a:t>(</a:t>
            </a:r>
            <a:r>
              <a:rPr lang="en-US" altLang="zh-CN" sz="2200" b="1" dirty="0" err="1" smtClean="0"/>
              <a:t>int</a:t>
            </a:r>
            <a:r>
              <a:rPr lang="en-US" altLang="zh-CN" sz="2200" b="1" dirty="0" smtClean="0"/>
              <a:t> </a:t>
            </a:r>
            <a:r>
              <a:rPr lang="en-US" altLang="zh-CN" sz="2200" b="1" dirty="0" err="1" smtClean="0"/>
              <a:t>sid</a:t>
            </a:r>
            <a:r>
              <a:rPr lang="en-US" altLang="zh-CN" sz="2200" b="1" dirty="0" smtClean="0"/>
              <a:t>) { id = </a:t>
            </a:r>
            <a:r>
              <a:rPr lang="en-US" altLang="zh-CN" sz="2200" b="1" dirty="0" err="1" smtClean="0"/>
              <a:t>sid</a:t>
            </a:r>
            <a:r>
              <a:rPr lang="en-US" altLang="zh-CN" sz="2200" b="1" dirty="0" smtClean="0"/>
              <a:t>; }</a:t>
            </a:r>
            <a:endParaRPr lang="zh-CN" altLang="zh-CN" sz="2200" b="1" dirty="0" smtClean="0"/>
          </a:p>
          <a:p>
            <a:pPr marL="0" indent="0">
              <a:buFontTx/>
              <a:buNone/>
            </a:pPr>
            <a:r>
              <a:rPr lang="en-US" altLang="zh-CN" sz="2200" b="1" dirty="0" smtClean="0"/>
              <a:t>private:</a:t>
            </a:r>
            <a:endParaRPr lang="zh-CN" altLang="zh-CN" sz="2200" b="1" dirty="0" smtClean="0"/>
          </a:p>
          <a:p>
            <a:pPr marL="0" indent="0">
              <a:buFontTx/>
              <a:buNone/>
            </a:pPr>
            <a:r>
              <a:rPr lang="en-US" altLang="zh-CN" sz="2200" b="1" dirty="0" smtClean="0"/>
              <a:t>	</a:t>
            </a:r>
            <a:r>
              <a:rPr lang="en-US" altLang="zh-CN" sz="2200" b="1" dirty="0" err="1" smtClean="0"/>
              <a:t>int</a:t>
            </a:r>
            <a:r>
              <a:rPr lang="en-US" altLang="zh-CN" sz="2200" b="1" dirty="0" smtClean="0"/>
              <a:t> id;</a:t>
            </a:r>
            <a:endParaRPr lang="zh-CN" altLang="zh-CN" sz="2200" b="1" dirty="0" smtClean="0"/>
          </a:p>
          <a:p>
            <a:pPr marL="0" indent="0">
              <a:buFontTx/>
              <a:buNone/>
            </a:pPr>
            <a:r>
              <a:rPr lang="en-US" altLang="zh-CN" sz="2200" b="1" dirty="0" smtClean="0"/>
              <a:t>};</a:t>
            </a:r>
            <a:endParaRPr lang="zh-CN" altLang="zh-CN" sz="2200" b="1" dirty="0" smtClean="0"/>
          </a:p>
          <a:p>
            <a:pPr marL="0" indent="0" eaLnBrk="1" hangingPunct="1">
              <a:lnSpc>
                <a:spcPct val="90000"/>
              </a:lnSpc>
              <a:buFontTx/>
              <a:buNone/>
            </a:pPr>
            <a:endParaRPr lang="en-US" altLang="zh-CN" sz="2200" b="1" dirty="0" smtClean="0"/>
          </a:p>
        </p:txBody>
      </p:sp>
      <p:sp>
        <p:nvSpPr>
          <p:cNvPr id="4" name="Rectangle 2"/>
          <p:cNvSpPr txBox="1">
            <a:spLocks noChangeArrowheads="1"/>
          </p:cNvSpPr>
          <p:nvPr/>
        </p:nvSpPr>
        <p:spPr>
          <a:xfrm>
            <a:off x="685800" y="0"/>
            <a:ext cx="7772400" cy="6207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endParaRPr lang="zh-CN" altLang="en-US" b="1" kern="0" dirty="0"/>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250825" y="908050"/>
            <a:ext cx="8353425" cy="5189538"/>
          </a:xfrm>
        </p:spPr>
        <p:txBody>
          <a:bodyPr/>
          <a:lstStyle/>
          <a:p>
            <a:pPr marL="0" indent="0">
              <a:buFontTx/>
              <a:buNone/>
            </a:pPr>
            <a:r>
              <a:rPr lang="en-US" altLang="zh-CN" sz="2000" b="1" dirty="0" smtClean="0"/>
              <a:t>class Student {</a:t>
            </a:r>
            <a:endParaRPr lang="zh-CN" altLang="zh-CN" sz="2000" b="1" dirty="0" smtClean="0"/>
          </a:p>
          <a:p>
            <a:pPr marL="0" indent="0">
              <a:buFontTx/>
              <a:buNone/>
            </a:pPr>
            <a:r>
              <a:rPr lang="en-US" altLang="zh-CN" sz="2000" b="1" dirty="0" smtClean="0"/>
              <a:t>public:</a:t>
            </a:r>
            <a:endParaRPr lang="zh-CN" altLang="zh-CN" sz="2000" b="1" dirty="0" smtClean="0"/>
          </a:p>
          <a:p>
            <a:pPr marL="0" indent="0">
              <a:buFontTx/>
              <a:buNone/>
            </a:pPr>
            <a:r>
              <a:rPr lang="en-US" altLang="zh-CN" sz="2000" b="1" dirty="0" smtClean="0"/>
              <a:t>	Sid </a:t>
            </a:r>
            <a:r>
              <a:rPr lang="en-US" altLang="zh-CN" sz="2000" b="1" dirty="0" err="1" smtClean="0"/>
              <a:t>m_sid</a:t>
            </a:r>
            <a:r>
              <a:rPr lang="en-US" altLang="zh-CN" sz="2000" b="1" dirty="0" smtClean="0"/>
              <a:t>;                                      //L1</a:t>
            </a:r>
            <a:endParaRPr lang="zh-CN" altLang="zh-CN" sz="2000" b="1" dirty="0" smtClean="0"/>
          </a:p>
          <a:p>
            <a:pPr marL="0" indent="0">
              <a:buFontTx/>
              <a:buNone/>
            </a:pPr>
            <a:r>
              <a:rPr lang="en-US" altLang="zh-CN" sz="2000" b="1" dirty="0" smtClean="0"/>
              <a:t>	</a:t>
            </a:r>
            <a:r>
              <a:rPr lang="en-US" altLang="zh-CN" sz="2000" b="1" dirty="0" smtClean="0">
                <a:solidFill>
                  <a:srgbClr val="0000CC"/>
                </a:solidFill>
              </a:rPr>
              <a:t>//Sid </a:t>
            </a:r>
            <a:r>
              <a:rPr lang="en-US" altLang="zh-CN" sz="2000" b="1" dirty="0" err="1" smtClean="0">
                <a:solidFill>
                  <a:srgbClr val="0000CC"/>
                </a:solidFill>
              </a:rPr>
              <a:t>m_sid</a:t>
            </a:r>
            <a:r>
              <a:rPr lang="en-US" altLang="zh-CN" sz="2000" b="1" dirty="0" smtClean="0">
                <a:solidFill>
                  <a:srgbClr val="0000CC"/>
                </a:solidFill>
              </a:rPr>
              <a:t> = 9818;</a:t>
            </a:r>
            <a:r>
              <a:rPr lang="en-US" altLang="zh-CN" sz="2000" b="1" dirty="0" smtClean="0"/>
              <a:t>		     //L2 </a:t>
            </a:r>
            <a:r>
              <a:rPr lang="zh-CN" altLang="en-US" sz="2000" b="1" dirty="0" smtClean="0"/>
              <a:t>类内初始值</a:t>
            </a:r>
            <a:r>
              <a:rPr lang="en-US" altLang="zh-CN" sz="2000" b="1" dirty="0" smtClean="0"/>
              <a:t>         11C</a:t>
            </a:r>
            <a:r>
              <a:rPr lang="en-US" altLang="zh-CN" sz="2000" b="1" baseline="-25000" dirty="0" smtClean="0"/>
              <a:t>++</a:t>
            </a:r>
            <a:endParaRPr lang="zh-CN" altLang="zh-CN" sz="2000" b="1" dirty="0" smtClean="0"/>
          </a:p>
          <a:p>
            <a:pPr marL="0" indent="0">
              <a:buFontTx/>
              <a:buNone/>
            </a:pPr>
            <a:r>
              <a:rPr lang="en-US" altLang="zh-CN" sz="2000" b="1" dirty="0" smtClean="0"/>
              <a:t>	</a:t>
            </a:r>
            <a:r>
              <a:rPr lang="en-US" altLang="zh-CN" sz="2000" b="1" dirty="0" smtClean="0">
                <a:solidFill>
                  <a:srgbClr val="0000CC"/>
                </a:solidFill>
              </a:rPr>
              <a:t>//Sid </a:t>
            </a:r>
            <a:r>
              <a:rPr lang="en-US" altLang="zh-CN" sz="2000" b="1" dirty="0" err="1" smtClean="0">
                <a:solidFill>
                  <a:srgbClr val="0000CC"/>
                </a:solidFill>
              </a:rPr>
              <a:t>m_sid</a:t>
            </a:r>
            <a:r>
              <a:rPr lang="en-US" altLang="zh-CN" sz="2000" b="1" dirty="0" smtClean="0">
                <a:solidFill>
                  <a:srgbClr val="0000CC"/>
                </a:solidFill>
              </a:rPr>
              <a:t> = Sid(9818);                 </a:t>
            </a:r>
            <a:r>
              <a:rPr lang="en-US" altLang="zh-CN" sz="2000" b="1" dirty="0" smtClean="0"/>
              <a:t>//L3 </a:t>
            </a:r>
            <a:r>
              <a:rPr lang="zh-CN" altLang="en-US" sz="2000" b="1" dirty="0" smtClean="0"/>
              <a:t>类内初始值</a:t>
            </a:r>
            <a:r>
              <a:rPr lang="en-US" altLang="zh-CN" sz="2000" b="1" dirty="0" smtClean="0"/>
              <a:t>        11C</a:t>
            </a:r>
            <a:r>
              <a:rPr lang="en-US" altLang="zh-CN" sz="2000" b="1" baseline="-25000" dirty="0" smtClean="0"/>
              <a:t>++</a:t>
            </a:r>
            <a:endParaRPr lang="zh-CN" altLang="zh-CN" sz="2000" b="1" dirty="0" smtClean="0"/>
          </a:p>
          <a:p>
            <a:pPr marL="0" indent="0">
              <a:buFontTx/>
              <a:buNone/>
            </a:pPr>
            <a:r>
              <a:rPr lang="en-US" altLang="zh-CN" sz="2000" b="1" dirty="0" smtClean="0"/>
              <a:t>	~Student() {</a:t>
            </a:r>
            <a:endParaRPr lang="zh-CN" altLang="zh-CN" sz="2000" b="1" dirty="0" smtClean="0"/>
          </a:p>
          <a:p>
            <a:pPr marL="0" indent="0">
              <a:buFontTx/>
              <a:buNone/>
            </a:pPr>
            <a:r>
              <a:rPr lang="en-US" altLang="zh-CN" sz="2000" b="1" dirty="0" smtClean="0"/>
              <a:t>		</a:t>
            </a:r>
            <a:r>
              <a:rPr lang="en-US" altLang="zh-CN" sz="2000" b="1" dirty="0" err="1" smtClean="0"/>
              <a:t>cout</a:t>
            </a:r>
            <a:r>
              <a:rPr lang="en-US" altLang="zh-CN" sz="2000" b="1" dirty="0" smtClean="0"/>
              <a:t> &lt;&lt; "Stu des.." &lt;&lt; name</a:t>
            </a:r>
            <a:endParaRPr lang="zh-CN" altLang="zh-CN" sz="2000" b="1" dirty="0" smtClean="0"/>
          </a:p>
          <a:p>
            <a:pPr marL="0" indent="0">
              <a:buFontTx/>
              <a:buNone/>
            </a:pPr>
            <a:r>
              <a:rPr lang="en-US" altLang="zh-CN" sz="2000" b="1" dirty="0" smtClean="0"/>
              <a:t>			&lt;&lt; "\t" &lt;&lt; </a:t>
            </a:r>
            <a:r>
              <a:rPr lang="en-US" altLang="zh-CN" sz="2000" b="1" dirty="0" err="1" smtClean="0"/>
              <a:t>m_sid.getSid</a:t>
            </a:r>
            <a:r>
              <a:rPr lang="en-US" altLang="zh-CN" sz="2000" b="1" dirty="0" smtClean="0"/>
              <a:t>() &lt;&lt; </a:t>
            </a:r>
            <a:r>
              <a:rPr lang="en-US" altLang="zh-CN" sz="2000" b="1" dirty="0" err="1" smtClean="0"/>
              <a:t>endl</a:t>
            </a:r>
            <a:r>
              <a:rPr lang="en-US" altLang="zh-CN" sz="2000" b="1" dirty="0" smtClean="0"/>
              <a:t>;</a:t>
            </a:r>
            <a:endParaRPr lang="zh-CN" altLang="zh-CN" sz="2000" b="1" dirty="0" smtClean="0"/>
          </a:p>
          <a:p>
            <a:pPr marL="0" indent="0">
              <a:buFontTx/>
              <a:buNone/>
            </a:pPr>
            <a:r>
              <a:rPr lang="en-US" altLang="zh-CN" sz="2000" b="1" dirty="0" smtClean="0"/>
              <a:t>	}</a:t>
            </a:r>
            <a:endParaRPr lang="zh-CN" altLang="zh-CN" sz="2000" b="1" dirty="0" smtClean="0"/>
          </a:p>
          <a:p>
            <a:pPr marL="0" indent="0">
              <a:buFontTx/>
              <a:buNone/>
            </a:pPr>
            <a:r>
              <a:rPr lang="en-US" altLang="zh-CN" sz="2000" b="1" dirty="0" smtClean="0"/>
              <a:t>	Student(string </a:t>
            </a:r>
            <a:r>
              <a:rPr lang="en-US" altLang="zh-CN" sz="2000" b="1" dirty="0" err="1" smtClean="0"/>
              <a:t>sname,int</a:t>
            </a:r>
            <a:r>
              <a:rPr lang="en-US" altLang="zh-CN" sz="2000" b="1" dirty="0" smtClean="0"/>
              <a:t> </a:t>
            </a:r>
            <a:r>
              <a:rPr lang="en-US" altLang="zh-CN" sz="2000" b="1" dirty="0" err="1" smtClean="0"/>
              <a:t>stuid</a:t>
            </a:r>
            <a:r>
              <a:rPr lang="en-US" altLang="zh-CN" sz="2000" b="1" dirty="0" smtClean="0"/>
              <a:t>): </a:t>
            </a:r>
            <a:r>
              <a:rPr lang="en-US" altLang="zh-CN" sz="2000" b="1" dirty="0" err="1" smtClean="0">
                <a:solidFill>
                  <a:srgbClr val="0000CC"/>
                </a:solidFill>
              </a:rPr>
              <a:t>m_sid</a:t>
            </a:r>
            <a:r>
              <a:rPr lang="en-US" altLang="zh-CN" sz="2000" b="1" dirty="0" smtClean="0">
                <a:solidFill>
                  <a:srgbClr val="0000CC"/>
                </a:solidFill>
              </a:rPr>
              <a:t>(</a:t>
            </a:r>
            <a:r>
              <a:rPr lang="en-US" altLang="zh-CN" sz="2000" b="1" dirty="0" err="1" smtClean="0">
                <a:solidFill>
                  <a:srgbClr val="0000CC"/>
                </a:solidFill>
              </a:rPr>
              <a:t>stuid</a:t>
            </a:r>
            <a:r>
              <a:rPr lang="en-US" altLang="zh-CN" sz="2000" b="1" dirty="0" smtClean="0">
                <a:solidFill>
                  <a:srgbClr val="0000CC"/>
                </a:solidFill>
              </a:rPr>
              <a:t>),name(</a:t>
            </a:r>
            <a:r>
              <a:rPr lang="en-US" altLang="zh-CN" sz="2000" b="1" dirty="0" err="1" smtClean="0">
                <a:solidFill>
                  <a:srgbClr val="0000CC"/>
                </a:solidFill>
              </a:rPr>
              <a:t>sname</a:t>
            </a:r>
            <a:r>
              <a:rPr lang="en-US" altLang="zh-CN" sz="2000" b="1" dirty="0" smtClean="0">
                <a:solidFill>
                  <a:srgbClr val="0000CC"/>
                </a:solidFill>
              </a:rPr>
              <a:t>)</a:t>
            </a:r>
            <a:r>
              <a:rPr lang="en-US" altLang="zh-CN" sz="2000" b="1" dirty="0" smtClean="0"/>
              <a:t>	{</a:t>
            </a:r>
            <a:endParaRPr lang="zh-CN" altLang="zh-CN" sz="2000" b="1" dirty="0" smtClean="0"/>
          </a:p>
          <a:p>
            <a:pPr marL="0" indent="0">
              <a:buFontTx/>
              <a:buNone/>
            </a:pPr>
            <a:r>
              <a:rPr lang="en-US" altLang="zh-CN" sz="2000" b="1" dirty="0" smtClean="0"/>
              <a:t>		</a:t>
            </a:r>
            <a:r>
              <a:rPr lang="en-US" altLang="zh-CN" sz="2000" b="1" dirty="0" err="1" smtClean="0"/>
              <a:t>cout</a:t>
            </a:r>
            <a:r>
              <a:rPr lang="en-US" altLang="zh-CN" sz="2000" b="1" dirty="0" smtClean="0"/>
              <a:t> &lt;&lt; "Stu con.." &lt;&lt; name &lt;&lt; "\t" </a:t>
            </a:r>
            <a:endParaRPr lang="en-US" altLang="zh-CN" sz="2000" b="1" dirty="0" smtClean="0"/>
          </a:p>
          <a:p>
            <a:pPr marL="0" indent="0">
              <a:buFontTx/>
              <a:buNone/>
            </a:pPr>
            <a:r>
              <a:rPr lang="en-US" altLang="zh-CN" sz="2000" b="1" dirty="0" smtClean="0"/>
              <a:t>                                    &lt;&lt;</a:t>
            </a:r>
            <a:r>
              <a:rPr lang="en-US" altLang="zh-CN" sz="2000" b="1" dirty="0" err="1" smtClean="0"/>
              <a:t>m_sid.getSid</a:t>
            </a:r>
            <a:r>
              <a:rPr lang="en-US" altLang="zh-CN" sz="2000" b="1" dirty="0" smtClean="0"/>
              <a:t>() &lt;&lt; </a:t>
            </a:r>
            <a:r>
              <a:rPr lang="en-US" altLang="zh-CN" sz="2000" b="1" dirty="0" err="1" smtClean="0"/>
              <a:t>endl</a:t>
            </a:r>
            <a:r>
              <a:rPr lang="en-US" altLang="zh-CN" sz="2000" b="1" dirty="0" smtClean="0"/>
              <a:t>;</a:t>
            </a:r>
            <a:endParaRPr lang="zh-CN" altLang="zh-CN" sz="2000" b="1" dirty="0" smtClean="0"/>
          </a:p>
          <a:p>
            <a:pPr marL="0" indent="0">
              <a:buFontTx/>
              <a:buNone/>
            </a:pPr>
            <a:r>
              <a:rPr lang="en-US" altLang="zh-CN" sz="2000" b="1" dirty="0" smtClean="0"/>
              <a:t>	}</a:t>
            </a:r>
            <a:endParaRPr lang="zh-CN" altLang="zh-CN" sz="2000" b="1" dirty="0" smtClean="0"/>
          </a:p>
          <a:p>
            <a:pPr marL="0" indent="0">
              <a:buFontTx/>
              <a:buNone/>
            </a:pPr>
            <a:r>
              <a:rPr lang="en-US" altLang="zh-CN" sz="2000" b="1" dirty="0" smtClean="0"/>
              <a:t>	</a:t>
            </a:r>
            <a:endParaRPr lang="en-US" altLang="zh-CN" sz="2000" b="1" dirty="0" smtClean="0"/>
          </a:p>
        </p:txBody>
      </p:sp>
      <p:sp>
        <p:nvSpPr>
          <p:cNvPr id="4" name="Rectangle 2"/>
          <p:cNvSpPr txBox="1">
            <a:spLocks noChangeArrowheads="1"/>
          </p:cNvSpPr>
          <p:nvPr/>
        </p:nvSpPr>
        <p:spPr>
          <a:xfrm>
            <a:off x="685800" y="0"/>
            <a:ext cx="7772400" cy="6207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endParaRPr lang="zh-CN" altLang="en-US" b="1" kern="0" dirty="0"/>
          </a:p>
        </p:txBody>
      </p:sp>
      <p:sp>
        <p:nvSpPr>
          <p:cNvPr id="5" name="对话气泡: 矩形 4"/>
          <p:cNvSpPr/>
          <p:nvPr/>
        </p:nvSpPr>
        <p:spPr>
          <a:xfrm>
            <a:off x="1403350" y="5732463"/>
            <a:ext cx="7416800" cy="806450"/>
          </a:xfrm>
          <a:prstGeom prst="wedgeRectCallout">
            <a:avLst>
              <a:gd name="adj1" fmla="val 17769"/>
              <a:gd name="adj2" fmla="val -209718"/>
            </a:avLst>
          </a:prstGeom>
          <a:gradFill>
            <a:gsLst>
              <a:gs pos="61642">
                <a:srgbClr val="FFFFFF"/>
              </a:gs>
              <a:gs pos="0">
                <a:schemeClr val="bg1"/>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800" b="1" dirty="0">
                <a:solidFill>
                  <a:srgbClr val="0000CC"/>
                </a:solidFill>
                <a:sym typeface="+mn-ea"/>
              </a:rPr>
              <a:t>对象成员初始化列表</a:t>
            </a:r>
            <a:endParaRPr lang="zh-CN" altLang="en-US" sz="2800" b="1" dirty="0">
              <a:solidFill>
                <a:srgbClr val="0000CC"/>
              </a:solidFill>
            </a:endParaRPr>
          </a:p>
          <a:p>
            <a:pPr algn="ctr" eaLnBrk="0" hangingPunct="0">
              <a:defRPr/>
            </a:pPr>
            <a:r>
              <a:rPr lang="zh-CN" altLang="en-US" sz="2800" b="1" dirty="0">
                <a:solidFill>
                  <a:srgbClr val="0000CC"/>
                </a:solidFill>
              </a:rPr>
              <a:t>对象成员也可以采用</a:t>
            </a:r>
            <a:r>
              <a:rPr lang="en-US" altLang="zh-CN" sz="2800" b="1" dirty="0">
                <a:solidFill>
                  <a:srgbClr val="0000CC"/>
                </a:solidFill>
              </a:rPr>
              <a:t>L2</a:t>
            </a:r>
            <a:r>
              <a:rPr lang="zh-CN" altLang="en-US" sz="2800" b="1" dirty="0">
                <a:solidFill>
                  <a:srgbClr val="0000CC"/>
                </a:solidFill>
              </a:rPr>
              <a:t>或</a:t>
            </a:r>
            <a:r>
              <a:rPr lang="en-US" altLang="zh-CN" sz="2800" b="1" dirty="0">
                <a:solidFill>
                  <a:srgbClr val="0000CC"/>
                </a:solidFill>
              </a:rPr>
              <a:t>L3</a:t>
            </a:r>
            <a:r>
              <a:rPr lang="zh-CN" altLang="en-US" sz="2800" b="1" dirty="0">
                <a:solidFill>
                  <a:srgbClr val="0000CC"/>
                </a:solidFill>
              </a:rPr>
              <a:t>的初始化方式</a:t>
            </a:r>
            <a:endParaRPr lang="zh-CN" altLang="en-US" sz="2800" b="1"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0">
                                            <p:txEl>
                                              <p:pRg st="3" end="3"/>
                                            </p:txEl>
                                          </p:spTgt>
                                        </p:tgtEl>
                                        <p:attrNameLst>
                                          <p:attrName>style.visibility</p:attrName>
                                        </p:attrNameLst>
                                      </p:cBhvr>
                                      <p:to>
                                        <p:strVal val="visible"/>
                                      </p:to>
                                    </p:set>
                                    <p:anim calcmode="lin" valueType="num">
                                      <p:cBhvr additive="base">
                                        <p:cTn id="7" dur="500" fill="hold"/>
                                        <p:tgtEl>
                                          <p:spTgt spid="10445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0">
                                            <p:txEl>
                                              <p:pRg st="4" end="4"/>
                                            </p:txEl>
                                          </p:spTgt>
                                        </p:tgtEl>
                                        <p:attrNameLst>
                                          <p:attrName>style.visibility</p:attrName>
                                        </p:attrNameLst>
                                      </p:cBhvr>
                                      <p:to>
                                        <p:strVal val="visible"/>
                                      </p:to>
                                    </p:set>
                                    <p:anim calcmode="lin" valueType="num">
                                      <p:cBhvr additive="base">
                                        <p:cTn id="13" dur="500" fill="hold"/>
                                        <p:tgtEl>
                                          <p:spTgt spid="104450">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0">
                                            <p:txEl>
                                              <p:pRg st="5" end="5"/>
                                            </p:txEl>
                                          </p:spTgt>
                                        </p:tgtEl>
                                        <p:attrNameLst>
                                          <p:attrName>style.visibility</p:attrName>
                                        </p:attrNameLst>
                                      </p:cBhvr>
                                      <p:to>
                                        <p:strVal val="visible"/>
                                      </p:to>
                                    </p:set>
                                    <p:anim calcmode="lin" valueType="num">
                                      <p:cBhvr additive="base">
                                        <p:cTn id="19" dur="500" fill="hold"/>
                                        <p:tgtEl>
                                          <p:spTgt spid="10445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0">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450">
                                            <p:txEl>
                                              <p:pRg st="6" end="6"/>
                                            </p:txEl>
                                          </p:spTgt>
                                        </p:tgtEl>
                                        <p:attrNameLst>
                                          <p:attrName>style.visibility</p:attrName>
                                        </p:attrNameLst>
                                      </p:cBhvr>
                                      <p:to>
                                        <p:strVal val="visible"/>
                                      </p:to>
                                    </p:set>
                                    <p:anim calcmode="lin" valueType="num">
                                      <p:cBhvr additive="base">
                                        <p:cTn id="23" dur="500" fill="hold"/>
                                        <p:tgtEl>
                                          <p:spTgt spid="104450">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0">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4450">
                                            <p:txEl>
                                              <p:pRg st="7" end="7"/>
                                            </p:txEl>
                                          </p:spTgt>
                                        </p:tgtEl>
                                        <p:attrNameLst>
                                          <p:attrName>style.visibility</p:attrName>
                                        </p:attrNameLst>
                                      </p:cBhvr>
                                      <p:to>
                                        <p:strVal val="visible"/>
                                      </p:to>
                                    </p:set>
                                    <p:anim calcmode="lin" valueType="num">
                                      <p:cBhvr additive="base">
                                        <p:cTn id="27" dur="500" fill="hold"/>
                                        <p:tgtEl>
                                          <p:spTgt spid="104450">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450">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4450">
                                            <p:txEl>
                                              <p:pRg st="8" end="8"/>
                                            </p:txEl>
                                          </p:spTgt>
                                        </p:tgtEl>
                                        <p:attrNameLst>
                                          <p:attrName>style.visibility</p:attrName>
                                        </p:attrNameLst>
                                      </p:cBhvr>
                                      <p:to>
                                        <p:strVal val="visible"/>
                                      </p:to>
                                    </p:set>
                                    <p:anim calcmode="lin" valueType="num">
                                      <p:cBhvr additive="base">
                                        <p:cTn id="31" dur="500" fill="hold"/>
                                        <p:tgtEl>
                                          <p:spTgt spid="104450">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4450">
                                            <p:txEl>
                                              <p:pRg st="9" end="9"/>
                                            </p:txEl>
                                          </p:spTgt>
                                        </p:tgtEl>
                                        <p:attrNameLst>
                                          <p:attrName>style.visibility</p:attrName>
                                        </p:attrNameLst>
                                      </p:cBhvr>
                                      <p:to>
                                        <p:strVal val="visible"/>
                                      </p:to>
                                    </p:set>
                                    <p:anim calcmode="lin" valueType="num">
                                      <p:cBhvr additive="base">
                                        <p:cTn id="37" dur="500" fill="hold"/>
                                        <p:tgtEl>
                                          <p:spTgt spid="104450">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450">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4450">
                                            <p:txEl>
                                              <p:pRg st="10" end="10"/>
                                            </p:txEl>
                                          </p:spTgt>
                                        </p:tgtEl>
                                        <p:attrNameLst>
                                          <p:attrName>style.visibility</p:attrName>
                                        </p:attrNameLst>
                                      </p:cBhvr>
                                      <p:to>
                                        <p:strVal val="visible"/>
                                      </p:to>
                                    </p:set>
                                    <p:anim calcmode="lin" valueType="num">
                                      <p:cBhvr additive="base">
                                        <p:cTn id="41" dur="500" fill="hold"/>
                                        <p:tgtEl>
                                          <p:spTgt spid="104450">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4450">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4450">
                                            <p:txEl>
                                              <p:pRg st="11" end="11"/>
                                            </p:txEl>
                                          </p:spTgt>
                                        </p:tgtEl>
                                        <p:attrNameLst>
                                          <p:attrName>style.visibility</p:attrName>
                                        </p:attrNameLst>
                                      </p:cBhvr>
                                      <p:to>
                                        <p:strVal val="visible"/>
                                      </p:to>
                                    </p:set>
                                    <p:anim calcmode="lin" valueType="num">
                                      <p:cBhvr additive="base">
                                        <p:cTn id="45" dur="500" fill="hold"/>
                                        <p:tgtEl>
                                          <p:spTgt spid="104450">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4450">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4450">
                                            <p:txEl>
                                              <p:pRg st="12" end="12"/>
                                            </p:txEl>
                                          </p:spTgt>
                                        </p:tgtEl>
                                        <p:attrNameLst>
                                          <p:attrName>style.visibility</p:attrName>
                                        </p:attrNameLst>
                                      </p:cBhvr>
                                      <p:to>
                                        <p:strVal val="visible"/>
                                      </p:to>
                                    </p:set>
                                    <p:anim calcmode="lin" valueType="num">
                                      <p:cBhvr additive="base">
                                        <p:cTn id="49" dur="500" fill="hold"/>
                                        <p:tgtEl>
                                          <p:spTgt spid="104450">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45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657225" y="1052513"/>
            <a:ext cx="7772400" cy="5189537"/>
          </a:xfrm>
        </p:spPr>
        <p:txBody>
          <a:bodyPr/>
          <a:lstStyle/>
          <a:p>
            <a:pPr marL="0" indent="0">
              <a:lnSpc>
                <a:spcPct val="90000"/>
              </a:lnSpc>
              <a:buFontTx/>
              <a:buNone/>
            </a:pPr>
            <a:r>
              <a:rPr lang="en-US" altLang="zh-CN" sz="2400" smtClean="0"/>
              <a:t>	</a:t>
            </a:r>
            <a:r>
              <a:rPr lang="en-US" altLang="zh-CN" sz="2400" b="1" smtClean="0"/>
              <a:t>string getName() { return name; }</a:t>
            </a:r>
            <a:endParaRPr lang="zh-CN" altLang="zh-CN" sz="2400" b="1" smtClean="0"/>
          </a:p>
          <a:p>
            <a:pPr marL="0" indent="0">
              <a:lnSpc>
                <a:spcPct val="90000"/>
              </a:lnSpc>
              <a:buFontTx/>
              <a:buNone/>
            </a:pPr>
            <a:r>
              <a:rPr lang="en-US" altLang="zh-CN" sz="2400" b="1" smtClean="0"/>
              <a:t>	void setName(string sname) { name = sname; }</a:t>
            </a:r>
            <a:endParaRPr lang="zh-CN" altLang="zh-CN" sz="2400" b="1" smtClean="0"/>
          </a:p>
          <a:p>
            <a:pPr marL="0" indent="0">
              <a:lnSpc>
                <a:spcPct val="90000"/>
              </a:lnSpc>
              <a:buFontTx/>
              <a:buNone/>
            </a:pPr>
            <a:r>
              <a:rPr lang="en-US" altLang="zh-CN" sz="2400" b="1" smtClean="0"/>
              <a:t>private:</a:t>
            </a:r>
            <a:endParaRPr lang="zh-CN" altLang="zh-CN" sz="2400" b="1" smtClean="0"/>
          </a:p>
          <a:p>
            <a:pPr marL="0" indent="0">
              <a:lnSpc>
                <a:spcPct val="90000"/>
              </a:lnSpc>
              <a:buFontTx/>
              <a:buNone/>
            </a:pPr>
            <a:r>
              <a:rPr lang="en-US" altLang="zh-CN" sz="2400" b="1" smtClean="0"/>
              <a:t>	string name;</a:t>
            </a:r>
            <a:endParaRPr lang="zh-CN" altLang="zh-CN" sz="2400" b="1" smtClean="0"/>
          </a:p>
          <a:p>
            <a:pPr marL="0" indent="0">
              <a:lnSpc>
                <a:spcPct val="90000"/>
              </a:lnSpc>
              <a:buFontTx/>
              <a:buNone/>
            </a:pPr>
            <a:r>
              <a:rPr lang="en-US" altLang="zh-CN" sz="2400" b="1" smtClean="0"/>
              <a:t>};</a:t>
            </a:r>
            <a:endParaRPr lang="zh-CN" altLang="zh-CN" sz="2400" b="1" smtClean="0"/>
          </a:p>
          <a:p>
            <a:pPr marL="0" indent="0">
              <a:lnSpc>
                <a:spcPct val="90000"/>
              </a:lnSpc>
              <a:buFontTx/>
              <a:buNone/>
            </a:pPr>
            <a:r>
              <a:rPr lang="en-US" altLang="zh-CN" sz="2400" b="1" smtClean="0"/>
              <a:t>void main() {</a:t>
            </a:r>
            <a:endParaRPr lang="zh-CN" altLang="zh-CN" sz="2400" b="1" smtClean="0"/>
          </a:p>
          <a:p>
            <a:pPr marL="0" indent="0">
              <a:lnSpc>
                <a:spcPct val="90000"/>
              </a:lnSpc>
              <a:buFontTx/>
              <a:buNone/>
            </a:pPr>
            <a:r>
              <a:rPr lang="en-US" altLang="zh-CN" sz="2400" b="1" smtClean="0"/>
              <a:t>	Student s("Randy", 9818);</a:t>
            </a:r>
            <a:endParaRPr lang="zh-CN" altLang="zh-CN" sz="2400" b="1" smtClean="0"/>
          </a:p>
          <a:p>
            <a:pPr marL="0" indent="0">
              <a:lnSpc>
                <a:spcPct val="90000"/>
              </a:lnSpc>
              <a:buFontTx/>
              <a:buNone/>
            </a:pPr>
            <a:r>
              <a:rPr lang="en-US" altLang="zh-CN" sz="2400" b="1" smtClean="0"/>
              <a:t>	s.setName("tom");			   //L5</a:t>
            </a:r>
            <a:endParaRPr lang="zh-CN" altLang="zh-CN" sz="2400" b="1" smtClean="0"/>
          </a:p>
          <a:p>
            <a:pPr marL="0" indent="0">
              <a:lnSpc>
                <a:spcPct val="90000"/>
              </a:lnSpc>
              <a:buFontTx/>
              <a:buNone/>
            </a:pPr>
            <a:r>
              <a:rPr lang="en-US" altLang="zh-CN" sz="2400" b="1" smtClean="0"/>
              <a:t>	cout &lt;&lt;s.getName()&lt;&lt;"\t“</a:t>
            </a:r>
            <a:endParaRPr lang="en-US" altLang="zh-CN" sz="2400" b="1" smtClean="0"/>
          </a:p>
          <a:p>
            <a:pPr marL="0" indent="0">
              <a:lnSpc>
                <a:spcPct val="90000"/>
              </a:lnSpc>
              <a:buFontTx/>
              <a:buNone/>
            </a:pPr>
            <a:r>
              <a:rPr lang="en-US" altLang="zh-CN" sz="2400" b="1" smtClean="0"/>
              <a:t>                   &lt;&lt;s. m_sid.getSid()&lt;&lt;endl;	    //L6</a:t>
            </a:r>
            <a:endParaRPr lang="en-US" altLang="zh-CN" sz="2400" b="1" smtClean="0"/>
          </a:p>
          <a:p>
            <a:pPr marL="0" indent="0">
              <a:lnSpc>
                <a:spcPct val="90000"/>
              </a:lnSpc>
              <a:buFontTx/>
              <a:buNone/>
            </a:pPr>
            <a:r>
              <a:rPr lang="en-US" altLang="zh-CN" sz="2400" b="1" smtClean="0"/>
              <a:t>}</a:t>
            </a:r>
            <a:endParaRPr lang="zh-CN" altLang="zh-CN" sz="2400" b="1" smtClean="0"/>
          </a:p>
          <a:p>
            <a:pPr marL="0" indent="0" eaLnBrk="1" hangingPunct="1">
              <a:lnSpc>
                <a:spcPct val="90000"/>
              </a:lnSpc>
              <a:buFontTx/>
              <a:buNone/>
            </a:pPr>
            <a:endParaRPr lang="en-US" altLang="zh-CN" sz="2400" b="1" smtClean="0"/>
          </a:p>
        </p:txBody>
      </p:sp>
      <p:sp>
        <p:nvSpPr>
          <p:cNvPr id="4" name="Rectangle 2"/>
          <p:cNvSpPr txBox="1">
            <a:spLocks noChangeArrowheads="1"/>
          </p:cNvSpPr>
          <p:nvPr/>
        </p:nvSpPr>
        <p:spPr>
          <a:xfrm>
            <a:off x="657225" y="0"/>
            <a:ext cx="7772400" cy="6207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endParaRPr lang="zh-CN" altLang="en-US" b="1"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anim calcmode="lin" valueType="num">
                                      <p:cBhvr additive="base">
                                        <p:cTn id="7" dur="500" fill="hold"/>
                                        <p:tgtEl>
                                          <p:spTgt spid="1044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450">
                                            <p:txEl>
                                              <p:pRg st="1" end="1"/>
                                            </p:txEl>
                                          </p:spTgt>
                                        </p:tgtEl>
                                        <p:attrNameLst>
                                          <p:attrName>style.visibility</p:attrName>
                                        </p:attrNameLst>
                                      </p:cBhvr>
                                      <p:to>
                                        <p:strVal val="visible"/>
                                      </p:to>
                                    </p:set>
                                    <p:anim calcmode="lin" valueType="num">
                                      <p:cBhvr additive="base">
                                        <p:cTn id="11" dur="500" fill="hold"/>
                                        <p:tgtEl>
                                          <p:spTgt spid="10445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445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4450">
                                            <p:txEl>
                                              <p:pRg st="2" end="2"/>
                                            </p:txEl>
                                          </p:spTgt>
                                        </p:tgtEl>
                                        <p:attrNameLst>
                                          <p:attrName>style.visibility</p:attrName>
                                        </p:attrNameLst>
                                      </p:cBhvr>
                                      <p:to>
                                        <p:strVal val="visible"/>
                                      </p:to>
                                    </p:set>
                                    <p:anim calcmode="lin" valueType="num">
                                      <p:cBhvr additive="base">
                                        <p:cTn id="15" dur="500" fill="hold"/>
                                        <p:tgtEl>
                                          <p:spTgt spid="10445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445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4450">
                                            <p:txEl>
                                              <p:pRg st="3" end="3"/>
                                            </p:txEl>
                                          </p:spTgt>
                                        </p:tgtEl>
                                        <p:attrNameLst>
                                          <p:attrName>style.visibility</p:attrName>
                                        </p:attrNameLst>
                                      </p:cBhvr>
                                      <p:to>
                                        <p:strVal val="visible"/>
                                      </p:to>
                                    </p:set>
                                    <p:anim calcmode="lin" valueType="num">
                                      <p:cBhvr additive="base">
                                        <p:cTn id="19" dur="500" fill="hold"/>
                                        <p:tgtEl>
                                          <p:spTgt spid="10445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450">
                                            <p:txEl>
                                              <p:pRg st="4" end="4"/>
                                            </p:txEl>
                                          </p:spTgt>
                                        </p:tgtEl>
                                        <p:attrNameLst>
                                          <p:attrName>style.visibility</p:attrName>
                                        </p:attrNameLst>
                                      </p:cBhvr>
                                      <p:to>
                                        <p:strVal val="visible"/>
                                      </p:to>
                                    </p:set>
                                    <p:anim calcmode="lin" valueType="num">
                                      <p:cBhvr additive="base">
                                        <p:cTn id="23" dur="500" fill="hold"/>
                                        <p:tgtEl>
                                          <p:spTgt spid="10445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4450">
                                            <p:txEl>
                                              <p:pRg st="5" end="5"/>
                                            </p:txEl>
                                          </p:spTgt>
                                        </p:tgtEl>
                                        <p:attrNameLst>
                                          <p:attrName>style.visibility</p:attrName>
                                        </p:attrNameLst>
                                      </p:cBhvr>
                                      <p:to>
                                        <p:strVal val="visible"/>
                                      </p:to>
                                    </p:set>
                                    <p:anim calcmode="lin" valueType="num">
                                      <p:cBhvr additive="base">
                                        <p:cTn id="29" dur="500" fill="hold"/>
                                        <p:tgtEl>
                                          <p:spTgt spid="10445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4450">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4450">
                                            <p:txEl>
                                              <p:pRg st="6" end="6"/>
                                            </p:txEl>
                                          </p:spTgt>
                                        </p:tgtEl>
                                        <p:attrNameLst>
                                          <p:attrName>style.visibility</p:attrName>
                                        </p:attrNameLst>
                                      </p:cBhvr>
                                      <p:to>
                                        <p:strVal val="visible"/>
                                      </p:to>
                                    </p:set>
                                    <p:anim calcmode="lin" valueType="num">
                                      <p:cBhvr additive="base">
                                        <p:cTn id="33" dur="500" fill="hold"/>
                                        <p:tgtEl>
                                          <p:spTgt spid="10445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4450">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4450">
                                            <p:txEl>
                                              <p:pRg st="7" end="7"/>
                                            </p:txEl>
                                          </p:spTgt>
                                        </p:tgtEl>
                                        <p:attrNameLst>
                                          <p:attrName>style.visibility</p:attrName>
                                        </p:attrNameLst>
                                      </p:cBhvr>
                                      <p:to>
                                        <p:strVal val="visible"/>
                                      </p:to>
                                    </p:set>
                                    <p:anim calcmode="lin" valueType="num">
                                      <p:cBhvr additive="base">
                                        <p:cTn id="37" dur="500" fill="hold"/>
                                        <p:tgtEl>
                                          <p:spTgt spid="10445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450">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4450">
                                            <p:txEl>
                                              <p:pRg st="8" end="8"/>
                                            </p:txEl>
                                          </p:spTgt>
                                        </p:tgtEl>
                                        <p:attrNameLst>
                                          <p:attrName>style.visibility</p:attrName>
                                        </p:attrNameLst>
                                      </p:cBhvr>
                                      <p:to>
                                        <p:strVal val="visible"/>
                                      </p:to>
                                    </p:set>
                                    <p:anim calcmode="lin" valueType="num">
                                      <p:cBhvr additive="base">
                                        <p:cTn id="41" dur="500" fill="hold"/>
                                        <p:tgtEl>
                                          <p:spTgt spid="104450">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4450">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4450">
                                            <p:txEl>
                                              <p:pRg st="9" end="9"/>
                                            </p:txEl>
                                          </p:spTgt>
                                        </p:tgtEl>
                                        <p:attrNameLst>
                                          <p:attrName>style.visibility</p:attrName>
                                        </p:attrNameLst>
                                      </p:cBhvr>
                                      <p:to>
                                        <p:strVal val="visible"/>
                                      </p:to>
                                    </p:set>
                                    <p:anim calcmode="lin" valueType="num">
                                      <p:cBhvr additive="base">
                                        <p:cTn id="45" dur="500" fill="hold"/>
                                        <p:tgtEl>
                                          <p:spTgt spid="104450">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4450">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4450">
                                            <p:txEl>
                                              <p:pRg st="10" end="10"/>
                                            </p:txEl>
                                          </p:spTgt>
                                        </p:tgtEl>
                                        <p:attrNameLst>
                                          <p:attrName>style.visibility</p:attrName>
                                        </p:attrNameLst>
                                      </p:cBhvr>
                                      <p:to>
                                        <p:strVal val="visible"/>
                                      </p:to>
                                    </p:set>
                                    <p:anim calcmode="lin" valueType="num">
                                      <p:cBhvr additive="base">
                                        <p:cTn id="49" dur="500" fill="hold"/>
                                        <p:tgtEl>
                                          <p:spTgt spid="104450">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45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4294967295"/>
          </p:nvPr>
        </p:nvSpPr>
        <p:spPr>
          <a:xfrm>
            <a:off x="323850" y="981075"/>
            <a:ext cx="8569325" cy="5476875"/>
          </a:xfrm>
        </p:spPr>
        <p:txBody>
          <a:bodyPr/>
          <a:lstStyle/>
          <a:p>
            <a:pPr marL="0" indent="0" eaLnBrk="1" hangingPunct="1">
              <a:lnSpc>
                <a:spcPct val="90000"/>
              </a:lnSpc>
              <a:buFontTx/>
              <a:buNone/>
            </a:pPr>
            <a:r>
              <a:rPr lang="en-US" altLang="zh-CN" sz="2800" b="1" smtClean="0">
                <a:solidFill>
                  <a:srgbClr val="0000CC"/>
                </a:solidFill>
              </a:rPr>
              <a:t>4</a:t>
            </a:r>
            <a:r>
              <a:rPr lang="zh-CN" altLang="en-US" sz="2800" b="1" smtClean="0">
                <a:solidFill>
                  <a:srgbClr val="0000CC"/>
                </a:solidFill>
              </a:rPr>
              <a:t>、对象成员访问</a:t>
            </a:r>
            <a:endParaRPr lang="zh-CN" altLang="en-US" sz="2800" b="1" smtClean="0">
              <a:solidFill>
                <a:srgbClr val="0000CC"/>
              </a:solidFill>
            </a:endParaRPr>
          </a:p>
          <a:p>
            <a:pPr marL="400050" lvl="1" indent="0" eaLnBrk="1" hangingPunct="1">
              <a:lnSpc>
                <a:spcPct val="90000"/>
              </a:lnSpc>
              <a:buFontTx/>
              <a:buNone/>
            </a:pPr>
            <a:r>
              <a:rPr lang="zh-CN" altLang="en-US" sz="2400" b="1" smtClean="0"/>
              <a:t>类对象成员同样遵守</a:t>
            </a:r>
            <a:r>
              <a:rPr lang="en-US" altLang="zh-CN" sz="2400" b="1" smtClean="0"/>
              <a:t>public</a:t>
            </a:r>
            <a:r>
              <a:rPr lang="zh-CN" altLang="en-US" sz="2400" b="1" smtClean="0"/>
              <a:t>、</a:t>
            </a:r>
            <a:r>
              <a:rPr lang="en-US" altLang="zh-CN" sz="2400" b="1" smtClean="0"/>
              <a:t>private</a:t>
            </a:r>
            <a:r>
              <a:rPr lang="zh-CN" altLang="en-US" sz="2400" b="1" smtClean="0"/>
              <a:t>、</a:t>
            </a:r>
            <a:r>
              <a:rPr lang="en-US" altLang="zh-CN" sz="2400" b="1" smtClean="0"/>
              <a:t>protected</a:t>
            </a:r>
            <a:r>
              <a:rPr lang="zh-CN" altLang="en-US" sz="2400" b="1" smtClean="0"/>
              <a:t>访问权限的约束限定。</a:t>
            </a:r>
            <a:endParaRPr lang="en-US" altLang="zh-CN" sz="2400" b="1" smtClean="0"/>
          </a:p>
          <a:p>
            <a:pPr marL="400050" lvl="1" indent="0" eaLnBrk="1" hangingPunct="1">
              <a:lnSpc>
                <a:spcPct val="90000"/>
              </a:lnSpc>
            </a:pPr>
            <a:r>
              <a:rPr lang="zh-CN" altLang="en-US" sz="2400" b="1" smtClean="0">
                <a:solidFill>
                  <a:srgbClr val="0000CC"/>
                </a:solidFill>
              </a:rPr>
              <a:t>例如</a:t>
            </a:r>
            <a:r>
              <a:rPr lang="zh-CN" altLang="zh-CN" sz="2400" smtClean="0">
                <a:solidFill>
                  <a:srgbClr val="0000CC"/>
                </a:solidFill>
              </a:rPr>
              <a:t>，</a:t>
            </a:r>
            <a:r>
              <a:rPr lang="zh-CN" altLang="zh-CN" sz="2400" b="1" smtClean="0">
                <a:solidFill>
                  <a:srgbClr val="0000CC"/>
                </a:solidFill>
              </a:rPr>
              <a:t>如果把</a:t>
            </a:r>
            <a:r>
              <a:rPr lang="en-US" altLang="zh-CN" sz="2400" b="1" smtClean="0">
                <a:solidFill>
                  <a:srgbClr val="0000CC"/>
                </a:solidFill>
              </a:rPr>
              <a:t>m_sid</a:t>
            </a:r>
            <a:r>
              <a:rPr lang="zh-CN" altLang="zh-CN" sz="2400" b="1" smtClean="0">
                <a:solidFill>
                  <a:srgbClr val="0000CC"/>
                </a:solidFill>
              </a:rPr>
              <a:t>设置成</a:t>
            </a:r>
            <a:r>
              <a:rPr lang="en-US" altLang="zh-CN" sz="2400" b="1" smtClean="0">
                <a:solidFill>
                  <a:srgbClr val="0000CC"/>
                </a:solidFill>
              </a:rPr>
              <a:t>student</a:t>
            </a:r>
            <a:r>
              <a:rPr lang="zh-CN" altLang="zh-CN" sz="2400" b="1" smtClean="0">
                <a:solidFill>
                  <a:srgbClr val="0000CC"/>
                </a:solidFill>
              </a:rPr>
              <a:t>类的私有成员：</a:t>
            </a:r>
            <a:endParaRPr lang="zh-CN" altLang="zh-CN" sz="2400" b="1" smtClean="0">
              <a:solidFill>
                <a:srgbClr val="0000CC"/>
              </a:solidFill>
            </a:endParaRPr>
          </a:p>
          <a:p>
            <a:pPr marL="400050" lvl="1" indent="0">
              <a:buFontTx/>
              <a:buNone/>
            </a:pPr>
            <a:r>
              <a:rPr lang="en-US" altLang="zh-CN" sz="2400" smtClean="0"/>
              <a:t>class Student{</a:t>
            </a:r>
            <a:endParaRPr lang="zh-CN" altLang="zh-CN" sz="2400" smtClean="0"/>
          </a:p>
          <a:p>
            <a:pPr marL="400050" lvl="1" indent="0">
              <a:buFontTx/>
              <a:buNone/>
            </a:pPr>
            <a:r>
              <a:rPr lang="en-US" altLang="zh-CN" sz="2400" smtClean="0"/>
              <a:t>private:</a:t>
            </a:r>
            <a:endParaRPr lang="zh-CN" altLang="zh-CN" sz="2400" smtClean="0"/>
          </a:p>
          <a:p>
            <a:pPr marL="400050" lvl="1" indent="0">
              <a:buFontTx/>
              <a:buNone/>
            </a:pPr>
            <a:r>
              <a:rPr lang="en-US" altLang="zh-CN" sz="2400" b="1" smtClean="0"/>
              <a:t>	Sid m_sid;   </a:t>
            </a:r>
            <a:endParaRPr lang="zh-CN" altLang="zh-CN" sz="2400" smtClean="0"/>
          </a:p>
          <a:p>
            <a:pPr marL="400050" lvl="1" indent="0">
              <a:buFontTx/>
              <a:buNone/>
            </a:pPr>
            <a:r>
              <a:rPr lang="en-US" altLang="zh-CN" sz="2400" b="1" smtClean="0"/>
              <a:t>       ……</a:t>
            </a:r>
            <a:endParaRPr lang="zh-CN" altLang="zh-CN" sz="2400" smtClean="0"/>
          </a:p>
          <a:p>
            <a:pPr marL="400050" lvl="1" indent="0">
              <a:buFontTx/>
              <a:buNone/>
            </a:pPr>
            <a:r>
              <a:rPr lang="en-US" altLang="zh-CN" sz="2400" b="1" smtClean="0"/>
              <a:t>     }</a:t>
            </a:r>
            <a:endParaRPr lang="zh-CN" altLang="zh-CN" sz="2400" smtClean="0"/>
          </a:p>
          <a:p>
            <a:pPr marL="400050" lvl="1" indent="0">
              <a:buFontTx/>
              <a:buNone/>
            </a:pPr>
            <a:r>
              <a:rPr lang="en-US" altLang="zh-CN" sz="2400" smtClean="0"/>
              <a:t>Student s1("Tom",1811);</a:t>
            </a:r>
            <a:endParaRPr lang="zh-CN" altLang="zh-CN" sz="2400" smtClean="0"/>
          </a:p>
          <a:p>
            <a:pPr marL="400050" lvl="1" indent="0">
              <a:buFontTx/>
              <a:buNone/>
            </a:pPr>
            <a:r>
              <a:rPr lang="en-US" altLang="zh-CN" sz="2400" smtClean="0">
                <a:solidFill>
                  <a:srgbClr val="FF0000"/>
                </a:solidFill>
              </a:rPr>
              <a:t>s1.m_sid.getSid();       </a:t>
            </a:r>
            <a:r>
              <a:rPr lang="en-US" altLang="zh-CN" sz="2400" smtClean="0"/>
              <a:t>//</a:t>
            </a:r>
            <a:r>
              <a:rPr lang="zh-CN" altLang="zh-CN" sz="2400" smtClean="0"/>
              <a:t>错误，</a:t>
            </a:r>
            <a:r>
              <a:rPr lang="en-US" altLang="zh-CN" sz="2400" b="1" smtClean="0">
                <a:solidFill>
                  <a:srgbClr val="0000CC"/>
                </a:solidFill>
              </a:rPr>
              <a:t>sid</a:t>
            </a:r>
            <a:r>
              <a:rPr lang="zh-CN" altLang="zh-CN" sz="2400" b="1" smtClean="0">
                <a:solidFill>
                  <a:srgbClr val="0000CC"/>
                </a:solidFill>
              </a:rPr>
              <a:t>是</a:t>
            </a:r>
            <a:r>
              <a:rPr lang="en-US" altLang="zh-CN" sz="2400" b="1" smtClean="0">
                <a:solidFill>
                  <a:srgbClr val="0000CC"/>
                </a:solidFill>
              </a:rPr>
              <a:t>Student</a:t>
            </a:r>
            <a:r>
              <a:rPr lang="zh-CN" altLang="zh-CN" sz="2400" b="1" smtClean="0">
                <a:solidFill>
                  <a:srgbClr val="0000CC"/>
                </a:solidFill>
              </a:rPr>
              <a:t>类的私有成员</a:t>
            </a:r>
            <a:endParaRPr lang="zh-CN" altLang="zh-CN" sz="2400" b="1" smtClean="0">
              <a:solidFill>
                <a:srgbClr val="0000CC"/>
              </a:solidFill>
            </a:endParaRPr>
          </a:p>
          <a:p>
            <a:pPr marL="400050" lvl="1" indent="0" eaLnBrk="1" hangingPunct="1">
              <a:lnSpc>
                <a:spcPct val="90000"/>
              </a:lnSpc>
              <a:buFontTx/>
              <a:buNone/>
            </a:pPr>
            <a:r>
              <a:rPr lang="en-US" altLang="zh-CN" sz="2400" b="1" smtClean="0"/>
              <a:t>                              //</a:t>
            </a:r>
            <a:r>
              <a:rPr lang="zh-CN" altLang="en-US" sz="2400" b="1" smtClean="0"/>
              <a:t>它的所有成员函数都是</a:t>
            </a:r>
            <a:r>
              <a:rPr lang="en-US" altLang="zh-CN" sz="2400" b="1" smtClean="0"/>
              <a:t>private</a:t>
            </a:r>
            <a:endParaRPr lang="zh-CN" altLang="en-US" sz="2400" b="1" smtClean="0"/>
          </a:p>
          <a:p>
            <a:pPr marL="0" indent="0" eaLnBrk="1" hangingPunct="1">
              <a:lnSpc>
                <a:spcPct val="90000"/>
              </a:lnSpc>
              <a:buFontTx/>
              <a:buNone/>
            </a:pPr>
            <a:endParaRPr lang="en-US" altLang="zh-CN" sz="2400" b="1" smtClean="0"/>
          </a:p>
        </p:txBody>
      </p:sp>
      <p:sp>
        <p:nvSpPr>
          <p:cNvPr id="4" name="Rectangle 2"/>
          <p:cNvSpPr txBox="1">
            <a:spLocks noChangeArrowheads="1"/>
          </p:cNvSpPr>
          <p:nvPr/>
        </p:nvSpPr>
        <p:spPr>
          <a:xfrm>
            <a:off x="657225" y="0"/>
            <a:ext cx="7772400" cy="6207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endParaRPr lang="zh-CN" altLang="en-US" b="1"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4210">
                                            <p:txEl>
                                              <p:pRg st="1" end="1"/>
                                            </p:txEl>
                                          </p:spTgt>
                                        </p:tgtEl>
                                        <p:attrNameLst>
                                          <p:attrName>style.visibility</p:attrName>
                                        </p:attrNameLst>
                                      </p:cBhvr>
                                      <p:to>
                                        <p:strVal val="visible"/>
                                      </p:to>
                                    </p:set>
                                    <p:animEffect transition="in" filter="wipe(down)">
                                      <p:cBhvr>
                                        <p:cTn id="7" dur="500"/>
                                        <p:tgtEl>
                                          <p:spTgt spid="942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4210">
                                            <p:txEl>
                                              <p:pRg st="2" end="2"/>
                                            </p:txEl>
                                          </p:spTgt>
                                        </p:tgtEl>
                                        <p:attrNameLst>
                                          <p:attrName>style.visibility</p:attrName>
                                        </p:attrNameLst>
                                      </p:cBhvr>
                                      <p:to>
                                        <p:strVal val="visible"/>
                                      </p:to>
                                    </p:set>
                                    <p:animEffect transition="in" filter="wipe(down)">
                                      <p:cBhvr>
                                        <p:cTn id="12" dur="500"/>
                                        <p:tgtEl>
                                          <p:spTgt spid="942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4210">
                                            <p:txEl>
                                              <p:pRg st="3" end="3"/>
                                            </p:txEl>
                                          </p:spTgt>
                                        </p:tgtEl>
                                        <p:attrNameLst>
                                          <p:attrName>style.visibility</p:attrName>
                                        </p:attrNameLst>
                                      </p:cBhvr>
                                      <p:to>
                                        <p:strVal val="visible"/>
                                      </p:to>
                                    </p:set>
                                    <p:animEffect transition="in" filter="wipe(down)">
                                      <p:cBhvr>
                                        <p:cTn id="17" dur="500"/>
                                        <p:tgtEl>
                                          <p:spTgt spid="942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4210">
                                            <p:txEl>
                                              <p:pRg st="4" end="4"/>
                                            </p:txEl>
                                          </p:spTgt>
                                        </p:tgtEl>
                                        <p:attrNameLst>
                                          <p:attrName>style.visibility</p:attrName>
                                        </p:attrNameLst>
                                      </p:cBhvr>
                                      <p:to>
                                        <p:strVal val="visible"/>
                                      </p:to>
                                    </p:set>
                                    <p:animEffect transition="in" filter="wipe(down)">
                                      <p:cBhvr>
                                        <p:cTn id="22" dur="500"/>
                                        <p:tgtEl>
                                          <p:spTgt spid="942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4210">
                                            <p:txEl>
                                              <p:pRg st="5" end="5"/>
                                            </p:txEl>
                                          </p:spTgt>
                                        </p:tgtEl>
                                        <p:attrNameLst>
                                          <p:attrName>style.visibility</p:attrName>
                                        </p:attrNameLst>
                                      </p:cBhvr>
                                      <p:to>
                                        <p:strVal val="visible"/>
                                      </p:to>
                                    </p:set>
                                    <p:animEffect transition="in" filter="wipe(down)">
                                      <p:cBhvr>
                                        <p:cTn id="27" dur="500"/>
                                        <p:tgtEl>
                                          <p:spTgt spid="942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4210">
                                            <p:txEl>
                                              <p:pRg st="6" end="6"/>
                                            </p:txEl>
                                          </p:spTgt>
                                        </p:tgtEl>
                                        <p:attrNameLst>
                                          <p:attrName>style.visibility</p:attrName>
                                        </p:attrNameLst>
                                      </p:cBhvr>
                                      <p:to>
                                        <p:strVal val="visible"/>
                                      </p:to>
                                    </p:set>
                                    <p:animEffect transition="in" filter="wipe(down)">
                                      <p:cBhvr>
                                        <p:cTn id="32" dur="500"/>
                                        <p:tgtEl>
                                          <p:spTgt spid="942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4210">
                                            <p:txEl>
                                              <p:pRg st="7" end="7"/>
                                            </p:txEl>
                                          </p:spTgt>
                                        </p:tgtEl>
                                        <p:attrNameLst>
                                          <p:attrName>style.visibility</p:attrName>
                                        </p:attrNameLst>
                                      </p:cBhvr>
                                      <p:to>
                                        <p:strVal val="visible"/>
                                      </p:to>
                                    </p:set>
                                    <p:animEffect transition="in" filter="wipe(down)">
                                      <p:cBhvr>
                                        <p:cTn id="37" dur="500"/>
                                        <p:tgtEl>
                                          <p:spTgt spid="942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4210">
                                            <p:txEl>
                                              <p:pRg st="8" end="8"/>
                                            </p:txEl>
                                          </p:spTgt>
                                        </p:tgtEl>
                                        <p:attrNameLst>
                                          <p:attrName>style.visibility</p:attrName>
                                        </p:attrNameLst>
                                      </p:cBhvr>
                                      <p:to>
                                        <p:strVal val="visible"/>
                                      </p:to>
                                    </p:set>
                                    <p:animEffect transition="in" filter="wipe(down)">
                                      <p:cBhvr>
                                        <p:cTn id="42" dur="500"/>
                                        <p:tgtEl>
                                          <p:spTgt spid="9421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4210">
                                            <p:txEl>
                                              <p:pRg st="9" end="9"/>
                                            </p:txEl>
                                          </p:spTgt>
                                        </p:tgtEl>
                                        <p:attrNameLst>
                                          <p:attrName>style.visibility</p:attrName>
                                        </p:attrNameLst>
                                      </p:cBhvr>
                                      <p:to>
                                        <p:strVal val="visible"/>
                                      </p:to>
                                    </p:set>
                                    <p:animEffect transition="in" filter="wipe(down)">
                                      <p:cBhvr>
                                        <p:cTn id="47" dur="500"/>
                                        <p:tgtEl>
                                          <p:spTgt spid="9421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94210">
                                            <p:txEl>
                                              <p:pRg st="10" end="10"/>
                                            </p:txEl>
                                          </p:spTgt>
                                        </p:tgtEl>
                                        <p:attrNameLst>
                                          <p:attrName>style.visibility</p:attrName>
                                        </p:attrNameLst>
                                      </p:cBhvr>
                                      <p:to>
                                        <p:strVal val="visible"/>
                                      </p:to>
                                    </p:set>
                                    <p:animEffect transition="in" filter="wipe(down)">
                                      <p:cBhvr>
                                        <p:cTn id="52" dur="500"/>
                                        <p:tgtEl>
                                          <p:spTgt spid="942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4294967295"/>
          </p:nvPr>
        </p:nvSpPr>
        <p:spPr>
          <a:xfrm>
            <a:off x="547688" y="1052513"/>
            <a:ext cx="8272462" cy="5545137"/>
          </a:xfrm>
        </p:spPr>
        <p:txBody>
          <a:bodyPr/>
          <a:lstStyle/>
          <a:p>
            <a:pPr marL="0" indent="0" eaLnBrk="1" hangingPunct="1">
              <a:lnSpc>
                <a:spcPct val="90000"/>
              </a:lnSpc>
              <a:buFontTx/>
              <a:buNone/>
            </a:pPr>
            <a:r>
              <a:rPr lang="en-US" altLang="zh-CN" sz="2800" b="1" dirty="0" smtClean="0">
                <a:solidFill>
                  <a:srgbClr val="0000CC"/>
                </a:solidFill>
              </a:rPr>
              <a:t>5</a:t>
            </a:r>
            <a:r>
              <a:rPr lang="zh-CN" altLang="en-US" sz="2800" b="1" dirty="0" smtClean="0">
                <a:solidFill>
                  <a:srgbClr val="0000CC"/>
                </a:solidFill>
              </a:rPr>
              <a:t>、对象成员构造次序</a:t>
            </a:r>
            <a:endParaRPr lang="zh-CN" altLang="en-US" sz="2800" b="1" dirty="0" smtClean="0">
              <a:solidFill>
                <a:srgbClr val="0000CC"/>
              </a:solidFill>
            </a:endParaRPr>
          </a:p>
          <a:p>
            <a:pPr marL="400050" lvl="1" indent="0" eaLnBrk="1" hangingPunct="1">
              <a:lnSpc>
                <a:spcPct val="90000"/>
              </a:lnSpc>
              <a:buFontTx/>
              <a:buNone/>
            </a:pPr>
            <a:r>
              <a:rPr lang="en-US" altLang="zh-CN" sz="2400" b="1" dirty="0" smtClean="0"/>
              <a:t>C++</a:t>
            </a:r>
            <a:r>
              <a:rPr lang="zh-CN" altLang="en-US" sz="2400" b="1" dirty="0" smtClean="0"/>
              <a:t>对象成员的构造次序与它们在类中的</a:t>
            </a:r>
            <a:r>
              <a:rPr lang="zh-CN" altLang="en-US" sz="2400" b="1" dirty="0" smtClean="0">
                <a:solidFill>
                  <a:srgbClr val="0000CC"/>
                </a:solidFill>
              </a:rPr>
              <a:t>声明次序</a:t>
            </a:r>
            <a:r>
              <a:rPr lang="zh-CN" altLang="en-US" sz="2400" b="1" dirty="0" smtClean="0"/>
              <a:t>相同，与它们在构造函数</a:t>
            </a:r>
            <a:r>
              <a:rPr lang="zh-CN" altLang="en-US" sz="2400" b="1" dirty="0" smtClean="0">
                <a:solidFill>
                  <a:srgbClr val="0000CC"/>
                </a:solidFill>
              </a:rPr>
              <a:t>初始化列表中的次序无关</a:t>
            </a:r>
            <a:r>
              <a:rPr lang="zh-CN" altLang="en-US" sz="2400" b="1" dirty="0" smtClean="0"/>
              <a:t>。</a:t>
            </a:r>
            <a:endParaRPr lang="en-US" altLang="zh-CN" sz="2400" b="1" dirty="0" smtClean="0"/>
          </a:p>
          <a:p>
            <a:pPr marL="400050" lvl="1" indent="0">
              <a:buFontTx/>
              <a:buNone/>
            </a:pPr>
            <a:r>
              <a:rPr lang="en-US" altLang="zh-CN" sz="2400" b="1" dirty="0" smtClean="0"/>
              <a:t>//Eg3-27.cpp</a:t>
            </a:r>
            <a:endParaRPr lang="zh-CN" altLang="zh-CN" sz="2400" b="1" dirty="0" smtClean="0"/>
          </a:p>
          <a:p>
            <a:pPr marL="400050" lvl="1" indent="0">
              <a:buFontTx/>
              <a:buNone/>
            </a:pPr>
            <a:r>
              <a:rPr lang="en-US" altLang="zh-CN" sz="2400" b="1" dirty="0" smtClean="0"/>
              <a:t>#include &lt;</a:t>
            </a:r>
            <a:r>
              <a:rPr lang="en-US" altLang="zh-CN" sz="2400" b="1" dirty="0" err="1" smtClean="0"/>
              <a:t>iostream</a:t>
            </a:r>
            <a:r>
              <a:rPr lang="en-US" altLang="zh-CN" sz="2400" b="1" dirty="0" smtClean="0"/>
              <a:t>&gt;</a:t>
            </a:r>
            <a:endParaRPr lang="zh-CN" altLang="zh-CN" sz="2400" b="1" dirty="0" smtClean="0"/>
          </a:p>
          <a:p>
            <a:pPr marL="400050" lvl="1" indent="0">
              <a:buFontTx/>
              <a:buNone/>
            </a:pPr>
            <a:r>
              <a:rPr lang="en-US" altLang="zh-CN" sz="2400" b="1" dirty="0" smtClean="0"/>
              <a:t>using namespace </a:t>
            </a:r>
            <a:r>
              <a:rPr lang="en-US" altLang="zh-CN" sz="2400" b="1" dirty="0" err="1" smtClean="0"/>
              <a:t>std</a:t>
            </a:r>
            <a:r>
              <a:rPr lang="en-US" altLang="zh-CN" sz="2400" b="1" dirty="0" smtClean="0"/>
              <a:t>;</a:t>
            </a:r>
            <a:endParaRPr lang="zh-CN" altLang="zh-CN" sz="2400" b="1" dirty="0" smtClean="0"/>
          </a:p>
          <a:p>
            <a:pPr marL="400050" lvl="1" indent="0">
              <a:buFontTx/>
              <a:buNone/>
            </a:pPr>
            <a:r>
              <a:rPr lang="en-US" altLang="zh-CN" sz="2400" b="1" dirty="0" smtClean="0"/>
              <a:t>class A {</a:t>
            </a:r>
            <a:endParaRPr lang="zh-CN" altLang="zh-CN" sz="2400" b="1" dirty="0" smtClean="0"/>
          </a:p>
          <a:p>
            <a:pPr marL="400050" lvl="1" indent="0">
              <a:buFontTx/>
              <a:buNone/>
            </a:pPr>
            <a:r>
              <a:rPr lang="en-US" altLang="zh-CN" sz="2400" b="1" dirty="0" smtClean="0"/>
              <a:t>	</a:t>
            </a:r>
            <a:r>
              <a:rPr lang="en-US" altLang="zh-CN" sz="2400" b="1" dirty="0" err="1" smtClean="0"/>
              <a:t>int</a:t>
            </a:r>
            <a:r>
              <a:rPr lang="en-US" altLang="zh-CN" sz="2400" b="1" dirty="0" smtClean="0"/>
              <a:t> a;</a:t>
            </a:r>
            <a:endParaRPr lang="zh-CN" altLang="zh-CN" sz="2400" b="1" dirty="0" smtClean="0"/>
          </a:p>
          <a:p>
            <a:pPr marL="400050" lvl="1" indent="0">
              <a:buFontTx/>
              <a:buNone/>
            </a:pPr>
            <a:r>
              <a:rPr lang="en-US" altLang="zh-CN" sz="2400" b="1" dirty="0" smtClean="0"/>
              <a:t>public:</a:t>
            </a:r>
            <a:endParaRPr lang="zh-CN" altLang="zh-CN" sz="2400" b="1" dirty="0" smtClean="0"/>
          </a:p>
          <a:p>
            <a:pPr marL="400050" lvl="1" indent="0">
              <a:buFontTx/>
              <a:buNone/>
            </a:pPr>
            <a:r>
              <a:rPr lang="en-US" altLang="zh-CN" sz="2400" b="1" dirty="0" smtClean="0"/>
              <a:t>	A(</a:t>
            </a:r>
            <a:r>
              <a:rPr lang="en-US" altLang="zh-CN" sz="2400" b="1" dirty="0" err="1" smtClean="0"/>
              <a:t>int</a:t>
            </a:r>
            <a:r>
              <a:rPr lang="en-US" altLang="zh-CN" sz="2400" b="1" dirty="0" smtClean="0"/>
              <a:t> i = 1) :a(i) </a:t>
            </a:r>
            <a:endParaRPr lang="en-US" altLang="zh-CN" sz="2400" b="1" dirty="0" smtClean="0"/>
          </a:p>
          <a:p>
            <a:pPr marL="400050" lvl="1" indent="0">
              <a:buFontTx/>
              <a:buNone/>
            </a:pPr>
            <a:r>
              <a:rPr lang="en-US" altLang="zh-CN" sz="2400" b="1" dirty="0" smtClean="0"/>
              <a:t>       { </a:t>
            </a:r>
            <a:r>
              <a:rPr lang="en-US" altLang="zh-CN" sz="2400" b="1" dirty="0" err="1" smtClean="0"/>
              <a:t>cout</a:t>
            </a:r>
            <a:r>
              <a:rPr lang="en-US" altLang="zh-CN" sz="2400" b="1" dirty="0" smtClean="0"/>
              <a:t> &lt;&lt; "constructing A:" &lt;&lt; a &lt;&lt; </a:t>
            </a:r>
            <a:r>
              <a:rPr lang="en-US" altLang="zh-CN" sz="2400" b="1" dirty="0" err="1" smtClean="0"/>
              <a:t>endl</a:t>
            </a:r>
            <a:r>
              <a:rPr lang="en-US" altLang="zh-CN" sz="2400" b="1" dirty="0" smtClean="0"/>
              <a:t>; }</a:t>
            </a:r>
            <a:endParaRPr lang="zh-CN" altLang="zh-CN" sz="2400" b="1" dirty="0" smtClean="0"/>
          </a:p>
          <a:p>
            <a:pPr marL="400050" lvl="1" indent="0">
              <a:buFontTx/>
              <a:buNone/>
            </a:pPr>
            <a:r>
              <a:rPr lang="en-US" altLang="zh-CN" sz="2400" b="1" dirty="0" smtClean="0"/>
              <a:t>};</a:t>
            </a:r>
            <a:endParaRPr lang="en-US" altLang="zh-CN" sz="2400" b="1" dirty="0" smtClean="0"/>
          </a:p>
        </p:txBody>
      </p:sp>
      <p:sp>
        <p:nvSpPr>
          <p:cNvPr id="4" name="Rectangle 2"/>
          <p:cNvSpPr txBox="1">
            <a:spLocks noChangeArrowheads="1"/>
          </p:cNvSpPr>
          <p:nvPr/>
        </p:nvSpPr>
        <p:spPr>
          <a:xfrm>
            <a:off x="657225" y="0"/>
            <a:ext cx="7772400" cy="6207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3.11.3 </a:t>
            </a:r>
            <a:r>
              <a:rPr lang="zh-CN" altLang="en-US" b="1" kern="0" dirty="0"/>
              <a:t>类</a:t>
            </a:r>
            <a:r>
              <a:rPr lang="zh-CN" altLang="en-US" b="1" kern="0" dirty="0">
                <a:solidFill>
                  <a:srgbClr val="FF3300"/>
                </a:solidFill>
              </a:rPr>
              <a:t>对象</a:t>
            </a:r>
            <a:r>
              <a:rPr lang="zh-CN" altLang="en-US" b="1" kern="0" dirty="0"/>
              <a:t>成员</a:t>
            </a:r>
            <a:endParaRPr lang="zh-CN" altLang="en-US" b="1"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0">
                                            <p:txEl>
                                              <p:pRg st="1" end="1"/>
                                            </p:txEl>
                                          </p:spTgt>
                                        </p:tgtEl>
                                        <p:attrNameLst>
                                          <p:attrName>style.visibility</p:attrName>
                                        </p:attrNameLst>
                                      </p:cBhvr>
                                      <p:to>
                                        <p:strVal val="visible"/>
                                      </p:to>
                                    </p:set>
                                    <p:anim calcmode="lin" valueType="num">
                                      <p:cBhvr additive="base">
                                        <p:cTn id="7" dur="500" fill="hold"/>
                                        <p:tgtEl>
                                          <p:spTgt spid="942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4210">
                                            <p:txEl>
                                              <p:pRg st="2" end="2"/>
                                            </p:txEl>
                                          </p:spTgt>
                                        </p:tgtEl>
                                        <p:attrNameLst>
                                          <p:attrName>style.visibility</p:attrName>
                                        </p:attrNameLst>
                                      </p:cBhvr>
                                      <p:to>
                                        <p:strVal val="visible"/>
                                      </p:to>
                                    </p:set>
                                    <p:anim calcmode="lin" valueType="num">
                                      <p:cBhvr additive="base">
                                        <p:cTn id="13" dur="500" fill="hold"/>
                                        <p:tgtEl>
                                          <p:spTgt spid="942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421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4210">
                                            <p:txEl>
                                              <p:pRg st="3" end="3"/>
                                            </p:txEl>
                                          </p:spTgt>
                                        </p:tgtEl>
                                        <p:attrNameLst>
                                          <p:attrName>style.visibility</p:attrName>
                                        </p:attrNameLst>
                                      </p:cBhvr>
                                      <p:to>
                                        <p:strVal val="visible"/>
                                      </p:to>
                                    </p:set>
                                    <p:anim calcmode="lin" valueType="num">
                                      <p:cBhvr additive="base">
                                        <p:cTn id="17" dur="500" fill="hold"/>
                                        <p:tgtEl>
                                          <p:spTgt spid="9421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421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4210">
                                            <p:txEl>
                                              <p:pRg st="4" end="4"/>
                                            </p:txEl>
                                          </p:spTgt>
                                        </p:tgtEl>
                                        <p:attrNameLst>
                                          <p:attrName>style.visibility</p:attrName>
                                        </p:attrNameLst>
                                      </p:cBhvr>
                                      <p:to>
                                        <p:strVal val="visible"/>
                                      </p:to>
                                    </p:set>
                                    <p:anim calcmode="lin" valueType="num">
                                      <p:cBhvr additive="base">
                                        <p:cTn id="21" dur="500" fill="hold"/>
                                        <p:tgtEl>
                                          <p:spTgt spid="9421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4210">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4210">
                                            <p:txEl>
                                              <p:pRg st="5" end="5"/>
                                            </p:txEl>
                                          </p:spTgt>
                                        </p:tgtEl>
                                        <p:attrNameLst>
                                          <p:attrName>style.visibility</p:attrName>
                                        </p:attrNameLst>
                                      </p:cBhvr>
                                      <p:to>
                                        <p:strVal val="visible"/>
                                      </p:to>
                                    </p:set>
                                    <p:anim calcmode="lin" valueType="num">
                                      <p:cBhvr additive="base">
                                        <p:cTn id="25" dur="500" fill="hold"/>
                                        <p:tgtEl>
                                          <p:spTgt spid="942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4210">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4210">
                                            <p:txEl>
                                              <p:pRg st="6" end="6"/>
                                            </p:txEl>
                                          </p:spTgt>
                                        </p:tgtEl>
                                        <p:attrNameLst>
                                          <p:attrName>style.visibility</p:attrName>
                                        </p:attrNameLst>
                                      </p:cBhvr>
                                      <p:to>
                                        <p:strVal val="visible"/>
                                      </p:to>
                                    </p:set>
                                    <p:anim calcmode="lin" valueType="num">
                                      <p:cBhvr additive="base">
                                        <p:cTn id="29" dur="500" fill="hold"/>
                                        <p:tgtEl>
                                          <p:spTgt spid="94210">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4210">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4210">
                                            <p:txEl>
                                              <p:pRg st="7" end="7"/>
                                            </p:txEl>
                                          </p:spTgt>
                                        </p:tgtEl>
                                        <p:attrNameLst>
                                          <p:attrName>style.visibility</p:attrName>
                                        </p:attrNameLst>
                                      </p:cBhvr>
                                      <p:to>
                                        <p:strVal val="visible"/>
                                      </p:to>
                                    </p:set>
                                    <p:anim calcmode="lin" valueType="num">
                                      <p:cBhvr additive="base">
                                        <p:cTn id="33" dur="500" fill="hold"/>
                                        <p:tgtEl>
                                          <p:spTgt spid="94210">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4210">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4210">
                                            <p:txEl>
                                              <p:pRg st="8" end="8"/>
                                            </p:txEl>
                                          </p:spTgt>
                                        </p:tgtEl>
                                        <p:attrNameLst>
                                          <p:attrName>style.visibility</p:attrName>
                                        </p:attrNameLst>
                                      </p:cBhvr>
                                      <p:to>
                                        <p:strVal val="visible"/>
                                      </p:to>
                                    </p:set>
                                    <p:anim calcmode="lin" valueType="num">
                                      <p:cBhvr additive="base">
                                        <p:cTn id="37" dur="500" fill="hold"/>
                                        <p:tgtEl>
                                          <p:spTgt spid="94210">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4210">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4210">
                                            <p:txEl>
                                              <p:pRg st="9" end="9"/>
                                            </p:txEl>
                                          </p:spTgt>
                                        </p:tgtEl>
                                        <p:attrNameLst>
                                          <p:attrName>style.visibility</p:attrName>
                                        </p:attrNameLst>
                                      </p:cBhvr>
                                      <p:to>
                                        <p:strVal val="visible"/>
                                      </p:to>
                                    </p:set>
                                    <p:anim calcmode="lin" valueType="num">
                                      <p:cBhvr additive="base">
                                        <p:cTn id="41" dur="500" fill="hold"/>
                                        <p:tgtEl>
                                          <p:spTgt spid="94210">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4210">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4210">
                                            <p:txEl>
                                              <p:pRg st="10" end="10"/>
                                            </p:txEl>
                                          </p:spTgt>
                                        </p:tgtEl>
                                        <p:attrNameLst>
                                          <p:attrName>style.visibility</p:attrName>
                                        </p:attrNameLst>
                                      </p:cBhvr>
                                      <p:to>
                                        <p:strVal val="visible"/>
                                      </p:to>
                                    </p:set>
                                    <p:anim calcmode="lin" valueType="num">
                                      <p:cBhvr additive="base">
                                        <p:cTn id="45" dur="500" fill="hold"/>
                                        <p:tgtEl>
                                          <p:spTgt spid="94210">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42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611188" y="188913"/>
            <a:ext cx="8137525" cy="6553200"/>
          </a:xfrm>
        </p:spPr>
        <p:txBody>
          <a:bodyPr/>
          <a:lstStyle/>
          <a:p>
            <a:pPr marL="0" indent="0">
              <a:buFontTx/>
              <a:buNone/>
            </a:pPr>
            <a:r>
              <a:rPr lang="en-US" altLang="zh-CN" sz="2400" b="1" dirty="0" smtClean="0"/>
              <a:t>class B {</a:t>
            </a:r>
            <a:endParaRPr lang="zh-CN" altLang="zh-CN" sz="2400" b="1" dirty="0" smtClean="0"/>
          </a:p>
          <a:p>
            <a:pPr marL="0" indent="0">
              <a:buFontTx/>
              <a:buNone/>
            </a:pPr>
            <a:r>
              <a:rPr lang="en-US" altLang="zh-CN" sz="2400" b="1" dirty="0" smtClean="0"/>
              <a:t>	</a:t>
            </a:r>
            <a:r>
              <a:rPr lang="en-US" altLang="zh-CN" sz="2400" b="1" dirty="0" err="1" smtClean="0"/>
              <a:t>int</a:t>
            </a:r>
            <a:r>
              <a:rPr lang="en-US" altLang="zh-CN" sz="2400" b="1" dirty="0" smtClean="0"/>
              <a:t> b;</a:t>
            </a:r>
            <a:endParaRPr lang="zh-CN" altLang="zh-CN" sz="2400" b="1" dirty="0" smtClean="0"/>
          </a:p>
          <a:p>
            <a:pPr marL="0" indent="0">
              <a:buFontTx/>
              <a:buNone/>
            </a:pPr>
            <a:r>
              <a:rPr lang="en-US" altLang="zh-CN" sz="2400" b="1" dirty="0" smtClean="0"/>
              <a:t>public:</a:t>
            </a:r>
            <a:endParaRPr lang="zh-CN" altLang="zh-CN" sz="2400" b="1" dirty="0" smtClean="0"/>
          </a:p>
          <a:p>
            <a:pPr marL="0" indent="0">
              <a:buFontTx/>
              <a:buNone/>
            </a:pPr>
            <a:r>
              <a:rPr lang="en-US" altLang="zh-CN" sz="2400" b="1" dirty="0" smtClean="0"/>
              <a:t>	B(</a:t>
            </a:r>
            <a:r>
              <a:rPr lang="en-US" altLang="zh-CN" sz="2400" b="1" dirty="0" err="1" smtClean="0"/>
              <a:t>int</a:t>
            </a:r>
            <a:r>
              <a:rPr lang="en-US" altLang="zh-CN" sz="2400" b="1" dirty="0" smtClean="0"/>
              <a:t> i) :b(i)</a:t>
            </a:r>
            <a:endParaRPr lang="en-US" altLang="zh-CN" sz="2400" b="1" dirty="0" smtClean="0"/>
          </a:p>
          <a:p>
            <a:pPr marL="0" indent="0">
              <a:buFontTx/>
              <a:buNone/>
            </a:pPr>
            <a:r>
              <a:rPr lang="en-US" altLang="zh-CN" sz="2400" b="1" dirty="0" smtClean="0"/>
              <a:t>             { </a:t>
            </a:r>
            <a:r>
              <a:rPr lang="en-US" altLang="zh-CN" sz="2400" b="1" dirty="0" err="1" smtClean="0"/>
              <a:t>cout</a:t>
            </a:r>
            <a:r>
              <a:rPr lang="en-US" altLang="zh-CN" sz="2400" b="1" dirty="0" smtClean="0"/>
              <a:t> &lt;&lt; "constructing B:" &lt;&lt; b &lt;&lt; </a:t>
            </a:r>
            <a:r>
              <a:rPr lang="en-US" altLang="zh-CN" sz="2400" b="1" dirty="0" err="1" smtClean="0"/>
              <a:t>endl</a:t>
            </a:r>
            <a:r>
              <a:rPr lang="en-US" altLang="zh-CN" sz="2400" b="1" dirty="0" smtClean="0"/>
              <a:t>; }</a:t>
            </a:r>
            <a:endParaRPr lang="zh-CN" altLang="zh-CN" sz="2400" b="1" dirty="0" smtClean="0"/>
          </a:p>
          <a:p>
            <a:pPr marL="0" indent="0">
              <a:buFontTx/>
              <a:buNone/>
            </a:pPr>
            <a:r>
              <a:rPr lang="en-US" altLang="zh-CN" sz="2400" b="1" dirty="0" smtClean="0"/>
              <a:t>};</a:t>
            </a:r>
            <a:endParaRPr lang="zh-CN" altLang="zh-CN" sz="2400" b="1" dirty="0" smtClean="0"/>
          </a:p>
          <a:p>
            <a:pPr marL="0" indent="0">
              <a:buFontTx/>
              <a:buNone/>
            </a:pPr>
            <a:r>
              <a:rPr lang="en-US" altLang="zh-CN" sz="2400" b="1" dirty="0" smtClean="0"/>
              <a:t>class C {</a:t>
            </a:r>
            <a:endParaRPr lang="zh-CN" altLang="zh-CN" sz="2400" b="1" dirty="0" smtClean="0"/>
          </a:p>
          <a:p>
            <a:pPr marL="0" indent="0">
              <a:buFontTx/>
              <a:buNone/>
            </a:pPr>
            <a:r>
              <a:rPr lang="en-US" altLang="zh-CN" sz="2400" b="1" dirty="0" smtClean="0">
                <a:solidFill>
                  <a:srgbClr val="0000CC"/>
                </a:solidFill>
              </a:rPr>
              <a:t>	A a1, a2;</a:t>
            </a:r>
            <a:endParaRPr lang="zh-CN" altLang="zh-CN" sz="2400" b="1" dirty="0" smtClean="0">
              <a:solidFill>
                <a:srgbClr val="0000CC"/>
              </a:solidFill>
            </a:endParaRPr>
          </a:p>
          <a:p>
            <a:pPr marL="0" indent="0">
              <a:buFontTx/>
              <a:buNone/>
            </a:pPr>
            <a:r>
              <a:rPr lang="en-US" altLang="zh-CN" sz="2400" b="1" dirty="0" smtClean="0">
                <a:solidFill>
                  <a:srgbClr val="0000CC"/>
                </a:solidFill>
              </a:rPr>
              <a:t>	B b1, b2;</a:t>
            </a:r>
            <a:endParaRPr lang="zh-CN" altLang="zh-CN" sz="2400" b="1" dirty="0" smtClean="0">
              <a:solidFill>
                <a:srgbClr val="0000CC"/>
              </a:solidFill>
            </a:endParaRPr>
          </a:p>
          <a:p>
            <a:pPr marL="0" indent="0">
              <a:buFontTx/>
              <a:buNone/>
            </a:pPr>
            <a:r>
              <a:rPr lang="en-US" altLang="zh-CN" sz="2400" b="1" dirty="0" smtClean="0"/>
              <a:t>public:</a:t>
            </a:r>
            <a:endParaRPr lang="zh-CN" altLang="zh-CN" sz="2400" b="1" dirty="0" smtClean="0"/>
          </a:p>
          <a:p>
            <a:pPr marL="0" indent="0">
              <a:buFontTx/>
              <a:buNone/>
            </a:pPr>
            <a:r>
              <a:rPr lang="en-US" altLang="zh-CN" sz="2400" b="1" dirty="0" smtClean="0"/>
              <a:t>	C(</a:t>
            </a:r>
            <a:r>
              <a:rPr lang="en-US" altLang="zh-CN" sz="2400" b="1" dirty="0" err="1" smtClean="0"/>
              <a:t>int</a:t>
            </a:r>
            <a:r>
              <a:rPr lang="en-US" altLang="zh-CN" sz="2400" b="1" dirty="0" smtClean="0"/>
              <a:t> i2, </a:t>
            </a:r>
            <a:r>
              <a:rPr lang="en-US" altLang="zh-CN" sz="2400" b="1" dirty="0" err="1" smtClean="0"/>
              <a:t>int</a:t>
            </a:r>
            <a:r>
              <a:rPr lang="en-US" altLang="zh-CN" sz="2400" b="1" dirty="0" smtClean="0"/>
              <a:t> i3, </a:t>
            </a:r>
            <a:r>
              <a:rPr lang="en-US" altLang="zh-CN" sz="2400" b="1" dirty="0" err="1" smtClean="0"/>
              <a:t>int</a:t>
            </a:r>
            <a:r>
              <a:rPr lang="en-US" altLang="zh-CN" sz="2400" b="1" dirty="0" smtClean="0"/>
              <a:t> i4) :</a:t>
            </a:r>
            <a:r>
              <a:rPr lang="en-US" altLang="zh-CN" sz="2400" b="1" dirty="0" smtClean="0">
                <a:solidFill>
                  <a:srgbClr val="0000CC"/>
                </a:solidFill>
              </a:rPr>
              <a:t>b1(i3), b2(i4), a2(i2) </a:t>
            </a:r>
            <a:r>
              <a:rPr lang="en-US" altLang="zh-CN" sz="2400" b="1" dirty="0" smtClean="0"/>
              <a:t>{}</a:t>
            </a:r>
            <a:endParaRPr lang="zh-CN" altLang="zh-CN" sz="2400" b="1" dirty="0" smtClean="0"/>
          </a:p>
          <a:p>
            <a:pPr marL="0" indent="0">
              <a:buFontTx/>
              <a:buNone/>
            </a:pPr>
            <a:r>
              <a:rPr lang="en-US" altLang="zh-CN" sz="2400" b="1" dirty="0" smtClean="0"/>
              <a:t>};</a:t>
            </a:r>
            <a:endParaRPr lang="zh-CN" altLang="zh-CN" sz="2400" b="1" dirty="0" smtClean="0"/>
          </a:p>
          <a:p>
            <a:pPr marL="0" indent="0">
              <a:buFontTx/>
              <a:buNone/>
            </a:pPr>
            <a:r>
              <a:rPr lang="en-US" altLang="zh-CN" sz="2400" b="1" dirty="0" smtClean="0"/>
              <a:t>void main() {</a:t>
            </a:r>
            <a:endParaRPr lang="zh-CN" altLang="zh-CN" sz="2400" b="1" dirty="0" smtClean="0"/>
          </a:p>
          <a:p>
            <a:pPr marL="0" indent="0">
              <a:buFontTx/>
              <a:buNone/>
            </a:pPr>
            <a:r>
              <a:rPr lang="en-US" altLang="zh-CN" sz="2400" b="1" dirty="0" smtClean="0"/>
              <a:t>	C x(2, 3, 4);</a:t>
            </a:r>
            <a:endParaRPr lang="zh-CN" altLang="zh-CN" sz="2400" b="1" dirty="0" smtClean="0"/>
          </a:p>
          <a:p>
            <a:pPr marL="0" indent="0">
              <a:buFontTx/>
              <a:buNone/>
            </a:pPr>
            <a:r>
              <a:rPr lang="en-US" altLang="zh-CN" sz="2400" b="1" dirty="0" smtClean="0"/>
              <a:t>}</a:t>
            </a:r>
            <a:endParaRPr lang="zh-CN" altLang="zh-CN" sz="2400" b="1" dirty="0" smtClean="0"/>
          </a:p>
        </p:txBody>
      </p:sp>
      <p:sp>
        <p:nvSpPr>
          <p:cNvPr id="4" name="对话气泡: 矩形 3"/>
          <p:cNvSpPr/>
          <p:nvPr/>
        </p:nvSpPr>
        <p:spPr>
          <a:xfrm>
            <a:off x="4648200" y="5013325"/>
            <a:ext cx="4032250" cy="1606550"/>
          </a:xfrm>
          <a:prstGeom prst="wedgeRectCallout">
            <a:avLst>
              <a:gd name="adj1" fmla="val -84393"/>
              <a:gd name="adj2" fmla="val 18999"/>
            </a:avLst>
          </a:prstGeom>
          <a:gradFill>
            <a:gsLst>
              <a:gs pos="61642">
                <a:srgbClr val="FFFFFF"/>
              </a:gs>
              <a:gs pos="0">
                <a:schemeClr val="bg1"/>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en-US" b="1" dirty="0">
                <a:solidFill>
                  <a:srgbClr val="0000CC"/>
                </a:solidFill>
              </a:rPr>
              <a:t>运行</a:t>
            </a:r>
            <a:r>
              <a:rPr lang="zh-CN" altLang="zh-CN" b="1" dirty="0">
                <a:solidFill>
                  <a:srgbClr val="0000CC"/>
                </a:solidFill>
              </a:rPr>
              <a:t>结果如下，分析</a:t>
            </a:r>
            <a:r>
              <a:rPr lang="zh-CN" altLang="en-US" b="1" dirty="0">
                <a:solidFill>
                  <a:srgbClr val="0000CC"/>
                </a:solidFill>
              </a:rPr>
              <a:t>各行输出来源？</a:t>
            </a:r>
            <a:endParaRPr lang="zh-CN" altLang="zh-CN" b="1" dirty="0">
              <a:solidFill>
                <a:srgbClr val="0000CC"/>
              </a:solidFill>
            </a:endParaRPr>
          </a:p>
          <a:p>
            <a:pPr eaLnBrk="0" hangingPunct="0">
              <a:defRPr/>
            </a:pPr>
            <a:r>
              <a:rPr lang="en-US" altLang="zh-CN" b="1" dirty="0">
                <a:solidFill>
                  <a:srgbClr val="0000CC"/>
                </a:solidFill>
              </a:rPr>
              <a:t>constructing A:1</a:t>
            </a:r>
            <a:endParaRPr lang="zh-CN" altLang="zh-CN" b="1" dirty="0">
              <a:solidFill>
                <a:srgbClr val="0000CC"/>
              </a:solidFill>
            </a:endParaRPr>
          </a:p>
          <a:p>
            <a:pPr eaLnBrk="0" hangingPunct="0">
              <a:defRPr/>
            </a:pPr>
            <a:r>
              <a:rPr lang="en-US" altLang="zh-CN" b="1" dirty="0">
                <a:solidFill>
                  <a:srgbClr val="0000CC"/>
                </a:solidFill>
              </a:rPr>
              <a:t>constructing A:2</a:t>
            </a:r>
            <a:endParaRPr lang="zh-CN" altLang="zh-CN" b="1" dirty="0">
              <a:solidFill>
                <a:srgbClr val="0000CC"/>
              </a:solidFill>
            </a:endParaRPr>
          </a:p>
          <a:p>
            <a:pPr eaLnBrk="0" hangingPunct="0">
              <a:defRPr/>
            </a:pPr>
            <a:r>
              <a:rPr lang="en-US" altLang="zh-CN" b="1" dirty="0">
                <a:solidFill>
                  <a:srgbClr val="0000CC"/>
                </a:solidFill>
              </a:rPr>
              <a:t>constructing B:3</a:t>
            </a:r>
            <a:endParaRPr lang="zh-CN" altLang="zh-CN" b="1" dirty="0">
              <a:solidFill>
                <a:srgbClr val="0000CC"/>
              </a:solidFill>
            </a:endParaRPr>
          </a:p>
          <a:p>
            <a:pPr eaLnBrk="0" hangingPunct="0">
              <a:defRPr/>
            </a:pPr>
            <a:r>
              <a:rPr lang="en-US" altLang="zh-CN" b="1" dirty="0">
                <a:solidFill>
                  <a:srgbClr val="0000CC"/>
                </a:solidFill>
              </a:rPr>
              <a:t>constructing B:4</a:t>
            </a:r>
            <a:endParaRPr lang="zh-CN" altLang="zh-CN"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8">
                                            <p:txEl>
                                              <p:pRg st="0" end="0"/>
                                            </p:txEl>
                                          </p:spTgt>
                                        </p:tgtEl>
                                        <p:attrNameLst>
                                          <p:attrName>style.visibility</p:attrName>
                                        </p:attrNameLst>
                                      </p:cBhvr>
                                      <p:to>
                                        <p:strVal val="visible"/>
                                      </p:to>
                                    </p:set>
                                    <p:anim calcmode="lin" valueType="num">
                                      <p:cBhvr additive="base">
                                        <p:cTn id="7" dur="500" fill="hold"/>
                                        <p:tgtEl>
                                          <p:spTgt spid="1064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6498">
                                            <p:txEl>
                                              <p:pRg st="1" end="1"/>
                                            </p:txEl>
                                          </p:spTgt>
                                        </p:tgtEl>
                                        <p:attrNameLst>
                                          <p:attrName>style.visibility</p:attrName>
                                        </p:attrNameLst>
                                      </p:cBhvr>
                                      <p:to>
                                        <p:strVal val="visible"/>
                                      </p:to>
                                    </p:set>
                                    <p:anim calcmode="lin" valueType="num">
                                      <p:cBhvr additive="base">
                                        <p:cTn id="11" dur="500" fill="hold"/>
                                        <p:tgtEl>
                                          <p:spTgt spid="10649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649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6498">
                                            <p:txEl>
                                              <p:pRg st="2" end="2"/>
                                            </p:txEl>
                                          </p:spTgt>
                                        </p:tgtEl>
                                        <p:attrNameLst>
                                          <p:attrName>style.visibility</p:attrName>
                                        </p:attrNameLst>
                                      </p:cBhvr>
                                      <p:to>
                                        <p:strVal val="visible"/>
                                      </p:to>
                                    </p:set>
                                    <p:anim calcmode="lin" valueType="num">
                                      <p:cBhvr additive="base">
                                        <p:cTn id="15" dur="500" fill="hold"/>
                                        <p:tgtEl>
                                          <p:spTgt spid="10649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649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6498">
                                            <p:txEl>
                                              <p:pRg st="3" end="3"/>
                                            </p:txEl>
                                          </p:spTgt>
                                        </p:tgtEl>
                                        <p:attrNameLst>
                                          <p:attrName>style.visibility</p:attrName>
                                        </p:attrNameLst>
                                      </p:cBhvr>
                                      <p:to>
                                        <p:strVal val="visible"/>
                                      </p:to>
                                    </p:set>
                                    <p:anim calcmode="lin" valueType="num">
                                      <p:cBhvr additive="base">
                                        <p:cTn id="19" dur="500" fill="hold"/>
                                        <p:tgtEl>
                                          <p:spTgt spid="10649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6498">
                                            <p:txEl>
                                              <p:pRg st="4" end="4"/>
                                            </p:txEl>
                                          </p:spTgt>
                                        </p:tgtEl>
                                        <p:attrNameLst>
                                          <p:attrName>style.visibility</p:attrName>
                                        </p:attrNameLst>
                                      </p:cBhvr>
                                      <p:to>
                                        <p:strVal val="visible"/>
                                      </p:to>
                                    </p:set>
                                    <p:anim calcmode="lin" valueType="num">
                                      <p:cBhvr additive="base">
                                        <p:cTn id="23" dur="500" fill="hold"/>
                                        <p:tgtEl>
                                          <p:spTgt spid="10649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649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6498">
                                            <p:txEl>
                                              <p:pRg st="5" end="5"/>
                                            </p:txEl>
                                          </p:spTgt>
                                        </p:tgtEl>
                                        <p:attrNameLst>
                                          <p:attrName>style.visibility</p:attrName>
                                        </p:attrNameLst>
                                      </p:cBhvr>
                                      <p:to>
                                        <p:strVal val="visible"/>
                                      </p:to>
                                    </p:set>
                                    <p:anim calcmode="lin" valueType="num">
                                      <p:cBhvr additive="base">
                                        <p:cTn id="27" dur="500" fill="hold"/>
                                        <p:tgtEl>
                                          <p:spTgt spid="10649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649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6498">
                                            <p:txEl>
                                              <p:pRg st="6" end="6"/>
                                            </p:txEl>
                                          </p:spTgt>
                                        </p:tgtEl>
                                        <p:attrNameLst>
                                          <p:attrName>style.visibility</p:attrName>
                                        </p:attrNameLst>
                                      </p:cBhvr>
                                      <p:to>
                                        <p:strVal val="visible"/>
                                      </p:to>
                                    </p:set>
                                    <p:anim calcmode="lin" valueType="num">
                                      <p:cBhvr additive="base">
                                        <p:cTn id="33" dur="500" fill="hold"/>
                                        <p:tgtEl>
                                          <p:spTgt spid="10649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649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6498">
                                            <p:txEl>
                                              <p:pRg st="7" end="7"/>
                                            </p:txEl>
                                          </p:spTgt>
                                        </p:tgtEl>
                                        <p:attrNameLst>
                                          <p:attrName>style.visibility</p:attrName>
                                        </p:attrNameLst>
                                      </p:cBhvr>
                                      <p:to>
                                        <p:strVal val="visible"/>
                                      </p:to>
                                    </p:set>
                                    <p:animEffect transition="in" filter="fade">
                                      <p:cBhvr>
                                        <p:cTn id="39" dur="1000"/>
                                        <p:tgtEl>
                                          <p:spTgt spid="106498">
                                            <p:txEl>
                                              <p:pRg st="7" end="7"/>
                                            </p:txEl>
                                          </p:spTgt>
                                        </p:tgtEl>
                                      </p:cBhvr>
                                    </p:animEffect>
                                    <p:anim calcmode="lin" valueType="num">
                                      <p:cBhvr>
                                        <p:cTn id="40" dur="1000" fill="hold"/>
                                        <p:tgtEl>
                                          <p:spTgt spid="106498">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06498">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6498">
                                            <p:txEl>
                                              <p:pRg st="8" end="8"/>
                                            </p:txEl>
                                          </p:spTgt>
                                        </p:tgtEl>
                                        <p:attrNameLst>
                                          <p:attrName>style.visibility</p:attrName>
                                        </p:attrNameLst>
                                      </p:cBhvr>
                                      <p:to>
                                        <p:strVal val="visible"/>
                                      </p:to>
                                    </p:set>
                                    <p:animEffect transition="in" filter="fade">
                                      <p:cBhvr>
                                        <p:cTn id="44" dur="1000"/>
                                        <p:tgtEl>
                                          <p:spTgt spid="106498">
                                            <p:txEl>
                                              <p:pRg st="8" end="8"/>
                                            </p:txEl>
                                          </p:spTgt>
                                        </p:tgtEl>
                                      </p:cBhvr>
                                    </p:animEffect>
                                    <p:anim calcmode="lin" valueType="num">
                                      <p:cBhvr>
                                        <p:cTn id="45" dur="1000" fill="hold"/>
                                        <p:tgtEl>
                                          <p:spTgt spid="106498">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0649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06498">
                                            <p:txEl>
                                              <p:pRg st="9" end="9"/>
                                            </p:txEl>
                                          </p:spTgt>
                                        </p:tgtEl>
                                        <p:attrNameLst>
                                          <p:attrName>style.visibility</p:attrName>
                                        </p:attrNameLst>
                                      </p:cBhvr>
                                      <p:to>
                                        <p:strVal val="visible"/>
                                      </p:to>
                                    </p:set>
                                    <p:animEffect transition="in" filter="fade">
                                      <p:cBhvr>
                                        <p:cTn id="51" dur="1000"/>
                                        <p:tgtEl>
                                          <p:spTgt spid="106498">
                                            <p:txEl>
                                              <p:pRg st="9" end="9"/>
                                            </p:txEl>
                                          </p:spTgt>
                                        </p:tgtEl>
                                      </p:cBhvr>
                                    </p:animEffect>
                                    <p:anim calcmode="lin" valueType="num">
                                      <p:cBhvr>
                                        <p:cTn id="52" dur="1000" fill="hold"/>
                                        <p:tgtEl>
                                          <p:spTgt spid="106498">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10649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06498">
                                            <p:txEl>
                                              <p:pRg st="10" end="10"/>
                                            </p:txEl>
                                          </p:spTgt>
                                        </p:tgtEl>
                                        <p:attrNameLst>
                                          <p:attrName>style.visibility</p:attrName>
                                        </p:attrNameLst>
                                      </p:cBhvr>
                                      <p:to>
                                        <p:strVal val="visible"/>
                                      </p:to>
                                    </p:set>
                                    <p:animEffect transition="in" filter="fade">
                                      <p:cBhvr>
                                        <p:cTn id="58" dur="1000"/>
                                        <p:tgtEl>
                                          <p:spTgt spid="106498">
                                            <p:txEl>
                                              <p:pRg st="10" end="10"/>
                                            </p:txEl>
                                          </p:spTgt>
                                        </p:tgtEl>
                                      </p:cBhvr>
                                    </p:animEffect>
                                    <p:anim calcmode="lin" valueType="num">
                                      <p:cBhvr>
                                        <p:cTn id="59" dur="1000" fill="hold"/>
                                        <p:tgtEl>
                                          <p:spTgt spid="106498">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10649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06498">
                                            <p:txEl>
                                              <p:pRg st="11" end="11"/>
                                            </p:txEl>
                                          </p:spTgt>
                                        </p:tgtEl>
                                        <p:attrNameLst>
                                          <p:attrName>style.visibility</p:attrName>
                                        </p:attrNameLst>
                                      </p:cBhvr>
                                      <p:to>
                                        <p:strVal val="visible"/>
                                      </p:to>
                                    </p:set>
                                    <p:animEffect transition="in" filter="fade">
                                      <p:cBhvr>
                                        <p:cTn id="65" dur="1000"/>
                                        <p:tgtEl>
                                          <p:spTgt spid="106498">
                                            <p:txEl>
                                              <p:pRg st="11" end="11"/>
                                            </p:txEl>
                                          </p:spTgt>
                                        </p:tgtEl>
                                      </p:cBhvr>
                                    </p:animEffect>
                                    <p:anim calcmode="lin" valueType="num">
                                      <p:cBhvr>
                                        <p:cTn id="66" dur="1000" fill="hold"/>
                                        <p:tgtEl>
                                          <p:spTgt spid="106498">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10649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6498">
                                            <p:txEl>
                                              <p:pRg st="12" end="12"/>
                                            </p:txEl>
                                          </p:spTgt>
                                        </p:tgtEl>
                                        <p:attrNameLst>
                                          <p:attrName>style.visibility</p:attrName>
                                        </p:attrNameLst>
                                      </p:cBhvr>
                                      <p:to>
                                        <p:strVal val="visible"/>
                                      </p:to>
                                    </p:set>
                                    <p:anim calcmode="lin" valueType="num">
                                      <p:cBhvr additive="base">
                                        <p:cTn id="72" dur="500" fill="hold"/>
                                        <p:tgtEl>
                                          <p:spTgt spid="106498">
                                            <p:txEl>
                                              <p:pRg st="12" end="12"/>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06498">
                                            <p:txEl>
                                              <p:pRg st="12" end="12"/>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106498">
                                            <p:txEl>
                                              <p:pRg st="13" end="13"/>
                                            </p:txEl>
                                          </p:spTgt>
                                        </p:tgtEl>
                                        <p:attrNameLst>
                                          <p:attrName>style.visibility</p:attrName>
                                        </p:attrNameLst>
                                      </p:cBhvr>
                                      <p:to>
                                        <p:strVal val="visible"/>
                                      </p:to>
                                    </p:set>
                                    <p:anim calcmode="lin" valueType="num">
                                      <p:cBhvr additive="base">
                                        <p:cTn id="76" dur="500" fill="hold"/>
                                        <p:tgtEl>
                                          <p:spTgt spid="106498">
                                            <p:txEl>
                                              <p:pRg st="13" end="13"/>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06498">
                                            <p:txEl>
                                              <p:pRg st="13" end="13"/>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106498">
                                            <p:txEl>
                                              <p:pRg st="14" end="14"/>
                                            </p:txEl>
                                          </p:spTgt>
                                        </p:tgtEl>
                                        <p:attrNameLst>
                                          <p:attrName>style.visibility</p:attrName>
                                        </p:attrNameLst>
                                      </p:cBhvr>
                                      <p:to>
                                        <p:strVal val="visible"/>
                                      </p:to>
                                    </p:set>
                                    <p:anim calcmode="lin" valueType="num">
                                      <p:cBhvr additive="base">
                                        <p:cTn id="80" dur="500" fill="hold"/>
                                        <p:tgtEl>
                                          <p:spTgt spid="106498">
                                            <p:txEl>
                                              <p:pRg st="14" end="14"/>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10649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down)">
                                      <p:cBhvr>
                                        <p:cTn id="8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noChangeArrowheads="1"/>
          </p:cNvSpPr>
          <p:nvPr>
            <p:ph type="title"/>
          </p:nvPr>
        </p:nvSpPr>
        <p:spPr>
          <a:xfrm>
            <a:off x="685800" y="184150"/>
            <a:ext cx="7772400" cy="723900"/>
          </a:xfrm>
        </p:spPr>
        <p:txBody>
          <a:bodyPr/>
          <a:lstStyle/>
          <a:p>
            <a:pPr eaLnBrk="1" hangingPunct="1"/>
            <a:r>
              <a:rPr lang="en-US" altLang="zh-CN" sz="4000" b="1" smtClean="0"/>
              <a:t>3.12 </a:t>
            </a:r>
            <a:r>
              <a:rPr lang="zh-CN" altLang="en-US" sz="4000" b="1" smtClean="0">
                <a:solidFill>
                  <a:srgbClr val="0000CC"/>
                </a:solidFill>
              </a:rPr>
              <a:t>类的作用域</a:t>
            </a:r>
            <a:r>
              <a:rPr lang="zh-CN" altLang="en-US" sz="4000" b="1" smtClean="0">
                <a:solidFill>
                  <a:srgbClr val="FF3300"/>
                </a:solidFill>
              </a:rPr>
              <a:t>和对象的生存期</a:t>
            </a:r>
            <a:endParaRPr lang="zh-CN" altLang="en-US" sz="4000" b="1" smtClean="0">
              <a:solidFill>
                <a:srgbClr val="FF3300"/>
              </a:solidFill>
            </a:endParaRPr>
          </a:p>
        </p:txBody>
      </p:sp>
      <p:sp>
        <p:nvSpPr>
          <p:cNvPr id="100355" name="Rectangle 3"/>
          <p:cNvSpPr>
            <a:spLocks noGrp="1" noChangeArrowheads="1"/>
          </p:cNvSpPr>
          <p:nvPr>
            <p:ph type="body" idx="1"/>
          </p:nvPr>
        </p:nvSpPr>
        <p:spPr>
          <a:xfrm>
            <a:off x="249238" y="1196975"/>
            <a:ext cx="8426450" cy="4754563"/>
          </a:xfrm>
        </p:spPr>
        <p:txBody>
          <a:bodyPr/>
          <a:lstStyle/>
          <a:p>
            <a:pPr eaLnBrk="1" hangingPunct="1">
              <a:buFontTx/>
              <a:buNone/>
            </a:pPr>
            <a:r>
              <a:rPr lang="en-US" altLang="zh-CN" b="1" smtClean="0">
                <a:solidFill>
                  <a:srgbClr val="0000CC"/>
                </a:solidFill>
              </a:rPr>
              <a:t>1</a:t>
            </a:r>
            <a:r>
              <a:rPr lang="zh-CN" altLang="en-US" b="1" smtClean="0">
                <a:solidFill>
                  <a:srgbClr val="0000CC"/>
                </a:solidFill>
              </a:rPr>
              <a:t>、类的作用域</a:t>
            </a:r>
            <a:endParaRPr lang="zh-CN" altLang="en-US" b="1" smtClean="0">
              <a:solidFill>
                <a:srgbClr val="0000CC"/>
              </a:solidFill>
            </a:endParaRPr>
          </a:p>
          <a:p>
            <a:pPr lvl="1" eaLnBrk="1" hangingPunct="1"/>
            <a:r>
              <a:rPr lang="zh-CN" altLang="en-US" sz="2400" b="1" smtClean="0">
                <a:solidFill>
                  <a:srgbClr val="FF0000"/>
                </a:solidFill>
              </a:rPr>
              <a:t>类构成了一种特殊的作用域</a:t>
            </a:r>
            <a:r>
              <a:rPr lang="zh-CN" altLang="en-US" sz="2400" b="1" smtClean="0"/>
              <a:t>，称为类域。类域是指类定义时的一对花括号所括起来的范围，形式如下：</a:t>
            </a:r>
            <a:endParaRPr lang="zh-CN" altLang="en-US" sz="2400" b="1" smtClean="0"/>
          </a:p>
          <a:p>
            <a:pPr lvl="1" eaLnBrk="1" hangingPunct="1">
              <a:buFontTx/>
              <a:buNone/>
            </a:pPr>
            <a:endParaRPr lang="zh-CN" altLang="en-US" sz="2400" b="1" smtClean="0"/>
          </a:p>
          <a:p>
            <a:pPr lvl="1" eaLnBrk="1" hangingPunct="1">
              <a:buFontTx/>
              <a:buNone/>
            </a:pPr>
            <a:r>
              <a:rPr lang="en-US" altLang="zh-CN" sz="2400" b="1" smtClean="0">
                <a:solidFill>
                  <a:srgbClr val="0000CC"/>
                </a:solidFill>
              </a:rPr>
              <a:t>class X{		//</a:t>
            </a:r>
            <a:r>
              <a:rPr lang="zh-CN" altLang="en-US" sz="2400" b="1" smtClean="0">
                <a:solidFill>
                  <a:srgbClr val="0000CC"/>
                </a:solidFill>
              </a:rPr>
              <a:t>类域开始</a:t>
            </a:r>
            <a:endParaRPr lang="zh-CN" altLang="en-US" sz="2400" b="1" smtClean="0">
              <a:solidFill>
                <a:srgbClr val="0000CC"/>
              </a:solidFill>
            </a:endParaRPr>
          </a:p>
          <a:p>
            <a:pPr lvl="1" eaLnBrk="1" hangingPunct="1">
              <a:buFontTx/>
              <a:buNone/>
            </a:pPr>
            <a:r>
              <a:rPr lang="zh-CN" altLang="en-US" sz="2400" b="1" smtClean="0">
                <a:solidFill>
                  <a:srgbClr val="0000CC"/>
                </a:solidFill>
              </a:rPr>
              <a:t>     </a:t>
            </a:r>
            <a:r>
              <a:rPr lang="en-US" altLang="zh-CN" sz="2400" b="1" smtClean="0">
                <a:solidFill>
                  <a:srgbClr val="0000CC"/>
                </a:solidFill>
              </a:rPr>
              <a:t>……</a:t>
            </a:r>
            <a:endParaRPr lang="en-US" altLang="zh-CN" sz="2400" b="1" smtClean="0">
              <a:solidFill>
                <a:srgbClr val="0000CC"/>
              </a:solidFill>
            </a:endParaRPr>
          </a:p>
          <a:p>
            <a:pPr lvl="1" eaLnBrk="1" hangingPunct="1">
              <a:buFontTx/>
              <a:buNone/>
            </a:pPr>
            <a:r>
              <a:rPr lang="en-US" altLang="zh-CN" sz="2400" b="1" smtClean="0">
                <a:solidFill>
                  <a:srgbClr val="0000CC"/>
                </a:solidFill>
              </a:rPr>
              <a:t>}</a:t>
            </a:r>
            <a:r>
              <a:rPr lang="zh-CN" altLang="en-US" sz="2400" b="1" smtClean="0">
                <a:solidFill>
                  <a:srgbClr val="0000CC"/>
                </a:solidFill>
              </a:rPr>
              <a:t>；		           </a:t>
            </a:r>
            <a:r>
              <a:rPr lang="en-US" altLang="zh-CN" sz="2400" b="1" smtClean="0">
                <a:solidFill>
                  <a:srgbClr val="0000CC"/>
                </a:solidFill>
              </a:rPr>
              <a:t>//</a:t>
            </a:r>
            <a:r>
              <a:rPr lang="zh-CN" altLang="en-US" sz="2400" b="1" smtClean="0">
                <a:solidFill>
                  <a:srgbClr val="0000CC"/>
                </a:solidFill>
              </a:rPr>
              <a:t>类域结束</a:t>
            </a:r>
            <a:endParaRPr lang="zh-CN" altLang="en-US" sz="2400" b="1" smtClean="0">
              <a:solidFill>
                <a:srgbClr val="0000CC"/>
              </a:solidFill>
            </a:endParaRPr>
          </a:p>
          <a:p>
            <a:pPr lvl="1" eaLnBrk="1" hangingPunct="1">
              <a:buFontTx/>
              <a:buNone/>
            </a:pPr>
            <a:endParaRPr lang="zh-CN" altLang="en-US" sz="2400" b="1" smtClean="0">
              <a:solidFill>
                <a:srgbClr val="FF3300"/>
              </a:solidFill>
            </a:endParaRPr>
          </a:p>
          <a:p>
            <a:pPr lvl="1" eaLnBrk="1" hangingPunct="1"/>
            <a:r>
              <a:rPr lang="zh-CN" altLang="en-US" sz="2400" b="1" smtClean="0"/>
              <a:t>类域范围内的成员之间（</a:t>
            </a:r>
            <a:r>
              <a:rPr lang="zh-CN" altLang="en-US" sz="2400" b="1" smtClean="0">
                <a:solidFill>
                  <a:srgbClr val="FF0000"/>
                </a:solidFill>
              </a:rPr>
              <a:t>不用像函数参数那样需要传递</a:t>
            </a:r>
            <a:r>
              <a:rPr lang="zh-CN" altLang="en-US" sz="2400" b="1" smtClean="0"/>
              <a:t>）可以互相访问，不受成员访问控制权限的限定</a:t>
            </a:r>
            <a:endParaRPr lang="en-US" altLang="zh-CN" sz="2400" b="1" smtClean="0"/>
          </a:p>
          <a:p>
            <a:pPr lvl="1" eaLnBrk="1" hangingPunct="1"/>
            <a:r>
              <a:rPr lang="zh-CN" altLang="en-US" sz="2400" b="1" smtClean="0"/>
              <a:t>类外的函数则只能访问类的公有成员。</a:t>
            </a:r>
            <a:r>
              <a:rPr lang="zh-CN" altLang="en-US" sz="2400" smtClean="0"/>
              <a:t> </a:t>
            </a:r>
            <a:endParaRPr lang="zh-CN" alt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Effect transition="in" filter="wipe(down)">
                                      <p:cBhvr>
                                        <p:cTn id="7" dur="500"/>
                                        <p:tgtEl>
                                          <p:spTgt spid="1003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0355">
                                            <p:txEl>
                                              <p:pRg st="3" end="3"/>
                                            </p:txEl>
                                          </p:spTgt>
                                        </p:tgtEl>
                                        <p:attrNameLst>
                                          <p:attrName>style.visibility</p:attrName>
                                        </p:attrNameLst>
                                      </p:cBhvr>
                                      <p:to>
                                        <p:strVal val="visible"/>
                                      </p:to>
                                    </p:set>
                                    <p:anim calcmode="lin" valueType="num">
                                      <p:cBhvr additive="base">
                                        <p:cTn id="12"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0355">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0355">
                                            <p:txEl>
                                              <p:pRg st="4" end="4"/>
                                            </p:txEl>
                                          </p:spTgt>
                                        </p:tgtEl>
                                        <p:attrNameLst>
                                          <p:attrName>style.visibility</p:attrName>
                                        </p:attrNameLst>
                                      </p:cBhvr>
                                      <p:to>
                                        <p:strVal val="visible"/>
                                      </p:to>
                                    </p:set>
                                    <p:anim calcmode="lin" valueType="num">
                                      <p:cBhvr additive="base">
                                        <p:cTn id="16"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0355">
                                            <p:txEl>
                                              <p:pRg st="4" end="4"/>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00355">
                                            <p:txEl>
                                              <p:pRg st="5" end="5"/>
                                            </p:txEl>
                                          </p:spTgt>
                                        </p:tgtEl>
                                        <p:attrNameLst>
                                          <p:attrName>style.visibility</p:attrName>
                                        </p:attrNameLst>
                                      </p:cBhvr>
                                      <p:to>
                                        <p:strVal val="visible"/>
                                      </p:to>
                                    </p:set>
                                    <p:anim calcmode="lin" valueType="num">
                                      <p:cBhvr additive="base">
                                        <p:cTn id="20"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00355">
                                            <p:txEl>
                                              <p:pRg st="7" end="7"/>
                                            </p:txEl>
                                          </p:spTgt>
                                        </p:tgtEl>
                                        <p:attrNameLst>
                                          <p:attrName>style.visibility</p:attrName>
                                        </p:attrNameLst>
                                      </p:cBhvr>
                                      <p:to>
                                        <p:strVal val="visible"/>
                                      </p:to>
                                    </p:set>
                                    <p:animEffect transition="in" filter="box(in)">
                                      <p:cBhvr>
                                        <p:cTn id="26" dur="500"/>
                                        <p:tgtEl>
                                          <p:spTgt spid="10035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00355">
                                            <p:txEl>
                                              <p:pRg st="8" end="8"/>
                                            </p:txEl>
                                          </p:spTgt>
                                        </p:tgtEl>
                                        <p:attrNameLst>
                                          <p:attrName>style.visibility</p:attrName>
                                        </p:attrNameLst>
                                      </p:cBhvr>
                                      <p:to>
                                        <p:strVal val="visible"/>
                                      </p:to>
                                    </p:set>
                                    <p:animEffect transition="in" filter="box(in)">
                                      <p:cBhvr>
                                        <p:cTn id="31" dur="500"/>
                                        <p:tgtEl>
                                          <p:spTgt spid="1003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xfrm>
            <a:off x="395288" y="981075"/>
            <a:ext cx="8280400" cy="5732463"/>
          </a:xfrm>
        </p:spPr>
        <p:txBody>
          <a:bodyPr/>
          <a:lstStyle/>
          <a:p>
            <a:pPr eaLnBrk="1" hangingPunct="1">
              <a:lnSpc>
                <a:spcPct val="80000"/>
              </a:lnSpc>
              <a:buFontTx/>
              <a:buNone/>
            </a:pPr>
            <a:r>
              <a:rPr lang="zh-CN" altLang="en-US" sz="1800" b="1" smtClean="0">
                <a:solidFill>
                  <a:srgbClr val="0000CC"/>
                </a:solidFill>
              </a:rPr>
              <a:t>例：简单的类域示例</a:t>
            </a:r>
            <a:endParaRPr lang="zh-CN" altLang="en-US" sz="1800" b="1" smtClean="0">
              <a:solidFill>
                <a:srgbClr val="0000CC"/>
              </a:solidFill>
            </a:endParaRPr>
          </a:p>
          <a:p>
            <a:pPr eaLnBrk="1" hangingPunct="1">
              <a:lnSpc>
                <a:spcPct val="80000"/>
              </a:lnSpc>
              <a:buFontTx/>
              <a:buNone/>
            </a:pPr>
            <a:r>
              <a:rPr lang="en-US" altLang="zh-CN" sz="1800" b="1" smtClean="0"/>
              <a:t>class X</a:t>
            </a:r>
            <a:r>
              <a:rPr lang="en-US" altLang="zh-CN" sz="1800" b="1" smtClean="0">
                <a:solidFill>
                  <a:srgbClr val="FF0000"/>
                </a:solidFill>
              </a:rPr>
              <a:t>{	</a:t>
            </a:r>
            <a:r>
              <a:rPr lang="en-US" altLang="zh-CN" sz="1800" b="1" smtClean="0"/>
              <a:t>			//X</a:t>
            </a:r>
            <a:r>
              <a:rPr lang="zh-CN" altLang="en-US" sz="1800" b="1" smtClean="0"/>
              <a:t>的类域开始了</a:t>
            </a:r>
            <a:endParaRPr lang="zh-CN" altLang="en-US" sz="1800" b="1" smtClean="0"/>
          </a:p>
          <a:p>
            <a:pPr eaLnBrk="1" hangingPunct="1">
              <a:lnSpc>
                <a:spcPct val="80000"/>
              </a:lnSpc>
              <a:buFontTx/>
              <a:buNone/>
            </a:pPr>
            <a:r>
              <a:rPr lang="zh-CN" altLang="en-US" sz="1800" b="1" smtClean="0"/>
              <a:t>    </a:t>
            </a:r>
            <a:r>
              <a:rPr lang="en-US" altLang="zh-CN" sz="1800" b="1" smtClean="0"/>
              <a:t>int a,b;</a:t>
            </a:r>
            <a:endParaRPr lang="en-US" altLang="zh-CN" sz="1800" b="1" smtClean="0"/>
          </a:p>
          <a:p>
            <a:pPr eaLnBrk="1" hangingPunct="1">
              <a:lnSpc>
                <a:spcPct val="80000"/>
              </a:lnSpc>
              <a:buFontTx/>
              <a:buNone/>
            </a:pPr>
            <a:r>
              <a:rPr lang="en-US" altLang="zh-CN" sz="1800" b="1" smtClean="0"/>
              <a:t>    float c;</a:t>
            </a:r>
            <a:endParaRPr lang="en-US" altLang="zh-CN" sz="1800" b="1" smtClean="0"/>
          </a:p>
          <a:p>
            <a:pPr eaLnBrk="1" hangingPunct="1">
              <a:lnSpc>
                <a:spcPct val="80000"/>
              </a:lnSpc>
              <a:buFontTx/>
              <a:buNone/>
            </a:pPr>
            <a:r>
              <a:rPr lang="en-US" altLang="zh-CN" sz="1800" b="1" smtClean="0"/>
              <a:t>public:</a:t>
            </a:r>
            <a:endParaRPr lang="en-US" altLang="zh-CN" sz="1800" b="1" smtClean="0"/>
          </a:p>
          <a:p>
            <a:pPr eaLnBrk="1" hangingPunct="1">
              <a:lnSpc>
                <a:spcPct val="80000"/>
              </a:lnSpc>
              <a:buFontTx/>
              <a:buNone/>
            </a:pPr>
            <a:r>
              <a:rPr lang="en-US" altLang="zh-CN" sz="1800" b="1" smtClean="0"/>
              <a:t>    int  f1(int i) {</a:t>
            </a:r>
            <a:endParaRPr lang="en-US" altLang="zh-CN" sz="1800" b="1" smtClean="0"/>
          </a:p>
          <a:p>
            <a:pPr eaLnBrk="1" hangingPunct="1">
              <a:lnSpc>
                <a:spcPct val="80000"/>
              </a:lnSpc>
              <a:buFontTx/>
              <a:buNone/>
            </a:pPr>
            <a:r>
              <a:rPr lang="en-US" altLang="zh-CN" sz="1800" b="1" smtClean="0"/>
              <a:t>        int a,y;</a:t>
            </a:r>
            <a:endParaRPr lang="en-US" altLang="zh-CN" sz="1800" b="1" smtClean="0"/>
          </a:p>
          <a:p>
            <a:pPr eaLnBrk="1" hangingPunct="1">
              <a:lnSpc>
                <a:spcPct val="80000"/>
              </a:lnSpc>
              <a:buFontTx/>
              <a:buNone/>
            </a:pPr>
            <a:r>
              <a:rPr lang="en-US" altLang="zh-CN" sz="1800" b="1" smtClean="0"/>
              <a:t>        a=i;</a:t>
            </a:r>
            <a:endParaRPr lang="en-US" altLang="zh-CN" sz="1800" b="1" smtClean="0"/>
          </a:p>
          <a:p>
            <a:pPr eaLnBrk="1" hangingPunct="1">
              <a:lnSpc>
                <a:spcPct val="80000"/>
              </a:lnSpc>
              <a:buFontTx/>
              <a:buNone/>
            </a:pPr>
            <a:r>
              <a:rPr lang="en-US" altLang="zh-CN" sz="1800" b="1" smtClean="0"/>
              <a:t>        </a:t>
            </a:r>
            <a:r>
              <a:rPr lang="en-US" altLang="zh-CN" sz="1800" b="1" smtClean="0">
                <a:solidFill>
                  <a:srgbClr val="FF0000"/>
                </a:solidFill>
              </a:rPr>
              <a:t>X::a=9;		//X</a:t>
            </a:r>
            <a:r>
              <a:rPr lang="zh-CN" altLang="en-US" sz="1800" b="1" smtClean="0">
                <a:solidFill>
                  <a:srgbClr val="FF0000"/>
                </a:solidFill>
              </a:rPr>
              <a:t>最外层</a:t>
            </a:r>
            <a:r>
              <a:rPr lang="en-US" altLang="zh-CN" sz="1800" b="1" smtClean="0">
                <a:solidFill>
                  <a:srgbClr val="FF0000"/>
                </a:solidFill>
              </a:rPr>
              <a:t>{}</a:t>
            </a:r>
            <a:r>
              <a:rPr lang="zh-CN" altLang="en-US" sz="1800" b="1" smtClean="0">
                <a:solidFill>
                  <a:srgbClr val="FF0000"/>
                </a:solidFill>
              </a:rPr>
              <a:t>所框定的范围就是</a:t>
            </a:r>
            <a:r>
              <a:rPr lang="en-US" altLang="zh-CN" sz="1800" b="1" smtClean="0">
                <a:solidFill>
                  <a:srgbClr val="FF0000"/>
                </a:solidFill>
              </a:rPr>
              <a:t>X</a:t>
            </a:r>
            <a:r>
              <a:rPr lang="zh-CN" altLang="en-US" sz="1800" b="1" smtClean="0">
                <a:solidFill>
                  <a:srgbClr val="FF0000"/>
                </a:solidFill>
              </a:rPr>
              <a:t>的类域</a:t>
            </a:r>
            <a:endParaRPr lang="zh-CN" altLang="en-US" sz="1800" b="1" smtClean="0">
              <a:solidFill>
                <a:srgbClr val="FF0000"/>
              </a:solidFill>
            </a:endParaRPr>
          </a:p>
          <a:p>
            <a:pPr eaLnBrk="1" hangingPunct="1">
              <a:lnSpc>
                <a:spcPct val="80000"/>
              </a:lnSpc>
              <a:buFontTx/>
              <a:buNone/>
            </a:pPr>
            <a:r>
              <a:rPr lang="zh-CN" altLang="en-US" sz="1800" b="1" smtClean="0"/>
              <a:t>        </a:t>
            </a:r>
            <a:r>
              <a:rPr lang="en-US" altLang="zh-CN" sz="1800" b="1" smtClean="0"/>
              <a:t>return a*a;</a:t>
            </a:r>
            <a:endParaRPr lang="en-US" altLang="zh-CN" sz="1800" b="1" smtClean="0"/>
          </a:p>
          <a:p>
            <a:pPr eaLnBrk="1" hangingPunct="1">
              <a:lnSpc>
                <a:spcPct val="80000"/>
              </a:lnSpc>
              <a:buFontTx/>
              <a:buNone/>
            </a:pPr>
            <a:r>
              <a:rPr lang="en-US" altLang="zh-CN" sz="1800" b="1" smtClean="0"/>
              <a:t>    }				//</a:t>
            </a:r>
            <a:r>
              <a:rPr lang="zh-CN" altLang="en-US" sz="1800" b="1" smtClean="0"/>
              <a:t>同一类域中的函数和数据可以相互访问</a:t>
            </a:r>
            <a:endParaRPr lang="zh-CN" altLang="en-US" sz="1800" b="1" smtClean="0"/>
          </a:p>
          <a:p>
            <a:pPr eaLnBrk="1" hangingPunct="1">
              <a:lnSpc>
                <a:spcPct val="80000"/>
              </a:lnSpc>
              <a:buFontTx/>
              <a:buNone/>
            </a:pPr>
            <a:r>
              <a:rPr lang="zh-CN" altLang="en-US" sz="1800" b="1" smtClean="0"/>
              <a:t>    </a:t>
            </a:r>
            <a:r>
              <a:rPr lang="en-US" altLang="zh-CN" sz="1800" b="1" smtClean="0"/>
              <a:t>void f2(int j) {</a:t>
            </a:r>
            <a:endParaRPr lang="en-US" altLang="zh-CN" sz="1800" b="1" smtClean="0"/>
          </a:p>
          <a:p>
            <a:pPr eaLnBrk="1" hangingPunct="1">
              <a:lnSpc>
                <a:spcPct val="80000"/>
              </a:lnSpc>
              <a:buFontTx/>
              <a:buNone/>
            </a:pPr>
            <a:r>
              <a:rPr lang="en-US" altLang="zh-CN" sz="1800" b="1" smtClean="0"/>
              <a:t>        //y=1;			//</a:t>
            </a:r>
            <a:r>
              <a:rPr lang="zh-CN" altLang="en-US" sz="1800" b="1" smtClean="0"/>
              <a:t>错误，</a:t>
            </a:r>
            <a:r>
              <a:rPr lang="en-US" altLang="zh-CN" sz="1800" b="1" smtClean="0"/>
              <a:t>y</a:t>
            </a:r>
            <a:r>
              <a:rPr lang="zh-CN" altLang="en-US" sz="1800" b="1" smtClean="0"/>
              <a:t>未定义，</a:t>
            </a:r>
            <a:r>
              <a:rPr lang="en-US" altLang="zh-CN" sz="1800" b="1" smtClean="0"/>
              <a:t>y</a:t>
            </a:r>
            <a:r>
              <a:rPr lang="zh-CN" altLang="en-US" sz="1800" b="1" smtClean="0"/>
              <a:t>只在</a:t>
            </a:r>
            <a:r>
              <a:rPr lang="en-US" altLang="zh-CN" sz="1800" b="1" smtClean="0"/>
              <a:t>f1</a:t>
            </a:r>
            <a:r>
              <a:rPr lang="zh-CN" altLang="en-US" sz="1800" b="1" smtClean="0"/>
              <a:t>内有效</a:t>
            </a:r>
            <a:endParaRPr lang="zh-CN" altLang="en-US" sz="1800" b="1" smtClean="0"/>
          </a:p>
          <a:p>
            <a:pPr eaLnBrk="1" hangingPunct="1">
              <a:lnSpc>
                <a:spcPct val="80000"/>
              </a:lnSpc>
              <a:buFontTx/>
              <a:buNone/>
            </a:pPr>
            <a:r>
              <a:rPr lang="zh-CN" altLang="en-US" sz="1800" b="1" smtClean="0"/>
              <a:t>        </a:t>
            </a:r>
            <a:r>
              <a:rPr lang="en-US" altLang="zh-CN" sz="1800" b="1" smtClean="0"/>
              <a:t>b=f1(j);</a:t>
            </a:r>
            <a:endParaRPr lang="en-US" altLang="zh-CN" sz="1800" b="1" smtClean="0"/>
          </a:p>
          <a:p>
            <a:pPr eaLnBrk="1" hangingPunct="1">
              <a:lnSpc>
                <a:spcPct val="80000"/>
              </a:lnSpc>
              <a:buFontTx/>
              <a:buNone/>
            </a:pPr>
            <a:r>
              <a:rPr lang="en-US" altLang="zh-CN" sz="1800" b="1" smtClean="0"/>
              <a:t>        a=j+b;</a:t>
            </a:r>
            <a:endParaRPr lang="en-US" altLang="zh-CN" sz="1800" b="1" smtClean="0"/>
          </a:p>
          <a:p>
            <a:pPr eaLnBrk="1" hangingPunct="1">
              <a:lnSpc>
                <a:spcPct val="80000"/>
              </a:lnSpc>
              <a:buFontTx/>
              <a:buNone/>
            </a:pPr>
            <a:r>
              <a:rPr lang="en-US" altLang="zh-CN" sz="1800" b="1" smtClean="0"/>
              <a:t>    }</a:t>
            </a:r>
            <a:endParaRPr lang="en-US" altLang="zh-CN" sz="1800" b="1" smtClean="0"/>
          </a:p>
          <a:p>
            <a:pPr eaLnBrk="1" hangingPunct="1">
              <a:lnSpc>
                <a:spcPct val="80000"/>
              </a:lnSpc>
              <a:buFontTx/>
              <a:buNone/>
            </a:pPr>
            <a:r>
              <a:rPr lang="en-US" altLang="zh-CN" sz="1800" b="1" smtClean="0">
                <a:solidFill>
                  <a:srgbClr val="FF0000"/>
                </a:solidFill>
              </a:rPr>
              <a:t>};	</a:t>
            </a:r>
            <a:r>
              <a:rPr lang="en-US" altLang="zh-CN" sz="1800" b="1" smtClean="0"/>
              <a:t>			//X</a:t>
            </a:r>
            <a:r>
              <a:rPr lang="zh-CN" altLang="en-US" sz="1800" b="1" smtClean="0"/>
              <a:t>的类域结束了，在后面就只能访问</a:t>
            </a:r>
            <a:r>
              <a:rPr lang="en-US" altLang="zh-CN" sz="1800" b="1" smtClean="0"/>
              <a:t>X</a:t>
            </a:r>
            <a:r>
              <a:rPr lang="zh-CN" altLang="en-US" sz="1800" b="1" smtClean="0"/>
              <a:t>的公有成员了</a:t>
            </a:r>
            <a:endParaRPr lang="zh-CN" altLang="en-US" sz="1800" b="1" smtClean="0"/>
          </a:p>
          <a:p>
            <a:pPr eaLnBrk="1" hangingPunct="1">
              <a:lnSpc>
                <a:spcPct val="80000"/>
              </a:lnSpc>
              <a:buFontTx/>
              <a:buNone/>
            </a:pPr>
            <a:r>
              <a:rPr lang="en-US" altLang="zh-CN" sz="1800" b="1" smtClean="0">
                <a:solidFill>
                  <a:srgbClr val="0000CC"/>
                </a:solidFill>
              </a:rPr>
              <a:t>X n</a:t>
            </a:r>
            <a:r>
              <a:rPr lang="zh-CN" altLang="en-US" sz="1800" b="1" smtClean="0">
                <a:solidFill>
                  <a:srgbClr val="0000CC"/>
                </a:solidFill>
              </a:rPr>
              <a:t>，*</a:t>
            </a:r>
            <a:r>
              <a:rPr lang="en-US" altLang="zh-CN" sz="1800" b="1" smtClean="0">
                <a:solidFill>
                  <a:srgbClr val="0000CC"/>
                </a:solidFill>
              </a:rPr>
              <a:t>p;  </a:t>
            </a:r>
            <a:endParaRPr lang="en-US" altLang="zh-CN" sz="1800" b="1" smtClean="0">
              <a:solidFill>
                <a:srgbClr val="0000CC"/>
              </a:solidFill>
            </a:endParaRPr>
          </a:p>
          <a:p>
            <a:pPr eaLnBrk="1" hangingPunct="1">
              <a:lnSpc>
                <a:spcPct val="80000"/>
              </a:lnSpc>
              <a:buFontTx/>
              <a:buNone/>
            </a:pPr>
            <a:r>
              <a:rPr lang="en-US" altLang="zh-CN" sz="1800" b="1" smtClean="0">
                <a:solidFill>
                  <a:srgbClr val="0000CC"/>
                </a:solidFill>
              </a:rPr>
              <a:t>n.f1(2);			//</a:t>
            </a:r>
            <a:r>
              <a:rPr lang="zh-CN" altLang="en-US" sz="1800" b="1" smtClean="0">
                <a:solidFill>
                  <a:srgbClr val="0000CC"/>
                </a:solidFill>
              </a:rPr>
              <a:t>正确，在类域外访问类的公有成员</a:t>
            </a:r>
            <a:endParaRPr lang="zh-CN" altLang="en-US" sz="1800" b="1" smtClean="0">
              <a:solidFill>
                <a:srgbClr val="0000CC"/>
              </a:solidFill>
            </a:endParaRPr>
          </a:p>
          <a:p>
            <a:pPr eaLnBrk="1" hangingPunct="1">
              <a:lnSpc>
                <a:spcPct val="80000"/>
              </a:lnSpc>
              <a:buFontTx/>
              <a:buNone/>
            </a:pPr>
            <a:r>
              <a:rPr lang="en-US" altLang="zh-CN" sz="1800" b="1" smtClean="0">
                <a:solidFill>
                  <a:srgbClr val="0000CC"/>
                </a:solidFill>
              </a:rPr>
              <a:t>n.a=2;			</a:t>
            </a:r>
            <a:r>
              <a:rPr lang="en-US" altLang="zh-CN" sz="1800" b="1" smtClean="0">
                <a:solidFill>
                  <a:srgbClr val="FF0000"/>
                </a:solidFill>
              </a:rPr>
              <a:t>//</a:t>
            </a:r>
            <a:r>
              <a:rPr lang="zh-CN" altLang="en-US" sz="1800" b="1" smtClean="0">
                <a:solidFill>
                  <a:srgbClr val="FF0000"/>
                </a:solidFill>
              </a:rPr>
              <a:t>错误，在类域外不能访问类的私有成员</a:t>
            </a:r>
            <a:endParaRPr lang="zh-CN" altLang="en-US" sz="1800" b="1" smtClean="0">
              <a:solidFill>
                <a:srgbClr val="FF0000"/>
              </a:solidFill>
            </a:endParaRPr>
          </a:p>
          <a:p>
            <a:pPr eaLnBrk="1" hangingPunct="1">
              <a:lnSpc>
                <a:spcPct val="80000"/>
              </a:lnSpc>
              <a:buFontTx/>
              <a:buNone/>
            </a:pPr>
            <a:r>
              <a:rPr lang="en-US" altLang="zh-CN" sz="1800" b="1" smtClean="0">
                <a:solidFill>
                  <a:srgbClr val="0000CC"/>
                </a:solidFill>
              </a:rPr>
              <a:t>p-&gt;f1(3);</a:t>
            </a:r>
            <a:endParaRPr lang="en-US" altLang="zh-CN" sz="1800" b="1" smtClean="0">
              <a:solidFill>
                <a:srgbClr val="0000CC"/>
              </a:solidFill>
            </a:endParaRPr>
          </a:p>
        </p:txBody>
      </p:sp>
      <p:sp>
        <p:nvSpPr>
          <p:cNvPr id="207874" name="Rectangle 2"/>
          <p:cNvSpPr>
            <a:spLocks noGrp="1" noChangeArrowheads="1"/>
          </p:cNvSpPr>
          <p:nvPr>
            <p:ph type="title"/>
          </p:nvPr>
        </p:nvSpPr>
        <p:spPr>
          <a:xfrm>
            <a:off x="685800" y="184150"/>
            <a:ext cx="7772400" cy="723900"/>
          </a:xfrm>
        </p:spPr>
        <p:txBody>
          <a:bodyPr/>
          <a:lstStyle/>
          <a:p>
            <a:pPr eaLnBrk="1" hangingPunct="1"/>
            <a:r>
              <a:rPr lang="en-US" altLang="zh-CN" sz="4000" b="1" smtClean="0"/>
              <a:t>3.12 </a:t>
            </a:r>
            <a:r>
              <a:rPr lang="zh-CN" altLang="en-US" sz="4000" b="1" smtClean="0">
                <a:solidFill>
                  <a:srgbClr val="0000CC"/>
                </a:solidFill>
              </a:rPr>
              <a:t>类的作用域</a:t>
            </a:r>
            <a:r>
              <a:rPr lang="zh-CN" altLang="en-US" sz="4000" b="1" smtClean="0">
                <a:solidFill>
                  <a:srgbClr val="FF3300"/>
                </a:solidFill>
              </a:rPr>
              <a:t>和对象的生存期</a:t>
            </a:r>
            <a:endParaRPr lang="zh-CN" altLang="en-US" sz="4000"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4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4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4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4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4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64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264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264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264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642">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2642">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2642">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2642">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12642">
                                            <p:txEl>
                                              <p:pRg st="17" end="17"/>
                                            </p:txEl>
                                          </p:spTgt>
                                        </p:tgtEl>
                                        <p:attrNameLst>
                                          <p:attrName>style.visibility</p:attrName>
                                        </p:attrNameLst>
                                      </p:cBhvr>
                                      <p:to>
                                        <p:strVal val="visible"/>
                                      </p:to>
                                    </p:set>
                                    <p:animEffect transition="in" filter="fade">
                                      <p:cBhvr>
                                        <p:cTn id="71" dur="500"/>
                                        <p:tgtEl>
                                          <p:spTgt spid="112642">
                                            <p:txEl>
                                              <p:pRg st="17" end="1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12642">
                                            <p:txEl>
                                              <p:pRg st="18" end="18"/>
                                            </p:txEl>
                                          </p:spTgt>
                                        </p:tgtEl>
                                        <p:attrNameLst>
                                          <p:attrName>style.visibility</p:attrName>
                                        </p:attrNameLst>
                                      </p:cBhvr>
                                      <p:to>
                                        <p:strVal val="visible"/>
                                      </p:to>
                                    </p:set>
                                    <p:animEffect transition="in" filter="fade">
                                      <p:cBhvr>
                                        <p:cTn id="76" dur="500"/>
                                        <p:tgtEl>
                                          <p:spTgt spid="112642">
                                            <p:txEl>
                                              <p:pRg st="18" end="1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12642">
                                            <p:txEl>
                                              <p:pRg st="19" end="19"/>
                                            </p:txEl>
                                          </p:spTgt>
                                        </p:tgtEl>
                                        <p:attrNameLst>
                                          <p:attrName>style.visibility</p:attrName>
                                        </p:attrNameLst>
                                      </p:cBhvr>
                                      <p:to>
                                        <p:strVal val="visible"/>
                                      </p:to>
                                    </p:set>
                                    <p:animEffect transition="in" filter="fade">
                                      <p:cBhvr>
                                        <p:cTn id="81" dur="500"/>
                                        <p:tgtEl>
                                          <p:spTgt spid="112642">
                                            <p:txEl>
                                              <p:pRg st="19" end="1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12642">
                                            <p:txEl>
                                              <p:pRg st="20" end="20"/>
                                            </p:txEl>
                                          </p:spTgt>
                                        </p:tgtEl>
                                        <p:attrNameLst>
                                          <p:attrName>style.visibility</p:attrName>
                                        </p:attrNameLst>
                                      </p:cBhvr>
                                      <p:to>
                                        <p:strVal val="visible"/>
                                      </p:to>
                                    </p:set>
                                    <p:animEffect transition="in" filter="fade">
                                      <p:cBhvr>
                                        <p:cTn id="86" dur="500"/>
                                        <p:tgtEl>
                                          <p:spTgt spid="11264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539750" y="1052513"/>
            <a:ext cx="8064500" cy="5545137"/>
          </a:xfrm>
        </p:spPr>
        <p:txBody>
          <a:bodyPr/>
          <a:lstStyle/>
          <a:p>
            <a:pPr eaLnBrk="1" hangingPunct="1">
              <a:buFontTx/>
              <a:buNone/>
            </a:pPr>
            <a:r>
              <a:rPr lang="en-US" altLang="zh-CN" b="1" smtClean="0">
                <a:solidFill>
                  <a:srgbClr val="0000CC"/>
                </a:solidFill>
              </a:rPr>
              <a:t>2</a:t>
            </a:r>
            <a:r>
              <a:rPr lang="zh-CN" altLang="en-US" b="1" smtClean="0">
                <a:solidFill>
                  <a:srgbClr val="0000CC"/>
                </a:solidFill>
              </a:rPr>
              <a:t>、对象的生存期</a:t>
            </a:r>
            <a:endParaRPr lang="zh-CN" altLang="en-US" b="1" smtClean="0">
              <a:solidFill>
                <a:srgbClr val="0000CC"/>
              </a:solidFill>
            </a:endParaRPr>
          </a:p>
          <a:p>
            <a:pPr eaLnBrk="1" hangingPunct="1">
              <a:buFontTx/>
              <a:buNone/>
            </a:pPr>
            <a:r>
              <a:rPr lang="zh-CN" altLang="en-US" sz="2800" b="1" smtClean="0">
                <a:solidFill>
                  <a:srgbClr val="FF3300"/>
                </a:solidFill>
              </a:rPr>
              <a:t>（</a:t>
            </a:r>
            <a:r>
              <a:rPr lang="en-US" altLang="zh-CN" sz="2800" b="1" smtClean="0">
                <a:solidFill>
                  <a:srgbClr val="FF3300"/>
                </a:solidFill>
              </a:rPr>
              <a:t>1）</a:t>
            </a:r>
            <a:r>
              <a:rPr lang="zh-CN" altLang="en-US" sz="2800" b="1" smtClean="0">
                <a:solidFill>
                  <a:srgbClr val="FF3300"/>
                </a:solidFill>
              </a:rPr>
              <a:t>对象的生存期概念</a:t>
            </a:r>
            <a:endParaRPr lang="en-US" altLang="zh-CN" sz="2800" b="1" smtClean="0">
              <a:solidFill>
                <a:srgbClr val="FF3300"/>
              </a:solidFill>
            </a:endParaRPr>
          </a:p>
          <a:p>
            <a:pPr lvl="1" eaLnBrk="1" hangingPunct="1"/>
            <a:r>
              <a:rPr lang="zh-CN" altLang="en-US" sz="2400" b="1" smtClean="0"/>
              <a:t>是指对象从它被创建开始到被销毁之间的时间。</a:t>
            </a:r>
            <a:endParaRPr lang="zh-CN" altLang="en-US" sz="2400" b="1" smtClean="0"/>
          </a:p>
          <a:p>
            <a:pPr eaLnBrk="1" hangingPunct="1">
              <a:buFontTx/>
              <a:buNone/>
            </a:pPr>
            <a:r>
              <a:rPr lang="zh-CN" altLang="en-US" sz="2800" b="1" smtClean="0">
                <a:solidFill>
                  <a:srgbClr val="FF3300"/>
                </a:solidFill>
              </a:rPr>
              <a:t>（</a:t>
            </a:r>
            <a:r>
              <a:rPr lang="en-US" altLang="zh-CN" sz="2800" b="1" smtClean="0">
                <a:solidFill>
                  <a:srgbClr val="FF3300"/>
                </a:solidFill>
              </a:rPr>
              <a:t>2）</a:t>
            </a:r>
            <a:r>
              <a:rPr lang="zh-CN" altLang="en-US" sz="2800" b="1" smtClean="0">
                <a:solidFill>
                  <a:srgbClr val="FF3300"/>
                </a:solidFill>
              </a:rPr>
              <a:t>生存期类型</a:t>
            </a:r>
            <a:endParaRPr lang="en-US" altLang="zh-CN" sz="2800" b="1" smtClean="0">
              <a:solidFill>
                <a:srgbClr val="FF3300"/>
              </a:solidFill>
            </a:endParaRPr>
          </a:p>
          <a:p>
            <a:pPr lvl="1" eaLnBrk="1" hangingPunct="1"/>
            <a:r>
              <a:rPr lang="zh-CN" altLang="en-US" b="1" smtClean="0">
                <a:solidFill>
                  <a:srgbClr val="FF3300"/>
                </a:solidFill>
              </a:rPr>
              <a:t>静态生存期</a:t>
            </a:r>
            <a:r>
              <a:rPr lang="zh-CN" altLang="en-US" b="1" smtClean="0"/>
              <a:t>是指对象具有与程序运行期相同的生存期，这类对象一旦被建立后，它将一直存在，直到程序运行结束时才被销毁。</a:t>
            </a:r>
            <a:endParaRPr lang="zh-CN" altLang="en-US" b="1" smtClean="0"/>
          </a:p>
          <a:p>
            <a:pPr lvl="1" eaLnBrk="1" hangingPunct="1"/>
            <a:r>
              <a:rPr lang="zh-CN" altLang="en-US" b="1" smtClean="0">
                <a:solidFill>
                  <a:srgbClr val="FF3300"/>
                </a:solidFill>
              </a:rPr>
              <a:t>动态生存期</a:t>
            </a:r>
            <a:r>
              <a:rPr lang="zh-CN" altLang="en-US" b="1" smtClean="0"/>
              <a:t>是指局部对象的生存期，局部对象具有块作用域，它的生存期是从它的定义位置开始，遇到离它最近的“</a:t>
            </a:r>
            <a:r>
              <a:rPr lang="en-US" altLang="zh-CN" b="1" smtClean="0"/>
              <a:t>}”</a:t>
            </a:r>
            <a:r>
              <a:rPr lang="zh-CN" altLang="en-US" b="1" smtClean="0"/>
              <a:t>就结束了。</a:t>
            </a:r>
            <a:endParaRPr lang="zh-CN" altLang="en-US" b="1" smtClean="0"/>
          </a:p>
          <a:p>
            <a:pPr eaLnBrk="1" hangingPunct="1"/>
            <a:r>
              <a:rPr lang="zh-CN" altLang="en-US" b="1" smtClean="0">
                <a:solidFill>
                  <a:srgbClr val="0000CC"/>
                </a:solidFill>
              </a:rPr>
              <a:t>全局对象和静态对象具有静态生存期。</a:t>
            </a:r>
            <a:endParaRPr lang="en-US" altLang="zh-CN" sz="2800" b="1" smtClean="0"/>
          </a:p>
        </p:txBody>
      </p:sp>
      <p:sp>
        <p:nvSpPr>
          <p:cNvPr id="208898" name="Rectangle 2"/>
          <p:cNvSpPr>
            <a:spLocks noGrp="1" noChangeArrowheads="1"/>
          </p:cNvSpPr>
          <p:nvPr>
            <p:ph type="title"/>
          </p:nvPr>
        </p:nvSpPr>
        <p:spPr>
          <a:xfrm>
            <a:off x="457200" y="73025"/>
            <a:ext cx="8229600" cy="811213"/>
          </a:xfrm>
        </p:spPr>
        <p:txBody>
          <a:bodyPr/>
          <a:lstStyle/>
          <a:p>
            <a:pPr eaLnBrk="1" hangingPunct="1"/>
            <a:r>
              <a:rPr lang="en-US" altLang="zh-CN" sz="4000" b="1" smtClean="0"/>
              <a:t>3.12 </a:t>
            </a:r>
            <a:r>
              <a:rPr lang="zh-CN" altLang="en-US" sz="4000" b="1" smtClean="0">
                <a:solidFill>
                  <a:srgbClr val="0000CC"/>
                </a:solidFill>
              </a:rPr>
              <a:t>类的作用域</a:t>
            </a:r>
            <a:r>
              <a:rPr lang="zh-CN" altLang="en-US" sz="4000" b="1" smtClean="0">
                <a:solidFill>
                  <a:srgbClr val="FF3300"/>
                </a:solidFill>
              </a:rPr>
              <a:t>和对象的生存期</a:t>
            </a:r>
            <a:endParaRPr lang="zh-CN" altLang="en-US" sz="4000"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2">
                                            <p:txEl>
                                              <p:pRg st="1" end="1"/>
                                            </p:txEl>
                                          </p:spTgt>
                                        </p:tgtEl>
                                        <p:attrNameLst>
                                          <p:attrName>style.visibility</p:attrName>
                                        </p:attrNameLst>
                                      </p:cBhvr>
                                      <p:to>
                                        <p:strVal val="visible"/>
                                      </p:to>
                                    </p:set>
                                    <p:anim calcmode="lin" valueType="num">
                                      <p:cBhvr additive="base">
                                        <p:cTn id="7" dur="500" fill="hold"/>
                                        <p:tgtEl>
                                          <p:spTgt spid="1024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2">
                                            <p:txEl>
                                              <p:pRg st="2" end="2"/>
                                            </p:txEl>
                                          </p:spTgt>
                                        </p:tgtEl>
                                        <p:attrNameLst>
                                          <p:attrName>style.visibility</p:attrName>
                                        </p:attrNameLst>
                                      </p:cBhvr>
                                      <p:to>
                                        <p:strVal val="visible"/>
                                      </p:to>
                                    </p:set>
                                    <p:anim calcmode="lin" valueType="num">
                                      <p:cBhvr additive="base">
                                        <p:cTn id="13" dur="500" fill="hold"/>
                                        <p:tgtEl>
                                          <p:spTgt spid="10240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02">
                                            <p:txEl>
                                              <p:pRg st="3" end="3"/>
                                            </p:txEl>
                                          </p:spTgt>
                                        </p:tgtEl>
                                        <p:attrNameLst>
                                          <p:attrName>style.visibility</p:attrName>
                                        </p:attrNameLst>
                                      </p:cBhvr>
                                      <p:to>
                                        <p:strVal val="visible"/>
                                      </p:to>
                                    </p:set>
                                    <p:anim calcmode="lin" valueType="num">
                                      <p:cBhvr additive="base">
                                        <p:cTn id="19" dur="500" fill="hold"/>
                                        <p:tgtEl>
                                          <p:spTgt spid="10240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102402">
                                            <p:txEl>
                                              <p:pRg st="4" end="4"/>
                                            </p:txEl>
                                          </p:spTgt>
                                        </p:tgtEl>
                                        <p:attrNameLst>
                                          <p:attrName>style.visibility</p:attrName>
                                        </p:attrNameLst>
                                      </p:cBhvr>
                                      <p:to>
                                        <p:strVal val="visible"/>
                                      </p:to>
                                    </p:set>
                                    <p:anim calcmode="lin" valueType="num">
                                      <p:cBhvr>
                                        <p:cTn id="25" dur="1000" fill="hold"/>
                                        <p:tgtEl>
                                          <p:spTgt spid="102402">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102402">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102402">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10240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2402">
                                            <p:txEl>
                                              <p:pRg st="5" end="5"/>
                                            </p:txEl>
                                          </p:spTgt>
                                        </p:tgtEl>
                                        <p:attrNameLst>
                                          <p:attrName>style.visibility</p:attrName>
                                        </p:attrNameLst>
                                      </p:cBhvr>
                                      <p:to>
                                        <p:strVal val="visible"/>
                                      </p:to>
                                    </p:set>
                                    <p:animEffect transition="in" filter="wipe(down)">
                                      <p:cBhvr>
                                        <p:cTn id="33" dur="500"/>
                                        <p:tgtEl>
                                          <p:spTgt spid="10240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02402">
                                            <p:txEl>
                                              <p:pRg st="6" end="6"/>
                                            </p:txEl>
                                          </p:spTgt>
                                        </p:tgtEl>
                                        <p:attrNameLst>
                                          <p:attrName>style.visibility</p:attrName>
                                        </p:attrNameLst>
                                      </p:cBhvr>
                                      <p:to>
                                        <p:strVal val="visible"/>
                                      </p:to>
                                    </p:set>
                                    <p:animEffect transition="in" filter="wipe(down)">
                                      <p:cBhvr>
                                        <p:cTn id="38" dur="500"/>
                                        <p:tgtEl>
                                          <p:spTgt spid="1024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422275" y="1125538"/>
            <a:ext cx="8397875" cy="4895850"/>
          </a:xfrm>
        </p:spPr>
        <p:txBody>
          <a:bodyPr/>
          <a:lstStyle/>
          <a:p>
            <a:pPr eaLnBrk="1" hangingPunct="1">
              <a:buFontTx/>
              <a:buNone/>
            </a:pPr>
            <a:r>
              <a:rPr lang="en-US" altLang="zh-CN" b="1" smtClean="0">
                <a:solidFill>
                  <a:srgbClr val="0000CC"/>
                </a:solidFill>
              </a:rPr>
              <a:t>3</a:t>
            </a:r>
            <a:r>
              <a:rPr lang="zh-CN" altLang="en-US" b="1" smtClean="0">
                <a:solidFill>
                  <a:srgbClr val="0000CC"/>
                </a:solidFill>
              </a:rPr>
              <a:t>．各类对象的生存期</a:t>
            </a:r>
            <a:endParaRPr lang="zh-CN" altLang="en-US" b="1" smtClean="0">
              <a:solidFill>
                <a:srgbClr val="0000CC"/>
              </a:solidFill>
            </a:endParaRPr>
          </a:p>
          <a:p>
            <a:pPr eaLnBrk="1" hangingPunct="1">
              <a:lnSpc>
                <a:spcPct val="80000"/>
              </a:lnSpc>
              <a:buFontTx/>
              <a:buNone/>
            </a:pPr>
            <a:r>
              <a:rPr lang="zh-CN" altLang="en-US" sz="2400" b="1" smtClean="0"/>
              <a:t>① 生存期与对象的</a:t>
            </a:r>
            <a:r>
              <a:rPr lang="zh-CN" altLang="en-US" sz="2400" b="1" smtClean="0">
                <a:solidFill>
                  <a:srgbClr val="0000CC"/>
                </a:solidFill>
              </a:rPr>
              <a:t>构造次序和销毁次序</a:t>
            </a:r>
            <a:r>
              <a:rPr lang="zh-CN" altLang="en-US" sz="2400" b="1" smtClean="0"/>
              <a:t>密切相关。</a:t>
            </a:r>
            <a:endParaRPr lang="zh-CN" altLang="en-US" sz="2400" b="1" smtClean="0"/>
          </a:p>
          <a:p>
            <a:pPr eaLnBrk="1" hangingPunct="1">
              <a:lnSpc>
                <a:spcPct val="80000"/>
              </a:lnSpc>
              <a:buFontTx/>
              <a:buNone/>
            </a:pPr>
            <a:r>
              <a:rPr lang="zh-CN" altLang="en-US" sz="2400" b="1" smtClean="0">
                <a:solidFill>
                  <a:schemeClr val="accent2"/>
                </a:solidFill>
              </a:rPr>
              <a:t>② 局部对象和静态对象的构造次序与它们在块中的声明次序相同，</a:t>
            </a:r>
            <a:r>
              <a:rPr lang="zh-CN" altLang="en-US" sz="2400" b="1" smtClean="0">
                <a:solidFill>
                  <a:srgbClr val="0000CC"/>
                </a:solidFill>
              </a:rPr>
              <a:t>即在块中先声明的就先构造</a:t>
            </a:r>
            <a:r>
              <a:rPr lang="zh-CN" altLang="en-US" sz="2400" b="1" smtClean="0">
                <a:solidFill>
                  <a:schemeClr val="accent2"/>
                </a:solidFill>
              </a:rPr>
              <a:t>，</a:t>
            </a:r>
            <a:r>
              <a:rPr lang="zh-CN" altLang="en-US" sz="2400" b="1" smtClean="0"/>
              <a:t>块即对象定义所在的一对</a:t>
            </a:r>
            <a:r>
              <a:rPr lang="en-US" altLang="zh-CN" sz="2400" b="1" smtClean="0"/>
              <a:t>{}</a:t>
            </a:r>
            <a:r>
              <a:rPr lang="zh-CN" altLang="en-US" sz="2400" b="1" smtClean="0"/>
              <a:t>所框定的代码区域。</a:t>
            </a:r>
            <a:endParaRPr lang="zh-CN" altLang="en-US" sz="2400" b="1" smtClean="0"/>
          </a:p>
          <a:p>
            <a:pPr eaLnBrk="1" hangingPunct="1">
              <a:lnSpc>
                <a:spcPct val="80000"/>
              </a:lnSpc>
              <a:buFontTx/>
              <a:buNone/>
            </a:pPr>
            <a:r>
              <a:rPr lang="zh-CN" altLang="en-US" sz="2400" b="1" smtClean="0"/>
              <a:t>③ </a:t>
            </a:r>
            <a:r>
              <a:rPr lang="zh-CN" altLang="en-US" sz="2400" b="1" smtClean="0">
                <a:solidFill>
                  <a:srgbClr val="0000CC"/>
                </a:solidFill>
                <a:sym typeface="+mn-ea"/>
              </a:rPr>
              <a:t>对象数据成员（包括对象成员）的构造次序与其在类中的声明次序相同，</a:t>
            </a:r>
            <a:r>
              <a:rPr lang="zh-CN" altLang="en-US" sz="2400" b="1" smtClean="0">
                <a:solidFill>
                  <a:schemeClr val="accent2"/>
                </a:solidFill>
                <a:sym typeface="+mn-ea"/>
              </a:rPr>
              <a:t>而与它们在构造函数的初始化列表中的次序无关。</a:t>
            </a:r>
            <a:endParaRPr lang="zh-CN" altLang="en-US" sz="2400" b="1" smtClean="0"/>
          </a:p>
          <a:p>
            <a:pPr eaLnBrk="1" hangingPunct="1">
              <a:lnSpc>
                <a:spcPct val="80000"/>
              </a:lnSpc>
              <a:buFontTx/>
              <a:buNone/>
            </a:pPr>
            <a:r>
              <a:rPr lang="zh-CN" altLang="en-US" sz="2400" b="1" smtClean="0">
                <a:solidFill>
                  <a:schemeClr val="accent2"/>
                </a:solidFill>
              </a:rPr>
              <a:t>④ </a:t>
            </a:r>
            <a:r>
              <a:rPr lang="zh-CN" altLang="en-US" sz="2400" b="1" smtClean="0">
                <a:sym typeface="+mn-ea"/>
              </a:rPr>
              <a:t>在对象生存期结束时，具有</a:t>
            </a:r>
            <a:r>
              <a:rPr lang="zh-CN" altLang="en-US" sz="2400" b="1" smtClean="0">
                <a:solidFill>
                  <a:srgbClr val="0000CC"/>
                </a:solidFill>
                <a:sym typeface="+mn-ea"/>
              </a:rPr>
              <a:t>相同生存期的对象将按与构造的相反次序</a:t>
            </a:r>
            <a:r>
              <a:rPr lang="zh-CN" altLang="en-US" sz="2400" b="1" smtClean="0">
                <a:sym typeface="+mn-ea"/>
              </a:rPr>
              <a:t>销毁。</a:t>
            </a:r>
            <a:endParaRPr lang="zh-CN" altLang="en-US" sz="2400" b="1" smtClean="0">
              <a:solidFill>
                <a:schemeClr val="accent2"/>
              </a:solidFill>
            </a:endParaRPr>
          </a:p>
          <a:p>
            <a:pPr eaLnBrk="1" hangingPunct="1">
              <a:lnSpc>
                <a:spcPct val="80000"/>
              </a:lnSpc>
              <a:buFontTx/>
              <a:buNone/>
            </a:pPr>
            <a:r>
              <a:rPr lang="zh-CN" altLang="en-US" sz="2400" b="1" smtClean="0"/>
              <a:t>⑤ </a:t>
            </a:r>
            <a:r>
              <a:rPr lang="zh-CN" altLang="en-US" sz="2400" b="1" smtClean="0">
                <a:solidFill>
                  <a:schemeClr val="accent2"/>
                </a:solidFill>
              </a:rPr>
              <a:t>非静态对象的生存期与其作用域是一致的，</a:t>
            </a:r>
            <a:r>
              <a:rPr lang="zh-CN" altLang="en-US" sz="2400" b="1" smtClean="0">
                <a:solidFill>
                  <a:srgbClr val="0000CC"/>
                </a:solidFill>
              </a:rPr>
              <a:t>而静态对象的生存期则长于其作用域，程序结束时静态对象的生存期才结束。</a:t>
            </a:r>
            <a:endParaRPr lang="zh-CN" altLang="en-US" sz="2400" b="1" smtClean="0">
              <a:solidFill>
                <a:srgbClr val="0000CC"/>
              </a:solidFill>
            </a:endParaRPr>
          </a:p>
        </p:txBody>
      </p:sp>
      <p:sp>
        <p:nvSpPr>
          <p:cNvPr id="209922" name="Rectangle 2"/>
          <p:cNvSpPr>
            <a:spLocks noGrp="1" noChangeArrowheads="1"/>
          </p:cNvSpPr>
          <p:nvPr>
            <p:ph type="title"/>
          </p:nvPr>
        </p:nvSpPr>
        <p:spPr>
          <a:xfrm>
            <a:off x="457200" y="73025"/>
            <a:ext cx="8229600" cy="811213"/>
          </a:xfrm>
        </p:spPr>
        <p:txBody>
          <a:bodyPr/>
          <a:lstStyle/>
          <a:p>
            <a:pPr eaLnBrk="1" hangingPunct="1"/>
            <a:r>
              <a:rPr lang="en-US" altLang="zh-CN" sz="4000" b="1" smtClean="0"/>
              <a:t>3.12 </a:t>
            </a:r>
            <a:r>
              <a:rPr lang="zh-CN" altLang="en-US" sz="4000" b="1" smtClean="0">
                <a:solidFill>
                  <a:srgbClr val="0000CC"/>
                </a:solidFill>
              </a:rPr>
              <a:t>类的作用域</a:t>
            </a:r>
            <a:r>
              <a:rPr lang="zh-CN" altLang="en-US" sz="4000" b="1" smtClean="0">
                <a:solidFill>
                  <a:srgbClr val="FF3300"/>
                </a:solidFill>
              </a:rPr>
              <a:t>和对象的生存期</a:t>
            </a:r>
            <a:endParaRPr lang="zh-CN" altLang="en-US" sz="4000"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9571">
                                            <p:txEl>
                                              <p:pRg st="2" end="2"/>
                                            </p:txEl>
                                          </p:spTgt>
                                        </p:tgtEl>
                                        <p:attrNameLst>
                                          <p:attrName>style.visibility</p:attrName>
                                        </p:attrNameLst>
                                      </p:cBhvr>
                                      <p:to>
                                        <p:strVal val="visible"/>
                                      </p:to>
                                    </p:set>
                                    <p:animEffect transition="in" filter="wipe(down)">
                                      <p:cBhvr>
                                        <p:cTn id="7" dur="500"/>
                                        <p:tgtEl>
                                          <p:spTgt spid="1095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9571">
                                            <p:txEl>
                                              <p:pRg st="3" end="3"/>
                                            </p:txEl>
                                          </p:spTgt>
                                        </p:tgtEl>
                                        <p:attrNameLst>
                                          <p:attrName>style.visibility</p:attrName>
                                        </p:attrNameLst>
                                      </p:cBhvr>
                                      <p:to>
                                        <p:strVal val="visible"/>
                                      </p:to>
                                    </p:set>
                                    <p:anim calcmode="lin" valueType="num">
                                      <p:cBhvr additive="base">
                                        <p:cTn id="12"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9571">
                                            <p:txEl>
                                              <p:pRg st="4" end="4"/>
                                            </p:txEl>
                                          </p:spTgt>
                                        </p:tgtEl>
                                        <p:attrNameLst>
                                          <p:attrName>style.visibility</p:attrName>
                                        </p:attrNameLst>
                                      </p:cBhvr>
                                      <p:to>
                                        <p:strVal val="visible"/>
                                      </p:to>
                                    </p:set>
                                    <p:anim calcmode="lin" valueType="num">
                                      <p:cBhvr additive="base">
                                        <p:cTn id="18" dur="5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9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9571">
                                            <p:txEl>
                                              <p:pRg st="5" end="5"/>
                                            </p:txEl>
                                          </p:spTgt>
                                        </p:tgtEl>
                                        <p:attrNameLst>
                                          <p:attrName>style.visibility</p:attrName>
                                        </p:attrNameLst>
                                      </p:cBhvr>
                                      <p:to>
                                        <p:strVal val="visible"/>
                                      </p:to>
                                    </p:set>
                                    <p:anim calcmode="lin" valueType="num">
                                      <p:cBhvr additive="base">
                                        <p:cTn id="24" dur="5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323528" y="-99392"/>
            <a:ext cx="8229600" cy="706438"/>
          </a:xfrm>
        </p:spPr>
        <p:txBody>
          <a:bodyPr/>
          <a:lstStyle/>
          <a:p>
            <a:r>
              <a:rPr lang="en-US" altLang="zh-CN" b="1" dirty="0" smtClean="0"/>
              <a:t>3.2  </a:t>
            </a:r>
            <a:r>
              <a:rPr lang="en-US" altLang="zh-CN" b="1" dirty="0" err="1" smtClean="0">
                <a:solidFill>
                  <a:srgbClr val="FF0000"/>
                </a:solidFill>
              </a:rPr>
              <a:t>struct</a:t>
            </a:r>
            <a:r>
              <a:rPr lang="zh-CN" altLang="zh-CN" b="1" dirty="0" smtClean="0"/>
              <a:t>与</a:t>
            </a:r>
            <a:r>
              <a:rPr lang="en-US" altLang="zh-CN" b="1" dirty="0" smtClean="0">
                <a:solidFill>
                  <a:srgbClr val="0000CC"/>
                </a:solidFill>
              </a:rPr>
              <a:t>class</a:t>
            </a:r>
            <a:endParaRPr lang="zh-CN" altLang="zh-CN" b="1" dirty="0" smtClean="0">
              <a:solidFill>
                <a:srgbClr val="0000CC"/>
              </a:solidFill>
            </a:endParaRPr>
          </a:p>
        </p:txBody>
      </p:sp>
      <p:sp>
        <p:nvSpPr>
          <p:cNvPr id="4099" name="Rectangle 6"/>
          <p:cNvSpPr>
            <a:spLocks noGrp="1" noChangeArrowheads="1"/>
          </p:cNvSpPr>
          <p:nvPr>
            <p:ph type="body" idx="4294967295"/>
          </p:nvPr>
        </p:nvSpPr>
        <p:spPr>
          <a:xfrm>
            <a:off x="323850" y="1125538"/>
            <a:ext cx="8496300" cy="5472112"/>
          </a:xfrm>
        </p:spPr>
        <p:txBody>
          <a:bodyPr/>
          <a:lstStyle/>
          <a:p>
            <a:pPr eaLnBrk="1" hangingPunct="1">
              <a:lnSpc>
                <a:spcPct val="80000"/>
              </a:lnSpc>
              <a:buFontTx/>
              <a:buNone/>
              <a:defRPr/>
            </a:pPr>
            <a:r>
              <a:rPr lang="en-US" altLang="zh-CN" b="1" dirty="0">
                <a:solidFill>
                  <a:srgbClr val="0000CC"/>
                </a:solidFill>
              </a:rPr>
              <a:t>3.2.1 C</a:t>
            </a:r>
            <a:r>
              <a:rPr lang="zh-CN" altLang="en-US" b="1" dirty="0">
                <a:solidFill>
                  <a:srgbClr val="0000CC"/>
                </a:solidFill>
              </a:rPr>
              <a:t>＋＋对</a:t>
            </a:r>
            <a:r>
              <a:rPr lang="en-US" altLang="zh-CN" b="1" dirty="0">
                <a:solidFill>
                  <a:srgbClr val="0000CC"/>
                </a:solidFill>
              </a:rPr>
              <a:t>C</a:t>
            </a:r>
            <a:r>
              <a:rPr lang="zh-CN" altLang="en-US" b="1" dirty="0">
                <a:solidFill>
                  <a:srgbClr val="0000CC"/>
                </a:solidFill>
              </a:rPr>
              <a:t>结构的扩展</a:t>
            </a:r>
            <a:endParaRPr lang="zh-CN" altLang="en-US" b="1" dirty="0">
              <a:solidFill>
                <a:srgbClr val="0000CC"/>
              </a:solidFill>
            </a:endParaRPr>
          </a:p>
          <a:p>
            <a:pPr lvl="1">
              <a:defRPr/>
            </a:pPr>
            <a:r>
              <a:rPr lang="en-US" altLang="zh-CN" sz="2200" b="1" dirty="0"/>
              <a:t>C++</a:t>
            </a:r>
            <a:r>
              <a:rPr lang="zh-CN" altLang="zh-CN" sz="2200" b="1" dirty="0"/>
              <a:t>扩展了</a:t>
            </a:r>
            <a:r>
              <a:rPr lang="en-US" altLang="zh-CN" sz="2200" b="1" dirty="0"/>
              <a:t>C</a:t>
            </a:r>
            <a:r>
              <a:rPr lang="zh-CN" altLang="zh-CN" sz="2200" b="1" dirty="0"/>
              <a:t>语言结构的功能</a:t>
            </a:r>
            <a:r>
              <a:rPr lang="zh-CN" altLang="en-US" sz="2200" b="1" dirty="0"/>
              <a:t>，</a:t>
            </a:r>
            <a:r>
              <a:rPr lang="zh-CN" altLang="zh-CN" sz="2200" b="1" dirty="0"/>
              <a:t>不仅</a:t>
            </a:r>
            <a:r>
              <a:rPr lang="zh-CN" altLang="zh-CN" sz="2200" b="1" dirty="0">
                <a:solidFill>
                  <a:srgbClr val="FF0000"/>
                </a:solidFill>
              </a:rPr>
              <a:t>可以包含数据</a:t>
            </a:r>
            <a:r>
              <a:rPr lang="zh-CN" altLang="zh-CN" sz="2200" b="1" dirty="0"/>
              <a:t>，而且</a:t>
            </a:r>
            <a:r>
              <a:rPr lang="zh-CN" altLang="zh-CN" sz="2200" b="1" dirty="0">
                <a:solidFill>
                  <a:srgbClr val="FF0000"/>
                </a:solidFill>
              </a:rPr>
              <a:t>可以包含函数</a:t>
            </a:r>
            <a:r>
              <a:rPr lang="zh-CN" altLang="zh-CN" sz="2200" b="1" dirty="0"/>
              <a:t>，同时还引入了</a:t>
            </a:r>
            <a:r>
              <a:rPr lang="en-US" altLang="zh-CN" sz="2200" b="1" dirty="0"/>
              <a:t>private</a:t>
            </a:r>
            <a:r>
              <a:rPr lang="zh-CN" altLang="zh-CN" sz="2200" b="1" dirty="0"/>
              <a:t>、</a:t>
            </a:r>
            <a:r>
              <a:rPr lang="en-US" altLang="zh-CN" sz="2200" b="1" dirty="0"/>
              <a:t>public</a:t>
            </a:r>
            <a:r>
              <a:rPr lang="zh-CN" altLang="zh-CN" sz="2200" b="1" dirty="0"/>
              <a:t>和</a:t>
            </a:r>
            <a:r>
              <a:rPr lang="en-US" altLang="zh-CN" sz="2200" b="1" dirty="0"/>
              <a:t>protected</a:t>
            </a:r>
            <a:r>
              <a:rPr lang="zh-CN" altLang="zh-CN" sz="2200" b="1" dirty="0"/>
              <a:t>三个访问权限限定符，其目的是</a:t>
            </a:r>
            <a:r>
              <a:rPr lang="zh-CN" altLang="zh-CN" sz="2200" b="1" dirty="0">
                <a:solidFill>
                  <a:srgbClr val="FF0000"/>
                </a:solidFill>
              </a:rPr>
              <a:t>实现数据封装和信息隐藏</a:t>
            </a:r>
            <a:r>
              <a:rPr lang="zh-CN" altLang="zh-CN" sz="2200" b="1" dirty="0"/>
              <a:t>。</a:t>
            </a:r>
            <a:endParaRPr lang="en-US" altLang="zh-CN" sz="2200" b="1" dirty="0"/>
          </a:p>
          <a:p>
            <a:pPr marL="0" indent="0">
              <a:buFontTx/>
              <a:buNone/>
              <a:defRPr/>
            </a:pPr>
            <a:r>
              <a:rPr lang="en-US" altLang="zh-CN" sz="2800" b="1" dirty="0">
                <a:solidFill>
                  <a:srgbClr val="0000CC"/>
                </a:solidFill>
              </a:rPr>
              <a:t>1．C++</a:t>
            </a:r>
            <a:r>
              <a:rPr lang="zh-CN" altLang="zh-CN" sz="2800" b="1" dirty="0">
                <a:solidFill>
                  <a:srgbClr val="0000CC"/>
                </a:solidFill>
              </a:rPr>
              <a:t>结构的定义形式</a:t>
            </a:r>
            <a:endParaRPr lang="zh-CN" altLang="zh-CN" sz="2800" b="1" dirty="0">
              <a:solidFill>
                <a:srgbClr val="0000CC"/>
              </a:solidFill>
            </a:endParaRPr>
          </a:p>
          <a:p>
            <a:pPr marL="800100" lvl="2" indent="0">
              <a:buFontTx/>
              <a:buNone/>
              <a:defRPr/>
            </a:pPr>
            <a:r>
              <a:rPr lang="en-US" altLang="zh-CN" b="1" dirty="0" err="1"/>
              <a:t>struct</a:t>
            </a:r>
            <a:r>
              <a:rPr lang="en-US" altLang="zh-CN" b="1" dirty="0"/>
              <a:t>  </a:t>
            </a:r>
            <a:r>
              <a:rPr lang="zh-CN" altLang="zh-CN" b="1" dirty="0"/>
              <a:t>类名</a:t>
            </a:r>
            <a:r>
              <a:rPr lang="en-US" altLang="zh-CN" b="1" dirty="0"/>
              <a:t>{</a:t>
            </a:r>
            <a:endParaRPr lang="zh-CN" altLang="zh-CN" b="1" dirty="0"/>
          </a:p>
          <a:p>
            <a:pPr marL="800100" lvl="2" indent="0">
              <a:buFontTx/>
              <a:buNone/>
              <a:defRPr/>
            </a:pPr>
            <a:r>
              <a:rPr lang="en-US" altLang="zh-CN" b="1" dirty="0"/>
              <a:t>[public:]            </a:t>
            </a:r>
            <a:r>
              <a:rPr lang="en-US" altLang="zh-CN" b="1" dirty="0">
                <a:solidFill>
                  <a:srgbClr val="0000CC"/>
                </a:solidFill>
              </a:rPr>
              <a:t>//</a:t>
            </a:r>
            <a:r>
              <a:rPr lang="zh-CN" altLang="en-US" b="1" dirty="0">
                <a:solidFill>
                  <a:srgbClr val="0000CC"/>
                </a:solidFill>
              </a:rPr>
              <a:t>实现</a:t>
            </a:r>
            <a:r>
              <a:rPr lang="zh-CN" altLang="en-US" b="1" dirty="0">
                <a:solidFill>
                  <a:srgbClr val="FF0000"/>
                </a:solidFill>
              </a:rPr>
              <a:t>接口功能</a:t>
            </a:r>
            <a:r>
              <a:rPr lang="zh-CN" altLang="en-US" b="1" dirty="0">
                <a:solidFill>
                  <a:srgbClr val="0000CC"/>
                </a:solidFill>
              </a:rPr>
              <a:t>，允许被访问的函数和</a:t>
            </a:r>
            <a:r>
              <a:rPr lang="en-US" altLang="zh-CN" b="1" dirty="0">
                <a:solidFill>
                  <a:srgbClr val="0000CC"/>
                </a:solidFill>
              </a:rPr>
              <a:t>            </a:t>
            </a:r>
            <a:endParaRPr lang="zh-CN" altLang="zh-CN" b="1" dirty="0">
              <a:solidFill>
                <a:srgbClr val="0000CC"/>
              </a:solidFill>
            </a:endParaRPr>
          </a:p>
          <a:p>
            <a:pPr marL="800100" lvl="2" indent="0">
              <a:buFontTx/>
              <a:buNone/>
              <a:defRPr/>
            </a:pPr>
            <a:r>
              <a:rPr lang="en-US" altLang="zh-CN" b="1" dirty="0"/>
              <a:t>     </a:t>
            </a:r>
            <a:r>
              <a:rPr lang="zh-CN" altLang="zh-CN" b="1" dirty="0"/>
              <a:t>成员；</a:t>
            </a:r>
            <a:r>
              <a:rPr lang="en-US" altLang="zh-CN" b="1" dirty="0"/>
              <a:t>         </a:t>
            </a:r>
            <a:r>
              <a:rPr lang="en-US" altLang="zh-CN" b="1" dirty="0">
                <a:solidFill>
                  <a:srgbClr val="0000CC"/>
                </a:solidFill>
              </a:rPr>
              <a:t>//</a:t>
            </a:r>
            <a:r>
              <a:rPr lang="zh-CN" altLang="en-US" b="1" dirty="0">
                <a:solidFill>
                  <a:srgbClr val="0000CC"/>
                </a:solidFill>
              </a:rPr>
              <a:t>数据成员放在此区域</a:t>
            </a:r>
            <a:endParaRPr lang="zh-CN" altLang="zh-CN" b="1" dirty="0">
              <a:solidFill>
                <a:srgbClr val="0000CC"/>
              </a:solidFill>
            </a:endParaRPr>
          </a:p>
          <a:p>
            <a:pPr marL="800100" lvl="2" indent="0">
              <a:buFontTx/>
              <a:buNone/>
              <a:defRPr/>
            </a:pPr>
            <a:r>
              <a:rPr lang="en-US" altLang="zh-CN" b="1" dirty="0"/>
              <a:t>private:            </a:t>
            </a:r>
            <a:r>
              <a:rPr lang="en-US" altLang="zh-CN" b="1" dirty="0">
                <a:solidFill>
                  <a:srgbClr val="0000CC"/>
                </a:solidFill>
              </a:rPr>
              <a:t>//</a:t>
            </a:r>
            <a:r>
              <a:rPr lang="zh-CN" altLang="en-US" b="1" dirty="0">
                <a:solidFill>
                  <a:srgbClr val="0000CC"/>
                </a:solidFill>
              </a:rPr>
              <a:t>实现</a:t>
            </a:r>
            <a:r>
              <a:rPr lang="zh-CN" altLang="en-US" b="1" dirty="0">
                <a:solidFill>
                  <a:srgbClr val="FF0000"/>
                </a:solidFill>
              </a:rPr>
              <a:t>信息隐藏</a:t>
            </a:r>
            <a:r>
              <a:rPr lang="zh-CN" altLang="en-US" b="1" dirty="0">
                <a:solidFill>
                  <a:srgbClr val="0000CC"/>
                </a:solidFill>
              </a:rPr>
              <a:t>，</a:t>
            </a:r>
            <a:r>
              <a:rPr lang="zh-CN" altLang="zh-CN" b="1" dirty="0">
                <a:solidFill>
                  <a:srgbClr val="0000CC"/>
                </a:solidFill>
              </a:rPr>
              <a:t>只能被结构内部</a:t>
            </a:r>
            <a:endParaRPr lang="en-US" altLang="zh-CN" b="1" dirty="0">
              <a:solidFill>
                <a:srgbClr val="0000CC"/>
              </a:solidFill>
            </a:endParaRPr>
          </a:p>
          <a:p>
            <a:pPr marL="800100" lvl="2" indent="0">
              <a:buFontTx/>
              <a:buNone/>
              <a:defRPr/>
            </a:pPr>
            <a:r>
              <a:rPr lang="en-US" altLang="zh-CN" b="1" dirty="0"/>
              <a:t>     </a:t>
            </a:r>
            <a:r>
              <a:rPr lang="zh-CN" altLang="zh-CN" b="1" dirty="0"/>
              <a:t>成员</a:t>
            </a:r>
            <a:r>
              <a:rPr lang="en-US" altLang="zh-CN" b="1" dirty="0"/>
              <a:t>;            </a:t>
            </a:r>
            <a:r>
              <a:rPr lang="en-US" altLang="zh-CN" b="1" dirty="0">
                <a:solidFill>
                  <a:srgbClr val="0000CC"/>
                </a:solidFill>
              </a:rPr>
              <a:t>//</a:t>
            </a:r>
            <a:r>
              <a:rPr lang="zh-CN" altLang="zh-CN" b="1" dirty="0">
                <a:solidFill>
                  <a:srgbClr val="0000CC"/>
                </a:solidFill>
              </a:rPr>
              <a:t>访问</a:t>
            </a:r>
            <a:r>
              <a:rPr lang="zh-CN" altLang="en-US" b="1" dirty="0">
                <a:solidFill>
                  <a:srgbClr val="0000CC"/>
                </a:solidFill>
              </a:rPr>
              <a:t>的成员放在此区域</a:t>
            </a:r>
            <a:endParaRPr lang="zh-CN" altLang="zh-CN" b="1" dirty="0">
              <a:solidFill>
                <a:srgbClr val="0000CC"/>
              </a:solidFill>
            </a:endParaRPr>
          </a:p>
          <a:p>
            <a:pPr marL="800100" lvl="2" indent="0">
              <a:buFontTx/>
              <a:buNone/>
              <a:defRPr/>
            </a:pPr>
            <a:r>
              <a:rPr lang="en-US" altLang="zh-CN" b="1" dirty="0"/>
              <a:t>protected:         //</a:t>
            </a:r>
            <a:r>
              <a:rPr lang="zh-CN" altLang="en-US" b="1" dirty="0"/>
              <a:t>保护成员，与</a:t>
            </a:r>
            <a:r>
              <a:rPr lang="zh-CN" altLang="en-US" b="1" dirty="0">
                <a:solidFill>
                  <a:srgbClr val="FF0000"/>
                </a:solidFill>
              </a:rPr>
              <a:t>继承有关</a:t>
            </a:r>
            <a:endParaRPr lang="zh-CN" altLang="zh-CN" b="1" dirty="0">
              <a:solidFill>
                <a:srgbClr val="FF0000"/>
              </a:solidFill>
            </a:endParaRPr>
          </a:p>
          <a:p>
            <a:pPr marL="800100" lvl="2" indent="0">
              <a:buFontTx/>
              <a:buNone/>
              <a:defRPr/>
            </a:pPr>
            <a:r>
              <a:rPr lang="en-US" altLang="zh-CN" b="1" dirty="0"/>
              <a:t>     </a:t>
            </a:r>
            <a:r>
              <a:rPr lang="zh-CN" altLang="zh-CN" b="1" dirty="0"/>
              <a:t>成员；</a:t>
            </a:r>
            <a:endParaRPr lang="zh-CN" altLang="zh-CN" b="1" dirty="0"/>
          </a:p>
          <a:p>
            <a:pPr marL="800100" lvl="2" indent="0">
              <a:buFontTx/>
              <a:buNone/>
              <a:defRPr/>
            </a:pPr>
            <a:r>
              <a:rPr lang="en-US" altLang="zh-CN" b="1" dirty="0"/>
              <a:t>};</a:t>
            </a:r>
            <a:endParaRPr lang="zh-CN" altLang="zh-CN"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anim calcmode="lin" valueType="num">
                                      <p:cBhvr additive="base">
                                        <p:cTn id="17"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 calcmode="lin" valueType="num">
                                      <p:cBhvr additive="base">
                                        <p:cTn id="21"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99">
                                            <p:txEl>
                                              <p:pRg st="5" end="5"/>
                                            </p:txEl>
                                          </p:spTgt>
                                        </p:tgtEl>
                                        <p:attrNameLst>
                                          <p:attrName>style.visibility</p:attrName>
                                        </p:attrNameLst>
                                      </p:cBhvr>
                                      <p:to>
                                        <p:strVal val="visible"/>
                                      </p:to>
                                    </p:set>
                                    <p:anim calcmode="lin" valueType="num">
                                      <p:cBhvr additive="base">
                                        <p:cTn id="25"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99">
                                            <p:txEl>
                                              <p:pRg st="6" end="6"/>
                                            </p:txEl>
                                          </p:spTgt>
                                        </p:tgtEl>
                                        <p:attrNameLst>
                                          <p:attrName>style.visibility</p:attrName>
                                        </p:attrNameLst>
                                      </p:cBhvr>
                                      <p:to>
                                        <p:strVal val="visible"/>
                                      </p:to>
                                    </p:set>
                                    <p:anim calcmode="lin" valueType="num">
                                      <p:cBhvr additive="base">
                                        <p:cTn id="29"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099">
                                            <p:txEl>
                                              <p:pRg st="7" end="7"/>
                                            </p:txEl>
                                          </p:spTgt>
                                        </p:tgtEl>
                                        <p:attrNameLst>
                                          <p:attrName>style.visibility</p:attrName>
                                        </p:attrNameLst>
                                      </p:cBhvr>
                                      <p:to>
                                        <p:strVal val="visible"/>
                                      </p:to>
                                    </p:set>
                                    <p:anim calcmode="lin" valueType="num">
                                      <p:cBhvr additive="base">
                                        <p:cTn id="33" dur="500" fill="hold"/>
                                        <p:tgtEl>
                                          <p:spTgt spid="409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9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 calcmode="lin" valueType="num">
                                      <p:cBhvr additive="base">
                                        <p:cTn id="37"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099">
                                            <p:txEl>
                                              <p:pRg st="9" end="9"/>
                                            </p:txEl>
                                          </p:spTgt>
                                        </p:tgtEl>
                                        <p:attrNameLst>
                                          <p:attrName>style.visibility</p:attrName>
                                        </p:attrNameLst>
                                      </p:cBhvr>
                                      <p:to>
                                        <p:strVal val="visible"/>
                                      </p:to>
                                    </p:set>
                                    <p:anim calcmode="lin" valueType="num">
                                      <p:cBhvr additive="base">
                                        <p:cTn id="41" dur="500" fill="hold"/>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99">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 calcmode="lin" valueType="num">
                                      <p:cBhvr additive="base">
                                        <p:cTn id="45" dur="500" fill="hold"/>
                                        <p:tgtEl>
                                          <p:spTgt spid="4099">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3"/>
          <p:cNvSpPr>
            <a:spLocks noGrp="1" noChangeArrowheads="1"/>
          </p:cNvSpPr>
          <p:nvPr>
            <p:ph type="body" idx="4294967295"/>
          </p:nvPr>
        </p:nvSpPr>
        <p:spPr>
          <a:xfrm>
            <a:off x="136525" y="1052513"/>
            <a:ext cx="8569325" cy="4608512"/>
          </a:xfrm>
        </p:spPr>
        <p:txBody>
          <a:bodyPr/>
          <a:lstStyle/>
          <a:p>
            <a:pPr marL="0" indent="0">
              <a:buFontTx/>
              <a:buNone/>
            </a:pPr>
            <a:r>
              <a:rPr lang="zh-CN" altLang="zh-CN" smtClean="0"/>
              <a:t>【例</a:t>
            </a:r>
            <a:r>
              <a:rPr lang="en-US" altLang="zh-CN" smtClean="0"/>
              <a:t>3-28</a:t>
            </a:r>
            <a:r>
              <a:rPr lang="zh-CN" altLang="zh-CN" smtClean="0"/>
              <a:t>】 对象的生存期分析。</a:t>
            </a:r>
            <a:endParaRPr lang="zh-CN" altLang="zh-CN" sz="3600" smtClean="0"/>
          </a:p>
          <a:p>
            <a:pPr lvl="1" eaLnBrk="1" hangingPunct="1">
              <a:buFontTx/>
              <a:buNone/>
            </a:pPr>
            <a:r>
              <a:rPr lang="en-US" altLang="zh-CN" sz="2400" b="1" smtClean="0"/>
              <a:t>//Eg3-28.cpp</a:t>
            </a:r>
            <a:endParaRPr lang="en-US" altLang="zh-CN" sz="2400" b="1" smtClean="0"/>
          </a:p>
          <a:p>
            <a:pPr lvl="1" eaLnBrk="1" hangingPunct="1">
              <a:buFontTx/>
              <a:buNone/>
            </a:pPr>
            <a:r>
              <a:rPr lang="en-US" altLang="zh-CN" sz="2000" b="1" smtClean="0"/>
              <a:t>#include &lt;iostream&gt;</a:t>
            </a:r>
            <a:endParaRPr lang="en-US" altLang="zh-CN" sz="2000" b="1" smtClean="0"/>
          </a:p>
          <a:p>
            <a:pPr lvl="1" eaLnBrk="1" hangingPunct="1">
              <a:buFontTx/>
              <a:buNone/>
            </a:pPr>
            <a:r>
              <a:rPr lang="en-US" altLang="zh-CN" sz="2000" b="1" smtClean="0"/>
              <a:t>using namespace std;</a:t>
            </a:r>
            <a:endParaRPr lang="en-US" altLang="zh-CN" sz="2000" b="1" smtClean="0"/>
          </a:p>
          <a:p>
            <a:pPr lvl="1" eaLnBrk="1" hangingPunct="1">
              <a:buFontTx/>
              <a:buNone/>
            </a:pPr>
            <a:r>
              <a:rPr lang="en-US" altLang="zh-CN" sz="2000" b="1" smtClean="0"/>
              <a:t>class X{</a:t>
            </a:r>
            <a:endParaRPr lang="en-US" altLang="zh-CN" sz="2000" b="1" smtClean="0"/>
          </a:p>
          <a:p>
            <a:pPr lvl="1" eaLnBrk="1" hangingPunct="1">
              <a:buFontTx/>
              <a:buNone/>
            </a:pPr>
            <a:r>
              <a:rPr lang="en-US" altLang="zh-CN" sz="2000" b="1" smtClean="0"/>
              <a:t>  public:</a:t>
            </a:r>
            <a:endParaRPr lang="en-US" altLang="zh-CN" sz="2000" b="1" smtClean="0"/>
          </a:p>
          <a:p>
            <a:pPr lvl="1" eaLnBrk="1" hangingPunct="1">
              <a:buFontTx/>
              <a:buNone/>
            </a:pPr>
            <a:r>
              <a:rPr lang="en-US" altLang="zh-CN" sz="2000" b="1" smtClean="0"/>
              <a:t>    X(int ii = 1){ i=ii; cout &lt;&lt; "X (" &lt;&lt; ii &lt;&lt; ") created" &lt;&lt; endl;}</a:t>
            </a:r>
            <a:endParaRPr lang="en-US" altLang="zh-CN" sz="2000" b="1" smtClean="0"/>
          </a:p>
          <a:p>
            <a:pPr lvl="1" eaLnBrk="1" hangingPunct="1">
              <a:buFontTx/>
              <a:buNone/>
            </a:pPr>
            <a:r>
              <a:rPr lang="en-US" altLang="zh-CN" sz="2000" b="1" smtClean="0"/>
              <a:t>    ~X(){ cout &lt;&lt; "X (" &lt;&lt; i &lt;&lt; ") destroyed" &lt;&lt; endl;  }</a:t>
            </a:r>
            <a:endParaRPr lang="en-US" altLang="zh-CN" sz="2000" b="1" smtClean="0"/>
          </a:p>
          <a:p>
            <a:pPr lvl="1" eaLnBrk="1" hangingPunct="1">
              <a:buFontTx/>
              <a:buNone/>
            </a:pPr>
            <a:r>
              <a:rPr lang="en-US" altLang="zh-CN" sz="2000" b="1" smtClean="0"/>
              <a:t>  private:</a:t>
            </a:r>
            <a:endParaRPr lang="en-US" altLang="zh-CN" sz="2000" b="1" smtClean="0"/>
          </a:p>
          <a:p>
            <a:pPr lvl="1" eaLnBrk="1" hangingPunct="1">
              <a:buFontTx/>
              <a:buNone/>
            </a:pPr>
            <a:r>
              <a:rPr lang="en-US" altLang="zh-CN" sz="2000" b="1" smtClean="0"/>
              <a:t>int i ;</a:t>
            </a:r>
            <a:endParaRPr lang="en-US" altLang="zh-CN" sz="2000" b="1" smtClean="0"/>
          </a:p>
          <a:p>
            <a:pPr lvl="1" eaLnBrk="1" hangingPunct="1">
              <a:buFontTx/>
              <a:buNone/>
            </a:pPr>
            <a:r>
              <a:rPr lang="en-US" altLang="zh-CN" sz="2000" b="1" smtClean="0"/>
              <a:t>};</a:t>
            </a:r>
            <a:endParaRPr lang="en-US" altLang="zh-CN" sz="2000" b="1" smtClean="0"/>
          </a:p>
          <a:p>
            <a:pPr lvl="1" eaLnBrk="1" hangingPunct="1"/>
            <a:endParaRPr lang="en-US" altLang="zh-CN" sz="2000" b="1" smtClean="0"/>
          </a:p>
        </p:txBody>
      </p:sp>
      <p:sp>
        <p:nvSpPr>
          <p:cNvPr id="4" name="Rectangle 2"/>
          <p:cNvSpPr txBox="1">
            <a:spLocks noChangeArrowheads="1"/>
          </p:cNvSpPr>
          <p:nvPr/>
        </p:nvSpPr>
        <p:spPr>
          <a:xfrm>
            <a:off x="457200" y="73025"/>
            <a:ext cx="8229600" cy="69215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sz="4000" b="1" kern="0" dirty="0"/>
              <a:t>3.12 </a:t>
            </a:r>
            <a:r>
              <a:rPr lang="zh-CN" altLang="en-US" sz="4000" b="1" kern="0" dirty="0">
                <a:solidFill>
                  <a:srgbClr val="0000CC"/>
                </a:solidFill>
              </a:rPr>
              <a:t>类的作用域</a:t>
            </a:r>
            <a:r>
              <a:rPr lang="zh-CN" altLang="en-US" sz="4000" b="1" kern="0" dirty="0">
                <a:solidFill>
                  <a:srgbClr val="FF3300"/>
                </a:solidFill>
              </a:rPr>
              <a:t>和对象的生存期</a:t>
            </a:r>
            <a:endParaRPr lang="zh-CN" altLang="en-US" sz="4000" b="1" kern="0" dirty="0">
              <a:solidFill>
                <a:srgbClr val="FF3300"/>
              </a:solidFill>
            </a:endParaRPr>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body" idx="4294967295"/>
          </p:nvPr>
        </p:nvSpPr>
        <p:spPr>
          <a:xfrm>
            <a:off x="323850" y="908050"/>
            <a:ext cx="8640763" cy="5689600"/>
          </a:xfrm>
        </p:spPr>
        <p:txBody>
          <a:bodyPr/>
          <a:lstStyle/>
          <a:p>
            <a:pPr lvl="1" eaLnBrk="1" hangingPunct="1">
              <a:lnSpc>
                <a:spcPct val="90000"/>
              </a:lnSpc>
              <a:buFontTx/>
              <a:buNone/>
            </a:pPr>
            <a:r>
              <a:rPr lang="en-US" altLang="zh-CN" sz="2000" b="1" smtClean="0"/>
              <a:t>class Z{</a:t>
            </a:r>
            <a:endParaRPr lang="en-US" altLang="zh-CN" sz="2000" b="1" smtClean="0"/>
          </a:p>
          <a:p>
            <a:pPr lvl="1" eaLnBrk="1" hangingPunct="1">
              <a:lnSpc>
                <a:spcPct val="90000"/>
              </a:lnSpc>
              <a:buFontTx/>
              <a:buNone/>
            </a:pPr>
            <a:r>
              <a:rPr lang="en-US" altLang="zh-CN" sz="2000" b="1" smtClean="0"/>
              <a:t>  public:</a:t>
            </a:r>
            <a:endParaRPr lang="en-US" altLang="zh-CN" sz="2000" b="1" smtClean="0"/>
          </a:p>
          <a:p>
            <a:pPr lvl="1" eaLnBrk="1" hangingPunct="1">
              <a:lnSpc>
                <a:spcPct val="90000"/>
              </a:lnSpc>
              <a:buFontTx/>
              <a:buNone/>
            </a:pPr>
            <a:r>
              <a:rPr lang="en-US" altLang="zh-CN" sz="2000" b="1" smtClean="0"/>
              <a:t>        Z():x3(3),x2(2){ cout &lt;&lt; "Z created" &lt;&lt; endl; }</a:t>
            </a:r>
            <a:endParaRPr lang="en-US" altLang="zh-CN" sz="2000" b="1" smtClean="0"/>
          </a:p>
          <a:p>
            <a:pPr lvl="1" eaLnBrk="1" hangingPunct="1">
              <a:lnSpc>
                <a:spcPct val="90000"/>
              </a:lnSpc>
              <a:buFontTx/>
              <a:buNone/>
            </a:pPr>
            <a:r>
              <a:rPr lang="en-US" altLang="zh-CN" sz="2000" b="1" smtClean="0"/>
              <a:t>        ~Z(){ cout &lt;&lt; "Z destroyed" &lt;&lt; endl; };</a:t>
            </a:r>
            <a:endParaRPr lang="en-US" altLang="zh-CN" sz="2000" b="1" smtClean="0"/>
          </a:p>
          <a:p>
            <a:pPr lvl="1" eaLnBrk="1" hangingPunct="1">
              <a:lnSpc>
                <a:spcPct val="90000"/>
              </a:lnSpc>
              <a:buFontTx/>
              <a:buNone/>
            </a:pPr>
            <a:r>
              <a:rPr lang="en-US" altLang="zh-CN" sz="2000" b="1" smtClean="0"/>
              <a:t>  private:</a:t>
            </a:r>
            <a:endParaRPr lang="en-US" altLang="zh-CN" sz="2000" b="1" smtClean="0"/>
          </a:p>
          <a:p>
            <a:pPr lvl="1" eaLnBrk="1" hangingPunct="1">
              <a:lnSpc>
                <a:spcPct val="90000"/>
              </a:lnSpc>
              <a:buFontTx/>
              <a:buNone/>
            </a:pPr>
            <a:r>
              <a:rPr lang="en-US" altLang="zh-CN" sz="2000" b="1" smtClean="0"/>
              <a:t>        X x1, x2, x3;</a:t>
            </a:r>
            <a:endParaRPr lang="en-US" altLang="zh-CN" sz="2000" b="1" smtClean="0"/>
          </a:p>
          <a:p>
            <a:pPr lvl="1" eaLnBrk="1" hangingPunct="1">
              <a:lnSpc>
                <a:spcPct val="90000"/>
              </a:lnSpc>
              <a:buFontTx/>
              <a:buNone/>
            </a:pPr>
            <a:r>
              <a:rPr lang="en-US" altLang="zh-CN" sz="2000" b="1" smtClean="0"/>
              <a:t>};</a:t>
            </a:r>
            <a:endParaRPr lang="en-US" altLang="zh-CN" sz="2000" b="1" smtClean="0"/>
          </a:p>
          <a:p>
            <a:pPr lvl="1" eaLnBrk="1" hangingPunct="1">
              <a:lnSpc>
                <a:spcPct val="90000"/>
              </a:lnSpc>
              <a:buFontTx/>
              <a:buNone/>
            </a:pPr>
            <a:r>
              <a:rPr lang="en-US" altLang="zh-CN" sz="2000" b="1" smtClean="0">
                <a:solidFill>
                  <a:srgbClr val="0000CC"/>
                </a:solidFill>
              </a:rPr>
              <a:t>X a(200);			//a</a:t>
            </a:r>
            <a:r>
              <a:rPr lang="zh-CN" altLang="en-US" sz="2000" b="1" smtClean="0">
                <a:solidFill>
                  <a:srgbClr val="0000CC"/>
                </a:solidFill>
              </a:rPr>
              <a:t>的生命期开始了</a:t>
            </a:r>
            <a:endParaRPr lang="zh-CN" altLang="en-US" sz="2000" b="1" smtClean="0">
              <a:solidFill>
                <a:srgbClr val="0000CC"/>
              </a:solidFill>
            </a:endParaRPr>
          </a:p>
          <a:p>
            <a:pPr lvl="1" eaLnBrk="1" hangingPunct="1">
              <a:lnSpc>
                <a:spcPct val="90000"/>
              </a:lnSpc>
              <a:buFontTx/>
              <a:buNone/>
            </a:pPr>
            <a:r>
              <a:rPr lang="en-US" altLang="zh-CN" sz="2000" b="1" smtClean="0"/>
              <a:t>void main (void){</a:t>
            </a:r>
            <a:endParaRPr lang="en-US" altLang="zh-CN" sz="2000" b="1" smtClean="0"/>
          </a:p>
          <a:p>
            <a:pPr lvl="1" eaLnBrk="1" hangingPunct="1">
              <a:lnSpc>
                <a:spcPct val="90000"/>
              </a:lnSpc>
              <a:buFontTx/>
              <a:buNone/>
            </a:pPr>
            <a:r>
              <a:rPr lang="en-US" altLang="zh-CN" sz="2000" b="1" smtClean="0"/>
              <a:t>    Z z;	  </a:t>
            </a:r>
            <a:r>
              <a:rPr lang="en-US" altLang="zh-CN" sz="1400" b="1" smtClean="0"/>
              <a:t>//z</a:t>
            </a:r>
            <a:r>
              <a:rPr lang="zh-CN" altLang="en-US" sz="1400" b="1" smtClean="0"/>
              <a:t>的生命期开始了，且其成员对象</a:t>
            </a:r>
            <a:r>
              <a:rPr lang="en-US" altLang="zh-CN" sz="1400" b="1" smtClean="0"/>
              <a:t>x1\x2\x3</a:t>
            </a:r>
            <a:r>
              <a:rPr lang="zh-CN" altLang="en-US" sz="1400" b="1" smtClean="0"/>
              <a:t>的生命期也开始了，且先于它</a:t>
            </a:r>
            <a:endParaRPr lang="zh-CN" altLang="en-US" sz="1400" b="1" smtClean="0"/>
          </a:p>
          <a:p>
            <a:pPr lvl="1" eaLnBrk="1" hangingPunct="1">
              <a:lnSpc>
                <a:spcPct val="90000"/>
              </a:lnSpc>
              <a:buFontTx/>
              <a:buNone/>
            </a:pPr>
            <a:r>
              <a:rPr lang="zh-CN" altLang="en-US" sz="2000" b="1" smtClean="0"/>
              <a:t>    </a:t>
            </a:r>
            <a:r>
              <a:rPr lang="en-US" altLang="zh-CN" sz="2000" b="1" smtClean="0"/>
              <a:t>{</a:t>
            </a:r>
            <a:endParaRPr lang="en-US" altLang="zh-CN" sz="2000" b="1" smtClean="0"/>
          </a:p>
          <a:p>
            <a:pPr lvl="1" eaLnBrk="1" hangingPunct="1">
              <a:lnSpc>
                <a:spcPct val="90000"/>
              </a:lnSpc>
              <a:buFontTx/>
              <a:buNone/>
            </a:pPr>
            <a:r>
              <a:rPr lang="en-US" altLang="zh-CN" sz="2000" b="1" smtClean="0"/>
              <a:t>         X c(100);		//c</a:t>
            </a:r>
            <a:r>
              <a:rPr lang="zh-CN" altLang="en-US" sz="2000" b="1" smtClean="0"/>
              <a:t>的生命期开始了</a:t>
            </a:r>
            <a:endParaRPr lang="zh-CN" altLang="en-US" sz="2000" b="1" smtClean="0"/>
          </a:p>
          <a:p>
            <a:pPr lvl="1" eaLnBrk="1" hangingPunct="1">
              <a:lnSpc>
                <a:spcPct val="90000"/>
              </a:lnSpc>
              <a:buFontTx/>
              <a:buNone/>
            </a:pPr>
            <a:r>
              <a:rPr lang="zh-CN" altLang="en-US" sz="2000" b="1" smtClean="0"/>
              <a:t>         </a:t>
            </a:r>
            <a:r>
              <a:rPr lang="en-US" altLang="zh-CN" sz="2000" b="1" smtClean="0"/>
              <a:t>static X b(50);		//b</a:t>
            </a:r>
            <a:r>
              <a:rPr lang="zh-CN" altLang="en-US" sz="2000" b="1" smtClean="0"/>
              <a:t>的生命期开始了</a:t>
            </a:r>
            <a:endParaRPr lang="zh-CN" altLang="en-US" sz="2000" b="1" smtClean="0"/>
          </a:p>
          <a:p>
            <a:pPr lvl="1" eaLnBrk="1" hangingPunct="1">
              <a:lnSpc>
                <a:spcPct val="90000"/>
              </a:lnSpc>
              <a:buFontTx/>
              <a:buNone/>
            </a:pPr>
            <a:r>
              <a:rPr lang="zh-CN" altLang="en-US" sz="2000" b="1" smtClean="0">
                <a:solidFill>
                  <a:srgbClr val="0000CC"/>
                </a:solidFill>
              </a:rPr>
              <a:t>    </a:t>
            </a:r>
            <a:r>
              <a:rPr lang="en-US" altLang="zh-CN" sz="2000" b="1" smtClean="0">
                <a:solidFill>
                  <a:srgbClr val="0000CC"/>
                </a:solidFill>
              </a:rPr>
              <a:t>}				//c</a:t>
            </a:r>
            <a:r>
              <a:rPr lang="zh-CN" altLang="en-US" sz="2000" b="1" smtClean="0">
                <a:solidFill>
                  <a:srgbClr val="0000CC"/>
                </a:solidFill>
              </a:rPr>
              <a:t>的生命期结束了</a:t>
            </a:r>
            <a:endParaRPr lang="zh-CN" altLang="en-US" sz="2000" b="1" smtClean="0">
              <a:solidFill>
                <a:srgbClr val="0000CC"/>
              </a:solidFill>
            </a:endParaRPr>
          </a:p>
          <a:p>
            <a:pPr lvl="1" eaLnBrk="1" hangingPunct="1">
              <a:lnSpc>
                <a:spcPct val="90000"/>
              </a:lnSpc>
              <a:buFontTx/>
              <a:buNone/>
            </a:pPr>
            <a:r>
              <a:rPr lang="en-US" altLang="zh-CN" sz="2000" b="1" smtClean="0">
                <a:solidFill>
                  <a:srgbClr val="0000CC"/>
                </a:solidFill>
              </a:rPr>
              <a:t>} 					//z</a:t>
            </a:r>
            <a:r>
              <a:rPr lang="zh-CN" altLang="en-US" sz="2000" b="1" smtClean="0">
                <a:solidFill>
                  <a:srgbClr val="0000CC"/>
                </a:solidFill>
              </a:rPr>
              <a:t>、</a:t>
            </a:r>
            <a:r>
              <a:rPr lang="en-US" altLang="zh-CN" sz="2000" b="1" smtClean="0">
                <a:solidFill>
                  <a:srgbClr val="0000CC"/>
                </a:solidFill>
              </a:rPr>
              <a:t>x3</a:t>
            </a:r>
            <a:r>
              <a:rPr lang="zh-CN" altLang="en-US" sz="2000" b="1" smtClean="0">
                <a:solidFill>
                  <a:srgbClr val="0000CC"/>
                </a:solidFill>
              </a:rPr>
              <a:t>、</a:t>
            </a:r>
            <a:r>
              <a:rPr lang="en-US" altLang="zh-CN" sz="2000" b="1" smtClean="0">
                <a:solidFill>
                  <a:srgbClr val="0000CC"/>
                </a:solidFill>
              </a:rPr>
              <a:t>x2</a:t>
            </a:r>
            <a:r>
              <a:rPr lang="zh-CN" altLang="en-US" sz="2000" b="1" smtClean="0">
                <a:solidFill>
                  <a:srgbClr val="0000CC"/>
                </a:solidFill>
              </a:rPr>
              <a:t>、</a:t>
            </a:r>
            <a:r>
              <a:rPr lang="en-US" altLang="zh-CN" sz="2000" b="1" smtClean="0">
                <a:solidFill>
                  <a:srgbClr val="0000CC"/>
                </a:solidFill>
              </a:rPr>
              <a:t>x1</a:t>
            </a:r>
            <a:r>
              <a:rPr lang="zh-CN" altLang="en-US" sz="2000" b="1" smtClean="0">
                <a:solidFill>
                  <a:srgbClr val="0000CC"/>
                </a:solidFill>
              </a:rPr>
              <a:t>的生命期依次结束</a:t>
            </a:r>
            <a:endParaRPr lang="zh-CN" altLang="en-US" sz="2000" b="1" smtClean="0">
              <a:solidFill>
                <a:srgbClr val="0000CC"/>
              </a:solidFill>
            </a:endParaRPr>
          </a:p>
          <a:p>
            <a:pPr lvl="1" eaLnBrk="1" hangingPunct="1">
              <a:lnSpc>
                <a:spcPct val="90000"/>
              </a:lnSpc>
              <a:buFontTx/>
              <a:buNone/>
            </a:pPr>
            <a:r>
              <a:rPr lang="zh-CN" altLang="en-US" sz="2000" b="1" smtClean="0"/>
              <a:t>                     	</a:t>
            </a:r>
            <a:r>
              <a:rPr lang="en-US" altLang="zh-CN" sz="2000" b="1" smtClean="0"/>
              <a:t>//main()</a:t>
            </a:r>
            <a:r>
              <a:rPr lang="zh-CN" altLang="en-US" sz="2000" b="1" smtClean="0"/>
              <a:t>函数结束后，</a:t>
            </a:r>
            <a:r>
              <a:rPr lang="en-US" altLang="zh-CN" sz="2000" b="1" smtClean="0"/>
              <a:t>b </a:t>
            </a:r>
            <a:r>
              <a:rPr lang="zh-CN" altLang="en-US" sz="2000" b="1" smtClean="0">
                <a:solidFill>
                  <a:srgbClr val="0000CC"/>
                </a:solidFill>
              </a:rPr>
              <a:t>、</a:t>
            </a:r>
            <a:r>
              <a:rPr lang="en-US" altLang="zh-CN" sz="2000" b="1" smtClean="0"/>
              <a:t> a</a:t>
            </a:r>
            <a:r>
              <a:rPr lang="zh-CN" altLang="en-US" sz="2000" b="1" smtClean="0"/>
              <a:t>的生命期才结束</a:t>
            </a:r>
            <a:endParaRPr lang="zh-CN" altLang="en-US" sz="2000" b="1" smtClean="0"/>
          </a:p>
        </p:txBody>
      </p:sp>
      <p:sp>
        <p:nvSpPr>
          <p:cNvPr id="4" name="Rectangle 2"/>
          <p:cNvSpPr txBox="1">
            <a:spLocks noChangeArrowheads="1"/>
          </p:cNvSpPr>
          <p:nvPr/>
        </p:nvSpPr>
        <p:spPr>
          <a:xfrm>
            <a:off x="457200" y="73025"/>
            <a:ext cx="8229600" cy="69215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sz="4000" b="1" kern="0" dirty="0"/>
              <a:t>3.12 </a:t>
            </a:r>
            <a:r>
              <a:rPr lang="zh-CN" altLang="en-US" sz="4000" b="1" kern="0" dirty="0">
                <a:solidFill>
                  <a:srgbClr val="0000CC"/>
                </a:solidFill>
              </a:rPr>
              <a:t>类的作用域</a:t>
            </a:r>
            <a:r>
              <a:rPr lang="zh-CN" altLang="en-US" sz="4000" b="1" kern="0" dirty="0">
                <a:solidFill>
                  <a:srgbClr val="FF3300"/>
                </a:solidFill>
              </a:rPr>
              <a:t>和对象的生存期</a:t>
            </a:r>
            <a:endParaRPr lang="zh-CN" altLang="en-US" sz="4000" b="1" kern="0"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0">
                                            <p:txEl>
                                              <p:pRg st="7" end="7"/>
                                            </p:txEl>
                                          </p:spTgt>
                                        </p:tgtEl>
                                        <p:attrNameLst>
                                          <p:attrName>style.visibility</p:attrName>
                                        </p:attrNameLst>
                                      </p:cBhvr>
                                      <p:to>
                                        <p:strVal val="visible"/>
                                      </p:to>
                                    </p:set>
                                    <p:anim calcmode="lin" valueType="num">
                                      <p:cBhvr additive="base">
                                        <p:cTn id="7" dur="500" fill="hold"/>
                                        <p:tgtEl>
                                          <p:spTgt spid="119810">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0">
                                            <p:txEl>
                                              <p:pRg st="8" end="8"/>
                                            </p:txEl>
                                          </p:spTgt>
                                        </p:tgtEl>
                                        <p:attrNameLst>
                                          <p:attrName>style.visibility</p:attrName>
                                        </p:attrNameLst>
                                      </p:cBhvr>
                                      <p:to>
                                        <p:strVal val="visible"/>
                                      </p:to>
                                    </p:set>
                                    <p:anim calcmode="lin" valueType="num">
                                      <p:cBhvr additive="base">
                                        <p:cTn id="13" dur="500" fill="hold"/>
                                        <p:tgtEl>
                                          <p:spTgt spid="119810">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0">
                                            <p:txEl>
                                              <p:pRg st="9" end="9"/>
                                            </p:txEl>
                                          </p:spTgt>
                                        </p:tgtEl>
                                        <p:attrNameLst>
                                          <p:attrName>style.visibility</p:attrName>
                                        </p:attrNameLst>
                                      </p:cBhvr>
                                      <p:to>
                                        <p:strVal val="visible"/>
                                      </p:to>
                                    </p:set>
                                    <p:anim calcmode="lin" valueType="num">
                                      <p:cBhvr additive="base">
                                        <p:cTn id="19" dur="500" fill="hold"/>
                                        <p:tgtEl>
                                          <p:spTgt spid="119810">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0">
                                            <p:txEl>
                                              <p:pRg st="10" end="10"/>
                                            </p:txEl>
                                          </p:spTgt>
                                        </p:tgtEl>
                                        <p:attrNameLst>
                                          <p:attrName>style.visibility</p:attrName>
                                        </p:attrNameLst>
                                      </p:cBhvr>
                                      <p:to>
                                        <p:strVal val="visible"/>
                                      </p:to>
                                    </p:set>
                                    <p:anim calcmode="lin" valueType="num">
                                      <p:cBhvr additive="base">
                                        <p:cTn id="25" dur="500" fill="hold"/>
                                        <p:tgtEl>
                                          <p:spTgt spid="119810">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0">
                                            <p:txEl>
                                              <p:pRg st="10" end="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9810">
                                            <p:txEl>
                                              <p:pRg st="11" end="11"/>
                                            </p:txEl>
                                          </p:spTgt>
                                        </p:tgtEl>
                                        <p:attrNameLst>
                                          <p:attrName>style.visibility</p:attrName>
                                        </p:attrNameLst>
                                      </p:cBhvr>
                                      <p:to>
                                        <p:strVal val="visible"/>
                                      </p:to>
                                    </p:set>
                                    <p:anim calcmode="lin" valueType="num">
                                      <p:cBhvr additive="base">
                                        <p:cTn id="29" dur="500" fill="hold"/>
                                        <p:tgtEl>
                                          <p:spTgt spid="119810">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9810">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9810">
                                            <p:txEl>
                                              <p:pRg st="12" end="12"/>
                                            </p:txEl>
                                          </p:spTgt>
                                        </p:tgtEl>
                                        <p:attrNameLst>
                                          <p:attrName>style.visibility</p:attrName>
                                        </p:attrNameLst>
                                      </p:cBhvr>
                                      <p:to>
                                        <p:strVal val="visible"/>
                                      </p:to>
                                    </p:set>
                                    <p:anim calcmode="lin" valueType="num">
                                      <p:cBhvr additive="base">
                                        <p:cTn id="33" dur="500" fill="hold"/>
                                        <p:tgtEl>
                                          <p:spTgt spid="119810">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981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9810">
                                            <p:txEl>
                                              <p:pRg st="13" end="13"/>
                                            </p:txEl>
                                          </p:spTgt>
                                        </p:tgtEl>
                                        <p:attrNameLst>
                                          <p:attrName>style.visibility</p:attrName>
                                        </p:attrNameLst>
                                      </p:cBhvr>
                                      <p:to>
                                        <p:strVal val="visible"/>
                                      </p:to>
                                    </p:set>
                                    <p:anim calcmode="lin" valueType="num">
                                      <p:cBhvr additive="base">
                                        <p:cTn id="39" dur="500" fill="hold"/>
                                        <p:tgtEl>
                                          <p:spTgt spid="119810">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981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9810">
                                            <p:txEl>
                                              <p:pRg st="14" end="14"/>
                                            </p:txEl>
                                          </p:spTgt>
                                        </p:tgtEl>
                                        <p:attrNameLst>
                                          <p:attrName>style.visibility</p:attrName>
                                        </p:attrNameLst>
                                      </p:cBhvr>
                                      <p:to>
                                        <p:strVal val="visible"/>
                                      </p:to>
                                    </p:set>
                                    <p:anim calcmode="lin" valueType="num">
                                      <p:cBhvr additive="base">
                                        <p:cTn id="45" dur="500" fill="hold"/>
                                        <p:tgtEl>
                                          <p:spTgt spid="119810">
                                            <p:txEl>
                                              <p:pRg st="14" end="1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98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9810">
                                            <p:txEl>
                                              <p:pRg st="15" end="15"/>
                                            </p:txEl>
                                          </p:spTgt>
                                        </p:tgtEl>
                                        <p:attrNameLst>
                                          <p:attrName>style.visibility</p:attrName>
                                        </p:attrNameLst>
                                      </p:cBhvr>
                                      <p:to>
                                        <p:strVal val="visible"/>
                                      </p:to>
                                    </p:set>
                                    <p:anim calcmode="lin" valueType="num">
                                      <p:cBhvr additive="base">
                                        <p:cTn id="51" dur="500" fill="hold"/>
                                        <p:tgtEl>
                                          <p:spTgt spid="119810">
                                            <p:txEl>
                                              <p:pRg st="15" end="1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9810">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a:xfrm>
            <a:off x="661988" y="115888"/>
            <a:ext cx="7772400" cy="863600"/>
          </a:xfrm>
        </p:spPr>
        <p:txBody>
          <a:bodyPr/>
          <a:lstStyle/>
          <a:p>
            <a:pPr eaLnBrk="1" hangingPunct="1"/>
            <a:r>
              <a:rPr lang="en-US" altLang="zh-CN" b="1" smtClean="0"/>
              <a:t>3.13 </a:t>
            </a:r>
            <a:r>
              <a:rPr lang="zh-CN" altLang="en-US" b="1" smtClean="0">
                <a:solidFill>
                  <a:srgbClr val="FF3300"/>
                </a:solidFill>
              </a:rPr>
              <a:t>友元</a:t>
            </a:r>
            <a:endParaRPr lang="zh-CN" altLang="en-US" b="1" smtClean="0">
              <a:solidFill>
                <a:srgbClr val="FF3300"/>
              </a:solidFill>
            </a:endParaRPr>
          </a:p>
        </p:txBody>
      </p:sp>
      <p:sp>
        <p:nvSpPr>
          <p:cNvPr id="82947" name="Rectangle 3"/>
          <p:cNvSpPr>
            <a:spLocks noGrp="1" noChangeArrowheads="1"/>
          </p:cNvSpPr>
          <p:nvPr>
            <p:ph type="body" idx="1"/>
          </p:nvPr>
        </p:nvSpPr>
        <p:spPr>
          <a:xfrm>
            <a:off x="203200" y="979488"/>
            <a:ext cx="8689975" cy="5545137"/>
          </a:xfrm>
        </p:spPr>
        <p:txBody>
          <a:bodyPr/>
          <a:lstStyle/>
          <a:p>
            <a:pPr eaLnBrk="1" hangingPunct="1">
              <a:buFontTx/>
              <a:buNone/>
              <a:defRPr/>
            </a:pPr>
            <a:r>
              <a:rPr lang="en-US" altLang="zh-CN" b="1" dirty="0">
                <a:solidFill>
                  <a:srgbClr val="0000CC"/>
                </a:solidFill>
              </a:rPr>
              <a:t>1</a:t>
            </a:r>
            <a:r>
              <a:rPr lang="zh-CN" altLang="en-US" b="1" dirty="0">
                <a:solidFill>
                  <a:srgbClr val="0000CC"/>
                </a:solidFill>
              </a:rPr>
              <a:t>、友元的概念</a:t>
            </a:r>
            <a:endParaRPr lang="zh-CN" altLang="en-US" b="1" dirty="0">
              <a:solidFill>
                <a:srgbClr val="0000CC"/>
              </a:solidFill>
            </a:endParaRPr>
          </a:p>
          <a:p>
            <a:pPr lvl="1" eaLnBrk="1" hangingPunct="1">
              <a:defRPr/>
            </a:pPr>
            <a:r>
              <a:rPr lang="zh-CN" altLang="en-US" sz="2400" b="1" dirty="0"/>
              <a:t>类的封装性使得使</a:t>
            </a:r>
            <a:r>
              <a:rPr lang="zh-CN" altLang="en-US" sz="2400" b="1" dirty="0">
                <a:solidFill>
                  <a:srgbClr val="FF0000"/>
                </a:solidFill>
              </a:rPr>
              <a:t>该类外部的函数</a:t>
            </a:r>
            <a:r>
              <a:rPr lang="zh-CN" altLang="en-US" sz="2400" b="1" dirty="0"/>
              <a:t>只能访问其</a:t>
            </a:r>
            <a:r>
              <a:rPr lang="en-US" altLang="zh-CN" sz="2400" b="1" dirty="0"/>
              <a:t>public</a:t>
            </a:r>
            <a:r>
              <a:rPr lang="zh-CN" altLang="en-US" sz="2400" b="1" dirty="0"/>
              <a:t>成员。但类可以授予指定函数特权，让它可以访问该类的所有成员</a:t>
            </a:r>
            <a:r>
              <a:rPr lang="en-US" altLang="zh-CN" sz="2400" b="1" dirty="0"/>
              <a:t>——</a:t>
            </a:r>
            <a:r>
              <a:rPr lang="zh-CN" altLang="en-US" sz="2400" b="1" dirty="0"/>
              <a:t>括</a:t>
            </a:r>
            <a:r>
              <a:rPr lang="en-US" altLang="zh-CN" sz="2400" b="1" dirty="0"/>
              <a:t>public</a:t>
            </a:r>
            <a:r>
              <a:rPr lang="zh-CN" altLang="en-US" sz="2400" b="1" dirty="0"/>
              <a:t>、</a:t>
            </a:r>
            <a:r>
              <a:rPr lang="en-US" altLang="zh-CN" sz="2400" b="1" dirty="0"/>
              <a:t>protected</a:t>
            </a:r>
            <a:r>
              <a:rPr lang="zh-CN" altLang="en-US" sz="2400" b="1" dirty="0"/>
              <a:t>、</a:t>
            </a:r>
            <a:r>
              <a:rPr lang="en-US" altLang="zh-CN" sz="2400" b="1" dirty="0"/>
              <a:t>private</a:t>
            </a:r>
            <a:r>
              <a:rPr lang="zh-CN" altLang="en-US" sz="2400" b="1" dirty="0"/>
              <a:t>类型的成员。这个获得了特权的函数就是</a:t>
            </a:r>
            <a:r>
              <a:rPr lang="zh-CN" altLang="en-US" sz="2400" b="1" dirty="0">
                <a:solidFill>
                  <a:srgbClr val="FF0000"/>
                </a:solidFill>
              </a:rPr>
              <a:t>友元</a:t>
            </a:r>
            <a:r>
              <a:rPr lang="zh-CN" altLang="en-US" sz="2400" b="1" dirty="0"/>
              <a:t>。</a:t>
            </a:r>
            <a:endParaRPr lang="zh-CN" altLang="en-US" sz="2400" b="1" dirty="0"/>
          </a:p>
          <a:p>
            <a:pPr marL="0" indent="0" eaLnBrk="1" hangingPunct="1">
              <a:buFontTx/>
              <a:buNone/>
              <a:defRPr/>
            </a:pPr>
            <a:r>
              <a:rPr lang="en-US" altLang="zh-CN" b="1" dirty="0">
                <a:solidFill>
                  <a:srgbClr val="0000CC"/>
                </a:solidFill>
              </a:rPr>
              <a:t>2、</a:t>
            </a:r>
            <a:r>
              <a:rPr lang="zh-CN" altLang="en-US" b="1" dirty="0">
                <a:solidFill>
                  <a:srgbClr val="0000CC"/>
                </a:solidFill>
              </a:rPr>
              <a:t>友元函数的声明与定义</a:t>
            </a:r>
            <a:endParaRPr lang="zh-CN" altLang="en-US" b="1" dirty="0">
              <a:solidFill>
                <a:srgbClr val="0000CC"/>
              </a:solidFill>
            </a:endParaRPr>
          </a:p>
          <a:p>
            <a:pPr lvl="1" eaLnBrk="1" hangingPunct="1">
              <a:buFontTx/>
              <a:buNone/>
              <a:defRPr/>
            </a:pPr>
            <a:r>
              <a:rPr lang="en-US" altLang="zh-CN" sz="2400" b="1" dirty="0"/>
              <a:t>class X{</a:t>
            </a:r>
            <a:endParaRPr lang="en-US" altLang="zh-CN" sz="2400" b="1" dirty="0"/>
          </a:p>
          <a:p>
            <a:pPr lvl="1" eaLnBrk="1" hangingPunct="1">
              <a:buFontTx/>
              <a:buNone/>
              <a:defRPr/>
            </a:pPr>
            <a:r>
              <a:rPr lang="en-US" altLang="zh-CN" sz="2400" b="1" dirty="0"/>
              <a:t>    ……</a:t>
            </a:r>
            <a:endParaRPr lang="en-US" altLang="zh-CN" sz="2400" b="1" dirty="0"/>
          </a:p>
          <a:p>
            <a:pPr lvl="1" eaLnBrk="1" hangingPunct="1">
              <a:buFontTx/>
              <a:buNone/>
              <a:defRPr/>
            </a:pPr>
            <a:r>
              <a:rPr lang="en-US" altLang="zh-CN" sz="2400" b="1" dirty="0"/>
              <a:t>    </a:t>
            </a:r>
            <a:r>
              <a:rPr lang="en-US" altLang="zh-CN" sz="2400" b="1" dirty="0">
                <a:solidFill>
                  <a:srgbClr val="FF3300"/>
                </a:solidFill>
              </a:rPr>
              <a:t>friend  T  f(…);</a:t>
            </a:r>
            <a:r>
              <a:rPr lang="en-US" altLang="zh-CN" sz="2400" b="1" dirty="0"/>
              <a:t>      </a:t>
            </a:r>
            <a:r>
              <a:rPr lang="en-US" altLang="zh-CN" sz="1800" b="1" dirty="0"/>
              <a:t>//</a:t>
            </a:r>
            <a:r>
              <a:rPr lang="zh-CN" altLang="en-US" sz="1800" b="1" dirty="0"/>
              <a:t>声明</a:t>
            </a:r>
            <a:r>
              <a:rPr lang="en-US" altLang="zh-CN" sz="1800" b="1" dirty="0"/>
              <a:t>f</a:t>
            </a:r>
            <a:r>
              <a:rPr lang="zh-CN" altLang="en-US" sz="1800" b="1" dirty="0"/>
              <a:t>为</a:t>
            </a:r>
            <a:r>
              <a:rPr lang="en-US" altLang="zh-CN" sz="1800" b="1" dirty="0"/>
              <a:t>X</a:t>
            </a:r>
            <a:r>
              <a:rPr lang="zh-CN" altLang="en-US" sz="1800" b="1" dirty="0"/>
              <a:t>类的友元，</a:t>
            </a:r>
            <a:r>
              <a:rPr lang="en-US" altLang="zh-CN" sz="1800" b="1" dirty="0">
                <a:solidFill>
                  <a:srgbClr val="0000CC"/>
                </a:solidFill>
              </a:rPr>
              <a:t>f</a:t>
            </a:r>
            <a:r>
              <a:rPr lang="zh-CN" altLang="en-US" sz="1800" b="1" dirty="0">
                <a:solidFill>
                  <a:srgbClr val="0000CC"/>
                </a:solidFill>
              </a:rPr>
              <a:t>的形参通常是</a:t>
            </a:r>
            <a:r>
              <a:rPr lang="en-US" altLang="zh-CN" sz="1800" b="1" dirty="0">
                <a:solidFill>
                  <a:srgbClr val="0000CC"/>
                </a:solidFill>
              </a:rPr>
              <a:t>X</a:t>
            </a:r>
            <a:r>
              <a:rPr lang="zh-CN" altLang="en-US" sz="1800" b="1" dirty="0">
                <a:solidFill>
                  <a:srgbClr val="0000CC"/>
                </a:solidFill>
              </a:rPr>
              <a:t>类的对象</a:t>
            </a:r>
            <a:endParaRPr lang="zh-CN" altLang="en-US" sz="1800" b="1" dirty="0">
              <a:solidFill>
                <a:srgbClr val="0000CC"/>
              </a:solidFill>
            </a:endParaRPr>
          </a:p>
          <a:p>
            <a:pPr lvl="1" eaLnBrk="1" hangingPunct="1">
              <a:buFontTx/>
              <a:buNone/>
              <a:defRPr/>
            </a:pPr>
            <a:r>
              <a:rPr lang="en-US" altLang="zh-CN" sz="2400" b="1" dirty="0"/>
              <a:t>};</a:t>
            </a:r>
            <a:endParaRPr lang="en-US" altLang="zh-CN" sz="2400" b="1" dirty="0"/>
          </a:p>
          <a:p>
            <a:pPr lvl="1" eaLnBrk="1" hangingPunct="1">
              <a:buFontTx/>
              <a:buNone/>
              <a:defRPr/>
            </a:pPr>
            <a:r>
              <a:rPr lang="en-US" altLang="zh-CN" sz="2400" b="1" dirty="0"/>
              <a:t>……</a:t>
            </a:r>
            <a:endParaRPr lang="en-US" altLang="zh-CN" sz="2400" b="1" dirty="0"/>
          </a:p>
          <a:p>
            <a:pPr lvl="1" eaLnBrk="1" hangingPunct="1">
              <a:buFontTx/>
              <a:buNone/>
              <a:defRPr/>
            </a:pPr>
            <a:r>
              <a:rPr lang="en-US" altLang="zh-CN" sz="2400" b="1" dirty="0">
                <a:solidFill>
                  <a:srgbClr val="FF3300"/>
                </a:solidFill>
              </a:rPr>
              <a:t>T  f(…) { …… }</a:t>
            </a:r>
            <a:r>
              <a:rPr lang="en-US" altLang="zh-CN" sz="2400" b="1" dirty="0"/>
              <a:t>          </a:t>
            </a:r>
            <a:r>
              <a:rPr lang="en-US" altLang="zh-CN" sz="1400" b="1" dirty="0"/>
              <a:t>//</a:t>
            </a:r>
            <a:r>
              <a:rPr lang="zh-CN" altLang="en-US" sz="1400" b="1" dirty="0"/>
              <a:t>友元不是类成员函数，定义时不能用“</a:t>
            </a:r>
            <a:r>
              <a:rPr lang="en-US" altLang="zh-CN" sz="1400" b="1" dirty="0"/>
              <a:t>X::f”</a:t>
            </a:r>
            <a:r>
              <a:rPr lang="zh-CN" altLang="en-US" sz="1400" b="1" dirty="0"/>
              <a:t>限定函数名</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2" end="2"/>
                                            </p:txEl>
                                          </p:spTgt>
                                        </p:tgtEl>
                                        <p:attrNameLst>
                                          <p:attrName>style.visibility</p:attrName>
                                        </p:attrNameLst>
                                      </p:cBhvr>
                                      <p:to>
                                        <p:strVal val="visible"/>
                                      </p:to>
                                    </p:set>
                                    <p:anim calcmode="lin" valueType="num">
                                      <p:cBhvr additive="base">
                                        <p:cTn id="7"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3" end="3"/>
                                            </p:txEl>
                                          </p:spTgt>
                                        </p:tgtEl>
                                        <p:attrNameLst>
                                          <p:attrName>style.visibility</p:attrName>
                                        </p:attrNameLst>
                                      </p:cBhvr>
                                      <p:to>
                                        <p:strVal val="visible"/>
                                      </p:to>
                                    </p:set>
                                    <p:anim calcmode="lin" valueType="num">
                                      <p:cBhvr additive="base">
                                        <p:cTn id="13"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2947">
                                            <p:txEl>
                                              <p:pRg st="4" end="4"/>
                                            </p:txEl>
                                          </p:spTgt>
                                        </p:tgtEl>
                                        <p:attrNameLst>
                                          <p:attrName>style.visibility</p:attrName>
                                        </p:attrNameLst>
                                      </p:cBhvr>
                                      <p:to>
                                        <p:strVal val="visible"/>
                                      </p:to>
                                    </p:set>
                                    <p:anim calcmode="lin" valueType="num">
                                      <p:cBhvr additive="base">
                                        <p:cTn id="17"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294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2947">
                                            <p:txEl>
                                              <p:pRg st="5" end="5"/>
                                            </p:txEl>
                                          </p:spTgt>
                                        </p:tgtEl>
                                        <p:attrNameLst>
                                          <p:attrName>style.visibility</p:attrName>
                                        </p:attrNameLst>
                                      </p:cBhvr>
                                      <p:to>
                                        <p:strVal val="visible"/>
                                      </p:to>
                                    </p:set>
                                    <p:anim calcmode="lin" valueType="num">
                                      <p:cBhvr additive="base">
                                        <p:cTn id="21"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294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2947">
                                            <p:txEl>
                                              <p:pRg st="6" end="6"/>
                                            </p:txEl>
                                          </p:spTgt>
                                        </p:tgtEl>
                                        <p:attrNameLst>
                                          <p:attrName>style.visibility</p:attrName>
                                        </p:attrNameLst>
                                      </p:cBhvr>
                                      <p:to>
                                        <p:strVal val="visible"/>
                                      </p:to>
                                    </p:set>
                                    <p:anim calcmode="lin" valueType="num">
                                      <p:cBhvr additive="base">
                                        <p:cTn id="25"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82947">
                                            <p:txEl>
                                              <p:pRg st="7" end="7"/>
                                            </p:txEl>
                                          </p:spTgt>
                                        </p:tgtEl>
                                        <p:attrNameLst>
                                          <p:attrName>style.visibility</p:attrName>
                                        </p:attrNameLst>
                                      </p:cBhvr>
                                      <p:to>
                                        <p:strVal val="visible"/>
                                      </p:to>
                                    </p:set>
                                    <p:animEffect transition="in" filter="wipe(down)">
                                      <p:cBhvr>
                                        <p:cTn id="31" dur="500"/>
                                        <p:tgtEl>
                                          <p:spTgt spid="82947">
                                            <p:txEl>
                                              <p:pRg st="7" end="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2947">
                                            <p:txEl>
                                              <p:pRg st="8" end="8"/>
                                            </p:txEl>
                                          </p:spTgt>
                                        </p:tgtEl>
                                        <p:attrNameLst>
                                          <p:attrName>style.visibility</p:attrName>
                                        </p:attrNameLst>
                                      </p:cBhvr>
                                      <p:to>
                                        <p:strVal val="visible"/>
                                      </p:to>
                                    </p:set>
                                    <p:animEffect transition="in" filter="wipe(down)">
                                      <p:cBhvr>
                                        <p:cTn id="34" dur="500"/>
                                        <p:tgtEl>
                                          <p:spTgt spid="82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3"/>
          <p:cNvSpPr>
            <a:spLocks noGrp="1" noChangeArrowheads="1"/>
          </p:cNvSpPr>
          <p:nvPr>
            <p:ph type="body" idx="1"/>
          </p:nvPr>
        </p:nvSpPr>
        <p:spPr>
          <a:xfrm>
            <a:off x="323850" y="1196975"/>
            <a:ext cx="8496300" cy="4899025"/>
          </a:xfrm>
        </p:spPr>
        <p:txBody>
          <a:bodyPr/>
          <a:lstStyle/>
          <a:p>
            <a:pPr eaLnBrk="1" hangingPunct="1">
              <a:lnSpc>
                <a:spcPct val="80000"/>
              </a:lnSpc>
              <a:buFontTx/>
              <a:buNone/>
            </a:pPr>
            <a:r>
              <a:rPr lang="zh-CN" altLang="zh-CN" sz="2800" smtClean="0">
                <a:solidFill>
                  <a:srgbClr val="0000CC"/>
                </a:solidFill>
              </a:rPr>
              <a:t>【例</a:t>
            </a:r>
            <a:r>
              <a:rPr lang="en-US" altLang="zh-CN" sz="2800" smtClean="0">
                <a:solidFill>
                  <a:srgbClr val="0000CC"/>
                </a:solidFill>
              </a:rPr>
              <a:t>3-29</a:t>
            </a:r>
            <a:r>
              <a:rPr lang="zh-CN" altLang="zh-CN" sz="2800" smtClean="0">
                <a:solidFill>
                  <a:srgbClr val="0000CC"/>
                </a:solidFill>
              </a:rPr>
              <a:t>】 </a:t>
            </a:r>
            <a:r>
              <a:rPr lang="en-US" altLang="zh-CN" sz="2800" b="1" smtClean="0">
                <a:solidFill>
                  <a:srgbClr val="0000CC"/>
                </a:solidFill>
              </a:rPr>
              <a:t>Point</a:t>
            </a:r>
            <a:r>
              <a:rPr lang="zh-CN" altLang="zh-CN" sz="2800" b="1" smtClean="0">
                <a:solidFill>
                  <a:srgbClr val="0000CC"/>
                </a:solidFill>
              </a:rPr>
              <a:t>是处理屏幕坐标点的类，为它设计计算两点之间距离的友元函数</a:t>
            </a:r>
            <a:r>
              <a:rPr lang="zh-CN" altLang="en-US" sz="2800" smtClean="0">
                <a:solidFill>
                  <a:srgbClr val="0000CC"/>
                </a:solidFill>
              </a:rPr>
              <a:t>。</a:t>
            </a:r>
            <a:endParaRPr lang="en-US" altLang="zh-CN" sz="2800" smtClean="0">
              <a:solidFill>
                <a:srgbClr val="0000CC"/>
              </a:solidFill>
            </a:endParaRPr>
          </a:p>
          <a:p>
            <a:pPr eaLnBrk="1" hangingPunct="1">
              <a:lnSpc>
                <a:spcPct val="80000"/>
              </a:lnSpc>
              <a:buFontTx/>
              <a:buNone/>
            </a:pPr>
            <a:r>
              <a:rPr lang="en-US" altLang="zh-CN" sz="2000" b="1" smtClean="0"/>
              <a:t>#include &lt;iostream&gt;</a:t>
            </a:r>
            <a:endParaRPr lang="en-US" altLang="zh-CN" sz="2000" b="1" smtClean="0"/>
          </a:p>
          <a:p>
            <a:pPr eaLnBrk="1" hangingPunct="1">
              <a:lnSpc>
                <a:spcPct val="80000"/>
              </a:lnSpc>
              <a:buFontTx/>
              <a:buNone/>
            </a:pPr>
            <a:r>
              <a:rPr lang="en-US" altLang="zh-CN" sz="2000" b="1" smtClean="0"/>
              <a:t>#include &lt;cmath&gt;</a:t>
            </a:r>
            <a:endParaRPr lang="en-US" altLang="zh-CN" sz="2000" b="1" smtClean="0"/>
          </a:p>
          <a:p>
            <a:pPr eaLnBrk="1" hangingPunct="1">
              <a:lnSpc>
                <a:spcPct val="80000"/>
              </a:lnSpc>
              <a:buFontTx/>
              <a:buNone/>
            </a:pPr>
            <a:r>
              <a:rPr lang="en-US" altLang="zh-CN" sz="2000" b="1" smtClean="0"/>
              <a:t>using namespace std;</a:t>
            </a:r>
            <a:endParaRPr lang="en-US" altLang="zh-CN" sz="2000" b="1" smtClean="0"/>
          </a:p>
          <a:p>
            <a:pPr eaLnBrk="1" hangingPunct="1">
              <a:lnSpc>
                <a:spcPct val="80000"/>
              </a:lnSpc>
              <a:buFontTx/>
              <a:buNone/>
            </a:pPr>
            <a:r>
              <a:rPr lang="en-US" altLang="zh-CN" sz="2000" b="1" smtClean="0"/>
              <a:t>class point{</a:t>
            </a:r>
            <a:endParaRPr lang="en-US" altLang="zh-CN" sz="2000" b="1" smtClean="0"/>
          </a:p>
          <a:p>
            <a:pPr eaLnBrk="1" hangingPunct="1">
              <a:lnSpc>
                <a:spcPct val="80000"/>
              </a:lnSpc>
              <a:buFontTx/>
              <a:buNone/>
            </a:pPr>
            <a:r>
              <a:rPr lang="en-US" altLang="zh-CN" sz="2000" b="1" smtClean="0"/>
              <a:t>private:</a:t>
            </a:r>
            <a:endParaRPr lang="en-US" altLang="zh-CN" sz="2000" b="1" smtClean="0"/>
          </a:p>
          <a:p>
            <a:pPr eaLnBrk="1" hangingPunct="1">
              <a:lnSpc>
                <a:spcPct val="80000"/>
              </a:lnSpc>
              <a:buFontTx/>
              <a:buNone/>
            </a:pPr>
            <a:r>
              <a:rPr lang="en-US" altLang="zh-CN" sz="2000" b="1" smtClean="0"/>
              <a:t>    int x,y;</a:t>
            </a:r>
            <a:endParaRPr lang="en-US" altLang="zh-CN" sz="2000" b="1" smtClean="0"/>
          </a:p>
          <a:p>
            <a:pPr eaLnBrk="1" hangingPunct="1">
              <a:lnSpc>
                <a:spcPct val="80000"/>
              </a:lnSpc>
              <a:buFontTx/>
              <a:buNone/>
            </a:pPr>
            <a:r>
              <a:rPr lang="en-US" altLang="zh-CN" sz="2000" b="1" smtClean="0"/>
              <a:t>    friend int dist1(</a:t>
            </a:r>
            <a:r>
              <a:rPr lang="en-US" altLang="zh-CN" sz="2000" b="1" smtClean="0">
                <a:solidFill>
                  <a:srgbClr val="0000CC"/>
                </a:solidFill>
              </a:rPr>
              <a:t>point p1,point p2</a:t>
            </a:r>
            <a:r>
              <a:rPr lang="en-US" altLang="zh-CN" sz="2000" b="1" smtClean="0"/>
              <a:t>);	//</a:t>
            </a:r>
            <a:r>
              <a:rPr lang="zh-CN" altLang="en-US" sz="2000" b="1" smtClean="0"/>
              <a:t>声明</a:t>
            </a:r>
            <a:r>
              <a:rPr lang="en-US" altLang="zh-CN" sz="2000" b="1" smtClean="0"/>
              <a:t>dist1</a:t>
            </a:r>
            <a:r>
              <a:rPr lang="zh-CN" altLang="en-US" sz="2000" b="1" smtClean="0"/>
              <a:t>为</a:t>
            </a:r>
            <a:r>
              <a:rPr lang="en-US" altLang="zh-CN" sz="2000" b="1" smtClean="0"/>
              <a:t>point</a:t>
            </a:r>
            <a:r>
              <a:rPr lang="zh-CN" altLang="en-US" sz="2000" b="1" smtClean="0"/>
              <a:t>类的友元</a:t>
            </a:r>
            <a:endParaRPr lang="zh-CN" altLang="en-US" sz="2000" b="1" smtClean="0"/>
          </a:p>
          <a:p>
            <a:pPr eaLnBrk="1" hangingPunct="1">
              <a:lnSpc>
                <a:spcPct val="80000"/>
              </a:lnSpc>
              <a:buFontTx/>
              <a:buNone/>
            </a:pPr>
            <a:r>
              <a:rPr lang="en-US" altLang="zh-CN" sz="2000" b="1" smtClean="0"/>
              <a:t>public:</a:t>
            </a:r>
            <a:endParaRPr lang="en-US" altLang="zh-CN" sz="2000" b="1" smtClean="0"/>
          </a:p>
          <a:p>
            <a:pPr eaLnBrk="1" hangingPunct="1">
              <a:lnSpc>
                <a:spcPct val="80000"/>
              </a:lnSpc>
              <a:buFontTx/>
              <a:buNone/>
            </a:pPr>
            <a:r>
              <a:rPr lang="en-US" altLang="zh-CN" sz="2000" b="1" smtClean="0"/>
              <a:t>    point(int a=10,int b=10){ x=a; y=b; }</a:t>
            </a:r>
            <a:endParaRPr lang="en-US" altLang="zh-CN" sz="2000" b="1" smtClean="0"/>
          </a:p>
          <a:p>
            <a:pPr eaLnBrk="1" hangingPunct="1">
              <a:lnSpc>
                <a:spcPct val="80000"/>
              </a:lnSpc>
              <a:buFontTx/>
              <a:buNone/>
            </a:pPr>
            <a:r>
              <a:rPr lang="en-US" altLang="zh-CN" sz="2000" b="1" smtClean="0"/>
              <a:t>    int getx( ){ return x ;  </a:t>
            </a:r>
            <a:endParaRPr lang="en-US" altLang="zh-CN" sz="2000" b="1" smtClean="0"/>
          </a:p>
          <a:p>
            <a:pPr eaLnBrk="1" hangingPunct="1">
              <a:lnSpc>
                <a:spcPct val="80000"/>
              </a:lnSpc>
              <a:buFontTx/>
              <a:buNone/>
            </a:pPr>
            <a:r>
              <a:rPr lang="en-US" altLang="zh-CN" sz="2000" b="1" smtClean="0"/>
              <a:t>    int gety( ){ return y; }</a:t>
            </a:r>
            <a:endParaRPr lang="en-US" altLang="zh-CN" sz="2000" b="1" smtClean="0"/>
          </a:p>
          <a:p>
            <a:pPr eaLnBrk="1" hangingPunct="1">
              <a:lnSpc>
                <a:spcPct val="80000"/>
              </a:lnSpc>
              <a:buFontTx/>
              <a:buNone/>
            </a:pPr>
            <a:r>
              <a:rPr lang="en-US" altLang="zh-CN" sz="2000" b="1" smtClean="0"/>
              <a:t>};</a:t>
            </a:r>
            <a:endParaRPr lang="en-US" altLang="zh-CN" sz="2000" b="1" smtClean="0"/>
          </a:p>
          <a:p>
            <a:pPr eaLnBrk="1" hangingPunct="1">
              <a:lnSpc>
                <a:spcPct val="80000"/>
              </a:lnSpc>
              <a:buFontTx/>
              <a:buNone/>
            </a:pPr>
            <a:r>
              <a:rPr lang="en-US" altLang="zh-CN" sz="2000" b="1" smtClean="0"/>
              <a:t> </a:t>
            </a:r>
            <a:endParaRPr lang="en-US" altLang="zh-CN" sz="2000" b="1" smtClean="0"/>
          </a:p>
        </p:txBody>
      </p:sp>
      <p:sp>
        <p:nvSpPr>
          <p:cNvPr id="214018" name="Rectangle 2"/>
          <p:cNvSpPr>
            <a:spLocks noGrp="1" noChangeArrowheads="1"/>
          </p:cNvSpPr>
          <p:nvPr>
            <p:ph type="title"/>
          </p:nvPr>
        </p:nvSpPr>
        <p:spPr>
          <a:xfrm>
            <a:off x="457200" y="73025"/>
            <a:ext cx="8229600" cy="811213"/>
          </a:xfrm>
        </p:spPr>
        <p:txBody>
          <a:bodyPr/>
          <a:lstStyle/>
          <a:p>
            <a:pPr eaLnBrk="1" hangingPunct="1"/>
            <a:r>
              <a:rPr lang="en-US" altLang="zh-CN" b="1" smtClean="0"/>
              <a:t>3.13 </a:t>
            </a:r>
            <a:r>
              <a:rPr lang="zh-CN" altLang="en-US" b="1" smtClean="0">
                <a:solidFill>
                  <a:srgbClr val="FF3300"/>
                </a:solidFill>
              </a:rPr>
              <a:t>友元</a:t>
            </a:r>
            <a:endParaRPr lang="zh-CN" altLang="en-US" b="1" smtClean="0">
              <a:solidFill>
                <a:srgbClr val="FF3300"/>
              </a:solidFill>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3"/>
          <p:cNvSpPr>
            <a:spLocks noGrp="1" noChangeArrowheads="1"/>
          </p:cNvSpPr>
          <p:nvPr>
            <p:ph type="body" idx="1"/>
          </p:nvPr>
        </p:nvSpPr>
        <p:spPr>
          <a:xfrm>
            <a:off x="685800" y="1196975"/>
            <a:ext cx="7989888" cy="4899025"/>
          </a:xfrm>
        </p:spPr>
        <p:txBody>
          <a:bodyPr/>
          <a:lstStyle/>
          <a:p>
            <a:pPr eaLnBrk="1" hangingPunct="1">
              <a:lnSpc>
                <a:spcPct val="80000"/>
              </a:lnSpc>
              <a:buFontTx/>
              <a:buNone/>
            </a:pPr>
            <a:r>
              <a:rPr lang="en-US" altLang="zh-CN" sz="2000" b="1" smtClean="0"/>
              <a:t>int dist1(point p1,point p2){</a:t>
            </a:r>
            <a:endParaRPr lang="en-US" altLang="zh-CN" sz="2000" b="1" smtClean="0"/>
          </a:p>
          <a:p>
            <a:pPr eaLnBrk="1" hangingPunct="1">
              <a:lnSpc>
                <a:spcPct val="80000"/>
              </a:lnSpc>
              <a:buFontTx/>
              <a:buNone/>
            </a:pPr>
            <a:r>
              <a:rPr lang="en-US" altLang="zh-CN" sz="2000" b="1" smtClean="0"/>
              <a:t>    </a:t>
            </a:r>
            <a:r>
              <a:rPr lang="en-US" altLang="zh-CN" sz="2000" b="1" smtClean="0">
                <a:solidFill>
                  <a:srgbClr val="0000CC"/>
                </a:solidFill>
              </a:rPr>
              <a:t>double x=(p2.x-p1.x);	//</a:t>
            </a:r>
            <a:r>
              <a:rPr lang="zh-CN" altLang="en-US" sz="2000" b="1" smtClean="0">
                <a:solidFill>
                  <a:srgbClr val="0000CC"/>
                </a:solidFill>
              </a:rPr>
              <a:t>友元可以直接访问对象的私有成员</a:t>
            </a:r>
            <a:endParaRPr lang="zh-CN" altLang="en-US" sz="2000" b="1" smtClean="0">
              <a:solidFill>
                <a:srgbClr val="0000CC"/>
              </a:solidFill>
            </a:endParaRPr>
          </a:p>
          <a:p>
            <a:pPr eaLnBrk="1" hangingPunct="1">
              <a:lnSpc>
                <a:spcPct val="80000"/>
              </a:lnSpc>
              <a:buFontTx/>
              <a:buNone/>
            </a:pPr>
            <a:r>
              <a:rPr lang="zh-CN" altLang="en-US" sz="2000" b="1" smtClean="0">
                <a:solidFill>
                  <a:srgbClr val="0000CC"/>
                </a:solidFill>
              </a:rPr>
              <a:t>    </a:t>
            </a:r>
            <a:r>
              <a:rPr lang="en-US" altLang="zh-CN" sz="2000" b="1" smtClean="0">
                <a:solidFill>
                  <a:srgbClr val="0000CC"/>
                </a:solidFill>
              </a:rPr>
              <a:t>double y=(p2.y-p1.y);</a:t>
            </a:r>
            <a:endParaRPr lang="en-US" altLang="zh-CN" sz="2000" b="1" smtClean="0">
              <a:solidFill>
                <a:srgbClr val="0000CC"/>
              </a:solidFill>
            </a:endParaRPr>
          </a:p>
          <a:p>
            <a:pPr eaLnBrk="1" hangingPunct="1">
              <a:lnSpc>
                <a:spcPct val="80000"/>
              </a:lnSpc>
              <a:buFontTx/>
              <a:buNone/>
            </a:pPr>
            <a:r>
              <a:rPr lang="en-US" altLang="zh-CN" sz="2000" b="1" smtClean="0"/>
              <a:t>    return sqrt(x*x+y*y);</a:t>
            </a:r>
            <a:endParaRPr lang="en-US" altLang="zh-CN" sz="2000" b="1" smtClean="0"/>
          </a:p>
          <a:p>
            <a:pPr eaLnBrk="1" hangingPunct="1">
              <a:lnSpc>
                <a:spcPct val="80000"/>
              </a:lnSpc>
              <a:buFontTx/>
              <a:buNone/>
            </a:pPr>
            <a:r>
              <a:rPr lang="en-US" altLang="zh-CN" sz="2000" b="1" smtClean="0"/>
              <a:t>}</a:t>
            </a:r>
            <a:endParaRPr lang="en-US" altLang="zh-CN" sz="2000" b="1" smtClean="0"/>
          </a:p>
          <a:p>
            <a:pPr eaLnBrk="1" hangingPunct="1">
              <a:lnSpc>
                <a:spcPct val="80000"/>
              </a:lnSpc>
              <a:buFontTx/>
              <a:buNone/>
            </a:pPr>
            <a:r>
              <a:rPr lang="en-US" altLang="zh-CN" sz="2000" b="1" smtClean="0"/>
              <a:t>int dist2(point p1,point p2){	//dist2</a:t>
            </a:r>
            <a:r>
              <a:rPr lang="zh-CN" altLang="en-US" sz="2000" b="1" smtClean="0"/>
              <a:t>是普通函数</a:t>
            </a:r>
            <a:endParaRPr lang="zh-CN" altLang="en-US" sz="2000" b="1" smtClean="0"/>
          </a:p>
          <a:p>
            <a:pPr eaLnBrk="1" hangingPunct="1">
              <a:lnSpc>
                <a:spcPct val="80000"/>
              </a:lnSpc>
              <a:buFontTx/>
              <a:buNone/>
            </a:pPr>
            <a:r>
              <a:rPr lang="zh-CN" altLang="en-US" sz="2000" b="1" smtClean="0"/>
              <a:t>    </a:t>
            </a:r>
            <a:r>
              <a:rPr lang="en-US" altLang="zh-CN" sz="2000" b="1" smtClean="0">
                <a:solidFill>
                  <a:srgbClr val="FF0000"/>
                </a:solidFill>
              </a:rPr>
              <a:t>double x=p2.getx()-p1.getx();//</a:t>
            </a:r>
            <a:r>
              <a:rPr lang="zh-CN" altLang="en-US" sz="2000" b="1" smtClean="0">
                <a:solidFill>
                  <a:srgbClr val="FF0000"/>
                </a:solidFill>
              </a:rPr>
              <a:t>普通函数只能访问对象的公有成员</a:t>
            </a:r>
            <a:endParaRPr lang="zh-CN" altLang="en-US" sz="2000" b="1" smtClean="0">
              <a:solidFill>
                <a:srgbClr val="FF0000"/>
              </a:solidFill>
            </a:endParaRPr>
          </a:p>
          <a:p>
            <a:pPr eaLnBrk="1" hangingPunct="1">
              <a:lnSpc>
                <a:spcPct val="80000"/>
              </a:lnSpc>
              <a:buFontTx/>
              <a:buNone/>
            </a:pPr>
            <a:r>
              <a:rPr lang="zh-CN" altLang="en-US" sz="2000" b="1" smtClean="0">
                <a:solidFill>
                  <a:srgbClr val="FF0000"/>
                </a:solidFill>
              </a:rPr>
              <a:t>    </a:t>
            </a:r>
            <a:r>
              <a:rPr lang="en-US" altLang="zh-CN" sz="2000" b="1" smtClean="0">
                <a:solidFill>
                  <a:srgbClr val="FF0000"/>
                </a:solidFill>
              </a:rPr>
              <a:t>double y=p2.gety()-p1.gety();</a:t>
            </a:r>
            <a:endParaRPr lang="en-US" altLang="zh-CN" sz="2000" b="1" smtClean="0">
              <a:solidFill>
                <a:srgbClr val="FF0000"/>
              </a:solidFill>
            </a:endParaRPr>
          </a:p>
          <a:p>
            <a:pPr eaLnBrk="1" hangingPunct="1">
              <a:lnSpc>
                <a:spcPct val="80000"/>
              </a:lnSpc>
              <a:buFontTx/>
              <a:buNone/>
            </a:pPr>
            <a:r>
              <a:rPr lang="en-US" altLang="zh-CN" sz="2000" b="1" smtClean="0"/>
              <a:t>    return sqrt(x*x+y*y);</a:t>
            </a:r>
            <a:endParaRPr lang="en-US" altLang="zh-CN" sz="2000" b="1" smtClean="0"/>
          </a:p>
          <a:p>
            <a:pPr eaLnBrk="1" hangingPunct="1">
              <a:lnSpc>
                <a:spcPct val="80000"/>
              </a:lnSpc>
              <a:buFontTx/>
              <a:buNone/>
            </a:pPr>
            <a:r>
              <a:rPr lang="en-US" altLang="zh-CN" sz="2000" b="1" smtClean="0"/>
              <a:t>}</a:t>
            </a:r>
            <a:endParaRPr lang="en-US" altLang="zh-CN" sz="2000" b="1" smtClean="0"/>
          </a:p>
          <a:p>
            <a:pPr eaLnBrk="1" hangingPunct="1">
              <a:lnSpc>
                <a:spcPct val="80000"/>
              </a:lnSpc>
              <a:buFontTx/>
              <a:buNone/>
            </a:pPr>
            <a:r>
              <a:rPr lang="en-US" altLang="zh-CN" sz="2000" b="1" smtClean="0"/>
              <a:t>void main(){</a:t>
            </a:r>
            <a:endParaRPr lang="en-US" altLang="zh-CN" sz="2000" b="1" smtClean="0"/>
          </a:p>
          <a:p>
            <a:pPr eaLnBrk="1" hangingPunct="1">
              <a:lnSpc>
                <a:spcPct val="80000"/>
              </a:lnSpc>
              <a:buFontTx/>
              <a:buNone/>
            </a:pPr>
            <a:r>
              <a:rPr lang="en-US" altLang="zh-CN" sz="2000" b="1" smtClean="0"/>
              <a:t>    point p1(2,5),p2(4,20);</a:t>
            </a:r>
            <a:endParaRPr lang="en-US" altLang="zh-CN" sz="2000" b="1" smtClean="0"/>
          </a:p>
          <a:p>
            <a:pPr eaLnBrk="1" hangingPunct="1">
              <a:lnSpc>
                <a:spcPct val="80000"/>
              </a:lnSpc>
              <a:buFontTx/>
              <a:buNone/>
            </a:pPr>
            <a:r>
              <a:rPr lang="en-US" altLang="zh-CN" sz="2000" b="1" smtClean="0"/>
              <a:t>    cout&lt;&lt;dist1(p1,p2)&lt;&lt;endl;</a:t>
            </a:r>
            <a:endParaRPr lang="en-US" altLang="zh-CN" sz="2000" b="1" smtClean="0"/>
          </a:p>
          <a:p>
            <a:pPr eaLnBrk="1" hangingPunct="1">
              <a:lnSpc>
                <a:spcPct val="80000"/>
              </a:lnSpc>
              <a:buFontTx/>
              <a:buNone/>
            </a:pPr>
            <a:r>
              <a:rPr lang="en-US" altLang="zh-CN" sz="2000" b="1" smtClean="0"/>
              <a:t>    cout&lt;&lt;dist2(p1,p2)&lt;&lt;endl;</a:t>
            </a:r>
            <a:endParaRPr lang="en-US" altLang="zh-CN" sz="2000" b="1" smtClean="0"/>
          </a:p>
          <a:p>
            <a:pPr eaLnBrk="1" hangingPunct="1">
              <a:lnSpc>
                <a:spcPct val="80000"/>
              </a:lnSpc>
              <a:buFontTx/>
              <a:buNone/>
            </a:pPr>
            <a:r>
              <a:rPr lang="en-US" altLang="zh-CN" sz="2000" b="1" smtClean="0"/>
              <a:t>}</a:t>
            </a:r>
            <a:endParaRPr lang="en-US" altLang="zh-CN" sz="2000" b="1" smtClean="0"/>
          </a:p>
          <a:p>
            <a:pPr eaLnBrk="1" hangingPunct="1">
              <a:lnSpc>
                <a:spcPct val="80000"/>
              </a:lnSpc>
            </a:pPr>
            <a:endParaRPr lang="en-US" altLang="zh-CN" sz="2000" b="1" smtClean="0"/>
          </a:p>
        </p:txBody>
      </p:sp>
      <p:sp>
        <p:nvSpPr>
          <p:cNvPr id="215042" name="Rectangle 2"/>
          <p:cNvSpPr>
            <a:spLocks noGrp="1" noChangeArrowheads="1"/>
          </p:cNvSpPr>
          <p:nvPr>
            <p:ph type="title"/>
          </p:nvPr>
        </p:nvSpPr>
        <p:spPr>
          <a:xfrm>
            <a:off x="457200" y="73025"/>
            <a:ext cx="8229600" cy="811213"/>
          </a:xfrm>
        </p:spPr>
        <p:txBody>
          <a:bodyPr/>
          <a:lstStyle/>
          <a:p>
            <a:pPr eaLnBrk="1" hangingPunct="1"/>
            <a:r>
              <a:rPr lang="en-US" altLang="zh-CN" b="1" smtClean="0"/>
              <a:t>3.13 </a:t>
            </a:r>
            <a:r>
              <a:rPr lang="zh-CN" altLang="en-US" b="1" smtClean="0">
                <a:solidFill>
                  <a:srgbClr val="FF3300"/>
                </a:solidFill>
              </a:rPr>
              <a:t>友元</a:t>
            </a:r>
            <a:endParaRPr lang="zh-CN" altLang="en-US" b="1" smtClean="0">
              <a:solidFill>
                <a:srgbClr val="FF3300"/>
              </a:solidFill>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228600" y="1052513"/>
            <a:ext cx="8686800" cy="5400675"/>
          </a:xfrm>
        </p:spPr>
        <p:txBody>
          <a:bodyPr/>
          <a:lstStyle/>
          <a:p>
            <a:pPr eaLnBrk="1" hangingPunct="1">
              <a:lnSpc>
                <a:spcPct val="80000"/>
              </a:lnSpc>
              <a:buFontTx/>
              <a:buNone/>
            </a:pPr>
            <a:r>
              <a:rPr lang="en-US" altLang="zh-CN" sz="2800" b="1" smtClean="0">
                <a:solidFill>
                  <a:srgbClr val="0000CC"/>
                </a:solidFill>
              </a:rPr>
              <a:t>3</a:t>
            </a:r>
            <a:r>
              <a:rPr lang="zh-CN" altLang="en-US" sz="2800" b="1" smtClean="0">
                <a:solidFill>
                  <a:srgbClr val="0000CC"/>
                </a:solidFill>
              </a:rPr>
              <a:t>、友元类</a:t>
            </a:r>
            <a:endParaRPr lang="zh-CN" altLang="en-US" sz="2800" b="1" smtClean="0">
              <a:solidFill>
                <a:srgbClr val="0000CC"/>
              </a:solidFill>
            </a:endParaRPr>
          </a:p>
          <a:p>
            <a:pPr eaLnBrk="1" hangingPunct="1">
              <a:lnSpc>
                <a:spcPct val="80000"/>
              </a:lnSpc>
            </a:pPr>
            <a:r>
              <a:rPr lang="zh-CN" altLang="en-US" sz="2400" b="1" smtClean="0">
                <a:solidFill>
                  <a:srgbClr val="FF0000"/>
                </a:solidFill>
              </a:rPr>
              <a:t>一个类可以是另一个类的友元</a:t>
            </a:r>
            <a:r>
              <a:rPr lang="zh-CN" altLang="en-US" sz="2400" b="1" smtClean="0">
                <a:solidFill>
                  <a:srgbClr val="0000CC"/>
                </a:solidFill>
              </a:rPr>
              <a:t>，友元类的所有成员函数都是另一个类的友元函数，能够直接访问另一个类的所有成员（包括</a:t>
            </a:r>
            <a:r>
              <a:rPr lang="en-US" altLang="zh-CN" sz="2400" b="1" smtClean="0">
                <a:solidFill>
                  <a:srgbClr val="0000CC"/>
                </a:solidFill>
              </a:rPr>
              <a:t>public</a:t>
            </a:r>
            <a:r>
              <a:rPr lang="zh-CN" altLang="en-US" sz="2400" b="1" smtClean="0">
                <a:solidFill>
                  <a:srgbClr val="0000CC"/>
                </a:solidFill>
              </a:rPr>
              <a:t>、</a:t>
            </a:r>
            <a:r>
              <a:rPr lang="en-US" altLang="zh-CN" sz="2400" b="1" smtClean="0">
                <a:solidFill>
                  <a:srgbClr val="0000CC"/>
                </a:solidFill>
              </a:rPr>
              <a:t>private</a:t>
            </a:r>
            <a:r>
              <a:rPr lang="zh-CN" altLang="en-US" sz="2400" b="1" smtClean="0">
                <a:solidFill>
                  <a:srgbClr val="0000CC"/>
                </a:solidFill>
              </a:rPr>
              <a:t>和</a:t>
            </a:r>
            <a:r>
              <a:rPr lang="en-US" altLang="zh-CN" sz="2400" b="1" smtClean="0">
                <a:solidFill>
                  <a:srgbClr val="0000CC"/>
                </a:solidFill>
              </a:rPr>
              <a:t>protected</a:t>
            </a:r>
            <a:r>
              <a:rPr lang="zh-CN" altLang="en-US" sz="2400" b="1" smtClean="0">
                <a:solidFill>
                  <a:srgbClr val="0000CC"/>
                </a:solidFill>
              </a:rPr>
              <a:t>）</a:t>
            </a:r>
            <a:r>
              <a:rPr lang="zh-CN" altLang="en-US" sz="2400" b="1" smtClean="0"/>
              <a:t>。</a:t>
            </a:r>
            <a:endParaRPr lang="zh-CN" altLang="en-US" sz="2400" b="1" smtClean="0"/>
          </a:p>
          <a:p>
            <a:pPr lvl="1" eaLnBrk="1" hangingPunct="1">
              <a:lnSpc>
                <a:spcPct val="80000"/>
              </a:lnSpc>
              <a:buFontTx/>
              <a:buNone/>
            </a:pPr>
            <a:r>
              <a:rPr lang="en-US" altLang="zh-CN" sz="2400" b="1" smtClean="0">
                <a:solidFill>
                  <a:srgbClr val="FF0000"/>
                </a:solidFill>
              </a:rPr>
              <a:t>【</a:t>
            </a:r>
            <a:r>
              <a:rPr lang="zh-CN" altLang="en-US" sz="2400" b="1" smtClean="0">
                <a:solidFill>
                  <a:srgbClr val="FF0000"/>
                </a:solidFill>
              </a:rPr>
              <a:t>例</a:t>
            </a:r>
            <a:r>
              <a:rPr lang="en-US" altLang="zh-CN" sz="2400" b="1" smtClean="0">
                <a:solidFill>
                  <a:srgbClr val="FF0000"/>
                </a:solidFill>
              </a:rPr>
              <a:t>】  </a:t>
            </a:r>
            <a:r>
              <a:rPr lang="zh-CN" altLang="en-US" sz="2400" b="1" smtClean="0">
                <a:solidFill>
                  <a:srgbClr val="FF0000"/>
                </a:solidFill>
              </a:rPr>
              <a:t>通过友元类的成员函数直接访问对象的私有成员。</a:t>
            </a:r>
            <a:endParaRPr lang="zh-CN" altLang="en-US" sz="2400" b="1" smtClean="0">
              <a:solidFill>
                <a:srgbClr val="FF0000"/>
              </a:solidFill>
            </a:endParaRPr>
          </a:p>
          <a:p>
            <a:pPr lvl="1" eaLnBrk="1" hangingPunct="1">
              <a:lnSpc>
                <a:spcPct val="80000"/>
              </a:lnSpc>
              <a:buFontTx/>
              <a:buNone/>
            </a:pPr>
            <a:r>
              <a:rPr lang="en-US" altLang="zh-CN" sz="2000" b="1" smtClean="0"/>
              <a:t>//Eg.cpp</a:t>
            </a:r>
            <a:endParaRPr lang="en-US" altLang="zh-CN" sz="2000" b="1" smtClean="0"/>
          </a:p>
          <a:p>
            <a:pPr lvl="1" eaLnBrk="1" hangingPunct="1">
              <a:lnSpc>
                <a:spcPct val="80000"/>
              </a:lnSpc>
              <a:buFontTx/>
              <a:buNone/>
            </a:pPr>
            <a:r>
              <a:rPr lang="en-US" altLang="zh-CN" sz="2000" b="1" smtClean="0"/>
              <a:t>#include &lt;iostream&gt;</a:t>
            </a:r>
            <a:endParaRPr lang="en-US" altLang="zh-CN" sz="2000" b="1" smtClean="0"/>
          </a:p>
          <a:p>
            <a:pPr lvl="1" eaLnBrk="1" hangingPunct="1">
              <a:lnSpc>
                <a:spcPct val="80000"/>
              </a:lnSpc>
              <a:buFontTx/>
              <a:buNone/>
            </a:pPr>
            <a:r>
              <a:rPr lang="en-US" altLang="zh-CN" sz="2000" b="1" smtClean="0"/>
              <a:t>using namespace std;</a:t>
            </a:r>
            <a:endParaRPr lang="en-US" altLang="zh-CN" sz="2000" b="1" smtClean="0"/>
          </a:p>
          <a:p>
            <a:pPr lvl="1" eaLnBrk="1" hangingPunct="1">
              <a:lnSpc>
                <a:spcPct val="80000"/>
              </a:lnSpc>
              <a:buFontTx/>
              <a:buNone/>
            </a:pPr>
            <a:r>
              <a:rPr lang="en-US" altLang="zh-CN" sz="2000" b="1" smtClean="0"/>
              <a:t>class A{</a:t>
            </a:r>
            <a:endParaRPr lang="en-US" altLang="zh-CN" sz="2000" b="1" smtClean="0"/>
          </a:p>
          <a:p>
            <a:pPr lvl="1" eaLnBrk="1" hangingPunct="1">
              <a:lnSpc>
                <a:spcPct val="80000"/>
              </a:lnSpc>
              <a:buFontTx/>
              <a:buNone/>
            </a:pPr>
            <a:r>
              <a:rPr lang="en-US" altLang="zh-CN" sz="2000" b="1" smtClean="0"/>
              <a:t>private:</a:t>
            </a:r>
            <a:endParaRPr lang="en-US" altLang="zh-CN" sz="2000" b="1" smtClean="0"/>
          </a:p>
          <a:p>
            <a:pPr lvl="1" eaLnBrk="1" hangingPunct="1">
              <a:lnSpc>
                <a:spcPct val="80000"/>
              </a:lnSpc>
              <a:buFontTx/>
              <a:buNone/>
            </a:pPr>
            <a:r>
              <a:rPr lang="en-US" altLang="zh-CN" sz="2000" b="1" smtClean="0"/>
              <a:t>    int x,y;</a:t>
            </a:r>
            <a:endParaRPr lang="en-US" altLang="zh-CN" sz="2000" b="1" smtClean="0"/>
          </a:p>
          <a:p>
            <a:pPr lvl="1" eaLnBrk="1" hangingPunct="1">
              <a:lnSpc>
                <a:spcPct val="80000"/>
              </a:lnSpc>
              <a:buFontTx/>
              <a:buNone/>
            </a:pPr>
            <a:r>
              <a:rPr lang="en-US" altLang="zh-CN" sz="2000" b="1" smtClean="0"/>
              <a:t>public:</a:t>
            </a:r>
            <a:endParaRPr lang="en-US" altLang="zh-CN" sz="2000" b="1" smtClean="0"/>
          </a:p>
          <a:p>
            <a:pPr lvl="1" eaLnBrk="1" hangingPunct="1">
              <a:lnSpc>
                <a:spcPct val="80000"/>
              </a:lnSpc>
              <a:buFontTx/>
              <a:buNone/>
            </a:pPr>
            <a:r>
              <a:rPr lang="en-US" altLang="zh-CN" sz="2000" b="1" smtClean="0"/>
              <a:t>    A(int i,int j){x=i;y=j;}</a:t>
            </a:r>
            <a:endParaRPr lang="en-US" altLang="zh-CN" sz="2000" b="1" smtClean="0"/>
          </a:p>
          <a:p>
            <a:pPr lvl="1" eaLnBrk="1" hangingPunct="1">
              <a:lnSpc>
                <a:spcPct val="80000"/>
              </a:lnSpc>
              <a:buFontTx/>
              <a:buNone/>
            </a:pPr>
            <a:r>
              <a:rPr lang="en-US" altLang="zh-CN" sz="2000" b="1" smtClean="0"/>
              <a:t>    int getX(){return x;}</a:t>
            </a:r>
            <a:endParaRPr lang="en-US" altLang="zh-CN" sz="2000" b="1" smtClean="0"/>
          </a:p>
          <a:p>
            <a:pPr lvl="1" eaLnBrk="1" hangingPunct="1">
              <a:lnSpc>
                <a:spcPct val="80000"/>
              </a:lnSpc>
              <a:buFontTx/>
              <a:buNone/>
            </a:pPr>
            <a:r>
              <a:rPr lang="en-US" altLang="zh-CN" sz="2000" b="1" smtClean="0"/>
              <a:t>    int getY(){return y;}</a:t>
            </a:r>
            <a:endParaRPr lang="en-US" altLang="zh-CN" sz="2000" b="1" smtClean="0"/>
          </a:p>
          <a:p>
            <a:pPr lvl="1" eaLnBrk="1" hangingPunct="1">
              <a:lnSpc>
                <a:spcPct val="80000"/>
              </a:lnSpc>
              <a:buFontTx/>
              <a:buNone/>
            </a:pPr>
            <a:r>
              <a:rPr lang="en-US" altLang="zh-CN" sz="2000" b="1" smtClean="0"/>
              <a:t>    </a:t>
            </a:r>
            <a:r>
              <a:rPr lang="en-US" altLang="zh-CN" sz="2000" b="1" smtClean="0">
                <a:solidFill>
                  <a:srgbClr val="FF0000"/>
                </a:solidFill>
              </a:rPr>
              <a:t>friend class B;</a:t>
            </a:r>
            <a:r>
              <a:rPr lang="en-US" altLang="zh-CN" sz="2000" b="1" smtClean="0"/>
              <a:t>			//</a:t>
            </a:r>
            <a:r>
              <a:rPr lang="zh-CN" altLang="en-US" sz="2000" b="1" smtClean="0"/>
              <a:t>声明类</a:t>
            </a:r>
            <a:r>
              <a:rPr lang="en-US" altLang="zh-CN" sz="2000" b="1" smtClean="0"/>
              <a:t>B</a:t>
            </a:r>
            <a:r>
              <a:rPr lang="zh-CN" altLang="en-US" sz="2000" b="1" smtClean="0"/>
              <a:t>是类</a:t>
            </a:r>
            <a:r>
              <a:rPr lang="en-US" altLang="zh-CN" sz="2000" b="1" smtClean="0"/>
              <a:t>A</a:t>
            </a:r>
            <a:r>
              <a:rPr lang="zh-CN" altLang="en-US" sz="2000" b="1" smtClean="0"/>
              <a:t>的友元类</a:t>
            </a:r>
            <a:endParaRPr lang="zh-CN" altLang="en-US" sz="2000" b="1" smtClean="0"/>
          </a:p>
          <a:p>
            <a:pPr lvl="1" eaLnBrk="1" hangingPunct="1">
              <a:lnSpc>
                <a:spcPct val="80000"/>
              </a:lnSpc>
              <a:buFontTx/>
              <a:buNone/>
            </a:pPr>
            <a:r>
              <a:rPr lang="en-US" altLang="zh-CN" sz="2000" b="1" smtClean="0"/>
              <a:t>};</a:t>
            </a:r>
            <a:endParaRPr lang="en-US" altLang="zh-CN" sz="2000" b="1" smtClean="0"/>
          </a:p>
        </p:txBody>
      </p:sp>
      <p:sp>
        <p:nvSpPr>
          <p:cNvPr id="216066" name="Rectangle 2"/>
          <p:cNvSpPr>
            <a:spLocks noGrp="1" noChangeArrowheads="1"/>
          </p:cNvSpPr>
          <p:nvPr>
            <p:ph type="title"/>
          </p:nvPr>
        </p:nvSpPr>
        <p:spPr>
          <a:xfrm>
            <a:off x="457200" y="73025"/>
            <a:ext cx="8229600" cy="811213"/>
          </a:xfrm>
        </p:spPr>
        <p:txBody>
          <a:bodyPr/>
          <a:lstStyle/>
          <a:p>
            <a:pPr eaLnBrk="1" hangingPunct="1"/>
            <a:r>
              <a:rPr lang="en-US" altLang="zh-CN" b="1" smtClean="0"/>
              <a:t>3.13 </a:t>
            </a:r>
            <a:r>
              <a:rPr lang="zh-CN" altLang="en-US" b="1" smtClean="0">
                <a:solidFill>
                  <a:srgbClr val="FF3300"/>
                </a:solidFill>
              </a:rPr>
              <a:t>友元</a:t>
            </a:r>
            <a:endParaRPr lang="zh-CN" altLang="en-US"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2" end="2"/>
                                            </p:txEl>
                                          </p:spTgt>
                                        </p:tgtEl>
                                        <p:attrNameLst>
                                          <p:attrName>style.visibility</p:attrName>
                                        </p:attrNameLst>
                                      </p:cBhvr>
                                      <p:to>
                                        <p:strVal val="visible"/>
                                      </p:to>
                                    </p:set>
                                    <p:anim calcmode="lin" valueType="num">
                                      <p:cBhvr additive="base">
                                        <p:cTn id="7"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19">
                                            <p:txEl>
                                              <p:pRg st="3" end="3"/>
                                            </p:txEl>
                                          </p:spTgt>
                                        </p:tgtEl>
                                        <p:attrNameLst>
                                          <p:attrName>style.visibility</p:attrName>
                                        </p:attrNameLst>
                                      </p:cBhvr>
                                      <p:to>
                                        <p:strVal val="visible"/>
                                      </p:to>
                                    </p:set>
                                    <p:anim calcmode="lin" valueType="num">
                                      <p:cBhvr additive="base">
                                        <p:cTn id="11"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1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anim calcmode="lin" valueType="num">
                                      <p:cBhvr additive="base">
                                        <p:cTn id="15"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01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6019">
                                            <p:txEl>
                                              <p:pRg st="5" end="5"/>
                                            </p:txEl>
                                          </p:spTgt>
                                        </p:tgtEl>
                                        <p:attrNameLst>
                                          <p:attrName>style.visibility</p:attrName>
                                        </p:attrNameLst>
                                      </p:cBhvr>
                                      <p:to>
                                        <p:strVal val="visible"/>
                                      </p:to>
                                    </p:set>
                                    <p:anim calcmode="lin" valueType="num">
                                      <p:cBhvr additive="base">
                                        <p:cTn id="19" dur="5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6019">
                                            <p:txEl>
                                              <p:pRg st="6" end="6"/>
                                            </p:txEl>
                                          </p:spTgt>
                                        </p:tgtEl>
                                        <p:attrNameLst>
                                          <p:attrName>style.visibility</p:attrName>
                                        </p:attrNameLst>
                                      </p:cBhvr>
                                      <p:to>
                                        <p:strVal val="visible"/>
                                      </p:to>
                                    </p:set>
                                    <p:anim calcmode="lin" valueType="num">
                                      <p:cBhvr additive="base">
                                        <p:cTn id="23" dur="500" fill="hold"/>
                                        <p:tgtEl>
                                          <p:spTgt spid="8601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601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6019">
                                            <p:txEl>
                                              <p:pRg st="7" end="7"/>
                                            </p:txEl>
                                          </p:spTgt>
                                        </p:tgtEl>
                                        <p:attrNameLst>
                                          <p:attrName>style.visibility</p:attrName>
                                        </p:attrNameLst>
                                      </p:cBhvr>
                                      <p:to>
                                        <p:strVal val="visible"/>
                                      </p:to>
                                    </p:set>
                                    <p:anim calcmode="lin" valueType="num">
                                      <p:cBhvr additive="base">
                                        <p:cTn id="27" dur="500" fill="hold"/>
                                        <p:tgtEl>
                                          <p:spTgt spid="8601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6019">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6019">
                                            <p:txEl>
                                              <p:pRg st="8" end="8"/>
                                            </p:txEl>
                                          </p:spTgt>
                                        </p:tgtEl>
                                        <p:attrNameLst>
                                          <p:attrName>style.visibility</p:attrName>
                                        </p:attrNameLst>
                                      </p:cBhvr>
                                      <p:to>
                                        <p:strVal val="visible"/>
                                      </p:to>
                                    </p:set>
                                    <p:anim calcmode="lin" valueType="num">
                                      <p:cBhvr additive="base">
                                        <p:cTn id="31" dur="500" fill="hold"/>
                                        <p:tgtEl>
                                          <p:spTgt spid="8601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19">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6019">
                                            <p:txEl>
                                              <p:pRg st="9" end="9"/>
                                            </p:txEl>
                                          </p:spTgt>
                                        </p:tgtEl>
                                        <p:attrNameLst>
                                          <p:attrName>style.visibility</p:attrName>
                                        </p:attrNameLst>
                                      </p:cBhvr>
                                      <p:to>
                                        <p:strVal val="visible"/>
                                      </p:to>
                                    </p:set>
                                    <p:anim calcmode="lin" valueType="num">
                                      <p:cBhvr additive="base">
                                        <p:cTn id="35" dur="500" fill="hold"/>
                                        <p:tgtEl>
                                          <p:spTgt spid="86019">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6019">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6019">
                                            <p:txEl>
                                              <p:pRg st="10" end="10"/>
                                            </p:txEl>
                                          </p:spTgt>
                                        </p:tgtEl>
                                        <p:attrNameLst>
                                          <p:attrName>style.visibility</p:attrName>
                                        </p:attrNameLst>
                                      </p:cBhvr>
                                      <p:to>
                                        <p:strVal val="visible"/>
                                      </p:to>
                                    </p:set>
                                    <p:anim calcmode="lin" valueType="num">
                                      <p:cBhvr additive="base">
                                        <p:cTn id="39" dur="500" fill="hold"/>
                                        <p:tgtEl>
                                          <p:spTgt spid="86019">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6019">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6019">
                                            <p:txEl>
                                              <p:pRg st="11" end="11"/>
                                            </p:txEl>
                                          </p:spTgt>
                                        </p:tgtEl>
                                        <p:attrNameLst>
                                          <p:attrName>style.visibility</p:attrName>
                                        </p:attrNameLst>
                                      </p:cBhvr>
                                      <p:to>
                                        <p:strVal val="visible"/>
                                      </p:to>
                                    </p:set>
                                    <p:anim calcmode="lin" valueType="num">
                                      <p:cBhvr additive="base">
                                        <p:cTn id="43" dur="500" fill="hold"/>
                                        <p:tgtEl>
                                          <p:spTgt spid="86019">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6019">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6019">
                                            <p:txEl>
                                              <p:pRg st="12" end="12"/>
                                            </p:txEl>
                                          </p:spTgt>
                                        </p:tgtEl>
                                        <p:attrNameLst>
                                          <p:attrName>style.visibility</p:attrName>
                                        </p:attrNameLst>
                                      </p:cBhvr>
                                      <p:to>
                                        <p:strVal val="visible"/>
                                      </p:to>
                                    </p:set>
                                    <p:anim calcmode="lin" valueType="num">
                                      <p:cBhvr additive="base">
                                        <p:cTn id="47" dur="500" fill="hold"/>
                                        <p:tgtEl>
                                          <p:spTgt spid="86019">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6019">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6019">
                                            <p:txEl>
                                              <p:pRg st="13" end="13"/>
                                            </p:txEl>
                                          </p:spTgt>
                                        </p:tgtEl>
                                        <p:attrNameLst>
                                          <p:attrName>style.visibility</p:attrName>
                                        </p:attrNameLst>
                                      </p:cBhvr>
                                      <p:to>
                                        <p:strVal val="visible"/>
                                      </p:to>
                                    </p:set>
                                    <p:anim calcmode="lin" valueType="num">
                                      <p:cBhvr additive="base">
                                        <p:cTn id="51" dur="500" fill="hold"/>
                                        <p:tgtEl>
                                          <p:spTgt spid="86019">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6019">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6019">
                                            <p:txEl>
                                              <p:pRg st="14" end="14"/>
                                            </p:txEl>
                                          </p:spTgt>
                                        </p:tgtEl>
                                        <p:attrNameLst>
                                          <p:attrName>style.visibility</p:attrName>
                                        </p:attrNameLst>
                                      </p:cBhvr>
                                      <p:to>
                                        <p:strVal val="visible"/>
                                      </p:to>
                                    </p:set>
                                    <p:anim calcmode="lin" valueType="num">
                                      <p:cBhvr additive="base">
                                        <p:cTn id="55" dur="500" fill="hold"/>
                                        <p:tgtEl>
                                          <p:spTgt spid="86019">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601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3"/>
          <p:cNvSpPr>
            <a:spLocks noGrp="1" noChangeArrowheads="1"/>
          </p:cNvSpPr>
          <p:nvPr>
            <p:ph type="body" idx="1"/>
          </p:nvPr>
        </p:nvSpPr>
        <p:spPr>
          <a:xfrm>
            <a:off x="685800" y="1196975"/>
            <a:ext cx="7772400" cy="4899025"/>
          </a:xfrm>
        </p:spPr>
        <p:txBody>
          <a:bodyPr/>
          <a:lstStyle/>
          <a:p>
            <a:pPr eaLnBrk="1" hangingPunct="1">
              <a:lnSpc>
                <a:spcPct val="80000"/>
              </a:lnSpc>
              <a:buFontTx/>
              <a:buNone/>
            </a:pPr>
            <a:r>
              <a:rPr lang="en-US" altLang="zh-CN" sz="2000" b="1" smtClean="0"/>
              <a:t>class B{</a:t>
            </a:r>
            <a:endParaRPr lang="en-US" altLang="zh-CN" sz="2000" b="1" smtClean="0"/>
          </a:p>
          <a:p>
            <a:pPr eaLnBrk="1" hangingPunct="1">
              <a:lnSpc>
                <a:spcPct val="80000"/>
              </a:lnSpc>
              <a:buFontTx/>
              <a:buNone/>
            </a:pPr>
            <a:r>
              <a:rPr lang="en-US" altLang="zh-CN" sz="2000" b="1" smtClean="0"/>
              <a:t>private:</a:t>
            </a:r>
            <a:endParaRPr lang="en-US" altLang="zh-CN" sz="2000" b="1" smtClean="0"/>
          </a:p>
          <a:p>
            <a:pPr eaLnBrk="1" hangingPunct="1">
              <a:lnSpc>
                <a:spcPct val="80000"/>
              </a:lnSpc>
              <a:buFontTx/>
              <a:buNone/>
            </a:pPr>
            <a:r>
              <a:rPr lang="en-US" altLang="zh-CN" sz="2000" b="1" smtClean="0"/>
              <a:t>    int z;</a:t>
            </a:r>
            <a:endParaRPr lang="en-US" altLang="zh-CN" sz="2000" b="1" smtClean="0"/>
          </a:p>
          <a:p>
            <a:pPr eaLnBrk="1" hangingPunct="1">
              <a:lnSpc>
                <a:spcPct val="80000"/>
              </a:lnSpc>
              <a:buFontTx/>
              <a:buNone/>
            </a:pPr>
            <a:r>
              <a:rPr lang="en-US" altLang="zh-CN" sz="2000" b="1" smtClean="0"/>
              <a:t>public:</a:t>
            </a:r>
            <a:endParaRPr lang="en-US" altLang="zh-CN" sz="2000" b="1" smtClean="0"/>
          </a:p>
          <a:p>
            <a:pPr eaLnBrk="1" hangingPunct="1">
              <a:lnSpc>
                <a:spcPct val="80000"/>
              </a:lnSpc>
              <a:buFontTx/>
              <a:buNone/>
            </a:pPr>
            <a:r>
              <a:rPr lang="en-US" altLang="zh-CN" sz="2000" b="1" smtClean="0"/>
              <a:t>    int add</a:t>
            </a:r>
            <a:r>
              <a:rPr lang="en-US" altLang="zh-CN" sz="2000" b="1" smtClean="0">
                <a:solidFill>
                  <a:srgbClr val="FF0000"/>
                </a:solidFill>
              </a:rPr>
              <a:t>(A a){ return a.x+a.y+z; }</a:t>
            </a:r>
            <a:r>
              <a:rPr lang="en-US" altLang="zh-CN" sz="2000" b="1" smtClean="0"/>
              <a:t>		//A</a:t>
            </a:r>
            <a:r>
              <a:rPr lang="zh-CN" altLang="en-US" sz="2000" b="1" smtClean="0"/>
              <a:t>类对象作参数</a:t>
            </a:r>
            <a:endParaRPr lang="zh-CN" altLang="en-US" sz="2000" b="1" smtClean="0"/>
          </a:p>
          <a:p>
            <a:pPr eaLnBrk="1" hangingPunct="1">
              <a:lnSpc>
                <a:spcPct val="80000"/>
              </a:lnSpc>
              <a:buFontTx/>
              <a:buNone/>
            </a:pPr>
            <a:r>
              <a:rPr lang="zh-CN" altLang="en-US" sz="2000" b="1" smtClean="0"/>
              <a:t>    </a:t>
            </a:r>
            <a:r>
              <a:rPr lang="en-US" altLang="zh-CN" sz="2000" b="1" smtClean="0"/>
              <a:t>int mul</a:t>
            </a:r>
            <a:r>
              <a:rPr lang="en-US" altLang="zh-CN" sz="2000" b="1" smtClean="0">
                <a:solidFill>
                  <a:srgbClr val="FF0000"/>
                </a:solidFill>
              </a:rPr>
              <a:t>(A a){ return a.x*a.y*z; }</a:t>
            </a:r>
            <a:r>
              <a:rPr lang="en-US" altLang="zh-CN" sz="2000" b="1" smtClean="0"/>
              <a:t>		//A</a:t>
            </a:r>
            <a:r>
              <a:rPr lang="zh-CN" altLang="en-US" sz="2000" b="1" smtClean="0"/>
              <a:t>类对象作参数</a:t>
            </a:r>
            <a:endParaRPr lang="zh-CN" altLang="en-US" sz="2000" b="1" smtClean="0"/>
          </a:p>
          <a:p>
            <a:pPr eaLnBrk="1" hangingPunct="1">
              <a:lnSpc>
                <a:spcPct val="80000"/>
              </a:lnSpc>
              <a:buFontTx/>
              <a:buNone/>
            </a:pPr>
            <a:r>
              <a:rPr lang="zh-CN" altLang="en-US" sz="2000" b="1" smtClean="0"/>
              <a:t>    </a:t>
            </a:r>
            <a:r>
              <a:rPr lang="en-US" altLang="zh-CN" sz="2000" b="1" smtClean="0"/>
              <a:t>B(int i=0){  z=i; }</a:t>
            </a:r>
            <a:endParaRPr lang="en-US" altLang="zh-CN" sz="2000" b="1" smtClean="0"/>
          </a:p>
          <a:p>
            <a:pPr eaLnBrk="1" hangingPunct="1">
              <a:lnSpc>
                <a:spcPct val="80000"/>
              </a:lnSpc>
              <a:buFontTx/>
              <a:buNone/>
            </a:pPr>
            <a:r>
              <a:rPr lang="en-US" altLang="zh-CN" sz="2000" b="1" smtClean="0"/>
              <a:t>};</a:t>
            </a:r>
            <a:endParaRPr lang="en-US" altLang="zh-CN" sz="2000" b="1" smtClean="0"/>
          </a:p>
          <a:p>
            <a:pPr eaLnBrk="1" hangingPunct="1">
              <a:lnSpc>
                <a:spcPct val="80000"/>
              </a:lnSpc>
              <a:buFontTx/>
              <a:buNone/>
            </a:pPr>
            <a:r>
              <a:rPr lang="en-US" altLang="zh-CN" sz="2000" b="1" smtClean="0"/>
              <a:t>void main(){</a:t>
            </a:r>
            <a:endParaRPr lang="en-US" altLang="zh-CN" sz="2000" b="1" smtClean="0"/>
          </a:p>
          <a:p>
            <a:pPr eaLnBrk="1" hangingPunct="1">
              <a:lnSpc>
                <a:spcPct val="80000"/>
              </a:lnSpc>
              <a:buFontTx/>
              <a:buNone/>
            </a:pPr>
            <a:r>
              <a:rPr lang="en-US" altLang="zh-CN" sz="2000" b="1" smtClean="0"/>
              <a:t>    A a(2,3);</a:t>
            </a:r>
            <a:endParaRPr lang="en-US" altLang="zh-CN" sz="2000" b="1" smtClean="0"/>
          </a:p>
          <a:p>
            <a:pPr eaLnBrk="1" hangingPunct="1">
              <a:lnSpc>
                <a:spcPct val="80000"/>
              </a:lnSpc>
              <a:buFontTx/>
              <a:buNone/>
            </a:pPr>
            <a:r>
              <a:rPr lang="en-US" altLang="zh-CN" sz="2000" b="1" smtClean="0"/>
              <a:t>    B b(4);</a:t>
            </a:r>
            <a:endParaRPr lang="en-US" altLang="zh-CN" sz="2000" b="1" smtClean="0"/>
          </a:p>
          <a:p>
            <a:pPr eaLnBrk="1" hangingPunct="1">
              <a:lnSpc>
                <a:spcPct val="80000"/>
              </a:lnSpc>
              <a:buFontTx/>
              <a:buNone/>
            </a:pPr>
            <a:r>
              <a:rPr lang="en-US" altLang="zh-CN" sz="2000" b="1" smtClean="0"/>
              <a:t>    cout&lt;&lt;b.add(a)&lt;&lt;endl;			//</a:t>
            </a:r>
            <a:r>
              <a:rPr lang="zh-CN" altLang="en-US" sz="2000" b="1" smtClean="0"/>
              <a:t>输出</a:t>
            </a:r>
            <a:r>
              <a:rPr lang="en-US" altLang="zh-CN" sz="2000" b="1" smtClean="0"/>
              <a:t>9</a:t>
            </a:r>
            <a:endParaRPr lang="en-US" altLang="zh-CN" sz="2000" b="1" smtClean="0"/>
          </a:p>
          <a:p>
            <a:pPr eaLnBrk="1" hangingPunct="1">
              <a:lnSpc>
                <a:spcPct val="80000"/>
              </a:lnSpc>
              <a:buFontTx/>
              <a:buNone/>
            </a:pPr>
            <a:r>
              <a:rPr lang="en-US" altLang="zh-CN" sz="2000" b="1" smtClean="0"/>
              <a:t>    cout&lt;&lt;b.mul(a)&lt;&lt;endl;			//</a:t>
            </a:r>
            <a:r>
              <a:rPr lang="zh-CN" altLang="en-US" sz="2000" b="1" smtClean="0"/>
              <a:t>输出</a:t>
            </a:r>
            <a:r>
              <a:rPr lang="en-US" altLang="zh-CN" sz="2000" b="1" smtClean="0"/>
              <a:t>24</a:t>
            </a:r>
            <a:endParaRPr lang="en-US" altLang="zh-CN" sz="2000" b="1" smtClean="0"/>
          </a:p>
          <a:p>
            <a:pPr eaLnBrk="1" hangingPunct="1">
              <a:lnSpc>
                <a:spcPct val="80000"/>
              </a:lnSpc>
              <a:buFontTx/>
              <a:buNone/>
            </a:pPr>
            <a:r>
              <a:rPr lang="en-US" altLang="zh-CN" sz="2000" b="1" smtClean="0"/>
              <a:t>}</a:t>
            </a:r>
            <a:endParaRPr lang="en-US" altLang="zh-CN" sz="2000" b="1" smtClean="0"/>
          </a:p>
        </p:txBody>
      </p:sp>
      <p:sp>
        <p:nvSpPr>
          <p:cNvPr id="218114" name="Rectangle 2"/>
          <p:cNvSpPr>
            <a:spLocks noGrp="1" noChangeArrowheads="1"/>
          </p:cNvSpPr>
          <p:nvPr>
            <p:ph type="title"/>
          </p:nvPr>
        </p:nvSpPr>
        <p:spPr>
          <a:xfrm>
            <a:off x="457200" y="73025"/>
            <a:ext cx="8229600" cy="811213"/>
          </a:xfrm>
        </p:spPr>
        <p:txBody>
          <a:bodyPr/>
          <a:lstStyle/>
          <a:p>
            <a:pPr eaLnBrk="1" hangingPunct="1"/>
            <a:r>
              <a:rPr lang="en-US" altLang="zh-CN" b="1" smtClean="0"/>
              <a:t>3.13 </a:t>
            </a:r>
            <a:r>
              <a:rPr lang="zh-CN" altLang="en-US" b="1" smtClean="0">
                <a:solidFill>
                  <a:srgbClr val="FF3300"/>
                </a:solidFill>
              </a:rPr>
              <a:t>友元</a:t>
            </a:r>
            <a:endParaRPr lang="zh-CN" altLang="en-US" b="1" smtClean="0">
              <a:solidFill>
                <a:srgbClr val="FF3300"/>
              </a:solidFill>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defRPr/>
            </a:pPr>
            <a:r>
              <a:rPr lang="en-US" altLang="zh-CN" b="1" dirty="0">
                <a:solidFill>
                  <a:srgbClr val="0000CC"/>
                </a:solidFill>
              </a:rPr>
              <a:t>5．</a:t>
            </a:r>
            <a:r>
              <a:rPr lang="zh-CN" altLang="en-US" b="1" dirty="0">
                <a:solidFill>
                  <a:srgbClr val="0000CC"/>
                </a:solidFill>
              </a:rPr>
              <a:t>友元使用注意事项</a:t>
            </a:r>
            <a:endParaRPr lang="en-US" altLang="zh-CN" b="1" dirty="0">
              <a:solidFill>
                <a:srgbClr val="0000CC"/>
              </a:solidFill>
            </a:endParaRPr>
          </a:p>
          <a:p>
            <a:pPr marL="457200" indent="-457200">
              <a:buFont typeface="+mj-ea"/>
              <a:buAutoNum type="circleNumDbPlain"/>
              <a:defRPr/>
            </a:pPr>
            <a:r>
              <a:rPr lang="zh-CN" altLang="zh-CN" sz="2400" b="1" dirty="0"/>
              <a:t>在类域中的函数原型前加上关键字</a:t>
            </a:r>
            <a:r>
              <a:rPr lang="en-US" altLang="zh-CN" sz="2400" b="1" dirty="0">
                <a:solidFill>
                  <a:srgbClr val="FF0000"/>
                </a:solidFill>
              </a:rPr>
              <a:t>friend</a:t>
            </a:r>
            <a:r>
              <a:rPr lang="zh-CN" altLang="zh-CN" sz="2400" b="1" dirty="0"/>
              <a:t>，就将该函数指定为该类的友元了。关键字</a:t>
            </a:r>
            <a:r>
              <a:rPr lang="en-US" altLang="zh-CN" sz="2400" b="1" dirty="0"/>
              <a:t>friend</a:t>
            </a:r>
            <a:r>
              <a:rPr lang="zh-CN" altLang="zh-CN" sz="2400" b="1" dirty="0"/>
              <a:t>用于声明友元，它只能出现在类的声明中。</a:t>
            </a:r>
            <a:endParaRPr lang="zh-CN" altLang="zh-CN" sz="2400" b="1" dirty="0"/>
          </a:p>
          <a:p>
            <a:pPr marL="457200" indent="-457200">
              <a:buFont typeface="+mj-ea"/>
              <a:buAutoNum type="circleNumDbPlain"/>
              <a:defRPr/>
            </a:pPr>
            <a:r>
              <a:rPr lang="zh-CN" altLang="zh-CN" sz="2400" b="1" dirty="0"/>
              <a:t>友元函数</a:t>
            </a:r>
            <a:r>
              <a:rPr lang="zh-CN" altLang="zh-CN" sz="2400" b="1" dirty="0">
                <a:solidFill>
                  <a:srgbClr val="FF0000"/>
                </a:solidFill>
              </a:rPr>
              <a:t>并非类的成员函数</a:t>
            </a:r>
            <a:r>
              <a:rPr lang="zh-CN" altLang="zh-CN" sz="2400" b="1" dirty="0"/>
              <a:t>，所以它不受</a:t>
            </a:r>
            <a:r>
              <a:rPr lang="en-US" altLang="zh-CN" sz="2400" b="1" dirty="0"/>
              <a:t>public</a:t>
            </a:r>
            <a:r>
              <a:rPr lang="zh-CN" altLang="zh-CN" sz="2400" b="1" dirty="0"/>
              <a:t>、</a:t>
            </a:r>
            <a:r>
              <a:rPr lang="en-US" altLang="zh-CN" sz="2400" b="1" dirty="0"/>
              <a:t>protected</a:t>
            </a:r>
            <a:r>
              <a:rPr lang="zh-CN" altLang="zh-CN" sz="2400" b="1" dirty="0"/>
              <a:t>、</a:t>
            </a:r>
            <a:r>
              <a:rPr lang="en-US" altLang="zh-CN" sz="2400" b="1" dirty="0"/>
              <a:t>private</a:t>
            </a:r>
            <a:r>
              <a:rPr lang="zh-CN" altLang="zh-CN" sz="2400" b="1" dirty="0"/>
              <a:t>的限定，无论将它放在</a:t>
            </a:r>
            <a:r>
              <a:rPr lang="en-US" altLang="zh-CN" sz="2400" b="1" dirty="0"/>
              <a:t>public</a:t>
            </a:r>
            <a:r>
              <a:rPr lang="zh-CN" altLang="zh-CN" sz="2400" b="1" dirty="0"/>
              <a:t>区，或者</a:t>
            </a:r>
            <a:r>
              <a:rPr lang="en-US" altLang="zh-CN" sz="2400" b="1" dirty="0"/>
              <a:t>protected</a:t>
            </a:r>
            <a:r>
              <a:rPr lang="zh-CN" altLang="zh-CN" sz="2400" b="1" dirty="0"/>
              <a:t>区，还是</a:t>
            </a:r>
            <a:r>
              <a:rPr lang="en-US" altLang="zh-CN" sz="2400" b="1" dirty="0"/>
              <a:t>private</a:t>
            </a:r>
            <a:r>
              <a:rPr lang="zh-CN" altLang="zh-CN" sz="2400" b="1" dirty="0"/>
              <a:t>区，</a:t>
            </a:r>
            <a:r>
              <a:rPr lang="zh-CN" altLang="zh-CN" sz="2400" b="1" dirty="0">
                <a:solidFill>
                  <a:srgbClr val="FF0000"/>
                </a:solidFill>
              </a:rPr>
              <a:t>都是完全相同的</a:t>
            </a:r>
            <a:r>
              <a:rPr lang="zh-CN" altLang="zh-CN" sz="2400" b="1" dirty="0"/>
              <a:t>。</a:t>
            </a:r>
            <a:endParaRPr lang="zh-CN" altLang="zh-CN" sz="2400" b="1" dirty="0"/>
          </a:p>
          <a:p>
            <a:pPr marL="457200" indent="-457200">
              <a:buFont typeface="+mj-ea"/>
              <a:buAutoNum type="circleNumDbPlain"/>
              <a:defRPr/>
            </a:pPr>
            <a:r>
              <a:rPr lang="zh-CN" altLang="zh-CN" sz="2400" b="1" dirty="0"/>
              <a:t>友元</a:t>
            </a:r>
            <a:r>
              <a:rPr lang="zh-CN" altLang="zh-CN" sz="2400" b="1" dirty="0">
                <a:solidFill>
                  <a:srgbClr val="FF0000"/>
                </a:solidFill>
              </a:rPr>
              <a:t>不具逆向性和传递性</a:t>
            </a:r>
            <a:r>
              <a:rPr lang="zh-CN" altLang="zh-CN" sz="2400" b="1" dirty="0"/>
              <a:t>。即，若</a:t>
            </a:r>
            <a:r>
              <a:rPr lang="en-US" altLang="zh-CN" sz="2400" b="1" dirty="0"/>
              <a:t>A</a:t>
            </a:r>
            <a:r>
              <a:rPr lang="zh-CN" altLang="zh-CN" sz="2400" b="1" dirty="0"/>
              <a:t>是</a:t>
            </a:r>
            <a:r>
              <a:rPr lang="en-US" altLang="zh-CN" sz="2400" b="1" dirty="0"/>
              <a:t>B</a:t>
            </a:r>
            <a:r>
              <a:rPr lang="zh-CN" altLang="zh-CN" sz="2400" b="1" dirty="0"/>
              <a:t>的友元，并不表示</a:t>
            </a:r>
            <a:r>
              <a:rPr lang="en-US" altLang="zh-CN" sz="2400" b="1" dirty="0"/>
              <a:t>B</a:t>
            </a:r>
            <a:r>
              <a:rPr lang="zh-CN" altLang="zh-CN" sz="2400" b="1" dirty="0"/>
              <a:t>是</a:t>
            </a:r>
            <a:r>
              <a:rPr lang="en-US" altLang="zh-CN" sz="2400" b="1" dirty="0"/>
              <a:t>A</a:t>
            </a:r>
            <a:r>
              <a:rPr lang="zh-CN" altLang="zh-CN" sz="2400" b="1" dirty="0"/>
              <a:t>的友元（除非特别声明）；若</a:t>
            </a:r>
            <a:r>
              <a:rPr lang="en-US" altLang="zh-CN" sz="2400" b="1" dirty="0"/>
              <a:t>A</a:t>
            </a:r>
            <a:r>
              <a:rPr lang="zh-CN" altLang="zh-CN" sz="2400" b="1" dirty="0"/>
              <a:t>是</a:t>
            </a:r>
            <a:r>
              <a:rPr lang="en-US" altLang="zh-CN" sz="2400" b="1" dirty="0"/>
              <a:t>B</a:t>
            </a:r>
            <a:r>
              <a:rPr lang="zh-CN" altLang="zh-CN" sz="2400" b="1" dirty="0"/>
              <a:t>的友元，</a:t>
            </a:r>
            <a:r>
              <a:rPr lang="en-US" altLang="zh-CN" sz="2400" b="1" dirty="0"/>
              <a:t>B</a:t>
            </a:r>
            <a:r>
              <a:rPr lang="zh-CN" altLang="zh-CN" sz="2400" b="1" dirty="0"/>
              <a:t>是</a:t>
            </a:r>
            <a:r>
              <a:rPr lang="en-US" altLang="zh-CN" sz="2400" b="1" dirty="0"/>
              <a:t>C</a:t>
            </a:r>
            <a:r>
              <a:rPr lang="zh-CN" altLang="zh-CN" sz="2400" b="1" dirty="0"/>
              <a:t>的友元，也不能代表</a:t>
            </a:r>
            <a:r>
              <a:rPr lang="en-US" altLang="zh-CN" sz="2400" b="1" dirty="0"/>
              <a:t>A</a:t>
            </a:r>
            <a:r>
              <a:rPr lang="zh-CN" altLang="zh-CN" sz="2400" b="1" dirty="0"/>
              <a:t>是</a:t>
            </a:r>
            <a:r>
              <a:rPr lang="en-US" altLang="zh-CN" sz="2400" b="1" dirty="0"/>
              <a:t>C</a:t>
            </a:r>
            <a:r>
              <a:rPr lang="zh-CN" altLang="zh-CN" sz="2400" b="1" dirty="0"/>
              <a:t>的友元（除非特别声明）。</a:t>
            </a:r>
            <a:endParaRPr lang="zh-CN" altLang="zh-CN" sz="2400" b="1" dirty="0"/>
          </a:p>
          <a:p>
            <a:pPr marL="457200" indent="-457200">
              <a:buFont typeface="+mj-ea"/>
              <a:buAutoNum type="circleNumDbPlain"/>
              <a:defRPr/>
            </a:pPr>
            <a:r>
              <a:rPr lang="zh-CN" altLang="zh-CN" sz="2400" b="1" dirty="0"/>
              <a:t>友元使编程更简洁，程序运行效率也更高，但它可以直接访问类的私有成员，</a:t>
            </a:r>
            <a:r>
              <a:rPr lang="zh-CN" altLang="zh-CN" sz="2400" b="1" dirty="0">
                <a:solidFill>
                  <a:srgbClr val="0000CC"/>
                </a:solidFill>
              </a:rPr>
              <a:t>破坏了类的封装性和信息隐藏</a:t>
            </a:r>
            <a:r>
              <a:rPr lang="zh-CN" altLang="zh-CN" sz="2400" b="1" dirty="0"/>
              <a:t>。</a:t>
            </a:r>
            <a:r>
              <a:rPr lang="zh-CN" altLang="en-US" sz="2400" b="1" dirty="0"/>
              <a:t>不建议多用友元。</a:t>
            </a:r>
            <a:endParaRPr lang="zh-CN" altLang="zh-CN" sz="2400" b="1" dirty="0"/>
          </a:p>
          <a:p>
            <a:pPr marL="0" indent="0">
              <a:buFontTx/>
              <a:buNone/>
              <a:defRPr/>
            </a:pPr>
            <a:endParaRPr lang="zh-CN" altLang="en-US" sz="2400" b="1" dirty="0"/>
          </a:p>
        </p:txBody>
      </p:sp>
      <p:sp>
        <p:nvSpPr>
          <p:cNvPr id="219138" name="Rectangle 2"/>
          <p:cNvSpPr>
            <a:spLocks noGrp="1" noChangeArrowheads="1"/>
          </p:cNvSpPr>
          <p:nvPr>
            <p:ph type="title"/>
          </p:nvPr>
        </p:nvSpPr>
        <p:spPr>
          <a:xfrm>
            <a:off x="457200" y="73025"/>
            <a:ext cx="8229600" cy="811213"/>
          </a:xfrm>
        </p:spPr>
        <p:txBody>
          <a:bodyPr/>
          <a:lstStyle/>
          <a:p>
            <a:pPr eaLnBrk="1" hangingPunct="1"/>
            <a:r>
              <a:rPr lang="en-US" altLang="zh-CN" b="1" smtClean="0"/>
              <a:t>3.13 </a:t>
            </a:r>
            <a:r>
              <a:rPr lang="zh-CN" altLang="en-US" b="1" smtClean="0">
                <a:solidFill>
                  <a:srgbClr val="FF3300"/>
                </a:solidFill>
              </a:rPr>
              <a:t>友元</a:t>
            </a:r>
            <a:endParaRPr lang="zh-CN" altLang="en-US"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ChangeArrowheads="1"/>
          </p:cNvSpPr>
          <p:nvPr>
            <p:ph type="title"/>
          </p:nvPr>
        </p:nvSpPr>
        <p:spPr>
          <a:xfrm>
            <a:off x="585788" y="115888"/>
            <a:ext cx="8064500" cy="792162"/>
          </a:xfrm>
        </p:spPr>
        <p:txBody>
          <a:bodyPr/>
          <a:lstStyle/>
          <a:p>
            <a:pPr eaLnBrk="1" hangingPunct="1"/>
            <a:r>
              <a:rPr lang="en-US" altLang="zh-CN" sz="4000" b="1" smtClean="0"/>
              <a:t>3.13 </a:t>
            </a:r>
            <a:r>
              <a:rPr lang="zh-CN" altLang="en-US" sz="4000" b="1" smtClean="0"/>
              <a:t>编程实作</a:t>
            </a:r>
            <a:r>
              <a:rPr lang="zh-CN" altLang="en-US" sz="4000" b="1" smtClean="0">
                <a:solidFill>
                  <a:srgbClr val="FF3300"/>
                </a:solidFill>
              </a:rPr>
              <a:t>：接口与实现的分离</a:t>
            </a:r>
            <a:endParaRPr lang="zh-CN" altLang="en-US" sz="4000" b="1" smtClean="0">
              <a:solidFill>
                <a:srgbClr val="FF3300"/>
              </a:solidFill>
            </a:endParaRPr>
          </a:p>
        </p:txBody>
      </p:sp>
      <p:sp>
        <p:nvSpPr>
          <p:cNvPr id="121859" name="Rectangle 3"/>
          <p:cNvSpPr>
            <a:spLocks noGrp="1" noChangeArrowheads="1"/>
          </p:cNvSpPr>
          <p:nvPr>
            <p:ph type="body" idx="1"/>
          </p:nvPr>
        </p:nvSpPr>
        <p:spPr>
          <a:xfrm>
            <a:off x="395288" y="1412875"/>
            <a:ext cx="8255000" cy="4683125"/>
          </a:xfrm>
        </p:spPr>
        <p:txBody>
          <a:bodyPr/>
          <a:lstStyle/>
          <a:p>
            <a:pPr eaLnBrk="1" hangingPunct="1">
              <a:buFontTx/>
              <a:buNone/>
              <a:defRPr/>
            </a:pPr>
            <a:r>
              <a:rPr lang="en-US" altLang="zh-CN" b="1" dirty="0">
                <a:solidFill>
                  <a:srgbClr val="0000CC"/>
                </a:solidFill>
              </a:rPr>
              <a:t>1</a:t>
            </a:r>
            <a:r>
              <a:rPr lang="zh-CN" altLang="en-US" b="1" dirty="0">
                <a:solidFill>
                  <a:srgbClr val="0000CC"/>
                </a:solidFill>
              </a:rPr>
              <a:t>、类的常见组织方式</a:t>
            </a:r>
            <a:endParaRPr lang="zh-CN" altLang="en-US" b="1" dirty="0">
              <a:solidFill>
                <a:srgbClr val="0000CC"/>
              </a:solidFill>
            </a:endParaRPr>
          </a:p>
          <a:p>
            <a:pPr eaLnBrk="1" hangingPunct="1">
              <a:defRPr/>
            </a:pPr>
            <a:r>
              <a:rPr lang="zh-CN" altLang="en-US" b="1" dirty="0"/>
              <a:t>类的接口</a:t>
            </a:r>
            <a:endParaRPr lang="zh-CN" altLang="en-US" b="1" dirty="0"/>
          </a:p>
          <a:p>
            <a:pPr lvl="1" eaLnBrk="1" hangingPunct="1">
              <a:defRPr/>
            </a:pPr>
            <a:r>
              <a:rPr lang="zh-CN" altLang="en-US" b="1" dirty="0"/>
              <a:t>即指类的声明，常保存为与类同名的</a:t>
            </a:r>
            <a:r>
              <a:rPr lang="en-US" altLang="zh-CN" b="1" dirty="0"/>
              <a:t>.h</a:t>
            </a:r>
            <a:r>
              <a:rPr lang="zh-CN" altLang="en-US" b="1" dirty="0"/>
              <a:t>头文件</a:t>
            </a:r>
            <a:endParaRPr lang="zh-CN" altLang="en-US" b="1" dirty="0"/>
          </a:p>
          <a:p>
            <a:pPr eaLnBrk="1" hangingPunct="1">
              <a:defRPr/>
            </a:pPr>
            <a:r>
              <a:rPr lang="zh-CN" altLang="en-US" b="1" dirty="0"/>
              <a:t>实现</a:t>
            </a:r>
            <a:endParaRPr lang="zh-CN" altLang="en-US" b="1" dirty="0"/>
          </a:p>
          <a:p>
            <a:pPr lvl="1" eaLnBrk="1" hangingPunct="1">
              <a:defRPr/>
            </a:pPr>
            <a:r>
              <a:rPr lang="zh-CN" altLang="en-US" b="1" dirty="0"/>
              <a:t>是指类的成员函数的定义。放在一个与类同名的源程序中（即扩展名为</a:t>
            </a:r>
            <a:r>
              <a:rPr lang="en-US" altLang="zh-CN" b="1" dirty="0"/>
              <a:t>.</a:t>
            </a:r>
            <a:r>
              <a:rPr lang="en-US" altLang="zh-CN" b="1" dirty="0" err="1"/>
              <a:t>cpp</a:t>
            </a:r>
            <a:r>
              <a:rPr lang="zh-CN" altLang="en-US" b="1" dirty="0"/>
              <a:t>的文件）。</a:t>
            </a:r>
            <a:endParaRPr lang="en-US" altLang="zh-CN" b="1" dirty="0"/>
          </a:p>
          <a:p>
            <a:pPr marL="0" indent="0" eaLnBrk="1" hangingPunct="1">
              <a:buFontTx/>
              <a:buNone/>
              <a:defRPr/>
            </a:pPr>
            <a:r>
              <a:rPr lang="zh-CN" altLang="zh-CN" sz="2800" dirty="0">
                <a:solidFill>
                  <a:srgbClr val="0000CC"/>
                </a:solidFill>
              </a:rPr>
              <a:t>【例</a:t>
            </a:r>
            <a:r>
              <a:rPr lang="en-US" altLang="zh-CN" sz="2800" dirty="0">
                <a:solidFill>
                  <a:srgbClr val="0000CC"/>
                </a:solidFill>
              </a:rPr>
              <a:t>3-30</a:t>
            </a:r>
            <a:r>
              <a:rPr lang="zh-CN" altLang="zh-CN" sz="2800" dirty="0">
                <a:solidFill>
                  <a:srgbClr val="0000CC"/>
                </a:solidFill>
              </a:rPr>
              <a:t>】 </a:t>
            </a:r>
            <a:r>
              <a:rPr lang="zh-CN" altLang="zh-CN" sz="2800" b="1" dirty="0">
                <a:solidFill>
                  <a:srgbClr val="0000CC"/>
                </a:solidFill>
              </a:rPr>
              <a:t>建立一个整数堆栈类</a:t>
            </a:r>
            <a:r>
              <a:rPr lang="en-US" altLang="zh-CN" sz="2800" b="1" dirty="0">
                <a:solidFill>
                  <a:srgbClr val="0000CC"/>
                </a:solidFill>
              </a:rPr>
              <a:t>stack</a:t>
            </a:r>
            <a:r>
              <a:rPr lang="zh-CN" altLang="zh-CN" sz="2800" b="1" dirty="0">
                <a:solidFill>
                  <a:srgbClr val="0000CC"/>
                </a:solidFill>
              </a:rPr>
              <a:t>，栈的默认大小为</a:t>
            </a:r>
            <a:r>
              <a:rPr lang="en-US" altLang="zh-CN" sz="2800" b="1" dirty="0">
                <a:solidFill>
                  <a:srgbClr val="0000CC"/>
                </a:solidFill>
              </a:rPr>
              <a:t>10</a:t>
            </a:r>
            <a:r>
              <a:rPr lang="zh-CN" altLang="zh-CN" sz="2800" b="1" dirty="0">
                <a:solidFill>
                  <a:srgbClr val="0000CC"/>
                </a:solidFill>
              </a:rPr>
              <a:t>元素，能够完成数据的入栈和出栈处理。将类的声明（即接口）存放在单独的头文件</a:t>
            </a:r>
            <a:r>
              <a:rPr lang="en-US" altLang="zh-CN" sz="2800" b="1" dirty="0" err="1">
                <a:solidFill>
                  <a:srgbClr val="0000CC"/>
                </a:solidFill>
              </a:rPr>
              <a:t>Stack.h</a:t>
            </a:r>
            <a:r>
              <a:rPr lang="zh-CN" altLang="zh-CN" sz="2800" b="1" dirty="0">
                <a:solidFill>
                  <a:srgbClr val="0000CC"/>
                </a:solidFill>
              </a:rPr>
              <a:t>中</a:t>
            </a:r>
            <a:endParaRPr lang="zh-CN" altLang="en-US" sz="2800" b="1" dirty="0">
              <a:solidFill>
                <a:srgbClr val="0000CC"/>
              </a:solidFill>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807450" cy="5397500"/>
          </a:xfrm>
        </p:spPr>
        <p:txBody>
          <a:bodyPr/>
          <a:lstStyle/>
          <a:p>
            <a:pPr marL="0" indent="0">
              <a:buFontTx/>
              <a:buNone/>
            </a:pPr>
            <a:r>
              <a:rPr lang="zh-CN" altLang="zh-CN" sz="2400" dirty="0" smtClean="0">
                <a:solidFill>
                  <a:srgbClr val="FF0000"/>
                </a:solidFill>
              </a:rPr>
              <a:t>（</a:t>
            </a:r>
            <a:r>
              <a:rPr lang="en-US" altLang="zh-CN" sz="2400" dirty="0" smtClean="0">
                <a:solidFill>
                  <a:srgbClr val="FF0000"/>
                </a:solidFill>
              </a:rPr>
              <a:t>1</a:t>
            </a:r>
            <a:r>
              <a:rPr lang="zh-CN" altLang="zh-CN" sz="2400" dirty="0" smtClean="0">
                <a:solidFill>
                  <a:srgbClr val="FF0000"/>
                </a:solidFill>
              </a:rPr>
              <a:t>）</a:t>
            </a:r>
            <a:r>
              <a:rPr lang="zh-CN" altLang="zh-CN" sz="2400" b="1" dirty="0" smtClean="0">
                <a:solidFill>
                  <a:srgbClr val="FF0000"/>
                </a:solidFill>
              </a:rPr>
              <a:t>问题分析</a:t>
            </a:r>
            <a:endParaRPr lang="zh-CN" altLang="zh-CN" sz="2400" b="1" dirty="0" smtClean="0">
              <a:solidFill>
                <a:srgbClr val="FF0000"/>
              </a:solidFill>
            </a:endParaRPr>
          </a:p>
          <a:p>
            <a:pPr lvl="1"/>
            <a:r>
              <a:rPr lang="zh-CN" altLang="zh-CN" sz="2000" b="1" dirty="0" smtClean="0"/>
              <a:t>堆栈是计算机领域中广泛应用的一种数据存取技术，是一种按顺序存取的数据结构，类似于生活中按层次存放衣服的箱子，后放入的衣服压在上次入箱的衣服务上面，称为</a:t>
            </a:r>
            <a:r>
              <a:rPr lang="zh-CN" altLang="zh-CN" sz="2000" b="1" dirty="0" smtClean="0">
                <a:solidFill>
                  <a:srgbClr val="FF0000"/>
                </a:solidFill>
              </a:rPr>
              <a:t>入栈（</a:t>
            </a:r>
            <a:r>
              <a:rPr lang="en-US" altLang="zh-CN" sz="2000" b="1" dirty="0" smtClean="0">
                <a:solidFill>
                  <a:srgbClr val="FF0000"/>
                </a:solidFill>
              </a:rPr>
              <a:t>push</a:t>
            </a:r>
            <a:r>
              <a:rPr lang="zh-CN" altLang="zh-CN" sz="2000" b="1" dirty="0" smtClean="0">
                <a:solidFill>
                  <a:srgbClr val="FF0000"/>
                </a:solidFill>
              </a:rPr>
              <a:t>）</a:t>
            </a:r>
            <a:r>
              <a:rPr lang="zh-CN" altLang="zh-CN" sz="2000" b="1" dirty="0" smtClean="0"/>
              <a:t>；取出衣服时每次都只能取最上层的衣服，称为</a:t>
            </a:r>
            <a:r>
              <a:rPr lang="zh-CN" altLang="zh-CN" sz="2000" b="1" dirty="0" smtClean="0">
                <a:solidFill>
                  <a:srgbClr val="FF0000"/>
                </a:solidFill>
              </a:rPr>
              <a:t>出栈（</a:t>
            </a:r>
            <a:r>
              <a:rPr lang="en-US" altLang="zh-CN" sz="2000" b="1" dirty="0" smtClean="0">
                <a:solidFill>
                  <a:srgbClr val="FF0000"/>
                </a:solidFill>
              </a:rPr>
              <a:t>pop</a:t>
            </a:r>
            <a:r>
              <a:rPr lang="zh-CN" altLang="zh-CN" sz="2000" b="1" dirty="0" smtClean="0">
                <a:solidFill>
                  <a:srgbClr val="FF0000"/>
                </a:solidFill>
              </a:rPr>
              <a:t>）</a:t>
            </a:r>
            <a:r>
              <a:rPr lang="zh-CN" altLang="zh-CN" sz="2000" b="1" dirty="0" smtClean="0"/>
              <a:t>。</a:t>
            </a:r>
            <a:endParaRPr lang="en-US" altLang="zh-CN" sz="2000" b="1" dirty="0" smtClean="0"/>
          </a:p>
          <a:p>
            <a:pPr marL="0" indent="0">
              <a:buFontTx/>
              <a:buNone/>
            </a:pPr>
            <a:r>
              <a:rPr lang="zh-CN" altLang="en-US" sz="2400" b="1" dirty="0" smtClean="0"/>
              <a:t>（</a:t>
            </a:r>
            <a:r>
              <a:rPr lang="en-US" altLang="zh-CN" sz="2400" b="1" dirty="0" smtClean="0"/>
              <a:t>2）</a:t>
            </a:r>
            <a:r>
              <a:rPr lang="zh-CN" altLang="en-US" sz="2400" b="1" dirty="0" smtClean="0"/>
              <a:t>数据抽象</a:t>
            </a:r>
            <a:endParaRPr lang="en-US" altLang="zh-CN" sz="2400" b="1" dirty="0" smtClean="0"/>
          </a:p>
          <a:p>
            <a:pPr lvl="1"/>
            <a:r>
              <a:rPr lang="zh-CN" altLang="zh-CN" sz="2000" b="1" dirty="0" smtClean="0"/>
              <a:t>可以用数组、链表之类的数据存取技术实现堆栈，通过限定只能在数组或链表的一端进行数据读写就能够实现。</a:t>
            </a:r>
            <a:endParaRPr lang="en-US" altLang="zh-CN" sz="2000" b="1" dirty="0" smtClean="0"/>
          </a:p>
          <a:p>
            <a:pPr lvl="1"/>
            <a:r>
              <a:rPr lang="zh-CN" altLang="zh-CN" sz="2000" b="1" dirty="0" smtClean="0"/>
              <a:t>本例将堆栈抽象成</a:t>
            </a:r>
            <a:r>
              <a:rPr lang="en-US" altLang="zh-CN" sz="2000" b="1" dirty="0" smtClean="0">
                <a:solidFill>
                  <a:srgbClr val="FF0000"/>
                </a:solidFill>
              </a:rPr>
              <a:t>Stack</a:t>
            </a:r>
            <a:r>
              <a:rPr lang="zh-CN" altLang="zh-CN" sz="2000" b="1" dirty="0" smtClean="0"/>
              <a:t>类，用数组</a:t>
            </a:r>
            <a:r>
              <a:rPr lang="en-US" altLang="zh-CN" sz="2000" b="1" dirty="0" smtClean="0">
                <a:solidFill>
                  <a:srgbClr val="FF0000"/>
                </a:solidFill>
              </a:rPr>
              <a:t>data</a:t>
            </a:r>
            <a:r>
              <a:rPr lang="zh-CN" altLang="zh-CN" sz="2000" b="1" dirty="0" smtClean="0"/>
              <a:t>保存堆栈的数据，为了实现只在数组一端进行读写数据的操作，设置</a:t>
            </a:r>
            <a:r>
              <a:rPr lang="en-US" altLang="zh-CN" sz="2000" b="1" dirty="0" smtClean="0">
                <a:solidFill>
                  <a:srgbClr val="FF0000"/>
                </a:solidFill>
              </a:rPr>
              <a:t>top</a:t>
            </a:r>
            <a:r>
              <a:rPr lang="zh-CN" altLang="zh-CN" sz="2000" b="1" dirty="0" smtClean="0"/>
              <a:t>指针指示栈顶元素，每次只能够读出它指向的元素，每读出一个数据，</a:t>
            </a:r>
            <a:r>
              <a:rPr lang="en-US" altLang="zh-CN" sz="2000" b="1" dirty="0" smtClean="0"/>
              <a:t>top</a:t>
            </a:r>
            <a:r>
              <a:rPr lang="zh-CN" altLang="zh-CN" sz="2000" b="1" dirty="0" smtClean="0"/>
              <a:t>就向下移动一个元素位置；同样，每次保存数据时，只能保存在</a:t>
            </a:r>
            <a:r>
              <a:rPr lang="en-US" altLang="zh-CN" sz="2000" b="1" dirty="0" smtClean="0"/>
              <a:t>top</a:t>
            </a:r>
            <a:r>
              <a:rPr lang="zh-CN" altLang="zh-CN" sz="2000" b="1" dirty="0" smtClean="0"/>
              <a:t>指向的位置，每存入一个数据，</a:t>
            </a:r>
            <a:r>
              <a:rPr lang="en-US" altLang="zh-CN" sz="2000" b="1" dirty="0" smtClean="0"/>
              <a:t>top</a:t>
            </a:r>
            <a:r>
              <a:rPr lang="zh-CN" altLang="zh-CN" sz="2000" b="1" dirty="0" smtClean="0"/>
              <a:t>就向上移动一个位置，再设置</a:t>
            </a:r>
            <a:r>
              <a:rPr lang="en-US" altLang="zh-CN" sz="2000" b="1" dirty="0" err="1" smtClean="0">
                <a:solidFill>
                  <a:srgbClr val="FF0000"/>
                </a:solidFill>
              </a:rPr>
              <a:t>maxSize</a:t>
            </a:r>
            <a:r>
              <a:rPr lang="zh-CN" altLang="zh-CN" sz="2000" b="1" dirty="0" smtClean="0"/>
              <a:t>表示数组的最大下标，代表示堆栈容量</a:t>
            </a:r>
            <a:r>
              <a:rPr lang="zh-CN" altLang="en-US" sz="2000" b="1" dirty="0" smtClean="0"/>
              <a:t>。</a:t>
            </a:r>
            <a:endParaRPr lang="zh-CN" altLang="en-US" sz="2000" b="1" dirty="0" smtClean="0"/>
          </a:p>
        </p:txBody>
      </p:sp>
      <p:sp>
        <p:nvSpPr>
          <p:cNvPr id="221186" name="Rectangle 2"/>
          <p:cNvSpPr>
            <a:spLocks noGrp="1" noChangeArrowheads="1"/>
          </p:cNvSpPr>
          <p:nvPr>
            <p:ph type="title"/>
          </p:nvPr>
        </p:nvSpPr>
        <p:spPr>
          <a:xfrm>
            <a:off x="457200" y="73025"/>
            <a:ext cx="8229600" cy="811213"/>
          </a:xfrm>
        </p:spPr>
        <p:txBody>
          <a:bodyPr/>
          <a:lstStyle/>
          <a:p>
            <a:pPr eaLnBrk="1" hangingPunct="1"/>
            <a:r>
              <a:rPr lang="en-US" altLang="zh-CN" sz="4000" b="1" smtClean="0"/>
              <a:t>3.13 </a:t>
            </a:r>
            <a:r>
              <a:rPr lang="zh-CN" altLang="en-US" sz="4000" b="1" smtClean="0"/>
              <a:t>编程实作</a:t>
            </a:r>
            <a:r>
              <a:rPr lang="zh-CN" altLang="en-US" sz="4000" b="1" smtClean="0">
                <a:solidFill>
                  <a:srgbClr val="FF3300"/>
                </a:solidFill>
              </a:rPr>
              <a:t>：接口与实现的分离</a:t>
            </a:r>
            <a:endParaRPr lang="zh-CN" altLang="en-US" sz="4000"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页脚占位符 3"/>
          <p:cNvSpPr>
            <a:spLocks noGrp="1" noChangeArrowheads="1"/>
          </p:cNvSpPr>
          <p:nvPr/>
        </p:nvSpPr>
        <p:spPr bwMode="auto">
          <a:xfrm>
            <a:off x="5292725" y="6308725"/>
            <a:ext cx="2895600" cy="549275"/>
          </a:xfrm>
          <a:prstGeom prst="rect">
            <a:avLst/>
          </a:prstGeom>
          <a:noFill/>
          <a:ln w="9525">
            <a:noFill/>
            <a:miter lim="800000"/>
          </a:ln>
        </p:spPr>
        <p:txBody>
          <a:bodyPr/>
          <a:lstStyle/>
          <a:p>
            <a:pPr algn="r"/>
            <a:r>
              <a:rPr lang="en-US" altLang="zh-CN" sz="2400" b="1">
                <a:solidFill>
                  <a:schemeClr val="tx2"/>
                </a:solidFill>
                <a:latin typeface="Arial Black" panose="020B0A04020102020204" pitchFamily="34" charset="0"/>
              </a:rPr>
              <a:t>oop</a:t>
            </a:r>
            <a:endParaRPr lang="en-US" altLang="zh-CN" sz="2400" b="1">
              <a:solidFill>
                <a:schemeClr val="tx2"/>
              </a:solidFill>
              <a:latin typeface="Arial Black" panose="020B0A04020102020204" pitchFamily="34" charset="0"/>
            </a:endParaRPr>
          </a:p>
        </p:txBody>
      </p:sp>
      <p:sp>
        <p:nvSpPr>
          <p:cNvPr id="6" name="Rectangle 3"/>
          <p:cNvSpPr txBox="1">
            <a:spLocks noChangeArrowheads="1"/>
          </p:cNvSpPr>
          <p:nvPr/>
        </p:nvSpPr>
        <p:spPr bwMode="auto">
          <a:xfrm>
            <a:off x="0" y="0"/>
            <a:ext cx="8884285" cy="6592570"/>
          </a:xfrm>
          <a:prstGeom prst="rect">
            <a:avLst/>
          </a:prstGeom>
          <a:noFill/>
          <a:ln w="9525">
            <a:noFill/>
            <a:miter lim="800000"/>
          </a:ln>
        </p:spPr>
        <p:txBody>
          <a:bodyPr/>
          <a:lstStyle/>
          <a:p>
            <a:pPr marL="342900" indent="-342900">
              <a:spcBef>
                <a:spcPct val="20000"/>
              </a:spcBef>
            </a:pPr>
            <a:r>
              <a:rPr lang="en-US" altLang="zh-CN" sz="3200" b="1" dirty="0">
                <a:solidFill>
                  <a:srgbClr val="0000CC"/>
                </a:solidFill>
              </a:rPr>
              <a:t>2．</a:t>
            </a:r>
            <a:r>
              <a:rPr lang="zh-CN" altLang="en-US" sz="3200" b="1" dirty="0">
                <a:solidFill>
                  <a:srgbClr val="0000CC"/>
                </a:solidFill>
              </a:rPr>
              <a:t>对于结构的几点说明</a:t>
            </a:r>
            <a:endParaRPr lang="en-US" altLang="zh-CN" sz="3200" b="1" dirty="0">
              <a:solidFill>
                <a:srgbClr val="0000CC"/>
              </a:solidFill>
            </a:endParaRPr>
          </a:p>
          <a:p>
            <a:pPr marL="342900" indent="-342900" eaLnBrk="0" hangingPunct="0">
              <a:spcBef>
                <a:spcPct val="20000"/>
              </a:spcBef>
              <a:buClr>
                <a:schemeClr val="hlink"/>
              </a:buClr>
            </a:pPr>
            <a:r>
              <a:rPr lang="en-US" altLang="zh-CN" sz="2400" b="1" dirty="0">
                <a:solidFill>
                  <a:schemeClr val="accent2"/>
                </a:solidFill>
                <a:latin typeface="楷体_GB2312"/>
                <a:ea typeface="楷体_GB2312"/>
                <a:cs typeface="楷体_GB2312"/>
              </a:rPr>
              <a:t>1)</a:t>
            </a:r>
            <a:r>
              <a:rPr lang="zh-CN" altLang="en-US" sz="2400" b="1" dirty="0">
                <a:solidFill>
                  <a:schemeClr val="accent2"/>
                </a:solidFill>
                <a:latin typeface="楷体_GB2312"/>
                <a:ea typeface="楷体_GB2312"/>
                <a:cs typeface="楷体_GB2312"/>
              </a:rPr>
              <a:t>信息隐藏：设置访问权限的原因</a:t>
            </a:r>
            <a:endParaRPr lang="zh-CN" altLang="en-US" sz="2400" b="1" dirty="0">
              <a:solidFill>
                <a:schemeClr val="accent2"/>
              </a:solidFill>
              <a:latin typeface="楷体_GB2312"/>
              <a:ea typeface="楷体_GB2312"/>
              <a:cs typeface="楷体_GB2312"/>
            </a:endParaRPr>
          </a:p>
          <a:p>
            <a:pPr marL="742950" lvl="1" indent="-285750" eaLnBrk="0" hangingPunct="0">
              <a:spcBef>
                <a:spcPct val="20000"/>
              </a:spcBef>
              <a:buClr>
                <a:schemeClr val="accent1"/>
              </a:buClr>
              <a:buFont typeface="Wingdings" panose="05000000000000000000" pitchFamily="2" charset="2"/>
              <a:buChar char="§"/>
            </a:pPr>
            <a:r>
              <a:rPr lang="zh-CN" altLang="en-US" sz="2400" b="1" dirty="0">
                <a:latin typeface="楷体_GB2312"/>
                <a:ea typeface="楷体_GB2312"/>
                <a:cs typeface="楷体_GB2312"/>
              </a:rPr>
              <a:t>将数据和操作数据的函数包装在一起的主要目的是实现数据封装和信息隐藏。 </a:t>
            </a:r>
            <a:endParaRPr lang="zh-CN" altLang="en-US" sz="2400" b="1" dirty="0">
              <a:latin typeface="楷体_GB2312"/>
              <a:ea typeface="楷体_GB2312"/>
              <a:cs typeface="楷体_GB2312"/>
            </a:endParaRPr>
          </a:p>
          <a:p>
            <a:pPr marL="342900" indent="-342900" eaLnBrk="0" hangingPunct="0">
              <a:spcBef>
                <a:spcPct val="20000"/>
              </a:spcBef>
              <a:buClr>
                <a:schemeClr val="hlink"/>
              </a:buClr>
            </a:pPr>
            <a:r>
              <a:rPr lang="en-US" altLang="zh-CN" sz="2400" b="1" dirty="0">
                <a:solidFill>
                  <a:schemeClr val="accent2"/>
                </a:solidFill>
                <a:latin typeface="楷体_GB2312"/>
                <a:ea typeface="楷体_GB2312"/>
                <a:cs typeface="楷体_GB2312"/>
              </a:rPr>
              <a:t>2)</a:t>
            </a:r>
            <a:r>
              <a:rPr lang="zh-CN" altLang="en-US" sz="2400" b="1" dirty="0">
                <a:solidFill>
                  <a:schemeClr val="accent2"/>
                </a:solidFill>
                <a:latin typeface="楷体_GB2312"/>
                <a:ea typeface="楷体_GB2312"/>
                <a:cs typeface="楷体_GB2312"/>
              </a:rPr>
              <a:t>成员的访问控制</a:t>
            </a:r>
            <a:endParaRPr lang="zh-CN" altLang="en-US" sz="2400" b="1" dirty="0">
              <a:solidFill>
                <a:schemeClr val="accent2"/>
              </a:solidFill>
              <a:latin typeface="楷体_GB2312"/>
              <a:ea typeface="楷体_GB2312"/>
              <a:cs typeface="楷体_GB2312"/>
            </a:endParaRPr>
          </a:p>
          <a:p>
            <a:pPr marL="742950" lvl="1" indent="-285750" eaLnBrk="0" hangingPunct="0">
              <a:spcBef>
                <a:spcPct val="20000"/>
              </a:spcBef>
              <a:buClr>
                <a:schemeClr val="accent1"/>
              </a:buClr>
              <a:buFont typeface="Wingdings" panose="05000000000000000000" pitchFamily="2" charset="2"/>
              <a:buChar char="§"/>
            </a:pPr>
            <a:r>
              <a:rPr lang="en-US" altLang="zh-CN" sz="2400" b="1" dirty="0">
                <a:latin typeface="楷体_GB2312"/>
                <a:ea typeface="楷体_GB2312"/>
                <a:cs typeface="楷体_GB2312"/>
              </a:rPr>
              <a:t>public</a:t>
            </a:r>
            <a:endParaRPr lang="en-US" altLang="zh-CN" sz="2400" b="1" dirty="0">
              <a:latin typeface="楷体_GB2312"/>
              <a:ea typeface="楷体_GB2312"/>
              <a:cs typeface="楷体_GB2312"/>
            </a:endParaRPr>
          </a:p>
          <a:p>
            <a:pPr marL="1143000" lvl="2" indent="-228600" eaLnBrk="0" hangingPunct="0">
              <a:spcBef>
                <a:spcPct val="20000"/>
              </a:spcBef>
              <a:buClr>
                <a:schemeClr val="tx1"/>
              </a:buClr>
              <a:buFontTx/>
              <a:buChar char="•"/>
            </a:pPr>
            <a:r>
              <a:rPr lang="zh-CN" altLang="en-US" sz="2400" b="1" dirty="0">
                <a:latin typeface="楷体_GB2312"/>
                <a:ea typeface="楷体_GB2312"/>
                <a:cs typeface="楷体_GB2312"/>
                <a:sym typeface="+mn-ea"/>
              </a:rPr>
              <a:t>结构（类）的内部、</a:t>
            </a:r>
            <a:r>
              <a:rPr lang="zh-CN" altLang="en-US" sz="2400" b="1" dirty="0">
                <a:latin typeface="楷体_GB2312"/>
                <a:ea typeface="楷体_GB2312"/>
                <a:cs typeface="楷体_GB2312"/>
                <a:sym typeface="+mn-ea"/>
              </a:rPr>
              <a:t>后代访问，也</a:t>
            </a:r>
            <a:r>
              <a:rPr lang="zh-CN" altLang="en-US" sz="2400" b="1" dirty="0">
                <a:latin typeface="楷体_GB2312"/>
                <a:ea typeface="楷体_GB2312"/>
                <a:cs typeface="楷体_GB2312"/>
              </a:rPr>
              <a:t>可以从结构（类）的外部（使用者）访问</a:t>
            </a:r>
            <a:endParaRPr lang="zh-CN" altLang="en-US" sz="2400" b="1" dirty="0">
              <a:latin typeface="楷体_GB2312"/>
              <a:ea typeface="楷体_GB2312"/>
              <a:cs typeface="楷体_GB2312"/>
            </a:endParaRPr>
          </a:p>
          <a:p>
            <a:pPr marL="1143000" lvl="2" indent="-228600" eaLnBrk="0" hangingPunct="0">
              <a:spcBef>
                <a:spcPct val="20000"/>
              </a:spcBef>
              <a:buClr>
                <a:schemeClr val="tx1"/>
              </a:buClr>
              <a:buFontTx/>
              <a:buChar char="•"/>
            </a:pPr>
            <a:r>
              <a:rPr lang="zh-CN" altLang="en-US" sz="2400" b="1" dirty="0">
                <a:latin typeface="楷体_GB2312"/>
                <a:ea typeface="楷体_GB2312"/>
                <a:cs typeface="楷体_GB2312"/>
              </a:rPr>
              <a:t>抽象，定义类的接口</a:t>
            </a:r>
            <a:endParaRPr lang="zh-CN" altLang="en-US" sz="2400" b="1" dirty="0">
              <a:latin typeface="楷体_GB2312"/>
              <a:ea typeface="楷体_GB2312"/>
              <a:cs typeface="楷体_GB2312"/>
            </a:endParaRPr>
          </a:p>
          <a:p>
            <a:pPr marL="742950" lvl="1" indent="-285750" eaLnBrk="0" hangingPunct="0">
              <a:spcBef>
                <a:spcPct val="20000"/>
              </a:spcBef>
              <a:buClr>
                <a:schemeClr val="accent1"/>
              </a:buClr>
              <a:buFont typeface="Wingdings" panose="05000000000000000000" pitchFamily="2" charset="2"/>
              <a:buChar char="§"/>
            </a:pPr>
            <a:r>
              <a:rPr lang="en-US" altLang="zh-CN" sz="2400" b="1" dirty="0">
                <a:latin typeface="楷体_GB2312"/>
                <a:ea typeface="楷体_GB2312"/>
                <a:cs typeface="楷体_GB2312"/>
              </a:rPr>
              <a:t>private</a:t>
            </a:r>
            <a:endParaRPr lang="en-US" altLang="zh-CN" sz="2400" b="1" dirty="0">
              <a:latin typeface="楷体_GB2312"/>
              <a:ea typeface="楷体_GB2312"/>
              <a:cs typeface="楷体_GB2312"/>
            </a:endParaRPr>
          </a:p>
          <a:p>
            <a:pPr marL="1143000" lvl="2" indent="-228600" eaLnBrk="0" hangingPunct="0">
              <a:spcBef>
                <a:spcPct val="20000"/>
              </a:spcBef>
              <a:buClr>
                <a:schemeClr val="tx1"/>
              </a:buClr>
              <a:buFontTx/>
              <a:buChar char="•"/>
            </a:pPr>
            <a:r>
              <a:rPr lang="zh-CN" altLang="en-US" sz="2400" b="1" dirty="0">
                <a:latin typeface="楷体_GB2312"/>
                <a:ea typeface="楷体_GB2312"/>
                <a:cs typeface="楷体_GB2312"/>
              </a:rPr>
              <a:t>仅供结构（类）的内部、</a:t>
            </a:r>
            <a:r>
              <a:rPr lang="zh-CN" altLang="en-US" sz="2400" b="1" dirty="0">
                <a:latin typeface="楷体_GB2312"/>
                <a:ea typeface="楷体_GB2312"/>
                <a:cs typeface="楷体_GB2312"/>
              </a:rPr>
              <a:t>友元访问</a:t>
            </a:r>
            <a:endParaRPr lang="en-US" altLang="zh-CN" sz="2400" b="1" dirty="0">
              <a:latin typeface="楷体_GB2312"/>
              <a:ea typeface="楷体_GB2312"/>
              <a:cs typeface="楷体_GB2312"/>
            </a:endParaRPr>
          </a:p>
          <a:p>
            <a:pPr marL="1143000" lvl="2" indent="-228600" eaLnBrk="0" hangingPunct="0">
              <a:spcBef>
                <a:spcPct val="20000"/>
              </a:spcBef>
              <a:buClr>
                <a:schemeClr val="tx1"/>
              </a:buClr>
              <a:buFontTx/>
              <a:buChar char="•"/>
            </a:pPr>
            <a:r>
              <a:rPr lang="zh-CN" altLang="en-US" sz="2400" b="1" dirty="0">
                <a:latin typeface="楷体_GB2312"/>
                <a:ea typeface="楷体_GB2312"/>
                <a:cs typeface="楷体_GB2312"/>
              </a:rPr>
              <a:t>封装，信息隐藏</a:t>
            </a:r>
            <a:endParaRPr lang="zh-CN" altLang="en-US" sz="2400" b="1" dirty="0">
              <a:latin typeface="楷体_GB2312"/>
              <a:ea typeface="楷体_GB2312"/>
              <a:cs typeface="楷体_GB2312"/>
            </a:endParaRPr>
          </a:p>
          <a:p>
            <a:pPr marL="742950" lvl="1" indent="-285750" eaLnBrk="0" hangingPunct="0">
              <a:spcBef>
                <a:spcPct val="20000"/>
              </a:spcBef>
              <a:buClr>
                <a:schemeClr val="accent1"/>
              </a:buClr>
              <a:buFont typeface="Wingdings" panose="05000000000000000000" pitchFamily="2" charset="2"/>
              <a:buChar char="§"/>
            </a:pPr>
            <a:r>
              <a:rPr lang="en-US" altLang="zh-CN" sz="2400" b="1" dirty="0">
                <a:latin typeface="楷体_GB2312"/>
                <a:ea typeface="楷体_GB2312"/>
                <a:cs typeface="楷体_GB2312"/>
              </a:rPr>
              <a:t>protected</a:t>
            </a:r>
            <a:endParaRPr lang="en-US" altLang="zh-CN" sz="2400" b="1" dirty="0">
              <a:latin typeface="楷体_GB2312"/>
              <a:ea typeface="楷体_GB2312"/>
              <a:cs typeface="楷体_GB2312"/>
            </a:endParaRPr>
          </a:p>
          <a:p>
            <a:pPr marL="1143000" lvl="2" indent="-228600" eaLnBrk="0" hangingPunct="0">
              <a:spcBef>
                <a:spcPct val="20000"/>
              </a:spcBef>
              <a:buClr>
                <a:schemeClr val="tx1"/>
              </a:buClr>
              <a:buFontTx/>
              <a:buChar char="•"/>
            </a:pPr>
            <a:r>
              <a:rPr lang="zh-CN" altLang="en-US" sz="2400" b="1" dirty="0">
                <a:solidFill>
                  <a:srgbClr val="FF3300"/>
                </a:solidFill>
                <a:latin typeface="楷体_GB2312"/>
                <a:ea typeface="楷体_GB2312"/>
                <a:cs typeface="楷体_GB2312"/>
              </a:rPr>
              <a:t>供结构（类）的内部、友元及后代访问</a:t>
            </a:r>
            <a:endParaRPr lang="zh-CN" altLang="en-US" sz="2400" b="1" dirty="0">
              <a:solidFill>
                <a:srgbClr val="FF3300"/>
              </a:solidFill>
              <a:latin typeface="楷体_GB2312"/>
              <a:ea typeface="楷体_GB2312"/>
              <a:cs typeface="楷体_GB2312"/>
            </a:endParaRPr>
          </a:p>
          <a:p>
            <a:pPr marL="342900" indent="-342900" eaLnBrk="0" hangingPunct="0">
              <a:spcBef>
                <a:spcPct val="20000"/>
              </a:spcBef>
              <a:buClr>
                <a:schemeClr val="tx1"/>
              </a:buClr>
              <a:buFontTx/>
              <a:buChar char="•"/>
            </a:pPr>
            <a:r>
              <a:rPr lang="zh-CN" altLang="en-US" sz="2400" b="1" dirty="0">
                <a:solidFill>
                  <a:srgbClr val="FF0000"/>
                </a:solidFill>
              </a:rPr>
              <a:t>在默认情况下（即没有指定访问控制权限）</a:t>
            </a:r>
            <a:r>
              <a:rPr lang="zh-CN" altLang="en-US" sz="2400" b="1" dirty="0"/>
              <a:t>，成员的访问控制权限为</a:t>
            </a:r>
            <a:r>
              <a:rPr lang="en-US" altLang="zh-CN" sz="2400" b="1" dirty="0">
                <a:solidFill>
                  <a:srgbClr val="0000CC"/>
                </a:solidFill>
              </a:rPr>
              <a:t>public</a:t>
            </a:r>
            <a:r>
              <a:rPr lang="zh-CN" altLang="en-US" sz="2400" b="1" dirty="0">
                <a:solidFill>
                  <a:srgbClr val="0000CC"/>
                </a:solidFill>
              </a:rPr>
              <a:t>。</a:t>
            </a:r>
            <a:endParaRPr lang="zh-CN" altLang="en-US" sz="2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4"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 calcmode="lin" valueType="num">
                                      <p:cBhvr>
                                        <p:cTn id="3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4"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charRg st="137" end="158"/>
                                            </p:txEl>
                                          </p:spTgt>
                                        </p:tgtEl>
                                        <p:attrNameLst>
                                          <p:attrName>style.visibility</p:attrName>
                                        </p:attrNameLst>
                                      </p:cBhvr>
                                      <p:to>
                                        <p:strVal val="visible"/>
                                      </p:to>
                                    </p:set>
                                    <p:anim calcmode="lin" valueType="num">
                                      <p:cBhvr>
                                        <p:cTn id="37" dur="500" fill="hold"/>
                                        <p:tgtEl>
                                          <p:spTgt spid="6">
                                            <p:txEl>
                                              <p:charRg st="137" end="158"/>
                                            </p:txEl>
                                          </p:spTgt>
                                        </p:tgtEl>
                                        <p:attrNameLst>
                                          <p:attrName>ppt_x</p:attrName>
                                        </p:attrNameLst>
                                      </p:cBhvr>
                                      <p:tavLst>
                                        <p:tav tm="0">
                                          <p:val>
                                            <p:strVal val="#ppt_x"/>
                                          </p:val>
                                        </p:tav>
                                        <p:tav tm="100000">
                                          <p:val>
                                            <p:strVal val="#ppt_x"/>
                                          </p:val>
                                        </p:tav>
                                      </p:tavLst>
                                    </p:anim>
                                    <p:anim calcmode="lin" valueType="num">
                                      <p:cBhvr>
                                        <p:cTn id="38" dur="500" fill="hold"/>
                                        <p:tgtEl>
                                          <p:spTgt spid="6">
                                            <p:txEl>
                                              <p:charRg st="137" end="15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charRg st="158" end="166"/>
                                            </p:txEl>
                                          </p:spTgt>
                                        </p:tgtEl>
                                        <p:attrNameLst>
                                          <p:attrName>style.visibility</p:attrName>
                                        </p:attrNameLst>
                                      </p:cBhvr>
                                      <p:to>
                                        <p:strVal val="visible"/>
                                      </p:to>
                                    </p:set>
                                    <p:anim calcmode="lin" valueType="num">
                                      <p:cBhvr>
                                        <p:cTn id="41" dur="500" fill="hold"/>
                                        <p:tgtEl>
                                          <p:spTgt spid="6">
                                            <p:txEl>
                                              <p:charRg st="158" end="166"/>
                                            </p:txEl>
                                          </p:spTgt>
                                        </p:tgtEl>
                                        <p:attrNameLst>
                                          <p:attrName>ppt_x</p:attrName>
                                        </p:attrNameLst>
                                      </p:cBhvr>
                                      <p:tavLst>
                                        <p:tav tm="0">
                                          <p:val>
                                            <p:strVal val="#ppt_x"/>
                                          </p:val>
                                        </p:tav>
                                        <p:tav tm="100000">
                                          <p:val>
                                            <p:strVal val="#ppt_x"/>
                                          </p:val>
                                        </p:tav>
                                      </p:tavLst>
                                    </p:anim>
                                    <p:anim calcmode="lin" valueType="num">
                                      <p:cBhvr>
                                        <p:cTn id="42" dur="500" fill="hold"/>
                                        <p:tgtEl>
                                          <p:spTgt spid="6">
                                            <p:txEl>
                                              <p:charRg st="158" end="16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charRg st="166" end="176"/>
                                            </p:txEl>
                                          </p:spTgt>
                                        </p:tgtEl>
                                        <p:attrNameLst>
                                          <p:attrName>style.visibility</p:attrName>
                                        </p:attrNameLst>
                                      </p:cBhvr>
                                      <p:to>
                                        <p:strVal val="visible"/>
                                      </p:to>
                                    </p:set>
                                    <p:anim calcmode="lin" valueType="num">
                                      <p:cBhvr>
                                        <p:cTn id="47" dur="500" fill="hold"/>
                                        <p:tgtEl>
                                          <p:spTgt spid="6">
                                            <p:txEl>
                                              <p:charRg st="166" end="176"/>
                                            </p:txEl>
                                          </p:spTgt>
                                        </p:tgtEl>
                                        <p:attrNameLst>
                                          <p:attrName>ppt_x</p:attrName>
                                        </p:attrNameLst>
                                      </p:cBhvr>
                                      <p:tavLst>
                                        <p:tav tm="0">
                                          <p:val>
                                            <p:strVal val="#ppt_x"/>
                                          </p:val>
                                        </p:tav>
                                        <p:tav tm="100000">
                                          <p:val>
                                            <p:strVal val="#ppt_x"/>
                                          </p:val>
                                        </p:tav>
                                      </p:tavLst>
                                    </p:anim>
                                    <p:anim calcmode="lin" valueType="num">
                                      <p:cBhvr>
                                        <p:cTn id="48" dur="500" fill="hold"/>
                                        <p:tgtEl>
                                          <p:spTgt spid="6">
                                            <p:txEl>
                                              <p:charRg st="166" end="17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xEl>
                                              <p:charRg st="176" end="191"/>
                                            </p:txEl>
                                          </p:spTgt>
                                        </p:tgtEl>
                                        <p:attrNameLst>
                                          <p:attrName>style.visibility</p:attrName>
                                        </p:attrNameLst>
                                      </p:cBhvr>
                                      <p:to>
                                        <p:strVal val="visible"/>
                                      </p:to>
                                    </p:set>
                                    <p:anim calcmode="lin" valueType="num">
                                      <p:cBhvr>
                                        <p:cTn id="51" dur="500" fill="hold"/>
                                        <p:tgtEl>
                                          <p:spTgt spid="6">
                                            <p:txEl>
                                              <p:charRg st="176" end="191"/>
                                            </p:txEl>
                                          </p:spTgt>
                                        </p:tgtEl>
                                        <p:attrNameLst>
                                          <p:attrName>ppt_x</p:attrName>
                                        </p:attrNameLst>
                                      </p:cBhvr>
                                      <p:tavLst>
                                        <p:tav tm="0">
                                          <p:val>
                                            <p:strVal val="#ppt_x"/>
                                          </p:val>
                                        </p:tav>
                                        <p:tav tm="100000">
                                          <p:val>
                                            <p:strVal val="#ppt_x"/>
                                          </p:val>
                                        </p:tav>
                                      </p:tavLst>
                                    </p:anim>
                                    <p:anim calcmode="lin" valueType="num">
                                      <p:cBhvr>
                                        <p:cTn id="52" dur="500" fill="hold"/>
                                        <p:tgtEl>
                                          <p:spTgt spid="6">
                                            <p:txEl>
                                              <p:charRg st="176" end="1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p:cNvSpPr>
            <a:spLocks noGrp="1" noChangeArrowheads="1"/>
          </p:cNvSpPr>
          <p:nvPr>
            <p:ph type="title"/>
          </p:nvPr>
        </p:nvSpPr>
        <p:spPr>
          <a:xfrm>
            <a:off x="457200" y="73025"/>
            <a:ext cx="8229600" cy="811213"/>
          </a:xfrm>
        </p:spPr>
        <p:txBody>
          <a:bodyPr/>
          <a:lstStyle/>
          <a:p>
            <a:pPr eaLnBrk="1" hangingPunct="1"/>
            <a:r>
              <a:rPr lang="en-US" altLang="zh-CN" sz="4000" b="1" smtClean="0"/>
              <a:t>3.13 </a:t>
            </a:r>
            <a:r>
              <a:rPr lang="zh-CN" altLang="en-US" sz="4000" b="1" smtClean="0"/>
              <a:t>编程实作</a:t>
            </a:r>
            <a:r>
              <a:rPr lang="zh-CN" altLang="en-US" sz="4000" b="1" smtClean="0">
                <a:solidFill>
                  <a:srgbClr val="FF3300"/>
                </a:solidFill>
              </a:rPr>
              <a:t>：接口与实现的分离</a:t>
            </a:r>
            <a:endParaRPr lang="zh-CN" altLang="en-US" sz="4000" b="1" smtClean="0">
              <a:solidFill>
                <a:srgbClr val="FF3300"/>
              </a:solidFill>
            </a:endParaRPr>
          </a:p>
        </p:txBody>
      </p:sp>
      <p:pic>
        <p:nvPicPr>
          <p:cNvPr id="222210" name="图片 10"/>
          <p:cNvPicPr>
            <a:picLocks noChangeAspect="1"/>
          </p:cNvPicPr>
          <p:nvPr/>
        </p:nvPicPr>
        <p:blipFill>
          <a:blip r:embed="rId1"/>
          <a:srcRect/>
          <a:stretch>
            <a:fillRect/>
          </a:stretch>
        </p:blipFill>
        <p:spPr bwMode="auto">
          <a:xfrm>
            <a:off x="107950" y="1916113"/>
            <a:ext cx="8208963" cy="4321175"/>
          </a:xfrm>
          <a:prstGeom prst="rect">
            <a:avLst/>
          </a:prstGeom>
          <a:noFill/>
          <a:ln w="9525">
            <a:noFill/>
            <a:miter lim="800000"/>
            <a:headEnd/>
            <a:tailEnd/>
          </a:ln>
        </p:spPr>
      </p:pic>
      <p:sp>
        <p:nvSpPr>
          <p:cNvPr id="222211" name="文本框 12"/>
          <p:cNvSpPr txBox="1">
            <a:spLocks noChangeArrowheads="1"/>
          </p:cNvSpPr>
          <p:nvPr/>
        </p:nvSpPr>
        <p:spPr bwMode="auto">
          <a:xfrm>
            <a:off x="107950" y="1163638"/>
            <a:ext cx="5616575" cy="585787"/>
          </a:xfrm>
          <a:prstGeom prst="rect">
            <a:avLst/>
          </a:prstGeom>
          <a:noFill/>
          <a:ln w="9525">
            <a:noFill/>
            <a:miter lim="800000"/>
          </a:ln>
        </p:spPr>
        <p:txBody>
          <a:bodyPr>
            <a:spAutoFit/>
          </a:bodyPr>
          <a:lstStyle/>
          <a:p>
            <a:pPr eaLnBrk="0" hangingPunct="0"/>
            <a:r>
              <a:rPr lang="en-US" altLang="zh-CN" sz="3200">
                <a:solidFill>
                  <a:srgbClr val="0000CC"/>
                </a:solidFill>
              </a:rPr>
              <a:t>Stack</a:t>
            </a:r>
            <a:r>
              <a:rPr lang="zh-CN" altLang="en-US" sz="3200">
                <a:solidFill>
                  <a:srgbClr val="0000CC"/>
                </a:solidFill>
              </a:rPr>
              <a:t>抽象结果</a:t>
            </a:r>
            <a:endParaRPr lang="zh-CN" altLang="en-US" sz="3200">
              <a:solidFill>
                <a:srgbClr val="0000CC"/>
              </a:solidFill>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p:cNvSpPr>
            <a:spLocks noGrp="1" noChangeArrowheads="1"/>
          </p:cNvSpPr>
          <p:nvPr>
            <p:ph type="body" idx="1"/>
          </p:nvPr>
        </p:nvSpPr>
        <p:spPr>
          <a:xfrm>
            <a:off x="539750" y="1309688"/>
            <a:ext cx="7772400" cy="5546725"/>
          </a:xfrm>
        </p:spPr>
        <p:txBody>
          <a:bodyPr/>
          <a:lstStyle/>
          <a:p>
            <a:pPr eaLnBrk="1" hangingPunct="1">
              <a:lnSpc>
                <a:spcPct val="80000"/>
              </a:lnSpc>
              <a:buFontTx/>
              <a:buNone/>
            </a:pPr>
            <a:r>
              <a:rPr lang="zh-CN" altLang="en-US" sz="2800" b="1" smtClean="0">
                <a:solidFill>
                  <a:srgbClr val="0000CC"/>
                </a:solidFill>
              </a:rPr>
              <a:t>（</a:t>
            </a:r>
            <a:r>
              <a:rPr lang="en-US" altLang="zh-CN" sz="2800" b="1" smtClean="0">
                <a:solidFill>
                  <a:srgbClr val="0000CC"/>
                </a:solidFill>
              </a:rPr>
              <a:t>3）stack</a:t>
            </a:r>
            <a:r>
              <a:rPr lang="zh-CN" altLang="en-US" sz="2800" b="1" smtClean="0">
                <a:solidFill>
                  <a:srgbClr val="0000CC"/>
                </a:solidFill>
              </a:rPr>
              <a:t>类的接口</a:t>
            </a:r>
            <a:endParaRPr lang="zh-CN" altLang="en-US" sz="2800" b="1" smtClean="0">
              <a:solidFill>
                <a:srgbClr val="0000CC"/>
              </a:solidFill>
            </a:endParaRPr>
          </a:p>
          <a:p>
            <a:pPr eaLnBrk="1" hangingPunct="1">
              <a:lnSpc>
                <a:spcPct val="80000"/>
              </a:lnSpc>
              <a:buFontTx/>
              <a:buNone/>
            </a:pPr>
            <a:r>
              <a:rPr lang="en-US" altLang="zh-CN" sz="1800" b="1" smtClean="0"/>
              <a:t>//</a:t>
            </a:r>
            <a:r>
              <a:rPr lang="zh-CN" altLang="en-US" sz="1800" b="1" smtClean="0"/>
              <a:t>堆栈</a:t>
            </a:r>
            <a:r>
              <a:rPr lang="en-US" altLang="zh-CN" sz="1800" b="1" smtClean="0"/>
              <a:t>stack</a:t>
            </a:r>
            <a:r>
              <a:rPr lang="zh-CN" altLang="en-US" sz="1800" b="1" smtClean="0"/>
              <a:t>的头文件：</a:t>
            </a:r>
            <a:r>
              <a:rPr lang="en-US" altLang="zh-CN" sz="1800" b="1" smtClean="0"/>
              <a:t>Stack.h </a:t>
            </a:r>
            <a:endParaRPr lang="en-US" altLang="zh-CN" sz="1800" b="1" smtClean="0"/>
          </a:p>
          <a:p>
            <a:pPr eaLnBrk="1" hangingPunct="1">
              <a:lnSpc>
                <a:spcPct val="80000"/>
              </a:lnSpc>
              <a:buFontTx/>
              <a:buNone/>
            </a:pPr>
            <a:r>
              <a:rPr lang="en-US" altLang="zh-CN" sz="1800" b="1" smtClean="0"/>
              <a:t>#ifndef Stack_h      </a:t>
            </a:r>
            <a:endParaRPr lang="en-US" altLang="zh-CN" sz="1800" b="1" smtClean="0"/>
          </a:p>
          <a:p>
            <a:pPr eaLnBrk="1" hangingPunct="1">
              <a:lnSpc>
                <a:spcPct val="80000"/>
              </a:lnSpc>
              <a:buFontTx/>
              <a:buNone/>
            </a:pPr>
            <a:r>
              <a:rPr lang="en-US" altLang="zh-CN" sz="1800" b="1" smtClean="0"/>
              <a:t>#define Stack_h      </a:t>
            </a:r>
            <a:endParaRPr lang="en-US" altLang="zh-CN" sz="1800" b="1" smtClean="0"/>
          </a:p>
          <a:p>
            <a:pPr eaLnBrk="1" hangingPunct="1">
              <a:lnSpc>
                <a:spcPct val="80000"/>
              </a:lnSpc>
              <a:buFontTx/>
              <a:buNone/>
            </a:pPr>
            <a:r>
              <a:rPr lang="en-US" altLang="zh-CN" sz="1800" b="1" smtClean="0"/>
              <a:t>class Stack{</a:t>
            </a:r>
            <a:endParaRPr lang="en-US" altLang="zh-CN" sz="1800" b="1" smtClean="0"/>
          </a:p>
          <a:p>
            <a:pPr eaLnBrk="1" hangingPunct="1">
              <a:lnSpc>
                <a:spcPct val="80000"/>
              </a:lnSpc>
              <a:buFontTx/>
              <a:buNone/>
            </a:pPr>
            <a:r>
              <a:rPr lang="en-US" altLang="zh-CN" sz="1800" b="1" smtClean="0"/>
              <a:t>private:</a:t>
            </a:r>
            <a:endParaRPr lang="en-US" altLang="zh-CN" sz="1800" b="1" smtClean="0"/>
          </a:p>
          <a:p>
            <a:pPr eaLnBrk="1" hangingPunct="1">
              <a:lnSpc>
                <a:spcPct val="80000"/>
              </a:lnSpc>
              <a:buFontTx/>
              <a:buNone/>
            </a:pPr>
            <a:r>
              <a:rPr lang="en-US" altLang="zh-CN" sz="1800" b="1" smtClean="0"/>
              <a:t>    int *data;				//</a:t>
            </a:r>
            <a:r>
              <a:rPr lang="zh-CN" altLang="en-US" sz="1800" b="1" smtClean="0"/>
              <a:t>存放栈数据</a:t>
            </a:r>
            <a:endParaRPr lang="zh-CN" altLang="en-US" sz="1800" b="1" smtClean="0"/>
          </a:p>
          <a:p>
            <a:pPr eaLnBrk="1" hangingPunct="1">
              <a:lnSpc>
                <a:spcPct val="80000"/>
              </a:lnSpc>
              <a:buFontTx/>
              <a:buNone/>
            </a:pPr>
            <a:r>
              <a:rPr lang="zh-CN" altLang="en-US" sz="1800" b="1" smtClean="0"/>
              <a:t>    </a:t>
            </a:r>
            <a:r>
              <a:rPr lang="en-US" altLang="zh-CN" sz="1800" b="1" smtClean="0"/>
              <a:t>int count;				//</a:t>
            </a:r>
            <a:r>
              <a:rPr lang="zh-CN" altLang="en-US" sz="1800" b="1" smtClean="0"/>
              <a:t>存放栈顶指针</a:t>
            </a:r>
            <a:endParaRPr lang="zh-CN" altLang="en-US" sz="1800" b="1" smtClean="0"/>
          </a:p>
          <a:p>
            <a:pPr eaLnBrk="1" hangingPunct="1">
              <a:lnSpc>
                <a:spcPct val="80000"/>
              </a:lnSpc>
              <a:buFontTx/>
              <a:buNone/>
            </a:pPr>
            <a:r>
              <a:rPr lang="zh-CN" altLang="en-US" sz="1800" b="1" smtClean="0"/>
              <a:t>    </a:t>
            </a:r>
            <a:r>
              <a:rPr lang="en-US" altLang="zh-CN" sz="1800" b="1" smtClean="0"/>
              <a:t>int size;				//</a:t>
            </a:r>
            <a:r>
              <a:rPr lang="zh-CN" altLang="en-US" sz="1800" b="1" smtClean="0"/>
              <a:t>栈的容量</a:t>
            </a:r>
            <a:endParaRPr lang="zh-CN" altLang="en-US" sz="1800" b="1" smtClean="0"/>
          </a:p>
          <a:p>
            <a:pPr eaLnBrk="1" hangingPunct="1">
              <a:lnSpc>
                <a:spcPct val="80000"/>
              </a:lnSpc>
              <a:buFontTx/>
              <a:buNone/>
            </a:pPr>
            <a:r>
              <a:rPr lang="en-US" altLang="zh-CN" sz="1800" b="1" smtClean="0"/>
              <a:t>public:    </a:t>
            </a:r>
            <a:endParaRPr lang="en-US" altLang="zh-CN" sz="1800" b="1" smtClean="0"/>
          </a:p>
          <a:p>
            <a:pPr eaLnBrk="1" hangingPunct="1">
              <a:lnSpc>
                <a:spcPct val="80000"/>
              </a:lnSpc>
              <a:buFontTx/>
              <a:buNone/>
            </a:pPr>
            <a:r>
              <a:rPr lang="en-US" altLang="zh-CN" sz="1800" b="1" smtClean="0"/>
              <a:t>    Stack(int stacksize=10);	//</a:t>
            </a:r>
            <a:r>
              <a:rPr lang="zh-CN" altLang="en-US" sz="1800" b="1" smtClean="0"/>
              <a:t>构造函数建立具有</a:t>
            </a:r>
            <a:r>
              <a:rPr lang="en-US" altLang="zh-CN" sz="1800" b="1" smtClean="0"/>
              <a:t>10</a:t>
            </a:r>
            <a:r>
              <a:rPr lang="zh-CN" altLang="en-US" sz="1800" b="1" smtClean="0"/>
              <a:t>元素的默认栈</a:t>
            </a:r>
            <a:endParaRPr lang="zh-CN" altLang="en-US" sz="1800" b="1" smtClean="0"/>
          </a:p>
          <a:p>
            <a:pPr eaLnBrk="1" hangingPunct="1">
              <a:lnSpc>
                <a:spcPct val="80000"/>
              </a:lnSpc>
              <a:buFontTx/>
              <a:buNone/>
            </a:pPr>
            <a:r>
              <a:rPr lang="zh-CN" altLang="en-US" sz="1800" b="1" smtClean="0"/>
              <a:t>    </a:t>
            </a:r>
            <a:r>
              <a:rPr lang="en-US" altLang="zh-CN" sz="1800" b="1" smtClean="0"/>
              <a:t>~Stack();</a:t>
            </a:r>
            <a:endParaRPr lang="en-US" altLang="zh-CN" sz="1800" b="1" smtClean="0"/>
          </a:p>
          <a:p>
            <a:pPr eaLnBrk="1" hangingPunct="1">
              <a:lnSpc>
                <a:spcPct val="80000"/>
              </a:lnSpc>
              <a:buFontTx/>
              <a:buNone/>
            </a:pPr>
            <a:r>
              <a:rPr lang="en-US" altLang="zh-CN" sz="1800" b="1" smtClean="0"/>
              <a:t>    void Push(int x);			//</a:t>
            </a:r>
            <a:r>
              <a:rPr lang="zh-CN" altLang="en-US" sz="1800" b="1" smtClean="0"/>
              <a:t>元素入栈</a:t>
            </a:r>
            <a:endParaRPr lang="zh-CN" altLang="en-US" sz="1800" b="1" smtClean="0"/>
          </a:p>
          <a:p>
            <a:pPr eaLnBrk="1" hangingPunct="1">
              <a:lnSpc>
                <a:spcPct val="80000"/>
              </a:lnSpc>
              <a:buFontTx/>
              <a:buNone/>
            </a:pPr>
            <a:r>
              <a:rPr lang="zh-CN" altLang="en-US" sz="1800" b="1" smtClean="0"/>
              <a:t>    </a:t>
            </a:r>
            <a:r>
              <a:rPr lang="en-US" altLang="zh-CN" sz="1800" b="1" smtClean="0"/>
              <a:t>int Pop();				//</a:t>
            </a:r>
            <a:r>
              <a:rPr lang="zh-CN" altLang="en-US" sz="1800" b="1" smtClean="0"/>
              <a:t>元素出栈</a:t>
            </a:r>
            <a:endParaRPr lang="zh-CN" altLang="en-US" sz="1800" b="1" smtClean="0"/>
          </a:p>
          <a:p>
            <a:pPr eaLnBrk="1" hangingPunct="1">
              <a:lnSpc>
                <a:spcPct val="80000"/>
              </a:lnSpc>
              <a:buFontTx/>
              <a:buNone/>
            </a:pPr>
            <a:r>
              <a:rPr lang="zh-CN" altLang="en-US" sz="1800" b="1" smtClean="0"/>
              <a:t>    </a:t>
            </a:r>
            <a:r>
              <a:rPr lang="en-US" altLang="zh-CN" sz="1800" b="1" smtClean="0"/>
              <a:t>int howMany();			//</a:t>
            </a:r>
            <a:r>
              <a:rPr lang="zh-CN" altLang="en-US" sz="1800" b="1" smtClean="0"/>
              <a:t>判定栈中有多个元素</a:t>
            </a:r>
            <a:endParaRPr lang="zh-CN" altLang="en-US" sz="1800" b="1" smtClean="0"/>
          </a:p>
          <a:p>
            <a:pPr eaLnBrk="1" hangingPunct="1">
              <a:lnSpc>
                <a:spcPct val="80000"/>
              </a:lnSpc>
              <a:buFontTx/>
              <a:buNone/>
            </a:pPr>
            <a:r>
              <a:rPr lang="en-US" altLang="zh-CN" sz="1800" b="1" smtClean="0"/>
              <a:t>};</a:t>
            </a:r>
            <a:endParaRPr lang="en-US" altLang="zh-CN" sz="1800" b="1" smtClean="0"/>
          </a:p>
          <a:p>
            <a:pPr eaLnBrk="1" hangingPunct="1">
              <a:lnSpc>
                <a:spcPct val="80000"/>
              </a:lnSpc>
              <a:buFontTx/>
              <a:buNone/>
            </a:pPr>
            <a:r>
              <a:rPr lang="en-US" altLang="zh-CN" sz="1800" b="1" smtClean="0"/>
              <a:t>#endif</a:t>
            </a:r>
            <a:endParaRPr lang="en-US" altLang="zh-CN" sz="1800" b="1" smtClean="0"/>
          </a:p>
        </p:txBody>
      </p:sp>
      <p:sp>
        <p:nvSpPr>
          <p:cNvPr id="223234" name="Rectangle 2"/>
          <p:cNvSpPr>
            <a:spLocks noGrp="1" noChangeArrowheads="1"/>
          </p:cNvSpPr>
          <p:nvPr>
            <p:ph type="title"/>
          </p:nvPr>
        </p:nvSpPr>
        <p:spPr>
          <a:xfrm>
            <a:off x="457200" y="73025"/>
            <a:ext cx="8229600" cy="811213"/>
          </a:xfrm>
        </p:spPr>
        <p:txBody>
          <a:bodyPr/>
          <a:lstStyle/>
          <a:p>
            <a:pPr eaLnBrk="1" hangingPunct="1"/>
            <a:r>
              <a:rPr lang="en-US" altLang="zh-CN" sz="4000" b="1" smtClean="0"/>
              <a:t>3.13 </a:t>
            </a:r>
            <a:r>
              <a:rPr lang="zh-CN" altLang="en-US" sz="4000" b="1" smtClean="0"/>
              <a:t>编程实作</a:t>
            </a:r>
            <a:r>
              <a:rPr lang="zh-CN" altLang="en-US" sz="4000" b="1" smtClean="0">
                <a:solidFill>
                  <a:srgbClr val="FF3300"/>
                </a:solidFill>
              </a:rPr>
              <a:t>：接口与实现的分离</a:t>
            </a:r>
            <a:endParaRPr lang="zh-CN" altLang="en-US" sz="4000" b="1" smtClean="0">
              <a:solidFill>
                <a:srgbClr val="FF3300"/>
              </a:solidFill>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标题 1"/>
          <p:cNvSpPr>
            <a:spLocks noGrp="1"/>
          </p:cNvSpPr>
          <p:nvPr>
            <p:ph type="title"/>
          </p:nvPr>
        </p:nvSpPr>
        <p:spPr>
          <a:xfrm>
            <a:off x="457200" y="73025"/>
            <a:ext cx="8229600" cy="811213"/>
          </a:xfrm>
        </p:spPr>
        <p:txBody>
          <a:bodyPr/>
          <a:lstStyle/>
          <a:p>
            <a:r>
              <a:rPr lang="zh-CN" altLang="en-US" b="1" smtClean="0"/>
              <a:t>包含守卫</a:t>
            </a:r>
            <a:endParaRPr lang="zh-CN" altLang="en-US" b="1" smtClean="0"/>
          </a:p>
        </p:txBody>
      </p:sp>
      <p:sp>
        <p:nvSpPr>
          <p:cNvPr id="224258" name="内容占位符 2"/>
          <p:cNvSpPr>
            <a:spLocks noGrp="1"/>
          </p:cNvSpPr>
          <p:nvPr>
            <p:ph idx="1"/>
          </p:nvPr>
        </p:nvSpPr>
        <p:spPr>
          <a:xfrm>
            <a:off x="26988" y="1381125"/>
            <a:ext cx="8501062" cy="5235575"/>
          </a:xfrm>
        </p:spPr>
        <p:txBody>
          <a:bodyPr/>
          <a:lstStyle/>
          <a:p>
            <a:pPr>
              <a:buFont typeface="Wingdings" panose="05000000000000000000" pitchFamily="2" charset="2"/>
              <a:buChar char="l"/>
            </a:pPr>
            <a:r>
              <a:rPr lang="zh-CN" altLang="en-US" sz="2000" b="1" smtClean="0"/>
              <a:t>包含类定义的头文件不能被重复包含，否则会引起编译错误。那么如何避免这个问题呢？</a:t>
            </a:r>
            <a:endParaRPr lang="zh-CN" altLang="en-US" sz="2000" b="1" smtClean="0"/>
          </a:p>
          <a:p>
            <a:pPr>
              <a:buFont typeface="Wingdings" panose="05000000000000000000" pitchFamily="2" charset="2"/>
              <a:buChar char="l"/>
            </a:pPr>
            <a:r>
              <a:rPr lang="zh-CN" altLang="en-US" sz="2000" b="1" smtClean="0"/>
              <a:t>可以使用预处理器指令防止多次包含，这些语句称为包含守卫。</a:t>
            </a:r>
            <a:endParaRPr lang="zh-CN" altLang="en-US" sz="2000" b="1" smtClean="0"/>
          </a:p>
          <a:p>
            <a:pPr>
              <a:buFont typeface="Wingdings" panose="05000000000000000000" pitchFamily="2" charset="2"/>
              <a:buChar char="l"/>
            </a:pPr>
            <a:endParaRPr lang="zh-CN" altLang="en-US" sz="2000" b="1" smtClean="0">
              <a:solidFill>
                <a:schemeClr val="accent1"/>
              </a:solidFill>
            </a:endParaRPr>
          </a:p>
          <a:p>
            <a:pPr>
              <a:buFontTx/>
              <a:buNone/>
            </a:pPr>
            <a:r>
              <a:rPr lang="zh-CN" altLang="en-US" sz="2000" b="1" smtClean="0">
                <a:solidFill>
                  <a:schemeClr val="accent1"/>
                </a:solidFill>
              </a:rPr>
              <a:t>//类</a:t>
            </a:r>
            <a:r>
              <a:rPr lang="en-US" altLang="zh-CN" sz="2000" b="1" smtClean="0">
                <a:solidFill>
                  <a:schemeClr val="accent1"/>
                </a:solidFill>
              </a:rPr>
              <a:t>date</a:t>
            </a:r>
            <a:r>
              <a:rPr lang="zh-CN" altLang="en-US" sz="2000" b="1" smtClean="0">
                <a:solidFill>
                  <a:schemeClr val="accent1"/>
                </a:solidFill>
              </a:rPr>
              <a:t>的头文件：</a:t>
            </a:r>
            <a:r>
              <a:rPr lang="en-US" altLang="zh-CN" sz="2000" b="1" smtClean="0">
                <a:solidFill>
                  <a:schemeClr val="accent1"/>
                </a:solidFill>
              </a:rPr>
              <a:t>date</a:t>
            </a:r>
            <a:r>
              <a:rPr lang="zh-CN" altLang="en-US" sz="2000" b="1" smtClean="0">
                <a:solidFill>
                  <a:schemeClr val="accent1"/>
                </a:solidFill>
              </a:rPr>
              <a:t>.h </a:t>
            </a:r>
            <a:endParaRPr lang="zh-CN" altLang="en-US" sz="2000" b="1" smtClean="0">
              <a:solidFill>
                <a:schemeClr val="accent1"/>
              </a:solidFill>
            </a:endParaRPr>
          </a:p>
          <a:p>
            <a:pPr>
              <a:buFontTx/>
              <a:buNone/>
            </a:pPr>
            <a:r>
              <a:rPr lang="zh-CN" altLang="en-US" sz="2000" b="1" smtClean="0">
                <a:solidFill>
                  <a:srgbClr val="FF0000"/>
                </a:solidFill>
              </a:rPr>
              <a:t>#ifndef DATE_H</a:t>
            </a:r>
            <a:endParaRPr lang="zh-CN" altLang="en-US" sz="2000" b="1" smtClean="0">
              <a:solidFill>
                <a:srgbClr val="FF0000"/>
              </a:solidFill>
            </a:endParaRPr>
          </a:p>
          <a:p>
            <a:pPr>
              <a:buFontTx/>
              <a:buNone/>
            </a:pPr>
            <a:r>
              <a:rPr lang="zh-CN" altLang="en-US" sz="2000" b="1" smtClean="0">
                <a:solidFill>
                  <a:srgbClr val="FF0000"/>
                </a:solidFill>
              </a:rPr>
              <a:t>#define DATE_H</a:t>
            </a:r>
            <a:endParaRPr lang="zh-CN" altLang="en-US" sz="2000" b="1" smtClean="0">
              <a:solidFill>
                <a:srgbClr val="FF0000"/>
              </a:solidFill>
            </a:endParaRPr>
          </a:p>
          <a:p>
            <a:pPr>
              <a:buFontTx/>
              <a:buNone/>
            </a:pPr>
            <a:r>
              <a:rPr lang="zh-CN" altLang="en-US" sz="2000" b="1" smtClean="0"/>
              <a:t>class Date{</a:t>
            </a:r>
            <a:endParaRPr lang="zh-CN" altLang="en-US" sz="2000" b="1" smtClean="0"/>
          </a:p>
          <a:p>
            <a:pPr>
              <a:buFontTx/>
              <a:buNone/>
            </a:pPr>
            <a:r>
              <a:rPr lang="zh-CN" altLang="en-US" sz="2000" b="1" smtClean="0"/>
              <a:t>     </a:t>
            </a:r>
            <a:r>
              <a:rPr lang="en-US" altLang="zh-CN" sz="2000" b="1" smtClean="0"/>
              <a:t>//</a:t>
            </a:r>
            <a:r>
              <a:rPr lang="zh-CN" altLang="en-US" sz="2000" b="1" smtClean="0"/>
              <a:t>类定义</a:t>
            </a:r>
            <a:endParaRPr lang="zh-CN" altLang="en-US" sz="2000" b="1" smtClean="0"/>
          </a:p>
          <a:p>
            <a:pPr>
              <a:buFontTx/>
              <a:buNone/>
            </a:pPr>
            <a:r>
              <a:rPr lang="zh-CN" altLang="en-US" sz="2000" b="1" smtClean="0"/>
              <a:t>};</a:t>
            </a:r>
            <a:endParaRPr lang="zh-CN" altLang="en-US" sz="2000" b="1" smtClean="0"/>
          </a:p>
          <a:p>
            <a:pPr>
              <a:buFontTx/>
              <a:buNone/>
            </a:pPr>
            <a:r>
              <a:rPr lang="zh-CN" altLang="en-US" sz="2000" b="1" smtClean="0">
                <a:solidFill>
                  <a:srgbClr val="FF0000"/>
                </a:solidFill>
              </a:rPr>
              <a:t>#endif</a:t>
            </a:r>
            <a:endParaRPr lang="zh-CN" altLang="en-US" sz="2000" b="1" smtClean="0">
              <a:solidFill>
                <a:srgbClr val="FF0000"/>
              </a:solidFill>
            </a:endParaRPr>
          </a:p>
          <a:p>
            <a:pPr>
              <a:buFont typeface="Wingdings" panose="05000000000000000000" pitchFamily="2" charset="2"/>
              <a:buChar char="l"/>
            </a:pPr>
            <a:r>
              <a:rPr lang="zh-CN" altLang="en-US" sz="2000" b="1" smtClean="0"/>
              <a:t>这样的头文件第一次被包含时，其类型定义会被预处理器包含在编译源文件中。对于同一源文件中的后续其他包含，这个类型定义将被忽略。</a:t>
            </a:r>
            <a:endParaRPr lang="zh-CN" altLang="en-US" sz="2000" b="1" smtClean="0"/>
          </a:p>
          <a:p>
            <a:pPr>
              <a:buFont typeface="Wingdings" panose="05000000000000000000" pitchFamily="2" charset="2"/>
              <a:buChar char="l"/>
            </a:pPr>
            <a:r>
              <a:rPr lang="zh-CN" altLang="en-US" sz="2000" b="1" smtClean="0">
                <a:solidFill>
                  <a:srgbClr val="FF0000"/>
                </a:solidFill>
              </a:rPr>
              <a:t>#pragma once</a:t>
            </a:r>
            <a:endParaRPr lang="zh-CN" altLang="en-US" sz="2000" b="1" smtClean="0">
              <a:solidFill>
                <a:srgbClr val="FF0000"/>
              </a:solidFill>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2"/>
          <p:cNvSpPr>
            <a:spLocks noGrp="1" noChangeArrowheads="1"/>
          </p:cNvSpPr>
          <p:nvPr>
            <p:ph type="body" idx="1"/>
          </p:nvPr>
        </p:nvSpPr>
        <p:spPr>
          <a:xfrm>
            <a:off x="323850" y="260350"/>
            <a:ext cx="7993063" cy="6597650"/>
          </a:xfrm>
        </p:spPr>
        <p:txBody>
          <a:bodyPr/>
          <a:lstStyle/>
          <a:p>
            <a:pPr eaLnBrk="1" hangingPunct="1">
              <a:lnSpc>
                <a:spcPct val="80000"/>
              </a:lnSpc>
              <a:buFontTx/>
              <a:buNone/>
            </a:pPr>
            <a:r>
              <a:rPr lang="en-US" altLang="zh-CN" sz="1400" b="1" smtClean="0"/>
              <a:t>//</a:t>
            </a:r>
            <a:r>
              <a:rPr lang="zh-CN" altLang="en-US" sz="1400" b="1" smtClean="0"/>
              <a:t>堆栈</a:t>
            </a:r>
            <a:r>
              <a:rPr lang="en-US" altLang="zh-CN" sz="1400" b="1" smtClean="0"/>
              <a:t>stack</a:t>
            </a:r>
            <a:r>
              <a:rPr lang="zh-CN" altLang="en-US" sz="1400" b="1" smtClean="0"/>
              <a:t>的源文件：</a:t>
            </a:r>
            <a:r>
              <a:rPr lang="en-US" altLang="zh-CN" sz="1400" b="1" smtClean="0"/>
              <a:t>stack.cpp</a:t>
            </a:r>
            <a:endParaRPr lang="en-US" altLang="zh-CN" sz="1400" b="1" smtClean="0"/>
          </a:p>
          <a:p>
            <a:pPr eaLnBrk="1" hangingPunct="1">
              <a:lnSpc>
                <a:spcPct val="80000"/>
              </a:lnSpc>
              <a:buFontTx/>
              <a:buNone/>
            </a:pPr>
            <a:r>
              <a:rPr lang="en-US" altLang="zh-CN" sz="1400" b="1" smtClean="0"/>
              <a:t>#include "stack.h"			//</a:t>
            </a:r>
            <a:r>
              <a:rPr lang="zh-CN" altLang="en-US" sz="1400" b="1" smtClean="0"/>
              <a:t>包含头文件</a:t>
            </a:r>
            <a:endParaRPr lang="zh-CN" altLang="en-US" sz="1400" b="1" smtClean="0"/>
          </a:p>
          <a:p>
            <a:pPr eaLnBrk="1" hangingPunct="1">
              <a:lnSpc>
                <a:spcPct val="80000"/>
              </a:lnSpc>
              <a:buFontTx/>
              <a:buNone/>
            </a:pPr>
            <a:r>
              <a:rPr lang="en-US" altLang="zh-CN" sz="1400" b="1" smtClean="0"/>
              <a:t>#include &lt;iostream&gt;			//push</a:t>
            </a:r>
            <a:r>
              <a:rPr lang="zh-CN" altLang="en-US" sz="1400" b="1" smtClean="0"/>
              <a:t>和</a:t>
            </a:r>
            <a:r>
              <a:rPr lang="en-US" altLang="zh-CN" sz="1400" b="1" smtClean="0"/>
              <a:t>pop</a:t>
            </a:r>
            <a:r>
              <a:rPr lang="zh-CN" altLang="en-US" sz="1400" b="1" smtClean="0"/>
              <a:t>都用到了</a:t>
            </a:r>
            <a:r>
              <a:rPr lang="en-US" altLang="zh-CN" sz="1400" b="1" smtClean="0"/>
              <a:t>cout</a:t>
            </a:r>
            <a:r>
              <a:rPr lang="zh-CN" altLang="en-US" sz="1400" b="1" smtClean="0"/>
              <a:t>，所以包含此头文件</a:t>
            </a:r>
            <a:endParaRPr lang="zh-CN" altLang="en-US" sz="1400" b="1" smtClean="0"/>
          </a:p>
          <a:p>
            <a:pPr eaLnBrk="1" hangingPunct="1">
              <a:lnSpc>
                <a:spcPct val="80000"/>
              </a:lnSpc>
              <a:buFontTx/>
              <a:buNone/>
            </a:pPr>
            <a:r>
              <a:rPr lang="en-US" altLang="zh-CN" sz="1400" b="1" smtClean="0"/>
              <a:t>using namespace std;</a:t>
            </a:r>
            <a:endParaRPr lang="en-US" altLang="zh-CN" sz="1400" b="1" smtClean="0"/>
          </a:p>
          <a:p>
            <a:pPr eaLnBrk="1" hangingPunct="1">
              <a:lnSpc>
                <a:spcPct val="80000"/>
              </a:lnSpc>
              <a:buFontTx/>
              <a:buNone/>
            </a:pPr>
            <a:r>
              <a:rPr lang="en-US" altLang="zh-CN" sz="1400" b="1" smtClean="0"/>
              <a:t>Stack::Stack(int stacksize){</a:t>
            </a:r>
            <a:endParaRPr lang="en-US" altLang="zh-CN" sz="1400" b="1" smtClean="0"/>
          </a:p>
          <a:p>
            <a:pPr eaLnBrk="1" hangingPunct="1">
              <a:lnSpc>
                <a:spcPct val="80000"/>
              </a:lnSpc>
              <a:buFontTx/>
              <a:buNone/>
            </a:pPr>
            <a:r>
              <a:rPr lang="en-US" altLang="zh-CN" sz="1400" b="1" smtClean="0"/>
              <a:t>    if(stacksize&gt;0){</a:t>
            </a:r>
            <a:endParaRPr lang="en-US" altLang="zh-CN" sz="1400" b="1" smtClean="0"/>
          </a:p>
          <a:p>
            <a:pPr eaLnBrk="1" hangingPunct="1">
              <a:lnSpc>
                <a:spcPct val="80000"/>
              </a:lnSpc>
              <a:buFontTx/>
              <a:buNone/>
            </a:pPr>
            <a:r>
              <a:rPr lang="en-US" altLang="zh-CN" sz="1400" b="1" smtClean="0"/>
              <a:t>        size=stacksize;</a:t>
            </a:r>
            <a:endParaRPr lang="en-US" altLang="zh-CN" sz="1400" b="1" smtClean="0"/>
          </a:p>
          <a:p>
            <a:pPr eaLnBrk="1" hangingPunct="1">
              <a:lnSpc>
                <a:spcPct val="80000"/>
              </a:lnSpc>
              <a:buFontTx/>
              <a:buNone/>
            </a:pPr>
            <a:r>
              <a:rPr lang="en-US" altLang="zh-CN" sz="1400" b="1" smtClean="0"/>
              <a:t>        data=new int[stacksize];</a:t>
            </a:r>
            <a:endParaRPr lang="en-US" altLang="zh-CN" sz="1400" b="1" smtClean="0"/>
          </a:p>
          <a:p>
            <a:pPr eaLnBrk="1" hangingPunct="1">
              <a:lnSpc>
                <a:spcPct val="80000"/>
              </a:lnSpc>
              <a:buFontTx/>
              <a:buNone/>
            </a:pPr>
            <a:r>
              <a:rPr lang="en-US" altLang="zh-CN" sz="1400" b="1" smtClean="0"/>
              <a:t>        for(int i=0;i&lt;size;i++)            data[i]=0;</a:t>
            </a:r>
            <a:endParaRPr lang="en-US" altLang="zh-CN" sz="1400" b="1" smtClean="0"/>
          </a:p>
          <a:p>
            <a:pPr eaLnBrk="1" hangingPunct="1">
              <a:lnSpc>
                <a:spcPct val="80000"/>
              </a:lnSpc>
              <a:buFontTx/>
              <a:buNone/>
            </a:pPr>
            <a:r>
              <a:rPr lang="en-US" altLang="zh-CN" sz="1400" b="1" smtClean="0"/>
              <a:t>    }</a:t>
            </a:r>
            <a:endParaRPr lang="en-US" altLang="zh-CN" sz="1400" b="1" smtClean="0"/>
          </a:p>
          <a:p>
            <a:pPr eaLnBrk="1" hangingPunct="1">
              <a:lnSpc>
                <a:spcPct val="80000"/>
              </a:lnSpc>
              <a:buFontTx/>
              <a:buNone/>
            </a:pPr>
            <a:r>
              <a:rPr lang="en-US" altLang="zh-CN" sz="1400" b="1" smtClean="0"/>
              <a:t>    else {        data=0;        size=0;    }</a:t>
            </a:r>
            <a:endParaRPr lang="en-US" altLang="zh-CN" sz="1400" b="1" smtClean="0"/>
          </a:p>
          <a:p>
            <a:pPr eaLnBrk="1" hangingPunct="1">
              <a:lnSpc>
                <a:spcPct val="80000"/>
              </a:lnSpc>
              <a:buFontTx/>
              <a:buNone/>
            </a:pPr>
            <a:r>
              <a:rPr lang="en-US" altLang="zh-CN" sz="1400" b="1" smtClean="0"/>
              <a:t>    count=0;</a:t>
            </a:r>
            <a:endParaRPr lang="en-US" altLang="zh-CN" sz="1400" b="1" smtClean="0"/>
          </a:p>
          <a:p>
            <a:pPr eaLnBrk="1" hangingPunct="1">
              <a:lnSpc>
                <a:spcPct val="80000"/>
              </a:lnSpc>
              <a:buFontTx/>
              <a:buNone/>
            </a:pPr>
            <a:r>
              <a:rPr lang="en-US" altLang="zh-CN" sz="1400" b="1" smtClean="0"/>
              <a:t>}</a:t>
            </a:r>
            <a:endParaRPr lang="en-US" altLang="zh-CN" sz="1400" b="1" smtClean="0"/>
          </a:p>
          <a:p>
            <a:pPr eaLnBrk="1" hangingPunct="1">
              <a:lnSpc>
                <a:spcPct val="80000"/>
              </a:lnSpc>
              <a:buFontTx/>
              <a:buNone/>
            </a:pPr>
            <a:r>
              <a:rPr lang="en-US" altLang="zh-CN" sz="1400" b="1" smtClean="0"/>
              <a:t>Stack::~Stack(){    delete []data;}</a:t>
            </a:r>
            <a:endParaRPr lang="en-US" altLang="zh-CN" sz="1400" b="1" smtClean="0"/>
          </a:p>
          <a:p>
            <a:pPr eaLnBrk="1" hangingPunct="1">
              <a:lnSpc>
                <a:spcPct val="80000"/>
              </a:lnSpc>
              <a:buFontTx/>
              <a:buNone/>
            </a:pPr>
            <a:r>
              <a:rPr lang="en-US" altLang="zh-CN" sz="1400" b="1" smtClean="0"/>
              <a:t>void Stack::Push(int x){</a:t>
            </a:r>
            <a:endParaRPr lang="en-US" altLang="zh-CN" sz="1400" b="1" smtClean="0"/>
          </a:p>
          <a:p>
            <a:pPr eaLnBrk="1" hangingPunct="1">
              <a:lnSpc>
                <a:spcPct val="80000"/>
              </a:lnSpc>
              <a:buFontTx/>
              <a:buNone/>
            </a:pPr>
            <a:r>
              <a:rPr lang="en-US" altLang="zh-CN" sz="1400" b="1" smtClean="0"/>
              <a:t>    if(count&lt;size){        data[count]=x;        count++;    }</a:t>
            </a:r>
            <a:endParaRPr lang="en-US" altLang="zh-CN" sz="1400" b="1" smtClean="0"/>
          </a:p>
          <a:p>
            <a:pPr eaLnBrk="1" hangingPunct="1">
              <a:lnSpc>
                <a:spcPct val="80000"/>
              </a:lnSpc>
              <a:buFontTx/>
              <a:buNone/>
            </a:pPr>
            <a:r>
              <a:rPr lang="en-US" altLang="zh-CN" sz="1400" b="1" smtClean="0"/>
              <a:t>    else{</a:t>
            </a:r>
            <a:endParaRPr lang="en-US" altLang="zh-CN" sz="1400" b="1" smtClean="0"/>
          </a:p>
          <a:p>
            <a:pPr eaLnBrk="1" hangingPunct="1">
              <a:lnSpc>
                <a:spcPct val="80000"/>
              </a:lnSpc>
              <a:buFontTx/>
              <a:buNone/>
            </a:pPr>
            <a:r>
              <a:rPr lang="en-US" altLang="zh-CN" sz="1400" b="1" smtClean="0"/>
              <a:t>        cout&lt;&lt;"</a:t>
            </a:r>
            <a:r>
              <a:rPr lang="zh-CN" altLang="en-US" sz="1400" b="1" smtClean="0"/>
              <a:t>堆栈已满，不能再压入数据</a:t>
            </a:r>
            <a:r>
              <a:rPr lang="en-US" altLang="zh-CN" sz="1400" b="1" smtClean="0"/>
              <a:t>: "&lt;&lt;x&lt;&lt;endl;</a:t>
            </a:r>
            <a:endParaRPr lang="en-US" altLang="zh-CN" sz="1400" b="1" smtClean="0"/>
          </a:p>
          <a:p>
            <a:pPr eaLnBrk="1" hangingPunct="1">
              <a:lnSpc>
                <a:spcPct val="80000"/>
              </a:lnSpc>
              <a:buFontTx/>
              <a:buNone/>
            </a:pPr>
            <a:r>
              <a:rPr lang="en-US" altLang="zh-CN" sz="1400" b="1" smtClean="0"/>
              <a:t>    } }</a:t>
            </a:r>
            <a:endParaRPr lang="en-US" altLang="zh-CN" sz="1400" b="1" smtClean="0"/>
          </a:p>
          <a:p>
            <a:pPr eaLnBrk="1" hangingPunct="1">
              <a:lnSpc>
                <a:spcPct val="80000"/>
              </a:lnSpc>
              <a:buFontTx/>
              <a:buNone/>
            </a:pPr>
            <a:r>
              <a:rPr lang="en-US" altLang="zh-CN" sz="1400" b="1" smtClean="0"/>
              <a:t>int Stack::Pop(){</a:t>
            </a:r>
            <a:endParaRPr lang="en-US" altLang="zh-CN" sz="1400" b="1" smtClean="0"/>
          </a:p>
          <a:p>
            <a:pPr eaLnBrk="1" hangingPunct="1">
              <a:lnSpc>
                <a:spcPct val="80000"/>
              </a:lnSpc>
              <a:buFontTx/>
              <a:buNone/>
            </a:pPr>
            <a:r>
              <a:rPr lang="en-US" altLang="zh-CN" sz="1400" b="1" smtClean="0"/>
              <a:t>    if(count&lt;=0){</a:t>
            </a:r>
            <a:endParaRPr lang="en-US" altLang="zh-CN" sz="1400" b="1" smtClean="0"/>
          </a:p>
          <a:p>
            <a:pPr eaLnBrk="1" hangingPunct="1">
              <a:lnSpc>
                <a:spcPct val="80000"/>
              </a:lnSpc>
              <a:buFontTx/>
              <a:buNone/>
            </a:pPr>
            <a:r>
              <a:rPr lang="en-US" altLang="zh-CN" sz="1400" b="1" smtClean="0"/>
              <a:t>        cout&lt;&lt;"</a:t>
            </a:r>
            <a:r>
              <a:rPr lang="zh-CN" altLang="en-US" sz="1400" b="1" smtClean="0"/>
              <a:t>堆栈已空！</a:t>
            </a:r>
            <a:r>
              <a:rPr lang="en-US" altLang="zh-CN" sz="1400" b="1" smtClean="0"/>
              <a:t>"&lt;&lt;endl;</a:t>
            </a:r>
            <a:endParaRPr lang="en-US" altLang="zh-CN" sz="1400" b="1" smtClean="0"/>
          </a:p>
          <a:p>
            <a:pPr eaLnBrk="1" hangingPunct="1">
              <a:lnSpc>
                <a:spcPct val="80000"/>
              </a:lnSpc>
              <a:buFontTx/>
              <a:buNone/>
            </a:pPr>
            <a:r>
              <a:rPr lang="en-US" altLang="zh-CN" sz="1400" b="1" smtClean="0"/>
              <a:t>        exit(1);				//</a:t>
            </a:r>
            <a:r>
              <a:rPr lang="zh-CN" altLang="en-US" sz="1400" b="1" smtClean="0"/>
              <a:t>堆栈操作失败，退出程序！</a:t>
            </a:r>
            <a:endParaRPr lang="zh-CN" altLang="en-US" sz="1400" b="1" smtClean="0"/>
          </a:p>
          <a:p>
            <a:pPr eaLnBrk="1" hangingPunct="1">
              <a:lnSpc>
                <a:spcPct val="80000"/>
              </a:lnSpc>
              <a:buFontTx/>
              <a:buNone/>
            </a:pPr>
            <a:r>
              <a:rPr lang="zh-CN" altLang="en-US" sz="1400" b="1" smtClean="0"/>
              <a:t>    </a:t>
            </a:r>
            <a:r>
              <a:rPr lang="en-US" altLang="zh-CN" sz="1400" b="1" smtClean="0"/>
              <a:t>}</a:t>
            </a:r>
            <a:endParaRPr lang="en-US" altLang="zh-CN" sz="1400" b="1" smtClean="0"/>
          </a:p>
          <a:p>
            <a:pPr eaLnBrk="1" hangingPunct="1">
              <a:lnSpc>
                <a:spcPct val="80000"/>
              </a:lnSpc>
              <a:buFontTx/>
              <a:buNone/>
            </a:pPr>
            <a:r>
              <a:rPr lang="en-US" altLang="zh-CN" sz="1400" b="1" smtClean="0"/>
              <a:t>    count--;</a:t>
            </a:r>
            <a:endParaRPr lang="en-US" altLang="zh-CN" sz="1400" b="1" smtClean="0"/>
          </a:p>
          <a:p>
            <a:pPr eaLnBrk="1" hangingPunct="1">
              <a:lnSpc>
                <a:spcPct val="80000"/>
              </a:lnSpc>
              <a:buFontTx/>
              <a:buNone/>
            </a:pPr>
            <a:r>
              <a:rPr lang="en-US" altLang="zh-CN" sz="1400" b="1" smtClean="0"/>
              <a:t>    return data[count];</a:t>
            </a:r>
            <a:endParaRPr lang="en-US" altLang="zh-CN" sz="1400" b="1" smtClean="0"/>
          </a:p>
          <a:p>
            <a:pPr eaLnBrk="1" hangingPunct="1">
              <a:lnSpc>
                <a:spcPct val="80000"/>
              </a:lnSpc>
              <a:buFontTx/>
              <a:buNone/>
            </a:pPr>
            <a:r>
              <a:rPr lang="en-US" altLang="zh-CN" sz="1400" b="1" smtClean="0"/>
              <a:t>}</a:t>
            </a:r>
            <a:endParaRPr lang="en-US" altLang="zh-CN" sz="1400" b="1" smtClean="0"/>
          </a:p>
          <a:p>
            <a:pPr eaLnBrk="1" hangingPunct="1">
              <a:lnSpc>
                <a:spcPct val="80000"/>
              </a:lnSpc>
              <a:buFontTx/>
              <a:buNone/>
            </a:pPr>
            <a:r>
              <a:rPr lang="en-US" altLang="zh-CN" sz="1400" b="1" smtClean="0"/>
              <a:t>int Stack::howMany(){</a:t>
            </a:r>
            <a:endParaRPr lang="en-US" altLang="zh-CN" sz="1400" b="1" smtClean="0"/>
          </a:p>
          <a:p>
            <a:pPr eaLnBrk="1" hangingPunct="1">
              <a:lnSpc>
                <a:spcPct val="80000"/>
              </a:lnSpc>
              <a:buFontTx/>
              <a:buNone/>
            </a:pPr>
            <a:r>
              <a:rPr lang="en-US" altLang="zh-CN" sz="1400" b="1" smtClean="0"/>
              <a:t>    return count;</a:t>
            </a:r>
            <a:endParaRPr lang="en-US" altLang="zh-CN" sz="1400" b="1" smtClean="0"/>
          </a:p>
          <a:p>
            <a:pPr eaLnBrk="1" hangingPunct="1">
              <a:lnSpc>
                <a:spcPct val="80000"/>
              </a:lnSpc>
              <a:buFontTx/>
              <a:buNone/>
            </a:pPr>
            <a:r>
              <a:rPr lang="en-US" altLang="zh-CN" sz="1400" b="1" smtClean="0"/>
              <a:t>}</a:t>
            </a:r>
            <a:endParaRPr lang="en-US" altLang="zh-CN" sz="1400" b="1" smtClean="0"/>
          </a:p>
        </p:txBody>
      </p:sp>
      <p:sp>
        <p:nvSpPr>
          <p:cNvPr id="2" name="对话气泡: 矩形 1"/>
          <p:cNvSpPr/>
          <p:nvPr/>
        </p:nvSpPr>
        <p:spPr>
          <a:xfrm>
            <a:off x="5364163" y="1412875"/>
            <a:ext cx="3095625" cy="1008063"/>
          </a:xfrm>
          <a:prstGeom prst="wedgeRectCallout">
            <a:avLst>
              <a:gd name="adj1" fmla="val -133798"/>
              <a:gd name="adj2" fmla="val -123066"/>
            </a:avLst>
          </a:prstGeom>
          <a:gradFill>
            <a:gsLst>
              <a:gs pos="61642">
                <a:srgbClr val="FFFFFF"/>
              </a:gs>
              <a:gs pos="0">
                <a:schemeClr val="bg1"/>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800" dirty="0">
                <a:solidFill>
                  <a:srgbClr val="0000CC"/>
                </a:solidFill>
              </a:rPr>
              <a:t>Stack</a:t>
            </a:r>
            <a:r>
              <a:rPr lang="zh-CN" altLang="en-US" sz="2800" dirty="0">
                <a:solidFill>
                  <a:srgbClr val="0000CC"/>
                </a:solidFill>
              </a:rPr>
              <a:t>类的实现</a:t>
            </a:r>
            <a:endParaRPr lang="zh-CN" altLang="en-US" sz="2800" dirty="0">
              <a:solidFill>
                <a:srgbClr val="0000CC"/>
              </a:solidFill>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179388" y="1311275"/>
            <a:ext cx="7772400" cy="5403850"/>
          </a:xfrm>
        </p:spPr>
        <p:txBody>
          <a:bodyPr/>
          <a:lstStyle/>
          <a:p>
            <a:pPr eaLnBrk="1" hangingPunct="1">
              <a:lnSpc>
                <a:spcPct val="80000"/>
              </a:lnSpc>
              <a:buFontTx/>
              <a:buNone/>
            </a:pPr>
            <a:r>
              <a:rPr lang="zh-CN" altLang="en-US" sz="2000" b="1" smtClean="0"/>
              <a:t>，把</a:t>
            </a:r>
            <a:r>
              <a:rPr lang="en-US" altLang="zh-CN" sz="2000" b="1" smtClean="0"/>
              <a:t>stack.h</a:t>
            </a:r>
            <a:r>
              <a:rPr lang="zh-CN" altLang="en-US" sz="2000" b="1" smtClean="0"/>
              <a:t>和</a:t>
            </a:r>
            <a:r>
              <a:rPr lang="en-US" altLang="zh-CN" sz="2000" b="1" smtClean="0"/>
              <a:t>stack.cpp</a:t>
            </a:r>
            <a:r>
              <a:rPr lang="zh-CN" altLang="en-US" sz="2000" b="1" smtClean="0"/>
              <a:t>复制到</a:t>
            </a:r>
            <a:r>
              <a:rPr lang="en-US" altLang="zh-CN" sz="2000" b="1" smtClean="0"/>
              <a:t>stackmain.cpp</a:t>
            </a:r>
            <a:r>
              <a:rPr lang="zh-CN" altLang="en-US" sz="2000" b="1" smtClean="0"/>
              <a:t>所在的目录中。</a:t>
            </a:r>
            <a:endParaRPr lang="zh-CN" altLang="en-US" sz="2000" b="1" smtClean="0"/>
          </a:p>
          <a:p>
            <a:pPr eaLnBrk="1" hangingPunct="1">
              <a:lnSpc>
                <a:spcPct val="80000"/>
              </a:lnSpc>
              <a:buFontTx/>
              <a:buNone/>
            </a:pPr>
            <a:endParaRPr lang="zh-CN" altLang="en-US" sz="2000" b="1" smtClean="0"/>
          </a:p>
          <a:p>
            <a:pPr eaLnBrk="1" hangingPunct="1">
              <a:lnSpc>
                <a:spcPct val="80000"/>
              </a:lnSpc>
              <a:buFontTx/>
              <a:buNone/>
            </a:pPr>
            <a:r>
              <a:rPr lang="en-US" altLang="zh-CN" sz="2000" b="1" smtClean="0"/>
              <a:t>//</a:t>
            </a:r>
            <a:r>
              <a:rPr lang="zh-CN" altLang="en-US" sz="2000" b="1" smtClean="0"/>
              <a:t>应用栈类的主程序：</a:t>
            </a:r>
            <a:r>
              <a:rPr lang="en-US" altLang="zh-CN" sz="2000" b="1" smtClean="0"/>
              <a:t>stackmain.cpp</a:t>
            </a:r>
            <a:endParaRPr lang="en-US" altLang="zh-CN" sz="2000" b="1" smtClean="0"/>
          </a:p>
          <a:p>
            <a:pPr eaLnBrk="1" hangingPunct="1">
              <a:lnSpc>
                <a:spcPct val="80000"/>
              </a:lnSpc>
              <a:buFontTx/>
              <a:buNone/>
            </a:pPr>
            <a:r>
              <a:rPr lang="en-US" altLang="zh-CN" sz="2000" b="1" smtClean="0"/>
              <a:t>#include "stack.h"</a:t>
            </a:r>
            <a:endParaRPr lang="en-US" altLang="zh-CN" sz="2000" b="1" smtClean="0"/>
          </a:p>
          <a:p>
            <a:pPr eaLnBrk="1" hangingPunct="1">
              <a:lnSpc>
                <a:spcPct val="80000"/>
              </a:lnSpc>
              <a:buFontTx/>
              <a:buNone/>
            </a:pPr>
            <a:r>
              <a:rPr lang="en-US" altLang="zh-CN" sz="2000" b="1" smtClean="0"/>
              <a:t>#include &lt;iostream&gt;</a:t>
            </a:r>
            <a:endParaRPr lang="en-US" altLang="zh-CN" sz="2000" b="1" smtClean="0"/>
          </a:p>
          <a:p>
            <a:pPr eaLnBrk="1" hangingPunct="1">
              <a:lnSpc>
                <a:spcPct val="80000"/>
              </a:lnSpc>
              <a:buFontTx/>
              <a:buNone/>
            </a:pPr>
            <a:r>
              <a:rPr lang="en-US" altLang="zh-CN" sz="2000" b="1" smtClean="0"/>
              <a:t>using namespace std;</a:t>
            </a:r>
            <a:endParaRPr lang="en-US" altLang="zh-CN" sz="2000" b="1" smtClean="0"/>
          </a:p>
          <a:p>
            <a:pPr eaLnBrk="1" hangingPunct="1">
              <a:lnSpc>
                <a:spcPct val="80000"/>
              </a:lnSpc>
              <a:buFontTx/>
              <a:buNone/>
            </a:pPr>
            <a:r>
              <a:rPr lang="en-US" altLang="zh-CN" sz="2000" b="1" smtClean="0"/>
              <a:t>void main(){</a:t>
            </a:r>
            <a:endParaRPr lang="en-US" altLang="zh-CN" sz="2000" b="1" smtClean="0"/>
          </a:p>
          <a:p>
            <a:pPr eaLnBrk="1" hangingPunct="1">
              <a:lnSpc>
                <a:spcPct val="80000"/>
              </a:lnSpc>
              <a:buFontTx/>
              <a:buNone/>
            </a:pPr>
            <a:r>
              <a:rPr lang="en-US" altLang="zh-CN" sz="2000" b="1" smtClean="0"/>
              <a:t>    Stack s1;</a:t>
            </a:r>
            <a:endParaRPr lang="en-US" altLang="zh-CN" sz="2000" b="1" smtClean="0"/>
          </a:p>
          <a:p>
            <a:pPr eaLnBrk="1" hangingPunct="1">
              <a:lnSpc>
                <a:spcPct val="80000"/>
              </a:lnSpc>
              <a:buFontTx/>
              <a:buNone/>
            </a:pPr>
            <a:r>
              <a:rPr lang="en-US" altLang="zh-CN" sz="2000" b="1" smtClean="0"/>
              <a:t>    s1.Push(1);</a:t>
            </a:r>
            <a:endParaRPr lang="en-US" altLang="zh-CN" sz="2000" b="1" smtClean="0"/>
          </a:p>
          <a:p>
            <a:pPr eaLnBrk="1" hangingPunct="1">
              <a:lnSpc>
                <a:spcPct val="80000"/>
              </a:lnSpc>
              <a:buFontTx/>
              <a:buNone/>
            </a:pPr>
            <a:r>
              <a:rPr lang="en-US" altLang="zh-CN" sz="2000" b="1" smtClean="0"/>
              <a:t>    s1.Push(12);</a:t>
            </a:r>
            <a:endParaRPr lang="en-US" altLang="zh-CN" sz="2000" b="1" smtClean="0"/>
          </a:p>
          <a:p>
            <a:pPr eaLnBrk="1" hangingPunct="1">
              <a:lnSpc>
                <a:spcPct val="80000"/>
              </a:lnSpc>
              <a:buFontTx/>
              <a:buNone/>
            </a:pPr>
            <a:r>
              <a:rPr lang="en-US" altLang="zh-CN" sz="2000" b="1" smtClean="0"/>
              <a:t>    s1.Push(32);</a:t>
            </a:r>
            <a:endParaRPr lang="en-US" altLang="zh-CN" sz="2000" b="1" smtClean="0"/>
          </a:p>
          <a:p>
            <a:pPr eaLnBrk="1" hangingPunct="1">
              <a:lnSpc>
                <a:spcPct val="80000"/>
              </a:lnSpc>
              <a:buFontTx/>
              <a:buNone/>
            </a:pPr>
            <a:r>
              <a:rPr lang="en-US" altLang="zh-CN" sz="2000" b="1" smtClean="0"/>
              <a:t>    int x1=s1.Pop();</a:t>
            </a:r>
            <a:endParaRPr lang="en-US" altLang="zh-CN" sz="2000" b="1" smtClean="0"/>
          </a:p>
          <a:p>
            <a:pPr eaLnBrk="1" hangingPunct="1">
              <a:lnSpc>
                <a:spcPct val="80000"/>
              </a:lnSpc>
              <a:buFontTx/>
              <a:buNone/>
            </a:pPr>
            <a:r>
              <a:rPr lang="en-US" altLang="zh-CN" sz="2000" b="1" smtClean="0"/>
              <a:t>    int x2=s1.Pop();</a:t>
            </a:r>
            <a:endParaRPr lang="en-US" altLang="zh-CN" sz="2000" b="1" smtClean="0"/>
          </a:p>
          <a:p>
            <a:pPr eaLnBrk="1" hangingPunct="1">
              <a:lnSpc>
                <a:spcPct val="80000"/>
              </a:lnSpc>
              <a:buFontTx/>
              <a:buNone/>
            </a:pPr>
            <a:r>
              <a:rPr lang="en-US" altLang="zh-CN" sz="2000" b="1" smtClean="0"/>
              <a:t>    int x3=s1.Pop();</a:t>
            </a:r>
            <a:endParaRPr lang="en-US" altLang="zh-CN" sz="2000" b="1" smtClean="0"/>
          </a:p>
          <a:p>
            <a:pPr eaLnBrk="1" hangingPunct="1">
              <a:lnSpc>
                <a:spcPct val="80000"/>
              </a:lnSpc>
              <a:buFontTx/>
              <a:buNone/>
            </a:pPr>
            <a:r>
              <a:rPr lang="en-US" altLang="zh-CN" sz="2000" b="1" smtClean="0"/>
              <a:t>    cout&lt;&lt;x1&lt;&lt;"\t"&lt;&lt;x2&lt;&lt;"\t"&lt;&lt;x3&lt;&lt;endl;</a:t>
            </a:r>
            <a:endParaRPr lang="en-US" altLang="zh-CN" sz="2000" b="1" smtClean="0"/>
          </a:p>
          <a:p>
            <a:pPr eaLnBrk="1" hangingPunct="1">
              <a:lnSpc>
                <a:spcPct val="80000"/>
              </a:lnSpc>
              <a:buFontTx/>
              <a:buNone/>
            </a:pPr>
            <a:r>
              <a:rPr lang="en-US" altLang="zh-CN" sz="2000" b="1" smtClean="0"/>
              <a:t>}</a:t>
            </a:r>
            <a:endParaRPr lang="en-US" altLang="zh-CN" sz="2000" b="1" smtClean="0"/>
          </a:p>
        </p:txBody>
      </p:sp>
      <p:sp>
        <p:nvSpPr>
          <p:cNvPr id="226306" name="Rectangle 2"/>
          <p:cNvSpPr>
            <a:spLocks noGrp="1" noChangeArrowheads="1"/>
          </p:cNvSpPr>
          <p:nvPr>
            <p:ph type="title"/>
          </p:nvPr>
        </p:nvSpPr>
        <p:spPr>
          <a:xfrm>
            <a:off x="457200" y="73025"/>
            <a:ext cx="8229600" cy="811213"/>
          </a:xfrm>
        </p:spPr>
        <p:txBody>
          <a:bodyPr/>
          <a:lstStyle/>
          <a:p>
            <a:pPr eaLnBrk="1" hangingPunct="1"/>
            <a:r>
              <a:rPr lang="en-US" altLang="zh-CN" sz="4000" b="1" smtClean="0"/>
              <a:t>3.13 </a:t>
            </a:r>
            <a:r>
              <a:rPr lang="zh-CN" altLang="en-US" sz="4000" b="1" smtClean="0"/>
              <a:t>编程实作</a:t>
            </a:r>
            <a:r>
              <a:rPr lang="zh-CN" altLang="en-US" sz="4000" b="1" smtClean="0">
                <a:solidFill>
                  <a:srgbClr val="FF3300"/>
                </a:solidFill>
              </a:rPr>
              <a:t>：接口与实现的分离</a:t>
            </a:r>
            <a:endParaRPr lang="zh-CN" altLang="en-US" sz="4000" b="1" smtClean="0">
              <a:solidFill>
                <a:srgbClr val="FF3300"/>
              </a:solidFill>
            </a:endParaRPr>
          </a:p>
        </p:txBody>
      </p:sp>
      <p:sp>
        <p:nvSpPr>
          <p:cNvPr id="5" name="对话气泡: 矩形 4"/>
          <p:cNvSpPr/>
          <p:nvPr/>
        </p:nvSpPr>
        <p:spPr>
          <a:xfrm>
            <a:off x="5148263" y="3213100"/>
            <a:ext cx="3095625" cy="1008063"/>
          </a:xfrm>
          <a:prstGeom prst="wedgeRectCallout">
            <a:avLst>
              <a:gd name="adj1" fmla="val -133798"/>
              <a:gd name="adj2" fmla="val -123066"/>
            </a:avLst>
          </a:prstGeom>
          <a:gradFill>
            <a:gsLst>
              <a:gs pos="61642">
                <a:srgbClr val="FFFFFF"/>
              </a:gs>
              <a:gs pos="0">
                <a:schemeClr val="bg1"/>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800" dirty="0">
                <a:solidFill>
                  <a:srgbClr val="0000CC"/>
                </a:solidFill>
              </a:rPr>
              <a:t>应用</a:t>
            </a:r>
            <a:r>
              <a:rPr lang="en-US" altLang="zh-CN" sz="2800" dirty="0">
                <a:solidFill>
                  <a:srgbClr val="0000CC"/>
                </a:solidFill>
              </a:rPr>
              <a:t>Stack</a:t>
            </a:r>
            <a:r>
              <a:rPr lang="zh-CN" altLang="en-US" sz="2800" dirty="0">
                <a:solidFill>
                  <a:srgbClr val="0000CC"/>
                </a:solidFill>
              </a:rPr>
              <a:t>实现堆栈操作</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4930">
                                            <p:txEl>
                                              <p:pRg st="4" end="4"/>
                                            </p:txEl>
                                          </p:spTgt>
                                        </p:tgtEl>
                                        <p:attrNameLst>
                                          <p:attrName>style.visibility</p:attrName>
                                        </p:attrNameLst>
                                      </p:cBhvr>
                                      <p:to>
                                        <p:strVal val="visible"/>
                                      </p:to>
                                    </p:set>
                                    <p:anim calcmode="lin" valueType="num">
                                      <p:cBhvr additive="base">
                                        <p:cTn id="12" dur="500" fill="hold"/>
                                        <p:tgtEl>
                                          <p:spTgt spid="124930">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4930">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24930">
                                            <p:txEl>
                                              <p:pRg st="5" end="5"/>
                                            </p:txEl>
                                          </p:spTgt>
                                        </p:tgtEl>
                                        <p:attrNameLst>
                                          <p:attrName>style.visibility</p:attrName>
                                        </p:attrNameLst>
                                      </p:cBhvr>
                                      <p:to>
                                        <p:strVal val="visible"/>
                                      </p:to>
                                    </p:set>
                                    <p:anim calcmode="lin" valueType="num">
                                      <p:cBhvr additive="base">
                                        <p:cTn id="16" dur="500" fill="hold"/>
                                        <p:tgtEl>
                                          <p:spTgt spid="124930">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24930">
                                            <p:txEl>
                                              <p:pRg st="5" end="5"/>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24930">
                                            <p:txEl>
                                              <p:pRg st="6" end="6"/>
                                            </p:txEl>
                                          </p:spTgt>
                                        </p:tgtEl>
                                        <p:attrNameLst>
                                          <p:attrName>style.visibility</p:attrName>
                                        </p:attrNameLst>
                                      </p:cBhvr>
                                      <p:to>
                                        <p:strVal val="visible"/>
                                      </p:to>
                                    </p:set>
                                    <p:anim calcmode="lin" valueType="num">
                                      <p:cBhvr additive="base">
                                        <p:cTn id="20" dur="500" fill="hold"/>
                                        <p:tgtEl>
                                          <p:spTgt spid="124930">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4930">
                                            <p:txEl>
                                              <p:pRg st="6" end="6"/>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24930">
                                            <p:txEl>
                                              <p:pRg st="7" end="7"/>
                                            </p:txEl>
                                          </p:spTgt>
                                        </p:tgtEl>
                                        <p:attrNameLst>
                                          <p:attrName>style.visibility</p:attrName>
                                        </p:attrNameLst>
                                      </p:cBhvr>
                                      <p:to>
                                        <p:strVal val="visible"/>
                                      </p:to>
                                    </p:set>
                                    <p:anim calcmode="lin" valueType="num">
                                      <p:cBhvr additive="base">
                                        <p:cTn id="24" dur="500" fill="hold"/>
                                        <p:tgtEl>
                                          <p:spTgt spid="124930">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4930">
                                            <p:txEl>
                                              <p:pRg st="7" end="7"/>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24930">
                                            <p:txEl>
                                              <p:pRg st="8" end="8"/>
                                            </p:txEl>
                                          </p:spTgt>
                                        </p:tgtEl>
                                        <p:attrNameLst>
                                          <p:attrName>style.visibility</p:attrName>
                                        </p:attrNameLst>
                                      </p:cBhvr>
                                      <p:to>
                                        <p:strVal val="visible"/>
                                      </p:to>
                                    </p:set>
                                    <p:anim calcmode="lin" valueType="num">
                                      <p:cBhvr additive="base">
                                        <p:cTn id="28" dur="500" fill="hold"/>
                                        <p:tgtEl>
                                          <p:spTgt spid="124930">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4930">
                                            <p:txEl>
                                              <p:pRg st="8" end="8"/>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24930">
                                            <p:txEl>
                                              <p:pRg st="9" end="9"/>
                                            </p:txEl>
                                          </p:spTgt>
                                        </p:tgtEl>
                                        <p:attrNameLst>
                                          <p:attrName>style.visibility</p:attrName>
                                        </p:attrNameLst>
                                      </p:cBhvr>
                                      <p:to>
                                        <p:strVal val="visible"/>
                                      </p:to>
                                    </p:set>
                                    <p:anim calcmode="lin" valueType="num">
                                      <p:cBhvr additive="base">
                                        <p:cTn id="32" dur="500" fill="hold"/>
                                        <p:tgtEl>
                                          <p:spTgt spid="124930">
                                            <p:txEl>
                                              <p:pRg st="9" end="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4930">
                                            <p:txEl>
                                              <p:pRg st="9" end="9"/>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24930">
                                            <p:txEl>
                                              <p:pRg st="10" end="10"/>
                                            </p:txEl>
                                          </p:spTgt>
                                        </p:tgtEl>
                                        <p:attrNameLst>
                                          <p:attrName>style.visibility</p:attrName>
                                        </p:attrNameLst>
                                      </p:cBhvr>
                                      <p:to>
                                        <p:strVal val="visible"/>
                                      </p:to>
                                    </p:set>
                                    <p:anim calcmode="lin" valueType="num">
                                      <p:cBhvr additive="base">
                                        <p:cTn id="36" dur="500" fill="hold"/>
                                        <p:tgtEl>
                                          <p:spTgt spid="124930">
                                            <p:txEl>
                                              <p:pRg st="10" end="1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4930">
                                            <p:txEl>
                                              <p:pRg st="10" end="10"/>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24930">
                                            <p:txEl>
                                              <p:pRg st="11" end="11"/>
                                            </p:txEl>
                                          </p:spTgt>
                                        </p:tgtEl>
                                        <p:attrNameLst>
                                          <p:attrName>style.visibility</p:attrName>
                                        </p:attrNameLst>
                                      </p:cBhvr>
                                      <p:to>
                                        <p:strVal val="visible"/>
                                      </p:to>
                                    </p:set>
                                    <p:anim calcmode="lin" valueType="num">
                                      <p:cBhvr additive="base">
                                        <p:cTn id="40" dur="500" fill="hold"/>
                                        <p:tgtEl>
                                          <p:spTgt spid="124930">
                                            <p:txEl>
                                              <p:pRg st="11" end="1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4930">
                                            <p:txEl>
                                              <p:pRg st="11" end="11"/>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24930">
                                            <p:txEl>
                                              <p:pRg st="12" end="12"/>
                                            </p:txEl>
                                          </p:spTgt>
                                        </p:tgtEl>
                                        <p:attrNameLst>
                                          <p:attrName>style.visibility</p:attrName>
                                        </p:attrNameLst>
                                      </p:cBhvr>
                                      <p:to>
                                        <p:strVal val="visible"/>
                                      </p:to>
                                    </p:set>
                                    <p:anim calcmode="lin" valueType="num">
                                      <p:cBhvr additive="base">
                                        <p:cTn id="44" dur="500" fill="hold"/>
                                        <p:tgtEl>
                                          <p:spTgt spid="124930">
                                            <p:txEl>
                                              <p:pRg st="12" end="1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24930">
                                            <p:txEl>
                                              <p:pRg st="12" end="1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24930">
                                            <p:txEl>
                                              <p:pRg st="13" end="13"/>
                                            </p:txEl>
                                          </p:spTgt>
                                        </p:tgtEl>
                                        <p:attrNameLst>
                                          <p:attrName>style.visibility</p:attrName>
                                        </p:attrNameLst>
                                      </p:cBhvr>
                                      <p:to>
                                        <p:strVal val="visible"/>
                                      </p:to>
                                    </p:set>
                                    <p:anim calcmode="lin" valueType="num">
                                      <p:cBhvr additive="base">
                                        <p:cTn id="48" dur="500" fill="hold"/>
                                        <p:tgtEl>
                                          <p:spTgt spid="124930">
                                            <p:txEl>
                                              <p:pRg st="13" end="1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24930">
                                            <p:txEl>
                                              <p:pRg st="13" end="1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24930">
                                            <p:txEl>
                                              <p:pRg st="14" end="14"/>
                                            </p:txEl>
                                          </p:spTgt>
                                        </p:tgtEl>
                                        <p:attrNameLst>
                                          <p:attrName>style.visibility</p:attrName>
                                        </p:attrNameLst>
                                      </p:cBhvr>
                                      <p:to>
                                        <p:strVal val="visible"/>
                                      </p:to>
                                    </p:set>
                                    <p:anim calcmode="lin" valueType="num">
                                      <p:cBhvr additive="base">
                                        <p:cTn id="52" dur="500" fill="hold"/>
                                        <p:tgtEl>
                                          <p:spTgt spid="124930">
                                            <p:txEl>
                                              <p:pRg st="14" end="1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24930">
                                            <p:txEl>
                                              <p:pRg st="14" end="14"/>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24930">
                                            <p:txEl>
                                              <p:pRg st="15" end="15"/>
                                            </p:txEl>
                                          </p:spTgt>
                                        </p:tgtEl>
                                        <p:attrNameLst>
                                          <p:attrName>style.visibility</p:attrName>
                                        </p:attrNameLst>
                                      </p:cBhvr>
                                      <p:to>
                                        <p:strVal val="visible"/>
                                      </p:to>
                                    </p:set>
                                    <p:anim calcmode="lin" valueType="num">
                                      <p:cBhvr additive="base">
                                        <p:cTn id="56" dur="500" fill="hold"/>
                                        <p:tgtEl>
                                          <p:spTgt spid="124930">
                                            <p:txEl>
                                              <p:pRg st="15" end="1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24930">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3215" y="-27293"/>
            <a:ext cx="8229600" cy="811195"/>
          </a:xfrm>
        </p:spPr>
        <p:txBody>
          <a:bodyPr/>
          <a:p>
            <a:r>
              <a:rPr lang="zh-CN" altLang="en-US" b="1"/>
              <a:t>思考题</a:t>
            </a:r>
            <a:endParaRPr lang="zh-CN" altLang="en-US" b="1"/>
          </a:p>
        </p:txBody>
      </p:sp>
      <p:sp>
        <p:nvSpPr>
          <p:cNvPr id="3" name="内容占位符 2"/>
          <p:cNvSpPr>
            <a:spLocks noGrp="1"/>
          </p:cNvSpPr>
          <p:nvPr>
            <p:ph idx="1"/>
          </p:nvPr>
        </p:nvSpPr>
        <p:spPr>
          <a:xfrm>
            <a:off x="179070" y="908685"/>
            <a:ext cx="8650605" cy="5608955"/>
          </a:xfrm>
        </p:spPr>
        <p:txBody>
          <a:bodyPr/>
          <a:p>
            <a:r>
              <a:rPr lang="zh-CN" altLang="en-US" sz="2400" b="1"/>
              <a:t>1.public  private  类的设计者 设计原则    类的使用者  </a:t>
            </a:r>
            <a:endParaRPr lang="zh-CN" altLang="en-US" sz="2400" b="1"/>
          </a:p>
          <a:p>
            <a:r>
              <a:rPr lang="zh-CN" altLang="en-US" sz="2400" b="1"/>
              <a:t>2.对象的内存空间分配问题</a:t>
            </a:r>
            <a:endParaRPr lang="zh-CN" altLang="en-US" sz="2400" b="1"/>
          </a:p>
          <a:p>
            <a:r>
              <a:rPr lang="zh-CN" altLang="en-US" sz="2400" b="1"/>
              <a:t>3.常成员函数  常对象，例子</a:t>
            </a:r>
            <a:r>
              <a:rPr lang="zh-CN" altLang="en-US" sz="2400" b="1"/>
              <a:t>在备注</a:t>
            </a:r>
            <a:endParaRPr lang="zh-CN" altLang="en-US" sz="2400" b="1"/>
          </a:p>
          <a:p>
            <a:r>
              <a:rPr lang="en-US" altLang="zh-CN" sz="2400" b="1"/>
              <a:t>4</a:t>
            </a:r>
            <a:r>
              <a:rPr lang="zh-CN" altLang="en-US" sz="2400" b="1"/>
              <a:t>.不用提供参数的构造函数有？   什么时候会被调用？</a:t>
            </a:r>
            <a:endParaRPr lang="zh-CN" altLang="en-US" sz="2400" b="1"/>
          </a:p>
          <a:p>
            <a:r>
              <a:rPr lang="en-US" altLang="zh-CN" sz="2400" b="1"/>
              <a:t>5</a:t>
            </a:r>
            <a:r>
              <a:rPr lang="zh-CN" altLang="en-US" sz="2400" b="1"/>
              <a:t>.在构造函数中，那些成员数据初始化需要特别处理？怎么特别处理？  静态数据成员呢？</a:t>
            </a:r>
            <a:endParaRPr lang="zh-CN" altLang="en-US" sz="2400" b="1"/>
          </a:p>
          <a:p>
            <a:r>
              <a:rPr lang="en-US" altLang="zh-CN" sz="2400" b="1"/>
              <a:t>6</a:t>
            </a:r>
            <a:r>
              <a:rPr lang="zh-CN" altLang="en-US" sz="2400" b="1"/>
              <a:t>.有子对象的情况下，构造函数的调用次序是？</a:t>
            </a:r>
            <a:endParaRPr lang="zh-CN" altLang="en-US" sz="2400" b="1"/>
          </a:p>
          <a:p>
            <a:r>
              <a:rPr lang="en-US" altLang="zh-CN" sz="2400" b="1"/>
              <a:t>7</a:t>
            </a:r>
            <a:r>
              <a:rPr lang="zh-CN" altLang="en-US" sz="2400" b="1"/>
              <a:t>.析构函数在什么时候调用，什么情况下需要写析构函数？析构函数的调用次序？</a:t>
            </a:r>
            <a:endParaRPr lang="zh-CN" altLang="en-US" sz="2400" b="1"/>
          </a:p>
          <a:p>
            <a:r>
              <a:rPr lang="en-US" altLang="zh-CN" sz="2400" b="1"/>
              <a:t>8</a:t>
            </a:r>
            <a:r>
              <a:rPr lang="zh-CN" altLang="en-US" sz="2400" b="1"/>
              <a:t>.拷贝构造函数的调用时机？拷贝构造函数与赋值运算符函数的区别</a:t>
            </a:r>
            <a:endParaRPr lang="zh-CN" altLang="en-US" sz="2400" b="1"/>
          </a:p>
          <a:p>
            <a:r>
              <a:rPr lang="en-US" altLang="zh-CN" sz="2400" b="1"/>
              <a:t>9</a:t>
            </a:r>
            <a:r>
              <a:rPr lang="zh-CN" altLang="en-US" sz="2400" b="1"/>
              <a:t>.深拷贝  浅拷贝有什么区别，什么时候需要深拷贝？</a:t>
            </a:r>
            <a:endParaRPr lang="zh-CN" altLang="en-US" sz="2400" b="1"/>
          </a:p>
          <a:p>
            <a:r>
              <a:rPr lang="en-US" altLang="zh-CN" sz="2400" b="1"/>
              <a:t>10</a:t>
            </a:r>
            <a:r>
              <a:rPr lang="zh-CN" altLang="en-US" sz="2400" b="1"/>
              <a:t>.友元是单向还是双向，请举例说明！</a:t>
            </a:r>
            <a:endParaRPr lang="zh-CN" altLang="en-US" sz="2400" b="1"/>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标题 1"/>
          <p:cNvSpPr>
            <a:spLocks noGrp="1"/>
          </p:cNvSpPr>
          <p:nvPr>
            <p:ph type="title"/>
          </p:nvPr>
        </p:nvSpPr>
        <p:spPr>
          <a:xfrm>
            <a:off x="712788" y="-36513"/>
            <a:ext cx="8229600" cy="811213"/>
          </a:xfrm>
        </p:spPr>
        <p:txBody>
          <a:bodyPr/>
          <a:lstStyle/>
          <a:p>
            <a:r>
              <a:rPr lang="zh-CN" altLang="en-US" b="1" smtClean="0"/>
              <a:t>加餐作业</a:t>
            </a:r>
            <a:endParaRPr lang="zh-CN" altLang="en-US" b="1" smtClean="0"/>
          </a:p>
        </p:txBody>
      </p:sp>
      <p:sp>
        <p:nvSpPr>
          <p:cNvPr id="3" name="内容占位符 2"/>
          <p:cNvSpPr>
            <a:spLocks noGrp="1"/>
          </p:cNvSpPr>
          <p:nvPr>
            <p:ph idx="1"/>
          </p:nvPr>
        </p:nvSpPr>
        <p:spPr>
          <a:xfrm>
            <a:off x="-12700" y="555625"/>
            <a:ext cx="9261475" cy="6154738"/>
          </a:xfrm>
        </p:spPr>
        <p:txBody>
          <a:bodyPr/>
          <a:lstStyle/>
          <a:p>
            <a:pPr>
              <a:defRPr/>
            </a:pPr>
            <a:r>
              <a:rPr lang="zh-CN" altLang="en-US" b="1" dirty="0"/>
              <a:t>书本上：</a:t>
            </a:r>
            <a:r>
              <a:rPr lang="en-US" altLang="zh-CN" b="1" dirty="0"/>
              <a:t>P138   8</a:t>
            </a:r>
            <a:r>
              <a:rPr lang="zh-CN" altLang="en-US" b="1" dirty="0"/>
              <a:t>、</a:t>
            </a:r>
            <a:r>
              <a:rPr lang="en-US" altLang="zh-CN" b="1" dirty="0"/>
              <a:t>9</a:t>
            </a:r>
            <a:r>
              <a:rPr lang="zh-CN" altLang="en-US" b="1" dirty="0"/>
              <a:t>、</a:t>
            </a:r>
            <a:r>
              <a:rPr lang="en-US" altLang="zh-CN" b="1" dirty="0"/>
              <a:t>11</a:t>
            </a:r>
            <a:endParaRPr lang="en-US" altLang="zh-CN" b="1" dirty="0"/>
          </a:p>
          <a:p>
            <a:pPr indent="0">
              <a:spcBef>
                <a:spcPts val="0"/>
              </a:spcBef>
              <a:defRPr/>
            </a:pPr>
            <a:r>
              <a:rPr lang="zh-CN" altLang="en-US" sz="2800" b="1" dirty="0"/>
              <a:t>课外：</a:t>
            </a:r>
            <a:endParaRPr lang="zh-CN" altLang="en-US" sz="2800" b="1" dirty="0"/>
          </a:p>
          <a:p>
            <a:pPr marL="0" indent="0">
              <a:spcBef>
                <a:spcPts val="0"/>
              </a:spcBef>
              <a:buFontTx/>
              <a:buNone/>
              <a:defRPr/>
            </a:pPr>
            <a:r>
              <a:rPr lang="zh-CN" altLang="en-US" sz="2800" dirty="0"/>
              <a:t>   </a:t>
            </a:r>
            <a:r>
              <a:rPr lang="en-US" altLang="zh-CN" sz="2800" dirty="0"/>
              <a:t>1.</a:t>
            </a:r>
            <a:r>
              <a:rPr lang="zh-CN" altLang="en-US" sz="2800" b="1" dirty="0">
                <a:latin typeface="楷体_GB2312" pitchFamily="49" charset="-122"/>
                <a:ea typeface="楷体_GB2312" pitchFamily="49" charset="-122"/>
                <a:sym typeface="+mn-ea"/>
              </a:rPr>
              <a:t>完善上一次的计算器程序，用类定义该计算器，在程序组织上实现类的接口与类实现的分离，能够正确的实现计算器实例的初始化，处理运算符“</a:t>
            </a:r>
            <a:r>
              <a:rPr lang="en-US" altLang="zh-CN" sz="2800" b="1" dirty="0">
                <a:latin typeface="楷体_GB2312" pitchFamily="49" charset="-122"/>
                <a:ea typeface="楷体_GB2312" pitchFamily="49" charset="-122"/>
                <a:sym typeface="+mn-ea"/>
              </a:rPr>
              <a:t>%</a:t>
            </a:r>
            <a:r>
              <a:rPr lang="zh-CN" altLang="en-US" sz="2800" b="1" dirty="0">
                <a:latin typeface="楷体_GB2312" pitchFamily="49" charset="-122"/>
                <a:ea typeface="楷体_GB2312" pitchFamily="49" charset="-122"/>
                <a:sym typeface="+mn-ea"/>
              </a:rPr>
              <a:t>”和“</a:t>
            </a:r>
            <a:r>
              <a:rPr lang="en-US" altLang="zh-CN" sz="2800" b="1" dirty="0">
                <a:latin typeface="楷体_GB2312" pitchFamily="49" charset="-122"/>
                <a:ea typeface="楷体_GB2312" pitchFamily="49" charset="-122"/>
                <a:sym typeface="+mn-ea"/>
              </a:rPr>
              <a:t>/</a:t>
            </a:r>
            <a:r>
              <a:rPr lang="zh-CN" altLang="en-US" sz="2800" b="1" dirty="0">
                <a:latin typeface="楷体_GB2312" pitchFamily="49" charset="-122"/>
                <a:ea typeface="楷体_GB2312" pitchFamily="49" charset="-122"/>
                <a:sym typeface="+mn-ea"/>
              </a:rPr>
              <a:t>”带来的异常错误。在主程序控制中，由用户的输入来控制是否再次创建实现不同运算的计算器，在所有运算器创建结束后统计共执行过的运算的次数。</a:t>
            </a:r>
            <a:endParaRPr lang="en-US" altLang="zh-CN" sz="2800" dirty="0"/>
          </a:p>
          <a:p>
            <a:pPr marL="0" indent="0">
              <a:spcBef>
                <a:spcPts val="0"/>
              </a:spcBef>
              <a:buFontTx/>
              <a:buNone/>
              <a:defRPr/>
            </a:pPr>
            <a:r>
              <a:rPr lang="en-US" altLang="zh-CN" sz="2800" dirty="0"/>
              <a:t>   2.</a:t>
            </a:r>
            <a:r>
              <a:rPr lang="zh-CN" altLang="en-US" sz="2800" b="1" dirty="0">
                <a:latin typeface="楷体_GB2312" pitchFamily="49" charset="-122"/>
                <a:ea typeface="楷体_GB2312" pitchFamily="49" charset="-122"/>
                <a:sym typeface="+mn-ea"/>
              </a:rPr>
              <a:t>修改上次作业完成的</a:t>
            </a:r>
            <a:r>
              <a:rPr lang="zh-CN" altLang="zh-CN" sz="2800" b="1" dirty="0">
                <a:latin typeface="楷体_GB2312" pitchFamily="49" charset="-122"/>
                <a:ea typeface="楷体_GB2312" pitchFamily="49" charset="-122"/>
                <a:sym typeface="+mn-ea"/>
              </a:rPr>
              <a:t>基于链表结构实现一个简单的通讯录管理系统，</a:t>
            </a:r>
            <a:r>
              <a:rPr lang="zh-CN" altLang="en-US" sz="2800" b="1" dirty="0">
                <a:latin typeface="楷体_GB2312" pitchFamily="49" charset="-122"/>
                <a:ea typeface="楷体_GB2312" pitchFamily="49" charset="-122"/>
                <a:sym typeface="+mn-ea"/>
              </a:rPr>
              <a:t>要求定义一个存储通讯录数据的链表类，使其具有很好的封装性，在程序组织上实现类的接口与类实现的分离。该类</a:t>
            </a:r>
            <a:r>
              <a:rPr lang="zh-CN" altLang="zh-CN" sz="2800" b="1" dirty="0">
                <a:latin typeface="楷体_GB2312" pitchFamily="49" charset="-122"/>
                <a:ea typeface="楷体_GB2312" pitchFamily="49" charset="-122"/>
                <a:sym typeface="+mn-ea"/>
              </a:rPr>
              <a:t>具有增加新记录、修改原记录、删除原记录、根据姓名查找和查看所有记录等功能</a:t>
            </a:r>
            <a:r>
              <a:rPr lang="zh-CN" altLang="en-US" sz="2800" b="1" dirty="0">
                <a:latin typeface="楷体_GB2312" pitchFamily="49" charset="-122"/>
                <a:ea typeface="楷体_GB2312" pitchFamily="49" charset="-122"/>
                <a:sym typeface="+mn-ea"/>
              </a:rPr>
              <a:t>，并在</a:t>
            </a:r>
            <a:r>
              <a:rPr lang="en-US" altLang="zh-CN" sz="2800" b="1" dirty="0">
                <a:latin typeface="楷体_GB2312" pitchFamily="49" charset="-122"/>
                <a:ea typeface="楷体_GB2312" pitchFamily="49" charset="-122"/>
                <a:sym typeface="+mn-ea"/>
              </a:rPr>
              <a:t>main</a:t>
            </a:r>
            <a:r>
              <a:rPr lang="zh-CN" altLang="en-US" sz="2800" b="1" dirty="0">
                <a:latin typeface="楷体_GB2312" pitchFamily="49" charset="-122"/>
                <a:ea typeface="楷体_GB2312" pitchFamily="49" charset="-122"/>
                <a:sym typeface="+mn-ea"/>
              </a:rPr>
              <a:t>函数中测试该类的功能</a:t>
            </a:r>
            <a:r>
              <a:rPr lang="zh-CN" altLang="zh-CN" sz="2800" b="1" dirty="0">
                <a:latin typeface="楷体_GB2312" pitchFamily="49" charset="-122"/>
                <a:ea typeface="楷体_GB2312" pitchFamily="49" charset="-122"/>
                <a:sym typeface="+mn-ea"/>
              </a:rPr>
              <a:t>。</a:t>
            </a:r>
            <a:endParaRPr lang="en-US" altLang="zh-CN" sz="2800"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WordArt 2"/>
          <p:cNvSpPr>
            <a:spLocks noChangeArrowheads="1" noChangeShapeType="1" noTextEdit="1"/>
          </p:cNvSpPr>
          <p:nvPr/>
        </p:nvSpPr>
        <p:spPr bwMode="auto">
          <a:xfrm>
            <a:off x="684213" y="1557338"/>
            <a:ext cx="4752975" cy="3455987"/>
          </a:xfrm>
          <a:prstGeom prst="rect">
            <a:avLst/>
          </a:prstGeom>
        </p:spPr>
        <p:txBody>
          <a:bodyPr wrap="none" fromWordArt="1">
            <a:prstTxWarp prst="textCascadeUp">
              <a:avLst>
                <a:gd name="adj" fmla="val 44444"/>
              </a:avLst>
            </a:prstTxWarp>
            <a:scene3d>
              <a:camera prst="legacyPerspectiveFront">
                <a:rot lat="20519976" lon="1080000" rev="0"/>
              </a:camera>
              <a:lightRig rig="legacyHarsh2" dir="b"/>
            </a:scene3d>
            <a:sp3d extrusionH="430200" prstMaterial="legacyMatte">
              <a:extrusionClr>
                <a:srgbClr val="FF6600"/>
              </a:extrusionClr>
            </a:sp3d>
          </a:bodyPr>
          <a:lstStyle/>
          <a:p>
            <a:pPr algn="ctr"/>
            <a:r>
              <a:rPr lang="en-US" altLang="zh-CN" sz="9600" kern="10">
                <a:ln w="9525">
                  <a:round/>
                </a:ln>
                <a:gradFill rotWithShape="1">
                  <a:gsLst>
                    <a:gs pos="0">
                      <a:srgbClr val="FFE701"/>
                    </a:gs>
                    <a:gs pos="100000">
                      <a:srgbClr val="FE3E02"/>
                    </a:gs>
                  </a:gsLst>
                  <a:lin ang="5400000" scaled="1"/>
                </a:gradFill>
                <a:latin typeface="Blackadder ITC" panose="04020505051007020D02"/>
              </a:rPr>
              <a:t>The End</a:t>
            </a:r>
            <a:endParaRPr lang="zh-CN" altLang="en-US" sz="9600" kern="10">
              <a:ln w="9525">
                <a:round/>
              </a:ln>
              <a:gradFill rotWithShape="1">
                <a:gsLst>
                  <a:gs pos="0">
                    <a:srgbClr val="FFE701"/>
                  </a:gs>
                  <a:gs pos="100000">
                    <a:srgbClr val="FE3E02"/>
                  </a:gs>
                </a:gsLst>
                <a:lin ang="5400000" scaled="1"/>
              </a:gradFill>
              <a:latin typeface="Blackadder ITC" panose="04020505051007020D02"/>
            </a:endParaRPr>
          </a:p>
        </p:txBody>
      </p:sp>
      <p:sp>
        <p:nvSpPr>
          <p:cNvPr id="55299" name="WordArt 3"/>
          <p:cNvSpPr>
            <a:spLocks noChangeArrowheads="1" noChangeShapeType="1" noTextEdit="1"/>
          </p:cNvSpPr>
          <p:nvPr/>
        </p:nvSpPr>
        <p:spPr bwMode="auto">
          <a:xfrm>
            <a:off x="3205163" y="4581525"/>
            <a:ext cx="4679950" cy="1511300"/>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itchFamily="2" charset="-122"/>
                <a:ea typeface="宋体" pitchFamily="2" charset="-122"/>
              </a:rPr>
              <a:t>谢谢大家！</a:t>
            </a:r>
            <a:endParaRPr lang="zh-CN" altLang="en-US" sz="44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itchFamily="2" charset="-122"/>
              <a:ea typeface="宋体" pitchFamily="2" charset="-122"/>
            </a:endParaRPr>
          </a:p>
        </p:txBody>
      </p:sp>
      <p:sp>
        <p:nvSpPr>
          <p:cNvPr id="228355" name="矩形 1"/>
          <p:cNvSpPr>
            <a:spLocks noChangeArrowheads="1"/>
          </p:cNvSpPr>
          <p:nvPr/>
        </p:nvSpPr>
        <p:spPr bwMode="auto">
          <a:xfrm>
            <a:off x="287338" y="333375"/>
            <a:ext cx="8856662" cy="1754188"/>
          </a:xfrm>
          <a:prstGeom prst="rect">
            <a:avLst/>
          </a:prstGeom>
          <a:noFill/>
          <a:ln w="9525">
            <a:noFill/>
            <a:miter lim="800000"/>
          </a:ln>
        </p:spPr>
        <p:txBody>
          <a:bodyPr>
            <a:spAutoFit/>
          </a:bodyPr>
          <a:lstStyle/>
          <a:p>
            <a:pPr eaLnBrk="0" hangingPunct="0"/>
            <a:r>
              <a:rPr lang="zh-CN" altLang="en-US" sz="3600" b="1">
                <a:solidFill>
                  <a:srgbClr val="92D050"/>
                </a:solidFill>
              </a:rPr>
              <a:t>本章内容多且基础，其理论技术为所有</a:t>
            </a:r>
            <a:r>
              <a:rPr lang="en-US" altLang="zh-CN" sz="3600" b="1">
                <a:solidFill>
                  <a:srgbClr val="92D050"/>
                </a:solidFill>
              </a:rPr>
              <a:t>OOP</a:t>
            </a:r>
            <a:r>
              <a:rPr lang="zh-CN" altLang="en-US" sz="3600" b="1">
                <a:solidFill>
                  <a:srgbClr val="92D050"/>
                </a:solidFill>
              </a:rPr>
              <a:t>程序设计共同的基石，须多巩固复习与实践！</a:t>
            </a:r>
            <a:endParaRPr lang="zh-CN" altLang="en-US" sz="3600" b="1">
              <a:solidFill>
                <a:srgbClr val="92D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5298"/>
                                        </p:tgtEl>
                                        <p:attrNameLst>
                                          <p:attrName>style.visibility</p:attrName>
                                        </p:attrNameLst>
                                      </p:cBhvr>
                                      <p:to>
                                        <p:strVal val="visible"/>
                                      </p:to>
                                    </p:set>
                                    <p:anim calcmode="lin" valueType="num">
                                      <p:cBhvr>
                                        <p:cTn id="7" dur="1000" fill="hold"/>
                                        <p:tgtEl>
                                          <p:spTgt spid="55298"/>
                                        </p:tgtEl>
                                        <p:attrNameLst>
                                          <p:attrName>ppt_w</p:attrName>
                                        </p:attrNameLst>
                                      </p:cBhvr>
                                      <p:tavLst>
                                        <p:tav tm="0">
                                          <p:val>
                                            <p:fltVal val="0"/>
                                          </p:val>
                                        </p:tav>
                                        <p:tav tm="100000">
                                          <p:val>
                                            <p:strVal val="#ppt_w"/>
                                          </p:val>
                                        </p:tav>
                                      </p:tavLst>
                                    </p:anim>
                                    <p:anim calcmode="lin" valueType="num">
                                      <p:cBhvr>
                                        <p:cTn id="8" dur="1000" fill="hold"/>
                                        <p:tgtEl>
                                          <p:spTgt spid="55298"/>
                                        </p:tgtEl>
                                        <p:attrNameLst>
                                          <p:attrName>ppt_h</p:attrName>
                                        </p:attrNameLst>
                                      </p:cBhvr>
                                      <p:tavLst>
                                        <p:tav tm="0">
                                          <p:val>
                                            <p:fltVal val="0"/>
                                          </p:val>
                                        </p:tav>
                                        <p:tav tm="100000">
                                          <p:val>
                                            <p:strVal val="#ppt_h"/>
                                          </p:val>
                                        </p:tav>
                                      </p:tavLst>
                                    </p:anim>
                                    <p:anim calcmode="lin" valueType="num">
                                      <p:cBhvr>
                                        <p:cTn id="9" dur="1000" fill="hold"/>
                                        <p:tgtEl>
                                          <p:spTgt spid="55298"/>
                                        </p:tgtEl>
                                        <p:attrNameLst>
                                          <p:attrName>style.rotation</p:attrName>
                                        </p:attrNameLst>
                                      </p:cBhvr>
                                      <p:tavLst>
                                        <p:tav tm="0">
                                          <p:val>
                                            <p:fltVal val="90"/>
                                          </p:val>
                                        </p:tav>
                                        <p:tav tm="100000">
                                          <p:val>
                                            <p:fltVal val="0"/>
                                          </p:val>
                                        </p:tav>
                                      </p:tavLst>
                                    </p:anim>
                                    <p:animEffect transition="in" filter="fade">
                                      <p:cBhvr>
                                        <p:cTn id="10" dur="1000"/>
                                        <p:tgtEl>
                                          <p:spTgt spid="55298"/>
                                        </p:tgtEl>
                                      </p:cBhvr>
                                    </p:animEffect>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55299"/>
                                        </p:tgtEl>
                                        <p:attrNameLst>
                                          <p:attrName>style.visibility</p:attrName>
                                        </p:attrNameLst>
                                      </p:cBhvr>
                                      <p:to>
                                        <p:strVal val="visible"/>
                                      </p:to>
                                    </p:set>
                                    <p:anim from="(-#ppt_w/2)" to="(#ppt_x)" calcmode="lin" valueType="num">
                                      <p:cBhvr>
                                        <p:cTn id="15" dur="600" fill="hold">
                                          <p:stCondLst>
                                            <p:cond delay="0"/>
                                          </p:stCondLst>
                                        </p:cTn>
                                        <p:tgtEl>
                                          <p:spTgt spid="55299"/>
                                        </p:tgtEl>
                                        <p:attrNameLst>
                                          <p:attrName>ppt_x</p:attrName>
                                        </p:attrNameLst>
                                      </p:cBhvr>
                                    </p:anim>
                                    <p:anim from="0" to="-1.0" calcmode="lin" valueType="num">
                                      <p:cBhvr>
                                        <p:cTn id="16" dur="200" decel="50000" autoRev="1" fill="hold">
                                          <p:stCondLst>
                                            <p:cond delay="600"/>
                                          </p:stCondLst>
                                        </p:cTn>
                                        <p:tgtEl>
                                          <p:spTgt spid="55299"/>
                                        </p:tgtEl>
                                        <p:attrNameLst>
                                          <p:attrName>xshear</p:attrName>
                                        </p:attrNameLst>
                                      </p:cBhvr>
                                    </p:anim>
                                    <p:animScale>
                                      <p:cBhvr>
                                        <p:cTn id="17" dur="200" decel="100000" autoRev="1" fill="hold">
                                          <p:stCondLst>
                                            <p:cond delay="600"/>
                                          </p:stCondLst>
                                        </p:cTn>
                                        <p:tgtEl>
                                          <p:spTgt spid="55299"/>
                                        </p:tgtEl>
                                      </p:cBhvr>
                                      <p:from x="100000" y="100000"/>
                                      <p:to x="80000" y="100000"/>
                                    </p:animScale>
                                    <p:anim by="(#ppt_h/3+#ppt_w*0.1)" calcmode="lin" valueType="num">
                                      <p:cBhvr additive="sum">
                                        <p:cTn id="18" dur="200" decel="100000" autoRev="1" fill="hold">
                                          <p:stCondLst>
                                            <p:cond delay="600"/>
                                          </p:stCondLst>
                                        </p:cTn>
                                        <p:tgtEl>
                                          <p:spTgt spid="5529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5529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850" y="836613"/>
            <a:ext cx="8640763" cy="5761037"/>
          </a:xfrm>
        </p:spPr>
        <p:txBody>
          <a:bodyPr/>
          <a:lstStyle/>
          <a:p>
            <a:pPr marL="0" indent="0">
              <a:buFontTx/>
              <a:buNone/>
            </a:pPr>
            <a:r>
              <a:rPr lang="zh-CN" altLang="zh-CN" sz="2400" b="1" dirty="0" smtClean="0">
                <a:solidFill>
                  <a:srgbClr val="0000CC"/>
                </a:solidFill>
              </a:rPr>
              <a:t>【例</a:t>
            </a:r>
            <a:r>
              <a:rPr lang="en-US" altLang="zh-CN" sz="2400" b="1" dirty="0" smtClean="0">
                <a:solidFill>
                  <a:srgbClr val="0000CC"/>
                </a:solidFill>
              </a:rPr>
              <a:t>3-3</a:t>
            </a:r>
            <a:r>
              <a:rPr lang="zh-CN" altLang="zh-CN" sz="2400" b="1" dirty="0" smtClean="0">
                <a:solidFill>
                  <a:srgbClr val="0000CC"/>
                </a:solidFill>
              </a:rPr>
              <a:t>】 用</a:t>
            </a:r>
            <a:r>
              <a:rPr lang="en-US" altLang="zh-CN" sz="2400" b="1" dirty="0" err="1" smtClean="0">
                <a:solidFill>
                  <a:srgbClr val="0000CC"/>
                </a:solidFill>
              </a:rPr>
              <a:t>struct</a:t>
            </a:r>
            <a:r>
              <a:rPr lang="zh-CN" altLang="zh-CN" sz="2400" b="1" dirty="0" smtClean="0">
                <a:solidFill>
                  <a:srgbClr val="0000CC"/>
                </a:solidFill>
              </a:rPr>
              <a:t>对圆进行抽象，构造出计算圆周长和面积的抽象数据类型。</a:t>
            </a:r>
            <a:endParaRPr lang="zh-CN" altLang="zh-CN" sz="2400" b="1" dirty="0" smtClean="0">
              <a:solidFill>
                <a:srgbClr val="0000CC"/>
              </a:solidFill>
            </a:endParaRPr>
          </a:p>
          <a:p>
            <a:pPr marL="0" indent="0">
              <a:buFontTx/>
              <a:buNone/>
            </a:pPr>
            <a:r>
              <a:rPr lang="zh-CN" altLang="zh-CN" b="1" dirty="0" smtClean="0">
                <a:solidFill>
                  <a:srgbClr val="FF0000"/>
                </a:solidFill>
              </a:rPr>
              <a:t>（</a:t>
            </a:r>
            <a:r>
              <a:rPr lang="en-US" altLang="zh-CN" b="1" dirty="0" smtClean="0">
                <a:solidFill>
                  <a:srgbClr val="FF0000"/>
                </a:solidFill>
              </a:rPr>
              <a:t>1</a:t>
            </a:r>
            <a:r>
              <a:rPr lang="zh-CN" altLang="zh-CN" b="1" dirty="0" smtClean="0">
                <a:solidFill>
                  <a:srgbClr val="FF0000"/>
                </a:solidFill>
              </a:rPr>
              <a:t>）问题分析</a:t>
            </a:r>
            <a:endParaRPr lang="zh-CN" altLang="zh-CN" b="1" dirty="0" smtClean="0">
              <a:solidFill>
                <a:srgbClr val="FF0000"/>
              </a:solidFill>
            </a:endParaRPr>
          </a:p>
          <a:p>
            <a:pPr lvl="1"/>
            <a:r>
              <a:rPr lang="zh-CN" altLang="zh-CN" sz="2400" b="1" dirty="0" smtClean="0"/>
              <a:t>圆是一种常见的几何图形，具有圆心和半径，但</a:t>
            </a:r>
            <a:r>
              <a:rPr lang="zh-CN" altLang="zh-CN" sz="2400" b="1" dirty="0" smtClean="0">
                <a:solidFill>
                  <a:srgbClr val="FF0000"/>
                </a:solidFill>
              </a:rPr>
              <a:t>本问题只需要计算圆的周长和面称</a:t>
            </a:r>
            <a:r>
              <a:rPr lang="zh-CN" altLang="zh-CN" sz="2400" b="1" dirty="0" smtClean="0"/>
              <a:t>，与圆心没有太大关系，可以将其忽略。</a:t>
            </a:r>
            <a:r>
              <a:rPr lang="zh-CN" altLang="zh-CN" sz="2400" b="1" dirty="0" smtClean="0">
                <a:solidFill>
                  <a:srgbClr val="0000CC"/>
                </a:solidFill>
              </a:rPr>
              <a:t>只需要考虑圆的半径（</a:t>
            </a:r>
            <a:r>
              <a:rPr lang="en-US" altLang="zh-CN" sz="2400" b="1" dirty="0" smtClean="0">
                <a:solidFill>
                  <a:srgbClr val="0000CC"/>
                </a:solidFill>
              </a:rPr>
              <a:t>r</a:t>
            </a:r>
            <a:r>
              <a:rPr lang="zh-CN" altLang="zh-CN" sz="2400" b="1" dirty="0" smtClean="0">
                <a:solidFill>
                  <a:srgbClr val="0000CC"/>
                </a:solidFill>
              </a:rPr>
              <a:t>），周长（</a:t>
            </a:r>
            <a:r>
              <a:rPr lang="en-US" altLang="zh-CN" sz="2400" b="1" dirty="0" smtClean="0">
                <a:solidFill>
                  <a:srgbClr val="0000CC"/>
                </a:solidFill>
              </a:rPr>
              <a:t>perimeter</a:t>
            </a:r>
            <a:r>
              <a:rPr lang="zh-CN" altLang="zh-CN" sz="2400" b="1" dirty="0" smtClean="0">
                <a:solidFill>
                  <a:srgbClr val="0000CC"/>
                </a:solidFill>
              </a:rPr>
              <a:t>），面积（</a:t>
            </a:r>
            <a:r>
              <a:rPr lang="en-US" altLang="zh-CN" sz="2400" b="1" dirty="0" smtClean="0">
                <a:solidFill>
                  <a:srgbClr val="0000CC"/>
                </a:solidFill>
              </a:rPr>
              <a:t>area</a:t>
            </a:r>
            <a:r>
              <a:rPr lang="zh-CN" altLang="zh-CN" sz="2400" b="1" dirty="0" smtClean="0">
                <a:solidFill>
                  <a:srgbClr val="0000CC"/>
                </a:solidFill>
              </a:rPr>
              <a:t>）</a:t>
            </a:r>
            <a:r>
              <a:rPr lang="zh-CN" altLang="zh-CN" sz="2400" b="1" dirty="0" smtClean="0"/>
              <a:t>。</a:t>
            </a:r>
            <a:endParaRPr lang="zh-CN" altLang="zh-CN" sz="2400" b="1" dirty="0" smtClean="0"/>
          </a:p>
          <a:p>
            <a:pPr marL="0" indent="0">
              <a:buFontTx/>
              <a:buNone/>
            </a:pPr>
            <a:r>
              <a:rPr lang="zh-CN" altLang="zh-CN" b="1" dirty="0" smtClean="0">
                <a:solidFill>
                  <a:srgbClr val="FF0000"/>
                </a:solidFill>
              </a:rPr>
              <a:t>（</a:t>
            </a:r>
            <a:r>
              <a:rPr lang="en-US" altLang="zh-CN" b="1" dirty="0" smtClean="0">
                <a:solidFill>
                  <a:srgbClr val="FF0000"/>
                </a:solidFill>
              </a:rPr>
              <a:t>2</a:t>
            </a:r>
            <a:r>
              <a:rPr lang="zh-CN" altLang="zh-CN" b="1" dirty="0" smtClean="0">
                <a:solidFill>
                  <a:srgbClr val="FF0000"/>
                </a:solidFill>
              </a:rPr>
              <a:t>）数据抽象</a:t>
            </a:r>
            <a:endParaRPr lang="zh-CN" altLang="zh-CN" b="1" dirty="0" smtClean="0">
              <a:solidFill>
                <a:srgbClr val="FF0000"/>
              </a:solidFill>
            </a:endParaRPr>
          </a:p>
          <a:p>
            <a:pPr lvl="1"/>
            <a:r>
              <a:rPr lang="zh-CN" altLang="zh-CN" sz="2400" b="1" dirty="0" smtClean="0"/>
              <a:t>忽略圆心之后，</a:t>
            </a:r>
            <a:r>
              <a:rPr lang="zh-CN" altLang="en-US" sz="2400" b="1" dirty="0" smtClean="0"/>
              <a:t>半径</a:t>
            </a:r>
            <a:r>
              <a:rPr lang="zh-CN" altLang="zh-CN" sz="2400" b="1" dirty="0" smtClean="0"/>
              <a:t>就是唯一的数据成员了，用</a:t>
            </a:r>
            <a:r>
              <a:rPr lang="en-US" altLang="zh-CN" sz="2400" b="1" dirty="0" smtClean="0">
                <a:solidFill>
                  <a:srgbClr val="0000CC"/>
                </a:solidFill>
              </a:rPr>
              <a:t>r</a:t>
            </a:r>
            <a:r>
              <a:rPr lang="zh-CN" altLang="zh-CN" sz="2400" b="1" dirty="0" smtClean="0"/>
              <a:t>表示，按照抽象的原则，将它设置为私有数据成员，以实现信息隐藏。并</a:t>
            </a:r>
            <a:r>
              <a:rPr lang="en-US" altLang="zh-CN" sz="2400" b="1" dirty="0" err="1" smtClean="0">
                <a:solidFill>
                  <a:srgbClr val="0000CC"/>
                </a:solidFill>
              </a:rPr>
              <a:t>setR</a:t>
            </a:r>
            <a:r>
              <a:rPr lang="en-US" altLang="zh-CN" sz="2400" b="1" dirty="0" smtClean="0">
                <a:solidFill>
                  <a:srgbClr val="0000CC"/>
                </a:solidFill>
              </a:rPr>
              <a:t>/</a:t>
            </a:r>
            <a:r>
              <a:rPr lang="en-US" altLang="zh-CN" sz="2400" b="1" dirty="0" err="1" smtClean="0">
                <a:solidFill>
                  <a:srgbClr val="0000CC"/>
                </a:solidFill>
              </a:rPr>
              <a:t>getR</a:t>
            </a:r>
            <a:r>
              <a:rPr lang="zh-CN" altLang="zh-CN" sz="2400" b="1" dirty="0" smtClean="0"/>
              <a:t>接口函数用于设置</a:t>
            </a:r>
            <a:r>
              <a:rPr lang="en-US" altLang="zh-CN" sz="2400" b="1" dirty="0" smtClean="0"/>
              <a:t>/</a:t>
            </a:r>
            <a:r>
              <a:rPr lang="zh-CN" altLang="zh-CN" sz="2400" b="1" dirty="0" smtClean="0"/>
              <a:t>读取</a:t>
            </a:r>
            <a:r>
              <a:rPr lang="en-US" altLang="zh-CN" sz="2400" b="1" dirty="0" smtClean="0"/>
              <a:t>r</a:t>
            </a:r>
            <a:r>
              <a:rPr lang="zh-CN" altLang="zh-CN" sz="2400" b="1" dirty="0" smtClean="0"/>
              <a:t>的信息，</a:t>
            </a:r>
            <a:r>
              <a:rPr lang="en-US" altLang="zh-CN" sz="2400" b="1" dirty="0" smtClean="0">
                <a:solidFill>
                  <a:srgbClr val="0000CC"/>
                </a:solidFill>
              </a:rPr>
              <a:t>perimeter</a:t>
            </a:r>
            <a:r>
              <a:rPr lang="zh-CN" altLang="zh-CN" sz="2400" b="1" dirty="0" smtClean="0"/>
              <a:t>函数用于计算圆的周长，</a:t>
            </a:r>
            <a:r>
              <a:rPr lang="en-US" altLang="zh-CN" sz="2400" b="1" dirty="0" smtClean="0">
                <a:solidFill>
                  <a:srgbClr val="0000CC"/>
                </a:solidFill>
              </a:rPr>
              <a:t>area</a:t>
            </a:r>
            <a:r>
              <a:rPr lang="zh-CN" altLang="zh-CN" sz="2400" b="1" dirty="0" smtClean="0"/>
              <a:t>函数计算圆的面积</a:t>
            </a:r>
            <a:endParaRPr lang="zh-CN" altLang="en-US" sz="2400" b="1" dirty="0" smtClean="0"/>
          </a:p>
        </p:txBody>
      </p:sp>
      <p:sp>
        <p:nvSpPr>
          <p:cNvPr id="33794" name="Rectangle 2"/>
          <p:cNvSpPr txBox="1">
            <a:spLocks noChangeArrowheads="1"/>
          </p:cNvSpPr>
          <p:nvPr/>
        </p:nvSpPr>
        <p:spPr bwMode="auto">
          <a:xfrm>
            <a:off x="323850" y="0"/>
            <a:ext cx="8229600" cy="706438"/>
          </a:xfrm>
          <a:prstGeom prst="rect">
            <a:avLst/>
          </a:prstGeom>
          <a:noFill/>
          <a:ln w="9525">
            <a:noFill/>
            <a:miter lim="800000"/>
          </a:ln>
        </p:spPr>
        <p:txBody>
          <a:bodyPr anchor="ctr"/>
          <a:lstStyle/>
          <a:p>
            <a:pPr algn="ctr">
              <a:lnSpc>
                <a:spcPct val="80000"/>
              </a:lnSpc>
            </a:pPr>
            <a:r>
              <a:rPr lang="en-US" altLang="zh-CN" sz="4400" b="1">
                <a:solidFill>
                  <a:srgbClr val="0000CC"/>
                </a:solidFill>
              </a:rPr>
              <a:t>3.2.1 </a:t>
            </a:r>
            <a:r>
              <a:rPr lang="en-US" altLang="zh-CN" sz="4400" b="1">
                <a:solidFill>
                  <a:srgbClr val="FF0000"/>
                </a:solidFill>
              </a:rPr>
              <a:t>C</a:t>
            </a:r>
            <a:r>
              <a:rPr lang="zh-CN" altLang="en-US" sz="4400" b="1">
                <a:solidFill>
                  <a:srgbClr val="FF0000"/>
                </a:solidFill>
              </a:rPr>
              <a:t>＋＋</a:t>
            </a:r>
            <a:r>
              <a:rPr lang="zh-CN" altLang="en-US" sz="4400" b="1"/>
              <a:t>对</a:t>
            </a:r>
            <a:r>
              <a:rPr lang="en-US" altLang="zh-CN" sz="4400" b="1">
                <a:solidFill>
                  <a:srgbClr val="0000CC"/>
                </a:solidFill>
              </a:rPr>
              <a:t>struct</a:t>
            </a:r>
            <a:r>
              <a:rPr lang="zh-CN" altLang="en-US" sz="4400" b="1"/>
              <a:t>的扩展</a:t>
            </a:r>
            <a:endParaRPr lang="zh-CN" altLang="en-US" sz="4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anim calcmode="lin" valueType="num">
                                      <p:cBhvr additive="base">
                                        <p:cTn id="11"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 calcmode="lin" valueType="num">
                                      <p:cBhvr additive="base">
                                        <p:cTn id="1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 calcmode="lin" valueType="num">
                                      <p:cBhvr additive="base">
                                        <p:cTn id="2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457200" y="73025"/>
            <a:ext cx="8229600" cy="811213"/>
          </a:xfrm>
        </p:spPr>
        <p:txBody>
          <a:bodyPr/>
          <a:lstStyle/>
          <a:p>
            <a:r>
              <a:rPr lang="en-US" altLang="zh-CN" b="1" smtClean="0"/>
              <a:t>3.1  </a:t>
            </a:r>
            <a:r>
              <a:rPr lang="zh-CN" altLang="zh-CN" b="1" smtClean="0"/>
              <a:t>类的</a:t>
            </a:r>
            <a:r>
              <a:rPr lang="zh-CN" altLang="zh-CN" b="1" smtClean="0">
                <a:solidFill>
                  <a:srgbClr val="FF0000"/>
                </a:solidFill>
              </a:rPr>
              <a:t>抽象与封装</a:t>
            </a:r>
            <a:endParaRPr lang="zh-CN" altLang="en-US" smtClean="0">
              <a:solidFill>
                <a:srgbClr val="FF0000"/>
              </a:solidFill>
            </a:endParaRPr>
          </a:p>
        </p:txBody>
      </p:sp>
      <p:sp>
        <p:nvSpPr>
          <p:cNvPr id="3" name="内容占位符 2"/>
          <p:cNvSpPr>
            <a:spLocks noGrp="1"/>
          </p:cNvSpPr>
          <p:nvPr>
            <p:ph idx="1"/>
          </p:nvPr>
        </p:nvSpPr>
        <p:spPr>
          <a:xfrm>
            <a:off x="250825" y="1076325"/>
            <a:ext cx="8623300" cy="5168900"/>
          </a:xfrm>
        </p:spPr>
        <p:txBody>
          <a:bodyPr/>
          <a:lstStyle/>
          <a:p>
            <a:pPr marL="0" indent="0">
              <a:buFontTx/>
              <a:buNone/>
              <a:defRPr/>
            </a:pPr>
            <a:r>
              <a:rPr lang="en-US" altLang="zh-CN" b="1" dirty="0" smtClean="0">
                <a:solidFill>
                  <a:srgbClr val="0000CC"/>
                </a:solidFill>
              </a:rPr>
              <a:t>1.</a:t>
            </a:r>
            <a:r>
              <a:rPr lang="zh-CN" altLang="en-US" b="1" dirty="0" smtClean="0">
                <a:solidFill>
                  <a:srgbClr val="0000CC"/>
                </a:solidFill>
                <a:sym typeface="+mn-ea"/>
              </a:rPr>
              <a:t>面向对象程序设计的主要任务</a:t>
            </a:r>
            <a:endParaRPr lang="en-US" altLang="zh-CN" b="1" dirty="0" smtClean="0">
              <a:solidFill>
                <a:srgbClr val="0000CC"/>
              </a:solidFill>
            </a:endParaRPr>
          </a:p>
          <a:p>
            <a:pPr lvl="1">
              <a:defRPr/>
            </a:pPr>
            <a:r>
              <a:rPr lang="zh-CN" altLang="en-US" sz="3200" b="1" dirty="0" smtClean="0">
                <a:sym typeface="+mn-ea"/>
              </a:rPr>
              <a:t>是</a:t>
            </a:r>
            <a:r>
              <a:rPr lang="zh-CN" altLang="zh-CN" sz="3200" b="1" dirty="0" smtClean="0">
                <a:sym typeface="+mn-ea"/>
              </a:rPr>
              <a:t>对求解问题域中的各类事物进行数据抽象，然后把它封装成对应的</a:t>
            </a:r>
            <a:r>
              <a:rPr lang="en-US" altLang="zh-CN" sz="3200" b="1" dirty="0" smtClean="0">
                <a:sym typeface="+mn-ea"/>
              </a:rPr>
              <a:t>ADT</a:t>
            </a:r>
            <a:r>
              <a:rPr lang="zh-CN" altLang="zh-CN" sz="3200" b="1" dirty="0" smtClean="0">
                <a:sym typeface="+mn-ea"/>
              </a:rPr>
              <a:t>（</a:t>
            </a:r>
            <a:r>
              <a:rPr lang="en-US" altLang="zh-CN" sz="3200" b="1" dirty="0" smtClean="0">
                <a:sym typeface="+mn-ea"/>
              </a:rPr>
              <a:t>Abstract Data Type</a:t>
            </a:r>
            <a:r>
              <a:rPr lang="zh-CN" altLang="zh-CN" sz="3200" b="1" dirty="0" smtClean="0">
                <a:sym typeface="+mn-ea"/>
              </a:rPr>
              <a:t>）</a:t>
            </a:r>
            <a:r>
              <a:rPr lang="en-US" altLang="zh-CN" sz="3200" b="1" dirty="0" smtClean="0">
                <a:sym typeface="+mn-ea"/>
              </a:rPr>
              <a:t>——</a:t>
            </a:r>
            <a:r>
              <a:rPr lang="zh-CN" altLang="zh-CN" sz="3200" b="1" dirty="0" smtClean="0">
                <a:solidFill>
                  <a:srgbClr val="FF0000"/>
                </a:solidFill>
                <a:sym typeface="+mn-ea"/>
              </a:rPr>
              <a:t>类</a:t>
            </a:r>
            <a:r>
              <a:rPr lang="zh-CN" altLang="zh-CN" sz="3200" b="1" dirty="0" smtClean="0">
                <a:sym typeface="+mn-ea"/>
              </a:rPr>
              <a:t>。</a:t>
            </a:r>
            <a:endParaRPr lang="en-US" altLang="zh-CN" b="1" dirty="0" smtClean="0">
              <a:solidFill>
                <a:srgbClr val="0000CC"/>
              </a:solidFill>
            </a:endParaRPr>
          </a:p>
          <a:p>
            <a:pPr marL="0" indent="0">
              <a:buFontTx/>
              <a:buNone/>
              <a:defRPr/>
            </a:pPr>
            <a:r>
              <a:rPr lang="en-US" altLang="zh-CN" b="1" dirty="0">
                <a:solidFill>
                  <a:srgbClr val="0000CC"/>
                </a:solidFill>
                <a:sym typeface="+mn-ea"/>
              </a:rPr>
              <a:t>2.</a:t>
            </a:r>
            <a:r>
              <a:rPr lang="zh-CN" altLang="en-US" b="1" dirty="0">
                <a:solidFill>
                  <a:srgbClr val="0000CC"/>
                </a:solidFill>
                <a:sym typeface="+mn-ea"/>
              </a:rPr>
              <a:t>抽象的概念</a:t>
            </a:r>
            <a:endParaRPr lang="en-US" altLang="zh-CN" b="1" dirty="0">
              <a:solidFill>
                <a:srgbClr val="0000CC"/>
              </a:solidFill>
            </a:endParaRPr>
          </a:p>
          <a:p>
            <a:pPr marL="400050" lvl="1" indent="0">
              <a:buFontTx/>
              <a:buNone/>
              <a:defRPr/>
            </a:pPr>
            <a:r>
              <a:rPr lang="en-US" altLang="zh-CN" b="1" dirty="0" smtClean="0">
                <a:sym typeface="+mn-ea"/>
              </a:rPr>
              <a:t>   </a:t>
            </a:r>
            <a:r>
              <a:rPr lang="zh-CN" altLang="zh-CN" b="1" dirty="0" smtClean="0">
                <a:sym typeface="+mn-ea"/>
              </a:rPr>
              <a:t>在</a:t>
            </a:r>
            <a:r>
              <a:rPr lang="zh-CN" altLang="zh-CN" b="1" dirty="0">
                <a:sym typeface="+mn-ea"/>
              </a:rPr>
              <a:t>描述客观事物时，</a:t>
            </a:r>
            <a:r>
              <a:rPr lang="zh-CN" altLang="zh-CN" b="1" dirty="0">
                <a:solidFill>
                  <a:schemeClr val="accent4">
                    <a:lumMod val="75000"/>
                  </a:schemeClr>
                </a:solidFill>
                <a:sym typeface="+mn-ea"/>
              </a:rPr>
              <a:t>有意去掉</a:t>
            </a:r>
            <a:r>
              <a:rPr lang="zh-CN" altLang="zh-CN" b="1" dirty="0">
                <a:solidFill>
                  <a:srgbClr val="FF0000"/>
                </a:solidFill>
                <a:sym typeface="+mn-ea"/>
              </a:rPr>
              <a:t>被考察对象的次要部分和具体细节，只抽取出与当前问题相关的</a:t>
            </a:r>
            <a:r>
              <a:rPr lang="zh-CN" altLang="zh-CN" b="1" dirty="0">
                <a:solidFill>
                  <a:schemeClr val="accent4">
                    <a:lumMod val="75000"/>
                  </a:schemeClr>
                </a:solidFill>
                <a:sym typeface="+mn-ea"/>
              </a:rPr>
              <a:t>重要性特征</a:t>
            </a:r>
            <a:r>
              <a:rPr lang="zh-CN" altLang="zh-CN" b="1" dirty="0">
                <a:solidFill>
                  <a:srgbClr val="FF0000"/>
                </a:solidFill>
                <a:sym typeface="+mn-ea"/>
              </a:rPr>
              <a:t>进行考察</a:t>
            </a:r>
            <a:r>
              <a:rPr lang="zh-CN" altLang="zh-CN" b="1" dirty="0">
                <a:sym typeface="+mn-ea"/>
              </a:rPr>
              <a:t>，形成可以代表对应事物的概念</a:t>
            </a:r>
            <a:r>
              <a:rPr lang="zh-CN" altLang="en-US" b="1" dirty="0">
                <a:sym typeface="+mn-ea"/>
              </a:rPr>
              <a:t>。</a:t>
            </a:r>
            <a:endParaRPr lang="en-US" altLang="zh-CN" b="1" dirty="0" smtClean="0">
              <a:solidFill>
                <a:srgbClr val="0000CC"/>
              </a:solidFill>
            </a:endParaRPr>
          </a:p>
          <a:p>
            <a:pPr lvl="1">
              <a:defRPr/>
            </a:pP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850" y="836613"/>
            <a:ext cx="8569325" cy="5761037"/>
          </a:xfrm>
        </p:spPr>
        <p:txBody>
          <a:bodyPr/>
          <a:lstStyle/>
          <a:p>
            <a:pPr marL="0" indent="0" eaLnBrk="1" hangingPunct="1">
              <a:buFontTx/>
              <a:buNone/>
            </a:pPr>
            <a:r>
              <a:rPr lang="zh-CN" altLang="zh-CN" b="1" dirty="0" smtClean="0">
                <a:solidFill>
                  <a:srgbClr val="FF0000"/>
                </a:solidFill>
              </a:rPr>
              <a:t>（</a:t>
            </a:r>
            <a:r>
              <a:rPr lang="en-US" altLang="zh-CN" b="1" dirty="0" smtClean="0">
                <a:solidFill>
                  <a:srgbClr val="FF0000"/>
                </a:solidFill>
              </a:rPr>
              <a:t>3</a:t>
            </a:r>
            <a:r>
              <a:rPr lang="zh-CN" altLang="zh-CN" b="1" dirty="0" smtClean="0">
                <a:solidFill>
                  <a:srgbClr val="FF0000"/>
                </a:solidFill>
              </a:rPr>
              <a:t>）</a:t>
            </a:r>
            <a:r>
              <a:rPr lang="en-US" altLang="zh-CN" b="1" dirty="0" smtClean="0">
                <a:solidFill>
                  <a:srgbClr val="FF0000"/>
                </a:solidFill>
              </a:rPr>
              <a:t>UML</a:t>
            </a:r>
            <a:r>
              <a:rPr lang="zh-CN" altLang="zh-CN" b="1" dirty="0" smtClean="0">
                <a:solidFill>
                  <a:srgbClr val="FF0000"/>
                </a:solidFill>
              </a:rPr>
              <a:t>类图</a:t>
            </a:r>
            <a:endParaRPr lang="en-US" altLang="zh-CN" b="1" dirty="0" smtClean="0">
              <a:solidFill>
                <a:srgbClr val="FF0000"/>
              </a:solidFill>
            </a:endParaRPr>
          </a:p>
          <a:p>
            <a:pPr marL="857250" lvl="1" indent="-457200" eaLnBrk="1" hangingPunct="1"/>
            <a:r>
              <a:rPr lang="en-US" altLang="zh-CN" sz="2400" b="1" dirty="0" smtClean="0"/>
              <a:t>UML</a:t>
            </a:r>
            <a:r>
              <a:rPr lang="zh-CN" altLang="zh-CN" sz="2400" b="1" dirty="0" smtClean="0"/>
              <a:t>（</a:t>
            </a:r>
            <a:r>
              <a:rPr lang="en-US" altLang="zh-CN" sz="2400" b="1" dirty="0" smtClean="0"/>
              <a:t>Unified Modeling Language</a:t>
            </a:r>
            <a:r>
              <a:rPr lang="zh-CN" altLang="zh-CN" sz="2400" b="1" dirty="0" smtClean="0"/>
              <a:t>）即</a:t>
            </a:r>
            <a:r>
              <a:rPr lang="zh-CN" altLang="zh-CN" sz="2400" b="1" dirty="0" smtClean="0">
                <a:solidFill>
                  <a:srgbClr val="0000CC"/>
                </a:solidFill>
              </a:rPr>
              <a:t>统一建模语言</a:t>
            </a:r>
            <a:r>
              <a:rPr lang="zh-CN" altLang="zh-CN" sz="2400" b="1" dirty="0" smtClean="0"/>
              <a:t>，它定义了用例图、类图、对象图、状态图、活动图、序列图、协作图、构件图、部署图等</a:t>
            </a:r>
            <a:r>
              <a:rPr lang="en-US" altLang="zh-CN" sz="2400" b="1" dirty="0" smtClean="0"/>
              <a:t>9</a:t>
            </a:r>
            <a:r>
              <a:rPr lang="zh-CN" altLang="zh-CN" sz="2400" b="1" dirty="0" smtClean="0"/>
              <a:t>标准图形，用于从不同的侧面对系统进行描述，能够表达软件设计中的动态和静态信息，便于系统的分析和构造，是</a:t>
            </a:r>
            <a:r>
              <a:rPr lang="zh-CN" altLang="zh-CN" sz="2400" b="1" dirty="0" smtClean="0">
                <a:solidFill>
                  <a:srgbClr val="0000CC"/>
                </a:solidFill>
              </a:rPr>
              <a:t>面向对象软件的标准化建模语言</a:t>
            </a:r>
            <a:r>
              <a:rPr lang="zh-CN" altLang="zh-CN" sz="2400" b="1" dirty="0" smtClean="0"/>
              <a:t>。</a:t>
            </a:r>
            <a:endParaRPr lang="en-US" altLang="zh-CN" sz="2400" b="1" dirty="0" smtClean="0"/>
          </a:p>
          <a:p>
            <a:pPr marL="857250" lvl="1" indent="-457200" eaLnBrk="1" hangingPunct="1"/>
            <a:r>
              <a:rPr lang="zh-CN" altLang="zh-CN" sz="2400" b="1" dirty="0" smtClean="0">
                <a:solidFill>
                  <a:srgbClr val="FF0000"/>
                </a:solidFill>
              </a:rPr>
              <a:t>类图</a:t>
            </a:r>
            <a:r>
              <a:rPr lang="zh-CN" altLang="zh-CN" sz="2400" b="1" dirty="0" smtClean="0"/>
              <a:t>是</a:t>
            </a:r>
            <a:r>
              <a:rPr lang="en-US" altLang="zh-CN" sz="2400" b="1" dirty="0" smtClean="0"/>
              <a:t>UML</a:t>
            </a:r>
            <a:r>
              <a:rPr lang="zh-CN" altLang="zh-CN" sz="2400" b="1" dirty="0" smtClean="0"/>
              <a:t>中最重要也是最常见的一种图形，用于描述类的成员组成和关系。</a:t>
            </a:r>
            <a:r>
              <a:rPr lang="zh-CN" altLang="zh-CN" sz="2400" b="1" dirty="0" smtClean="0">
                <a:solidFill>
                  <a:srgbClr val="0000CC"/>
                </a:solidFill>
              </a:rPr>
              <a:t>类图用一个矩形表示，其中包括类名、数据成员和成员函数三部分</a:t>
            </a:r>
            <a:r>
              <a:rPr lang="zh-CN" altLang="zh-CN" sz="2400" b="1" dirty="0" smtClean="0"/>
              <a:t>。</a:t>
            </a:r>
            <a:r>
              <a:rPr lang="zh-CN" altLang="en-US" sz="2400" b="1" dirty="0" smtClean="0"/>
              <a:t>且</a:t>
            </a:r>
            <a:r>
              <a:rPr lang="zh-CN" altLang="zh-CN" sz="2400" b="1" dirty="0" smtClean="0"/>
              <a:t>在类图中，</a:t>
            </a:r>
            <a:endParaRPr lang="en-US" altLang="zh-CN" sz="2400" b="1" dirty="0" smtClean="0"/>
          </a:p>
          <a:p>
            <a:pPr marL="1257300" lvl="2" indent="-457200" eaLnBrk="1" hangingPunct="1"/>
            <a:r>
              <a:rPr lang="zh-CN" altLang="zh-CN" sz="2000" b="1" dirty="0" smtClean="0">
                <a:solidFill>
                  <a:srgbClr val="0000CC"/>
                </a:solidFill>
              </a:rPr>
              <a:t>“</a:t>
            </a:r>
            <a:r>
              <a:rPr lang="en-US" altLang="zh-CN" sz="2000" b="1" dirty="0" smtClean="0">
                <a:solidFill>
                  <a:srgbClr val="0000CC"/>
                </a:solidFill>
              </a:rPr>
              <a:t>+</a:t>
            </a:r>
            <a:r>
              <a:rPr lang="zh-CN" altLang="zh-CN" sz="2000" b="1" dirty="0" smtClean="0">
                <a:solidFill>
                  <a:srgbClr val="0000CC"/>
                </a:solidFill>
              </a:rPr>
              <a:t>”表示</a:t>
            </a:r>
            <a:r>
              <a:rPr lang="en-US" altLang="zh-CN" sz="2000" b="1" dirty="0" smtClean="0">
                <a:solidFill>
                  <a:srgbClr val="FF0000"/>
                </a:solidFill>
              </a:rPr>
              <a:t>public</a:t>
            </a:r>
            <a:r>
              <a:rPr lang="zh-CN" altLang="zh-CN" sz="2000" b="1" dirty="0" smtClean="0">
                <a:solidFill>
                  <a:srgbClr val="0000CC"/>
                </a:solidFill>
              </a:rPr>
              <a:t>访问特性，</a:t>
            </a:r>
            <a:endParaRPr lang="en-US" altLang="zh-CN" sz="2000" b="1" dirty="0" smtClean="0">
              <a:solidFill>
                <a:srgbClr val="0000CC"/>
              </a:solidFill>
            </a:endParaRPr>
          </a:p>
          <a:p>
            <a:pPr marL="1257300" lvl="2" indent="-457200" eaLnBrk="1" hangingPunct="1"/>
            <a:r>
              <a:rPr lang="zh-CN" altLang="zh-CN" sz="2000" b="1" dirty="0" smtClean="0">
                <a:solidFill>
                  <a:srgbClr val="0000CC"/>
                </a:solidFill>
              </a:rPr>
              <a:t>“</a:t>
            </a:r>
            <a:r>
              <a:rPr lang="en-US" altLang="zh-CN" sz="2000" b="1" dirty="0" smtClean="0">
                <a:solidFill>
                  <a:srgbClr val="0000CC"/>
                </a:solidFill>
              </a:rPr>
              <a:t>-</a:t>
            </a:r>
            <a:r>
              <a:rPr lang="zh-CN" altLang="zh-CN" sz="2000" b="1" dirty="0" smtClean="0">
                <a:solidFill>
                  <a:srgbClr val="0000CC"/>
                </a:solidFill>
              </a:rPr>
              <a:t>”表示</a:t>
            </a:r>
            <a:r>
              <a:rPr lang="en-US" altLang="zh-CN" sz="2000" b="1" dirty="0" smtClean="0">
                <a:solidFill>
                  <a:srgbClr val="FF0000"/>
                </a:solidFill>
              </a:rPr>
              <a:t>private</a:t>
            </a:r>
            <a:r>
              <a:rPr lang="zh-CN" altLang="zh-CN" sz="2000" b="1" dirty="0" smtClean="0">
                <a:solidFill>
                  <a:srgbClr val="0000CC"/>
                </a:solidFill>
              </a:rPr>
              <a:t>访问特性，</a:t>
            </a:r>
            <a:endParaRPr lang="en-US" altLang="zh-CN" sz="2000" b="1" dirty="0" smtClean="0">
              <a:solidFill>
                <a:srgbClr val="0000CC"/>
              </a:solidFill>
            </a:endParaRPr>
          </a:p>
          <a:p>
            <a:pPr marL="1257300" lvl="2" indent="-457200" eaLnBrk="1" hangingPunct="1"/>
            <a:r>
              <a:rPr lang="zh-CN" altLang="zh-CN" sz="2000" b="1" dirty="0" smtClean="0">
                <a:solidFill>
                  <a:srgbClr val="0000CC"/>
                </a:solidFill>
              </a:rPr>
              <a:t>“</a:t>
            </a:r>
            <a:r>
              <a:rPr lang="en-US" altLang="zh-CN" sz="2000" b="1" dirty="0" smtClean="0">
                <a:solidFill>
                  <a:srgbClr val="0000CC"/>
                </a:solidFill>
              </a:rPr>
              <a:t>#</a:t>
            </a:r>
            <a:r>
              <a:rPr lang="zh-CN" altLang="zh-CN" sz="2000" b="1" dirty="0" smtClean="0">
                <a:solidFill>
                  <a:srgbClr val="0000CC"/>
                </a:solidFill>
              </a:rPr>
              <a:t>”表示</a:t>
            </a:r>
            <a:r>
              <a:rPr lang="en-US" altLang="zh-CN" sz="2000" b="1" dirty="0" smtClean="0">
                <a:solidFill>
                  <a:srgbClr val="FF0000"/>
                </a:solidFill>
              </a:rPr>
              <a:t>protected</a:t>
            </a:r>
            <a:r>
              <a:rPr lang="zh-CN" altLang="zh-CN" sz="2000" b="1" dirty="0" smtClean="0">
                <a:solidFill>
                  <a:srgbClr val="0000CC"/>
                </a:solidFill>
              </a:rPr>
              <a:t>（保护）访问特性，表示方法是在类成员的前面写上与其访问特性相对应的符号</a:t>
            </a:r>
            <a:r>
              <a:rPr lang="zh-CN" altLang="zh-CN" sz="2000" b="1" dirty="0" smtClean="0"/>
              <a:t>。</a:t>
            </a:r>
            <a:endParaRPr lang="zh-CN" altLang="zh-CN" sz="2000" b="1" dirty="0" smtClean="0"/>
          </a:p>
          <a:p>
            <a:pPr marL="857250" lvl="1" indent="-457200" eaLnBrk="1" hangingPunct="1"/>
            <a:endParaRPr lang="zh-CN" altLang="zh-CN" sz="2400" b="1" dirty="0" smtClean="0">
              <a:solidFill>
                <a:srgbClr val="FF0000"/>
              </a:solidFill>
            </a:endParaRPr>
          </a:p>
          <a:p>
            <a:pPr marL="0" indent="0" eaLnBrk="1" hangingPunct="1">
              <a:buFontTx/>
              <a:buNone/>
            </a:pPr>
            <a:endParaRPr lang="zh-CN" altLang="en-US" sz="2400" b="1" dirty="0" smtClean="0"/>
          </a:p>
        </p:txBody>
      </p:sp>
      <p:sp>
        <p:nvSpPr>
          <p:cNvPr id="34818" name="Rectangle 2"/>
          <p:cNvSpPr txBox="1">
            <a:spLocks noChangeArrowheads="1"/>
          </p:cNvSpPr>
          <p:nvPr/>
        </p:nvSpPr>
        <p:spPr bwMode="auto">
          <a:xfrm>
            <a:off x="323850" y="0"/>
            <a:ext cx="8229600" cy="706438"/>
          </a:xfrm>
          <a:prstGeom prst="rect">
            <a:avLst/>
          </a:prstGeom>
          <a:noFill/>
          <a:ln w="9525">
            <a:noFill/>
            <a:miter lim="800000"/>
          </a:ln>
        </p:spPr>
        <p:txBody>
          <a:bodyPr anchor="ctr"/>
          <a:lstStyle/>
          <a:p>
            <a:pPr algn="ctr">
              <a:lnSpc>
                <a:spcPct val="80000"/>
              </a:lnSpc>
            </a:pPr>
            <a:r>
              <a:rPr lang="en-US" altLang="zh-CN" sz="4400" b="1">
                <a:solidFill>
                  <a:srgbClr val="0000CC"/>
                </a:solidFill>
              </a:rPr>
              <a:t>3.2.1 </a:t>
            </a:r>
            <a:r>
              <a:rPr lang="en-US" altLang="zh-CN" sz="4400" b="1">
                <a:solidFill>
                  <a:srgbClr val="FF0000"/>
                </a:solidFill>
              </a:rPr>
              <a:t>C</a:t>
            </a:r>
            <a:r>
              <a:rPr lang="zh-CN" altLang="en-US" sz="4400" b="1">
                <a:solidFill>
                  <a:srgbClr val="FF0000"/>
                </a:solidFill>
              </a:rPr>
              <a:t>＋＋</a:t>
            </a:r>
            <a:r>
              <a:rPr lang="zh-CN" altLang="en-US" sz="4400" b="1"/>
              <a:t>对</a:t>
            </a:r>
            <a:r>
              <a:rPr lang="en-US" altLang="zh-CN" sz="4400" b="1">
                <a:solidFill>
                  <a:srgbClr val="0000CC"/>
                </a:solidFill>
              </a:rPr>
              <a:t>struct</a:t>
            </a:r>
            <a:r>
              <a:rPr lang="zh-CN" altLang="en-US" sz="4400" b="1"/>
              <a:t>的扩展</a:t>
            </a:r>
            <a:endParaRPr lang="zh-CN" altLang="en-US" sz="4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 calcmode="lin" valueType="num">
                                      <p:cBhvr additive="base">
                                        <p:cTn id="25"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3">
                                            <p:txEl>
                                              <p:pRg st="5" end="5"/>
                                            </p:txEl>
                                          </p:spTgt>
                                        </p:tgtEl>
                                        <p:attrNameLst>
                                          <p:attrName>style.visibility</p:attrName>
                                        </p:attrNameLst>
                                      </p:cBhvr>
                                      <p:to>
                                        <p:strVal val="visible"/>
                                      </p:to>
                                    </p:set>
                                    <p:anim calcmode="lin" valueType="num">
                                      <p:cBhvr additive="base">
                                        <p:cTn id="31"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6"/>
          <p:cNvSpPr>
            <a:spLocks noGrp="1" noChangeArrowheads="1"/>
          </p:cNvSpPr>
          <p:nvPr>
            <p:ph type="body" idx="4294967295"/>
          </p:nvPr>
        </p:nvSpPr>
        <p:spPr>
          <a:xfrm>
            <a:off x="323850" y="836613"/>
            <a:ext cx="8569325" cy="5761037"/>
          </a:xfrm>
        </p:spPr>
        <p:txBody>
          <a:bodyPr/>
          <a:lstStyle/>
          <a:p>
            <a:pPr marL="0" indent="0" eaLnBrk="1" hangingPunct="1">
              <a:buFontTx/>
              <a:buNone/>
            </a:pPr>
            <a:r>
              <a:rPr lang="zh-CN" altLang="en-US" sz="2400" b="1" smtClean="0">
                <a:solidFill>
                  <a:srgbClr val="0000CC"/>
                </a:solidFill>
              </a:rPr>
              <a:t>（</a:t>
            </a:r>
            <a:r>
              <a:rPr lang="en-US" altLang="zh-CN" sz="2400" b="1" smtClean="0">
                <a:solidFill>
                  <a:srgbClr val="0000CC"/>
                </a:solidFill>
              </a:rPr>
              <a:t>4）</a:t>
            </a:r>
            <a:r>
              <a:rPr lang="zh-CN" altLang="en-US" sz="2400" b="1" smtClean="0">
                <a:solidFill>
                  <a:srgbClr val="0000CC"/>
                </a:solidFill>
              </a:rPr>
              <a:t>类图的结构及</a:t>
            </a:r>
            <a:r>
              <a:rPr lang="en-US" altLang="zh-CN" sz="2400" b="1" smtClean="0">
                <a:solidFill>
                  <a:srgbClr val="0000CC"/>
                </a:solidFill>
              </a:rPr>
              <a:t>Circle</a:t>
            </a:r>
            <a:r>
              <a:rPr lang="zh-CN" altLang="en-US" sz="2400" b="1" smtClean="0">
                <a:solidFill>
                  <a:srgbClr val="0000CC"/>
                </a:solidFill>
              </a:rPr>
              <a:t>的抽象结果：</a:t>
            </a:r>
            <a:r>
              <a:rPr lang="en-US" altLang="zh-CN" sz="2400" b="1" smtClean="0">
                <a:solidFill>
                  <a:srgbClr val="0000CC"/>
                </a:solidFill>
              </a:rPr>
              <a:t>Circle</a:t>
            </a:r>
            <a:r>
              <a:rPr lang="zh-CN" altLang="en-US" sz="2400" b="1" smtClean="0">
                <a:solidFill>
                  <a:srgbClr val="0000CC"/>
                </a:solidFill>
              </a:rPr>
              <a:t>类图</a:t>
            </a:r>
            <a:endParaRPr lang="zh-CN" altLang="en-US" sz="2400" b="1" smtClean="0">
              <a:solidFill>
                <a:srgbClr val="0000CC"/>
              </a:solidFill>
            </a:endParaRPr>
          </a:p>
        </p:txBody>
      </p:sp>
      <p:pic>
        <p:nvPicPr>
          <p:cNvPr id="35842" name="Picture 3"/>
          <p:cNvPicPr>
            <a:picLocks noChangeAspect="1" noChangeArrowheads="1"/>
          </p:cNvPicPr>
          <p:nvPr/>
        </p:nvPicPr>
        <p:blipFill>
          <a:blip r:embed="rId1"/>
          <a:srcRect/>
          <a:stretch>
            <a:fillRect/>
          </a:stretch>
        </p:blipFill>
        <p:spPr bwMode="auto">
          <a:xfrm>
            <a:off x="323850" y="1557338"/>
            <a:ext cx="8334375" cy="4535487"/>
          </a:xfrm>
          <a:prstGeom prst="rect">
            <a:avLst/>
          </a:prstGeom>
          <a:noFill/>
          <a:ln w="9525">
            <a:noFill/>
            <a:miter lim="800000"/>
            <a:headEnd/>
            <a:tailEnd/>
          </a:ln>
        </p:spPr>
      </p:pic>
      <p:sp>
        <p:nvSpPr>
          <p:cNvPr id="35843" name="Rectangle 2"/>
          <p:cNvSpPr txBox="1">
            <a:spLocks noChangeArrowheads="1"/>
          </p:cNvSpPr>
          <p:nvPr/>
        </p:nvSpPr>
        <p:spPr bwMode="auto">
          <a:xfrm>
            <a:off x="323850" y="0"/>
            <a:ext cx="8229600" cy="706438"/>
          </a:xfrm>
          <a:prstGeom prst="rect">
            <a:avLst/>
          </a:prstGeom>
          <a:noFill/>
          <a:ln w="9525">
            <a:noFill/>
            <a:miter lim="800000"/>
          </a:ln>
        </p:spPr>
        <p:txBody>
          <a:bodyPr anchor="ctr"/>
          <a:lstStyle/>
          <a:p>
            <a:pPr algn="ctr">
              <a:lnSpc>
                <a:spcPct val="80000"/>
              </a:lnSpc>
            </a:pPr>
            <a:r>
              <a:rPr lang="en-US" altLang="zh-CN" sz="4400" b="1">
                <a:solidFill>
                  <a:srgbClr val="0000CC"/>
                </a:solidFill>
              </a:rPr>
              <a:t>3.2.1 </a:t>
            </a:r>
            <a:r>
              <a:rPr lang="en-US" altLang="zh-CN" sz="4400" b="1">
                <a:solidFill>
                  <a:srgbClr val="FF0000"/>
                </a:solidFill>
              </a:rPr>
              <a:t>C</a:t>
            </a:r>
            <a:r>
              <a:rPr lang="zh-CN" altLang="en-US" sz="4400" b="1">
                <a:solidFill>
                  <a:srgbClr val="FF0000"/>
                </a:solidFill>
              </a:rPr>
              <a:t>＋＋</a:t>
            </a:r>
            <a:r>
              <a:rPr lang="zh-CN" altLang="en-US" sz="4400" b="1"/>
              <a:t>对</a:t>
            </a:r>
            <a:r>
              <a:rPr lang="en-US" altLang="zh-CN" sz="4400" b="1">
                <a:solidFill>
                  <a:srgbClr val="0000CC"/>
                </a:solidFill>
              </a:rPr>
              <a:t>struct</a:t>
            </a:r>
            <a:r>
              <a:rPr lang="zh-CN" altLang="en-US" sz="4400" b="1"/>
              <a:t>的扩展</a:t>
            </a:r>
            <a:endParaRPr lang="zh-CN" altLang="en-US" sz="4400" b="1"/>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850" y="836613"/>
            <a:ext cx="8569325" cy="5761037"/>
          </a:xfrm>
        </p:spPr>
        <p:txBody>
          <a:bodyPr/>
          <a:lstStyle/>
          <a:p>
            <a:pPr marL="0" indent="0" eaLnBrk="1" hangingPunct="1">
              <a:buFontTx/>
              <a:buNone/>
            </a:pPr>
            <a:r>
              <a:rPr lang="zh-CN" altLang="en-US" sz="2800" b="1" dirty="0" smtClean="0">
                <a:solidFill>
                  <a:srgbClr val="0000CC"/>
                </a:solidFill>
              </a:rPr>
              <a:t>（</a:t>
            </a:r>
            <a:r>
              <a:rPr lang="en-US" altLang="zh-CN" sz="2800" b="1" dirty="0" smtClean="0">
                <a:solidFill>
                  <a:srgbClr val="0000CC"/>
                </a:solidFill>
              </a:rPr>
              <a:t>5）</a:t>
            </a:r>
            <a:r>
              <a:rPr lang="zh-CN" altLang="en-US" sz="2800" b="1" dirty="0" smtClean="0">
                <a:solidFill>
                  <a:srgbClr val="0000CC"/>
                </a:solidFill>
              </a:rPr>
              <a:t>封装后的</a:t>
            </a:r>
            <a:r>
              <a:rPr lang="en-US" altLang="zh-CN" sz="2800" b="1" dirty="0" smtClean="0">
                <a:solidFill>
                  <a:srgbClr val="0000CC"/>
                </a:solidFill>
              </a:rPr>
              <a:t>Circle</a:t>
            </a:r>
            <a:r>
              <a:rPr lang="zh-CN" altLang="en-US" sz="2800" b="1" dirty="0" smtClean="0">
                <a:solidFill>
                  <a:srgbClr val="0000CC"/>
                </a:solidFill>
              </a:rPr>
              <a:t>类及应用测试</a:t>
            </a:r>
            <a:endParaRPr lang="en-US" altLang="zh-CN" sz="2800" b="1" dirty="0" smtClean="0">
              <a:solidFill>
                <a:srgbClr val="0000CC"/>
              </a:solidFill>
            </a:endParaRPr>
          </a:p>
          <a:p>
            <a:pPr marL="0" indent="0">
              <a:buFontTx/>
              <a:buNone/>
            </a:pPr>
            <a:r>
              <a:rPr lang="en-US" altLang="zh-CN" sz="2400" b="1" dirty="0" smtClean="0"/>
              <a:t>//Eg3-3.cpp</a:t>
            </a:r>
            <a:endParaRPr lang="zh-CN" altLang="zh-CN" sz="2400" b="1" dirty="0" smtClean="0"/>
          </a:p>
          <a:p>
            <a:pPr marL="0" indent="0">
              <a:buFontTx/>
              <a:buNone/>
            </a:pPr>
            <a:r>
              <a:rPr lang="en-US" altLang="zh-CN" sz="2400" b="1" dirty="0" smtClean="0"/>
              <a:t>#include&lt;</a:t>
            </a:r>
            <a:r>
              <a:rPr lang="en-US" altLang="zh-CN" sz="2400" b="1" dirty="0" err="1" smtClean="0"/>
              <a:t>iostream</a:t>
            </a:r>
            <a:r>
              <a:rPr lang="en-US" altLang="zh-CN" sz="2400" b="1" dirty="0" smtClean="0"/>
              <a:t>&gt;</a:t>
            </a:r>
            <a:endParaRPr lang="zh-CN" altLang="zh-CN" sz="2400" b="1" dirty="0" smtClean="0"/>
          </a:p>
          <a:p>
            <a:pPr marL="0" indent="0">
              <a:buFontTx/>
              <a:buNone/>
            </a:pPr>
            <a:r>
              <a:rPr lang="en-US" altLang="zh-CN" sz="2400" b="1" dirty="0" smtClean="0"/>
              <a:t>#include&lt;string&gt;</a:t>
            </a:r>
            <a:endParaRPr lang="zh-CN" altLang="zh-CN" sz="2400" b="1" dirty="0" smtClean="0"/>
          </a:p>
          <a:p>
            <a:pPr marL="0" indent="0">
              <a:buFontTx/>
              <a:buNone/>
            </a:pPr>
            <a:r>
              <a:rPr lang="en-US" altLang="zh-CN" sz="2400" b="1" dirty="0" smtClean="0"/>
              <a:t>using namespace </a:t>
            </a:r>
            <a:r>
              <a:rPr lang="en-US" altLang="zh-CN" sz="2400" b="1" dirty="0" err="1" smtClean="0"/>
              <a:t>std</a:t>
            </a:r>
            <a:r>
              <a:rPr lang="en-US" altLang="zh-CN" sz="2400" b="1" dirty="0" smtClean="0"/>
              <a:t>;</a:t>
            </a:r>
            <a:endParaRPr lang="zh-CN" altLang="zh-CN" sz="2400" b="1" dirty="0" smtClean="0"/>
          </a:p>
          <a:p>
            <a:pPr marL="0" indent="0">
              <a:buFontTx/>
              <a:buNone/>
            </a:pPr>
            <a:r>
              <a:rPr lang="en-US" altLang="zh-CN" sz="2400" b="1" dirty="0" err="1" smtClean="0">
                <a:solidFill>
                  <a:srgbClr val="0000CC"/>
                </a:solidFill>
              </a:rPr>
              <a:t>struct</a:t>
            </a:r>
            <a:r>
              <a:rPr lang="en-US" altLang="zh-CN" sz="2400" b="1" dirty="0" smtClean="0">
                <a:solidFill>
                  <a:srgbClr val="0000CC"/>
                </a:solidFill>
              </a:rPr>
              <a:t> Circle {</a:t>
            </a:r>
            <a:endParaRPr lang="zh-CN" altLang="zh-CN" sz="2400" b="1" dirty="0" smtClean="0">
              <a:solidFill>
                <a:srgbClr val="0000CC"/>
              </a:solidFill>
            </a:endParaRPr>
          </a:p>
          <a:p>
            <a:pPr marL="0" indent="0">
              <a:buFontTx/>
              <a:buNone/>
            </a:pPr>
            <a:r>
              <a:rPr lang="en-US" altLang="zh-CN" sz="2400" b="1" dirty="0" smtClean="0">
                <a:solidFill>
                  <a:srgbClr val="FF0000"/>
                </a:solidFill>
              </a:rPr>
              <a:t>public:            //</a:t>
            </a:r>
            <a:r>
              <a:rPr lang="zh-CN" altLang="en-US" sz="2400" b="1" dirty="0" smtClean="0">
                <a:solidFill>
                  <a:srgbClr val="FF0000"/>
                </a:solidFill>
              </a:rPr>
              <a:t>下面是公有成员函数，可被外部访问</a:t>
            </a:r>
            <a:endParaRPr lang="zh-CN" altLang="zh-CN" sz="2400" b="1" dirty="0" smtClean="0">
              <a:solidFill>
                <a:srgbClr val="FF0000"/>
              </a:solidFill>
            </a:endParaRPr>
          </a:p>
          <a:p>
            <a:pPr marL="0" indent="0">
              <a:buFontTx/>
              <a:buNone/>
            </a:pPr>
            <a:r>
              <a:rPr lang="en-US" altLang="zh-CN" sz="2400" b="1" dirty="0" smtClean="0">
                <a:solidFill>
                  <a:srgbClr val="0000CC"/>
                </a:solidFill>
              </a:rPr>
              <a:t>	void </a:t>
            </a:r>
            <a:r>
              <a:rPr lang="en-US" altLang="zh-CN" sz="2400" b="1" dirty="0" err="1" smtClean="0">
                <a:solidFill>
                  <a:srgbClr val="0000CC"/>
                </a:solidFill>
              </a:rPr>
              <a:t>setR</a:t>
            </a:r>
            <a:r>
              <a:rPr lang="en-US" altLang="zh-CN" sz="2400" b="1" dirty="0" smtClean="0">
                <a:solidFill>
                  <a:srgbClr val="0000CC"/>
                </a:solidFill>
              </a:rPr>
              <a:t>(double radio) { r = radio; }</a:t>
            </a:r>
            <a:endParaRPr lang="zh-CN" altLang="zh-CN" sz="2400" b="1" dirty="0" smtClean="0">
              <a:solidFill>
                <a:srgbClr val="0000CC"/>
              </a:solidFill>
            </a:endParaRPr>
          </a:p>
          <a:p>
            <a:pPr marL="0" indent="0">
              <a:buFontTx/>
              <a:buNone/>
            </a:pPr>
            <a:r>
              <a:rPr lang="en-US" altLang="zh-CN" sz="2400" b="1" dirty="0" smtClean="0">
                <a:solidFill>
                  <a:srgbClr val="0000CC"/>
                </a:solidFill>
              </a:rPr>
              <a:t>	double </a:t>
            </a:r>
            <a:r>
              <a:rPr lang="en-US" altLang="zh-CN" sz="2400" b="1" dirty="0" err="1" smtClean="0">
                <a:solidFill>
                  <a:srgbClr val="0000CC"/>
                </a:solidFill>
              </a:rPr>
              <a:t>getR</a:t>
            </a:r>
            <a:r>
              <a:rPr lang="en-US" altLang="zh-CN" sz="2400" b="1" dirty="0" smtClean="0">
                <a:solidFill>
                  <a:srgbClr val="0000CC"/>
                </a:solidFill>
              </a:rPr>
              <a:t>() { return r; }</a:t>
            </a:r>
            <a:endParaRPr lang="zh-CN" altLang="zh-CN" sz="2400" b="1" dirty="0" smtClean="0">
              <a:solidFill>
                <a:srgbClr val="0000CC"/>
              </a:solidFill>
            </a:endParaRPr>
          </a:p>
          <a:p>
            <a:pPr marL="0" indent="0">
              <a:buFontTx/>
              <a:buNone/>
            </a:pPr>
            <a:r>
              <a:rPr lang="en-US" altLang="zh-CN" sz="2400" b="1" dirty="0" smtClean="0">
                <a:solidFill>
                  <a:srgbClr val="0000CC"/>
                </a:solidFill>
              </a:rPr>
              <a:t>	double perimeter() { return 2 * 3.14*r; }</a:t>
            </a:r>
            <a:endParaRPr lang="zh-CN" altLang="zh-CN" sz="2400" b="1" dirty="0" smtClean="0">
              <a:solidFill>
                <a:srgbClr val="0000CC"/>
              </a:solidFill>
            </a:endParaRPr>
          </a:p>
          <a:p>
            <a:pPr marL="0" indent="0">
              <a:buFontTx/>
              <a:buNone/>
            </a:pPr>
            <a:r>
              <a:rPr lang="en-US" altLang="zh-CN" sz="2400" b="1" dirty="0" smtClean="0">
                <a:solidFill>
                  <a:srgbClr val="0000CC"/>
                </a:solidFill>
              </a:rPr>
              <a:t>	double area() { return 3.14*r*r; }</a:t>
            </a:r>
            <a:endParaRPr lang="zh-CN" altLang="zh-CN" sz="2400" b="1" dirty="0" smtClean="0">
              <a:solidFill>
                <a:srgbClr val="0000CC"/>
              </a:solidFill>
            </a:endParaRPr>
          </a:p>
          <a:p>
            <a:pPr marL="0" indent="0" eaLnBrk="1" hangingPunct="1">
              <a:buFontTx/>
              <a:buNone/>
            </a:pPr>
            <a:endParaRPr lang="zh-CN" altLang="en-US" sz="2000" b="1" dirty="0" smtClean="0">
              <a:solidFill>
                <a:srgbClr val="0000CC"/>
              </a:solidFill>
            </a:endParaRPr>
          </a:p>
        </p:txBody>
      </p:sp>
      <p:sp>
        <p:nvSpPr>
          <p:cNvPr id="36866" name="Rectangle 2"/>
          <p:cNvSpPr txBox="1">
            <a:spLocks noChangeArrowheads="1"/>
          </p:cNvSpPr>
          <p:nvPr/>
        </p:nvSpPr>
        <p:spPr bwMode="auto">
          <a:xfrm>
            <a:off x="323850" y="0"/>
            <a:ext cx="8229600" cy="706438"/>
          </a:xfrm>
          <a:prstGeom prst="rect">
            <a:avLst/>
          </a:prstGeom>
          <a:noFill/>
          <a:ln w="9525">
            <a:noFill/>
            <a:miter lim="800000"/>
          </a:ln>
        </p:spPr>
        <p:txBody>
          <a:bodyPr anchor="ctr"/>
          <a:lstStyle/>
          <a:p>
            <a:pPr algn="ctr">
              <a:lnSpc>
                <a:spcPct val="80000"/>
              </a:lnSpc>
            </a:pPr>
            <a:r>
              <a:rPr lang="en-US" altLang="zh-CN" sz="4400" b="1">
                <a:solidFill>
                  <a:srgbClr val="0000CC"/>
                </a:solidFill>
              </a:rPr>
              <a:t>3.2.1 </a:t>
            </a:r>
            <a:r>
              <a:rPr lang="en-US" altLang="zh-CN" sz="4400" b="1">
                <a:solidFill>
                  <a:srgbClr val="FF0000"/>
                </a:solidFill>
              </a:rPr>
              <a:t>C</a:t>
            </a:r>
            <a:r>
              <a:rPr lang="zh-CN" altLang="en-US" sz="4400" b="1">
                <a:solidFill>
                  <a:srgbClr val="FF0000"/>
                </a:solidFill>
              </a:rPr>
              <a:t>＋＋</a:t>
            </a:r>
            <a:r>
              <a:rPr lang="zh-CN" altLang="en-US" sz="4400" b="1"/>
              <a:t>对</a:t>
            </a:r>
            <a:r>
              <a:rPr lang="en-US" altLang="zh-CN" sz="4400" b="1">
                <a:solidFill>
                  <a:srgbClr val="0000CC"/>
                </a:solidFill>
              </a:rPr>
              <a:t>struct</a:t>
            </a:r>
            <a:r>
              <a:rPr lang="zh-CN" altLang="en-US" sz="4400" b="1"/>
              <a:t>的扩展</a:t>
            </a:r>
            <a:endParaRPr lang="zh-CN" altLang="en-US" sz="4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anim calcmode="lin" valueType="num">
                                      <p:cBhvr additive="base">
                                        <p:cTn id="11"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anim calcmode="lin" valueType="num">
                                      <p:cBhvr additive="base">
                                        <p:cTn id="1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 calcmode="lin" valueType="num">
                                      <p:cBhvr additive="base">
                                        <p:cTn id="19"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 calcmode="lin" valueType="num">
                                      <p:cBhvr additive="base">
                                        <p:cTn id="25"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anim calcmode="lin" valueType="num">
                                      <p:cBhvr additive="base">
                                        <p:cTn id="31"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3">
                                            <p:txEl>
                                              <p:pRg st="7" end="7"/>
                                            </p:txEl>
                                          </p:spTgt>
                                        </p:tgtEl>
                                        <p:attrNameLst>
                                          <p:attrName>style.visibility</p:attrName>
                                        </p:attrNameLst>
                                      </p:cBhvr>
                                      <p:to>
                                        <p:strVal val="visible"/>
                                      </p:to>
                                    </p:set>
                                    <p:anim calcmode="lin" valueType="num">
                                      <p:cBhvr additive="base">
                                        <p:cTn id="37"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23">
                                            <p:txEl>
                                              <p:pRg st="8" end="8"/>
                                            </p:txEl>
                                          </p:spTgt>
                                        </p:tgtEl>
                                        <p:attrNameLst>
                                          <p:attrName>style.visibility</p:attrName>
                                        </p:attrNameLst>
                                      </p:cBhvr>
                                      <p:to>
                                        <p:strVal val="visible"/>
                                      </p:to>
                                    </p:set>
                                    <p:anim calcmode="lin" valueType="num">
                                      <p:cBhvr additive="base">
                                        <p:cTn id="41" dur="500" fill="hold"/>
                                        <p:tgtEl>
                                          <p:spTgt spid="512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2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3">
                                            <p:txEl>
                                              <p:pRg st="9" end="9"/>
                                            </p:txEl>
                                          </p:spTgt>
                                        </p:tgtEl>
                                        <p:attrNameLst>
                                          <p:attrName>style.visibility</p:attrName>
                                        </p:attrNameLst>
                                      </p:cBhvr>
                                      <p:to>
                                        <p:strVal val="visible"/>
                                      </p:to>
                                    </p:set>
                                    <p:anim calcmode="lin" valueType="num">
                                      <p:cBhvr additive="base">
                                        <p:cTn id="45" dur="500" fill="hold"/>
                                        <p:tgtEl>
                                          <p:spTgt spid="512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2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123">
                                            <p:txEl>
                                              <p:pRg st="10" end="10"/>
                                            </p:txEl>
                                          </p:spTgt>
                                        </p:tgtEl>
                                        <p:attrNameLst>
                                          <p:attrName>style.visibility</p:attrName>
                                        </p:attrNameLst>
                                      </p:cBhvr>
                                      <p:to>
                                        <p:strVal val="visible"/>
                                      </p:to>
                                    </p:set>
                                    <p:anim calcmode="lin" valueType="num">
                                      <p:cBhvr additive="base">
                                        <p:cTn id="49" dur="500" fill="hold"/>
                                        <p:tgtEl>
                                          <p:spTgt spid="512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850" y="836613"/>
            <a:ext cx="8569325" cy="5761037"/>
          </a:xfrm>
        </p:spPr>
        <p:txBody>
          <a:bodyPr/>
          <a:lstStyle/>
          <a:p>
            <a:pPr marL="0" indent="0">
              <a:buFontTx/>
              <a:buNone/>
            </a:pPr>
            <a:r>
              <a:rPr lang="en-US" altLang="zh-CN" sz="2400" b="1" dirty="0" smtClean="0">
                <a:solidFill>
                  <a:srgbClr val="0000CC"/>
                </a:solidFill>
              </a:rPr>
              <a:t>private:	</a:t>
            </a:r>
            <a:r>
              <a:rPr lang="en-US" altLang="zh-CN" sz="2400" b="1" dirty="0" smtClean="0">
                <a:solidFill>
                  <a:srgbClr val="FF0000"/>
                </a:solidFill>
              </a:rPr>
              <a:t>//</a:t>
            </a:r>
            <a:r>
              <a:rPr lang="zh-CN" altLang="en-US" sz="2400" b="1" dirty="0" smtClean="0">
                <a:solidFill>
                  <a:srgbClr val="FF0000"/>
                </a:solidFill>
              </a:rPr>
              <a:t>下面的是私有成员，只能被内部访问</a:t>
            </a:r>
            <a:endParaRPr lang="zh-CN" altLang="zh-CN" sz="2400" b="1" dirty="0" smtClean="0">
              <a:solidFill>
                <a:srgbClr val="FF0000"/>
              </a:solidFill>
            </a:endParaRPr>
          </a:p>
          <a:p>
            <a:pPr marL="0" indent="0">
              <a:buFontTx/>
              <a:buNone/>
            </a:pPr>
            <a:r>
              <a:rPr lang="en-US" altLang="zh-CN" sz="2400" b="1" dirty="0" smtClean="0">
                <a:solidFill>
                  <a:srgbClr val="0000CC"/>
                </a:solidFill>
              </a:rPr>
              <a:t>	double r;</a:t>
            </a:r>
            <a:endParaRPr lang="zh-CN" altLang="zh-CN" sz="2400" b="1" dirty="0" smtClean="0">
              <a:solidFill>
                <a:srgbClr val="0000CC"/>
              </a:solidFill>
            </a:endParaRPr>
          </a:p>
          <a:p>
            <a:pPr marL="0" indent="0">
              <a:buFontTx/>
              <a:buNone/>
            </a:pPr>
            <a:r>
              <a:rPr lang="en-US" altLang="zh-CN" sz="2400" b="1" dirty="0" smtClean="0">
                <a:solidFill>
                  <a:srgbClr val="0000CC"/>
                </a:solidFill>
              </a:rPr>
              <a:t>};</a:t>
            </a:r>
            <a:endParaRPr lang="zh-CN" altLang="zh-CN" sz="2400" b="1" dirty="0" smtClean="0">
              <a:solidFill>
                <a:srgbClr val="0000CC"/>
              </a:solidFill>
            </a:endParaRPr>
          </a:p>
          <a:p>
            <a:pPr marL="0" indent="0">
              <a:buFontTx/>
              <a:buNone/>
            </a:pPr>
            <a:r>
              <a:rPr lang="en-US" altLang="zh-CN" sz="2400" b="1" dirty="0" smtClean="0"/>
              <a:t>void main() {</a:t>
            </a:r>
            <a:endParaRPr lang="zh-CN" altLang="zh-CN" sz="2400" b="1" dirty="0" smtClean="0"/>
          </a:p>
          <a:p>
            <a:pPr marL="0" indent="0">
              <a:buFontTx/>
              <a:buNone/>
            </a:pPr>
            <a:r>
              <a:rPr lang="en-US" altLang="zh-CN" sz="2400" b="1" dirty="0" smtClean="0"/>
              <a:t>	Circle c;    </a:t>
            </a:r>
            <a:r>
              <a:rPr lang="en-US" altLang="zh-CN" sz="2000" b="1" dirty="0" smtClean="0">
                <a:solidFill>
                  <a:srgbClr val="0000CC"/>
                </a:solidFill>
              </a:rPr>
              <a:t>//</a:t>
            </a:r>
            <a:r>
              <a:rPr lang="zh-CN" altLang="en-US" sz="2000" b="1" dirty="0" smtClean="0">
                <a:solidFill>
                  <a:srgbClr val="0000CC"/>
                </a:solidFill>
              </a:rPr>
              <a:t>可以像</a:t>
            </a:r>
            <a:r>
              <a:rPr lang="en-US" altLang="zh-CN" sz="2000" b="1" dirty="0" err="1" smtClean="0">
                <a:solidFill>
                  <a:srgbClr val="0000CC"/>
                </a:solidFill>
              </a:rPr>
              <a:t>int</a:t>
            </a:r>
            <a:r>
              <a:rPr lang="zh-CN" altLang="en-US" sz="2000" b="1" dirty="0" smtClean="0">
                <a:solidFill>
                  <a:srgbClr val="0000CC"/>
                </a:solidFill>
              </a:rPr>
              <a:t>定义变量一样，用</a:t>
            </a:r>
            <a:r>
              <a:rPr lang="en-US" altLang="zh-CN" sz="2000" b="1" dirty="0" smtClean="0">
                <a:solidFill>
                  <a:srgbClr val="0000CC"/>
                </a:solidFill>
              </a:rPr>
              <a:t>Circle</a:t>
            </a:r>
            <a:r>
              <a:rPr lang="zh-CN" altLang="en-US" sz="2000" b="1" dirty="0" smtClean="0">
                <a:solidFill>
                  <a:srgbClr val="0000CC"/>
                </a:solidFill>
              </a:rPr>
              <a:t>定义变量</a:t>
            </a:r>
            <a:endParaRPr lang="zh-CN" altLang="zh-CN" sz="2000" b="1" dirty="0" smtClean="0">
              <a:solidFill>
                <a:srgbClr val="0000CC"/>
              </a:solidFill>
            </a:endParaRPr>
          </a:p>
          <a:p>
            <a:pPr marL="0" indent="0">
              <a:buFontTx/>
              <a:buNone/>
            </a:pPr>
            <a:r>
              <a:rPr lang="en-US" altLang="zh-CN" sz="2400" b="1" dirty="0" smtClean="0"/>
              <a:t>	//</a:t>
            </a:r>
            <a:r>
              <a:rPr lang="en-US" altLang="zh-CN" sz="2400" b="1" dirty="0" err="1" smtClean="0"/>
              <a:t>c.r</a:t>
            </a:r>
            <a:r>
              <a:rPr lang="en-US" altLang="zh-CN" sz="2400" b="1" dirty="0" smtClean="0"/>
              <a:t> = 4;   </a:t>
            </a:r>
            <a:r>
              <a:rPr lang="en-US" altLang="zh-CN" sz="2000" b="1" dirty="0" smtClean="0">
                <a:solidFill>
                  <a:srgbClr val="FF0000"/>
                </a:solidFill>
              </a:rPr>
              <a:t>//</a:t>
            </a:r>
            <a:r>
              <a:rPr lang="zh-CN" altLang="zh-CN" sz="2000" b="1" dirty="0" smtClean="0">
                <a:solidFill>
                  <a:srgbClr val="FF0000"/>
                </a:solidFill>
              </a:rPr>
              <a:t>错误</a:t>
            </a:r>
            <a:r>
              <a:rPr lang="en-US" altLang="zh-CN" sz="2000" b="1" dirty="0" smtClean="0">
                <a:solidFill>
                  <a:srgbClr val="FF0000"/>
                </a:solidFill>
              </a:rPr>
              <a:t>,r</a:t>
            </a:r>
            <a:r>
              <a:rPr lang="zh-CN" altLang="zh-CN" sz="2000" b="1" dirty="0" smtClean="0">
                <a:solidFill>
                  <a:srgbClr val="FF0000"/>
                </a:solidFill>
              </a:rPr>
              <a:t>为</a:t>
            </a:r>
            <a:r>
              <a:rPr lang="en-US" altLang="zh-CN" sz="2000" b="1" dirty="0" smtClean="0">
                <a:solidFill>
                  <a:srgbClr val="FF0000"/>
                </a:solidFill>
              </a:rPr>
              <a:t>private</a:t>
            </a:r>
            <a:r>
              <a:rPr lang="zh-CN" altLang="en-US" sz="2000" b="1" dirty="0" smtClean="0">
                <a:solidFill>
                  <a:srgbClr val="FF0000"/>
                </a:solidFill>
              </a:rPr>
              <a:t>，不能被</a:t>
            </a:r>
            <a:r>
              <a:rPr lang="en-US" altLang="zh-CN" sz="2000" b="1" dirty="0" smtClean="0">
                <a:solidFill>
                  <a:srgbClr val="FF0000"/>
                </a:solidFill>
              </a:rPr>
              <a:t>Circle</a:t>
            </a:r>
            <a:r>
              <a:rPr lang="zh-CN" altLang="en-US" sz="2000" b="1" dirty="0" smtClean="0">
                <a:solidFill>
                  <a:srgbClr val="FF0000"/>
                </a:solidFill>
              </a:rPr>
              <a:t>外部的函数访问</a:t>
            </a:r>
            <a:endParaRPr lang="en-US" altLang="zh-CN" sz="2000" b="1" dirty="0" smtClean="0">
              <a:solidFill>
                <a:srgbClr val="FF0000"/>
              </a:solidFill>
            </a:endParaRPr>
          </a:p>
          <a:p>
            <a:pPr marL="0" indent="0">
              <a:buFontTx/>
              <a:buNone/>
            </a:pPr>
            <a:r>
              <a:rPr lang="en-US" altLang="zh-CN" sz="2000" b="1" dirty="0" smtClean="0">
                <a:solidFill>
                  <a:srgbClr val="FF0000"/>
                </a:solidFill>
              </a:rPr>
              <a:t>                        //</a:t>
            </a:r>
            <a:r>
              <a:rPr lang="zh-CN" altLang="en-US" sz="2000" b="1" dirty="0" smtClean="0">
                <a:solidFill>
                  <a:srgbClr val="FF0000"/>
                </a:solidFill>
              </a:rPr>
              <a:t>下面的语句访问了对象</a:t>
            </a:r>
            <a:r>
              <a:rPr lang="en-US" altLang="zh-CN" sz="2000" b="1" dirty="0" smtClean="0">
                <a:solidFill>
                  <a:srgbClr val="FF0000"/>
                </a:solidFill>
              </a:rPr>
              <a:t>c</a:t>
            </a:r>
            <a:r>
              <a:rPr lang="zh-CN" altLang="en-US" sz="2000" b="1" dirty="0" smtClean="0">
                <a:solidFill>
                  <a:srgbClr val="FF0000"/>
                </a:solidFill>
              </a:rPr>
              <a:t>的</a:t>
            </a:r>
            <a:r>
              <a:rPr lang="en-US" altLang="zh-CN" sz="2000" b="1" dirty="0" smtClean="0">
                <a:solidFill>
                  <a:srgbClr val="FF0000"/>
                </a:solidFill>
              </a:rPr>
              <a:t>public</a:t>
            </a:r>
            <a:r>
              <a:rPr lang="zh-CN" altLang="en-US" sz="2000" b="1" dirty="0" smtClean="0">
                <a:solidFill>
                  <a:srgbClr val="FF0000"/>
                </a:solidFill>
              </a:rPr>
              <a:t>成员函数</a:t>
            </a:r>
            <a:endParaRPr lang="zh-CN" altLang="zh-CN" sz="2000" b="1" dirty="0" smtClean="0">
              <a:solidFill>
                <a:srgbClr val="FF0000"/>
              </a:solidFill>
            </a:endParaRPr>
          </a:p>
          <a:p>
            <a:pPr marL="0" indent="0">
              <a:buFontTx/>
              <a:buNone/>
            </a:pPr>
            <a:r>
              <a:rPr lang="en-US" altLang="zh-CN" sz="2400" b="1" dirty="0" smtClean="0"/>
              <a:t>	</a:t>
            </a:r>
            <a:r>
              <a:rPr lang="en-US" altLang="zh-CN" sz="2400" b="1" dirty="0" err="1" smtClean="0">
                <a:solidFill>
                  <a:srgbClr val="00B050"/>
                </a:solidFill>
              </a:rPr>
              <a:t>c.setR</a:t>
            </a:r>
            <a:r>
              <a:rPr lang="en-US" altLang="zh-CN" sz="2400" b="1" dirty="0" smtClean="0">
                <a:solidFill>
                  <a:srgbClr val="00B050"/>
                </a:solidFill>
              </a:rPr>
              <a:t>(4)</a:t>
            </a:r>
            <a:r>
              <a:rPr lang="en-US" altLang="zh-CN" sz="2400" b="1" dirty="0" smtClean="0"/>
              <a:t>;</a:t>
            </a:r>
            <a:endParaRPr lang="zh-CN" altLang="zh-CN" sz="2400" b="1" dirty="0" smtClean="0"/>
          </a:p>
          <a:p>
            <a:pPr marL="0" indent="0">
              <a:buFontTx/>
              <a:buNone/>
            </a:pPr>
            <a:r>
              <a:rPr lang="en-US" altLang="zh-CN" sz="2400" b="1" dirty="0" smtClean="0"/>
              <a:t>	</a:t>
            </a:r>
            <a:r>
              <a:rPr lang="en-US" altLang="zh-CN" sz="2400" b="1" dirty="0" err="1" smtClean="0"/>
              <a:t>cout</a:t>
            </a:r>
            <a:r>
              <a:rPr lang="en-US" altLang="zh-CN" sz="2400" b="1" dirty="0" smtClean="0"/>
              <a:t> &lt;&lt; "r=" &lt;&lt; </a:t>
            </a:r>
            <a:r>
              <a:rPr lang="en-US" altLang="zh-CN" sz="2400" b="1" dirty="0" err="1" smtClean="0">
                <a:solidFill>
                  <a:srgbClr val="00B050"/>
                </a:solidFill>
              </a:rPr>
              <a:t>c.getR</a:t>
            </a:r>
            <a:r>
              <a:rPr lang="en-US" altLang="zh-CN" sz="2400" b="1" dirty="0" smtClean="0">
                <a:solidFill>
                  <a:srgbClr val="00B050"/>
                </a:solidFill>
              </a:rPr>
              <a:t>() </a:t>
            </a:r>
            <a:endParaRPr lang="en-US" altLang="zh-CN" sz="2400" b="1" dirty="0" smtClean="0">
              <a:solidFill>
                <a:srgbClr val="00B050"/>
              </a:solidFill>
            </a:endParaRPr>
          </a:p>
          <a:p>
            <a:pPr marL="0" indent="0">
              <a:buFontTx/>
              <a:buNone/>
            </a:pPr>
            <a:r>
              <a:rPr lang="en-US" altLang="zh-CN" sz="2400" b="1" dirty="0" smtClean="0"/>
              <a:t>                   &lt;&lt; "\</a:t>
            </a:r>
            <a:r>
              <a:rPr lang="en-US" altLang="zh-CN" sz="2400" b="1" dirty="0" err="1" smtClean="0"/>
              <a:t>tperimeter</a:t>
            </a:r>
            <a:r>
              <a:rPr lang="en-US" altLang="zh-CN" sz="2400" b="1" dirty="0" smtClean="0"/>
              <a:t>=" &lt;&lt; </a:t>
            </a:r>
            <a:r>
              <a:rPr lang="en-US" altLang="zh-CN" sz="2400" b="1" dirty="0" err="1" smtClean="0">
                <a:solidFill>
                  <a:srgbClr val="00B050"/>
                </a:solidFill>
              </a:rPr>
              <a:t>c.perimeter</a:t>
            </a:r>
            <a:r>
              <a:rPr lang="en-US" altLang="zh-CN" sz="2400" b="1" dirty="0" smtClean="0">
                <a:solidFill>
                  <a:srgbClr val="00B050"/>
                </a:solidFill>
              </a:rPr>
              <a:t>()</a:t>
            </a:r>
            <a:endParaRPr lang="zh-CN" altLang="zh-CN" sz="2400" b="1" dirty="0" smtClean="0">
              <a:solidFill>
                <a:srgbClr val="00B050"/>
              </a:solidFill>
            </a:endParaRPr>
          </a:p>
          <a:p>
            <a:pPr marL="0" indent="0">
              <a:buFontTx/>
              <a:buNone/>
            </a:pPr>
            <a:r>
              <a:rPr lang="en-US" altLang="zh-CN" sz="2400" b="1" dirty="0" smtClean="0"/>
              <a:t>	        &lt;&lt; "\area=" &lt;&lt; </a:t>
            </a:r>
            <a:r>
              <a:rPr lang="en-US" altLang="zh-CN" sz="2400" b="1" dirty="0" err="1" smtClean="0">
                <a:solidFill>
                  <a:srgbClr val="00B050"/>
                </a:solidFill>
              </a:rPr>
              <a:t>c.area</a:t>
            </a:r>
            <a:r>
              <a:rPr lang="en-US" altLang="zh-CN" sz="2400" b="1" dirty="0" smtClean="0">
                <a:solidFill>
                  <a:srgbClr val="00B050"/>
                </a:solidFill>
              </a:rPr>
              <a:t>() </a:t>
            </a:r>
            <a:r>
              <a:rPr lang="en-US" altLang="zh-CN" sz="2400" b="1" dirty="0" smtClean="0"/>
              <a:t>&lt;&lt; </a:t>
            </a:r>
            <a:r>
              <a:rPr lang="en-US" altLang="zh-CN" sz="2400" b="1" dirty="0" err="1" smtClean="0"/>
              <a:t>endl</a:t>
            </a:r>
            <a:r>
              <a:rPr lang="en-US" altLang="zh-CN" sz="2400" b="1" dirty="0" smtClean="0"/>
              <a:t>;</a:t>
            </a:r>
            <a:endParaRPr lang="zh-CN" altLang="zh-CN" sz="2400" b="1" dirty="0" smtClean="0"/>
          </a:p>
          <a:p>
            <a:pPr marL="0" indent="0">
              <a:buFontTx/>
              <a:buNone/>
            </a:pPr>
            <a:r>
              <a:rPr lang="en-US" altLang="zh-CN" sz="2400" b="1" dirty="0" smtClean="0"/>
              <a:t>}</a:t>
            </a:r>
            <a:endParaRPr lang="zh-CN" altLang="zh-CN" sz="2400" b="1" dirty="0" smtClean="0"/>
          </a:p>
          <a:p>
            <a:pPr marL="0" indent="0" eaLnBrk="1" hangingPunct="1">
              <a:buFontTx/>
              <a:buNone/>
            </a:pPr>
            <a:endParaRPr lang="zh-CN" altLang="en-US" sz="2400" b="1" dirty="0" smtClean="0"/>
          </a:p>
        </p:txBody>
      </p:sp>
      <p:sp>
        <p:nvSpPr>
          <p:cNvPr id="37890" name="Rectangle 2"/>
          <p:cNvSpPr txBox="1">
            <a:spLocks noChangeArrowheads="1"/>
          </p:cNvSpPr>
          <p:nvPr/>
        </p:nvSpPr>
        <p:spPr bwMode="auto">
          <a:xfrm>
            <a:off x="323850" y="0"/>
            <a:ext cx="8229600" cy="706438"/>
          </a:xfrm>
          <a:prstGeom prst="rect">
            <a:avLst/>
          </a:prstGeom>
          <a:noFill/>
          <a:ln w="9525">
            <a:noFill/>
            <a:miter lim="800000"/>
          </a:ln>
        </p:spPr>
        <p:txBody>
          <a:bodyPr anchor="ctr"/>
          <a:lstStyle/>
          <a:p>
            <a:pPr algn="ctr">
              <a:lnSpc>
                <a:spcPct val="80000"/>
              </a:lnSpc>
            </a:pPr>
            <a:r>
              <a:rPr lang="en-US" altLang="zh-CN" sz="4400" b="1">
                <a:solidFill>
                  <a:srgbClr val="0000CC"/>
                </a:solidFill>
              </a:rPr>
              <a:t>3.2.1 </a:t>
            </a:r>
            <a:r>
              <a:rPr lang="en-US" altLang="zh-CN" sz="4400" b="1">
                <a:solidFill>
                  <a:srgbClr val="FF0000"/>
                </a:solidFill>
              </a:rPr>
              <a:t>C</a:t>
            </a:r>
            <a:r>
              <a:rPr lang="zh-CN" altLang="en-US" sz="4400" b="1">
                <a:solidFill>
                  <a:srgbClr val="FF0000"/>
                </a:solidFill>
              </a:rPr>
              <a:t>＋＋</a:t>
            </a:r>
            <a:r>
              <a:rPr lang="zh-CN" altLang="en-US" sz="4400" b="1"/>
              <a:t>对</a:t>
            </a:r>
            <a:r>
              <a:rPr lang="en-US" altLang="zh-CN" sz="4400" b="1">
                <a:solidFill>
                  <a:srgbClr val="0000CC"/>
                </a:solidFill>
              </a:rPr>
              <a:t>struct</a:t>
            </a:r>
            <a:r>
              <a:rPr lang="zh-CN" altLang="en-US" sz="4400" b="1"/>
              <a:t>的扩展</a:t>
            </a:r>
            <a:endParaRPr lang="zh-CN" altLang="en-US" sz="4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 calcmode="lin" valueType="num">
                                      <p:cBhvr additive="base">
                                        <p:cTn id="11"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 calcmode="lin" valueType="num">
                                      <p:cBhvr additive="base">
                                        <p:cTn id="15"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123">
                                            <p:txEl>
                                              <p:pRg st="3" end="3"/>
                                            </p:txEl>
                                          </p:spTgt>
                                        </p:tgtEl>
                                        <p:attrNameLst>
                                          <p:attrName>style.visibility</p:attrName>
                                        </p:attrNameLst>
                                      </p:cBhvr>
                                      <p:to>
                                        <p:strVal val="visible"/>
                                      </p:to>
                                    </p:set>
                                    <p:anim calcmode="lin" valueType="num">
                                      <p:cBhvr additive="base">
                                        <p:cTn id="21"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 calcmode="lin" valueType="num">
                                      <p:cBhvr additive="base">
                                        <p:cTn id="27"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123">
                                            <p:txEl>
                                              <p:pRg st="5" end="5"/>
                                            </p:txEl>
                                          </p:spTgt>
                                        </p:tgtEl>
                                        <p:attrNameLst>
                                          <p:attrName>style.visibility</p:attrName>
                                        </p:attrNameLst>
                                      </p:cBhvr>
                                      <p:to>
                                        <p:strVal val="visible"/>
                                      </p:to>
                                    </p:set>
                                    <p:anim calcmode="lin" valueType="num">
                                      <p:cBhvr additive="base">
                                        <p:cTn id="33"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123">
                                            <p:txEl>
                                              <p:pRg st="7" end="7"/>
                                            </p:txEl>
                                          </p:spTgt>
                                        </p:tgtEl>
                                        <p:attrNameLst>
                                          <p:attrName>style.visibility</p:attrName>
                                        </p:attrNameLst>
                                      </p:cBhvr>
                                      <p:to>
                                        <p:strVal val="visible"/>
                                      </p:to>
                                    </p:set>
                                    <p:anim calcmode="lin" valueType="num">
                                      <p:cBhvr additive="base">
                                        <p:cTn id="39"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2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123">
                                            <p:txEl>
                                              <p:pRg st="8" end="8"/>
                                            </p:txEl>
                                          </p:spTgt>
                                        </p:tgtEl>
                                        <p:attrNameLst>
                                          <p:attrName>style.visibility</p:attrName>
                                        </p:attrNameLst>
                                      </p:cBhvr>
                                      <p:to>
                                        <p:strVal val="visible"/>
                                      </p:to>
                                    </p:set>
                                    <p:anim calcmode="lin" valueType="num">
                                      <p:cBhvr additive="base">
                                        <p:cTn id="43" dur="500" fill="hold"/>
                                        <p:tgtEl>
                                          <p:spTgt spid="512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123">
                                            <p:txEl>
                                              <p:pRg st="9" end="9"/>
                                            </p:txEl>
                                          </p:spTgt>
                                        </p:tgtEl>
                                        <p:attrNameLst>
                                          <p:attrName>style.visibility</p:attrName>
                                        </p:attrNameLst>
                                      </p:cBhvr>
                                      <p:to>
                                        <p:strVal val="visible"/>
                                      </p:to>
                                    </p:set>
                                    <p:anim calcmode="lin" valueType="num">
                                      <p:cBhvr additive="base">
                                        <p:cTn id="47" dur="500" fill="hold"/>
                                        <p:tgtEl>
                                          <p:spTgt spid="512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12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123">
                                            <p:txEl>
                                              <p:pRg st="10" end="10"/>
                                            </p:txEl>
                                          </p:spTgt>
                                        </p:tgtEl>
                                        <p:attrNameLst>
                                          <p:attrName>style.visibility</p:attrName>
                                        </p:attrNameLst>
                                      </p:cBhvr>
                                      <p:to>
                                        <p:strVal val="visible"/>
                                      </p:to>
                                    </p:set>
                                    <p:anim calcmode="lin" valueType="num">
                                      <p:cBhvr additive="base">
                                        <p:cTn id="51" dur="500" fill="hold"/>
                                        <p:tgtEl>
                                          <p:spTgt spid="512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1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850" y="836613"/>
            <a:ext cx="8569325" cy="5761037"/>
          </a:xfrm>
        </p:spPr>
        <p:txBody>
          <a:bodyPr/>
          <a:lstStyle/>
          <a:p>
            <a:pPr marL="0" indent="0">
              <a:buFontTx/>
              <a:buNone/>
            </a:pPr>
            <a:r>
              <a:rPr lang="en-US" altLang="zh-CN" b="1" dirty="0" smtClean="0">
                <a:solidFill>
                  <a:srgbClr val="0000CC"/>
                </a:solidFill>
              </a:rPr>
              <a:t>1</a:t>
            </a:r>
            <a:r>
              <a:rPr lang="zh-CN" altLang="en-US" b="1" dirty="0" smtClean="0">
                <a:solidFill>
                  <a:srgbClr val="0000CC"/>
                </a:solidFill>
              </a:rPr>
              <a:t>．</a:t>
            </a:r>
            <a:r>
              <a:rPr lang="en-US" altLang="zh-CN" b="1" dirty="0" smtClean="0">
                <a:solidFill>
                  <a:srgbClr val="0000CC"/>
                </a:solidFill>
              </a:rPr>
              <a:t>Class</a:t>
            </a:r>
            <a:r>
              <a:rPr lang="zh-CN" altLang="en-US" b="1" dirty="0" smtClean="0">
                <a:solidFill>
                  <a:srgbClr val="0000CC"/>
                </a:solidFill>
              </a:rPr>
              <a:t>的功能及应用</a:t>
            </a:r>
            <a:endParaRPr lang="en-US" altLang="zh-CN" b="1" dirty="0" smtClean="0">
              <a:solidFill>
                <a:srgbClr val="0000CC"/>
              </a:solidFill>
            </a:endParaRPr>
          </a:p>
          <a:p>
            <a:pPr lvl="1" indent="-342900"/>
            <a:r>
              <a:rPr lang="en-US" altLang="zh-CN" sz="2000" b="1" dirty="0" smtClean="0"/>
              <a:t>class</a:t>
            </a:r>
            <a:r>
              <a:rPr lang="zh-CN" altLang="zh-CN" sz="2000" b="1" dirty="0" smtClean="0"/>
              <a:t>具有信息隐藏能力，能够完成接口与实现的分离，用于把数据抽象的结果封装成可以用于程序设计的抽象数据类型，是面向对象程序设计语言中通用的数据封装工具。</a:t>
            </a:r>
            <a:endParaRPr lang="en-US" altLang="zh-CN" sz="2000" b="1" dirty="0" smtClean="0"/>
          </a:p>
          <a:p>
            <a:pPr lvl="1" indent="-342900"/>
            <a:r>
              <a:rPr lang="en-US" altLang="zh-CN" sz="2000" b="1" dirty="0" smtClean="0"/>
              <a:t>Java</a:t>
            </a:r>
            <a:r>
              <a:rPr lang="zh-CN" altLang="zh-CN" sz="2000" b="1" dirty="0" smtClean="0"/>
              <a:t>，</a:t>
            </a:r>
            <a:r>
              <a:rPr lang="en-US" altLang="zh-CN" sz="2000" b="1" dirty="0" smtClean="0"/>
              <a:t>Python</a:t>
            </a:r>
            <a:r>
              <a:rPr lang="zh-CN" altLang="zh-CN" sz="2000" b="1" dirty="0" smtClean="0"/>
              <a:t>，</a:t>
            </a:r>
            <a:r>
              <a:rPr lang="en-US" altLang="zh-CN" sz="2000" b="1" dirty="0" smtClean="0"/>
              <a:t>Rube</a:t>
            </a:r>
            <a:r>
              <a:rPr lang="zh-CN" altLang="zh-CN" sz="2000" b="1" dirty="0" smtClean="0"/>
              <a:t>，</a:t>
            </a:r>
            <a:r>
              <a:rPr lang="en-US" altLang="zh-CN" sz="2000" b="1" dirty="0" err="1" smtClean="0"/>
              <a:t>php</a:t>
            </a:r>
            <a:r>
              <a:rPr lang="zh-CN" altLang="zh-CN" sz="2000" b="1" dirty="0" smtClean="0"/>
              <a:t>……都用</a:t>
            </a:r>
            <a:r>
              <a:rPr lang="en-US" altLang="zh-CN" sz="2000" b="1" dirty="0" smtClean="0"/>
              <a:t>class</a:t>
            </a:r>
            <a:r>
              <a:rPr lang="zh-CN" altLang="zh-CN" sz="2000" b="1" dirty="0" smtClean="0"/>
              <a:t>来定义类。</a:t>
            </a:r>
            <a:endParaRPr lang="en-US" altLang="zh-CN" sz="2000" b="1" dirty="0" smtClean="0"/>
          </a:p>
          <a:p>
            <a:pPr marL="0" indent="0">
              <a:buFontTx/>
              <a:buNone/>
            </a:pPr>
            <a:r>
              <a:rPr lang="en-US" altLang="zh-CN" b="1" dirty="0" smtClean="0">
                <a:solidFill>
                  <a:srgbClr val="0000CC"/>
                </a:solidFill>
              </a:rPr>
              <a:t>2．Class</a:t>
            </a:r>
            <a:r>
              <a:rPr lang="zh-CN" altLang="en-US" b="1" dirty="0" smtClean="0">
                <a:solidFill>
                  <a:srgbClr val="0000CC"/>
                </a:solidFill>
              </a:rPr>
              <a:t>的结构</a:t>
            </a:r>
            <a:endParaRPr lang="en-US" altLang="zh-CN" b="1" dirty="0" smtClean="0">
              <a:solidFill>
                <a:srgbClr val="0000CC"/>
              </a:solidFill>
            </a:endParaRPr>
          </a:p>
          <a:p>
            <a:pPr lvl="1" indent="-342900"/>
            <a:r>
              <a:rPr lang="zh-CN" altLang="zh-CN" sz="2000" b="1" dirty="0" smtClean="0"/>
              <a:t>在</a:t>
            </a:r>
            <a:r>
              <a:rPr lang="en-US" altLang="zh-CN" sz="2000" b="1" dirty="0" smtClean="0"/>
              <a:t>C++</a:t>
            </a:r>
            <a:r>
              <a:rPr lang="zh-CN" altLang="zh-CN" sz="2000" b="1" dirty="0" smtClean="0"/>
              <a:t>中，</a:t>
            </a:r>
            <a:r>
              <a:rPr lang="en-US" altLang="zh-CN" sz="2000" b="1" dirty="0" smtClean="0"/>
              <a:t>class</a:t>
            </a:r>
            <a:r>
              <a:rPr lang="zh-CN" altLang="zh-CN" sz="2000" b="1" dirty="0" smtClean="0"/>
              <a:t>具有与</a:t>
            </a:r>
            <a:r>
              <a:rPr lang="en-US" altLang="zh-CN" sz="2000" b="1" dirty="0" err="1" smtClean="0"/>
              <a:t>struct</a:t>
            </a:r>
            <a:r>
              <a:rPr lang="zh-CN" altLang="zh-CN" sz="2000" b="1" dirty="0" smtClean="0"/>
              <a:t>完全相同的功能，用法一致</a:t>
            </a:r>
            <a:r>
              <a:rPr lang="zh-CN" altLang="en-US" sz="2000" b="1" dirty="0" smtClean="0"/>
              <a:t>。</a:t>
            </a:r>
            <a:endParaRPr lang="zh-CN" altLang="zh-CN" sz="2000" b="1" dirty="0" smtClean="0"/>
          </a:p>
          <a:p>
            <a:pPr marL="800100" lvl="2" indent="0">
              <a:buFontTx/>
              <a:buNone/>
            </a:pPr>
            <a:r>
              <a:rPr lang="en-US" altLang="zh-CN" sz="1800" b="1" dirty="0" smtClean="0">
                <a:solidFill>
                  <a:srgbClr val="0000CC"/>
                </a:solidFill>
              </a:rPr>
              <a:t>class </a:t>
            </a:r>
            <a:r>
              <a:rPr lang="en-US" altLang="zh-CN" sz="1800" b="1" dirty="0" err="1" smtClean="0">
                <a:solidFill>
                  <a:srgbClr val="0000CC"/>
                </a:solidFill>
              </a:rPr>
              <a:t>class_name</a:t>
            </a:r>
            <a:r>
              <a:rPr lang="en-US" altLang="zh-CN" sz="1800" b="1" dirty="0" smtClean="0">
                <a:solidFill>
                  <a:srgbClr val="0000CC"/>
                </a:solidFill>
              </a:rPr>
              <a:t>{</a:t>
            </a:r>
            <a:endParaRPr lang="zh-CN" altLang="zh-CN" sz="1800" b="1" dirty="0" smtClean="0">
              <a:solidFill>
                <a:srgbClr val="0000CC"/>
              </a:solidFill>
            </a:endParaRPr>
          </a:p>
          <a:p>
            <a:pPr marL="800100" lvl="2" indent="0">
              <a:buFontTx/>
              <a:buNone/>
            </a:pPr>
            <a:r>
              <a:rPr lang="en-US" altLang="zh-CN" sz="1800" b="1" dirty="0" smtClean="0">
                <a:solidFill>
                  <a:srgbClr val="0000CC"/>
                </a:solidFill>
              </a:rPr>
              <a:t>[private:]                                //</a:t>
            </a:r>
            <a:r>
              <a:rPr lang="zh-CN" altLang="zh-CN" sz="1800" b="1" dirty="0" smtClean="0">
                <a:solidFill>
                  <a:srgbClr val="0000CC"/>
                </a:solidFill>
              </a:rPr>
              <a:t>可以省略</a:t>
            </a:r>
            <a:endParaRPr lang="zh-CN" altLang="zh-CN" sz="1800" b="1" dirty="0" smtClean="0">
              <a:solidFill>
                <a:srgbClr val="0000CC"/>
              </a:solidFill>
            </a:endParaRPr>
          </a:p>
          <a:p>
            <a:pPr marL="800100" lvl="2" indent="0">
              <a:buFontTx/>
              <a:buNone/>
            </a:pPr>
            <a:r>
              <a:rPr lang="en-US" altLang="zh-CN" sz="1800" b="1" dirty="0" smtClean="0">
                <a:solidFill>
                  <a:srgbClr val="0000CC"/>
                </a:solidFill>
              </a:rPr>
              <a:t>     </a:t>
            </a:r>
            <a:r>
              <a:rPr lang="zh-CN" altLang="zh-CN" sz="1800" b="1" dirty="0" smtClean="0">
                <a:solidFill>
                  <a:srgbClr val="0000CC"/>
                </a:solidFill>
              </a:rPr>
              <a:t>成员；</a:t>
            </a:r>
            <a:endParaRPr lang="zh-CN" altLang="zh-CN" sz="1800" b="1" dirty="0" smtClean="0">
              <a:solidFill>
                <a:srgbClr val="0000CC"/>
              </a:solidFill>
            </a:endParaRPr>
          </a:p>
          <a:p>
            <a:pPr marL="800100" lvl="2" indent="0">
              <a:buFontTx/>
              <a:buNone/>
            </a:pPr>
            <a:r>
              <a:rPr lang="en-US" altLang="zh-CN" sz="1800" b="1" dirty="0" smtClean="0">
                <a:solidFill>
                  <a:srgbClr val="0000CC"/>
                </a:solidFill>
              </a:rPr>
              <a:t>public:</a:t>
            </a:r>
            <a:endParaRPr lang="zh-CN" altLang="zh-CN" sz="1800" b="1" dirty="0" smtClean="0">
              <a:solidFill>
                <a:srgbClr val="0000CC"/>
              </a:solidFill>
            </a:endParaRPr>
          </a:p>
          <a:p>
            <a:pPr marL="800100" lvl="2" indent="0">
              <a:buFontTx/>
              <a:buNone/>
            </a:pPr>
            <a:r>
              <a:rPr lang="en-US" altLang="zh-CN" sz="1800" b="1" dirty="0" smtClean="0">
                <a:solidFill>
                  <a:srgbClr val="0000CC"/>
                </a:solidFill>
              </a:rPr>
              <a:t>     </a:t>
            </a:r>
            <a:r>
              <a:rPr lang="zh-CN" altLang="zh-CN" sz="1800" b="1" dirty="0" smtClean="0">
                <a:solidFill>
                  <a:srgbClr val="0000CC"/>
                </a:solidFill>
              </a:rPr>
              <a:t>成员</a:t>
            </a:r>
            <a:r>
              <a:rPr lang="en-US" altLang="zh-CN" sz="1800" b="1" dirty="0" smtClean="0">
                <a:solidFill>
                  <a:srgbClr val="0000CC"/>
                </a:solidFill>
              </a:rPr>
              <a:t>;</a:t>
            </a:r>
            <a:endParaRPr lang="zh-CN" altLang="zh-CN" sz="1800" b="1" dirty="0" smtClean="0">
              <a:solidFill>
                <a:srgbClr val="0000CC"/>
              </a:solidFill>
            </a:endParaRPr>
          </a:p>
          <a:p>
            <a:pPr marL="800100" lvl="2" indent="0">
              <a:buFontTx/>
              <a:buNone/>
            </a:pPr>
            <a:r>
              <a:rPr lang="en-US" altLang="zh-CN" sz="1800" b="1" dirty="0" smtClean="0">
                <a:solidFill>
                  <a:srgbClr val="0000CC"/>
                </a:solidFill>
              </a:rPr>
              <a:t>protected:</a:t>
            </a:r>
            <a:endParaRPr lang="zh-CN" altLang="zh-CN" sz="1800" b="1" dirty="0" smtClean="0">
              <a:solidFill>
                <a:srgbClr val="0000CC"/>
              </a:solidFill>
            </a:endParaRPr>
          </a:p>
          <a:p>
            <a:pPr marL="800100" lvl="2" indent="0">
              <a:buFontTx/>
              <a:buNone/>
            </a:pPr>
            <a:r>
              <a:rPr lang="en-US" altLang="zh-CN" sz="1800" b="1" dirty="0" smtClean="0">
                <a:solidFill>
                  <a:srgbClr val="0000CC"/>
                </a:solidFill>
              </a:rPr>
              <a:t>     </a:t>
            </a:r>
            <a:r>
              <a:rPr lang="zh-CN" altLang="zh-CN" sz="1800" b="1" dirty="0" smtClean="0">
                <a:solidFill>
                  <a:srgbClr val="0000CC"/>
                </a:solidFill>
              </a:rPr>
              <a:t>成员；</a:t>
            </a:r>
            <a:endParaRPr lang="zh-CN" altLang="zh-CN" sz="1800" b="1" dirty="0" smtClean="0">
              <a:solidFill>
                <a:srgbClr val="0000CC"/>
              </a:solidFill>
            </a:endParaRPr>
          </a:p>
          <a:p>
            <a:pPr marL="800100" lvl="2" indent="0">
              <a:buFontTx/>
              <a:buNone/>
            </a:pPr>
            <a:r>
              <a:rPr lang="en-US" altLang="zh-CN" sz="1800" b="1" dirty="0" smtClean="0">
                <a:solidFill>
                  <a:srgbClr val="0000CC"/>
                </a:solidFill>
              </a:rPr>
              <a:t>}</a:t>
            </a:r>
            <a:r>
              <a:rPr lang="zh-CN" altLang="zh-CN" sz="1800" b="1" dirty="0" smtClean="0">
                <a:solidFill>
                  <a:srgbClr val="0000CC"/>
                </a:solidFill>
              </a:rPr>
              <a:t>；</a:t>
            </a:r>
            <a:r>
              <a:rPr lang="en-US" altLang="zh-CN" sz="1800" b="1" dirty="0" smtClean="0">
                <a:solidFill>
                  <a:srgbClr val="0000CC"/>
                </a:solidFill>
              </a:rPr>
              <a:t>                                        //</a:t>
            </a:r>
            <a:r>
              <a:rPr lang="zh-CN" altLang="zh-CN" sz="2000" b="1" dirty="0" smtClean="0">
                <a:solidFill>
                  <a:srgbClr val="FF0000"/>
                </a:solidFill>
              </a:rPr>
              <a:t>分号必不可少</a:t>
            </a:r>
            <a:endParaRPr lang="zh-CN" altLang="zh-CN" sz="2000" b="1" dirty="0" smtClean="0">
              <a:solidFill>
                <a:srgbClr val="FF0000"/>
              </a:solidFill>
            </a:endParaRPr>
          </a:p>
          <a:p>
            <a:pPr marL="0" indent="0" eaLnBrk="1" hangingPunct="1">
              <a:buFontTx/>
              <a:buNone/>
            </a:pPr>
            <a:endParaRPr lang="zh-CN" altLang="en-US" sz="2400" b="1" dirty="0" smtClean="0"/>
          </a:p>
        </p:txBody>
      </p:sp>
      <p:sp>
        <p:nvSpPr>
          <p:cNvPr id="38914" name="Rectangle 2"/>
          <p:cNvSpPr txBox="1">
            <a:spLocks noChangeArrowheads="1"/>
          </p:cNvSpPr>
          <p:nvPr/>
        </p:nvSpPr>
        <p:spPr bwMode="auto">
          <a:xfrm>
            <a:off x="323850" y="0"/>
            <a:ext cx="8229600" cy="706438"/>
          </a:xfrm>
          <a:prstGeom prst="rect">
            <a:avLst/>
          </a:prstGeom>
          <a:noFill/>
          <a:ln w="9525">
            <a:noFill/>
            <a:miter lim="800000"/>
          </a:ln>
        </p:spPr>
        <p:txBody>
          <a:bodyPr anchor="ctr"/>
          <a:lstStyle/>
          <a:p>
            <a:pPr algn="ctr" eaLnBrk="0" hangingPunct="0"/>
            <a:r>
              <a:rPr lang="en-US" altLang="zh-CN" sz="4400" b="1">
                <a:solidFill>
                  <a:schemeClr val="tx2"/>
                </a:solidFill>
              </a:rPr>
              <a:t>3.2.2  </a:t>
            </a:r>
            <a:r>
              <a:rPr lang="en-US" altLang="zh-CN" sz="4400" b="1">
                <a:solidFill>
                  <a:srgbClr val="FF0000"/>
                </a:solidFill>
              </a:rPr>
              <a:t>class</a:t>
            </a:r>
            <a:endParaRPr lang="zh-CN" altLang="zh-CN" sz="44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 calcmode="lin" valueType="num">
                                      <p:cBhvr additive="base">
                                        <p:cTn id="19"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 calcmode="lin" valueType="num">
                                      <p:cBhvr additive="base">
                                        <p:cTn id="25"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123">
                                            <p:txEl>
                                              <p:pRg st="6" end="6"/>
                                            </p:txEl>
                                          </p:spTgt>
                                        </p:tgtEl>
                                        <p:attrNameLst>
                                          <p:attrName>style.visibility</p:attrName>
                                        </p:attrNameLst>
                                      </p:cBhvr>
                                      <p:to>
                                        <p:strVal val="visible"/>
                                      </p:to>
                                    </p:set>
                                    <p:anim calcmode="lin" valueType="num">
                                      <p:cBhvr additive="base">
                                        <p:cTn id="29"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123">
                                            <p:txEl>
                                              <p:pRg st="7" end="7"/>
                                            </p:txEl>
                                          </p:spTgt>
                                        </p:tgtEl>
                                        <p:attrNameLst>
                                          <p:attrName>style.visibility</p:attrName>
                                        </p:attrNameLst>
                                      </p:cBhvr>
                                      <p:to>
                                        <p:strVal val="visible"/>
                                      </p:to>
                                    </p:set>
                                    <p:anim calcmode="lin" valueType="num">
                                      <p:cBhvr additive="base">
                                        <p:cTn id="33"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23">
                                            <p:txEl>
                                              <p:pRg st="8" end="8"/>
                                            </p:txEl>
                                          </p:spTgt>
                                        </p:tgtEl>
                                        <p:attrNameLst>
                                          <p:attrName>style.visibility</p:attrName>
                                        </p:attrNameLst>
                                      </p:cBhvr>
                                      <p:to>
                                        <p:strVal val="visible"/>
                                      </p:to>
                                    </p:set>
                                    <p:anim calcmode="lin" valueType="num">
                                      <p:cBhvr additive="base">
                                        <p:cTn id="37" dur="500" fill="hold"/>
                                        <p:tgtEl>
                                          <p:spTgt spid="512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23">
                                            <p:txEl>
                                              <p:pRg st="9" end="9"/>
                                            </p:txEl>
                                          </p:spTgt>
                                        </p:tgtEl>
                                        <p:attrNameLst>
                                          <p:attrName>style.visibility</p:attrName>
                                        </p:attrNameLst>
                                      </p:cBhvr>
                                      <p:to>
                                        <p:strVal val="visible"/>
                                      </p:to>
                                    </p:set>
                                    <p:anim calcmode="lin" valueType="num">
                                      <p:cBhvr additive="base">
                                        <p:cTn id="41" dur="500" fill="hold"/>
                                        <p:tgtEl>
                                          <p:spTgt spid="512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2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3">
                                            <p:txEl>
                                              <p:pRg st="10" end="10"/>
                                            </p:txEl>
                                          </p:spTgt>
                                        </p:tgtEl>
                                        <p:attrNameLst>
                                          <p:attrName>style.visibility</p:attrName>
                                        </p:attrNameLst>
                                      </p:cBhvr>
                                      <p:to>
                                        <p:strVal val="visible"/>
                                      </p:to>
                                    </p:set>
                                    <p:anim calcmode="lin" valueType="num">
                                      <p:cBhvr additive="base">
                                        <p:cTn id="45" dur="500" fill="hold"/>
                                        <p:tgtEl>
                                          <p:spTgt spid="512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2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123">
                                            <p:txEl>
                                              <p:pRg st="11" end="11"/>
                                            </p:txEl>
                                          </p:spTgt>
                                        </p:tgtEl>
                                        <p:attrNameLst>
                                          <p:attrName>style.visibility</p:attrName>
                                        </p:attrNameLst>
                                      </p:cBhvr>
                                      <p:to>
                                        <p:strVal val="visible"/>
                                      </p:to>
                                    </p:set>
                                    <p:anim calcmode="lin" valueType="num">
                                      <p:cBhvr additive="base">
                                        <p:cTn id="49" dur="500" fill="hold"/>
                                        <p:tgtEl>
                                          <p:spTgt spid="512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2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123">
                                            <p:txEl>
                                              <p:pRg st="12" end="12"/>
                                            </p:txEl>
                                          </p:spTgt>
                                        </p:tgtEl>
                                        <p:attrNameLst>
                                          <p:attrName>style.visibility</p:attrName>
                                        </p:attrNameLst>
                                      </p:cBhvr>
                                      <p:to>
                                        <p:strVal val="visible"/>
                                      </p:to>
                                    </p:set>
                                    <p:anim calcmode="lin" valueType="num">
                                      <p:cBhvr additive="base">
                                        <p:cTn id="53" dur="500" fill="hold"/>
                                        <p:tgtEl>
                                          <p:spTgt spid="512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12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850" y="836613"/>
            <a:ext cx="8569325" cy="5761037"/>
          </a:xfrm>
        </p:spPr>
        <p:txBody>
          <a:bodyPr/>
          <a:lstStyle/>
          <a:p>
            <a:pPr marL="0" indent="0" eaLnBrk="1" hangingPunct="1">
              <a:buFontTx/>
              <a:buNone/>
            </a:pPr>
            <a:r>
              <a:rPr lang="en-US" altLang="zh-CN" b="1" dirty="0" smtClean="0">
                <a:solidFill>
                  <a:srgbClr val="0000CC"/>
                </a:solidFill>
              </a:rPr>
              <a:t>3</a:t>
            </a:r>
            <a:r>
              <a:rPr lang="zh-CN" altLang="en-US" b="1" dirty="0" smtClean="0">
                <a:solidFill>
                  <a:srgbClr val="0000CC"/>
                </a:solidFill>
              </a:rPr>
              <a:t>．对</a:t>
            </a:r>
            <a:r>
              <a:rPr lang="en-US" altLang="zh-CN" b="1" dirty="0" smtClean="0">
                <a:solidFill>
                  <a:srgbClr val="0000CC"/>
                </a:solidFill>
              </a:rPr>
              <a:t>class</a:t>
            </a:r>
            <a:r>
              <a:rPr lang="zh-CN" altLang="en-US" b="1" dirty="0" smtClean="0">
                <a:solidFill>
                  <a:srgbClr val="0000CC"/>
                </a:solidFill>
              </a:rPr>
              <a:t>的几点说明</a:t>
            </a:r>
            <a:endParaRPr lang="en-US" altLang="zh-CN" b="1" dirty="0" smtClean="0">
              <a:solidFill>
                <a:srgbClr val="0000CC"/>
              </a:solidFill>
            </a:endParaRPr>
          </a:p>
          <a:p>
            <a:pPr marL="857250" lvl="1" indent="-457200" eaLnBrk="1" hangingPunct="1">
              <a:buFont typeface="宋体" pitchFamily="2" charset="-122"/>
              <a:buAutoNum type="circleNumDbPlain"/>
            </a:pPr>
            <a:r>
              <a:rPr lang="zh-CN" altLang="en-US" sz="2400" b="1" dirty="0" smtClean="0">
                <a:solidFill>
                  <a:srgbClr val="FF0000"/>
                </a:solidFill>
              </a:rPr>
              <a:t>类域</a:t>
            </a:r>
            <a:endParaRPr lang="en-US" altLang="zh-CN" sz="2400" b="1" dirty="0" smtClean="0">
              <a:solidFill>
                <a:srgbClr val="FF0000"/>
              </a:solidFill>
            </a:endParaRPr>
          </a:p>
          <a:p>
            <a:pPr lvl="2" indent="-342900" eaLnBrk="1" hangingPunct="1"/>
            <a:r>
              <a:rPr lang="en-US" altLang="zh-CN" b="1" dirty="0" smtClean="0"/>
              <a:t>class</a:t>
            </a:r>
            <a:r>
              <a:rPr lang="zh-CN" altLang="zh-CN" b="1" dirty="0" smtClean="0"/>
              <a:t>或</a:t>
            </a:r>
            <a:r>
              <a:rPr lang="en-US" altLang="zh-CN" b="1" dirty="0" err="1" smtClean="0"/>
              <a:t>struct</a:t>
            </a:r>
            <a:r>
              <a:rPr lang="zh-CN" altLang="zh-CN" b="1" dirty="0" smtClean="0"/>
              <a:t>后一对大括号“</a:t>
            </a:r>
            <a:r>
              <a:rPr lang="en-US" altLang="zh-CN" b="1" dirty="0" smtClean="0"/>
              <a:t>{</a:t>
            </a:r>
            <a:r>
              <a:rPr lang="zh-CN" altLang="zh-CN" b="1" dirty="0" smtClean="0"/>
              <a:t>……</a:t>
            </a:r>
            <a:r>
              <a:rPr lang="en-US" altLang="zh-CN" b="1" dirty="0" smtClean="0"/>
              <a:t>}</a:t>
            </a:r>
            <a:r>
              <a:rPr lang="zh-CN" altLang="zh-CN" b="1" dirty="0" smtClean="0"/>
              <a:t>；”所包围的区域是一种独立的作用域，称为</a:t>
            </a:r>
            <a:r>
              <a:rPr lang="zh-CN" altLang="zh-CN" b="1" dirty="0" smtClean="0">
                <a:solidFill>
                  <a:srgbClr val="FF0000"/>
                </a:solidFill>
              </a:rPr>
              <a:t>类域</a:t>
            </a:r>
            <a:r>
              <a:rPr lang="zh-CN" altLang="zh-CN" b="1" dirty="0" smtClean="0"/>
              <a:t>。</a:t>
            </a:r>
            <a:endParaRPr lang="en-US" altLang="zh-CN" b="1" dirty="0" smtClean="0"/>
          </a:p>
          <a:p>
            <a:pPr lvl="2" indent="-342900" eaLnBrk="1" hangingPunct="1"/>
            <a:r>
              <a:rPr lang="zh-CN" altLang="zh-CN" b="1" dirty="0" smtClean="0"/>
              <a:t>类域之中的数据和函数通称</a:t>
            </a:r>
            <a:r>
              <a:rPr lang="zh-CN" altLang="zh-CN" b="1" dirty="0" smtClean="0">
                <a:solidFill>
                  <a:srgbClr val="FF0000"/>
                </a:solidFill>
              </a:rPr>
              <a:t>成员</a:t>
            </a:r>
            <a:r>
              <a:rPr lang="zh-CN" altLang="zh-CN" b="1" dirty="0" smtClean="0"/>
              <a:t>，其中数据称为</a:t>
            </a:r>
            <a:r>
              <a:rPr lang="zh-CN" altLang="zh-CN" b="1" dirty="0" smtClean="0">
                <a:solidFill>
                  <a:srgbClr val="FF0000"/>
                </a:solidFill>
              </a:rPr>
              <a:t>数据成员</a:t>
            </a:r>
            <a:r>
              <a:rPr lang="zh-CN" altLang="zh-CN" b="1" dirty="0" smtClean="0"/>
              <a:t>，函数则常被称作</a:t>
            </a:r>
            <a:r>
              <a:rPr lang="zh-CN" altLang="zh-CN" b="1" dirty="0" smtClean="0">
                <a:solidFill>
                  <a:srgbClr val="FF0000"/>
                </a:solidFill>
              </a:rPr>
              <a:t>成员函数</a:t>
            </a:r>
            <a:r>
              <a:rPr lang="zh-CN" altLang="zh-CN" b="1" dirty="0" smtClean="0"/>
              <a:t>。</a:t>
            </a:r>
            <a:endParaRPr lang="en-US" altLang="zh-CN" b="1" dirty="0" smtClean="0"/>
          </a:p>
          <a:p>
            <a:pPr lvl="2" indent="-342900" eaLnBrk="1" hangingPunct="1"/>
            <a:r>
              <a:rPr lang="zh-CN" altLang="zh-CN" b="1" dirty="0" smtClean="0"/>
              <a:t>同一类域里的成员不受访问</a:t>
            </a:r>
            <a:r>
              <a:rPr lang="en-US" altLang="zh-CN" b="1" dirty="0" smtClean="0"/>
              <a:t>public</a:t>
            </a:r>
            <a:r>
              <a:rPr lang="zh-CN" altLang="zh-CN" b="1" dirty="0" smtClean="0"/>
              <a:t>、</a:t>
            </a:r>
            <a:r>
              <a:rPr lang="en-US" altLang="zh-CN" b="1" dirty="0" smtClean="0"/>
              <a:t>private</a:t>
            </a:r>
            <a:r>
              <a:rPr lang="zh-CN" altLang="zh-CN" b="1" dirty="0" smtClean="0"/>
              <a:t>和</a:t>
            </a:r>
            <a:r>
              <a:rPr lang="en-US" altLang="zh-CN" b="1" dirty="0" smtClean="0"/>
              <a:t>protected</a:t>
            </a:r>
            <a:r>
              <a:rPr lang="zh-CN" altLang="zh-CN" b="1" dirty="0" smtClean="0"/>
              <a:t>访问权限的限制，</a:t>
            </a:r>
            <a:r>
              <a:rPr lang="zh-CN" altLang="zh-CN" b="1" dirty="0" smtClean="0">
                <a:solidFill>
                  <a:srgbClr val="FF0000"/>
                </a:solidFill>
              </a:rPr>
              <a:t>相互之间可以直接访问</a:t>
            </a:r>
            <a:r>
              <a:rPr lang="zh-CN" altLang="zh-CN" b="1" dirty="0" smtClean="0"/>
              <a:t>。</a:t>
            </a:r>
            <a:endParaRPr lang="en-US" altLang="zh-CN" b="1" dirty="0" smtClean="0"/>
          </a:p>
          <a:p>
            <a:pPr marL="857250" lvl="1" indent="-457200" eaLnBrk="1" hangingPunct="1">
              <a:buFont typeface="宋体" pitchFamily="2" charset="-122"/>
              <a:buAutoNum type="circleNumDbPlain"/>
            </a:pPr>
            <a:r>
              <a:rPr lang="zh-CN" altLang="en-US" sz="2400" b="1" dirty="0" smtClean="0">
                <a:solidFill>
                  <a:srgbClr val="FF0000"/>
                </a:solidFill>
              </a:rPr>
              <a:t>访问权限控制</a:t>
            </a:r>
            <a:endParaRPr lang="en-US" altLang="zh-CN" sz="2400" b="1" dirty="0" smtClean="0">
              <a:solidFill>
                <a:srgbClr val="FF0000"/>
              </a:solidFill>
            </a:endParaRPr>
          </a:p>
          <a:p>
            <a:pPr lvl="2" indent="-342900" eaLnBrk="1" hangingPunct="1"/>
            <a:r>
              <a:rPr lang="en-US" altLang="zh-CN" b="1" dirty="0" smtClean="0"/>
              <a:t>class</a:t>
            </a:r>
            <a:r>
              <a:rPr lang="zh-CN" altLang="zh-CN" b="1" dirty="0" smtClean="0"/>
              <a:t>声明中的访问限定符</a:t>
            </a:r>
            <a:r>
              <a:rPr lang="en-US" altLang="zh-CN" b="1" dirty="0" smtClean="0"/>
              <a:t>private</a:t>
            </a:r>
            <a:r>
              <a:rPr lang="zh-CN" altLang="zh-CN" b="1" dirty="0" smtClean="0"/>
              <a:t>、</a:t>
            </a:r>
            <a:r>
              <a:rPr lang="en-US" altLang="zh-CN" b="1" dirty="0" smtClean="0"/>
              <a:t>public</a:t>
            </a:r>
            <a:r>
              <a:rPr lang="zh-CN" altLang="zh-CN" b="1" dirty="0" smtClean="0"/>
              <a:t>、</a:t>
            </a:r>
            <a:r>
              <a:rPr lang="en-US" altLang="zh-CN" b="1" dirty="0" smtClean="0"/>
              <a:t>protected</a:t>
            </a:r>
            <a:r>
              <a:rPr lang="zh-CN" altLang="zh-CN" b="1" dirty="0" smtClean="0">
                <a:solidFill>
                  <a:srgbClr val="0000CC"/>
                </a:solidFill>
              </a:rPr>
              <a:t>出现次数没有限制</a:t>
            </a:r>
            <a:r>
              <a:rPr lang="zh-CN" altLang="en-US" b="1" dirty="0" smtClean="0">
                <a:solidFill>
                  <a:srgbClr val="0000CC"/>
                </a:solidFill>
              </a:rPr>
              <a:t>，也</a:t>
            </a:r>
            <a:r>
              <a:rPr lang="zh-CN" altLang="zh-CN" b="1" dirty="0" smtClean="0">
                <a:solidFill>
                  <a:srgbClr val="0000CC"/>
                </a:solidFill>
              </a:rPr>
              <a:t>没有先后次序之分</a:t>
            </a:r>
            <a:r>
              <a:rPr lang="zh-CN" altLang="en-US" b="1" dirty="0" smtClean="0"/>
              <a:t>。</a:t>
            </a:r>
            <a:endParaRPr lang="en-US" altLang="zh-CN" b="1" dirty="0" smtClean="0"/>
          </a:p>
          <a:p>
            <a:pPr lvl="2" indent="-342900" eaLnBrk="1" hangingPunct="1"/>
            <a:r>
              <a:rPr lang="zh-CN" altLang="zh-CN" b="1" dirty="0" smtClean="0"/>
              <a:t>方便用户了解类的可访问接口</a:t>
            </a:r>
            <a:r>
              <a:rPr lang="zh-CN" altLang="en-US" b="1" dirty="0" smtClean="0"/>
              <a:t>，</a:t>
            </a:r>
            <a:r>
              <a:rPr lang="zh-CN" altLang="zh-CN" b="1" dirty="0" smtClean="0"/>
              <a:t>通常将</a:t>
            </a:r>
            <a:r>
              <a:rPr lang="en-US" altLang="zh-CN" b="1" dirty="0" smtClean="0"/>
              <a:t>public</a:t>
            </a:r>
            <a:r>
              <a:rPr lang="zh-CN" altLang="zh-CN" b="1" dirty="0" smtClean="0"/>
              <a:t>成员放在前面，</a:t>
            </a:r>
            <a:r>
              <a:rPr lang="en-US" altLang="zh-CN" b="1" dirty="0" smtClean="0"/>
              <a:t>private</a:t>
            </a:r>
            <a:r>
              <a:rPr lang="zh-CN" altLang="zh-CN" b="1" dirty="0" smtClean="0"/>
              <a:t>成员的声明放在类的后面。</a:t>
            </a:r>
            <a:endParaRPr lang="en-US" altLang="zh-CN" b="1" dirty="0" smtClean="0"/>
          </a:p>
          <a:p>
            <a:pPr marL="0" indent="0" eaLnBrk="1" hangingPunct="1">
              <a:buFontTx/>
              <a:buNone/>
            </a:pPr>
            <a:endParaRPr lang="zh-CN" altLang="en-US" sz="2400" b="1" dirty="0" smtClean="0"/>
          </a:p>
        </p:txBody>
      </p:sp>
      <p:sp>
        <p:nvSpPr>
          <p:cNvPr id="39938" name="Rectangle 2"/>
          <p:cNvSpPr txBox="1">
            <a:spLocks noChangeArrowheads="1"/>
          </p:cNvSpPr>
          <p:nvPr/>
        </p:nvSpPr>
        <p:spPr bwMode="auto">
          <a:xfrm>
            <a:off x="323850" y="0"/>
            <a:ext cx="8229600" cy="706438"/>
          </a:xfrm>
          <a:prstGeom prst="rect">
            <a:avLst/>
          </a:prstGeom>
          <a:noFill/>
          <a:ln w="9525">
            <a:noFill/>
            <a:miter lim="800000"/>
          </a:ln>
        </p:spPr>
        <p:txBody>
          <a:bodyPr anchor="ctr"/>
          <a:lstStyle/>
          <a:p>
            <a:pPr algn="ctr" eaLnBrk="0" hangingPunct="0"/>
            <a:r>
              <a:rPr lang="en-US" altLang="zh-CN" sz="4400" b="1">
                <a:solidFill>
                  <a:schemeClr val="tx2"/>
                </a:solidFill>
              </a:rPr>
              <a:t>3.2.2  </a:t>
            </a:r>
            <a:r>
              <a:rPr lang="en-US" altLang="zh-CN" sz="4400" b="1">
                <a:solidFill>
                  <a:srgbClr val="FF0000"/>
                </a:solidFill>
              </a:rPr>
              <a:t>class</a:t>
            </a:r>
            <a:endParaRPr lang="zh-CN" altLang="zh-CN" sz="44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850" y="836613"/>
            <a:ext cx="8569325" cy="5761037"/>
          </a:xfrm>
        </p:spPr>
        <p:txBody>
          <a:bodyPr/>
          <a:lstStyle/>
          <a:p>
            <a:pPr marL="457200" indent="-457200" eaLnBrk="1" hangingPunct="1">
              <a:buFont typeface="宋体" pitchFamily="2" charset="-122"/>
              <a:buAutoNum type="circleNumDbPlain" startAt="3"/>
            </a:pPr>
            <a:r>
              <a:rPr lang="en-US" altLang="zh-CN" b="1" dirty="0" smtClean="0">
                <a:solidFill>
                  <a:srgbClr val="FF0000"/>
                </a:solidFill>
              </a:rPr>
              <a:t>class</a:t>
            </a:r>
            <a:r>
              <a:rPr lang="zh-CN" altLang="en-US" b="1" dirty="0" smtClean="0">
                <a:solidFill>
                  <a:srgbClr val="FF0000"/>
                </a:solidFill>
              </a:rPr>
              <a:t>和</a:t>
            </a:r>
            <a:r>
              <a:rPr lang="en-US" altLang="zh-CN" b="1" dirty="0" err="1" smtClean="0">
                <a:solidFill>
                  <a:srgbClr val="FF0000"/>
                </a:solidFill>
              </a:rPr>
              <a:t>struct</a:t>
            </a:r>
            <a:r>
              <a:rPr lang="zh-CN" altLang="en-US" b="1" dirty="0" smtClean="0">
                <a:solidFill>
                  <a:srgbClr val="FF0000"/>
                </a:solidFill>
              </a:rPr>
              <a:t>的区别</a:t>
            </a:r>
            <a:endParaRPr lang="en-US" altLang="zh-CN" b="1" dirty="0" smtClean="0">
              <a:solidFill>
                <a:srgbClr val="FF0000"/>
              </a:solidFill>
            </a:endParaRPr>
          </a:p>
          <a:p>
            <a:pPr marL="857250" lvl="1" indent="-457200" eaLnBrk="1" hangingPunct="1"/>
            <a:r>
              <a:rPr lang="en-US" altLang="zh-CN" b="1" dirty="0" err="1" smtClean="0"/>
              <a:t>struct</a:t>
            </a:r>
            <a:r>
              <a:rPr lang="zh-CN" altLang="zh-CN" b="1" dirty="0" smtClean="0"/>
              <a:t>也是一种类，与</a:t>
            </a:r>
            <a:r>
              <a:rPr lang="en-US" altLang="zh-CN" b="1" dirty="0" smtClean="0"/>
              <a:t>class</a:t>
            </a:r>
            <a:r>
              <a:rPr lang="zh-CN" altLang="zh-CN" b="1" dirty="0" smtClean="0"/>
              <a:t>具有</a:t>
            </a:r>
            <a:r>
              <a:rPr lang="zh-CN" altLang="zh-CN" b="1" dirty="0" smtClean="0">
                <a:solidFill>
                  <a:srgbClr val="0000CC"/>
                </a:solidFill>
              </a:rPr>
              <a:t>相同的功能</a:t>
            </a:r>
            <a:r>
              <a:rPr lang="zh-CN" altLang="zh-CN" b="1" dirty="0" smtClean="0"/>
              <a:t>，用法也相同</a:t>
            </a:r>
            <a:r>
              <a:rPr lang="zh-CN" altLang="en-US" b="1" dirty="0" smtClean="0"/>
              <a:t>。</a:t>
            </a:r>
            <a:endParaRPr lang="en-US" altLang="zh-CN" b="1" dirty="0" smtClean="0"/>
          </a:p>
          <a:p>
            <a:pPr marL="857250" lvl="1" indent="-457200" eaLnBrk="1" hangingPunct="1"/>
            <a:r>
              <a:rPr lang="zh-CN" altLang="en-US" b="1" dirty="0" smtClean="0"/>
              <a:t>两者</a:t>
            </a:r>
            <a:r>
              <a:rPr lang="zh-CN" altLang="zh-CN" b="1" dirty="0" smtClean="0"/>
              <a:t>唯一的区别是，在</a:t>
            </a:r>
            <a:r>
              <a:rPr lang="zh-CN" altLang="zh-CN" b="1" dirty="0" smtClean="0">
                <a:solidFill>
                  <a:srgbClr val="FF0000"/>
                </a:solidFill>
              </a:rPr>
              <a:t>没有指定成员的访问权限时</a:t>
            </a:r>
            <a:r>
              <a:rPr lang="zh-CN" altLang="zh-CN" b="1" dirty="0" smtClean="0"/>
              <a:t>，</a:t>
            </a:r>
            <a:r>
              <a:rPr lang="en-US" altLang="zh-CN" b="1" dirty="0" err="1" smtClean="0">
                <a:solidFill>
                  <a:srgbClr val="0000CC"/>
                </a:solidFill>
              </a:rPr>
              <a:t>struct</a:t>
            </a:r>
            <a:r>
              <a:rPr lang="zh-CN" altLang="zh-CN" b="1" dirty="0" smtClean="0">
                <a:solidFill>
                  <a:srgbClr val="0000CC"/>
                </a:solidFill>
              </a:rPr>
              <a:t>中的成员具有</a:t>
            </a:r>
            <a:r>
              <a:rPr lang="en-US" altLang="zh-CN" b="1" dirty="0" smtClean="0">
                <a:solidFill>
                  <a:srgbClr val="0000CC"/>
                </a:solidFill>
              </a:rPr>
              <a:t>public</a:t>
            </a:r>
            <a:r>
              <a:rPr lang="zh-CN" altLang="zh-CN" b="1" dirty="0" smtClean="0">
                <a:solidFill>
                  <a:srgbClr val="0000CC"/>
                </a:solidFill>
              </a:rPr>
              <a:t>权限，而</a:t>
            </a:r>
            <a:r>
              <a:rPr lang="en-US" altLang="zh-CN" b="1" dirty="0" smtClean="0">
                <a:solidFill>
                  <a:srgbClr val="0000CC"/>
                </a:solidFill>
              </a:rPr>
              <a:t>class</a:t>
            </a:r>
            <a:r>
              <a:rPr lang="zh-CN" altLang="zh-CN" b="1" dirty="0" smtClean="0">
                <a:solidFill>
                  <a:srgbClr val="0000CC"/>
                </a:solidFill>
              </a:rPr>
              <a:t>中的成员则具有</a:t>
            </a:r>
            <a:r>
              <a:rPr lang="en-US" altLang="zh-CN" b="1" dirty="0" smtClean="0">
                <a:solidFill>
                  <a:srgbClr val="0000CC"/>
                </a:solidFill>
              </a:rPr>
              <a:t>private</a:t>
            </a:r>
            <a:r>
              <a:rPr lang="zh-CN" altLang="zh-CN" b="1" dirty="0" smtClean="0">
                <a:solidFill>
                  <a:srgbClr val="0000CC"/>
                </a:solidFill>
              </a:rPr>
              <a:t>权限</a:t>
            </a:r>
            <a:r>
              <a:rPr lang="zh-CN" altLang="zh-CN" b="1" dirty="0" smtClean="0"/>
              <a:t>。</a:t>
            </a:r>
            <a:endParaRPr lang="en-US" altLang="zh-CN" b="1" dirty="0" smtClean="0"/>
          </a:p>
          <a:p>
            <a:pPr marL="857250" lvl="1" indent="-457200" eaLnBrk="1" hangingPunct="1"/>
            <a:r>
              <a:rPr lang="zh-CN" altLang="en-US" b="1" dirty="0" smtClean="0"/>
              <a:t>在实际应用中，为兼容</a:t>
            </a:r>
            <a:r>
              <a:rPr lang="en-US" altLang="zh-CN" b="1" dirty="0" smtClean="0"/>
              <a:t>C</a:t>
            </a:r>
            <a:r>
              <a:rPr lang="zh-CN" altLang="en-US" b="1" dirty="0" smtClean="0"/>
              <a:t>程序的编程特征，常用</a:t>
            </a:r>
            <a:r>
              <a:rPr lang="en-US" altLang="zh-CN" b="1" dirty="0" err="1" smtClean="0"/>
              <a:t>struct</a:t>
            </a:r>
            <a:r>
              <a:rPr lang="zh-CN" altLang="en-US" b="1" dirty="0" smtClean="0"/>
              <a:t>设计只有数据成员的结构，用</a:t>
            </a:r>
            <a:r>
              <a:rPr lang="en-US" altLang="zh-CN" b="1" dirty="0" smtClean="0"/>
              <a:t>class</a:t>
            </a:r>
            <a:r>
              <a:rPr lang="zh-CN" altLang="en-US" b="1" dirty="0" smtClean="0"/>
              <a:t>设计既用数据成员，也有成员函数的类。</a:t>
            </a:r>
            <a:endParaRPr lang="zh-CN" altLang="en-US" b="1" dirty="0" smtClean="0"/>
          </a:p>
        </p:txBody>
      </p:sp>
      <p:sp>
        <p:nvSpPr>
          <p:cNvPr id="40962" name="Rectangle 2"/>
          <p:cNvSpPr txBox="1">
            <a:spLocks noChangeArrowheads="1"/>
          </p:cNvSpPr>
          <p:nvPr/>
        </p:nvSpPr>
        <p:spPr bwMode="auto">
          <a:xfrm>
            <a:off x="323850" y="0"/>
            <a:ext cx="8229600" cy="706438"/>
          </a:xfrm>
          <a:prstGeom prst="rect">
            <a:avLst/>
          </a:prstGeom>
          <a:noFill/>
          <a:ln w="9525">
            <a:noFill/>
            <a:miter lim="800000"/>
          </a:ln>
        </p:spPr>
        <p:txBody>
          <a:bodyPr anchor="ctr"/>
          <a:lstStyle/>
          <a:p>
            <a:pPr algn="ctr" eaLnBrk="0" hangingPunct="0"/>
            <a:r>
              <a:rPr lang="en-US" altLang="zh-CN" sz="4400" b="1">
                <a:solidFill>
                  <a:schemeClr val="tx2"/>
                </a:solidFill>
              </a:rPr>
              <a:t>3.2.2  </a:t>
            </a:r>
            <a:r>
              <a:rPr lang="en-US" altLang="zh-CN" sz="4400" b="1">
                <a:solidFill>
                  <a:srgbClr val="FF0000"/>
                </a:solidFill>
              </a:rPr>
              <a:t>class</a:t>
            </a:r>
            <a:endParaRPr lang="zh-CN" altLang="zh-CN" sz="44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214313" y="3132138"/>
            <a:ext cx="5040312" cy="3181350"/>
          </a:xfrm>
        </p:spPr>
        <p:txBody>
          <a:bodyPr/>
          <a:lstStyle/>
          <a:p>
            <a:pPr marL="0" indent="0">
              <a:buFontTx/>
              <a:buNone/>
            </a:pPr>
            <a:r>
              <a:rPr lang="zh-CN" altLang="zh-CN" sz="2800" b="1" smtClean="0">
                <a:solidFill>
                  <a:srgbClr val="FF0000"/>
                </a:solidFill>
              </a:rPr>
              <a:t>（</a:t>
            </a:r>
            <a:r>
              <a:rPr lang="en-US" altLang="zh-CN" sz="2800" b="1" smtClean="0">
                <a:solidFill>
                  <a:srgbClr val="FF0000"/>
                </a:solidFill>
              </a:rPr>
              <a:t>2</a:t>
            </a:r>
            <a:r>
              <a:rPr lang="zh-CN" altLang="zh-CN" sz="2800" b="1" smtClean="0">
                <a:solidFill>
                  <a:srgbClr val="FF0000"/>
                </a:solidFill>
              </a:rPr>
              <a:t>）数据抽象</a:t>
            </a:r>
            <a:endParaRPr lang="zh-CN" altLang="zh-CN" sz="2800" b="1" smtClean="0">
              <a:solidFill>
                <a:srgbClr val="FF0000"/>
              </a:solidFill>
            </a:endParaRPr>
          </a:p>
          <a:p>
            <a:pPr lvl="1"/>
            <a:r>
              <a:rPr lang="zh-CN" altLang="zh-CN" sz="2400" b="1" smtClean="0"/>
              <a:t>出于信息隐藏目的，将复数</a:t>
            </a:r>
            <a:r>
              <a:rPr lang="zh-CN" altLang="zh-CN" sz="2400" b="1" smtClean="0">
                <a:solidFill>
                  <a:srgbClr val="0000CC"/>
                </a:solidFill>
              </a:rPr>
              <a:t>实部、虚部设置为</a:t>
            </a:r>
            <a:r>
              <a:rPr lang="en-US" altLang="zh-CN" sz="2400" b="1" smtClean="0">
                <a:solidFill>
                  <a:srgbClr val="0000CC"/>
                </a:solidFill>
              </a:rPr>
              <a:t>double</a:t>
            </a:r>
            <a:r>
              <a:rPr lang="zh-CN" altLang="zh-CN" sz="2400" b="1" smtClean="0">
                <a:solidFill>
                  <a:srgbClr val="0000CC"/>
                </a:solidFill>
              </a:rPr>
              <a:t>类型的私有成员</a:t>
            </a:r>
            <a:endParaRPr lang="en-US" altLang="zh-CN" sz="2400" b="1" smtClean="0"/>
          </a:p>
          <a:p>
            <a:pPr lvl="1"/>
            <a:r>
              <a:rPr lang="zh-CN" altLang="zh-CN" sz="2400" b="1" smtClean="0">
                <a:solidFill>
                  <a:srgbClr val="FF0000"/>
                </a:solidFill>
              </a:rPr>
              <a:t>设置输入、修改、显示它们的接口函数</a:t>
            </a:r>
            <a:r>
              <a:rPr lang="en-US" altLang="zh-CN" sz="2400" b="1" smtClean="0"/>
              <a:t>inputData</a:t>
            </a:r>
            <a:r>
              <a:rPr lang="zh-CN" altLang="zh-CN" sz="2400" b="1" smtClean="0"/>
              <a:t>，</a:t>
            </a:r>
            <a:r>
              <a:rPr lang="en-US" altLang="zh-CN" sz="2400" b="1" smtClean="0"/>
              <a:t>setReal</a:t>
            </a:r>
            <a:r>
              <a:rPr lang="zh-CN" altLang="zh-CN" sz="2400" b="1" smtClean="0"/>
              <a:t>，</a:t>
            </a:r>
            <a:r>
              <a:rPr lang="en-US" altLang="zh-CN" sz="2400" b="1" smtClean="0"/>
              <a:t>setImage</a:t>
            </a:r>
            <a:r>
              <a:rPr lang="zh-CN" altLang="zh-CN" sz="2400" b="1" smtClean="0"/>
              <a:t>，</a:t>
            </a:r>
            <a:r>
              <a:rPr lang="en-US" altLang="zh-CN" sz="2400" b="1" smtClean="0"/>
              <a:t>display</a:t>
            </a:r>
            <a:r>
              <a:rPr lang="zh-CN" altLang="en-US" sz="2400" b="1" smtClean="0"/>
              <a:t>。</a:t>
            </a:r>
            <a:endParaRPr lang="en-US" altLang="zh-CN" sz="2400" b="1" smtClean="0"/>
          </a:p>
          <a:p>
            <a:pPr lvl="1"/>
            <a:r>
              <a:rPr lang="zh-CN" altLang="en-US" sz="2400" b="1" smtClean="0"/>
              <a:t>数据抽象结果如图所示。</a:t>
            </a:r>
            <a:endParaRPr lang="zh-CN" altLang="zh-CN" sz="2400" b="1" smtClean="0"/>
          </a:p>
          <a:p>
            <a:pPr marL="0" indent="0" eaLnBrk="1" hangingPunct="1">
              <a:buFontTx/>
              <a:buNone/>
            </a:pPr>
            <a:endParaRPr lang="zh-CN" altLang="en-US" sz="2400" b="1" smtClean="0"/>
          </a:p>
        </p:txBody>
      </p:sp>
      <p:sp>
        <p:nvSpPr>
          <p:cNvPr id="41986" name="Rectangle 2"/>
          <p:cNvSpPr txBox="1">
            <a:spLocks noChangeArrowheads="1"/>
          </p:cNvSpPr>
          <p:nvPr/>
        </p:nvSpPr>
        <p:spPr bwMode="auto">
          <a:xfrm>
            <a:off x="323850" y="0"/>
            <a:ext cx="8229600" cy="706438"/>
          </a:xfrm>
          <a:prstGeom prst="rect">
            <a:avLst/>
          </a:prstGeom>
          <a:noFill/>
          <a:ln w="9525">
            <a:noFill/>
            <a:miter lim="800000"/>
          </a:ln>
        </p:spPr>
        <p:txBody>
          <a:bodyPr anchor="ctr"/>
          <a:lstStyle/>
          <a:p>
            <a:pPr algn="ctr" eaLnBrk="0" hangingPunct="0"/>
            <a:r>
              <a:rPr lang="en-US" altLang="zh-CN" sz="4400" b="1">
                <a:solidFill>
                  <a:schemeClr val="tx2"/>
                </a:solidFill>
              </a:rPr>
              <a:t>3.2.2  </a:t>
            </a:r>
            <a:r>
              <a:rPr lang="en-US" altLang="zh-CN" sz="4400" b="1">
                <a:solidFill>
                  <a:srgbClr val="FF0000"/>
                </a:solidFill>
              </a:rPr>
              <a:t>class</a:t>
            </a:r>
            <a:endParaRPr lang="zh-CN" altLang="zh-CN" sz="4400" b="1">
              <a:solidFill>
                <a:srgbClr val="FF0000"/>
              </a:solidFill>
            </a:endParaRPr>
          </a:p>
        </p:txBody>
      </p:sp>
      <p:pic>
        <p:nvPicPr>
          <p:cNvPr id="1026" name="Picture 2"/>
          <p:cNvPicPr>
            <a:picLocks noChangeAspect="1" noChangeArrowheads="1"/>
          </p:cNvPicPr>
          <p:nvPr/>
        </p:nvPicPr>
        <p:blipFill>
          <a:blip r:embed="rId1"/>
          <a:srcRect/>
          <a:stretch>
            <a:fillRect/>
          </a:stretch>
        </p:blipFill>
        <p:spPr bwMode="auto">
          <a:xfrm>
            <a:off x="5364163" y="3141663"/>
            <a:ext cx="3681412" cy="3455987"/>
          </a:xfrm>
          <a:prstGeom prst="rect">
            <a:avLst/>
          </a:prstGeom>
          <a:noFill/>
          <a:ln w="9525">
            <a:noFill/>
            <a:miter lim="800000"/>
            <a:headEnd/>
            <a:tailEnd/>
          </a:ln>
        </p:spPr>
      </p:pic>
      <p:sp>
        <p:nvSpPr>
          <p:cNvPr id="3" name="矩形 2"/>
          <p:cNvSpPr>
            <a:spLocks noChangeArrowheads="1"/>
          </p:cNvSpPr>
          <p:nvPr/>
        </p:nvSpPr>
        <p:spPr bwMode="auto">
          <a:xfrm>
            <a:off x="233363" y="842963"/>
            <a:ext cx="8812212" cy="2124075"/>
          </a:xfrm>
          <a:prstGeom prst="rect">
            <a:avLst/>
          </a:prstGeom>
          <a:noFill/>
          <a:ln w="9525">
            <a:noFill/>
            <a:miter lim="800000"/>
          </a:ln>
        </p:spPr>
        <p:txBody>
          <a:bodyPr>
            <a:spAutoFit/>
          </a:bodyPr>
          <a:lstStyle/>
          <a:p>
            <a:r>
              <a:rPr lang="zh-CN" altLang="zh-CN" sz="2800" b="1">
                <a:solidFill>
                  <a:srgbClr val="0000CC"/>
                </a:solidFill>
              </a:rPr>
              <a:t>【例</a:t>
            </a:r>
            <a:r>
              <a:rPr lang="en-US" altLang="zh-CN" sz="2800" b="1">
                <a:solidFill>
                  <a:srgbClr val="0000CC"/>
                </a:solidFill>
              </a:rPr>
              <a:t>3-4</a:t>
            </a:r>
            <a:r>
              <a:rPr lang="zh-CN" altLang="zh-CN" sz="2800" b="1">
                <a:solidFill>
                  <a:srgbClr val="0000CC"/>
                </a:solidFill>
              </a:rPr>
              <a:t>】 设计复数类</a:t>
            </a:r>
            <a:r>
              <a:rPr lang="en-US" altLang="zh-CN" sz="2800" b="1">
                <a:solidFill>
                  <a:srgbClr val="0000CC"/>
                </a:solidFill>
              </a:rPr>
              <a:t>Complex</a:t>
            </a:r>
            <a:r>
              <a:rPr lang="zh-CN" altLang="zh-CN" sz="2800" b="1">
                <a:solidFill>
                  <a:srgbClr val="0000CC"/>
                </a:solidFill>
              </a:rPr>
              <a:t>，提供复数的修改、输入和显示功能</a:t>
            </a:r>
            <a:r>
              <a:rPr lang="zh-CN" altLang="en-US" sz="2800" b="1">
                <a:solidFill>
                  <a:srgbClr val="0000CC"/>
                </a:solidFill>
              </a:rPr>
              <a:t>。</a:t>
            </a:r>
            <a:endParaRPr lang="en-US" altLang="zh-CN" sz="2800" b="1">
              <a:solidFill>
                <a:srgbClr val="0000CC"/>
              </a:solidFill>
            </a:endParaRPr>
          </a:p>
          <a:p>
            <a:pPr eaLnBrk="0" hangingPunct="0"/>
            <a:r>
              <a:rPr lang="zh-CN" altLang="zh-CN" sz="2800" b="1">
                <a:solidFill>
                  <a:srgbClr val="FF0000"/>
                </a:solidFill>
              </a:rPr>
              <a:t>（</a:t>
            </a:r>
            <a:r>
              <a:rPr lang="en-US" altLang="zh-CN" sz="2800" b="1">
                <a:solidFill>
                  <a:srgbClr val="FF0000"/>
                </a:solidFill>
              </a:rPr>
              <a:t>1</a:t>
            </a:r>
            <a:r>
              <a:rPr lang="zh-CN" altLang="zh-CN" sz="2800" b="1">
                <a:solidFill>
                  <a:srgbClr val="FF0000"/>
                </a:solidFill>
              </a:rPr>
              <a:t>）问题分析</a:t>
            </a:r>
            <a:endParaRPr lang="zh-CN" altLang="zh-CN" sz="2800" b="1">
              <a:solidFill>
                <a:srgbClr val="FF0000"/>
              </a:solidFill>
            </a:endParaRPr>
          </a:p>
          <a:p>
            <a:pPr lvl="1" eaLnBrk="0" hangingPunct="0"/>
            <a:r>
              <a:rPr lang="zh-CN" altLang="zh-CN" sz="2400" b="1"/>
              <a:t>复数由实部和虚部组成，能够进行加、减、乘、除等数学运算，但</a:t>
            </a:r>
            <a:r>
              <a:rPr lang="zh-CN" altLang="zh-CN" sz="2400" b="1">
                <a:solidFill>
                  <a:srgbClr val="FF0000"/>
                </a:solidFill>
              </a:rPr>
              <a:t>本问题并未要求实现这些功能，因此忽略这些运算</a:t>
            </a:r>
            <a:r>
              <a:rPr lang="zh-CN" altLang="zh-CN" sz="2400" b="1"/>
              <a:t>。</a:t>
            </a:r>
            <a:endParaRPr lang="en-US" altLang="zh-CN"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0" end="0"/>
                                            </p:txEl>
                                          </p:spTgt>
                                        </p:tgtEl>
                                        <p:attrNameLst>
                                          <p:attrName>style.visibility</p:attrName>
                                        </p:attrNameLst>
                                      </p:cBhvr>
                                      <p:to>
                                        <p:strVal val="visible"/>
                                      </p:to>
                                    </p:set>
                                    <p:anim calcmode="lin" valueType="num">
                                      <p:cBhvr additive="base">
                                        <p:cTn id="19"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1" end="1"/>
                                            </p:txEl>
                                          </p:spTgt>
                                        </p:tgtEl>
                                        <p:attrNameLst>
                                          <p:attrName>style.visibility</p:attrName>
                                        </p:attrNameLst>
                                      </p:cBhvr>
                                      <p:to>
                                        <p:strVal val="visible"/>
                                      </p:to>
                                    </p:set>
                                    <p:anim calcmode="lin" valueType="num">
                                      <p:cBhvr additive="base">
                                        <p:cTn id="25"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3">
                                            <p:txEl>
                                              <p:pRg st="2" end="2"/>
                                            </p:txEl>
                                          </p:spTgt>
                                        </p:tgtEl>
                                        <p:attrNameLst>
                                          <p:attrName>style.visibility</p:attrName>
                                        </p:attrNameLst>
                                      </p:cBhvr>
                                      <p:to>
                                        <p:strVal val="visible"/>
                                      </p:to>
                                    </p:set>
                                    <p:anim calcmode="lin" valueType="num">
                                      <p:cBhvr additive="base">
                                        <p:cTn id="31"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3">
                                            <p:txEl>
                                              <p:pRg st="3" end="3"/>
                                            </p:txEl>
                                          </p:spTgt>
                                        </p:tgtEl>
                                        <p:attrNameLst>
                                          <p:attrName>style.visibility</p:attrName>
                                        </p:attrNameLst>
                                      </p:cBhvr>
                                      <p:to>
                                        <p:strVal val="visible"/>
                                      </p:to>
                                    </p:set>
                                    <p:anim calcmode="lin" valueType="num">
                                      <p:cBhvr additive="base">
                                        <p:cTn id="3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 calcmode="lin" valueType="num">
                                      <p:cBhvr additive="base">
                                        <p:cTn id="41" dur="500" fill="hold"/>
                                        <p:tgtEl>
                                          <p:spTgt spid="1026"/>
                                        </p:tgtEl>
                                        <p:attrNameLst>
                                          <p:attrName>ppt_x</p:attrName>
                                        </p:attrNameLst>
                                      </p:cBhvr>
                                      <p:tavLst>
                                        <p:tav tm="0">
                                          <p:val>
                                            <p:strVal val="#ppt_x"/>
                                          </p:val>
                                        </p:tav>
                                        <p:tav tm="100000">
                                          <p:val>
                                            <p:strVal val="#ppt_x"/>
                                          </p:val>
                                        </p:tav>
                                      </p:tavLst>
                                    </p:anim>
                                    <p:anim calcmode="lin" valueType="num">
                                      <p:cBhvr additive="base">
                                        <p:cTn id="4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6"/>
          <p:cNvSpPr>
            <a:spLocks noGrp="1" noChangeArrowheads="1"/>
          </p:cNvSpPr>
          <p:nvPr>
            <p:ph type="body" idx="4294967295"/>
          </p:nvPr>
        </p:nvSpPr>
        <p:spPr>
          <a:xfrm>
            <a:off x="323850" y="836613"/>
            <a:ext cx="8569325" cy="5761037"/>
          </a:xfrm>
        </p:spPr>
        <p:txBody>
          <a:bodyPr/>
          <a:lstStyle/>
          <a:p>
            <a:pPr marL="0" indent="0" eaLnBrk="1" hangingPunct="1">
              <a:buFontTx/>
              <a:buNone/>
            </a:pPr>
            <a:r>
              <a:rPr lang="en-US" altLang="zh-CN" sz="2400" b="1" smtClean="0">
                <a:solidFill>
                  <a:srgbClr val="0000CC"/>
                </a:solidFill>
              </a:rPr>
              <a:t>4．</a:t>
            </a:r>
            <a:r>
              <a:rPr lang="zh-CN" altLang="en-US" sz="2400" b="1" smtClean="0">
                <a:solidFill>
                  <a:srgbClr val="0000CC"/>
                </a:solidFill>
              </a:rPr>
              <a:t>封装后的</a:t>
            </a:r>
            <a:r>
              <a:rPr lang="en-US" altLang="zh-CN" sz="2400" b="1" smtClean="0">
                <a:solidFill>
                  <a:srgbClr val="0000CC"/>
                </a:solidFill>
              </a:rPr>
              <a:t>complex</a:t>
            </a:r>
            <a:r>
              <a:rPr lang="zh-CN" altLang="en-US" sz="2400" b="1" smtClean="0">
                <a:solidFill>
                  <a:srgbClr val="0000CC"/>
                </a:solidFill>
              </a:rPr>
              <a:t>类及其应用</a:t>
            </a:r>
            <a:endParaRPr lang="en-US" altLang="zh-CN" sz="2400" b="1" smtClean="0">
              <a:solidFill>
                <a:srgbClr val="0000CC"/>
              </a:solidFill>
            </a:endParaRPr>
          </a:p>
          <a:p>
            <a:pPr marL="0" indent="0">
              <a:buFontTx/>
              <a:buNone/>
            </a:pPr>
            <a:r>
              <a:rPr lang="en-US" altLang="zh-CN" sz="2000" smtClean="0"/>
              <a:t>#include&lt;iostream&gt;</a:t>
            </a:r>
            <a:endParaRPr lang="zh-CN" altLang="zh-CN" sz="2000" smtClean="0"/>
          </a:p>
          <a:p>
            <a:pPr marL="0" indent="0">
              <a:buFontTx/>
              <a:buNone/>
            </a:pPr>
            <a:r>
              <a:rPr lang="en-US" altLang="zh-CN" sz="2000" smtClean="0"/>
              <a:t>using namespace std;</a:t>
            </a:r>
            <a:endParaRPr lang="zh-CN" altLang="zh-CN" sz="2000" smtClean="0"/>
          </a:p>
          <a:p>
            <a:pPr marL="0" indent="0">
              <a:buFontTx/>
              <a:buNone/>
            </a:pPr>
            <a:r>
              <a:rPr lang="en-US" altLang="zh-CN" sz="2000" b="1" smtClean="0">
                <a:solidFill>
                  <a:srgbClr val="FF0000"/>
                </a:solidFill>
              </a:rPr>
              <a:t>class Complex{</a:t>
            </a:r>
            <a:endParaRPr lang="zh-CN" altLang="zh-CN" sz="2000" b="1" smtClean="0">
              <a:solidFill>
                <a:srgbClr val="FF0000"/>
              </a:solidFill>
            </a:endParaRPr>
          </a:p>
          <a:p>
            <a:pPr marL="0" indent="0">
              <a:buFontTx/>
              <a:buNone/>
            </a:pPr>
            <a:r>
              <a:rPr lang="en-US" altLang="zh-CN" sz="2000" b="1" smtClean="0">
                <a:solidFill>
                  <a:srgbClr val="0000CC"/>
                </a:solidFill>
              </a:rPr>
              <a:t>public:</a:t>
            </a:r>
            <a:endParaRPr lang="zh-CN" altLang="zh-CN" sz="2000" b="1" smtClean="0">
              <a:solidFill>
                <a:srgbClr val="0000CC"/>
              </a:solidFill>
            </a:endParaRPr>
          </a:p>
          <a:p>
            <a:pPr marL="0" indent="0">
              <a:buFontTx/>
              <a:buNone/>
            </a:pPr>
            <a:r>
              <a:rPr lang="en-US" altLang="zh-CN" sz="2000" smtClean="0"/>
              <a:t>	void display() { cout &lt;&lt; </a:t>
            </a:r>
            <a:r>
              <a:rPr lang="en-US" altLang="zh-CN" sz="2000" smtClean="0">
                <a:solidFill>
                  <a:srgbClr val="FF0000"/>
                </a:solidFill>
              </a:rPr>
              <a:t>real </a:t>
            </a:r>
            <a:r>
              <a:rPr lang="en-US" altLang="zh-CN" sz="2000" smtClean="0"/>
              <a:t>&lt;&lt; "+" &lt;&lt; </a:t>
            </a:r>
            <a:r>
              <a:rPr lang="en-US" altLang="zh-CN" sz="2000" smtClean="0">
                <a:solidFill>
                  <a:srgbClr val="FF0000"/>
                </a:solidFill>
              </a:rPr>
              <a:t>image </a:t>
            </a:r>
            <a:r>
              <a:rPr lang="en-US" altLang="zh-CN" sz="2000" smtClean="0"/>
              <a:t>&lt;&lt; "i" &lt;&lt; endl; }</a:t>
            </a:r>
            <a:endParaRPr lang="zh-CN" altLang="zh-CN" sz="2000" smtClean="0"/>
          </a:p>
          <a:p>
            <a:pPr marL="0" indent="0">
              <a:buFontTx/>
              <a:buNone/>
            </a:pPr>
            <a:r>
              <a:rPr lang="en-US" altLang="zh-CN" sz="2000" smtClean="0"/>
              <a:t>	void inputData() { </a:t>
            </a:r>
            <a:endParaRPr lang="zh-CN" altLang="zh-CN" sz="2000" smtClean="0"/>
          </a:p>
          <a:p>
            <a:pPr marL="0" indent="0">
              <a:buFontTx/>
              <a:buNone/>
            </a:pPr>
            <a:r>
              <a:rPr lang="en-US" altLang="zh-CN" sz="2000" smtClean="0"/>
              <a:t>		cout &lt;&lt; "input real:  "; 		　　cin &gt;&gt; </a:t>
            </a:r>
            <a:r>
              <a:rPr lang="en-US" altLang="zh-CN" sz="2000" smtClean="0">
                <a:solidFill>
                  <a:srgbClr val="FF0000"/>
                </a:solidFill>
              </a:rPr>
              <a:t>real;</a:t>
            </a:r>
            <a:endParaRPr lang="zh-CN" altLang="zh-CN" sz="2000" smtClean="0">
              <a:solidFill>
                <a:srgbClr val="FF0000"/>
              </a:solidFill>
            </a:endParaRPr>
          </a:p>
          <a:p>
            <a:pPr marL="0" indent="0">
              <a:buFontTx/>
              <a:buNone/>
            </a:pPr>
            <a:r>
              <a:rPr lang="en-US" altLang="zh-CN" sz="2000" smtClean="0"/>
              <a:t>		cout &lt;&lt; endl &lt;&lt; "input image:  ";	　　cin &gt;&gt; </a:t>
            </a:r>
            <a:r>
              <a:rPr lang="en-US" altLang="zh-CN" sz="2000" smtClean="0">
                <a:solidFill>
                  <a:srgbClr val="FF0000"/>
                </a:solidFill>
              </a:rPr>
              <a:t>image;</a:t>
            </a:r>
            <a:endParaRPr lang="zh-CN" altLang="zh-CN" sz="2000" smtClean="0">
              <a:solidFill>
                <a:srgbClr val="FF0000"/>
              </a:solidFill>
            </a:endParaRPr>
          </a:p>
          <a:p>
            <a:pPr marL="0" indent="0">
              <a:buFontTx/>
              <a:buNone/>
            </a:pPr>
            <a:r>
              <a:rPr lang="en-US" altLang="zh-CN" sz="2000" smtClean="0"/>
              <a:t>	}</a:t>
            </a:r>
            <a:endParaRPr lang="zh-CN" altLang="zh-CN" sz="2000" smtClean="0"/>
          </a:p>
          <a:p>
            <a:pPr marL="0" indent="0">
              <a:buFontTx/>
              <a:buNone/>
            </a:pPr>
            <a:r>
              <a:rPr lang="en-US" altLang="zh-CN" sz="2000" smtClean="0"/>
              <a:t>	void setImage(double i) {</a:t>
            </a:r>
            <a:r>
              <a:rPr lang="en-US" altLang="zh-CN" sz="2000" smtClean="0">
                <a:solidFill>
                  <a:srgbClr val="FF0000"/>
                </a:solidFill>
              </a:rPr>
              <a:t> image </a:t>
            </a:r>
            <a:r>
              <a:rPr lang="en-US" altLang="zh-CN" sz="2000" smtClean="0"/>
              <a:t>= i; }</a:t>
            </a:r>
            <a:endParaRPr lang="zh-CN" altLang="zh-CN" sz="2000" smtClean="0"/>
          </a:p>
          <a:p>
            <a:pPr marL="0" indent="0">
              <a:buFontTx/>
              <a:buNone/>
            </a:pPr>
            <a:r>
              <a:rPr lang="en-US" altLang="zh-CN" sz="2000" smtClean="0"/>
              <a:t>	void setReal(double r) { </a:t>
            </a:r>
            <a:r>
              <a:rPr lang="en-US" altLang="zh-CN" sz="2000" smtClean="0">
                <a:solidFill>
                  <a:srgbClr val="FF0000"/>
                </a:solidFill>
              </a:rPr>
              <a:t>real</a:t>
            </a:r>
            <a:r>
              <a:rPr lang="en-US" altLang="zh-CN" sz="2000" smtClean="0"/>
              <a:t> = r; }</a:t>
            </a:r>
            <a:endParaRPr lang="zh-CN" altLang="zh-CN" sz="2000" smtClean="0"/>
          </a:p>
          <a:p>
            <a:pPr marL="0" indent="0">
              <a:buFontTx/>
              <a:buNone/>
            </a:pPr>
            <a:r>
              <a:rPr lang="en-US" altLang="zh-CN" sz="2000" b="1" smtClean="0">
                <a:solidFill>
                  <a:srgbClr val="0000CC"/>
                </a:solidFill>
              </a:rPr>
              <a:t>private:</a:t>
            </a:r>
            <a:endParaRPr lang="zh-CN" altLang="zh-CN" sz="2000" b="1" smtClean="0">
              <a:solidFill>
                <a:srgbClr val="0000CC"/>
              </a:solidFill>
            </a:endParaRPr>
          </a:p>
          <a:p>
            <a:pPr marL="0" indent="0">
              <a:buFontTx/>
              <a:buNone/>
            </a:pPr>
            <a:r>
              <a:rPr lang="en-US" altLang="zh-CN" sz="2000" smtClean="0"/>
              <a:t>	double image;</a:t>
            </a:r>
            <a:endParaRPr lang="zh-CN" altLang="zh-CN" sz="2000" smtClean="0"/>
          </a:p>
          <a:p>
            <a:pPr marL="0" indent="0">
              <a:buFontTx/>
              <a:buNone/>
            </a:pPr>
            <a:r>
              <a:rPr lang="en-US" altLang="zh-CN" sz="2000" smtClean="0"/>
              <a:t>	double real;</a:t>
            </a:r>
            <a:endParaRPr lang="zh-CN" altLang="zh-CN" sz="2000" smtClean="0"/>
          </a:p>
          <a:p>
            <a:pPr marL="0" indent="0">
              <a:buFontTx/>
              <a:buNone/>
            </a:pPr>
            <a:r>
              <a:rPr lang="en-US" altLang="zh-CN" sz="2000" b="1" smtClean="0">
                <a:solidFill>
                  <a:srgbClr val="FF0000"/>
                </a:solidFill>
              </a:rPr>
              <a:t>};</a:t>
            </a:r>
            <a:endParaRPr lang="zh-CN" altLang="zh-CN" sz="2000" b="1" smtClean="0">
              <a:solidFill>
                <a:srgbClr val="FF0000"/>
              </a:solidFill>
            </a:endParaRPr>
          </a:p>
          <a:p>
            <a:pPr marL="0" indent="0" eaLnBrk="1" hangingPunct="1">
              <a:buFontTx/>
              <a:buNone/>
            </a:pPr>
            <a:endParaRPr lang="zh-CN" altLang="en-US" sz="1800" b="1" smtClean="0">
              <a:solidFill>
                <a:srgbClr val="0000CC"/>
              </a:solidFill>
            </a:endParaRPr>
          </a:p>
        </p:txBody>
      </p:sp>
      <p:sp>
        <p:nvSpPr>
          <p:cNvPr id="43010" name="Rectangle 2"/>
          <p:cNvSpPr txBox="1">
            <a:spLocks noChangeArrowheads="1"/>
          </p:cNvSpPr>
          <p:nvPr/>
        </p:nvSpPr>
        <p:spPr bwMode="auto">
          <a:xfrm>
            <a:off x="323850" y="0"/>
            <a:ext cx="8229600" cy="706438"/>
          </a:xfrm>
          <a:prstGeom prst="rect">
            <a:avLst/>
          </a:prstGeom>
          <a:noFill/>
          <a:ln w="9525">
            <a:noFill/>
            <a:miter lim="800000"/>
          </a:ln>
        </p:spPr>
        <p:txBody>
          <a:bodyPr anchor="ctr"/>
          <a:lstStyle/>
          <a:p>
            <a:pPr algn="ctr" eaLnBrk="0" hangingPunct="0"/>
            <a:r>
              <a:rPr lang="en-US" altLang="zh-CN" sz="4400" b="1">
                <a:solidFill>
                  <a:schemeClr val="tx2"/>
                </a:solidFill>
              </a:rPr>
              <a:t>3.2.2  </a:t>
            </a:r>
            <a:r>
              <a:rPr lang="en-US" altLang="zh-CN" sz="4400" b="1">
                <a:solidFill>
                  <a:srgbClr val="FF0000"/>
                </a:solidFill>
              </a:rPr>
              <a:t>class</a:t>
            </a:r>
            <a:endParaRPr lang="zh-CN" altLang="zh-CN" sz="4400" b="1">
              <a:solidFill>
                <a:srgbClr val="FF000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6"/>
          <p:cNvSpPr>
            <a:spLocks noGrp="1" noChangeArrowheads="1"/>
          </p:cNvSpPr>
          <p:nvPr>
            <p:ph type="body" idx="4294967295"/>
          </p:nvPr>
        </p:nvSpPr>
        <p:spPr>
          <a:xfrm>
            <a:off x="323850" y="836613"/>
            <a:ext cx="8569325" cy="5761037"/>
          </a:xfrm>
        </p:spPr>
        <p:txBody>
          <a:bodyPr/>
          <a:lstStyle/>
          <a:p>
            <a:pPr marL="0" indent="0">
              <a:buFontTx/>
              <a:buNone/>
            </a:pPr>
            <a:r>
              <a:rPr lang="en-US" altLang="zh-CN" sz="2800" dirty="0" smtClean="0"/>
              <a:t>void main() {</a:t>
            </a:r>
            <a:endParaRPr lang="zh-CN" altLang="zh-CN" sz="2800" dirty="0" smtClean="0"/>
          </a:p>
          <a:p>
            <a:pPr marL="0" indent="0">
              <a:buFontTx/>
              <a:buNone/>
            </a:pPr>
            <a:r>
              <a:rPr lang="en-US" altLang="zh-CN" sz="2800" dirty="0" smtClean="0"/>
              <a:t>	Complex c1;</a:t>
            </a:r>
            <a:endParaRPr lang="zh-CN" altLang="zh-CN" sz="2800" dirty="0" smtClean="0"/>
          </a:p>
          <a:p>
            <a:pPr marL="0" indent="0">
              <a:buFontTx/>
              <a:buNone/>
            </a:pPr>
            <a:r>
              <a:rPr lang="en-US" altLang="zh-CN" sz="2800" dirty="0" smtClean="0"/>
              <a:t>	//c1.image = 9.2</a:t>
            </a:r>
            <a:r>
              <a:rPr lang="en-US" altLang="zh-CN" sz="2400" dirty="0" smtClean="0">
                <a:solidFill>
                  <a:srgbClr val="FF0000"/>
                </a:solidFill>
              </a:rPr>
              <a:t>;         </a:t>
            </a:r>
            <a:r>
              <a:rPr lang="en-US" altLang="zh-CN" sz="2400" b="1" dirty="0" smtClean="0">
                <a:solidFill>
                  <a:srgbClr val="FF0000"/>
                </a:solidFill>
              </a:rPr>
              <a:t> //  </a:t>
            </a:r>
            <a:r>
              <a:rPr lang="zh-CN" altLang="zh-CN" sz="2400" b="1" dirty="0" smtClean="0">
                <a:solidFill>
                  <a:srgbClr val="FF0000"/>
                </a:solidFill>
              </a:rPr>
              <a:t>错误</a:t>
            </a:r>
            <a:r>
              <a:rPr lang="zh-CN" altLang="en-US" sz="2400" b="1" dirty="0" smtClean="0">
                <a:solidFill>
                  <a:srgbClr val="FF0000"/>
                </a:solidFill>
              </a:rPr>
              <a:t>，访问</a:t>
            </a:r>
            <a:r>
              <a:rPr lang="en-US" altLang="zh-CN" sz="2400" b="1" dirty="0" smtClean="0">
                <a:solidFill>
                  <a:srgbClr val="FF0000"/>
                </a:solidFill>
              </a:rPr>
              <a:t>private</a:t>
            </a:r>
            <a:r>
              <a:rPr lang="zh-CN" altLang="en-US" sz="2400" b="1" dirty="0" smtClean="0">
                <a:solidFill>
                  <a:srgbClr val="FF0000"/>
                </a:solidFill>
              </a:rPr>
              <a:t>成员</a:t>
            </a:r>
            <a:endParaRPr lang="zh-CN" altLang="zh-CN" sz="2400" b="1" dirty="0" smtClean="0">
              <a:solidFill>
                <a:srgbClr val="FF0000"/>
              </a:solidFill>
            </a:endParaRPr>
          </a:p>
          <a:p>
            <a:pPr marL="0" indent="0">
              <a:buFontTx/>
              <a:buNone/>
            </a:pPr>
            <a:r>
              <a:rPr lang="en-US" altLang="zh-CN" sz="2800" dirty="0" smtClean="0"/>
              <a:t>	c1.inputData();</a:t>
            </a:r>
            <a:endParaRPr lang="zh-CN" altLang="zh-CN" sz="2800" dirty="0" smtClean="0"/>
          </a:p>
          <a:p>
            <a:pPr marL="0" indent="0">
              <a:buFontTx/>
              <a:buNone/>
            </a:pPr>
            <a:r>
              <a:rPr lang="en-US" altLang="zh-CN" sz="2800" dirty="0" smtClean="0"/>
              <a:t>	c1.display();</a:t>
            </a:r>
            <a:endParaRPr lang="zh-CN" altLang="zh-CN" sz="2800" dirty="0" smtClean="0"/>
          </a:p>
          <a:p>
            <a:pPr marL="0" indent="0">
              <a:buFontTx/>
              <a:buNone/>
            </a:pPr>
            <a:r>
              <a:rPr lang="en-US" altLang="zh-CN" sz="2800" dirty="0" smtClean="0"/>
              <a:t>	c1.setImage(9.2);         </a:t>
            </a:r>
            <a:endParaRPr lang="zh-CN" altLang="zh-CN" sz="2800" dirty="0" smtClean="0"/>
          </a:p>
          <a:p>
            <a:pPr marL="0" indent="0">
              <a:buFontTx/>
              <a:buNone/>
            </a:pPr>
            <a:r>
              <a:rPr lang="en-US" altLang="zh-CN" sz="2800" dirty="0" smtClean="0"/>
              <a:t>	c1.setReal(5.3);</a:t>
            </a:r>
            <a:endParaRPr lang="zh-CN" altLang="zh-CN" sz="2800" dirty="0" smtClean="0"/>
          </a:p>
          <a:p>
            <a:pPr marL="0" indent="0">
              <a:buFontTx/>
              <a:buNone/>
            </a:pPr>
            <a:r>
              <a:rPr lang="en-US" altLang="zh-CN" sz="2800" dirty="0" smtClean="0"/>
              <a:t>	c1.display();	</a:t>
            </a:r>
            <a:endParaRPr lang="zh-CN" altLang="zh-CN" sz="2800" dirty="0" smtClean="0"/>
          </a:p>
          <a:p>
            <a:pPr marL="0" indent="0">
              <a:buFontTx/>
              <a:buNone/>
            </a:pPr>
            <a:r>
              <a:rPr lang="en-US" altLang="zh-CN" sz="2800" dirty="0" smtClean="0"/>
              <a:t>}</a:t>
            </a:r>
            <a:endParaRPr lang="zh-CN" altLang="zh-CN" sz="2800" dirty="0" smtClean="0"/>
          </a:p>
          <a:p>
            <a:pPr marL="0" indent="0" eaLnBrk="1" hangingPunct="1">
              <a:buFontTx/>
              <a:buNone/>
            </a:pPr>
            <a:endParaRPr lang="zh-CN" altLang="en-US" sz="2400" dirty="0" smtClean="0"/>
          </a:p>
        </p:txBody>
      </p:sp>
      <p:sp>
        <p:nvSpPr>
          <p:cNvPr id="44034" name="Rectangle 2"/>
          <p:cNvSpPr txBox="1">
            <a:spLocks noChangeArrowheads="1"/>
          </p:cNvSpPr>
          <p:nvPr/>
        </p:nvSpPr>
        <p:spPr bwMode="auto">
          <a:xfrm>
            <a:off x="323850" y="0"/>
            <a:ext cx="8229600" cy="706438"/>
          </a:xfrm>
          <a:prstGeom prst="rect">
            <a:avLst/>
          </a:prstGeom>
          <a:noFill/>
          <a:ln w="9525">
            <a:noFill/>
            <a:miter lim="800000"/>
          </a:ln>
        </p:spPr>
        <p:txBody>
          <a:bodyPr anchor="ctr"/>
          <a:lstStyle/>
          <a:p>
            <a:pPr algn="ctr" eaLnBrk="0" hangingPunct="0"/>
            <a:r>
              <a:rPr lang="en-US" altLang="zh-CN" sz="4400" b="1">
                <a:solidFill>
                  <a:schemeClr val="tx2"/>
                </a:solidFill>
              </a:rPr>
              <a:t>3.2.2  </a:t>
            </a:r>
            <a:r>
              <a:rPr lang="en-US" altLang="zh-CN" sz="4400" b="1">
                <a:solidFill>
                  <a:srgbClr val="FF0000"/>
                </a:solidFill>
              </a:rPr>
              <a:t>class</a:t>
            </a:r>
            <a:endParaRPr lang="zh-CN" altLang="zh-CN" sz="4400" b="1">
              <a:solidFill>
                <a:srgbClr val="FF0000"/>
              </a:solidFill>
            </a:endParaRPr>
          </a:p>
        </p:txBody>
      </p:sp>
      <p:sp>
        <p:nvSpPr>
          <p:cNvPr id="2" name="对话气泡: 矩形 1"/>
          <p:cNvSpPr/>
          <p:nvPr/>
        </p:nvSpPr>
        <p:spPr>
          <a:xfrm>
            <a:off x="5356225" y="2565400"/>
            <a:ext cx="3527425" cy="2663825"/>
          </a:xfrm>
          <a:prstGeom prst="wedgeRectCallout">
            <a:avLst>
              <a:gd name="adj1" fmla="val -74930"/>
              <a:gd name="adj2" fmla="val -12110"/>
            </a:avLst>
          </a:prstGeom>
          <a:gradFill>
            <a:gsLst>
              <a:gs pos="69375">
                <a:srgbClr val="F3A6D1"/>
              </a:gs>
              <a:gs pos="64750">
                <a:srgbClr val="F4ABD4"/>
              </a:gs>
              <a:gs pos="55500">
                <a:srgbClr val="F5B5D9"/>
              </a:gs>
              <a:gs pos="37000">
                <a:srgbClr val="F8CA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dirty="0">
                <a:solidFill>
                  <a:srgbClr val="FF0000"/>
                </a:solidFill>
              </a:rPr>
              <a:t>成员函数的访问方法</a:t>
            </a:r>
            <a:endParaRPr lang="en-US" altLang="zh-CN" sz="2400" b="1" dirty="0">
              <a:solidFill>
                <a:srgbClr val="FF0000"/>
              </a:solidFill>
            </a:endParaRPr>
          </a:p>
          <a:p>
            <a:pPr algn="ctr" eaLnBrk="0" hangingPunct="0">
              <a:defRPr/>
            </a:pPr>
            <a:endParaRPr lang="en-US" altLang="zh-CN" sz="2400" b="1" dirty="0">
              <a:solidFill>
                <a:srgbClr val="FF0000"/>
              </a:solidFill>
            </a:endParaRPr>
          </a:p>
          <a:p>
            <a:pPr algn="ctr" eaLnBrk="0" hangingPunct="0">
              <a:defRPr/>
            </a:pPr>
            <a:r>
              <a:rPr lang="zh-CN" altLang="en-US" sz="2400" b="1" dirty="0">
                <a:solidFill>
                  <a:schemeClr val="tx1"/>
                </a:solidFill>
              </a:rPr>
              <a:t>　　在类外，通过对象成员访问符</a:t>
            </a:r>
            <a:r>
              <a:rPr lang="zh-CN" altLang="en-US" sz="3200" b="1" dirty="0">
                <a:solidFill>
                  <a:schemeClr val="tx1"/>
                </a:solidFill>
              </a:rPr>
              <a:t>“</a:t>
            </a:r>
            <a:r>
              <a:rPr lang="en-US" altLang="zh-CN" sz="3200" b="1" dirty="0">
                <a:solidFill>
                  <a:schemeClr val="tx1"/>
                </a:solidFill>
              </a:rPr>
              <a:t>.</a:t>
            </a:r>
            <a:r>
              <a:rPr lang="zh-CN" altLang="en-US" sz="3200" b="1" dirty="0">
                <a:solidFill>
                  <a:schemeClr val="tx1"/>
                </a:solidFill>
              </a:rPr>
              <a:t>”</a:t>
            </a:r>
            <a:r>
              <a:rPr lang="zh-CN" altLang="en-US" sz="2400" b="1" dirty="0">
                <a:solidFill>
                  <a:schemeClr val="tx1"/>
                </a:solidFill>
              </a:rPr>
              <a:t>调用</a:t>
            </a:r>
            <a:r>
              <a:rPr lang="en-US" altLang="zh-CN" sz="2400" b="1" dirty="0">
                <a:solidFill>
                  <a:schemeClr val="tx1"/>
                </a:solidFill>
              </a:rPr>
              <a:t>public</a:t>
            </a:r>
            <a:r>
              <a:rPr lang="zh-CN" altLang="en-US" sz="2400" b="1" dirty="0">
                <a:solidFill>
                  <a:schemeClr val="tx1"/>
                </a:solidFill>
              </a:rPr>
              <a:t>成员</a:t>
            </a:r>
            <a:endParaRPr lang="zh-CN" altLang="en-US" sz="2400" b="1" dirty="0">
              <a:solidFill>
                <a:schemeClr val="tx1"/>
              </a:solidFill>
            </a:endParaRPr>
          </a:p>
        </p:txBody>
      </p:sp>
      <p:sp>
        <p:nvSpPr>
          <p:cNvPr id="3" name="椭圆 2"/>
          <p:cNvSpPr/>
          <p:nvPr/>
        </p:nvSpPr>
        <p:spPr>
          <a:xfrm>
            <a:off x="468313" y="2349500"/>
            <a:ext cx="3959225" cy="27352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457200" y="73025"/>
            <a:ext cx="8229600" cy="811213"/>
          </a:xfrm>
        </p:spPr>
        <p:txBody>
          <a:bodyPr/>
          <a:lstStyle/>
          <a:p>
            <a:r>
              <a:rPr lang="en-US" altLang="zh-CN" b="1" smtClean="0"/>
              <a:t>3.1.1 </a:t>
            </a:r>
            <a:r>
              <a:rPr lang="zh-CN" altLang="zh-CN" b="1" smtClean="0">
                <a:solidFill>
                  <a:srgbClr val="FF0000"/>
                </a:solidFill>
              </a:rPr>
              <a:t>抽象</a:t>
            </a:r>
            <a:endParaRPr lang="zh-CN" altLang="en-US" smtClean="0">
              <a:solidFill>
                <a:srgbClr val="FF0000"/>
              </a:solidFill>
            </a:endParaRPr>
          </a:p>
        </p:txBody>
      </p:sp>
      <p:sp>
        <p:nvSpPr>
          <p:cNvPr id="3" name="内容占位符 2"/>
          <p:cNvSpPr>
            <a:spLocks noGrp="1"/>
          </p:cNvSpPr>
          <p:nvPr>
            <p:ph idx="1"/>
          </p:nvPr>
        </p:nvSpPr>
        <p:spPr>
          <a:xfrm>
            <a:off x="96838" y="777875"/>
            <a:ext cx="8948737" cy="5168900"/>
          </a:xfrm>
        </p:spPr>
        <p:txBody>
          <a:bodyPr/>
          <a:lstStyle/>
          <a:p>
            <a:pPr marL="0" indent="0">
              <a:buFontTx/>
              <a:buNone/>
              <a:defRPr/>
            </a:pPr>
            <a:endParaRPr lang="en-US" altLang="zh-CN" sz="2200" b="1" dirty="0"/>
          </a:p>
          <a:p>
            <a:pPr marL="0" indent="0">
              <a:buFontTx/>
              <a:buNone/>
              <a:defRPr/>
            </a:pPr>
            <a:r>
              <a:rPr lang="en-US" altLang="zh-CN" b="1" dirty="0">
                <a:solidFill>
                  <a:srgbClr val="0000CC"/>
                </a:solidFill>
              </a:rPr>
              <a:t>2．</a:t>
            </a:r>
            <a:r>
              <a:rPr lang="zh-CN" altLang="en-US" b="1" dirty="0">
                <a:solidFill>
                  <a:srgbClr val="0000CC"/>
                </a:solidFill>
              </a:rPr>
              <a:t>抽象的类型</a:t>
            </a:r>
            <a:endParaRPr lang="en-US" altLang="zh-CN" b="1" dirty="0">
              <a:solidFill>
                <a:srgbClr val="0000CC"/>
              </a:solidFill>
            </a:endParaRPr>
          </a:p>
          <a:p>
            <a:pPr lvl="1" indent="-342900">
              <a:defRPr/>
            </a:pPr>
            <a:r>
              <a:rPr lang="zh-CN" altLang="en-US" b="1" dirty="0"/>
              <a:t>过程抽象</a:t>
            </a:r>
            <a:endParaRPr lang="en-US" altLang="zh-CN" b="1" dirty="0"/>
          </a:p>
          <a:p>
            <a:pPr lvl="1" indent="-342900">
              <a:defRPr/>
            </a:pPr>
            <a:r>
              <a:rPr lang="zh-CN" altLang="en-US" b="1" dirty="0"/>
              <a:t>数据抽象</a:t>
            </a:r>
            <a:endParaRPr lang="zh-CN" altLang="en-US" b="1" dirty="0">
              <a:cs typeface="+mn-ea"/>
            </a:endParaRPr>
          </a:p>
          <a:p>
            <a:pPr marL="0" indent="0">
              <a:buFontTx/>
              <a:buNone/>
              <a:defRPr/>
            </a:pPr>
            <a:r>
              <a:rPr lang="en-US" altLang="zh-CN" b="1" dirty="0">
                <a:solidFill>
                  <a:srgbClr val="0000CC"/>
                </a:solidFill>
              </a:rPr>
              <a:t>3．</a:t>
            </a:r>
            <a:r>
              <a:rPr lang="zh-CN" altLang="en-US" b="1" dirty="0">
                <a:solidFill>
                  <a:srgbClr val="0000CC"/>
                </a:solidFill>
              </a:rPr>
              <a:t>抽象的结果</a:t>
            </a:r>
            <a:endParaRPr lang="en-US" altLang="zh-CN" b="1" dirty="0">
              <a:solidFill>
                <a:srgbClr val="0000CC"/>
              </a:solidFill>
            </a:endParaRPr>
          </a:p>
          <a:p>
            <a:pPr lvl="1">
              <a:defRPr/>
            </a:pPr>
            <a:r>
              <a:rPr lang="zh-CN" altLang="en-US" sz="2400" b="1" dirty="0"/>
              <a:t>形成对事物的</a:t>
            </a:r>
            <a:r>
              <a:rPr lang="en-US" altLang="zh-CN" sz="2400" b="1" dirty="0"/>
              <a:t>ADT</a:t>
            </a:r>
            <a:r>
              <a:rPr lang="zh-CN" altLang="en-US" sz="2400" b="1" dirty="0"/>
              <a:t>描述，</a:t>
            </a:r>
            <a:r>
              <a:rPr lang="zh-CN" altLang="en-US" sz="2400" b="1" dirty="0">
                <a:solidFill>
                  <a:srgbClr val="FF0000"/>
                </a:solidFill>
              </a:rPr>
              <a:t>设计出了能够代表客观事物特征和行为的类的接口</a:t>
            </a:r>
            <a:r>
              <a:rPr lang="zh-CN" altLang="en-US" sz="2400" b="1" dirty="0"/>
              <a:t>。其它对象通过此接口能够了解到此</a:t>
            </a:r>
            <a:r>
              <a:rPr lang="en-US" altLang="zh-CN" sz="2400" b="1" dirty="0"/>
              <a:t>ADT</a:t>
            </a:r>
            <a:r>
              <a:rPr lang="zh-CN" altLang="en-US" sz="2400" b="1" dirty="0"/>
              <a:t>是什么类型的对象，具有什么特征和功能，以及使用这些功能</a:t>
            </a:r>
            <a:r>
              <a:rPr lang="en-US" altLang="zh-CN" sz="2400" b="1" dirty="0"/>
              <a:t>(</a:t>
            </a:r>
            <a:r>
              <a:rPr lang="zh-CN" altLang="en-US" sz="2400" b="1" dirty="0"/>
              <a:t>接口函数</a:t>
            </a:r>
            <a:r>
              <a:rPr lang="en-US" altLang="zh-CN" sz="2400" b="1" dirty="0"/>
              <a:t>)</a:t>
            </a:r>
            <a:r>
              <a:rPr lang="zh-CN" altLang="en-US" sz="2400" b="1" dirty="0"/>
              <a:t>的方法。</a:t>
            </a:r>
            <a:endParaRPr lang="en-US" altLang="zh-CN" sz="2400" b="1" dirty="0"/>
          </a:p>
          <a:p>
            <a:pPr lvl="1">
              <a:defRPr/>
            </a:pPr>
            <a:r>
              <a:rPr lang="zh-CN" altLang="en-US" sz="2400" b="1" dirty="0"/>
              <a:t>但是，</a:t>
            </a:r>
            <a:r>
              <a:rPr lang="zh-CN" altLang="en-US" sz="2400" b="1" dirty="0">
                <a:solidFill>
                  <a:srgbClr val="FF0000"/>
                </a:solidFill>
              </a:rPr>
              <a:t>抽象并未实现类的内部细节</a:t>
            </a:r>
            <a:r>
              <a:rPr lang="en-US" altLang="zh-CN" sz="2400" b="1" dirty="0">
                <a:solidFill>
                  <a:srgbClr val="FF0000"/>
                </a:solidFill>
              </a:rPr>
              <a:t>(</a:t>
            </a:r>
            <a:r>
              <a:rPr lang="zh-CN" altLang="en-US" sz="2400" b="1" dirty="0"/>
              <a:t>包括特征数据的定义和接口函数的实现</a:t>
            </a:r>
            <a:r>
              <a:rPr lang="en-US" altLang="zh-CN" sz="2400" b="1" dirty="0"/>
              <a:t>)</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323850" y="908050"/>
            <a:ext cx="8640763" cy="5472113"/>
          </a:xfrm>
        </p:spPr>
        <p:txBody>
          <a:bodyPr/>
          <a:lstStyle/>
          <a:p>
            <a:pPr eaLnBrk="1" hangingPunct="1">
              <a:lnSpc>
                <a:spcPct val="80000"/>
              </a:lnSpc>
              <a:buFontTx/>
              <a:buNone/>
            </a:pPr>
            <a:r>
              <a:rPr lang="zh-CN" altLang="en-US" b="1" dirty="0" smtClean="0">
                <a:solidFill>
                  <a:srgbClr val="0000CC"/>
                </a:solidFill>
              </a:rPr>
              <a:t>１．数据成员的类型</a:t>
            </a:r>
            <a:endParaRPr lang="en-US" altLang="zh-CN" b="1" dirty="0" smtClean="0">
              <a:solidFill>
                <a:srgbClr val="0000CC"/>
              </a:solidFill>
            </a:endParaRPr>
          </a:p>
          <a:p>
            <a:pPr lvl="1" eaLnBrk="1" hangingPunct="1"/>
            <a:r>
              <a:rPr lang="en-US" altLang="zh-CN" b="1" dirty="0" smtClean="0"/>
              <a:t> </a:t>
            </a:r>
            <a:r>
              <a:rPr lang="zh-CN" altLang="en-US" b="1" dirty="0" smtClean="0">
                <a:solidFill>
                  <a:schemeClr val="accent2"/>
                </a:solidFill>
              </a:rPr>
              <a:t>数据成员可以是任何数据类型</a:t>
            </a:r>
            <a:r>
              <a:rPr lang="zh-CN" altLang="en-US" b="1" dirty="0" smtClean="0"/>
              <a:t>，如整型、浮点型、字符型、数组、指针、引用等，也可以是</a:t>
            </a:r>
            <a:r>
              <a:rPr lang="zh-CN" altLang="en-US" b="1" dirty="0" smtClean="0">
                <a:solidFill>
                  <a:srgbClr val="0000CC"/>
                </a:solidFill>
              </a:rPr>
              <a:t>另外一个类</a:t>
            </a:r>
            <a:r>
              <a:rPr lang="zh-CN" altLang="en-US" b="1" dirty="0" smtClean="0"/>
              <a:t>的对象或指向对象的指针。</a:t>
            </a:r>
            <a:endParaRPr lang="en-US" altLang="zh-CN" b="1" dirty="0" smtClean="0"/>
          </a:p>
          <a:p>
            <a:pPr lvl="1" eaLnBrk="1" hangingPunct="1"/>
            <a:r>
              <a:rPr lang="zh-CN" altLang="en-US" b="1" dirty="0" smtClean="0"/>
              <a:t>数据成员可以是指向</a:t>
            </a:r>
            <a:r>
              <a:rPr lang="zh-CN" altLang="en-US" b="1" dirty="0" smtClean="0">
                <a:solidFill>
                  <a:srgbClr val="0000CC"/>
                </a:solidFill>
              </a:rPr>
              <a:t>自身类的指针或引用，</a:t>
            </a:r>
            <a:r>
              <a:rPr lang="zh-CN" altLang="en-US" b="1" dirty="0" smtClean="0">
                <a:solidFill>
                  <a:srgbClr val="FF3300"/>
                </a:solidFill>
              </a:rPr>
              <a:t>不能是自身类的对象</a:t>
            </a:r>
            <a:r>
              <a:rPr lang="zh-CN" altLang="en-US" b="1" dirty="0" smtClean="0"/>
              <a:t>。</a:t>
            </a:r>
            <a:endParaRPr lang="en-US" altLang="zh-CN" b="1" dirty="0" smtClean="0"/>
          </a:p>
          <a:p>
            <a:pPr lvl="1" eaLnBrk="1" hangingPunct="1"/>
            <a:r>
              <a:rPr lang="zh-CN" altLang="en-US" b="1" dirty="0" smtClean="0">
                <a:solidFill>
                  <a:srgbClr val="0000CC"/>
                </a:solidFill>
              </a:rPr>
              <a:t>可</a:t>
            </a:r>
            <a:r>
              <a:rPr lang="zh-CN" altLang="zh-CN" b="1" dirty="0" smtClean="0">
                <a:solidFill>
                  <a:srgbClr val="0000CC"/>
                </a:solidFill>
              </a:rPr>
              <a:t>以是</a:t>
            </a:r>
            <a:r>
              <a:rPr lang="en-US" altLang="zh-CN" b="1" dirty="0" err="1" smtClean="0">
                <a:solidFill>
                  <a:srgbClr val="0000CC"/>
                </a:solidFill>
              </a:rPr>
              <a:t>const</a:t>
            </a:r>
            <a:r>
              <a:rPr lang="zh-CN" altLang="zh-CN" b="1" dirty="0" smtClean="0"/>
              <a:t>常量，可以用</a:t>
            </a:r>
            <a:r>
              <a:rPr lang="en-US" altLang="zh-CN" b="1" dirty="0" err="1" smtClean="0"/>
              <a:t>decltype</a:t>
            </a:r>
            <a:r>
              <a:rPr lang="zh-CN" altLang="zh-CN" b="1" dirty="0" smtClean="0"/>
              <a:t>推断定义，但</a:t>
            </a:r>
            <a:r>
              <a:rPr lang="zh-CN" altLang="zh-CN" b="1" dirty="0" smtClean="0">
                <a:solidFill>
                  <a:srgbClr val="FF0000"/>
                </a:solidFill>
              </a:rPr>
              <a:t>不能是</a:t>
            </a:r>
            <a:r>
              <a:rPr lang="en-US" altLang="zh-CN" b="1" dirty="0" err="1" smtClean="0">
                <a:solidFill>
                  <a:srgbClr val="FF0000"/>
                </a:solidFill>
              </a:rPr>
              <a:t>constexpr</a:t>
            </a:r>
            <a:r>
              <a:rPr lang="zh-CN" altLang="zh-CN" b="1" dirty="0" smtClean="0">
                <a:solidFill>
                  <a:srgbClr val="FF0000"/>
                </a:solidFill>
              </a:rPr>
              <a:t>常量，不能用</a:t>
            </a:r>
            <a:r>
              <a:rPr lang="en-US" altLang="zh-CN" b="1" dirty="0" smtClean="0">
                <a:solidFill>
                  <a:srgbClr val="FF0000"/>
                </a:solidFill>
              </a:rPr>
              <a:t>auto</a:t>
            </a:r>
            <a:r>
              <a:rPr lang="zh-CN" altLang="zh-CN" b="1" dirty="0" smtClean="0">
                <a:solidFill>
                  <a:srgbClr val="FF0000"/>
                </a:solidFill>
              </a:rPr>
              <a:t>推断定义</a:t>
            </a:r>
            <a:r>
              <a:rPr lang="zh-CN" altLang="zh-CN" b="1" dirty="0" smtClean="0"/>
              <a:t>。</a:t>
            </a:r>
            <a:endParaRPr lang="en-US" altLang="zh-CN" b="1" dirty="0" smtClean="0"/>
          </a:p>
          <a:p>
            <a:pPr lvl="1" eaLnBrk="1" hangingPunct="1"/>
            <a:endParaRPr lang="en-US" altLang="zh-CN" b="1" dirty="0" smtClean="0"/>
          </a:p>
          <a:p>
            <a:pPr lvl="1" eaLnBrk="1" hangingPunct="1"/>
            <a:r>
              <a:rPr lang="zh-CN" altLang="en-US" b="1" dirty="0" smtClean="0"/>
              <a:t>此外，数据成员</a:t>
            </a:r>
            <a:r>
              <a:rPr lang="zh-CN" altLang="en-US" b="1" dirty="0" smtClean="0">
                <a:solidFill>
                  <a:srgbClr val="FF3300"/>
                </a:solidFill>
              </a:rPr>
              <a:t>不能指定为寄存器（</a:t>
            </a:r>
            <a:r>
              <a:rPr lang="en-US" altLang="zh-CN" b="1" dirty="0" smtClean="0">
                <a:solidFill>
                  <a:srgbClr val="FF3300"/>
                </a:solidFill>
              </a:rPr>
              <a:t>register</a:t>
            </a:r>
            <a:r>
              <a:rPr lang="zh-CN" altLang="en-US" b="1" dirty="0" smtClean="0">
                <a:solidFill>
                  <a:srgbClr val="FF3300"/>
                </a:solidFill>
              </a:rPr>
              <a:t>）和外部（</a:t>
            </a:r>
            <a:r>
              <a:rPr lang="en-US" altLang="zh-CN" b="1" dirty="0" smtClean="0">
                <a:solidFill>
                  <a:srgbClr val="FF3300"/>
                </a:solidFill>
              </a:rPr>
              <a:t>extern</a:t>
            </a:r>
            <a:r>
              <a:rPr lang="zh-CN" altLang="en-US" b="1" dirty="0" smtClean="0">
                <a:solidFill>
                  <a:srgbClr val="FF3300"/>
                </a:solidFill>
              </a:rPr>
              <a:t>）</a:t>
            </a:r>
            <a:r>
              <a:rPr lang="zh-CN" altLang="en-US" b="1" dirty="0" smtClean="0"/>
              <a:t>存储类型。</a:t>
            </a:r>
            <a:endParaRPr lang="zh-CN" altLang="en-US" b="1" dirty="0" smtClean="0"/>
          </a:p>
          <a:p>
            <a:pPr lvl="1" eaLnBrk="1" hangingPunct="1"/>
            <a:endParaRPr lang="en-US" altLang="zh-CN" b="1" dirty="0" smtClean="0"/>
          </a:p>
        </p:txBody>
      </p:sp>
      <p:sp>
        <p:nvSpPr>
          <p:cNvPr id="1026" name="Rectangle 2"/>
          <p:cNvSpPr>
            <a:spLocks noChangeArrowheads="1"/>
          </p:cNvSpPr>
          <p:nvPr/>
        </p:nvSpPr>
        <p:spPr bwMode="auto">
          <a:xfrm>
            <a:off x="684213" y="188913"/>
            <a:ext cx="7772400" cy="503237"/>
          </a:xfrm>
          <a:prstGeom prst="rect">
            <a:avLst/>
          </a:prstGeom>
          <a:noFill/>
          <a:ln>
            <a:noFill/>
          </a:ln>
          <a:effectLst/>
        </p:spPr>
        <p:txBody>
          <a:bodyPr anchor="ctr"/>
          <a:lstStyle/>
          <a:p>
            <a:pPr algn="ctr">
              <a:defRPr/>
            </a:pPr>
            <a:r>
              <a:rPr lang="zh-CN" altLang="en-US" sz="4400" b="1" dirty="0">
                <a:solidFill>
                  <a:schemeClr val="tx2"/>
                </a:solidFill>
                <a:effectLst>
                  <a:outerShdw blurRad="38100" dist="38100" dir="2700000" algn="tl">
                    <a:srgbClr val="C0C0C0"/>
                  </a:outerShdw>
                </a:effectLst>
                <a:latin typeface="Arial" panose="020B0604020202020204" pitchFamily="34" charset="0"/>
                <a:ea typeface="宋体" pitchFamily="2" charset="-122"/>
              </a:rPr>
              <a:t>３</a:t>
            </a:r>
            <a:r>
              <a:rPr lang="en-US" altLang="zh-CN" sz="4400" b="1" dirty="0">
                <a:solidFill>
                  <a:schemeClr val="tx2"/>
                </a:solidFill>
                <a:effectLst>
                  <a:outerShdw blurRad="38100" dist="38100" dir="2700000" algn="tl">
                    <a:srgbClr val="C0C0C0"/>
                  </a:outerShdw>
                </a:effectLst>
                <a:latin typeface="Arial" panose="020B0604020202020204" pitchFamily="34" charset="0"/>
                <a:ea typeface="宋体" pitchFamily="2" charset="-122"/>
              </a:rPr>
              <a:t>.3  </a:t>
            </a:r>
            <a:r>
              <a:rPr lang="zh-CN" altLang="en-US" sz="4400" b="1" dirty="0">
                <a:solidFill>
                  <a:srgbClr val="FF3300"/>
                </a:solidFill>
                <a:effectLst>
                  <a:outerShdw blurRad="38100" dist="38100" dir="2700000" algn="tl">
                    <a:srgbClr val="C0C0C0"/>
                  </a:outerShdw>
                </a:effectLst>
                <a:latin typeface="Arial" panose="020B0604020202020204" pitchFamily="34" charset="0"/>
                <a:ea typeface="宋体" pitchFamily="2" charset="-122"/>
              </a:rPr>
              <a:t>数据成员</a:t>
            </a:r>
            <a:endParaRPr lang="en-US" altLang="zh-CN" sz="4400" b="1" dirty="0">
              <a:solidFill>
                <a:srgbClr val="FF3300"/>
              </a:solidFill>
              <a:effectLst>
                <a:outerShdw blurRad="38100" dist="38100" dir="2700000" algn="tl">
                  <a:srgbClr val="C0C0C0"/>
                </a:outerShdw>
              </a:effectLst>
              <a:latin typeface="Arial" panose="020B0604020202020204"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 calcmode="lin" valueType="num">
                                      <p:cBhvr additive="base">
                                        <p:cTn id="7" dur="5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 calcmode="lin" valueType="num">
                                      <p:cBhvr additive="base">
                                        <p:cTn id="13"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xEl>
                                              <p:pRg st="3" end="3"/>
                                            </p:txEl>
                                          </p:spTgt>
                                        </p:tgtEl>
                                        <p:attrNameLst>
                                          <p:attrName>style.visibility</p:attrName>
                                        </p:attrNameLst>
                                      </p:cBhvr>
                                      <p:to>
                                        <p:strVal val="visible"/>
                                      </p:to>
                                    </p:set>
                                    <p:anim calcmode="lin" valueType="num">
                                      <p:cBhvr additive="base">
                                        <p:cTn id="19"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2">
                                            <p:txEl>
                                              <p:pRg st="5" end="5"/>
                                            </p:txEl>
                                          </p:spTgt>
                                        </p:tgtEl>
                                        <p:attrNameLst>
                                          <p:attrName>style.visibility</p:attrName>
                                        </p:attrNameLst>
                                      </p:cBhvr>
                                      <p:to>
                                        <p:strVal val="visible"/>
                                      </p:to>
                                    </p:set>
                                    <p:anim calcmode="lin" valueType="num">
                                      <p:cBhvr additive="base">
                                        <p:cTn id="25" dur="500" fill="hold"/>
                                        <p:tgtEl>
                                          <p:spTgt spid="1024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noChangeArrowheads="1"/>
          </p:cNvSpPr>
          <p:nvPr>
            <p:ph type="body" idx="4294967295"/>
          </p:nvPr>
        </p:nvSpPr>
        <p:spPr>
          <a:xfrm>
            <a:off x="323850" y="908050"/>
            <a:ext cx="8640763" cy="5472113"/>
          </a:xfrm>
        </p:spPr>
        <p:txBody>
          <a:bodyPr/>
          <a:lstStyle/>
          <a:p>
            <a:pPr lvl="1"/>
            <a:r>
              <a:rPr lang="zh-CN" altLang="en-US" b="1" dirty="0" smtClean="0">
                <a:solidFill>
                  <a:srgbClr val="0000CC"/>
                </a:solidFill>
              </a:rPr>
              <a:t>分析类</a:t>
            </a:r>
            <a:r>
              <a:rPr lang="en-US" altLang="zh-CN" b="1" dirty="0" smtClean="0">
                <a:solidFill>
                  <a:srgbClr val="0000CC"/>
                </a:solidFill>
              </a:rPr>
              <a:t>B</a:t>
            </a:r>
            <a:r>
              <a:rPr lang="zh-CN" altLang="en-US" b="1" dirty="0" smtClean="0">
                <a:solidFill>
                  <a:srgbClr val="0000CC"/>
                </a:solidFill>
              </a:rPr>
              <a:t>数据成员错误的原因</a:t>
            </a:r>
            <a:endParaRPr lang="en-US" altLang="zh-CN" b="1" dirty="0" smtClean="0">
              <a:solidFill>
                <a:srgbClr val="0000CC"/>
              </a:solidFill>
            </a:endParaRPr>
          </a:p>
          <a:p>
            <a:pPr marL="0" indent="0">
              <a:buFontTx/>
              <a:buNone/>
            </a:pPr>
            <a:r>
              <a:rPr lang="en-US" altLang="zh-CN" sz="2000" dirty="0" smtClean="0"/>
              <a:t>class A{</a:t>
            </a:r>
            <a:r>
              <a:rPr lang="zh-CN" altLang="zh-CN" sz="2000" dirty="0" smtClean="0"/>
              <a:t>……</a:t>
            </a:r>
            <a:r>
              <a:rPr lang="en-US" altLang="zh-CN" sz="2000" dirty="0" smtClean="0"/>
              <a:t>};</a:t>
            </a:r>
            <a:endParaRPr lang="zh-CN" altLang="zh-CN" sz="2000" dirty="0" smtClean="0"/>
          </a:p>
          <a:p>
            <a:pPr marL="0" indent="0">
              <a:buFontTx/>
              <a:buNone/>
            </a:pPr>
            <a:r>
              <a:rPr lang="en-US" altLang="zh-CN" sz="2000" dirty="0" smtClean="0"/>
              <a:t>class B{</a:t>
            </a:r>
            <a:endParaRPr lang="zh-CN" altLang="zh-CN" sz="2000" dirty="0" smtClean="0"/>
          </a:p>
          <a:p>
            <a:pPr marL="0" indent="0">
              <a:buFontTx/>
              <a:buNone/>
            </a:pPr>
            <a:r>
              <a:rPr lang="en-US" altLang="zh-CN" sz="2000" dirty="0" smtClean="0"/>
              <a:t>private:</a:t>
            </a:r>
            <a:endParaRPr lang="zh-CN" altLang="zh-CN" sz="2000" dirty="0" smtClean="0"/>
          </a:p>
          <a:p>
            <a:pPr marL="0" indent="0">
              <a:buFontTx/>
              <a:buNone/>
            </a:pPr>
            <a:r>
              <a:rPr lang="en-US" altLang="zh-CN" sz="2000" dirty="0" smtClean="0"/>
              <a:t>	</a:t>
            </a:r>
            <a:r>
              <a:rPr lang="en-US" altLang="zh-CN" sz="2000" dirty="0" err="1" smtClean="0"/>
              <a:t>int</a:t>
            </a:r>
            <a:r>
              <a:rPr lang="en-US" altLang="zh-CN" sz="2000" dirty="0" smtClean="0"/>
              <a:t> a;</a:t>
            </a:r>
            <a:endParaRPr lang="zh-CN" altLang="zh-CN" sz="2000" dirty="0" smtClean="0"/>
          </a:p>
          <a:p>
            <a:pPr marL="0" indent="0">
              <a:buFontTx/>
              <a:buNone/>
            </a:pPr>
            <a:r>
              <a:rPr lang="en-US" altLang="zh-CN" sz="2000" dirty="0" smtClean="0"/>
              <a:t>	A  *obja1,obja2;       	//</a:t>
            </a:r>
            <a:r>
              <a:rPr lang="zh-CN" altLang="zh-CN" sz="2000" dirty="0" smtClean="0"/>
              <a:t>正确</a:t>
            </a:r>
            <a:endParaRPr lang="zh-CN" altLang="zh-CN" sz="2000" dirty="0" smtClean="0"/>
          </a:p>
          <a:p>
            <a:pPr marL="0" indent="0">
              <a:buFontTx/>
              <a:buNone/>
            </a:pPr>
            <a:r>
              <a:rPr lang="en-US" altLang="zh-CN" sz="2000" dirty="0" smtClean="0"/>
              <a:t>	B  *</a:t>
            </a:r>
            <a:r>
              <a:rPr lang="en-US" altLang="zh-CN" sz="2000" dirty="0" err="1" smtClean="0"/>
              <a:t>objb</a:t>
            </a:r>
            <a:r>
              <a:rPr lang="en-US" altLang="zh-CN" sz="2000" dirty="0" smtClean="0"/>
              <a:t>,&amp;</a:t>
            </a:r>
            <a:r>
              <a:rPr lang="en-US" altLang="zh-CN" sz="2000" dirty="0" err="1" smtClean="0"/>
              <a:t>objr</a:t>
            </a:r>
            <a:r>
              <a:rPr lang="en-US" altLang="zh-CN" sz="2000" dirty="0" smtClean="0"/>
              <a:t>;  		//</a:t>
            </a:r>
            <a:r>
              <a:rPr lang="zh-CN" altLang="zh-CN" sz="2000" dirty="0" smtClean="0"/>
              <a:t>正确</a:t>
            </a:r>
            <a:endParaRPr lang="zh-CN" altLang="zh-CN" sz="2000" dirty="0" smtClean="0"/>
          </a:p>
          <a:p>
            <a:pPr marL="0" indent="0">
              <a:buFontTx/>
              <a:buNone/>
            </a:pPr>
            <a:r>
              <a:rPr lang="en-US" altLang="zh-CN" sz="2000" dirty="0" smtClean="0"/>
              <a:t>	</a:t>
            </a:r>
            <a:r>
              <a:rPr lang="en-US" altLang="zh-CN" sz="2000" b="1" dirty="0" smtClean="0">
                <a:solidFill>
                  <a:srgbClr val="FF0000"/>
                </a:solidFill>
              </a:rPr>
              <a:t>B  b1;          		//</a:t>
            </a:r>
            <a:r>
              <a:rPr lang="zh-CN" altLang="zh-CN" sz="2000" b="1" dirty="0" smtClean="0">
                <a:solidFill>
                  <a:srgbClr val="FF0000"/>
                </a:solidFill>
              </a:rPr>
              <a:t>错误 </a:t>
            </a:r>
            <a:endParaRPr lang="zh-CN" altLang="zh-CN" sz="2000" b="1" dirty="0" smtClean="0">
              <a:solidFill>
                <a:srgbClr val="FF0000"/>
              </a:solidFill>
            </a:endParaRPr>
          </a:p>
          <a:p>
            <a:pPr marL="0" indent="0">
              <a:buFontTx/>
              <a:buNone/>
            </a:pPr>
            <a:r>
              <a:rPr lang="en-US" altLang="zh-CN" sz="2000" dirty="0" smtClean="0"/>
              <a:t>	</a:t>
            </a:r>
            <a:r>
              <a:rPr lang="en-US" altLang="zh-CN" sz="2000" b="1" dirty="0" smtClean="0">
                <a:solidFill>
                  <a:srgbClr val="FF0000"/>
                </a:solidFill>
              </a:rPr>
              <a:t>auto  b=a+1;       	//</a:t>
            </a:r>
            <a:r>
              <a:rPr lang="zh-CN" altLang="zh-CN" sz="2000" b="1" dirty="0" smtClean="0">
                <a:solidFill>
                  <a:srgbClr val="FF0000"/>
                </a:solidFill>
              </a:rPr>
              <a:t>错误</a:t>
            </a:r>
            <a:endParaRPr lang="zh-CN" altLang="zh-CN" sz="2000" b="1" dirty="0" smtClean="0">
              <a:solidFill>
                <a:srgbClr val="FF0000"/>
              </a:solidFill>
            </a:endParaRPr>
          </a:p>
          <a:p>
            <a:pPr marL="0" indent="0">
              <a:buFontTx/>
              <a:buNone/>
            </a:pPr>
            <a:r>
              <a:rPr lang="en-US" altLang="zh-CN" sz="2000" dirty="0" smtClean="0"/>
              <a:t>    	</a:t>
            </a:r>
            <a:r>
              <a:rPr lang="en-US" altLang="zh-CN" sz="2000" dirty="0" err="1" smtClean="0"/>
              <a:t>decltype</a:t>
            </a:r>
            <a:r>
              <a:rPr lang="en-US" altLang="zh-CN" sz="2000" dirty="0" smtClean="0"/>
              <a:t> (r) a;          	//</a:t>
            </a:r>
            <a:r>
              <a:rPr lang="zh-CN" altLang="zh-CN" sz="2000" dirty="0" smtClean="0"/>
              <a:t>正确</a:t>
            </a:r>
            <a:endParaRPr lang="zh-CN" altLang="zh-CN" sz="2000" dirty="0" smtClean="0"/>
          </a:p>
          <a:p>
            <a:pPr marL="0" indent="0">
              <a:buFontTx/>
              <a:buNone/>
            </a:pPr>
            <a:r>
              <a:rPr lang="en-US" altLang="zh-CN" sz="2000" dirty="0" smtClean="0"/>
              <a:t>	</a:t>
            </a:r>
            <a:r>
              <a:rPr lang="en-US" altLang="zh-CN" sz="2000" b="1" dirty="0" smtClean="0">
                <a:solidFill>
                  <a:srgbClr val="FF0000"/>
                </a:solidFill>
              </a:rPr>
              <a:t>extern </a:t>
            </a:r>
            <a:r>
              <a:rPr lang="en-US" altLang="zh-CN" sz="2000" b="1" dirty="0" err="1" smtClean="0">
                <a:solidFill>
                  <a:srgbClr val="FF0000"/>
                </a:solidFill>
              </a:rPr>
              <a:t>int</a:t>
            </a:r>
            <a:r>
              <a:rPr lang="en-US" altLang="zh-CN" sz="2000" b="1" dirty="0" smtClean="0">
                <a:solidFill>
                  <a:srgbClr val="FF0000"/>
                </a:solidFill>
              </a:rPr>
              <a:t> c;      	//</a:t>
            </a:r>
            <a:r>
              <a:rPr lang="zh-CN" altLang="zh-CN" sz="2000" b="1" dirty="0" smtClean="0">
                <a:solidFill>
                  <a:srgbClr val="FF0000"/>
                </a:solidFill>
              </a:rPr>
              <a:t>错误</a:t>
            </a:r>
            <a:endParaRPr lang="zh-CN" altLang="zh-CN" sz="2000" b="1" dirty="0" smtClean="0">
              <a:solidFill>
                <a:srgbClr val="FF0000"/>
              </a:solidFill>
            </a:endParaRPr>
          </a:p>
          <a:p>
            <a:pPr marL="0" indent="0">
              <a:buFontTx/>
              <a:buNone/>
            </a:pPr>
            <a:r>
              <a:rPr lang="en-US" altLang="zh-CN" sz="2000" dirty="0" smtClean="0"/>
              <a:t>    	</a:t>
            </a:r>
            <a:r>
              <a:rPr lang="en-US" altLang="zh-CN" sz="2000" dirty="0" err="1" smtClean="0"/>
              <a:t>const</a:t>
            </a:r>
            <a:r>
              <a:rPr lang="en-US" altLang="zh-CN" sz="2000" dirty="0" smtClean="0"/>
              <a:t> </a:t>
            </a:r>
            <a:r>
              <a:rPr lang="en-US" altLang="zh-CN" sz="2000" dirty="0" err="1" smtClean="0"/>
              <a:t>int</a:t>
            </a:r>
            <a:r>
              <a:rPr lang="en-US" altLang="zh-CN" sz="2000" dirty="0" smtClean="0"/>
              <a:t> x;              	//</a:t>
            </a:r>
            <a:r>
              <a:rPr lang="zh-CN" altLang="zh-CN" sz="2000" dirty="0" smtClean="0"/>
              <a:t>正确</a:t>
            </a:r>
            <a:endParaRPr lang="zh-CN" altLang="zh-CN" sz="2000" dirty="0" smtClean="0"/>
          </a:p>
          <a:p>
            <a:pPr marL="0" indent="0">
              <a:buFontTx/>
              <a:buNone/>
            </a:pPr>
            <a:r>
              <a:rPr lang="en-US" altLang="zh-CN" sz="2000" dirty="0" smtClean="0"/>
              <a:t>	</a:t>
            </a:r>
            <a:r>
              <a:rPr lang="en-US" altLang="zh-CN" sz="2000" b="1" dirty="0" err="1" smtClean="0">
                <a:solidFill>
                  <a:srgbClr val="FF0000"/>
                </a:solidFill>
              </a:rPr>
              <a:t>constexpr</a:t>
            </a:r>
            <a:r>
              <a:rPr lang="en-US" altLang="zh-CN" sz="2000" b="1" dirty="0" smtClean="0">
                <a:solidFill>
                  <a:srgbClr val="FF0000"/>
                </a:solidFill>
              </a:rPr>
              <a:t> </a:t>
            </a:r>
            <a:r>
              <a:rPr lang="en-US" altLang="zh-CN" sz="2000" b="1" dirty="0" err="1" smtClean="0">
                <a:solidFill>
                  <a:srgbClr val="FF0000"/>
                </a:solidFill>
              </a:rPr>
              <a:t>int</a:t>
            </a:r>
            <a:r>
              <a:rPr lang="en-US" altLang="zh-CN" sz="2000" b="1" dirty="0" smtClean="0">
                <a:solidFill>
                  <a:srgbClr val="FF0000"/>
                </a:solidFill>
              </a:rPr>
              <a:t> y;       	//</a:t>
            </a:r>
            <a:r>
              <a:rPr lang="zh-CN" altLang="zh-CN" sz="2000" b="1" dirty="0" smtClean="0">
                <a:solidFill>
                  <a:srgbClr val="FF0000"/>
                </a:solidFill>
              </a:rPr>
              <a:t>错误</a:t>
            </a:r>
            <a:endParaRPr lang="zh-CN" altLang="zh-CN" sz="2000" b="1" dirty="0" smtClean="0">
              <a:solidFill>
                <a:srgbClr val="FF0000"/>
              </a:solidFill>
            </a:endParaRPr>
          </a:p>
          <a:p>
            <a:pPr marL="0" indent="0">
              <a:buFontTx/>
              <a:buNone/>
            </a:pPr>
            <a:r>
              <a:rPr lang="en-US" altLang="zh-CN" sz="2000" dirty="0" smtClean="0"/>
              <a:t>public:</a:t>
            </a:r>
            <a:endParaRPr lang="zh-CN" altLang="zh-CN" sz="2000" dirty="0" smtClean="0"/>
          </a:p>
          <a:p>
            <a:pPr marL="0" indent="0">
              <a:buFontTx/>
              <a:buNone/>
            </a:pPr>
            <a:r>
              <a:rPr lang="en-US" altLang="zh-CN" sz="2000" dirty="0" smtClean="0"/>
              <a:t>	</a:t>
            </a:r>
            <a:r>
              <a:rPr lang="zh-CN" altLang="zh-CN" sz="2000" dirty="0" smtClean="0"/>
              <a:t>……</a:t>
            </a:r>
            <a:endParaRPr lang="zh-CN" altLang="zh-CN" sz="2000" dirty="0" smtClean="0"/>
          </a:p>
          <a:p>
            <a:pPr marL="0" indent="0">
              <a:buFontTx/>
              <a:buNone/>
            </a:pPr>
            <a:r>
              <a:rPr lang="en-US" altLang="zh-CN" sz="2000" dirty="0" smtClean="0"/>
              <a:t>};</a:t>
            </a:r>
            <a:endParaRPr lang="en-US" altLang="zh-CN" sz="2400" b="1" dirty="0" smtClean="0"/>
          </a:p>
        </p:txBody>
      </p:sp>
      <p:sp>
        <p:nvSpPr>
          <p:cNvPr id="1026" name="Rectangle 2"/>
          <p:cNvSpPr>
            <a:spLocks noChangeArrowheads="1"/>
          </p:cNvSpPr>
          <p:nvPr/>
        </p:nvSpPr>
        <p:spPr bwMode="auto">
          <a:xfrm>
            <a:off x="684213" y="188913"/>
            <a:ext cx="7772400" cy="503237"/>
          </a:xfrm>
          <a:prstGeom prst="rect">
            <a:avLst/>
          </a:prstGeom>
          <a:noFill/>
          <a:ln>
            <a:noFill/>
          </a:ln>
          <a:effectLst/>
        </p:spPr>
        <p:txBody>
          <a:bodyPr anchor="ctr"/>
          <a:lstStyle/>
          <a:p>
            <a:pPr algn="ctr">
              <a:defRPr/>
            </a:pPr>
            <a:r>
              <a:rPr lang="zh-CN" altLang="en-US" sz="4400" b="1" dirty="0">
                <a:solidFill>
                  <a:schemeClr val="tx2"/>
                </a:solidFill>
                <a:effectLst>
                  <a:outerShdw blurRad="38100" dist="38100" dir="2700000" algn="tl">
                    <a:srgbClr val="C0C0C0"/>
                  </a:outerShdw>
                </a:effectLst>
                <a:latin typeface="Arial" panose="020B0604020202020204" pitchFamily="34" charset="0"/>
                <a:ea typeface="宋体" pitchFamily="2" charset="-122"/>
              </a:rPr>
              <a:t>３</a:t>
            </a:r>
            <a:r>
              <a:rPr lang="en-US" altLang="zh-CN" sz="4400" b="1" dirty="0">
                <a:solidFill>
                  <a:schemeClr val="tx2"/>
                </a:solidFill>
                <a:effectLst>
                  <a:outerShdw blurRad="38100" dist="38100" dir="2700000" algn="tl">
                    <a:srgbClr val="C0C0C0"/>
                  </a:outerShdw>
                </a:effectLst>
                <a:latin typeface="Arial" panose="020B0604020202020204" pitchFamily="34" charset="0"/>
                <a:ea typeface="宋体" pitchFamily="2" charset="-122"/>
              </a:rPr>
              <a:t>.3  </a:t>
            </a:r>
            <a:r>
              <a:rPr lang="zh-CN" altLang="en-US" sz="4400" b="1" dirty="0">
                <a:solidFill>
                  <a:srgbClr val="FF3300"/>
                </a:solidFill>
                <a:effectLst>
                  <a:outerShdw blurRad="38100" dist="38100" dir="2700000" algn="tl">
                    <a:srgbClr val="C0C0C0"/>
                  </a:outerShdw>
                </a:effectLst>
                <a:latin typeface="Arial" panose="020B0604020202020204" pitchFamily="34" charset="0"/>
                <a:ea typeface="宋体" pitchFamily="2" charset="-122"/>
              </a:rPr>
              <a:t>数据成员</a:t>
            </a:r>
            <a:endParaRPr lang="en-US" altLang="zh-CN" sz="4400" b="1" dirty="0">
              <a:solidFill>
                <a:srgbClr val="FF3300"/>
              </a:solidFill>
              <a:effectLst>
                <a:outerShdw blurRad="38100" dist="38100" dir="2700000" algn="tl">
                  <a:srgbClr val="C0C0C0"/>
                </a:outerShdw>
              </a:effectLst>
              <a:latin typeface="Arial" panose="020B0604020202020204"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107950" y="836613"/>
            <a:ext cx="8758238" cy="5767387"/>
          </a:xfrm>
        </p:spPr>
        <p:txBody>
          <a:bodyPr/>
          <a:lstStyle/>
          <a:p>
            <a:pPr marL="0" indent="0" eaLnBrk="1" hangingPunct="1">
              <a:buFontTx/>
              <a:buNone/>
            </a:pPr>
            <a:r>
              <a:rPr lang="en-US" altLang="zh-CN" sz="2800" b="1" dirty="0" smtClean="0">
                <a:solidFill>
                  <a:srgbClr val="0000CC"/>
                </a:solidFill>
              </a:rPr>
              <a:t>2．</a:t>
            </a:r>
            <a:r>
              <a:rPr lang="zh-CN" altLang="en-US" sz="2800" b="1" dirty="0" smtClean="0">
                <a:solidFill>
                  <a:srgbClr val="0000CC"/>
                </a:solidFill>
              </a:rPr>
              <a:t>数据成员的</a:t>
            </a:r>
            <a:r>
              <a:rPr lang="zh-CN" altLang="en-US" sz="2800" b="1" dirty="0" smtClean="0">
                <a:solidFill>
                  <a:srgbClr val="FF0000"/>
                </a:solidFill>
              </a:rPr>
              <a:t>类内初始值</a:t>
            </a:r>
            <a:r>
              <a:rPr lang="zh-CN" altLang="en-US" sz="2800" b="1" dirty="0" smtClean="0">
                <a:solidFill>
                  <a:srgbClr val="0000CC"/>
                </a:solidFill>
              </a:rPr>
              <a:t>　　　　</a:t>
            </a:r>
            <a:r>
              <a:rPr lang="en-US" altLang="zh-CN" sz="2800" b="1" dirty="0" smtClean="0">
                <a:solidFill>
                  <a:srgbClr val="0000CC"/>
                </a:solidFill>
              </a:rPr>
              <a:t>11C++</a:t>
            </a:r>
            <a:endParaRPr lang="en-US" altLang="zh-CN" sz="2800" b="1" dirty="0" smtClean="0">
              <a:solidFill>
                <a:srgbClr val="0000CC"/>
              </a:solidFill>
            </a:endParaRPr>
          </a:p>
          <a:p>
            <a:pPr lvl="1"/>
            <a:r>
              <a:rPr lang="zh-CN" altLang="zh-CN" sz="2000" b="1" dirty="0" smtClean="0"/>
              <a:t>但</a:t>
            </a:r>
            <a:r>
              <a:rPr lang="en-US" altLang="zh-CN" sz="2000" b="1" dirty="0" smtClean="0"/>
              <a:t>C++11</a:t>
            </a:r>
            <a:r>
              <a:rPr lang="zh-CN" altLang="zh-CN" sz="2000" b="1" dirty="0" smtClean="0"/>
              <a:t>标准规定，可以为数据成员提供一个类内初始值，用于创建类对象时初始化数据成员。</a:t>
            </a:r>
            <a:endParaRPr lang="zh-CN" altLang="zh-CN" sz="2000" b="1" dirty="0" smtClean="0"/>
          </a:p>
          <a:p>
            <a:pPr marL="800100" lvl="2" indent="0">
              <a:buFontTx/>
              <a:buNone/>
            </a:pPr>
            <a:r>
              <a:rPr lang="en-US" altLang="zh-CN" sz="2000" dirty="0" smtClean="0"/>
              <a:t>class A {</a:t>
            </a:r>
            <a:endParaRPr lang="zh-CN" altLang="zh-CN" sz="2000" dirty="0" smtClean="0"/>
          </a:p>
          <a:p>
            <a:pPr marL="800100" lvl="2" indent="0">
              <a:buFontTx/>
              <a:buNone/>
            </a:pPr>
            <a:r>
              <a:rPr lang="en-US" altLang="zh-CN" sz="2000" dirty="0" smtClean="0"/>
              <a:t>private:</a:t>
            </a:r>
            <a:endParaRPr lang="zh-CN" altLang="zh-CN" sz="2000" dirty="0" smtClean="0"/>
          </a:p>
          <a:p>
            <a:pPr marL="800100" lvl="2" indent="0">
              <a:buFontTx/>
              <a:buNone/>
            </a:pPr>
            <a:r>
              <a:rPr lang="en-US" altLang="zh-CN" sz="2000" b="1" dirty="0" smtClean="0">
                <a:solidFill>
                  <a:srgbClr val="FF0000"/>
                </a:solidFill>
              </a:rPr>
              <a:t>	</a:t>
            </a:r>
            <a:r>
              <a:rPr lang="en-US" altLang="zh-CN" sz="2000" b="1" dirty="0" err="1" smtClean="0">
                <a:solidFill>
                  <a:srgbClr val="FF0000"/>
                </a:solidFill>
              </a:rPr>
              <a:t>int</a:t>
            </a:r>
            <a:r>
              <a:rPr lang="en-US" altLang="zh-CN" sz="2000" b="1" dirty="0" smtClean="0">
                <a:solidFill>
                  <a:srgbClr val="FF0000"/>
                </a:solidFill>
              </a:rPr>
              <a:t> a = 0</a:t>
            </a:r>
            <a:r>
              <a:rPr lang="zh-CN" altLang="en-US" sz="2000" b="1" dirty="0" smtClean="0">
                <a:solidFill>
                  <a:srgbClr val="FF0000"/>
                </a:solidFill>
              </a:rPr>
              <a:t>，</a:t>
            </a:r>
            <a:r>
              <a:rPr lang="en-US" altLang="zh-CN" sz="2000" b="1" dirty="0" smtClean="0">
                <a:solidFill>
                  <a:srgbClr val="FF0000"/>
                </a:solidFill>
              </a:rPr>
              <a:t>y = { 0 };        //C++11</a:t>
            </a:r>
            <a:r>
              <a:rPr lang="zh-CN" altLang="zh-CN" sz="2000" b="1" dirty="0" smtClean="0">
                <a:solidFill>
                  <a:srgbClr val="FF0000"/>
                </a:solidFill>
              </a:rPr>
              <a:t>之前错误，</a:t>
            </a:r>
            <a:r>
              <a:rPr lang="en-US" altLang="zh-CN" sz="2000" b="1" dirty="0" smtClean="0">
                <a:solidFill>
                  <a:srgbClr val="FF0000"/>
                </a:solidFill>
              </a:rPr>
              <a:t>C++11</a:t>
            </a:r>
            <a:r>
              <a:rPr lang="zh-CN" altLang="zh-CN" sz="2000" b="1" dirty="0" smtClean="0">
                <a:solidFill>
                  <a:srgbClr val="FF0000"/>
                </a:solidFill>
              </a:rPr>
              <a:t>之后正确</a:t>
            </a:r>
            <a:endParaRPr lang="zh-CN" altLang="zh-CN" sz="2000" b="1" dirty="0" smtClean="0">
              <a:solidFill>
                <a:srgbClr val="FF0000"/>
              </a:solidFill>
            </a:endParaRPr>
          </a:p>
          <a:p>
            <a:pPr marL="800100" lvl="2" indent="0">
              <a:buFontTx/>
              <a:buNone/>
            </a:pPr>
            <a:r>
              <a:rPr lang="en-US" altLang="zh-CN" sz="2000" b="1" dirty="0" smtClean="0">
                <a:solidFill>
                  <a:srgbClr val="FF0000"/>
                </a:solidFill>
              </a:rPr>
              <a:t>	</a:t>
            </a:r>
            <a:r>
              <a:rPr lang="en-US" altLang="zh-CN" sz="2000" b="1" dirty="0" err="1" smtClean="0">
                <a:solidFill>
                  <a:srgbClr val="FF0000"/>
                </a:solidFill>
              </a:rPr>
              <a:t>int</a:t>
            </a:r>
            <a:r>
              <a:rPr lang="en-US" altLang="zh-CN" sz="2000" b="1" dirty="0" smtClean="0">
                <a:solidFill>
                  <a:srgbClr val="FF0000"/>
                </a:solidFill>
              </a:rPr>
              <a:t> b[3] = { 1,2,3 };        //C++11</a:t>
            </a:r>
            <a:r>
              <a:rPr lang="zh-CN" altLang="zh-CN" sz="2000" b="1" dirty="0" smtClean="0">
                <a:solidFill>
                  <a:srgbClr val="FF0000"/>
                </a:solidFill>
              </a:rPr>
              <a:t>之前错误，</a:t>
            </a:r>
            <a:r>
              <a:rPr lang="en-US" altLang="zh-CN" sz="2000" b="1" dirty="0" smtClean="0">
                <a:solidFill>
                  <a:srgbClr val="FF0000"/>
                </a:solidFill>
              </a:rPr>
              <a:t>C++11</a:t>
            </a:r>
            <a:r>
              <a:rPr lang="zh-CN" altLang="zh-CN" sz="2000" b="1" dirty="0" smtClean="0">
                <a:solidFill>
                  <a:srgbClr val="FF0000"/>
                </a:solidFill>
              </a:rPr>
              <a:t>之后正确</a:t>
            </a:r>
            <a:endParaRPr lang="zh-CN" altLang="zh-CN" sz="2000" b="1" dirty="0" smtClean="0">
              <a:solidFill>
                <a:srgbClr val="FF0000"/>
              </a:solidFill>
            </a:endParaRPr>
          </a:p>
          <a:p>
            <a:pPr marL="800100" lvl="2" indent="0">
              <a:buFontTx/>
              <a:buNone/>
            </a:pPr>
            <a:r>
              <a:rPr lang="en-US" altLang="zh-CN" sz="2000" b="1" dirty="0" smtClean="0">
                <a:solidFill>
                  <a:srgbClr val="FF0000"/>
                </a:solidFill>
              </a:rPr>
              <a:t>	</a:t>
            </a:r>
            <a:r>
              <a:rPr lang="en-US" altLang="zh-CN" sz="2000" b="1" dirty="0" err="1" smtClean="0">
                <a:solidFill>
                  <a:srgbClr val="FF0000"/>
                </a:solidFill>
              </a:rPr>
              <a:t>const</a:t>
            </a:r>
            <a:r>
              <a:rPr lang="en-US" altLang="zh-CN" sz="2000" b="1" dirty="0" smtClean="0">
                <a:solidFill>
                  <a:srgbClr val="FF0000"/>
                </a:solidFill>
              </a:rPr>
              <a:t> </a:t>
            </a:r>
            <a:r>
              <a:rPr lang="en-US" altLang="zh-CN" sz="2000" b="1" dirty="0" err="1" smtClean="0">
                <a:solidFill>
                  <a:srgbClr val="FF0000"/>
                </a:solidFill>
              </a:rPr>
              <a:t>int</a:t>
            </a:r>
            <a:r>
              <a:rPr lang="en-US" altLang="zh-CN" sz="2000" b="1" dirty="0" smtClean="0">
                <a:solidFill>
                  <a:srgbClr val="FF0000"/>
                </a:solidFill>
              </a:rPr>
              <a:t> c = a;             //C++11</a:t>
            </a:r>
            <a:r>
              <a:rPr lang="zh-CN" altLang="zh-CN" sz="2000" b="1" dirty="0" smtClean="0">
                <a:solidFill>
                  <a:srgbClr val="FF0000"/>
                </a:solidFill>
              </a:rPr>
              <a:t>之前错误，</a:t>
            </a:r>
            <a:r>
              <a:rPr lang="en-US" altLang="zh-CN" sz="2000" b="1" dirty="0" smtClean="0">
                <a:solidFill>
                  <a:srgbClr val="FF0000"/>
                </a:solidFill>
              </a:rPr>
              <a:t>C++11</a:t>
            </a:r>
            <a:r>
              <a:rPr lang="zh-CN" altLang="zh-CN" sz="2000" b="1" dirty="0" smtClean="0">
                <a:solidFill>
                  <a:srgbClr val="FF0000"/>
                </a:solidFill>
              </a:rPr>
              <a:t>之后正确</a:t>
            </a:r>
            <a:r>
              <a:rPr lang="en-US" altLang="zh-CN" sz="2000" b="1" dirty="0" smtClean="0">
                <a:solidFill>
                  <a:srgbClr val="FF0000"/>
                </a:solidFill>
              </a:rPr>
              <a:t>   </a:t>
            </a:r>
            <a:endParaRPr lang="zh-CN" altLang="zh-CN" sz="2000" b="1" dirty="0" smtClean="0">
              <a:solidFill>
                <a:srgbClr val="FF0000"/>
              </a:solidFill>
            </a:endParaRPr>
          </a:p>
          <a:p>
            <a:pPr marL="800100" lvl="2" indent="0">
              <a:buFontTx/>
              <a:buNone/>
            </a:pPr>
            <a:r>
              <a:rPr lang="zh-CN" altLang="en-US" sz="2000" dirty="0" smtClean="0"/>
              <a:t>　</a:t>
            </a:r>
            <a:r>
              <a:rPr lang="zh-CN" altLang="zh-CN" sz="2000" dirty="0" smtClean="0"/>
              <a:t>……</a:t>
            </a:r>
            <a:endParaRPr lang="zh-CN" altLang="zh-CN" sz="2000" dirty="0" smtClean="0"/>
          </a:p>
          <a:p>
            <a:pPr marL="800100" lvl="2" indent="0">
              <a:buFontTx/>
              <a:buNone/>
            </a:pPr>
            <a:r>
              <a:rPr lang="en-US" altLang="zh-CN" sz="2000" dirty="0" smtClean="0"/>
              <a:t>};</a:t>
            </a:r>
            <a:endParaRPr lang="en-US" altLang="zh-CN" sz="2000" dirty="0" smtClean="0"/>
          </a:p>
          <a:p>
            <a:pPr marL="0" indent="0">
              <a:buFontTx/>
              <a:buNone/>
            </a:pPr>
            <a:r>
              <a:rPr lang="en-US" altLang="zh-CN" sz="2800" b="1" dirty="0" smtClean="0">
                <a:solidFill>
                  <a:srgbClr val="0000CC"/>
                </a:solidFill>
              </a:rPr>
              <a:t>3．</a:t>
            </a:r>
            <a:r>
              <a:rPr lang="zh-CN" altLang="en-US" sz="2800" b="1" dirty="0" smtClean="0">
                <a:solidFill>
                  <a:srgbClr val="0000CC"/>
                </a:solidFill>
              </a:rPr>
              <a:t>数据成员初始化说明</a:t>
            </a:r>
            <a:endParaRPr lang="en-US" altLang="zh-CN" sz="2800" b="1" dirty="0" smtClean="0">
              <a:solidFill>
                <a:srgbClr val="0000CC"/>
              </a:solidFill>
            </a:endParaRPr>
          </a:p>
          <a:p>
            <a:pPr lvl="1"/>
            <a:r>
              <a:rPr lang="zh-CN" altLang="zh-CN" sz="2000" b="1" dirty="0" smtClean="0"/>
              <a:t>类的声明（或定义）只是增加了一种自定义数据类型，此时类内部的数据成员并没有获取到相应的内存空间。</a:t>
            </a:r>
            <a:endParaRPr lang="en-US" altLang="zh-CN" sz="2000" b="1" dirty="0" smtClean="0"/>
          </a:p>
          <a:p>
            <a:pPr lvl="1"/>
            <a:r>
              <a:rPr lang="zh-CN" altLang="zh-CN" sz="2400" b="1" dirty="0" smtClean="0">
                <a:solidFill>
                  <a:srgbClr val="FF0000"/>
                </a:solidFill>
              </a:rPr>
              <a:t>只有在用类定义对象时，才会为数据成员分配空间</a:t>
            </a:r>
            <a:r>
              <a:rPr lang="zh-CN" altLang="zh-CN" sz="2000" b="1" dirty="0" smtClean="0"/>
              <a:t>，在这个时间点上才会用相应的初始值初始化数据成员。</a:t>
            </a:r>
            <a:endParaRPr lang="en-US" altLang="zh-CN" b="1" dirty="0" smtClean="0">
              <a:solidFill>
                <a:srgbClr val="0000CC"/>
              </a:solidFill>
            </a:endParaRPr>
          </a:p>
        </p:txBody>
      </p:sp>
      <p:sp>
        <p:nvSpPr>
          <p:cNvPr id="1026" name="Rectangle 2"/>
          <p:cNvSpPr>
            <a:spLocks noChangeArrowheads="1"/>
          </p:cNvSpPr>
          <p:nvPr/>
        </p:nvSpPr>
        <p:spPr bwMode="auto">
          <a:xfrm>
            <a:off x="684213" y="188913"/>
            <a:ext cx="7772400" cy="503237"/>
          </a:xfrm>
          <a:prstGeom prst="rect">
            <a:avLst/>
          </a:prstGeom>
          <a:noFill/>
          <a:ln>
            <a:noFill/>
          </a:ln>
          <a:effectLst/>
        </p:spPr>
        <p:txBody>
          <a:bodyPr anchor="ctr"/>
          <a:lstStyle/>
          <a:p>
            <a:pPr algn="ctr">
              <a:defRPr/>
            </a:pPr>
            <a:r>
              <a:rPr lang="zh-CN" altLang="en-US" sz="4400" b="1" dirty="0">
                <a:solidFill>
                  <a:schemeClr val="tx2"/>
                </a:solidFill>
                <a:effectLst>
                  <a:outerShdw blurRad="38100" dist="38100" dir="2700000" algn="tl">
                    <a:srgbClr val="C0C0C0"/>
                  </a:outerShdw>
                </a:effectLst>
                <a:latin typeface="Arial" panose="020B0604020202020204" pitchFamily="34" charset="0"/>
                <a:ea typeface="宋体" pitchFamily="2" charset="-122"/>
              </a:rPr>
              <a:t>３</a:t>
            </a:r>
            <a:r>
              <a:rPr lang="en-US" altLang="zh-CN" sz="4400" b="1" dirty="0">
                <a:solidFill>
                  <a:schemeClr val="tx2"/>
                </a:solidFill>
                <a:effectLst>
                  <a:outerShdw blurRad="38100" dist="38100" dir="2700000" algn="tl">
                    <a:srgbClr val="C0C0C0"/>
                  </a:outerShdw>
                </a:effectLst>
                <a:latin typeface="Arial" panose="020B0604020202020204" pitchFamily="34" charset="0"/>
                <a:ea typeface="宋体" pitchFamily="2" charset="-122"/>
              </a:rPr>
              <a:t>.3  </a:t>
            </a:r>
            <a:r>
              <a:rPr lang="zh-CN" altLang="en-US" sz="4400" b="1" dirty="0">
                <a:solidFill>
                  <a:srgbClr val="FF3300"/>
                </a:solidFill>
                <a:effectLst>
                  <a:outerShdw blurRad="38100" dist="38100" dir="2700000" algn="tl">
                    <a:srgbClr val="C0C0C0"/>
                  </a:outerShdw>
                </a:effectLst>
                <a:latin typeface="Arial" panose="020B0604020202020204" pitchFamily="34" charset="0"/>
                <a:ea typeface="宋体" pitchFamily="2" charset="-122"/>
              </a:rPr>
              <a:t>数据成员</a:t>
            </a:r>
            <a:endParaRPr lang="en-US" altLang="zh-CN" sz="4400" b="1" dirty="0">
              <a:solidFill>
                <a:srgbClr val="FF3300"/>
              </a:solidFill>
              <a:effectLst>
                <a:outerShdw blurRad="38100" dist="38100" dir="2700000" algn="tl">
                  <a:srgbClr val="C0C0C0"/>
                </a:outerShdw>
              </a:effectLst>
              <a:latin typeface="Arial" panose="020B0604020202020204"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 calcmode="lin" valueType="num">
                                      <p:cBhvr additive="base">
                                        <p:cTn id="7" dur="5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 calcmode="lin" valueType="num">
                                      <p:cBhvr additive="base">
                                        <p:cTn id="13"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42">
                                            <p:txEl>
                                              <p:pRg st="3" end="3"/>
                                            </p:txEl>
                                          </p:spTgt>
                                        </p:tgtEl>
                                        <p:attrNameLst>
                                          <p:attrName>style.visibility</p:attrName>
                                        </p:attrNameLst>
                                      </p:cBhvr>
                                      <p:to>
                                        <p:strVal val="visible"/>
                                      </p:to>
                                    </p:set>
                                    <p:anim calcmode="lin" valueType="num">
                                      <p:cBhvr additive="base">
                                        <p:cTn id="17"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42">
                                            <p:txEl>
                                              <p:pRg st="4" end="4"/>
                                            </p:txEl>
                                          </p:spTgt>
                                        </p:tgtEl>
                                        <p:attrNameLst>
                                          <p:attrName>style.visibility</p:attrName>
                                        </p:attrNameLst>
                                      </p:cBhvr>
                                      <p:to>
                                        <p:strVal val="visible"/>
                                      </p:to>
                                    </p:set>
                                    <p:anim calcmode="lin" valueType="num">
                                      <p:cBhvr additive="base">
                                        <p:cTn id="21"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242">
                                            <p:txEl>
                                              <p:pRg st="5" end="5"/>
                                            </p:txEl>
                                          </p:spTgt>
                                        </p:tgtEl>
                                        <p:attrNameLst>
                                          <p:attrName>style.visibility</p:attrName>
                                        </p:attrNameLst>
                                      </p:cBhvr>
                                      <p:to>
                                        <p:strVal val="visible"/>
                                      </p:to>
                                    </p:set>
                                    <p:anim calcmode="lin" valueType="num">
                                      <p:cBhvr additive="base">
                                        <p:cTn id="25" dur="500" fill="hold"/>
                                        <p:tgtEl>
                                          <p:spTgt spid="1024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2">
                                            <p:txEl>
                                              <p:pRg st="6" end="6"/>
                                            </p:txEl>
                                          </p:spTgt>
                                        </p:tgtEl>
                                        <p:attrNameLst>
                                          <p:attrName>style.visibility</p:attrName>
                                        </p:attrNameLst>
                                      </p:cBhvr>
                                      <p:to>
                                        <p:strVal val="visible"/>
                                      </p:to>
                                    </p:set>
                                    <p:anim calcmode="lin" valueType="num">
                                      <p:cBhvr additive="base">
                                        <p:cTn id="29" dur="500" fill="hold"/>
                                        <p:tgtEl>
                                          <p:spTgt spid="1024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2">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42">
                                            <p:txEl>
                                              <p:pRg st="7" end="7"/>
                                            </p:txEl>
                                          </p:spTgt>
                                        </p:tgtEl>
                                        <p:attrNameLst>
                                          <p:attrName>style.visibility</p:attrName>
                                        </p:attrNameLst>
                                      </p:cBhvr>
                                      <p:to>
                                        <p:strVal val="visible"/>
                                      </p:to>
                                    </p:set>
                                    <p:anim calcmode="lin" valueType="num">
                                      <p:cBhvr additive="base">
                                        <p:cTn id="33" dur="500" fill="hold"/>
                                        <p:tgtEl>
                                          <p:spTgt spid="1024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42">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242">
                                            <p:txEl>
                                              <p:pRg st="8" end="8"/>
                                            </p:txEl>
                                          </p:spTgt>
                                        </p:tgtEl>
                                        <p:attrNameLst>
                                          <p:attrName>style.visibility</p:attrName>
                                        </p:attrNameLst>
                                      </p:cBhvr>
                                      <p:to>
                                        <p:strVal val="visible"/>
                                      </p:to>
                                    </p:set>
                                    <p:anim calcmode="lin" valueType="num">
                                      <p:cBhvr additive="base">
                                        <p:cTn id="37" dur="500" fill="hold"/>
                                        <p:tgtEl>
                                          <p:spTgt spid="1024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2">
                                            <p:txEl>
                                              <p:pRg st="9" end="9"/>
                                            </p:txEl>
                                          </p:spTgt>
                                        </p:tgtEl>
                                        <p:attrNameLst>
                                          <p:attrName>style.visibility</p:attrName>
                                        </p:attrNameLst>
                                      </p:cBhvr>
                                      <p:to>
                                        <p:strVal val="visible"/>
                                      </p:to>
                                    </p:set>
                                    <p:anim calcmode="lin" valueType="num">
                                      <p:cBhvr additive="base">
                                        <p:cTn id="43" dur="500" fill="hold"/>
                                        <p:tgtEl>
                                          <p:spTgt spid="1024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42">
                                            <p:txEl>
                                              <p:pRg st="10" end="10"/>
                                            </p:txEl>
                                          </p:spTgt>
                                        </p:tgtEl>
                                        <p:attrNameLst>
                                          <p:attrName>style.visibility</p:attrName>
                                        </p:attrNameLst>
                                      </p:cBhvr>
                                      <p:to>
                                        <p:strVal val="visible"/>
                                      </p:to>
                                    </p:set>
                                    <p:anim calcmode="lin" valueType="num">
                                      <p:cBhvr additive="base">
                                        <p:cTn id="49" dur="500" fill="hold"/>
                                        <p:tgtEl>
                                          <p:spTgt spid="1024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42">
                                            <p:txEl>
                                              <p:pRg st="11" end="11"/>
                                            </p:txEl>
                                          </p:spTgt>
                                        </p:tgtEl>
                                        <p:attrNameLst>
                                          <p:attrName>style.visibility</p:attrName>
                                        </p:attrNameLst>
                                      </p:cBhvr>
                                      <p:to>
                                        <p:strVal val="visible"/>
                                      </p:to>
                                    </p:set>
                                    <p:anim calcmode="lin" valueType="num">
                                      <p:cBhvr additive="base">
                                        <p:cTn id="55" dur="500" fill="hold"/>
                                        <p:tgtEl>
                                          <p:spTgt spid="10242">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4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noChangeArrowheads="1"/>
          </p:cNvSpPr>
          <p:nvPr>
            <p:ph type="body" idx="4294967295"/>
          </p:nvPr>
        </p:nvSpPr>
        <p:spPr>
          <a:xfrm>
            <a:off x="395288" y="981075"/>
            <a:ext cx="8061325" cy="5256213"/>
          </a:xfrm>
        </p:spPr>
        <p:txBody>
          <a:bodyPr/>
          <a:lstStyle/>
          <a:p>
            <a:pPr marL="0" indent="0">
              <a:buFontTx/>
              <a:buNone/>
            </a:pPr>
            <a:r>
              <a:rPr lang="en-US" altLang="zh-CN" sz="2800" b="1" dirty="0" smtClean="0">
                <a:solidFill>
                  <a:srgbClr val="0000CC"/>
                </a:solidFill>
              </a:rPr>
              <a:t>3.４.1  </a:t>
            </a:r>
            <a:r>
              <a:rPr lang="zh-CN" altLang="zh-CN" sz="2800" b="1" dirty="0" smtClean="0">
                <a:solidFill>
                  <a:srgbClr val="0000CC"/>
                </a:solidFill>
              </a:rPr>
              <a:t>成员函数定义方式和</a:t>
            </a:r>
            <a:r>
              <a:rPr lang="en-US" altLang="zh-CN" sz="2800" b="1" dirty="0" smtClean="0">
                <a:solidFill>
                  <a:srgbClr val="0000CC"/>
                </a:solidFill>
              </a:rPr>
              <a:t>inline</a:t>
            </a:r>
            <a:r>
              <a:rPr lang="zh-CN" altLang="zh-CN" sz="2800" b="1" dirty="0" smtClean="0">
                <a:solidFill>
                  <a:srgbClr val="0000CC"/>
                </a:solidFill>
              </a:rPr>
              <a:t>函</a:t>
            </a:r>
            <a:r>
              <a:rPr lang="zh-CN" altLang="zh-CN" sz="2800" b="1" dirty="0" smtClean="0"/>
              <a:t>数</a:t>
            </a:r>
            <a:endParaRPr lang="en-US" altLang="zh-CN" sz="2800" b="1" dirty="0" smtClean="0"/>
          </a:p>
          <a:p>
            <a:pPr marL="0" indent="0">
              <a:buFontTx/>
              <a:buNone/>
            </a:pPr>
            <a:r>
              <a:rPr lang="en-US" altLang="zh-CN" sz="2400" b="1" dirty="0" smtClean="0">
                <a:solidFill>
                  <a:srgbClr val="FF0000"/>
                </a:solidFill>
              </a:rPr>
              <a:t>1</a:t>
            </a:r>
            <a:r>
              <a:rPr lang="zh-CN" altLang="zh-CN" sz="2400" b="1" dirty="0" smtClean="0">
                <a:solidFill>
                  <a:srgbClr val="FF0000"/>
                </a:solidFill>
              </a:rPr>
              <a:t>．类内定义成员函数</a:t>
            </a:r>
            <a:endParaRPr lang="zh-CN" altLang="zh-CN" sz="2400" b="1" dirty="0" smtClean="0">
              <a:solidFill>
                <a:srgbClr val="FF0000"/>
              </a:solidFill>
            </a:endParaRPr>
          </a:p>
          <a:p>
            <a:pPr lvl="1"/>
            <a:r>
              <a:rPr lang="zh-CN" altLang="zh-CN" sz="2400" b="1" dirty="0" smtClean="0"/>
              <a:t>在声明类时，直接在类的内部就给出成员函数的定义，以这种方式定义的成员函数若符合内联函数的条件就会被处理为内联函数。</a:t>
            </a:r>
            <a:endParaRPr lang="zh-CN" altLang="zh-CN" sz="2400" b="1" dirty="0" smtClean="0"/>
          </a:p>
          <a:p>
            <a:pPr marL="800100" lvl="2" indent="0">
              <a:buFontTx/>
              <a:buNone/>
            </a:pPr>
            <a:r>
              <a:rPr lang="en-US" altLang="zh-CN" sz="2200" dirty="0" smtClean="0"/>
              <a:t>class Date{</a:t>
            </a:r>
            <a:endParaRPr lang="zh-CN" altLang="zh-CN" sz="2200" dirty="0" smtClean="0"/>
          </a:p>
          <a:p>
            <a:pPr marL="800100" lvl="2" indent="0">
              <a:buFontTx/>
              <a:buNone/>
            </a:pPr>
            <a:r>
              <a:rPr lang="en-US" altLang="zh-CN" sz="2200" dirty="0" smtClean="0"/>
              <a:t>   </a:t>
            </a:r>
            <a:r>
              <a:rPr lang="en-US" altLang="zh-CN" sz="2200" dirty="0" err="1" smtClean="0"/>
              <a:t>int</a:t>
            </a:r>
            <a:r>
              <a:rPr lang="en-US" altLang="zh-CN" sz="2200" dirty="0" smtClean="0"/>
              <a:t> </a:t>
            </a:r>
            <a:r>
              <a:rPr lang="en-US" altLang="zh-CN" sz="2200" dirty="0" err="1" smtClean="0"/>
              <a:t>day,month,year</a:t>
            </a:r>
            <a:r>
              <a:rPr lang="en-US" altLang="zh-CN" sz="2200" dirty="0" smtClean="0"/>
              <a:t>;</a:t>
            </a:r>
            <a:endParaRPr lang="zh-CN" altLang="zh-CN" sz="2200" dirty="0" smtClean="0"/>
          </a:p>
          <a:p>
            <a:pPr marL="800100" lvl="2" indent="0">
              <a:buFontTx/>
              <a:buNone/>
            </a:pPr>
            <a:r>
              <a:rPr lang="en-US" altLang="zh-CN" sz="2200" dirty="0" smtClean="0"/>
              <a:t>public:</a:t>
            </a:r>
            <a:endParaRPr lang="zh-CN" altLang="zh-CN" sz="2200" dirty="0" smtClean="0"/>
          </a:p>
          <a:p>
            <a:pPr marL="800100" lvl="2" indent="0">
              <a:buFontTx/>
              <a:buNone/>
            </a:pPr>
            <a:r>
              <a:rPr lang="en-US" altLang="zh-CN" sz="2200" b="1" dirty="0" smtClean="0">
                <a:solidFill>
                  <a:srgbClr val="0000CC"/>
                </a:solidFill>
              </a:rPr>
              <a:t>	  void </a:t>
            </a:r>
            <a:r>
              <a:rPr lang="en-US" altLang="zh-CN" sz="2200" b="1" dirty="0" err="1" smtClean="0">
                <a:solidFill>
                  <a:srgbClr val="0000CC"/>
                </a:solidFill>
              </a:rPr>
              <a:t>init</a:t>
            </a:r>
            <a:r>
              <a:rPr lang="en-US" altLang="zh-CN" sz="2200" b="1" dirty="0" smtClean="0">
                <a:solidFill>
                  <a:srgbClr val="0000CC"/>
                </a:solidFill>
              </a:rPr>
              <a:t>(</a:t>
            </a:r>
            <a:r>
              <a:rPr lang="en-US" altLang="zh-CN" sz="2200" b="1" dirty="0" err="1" smtClean="0">
                <a:solidFill>
                  <a:srgbClr val="0000CC"/>
                </a:solidFill>
              </a:rPr>
              <a:t>int</a:t>
            </a:r>
            <a:r>
              <a:rPr lang="en-US" altLang="zh-CN" sz="2200" b="1" dirty="0" smtClean="0">
                <a:solidFill>
                  <a:srgbClr val="0000CC"/>
                </a:solidFill>
              </a:rPr>
              <a:t> </a:t>
            </a:r>
            <a:r>
              <a:rPr lang="en-US" altLang="zh-CN" sz="2200" b="1" dirty="0" err="1" smtClean="0">
                <a:solidFill>
                  <a:srgbClr val="0000CC"/>
                </a:solidFill>
              </a:rPr>
              <a:t>d,int</a:t>
            </a:r>
            <a:r>
              <a:rPr lang="en-US" altLang="zh-CN" sz="2200" b="1" dirty="0" smtClean="0">
                <a:solidFill>
                  <a:srgbClr val="0000CC"/>
                </a:solidFill>
              </a:rPr>
              <a:t> </a:t>
            </a:r>
            <a:r>
              <a:rPr lang="en-US" altLang="zh-CN" sz="2200" b="1" dirty="0" err="1" smtClean="0">
                <a:solidFill>
                  <a:srgbClr val="0000CC"/>
                </a:solidFill>
              </a:rPr>
              <a:t>m,int</a:t>
            </a:r>
            <a:r>
              <a:rPr lang="en-US" altLang="zh-CN" sz="2200" b="1" dirty="0" smtClean="0">
                <a:solidFill>
                  <a:srgbClr val="0000CC"/>
                </a:solidFill>
              </a:rPr>
              <a:t> y){                     //inline</a:t>
            </a:r>
            <a:r>
              <a:rPr lang="zh-CN" altLang="en-US" sz="2200" b="1" dirty="0" smtClean="0">
                <a:solidFill>
                  <a:srgbClr val="0000CC"/>
                </a:solidFill>
              </a:rPr>
              <a:t>函数</a:t>
            </a:r>
            <a:endParaRPr lang="zh-CN" altLang="zh-CN" sz="2200" b="1" dirty="0" smtClean="0">
              <a:solidFill>
                <a:srgbClr val="0000CC"/>
              </a:solidFill>
            </a:endParaRPr>
          </a:p>
          <a:p>
            <a:pPr marL="800100" lvl="2" indent="0">
              <a:buFontTx/>
              <a:buNone/>
            </a:pPr>
            <a:r>
              <a:rPr lang="en-US" altLang="zh-CN" sz="2200" b="1" dirty="0" smtClean="0">
                <a:solidFill>
                  <a:srgbClr val="0000CC"/>
                </a:solidFill>
              </a:rPr>
              <a:t>		day=d;	month=m; year=y;</a:t>
            </a:r>
            <a:endParaRPr lang="zh-CN" altLang="zh-CN" sz="2200" b="1" dirty="0" smtClean="0">
              <a:solidFill>
                <a:srgbClr val="0000CC"/>
              </a:solidFill>
            </a:endParaRPr>
          </a:p>
          <a:p>
            <a:pPr marL="800100" lvl="2" indent="0">
              <a:buFontTx/>
              <a:buNone/>
            </a:pPr>
            <a:r>
              <a:rPr lang="en-US" altLang="zh-CN" sz="2200" b="1" dirty="0" smtClean="0">
                <a:solidFill>
                  <a:srgbClr val="0000CC"/>
                </a:solidFill>
              </a:rPr>
              <a:t>	}</a:t>
            </a:r>
            <a:endParaRPr lang="zh-CN" altLang="zh-CN" sz="2200" b="1" dirty="0" smtClean="0">
              <a:solidFill>
                <a:srgbClr val="0000CC"/>
              </a:solidFill>
            </a:endParaRPr>
          </a:p>
          <a:p>
            <a:pPr marL="800100" lvl="2" indent="0">
              <a:buFontTx/>
              <a:buNone/>
            </a:pPr>
            <a:r>
              <a:rPr lang="en-US" altLang="zh-CN" sz="2200" b="1" dirty="0" smtClean="0">
                <a:solidFill>
                  <a:srgbClr val="0000CC"/>
                </a:solidFill>
              </a:rPr>
              <a:t>	</a:t>
            </a:r>
            <a:r>
              <a:rPr lang="en-US" altLang="zh-CN" sz="2200" b="1" dirty="0" err="1" smtClean="0">
                <a:solidFill>
                  <a:srgbClr val="0000CC"/>
                </a:solidFill>
              </a:rPr>
              <a:t>int</a:t>
            </a:r>
            <a:r>
              <a:rPr lang="en-US" altLang="zh-CN" sz="2200" b="1" dirty="0" smtClean="0">
                <a:solidFill>
                  <a:srgbClr val="0000CC"/>
                </a:solidFill>
              </a:rPr>
              <a:t> </a:t>
            </a:r>
            <a:r>
              <a:rPr lang="en-US" altLang="zh-CN" sz="2200" b="1" dirty="0" err="1" smtClean="0">
                <a:solidFill>
                  <a:srgbClr val="0000CC"/>
                </a:solidFill>
              </a:rPr>
              <a:t>getDay</a:t>
            </a:r>
            <a:r>
              <a:rPr lang="en-US" altLang="zh-CN" sz="2200" b="1" dirty="0" smtClean="0">
                <a:solidFill>
                  <a:srgbClr val="0000CC"/>
                </a:solidFill>
              </a:rPr>
              <a:t>() {return day;}　　               //inline</a:t>
            </a:r>
            <a:r>
              <a:rPr lang="zh-CN" altLang="en-US" sz="2200" b="1" dirty="0" smtClean="0">
                <a:solidFill>
                  <a:srgbClr val="0000CC"/>
                </a:solidFill>
              </a:rPr>
              <a:t>函数</a:t>
            </a:r>
            <a:r>
              <a:rPr lang="en-US" altLang="zh-CN" sz="2200" b="1" dirty="0" smtClean="0"/>
              <a:t>　　　　　　　</a:t>
            </a:r>
            <a:endParaRPr lang="zh-CN" altLang="zh-CN" sz="2200" b="1" dirty="0" smtClean="0"/>
          </a:p>
          <a:p>
            <a:pPr marL="800100" lvl="2" indent="0">
              <a:buFontTx/>
              <a:buNone/>
            </a:pPr>
            <a:r>
              <a:rPr lang="zh-CN" altLang="zh-CN" sz="2200" b="1" dirty="0" smtClean="0"/>
              <a:t>……</a:t>
            </a:r>
            <a:endParaRPr lang="zh-CN" altLang="zh-CN" sz="2200" b="1" dirty="0" smtClean="0"/>
          </a:p>
          <a:p>
            <a:pPr marL="800100" lvl="2" indent="0">
              <a:buFontTx/>
              <a:buNone/>
            </a:pPr>
            <a:r>
              <a:rPr lang="en-US" altLang="zh-CN" sz="2200" b="1" dirty="0" smtClean="0"/>
              <a:t>};</a:t>
            </a:r>
            <a:endParaRPr lang="zh-CN" altLang="en-US" b="1" dirty="0" smtClean="0"/>
          </a:p>
        </p:txBody>
      </p:sp>
      <p:sp>
        <p:nvSpPr>
          <p:cNvPr id="1026" name="Rectangle 2"/>
          <p:cNvSpPr>
            <a:spLocks noChangeArrowheads="1"/>
          </p:cNvSpPr>
          <p:nvPr/>
        </p:nvSpPr>
        <p:spPr bwMode="auto">
          <a:xfrm>
            <a:off x="684213" y="115888"/>
            <a:ext cx="7772400" cy="504825"/>
          </a:xfrm>
          <a:prstGeom prst="rect">
            <a:avLst/>
          </a:prstGeom>
          <a:noFill/>
          <a:ln>
            <a:noFill/>
          </a:ln>
          <a:effectLst/>
        </p:spPr>
        <p:txBody>
          <a:bodyPr anchor="ctr"/>
          <a:lstStyle/>
          <a:p>
            <a:pPr algn="ctr">
              <a:defRPr/>
            </a:pPr>
            <a:r>
              <a:rPr lang="en-US" altLang="zh-CN" sz="4400" b="1" dirty="0">
                <a:solidFill>
                  <a:schemeClr val="tx2"/>
                </a:solidFill>
                <a:effectLst>
                  <a:outerShdw blurRad="38100" dist="38100" dir="2700000" algn="tl">
                    <a:srgbClr val="C0C0C0"/>
                  </a:outerShdw>
                </a:effectLst>
                <a:latin typeface="Arial" panose="020B0604020202020204" pitchFamily="34" charset="0"/>
                <a:ea typeface="宋体" pitchFamily="2" charset="-122"/>
              </a:rPr>
              <a:t>３.４  </a:t>
            </a:r>
            <a:r>
              <a:rPr lang="zh-CN" altLang="en-US" sz="4400" b="1" dirty="0">
                <a:solidFill>
                  <a:srgbClr val="FF3300"/>
                </a:solidFill>
                <a:effectLst>
                  <a:outerShdw blurRad="38100" dist="38100" dir="2700000" algn="tl">
                    <a:srgbClr val="C0C0C0"/>
                  </a:outerShdw>
                </a:effectLst>
                <a:latin typeface="Arial" panose="020B0604020202020204" pitchFamily="34" charset="0"/>
                <a:ea typeface="宋体" pitchFamily="2" charset="-122"/>
              </a:rPr>
              <a:t>成员函数</a:t>
            </a:r>
            <a:endParaRPr lang="zh-CN" altLang="en-US" sz="4400" b="1" dirty="0">
              <a:solidFill>
                <a:srgbClr val="FF3300"/>
              </a:solidFill>
              <a:effectLst>
                <a:outerShdw blurRad="38100" dist="38100" dir="2700000" algn="tl">
                  <a:srgbClr val="C0C0C0"/>
                </a:outerShdw>
              </a:effectLst>
              <a:latin typeface="Arial" panose="020B0604020202020204"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684213" y="908050"/>
            <a:ext cx="7772400" cy="5184775"/>
          </a:xfrm>
        </p:spPr>
        <p:txBody>
          <a:bodyPr/>
          <a:lstStyle/>
          <a:p>
            <a:pPr marL="533400" indent="-533400" eaLnBrk="1" hangingPunct="1">
              <a:lnSpc>
                <a:spcPct val="80000"/>
              </a:lnSpc>
              <a:buFontTx/>
              <a:buNone/>
            </a:pPr>
            <a:r>
              <a:rPr lang="en-US" altLang="zh-CN" sz="2400" b="1" dirty="0" smtClean="0">
                <a:solidFill>
                  <a:srgbClr val="0000CC"/>
                </a:solidFill>
              </a:rPr>
              <a:t>2</a:t>
            </a:r>
            <a:r>
              <a:rPr lang="zh-CN" altLang="en-US" sz="2400" b="1" dirty="0" smtClean="0">
                <a:solidFill>
                  <a:srgbClr val="0000CC"/>
                </a:solidFill>
              </a:rPr>
              <a:t>、</a:t>
            </a:r>
            <a:r>
              <a:rPr lang="zh-CN" altLang="en-US" sz="2400" b="1" dirty="0" smtClean="0">
                <a:solidFill>
                  <a:srgbClr val="0000CC"/>
                </a:solidFill>
                <a:sym typeface="+mn-ea"/>
              </a:rPr>
              <a:t>类</a:t>
            </a:r>
            <a:r>
              <a:rPr lang="zh-CN" altLang="en-US" sz="2400" b="1" dirty="0" smtClean="0">
                <a:solidFill>
                  <a:srgbClr val="0000CC"/>
                </a:solidFill>
              </a:rPr>
              <a:t>外定义成员函数</a:t>
            </a:r>
            <a:endParaRPr lang="en-US" altLang="zh-CN" sz="2400" b="1" dirty="0" smtClean="0">
              <a:solidFill>
                <a:srgbClr val="0000CC"/>
              </a:solidFill>
            </a:endParaRPr>
          </a:p>
          <a:p>
            <a:pPr lvl="1"/>
            <a:r>
              <a:rPr lang="zh-CN" altLang="zh-CN" sz="2000" b="1" dirty="0" smtClean="0"/>
              <a:t>在声明类时，若只声明了成员函数的原型，就需要在类的外部定义该成员函数，方法是：</a:t>
            </a:r>
            <a:endParaRPr lang="zh-CN" altLang="zh-CN" sz="2000" b="1" dirty="0" smtClean="0"/>
          </a:p>
          <a:p>
            <a:pPr lvl="1">
              <a:buFontTx/>
              <a:buNone/>
            </a:pPr>
            <a:r>
              <a:rPr lang="en-US" altLang="zh-CN" sz="2400" dirty="0" err="1" smtClean="0">
                <a:solidFill>
                  <a:srgbClr val="FF0000"/>
                </a:solidFill>
              </a:rPr>
              <a:t>r_type</a:t>
            </a:r>
            <a:r>
              <a:rPr lang="en-US" altLang="zh-CN" sz="2400" dirty="0" smtClean="0">
                <a:solidFill>
                  <a:srgbClr val="FF0000"/>
                </a:solidFill>
              </a:rPr>
              <a:t> </a:t>
            </a:r>
            <a:r>
              <a:rPr lang="en-US" altLang="zh-CN" sz="2400" dirty="0" err="1" smtClean="0">
                <a:solidFill>
                  <a:srgbClr val="FF0000"/>
                </a:solidFill>
              </a:rPr>
              <a:t>class_name</a:t>
            </a:r>
            <a:r>
              <a:rPr lang="en-US" altLang="zh-CN" sz="2400" dirty="0" smtClean="0">
                <a:solidFill>
                  <a:srgbClr val="FF0000"/>
                </a:solidFill>
              </a:rPr>
              <a:t>::</a:t>
            </a:r>
            <a:r>
              <a:rPr lang="en-US" altLang="zh-CN" sz="2400" dirty="0" err="1" smtClean="0">
                <a:solidFill>
                  <a:srgbClr val="FF0000"/>
                </a:solidFill>
              </a:rPr>
              <a:t>f_Name</a:t>
            </a:r>
            <a:r>
              <a:rPr lang="en-US" altLang="zh-CN" sz="2400" dirty="0" smtClean="0">
                <a:solidFill>
                  <a:srgbClr val="FF0000"/>
                </a:solidFill>
              </a:rPr>
              <a:t>(T1 p1, T2 p2,</a:t>
            </a:r>
            <a:r>
              <a:rPr lang="zh-CN" altLang="zh-CN" sz="2400" dirty="0" smtClean="0">
                <a:solidFill>
                  <a:srgbClr val="FF0000"/>
                </a:solidFill>
              </a:rPr>
              <a:t>…</a:t>
            </a:r>
            <a:r>
              <a:rPr lang="en-US" altLang="zh-CN" sz="2400" dirty="0" smtClean="0">
                <a:solidFill>
                  <a:srgbClr val="FF0000"/>
                </a:solidFill>
              </a:rPr>
              <a:t>);</a:t>
            </a:r>
            <a:endParaRPr lang="zh-CN" altLang="zh-CN" sz="2400" dirty="0" smtClean="0">
              <a:solidFill>
                <a:srgbClr val="FF0000"/>
              </a:solidFill>
            </a:endParaRPr>
          </a:p>
          <a:p>
            <a:pPr lvl="1" eaLnBrk="1" hangingPunct="1">
              <a:lnSpc>
                <a:spcPct val="80000"/>
              </a:lnSpc>
            </a:pPr>
            <a:r>
              <a:rPr lang="zh-CN" altLang="en-US" sz="2000" b="1" dirty="0" smtClean="0">
                <a:solidFill>
                  <a:srgbClr val="0000CC"/>
                </a:solidFill>
              </a:rPr>
              <a:t>例如：类</a:t>
            </a:r>
            <a:r>
              <a:rPr lang="en-US" altLang="zh-CN" sz="2000" b="1" dirty="0" smtClean="0">
                <a:solidFill>
                  <a:srgbClr val="0000CC"/>
                </a:solidFill>
              </a:rPr>
              <a:t>Data</a:t>
            </a:r>
            <a:r>
              <a:rPr lang="zh-CN" altLang="en-US" sz="2000" b="1" dirty="0" smtClean="0">
                <a:solidFill>
                  <a:srgbClr val="0000CC"/>
                </a:solidFill>
              </a:rPr>
              <a:t>定义</a:t>
            </a:r>
            <a:endParaRPr lang="en-US" altLang="zh-CN" sz="2000" b="1" dirty="0" smtClean="0">
              <a:solidFill>
                <a:srgbClr val="0000CC"/>
              </a:solidFill>
            </a:endParaRPr>
          </a:p>
          <a:p>
            <a:pPr lvl="1">
              <a:buFontTx/>
              <a:buNone/>
            </a:pPr>
            <a:r>
              <a:rPr lang="en-US" altLang="zh-CN" sz="1800" b="1" dirty="0" smtClean="0"/>
              <a:t>class Date{</a:t>
            </a:r>
            <a:endParaRPr lang="zh-CN" altLang="zh-CN" sz="1800" b="1" dirty="0" smtClean="0"/>
          </a:p>
          <a:p>
            <a:pPr lvl="1">
              <a:buFontTx/>
              <a:buNone/>
            </a:pPr>
            <a:r>
              <a:rPr lang="en-US" altLang="zh-CN" sz="1800" b="1" dirty="0" smtClean="0"/>
              <a:t>	</a:t>
            </a:r>
            <a:r>
              <a:rPr lang="en-US" altLang="zh-CN" sz="1800" b="1" dirty="0" err="1" smtClean="0"/>
              <a:t>int</a:t>
            </a:r>
            <a:r>
              <a:rPr lang="en-US" altLang="zh-CN" sz="1800" b="1" dirty="0" smtClean="0"/>
              <a:t> </a:t>
            </a:r>
            <a:r>
              <a:rPr lang="en-US" altLang="zh-CN" sz="1800" b="1" dirty="0" err="1" smtClean="0"/>
              <a:t>day,month,year</a:t>
            </a:r>
            <a:r>
              <a:rPr lang="en-US" altLang="zh-CN" sz="1800" b="1" dirty="0" smtClean="0"/>
              <a:t>;</a:t>
            </a:r>
            <a:endParaRPr lang="zh-CN" altLang="zh-CN" sz="1800" b="1" dirty="0" smtClean="0"/>
          </a:p>
          <a:p>
            <a:pPr lvl="1">
              <a:buFontTx/>
              <a:buNone/>
            </a:pPr>
            <a:r>
              <a:rPr lang="en-US" altLang="zh-CN" sz="1800" b="1" dirty="0" smtClean="0"/>
              <a:t>public:</a:t>
            </a:r>
            <a:endParaRPr lang="zh-CN" altLang="zh-CN" sz="1800" b="1" dirty="0" smtClean="0"/>
          </a:p>
          <a:p>
            <a:pPr lvl="1">
              <a:buFontTx/>
              <a:buNone/>
            </a:pPr>
            <a:r>
              <a:rPr lang="en-US" altLang="zh-CN" sz="1800" b="1" dirty="0" smtClean="0"/>
              <a:t>	void </a:t>
            </a:r>
            <a:r>
              <a:rPr lang="en-US" altLang="zh-CN" sz="1800" b="1" dirty="0" err="1" smtClean="0"/>
              <a:t>init</a:t>
            </a:r>
            <a:r>
              <a:rPr lang="en-US" altLang="zh-CN" sz="1800" b="1" dirty="0" smtClean="0"/>
              <a:t>(</a:t>
            </a:r>
            <a:r>
              <a:rPr lang="en-US" altLang="zh-CN" sz="1800" b="1" dirty="0" err="1" smtClean="0"/>
              <a:t>int</a:t>
            </a:r>
            <a:r>
              <a:rPr lang="en-US" altLang="zh-CN" sz="1800" b="1" dirty="0" smtClean="0"/>
              <a:t> ,</a:t>
            </a:r>
            <a:r>
              <a:rPr lang="en-US" altLang="zh-CN" sz="1800" b="1" dirty="0" err="1" smtClean="0"/>
              <a:t>int</a:t>
            </a:r>
            <a:r>
              <a:rPr lang="en-US" altLang="zh-CN" sz="1800" b="1" dirty="0" smtClean="0"/>
              <a:t> ,</a:t>
            </a:r>
            <a:r>
              <a:rPr lang="en-US" altLang="zh-CN" sz="1800" b="1" dirty="0" err="1" smtClean="0"/>
              <a:t>int</a:t>
            </a:r>
            <a:r>
              <a:rPr lang="en-US" altLang="zh-CN" sz="1800" b="1" dirty="0" smtClean="0"/>
              <a:t> );               </a:t>
            </a:r>
            <a:r>
              <a:rPr lang="en-US" altLang="zh-CN" sz="1800" b="1" dirty="0" smtClean="0">
                <a:solidFill>
                  <a:srgbClr val="FF0000"/>
                </a:solidFill>
              </a:rPr>
              <a:t>//</a:t>
            </a:r>
            <a:r>
              <a:rPr lang="zh-CN" altLang="zh-CN" sz="1800" b="1" dirty="0" smtClean="0">
                <a:solidFill>
                  <a:srgbClr val="FF0000"/>
                </a:solidFill>
              </a:rPr>
              <a:t>省略了形式参数</a:t>
            </a:r>
            <a:endParaRPr lang="zh-CN" altLang="zh-CN" sz="1800" b="1" dirty="0" smtClean="0">
              <a:solidFill>
                <a:srgbClr val="FF0000"/>
              </a:solidFill>
            </a:endParaRPr>
          </a:p>
          <a:p>
            <a:pPr lvl="1">
              <a:buFontTx/>
              <a:buNone/>
            </a:pPr>
            <a:r>
              <a:rPr lang="en-US" altLang="zh-CN" sz="1800" b="1" dirty="0" smtClean="0"/>
              <a:t>	</a:t>
            </a:r>
            <a:r>
              <a:rPr lang="en-US" altLang="zh-CN" sz="1800" b="1" dirty="0" err="1" smtClean="0"/>
              <a:t>int</a:t>
            </a:r>
            <a:r>
              <a:rPr lang="en-US" altLang="zh-CN" sz="1800" b="1" dirty="0" smtClean="0"/>
              <a:t> </a:t>
            </a:r>
            <a:r>
              <a:rPr lang="en-US" altLang="zh-CN" sz="1800" b="1" dirty="0" err="1" smtClean="0"/>
              <a:t>getDay</a:t>
            </a:r>
            <a:r>
              <a:rPr lang="en-US" altLang="zh-CN" sz="1800" b="1" dirty="0" smtClean="0"/>
              <a:t>();</a:t>
            </a:r>
            <a:endParaRPr lang="zh-CN" altLang="zh-CN" sz="1800" b="1" dirty="0" smtClean="0"/>
          </a:p>
          <a:p>
            <a:pPr lvl="1">
              <a:buFontTx/>
              <a:buNone/>
            </a:pPr>
            <a:r>
              <a:rPr lang="en-US" altLang="zh-CN" sz="1800" b="1" dirty="0" smtClean="0"/>
              <a:t>     </a:t>
            </a:r>
            <a:r>
              <a:rPr lang="en-US" altLang="zh-CN" sz="1800" b="1" dirty="0" smtClean="0">
                <a:solidFill>
                  <a:srgbClr val="FF0000"/>
                </a:solidFill>
              </a:rPr>
              <a:t>inline </a:t>
            </a:r>
            <a:r>
              <a:rPr lang="en-US" altLang="zh-CN" sz="1800" b="1" dirty="0" err="1" smtClean="0"/>
              <a:t>int</a:t>
            </a:r>
            <a:r>
              <a:rPr lang="en-US" altLang="zh-CN" sz="1800" b="1" dirty="0" smtClean="0"/>
              <a:t> </a:t>
            </a:r>
            <a:r>
              <a:rPr lang="en-US" altLang="zh-CN" sz="1800" b="1" dirty="0" err="1" smtClean="0"/>
              <a:t>getMonth</a:t>
            </a:r>
            <a:r>
              <a:rPr lang="en-US" altLang="zh-CN" sz="1800" b="1" dirty="0" smtClean="0"/>
              <a:t>();</a:t>
            </a:r>
            <a:endParaRPr lang="zh-CN" altLang="zh-CN" sz="1800" b="1" dirty="0" smtClean="0"/>
          </a:p>
          <a:p>
            <a:pPr lvl="1">
              <a:buFontTx/>
              <a:buNone/>
            </a:pPr>
            <a:r>
              <a:rPr lang="en-US" altLang="zh-CN" sz="1800" b="1" dirty="0" smtClean="0"/>
              <a:t>};</a:t>
            </a:r>
            <a:endParaRPr lang="zh-CN" altLang="zh-CN" sz="1800" b="1" dirty="0" smtClean="0"/>
          </a:p>
          <a:p>
            <a:pPr lvl="1">
              <a:buFontTx/>
              <a:buNone/>
            </a:pPr>
            <a:r>
              <a:rPr lang="en-US" altLang="zh-CN" sz="1800" b="1" dirty="0" err="1" smtClean="0"/>
              <a:t>int</a:t>
            </a:r>
            <a:r>
              <a:rPr lang="en-US" altLang="zh-CN" sz="1800" b="1" dirty="0" smtClean="0"/>
              <a:t> </a:t>
            </a:r>
            <a:r>
              <a:rPr lang="en-US" altLang="zh-CN" sz="1800" b="1" dirty="0" smtClean="0">
                <a:solidFill>
                  <a:srgbClr val="FF0000"/>
                </a:solidFill>
              </a:rPr>
              <a:t>Date::</a:t>
            </a:r>
            <a:r>
              <a:rPr lang="en-US" altLang="zh-CN" sz="1800" b="1" dirty="0" err="1" smtClean="0"/>
              <a:t>getDay</a:t>
            </a:r>
            <a:r>
              <a:rPr lang="en-US" altLang="zh-CN" sz="1800" b="1" dirty="0" smtClean="0"/>
              <a:t>() {return day;}                              //</a:t>
            </a:r>
            <a:r>
              <a:rPr lang="zh-CN" altLang="en-US" sz="1800" b="1" dirty="0" smtClean="0"/>
              <a:t>非</a:t>
            </a:r>
            <a:r>
              <a:rPr lang="en-US" altLang="zh-CN" sz="1800" b="1" dirty="0" smtClean="0"/>
              <a:t>inline</a:t>
            </a:r>
            <a:r>
              <a:rPr lang="zh-CN" altLang="en-US" sz="1800" b="1" dirty="0" smtClean="0"/>
              <a:t>函数</a:t>
            </a:r>
            <a:endParaRPr lang="zh-CN" altLang="zh-CN" sz="1800" b="1" dirty="0" smtClean="0"/>
          </a:p>
          <a:p>
            <a:pPr lvl="1">
              <a:buFontTx/>
              <a:buNone/>
            </a:pPr>
            <a:r>
              <a:rPr lang="en-US" altLang="zh-CN" sz="1800" b="1" dirty="0" err="1" smtClean="0"/>
              <a:t>int</a:t>
            </a:r>
            <a:r>
              <a:rPr lang="en-US" altLang="zh-CN" sz="1800" b="1" dirty="0" smtClean="0"/>
              <a:t> </a:t>
            </a:r>
            <a:r>
              <a:rPr lang="en-US" altLang="zh-CN" sz="1800" b="1" dirty="0" smtClean="0">
                <a:solidFill>
                  <a:srgbClr val="FF0000"/>
                </a:solidFill>
              </a:rPr>
              <a:t>Date::</a:t>
            </a:r>
            <a:r>
              <a:rPr lang="en-US" altLang="zh-CN" sz="1800" b="1" dirty="0" err="1" smtClean="0"/>
              <a:t>getMonth</a:t>
            </a:r>
            <a:r>
              <a:rPr lang="en-US" altLang="zh-CN" sz="1800" b="1" dirty="0" smtClean="0"/>
              <a:t>(){return month;}                    </a:t>
            </a:r>
            <a:r>
              <a:rPr lang="fr-FR" altLang="zh-CN" sz="1800" b="1" dirty="0" smtClean="0">
                <a:cs typeface="+mn-ea"/>
              </a:rPr>
              <a:t> </a:t>
            </a:r>
            <a:r>
              <a:rPr lang="fr-FR" altLang="zh-CN" sz="1800" b="1" dirty="0" smtClean="0">
                <a:solidFill>
                  <a:srgbClr val="FF0000"/>
                </a:solidFill>
                <a:cs typeface="+mn-ea"/>
              </a:rPr>
              <a:t> //inline函数</a:t>
            </a:r>
            <a:endParaRPr lang="zh-CN" altLang="zh-CN" sz="1800" b="1" dirty="0" smtClean="0"/>
          </a:p>
          <a:p>
            <a:pPr lvl="1">
              <a:buFontTx/>
              <a:buNone/>
            </a:pPr>
            <a:r>
              <a:rPr lang="fr-FR" altLang="zh-CN" sz="1800" b="1" dirty="0" smtClean="0">
                <a:solidFill>
                  <a:srgbClr val="FF0000"/>
                </a:solidFill>
              </a:rPr>
              <a:t>inline</a:t>
            </a:r>
            <a:r>
              <a:rPr lang="fr-FR" altLang="zh-CN" sz="1800" b="1" dirty="0" smtClean="0"/>
              <a:t> void Date::init(int d,int m,int y)	{               </a:t>
            </a:r>
            <a:r>
              <a:rPr lang="fr-FR" altLang="zh-CN" sz="1800" b="1" dirty="0" smtClean="0">
                <a:solidFill>
                  <a:srgbClr val="FF0000"/>
                </a:solidFill>
              </a:rPr>
              <a:t>//</a:t>
            </a:r>
            <a:r>
              <a:rPr lang="en-US" altLang="zh-CN" sz="1800" b="1" dirty="0" smtClean="0">
                <a:solidFill>
                  <a:srgbClr val="FF0000"/>
                </a:solidFill>
              </a:rPr>
              <a:t>inline</a:t>
            </a:r>
            <a:r>
              <a:rPr lang="zh-CN" altLang="en-US" sz="1800" b="1" dirty="0" smtClean="0">
                <a:solidFill>
                  <a:srgbClr val="FF0000"/>
                </a:solidFill>
              </a:rPr>
              <a:t>函数</a:t>
            </a:r>
            <a:endParaRPr lang="zh-CN" altLang="zh-CN" sz="1800" b="1" dirty="0" smtClean="0">
              <a:solidFill>
                <a:srgbClr val="FF0000"/>
              </a:solidFill>
            </a:endParaRPr>
          </a:p>
          <a:p>
            <a:pPr lvl="1">
              <a:buFontTx/>
              <a:buNone/>
            </a:pPr>
            <a:r>
              <a:rPr lang="fr-FR" altLang="zh-CN" sz="1800" b="1" dirty="0" smtClean="0"/>
              <a:t>	</a:t>
            </a:r>
            <a:r>
              <a:rPr lang="en-US" altLang="zh-CN" sz="1800" b="1" dirty="0" smtClean="0"/>
              <a:t>day=d;	month=m;	year=y;</a:t>
            </a:r>
            <a:endParaRPr lang="zh-CN" altLang="zh-CN" sz="1800" b="1" dirty="0" smtClean="0"/>
          </a:p>
          <a:p>
            <a:pPr lvl="1">
              <a:buFontTx/>
              <a:buNone/>
            </a:pPr>
            <a:r>
              <a:rPr lang="en-US" altLang="zh-CN" sz="1800" b="1" dirty="0" smtClean="0"/>
              <a:t>}</a:t>
            </a:r>
            <a:endParaRPr lang="zh-CN" altLang="en-US" sz="2000" b="1" dirty="0" smtClean="0">
              <a:solidFill>
                <a:srgbClr val="0000CC"/>
              </a:solidFill>
            </a:endParaRPr>
          </a:p>
        </p:txBody>
      </p:sp>
      <p:sp>
        <p:nvSpPr>
          <p:cNvPr id="49154" name="Rectangle 2"/>
          <p:cNvSpPr>
            <a:spLocks noChangeArrowheads="1"/>
          </p:cNvSpPr>
          <p:nvPr/>
        </p:nvSpPr>
        <p:spPr bwMode="auto">
          <a:xfrm>
            <a:off x="684213" y="115888"/>
            <a:ext cx="7772400" cy="504825"/>
          </a:xfrm>
          <a:prstGeom prst="rect">
            <a:avLst/>
          </a:prstGeom>
          <a:noFill/>
          <a:ln w="9525">
            <a:noFill/>
            <a:miter lim="800000"/>
          </a:ln>
        </p:spPr>
        <p:txBody>
          <a:bodyPr anchor="ctr"/>
          <a:lstStyle/>
          <a:p>
            <a:pPr eaLnBrk="0" hangingPunct="0"/>
            <a:r>
              <a:rPr lang="en-US" altLang="zh-CN" sz="3200" b="1">
                <a:solidFill>
                  <a:srgbClr val="0000CC"/>
                </a:solidFill>
              </a:rPr>
              <a:t>3.４.1  </a:t>
            </a:r>
            <a:r>
              <a:rPr lang="zh-CN" altLang="zh-CN" sz="3200" b="1">
                <a:solidFill>
                  <a:srgbClr val="FF0000"/>
                </a:solidFill>
              </a:rPr>
              <a:t>成员函数定义</a:t>
            </a:r>
            <a:r>
              <a:rPr lang="zh-CN" altLang="zh-CN" sz="3200" b="1">
                <a:solidFill>
                  <a:srgbClr val="0000CC"/>
                </a:solidFill>
              </a:rPr>
              <a:t>方式和</a:t>
            </a:r>
            <a:r>
              <a:rPr lang="en-US" altLang="zh-CN" sz="3200" b="1">
                <a:solidFill>
                  <a:srgbClr val="0000CC"/>
                </a:solidFill>
              </a:rPr>
              <a:t>inline</a:t>
            </a:r>
            <a:r>
              <a:rPr lang="zh-CN" altLang="zh-CN" sz="3200" b="1">
                <a:solidFill>
                  <a:srgbClr val="0000CC"/>
                </a:solidFill>
              </a:rPr>
              <a:t>函</a:t>
            </a:r>
            <a:r>
              <a:rPr lang="zh-CN" altLang="zh-CN" sz="3200" b="1"/>
              <a:t>数</a:t>
            </a:r>
            <a:endParaRPr lang="en-US" altLang="zh-CN"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anim calcmode="lin" valueType="num">
                                      <p:cBhvr additive="base">
                                        <p:cTn id="7" dur="500" fill="hold"/>
                                        <p:tgtEl>
                                          <p:spTgt spid="143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 calcmode="lin" valueType="num">
                                      <p:cBhvr additive="base">
                                        <p:cTn id="13" dur="500" fill="hold"/>
                                        <p:tgtEl>
                                          <p:spTgt spid="143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anim calcmode="lin" valueType="num">
                                      <p:cBhvr additive="base">
                                        <p:cTn id="19" dur="500" fill="hold"/>
                                        <p:tgtEl>
                                          <p:spTgt spid="143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8">
                                            <p:txEl>
                                              <p:pRg st="4" end="4"/>
                                            </p:txEl>
                                          </p:spTgt>
                                        </p:tgtEl>
                                        <p:attrNameLst>
                                          <p:attrName>style.visibility</p:attrName>
                                        </p:attrNameLst>
                                      </p:cBhvr>
                                      <p:to>
                                        <p:strVal val="visible"/>
                                      </p:to>
                                    </p:set>
                                    <p:anim calcmode="lin" valueType="num">
                                      <p:cBhvr additive="base">
                                        <p:cTn id="25" dur="500" fill="hold"/>
                                        <p:tgtEl>
                                          <p:spTgt spid="1433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38">
                                            <p:txEl>
                                              <p:pRg st="5" end="5"/>
                                            </p:txEl>
                                          </p:spTgt>
                                        </p:tgtEl>
                                        <p:attrNameLst>
                                          <p:attrName>style.visibility</p:attrName>
                                        </p:attrNameLst>
                                      </p:cBhvr>
                                      <p:to>
                                        <p:strVal val="visible"/>
                                      </p:to>
                                    </p:set>
                                    <p:anim calcmode="lin" valueType="num">
                                      <p:cBhvr additive="base">
                                        <p:cTn id="29" dur="500" fill="hold"/>
                                        <p:tgtEl>
                                          <p:spTgt spid="1433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38">
                                            <p:txEl>
                                              <p:pRg st="6" end="6"/>
                                            </p:txEl>
                                          </p:spTgt>
                                        </p:tgtEl>
                                        <p:attrNameLst>
                                          <p:attrName>style.visibility</p:attrName>
                                        </p:attrNameLst>
                                      </p:cBhvr>
                                      <p:to>
                                        <p:strVal val="visible"/>
                                      </p:to>
                                    </p:set>
                                    <p:anim calcmode="lin" valueType="num">
                                      <p:cBhvr additive="base">
                                        <p:cTn id="33" dur="500" fill="hold"/>
                                        <p:tgtEl>
                                          <p:spTgt spid="1433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33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338">
                                            <p:txEl>
                                              <p:pRg st="7" end="7"/>
                                            </p:txEl>
                                          </p:spTgt>
                                        </p:tgtEl>
                                        <p:attrNameLst>
                                          <p:attrName>style.visibility</p:attrName>
                                        </p:attrNameLst>
                                      </p:cBhvr>
                                      <p:to>
                                        <p:strVal val="visible"/>
                                      </p:to>
                                    </p:set>
                                    <p:anim calcmode="lin" valueType="num">
                                      <p:cBhvr additive="base">
                                        <p:cTn id="37" dur="500" fill="hold"/>
                                        <p:tgtEl>
                                          <p:spTgt spid="1433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3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338">
                                            <p:txEl>
                                              <p:pRg st="8" end="8"/>
                                            </p:txEl>
                                          </p:spTgt>
                                        </p:tgtEl>
                                        <p:attrNameLst>
                                          <p:attrName>style.visibility</p:attrName>
                                        </p:attrNameLst>
                                      </p:cBhvr>
                                      <p:to>
                                        <p:strVal val="visible"/>
                                      </p:to>
                                    </p:set>
                                    <p:anim calcmode="lin" valueType="num">
                                      <p:cBhvr additive="base">
                                        <p:cTn id="41" dur="500" fill="hold"/>
                                        <p:tgtEl>
                                          <p:spTgt spid="14338">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338">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338">
                                            <p:txEl>
                                              <p:pRg st="9" end="9"/>
                                            </p:txEl>
                                          </p:spTgt>
                                        </p:tgtEl>
                                        <p:attrNameLst>
                                          <p:attrName>style.visibility</p:attrName>
                                        </p:attrNameLst>
                                      </p:cBhvr>
                                      <p:to>
                                        <p:strVal val="visible"/>
                                      </p:to>
                                    </p:set>
                                    <p:anim calcmode="lin" valueType="num">
                                      <p:cBhvr additive="base">
                                        <p:cTn id="45" dur="500" fill="hold"/>
                                        <p:tgtEl>
                                          <p:spTgt spid="14338">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338">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338">
                                            <p:txEl>
                                              <p:pRg st="10" end="10"/>
                                            </p:txEl>
                                          </p:spTgt>
                                        </p:tgtEl>
                                        <p:attrNameLst>
                                          <p:attrName>style.visibility</p:attrName>
                                        </p:attrNameLst>
                                      </p:cBhvr>
                                      <p:to>
                                        <p:strVal val="visible"/>
                                      </p:to>
                                    </p:set>
                                    <p:anim calcmode="lin" valueType="num">
                                      <p:cBhvr additive="base">
                                        <p:cTn id="49" dur="500" fill="hold"/>
                                        <p:tgtEl>
                                          <p:spTgt spid="14338">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33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338">
                                            <p:txEl>
                                              <p:pRg st="11" end="11"/>
                                            </p:txEl>
                                          </p:spTgt>
                                        </p:tgtEl>
                                        <p:attrNameLst>
                                          <p:attrName>style.visibility</p:attrName>
                                        </p:attrNameLst>
                                      </p:cBhvr>
                                      <p:to>
                                        <p:strVal val="visible"/>
                                      </p:to>
                                    </p:set>
                                    <p:anim calcmode="lin" valueType="num">
                                      <p:cBhvr additive="base">
                                        <p:cTn id="55" dur="500" fill="hold"/>
                                        <p:tgtEl>
                                          <p:spTgt spid="14338">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338">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338">
                                            <p:txEl>
                                              <p:pRg st="12" end="12"/>
                                            </p:txEl>
                                          </p:spTgt>
                                        </p:tgtEl>
                                        <p:attrNameLst>
                                          <p:attrName>style.visibility</p:attrName>
                                        </p:attrNameLst>
                                      </p:cBhvr>
                                      <p:to>
                                        <p:strVal val="visible"/>
                                      </p:to>
                                    </p:set>
                                    <p:anim calcmode="lin" valueType="num">
                                      <p:cBhvr additive="base">
                                        <p:cTn id="59" dur="500" fill="hold"/>
                                        <p:tgtEl>
                                          <p:spTgt spid="14338">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433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4338">
                                            <p:txEl>
                                              <p:pRg st="13" end="13"/>
                                            </p:txEl>
                                          </p:spTgt>
                                        </p:tgtEl>
                                        <p:attrNameLst>
                                          <p:attrName>style.visibility</p:attrName>
                                        </p:attrNameLst>
                                      </p:cBhvr>
                                      <p:to>
                                        <p:strVal val="visible"/>
                                      </p:to>
                                    </p:set>
                                    <p:anim calcmode="lin" valueType="num">
                                      <p:cBhvr additive="base">
                                        <p:cTn id="65" dur="500" fill="hold"/>
                                        <p:tgtEl>
                                          <p:spTgt spid="14338">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4338">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338">
                                            <p:txEl>
                                              <p:pRg st="14" end="14"/>
                                            </p:txEl>
                                          </p:spTgt>
                                        </p:tgtEl>
                                        <p:attrNameLst>
                                          <p:attrName>style.visibility</p:attrName>
                                        </p:attrNameLst>
                                      </p:cBhvr>
                                      <p:to>
                                        <p:strVal val="visible"/>
                                      </p:to>
                                    </p:set>
                                    <p:anim calcmode="lin" valueType="num">
                                      <p:cBhvr additive="base">
                                        <p:cTn id="69" dur="500" fill="hold"/>
                                        <p:tgtEl>
                                          <p:spTgt spid="14338">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4338">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4338">
                                            <p:txEl>
                                              <p:pRg st="15" end="15"/>
                                            </p:txEl>
                                          </p:spTgt>
                                        </p:tgtEl>
                                        <p:attrNameLst>
                                          <p:attrName>style.visibility</p:attrName>
                                        </p:attrNameLst>
                                      </p:cBhvr>
                                      <p:to>
                                        <p:strVal val="visible"/>
                                      </p:to>
                                    </p:set>
                                    <p:anim calcmode="lin" valueType="num">
                                      <p:cBhvr additive="base">
                                        <p:cTn id="73" dur="500" fill="hold"/>
                                        <p:tgtEl>
                                          <p:spTgt spid="14338">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4338">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123825" y="908050"/>
            <a:ext cx="8332788" cy="5184775"/>
          </a:xfrm>
        </p:spPr>
        <p:txBody>
          <a:bodyPr/>
          <a:lstStyle/>
          <a:p>
            <a:pPr indent="254000" algn="just">
              <a:spcAft>
                <a:spcPts val="0"/>
              </a:spcAft>
              <a:defRPr/>
            </a:pPr>
            <a:r>
              <a:rPr lang="zh-CN" altLang="en-US" b="1" kern="1000" dirty="0">
                <a:solidFill>
                  <a:srgbClr val="0000CC"/>
                </a:solidFill>
                <a:latin typeface="Times New Roman" panose="02020603050405020304" pitchFamily="18" charset="0"/>
              </a:rPr>
              <a:t>对类外成员函数定义的几点</a:t>
            </a:r>
            <a:r>
              <a:rPr lang="zh-CN" altLang="zh-CN" b="1" kern="1000" dirty="0">
                <a:solidFill>
                  <a:srgbClr val="0000CC"/>
                </a:solidFill>
                <a:latin typeface="Times New Roman" panose="02020603050405020304" pitchFamily="18" charset="0"/>
              </a:rPr>
              <a:t>说明</a:t>
            </a:r>
            <a:endParaRPr lang="en-US" altLang="zh-CN" b="1" kern="1000" dirty="0">
              <a:solidFill>
                <a:srgbClr val="0000CC"/>
              </a:solidFill>
              <a:latin typeface="Times New Roman" panose="02020603050405020304" pitchFamily="18" charset="0"/>
            </a:endParaRPr>
          </a:p>
          <a:p>
            <a:pPr marL="1200150" lvl="1" indent="-457200" algn="just">
              <a:spcAft>
                <a:spcPts val="0"/>
              </a:spcAft>
              <a:buFont typeface="+mj-ea"/>
              <a:buAutoNum type="circleNumDbPlain"/>
              <a:defRPr/>
            </a:pPr>
            <a:r>
              <a:rPr lang="zh-CN" altLang="zh-CN" b="1" kern="1000" dirty="0">
                <a:latin typeface="Times New Roman" panose="02020603050405020304" pitchFamily="18" charset="0"/>
              </a:rPr>
              <a:t>若采用类外方式定义成员函数，则类声明时成员</a:t>
            </a:r>
            <a:r>
              <a:rPr lang="zh-CN" altLang="zh-CN" b="1" kern="1000" dirty="0">
                <a:solidFill>
                  <a:srgbClr val="FF0000"/>
                </a:solidFill>
                <a:latin typeface="Times New Roman" panose="02020603050405020304" pitchFamily="18" charset="0"/>
              </a:rPr>
              <a:t>函数原型中的</a:t>
            </a:r>
            <a:r>
              <a:rPr lang="zh-CN" altLang="zh-CN" b="1" kern="1000" dirty="0">
                <a:solidFill>
                  <a:srgbClr val="0000CC"/>
                </a:solidFill>
                <a:latin typeface="Times New Roman" panose="02020603050405020304" pitchFamily="18" charset="0"/>
              </a:rPr>
              <a:t>形参名</a:t>
            </a:r>
            <a:r>
              <a:rPr lang="zh-CN" altLang="zh-CN" b="1" kern="1000" dirty="0">
                <a:solidFill>
                  <a:srgbClr val="FF0000"/>
                </a:solidFill>
                <a:latin typeface="Times New Roman" panose="02020603050405020304" pitchFamily="18" charset="0"/>
              </a:rPr>
              <a:t>可以省略</a:t>
            </a:r>
            <a:r>
              <a:rPr lang="zh-CN" altLang="zh-CN" b="1" kern="1000" dirty="0">
                <a:latin typeface="Times New Roman" panose="02020603050405020304" pitchFamily="18" charset="0"/>
              </a:rPr>
              <a:t>，只声明各个形参的类型；</a:t>
            </a:r>
            <a:endParaRPr lang="en-US" altLang="zh-CN" b="1" kern="1000" dirty="0">
              <a:latin typeface="Times New Roman" panose="02020603050405020304" pitchFamily="18" charset="0"/>
            </a:endParaRPr>
          </a:p>
          <a:p>
            <a:pPr marL="1200150" lvl="1" indent="-457200" algn="just">
              <a:spcAft>
                <a:spcPts val="0"/>
              </a:spcAft>
              <a:buFont typeface="+mj-ea"/>
              <a:buAutoNum type="circleNumDbPlain"/>
              <a:defRPr/>
            </a:pPr>
            <a:r>
              <a:rPr lang="zh-CN" altLang="zh-CN" b="1" kern="1000" dirty="0">
                <a:latin typeface="Times New Roman" panose="02020603050405020304" pitchFamily="18" charset="0"/>
              </a:rPr>
              <a:t>在类外定义成员函数时，</a:t>
            </a:r>
            <a:r>
              <a:rPr lang="zh-CN" altLang="zh-CN" b="1" kern="1000" dirty="0">
                <a:solidFill>
                  <a:srgbClr val="FF0000"/>
                </a:solidFill>
                <a:latin typeface="Times New Roman" panose="02020603050405020304" pitchFamily="18" charset="0"/>
              </a:rPr>
              <a:t>成员函数的返回类型、函数名称、参数表必须与成员函数原型的声明完全相同</a:t>
            </a:r>
            <a:r>
              <a:rPr lang="zh-CN" altLang="zh-CN" b="1" kern="1000" dirty="0">
                <a:latin typeface="Times New Roman" panose="02020603050405020304" pitchFamily="18" charset="0"/>
              </a:rPr>
              <a:t>，而且必须指出每个形参的名字；</a:t>
            </a:r>
            <a:endParaRPr lang="en-US" altLang="zh-CN" b="1" kern="1000" dirty="0">
              <a:latin typeface="Times New Roman" panose="02020603050405020304" pitchFamily="18" charset="0"/>
            </a:endParaRPr>
          </a:p>
          <a:p>
            <a:pPr marL="1200150" lvl="1" indent="-457200" algn="just">
              <a:spcAft>
                <a:spcPts val="0"/>
              </a:spcAft>
              <a:buFont typeface="+mj-ea"/>
              <a:buAutoNum type="circleNumDbPlain"/>
              <a:defRPr/>
            </a:pPr>
            <a:r>
              <a:rPr lang="zh-CN" altLang="zh-CN" b="1" kern="1000" dirty="0">
                <a:latin typeface="Times New Roman" panose="02020603050405020304" pitchFamily="18" charset="0"/>
              </a:rPr>
              <a:t>在类外定义成员函数时，必须在成员函数名前面加上类名，并且在类名与成员函数之间用</a:t>
            </a:r>
            <a:r>
              <a:rPr lang="zh-CN" altLang="zh-CN" b="1" kern="1000" dirty="0">
                <a:solidFill>
                  <a:srgbClr val="0000CC"/>
                </a:solidFill>
                <a:latin typeface="Times New Roman" panose="02020603050405020304" pitchFamily="18" charset="0"/>
              </a:rPr>
              <a:t>“</a:t>
            </a:r>
            <a:r>
              <a:rPr lang="en-US" altLang="zh-CN" b="1" kern="1000" dirty="0">
                <a:solidFill>
                  <a:srgbClr val="0000CC"/>
                </a:solidFill>
                <a:latin typeface="Times New Roman" panose="02020603050405020304" pitchFamily="18" charset="0"/>
              </a:rPr>
              <a:t>::</a:t>
            </a:r>
            <a:r>
              <a:rPr lang="zh-CN" altLang="zh-CN" b="1" kern="1000" dirty="0">
                <a:solidFill>
                  <a:srgbClr val="0000CC"/>
                </a:solidFill>
                <a:latin typeface="Times New Roman" panose="02020603050405020304" pitchFamily="18" charset="0"/>
              </a:rPr>
              <a:t>”</a:t>
            </a:r>
            <a:r>
              <a:rPr lang="zh-CN" altLang="zh-CN" b="1" kern="1000" dirty="0">
                <a:latin typeface="Times New Roman" panose="02020603050405020304" pitchFamily="18" charset="0"/>
              </a:rPr>
              <a:t>间隔。</a:t>
            </a:r>
            <a:endParaRPr lang="zh-CN" altLang="zh-CN" b="1" kern="100" dirty="0">
              <a:latin typeface="Times New Roman" panose="02020603050405020304" pitchFamily="18" charset="0"/>
            </a:endParaRPr>
          </a:p>
          <a:p>
            <a:pPr lvl="1" eaLnBrk="1" hangingPunct="1">
              <a:lnSpc>
                <a:spcPct val="80000"/>
              </a:lnSpc>
              <a:defRPr/>
            </a:pPr>
            <a:endParaRPr lang="zh-CN" altLang="en-US" sz="2000" b="1" dirty="0">
              <a:solidFill>
                <a:srgbClr val="0000CC"/>
              </a:solidFill>
            </a:endParaRPr>
          </a:p>
        </p:txBody>
      </p:sp>
      <p:sp>
        <p:nvSpPr>
          <p:cNvPr id="50178" name="Rectangle 2"/>
          <p:cNvSpPr>
            <a:spLocks noChangeArrowheads="1"/>
          </p:cNvSpPr>
          <p:nvPr/>
        </p:nvSpPr>
        <p:spPr bwMode="auto">
          <a:xfrm>
            <a:off x="684213" y="115888"/>
            <a:ext cx="7772400" cy="504825"/>
          </a:xfrm>
          <a:prstGeom prst="rect">
            <a:avLst/>
          </a:prstGeom>
          <a:noFill/>
          <a:ln w="9525">
            <a:noFill/>
            <a:miter lim="800000"/>
          </a:ln>
        </p:spPr>
        <p:txBody>
          <a:bodyPr anchor="ctr"/>
          <a:lstStyle/>
          <a:p>
            <a:pPr eaLnBrk="0" hangingPunct="0"/>
            <a:r>
              <a:rPr lang="en-US" altLang="zh-CN" sz="3200" b="1">
                <a:solidFill>
                  <a:srgbClr val="0000CC"/>
                </a:solidFill>
              </a:rPr>
              <a:t>3.４.1  </a:t>
            </a:r>
            <a:r>
              <a:rPr lang="zh-CN" altLang="zh-CN" sz="3200" b="1">
                <a:solidFill>
                  <a:srgbClr val="FF0000"/>
                </a:solidFill>
              </a:rPr>
              <a:t>成员函数定义</a:t>
            </a:r>
            <a:r>
              <a:rPr lang="zh-CN" altLang="zh-CN" sz="3200" b="1">
                <a:solidFill>
                  <a:srgbClr val="0000CC"/>
                </a:solidFill>
              </a:rPr>
              <a:t>方式和</a:t>
            </a:r>
            <a:r>
              <a:rPr lang="en-US" altLang="zh-CN" sz="3200" b="1">
                <a:solidFill>
                  <a:srgbClr val="0000CC"/>
                </a:solidFill>
              </a:rPr>
              <a:t>inline</a:t>
            </a:r>
            <a:r>
              <a:rPr lang="zh-CN" altLang="zh-CN" sz="3200" b="1">
                <a:solidFill>
                  <a:srgbClr val="0000CC"/>
                </a:solidFill>
              </a:rPr>
              <a:t>函</a:t>
            </a:r>
            <a:r>
              <a:rPr lang="zh-CN" altLang="zh-CN" sz="3200" b="1"/>
              <a:t>数</a:t>
            </a:r>
            <a:endParaRPr lang="en-US" altLang="zh-CN"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anim calcmode="lin" valueType="num">
                                      <p:cBhvr additive="base">
                                        <p:cTn id="7" dur="500" fill="hold"/>
                                        <p:tgtEl>
                                          <p:spTgt spid="143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 calcmode="lin" valueType="num">
                                      <p:cBhvr additive="base">
                                        <p:cTn id="13" dur="500" fill="hold"/>
                                        <p:tgtEl>
                                          <p:spTgt spid="143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anim calcmode="lin" valueType="num">
                                      <p:cBhvr additive="base">
                                        <p:cTn id="19" dur="500" fill="hold"/>
                                        <p:tgtEl>
                                          <p:spTgt spid="143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684213" y="981075"/>
            <a:ext cx="7772400" cy="4895850"/>
          </a:xfrm>
        </p:spPr>
        <p:txBody>
          <a:bodyPr/>
          <a:lstStyle/>
          <a:p>
            <a:pPr marL="0" indent="0" eaLnBrk="1" hangingPunct="1">
              <a:buFontTx/>
              <a:buNone/>
            </a:pPr>
            <a:r>
              <a:rPr lang="en-US" altLang="zh-CN" b="1" dirty="0" smtClean="0">
                <a:solidFill>
                  <a:srgbClr val="0000CC"/>
                </a:solidFill>
              </a:rPr>
              <a:t>1．</a:t>
            </a:r>
            <a:r>
              <a:rPr lang="zh-CN" altLang="en-US" b="1" dirty="0" smtClean="0">
                <a:solidFill>
                  <a:srgbClr val="0000CC"/>
                </a:solidFill>
              </a:rPr>
              <a:t>常量成员函数的功能与定义</a:t>
            </a:r>
            <a:endParaRPr lang="en-US" altLang="zh-CN" b="1" dirty="0" smtClean="0">
              <a:solidFill>
                <a:srgbClr val="0000CC"/>
              </a:solidFill>
            </a:endParaRPr>
          </a:p>
          <a:p>
            <a:pPr lvl="1" eaLnBrk="1" hangingPunct="1"/>
            <a:r>
              <a:rPr lang="zh-CN" altLang="en-US" b="1" dirty="0" smtClean="0"/>
              <a:t>在</a:t>
            </a:r>
            <a:r>
              <a:rPr lang="en-US" altLang="zh-CN" b="1" dirty="0" smtClean="0"/>
              <a:t>C++</a:t>
            </a:r>
            <a:r>
              <a:rPr lang="zh-CN" altLang="en-US" b="1" dirty="0" smtClean="0"/>
              <a:t>中，常量成员函数用于</a:t>
            </a:r>
            <a:r>
              <a:rPr lang="zh-CN" altLang="en-US" b="1" dirty="0" smtClean="0">
                <a:solidFill>
                  <a:srgbClr val="0000CC"/>
                </a:solidFill>
              </a:rPr>
              <a:t>禁止成员函数修改数据成员的值</a:t>
            </a:r>
            <a:r>
              <a:rPr lang="zh-CN" altLang="en-US" b="1" dirty="0" smtClean="0"/>
              <a:t>。</a:t>
            </a:r>
            <a:endParaRPr lang="en-US" altLang="zh-CN" b="1" dirty="0" smtClean="0"/>
          </a:p>
          <a:p>
            <a:pPr lvl="1" eaLnBrk="1" hangingPunct="1"/>
            <a:r>
              <a:rPr lang="zh-CN" altLang="en-US" b="1" dirty="0" smtClean="0"/>
              <a:t>定义方式</a:t>
            </a:r>
            <a:endParaRPr lang="zh-CN" altLang="en-US" b="1" dirty="0" smtClean="0"/>
          </a:p>
          <a:p>
            <a:pPr marL="1314450" lvl="2" indent="-457200" eaLnBrk="1" hangingPunct="1">
              <a:buFontTx/>
              <a:buNone/>
            </a:pPr>
            <a:r>
              <a:rPr lang="en-US" altLang="zh-CN" b="1" dirty="0" smtClean="0"/>
              <a:t>class X{</a:t>
            </a:r>
            <a:endParaRPr lang="en-US" altLang="zh-CN" b="1" dirty="0" smtClean="0"/>
          </a:p>
          <a:p>
            <a:pPr marL="1314450" lvl="2" indent="-457200" eaLnBrk="1" hangingPunct="1">
              <a:buFontTx/>
              <a:buNone/>
            </a:pPr>
            <a:r>
              <a:rPr lang="en-US" altLang="zh-CN" b="1" dirty="0" smtClean="0"/>
              <a:t>……</a:t>
            </a:r>
            <a:endParaRPr lang="en-US" altLang="zh-CN" b="1" dirty="0" smtClean="0"/>
          </a:p>
          <a:p>
            <a:pPr marL="1314450" lvl="2" indent="-457200" eaLnBrk="1" hangingPunct="1">
              <a:buFontTx/>
              <a:buNone/>
            </a:pPr>
            <a:r>
              <a:rPr lang="en-US" altLang="zh-CN" b="1" dirty="0" smtClean="0"/>
              <a:t>    T  f(…) </a:t>
            </a:r>
            <a:r>
              <a:rPr lang="en-US" altLang="zh-CN" b="1" dirty="0" err="1" smtClean="0">
                <a:solidFill>
                  <a:srgbClr val="FF3300"/>
                </a:solidFill>
              </a:rPr>
              <a:t>const</a:t>
            </a:r>
            <a:r>
              <a:rPr lang="en-US" altLang="zh-CN" b="1" dirty="0" smtClean="0">
                <a:solidFill>
                  <a:srgbClr val="FF3300"/>
                </a:solidFill>
              </a:rPr>
              <a:t>;　</a:t>
            </a:r>
            <a:endParaRPr lang="en-US" altLang="zh-CN" b="1" dirty="0" smtClean="0">
              <a:solidFill>
                <a:srgbClr val="FF3300"/>
              </a:solidFill>
            </a:endParaRPr>
          </a:p>
          <a:p>
            <a:pPr marL="1314450" lvl="2" indent="-457200" eaLnBrk="1" hangingPunct="1">
              <a:buFontTx/>
              <a:buNone/>
            </a:pPr>
            <a:r>
              <a:rPr lang="en-US" altLang="zh-CN" b="1" dirty="0" smtClean="0"/>
              <a:t>……</a:t>
            </a:r>
            <a:endParaRPr lang="en-US" altLang="zh-CN" b="1" dirty="0" smtClean="0"/>
          </a:p>
          <a:p>
            <a:pPr marL="1314450" lvl="2" indent="-457200" eaLnBrk="1" hangingPunct="1">
              <a:buFontTx/>
              <a:buNone/>
            </a:pPr>
            <a:r>
              <a:rPr lang="en-US" altLang="zh-CN" b="1" dirty="0" smtClean="0"/>
              <a:t>};</a:t>
            </a:r>
            <a:endParaRPr lang="en-US" altLang="zh-CN" b="1" dirty="0" smtClean="0"/>
          </a:p>
        </p:txBody>
      </p:sp>
      <p:sp>
        <p:nvSpPr>
          <p:cNvPr id="51202" name="Rectangle 2"/>
          <p:cNvSpPr>
            <a:spLocks noChangeArrowheads="1"/>
          </p:cNvSpPr>
          <p:nvPr/>
        </p:nvSpPr>
        <p:spPr bwMode="auto">
          <a:xfrm>
            <a:off x="684213" y="115888"/>
            <a:ext cx="7772400" cy="504825"/>
          </a:xfrm>
          <a:prstGeom prst="rect">
            <a:avLst/>
          </a:prstGeom>
          <a:noFill/>
          <a:ln w="9525">
            <a:noFill/>
            <a:miter lim="800000"/>
          </a:ln>
        </p:spPr>
        <p:txBody>
          <a:bodyPr anchor="ctr"/>
          <a:lstStyle/>
          <a:p>
            <a:pPr algn="ctr" eaLnBrk="0" hangingPunct="0"/>
            <a:r>
              <a:rPr lang="en-US" altLang="zh-CN" sz="3200" b="1">
                <a:solidFill>
                  <a:srgbClr val="0000CC"/>
                </a:solidFill>
              </a:rPr>
              <a:t>3.４.3  </a:t>
            </a:r>
            <a:r>
              <a:rPr lang="zh-CN" altLang="en-US" sz="3200" b="1">
                <a:solidFill>
                  <a:srgbClr val="0000CC"/>
                </a:solidFill>
              </a:rPr>
              <a:t>常量</a:t>
            </a:r>
            <a:r>
              <a:rPr lang="zh-CN" altLang="zh-CN" sz="3200" b="1">
                <a:solidFill>
                  <a:srgbClr val="FF0000"/>
                </a:solidFill>
              </a:rPr>
              <a:t>成员函数</a:t>
            </a:r>
            <a:endParaRPr lang="en-US" altLang="zh-CN" sz="3200" b="1"/>
          </a:p>
        </p:txBody>
      </p:sp>
      <p:sp>
        <p:nvSpPr>
          <p:cNvPr id="2" name="对话气泡: 矩形 1"/>
          <p:cNvSpPr/>
          <p:nvPr/>
        </p:nvSpPr>
        <p:spPr>
          <a:xfrm>
            <a:off x="5076825" y="2781300"/>
            <a:ext cx="3379788" cy="1655763"/>
          </a:xfrm>
          <a:prstGeom prst="wedgeRectCallout">
            <a:avLst>
              <a:gd name="adj1" fmla="val -80419"/>
              <a:gd name="adj2" fmla="val 32923"/>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800" b="1" dirty="0">
                <a:solidFill>
                  <a:srgbClr val="FF0000"/>
                </a:solidFill>
              </a:rPr>
              <a:t>f</a:t>
            </a:r>
            <a:r>
              <a:rPr lang="zh-CN" altLang="en-US" sz="2400" b="1" dirty="0">
                <a:solidFill>
                  <a:srgbClr val="0000CC"/>
                </a:solidFill>
              </a:rPr>
              <a:t>被声明为常量成员函数，在其函数体内不能有任何修改类</a:t>
            </a:r>
            <a:r>
              <a:rPr lang="en-US" altLang="zh-CN" sz="2400" b="1" dirty="0">
                <a:solidFill>
                  <a:srgbClr val="0000CC"/>
                </a:solidFill>
              </a:rPr>
              <a:t>X</a:t>
            </a:r>
            <a:r>
              <a:rPr lang="zh-CN" altLang="en-US" sz="2400" b="1" dirty="0">
                <a:solidFill>
                  <a:srgbClr val="0000CC"/>
                </a:solidFill>
              </a:rPr>
              <a:t>数据成员的语句</a:t>
            </a:r>
            <a:endParaRPr lang="zh-CN" altLang="en-US" sz="2400" b="1"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 calcmode="lin" valueType="num">
                                      <p:cBhvr additive="base">
                                        <p:cTn id="7" dur="500" fill="hold"/>
                                        <p:tgtEl>
                                          <p:spTgt spid="1638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anim calcmode="lin" valueType="num">
                                      <p:cBhvr additive="base">
                                        <p:cTn id="13" dur="5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anim calcmode="lin" valueType="num">
                                      <p:cBhvr additive="base">
                                        <p:cTn id="17" dur="500" fill="hold"/>
                                        <p:tgtEl>
                                          <p:spTgt spid="1638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386">
                                            <p:txEl>
                                              <p:pRg st="4" end="4"/>
                                            </p:txEl>
                                          </p:spTgt>
                                        </p:tgtEl>
                                        <p:attrNameLst>
                                          <p:attrName>style.visibility</p:attrName>
                                        </p:attrNameLst>
                                      </p:cBhvr>
                                      <p:to>
                                        <p:strVal val="visible"/>
                                      </p:to>
                                    </p:set>
                                    <p:anim calcmode="lin" valueType="num">
                                      <p:cBhvr additive="base">
                                        <p:cTn id="21" dur="500" fill="hold"/>
                                        <p:tgtEl>
                                          <p:spTgt spid="1638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386">
                                            <p:txEl>
                                              <p:pRg st="5" end="5"/>
                                            </p:txEl>
                                          </p:spTgt>
                                        </p:tgtEl>
                                        <p:attrNameLst>
                                          <p:attrName>style.visibility</p:attrName>
                                        </p:attrNameLst>
                                      </p:cBhvr>
                                      <p:to>
                                        <p:strVal val="visible"/>
                                      </p:to>
                                    </p:set>
                                    <p:anim calcmode="lin" valueType="num">
                                      <p:cBhvr additive="base">
                                        <p:cTn id="25" dur="500" fill="hold"/>
                                        <p:tgtEl>
                                          <p:spTgt spid="1638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anim calcmode="lin" valueType="num">
                                      <p:cBhvr additive="base">
                                        <p:cTn id="29" dur="500" fill="hold"/>
                                        <p:tgtEl>
                                          <p:spTgt spid="1638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386">
                                            <p:txEl>
                                              <p:pRg st="7" end="7"/>
                                            </p:txEl>
                                          </p:spTgt>
                                        </p:tgtEl>
                                        <p:attrNameLst>
                                          <p:attrName>style.visibility</p:attrName>
                                        </p:attrNameLst>
                                      </p:cBhvr>
                                      <p:to>
                                        <p:strVal val="visible"/>
                                      </p:to>
                                    </p:set>
                                    <p:anim calcmode="lin" valueType="num">
                                      <p:cBhvr additive="base">
                                        <p:cTn id="33"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163513" y="765175"/>
            <a:ext cx="8440737" cy="6022975"/>
          </a:xfrm>
        </p:spPr>
        <p:txBody>
          <a:bodyPr/>
          <a:lstStyle/>
          <a:p>
            <a:pPr marL="0" indent="0" eaLnBrk="1" hangingPunct="1">
              <a:buFontTx/>
              <a:buNone/>
            </a:pPr>
            <a:r>
              <a:rPr lang="en-US" altLang="zh-CN" b="1" dirty="0" smtClean="0">
                <a:solidFill>
                  <a:srgbClr val="0000CC"/>
                </a:solidFill>
              </a:rPr>
              <a:t>2．</a:t>
            </a:r>
            <a:r>
              <a:rPr lang="zh-CN" altLang="en-US" b="1" dirty="0" smtClean="0">
                <a:solidFill>
                  <a:srgbClr val="0000CC"/>
                </a:solidFill>
              </a:rPr>
              <a:t>常量成员函数应用案例</a:t>
            </a:r>
            <a:endParaRPr lang="en-US" altLang="zh-CN" b="1" dirty="0" smtClean="0">
              <a:solidFill>
                <a:srgbClr val="0000CC"/>
              </a:solidFill>
            </a:endParaRPr>
          </a:p>
          <a:p>
            <a:pPr marL="0" indent="0">
              <a:buFontTx/>
              <a:buNone/>
            </a:pPr>
            <a:r>
              <a:rPr lang="en-US" altLang="zh-CN" sz="2000" dirty="0" smtClean="0"/>
              <a:t>class Employee{</a:t>
            </a:r>
            <a:endParaRPr lang="zh-CN" altLang="zh-CN" sz="2000" dirty="0" smtClean="0"/>
          </a:p>
          <a:p>
            <a:pPr marL="0" indent="0">
              <a:buFontTx/>
              <a:buNone/>
            </a:pPr>
            <a:r>
              <a:rPr lang="en-US" altLang="zh-CN" sz="2000" dirty="0" smtClean="0"/>
              <a:t>   char *name;</a:t>
            </a:r>
            <a:endParaRPr lang="zh-CN" altLang="zh-CN" sz="2000" dirty="0" smtClean="0"/>
          </a:p>
          <a:p>
            <a:pPr marL="0" indent="0">
              <a:buFontTx/>
              <a:buNone/>
            </a:pPr>
            <a:r>
              <a:rPr lang="en-US" altLang="zh-CN" sz="2000" dirty="0" smtClean="0"/>
              <a:t>   double salary;</a:t>
            </a:r>
            <a:endParaRPr lang="zh-CN" altLang="zh-CN" sz="2000" dirty="0" smtClean="0"/>
          </a:p>
          <a:p>
            <a:pPr marL="0" indent="0">
              <a:buFontTx/>
              <a:buNone/>
            </a:pPr>
            <a:r>
              <a:rPr lang="en-US" altLang="zh-CN" sz="2000" dirty="0" smtClean="0"/>
              <a:t>public:</a:t>
            </a:r>
            <a:endParaRPr lang="zh-CN" altLang="zh-CN" sz="2000" dirty="0" smtClean="0"/>
          </a:p>
          <a:p>
            <a:pPr marL="0" indent="0">
              <a:buFontTx/>
              <a:buNone/>
            </a:pPr>
            <a:r>
              <a:rPr lang="en-US" altLang="zh-CN" sz="2000" dirty="0" smtClean="0"/>
              <a:t>   void </a:t>
            </a:r>
            <a:r>
              <a:rPr lang="en-US" altLang="zh-CN" sz="2000" dirty="0" err="1" smtClean="0"/>
              <a:t>init</a:t>
            </a:r>
            <a:r>
              <a:rPr lang="en-US" altLang="zh-CN" sz="2000" dirty="0" smtClean="0"/>
              <a:t>(</a:t>
            </a:r>
            <a:r>
              <a:rPr lang="en-US" altLang="zh-CN" sz="2000" dirty="0" err="1" smtClean="0"/>
              <a:t>const</a:t>
            </a:r>
            <a:r>
              <a:rPr lang="en-US" altLang="zh-CN" sz="2000" dirty="0" smtClean="0"/>
              <a:t> char *</a:t>
            </a:r>
            <a:r>
              <a:rPr lang="en-US" altLang="zh-CN" sz="2000" dirty="0" err="1" smtClean="0"/>
              <a:t>Name,const</a:t>
            </a:r>
            <a:r>
              <a:rPr lang="en-US" altLang="zh-CN" sz="2000" dirty="0" smtClean="0"/>
              <a:t> double y);   </a:t>
            </a:r>
            <a:endParaRPr lang="zh-CN" altLang="zh-CN" sz="2000" dirty="0" smtClean="0"/>
          </a:p>
          <a:p>
            <a:pPr marL="0" indent="0">
              <a:buFontTx/>
              <a:buNone/>
            </a:pPr>
            <a:r>
              <a:rPr lang="en-US" altLang="zh-CN" sz="2000" dirty="0" smtClean="0"/>
              <a:t>   double </a:t>
            </a:r>
            <a:r>
              <a:rPr lang="en-US" altLang="zh-CN" sz="2000" dirty="0" err="1" smtClean="0"/>
              <a:t>getSalary</a:t>
            </a:r>
            <a:r>
              <a:rPr lang="en-US" altLang="zh-CN" sz="2000" dirty="0" smtClean="0"/>
              <a:t>() </a:t>
            </a:r>
            <a:r>
              <a:rPr lang="en-US" altLang="zh-CN" sz="2000" dirty="0" err="1" smtClean="0">
                <a:solidFill>
                  <a:srgbClr val="FF0000"/>
                </a:solidFill>
              </a:rPr>
              <a:t>const</a:t>
            </a:r>
            <a:r>
              <a:rPr lang="en-US" altLang="zh-CN" sz="2000" dirty="0" smtClean="0">
                <a:solidFill>
                  <a:srgbClr val="FF0000"/>
                </a:solidFill>
              </a:rPr>
              <a:t>;</a:t>
            </a:r>
            <a:r>
              <a:rPr lang="en-US" altLang="zh-CN" sz="2000" dirty="0" smtClean="0"/>
              <a:t>	   //</a:t>
            </a:r>
            <a:r>
              <a:rPr lang="zh-CN" altLang="zh-CN" sz="2000" dirty="0" smtClean="0"/>
              <a:t>不能通过它修改</a:t>
            </a:r>
            <a:r>
              <a:rPr lang="en-US" altLang="zh-CN" sz="2000" dirty="0" smtClean="0"/>
              <a:t>name</a:t>
            </a:r>
            <a:r>
              <a:rPr lang="zh-CN" altLang="zh-CN" sz="2000" dirty="0" smtClean="0"/>
              <a:t>和</a:t>
            </a:r>
            <a:r>
              <a:rPr lang="en-US" altLang="zh-CN" sz="2000" dirty="0" smtClean="0"/>
              <a:t>salary</a:t>
            </a:r>
            <a:endParaRPr lang="zh-CN" altLang="zh-CN" sz="2000" dirty="0" smtClean="0"/>
          </a:p>
          <a:p>
            <a:pPr marL="0" indent="0">
              <a:buFontTx/>
              <a:buNone/>
            </a:pPr>
            <a:r>
              <a:rPr lang="en-US" altLang="zh-CN" sz="2000" dirty="0" smtClean="0"/>
              <a:t>   char *</a:t>
            </a:r>
            <a:r>
              <a:rPr lang="en-US" altLang="zh-CN" sz="2000" dirty="0" err="1" smtClean="0"/>
              <a:t>getName</a:t>
            </a:r>
            <a:r>
              <a:rPr lang="en-US" altLang="zh-CN" sz="2000" dirty="0" smtClean="0"/>
              <a:t>()</a:t>
            </a:r>
            <a:r>
              <a:rPr lang="en-US" altLang="zh-CN" sz="2000" dirty="0" err="1" smtClean="0">
                <a:solidFill>
                  <a:srgbClr val="FF0000"/>
                </a:solidFill>
              </a:rPr>
              <a:t>const</a:t>
            </a:r>
            <a:r>
              <a:rPr lang="en-US" altLang="zh-CN" sz="2000" dirty="0" smtClean="0">
                <a:solidFill>
                  <a:srgbClr val="FF0000"/>
                </a:solidFill>
              </a:rPr>
              <a:t>;</a:t>
            </a:r>
            <a:r>
              <a:rPr lang="en-US" altLang="zh-CN" sz="2000" dirty="0" smtClean="0"/>
              <a:t>	   //</a:t>
            </a:r>
            <a:r>
              <a:rPr lang="zh-CN" altLang="zh-CN" sz="2000" dirty="0" smtClean="0"/>
              <a:t>不能通过它修改</a:t>
            </a:r>
            <a:r>
              <a:rPr lang="en-US" altLang="zh-CN" sz="2000" dirty="0" smtClean="0"/>
              <a:t>name</a:t>
            </a:r>
            <a:r>
              <a:rPr lang="zh-CN" altLang="zh-CN" sz="2000" dirty="0" smtClean="0"/>
              <a:t>和</a:t>
            </a:r>
            <a:r>
              <a:rPr lang="en-US" altLang="zh-CN" sz="2000" dirty="0" smtClean="0"/>
              <a:t>salary</a:t>
            </a:r>
            <a:endParaRPr lang="zh-CN" altLang="zh-CN" sz="2000" dirty="0" smtClean="0"/>
          </a:p>
          <a:p>
            <a:pPr marL="0" indent="0">
              <a:buFontTx/>
              <a:buNone/>
            </a:pPr>
            <a:r>
              <a:rPr lang="en-US" altLang="zh-CN" sz="2000" dirty="0" smtClean="0"/>
              <a:t>   void </a:t>
            </a:r>
            <a:r>
              <a:rPr lang="en-US" altLang="zh-CN" sz="2000" dirty="0" err="1" smtClean="0"/>
              <a:t>addSalary</a:t>
            </a:r>
            <a:r>
              <a:rPr lang="en-US" altLang="zh-CN" sz="2000" dirty="0" smtClean="0"/>
              <a:t>(double x) </a:t>
            </a:r>
            <a:r>
              <a:rPr lang="en-US" altLang="zh-CN" sz="2000" dirty="0" err="1" smtClean="0">
                <a:solidFill>
                  <a:srgbClr val="FF0000"/>
                </a:solidFill>
              </a:rPr>
              <a:t>const</a:t>
            </a:r>
            <a:r>
              <a:rPr lang="en-US" altLang="zh-CN" sz="2000" dirty="0" smtClean="0">
                <a:solidFill>
                  <a:srgbClr val="FF0000"/>
                </a:solidFill>
              </a:rPr>
              <a:t>;   </a:t>
            </a:r>
            <a:r>
              <a:rPr lang="en-US" altLang="zh-CN" sz="2000" dirty="0" smtClean="0"/>
              <a:t>//</a:t>
            </a:r>
            <a:r>
              <a:rPr lang="zh-CN" altLang="zh-CN" sz="2000" dirty="0" smtClean="0"/>
              <a:t>不能通过它修改</a:t>
            </a:r>
            <a:r>
              <a:rPr lang="en-US" altLang="zh-CN" sz="2000" dirty="0" smtClean="0"/>
              <a:t>name</a:t>
            </a:r>
            <a:r>
              <a:rPr lang="zh-CN" altLang="zh-CN" sz="2000" dirty="0" smtClean="0"/>
              <a:t>和</a:t>
            </a:r>
            <a:r>
              <a:rPr lang="en-US" altLang="zh-CN" sz="2000" dirty="0" smtClean="0"/>
              <a:t>salary</a:t>
            </a:r>
            <a:endParaRPr lang="zh-CN" altLang="zh-CN" sz="2000" dirty="0" smtClean="0"/>
          </a:p>
          <a:p>
            <a:pPr marL="0" indent="0">
              <a:buFontTx/>
              <a:buNone/>
            </a:pPr>
            <a:r>
              <a:rPr lang="en-US" altLang="zh-CN" sz="2000" dirty="0" smtClean="0"/>
              <a:t>};</a:t>
            </a:r>
            <a:endParaRPr lang="zh-CN" altLang="zh-CN" sz="2000" dirty="0" smtClean="0"/>
          </a:p>
          <a:p>
            <a:pPr marL="0" indent="0">
              <a:buFontTx/>
              <a:buNone/>
            </a:pPr>
            <a:r>
              <a:rPr lang="en-US" altLang="zh-CN" sz="2000" dirty="0" smtClean="0"/>
              <a:t>void Employee::</a:t>
            </a:r>
            <a:r>
              <a:rPr lang="en-US" altLang="zh-CN" sz="2000" dirty="0" err="1" smtClean="0"/>
              <a:t>init</a:t>
            </a:r>
            <a:r>
              <a:rPr lang="en-US" altLang="zh-CN" sz="2000" dirty="0" smtClean="0"/>
              <a:t>(</a:t>
            </a:r>
            <a:r>
              <a:rPr lang="en-US" altLang="zh-CN" sz="2000" dirty="0" err="1" smtClean="0">
                <a:solidFill>
                  <a:srgbClr val="FF0000"/>
                </a:solidFill>
              </a:rPr>
              <a:t>const</a:t>
            </a:r>
            <a:r>
              <a:rPr lang="en-US" altLang="zh-CN" sz="2000" dirty="0" smtClean="0"/>
              <a:t> char *Name, </a:t>
            </a:r>
            <a:r>
              <a:rPr lang="en-US" altLang="zh-CN" sz="2000" dirty="0" err="1" smtClean="0">
                <a:solidFill>
                  <a:srgbClr val="FF0000"/>
                </a:solidFill>
              </a:rPr>
              <a:t>const</a:t>
            </a:r>
            <a:r>
              <a:rPr lang="en-US" altLang="zh-CN" sz="2000" dirty="0" smtClean="0"/>
              <a:t> double y) </a:t>
            </a:r>
            <a:endParaRPr lang="zh-CN" altLang="zh-CN" sz="2000" dirty="0" smtClean="0"/>
          </a:p>
          <a:p>
            <a:pPr marL="0" indent="0">
              <a:buFontTx/>
              <a:buNone/>
            </a:pPr>
            <a:r>
              <a:rPr lang="en-US" altLang="zh-CN" sz="2000" dirty="0" smtClean="0"/>
              <a:t>{ </a:t>
            </a:r>
            <a:r>
              <a:rPr lang="en-US" altLang="zh-CN" sz="2000" b="1" dirty="0" smtClean="0">
                <a:solidFill>
                  <a:srgbClr val="0000CC"/>
                </a:solidFill>
              </a:rPr>
              <a:t>//</a:t>
            </a:r>
            <a:r>
              <a:rPr lang="zh-CN" altLang="zh-CN" sz="2000" b="1" dirty="0" smtClean="0">
                <a:solidFill>
                  <a:srgbClr val="FF0000"/>
                </a:solidFill>
              </a:rPr>
              <a:t>本函数的参数是常量</a:t>
            </a:r>
            <a:r>
              <a:rPr lang="zh-CN" altLang="zh-CN" sz="2000" b="1" dirty="0" smtClean="0">
                <a:solidFill>
                  <a:srgbClr val="0000CC"/>
                </a:solidFill>
              </a:rPr>
              <a:t>，但不是常量成员函数</a:t>
            </a:r>
            <a:endParaRPr lang="zh-CN" altLang="zh-CN" sz="2000" b="1" dirty="0" smtClean="0">
              <a:solidFill>
                <a:srgbClr val="0000CC"/>
              </a:solidFill>
            </a:endParaRPr>
          </a:p>
          <a:p>
            <a:pPr marL="0" indent="0">
              <a:buFontTx/>
              <a:buNone/>
            </a:pPr>
            <a:r>
              <a:rPr lang="en-US" altLang="zh-CN" sz="2000" dirty="0" smtClean="0"/>
              <a:t>   name=new char[</a:t>
            </a:r>
            <a:r>
              <a:rPr lang="en-US" altLang="zh-CN" sz="2000" dirty="0" err="1" smtClean="0"/>
              <a:t>strlen</a:t>
            </a:r>
            <a:r>
              <a:rPr lang="en-US" altLang="zh-CN" sz="2000" dirty="0" smtClean="0"/>
              <a:t>(Name)+1];</a:t>
            </a:r>
            <a:endParaRPr lang="zh-CN" altLang="zh-CN" sz="2000" dirty="0" smtClean="0"/>
          </a:p>
          <a:p>
            <a:pPr marL="0" indent="0">
              <a:buFontTx/>
              <a:buNone/>
            </a:pPr>
            <a:r>
              <a:rPr lang="en-US" altLang="zh-CN" sz="2000" dirty="0" smtClean="0"/>
              <a:t>   </a:t>
            </a:r>
            <a:r>
              <a:rPr lang="en-US" altLang="zh-CN" sz="2000" dirty="0" err="1" smtClean="0"/>
              <a:t>strcpy</a:t>
            </a:r>
            <a:r>
              <a:rPr lang="en-US" altLang="zh-CN" sz="2000" dirty="0" smtClean="0"/>
              <a:t>(</a:t>
            </a:r>
            <a:r>
              <a:rPr lang="en-US" altLang="zh-CN" sz="2000" dirty="0" err="1" smtClean="0"/>
              <a:t>name,Name</a:t>
            </a:r>
            <a:r>
              <a:rPr lang="en-US" altLang="zh-CN" sz="2000" dirty="0" smtClean="0"/>
              <a:t>);</a:t>
            </a:r>
            <a:endParaRPr lang="zh-CN" altLang="zh-CN" sz="2000" dirty="0" smtClean="0"/>
          </a:p>
          <a:p>
            <a:pPr marL="0" indent="0">
              <a:buFontTx/>
              <a:buNone/>
            </a:pPr>
            <a:r>
              <a:rPr lang="en-US" altLang="zh-CN" sz="2000" dirty="0" smtClean="0"/>
              <a:t>   salary=y;</a:t>
            </a:r>
            <a:endParaRPr lang="zh-CN" altLang="zh-CN" sz="2000" dirty="0" smtClean="0"/>
          </a:p>
          <a:p>
            <a:pPr marL="0" indent="0">
              <a:buFontTx/>
              <a:buNone/>
            </a:pPr>
            <a:r>
              <a:rPr lang="en-US" altLang="zh-CN" sz="2000" dirty="0" smtClean="0"/>
              <a:t>}</a:t>
            </a:r>
            <a:endParaRPr lang="zh-CN" altLang="zh-CN" sz="2000" dirty="0" smtClean="0"/>
          </a:p>
        </p:txBody>
      </p:sp>
      <p:sp>
        <p:nvSpPr>
          <p:cNvPr id="52226" name="Rectangle 2"/>
          <p:cNvSpPr>
            <a:spLocks noChangeArrowheads="1"/>
          </p:cNvSpPr>
          <p:nvPr/>
        </p:nvSpPr>
        <p:spPr bwMode="auto">
          <a:xfrm>
            <a:off x="684213" y="115888"/>
            <a:ext cx="7772400" cy="504825"/>
          </a:xfrm>
          <a:prstGeom prst="rect">
            <a:avLst/>
          </a:prstGeom>
          <a:noFill/>
          <a:ln w="9525">
            <a:noFill/>
            <a:miter lim="800000"/>
          </a:ln>
        </p:spPr>
        <p:txBody>
          <a:bodyPr anchor="ctr"/>
          <a:lstStyle/>
          <a:p>
            <a:pPr algn="ctr" eaLnBrk="0" hangingPunct="0"/>
            <a:r>
              <a:rPr lang="en-US" altLang="zh-CN" sz="3200" b="1">
                <a:solidFill>
                  <a:srgbClr val="0000CC"/>
                </a:solidFill>
              </a:rPr>
              <a:t>3.４.3  </a:t>
            </a:r>
            <a:r>
              <a:rPr lang="zh-CN" altLang="en-US" sz="3200" b="1">
                <a:solidFill>
                  <a:srgbClr val="0000CC"/>
                </a:solidFill>
              </a:rPr>
              <a:t>常量</a:t>
            </a:r>
            <a:r>
              <a:rPr lang="zh-CN" altLang="zh-CN" sz="3200" b="1">
                <a:solidFill>
                  <a:srgbClr val="FF0000"/>
                </a:solidFill>
              </a:rPr>
              <a:t>成员函数</a:t>
            </a:r>
            <a:endParaRPr lang="en-US" altLang="zh-CN"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 calcmode="lin" valueType="num">
                                      <p:cBhvr additive="base">
                                        <p:cTn id="7" dur="500" fill="hold"/>
                                        <p:tgtEl>
                                          <p:spTgt spid="1638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anim calcmode="lin" valueType="num">
                                      <p:cBhvr additive="base">
                                        <p:cTn id="11" dur="5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anim calcmode="lin" valueType="num">
                                      <p:cBhvr additive="base">
                                        <p:cTn id="15" dur="500" fill="hold"/>
                                        <p:tgtEl>
                                          <p:spTgt spid="1638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anim calcmode="lin" valueType="num">
                                      <p:cBhvr additive="base">
                                        <p:cTn id="19" dur="500" fill="hold"/>
                                        <p:tgtEl>
                                          <p:spTgt spid="1638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anim calcmode="lin" valueType="num">
                                      <p:cBhvr additive="base">
                                        <p:cTn id="23" dur="500" fill="hold"/>
                                        <p:tgtEl>
                                          <p:spTgt spid="1638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8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anim calcmode="lin" valueType="num">
                                      <p:cBhvr additive="base">
                                        <p:cTn id="29" dur="500" fill="hold"/>
                                        <p:tgtEl>
                                          <p:spTgt spid="1638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386">
                                            <p:txEl>
                                              <p:pRg st="7" end="7"/>
                                            </p:txEl>
                                          </p:spTgt>
                                        </p:tgtEl>
                                        <p:attrNameLst>
                                          <p:attrName>style.visibility</p:attrName>
                                        </p:attrNameLst>
                                      </p:cBhvr>
                                      <p:to>
                                        <p:strVal val="visible"/>
                                      </p:to>
                                    </p:set>
                                    <p:anim calcmode="lin" valueType="num">
                                      <p:cBhvr additive="base">
                                        <p:cTn id="33"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6">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anim calcmode="lin" valueType="num">
                                      <p:cBhvr additive="base">
                                        <p:cTn id="37" dur="500" fill="hold"/>
                                        <p:tgtEl>
                                          <p:spTgt spid="1638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386">
                                            <p:txEl>
                                              <p:pRg st="10" end="10"/>
                                            </p:txEl>
                                          </p:spTgt>
                                        </p:tgtEl>
                                        <p:attrNameLst>
                                          <p:attrName>style.visibility</p:attrName>
                                        </p:attrNameLst>
                                      </p:cBhvr>
                                      <p:to>
                                        <p:strVal val="visible"/>
                                      </p:to>
                                    </p:set>
                                    <p:anim calcmode="lin" valueType="num">
                                      <p:cBhvr additive="base">
                                        <p:cTn id="43" dur="500" fill="hold"/>
                                        <p:tgtEl>
                                          <p:spTgt spid="16386">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6">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386">
                                            <p:txEl>
                                              <p:pRg st="11" end="11"/>
                                            </p:txEl>
                                          </p:spTgt>
                                        </p:tgtEl>
                                        <p:attrNameLst>
                                          <p:attrName>style.visibility</p:attrName>
                                        </p:attrNameLst>
                                      </p:cBhvr>
                                      <p:to>
                                        <p:strVal val="visible"/>
                                      </p:to>
                                    </p:set>
                                    <p:anim calcmode="lin" valueType="num">
                                      <p:cBhvr additive="base">
                                        <p:cTn id="47" dur="500" fill="hold"/>
                                        <p:tgtEl>
                                          <p:spTgt spid="16386">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86">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386">
                                            <p:txEl>
                                              <p:pRg st="12" end="12"/>
                                            </p:txEl>
                                          </p:spTgt>
                                        </p:tgtEl>
                                        <p:attrNameLst>
                                          <p:attrName>style.visibility</p:attrName>
                                        </p:attrNameLst>
                                      </p:cBhvr>
                                      <p:to>
                                        <p:strVal val="visible"/>
                                      </p:to>
                                    </p:set>
                                    <p:anim calcmode="lin" valueType="num">
                                      <p:cBhvr additive="base">
                                        <p:cTn id="51" dur="500" fill="hold"/>
                                        <p:tgtEl>
                                          <p:spTgt spid="16386">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386">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386">
                                            <p:txEl>
                                              <p:pRg st="13" end="13"/>
                                            </p:txEl>
                                          </p:spTgt>
                                        </p:tgtEl>
                                        <p:attrNameLst>
                                          <p:attrName>style.visibility</p:attrName>
                                        </p:attrNameLst>
                                      </p:cBhvr>
                                      <p:to>
                                        <p:strVal val="visible"/>
                                      </p:to>
                                    </p:set>
                                    <p:anim calcmode="lin" valueType="num">
                                      <p:cBhvr additive="base">
                                        <p:cTn id="55" dur="500" fill="hold"/>
                                        <p:tgtEl>
                                          <p:spTgt spid="16386">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386">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386">
                                            <p:txEl>
                                              <p:pRg st="14" end="14"/>
                                            </p:txEl>
                                          </p:spTgt>
                                        </p:tgtEl>
                                        <p:attrNameLst>
                                          <p:attrName>style.visibility</p:attrName>
                                        </p:attrNameLst>
                                      </p:cBhvr>
                                      <p:to>
                                        <p:strVal val="visible"/>
                                      </p:to>
                                    </p:set>
                                    <p:anim calcmode="lin" valueType="num">
                                      <p:cBhvr additive="base">
                                        <p:cTn id="59" dur="500" fill="hold"/>
                                        <p:tgtEl>
                                          <p:spTgt spid="16386">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386">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386">
                                            <p:txEl>
                                              <p:pRg st="15" end="15"/>
                                            </p:txEl>
                                          </p:spTgt>
                                        </p:tgtEl>
                                        <p:attrNameLst>
                                          <p:attrName>style.visibility</p:attrName>
                                        </p:attrNameLst>
                                      </p:cBhvr>
                                      <p:to>
                                        <p:strVal val="visible"/>
                                      </p:to>
                                    </p:set>
                                    <p:anim calcmode="lin" valueType="num">
                                      <p:cBhvr additive="base">
                                        <p:cTn id="63" dur="500" fill="hold"/>
                                        <p:tgtEl>
                                          <p:spTgt spid="16386">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6386">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684213" y="908050"/>
            <a:ext cx="8302625" cy="5792788"/>
          </a:xfrm>
        </p:spPr>
        <p:txBody>
          <a:bodyPr/>
          <a:lstStyle/>
          <a:p>
            <a:pPr marL="0" indent="0">
              <a:buFontTx/>
              <a:buNone/>
              <a:defRPr/>
            </a:pPr>
            <a:r>
              <a:rPr lang="en-US" altLang="zh-CN" sz="2000" dirty="0"/>
              <a:t>double Employee::</a:t>
            </a:r>
            <a:r>
              <a:rPr lang="en-US" altLang="zh-CN" sz="2000" dirty="0" err="1"/>
              <a:t>getSalary</a:t>
            </a:r>
            <a:r>
              <a:rPr lang="en-US" altLang="zh-CN" sz="2000" dirty="0"/>
              <a:t>() </a:t>
            </a:r>
            <a:r>
              <a:rPr lang="en-US" altLang="zh-CN" sz="2000" dirty="0" err="1"/>
              <a:t>const</a:t>
            </a:r>
            <a:r>
              <a:rPr lang="en-US" altLang="zh-CN" sz="2000" dirty="0"/>
              <a:t>    </a:t>
            </a:r>
            <a:r>
              <a:rPr lang="en-US" altLang="zh-CN" sz="2000" dirty="0">
                <a:solidFill>
                  <a:srgbClr val="0000CC"/>
                </a:solidFill>
              </a:rPr>
              <a:t>//</a:t>
            </a:r>
            <a:r>
              <a:rPr lang="zh-CN" altLang="zh-CN" sz="2000" dirty="0">
                <a:solidFill>
                  <a:srgbClr val="0000CC"/>
                </a:solidFill>
              </a:rPr>
              <a:t>正确</a:t>
            </a:r>
            <a:endParaRPr lang="zh-CN" altLang="zh-CN" sz="2000" dirty="0">
              <a:solidFill>
                <a:srgbClr val="0000CC"/>
              </a:solidFill>
            </a:endParaRPr>
          </a:p>
          <a:p>
            <a:pPr marL="0" indent="0">
              <a:buFontTx/>
              <a:buNone/>
              <a:defRPr/>
            </a:pPr>
            <a:r>
              <a:rPr lang="en-US" altLang="zh-CN" sz="2000" dirty="0"/>
              <a:t>  {  return salary; }</a:t>
            </a:r>
            <a:endParaRPr lang="zh-CN" altLang="zh-CN" sz="2000" dirty="0"/>
          </a:p>
          <a:p>
            <a:pPr marL="0" indent="0">
              <a:buFontTx/>
              <a:buNone/>
              <a:defRPr/>
            </a:pPr>
            <a:r>
              <a:rPr lang="en-US" altLang="zh-CN" sz="2000" dirty="0"/>
              <a:t>void Employee::</a:t>
            </a:r>
            <a:r>
              <a:rPr lang="en-US" altLang="zh-CN" sz="2000" dirty="0" err="1"/>
              <a:t>addSalary</a:t>
            </a:r>
            <a:r>
              <a:rPr lang="en-US" altLang="zh-CN" sz="2000" dirty="0"/>
              <a:t>(double x) </a:t>
            </a:r>
            <a:r>
              <a:rPr lang="en-US" altLang="zh-CN" sz="2000" dirty="0" err="1"/>
              <a:t>const</a:t>
            </a:r>
            <a:endParaRPr lang="zh-CN" altLang="zh-CN" sz="2000" dirty="0"/>
          </a:p>
          <a:p>
            <a:pPr marL="0" indent="0">
              <a:buFontTx/>
              <a:buNone/>
              <a:defRPr/>
            </a:pPr>
            <a:r>
              <a:rPr lang="en-US" altLang="zh-CN" sz="2000" dirty="0"/>
              <a:t>  { salary+=x;	</a:t>
            </a:r>
            <a:r>
              <a:rPr lang="en-US" altLang="zh-CN" sz="2000" b="1" dirty="0">
                <a:solidFill>
                  <a:srgbClr val="FF0000"/>
                </a:solidFill>
              </a:rPr>
              <a:t> </a:t>
            </a:r>
            <a:r>
              <a:rPr lang="en-US" altLang="zh-CN" sz="2000" dirty="0"/>
              <a:t>}</a:t>
            </a:r>
            <a:r>
              <a:rPr lang="en-US" altLang="zh-CN" sz="2000" b="1" dirty="0">
                <a:solidFill>
                  <a:srgbClr val="FF0000"/>
                </a:solidFill>
              </a:rPr>
              <a:t> //</a:t>
            </a:r>
            <a:r>
              <a:rPr lang="zh-CN" altLang="zh-CN" sz="2000" b="1" dirty="0">
                <a:solidFill>
                  <a:srgbClr val="FF0000"/>
                </a:solidFill>
              </a:rPr>
              <a:t>错误，常量成员函数不能修改数据成员</a:t>
            </a:r>
            <a:r>
              <a:rPr lang="en-US" altLang="zh-CN" sz="2000" b="1" dirty="0">
                <a:solidFill>
                  <a:srgbClr val="FF0000"/>
                </a:solidFill>
              </a:rPr>
              <a:t>                    </a:t>
            </a:r>
            <a:endParaRPr lang="zh-CN" altLang="zh-CN" sz="2000" b="1" dirty="0">
              <a:solidFill>
                <a:srgbClr val="FF0000"/>
              </a:solidFill>
            </a:endParaRPr>
          </a:p>
          <a:p>
            <a:pPr marL="0" indent="0">
              <a:buFontTx/>
              <a:buNone/>
              <a:defRPr/>
            </a:pPr>
            <a:r>
              <a:rPr lang="en-US" altLang="zh-CN" sz="2000" dirty="0"/>
              <a:t>char *Employee::</a:t>
            </a:r>
            <a:r>
              <a:rPr lang="en-US" altLang="zh-CN" sz="2000" dirty="0" err="1"/>
              <a:t>getName</a:t>
            </a:r>
            <a:r>
              <a:rPr lang="en-US" altLang="zh-CN" sz="2000" dirty="0"/>
              <a:t>() </a:t>
            </a:r>
            <a:r>
              <a:rPr lang="en-US" altLang="zh-CN" sz="2000" b="1" dirty="0">
                <a:solidFill>
                  <a:srgbClr val="FF0000"/>
                </a:solidFill>
              </a:rPr>
              <a:t>//</a:t>
            </a:r>
            <a:r>
              <a:rPr lang="zh-CN" altLang="zh-CN" sz="2000" b="1" dirty="0">
                <a:solidFill>
                  <a:srgbClr val="FF0000"/>
                </a:solidFill>
              </a:rPr>
              <a:t>错误，缺少</a:t>
            </a:r>
            <a:r>
              <a:rPr lang="en-US" altLang="zh-CN" sz="2000" b="1" dirty="0" err="1">
                <a:solidFill>
                  <a:srgbClr val="0000CC"/>
                </a:solidFill>
              </a:rPr>
              <a:t>const</a:t>
            </a:r>
            <a:r>
              <a:rPr lang="zh-CN" altLang="zh-CN" sz="2000" b="1" dirty="0">
                <a:solidFill>
                  <a:srgbClr val="FF0000"/>
                </a:solidFill>
              </a:rPr>
              <a:t>，</a:t>
            </a:r>
            <a:r>
              <a:rPr lang="zh-CN" altLang="zh-CN" sz="2000" b="1" dirty="0">
                <a:solidFill>
                  <a:srgbClr val="0000CC"/>
                </a:solidFill>
              </a:rPr>
              <a:t>与类中声明的原型不符</a:t>
            </a:r>
            <a:endParaRPr lang="zh-CN" altLang="zh-CN" sz="2000" b="1" dirty="0">
              <a:solidFill>
                <a:srgbClr val="FF0000"/>
              </a:solidFill>
            </a:endParaRPr>
          </a:p>
          <a:p>
            <a:pPr marL="0" indent="0">
              <a:buFontTx/>
              <a:buNone/>
              <a:defRPr/>
            </a:pPr>
            <a:r>
              <a:rPr lang="en-US" altLang="zh-CN" sz="2000" dirty="0"/>
              <a:t>  {  return name; }</a:t>
            </a:r>
            <a:endParaRPr lang="en-US" altLang="zh-CN" sz="2000" dirty="0"/>
          </a:p>
          <a:p>
            <a:pPr marL="0" indent="0" eaLnBrk="1" hangingPunct="1">
              <a:lnSpc>
                <a:spcPct val="150000"/>
              </a:lnSpc>
              <a:buFontTx/>
              <a:buNone/>
              <a:defRPr/>
            </a:pPr>
            <a:r>
              <a:rPr lang="en-US" altLang="zh-CN" b="1" dirty="0">
                <a:solidFill>
                  <a:srgbClr val="0000CC"/>
                </a:solidFill>
              </a:rPr>
              <a:t>3．</a:t>
            </a:r>
            <a:r>
              <a:rPr lang="zh-CN" altLang="en-US" b="1" dirty="0">
                <a:solidFill>
                  <a:srgbClr val="0000CC"/>
                </a:solidFill>
              </a:rPr>
              <a:t>常量函数使用注意事项</a:t>
            </a:r>
            <a:endParaRPr lang="zh-CN" altLang="en-US" b="1" dirty="0">
              <a:solidFill>
                <a:srgbClr val="0000CC"/>
              </a:solidFill>
            </a:endParaRPr>
          </a:p>
          <a:p>
            <a:pPr marL="533400" indent="-533400" eaLnBrk="1" hangingPunct="1">
              <a:lnSpc>
                <a:spcPct val="80000"/>
              </a:lnSpc>
              <a:buFontTx/>
              <a:buNone/>
              <a:defRPr/>
            </a:pPr>
            <a:r>
              <a:rPr lang="zh-CN" altLang="en-US" sz="1800" b="1" dirty="0"/>
              <a:t>① </a:t>
            </a:r>
            <a:r>
              <a:rPr lang="zh-CN" altLang="en-US" sz="2000" b="1" dirty="0"/>
              <a:t>只有类的成员函数才能定义为常量函数，普通函数不能定义为常量函数。下面的函数定义是错误的：</a:t>
            </a:r>
            <a:endParaRPr lang="zh-CN" altLang="en-US" sz="2000" b="1" dirty="0"/>
          </a:p>
          <a:p>
            <a:pPr marL="914400" lvl="1" indent="-457200" eaLnBrk="1" hangingPunct="1">
              <a:lnSpc>
                <a:spcPct val="80000"/>
              </a:lnSpc>
              <a:buFontTx/>
              <a:buNone/>
              <a:defRPr/>
            </a:pPr>
            <a:r>
              <a:rPr lang="en-US" altLang="zh-CN" sz="2000" b="1" dirty="0" err="1">
                <a:solidFill>
                  <a:srgbClr val="FF0000"/>
                </a:solidFill>
              </a:rPr>
              <a:t>int</a:t>
            </a:r>
            <a:r>
              <a:rPr lang="en-US" altLang="zh-CN" sz="2000" b="1" dirty="0">
                <a:solidFill>
                  <a:srgbClr val="FF0000"/>
                </a:solidFill>
              </a:rPr>
              <a:t>  f(</a:t>
            </a:r>
            <a:r>
              <a:rPr lang="en-US" altLang="zh-CN" sz="2000" b="1" dirty="0" err="1">
                <a:solidFill>
                  <a:srgbClr val="FF0000"/>
                </a:solidFill>
              </a:rPr>
              <a:t>int</a:t>
            </a:r>
            <a:r>
              <a:rPr lang="en-US" altLang="zh-CN" sz="2000" b="1" dirty="0">
                <a:solidFill>
                  <a:srgbClr val="FF0000"/>
                </a:solidFill>
              </a:rPr>
              <a:t> x) </a:t>
            </a:r>
            <a:r>
              <a:rPr lang="en-US" altLang="zh-CN" sz="2000" b="1" dirty="0" err="1">
                <a:solidFill>
                  <a:srgbClr val="FF0000"/>
                </a:solidFill>
              </a:rPr>
              <a:t>const</a:t>
            </a:r>
            <a:r>
              <a:rPr lang="en-US" altLang="zh-CN" sz="2000" b="1" dirty="0">
                <a:solidFill>
                  <a:srgbClr val="FF0000"/>
                </a:solidFill>
              </a:rPr>
              <a:t>{		//</a:t>
            </a:r>
            <a:r>
              <a:rPr lang="zh-CN" altLang="en-US" sz="2000" b="1" dirty="0">
                <a:solidFill>
                  <a:srgbClr val="FF0000"/>
                </a:solidFill>
              </a:rPr>
              <a:t>错误，普通函数不能指定为</a:t>
            </a:r>
            <a:r>
              <a:rPr lang="en-US" altLang="zh-CN" sz="2000" b="1" dirty="0" err="1">
                <a:solidFill>
                  <a:srgbClr val="FF0000"/>
                </a:solidFill>
              </a:rPr>
              <a:t>const</a:t>
            </a:r>
            <a:endParaRPr lang="en-US" altLang="zh-CN" sz="2000" b="1" dirty="0">
              <a:solidFill>
                <a:srgbClr val="FF0000"/>
              </a:solidFill>
            </a:endParaRPr>
          </a:p>
          <a:p>
            <a:pPr marL="914400" lvl="1" indent="-457200" eaLnBrk="1" hangingPunct="1">
              <a:lnSpc>
                <a:spcPct val="80000"/>
              </a:lnSpc>
              <a:buFontTx/>
              <a:buNone/>
              <a:defRPr/>
            </a:pPr>
            <a:r>
              <a:rPr lang="en-US" altLang="zh-CN" sz="2000" b="1" dirty="0">
                <a:solidFill>
                  <a:srgbClr val="FF0000"/>
                </a:solidFill>
              </a:rPr>
              <a:t>    </a:t>
            </a:r>
            <a:r>
              <a:rPr lang="en-US" altLang="zh-CN" sz="2000" b="1" dirty="0" err="1">
                <a:solidFill>
                  <a:srgbClr val="FF0000"/>
                </a:solidFill>
              </a:rPr>
              <a:t>int</a:t>
            </a:r>
            <a:r>
              <a:rPr lang="en-US" altLang="zh-CN" sz="2000" b="1" dirty="0">
                <a:solidFill>
                  <a:srgbClr val="FF0000"/>
                </a:solidFill>
              </a:rPr>
              <a:t> b=x*x;</a:t>
            </a:r>
            <a:endParaRPr lang="en-US" altLang="zh-CN" sz="2000" b="1" dirty="0">
              <a:solidFill>
                <a:srgbClr val="FF0000"/>
              </a:solidFill>
            </a:endParaRPr>
          </a:p>
          <a:p>
            <a:pPr marL="914400" lvl="1" indent="-457200" eaLnBrk="1" hangingPunct="1">
              <a:lnSpc>
                <a:spcPct val="80000"/>
              </a:lnSpc>
              <a:buFontTx/>
              <a:buNone/>
              <a:defRPr/>
            </a:pPr>
            <a:r>
              <a:rPr lang="en-US" altLang="zh-CN" sz="2000" b="1" dirty="0">
                <a:solidFill>
                  <a:srgbClr val="FF0000"/>
                </a:solidFill>
              </a:rPr>
              <a:t>    return b;</a:t>
            </a:r>
            <a:endParaRPr lang="en-US" altLang="zh-CN" sz="2000" b="1" dirty="0">
              <a:solidFill>
                <a:srgbClr val="FF0000"/>
              </a:solidFill>
            </a:endParaRPr>
          </a:p>
          <a:p>
            <a:pPr marL="914400" lvl="1" indent="-457200" eaLnBrk="1" hangingPunct="1">
              <a:lnSpc>
                <a:spcPct val="80000"/>
              </a:lnSpc>
              <a:buFontTx/>
              <a:buNone/>
              <a:defRPr/>
            </a:pPr>
            <a:r>
              <a:rPr lang="en-US" altLang="zh-CN" sz="2000" b="1" dirty="0">
                <a:solidFill>
                  <a:srgbClr val="FF0000"/>
                </a:solidFill>
              </a:rPr>
              <a:t>}</a:t>
            </a:r>
            <a:endParaRPr lang="en-US" altLang="zh-CN" sz="2000" b="1" dirty="0">
              <a:solidFill>
                <a:srgbClr val="FF0000"/>
              </a:solidFill>
            </a:endParaRPr>
          </a:p>
          <a:p>
            <a:pPr marL="533400" indent="-533400" eaLnBrk="1" hangingPunct="1">
              <a:lnSpc>
                <a:spcPct val="80000"/>
              </a:lnSpc>
              <a:buFontTx/>
              <a:buNone/>
              <a:defRPr/>
            </a:pPr>
            <a:r>
              <a:rPr lang="en-US" altLang="zh-CN" sz="2000" b="1" dirty="0"/>
              <a:t>② </a:t>
            </a:r>
            <a:r>
              <a:rPr lang="zh-CN" altLang="en-US" sz="2000" b="1" dirty="0"/>
              <a:t>常量参数与常量成员函数是有区别的，常量参数限制函数对参数的修改，但与数据成员是否被修改无关。</a:t>
            </a:r>
            <a:endParaRPr lang="zh-CN" altLang="zh-CN" sz="2000" dirty="0"/>
          </a:p>
        </p:txBody>
      </p:sp>
      <p:sp>
        <p:nvSpPr>
          <p:cNvPr id="53250" name="Rectangle 2"/>
          <p:cNvSpPr>
            <a:spLocks noChangeArrowheads="1"/>
          </p:cNvSpPr>
          <p:nvPr/>
        </p:nvSpPr>
        <p:spPr bwMode="auto">
          <a:xfrm>
            <a:off x="684213" y="115888"/>
            <a:ext cx="7772400" cy="504825"/>
          </a:xfrm>
          <a:prstGeom prst="rect">
            <a:avLst/>
          </a:prstGeom>
          <a:noFill/>
          <a:ln w="9525">
            <a:noFill/>
            <a:miter lim="800000"/>
          </a:ln>
        </p:spPr>
        <p:txBody>
          <a:bodyPr anchor="ctr"/>
          <a:lstStyle/>
          <a:p>
            <a:pPr algn="ctr" eaLnBrk="0" hangingPunct="0"/>
            <a:r>
              <a:rPr lang="en-US" altLang="zh-CN" sz="3200" b="1">
                <a:solidFill>
                  <a:srgbClr val="0000CC"/>
                </a:solidFill>
              </a:rPr>
              <a:t>3.４.3  </a:t>
            </a:r>
            <a:r>
              <a:rPr lang="zh-CN" altLang="en-US" sz="3200" b="1">
                <a:solidFill>
                  <a:srgbClr val="0000CC"/>
                </a:solidFill>
              </a:rPr>
              <a:t>常量</a:t>
            </a:r>
            <a:r>
              <a:rPr lang="zh-CN" altLang="zh-CN" sz="3200" b="1">
                <a:solidFill>
                  <a:srgbClr val="FF0000"/>
                </a:solidFill>
              </a:rPr>
              <a:t>成员函数</a:t>
            </a:r>
            <a:endParaRPr lang="en-US" altLang="zh-CN"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anim calcmode="lin" valueType="num">
                                      <p:cBhvr additive="base">
                                        <p:cTn id="11" dur="500" fill="hold"/>
                                        <p:tgtEl>
                                          <p:spTgt spid="163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386">
                                            <p:txEl>
                                              <p:pRg st="2" end="2"/>
                                            </p:txEl>
                                          </p:spTgt>
                                        </p:tgtEl>
                                        <p:attrNameLst>
                                          <p:attrName>style.visibility</p:attrName>
                                        </p:attrNameLst>
                                      </p:cBhvr>
                                      <p:to>
                                        <p:strVal val="visible"/>
                                      </p:to>
                                    </p:set>
                                    <p:anim calcmode="lin" valueType="num">
                                      <p:cBhvr additive="base">
                                        <p:cTn id="17" dur="5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386">
                                            <p:txEl>
                                              <p:pRg st="3" end="3"/>
                                            </p:txEl>
                                          </p:spTgt>
                                        </p:tgtEl>
                                        <p:attrNameLst>
                                          <p:attrName>style.visibility</p:attrName>
                                        </p:attrNameLst>
                                      </p:cBhvr>
                                      <p:to>
                                        <p:strVal val="visible"/>
                                      </p:to>
                                    </p:set>
                                    <p:anim calcmode="lin" valueType="num">
                                      <p:cBhvr additive="base">
                                        <p:cTn id="21" dur="500" fill="hold"/>
                                        <p:tgtEl>
                                          <p:spTgt spid="1638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386">
                                            <p:txEl>
                                              <p:pRg st="4" end="4"/>
                                            </p:txEl>
                                          </p:spTgt>
                                        </p:tgtEl>
                                        <p:attrNameLst>
                                          <p:attrName>style.visibility</p:attrName>
                                        </p:attrNameLst>
                                      </p:cBhvr>
                                      <p:to>
                                        <p:strVal val="visible"/>
                                      </p:to>
                                    </p:set>
                                    <p:anim calcmode="lin" valueType="num">
                                      <p:cBhvr additive="base">
                                        <p:cTn id="27" dur="500" fill="hold"/>
                                        <p:tgtEl>
                                          <p:spTgt spid="1638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8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386">
                                            <p:txEl>
                                              <p:pRg st="5" end="5"/>
                                            </p:txEl>
                                          </p:spTgt>
                                        </p:tgtEl>
                                        <p:attrNameLst>
                                          <p:attrName>style.visibility</p:attrName>
                                        </p:attrNameLst>
                                      </p:cBhvr>
                                      <p:to>
                                        <p:strVal val="visible"/>
                                      </p:to>
                                    </p:set>
                                    <p:anim calcmode="lin" valueType="num">
                                      <p:cBhvr additive="base">
                                        <p:cTn id="31" dur="500" fill="hold"/>
                                        <p:tgtEl>
                                          <p:spTgt spid="1638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386">
                                            <p:txEl>
                                              <p:pRg st="6" end="6"/>
                                            </p:txEl>
                                          </p:spTgt>
                                        </p:tgtEl>
                                        <p:attrNameLst>
                                          <p:attrName>style.visibility</p:attrName>
                                        </p:attrNameLst>
                                      </p:cBhvr>
                                      <p:to>
                                        <p:strVal val="visible"/>
                                      </p:to>
                                    </p:set>
                                    <p:anim calcmode="lin" valueType="num">
                                      <p:cBhvr additive="base">
                                        <p:cTn id="37" dur="500" fill="hold"/>
                                        <p:tgtEl>
                                          <p:spTgt spid="1638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386">
                                            <p:txEl>
                                              <p:pRg st="7" end="7"/>
                                            </p:txEl>
                                          </p:spTgt>
                                        </p:tgtEl>
                                        <p:attrNameLst>
                                          <p:attrName>style.visibility</p:attrName>
                                        </p:attrNameLst>
                                      </p:cBhvr>
                                      <p:to>
                                        <p:strVal val="visible"/>
                                      </p:to>
                                    </p:set>
                                    <p:anim calcmode="lin" valueType="num">
                                      <p:cBhvr additive="base">
                                        <p:cTn id="43"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6">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386">
                                            <p:txEl>
                                              <p:pRg st="8" end="8"/>
                                            </p:txEl>
                                          </p:spTgt>
                                        </p:tgtEl>
                                        <p:attrNameLst>
                                          <p:attrName>style.visibility</p:attrName>
                                        </p:attrNameLst>
                                      </p:cBhvr>
                                      <p:to>
                                        <p:strVal val="visible"/>
                                      </p:to>
                                    </p:set>
                                    <p:anim calcmode="lin" valueType="num">
                                      <p:cBhvr additive="base">
                                        <p:cTn id="47" dur="500" fill="hold"/>
                                        <p:tgtEl>
                                          <p:spTgt spid="16386">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86">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386">
                                            <p:txEl>
                                              <p:pRg st="9" end="9"/>
                                            </p:txEl>
                                          </p:spTgt>
                                        </p:tgtEl>
                                        <p:attrNameLst>
                                          <p:attrName>style.visibility</p:attrName>
                                        </p:attrNameLst>
                                      </p:cBhvr>
                                      <p:to>
                                        <p:strVal val="visible"/>
                                      </p:to>
                                    </p:set>
                                    <p:anim calcmode="lin" valueType="num">
                                      <p:cBhvr additive="base">
                                        <p:cTn id="51" dur="500" fill="hold"/>
                                        <p:tgtEl>
                                          <p:spTgt spid="16386">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386">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386">
                                            <p:txEl>
                                              <p:pRg st="10" end="10"/>
                                            </p:txEl>
                                          </p:spTgt>
                                        </p:tgtEl>
                                        <p:attrNameLst>
                                          <p:attrName>style.visibility</p:attrName>
                                        </p:attrNameLst>
                                      </p:cBhvr>
                                      <p:to>
                                        <p:strVal val="visible"/>
                                      </p:to>
                                    </p:set>
                                    <p:anim calcmode="lin" valueType="num">
                                      <p:cBhvr additive="base">
                                        <p:cTn id="55" dur="500" fill="hold"/>
                                        <p:tgtEl>
                                          <p:spTgt spid="16386">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386">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386">
                                            <p:txEl>
                                              <p:pRg st="11" end="11"/>
                                            </p:txEl>
                                          </p:spTgt>
                                        </p:tgtEl>
                                        <p:attrNameLst>
                                          <p:attrName>style.visibility</p:attrName>
                                        </p:attrNameLst>
                                      </p:cBhvr>
                                      <p:to>
                                        <p:strVal val="visible"/>
                                      </p:to>
                                    </p:set>
                                    <p:anim calcmode="lin" valueType="num">
                                      <p:cBhvr additive="base">
                                        <p:cTn id="59" dur="500" fill="hold"/>
                                        <p:tgtEl>
                                          <p:spTgt spid="16386">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38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6386">
                                            <p:txEl>
                                              <p:pRg st="12" end="12"/>
                                            </p:txEl>
                                          </p:spTgt>
                                        </p:tgtEl>
                                        <p:attrNameLst>
                                          <p:attrName>style.visibility</p:attrName>
                                        </p:attrNameLst>
                                      </p:cBhvr>
                                      <p:to>
                                        <p:strVal val="visible"/>
                                      </p:to>
                                    </p:set>
                                    <p:anim calcmode="lin" valueType="num">
                                      <p:cBhvr additive="base">
                                        <p:cTn id="65" dur="500" fill="hold"/>
                                        <p:tgtEl>
                                          <p:spTgt spid="16386">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638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684213" y="908050"/>
            <a:ext cx="8064500" cy="5329238"/>
          </a:xfrm>
        </p:spPr>
        <p:txBody>
          <a:bodyPr/>
          <a:lstStyle/>
          <a:p>
            <a:pPr marL="533400" indent="-533400" eaLnBrk="1" hangingPunct="1">
              <a:lnSpc>
                <a:spcPct val="80000"/>
              </a:lnSpc>
              <a:defRPr/>
            </a:pPr>
            <a:r>
              <a:rPr lang="zh-CN" altLang="en-US" sz="2800" b="1" dirty="0">
                <a:solidFill>
                  <a:srgbClr val="0000CC"/>
                </a:solidFill>
              </a:rPr>
              <a:t>成员函数重载和默认参数规则</a:t>
            </a:r>
            <a:endParaRPr lang="en-US" altLang="zh-CN" sz="2800" b="1" dirty="0">
              <a:solidFill>
                <a:srgbClr val="0000CC"/>
              </a:solidFill>
            </a:endParaRPr>
          </a:p>
          <a:p>
            <a:pPr marL="933450" lvl="1" indent="-533400" eaLnBrk="1" hangingPunct="1">
              <a:lnSpc>
                <a:spcPct val="80000"/>
              </a:lnSpc>
              <a:defRPr/>
            </a:pPr>
            <a:r>
              <a:rPr lang="zh-CN" altLang="zh-CN" sz="2400" b="1" dirty="0"/>
              <a:t>重载成员函数</a:t>
            </a:r>
            <a:r>
              <a:rPr lang="zh-CN" altLang="zh-CN" sz="2400" b="1" dirty="0">
                <a:solidFill>
                  <a:srgbClr val="FF0000"/>
                </a:solidFill>
              </a:rPr>
              <a:t>必须具有不同的参数表</a:t>
            </a:r>
            <a:endParaRPr lang="en-US" altLang="zh-CN" sz="2400" b="1" dirty="0">
              <a:solidFill>
                <a:srgbClr val="FF0000"/>
              </a:solidFill>
            </a:endParaRPr>
          </a:p>
          <a:p>
            <a:pPr marL="933450" lvl="1" indent="-533400" eaLnBrk="1" hangingPunct="1">
              <a:lnSpc>
                <a:spcPct val="80000"/>
              </a:lnSpc>
              <a:defRPr/>
            </a:pPr>
            <a:r>
              <a:rPr lang="zh-CN" altLang="zh-CN" sz="2400" b="1" dirty="0"/>
              <a:t>在指定参数缺省值时，如果某个参数指定的缺省值，就要求它</a:t>
            </a:r>
            <a:r>
              <a:rPr lang="zh-CN" altLang="zh-CN" sz="2400" b="1" dirty="0">
                <a:solidFill>
                  <a:srgbClr val="FF0000"/>
                </a:solidFill>
              </a:rPr>
              <a:t>右边的全部参数都必须指定默认值</a:t>
            </a:r>
            <a:r>
              <a:rPr lang="zh-CN" altLang="zh-CN" sz="2400" b="1" dirty="0"/>
              <a:t>。</a:t>
            </a:r>
            <a:endParaRPr lang="en-US" altLang="zh-CN" sz="2400" b="1" dirty="0"/>
          </a:p>
          <a:p>
            <a:pPr marL="0" indent="0">
              <a:buFontTx/>
              <a:buNone/>
              <a:defRPr/>
            </a:pPr>
            <a:r>
              <a:rPr lang="en-US" altLang="zh-CN" sz="2200" b="1" dirty="0"/>
              <a:t>class Date {</a:t>
            </a:r>
            <a:endParaRPr lang="zh-CN" altLang="zh-CN" sz="2200" b="1" dirty="0"/>
          </a:p>
          <a:p>
            <a:pPr marL="0" indent="0">
              <a:buFontTx/>
              <a:buNone/>
              <a:defRPr/>
            </a:pPr>
            <a:r>
              <a:rPr lang="en-US" altLang="zh-CN" sz="2200" b="1" dirty="0"/>
              <a:t>	</a:t>
            </a:r>
            <a:r>
              <a:rPr lang="en-US" altLang="zh-CN" sz="2200" b="1" dirty="0" err="1"/>
              <a:t>int</a:t>
            </a:r>
            <a:r>
              <a:rPr lang="en-US" altLang="zh-CN" sz="2200" b="1" dirty="0"/>
              <a:t> day, month, year;</a:t>
            </a:r>
            <a:endParaRPr lang="zh-CN" altLang="zh-CN" sz="2200" b="1" dirty="0"/>
          </a:p>
          <a:p>
            <a:pPr marL="0" indent="0">
              <a:buFontTx/>
              <a:buNone/>
              <a:defRPr/>
            </a:pPr>
            <a:r>
              <a:rPr lang="en-US" altLang="zh-CN" sz="2200" b="1" dirty="0"/>
              <a:t>public:</a:t>
            </a:r>
            <a:endParaRPr lang="zh-CN" altLang="zh-CN" sz="2200" b="1" dirty="0"/>
          </a:p>
          <a:p>
            <a:pPr marL="0" indent="0">
              <a:buFontTx/>
              <a:buNone/>
              <a:defRPr/>
            </a:pPr>
            <a:r>
              <a:rPr lang="en-US" altLang="zh-CN" sz="2200" b="1" dirty="0"/>
              <a:t>	void </a:t>
            </a:r>
            <a:r>
              <a:rPr lang="en-US" altLang="zh-CN" sz="2200" b="1" dirty="0" err="1">
                <a:solidFill>
                  <a:srgbClr val="0000CC"/>
                </a:solidFill>
              </a:rPr>
              <a:t>init</a:t>
            </a:r>
            <a:r>
              <a:rPr lang="en-US" altLang="zh-CN" sz="2200" b="1" dirty="0">
                <a:solidFill>
                  <a:srgbClr val="0000CC"/>
                </a:solidFill>
              </a:rPr>
              <a:t>(</a:t>
            </a:r>
            <a:r>
              <a:rPr lang="en-US" altLang="zh-CN" sz="2200" b="1" dirty="0" err="1">
                <a:solidFill>
                  <a:srgbClr val="0000CC"/>
                </a:solidFill>
              </a:rPr>
              <a:t>int</a:t>
            </a:r>
            <a:r>
              <a:rPr lang="en-US" altLang="zh-CN" sz="2200" b="1" dirty="0">
                <a:solidFill>
                  <a:srgbClr val="0000CC"/>
                </a:solidFill>
              </a:rPr>
              <a:t> d, </a:t>
            </a:r>
            <a:r>
              <a:rPr lang="en-US" altLang="zh-CN" sz="2200" b="1" dirty="0" err="1">
                <a:solidFill>
                  <a:srgbClr val="0000CC"/>
                </a:solidFill>
              </a:rPr>
              <a:t>int</a:t>
            </a:r>
            <a:r>
              <a:rPr lang="en-US" altLang="zh-CN" sz="2200" b="1" dirty="0">
                <a:solidFill>
                  <a:srgbClr val="0000CC"/>
                </a:solidFill>
              </a:rPr>
              <a:t> m=8, </a:t>
            </a:r>
            <a:r>
              <a:rPr lang="en-US" altLang="zh-CN" sz="2200" b="1" dirty="0" err="1">
                <a:solidFill>
                  <a:srgbClr val="0000CC"/>
                </a:solidFill>
              </a:rPr>
              <a:t>int</a:t>
            </a:r>
            <a:r>
              <a:rPr lang="en-US" altLang="zh-CN" sz="2200" b="1" dirty="0">
                <a:solidFill>
                  <a:srgbClr val="0000CC"/>
                </a:solidFill>
              </a:rPr>
              <a:t> y=2016) </a:t>
            </a:r>
            <a:r>
              <a:rPr lang="en-US" altLang="zh-CN" sz="2200" b="1" dirty="0"/>
              <a:t>		</a:t>
            </a:r>
            <a:endParaRPr lang="en-US" altLang="zh-CN" sz="2200" b="1" dirty="0"/>
          </a:p>
          <a:p>
            <a:pPr marL="0" indent="0">
              <a:buFontTx/>
              <a:buNone/>
              <a:defRPr/>
            </a:pPr>
            <a:r>
              <a:rPr lang="en-US" altLang="zh-CN" sz="2200" b="1" dirty="0"/>
              <a:t>		{　day = d;	month = m;	year = y; }</a:t>
            </a:r>
            <a:endParaRPr lang="zh-CN" altLang="zh-CN" sz="2200" b="1" dirty="0"/>
          </a:p>
          <a:p>
            <a:pPr marL="0" indent="0">
              <a:buFontTx/>
              <a:buNone/>
              <a:defRPr/>
            </a:pPr>
            <a:r>
              <a:rPr lang="en-US" altLang="zh-CN" sz="2200" b="1" dirty="0"/>
              <a:t>	</a:t>
            </a:r>
            <a:r>
              <a:rPr lang="en-US" altLang="zh-CN" sz="2200" b="1" dirty="0">
                <a:solidFill>
                  <a:srgbClr val="0000CC"/>
                </a:solidFill>
              </a:rPr>
              <a:t>void </a:t>
            </a:r>
            <a:r>
              <a:rPr lang="en-US" altLang="zh-CN" sz="2200" b="1" dirty="0" err="1">
                <a:solidFill>
                  <a:srgbClr val="0000CC"/>
                </a:solidFill>
              </a:rPr>
              <a:t>init</a:t>
            </a:r>
            <a:r>
              <a:rPr lang="en-US" altLang="zh-CN" sz="2200" b="1" dirty="0">
                <a:solidFill>
                  <a:srgbClr val="0000CC"/>
                </a:solidFill>
              </a:rPr>
              <a:t>(</a:t>
            </a:r>
            <a:r>
              <a:rPr lang="en-US" altLang="zh-CN" sz="2200" b="1" dirty="0" err="1">
                <a:solidFill>
                  <a:srgbClr val="0000CC"/>
                </a:solidFill>
              </a:rPr>
              <a:t>int</a:t>
            </a:r>
            <a:r>
              <a:rPr lang="en-US" altLang="zh-CN" sz="2200" b="1" dirty="0">
                <a:solidFill>
                  <a:srgbClr val="0000CC"/>
                </a:solidFill>
              </a:rPr>
              <a:t> d, </a:t>
            </a:r>
            <a:r>
              <a:rPr lang="en-US" altLang="zh-CN" sz="2200" b="1" dirty="0" err="1">
                <a:solidFill>
                  <a:srgbClr val="0000CC"/>
                </a:solidFill>
              </a:rPr>
              <a:t>int</a:t>
            </a:r>
            <a:r>
              <a:rPr lang="en-US" altLang="zh-CN" sz="2200" b="1" dirty="0">
                <a:solidFill>
                  <a:srgbClr val="0000CC"/>
                </a:solidFill>
              </a:rPr>
              <a:t> m)</a:t>
            </a:r>
            <a:endParaRPr lang="zh-CN" altLang="zh-CN" sz="2200" b="1" dirty="0">
              <a:solidFill>
                <a:srgbClr val="0000CC"/>
              </a:solidFill>
            </a:endParaRPr>
          </a:p>
          <a:p>
            <a:pPr marL="0" indent="0">
              <a:buFontTx/>
              <a:buNone/>
              <a:defRPr/>
            </a:pPr>
            <a:r>
              <a:rPr lang="en-US" altLang="zh-CN" sz="2200" b="1" dirty="0"/>
              <a:t>		{　day = d;	month = m;	year = 2016;　}</a:t>
            </a:r>
            <a:endParaRPr lang="zh-CN" altLang="zh-CN" sz="2200" b="1" dirty="0"/>
          </a:p>
          <a:p>
            <a:pPr marL="0" indent="0">
              <a:buFontTx/>
              <a:buNone/>
              <a:defRPr/>
            </a:pPr>
            <a:r>
              <a:rPr lang="en-US" altLang="zh-CN" sz="2200" b="1" dirty="0"/>
              <a:t>	</a:t>
            </a:r>
            <a:r>
              <a:rPr lang="en-US" altLang="zh-CN" sz="2200" b="1" dirty="0">
                <a:solidFill>
                  <a:srgbClr val="0000CC"/>
                </a:solidFill>
              </a:rPr>
              <a:t>void </a:t>
            </a:r>
            <a:r>
              <a:rPr lang="en-US" altLang="zh-CN" sz="2200" b="1" dirty="0" err="1">
                <a:solidFill>
                  <a:srgbClr val="0000CC"/>
                </a:solidFill>
              </a:rPr>
              <a:t>init</a:t>
            </a:r>
            <a:r>
              <a:rPr lang="en-US" altLang="zh-CN" sz="2200" b="1" dirty="0">
                <a:solidFill>
                  <a:srgbClr val="0000CC"/>
                </a:solidFill>
              </a:rPr>
              <a:t>(</a:t>
            </a:r>
            <a:r>
              <a:rPr lang="en-US" altLang="zh-CN" sz="2200" b="1" dirty="0" err="1">
                <a:solidFill>
                  <a:srgbClr val="0000CC"/>
                </a:solidFill>
              </a:rPr>
              <a:t>int</a:t>
            </a:r>
            <a:r>
              <a:rPr lang="en-US" altLang="zh-CN" sz="2200" b="1" dirty="0">
                <a:solidFill>
                  <a:srgbClr val="0000CC"/>
                </a:solidFill>
              </a:rPr>
              <a:t> d)</a:t>
            </a:r>
            <a:endParaRPr lang="en-US" altLang="zh-CN" sz="2200" b="1" dirty="0">
              <a:solidFill>
                <a:srgbClr val="0000CC"/>
              </a:solidFill>
            </a:endParaRPr>
          </a:p>
          <a:p>
            <a:pPr marL="0" indent="0">
              <a:buFontTx/>
              <a:buNone/>
              <a:defRPr/>
            </a:pPr>
            <a:r>
              <a:rPr lang="zh-CN" altLang="en-US" sz="2200" b="1" dirty="0"/>
              <a:t>　　　　　　</a:t>
            </a:r>
            <a:r>
              <a:rPr lang="en-US" altLang="zh-CN" sz="2200" b="1" dirty="0"/>
              <a:t> {day = d;	month = 8; year = d;　}</a:t>
            </a:r>
            <a:endParaRPr lang="zh-CN" altLang="zh-CN" sz="2200" b="1" dirty="0"/>
          </a:p>
          <a:p>
            <a:pPr marL="0" indent="0">
              <a:buFontTx/>
              <a:buNone/>
              <a:defRPr/>
            </a:pPr>
            <a:r>
              <a:rPr lang="en-US" altLang="zh-CN" sz="2200" b="1" dirty="0"/>
              <a:t>};</a:t>
            </a:r>
            <a:endParaRPr lang="zh-CN" altLang="zh-CN" sz="2200" b="1" dirty="0"/>
          </a:p>
          <a:p>
            <a:pPr marL="933450" lvl="1" indent="-533400" eaLnBrk="1" hangingPunct="1">
              <a:lnSpc>
                <a:spcPct val="80000"/>
              </a:lnSpc>
              <a:defRPr/>
            </a:pPr>
            <a:endParaRPr lang="zh-CN" altLang="zh-CN" sz="2000" b="1" dirty="0"/>
          </a:p>
          <a:p>
            <a:pPr marL="533400" indent="-533400" eaLnBrk="1" hangingPunct="1">
              <a:lnSpc>
                <a:spcPct val="80000"/>
              </a:lnSpc>
              <a:defRPr/>
            </a:pPr>
            <a:endParaRPr lang="en-US" altLang="zh-CN" sz="1800" b="1" dirty="0"/>
          </a:p>
        </p:txBody>
      </p:sp>
      <p:sp>
        <p:nvSpPr>
          <p:cNvPr id="54274" name="Rectangle 2"/>
          <p:cNvSpPr>
            <a:spLocks noChangeArrowheads="1"/>
          </p:cNvSpPr>
          <p:nvPr/>
        </p:nvSpPr>
        <p:spPr bwMode="auto">
          <a:xfrm>
            <a:off x="684213" y="115888"/>
            <a:ext cx="7772400" cy="504825"/>
          </a:xfrm>
          <a:prstGeom prst="rect">
            <a:avLst/>
          </a:prstGeom>
          <a:noFill/>
          <a:ln w="9525">
            <a:noFill/>
            <a:miter lim="800000"/>
          </a:ln>
        </p:spPr>
        <p:txBody>
          <a:bodyPr anchor="ctr"/>
          <a:lstStyle/>
          <a:p>
            <a:pPr algn="ctr" eaLnBrk="0" hangingPunct="0"/>
            <a:r>
              <a:rPr lang="en-US" altLang="zh-CN" sz="3200" b="1">
                <a:solidFill>
                  <a:srgbClr val="0000CC"/>
                </a:solidFill>
              </a:rPr>
              <a:t>3.４.3  </a:t>
            </a:r>
            <a:r>
              <a:rPr lang="zh-CN" altLang="zh-CN" sz="3200" b="1">
                <a:solidFill>
                  <a:srgbClr val="FF0000"/>
                </a:solidFill>
              </a:rPr>
              <a:t>成员函数</a:t>
            </a:r>
            <a:r>
              <a:rPr lang="zh-CN" altLang="en-US" sz="3200" b="1">
                <a:solidFill>
                  <a:srgbClr val="FF0000"/>
                </a:solidFill>
              </a:rPr>
              <a:t>重载</a:t>
            </a:r>
            <a:r>
              <a:rPr lang="zh-CN" altLang="en-US" sz="3200" b="1">
                <a:solidFill>
                  <a:srgbClr val="0000CC"/>
                </a:solidFill>
              </a:rPr>
              <a:t>和默认参数</a:t>
            </a:r>
            <a:endParaRPr lang="en-US" altLang="zh-CN" sz="3200" b="1">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 calcmode="lin" valueType="num">
                                      <p:cBhvr additive="base">
                                        <p:cTn id="7" dur="5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 calcmode="lin" valueType="num">
                                      <p:cBhvr additive="base">
                                        <p:cTn id="13"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anim calcmode="lin" valueType="num">
                                      <p:cBhvr additive="base">
                                        <p:cTn id="19" dur="5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434">
                                            <p:txEl>
                                              <p:pRg st="4" end="4"/>
                                            </p:txEl>
                                          </p:spTgt>
                                        </p:tgtEl>
                                        <p:attrNameLst>
                                          <p:attrName>style.visibility</p:attrName>
                                        </p:attrNameLst>
                                      </p:cBhvr>
                                      <p:to>
                                        <p:strVal val="visible"/>
                                      </p:to>
                                    </p:set>
                                    <p:anim calcmode="lin" valueType="num">
                                      <p:cBhvr additive="base">
                                        <p:cTn id="23" dur="500" fill="hold"/>
                                        <p:tgtEl>
                                          <p:spTgt spid="1843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434">
                                            <p:txEl>
                                              <p:pRg st="5" end="5"/>
                                            </p:txEl>
                                          </p:spTgt>
                                        </p:tgtEl>
                                        <p:attrNameLst>
                                          <p:attrName>style.visibility</p:attrName>
                                        </p:attrNameLst>
                                      </p:cBhvr>
                                      <p:to>
                                        <p:strVal val="visible"/>
                                      </p:to>
                                    </p:set>
                                    <p:anim calcmode="lin" valueType="num">
                                      <p:cBhvr additive="base">
                                        <p:cTn id="27" dur="500" fill="hold"/>
                                        <p:tgtEl>
                                          <p:spTgt spid="1843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434">
                                            <p:txEl>
                                              <p:pRg st="6" end="6"/>
                                            </p:txEl>
                                          </p:spTgt>
                                        </p:tgtEl>
                                        <p:attrNameLst>
                                          <p:attrName>style.visibility</p:attrName>
                                        </p:attrNameLst>
                                      </p:cBhvr>
                                      <p:to>
                                        <p:strVal val="visible"/>
                                      </p:to>
                                    </p:set>
                                    <p:anim calcmode="lin" valueType="num">
                                      <p:cBhvr additive="base">
                                        <p:cTn id="31" dur="500" fill="hold"/>
                                        <p:tgtEl>
                                          <p:spTgt spid="1843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434">
                                            <p:txEl>
                                              <p:pRg st="7" end="7"/>
                                            </p:txEl>
                                          </p:spTgt>
                                        </p:tgtEl>
                                        <p:attrNameLst>
                                          <p:attrName>style.visibility</p:attrName>
                                        </p:attrNameLst>
                                      </p:cBhvr>
                                      <p:to>
                                        <p:strVal val="visible"/>
                                      </p:to>
                                    </p:set>
                                    <p:anim calcmode="lin" valueType="num">
                                      <p:cBhvr additive="base">
                                        <p:cTn id="35" dur="500" fill="hold"/>
                                        <p:tgtEl>
                                          <p:spTgt spid="1843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43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434">
                                            <p:txEl>
                                              <p:pRg st="8" end="8"/>
                                            </p:txEl>
                                          </p:spTgt>
                                        </p:tgtEl>
                                        <p:attrNameLst>
                                          <p:attrName>style.visibility</p:attrName>
                                        </p:attrNameLst>
                                      </p:cBhvr>
                                      <p:to>
                                        <p:strVal val="visible"/>
                                      </p:to>
                                    </p:set>
                                    <p:anim calcmode="lin" valueType="num">
                                      <p:cBhvr additive="base">
                                        <p:cTn id="39" dur="500" fill="hold"/>
                                        <p:tgtEl>
                                          <p:spTgt spid="1843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43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8434">
                                            <p:txEl>
                                              <p:pRg st="9" end="9"/>
                                            </p:txEl>
                                          </p:spTgt>
                                        </p:tgtEl>
                                        <p:attrNameLst>
                                          <p:attrName>style.visibility</p:attrName>
                                        </p:attrNameLst>
                                      </p:cBhvr>
                                      <p:to>
                                        <p:strVal val="visible"/>
                                      </p:to>
                                    </p:set>
                                    <p:anim calcmode="lin" valueType="num">
                                      <p:cBhvr additive="base">
                                        <p:cTn id="43" dur="500" fill="hold"/>
                                        <p:tgtEl>
                                          <p:spTgt spid="1843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434">
                                            <p:txEl>
                                              <p:pRg st="10" end="10"/>
                                            </p:txEl>
                                          </p:spTgt>
                                        </p:tgtEl>
                                        <p:attrNameLst>
                                          <p:attrName>style.visibility</p:attrName>
                                        </p:attrNameLst>
                                      </p:cBhvr>
                                      <p:to>
                                        <p:strVal val="visible"/>
                                      </p:to>
                                    </p:set>
                                    <p:anim calcmode="lin" valueType="num">
                                      <p:cBhvr additive="base">
                                        <p:cTn id="47" dur="500" fill="hold"/>
                                        <p:tgtEl>
                                          <p:spTgt spid="1843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434">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434">
                                            <p:txEl>
                                              <p:pRg st="11" end="11"/>
                                            </p:txEl>
                                          </p:spTgt>
                                        </p:tgtEl>
                                        <p:attrNameLst>
                                          <p:attrName>style.visibility</p:attrName>
                                        </p:attrNameLst>
                                      </p:cBhvr>
                                      <p:to>
                                        <p:strVal val="visible"/>
                                      </p:to>
                                    </p:set>
                                    <p:anim calcmode="lin" valueType="num">
                                      <p:cBhvr additive="base">
                                        <p:cTn id="51" dur="500" fill="hold"/>
                                        <p:tgtEl>
                                          <p:spTgt spid="18434">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8434">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434">
                                            <p:txEl>
                                              <p:pRg st="12" end="12"/>
                                            </p:txEl>
                                          </p:spTgt>
                                        </p:tgtEl>
                                        <p:attrNameLst>
                                          <p:attrName>style.visibility</p:attrName>
                                        </p:attrNameLst>
                                      </p:cBhvr>
                                      <p:to>
                                        <p:strVal val="visible"/>
                                      </p:to>
                                    </p:set>
                                    <p:anim calcmode="lin" valueType="num">
                                      <p:cBhvr additive="base">
                                        <p:cTn id="55" dur="500" fill="hold"/>
                                        <p:tgtEl>
                                          <p:spTgt spid="18434">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843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713788" cy="5168900"/>
          </a:xfrm>
        </p:spPr>
        <p:txBody>
          <a:bodyPr/>
          <a:lstStyle/>
          <a:p>
            <a:pPr marL="0" indent="0">
              <a:buFontTx/>
              <a:buNone/>
              <a:defRPr/>
            </a:pPr>
            <a:r>
              <a:rPr lang="en-US" altLang="zh-CN" b="1" dirty="0">
                <a:solidFill>
                  <a:srgbClr val="0000CC"/>
                </a:solidFill>
              </a:rPr>
              <a:t>4</a:t>
            </a:r>
            <a:r>
              <a:rPr lang="zh-CN" altLang="en-US" b="1" dirty="0">
                <a:solidFill>
                  <a:srgbClr val="0000CC"/>
                </a:solidFill>
              </a:rPr>
              <a:t>．过程抽象</a:t>
            </a:r>
            <a:endParaRPr lang="en-US" altLang="zh-CN" b="1" dirty="0">
              <a:solidFill>
                <a:srgbClr val="0000CC"/>
              </a:solidFill>
            </a:endParaRPr>
          </a:p>
          <a:p>
            <a:pPr marL="857250" lvl="1" indent="-457200">
              <a:defRPr/>
            </a:pPr>
            <a:r>
              <a:rPr lang="zh-CN" altLang="zh-CN" sz="2000" b="1" dirty="0"/>
              <a:t>是面向过程程序设计采用的以“</a:t>
            </a:r>
            <a:r>
              <a:rPr lang="zh-CN" altLang="zh-CN" sz="2000" b="1" dirty="0">
                <a:solidFill>
                  <a:srgbClr val="FF0000"/>
                </a:solidFill>
              </a:rPr>
              <a:t>功能为中心</a:t>
            </a:r>
            <a:r>
              <a:rPr lang="zh-CN" altLang="zh-CN" sz="2000" b="1" dirty="0"/>
              <a:t>”的抽象方法，它</a:t>
            </a:r>
            <a:r>
              <a:rPr lang="zh-CN" altLang="zh-CN" sz="2000" b="1" dirty="0">
                <a:solidFill>
                  <a:srgbClr val="FF0000"/>
                </a:solidFill>
              </a:rPr>
              <a:t>将整个系统的功能划分为若干部分，每部分则由若干过程（函数）完成</a:t>
            </a:r>
            <a:r>
              <a:rPr lang="zh-CN" altLang="zh-CN" sz="2000" b="1" dirty="0"/>
              <a:t>。</a:t>
            </a:r>
            <a:endParaRPr lang="en-US" altLang="zh-CN" sz="2000" b="1" dirty="0"/>
          </a:p>
          <a:p>
            <a:pPr marL="857250" lvl="1" indent="-457200">
              <a:defRPr/>
            </a:pPr>
            <a:r>
              <a:rPr lang="zh-CN" altLang="zh-CN" sz="2000" b="1" dirty="0"/>
              <a:t>该方法强调过程的功能设计，而</a:t>
            </a:r>
            <a:r>
              <a:rPr lang="zh-CN" altLang="zh-CN" sz="2000" b="1" dirty="0">
                <a:solidFill>
                  <a:srgbClr val="FF0000"/>
                </a:solidFill>
              </a:rPr>
              <a:t>忽略实现功能的详细细节</a:t>
            </a:r>
            <a:r>
              <a:rPr lang="zh-CN" altLang="zh-CN" sz="2000" b="1" dirty="0"/>
              <a:t>。</a:t>
            </a:r>
            <a:endParaRPr lang="en-US" altLang="zh-CN" sz="2000" b="1" dirty="0"/>
          </a:p>
          <a:p>
            <a:pPr lvl="1">
              <a:defRPr/>
            </a:pPr>
            <a:r>
              <a:rPr lang="zh-CN" altLang="zh-CN" sz="2400" b="1" dirty="0"/>
              <a:t>若要实现两数的加、减、乘、除运算，采用过程抽象方法会得到类似于下面的抽象结果：</a:t>
            </a:r>
            <a:endParaRPr lang="zh-CN" altLang="zh-CN" sz="2400" b="1" dirty="0"/>
          </a:p>
          <a:p>
            <a:pPr marL="857250" lvl="2" indent="0">
              <a:buFontTx/>
              <a:buNone/>
              <a:defRPr/>
            </a:pPr>
            <a:r>
              <a:rPr lang="en-US" altLang="zh-CN" b="1" dirty="0"/>
              <a:t>add(</a:t>
            </a:r>
            <a:r>
              <a:rPr lang="en-US" altLang="zh-CN" b="1" dirty="0" err="1"/>
              <a:t>a,b</a:t>
            </a:r>
            <a:r>
              <a:rPr lang="en-US" altLang="zh-CN" b="1" dirty="0"/>
              <a:t>);   //</a:t>
            </a:r>
            <a:r>
              <a:rPr lang="zh-CN" altLang="zh-CN" b="1" dirty="0"/>
              <a:t>功能：完成</a:t>
            </a:r>
            <a:r>
              <a:rPr lang="en-US" altLang="zh-CN" b="1" dirty="0" err="1"/>
              <a:t>a+b</a:t>
            </a:r>
            <a:endParaRPr lang="zh-CN" altLang="zh-CN" b="1" dirty="0"/>
          </a:p>
          <a:p>
            <a:pPr marL="857250" lvl="2" indent="0">
              <a:buFontTx/>
              <a:buNone/>
              <a:defRPr/>
            </a:pPr>
            <a:r>
              <a:rPr lang="en-US" altLang="zh-CN" b="1" dirty="0"/>
              <a:t>sub(</a:t>
            </a:r>
            <a:r>
              <a:rPr lang="en-US" altLang="zh-CN" b="1" dirty="0" err="1"/>
              <a:t>a,b</a:t>
            </a:r>
            <a:r>
              <a:rPr lang="en-US" altLang="zh-CN" b="1" dirty="0"/>
              <a:t>);   //</a:t>
            </a:r>
            <a:r>
              <a:rPr lang="zh-CN" altLang="zh-CN" b="1" dirty="0"/>
              <a:t>功能：完成</a:t>
            </a:r>
            <a:r>
              <a:rPr lang="en-US" altLang="zh-CN" b="1" dirty="0"/>
              <a:t>a-b</a:t>
            </a:r>
            <a:endParaRPr lang="zh-CN" altLang="zh-CN" b="1" dirty="0"/>
          </a:p>
          <a:p>
            <a:pPr marL="857250" lvl="2" indent="0">
              <a:buFontTx/>
              <a:buNone/>
              <a:defRPr/>
            </a:pPr>
            <a:r>
              <a:rPr lang="en-US" altLang="zh-CN" b="1" dirty="0" err="1"/>
              <a:t>mul</a:t>
            </a:r>
            <a:r>
              <a:rPr lang="en-US" altLang="zh-CN" b="1" dirty="0"/>
              <a:t>(</a:t>
            </a:r>
            <a:r>
              <a:rPr lang="en-US" altLang="zh-CN" b="1" dirty="0" err="1"/>
              <a:t>a,b</a:t>
            </a:r>
            <a:r>
              <a:rPr lang="en-US" altLang="zh-CN" b="1" dirty="0"/>
              <a:t>)</a:t>
            </a:r>
            <a:r>
              <a:rPr lang="zh-CN" altLang="zh-CN" b="1" dirty="0"/>
              <a:t>；</a:t>
            </a:r>
            <a:r>
              <a:rPr lang="en-US" altLang="zh-CN" b="1" dirty="0"/>
              <a:t> //</a:t>
            </a:r>
            <a:r>
              <a:rPr lang="zh-CN" altLang="zh-CN" b="1" dirty="0"/>
              <a:t>功能：完成</a:t>
            </a:r>
            <a:r>
              <a:rPr lang="en-US" altLang="zh-CN" b="1" dirty="0"/>
              <a:t>a</a:t>
            </a:r>
            <a:r>
              <a:rPr lang="zh-CN" altLang="zh-CN" b="1" dirty="0"/>
              <a:t>×</a:t>
            </a:r>
            <a:r>
              <a:rPr lang="en-US" altLang="zh-CN" b="1" dirty="0"/>
              <a:t>b</a:t>
            </a:r>
            <a:endParaRPr lang="zh-CN" altLang="zh-CN" b="1" dirty="0"/>
          </a:p>
          <a:p>
            <a:pPr marL="857250" lvl="2" indent="0">
              <a:buFontTx/>
              <a:buNone/>
              <a:defRPr/>
            </a:pPr>
            <a:r>
              <a:rPr lang="en-US" altLang="zh-CN" b="1" dirty="0"/>
              <a:t>div(</a:t>
            </a:r>
            <a:r>
              <a:rPr lang="en-US" altLang="zh-CN" b="1" dirty="0" err="1"/>
              <a:t>a,b</a:t>
            </a:r>
            <a:r>
              <a:rPr lang="en-US" altLang="zh-CN" b="1" dirty="0"/>
              <a:t>);    //</a:t>
            </a:r>
            <a:r>
              <a:rPr lang="zh-CN" altLang="zh-CN" b="1" dirty="0"/>
              <a:t>功能：完成</a:t>
            </a:r>
            <a:r>
              <a:rPr lang="en-US" altLang="zh-CN" b="1" dirty="0"/>
              <a:t>a</a:t>
            </a:r>
            <a:r>
              <a:rPr lang="zh-CN" altLang="zh-CN" b="1" dirty="0"/>
              <a:t>÷</a:t>
            </a:r>
            <a:r>
              <a:rPr lang="en-US" altLang="zh-CN" b="1" dirty="0"/>
              <a:t>b</a:t>
            </a:r>
            <a:endParaRPr lang="zh-CN" altLang="zh-CN" b="1" dirty="0"/>
          </a:p>
          <a:p>
            <a:pPr marL="857250" lvl="1" indent="-457200">
              <a:defRPr/>
            </a:pPr>
            <a:endParaRPr lang="zh-CN" altLang="en-US" sz="2000" b="1" dirty="0">
              <a:solidFill>
                <a:srgbClr val="0000CC"/>
              </a:solidFill>
            </a:endParaRPr>
          </a:p>
        </p:txBody>
      </p:sp>
      <p:sp>
        <p:nvSpPr>
          <p:cNvPr id="17410" name="标题 1"/>
          <p:cNvSpPr>
            <a:spLocks noGrp="1"/>
          </p:cNvSpPr>
          <p:nvPr>
            <p:ph type="title"/>
          </p:nvPr>
        </p:nvSpPr>
        <p:spPr>
          <a:xfrm>
            <a:off x="457200" y="73025"/>
            <a:ext cx="8229600" cy="811213"/>
          </a:xfrm>
        </p:spPr>
        <p:txBody>
          <a:bodyPr/>
          <a:lstStyle/>
          <a:p>
            <a:r>
              <a:rPr lang="en-US" altLang="zh-CN" b="1" smtClean="0"/>
              <a:t>3.1.1 </a:t>
            </a:r>
            <a:r>
              <a:rPr lang="zh-CN" altLang="zh-CN" b="1" smtClean="0">
                <a:solidFill>
                  <a:srgbClr val="FF0000"/>
                </a:solidFill>
              </a:rPr>
              <a:t>抽象</a:t>
            </a:r>
            <a:endParaRPr lang="zh-CN" altLang="en-US" smtClean="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468313" y="0"/>
            <a:ext cx="8229600" cy="811213"/>
          </a:xfrm>
        </p:spPr>
        <p:txBody>
          <a:bodyPr/>
          <a:lstStyle/>
          <a:p>
            <a:r>
              <a:rPr lang="en-US" altLang="zh-CN" b="1" smtClean="0"/>
              <a:t>3.5  </a:t>
            </a:r>
            <a:r>
              <a:rPr lang="zh-CN" altLang="zh-CN" b="1" smtClean="0">
                <a:solidFill>
                  <a:srgbClr val="FF0000"/>
                </a:solidFill>
              </a:rPr>
              <a:t>对象</a:t>
            </a:r>
            <a:endParaRPr lang="zh-CN" altLang="en-US" smtClean="0">
              <a:solidFill>
                <a:srgbClr val="FF0000"/>
              </a:solidFill>
            </a:endParaRPr>
          </a:p>
        </p:txBody>
      </p:sp>
      <p:sp>
        <p:nvSpPr>
          <p:cNvPr id="3" name="内容占位符 2"/>
          <p:cNvSpPr>
            <a:spLocks noGrp="1"/>
          </p:cNvSpPr>
          <p:nvPr>
            <p:ph idx="1"/>
          </p:nvPr>
        </p:nvSpPr>
        <p:spPr>
          <a:xfrm>
            <a:off x="250825" y="1052513"/>
            <a:ext cx="8623300" cy="5168900"/>
          </a:xfrm>
        </p:spPr>
        <p:txBody>
          <a:bodyPr/>
          <a:lstStyle/>
          <a:p>
            <a:pPr marL="0" indent="0">
              <a:buFontTx/>
              <a:buNone/>
            </a:pPr>
            <a:r>
              <a:rPr lang="en-US" altLang="zh-CN" b="1" dirty="0" smtClean="0">
                <a:solidFill>
                  <a:srgbClr val="0000CC"/>
                </a:solidFill>
              </a:rPr>
              <a:t>1．</a:t>
            </a:r>
            <a:r>
              <a:rPr lang="zh-CN" altLang="en-US" b="1" dirty="0" smtClean="0">
                <a:solidFill>
                  <a:srgbClr val="0000CC"/>
                </a:solidFill>
              </a:rPr>
              <a:t>对象的概念</a:t>
            </a:r>
            <a:endParaRPr lang="en-US" altLang="zh-CN" b="1" dirty="0" smtClean="0">
              <a:solidFill>
                <a:srgbClr val="0000CC"/>
              </a:solidFill>
            </a:endParaRPr>
          </a:p>
          <a:p>
            <a:pPr lvl="1"/>
            <a:r>
              <a:rPr lang="zh-CN" altLang="zh-CN" sz="2400" b="1" dirty="0" smtClean="0"/>
              <a:t>类描述了同类事物共有的属性和行为，类是抽象的、概念性的范畴</a:t>
            </a:r>
            <a:r>
              <a:rPr lang="zh-CN" altLang="en-US" sz="2400" b="1" dirty="0" smtClean="0"/>
              <a:t>。</a:t>
            </a:r>
            <a:r>
              <a:rPr lang="zh-CN" altLang="en-US" sz="2400" b="1" dirty="0" smtClean="0">
                <a:solidFill>
                  <a:srgbClr val="FF0000"/>
                </a:solidFill>
              </a:rPr>
              <a:t>用类定义的变量就是对象</a:t>
            </a:r>
            <a:r>
              <a:rPr lang="zh-CN" altLang="en-US" sz="2400" b="1" dirty="0" smtClean="0"/>
              <a:t>，</a:t>
            </a:r>
            <a:r>
              <a:rPr lang="zh-CN" altLang="zh-CN" sz="2400" b="1" dirty="0" smtClean="0"/>
              <a:t>对象是</a:t>
            </a:r>
            <a:r>
              <a:rPr lang="zh-CN" altLang="en-US" sz="2400" b="1" dirty="0" smtClean="0"/>
              <a:t>实体，需要在内存空间中独立存在。</a:t>
            </a:r>
            <a:endParaRPr lang="en-US" altLang="zh-CN" sz="2400" b="1" dirty="0" smtClean="0"/>
          </a:p>
          <a:p>
            <a:pPr lvl="1"/>
            <a:r>
              <a:rPr lang="zh-CN" altLang="en-US" sz="2400" b="1" dirty="0" smtClean="0"/>
              <a:t>在用</a:t>
            </a:r>
            <a:r>
              <a:rPr lang="zh-CN" altLang="en-US" sz="2400" b="1" dirty="0" smtClean="0">
                <a:solidFill>
                  <a:srgbClr val="FF0000"/>
                </a:solidFill>
              </a:rPr>
              <a:t>类定义对象时，才会为数据成员分配内存空间</a:t>
            </a:r>
            <a:r>
              <a:rPr lang="zh-CN" altLang="en-US" sz="2400" b="1" dirty="0" smtClean="0"/>
              <a:t>，对象同</a:t>
            </a:r>
            <a:r>
              <a:rPr lang="en-US" altLang="zh-CN" sz="2400" b="1" dirty="0" smtClean="0"/>
              <a:t>C</a:t>
            </a:r>
            <a:r>
              <a:rPr lang="zh-CN" altLang="en-US" sz="2400" b="1" dirty="0" smtClean="0"/>
              <a:t>程序中的变量一样，可以是</a:t>
            </a:r>
            <a:r>
              <a:rPr lang="zh-CN" altLang="en-US" sz="2400" b="1" dirty="0" smtClean="0">
                <a:solidFill>
                  <a:srgbClr val="0000CC"/>
                </a:solidFill>
              </a:rPr>
              <a:t>全局</a:t>
            </a:r>
            <a:r>
              <a:rPr lang="zh-CN" altLang="en-US" sz="2400" b="1" dirty="0" smtClean="0"/>
              <a:t>对象、</a:t>
            </a:r>
            <a:r>
              <a:rPr lang="zh-CN" altLang="en-US" sz="2400" b="1" dirty="0" smtClean="0">
                <a:solidFill>
                  <a:srgbClr val="0000CC"/>
                </a:solidFill>
              </a:rPr>
              <a:t>局部</a:t>
            </a:r>
            <a:r>
              <a:rPr lang="zh-CN" altLang="en-US" sz="2400" b="1" dirty="0" smtClean="0"/>
              <a:t>对象、</a:t>
            </a:r>
            <a:r>
              <a:rPr lang="zh-CN" altLang="en-US" sz="2400" b="1" dirty="0" smtClean="0">
                <a:solidFill>
                  <a:srgbClr val="0000CC"/>
                </a:solidFill>
              </a:rPr>
              <a:t>静态</a:t>
            </a:r>
            <a:r>
              <a:rPr lang="zh-CN" altLang="en-US" sz="2400" b="1" dirty="0" smtClean="0"/>
              <a:t>对象，遵守同样的作用域和生存期规则。</a:t>
            </a:r>
            <a:endParaRPr lang="en-US" altLang="zh-CN" sz="2400" b="1" dirty="0" smtClean="0"/>
          </a:p>
          <a:p>
            <a:pPr lvl="1"/>
            <a:r>
              <a:rPr lang="zh-CN" altLang="zh-CN" sz="2400" b="1" dirty="0" smtClean="0"/>
              <a:t>广义地讲，在面向对象程序设计中</a:t>
            </a:r>
            <a:r>
              <a:rPr lang="zh-CN" altLang="zh-CN" sz="2400" b="1" dirty="0" smtClean="0">
                <a:solidFill>
                  <a:srgbClr val="FF0000"/>
                </a:solidFill>
              </a:rPr>
              <a:t>用任何数据类型定义的变量都可以称为对象</a:t>
            </a:r>
            <a:r>
              <a:rPr lang="zh-CN" altLang="zh-CN" sz="2400" b="1" dirty="0" smtClean="0"/>
              <a:t>。</a:t>
            </a:r>
            <a:endParaRPr lang="en-US" altLang="zh-CN" sz="2400" b="1" dirty="0" smtClean="0"/>
          </a:p>
          <a:p>
            <a:pPr marL="0" indent="0">
              <a:buFontTx/>
              <a:buNone/>
            </a:pPr>
            <a:r>
              <a:rPr lang="en-US" altLang="zh-CN" b="1" dirty="0" smtClean="0">
                <a:solidFill>
                  <a:srgbClr val="0000CC"/>
                </a:solidFill>
              </a:rPr>
              <a:t>2．</a:t>
            </a:r>
            <a:r>
              <a:rPr lang="zh-CN" altLang="en-US" b="1" dirty="0" smtClean="0">
                <a:solidFill>
                  <a:srgbClr val="0000CC"/>
                </a:solidFill>
              </a:rPr>
              <a:t>对象的定义</a:t>
            </a:r>
            <a:endParaRPr lang="en-US" altLang="zh-CN" b="1" dirty="0" smtClean="0">
              <a:solidFill>
                <a:srgbClr val="0000CC"/>
              </a:solidFill>
            </a:endParaRPr>
          </a:p>
          <a:p>
            <a:pPr lvl="1"/>
            <a:r>
              <a:rPr lang="zh-CN" altLang="zh-CN" sz="2400" b="1" dirty="0" smtClean="0"/>
              <a:t>定义对象的方法与定义一个普通变量</a:t>
            </a:r>
            <a:r>
              <a:rPr lang="zh-CN" altLang="en-US" sz="2400" b="1" dirty="0" smtClean="0"/>
              <a:t>相同</a:t>
            </a:r>
            <a:r>
              <a:rPr lang="zh-CN" altLang="zh-CN" sz="2400" b="1" dirty="0" smtClean="0"/>
              <a:t>，形式如下：</a:t>
            </a:r>
            <a:endParaRPr lang="zh-CN" altLang="zh-CN" sz="2400" b="1" dirty="0" smtClean="0"/>
          </a:p>
          <a:p>
            <a:pPr marL="857250" lvl="2" indent="0">
              <a:buFontTx/>
              <a:buNone/>
            </a:pPr>
            <a:r>
              <a:rPr lang="zh-CN" altLang="zh-CN" b="1" dirty="0" smtClean="0">
                <a:solidFill>
                  <a:srgbClr val="FF0000"/>
                </a:solidFill>
              </a:rPr>
              <a:t>类名</a:t>
            </a:r>
            <a:r>
              <a:rPr lang="en-US" altLang="zh-CN" b="1" dirty="0" smtClean="0">
                <a:solidFill>
                  <a:srgbClr val="FF0000"/>
                </a:solidFill>
              </a:rPr>
              <a:t>  </a:t>
            </a:r>
            <a:r>
              <a:rPr lang="zh-CN" altLang="zh-CN" b="1" dirty="0" smtClean="0">
                <a:solidFill>
                  <a:srgbClr val="FF0000"/>
                </a:solidFill>
              </a:rPr>
              <a:t>对象</a:t>
            </a:r>
            <a:r>
              <a:rPr lang="en-US" altLang="zh-CN" b="1" dirty="0" smtClean="0">
                <a:solidFill>
                  <a:srgbClr val="FF0000"/>
                </a:solidFill>
              </a:rPr>
              <a:t>1,</a:t>
            </a:r>
            <a:r>
              <a:rPr lang="zh-CN" altLang="zh-CN" b="1" dirty="0" smtClean="0">
                <a:solidFill>
                  <a:srgbClr val="FF0000"/>
                </a:solidFill>
              </a:rPr>
              <a:t>对象</a:t>
            </a:r>
            <a:r>
              <a:rPr lang="en-US" altLang="zh-CN" b="1" dirty="0" smtClean="0">
                <a:solidFill>
                  <a:srgbClr val="FF0000"/>
                </a:solidFill>
              </a:rPr>
              <a:t>2;</a:t>
            </a:r>
            <a:endParaRPr lang="zh-CN" alt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pPr>
            <a:r>
              <a:rPr lang="zh-CN" altLang="zh-CN" sz="2400" b="1" dirty="0" smtClean="0">
                <a:solidFill>
                  <a:srgbClr val="0000CC"/>
                </a:solidFill>
              </a:rPr>
              <a:t>【例</a:t>
            </a:r>
            <a:r>
              <a:rPr lang="en-US" altLang="zh-CN" sz="2400" b="1" dirty="0" smtClean="0">
                <a:solidFill>
                  <a:srgbClr val="0000CC"/>
                </a:solidFill>
              </a:rPr>
              <a:t>3-5</a:t>
            </a:r>
            <a:r>
              <a:rPr lang="zh-CN" altLang="zh-CN" sz="2400" b="1" dirty="0" smtClean="0">
                <a:solidFill>
                  <a:srgbClr val="0000CC"/>
                </a:solidFill>
              </a:rPr>
              <a:t>】设计时钟类，要求能够完成时间的设置和显示，并创建时钟类的对象，演示对象的概念和用法。</a:t>
            </a:r>
            <a:endParaRPr lang="en-US" altLang="zh-CN" sz="2400" b="1" dirty="0" smtClean="0">
              <a:solidFill>
                <a:srgbClr val="0000CC"/>
              </a:solidFill>
            </a:endParaRPr>
          </a:p>
          <a:p>
            <a:pPr marL="0" indent="0">
              <a:buFontTx/>
              <a:buNone/>
            </a:pPr>
            <a:r>
              <a:rPr lang="zh-CN" altLang="zh-CN" sz="2400" b="1" dirty="0" smtClean="0">
                <a:solidFill>
                  <a:srgbClr val="FF0000"/>
                </a:solidFill>
              </a:rPr>
              <a:t>（</a:t>
            </a:r>
            <a:r>
              <a:rPr lang="en-US" altLang="zh-CN" sz="2400" b="1" dirty="0" smtClean="0">
                <a:solidFill>
                  <a:srgbClr val="FF0000"/>
                </a:solidFill>
              </a:rPr>
              <a:t>1</a:t>
            </a:r>
            <a:r>
              <a:rPr lang="zh-CN" altLang="zh-CN" sz="2400" b="1" dirty="0" smtClean="0">
                <a:solidFill>
                  <a:srgbClr val="FF0000"/>
                </a:solidFill>
              </a:rPr>
              <a:t>）问题分析</a:t>
            </a:r>
            <a:endParaRPr lang="zh-CN" altLang="zh-CN" sz="2400" b="1" dirty="0" smtClean="0">
              <a:solidFill>
                <a:srgbClr val="FF0000"/>
              </a:solidFill>
            </a:endParaRPr>
          </a:p>
          <a:p>
            <a:pPr lvl="1"/>
            <a:r>
              <a:rPr lang="zh-CN" altLang="en-US" sz="2400" b="1" dirty="0" smtClean="0">
                <a:solidFill>
                  <a:srgbClr val="0000CC"/>
                </a:solidFill>
              </a:rPr>
              <a:t>接口设计</a:t>
            </a:r>
            <a:r>
              <a:rPr lang="zh-CN" altLang="en-US" sz="2400" b="1" dirty="0" smtClean="0">
                <a:solidFill>
                  <a:srgbClr val="FF0000"/>
                </a:solidFill>
              </a:rPr>
              <a:t>：</a:t>
            </a:r>
            <a:r>
              <a:rPr lang="zh-CN" altLang="zh-CN" sz="2400" b="1" dirty="0" smtClean="0"/>
              <a:t>任何时钟都是一个独立存在的有形实体，在钟面设置有</a:t>
            </a:r>
            <a:r>
              <a:rPr lang="zh-CN" altLang="zh-CN" sz="2400" b="1" dirty="0" smtClean="0">
                <a:solidFill>
                  <a:srgbClr val="0000CC"/>
                </a:solidFill>
              </a:rPr>
              <a:t>时针、分针、秒针</a:t>
            </a:r>
            <a:r>
              <a:rPr lang="zh-CN" altLang="zh-CN" sz="2400" b="1" dirty="0" smtClean="0"/>
              <a:t>，人们</a:t>
            </a:r>
            <a:r>
              <a:rPr lang="zh-CN" altLang="en-US" sz="2400" b="1" dirty="0" smtClean="0"/>
              <a:t>可以</a:t>
            </a:r>
            <a:r>
              <a:rPr lang="zh-CN" altLang="zh-CN" sz="2400" b="1" dirty="0" smtClean="0">
                <a:solidFill>
                  <a:srgbClr val="0000CC"/>
                </a:solidFill>
              </a:rPr>
              <a:t>查看时间</a:t>
            </a:r>
            <a:r>
              <a:rPr lang="zh-CN" altLang="zh-CN" sz="2400" b="1" dirty="0" smtClean="0"/>
              <a:t>，可以</a:t>
            </a:r>
            <a:r>
              <a:rPr lang="zh-CN" altLang="zh-CN" sz="2400" b="1" dirty="0" smtClean="0">
                <a:solidFill>
                  <a:srgbClr val="0000CC"/>
                </a:solidFill>
              </a:rPr>
              <a:t>调整时间</a:t>
            </a:r>
            <a:r>
              <a:rPr lang="zh-CN" altLang="zh-CN" sz="2400" b="1" dirty="0" smtClean="0"/>
              <a:t>。这些是时钟提供的接口，可以设置对应的</a:t>
            </a:r>
            <a:r>
              <a:rPr lang="en-US" altLang="zh-CN" sz="2400" b="1" dirty="0" smtClean="0"/>
              <a:t>public</a:t>
            </a:r>
            <a:r>
              <a:rPr lang="zh-CN" altLang="zh-CN" sz="2400" b="1" dirty="0" smtClean="0"/>
              <a:t>函数来实现这一功能。</a:t>
            </a:r>
            <a:endParaRPr lang="zh-CN" altLang="zh-CN" sz="2400" b="1" dirty="0" smtClean="0"/>
          </a:p>
          <a:p>
            <a:pPr lvl="1"/>
            <a:r>
              <a:rPr lang="zh-CN" altLang="en-US" sz="2400" b="1" dirty="0" smtClean="0">
                <a:solidFill>
                  <a:srgbClr val="0000CC"/>
                </a:solidFill>
              </a:rPr>
              <a:t>信息隐藏</a:t>
            </a:r>
            <a:r>
              <a:rPr lang="zh-CN" altLang="en-US" sz="2400" b="1" dirty="0" smtClean="0"/>
              <a:t>：</a:t>
            </a:r>
            <a:r>
              <a:rPr lang="zh-CN" altLang="en-US" sz="2400" b="1" dirty="0" smtClean="0">
                <a:solidFill>
                  <a:srgbClr val="0000CC"/>
                </a:solidFill>
              </a:rPr>
              <a:t>时、分、秒</a:t>
            </a:r>
            <a:r>
              <a:rPr lang="zh-CN" altLang="en-US" sz="2400" b="1" dirty="0" smtClean="0"/>
              <a:t>的保存和变化，以及</a:t>
            </a:r>
            <a:r>
              <a:rPr lang="zh-CN" altLang="zh-CN" sz="2400" b="1" dirty="0" smtClean="0"/>
              <a:t>指针</a:t>
            </a:r>
            <a:r>
              <a:rPr lang="zh-CN" altLang="en-US" sz="2400" b="1" dirty="0" smtClean="0"/>
              <a:t>运行</a:t>
            </a:r>
            <a:r>
              <a:rPr lang="zh-CN" altLang="zh-CN" sz="2400" b="1" dirty="0" smtClean="0"/>
              <a:t>是电流驱动还是机械驱动呢？</a:t>
            </a:r>
            <a:r>
              <a:rPr lang="zh-CN" altLang="en-US" sz="2400" b="1" dirty="0" smtClean="0"/>
              <a:t>由</a:t>
            </a:r>
            <a:r>
              <a:rPr lang="zh-CN" altLang="zh-CN" sz="2400" b="1" dirty="0" smtClean="0"/>
              <a:t>时钟</a:t>
            </a:r>
            <a:r>
              <a:rPr lang="zh-CN" altLang="en-US" sz="2400" b="1" dirty="0" smtClean="0"/>
              <a:t>内部管理，人们无须了解和干预，</a:t>
            </a:r>
            <a:r>
              <a:rPr lang="zh-CN" altLang="zh-CN" sz="2400" b="1" dirty="0" smtClean="0"/>
              <a:t>可以设置</a:t>
            </a:r>
            <a:r>
              <a:rPr lang="en-US" altLang="zh-CN" sz="2400" b="1" dirty="0" smtClean="0"/>
              <a:t>private</a:t>
            </a:r>
            <a:r>
              <a:rPr lang="zh-CN" altLang="zh-CN" sz="2400" b="1" dirty="0" smtClean="0"/>
              <a:t>成员来实现对它们的隐藏。</a:t>
            </a:r>
            <a:endParaRPr lang="zh-CN" altLang="zh-CN" sz="2400" b="1" dirty="0" smtClean="0"/>
          </a:p>
          <a:p>
            <a:pPr marL="0" indent="0">
              <a:buFontTx/>
              <a:buNone/>
            </a:pPr>
            <a:endParaRPr lang="zh-CN" altLang="zh-CN" sz="2400" b="1" dirty="0" smtClean="0">
              <a:solidFill>
                <a:srgbClr val="0000CC"/>
              </a:solidFill>
            </a:endParaRPr>
          </a:p>
          <a:p>
            <a:pPr marL="0" indent="0">
              <a:buFontTx/>
              <a:buNone/>
            </a:pPr>
            <a:endParaRPr lang="zh-CN" altLang="en-US" b="1" dirty="0" smtClean="0"/>
          </a:p>
        </p:txBody>
      </p:sp>
      <p:sp>
        <p:nvSpPr>
          <p:cNvPr id="56322" name="标题 1"/>
          <p:cNvSpPr>
            <a:spLocks noGrp="1"/>
          </p:cNvSpPr>
          <p:nvPr>
            <p:ph type="title"/>
          </p:nvPr>
        </p:nvSpPr>
        <p:spPr>
          <a:xfrm>
            <a:off x="457200" y="73025"/>
            <a:ext cx="8229600" cy="811213"/>
          </a:xfrm>
        </p:spPr>
        <p:txBody>
          <a:bodyPr/>
          <a:lstStyle/>
          <a:p>
            <a:r>
              <a:rPr lang="en-US" altLang="zh-CN" b="1" smtClean="0"/>
              <a:t>3.5  </a:t>
            </a:r>
            <a:r>
              <a:rPr lang="zh-CN" altLang="zh-CN" b="1" smtClean="0">
                <a:solidFill>
                  <a:srgbClr val="FF0000"/>
                </a:solidFill>
              </a:rPr>
              <a:t>对象</a:t>
            </a:r>
            <a:endParaRPr lang="zh-CN" altLang="en-US"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457200" y="73025"/>
            <a:ext cx="8229600" cy="811213"/>
          </a:xfrm>
        </p:spPr>
        <p:txBody>
          <a:bodyPr/>
          <a:lstStyle/>
          <a:p>
            <a:r>
              <a:rPr lang="en-US" altLang="zh-CN" b="1" smtClean="0"/>
              <a:t>3.5  </a:t>
            </a:r>
            <a:r>
              <a:rPr lang="zh-CN" altLang="zh-CN" b="1" smtClean="0">
                <a:solidFill>
                  <a:srgbClr val="FF0000"/>
                </a:solidFill>
              </a:rPr>
              <a:t>对象</a:t>
            </a:r>
            <a:endParaRPr lang="zh-CN" altLang="en-US" smtClean="0"/>
          </a:p>
        </p:txBody>
      </p:sp>
      <p:sp>
        <p:nvSpPr>
          <p:cNvPr id="3" name="内容占位符 2"/>
          <p:cNvSpPr>
            <a:spLocks noGrp="1"/>
          </p:cNvSpPr>
          <p:nvPr>
            <p:ph idx="1"/>
          </p:nvPr>
        </p:nvSpPr>
        <p:spPr>
          <a:xfrm>
            <a:off x="0" y="933450"/>
            <a:ext cx="9126538" cy="3000375"/>
          </a:xfrm>
        </p:spPr>
        <p:txBody>
          <a:bodyPr/>
          <a:lstStyle/>
          <a:p>
            <a:pPr marL="0" indent="0">
              <a:buFontTx/>
              <a:buNone/>
            </a:pPr>
            <a:r>
              <a:rPr lang="zh-CN" altLang="zh-CN" b="1" dirty="0" smtClean="0">
                <a:solidFill>
                  <a:srgbClr val="FF0000"/>
                </a:solidFill>
              </a:rPr>
              <a:t>（</a:t>
            </a:r>
            <a:r>
              <a:rPr lang="en-US" altLang="zh-CN" b="1" dirty="0" smtClean="0">
                <a:solidFill>
                  <a:srgbClr val="FF0000"/>
                </a:solidFill>
              </a:rPr>
              <a:t>2</a:t>
            </a:r>
            <a:r>
              <a:rPr lang="zh-CN" altLang="zh-CN" b="1" dirty="0" smtClean="0">
                <a:solidFill>
                  <a:srgbClr val="FF0000"/>
                </a:solidFill>
              </a:rPr>
              <a:t>）数据抽象</a:t>
            </a:r>
            <a:endParaRPr lang="zh-CN" altLang="zh-CN" b="1" dirty="0" smtClean="0">
              <a:solidFill>
                <a:srgbClr val="FF0000"/>
              </a:solidFill>
            </a:endParaRPr>
          </a:p>
          <a:p>
            <a:pPr lvl="1"/>
            <a:r>
              <a:rPr lang="zh-CN" altLang="zh-CN" sz="2400" b="1" dirty="0" smtClean="0"/>
              <a:t>用类</a:t>
            </a:r>
            <a:r>
              <a:rPr lang="en-US" altLang="zh-CN" sz="2400" b="1" dirty="0" smtClean="0"/>
              <a:t>Clock</a:t>
            </a:r>
            <a:r>
              <a:rPr lang="zh-CN" altLang="zh-CN" sz="2400" b="1" dirty="0" smtClean="0"/>
              <a:t>来抽象与封装时钟类，用私有成员</a:t>
            </a:r>
            <a:r>
              <a:rPr lang="en-US" altLang="zh-CN" sz="2400" b="1" dirty="0" smtClean="0">
                <a:solidFill>
                  <a:srgbClr val="0000CC"/>
                </a:solidFill>
              </a:rPr>
              <a:t>hour</a:t>
            </a:r>
            <a:r>
              <a:rPr lang="zh-CN" altLang="zh-CN" sz="2400" b="1" dirty="0" smtClean="0">
                <a:solidFill>
                  <a:srgbClr val="0000CC"/>
                </a:solidFill>
              </a:rPr>
              <a:t>、</a:t>
            </a:r>
            <a:r>
              <a:rPr lang="en-US" altLang="zh-CN" sz="2400" b="1" dirty="0" smtClean="0">
                <a:solidFill>
                  <a:srgbClr val="0000CC"/>
                </a:solidFill>
              </a:rPr>
              <a:t>minute</a:t>
            </a:r>
            <a:r>
              <a:rPr lang="zh-CN" altLang="zh-CN" sz="2400" b="1" dirty="0" smtClean="0">
                <a:solidFill>
                  <a:srgbClr val="0000CC"/>
                </a:solidFill>
              </a:rPr>
              <a:t>、</a:t>
            </a:r>
            <a:r>
              <a:rPr lang="en-US" altLang="zh-CN" sz="2400" b="1" dirty="0" smtClean="0">
                <a:solidFill>
                  <a:srgbClr val="0000CC"/>
                </a:solidFill>
              </a:rPr>
              <a:t>second</a:t>
            </a:r>
            <a:r>
              <a:rPr lang="zh-CN" altLang="zh-CN" sz="2400" b="1" dirty="0" smtClean="0"/>
              <a:t>表示时、分、秒，函数</a:t>
            </a:r>
            <a:r>
              <a:rPr lang="en-US" altLang="zh-CN" sz="2400" b="1" dirty="0" smtClean="0">
                <a:solidFill>
                  <a:srgbClr val="0000CC"/>
                </a:solidFill>
              </a:rPr>
              <a:t>run</a:t>
            </a:r>
            <a:r>
              <a:rPr lang="zh-CN" altLang="zh-CN" sz="2400" b="1" dirty="0" smtClean="0"/>
              <a:t>仿真时钟内部运行机制</a:t>
            </a:r>
            <a:r>
              <a:rPr lang="zh-CN" altLang="en-US" sz="2400" b="1" dirty="0" smtClean="0"/>
              <a:t>；</a:t>
            </a:r>
            <a:endParaRPr lang="en-US" altLang="zh-CN" sz="2400" b="1" dirty="0" smtClean="0"/>
          </a:p>
          <a:p>
            <a:pPr lvl="1"/>
            <a:r>
              <a:rPr lang="zh-CN" altLang="zh-CN" sz="2400" b="1" dirty="0" smtClean="0"/>
              <a:t>把时钟提供给人们的操作（如设置时、分、秒）分别用</a:t>
            </a:r>
            <a:r>
              <a:rPr lang="en-US" altLang="zh-CN" sz="2400" b="1" dirty="0" err="1" smtClean="0">
                <a:solidFill>
                  <a:srgbClr val="0000CC"/>
                </a:solidFill>
              </a:rPr>
              <a:t>setTime</a:t>
            </a:r>
            <a:r>
              <a:rPr lang="zh-CN" altLang="zh-CN" sz="2400" b="1" dirty="0" smtClean="0">
                <a:solidFill>
                  <a:srgbClr val="0000CC"/>
                </a:solidFill>
              </a:rPr>
              <a:t>、</a:t>
            </a:r>
            <a:r>
              <a:rPr lang="en-US" altLang="zh-CN" sz="2400" b="1" dirty="0" err="1" smtClean="0">
                <a:solidFill>
                  <a:srgbClr val="0000CC"/>
                </a:solidFill>
              </a:rPr>
              <a:t>setMinute</a:t>
            </a:r>
            <a:r>
              <a:rPr lang="zh-CN" altLang="zh-CN" sz="2400" b="1" dirty="0" smtClean="0">
                <a:solidFill>
                  <a:srgbClr val="0000CC"/>
                </a:solidFill>
              </a:rPr>
              <a:t>和</a:t>
            </a:r>
            <a:r>
              <a:rPr lang="en-US" altLang="zh-CN" sz="2400" b="1" dirty="0" err="1" smtClean="0">
                <a:solidFill>
                  <a:srgbClr val="0000CC"/>
                </a:solidFill>
              </a:rPr>
              <a:t>setSecond</a:t>
            </a:r>
            <a:r>
              <a:rPr lang="zh-CN" altLang="zh-CN" sz="2400" b="1" dirty="0" smtClean="0"/>
              <a:t>公有成员函数来模仿，通过它们调整时间，用</a:t>
            </a:r>
            <a:r>
              <a:rPr lang="en-US" altLang="zh-CN" sz="2400" b="1" dirty="0" err="1" smtClean="0"/>
              <a:t>d</a:t>
            </a:r>
            <a:r>
              <a:rPr lang="en-US" altLang="zh-CN" sz="2400" b="1" dirty="0" err="1" smtClean="0">
                <a:solidFill>
                  <a:srgbClr val="0000CC"/>
                </a:solidFill>
              </a:rPr>
              <a:t>ispTime</a:t>
            </a:r>
            <a:r>
              <a:rPr lang="zh-CN" altLang="zh-CN" sz="2400" b="1" dirty="0" smtClean="0"/>
              <a:t>模仿时间的显示。</a:t>
            </a:r>
            <a:endParaRPr lang="zh-CN" altLang="en-US" sz="2400" b="1" dirty="0" smtClean="0"/>
          </a:p>
        </p:txBody>
      </p:sp>
      <p:pic>
        <p:nvPicPr>
          <p:cNvPr id="1026" name="Picture 2"/>
          <p:cNvPicPr>
            <a:picLocks noChangeAspect="1" noChangeArrowheads="1"/>
          </p:cNvPicPr>
          <p:nvPr/>
        </p:nvPicPr>
        <p:blipFill>
          <a:blip r:embed="rId1"/>
          <a:srcRect/>
          <a:stretch>
            <a:fillRect/>
          </a:stretch>
        </p:blipFill>
        <p:spPr bwMode="auto">
          <a:xfrm>
            <a:off x="474663" y="3932238"/>
            <a:ext cx="8345487" cy="27860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457200" y="73025"/>
            <a:ext cx="8229600" cy="811213"/>
          </a:xfrm>
        </p:spPr>
        <p:txBody>
          <a:bodyPr/>
          <a:lstStyle/>
          <a:p>
            <a:r>
              <a:rPr lang="en-US" altLang="zh-CN" b="1" smtClean="0"/>
              <a:t>3.5  </a:t>
            </a:r>
            <a:r>
              <a:rPr lang="zh-CN" altLang="zh-CN" b="1" smtClean="0">
                <a:solidFill>
                  <a:srgbClr val="FF0000"/>
                </a:solidFill>
              </a:rPr>
              <a:t>对象</a:t>
            </a:r>
            <a:endParaRPr lang="zh-CN" altLang="en-US" smtClean="0"/>
          </a:p>
        </p:txBody>
      </p:sp>
      <p:sp>
        <p:nvSpPr>
          <p:cNvPr id="3" name="内容占位符 2"/>
          <p:cNvSpPr>
            <a:spLocks noGrp="1"/>
          </p:cNvSpPr>
          <p:nvPr>
            <p:ph idx="1"/>
          </p:nvPr>
        </p:nvSpPr>
        <p:spPr>
          <a:xfrm>
            <a:off x="250825" y="1076325"/>
            <a:ext cx="8599488" cy="4425950"/>
          </a:xfrm>
        </p:spPr>
        <p:txBody>
          <a:bodyPr/>
          <a:lstStyle/>
          <a:p>
            <a:pPr marL="0" indent="0">
              <a:buFontTx/>
              <a:buNone/>
              <a:defRPr/>
            </a:pPr>
            <a:r>
              <a:rPr lang="zh-CN" altLang="en-US" b="1" dirty="0">
                <a:solidFill>
                  <a:srgbClr val="FF0000"/>
                </a:solidFill>
              </a:rPr>
              <a:t>（</a:t>
            </a:r>
            <a:r>
              <a:rPr lang="en-US" altLang="zh-CN" b="1" dirty="0">
                <a:solidFill>
                  <a:srgbClr val="FF0000"/>
                </a:solidFill>
              </a:rPr>
              <a:t>3）Clock</a:t>
            </a:r>
            <a:r>
              <a:rPr lang="zh-CN" altLang="en-US" b="1" dirty="0">
                <a:solidFill>
                  <a:srgbClr val="FF0000"/>
                </a:solidFill>
              </a:rPr>
              <a:t>对象定义及内存结构</a:t>
            </a:r>
            <a:endParaRPr lang="en-US" altLang="zh-CN" b="1" dirty="0">
              <a:solidFill>
                <a:srgbClr val="FF0000"/>
              </a:solidFill>
            </a:endParaRPr>
          </a:p>
          <a:p>
            <a:pPr marL="400050" lvl="1" indent="0">
              <a:buFontTx/>
              <a:buNone/>
              <a:defRPr/>
            </a:pPr>
            <a:r>
              <a:rPr lang="en-US" altLang="zh-CN" b="1" dirty="0"/>
              <a:t>Clock  </a:t>
            </a:r>
            <a:r>
              <a:rPr lang="en-US" altLang="zh-CN" b="1" dirty="0" err="1"/>
              <a:t>myClock</a:t>
            </a:r>
            <a:r>
              <a:rPr lang="en-US" altLang="zh-CN" b="1" dirty="0"/>
              <a:t>, </a:t>
            </a:r>
            <a:r>
              <a:rPr lang="en-US" altLang="zh-CN" b="1" dirty="0" err="1"/>
              <a:t>yourClock</a:t>
            </a:r>
            <a:r>
              <a:rPr lang="en-US" altLang="zh-CN" b="1" dirty="0"/>
              <a:t>;</a:t>
            </a:r>
            <a:endParaRPr lang="en-US" altLang="zh-CN" b="1" dirty="0"/>
          </a:p>
          <a:p>
            <a:pPr marL="857250" lvl="1" indent="-457200">
              <a:defRPr/>
            </a:pPr>
            <a:r>
              <a:rPr lang="zh-CN" altLang="en-US" b="1" dirty="0"/>
              <a:t>这条语句定义了</a:t>
            </a:r>
            <a:r>
              <a:rPr lang="zh-CN" altLang="en-US" b="1" dirty="0">
                <a:solidFill>
                  <a:srgbClr val="0000CC"/>
                </a:solidFill>
              </a:rPr>
              <a:t>两个对象，</a:t>
            </a:r>
            <a:r>
              <a:rPr lang="zh-CN" altLang="zh-CN" b="1" dirty="0">
                <a:solidFill>
                  <a:srgbClr val="0000CC"/>
                </a:solidFill>
              </a:rPr>
              <a:t>每个对象都有</a:t>
            </a:r>
            <a:r>
              <a:rPr lang="en-US" altLang="zh-CN" b="1" dirty="0">
                <a:solidFill>
                  <a:srgbClr val="0000CC"/>
                </a:solidFill>
              </a:rPr>
              <a:t>8</a:t>
            </a:r>
            <a:r>
              <a:rPr lang="zh-CN" altLang="zh-CN" b="1" dirty="0">
                <a:solidFill>
                  <a:srgbClr val="0000CC"/>
                </a:solidFill>
              </a:rPr>
              <a:t>个成员</a:t>
            </a:r>
            <a:r>
              <a:rPr lang="zh-CN" altLang="zh-CN" b="1" dirty="0"/>
              <a:t>，其中有</a:t>
            </a:r>
            <a:r>
              <a:rPr lang="en-US" altLang="zh-CN" b="1" dirty="0"/>
              <a:t>hour</a:t>
            </a:r>
            <a:r>
              <a:rPr lang="zh-CN" altLang="zh-CN" b="1" dirty="0"/>
              <a:t>、</a:t>
            </a:r>
            <a:r>
              <a:rPr lang="en-US" altLang="zh-CN" b="1" dirty="0"/>
              <a:t>minute</a:t>
            </a:r>
            <a:r>
              <a:rPr lang="zh-CN" altLang="zh-CN" b="1" dirty="0"/>
              <a:t>、</a:t>
            </a:r>
            <a:r>
              <a:rPr lang="en-US" altLang="zh-CN" b="1" dirty="0"/>
              <a:t>second</a:t>
            </a:r>
            <a:r>
              <a:rPr lang="zh-CN" altLang="zh-CN" b="1" dirty="0"/>
              <a:t>三个数据成员，</a:t>
            </a:r>
            <a:r>
              <a:rPr lang="en-US" altLang="zh-CN" b="1" dirty="0"/>
              <a:t>run</a:t>
            </a:r>
            <a:r>
              <a:rPr lang="zh-CN" altLang="zh-CN" b="1" dirty="0"/>
              <a:t>、</a:t>
            </a:r>
            <a:r>
              <a:rPr lang="en-US" altLang="zh-CN" b="1" dirty="0" err="1"/>
              <a:t>dispTime</a:t>
            </a:r>
            <a:r>
              <a:rPr lang="zh-CN" altLang="zh-CN" b="1" dirty="0"/>
              <a:t>、</a:t>
            </a:r>
            <a:r>
              <a:rPr lang="en-US" altLang="zh-CN" b="1" dirty="0" err="1"/>
              <a:t>setHour</a:t>
            </a:r>
            <a:r>
              <a:rPr lang="zh-CN" altLang="zh-CN" b="1" dirty="0"/>
              <a:t>、</a:t>
            </a:r>
            <a:r>
              <a:rPr lang="en-US" altLang="zh-CN" b="1" dirty="0" err="1"/>
              <a:t>setMinute</a:t>
            </a:r>
            <a:r>
              <a:rPr lang="zh-CN" altLang="zh-CN" b="1" dirty="0"/>
              <a:t>和</a:t>
            </a:r>
            <a:r>
              <a:rPr lang="en-US" altLang="zh-CN" b="1" dirty="0" err="1"/>
              <a:t>setSecond</a:t>
            </a:r>
            <a:r>
              <a:rPr lang="zh-CN" altLang="zh-CN" b="1" dirty="0"/>
              <a:t>五个成员函数。</a:t>
            </a:r>
            <a:endParaRPr lang="en-US" altLang="zh-CN" b="1" dirty="0"/>
          </a:p>
          <a:p>
            <a:pPr marL="857250" lvl="1" indent="-457200">
              <a:defRPr/>
            </a:pPr>
            <a:r>
              <a:rPr lang="zh-CN" altLang="en-US" b="1" dirty="0"/>
              <a:t>每个对象的</a:t>
            </a:r>
            <a:r>
              <a:rPr lang="zh-CN" altLang="en-US" b="1" dirty="0">
                <a:solidFill>
                  <a:srgbClr val="0000CC"/>
                </a:solidFill>
              </a:rPr>
              <a:t>数据成员具有独立的内存空间</a:t>
            </a:r>
            <a:r>
              <a:rPr lang="zh-CN" altLang="en-US" b="1" dirty="0"/>
              <a:t>，而</a:t>
            </a:r>
            <a:r>
              <a:rPr lang="zh-CN" altLang="en-US" b="1" dirty="0">
                <a:solidFill>
                  <a:srgbClr val="0000CC"/>
                </a:solidFill>
              </a:rPr>
              <a:t>成员函数则只有一份内存副本</a:t>
            </a:r>
            <a:r>
              <a:rPr lang="zh-CN" altLang="en-US" b="1" dirty="0"/>
              <a:t>，由同类对象所有对象共用。</a:t>
            </a:r>
            <a:endParaRPr lang="zh-CN" altLang="zh-CN" b="1" dirty="0"/>
          </a:p>
          <a:p>
            <a:pPr marL="0" indent="0">
              <a:buFontTx/>
              <a:buNone/>
              <a:defRPr/>
            </a:pP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468313" y="0"/>
            <a:ext cx="8229600" cy="811213"/>
          </a:xfrm>
        </p:spPr>
        <p:txBody>
          <a:bodyPr/>
          <a:lstStyle/>
          <a:p>
            <a:r>
              <a:rPr lang="en-US" altLang="zh-CN" b="1" smtClean="0"/>
              <a:t>3.5  </a:t>
            </a:r>
            <a:r>
              <a:rPr lang="zh-CN" altLang="zh-CN" b="1" smtClean="0">
                <a:solidFill>
                  <a:srgbClr val="FF0000"/>
                </a:solidFill>
              </a:rPr>
              <a:t>对象</a:t>
            </a:r>
            <a:endParaRPr lang="zh-CN" altLang="en-US" smtClean="0"/>
          </a:p>
        </p:txBody>
      </p:sp>
      <p:sp>
        <p:nvSpPr>
          <p:cNvPr id="59394" name="内容占位符 2"/>
          <p:cNvSpPr>
            <a:spLocks noGrp="1"/>
          </p:cNvSpPr>
          <p:nvPr>
            <p:ph idx="1"/>
          </p:nvPr>
        </p:nvSpPr>
        <p:spPr>
          <a:xfrm>
            <a:off x="250825" y="1052513"/>
            <a:ext cx="8623300" cy="839787"/>
          </a:xfrm>
        </p:spPr>
        <p:txBody>
          <a:bodyPr/>
          <a:lstStyle/>
          <a:p>
            <a:pPr lvl="1"/>
            <a:r>
              <a:rPr lang="en-US" altLang="zh-CN" sz="3200" b="1" dirty="0" err="1" smtClean="0">
                <a:solidFill>
                  <a:srgbClr val="0000CC"/>
                </a:solidFill>
              </a:rPr>
              <a:t>myClock</a:t>
            </a:r>
            <a:r>
              <a:rPr lang="en-US" altLang="zh-CN" sz="3200" b="1" dirty="0" smtClean="0">
                <a:solidFill>
                  <a:srgbClr val="0000CC"/>
                </a:solidFill>
              </a:rPr>
              <a:t>, </a:t>
            </a:r>
            <a:r>
              <a:rPr lang="en-US" altLang="zh-CN" sz="3200" b="1" dirty="0" err="1" smtClean="0">
                <a:solidFill>
                  <a:srgbClr val="0000CC"/>
                </a:solidFill>
              </a:rPr>
              <a:t>yourClock</a:t>
            </a:r>
            <a:r>
              <a:rPr lang="zh-CN" altLang="en-US" sz="3200" b="1" dirty="0" smtClean="0">
                <a:solidFill>
                  <a:srgbClr val="0000CC"/>
                </a:solidFill>
              </a:rPr>
              <a:t>对象内存结构示意图</a:t>
            </a:r>
            <a:endParaRPr lang="zh-CN" altLang="en-US" sz="3200" b="1" dirty="0" smtClean="0">
              <a:solidFill>
                <a:srgbClr val="0000CC"/>
              </a:solidFill>
            </a:endParaRPr>
          </a:p>
        </p:txBody>
      </p:sp>
      <p:pic>
        <p:nvPicPr>
          <p:cNvPr id="3075" name="Picture 3"/>
          <p:cNvPicPr>
            <a:picLocks noChangeAspect="1" noChangeArrowheads="1"/>
          </p:cNvPicPr>
          <p:nvPr/>
        </p:nvPicPr>
        <p:blipFill>
          <a:blip r:embed="rId1"/>
          <a:srcRect/>
          <a:stretch>
            <a:fillRect/>
          </a:stretch>
        </p:blipFill>
        <p:spPr bwMode="auto">
          <a:xfrm>
            <a:off x="250825" y="1844675"/>
            <a:ext cx="8704263" cy="4537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对象内存模型</a:t>
            </a:r>
            <a:endParaRPr lang="zh-CN" altLang="en-US"/>
          </a:p>
        </p:txBody>
      </p:sp>
      <p:sp>
        <p:nvSpPr>
          <p:cNvPr id="100" name="文本框 99"/>
          <p:cNvSpPr txBox="1"/>
          <p:nvPr/>
        </p:nvSpPr>
        <p:spPr>
          <a:xfrm>
            <a:off x="4065588" y="3378835"/>
            <a:ext cx="5080000" cy="252730"/>
          </a:xfrm>
          <a:prstGeom prst="rect">
            <a:avLst/>
          </a:prstGeom>
          <a:noFill/>
          <a:ln w="9525">
            <a:noFill/>
          </a:ln>
        </p:spPr>
        <p:txBody>
          <a:bodyPr>
            <a:spAutoFit/>
          </a:bodyPr>
          <a:p>
            <a:pPr marL="0" indent="266700"/>
            <a:r>
              <a:rPr lang="en-US" sz="1050" b="0">
                <a:latin typeface="Calibri" panose="020F0502020204030204" charset="0"/>
                <a:ea typeface="宋体" pitchFamily="2" charset="-122"/>
                <a:cs typeface="Times New Roman" panose="02020603050405020304" pitchFamily="18" charset="0"/>
              </a:rPr>
              <a:t> </a:t>
            </a:r>
            <a:endParaRPr lang="zh-CN" altLang="en-US"/>
          </a:p>
        </p:txBody>
      </p:sp>
      <p:pic>
        <p:nvPicPr>
          <p:cNvPr id="7" name="内容占位符 6"/>
          <p:cNvPicPr>
            <a:picLocks noChangeAspect="1"/>
          </p:cNvPicPr>
          <p:nvPr>
            <p:ph idx="1"/>
          </p:nvPr>
        </p:nvPicPr>
        <p:blipFill>
          <a:blip r:embed="rId1"/>
          <a:srcRect l="5218" t="15394" r="7727" b="15472"/>
          <a:stretch>
            <a:fillRect/>
          </a:stretch>
        </p:blipFill>
        <p:spPr>
          <a:xfrm>
            <a:off x="828040" y="836930"/>
            <a:ext cx="7077710" cy="1713230"/>
          </a:xfrm>
          <a:prstGeom prst="rect">
            <a:avLst/>
          </a:prstGeom>
        </p:spPr>
      </p:pic>
      <p:sp>
        <p:nvSpPr>
          <p:cNvPr id="8" name="内容占位符 2"/>
          <p:cNvSpPr>
            <a:spLocks noGrp="1"/>
          </p:cNvSpPr>
          <p:nvPr/>
        </p:nvSpPr>
        <p:spPr>
          <a:xfrm>
            <a:off x="323850" y="2853055"/>
            <a:ext cx="8623300" cy="39243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defRPr/>
            </a:pPr>
            <a:r>
              <a:rPr lang="zh-CN" altLang="zh-CN" sz="3200" b="1" dirty="0">
                <a:solidFill>
                  <a:srgbClr val="0000CC"/>
                </a:solidFill>
                <a:sym typeface="+mn-ea"/>
              </a:rPr>
              <a:t>类内存分配有自己的对齐规则，类内存对齐默认的规则如下：</a:t>
            </a:r>
            <a:endParaRPr b="1" dirty="0">
              <a:solidFill>
                <a:srgbClr val="FF0000"/>
              </a:solidFill>
            </a:endParaRPr>
          </a:p>
          <a:p>
            <a:pPr marL="457200" lvl="1" indent="0">
              <a:buFontTx/>
              <a:buNone/>
              <a:defRPr/>
            </a:pPr>
            <a:r>
              <a:rPr b="1" dirty="0">
                <a:solidFill>
                  <a:srgbClr val="FF0000"/>
                </a:solidFill>
              </a:rPr>
              <a:t>1、 分配内存的顺序是按照声明的顺序。</a:t>
            </a:r>
            <a:endParaRPr b="1" dirty="0">
              <a:solidFill>
                <a:srgbClr val="FF0000"/>
              </a:solidFill>
            </a:endParaRPr>
          </a:p>
          <a:p>
            <a:pPr marL="457200" lvl="1" indent="0">
              <a:buFontTx/>
              <a:buNone/>
              <a:defRPr/>
            </a:pPr>
            <a:r>
              <a:rPr b="1" dirty="0">
                <a:solidFill>
                  <a:srgbClr val="FF0000"/>
                </a:solidFill>
              </a:rPr>
              <a:t>2、 每个变量相对于起始位置的偏移量必须是该变量类型大小的整数倍，不是整数倍空出内存，直到偏移量是整数倍为止。</a:t>
            </a:r>
            <a:endParaRPr b="1" dirty="0">
              <a:solidFill>
                <a:srgbClr val="FF0000"/>
              </a:solidFill>
            </a:endParaRPr>
          </a:p>
          <a:p>
            <a:pPr marL="457200" lvl="1" indent="0">
              <a:buFontTx/>
              <a:buNone/>
              <a:defRPr/>
            </a:pPr>
            <a:r>
              <a:rPr b="1" dirty="0">
                <a:solidFill>
                  <a:srgbClr val="FF0000"/>
                </a:solidFill>
              </a:rPr>
              <a:t>3、 最后整个类的大小必须是里面变量类型最大值的整数倍。</a:t>
            </a:r>
            <a:endParaRPr b="1"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468313" y="0"/>
            <a:ext cx="8229600" cy="811213"/>
          </a:xfrm>
        </p:spPr>
        <p:txBody>
          <a:bodyPr/>
          <a:lstStyle/>
          <a:p>
            <a:r>
              <a:rPr lang="en-US" altLang="zh-CN" b="1" smtClean="0"/>
              <a:t>3.5  </a:t>
            </a:r>
            <a:r>
              <a:rPr lang="zh-CN" altLang="zh-CN" b="1" smtClean="0">
                <a:solidFill>
                  <a:srgbClr val="FF0000"/>
                </a:solidFill>
              </a:rPr>
              <a:t>对象</a:t>
            </a:r>
            <a:endParaRPr lang="zh-CN" altLang="en-US" smtClean="0"/>
          </a:p>
        </p:txBody>
      </p:sp>
      <p:sp>
        <p:nvSpPr>
          <p:cNvPr id="3" name="内容占位符 2"/>
          <p:cNvSpPr>
            <a:spLocks noGrp="1"/>
          </p:cNvSpPr>
          <p:nvPr>
            <p:ph idx="1"/>
          </p:nvPr>
        </p:nvSpPr>
        <p:spPr>
          <a:xfrm>
            <a:off x="250825" y="1076325"/>
            <a:ext cx="8623300" cy="5168900"/>
          </a:xfrm>
        </p:spPr>
        <p:txBody>
          <a:bodyPr/>
          <a:lstStyle/>
          <a:p>
            <a:pPr marL="0" indent="0">
              <a:buFontTx/>
              <a:buNone/>
              <a:defRPr/>
            </a:pPr>
            <a:r>
              <a:rPr lang="en-US" altLang="zh-CN" b="1" dirty="0">
                <a:solidFill>
                  <a:srgbClr val="0000CC"/>
                </a:solidFill>
              </a:rPr>
              <a:t>2</a:t>
            </a:r>
            <a:r>
              <a:rPr lang="zh-CN" altLang="zh-CN" b="1" dirty="0">
                <a:solidFill>
                  <a:srgbClr val="0000CC"/>
                </a:solidFill>
              </a:rPr>
              <a:t>．对象的引用</a:t>
            </a:r>
            <a:endParaRPr lang="zh-CN" altLang="zh-CN" b="1" dirty="0">
              <a:solidFill>
                <a:srgbClr val="0000CC"/>
              </a:solidFill>
            </a:endParaRPr>
          </a:p>
          <a:p>
            <a:pPr marL="457200" lvl="1" indent="0">
              <a:buFontTx/>
              <a:buNone/>
              <a:defRPr/>
            </a:pPr>
            <a:r>
              <a:rPr lang="zh-CN" altLang="en-US" b="1" dirty="0">
                <a:solidFill>
                  <a:srgbClr val="FF0000"/>
                </a:solidFill>
              </a:rPr>
              <a:t>（</a:t>
            </a:r>
            <a:r>
              <a:rPr lang="en-US" altLang="zh-CN" b="1" dirty="0">
                <a:solidFill>
                  <a:srgbClr val="FF0000"/>
                </a:solidFill>
              </a:rPr>
              <a:t>1）</a:t>
            </a:r>
            <a:r>
              <a:rPr lang="zh-CN" altLang="en-US" b="1" dirty="0">
                <a:solidFill>
                  <a:srgbClr val="FF0000"/>
                </a:solidFill>
              </a:rPr>
              <a:t>通过对象访问成员函数</a:t>
            </a:r>
            <a:endParaRPr lang="en-US" altLang="zh-CN" b="1" dirty="0">
              <a:solidFill>
                <a:srgbClr val="FF0000"/>
              </a:solidFill>
            </a:endParaRPr>
          </a:p>
          <a:p>
            <a:pPr marL="457200" lvl="1" indent="0">
              <a:buFontTx/>
              <a:buNone/>
              <a:defRPr/>
            </a:pPr>
            <a:r>
              <a:rPr lang="zh-CN" altLang="zh-CN" b="1" dirty="0"/>
              <a:t>对象引用是</a:t>
            </a:r>
            <a:r>
              <a:rPr lang="zh-CN" altLang="zh-CN" b="1" dirty="0">
                <a:solidFill>
                  <a:srgbClr val="0000CC"/>
                </a:solidFill>
              </a:rPr>
              <a:t>指调用对象的接口函数获取类的功能</a:t>
            </a:r>
            <a:r>
              <a:rPr lang="zh-CN" altLang="zh-CN" b="1" dirty="0"/>
              <a:t>，方法是用成员访问限定符“．”作为对象名和对象成员之间的间隔符</a:t>
            </a:r>
            <a:r>
              <a:rPr lang="zh-CN" altLang="en-US" b="1" dirty="0"/>
              <a:t>。</a:t>
            </a:r>
            <a:r>
              <a:rPr lang="zh-CN" altLang="zh-CN" b="1" dirty="0"/>
              <a:t>形式如下：</a:t>
            </a:r>
            <a:endParaRPr lang="zh-CN" altLang="zh-CN" b="1" dirty="0"/>
          </a:p>
          <a:p>
            <a:pPr marL="857250" lvl="2" indent="0">
              <a:buFontTx/>
              <a:buNone/>
              <a:defRPr/>
            </a:pPr>
            <a:r>
              <a:rPr lang="zh-CN" altLang="zh-CN" sz="2800" b="1" dirty="0">
                <a:solidFill>
                  <a:srgbClr val="0000CC"/>
                </a:solidFill>
              </a:rPr>
              <a:t>对象名</a:t>
            </a:r>
            <a:r>
              <a:rPr lang="en-US" altLang="zh-CN" sz="2800" b="1" dirty="0">
                <a:solidFill>
                  <a:srgbClr val="0000CC"/>
                </a:solidFill>
              </a:rPr>
              <a:t>.</a:t>
            </a:r>
            <a:r>
              <a:rPr lang="zh-CN" altLang="zh-CN" sz="2800" b="1" dirty="0">
                <a:solidFill>
                  <a:srgbClr val="FF0000"/>
                </a:solidFill>
              </a:rPr>
              <a:t>数据成员名</a:t>
            </a:r>
            <a:r>
              <a:rPr lang="zh-CN" altLang="en-US" sz="2800" b="1" dirty="0">
                <a:solidFill>
                  <a:srgbClr val="FF0000"/>
                </a:solidFill>
              </a:rPr>
              <a:t>；</a:t>
            </a:r>
            <a:endParaRPr lang="zh-CN" altLang="zh-CN" sz="2800" b="1" dirty="0">
              <a:solidFill>
                <a:srgbClr val="FF0000"/>
              </a:solidFill>
            </a:endParaRPr>
          </a:p>
          <a:p>
            <a:pPr marL="857250" lvl="2" indent="0">
              <a:buFontTx/>
              <a:buNone/>
              <a:defRPr/>
            </a:pPr>
            <a:r>
              <a:rPr lang="zh-CN" altLang="zh-CN" sz="2800" b="1" dirty="0">
                <a:solidFill>
                  <a:srgbClr val="0000CC"/>
                </a:solidFill>
              </a:rPr>
              <a:t>对象名</a:t>
            </a:r>
            <a:r>
              <a:rPr lang="en-US" altLang="zh-CN" sz="2800" b="1" dirty="0">
                <a:solidFill>
                  <a:srgbClr val="0000CC"/>
                </a:solidFill>
              </a:rPr>
              <a:t>.</a:t>
            </a:r>
            <a:r>
              <a:rPr lang="zh-CN" altLang="zh-CN" sz="2800" b="1" dirty="0">
                <a:solidFill>
                  <a:srgbClr val="FF0000"/>
                </a:solidFill>
              </a:rPr>
              <a:t>成员函数名</a:t>
            </a:r>
            <a:r>
              <a:rPr lang="en-US" altLang="zh-CN" sz="2800" b="1" dirty="0">
                <a:solidFill>
                  <a:srgbClr val="FF0000"/>
                </a:solidFill>
              </a:rPr>
              <a:t>(</a:t>
            </a:r>
            <a:r>
              <a:rPr lang="zh-CN" altLang="zh-CN" sz="2800" b="1" dirty="0">
                <a:solidFill>
                  <a:srgbClr val="FF0000"/>
                </a:solidFill>
              </a:rPr>
              <a:t>实参表</a:t>
            </a:r>
            <a:r>
              <a:rPr lang="en-US" altLang="zh-CN" sz="2800" b="1" dirty="0">
                <a:solidFill>
                  <a:srgbClr val="FF0000"/>
                </a:solidFill>
              </a:rPr>
              <a:t>)；</a:t>
            </a:r>
            <a:endParaRPr lang="zh-CN" altLang="zh-CN" sz="2800" b="1" dirty="0">
              <a:solidFill>
                <a:srgbClr val="FF0000"/>
              </a:solidFill>
            </a:endParaRPr>
          </a:p>
          <a:p>
            <a:pPr lvl="1">
              <a:defRPr/>
            </a:pPr>
            <a:r>
              <a:rPr lang="zh-CN" altLang="zh-CN" b="1" dirty="0">
                <a:solidFill>
                  <a:srgbClr val="0000CC"/>
                </a:solidFill>
              </a:rPr>
              <a:t>例如，访问</a:t>
            </a:r>
            <a:r>
              <a:rPr lang="en-US" altLang="zh-CN" b="1" dirty="0" err="1">
                <a:solidFill>
                  <a:srgbClr val="0000CC"/>
                </a:solidFill>
              </a:rPr>
              <a:t>myClock</a:t>
            </a:r>
            <a:r>
              <a:rPr lang="zh-CN" altLang="zh-CN" b="1" dirty="0">
                <a:solidFill>
                  <a:srgbClr val="0000CC"/>
                </a:solidFill>
              </a:rPr>
              <a:t>的成员：</a:t>
            </a:r>
            <a:endParaRPr lang="zh-CN" altLang="zh-CN" b="1" dirty="0">
              <a:solidFill>
                <a:srgbClr val="0000CC"/>
              </a:solidFill>
            </a:endParaRPr>
          </a:p>
          <a:p>
            <a:pPr marL="857250" lvl="2" indent="0">
              <a:buFontTx/>
              <a:buNone/>
              <a:defRPr/>
            </a:pPr>
            <a:r>
              <a:rPr lang="en-US" altLang="zh-CN" sz="2800" b="1" dirty="0" err="1"/>
              <a:t>myClock.setHour</a:t>
            </a:r>
            <a:r>
              <a:rPr lang="en-US" altLang="zh-CN" sz="2800" b="1" dirty="0"/>
              <a:t>(12);</a:t>
            </a:r>
            <a:endParaRPr lang="zh-CN" altLang="zh-CN" sz="2800" b="1" dirty="0"/>
          </a:p>
          <a:p>
            <a:pPr marL="857250" lvl="2" indent="0">
              <a:buFontTx/>
              <a:buNone/>
              <a:defRPr/>
            </a:pPr>
            <a:r>
              <a:rPr lang="en-US" altLang="zh-CN" sz="2800" b="1" dirty="0" err="1"/>
              <a:t>myClock.dispTime</a:t>
            </a:r>
            <a:r>
              <a:rPr lang="en-US" altLang="zh-CN" sz="2800" b="1" dirty="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457200" y="73025"/>
            <a:ext cx="8229600" cy="811213"/>
          </a:xfrm>
        </p:spPr>
        <p:txBody>
          <a:bodyPr/>
          <a:lstStyle/>
          <a:p>
            <a:r>
              <a:rPr lang="en-US" altLang="zh-CN" b="1" smtClean="0"/>
              <a:t>3.5  </a:t>
            </a:r>
            <a:r>
              <a:rPr lang="zh-CN" altLang="zh-CN" b="1" smtClean="0">
                <a:solidFill>
                  <a:srgbClr val="FF0000"/>
                </a:solidFill>
              </a:rPr>
              <a:t>对象</a:t>
            </a:r>
            <a:endParaRPr lang="zh-CN" altLang="en-US" smtClean="0"/>
          </a:p>
        </p:txBody>
      </p:sp>
      <p:sp>
        <p:nvSpPr>
          <p:cNvPr id="3" name="内容占位符 2"/>
          <p:cNvSpPr>
            <a:spLocks noGrp="1"/>
          </p:cNvSpPr>
          <p:nvPr>
            <p:ph idx="1"/>
          </p:nvPr>
        </p:nvSpPr>
        <p:spPr>
          <a:xfrm>
            <a:off x="250825" y="1076325"/>
            <a:ext cx="8623300" cy="5168900"/>
          </a:xfrm>
        </p:spPr>
        <p:txBody>
          <a:bodyPr/>
          <a:lstStyle/>
          <a:p>
            <a:pPr marL="0" indent="0">
              <a:buFontTx/>
              <a:buNone/>
            </a:pPr>
            <a:r>
              <a:rPr lang="zh-CN" altLang="en-US" b="1" dirty="0" smtClean="0">
                <a:solidFill>
                  <a:srgbClr val="0000CC"/>
                </a:solidFill>
              </a:rPr>
              <a:t>（</a:t>
            </a:r>
            <a:r>
              <a:rPr lang="en-US" altLang="zh-CN" b="1" dirty="0" smtClean="0">
                <a:solidFill>
                  <a:srgbClr val="0000CC"/>
                </a:solidFill>
              </a:rPr>
              <a:t>2）</a:t>
            </a:r>
            <a:r>
              <a:rPr lang="zh-CN" altLang="en-US" b="1" dirty="0" smtClean="0">
                <a:solidFill>
                  <a:srgbClr val="0000CC"/>
                </a:solidFill>
              </a:rPr>
              <a:t>通过指针访问成员函数</a:t>
            </a:r>
            <a:endParaRPr lang="en-US" altLang="zh-CN" b="1" dirty="0" smtClean="0">
              <a:solidFill>
                <a:srgbClr val="0000CC"/>
              </a:solidFill>
            </a:endParaRPr>
          </a:p>
          <a:p>
            <a:pPr lvl="1"/>
            <a:r>
              <a:rPr lang="zh-CN" altLang="zh-CN" b="1" dirty="0" smtClean="0"/>
              <a:t>如果定义了对象指针，在通过指针访问对象的公有成员时，要用“</a:t>
            </a:r>
            <a:r>
              <a:rPr lang="en-US" altLang="zh-CN" b="1" dirty="0" smtClean="0">
                <a:solidFill>
                  <a:srgbClr val="FF0000"/>
                </a:solidFill>
              </a:rPr>
              <a:t>-&gt;</a:t>
            </a:r>
            <a:r>
              <a:rPr lang="zh-CN" altLang="zh-CN" b="1" dirty="0" smtClean="0"/>
              <a:t>”作为指针对象和对象成员之间的间隔符</a:t>
            </a:r>
            <a:r>
              <a:rPr lang="zh-CN" altLang="en-US" b="1" dirty="0" smtClean="0"/>
              <a:t>。</a:t>
            </a:r>
            <a:endParaRPr lang="zh-CN" altLang="zh-CN" b="1" dirty="0" smtClean="0"/>
          </a:p>
          <a:p>
            <a:pPr marL="857250" lvl="2" indent="0">
              <a:buFontTx/>
              <a:buNone/>
            </a:pPr>
            <a:r>
              <a:rPr lang="en-US" altLang="zh-CN" b="1" dirty="0" smtClean="0"/>
              <a:t>Clock *</a:t>
            </a:r>
            <a:r>
              <a:rPr lang="en-US" altLang="zh-CN" b="1" dirty="0" err="1" smtClean="0"/>
              <a:t>pClock</a:t>
            </a:r>
            <a:r>
              <a:rPr lang="en-US" altLang="zh-CN" b="1" dirty="0" smtClean="0"/>
              <a:t>;</a:t>
            </a:r>
            <a:endParaRPr lang="zh-CN" altLang="zh-CN" b="1" dirty="0" smtClean="0"/>
          </a:p>
          <a:p>
            <a:pPr marL="857250" lvl="2" indent="0">
              <a:buFontTx/>
              <a:buNone/>
            </a:pPr>
            <a:r>
              <a:rPr lang="en-US" altLang="zh-CN" b="1" dirty="0" err="1" smtClean="0"/>
              <a:t>pClock</a:t>
            </a:r>
            <a:r>
              <a:rPr lang="en-US" altLang="zh-CN" b="1" dirty="0" smtClean="0"/>
              <a:t>=new Clock;</a:t>
            </a:r>
            <a:endParaRPr lang="zh-CN" altLang="zh-CN" b="1" dirty="0" smtClean="0"/>
          </a:p>
          <a:p>
            <a:pPr marL="857250" lvl="2" indent="0">
              <a:buFontTx/>
              <a:buNone/>
            </a:pPr>
            <a:r>
              <a:rPr lang="en-US" altLang="zh-CN" b="1" dirty="0" err="1" smtClean="0">
                <a:solidFill>
                  <a:srgbClr val="FF0000"/>
                </a:solidFill>
              </a:rPr>
              <a:t>pClock</a:t>
            </a:r>
            <a:r>
              <a:rPr lang="en-US" altLang="zh-CN" b="1" dirty="0" smtClean="0">
                <a:solidFill>
                  <a:srgbClr val="FF0000"/>
                </a:solidFill>
              </a:rPr>
              <a:t>-&gt;</a:t>
            </a:r>
            <a:r>
              <a:rPr lang="en-US" altLang="zh-CN" b="1" dirty="0" err="1" smtClean="0">
                <a:solidFill>
                  <a:srgbClr val="FF0000"/>
                </a:solidFill>
              </a:rPr>
              <a:t>setHour</a:t>
            </a:r>
            <a:r>
              <a:rPr lang="en-US" altLang="zh-CN" b="1" dirty="0" smtClean="0">
                <a:solidFill>
                  <a:srgbClr val="FF0000"/>
                </a:solidFill>
              </a:rPr>
              <a:t>(10);</a:t>
            </a:r>
            <a:endParaRPr lang="zh-CN" altLang="zh-CN" b="1" dirty="0" smtClean="0">
              <a:solidFill>
                <a:srgbClr val="FF0000"/>
              </a:solidFill>
            </a:endParaRPr>
          </a:p>
          <a:p>
            <a:pPr marL="857250" lvl="2" indent="0">
              <a:buFontTx/>
              <a:buNone/>
            </a:pPr>
            <a:r>
              <a:rPr lang="en-US" altLang="zh-CN" b="1" dirty="0" err="1" smtClean="0">
                <a:solidFill>
                  <a:srgbClr val="FF0000"/>
                </a:solidFill>
              </a:rPr>
              <a:t>pClock</a:t>
            </a:r>
            <a:r>
              <a:rPr lang="en-US" altLang="zh-CN" b="1" dirty="0" smtClean="0">
                <a:solidFill>
                  <a:srgbClr val="FF0000"/>
                </a:solidFill>
              </a:rPr>
              <a:t>-&gt;</a:t>
            </a:r>
            <a:r>
              <a:rPr lang="en-US" altLang="zh-CN" b="1" dirty="0" err="1" smtClean="0">
                <a:solidFill>
                  <a:srgbClr val="FF0000"/>
                </a:solidFill>
              </a:rPr>
              <a:t>dispTime</a:t>
            </a:r>
            <a:r>
              <a:rPr lang="en-US" altLang="zh-CN" b="1" dirty="0" smtClean="0">
                <a:solidFill>
                  <a:srgbClr val="FF0000"/>
                </a:solidFill>
              </a:rPr>
              <a:t>();</a:t>
            </a:r>
            <a:endParaRPr lang="en-US" altLang="zh-CN" b="1" dirty="0" smtClean="0">
              <a:solidFill>
                <a:srgbClr val="FF0000"/>
              </a:solidFill>
            </a:endParaRPr>
          </a:p>
          <a:p>
            <a:pPr marL="0" indent="0">
              <a:buFontTx/>
              <a:buNone/>
            </a:pPr>
            <a:r>
              <a:rPr lang="zh-CN" altLang="en-US" b="1" dirty="0" smtClean="0">
                <a:solidFill>
                  <a:srgbClr val="0000CC"/>
                </a:solidFill>
              </a:rPr>
              <a:t>（</a:t>
            </a:r>
            <a:r>
              <a:rPr lang="en-US" altLang="zh-CN" b="1" dirty="0" smtClean="0">
                <a:solidFill>
                  <a:srgbClr val="0000CC"/>
                </a:solidFill>
              </a:rPr>
              <a:t>3）</a:t>
            </a:r>
            <a:r>
              <a:rPr lang="zh-CN" altLang="en-US" b="1" dirty="0" smtClean="0">
                <a:solidFill>
                  <a:srgbClr val="0000CC"/>
                </a:solidFill>
              </a:rPr>
              <a:t>访问对象的注意事项</a:t>
            </a:r>
            <a:endParaRPr lang="en-US" altLang="zh-CN" b="1" dirty="0" smtClean="0">
              <a:solidFill>
                <a:srgbClr val="0000CC"/>
              </a:solidFill>
            </a:endParaRPr>
          </a:p>
          <a:p>
            <a:pPr lvl="1"/>
            <a:r>
              <a:rPr lang="zh-CN" altLang="zh-CN" b="1" dirty="0" smtClean="0"/>
              <a:t>在</a:t>
            </a:r>
            <a:r>
              <a:rPr lang="zh-CN" altLang="zh-CN" b="1" dirty="0" smtClean="0">
                <a:solidFill>
                  <a:srgbClr val="FF0000"/>
                </a:solidFill>
              </a:rPr>
              <a:t>类外只能访问对象的公有成员</a:t>
            </a:r>
            <a:r>
              <a:rPr lang="zh-CN" altLang="zh-CN" b="1" dirty="0" smtClean="0"/>
              <a:t>，不能访问对象的私有和受保护成员</a:t>
            </a:r>
            <a:r>
              <a:rPr lang="zh-CN" altLang="en-US" b="1" dirty="0" smtClean="0"/>
              <a:t>。</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179388" y="908050"/>
            <a:ext cx="8496300" cy="3529013"/>
          </a:xfrm>
        </p:spPr>
        <p:txBody>
          <a:bodyPr/>
          <a:lstStyle/>
          <a:p>
            <a:pPr eaLnBrk="1" hangingPunct="1">
              <a:buFontTx/>
              <a:buNone/>
            </a:pPr>
            <a:r>
              <a:rPr lang="en-US" altLang="zh-CN" b="1" smtClean="0">
                <a:solidFill>
                  <a:srgbClr val="0000CC"/>
                </a:solidFill>
              </a:rPr>
              <a:t>3</a:t>
            </a:r>
            <a:r>
              <a:rPr lang="zh-CN" altLang="en-US" b="1" smtClean="0">
                <a:solidFill>
                  <a:srgbClr val="0000CC"/>
                </a:solidFill>
              </a:rPr>
              <a:t>、对象赋值</a:t>
            </a:r>
            <a:endParaRPr lang="en-US" altLang="zh-CN" b="1" smtClean="0">
              <a:solidFill>
                <a:srgbClr val="0000CC"/>
              </a:solidFill>
            </a:endParaRPr>
          </a:p>
          <a:p>
            <a:pPr eaLnBrk="1" hangingPunct="1"/>
            <a:r>
              <a:rPr lang="zh-CN" altLang="zh-CN" sz="2400" b="1" smtClean="0"/>
              <a:t>同一个类的不同</a:t>
            </a:r>
            <a:r>
              <a:rPr lang="zh-CN" altLang="zh-CN" sz="2400" b="1" smtClean="0">
                <a:solidFill>
                  <a:srgbClr val="FF0000"/>
                </a:solidFill>
              </a:rPr>
              <a:t>对象之间</a:t>
            </a:r>
            <a:r>
              <a:rPr lang="zh-CN" altLang="zh-CN" sz="2400" b="1" smtClean="0"/>
              <a:t>，以及同一个类的对象</a:t>
            </a:r>
            <a:r>
              <a:rPr lang="zh-CN" altLang="zh-CN" sz="2400" b="1" smtClean="0">
                <a:solidFill>
                  <a:srgbClr val="FF0000"/>
                </a:solidFill>
              </a:rPr>
              <a:t>指针之间</a:t>
            </a:r>
            <a:r>
              <a:rPr lang="zh-CN" altLang="zh-CN" sz="2400" b="1" smtClean="0"/>
              <a:t>可以相互赋值</a:t>
            </a:r>
            <a:r>
              <a:rPr lang="zh-CN" altLang="en-US" sz="2400" b="1" smtClean="0"/>
              <a:t>。</a:t>
            </a:r>
            <a:endParaRPr lang="zh-CN" altLang="en-US" sz="2400" b="1" smtClean="0">
              <a:solidFill>
                <a:srgbClr val="0000CC"/>
              </a:solidFill>
            </a:endParaRPr>
          </a:p>
          <a:p>
            <a:pPr lvl="2" eaLnBrk="1" hangingPunct="1">
              <a:buFontTx/>
              <a:buNone/>
            </a:pPr>
            <a:r>
              <a:rPr lang="zh-CN" altLang="en-US" b="1" smtClean="0"/>
              <a:t>对象名</a:t>
            </a:r>
            <a:r>
              <a:rPr lang="en-US" altLang="zh-CN" b="1" smtClean="0"/>
              <a:t>1</a:t>
            </a:r>
            <a:r>
              <a:rPr lang="zh-CN" altLang="en-US" b="1" smtClean="0"/>
              <a:t>＝对象名</a:t>
            </a:r>
            <a:r>
              <a:rPr lang="en-US" altLang="zh-CN" b="1" smtClean="0"/>
              <a:t>2</a:t>
            </a:r>
            <a:r>
              <a:rPr lang="zh-CN" altLang="en-US" b="1" smtClean="0"/>
              <a:t>；</a:t>
            </a:r>
            <a:endParaRPr lang="en-US" altLang="zh-CN" b="1" smtClean="0"/>
          </a:p>
          <a:p>
            <a:pPr marL="400050" lvl="1" indent="0">
              <a:buFontTx/>
              <a:buNone/>
            </a:pPr>
            <a:r>
              <a:rPr lang="en-US" altLang="zh-CN" sz="2400" b="1" smtClean="0">
                <a:solidFill>
                  <a:srgbClr val="0000CC"/>
                </a:solidFill>
              </a:rPr>
              <a:t>Clock *pa,*pb,aClock,bClock;</a:t>
            </a:r>
            <a:endParaRPr lang="zh-CN" altLang="zh-CN" sz="2400" b="1" smtClean="0">
              <a:solidFill>
                <a:srgbClr val="0000CC"/>
              </a:solidFill>
            </a:endParaRPr>
          </a:p>
          <a:p>
            <a:pPr marL="400050" lvl="1" indent="0">
              <a:buFontTx/>
              <a:buNone/>
            </a:pPr>
            <a:r>
              <a:rPr lang="en-US" altLang="zh-CN" sz="2400" b="1" smtClean="0">
                <a:solidFill>
                  <a:srgbClr val="FF0000"/>
                </a:solidFill>
              </a:rPr>
              <a:t>bClock=aClock;</a:t>
            </a:r>
            <a:endParaRPr lang="zh-CN" altLang="zh-CN" sz="2400" b="1" smtClean="0">
              <a:solidFill>
                <a:srgbClr val="FF0000"/>
              </a:solidFill>
            </a:endParaRPr>
          </a:p>
          <a:p>
            <a:pPr marL="400050" lvl="1" indent="0">
              <a:buFontTx/>
              <a:buNone/>
            </a:pPr>
            <a:r>
              <a:rPr lang="en-US" altLang="zh-CN" sz="2400" b="1" smtClean="0"/>
              <a:t>pa=new Clock;</a:t>
            </a:r>
            <a:endParaRPr lang="zh-CN" altLang="zh-CN" sz="2400" b="1" smtClean="0"/>
          </a:p>
          <a:p>
            <a:pPr marL="400050" lvl="1" indent="0">
              <a:buFontTx/>
              <a:buNone/>
            </a:pPr>
            <a:r>
              <a:rPr lang="en-US" altLang="zh-CN" sz="2400" b="1" smtClean="0">
                <a:solidFill>
                  <a:srgbClr val="FF0000"/>
                </a:solidFill>
              </a:rPr>
              <a:t>pb=pa;</a:t>
            </a:r>
            <a:endParaRPr lang="zh-CN" altLang="zh-CN" sz="2400" b="1" smtClean="0">
              <a:solidFill>
                <a:srgbClr val="FF0000"/>
              </a:solidFill>
            </a:endParaRPr>
          </a:p>
        </p:txBody>
      </p:sp>
      <p:sp>
        <p:nvSpPr>
          <p:cNvPr id="19460" name="AutoShape 4"/>
          <p:cNvSpPr>
            <a:spLocks noChangeArrowheads="1"/>
          </p:cNvSpPr>
          <p:nvPr/>
        </p:nvSpPr>
        <p:spPr bwMode="auto">
          <a:xfrm>
            <a:off x="3527425" y="3032125"/>
            <a:ext cx="5148263" cy="2809875"/>
          </a:xfrm>
          <a:prstGeom prst="wedgeRoundRectCallout">
            <a:avLst>
              <a:gd name="adj1" fmla="val -51705"/>
              <a:gd name="adj2" fmla="val -70164"/>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miter lim="800000"/>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spcBef>
                <a:spcPct val="0"/>
              </a:spcBef>
              <a:buFontTx/>
              <a:buNone/>
              <a:defRPr/>
            </a:pPr>
            <a:r>
              <a:rPr kumimoji="1" lang="zh-CN" altLang="en-US" sz="2800" b="1" dirty="0">
                <a:solidFill>
                  <a:srgbClr val="FF0000"/>
                </a:solidFill>
                <a:latin typeface="Times New Roman" panose="02020603050405020304" pitchFamily="18" charset="0"/>
              </a:rPr>
              <a:t>对象赋值的注意事项：</a:t>
            </a:r>
            <a:endParaRPr kumimoji="1" lang="en-US" altLang="zh-CN" sz="2800" b="1" dirty="0">
              <a:solidFill>
                <a:srgbClr val="FF0000"/>
              </a:solidFill>
              <a:latin typeface="Times New Roman" panose="02020603050405020304" pitchFamily="18" charset="0"/>
            </a:endParaRPr>
          </a:p>
          <a:p>
            <a:pPr>
              <a:spcBef>
                <a:spcPct val="0"/>
              </a:spcBef>
              <a:buFontTx/>
              <a:buNone/>
              <a:defRPr/>
            </a:pPr>
            <a:r>
              <a:rPr kumimoji="1" lang="en-US" altLang="zh-CN" sz="2800" b="1" dirty="0">
                <a:latin typeface="Times New Roman" panose="02020603050405020304" pitchFamily="18" charset="0"/>
              </a:rPr>
              <a:t>1</a:t>
            </a:r>
            <a:r>
              <a:rPr kumimoji="1" lang="zh-CN" altLang="en-US" sz="2800" b="1" dirty="0">
                <a:latin typeface="Times New Roman" panose="02020603050405020304" pitchFamily="18" charset="0"/>
              </a:rPr>
              <a:t>、两个对象必须类型相同</a:t>
            </a:r>
            <a:endParaRPr kumimoji="1" lang="zh-CN" altLang="en-US" sz="2800" b="1" dirty="0">
              <a:latin typeface="Times New Roman" panose="02020603050405020304" pitchFamily="18" charset="0"/>
            </a:endParaRPr>
          </a:p>
          <a:p>
            <a:pPr>
              <a:spcBef>
                <a:spcPct val="0"/>
              </a:spcBef>
              <a:buFontTx/>
              <a:buNone/>
              <a:defRPr/>
            </a:pPr>
            <a:r>
              <a:rPr kumimoji="1" lang="en-US" altLang="zh-CN" sz="2800" b="1" dirty="0">
                <a:latin typeface="Times New Roman" panose="02020603050405020304" pitchFamily="18" charset="0"/>
              </a:rPr>
              <a:t>2</a:t>
            </a:r>
            <a:r>
              <a:rPr kumimoji="1" lang="zh-CN" altLang="en-US" sz="2800" b="1" dirty="0">
                <a:latin typeface="Times New Roman" panose="02020603050405020304" pitchFamily="18" charset="0"/>
              </a:rPr>
              <a:t>、进行数据成员的值拷贝，赋值之后，两不相干</a:t>
            </a:r>
            <a:endParaRPr kumimoji="1" lang="zh-CN" altLang="en-US" sz="2800" b="1" dirty="0">
              <a:latin typeface="Times New Roman" panose="02020603050405020304" pitchFamily="18" charset="0"/>
            </a:endParaRPr>
          </a:p>
          <a:p>
            <a:pPr>
              <a:spcBef>
                <a:spcPct val="0"/>
              </a:spcBef>
              <a:buFontTx/>
              <a:buNone/>
              <a:defRPr/>
            </a:pPr>
            <a:r>
              <a:rPr kumimoji="1" lang="en-US" altLang="zh-CN" sz="2800" b="1" dirty="0">
                <a:latin typeface="Times New Roman" panose="02020603050405020304" pitchFamily="18" charset="0"/>
              </a:rPr>
              <a:t>3</a:t>
            </a:r>
            <a:r>
              <a:rPr kumimoji="1" lang="zh-CN" altLang="en-US" sz="2800" b="1" dirty="0">
                <a:latin typeface="Times New Roman" panose="02020603050405020304" pitchFamily="18" charset="0"/>
              </a:rPr>
              <a:t>、若对象有指针数据成员，赋值可能产生问题</a:t>
            </a:r>
            <a:endParaRPr kumimoji="1" lang="zh-CN" altLang="en-US" sz="2800" b="1" dirty="0">
              <a:latin typeface="Times New Roman" panose="02020603050405020304" pitchFamily="18" charset="0"/>
            </a:endParaRPr>
          </a:p>
        </p:txBody>
      </p:sp>
      <p:sp>
        <p:nvSpPr>
          <p:cNvPr id="62467" name="Rectangle 4"/>
          <p:cNvSpPr>
            <a:spLocks noChangeArrowheads="1"/>
          </p:cNvSpPr>
          <p:nvPr/>
        </p:nvSpPr>
        <p:spPr bwMode="auto">
          <a:xfrm>
            <a:off x="611188" y="-23813"/>
            <a:ext cx="7772400" cy="715963"/>
          </a:xfrm>
          <a:prstGeom prst="rect">
            <a:avLst/>
          </a:prstGeom>
          <a:noFill/>
          <a:ln w="9525">
            <a:noFill/>
            <a:miter lim="800000"/>
          </a:ln>
        </p:spPr>
        <p:txBody>
          <a:bodyPr anchor="ctr"/>
          <a:lstStyle/>
          <a:p>
            <a:pPr algn="ctr"/>
            <a:r>
              <a:rPr lang="en-US" altLang="zh-CN" sz="4400" b="1">
                <a:solidFill>
                  <a:schemeClr val="tx2"/>
                </a:solidFill>
              </a:rPr>
              <a:t>3.5 </a:t>
            </a:r>
            <a:r>
              <a:rPr lang="zh-CN" altLang="en-US" sz="4400" b="1">
                <a:solidFill>
                  <a:srgbClr val="FF3300"/>
                </a:solidFill>
              </a:rPr>
              <a:t>对象</a:t>
            </a:r>
            <a:endParaRPr lang="zh-CN" altLang="en-US" sz="4400" b="1">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 calcmode="lin" valueType="num">
                                      <p:cBhvr additive="base">
                                        <p:cTn id="7" dur="500" fill="hold"/>
                                        <p:tgtEl>
                                          <p:spTgt spid="2765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0">
                                            <p:txEl>
                                              <p:pRg st="3" end="3"/>
                                            </p:txEl>
                                          </p:spTgt>
                                        </p:tgtEl>
                                        <p:attrNameLst>
                                          <p:attrName>style.visibility</p:attrName>
                                        </p:attrNameLst>
                                      </p:cBhvr>
                                      <p:to>
                                        <p:strVal val="visible"/>
                                      </p:to>
                                    </p:set>
                                    <p:anim calcmode="lin" valueType="num">
                                      <p:cBhvr additive="base">
                                        <p:cTn id="13" dur="500" fill="hold"/>
                                        <p:tgtEl>
                                          <p:spTgt spid="2765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0">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650">
                                            <p:txEl>
                                              <p:pRg st="4" end="4"/>
                                            </p:txEl>
                                          </p:spTgt>
                                        </p:tgtEl>
                                        <p:attrNameLst>
                                          <p:attrName>style.visibility</p:attrName>
                                        </p:attrNameLst>
                                      </p:cBhvr>
                                      <p:to>
                                        <p:strVal val="visible"/>
                                      </p:to>
                                    </p:set>
                                    <p:anim calcmode="lin" valueType="num">
                                      <p:cBhvr additive="base">
                                        <p:cTn id="17" dur="500" fill="hold"/>
                                        <p:tgtEl>
                                          <p:spTgt spid="27650">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0">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650">
                                            <p:txEl>
                                              <p:pRg st="5" end="5"/>
                                            </p:txEl>
                                          </p:spTgt>
                                        </p:tgtEl>
                                        <p:attrNameLst>
                                          <p:attrName>style.visibility</p:attrName>
                                        </p:attrNameLst>
                                      </p:cBhvr>
                                      <p:to>
                                        <p:strVal val="visible"/>
                                      </p:to>
                                    </p:set>
                                    <p:anim calcmode="lin" valueType="num">
                                      <p:cBhvr additive="base">
                                        <p:cTn id="21" dur="500" fill="hold"/>
                                        <p:tgtEl>
                                          <p:spTgt spid="27650">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0">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7650">
                                            <p:txEl>
                                              <p:pRg st="6" end="6"/>
                                            </p:txEl>
                                          </p:spTgt>
                                        </p:tgtEl>
                                        <p:attrNameLst>
                                          <p:attrName>style.visibility</p:attrName>
                                        </p:attrNameLst>
                                      </p:cBhvr>
                                      <p:to>
                                        <p:strVal val="visible"/>
                                      </p:to>
                                    </p:set>
                                    <p:anim calcmode="lin" valueType="num">
                                      <p:cBhvr additive="base">
                                        <p:cTn id="25" dur="500" fill="hold"/>
                                        <p:tgtEl>
                                          <p:spTgt spid="27650">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19460"/>
                                        </p:tgtEl>
                                        <p:attrNameLst>
                                          <p:attrName>style.visibility</p:attrName>
                                        </p:attrNameLst>
                                      </p:cBhvr>
                                      <p:to>
                                        <p:strVal val="visible"/>
                                      </p:to>
                                    </p:set>
                                    <p:anim calcmode="lin" valueType="num">
                                      <p:cBhvr additive="base">
                                        <p:cTn id="31" dur="500" fill="hold"/>
                                        <p:tgtEl>
                                          <p:spTgt spid="19460"/>
                                        </p:tgtEl>
                                        <p:attrNameLst>
                                          <p:attrName>ppt_x</p:attrName>
                                        </p:attrNameLst>
                                      </p:cBhvr>
                                      <p:tavLst>
                                        <p:tav tm="0">
                                          <p:val>
                                            <p:strVal val="#ppt_x"/>
                                          </p:val>
                                        </p:tav>
                                        <p:tav tm="100000">
                                          <p:val>
                                            <p:strVal val="#ppt_x"/>
                                          </p:val>
                                        </p:tav>
                                      </p:tavLst>
                                    </p:anim>
                                    <p:anim calcmode="lin" valueType="num">
                                      <p:cBhvr additive="base">
                                        <p:cTn id="32"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grpId="0" nodeType="clickEffect">
                                  <p:stCondLst>
                                    <p:cond delay="0"/>
                                  </p:stCondLst>
                                  <p:childTnLst>
                                    <p:animScale>
                                      <p:cBhvr>
                                        <p:cTn id="36" dur="2000" fill="hold"/>
                                        <p:tgtEl>
                                          <p:spTgt spid="19460"/>
                                        </p:tgtEl>
                                      </p:cBhvr>
                                      <p:by x="150000" y="150000"/>
                                    </p:animScale>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2" nodeType="clickEffect">
                                  <p:stCondLst>
                                    <p:cond delay="0"/>
                                  </p:stCondLst>
                                  <p:childTnLst>
                                    <p:set>
                                      <p:cBhvr>
                                        <p:cTn id="40" dur="1" fill="hold">
                                          <p:stCondLst>
                                            <p:cond delay="0"/>
                                          </p:stCondLst>
                                        </p:cTn>
                                        <p:tgtEl>
                                          <p:spTgt spid="19460"/>
                                        </p:tgtEl>
                                        <p:attrNameLst>
                                          <p:attrName>style.visibility</p:attrName>
                                        </p:attrNameLst>
                                      </p:cBhvr>
                                      <p:to>
                                        <p:strVal val="visible"/>
                                      </p:to>
                                    </p:set>
                                    <p:animEffect transition="in" filter="wipe(down)">
                                      <p:cBhvr>
                                        <p:cTn id="41"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0" grpId="1" animBg="1"/>
      <p:bldP spid="19460"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noChangeArrowheads="1"/>
          </p:cNvSpPr>
          <p:nvPr>
            <p:ph type="body" idx="1"/>
          </p:nvPr>
        </p:nvSpPr>
        <p:spPr>
          <a:xfrm>
            <a:off x="323850" y="1052513"/>
            <a:ext cx="8135938" cy="5545137"/>
          </a:xfrm>
        </p:spPr>
        <p:txBody>
          <a:bodyPr/>
          <a:lstStyle/>
          <a:p>
            <a:pPr marL="0" indent="0" eaLnBrk="1" hangingPunct="1">
              <a:lnSpc>
                <a:spcPct val="80000"/>
              </a:lnSpc>
              <a:buFontTx/>
              <a:buNone/>
            </a:pPr>
            <a:r>
              <a:rPr lang="en-US" altLang="zh-CN" sz="2400" b="1" smtClean="0">
                <a:solidFill>
                  <a:srgbClr val="0000CC"/>
                </a:solidFill>
              </a:rPr>
              <a:t>【</a:t>
            </a:r>
            <a:r>
              <a:rPr lang="zh-CN" altLang="en-US" sz="2400" b="1" smtClean="0">
                <a:solidFill>
                  <a:srgbClr val="0000CC"/>
                </a:solidFill>
              </a:rPr>
              <a:t>例</a:t>
            </a:r>
            <a:r>
              <a:rPr lang="en-US" altLang="zh-CN" sz="2400" b="1" smtClean="0">
                <a:solidFill>
                  <a:srgbClr val="0000CC"/>
                </a:solidFill>
              </a:rPr>
              <a:t>3-5】  Clock</a:t>
            </a:r>
            <a:r>
              <a:rPr lang="zh-CN" altLang="en-US" sz="2400" b="1" smtClean="0">
                <a:solidFill>
                  <a:srgbClr val="0000CC"/>
                </a:solidFill>
              </a:rPr>
              <a:t>类及其对象的完整例程。</a:t>
            </a:r>
            <a:endParaRPr lang="zh-CN" altLang="en-US" sz="2400" b="1" smtClean="0">
              <a:solidFill>
                <a:srgbClr val="0000CC"/>
              </a:solidFill>
            </a:endParaRPr>
          </a:p>
          <a:p>
            <a:pPr marL="0" indent="0">
              <a:buFontTx/>
              <a:buNone/>
            </a:pPr>
            <a:r>
              <a:rPr lang="en-US" altLang="zh-CN" sz="2000" b="1" smtClean="0"/>
              <a:t>#include&lt;iostream&gt;</a:t>
            </a:r>
            <a:endParaRPr lang="zh-CN" altLang="zh-CN" sz="2000" b="1" smtClean="0"/>
          </a:p>
          <a:p>
            <a:pPr marL="0" indent="0">
              <a:buFontTx/>
              <a:buNone/>
            </a:pPr>
            <a:r>
              <a:rPr lang="en-US" altLang="zh-CN" sz="2000" b="1" smtClean="0"/>
              <a:t>#include&lt;string&gt;</a:t>
            </a:r>
            <a:endParaRPr lang="zh-CN" altLang="zh-CN" sz="2000" b="1" smtClean="0"/>
          </a:p>
          <a:p>
            <a:pPr marL="0" indent="0">
              <a:buFontTx/>
              <a:buNone/>
            </a:pPr>
            <a:r>
              <a:rPr lang="en-US" altLang="zh-CN" sz="2000" b="1" smtClean="0"/>
              <a:t>using namespace std;</a:t>
            </a:r>
            <a:endParaRPr lang="zh-CN" altLang="zh-CN" sz="2000" b="1" smtClean="0"/>
          </a:p>
          <a:p>
            <a:pPr marL="0" indent="0">
              <a:buFontTx/>
              <a:buNone/>
            </a:pPr>
            <a:r>
              <a:rPr lang="en-US" altLang="zh-CN" sz="2000" b="1" smtClean="0"/>
              <a:t>class Clock{</a:t>
            </a:r>
            <a:endParaRPr lang="zh-CN" altLang="zh-CN" sz="2000" b="1" smtClean="0"/>
          </a:p>
          <a:p>
            <a:pPr marL="0" indent="0">
              <a:buFontTx/>
              <a:buNone/>
            </a:pPr>
            <a:r>
              <a:rPr lang="en-US" altLang="zh-CN" sz="2000" b="1" smtClean="0"/>
              <a:t>public:</a:t>
            </a:r>
            <a:endParaRPr lang="zh-CN" altLang="zh-CN" sz="2000" b="1" smtClean="0"/>
          </a:p>
          <a:p>
            <a:pPr marL="0" indent="0">
              <a:buFontTx/>
              <a:buNone/>
            </a:pPr>
            <a:r>
              <a:rPr lang="en-US" altLang="zh-CN" sz="2000" b="1" smtClean="0"/>
              <a:t>    void setHour(int h)   { hour=h;   }</a:t>
            </a:r>
            <a:endParaRPr lang="zh-CN" altLang="zh-CN" sz="2000" b="1" smtClean="0"/>
          </a:p>
          <a:p>
            <a:pPr marL="0" indent="0">
              <a:buFontTx/>
              <a:buNone/>
            </a:pPr>
            <a:r>
              <a:rPr lang="en-US" altLang="zh-CN" sz="2000" b="1" smtClean="0"/>
              <a:t>    void setMinute(int m) { minute=m; }</a:t>
            </a:r>
            <a:endParaRPr lang="zh-CN" altLang="zh-CN" sz="2000" b="1" smtClean="0"/>
          </a:p>
          <a:p>
            <a:pPr marL="0" indent="0">
              <a:buFontTx/>
              <a:buNone/>
            </a:pPr>
            <a:r>
              <a:rPr lang="en-US" altLang="zh-CN" sz="2000" b="1" smtClean="0"/>
              <a:t>    void setSecond(int s) { second=s; }</a:t>
            </a:r>
            <a:endParaRPr lang="zh-CN" altLang="zh-CN" sz="2000" b="1" smtClean="0"/>
          </a:p>
          <a:p>
            <a:pPr marL="0" indent="0">
              <a:buFontTx/>
              <a:buNone/>
            </a:pPr>
            <a:r>
              <a:rPr lang="en-US" altLang="zh-CN" sz="2000" b="1" smtClean="0"/>
              <a:t>    void dispTime(){</a:t>
            </a:r>
            <a:endParaRPr lang="zh-CN" altLang="zh-CN" sz="2000" b="1" smtClean="0"/>
          </a:p>
          <a:p>
            <a:pPr marL="0" indent="0">
              <a:buFontTx/>
              <a:buNone/>
            </a:pPr>
            <a:r>
              <a:rPr lang="en-US" altLang="zh-CN" sz="2000" b="1" smtClean="0"/>
              <a:t>        cout&lt;&lt;"Now is: "&lt;&lt;hour&lt;&lt;":"&lt;&lt;minute&lt;&lt;":"&lt;&lt;second&lt;&lt;endl;</a:t>
            </a:r>
            <a:endParaRPr lang="zh-CN" altLang="zh-CN" sz="2000" b="1" smtClean="0"/>
          </a:p>
          <a:p>
            <a:pPr marL="0" indent="0">
              <a:buFontTx/>
              <a:buNone/>
            </a:pPr>
            <a:r>
              <a:rPr lang="en-US" altLang="zh-CN" sz="2000" b="1" smtClean="0"/>
              <a:t>    }</a:t>
            </a:r>
            <a:endParaRPr lang="zh-CN" altLang="zh-CN" sz="2000" b="1" smtClean="0"/>
          </a:p>
          <a:p>
            <a:pPr marL="0" indent="0">
              <a:buFontTx/>
              <a:buNone/>
            </a:pPr>
            <a:r>
              <a:rPr lang="en-US" altLang="zh-CN" sz="2000" b="1" smtClean="0"/>
              <a:t>private:</a:t>
            </a:r>
            <a:endParaRPr lang="zh-CN" altLang="zh-CN" sz="2000" b="1" smtClean="0"/>
          </a:p>
          <a:p>
            <a:pPr marL="0" indent="0">
              <a:buFontTx/>
              <a:buNone/>
            </a:pPr>
            <a:r>
              <a:rPr lang="en-US" altLang="zh-CN" sz="2000" b="1" smtClean="0"/>
              <a:t>    int hour,minute,second;</a:t>
            </a:r>
            <a:endParaRPr lang="zh-CN" altLang="zh-CN" sz="2000" b="1" smtClean="0"/>
          </a:p>
          <a:p>
            <a:pPr marL="0" indent="0">
              <a:buFontTx/>
              <a:buNone/>
            </a:pPr>
            <a:r>
              <a:rPr lang="en-US" altLang="zh-CN" sz="2000" b="1" smtClean="0"/>
              <a:t>};</a:t>
            </a:r>
            <a:endParaRPr lang="zh-CN" altLang="zh-CN" sz="2000" b="1" smtClean="0"/>
          </a:p>
        </p:txBody>
      </p:sp>
      <p:sp>
        <p:nvSpPr>
          <p:cNvPr id="63490" name="标题 1"/>
          <p:cNvSpPr>
            <a:spLocks noGrp="1"/>
          </p:cNvSpPr>
          <p:nvPr>
            <p:ph type="title"/>
          </p:nvPr>
        </p:nvSpPr>
        <p:spPr>
          <a:xfrm>
            <a:off x="457200" y="73025"/>
            <a:ext cx="8229600" cy="811213"/>
          </a:xfrm>
        </p:spPr>
        <p:txBody>
          <a:bodyPr/>
          <a:lstStyle/>
          <a:p>
            <a:r>
              <a:rPr lang="en-US" altLang="zh-CN" b="1" smtClean="0"/>
              <a:t>3.5 </a:t>
            </a:r>
            <a:r>
              <a:rPr lang="zh-CN" altLang="en-US" b="1" smtClean="0">
                <a:solidFill>
                  <a:srgbClr val="FF3300"/>
                </a:solidFill>
              </a:rPr>
              <a:t>对象</a:t>
            </a:r>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963" y="1052513"/>
            <a:ext cx="8883650" cy="5689600"/>
          </a:xfrm>
        </p:spPr>
        <p:txBody>
          <a:bodyPr/>
          <a:lstStyle/>
          <a:p>
            <a:pPr>
              <a:defRPr/>
            </a:pPr>
            <a:r>
              <a:rPr lang="en-US" altLang="zh-CN" b="1" dirty="0">
                <a:solidFill>
                  <a:srgbClr val="0000CC"/>
                </a:solidFill>
              </a:rPr>
              <a:t>5．</a:t>
            </a:r>
            <a:r>
              <a:rPr lang="zh-CN" altLang="zh-CN" b="1" dirty="0">
                <a:solidFill>
                  <a:srgbClr val="0000CC"/>
                </a:solidFill>
              </a:rPr>
              <a:t>数据抽象</a:t>
            </a:r>
            <a:endParaRPr lang="en-US" altLang="zh-CN" b="1" dirty="0">
              <a:solidFill>
                <a:srgbClr val="0000CC"/>
              </a:solidFill>
            </a:endParaRPr>
          </a:p>
          <a:p>
            <a:pPr marL="800100" lvl="1" indent="-342900">
              <a:defRPr/>
            </a:pPr>
            <a:r>
              <a:rPr lang="zh-CN" altLang="en-US" b="1" dirty="0">
                <a:solidFill>
                  <a:srgbClr val="FF0000"/>
                </a:solidFill>
              </a:rPr>
              <a:t>数据抽象的概念</a:t>
            </a:r>
            <a:endParaRPr lang="en-US" altLang="zh-CN" b="1" dirty="0">
              <a:solidFill>
                <a:srgbClr val="FF0000"/>
              </a:solidFill>
            </a:endParaRPr>
          </a:p>
          <a:p>
            <a:pPr marL="857250" lvl="2" indent="0">
              <a:buFontTx/>
              <a:buNone/>
              <a:defRPr/>
            </a:pPr>
            <a:r>
              <a:rPr lang="zh-CN" altLang="zh-CN" b="1" dirty="0"/>
              <a:t>面向对象程序设计方法采用以“</a:t>
            </a:r>
            <a:r>
              <a:rPr lang="zh-CN" altLang="zh-CN" b="1" dirty="0">
                <a:solidFill>
                  <a:srgbClr val="FF0000"/>
                </a:solidFill>
              </a:rPr>
              <a:t>数据为中心</a:t>
            </a:r>
            <a:r>
              <a:rPr lang="zh-CN" altLang="zh-CN" b="1" dirty="0"/>
              <a:t>”的抽象方法</a:t>
            </a:r>
            <a:endParaRPr lang="en-US" altLang="zh-CN" b="1" dirty="0">
              <a:solidFill>
                <a:srgbClr val="0000CC"/>
              </a:solidFill>
            </a:endParaRPr>
          </a:p>
          <a:p>
            <a:pPr lvl="1">
              <a:defRPr/>
            </a:pPr>
            <a:r>
              <a:rPr lang="zh-CN" altLang="en-US" b="1" dirty="0">
                <a:solidFill>
                  <a:srgbClr val="FF0000"/>
                </a:solidFill>
              </a:rPr>
              <a:t>数据抽象的方法</a:t>
            </a:r>
            <a:endParaRPr lang="en-US" altLang="zh-CN" b="1" dirty="0">
              <a:solidFill>
                <a:srgbClr val="FF0000"/>
              </a:solidFill>
            </a:endParaRPr>
          </a:p>
          <a:p>
            <a:pPr lvl="2">
              <a:defRPr/>
            </a:pPr>
            <a:r>
              <a:rPr lang="zh-CN" altLang="en-US" b="1" dirty="0"/>
              <a:t>有意</a:t>
            </a:r>
            <a:r>
              <a:rPr lang="zh-CN" altLang="zh-CN" b="1" dirty="0"/>
              <a:t>忽略事物与当前问题域无关的、不重要的部分和具体细节，</a:t>
            </a:r>
            <a:r>
              <a:rPr lang="zh-CN" altLang="zh-CN" b="1" dirty="0">
                <a:solidFill>
                  <a:srgbClr val="0000CC"/>
                </a:solidFill>
              </a:rPr>
              <a:t>抽取同类事物与当前所研究问题相关联的、共有的基本特征和行为，形成关于该事物的抽象数据类型</a:t>
            </a:r>
            <a:endParaRPr lang="en-US" altLang="zh-CN" b="1" dirty="0"/>
          </a:p>
          <a:p>
            <a:pPr lvl="1">
              <a:defRPr/>
            </a:pPr>
            <a:r>
              <a:rPr lang="zh-CN" altLang="en-US" b="1" dirty="0">
                <a:solidFill>
                  <a:srgbClr val="FF0000"/>
                </a:solidFill>
              </a:rPr>
              <a:t>数据抽象的结果</a:t>
            </a:r>
            <a:endParaRPr lang="en-US" altLang="zh-CN" b="1" dirty="0"/>
          </a:p>
          <a:p>
            <a:pPr lvl="2">
              <a:defRPr/>
            </a:pPr>
            <a:r>
              <a:rPr lang="en-US" altLang="zh-CN" b="1" dirty="0"/>
              <a:t>ADT</a:t>
            </a:r>
            <a:r>
              <a:rPr lang="zh-CN" altLang="en-US" b="1" dirty="0"/>
              <a:t>中用</a:t>
            </a:r>
            <a:r>
              <a:rPr lang="zh-CN" altLang="zh-CN" b="1" dirty="0"/>
              <a:t>数据表示事物的基本特征，称为</a:t>
            </a:r>
            <a:r>
              <a:rPr lang="zh-CN" altLang="zh-CN" b="1" dirty="0">
                <a:solidFill>
                  <a:srgbClr val="0000CC"/>
                </a:solidFill>
              </a:rPr>
              <a:t>数据成</a:t>
            </a:r>
            <a:r>
              <a:rPr lang="zh-CN" altLang="en-US" b="1" dirty="0">
                <a:solidFill>
                  <a:srgbClr val="0000CC"/>
                </a:solidFill>
              </a:rPr>
              <a:t>员；</a:t>
            </a:r>
            <a:r>
              <a:rPr lang="zh-CN" altLang="zh-CN" b="1" dirty="0"/>
              <a:t>用函数表示其行为，称为</a:t>
            </a:r>
            <a:r>
              <a:rPr lang="zh-CN" altLang="zh-CN" b="1" dirty="0">
                <a:solidFill>
                  <a:srgbClr val="0000CC"/>
                </a:solidFill>
              </a:rPr>
              <a:t>成员函数</a:t>
            </a:r>
            <a:r>
              <a:rPr lang="zh-CN" altLang="zh-CN" b="1" dirty="0"/>
              <a:t>。</a:t>
            </a:r>
            <a:endParaRPr lang="zh-CN" altLang="zh-CN" b="1" dirty="0"/>
          </a:p>
          <a:p>
            <a:pPr>
              <a:defRPr/>
            </a:pPr>
            <a:endParaRPr lang="zh-CN" altLang="en-US" b="1" dirty="0"/>
          </a:p>
        </p:txBody>
      </p:sp>
      <p:sp>
        <p:nvSpPr>
          <p:cNvPr id="18434" name="标题 1"/>
          <p:cNvSpPr>
            <a:spLocks noGrp="1"/>
          </p:cNvSpPr>
          <p:nvPr>
            <p:ph type="title"/>
          </p:nvPr>
        </p:nvSpPr>
        <p:spPr>
          <a:xfrm>
            <a:off x="457200" y="73025"/>
            <a:ext cx="8229600" cy="811213"/>
          </a:xfrm>
        </p:spPr>
        <p:txBody>
          <a:bodyPr/>
          <a:lstStyle/>
          <a:p>
            <a:r>
              <a:rPr lang="en-US" altLang="zh-CN" b="1" smtClean="0"/>
              <a:t>3.1.1 </a:t>
            </a:r>
            <a:r>
              <a:rPr lang="zh-CN" altLang="zh-CN" b="1" smtClean="0">
                <a:solidFill>
                  <a:srgbClr val="FF0000"/>
                </a:solidFill>
              </a:rPr>
              <a:t>抽象</a:t>
            </a:r>
            <a:endParaRPr lang="zh-CN" altLang="en-US"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type="body" idx="1"/>
          </p:nvPr>
        </p:nvSpPr>
        <p:spPr>
          <a:xfrm>
            <a:off x="684213" y="1052513"/>
            <a:ext cx="7772400" cy="5043487"/>
          </a:xfrm>
        </p:spPr>
        <p:txBody>
          <a:bodyPr/>
          <a:lstStyle/>
          <a:p>
            <a:pPr marL="0" indent="0">
              <a:buFontTx/>
              <a:buNone/>
            </a:pPr>
            <a:r>
              <a:rPr lang="en-US" altLang="zh-CN" sz="2000" b="1" smtClean="0"/>
              <a:t>void main(){</a:t>
            </a:r>
            <a:endParaRPr lang="zh-CN" altLang="zh-CN" sz="2000" b="1" smtClean="0"/>
          </a:p>
          <a:p>
            <a:pPr marL="0" indent="0">
              <a:buFontTx/>
              <a:buNone/>
            </a:pPr>
            <a:r>
              <a:rPr lang="en-US" altLang="zh-CN" sz="2000" b="1" smtClean="0"/>
              <a:t>    Clock *pa,*pb,aClock,bClock;</a:t>
            </a:r>
            <a:endParaRPr lang="zh-CN" altLang="zh-CN" sz="2000" b="1" smtClean="0"/>
          </a:p>
          <a:p>
            <a:pPr marL="0" indent="0">
              <a:buFontTx/>
              <a:buNone/>
            </a:pPr>
            <a:r>
              <a:rPr lang="en-US" altLang="zh-CN" sz="2000" b="1" smtClean="0"/>
              <a:t>    aClock.setMinute(12);</a:t>
            </a:r>
            <a:endParaRPr lang="zh-CN" altLang="zh-CN" sz="2000" b="1" smtClean="0"/>
          </a:p>
          <a:p>
            <a:pPr marL="0" indent="0">
              <a:buFontTx/>
              <a:buNone/>
            </a:pPr>
            <a:r>
              <a:rPr lang="en-US" altLang="zh-CN" sz="2000" b="1" smtClean="0"/>
              <a:t>    aClock.setHour(16);</a:t>
            </a:r>
            <a:endParaRPr lang="zh-CN" altLang="zh-CN" sz="2000" b="1" smtClean="0"/>
          </a:p>
          <a:p>
            <a:pPr marL="0" indent="0">
              <a:buFontTx/>
              <a:buNone/>
            </a:pPr>
            <a:r>
              <a:rPr lang="en-US" altLang="zh-CN" sz="2000" b="1" smtClean="0"/>
              <a:t>    aClock.setSecond(27);</a:t>
            </a:r>
            <a:endParaRPr lang="zh-CN" altLang="zh-CN" sz="2000" b="1" smtClean="0"/>
          </a:p>
          <a:p>
            <a:pPr marL="0" indent="0">
              <a:buFontTx/>
              <a:buNone/>
            </a:pPr>
            <a:r>
              <a:rPr lang="en-US" altLang="zh-CN" sz="2000" b="1" smtClean="0"/>
              <a:t>    bClock=aClock;</a:t>
            </a:r>
            <a:endParaRPr lang="zh-CN" altLang="zh-CN" sz="2000" b="1" smtClean="0"/>
          </a:p>
          <a:p>
            <a:pPr marL="0" indent="0">
              <a:buFontTx/>
              <a:buNone/>
            </a:pPr>
            <a:r>
              <a:rPr lang="en-US" altLang="zh-CN" sz="2000" b="1" smtClean="0"/>
              <a:t>    pa=new Clock;</a:t>
            </a:r>
            <a:endParaRPr lang="zh-CN" altLang="zh-CN" sz="2000" b="1" smtClean="0"/>
          </a:p>
          <a:p>
            <a:pPr marL="0" indent="0">
              <a:buFontTx/>
              <a:buNone/>
            </a:pPr>
            <a:r>
              <a:rPr lang="en-US" altLang="zh-CN" sz="2000" b="1" smtClean="0"/>
              <a:t>    pa-&gt;setHour(10);</a:t>
            </a:r>
            <a:endParaRPr lang="zh-CN" altLang="zh-CN" sz="2000" b="1" smtClean="0"/>
          </a:p>
          <a:p>
            <a:pPr marL="0" indent="0">
              <a:buFontTx/>
              <a:buNone/>
            </a:pPr>
            <a:r>
              <a:rPr lang="en-US" altLang="zh-CN" sz="2000" b="1" smtClean="0"/>
              <a:t>    pa-&gt;setMinute(23);</a:t>
            </a:r>
            <a:endParaRPr lang="zh-CN" altLang="zh-CN" sz="2000" b="1" smtClean="0"/>
          </a:p>
          <a:p>
            <a:pPr marL="0" indent="0">
              <a:buFontTx/>
              <a:buNone/>
            </a:pPr>
            <a:r>
              <a:rPr lang="en-US" altLang="zh-CN" sz="2000" b="1" smtClean="0"/>
              <a:t>    pa-&gt;setSecond(34);</a:t>
            </a:r>
            <a:endParaRPr lang="zh-CN" altLang="zh-CN" sz="2000" b="1" smtClean="0"/>
          </a:p>
          <a:p>
            <a:pPr marL="0" indent="0">
              <a:buFontTx/>
              <a:buNone/>
            </a:pPr>
            <a:r>
              <a:rPr lang="en-US" altLang="zh-CN" sz="2000" b="1" smtClean="0"/>
              <a:t>    pb=pa;</a:t>
            </a:r>
            <a:endParaRPr lang="zh-CN" altLang="zh-CN" sz="2000" b="1" smtClean="0"/>
          </a:p>
          <a:p>
            <a:pPr marL="0" indent="0">
              <a:buFontTx/>
              <a:buNone/>
            </a:pPr>
            <a:r>
              <a:rPr lang="en-US" altLang="zh-CN" sz="2000" b="1" smtClean="0"/>
              <a:t>    pa-&gt;dispTime();</a:t>
            </a:r>
            <a:endParaRPr lang="zh-CN" altLang="zh-CN" sz="2000" b="1" smtClean="0"/>
          </a:p>
          <a:p>
            <a:pPr marL="0" indent="0">
              <a:buFontTx/>
              <a:buNone/>
            </a:pPr>
            <a:r>
              <a:rPr lang="en-US" altLang="zh-CN" sz="2000" b="1" smtClean="0"/>
              <a:t>    pb-&gt;dispTime();</a:t>
            </a:r>
            <a:endParaRPr lang="zh-CN" altLang="zh-CN" sz="2000" b="1" smtClean="0"/>
          </a:p>
          <a:p>
            <a:pPr marL="0" indent="0">
              <a:buFontTx/>
              <a:buNone/>
            </a:pPr>
            <a:r>
              <a:rPr lang="en-US" altLang="zh-CN" sz="2000" b="1" smtClean="0"/>
              <a:t>    aClock.dispTime();</a:t>
            </a:r>
            <a:endParaRPr lang="zh-CN" altLang="zh-CN" sz="2000" b="1" smtClean="0"/>
          </a:p>
          <a:p>
            <a:pPr marL="0" indent="0">
              <a:buFontTx/>
              <a:buNone/>
            </a:pPr>
            <a:r>
              <a:rPr lang="en-US" altLang="zh-CN" sz="2000" b="1" smtClean="0"/>
              <a:t>    bClock.dispTime();</a:t>
            </a:r>
            <a:endParaRPr lang="zh-CN" altLang="zh-CN" sz="2000" b="1" smtClean="0"/>
          </a:p>
          <a:p>
            <a:pPr marL="0" indent="0">
              <a:buFontTx/>
              <a:buNone/>
            </a:pPr>
            <a:r>
              <a:rPr lang="en-US" altLang="zh-CN" sz="2000" b="1" smtClean="0"/>
              <a:t>}</a:t>
            </a:r>
            <a:endParaRPr lang="en-US" altLang="zh-CN" sz="2000" b="1" smtClean="0"/>
          </a:p>
        </p:txBody>
      </p:sp>
      <p:sp>
        <p:nvSpPr>
          <p:cNvPr id="64514" name="标题 1"/>
          <p:cNvSpPr>
            <a:spLocks noGrp="1"/>
          </p:cNvSpPr>
          <p:nvPr>
            <p:ph type="title"/>
          </p:nvPr>
        </p:nvSpPr>
        <p:spPr>
          <a:xfrm>
            <a:off x="457200" y="73025"/>
            <a:ext cx="8229600" cy="811213"/>
          </a:xfrm>
        </p:spPr>
        <p:txBody>
          <a:bodyPr/>
          <a:lstStyle/>
          <a:p>
            <a:r>
              <a:rPr lang="en-US" altLang="zh-CN" b="1" smtClean="0"/>
              <a:t>3.5 </a:t>
            </a:r>
            <a:r>
              <a:rPr lang="zh-CN" altLang="en-US" b="1" smtClean="0">
                <a:solidFill>
                  <a:srgbClr val="FF3300"/>
                </a:solidFill>
              </a:rPr>
              <a:t>对象</a:t>
            </a:r>
            <a:endParaRPr lang="zh-CN" alt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noChangeArrowheads="1"/>
          </p:cNvSpPr>
          <p:nvPr>
            <p:ph type="title" idx="4294967295"/>
          </p:nvPr>
        </p:nvSpPr>
        <p:spPr>
          <a:xfrm>
            <a:off x="395536" y="-243408"/>
            <a:ext cx="8229352" cy="1143000"/>
          </a:xfrm>
        </p:spPr>
        <p:txBody>
          <a:bodyPr/>
          <a:lstStyle/>
          <a:p>
            <a:r>
              <a:rPr lang="zh-CN" altLang="en-US" b="1" dirty="0" smtClean="0">
                <a:solidFill>
                  <a:srgbClr val="FF0000"/>
                </a:solidFill>
              </a:rPr>
              <a:t>未初始化的对象</a:t>
            </a:r>
            <a:endParaRPr lang="zh-CN" altLang="en-US" b="1" dirty="0" smtClean="0">
              <a:solidFill>
                <a:srgbClr val="FF0000"/>
              </a:solidFill>
            </a:endParaRPr>
          </a:p>
        </p:txBody>
      </p:sp>
      <p:sp>
        <p:nvSpPr>
          <p:cNvPr id="65538" name="内容占位符 2"/>
          <p:cNvSpPr>
            <a:spLocks noGrp="1" noChangeArrowheads="1"/>
          </p:cNvSpPr>
          <p:nvPr>
            <p:ph idx="4294967295"/>
          </p:nvPr>
        </p:nvSpPr>
        <p:spPr>
          <a:xfrm>
            <a:off x="5580380" y="1412875"/>
            <a:ext cx="3315335" cy="5074285"/>
          </a:xfrm>
        </p:spPr>
        <p:txBody>
          <a:bodyPr/>
          <a:lstStyle/>
          <a:p>
            <a:r>
              <a:rPr lang="en-US" altLang="zh-CN" sz="2800" b="1" dirty="0" err="1" smtClean="0">
                <a:solidFill>
                  <a:srgbClr val="0000CC"/>
                </a:solidFill>
              </a:rPr>
              <a:t>有调用顺序限制</a:t>
            </a:r>
            <a:endParaRPr lang="en-US" altLang="zh-CN" sz="2800" b="1" dirty="0" smtClean="0">
              <a:solidFill>
                <a:srgbClr val="0000CC"/>
              </a:solidFill>
            </a:endParaRPr>
          </a:p>
          <a:p>
            <a:r>
              <a:rPr lang="en-US" altLang="zh-CN" sz="2800" b="1" dirty="0" err="1" smtClean="0">
                <a:solidFill>
                  <a:srgbClr val="0000CC"/>
                </a:solidFill>
              </a:rPr>
              <a:t>没有初始化对象</a:t>
            </a:r>
            <a:endParaRPr lang="en-US" altLang="zh-CN" sz="2800" b="1" dirty="0" smtClean="0">
              <a:solidFill>
                <a:srgbClr val="0000CC"/>
              </a:solidFill>
            </a:endParaRPr>
          </a:p>
          <a:p>
            <a:r>
              <a:rPr lang="en-US" altLang="zh-CN" sz="2800" b="1" dirty="0" smtClean="0">
                <a:solidFill>
                  <a:srgbClr val="0000CC"/>
                </a:solidFill>
              </a:rPr>
              <a:t>C++</a:t>
            </a:r>
            <a:r>
              <a:rPr lang="en-US" altLang="zh-CN" sz="2800" b="1" dirty="0" err="1" smtClean="0">
                <a:solidFill>
                  <a:srgbClr val="0000CC"/>
                </a:solidFill>
              </a:rPr>
              <a:t>提供了比C更安全的机制，初始化就是其中之一</a:t>
            </a:r>
            <a:r>
              <a:rPr lang="en-US" altLang="zh-CN" sz="2800" b="1" dirty="0" smtClean="0">
                <a:solidFill>
                  <a:srgbClr val="0000CC"/>
                </a:solidFill>
              </a:rPr>
              <a:t>。</a:t>
            </a:r>
            <a:endParaRPr lang="en-US" altLang="zh-CN" sz="2800" b="1" dirty="0" smtClean="0">
              <a:solidFill>
                <a:srgbClr val="0000CC"/>
              </a:solidFill>
            </a:endParaRPr>
          </a:p>
          <a:p>
            <a:r>
              <a:rPr lang="en-US" altLang="zh-CN" sz="2800" b="1" dirty="0" err="1" smtClean="0">
                <a:solidFill>
                  <a:srgbClr val="0000CC"/>
                </a:solidFill>
              </a:rPr>
              <a:t>初始化由类的构造函数实现</a:t>
            </a:r>
            <a:endParaRPr lang="en-US" altLang="zh-CN" sz="2800" b="1" dirty="0" smtClean="0">
              <a:solidFill>
                <a:srgbClr val="0000CC"/>
              </a:solidFill>
            </a:endParaRPr>
          </a:p>
          <a:p>
            <a:r>
              <a:rPr lang="en-US" altLang="zh-CN" sz="2800" b="1" dirty="0" err="1" smtClean="0">
                <a:solidFill>
                  <a:srgbClr val="0000CC"/>
                </a:solidFill>
              </a:rPr>
              <a:t>保证对象在使用之前就被适当地初始化</a:t>
            </a:r>
            <a:endParaRPr lang="zh-CN" altLang="en-US" dirty="0" smtClean="0">
              <a:solidFill>
                <a:srgbClr val="0000CC"/>
              </a:solidFill>
            </a:endParaRPr>
          </a:p>
        </p:txBody>
      </p:sp>
      <p:sp>
        <p:nvSpPr>
          <p:cNvPr id="65539" name="文本占位符 56322"/>
          <p:cNvSpPr>
            <a:spLocks noGrp="1" noChangeArrowheads="1"/>
          </p:cNvSpPr>
          <p:nvPr/>
        </p:nvSpPr>
        <p:spPr bwMode="auto">
          <a:xfrm>
            <a:off x="0" y="1268413"/>
            <a:ext cx="6562725" cy="5248275"/>
          </a:xfrm>
          <a:prstGeom prst="rect">
            <a:avLst/>
          </a:prstGeom>
          <a:noFill/>
          <a:ln w="9525">
            <a:noFill/>
            <a:miter lim="800000"/>
          </a:ln>
        </p:spPr>
        <p:txBody>
          <a:bodyPr/>
          <a:lstStyle/>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class X {</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int m;</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public:</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   void initialize(int v) { m = v; }</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   void calc()  { m *= 10; }</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   int get() {  return m; }</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int main()</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   X obj1;</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   obj1. initialize(5);</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   obj1.calc();</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   obj1.get();   </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   X obj2;</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   obj2.calc();   //  obj2 </a:t>
            </a:r>
            <a:r>
              <a:rPr lang="zh-CN" altLang="en-US" sz="2000" b="1">
                <a:ea typeface="幼圆" panose="02010509060101010101" charset="-122"/>
                <a:cs typeface="幼圆" panose="02010509060101010101" charset="-122"/>
              </a:rPr>
              <a:t>没有初始化</a:t>
            </a:r>
            <a:endParaRPr lang="zh-CN" altLang="en-US" sz="2000" b="1">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zh-CN" altLang="en-US" sz="2000" b="1">
                <a:ea typeface="幼圆" panose="02010509060101010101" charset="-122"/>
                <a:cs typeface="幼圆" panose="02010509060101010101" charset="-122"/>
              </a:rPr>
              <a:t>   </a:t>
            </a:r>
            <a:r>
              <a:rPr lang="en-US" altLang="zh-CN" sz="2000" b="1">
                <a:latin typeface="Verdana" panose="020B0604030504040204" pitchFamily="34" charset="0"/>
                <a:ea typeface="幼圆" panose="02010509060101010101" charset="-122"/>
                <a:cs typeface="幼圆" panose="02010509060101010101" charset="-122"/>
              </a:rPr>
              <a:t>obj2.get();</a:t>
            </a:r>
            <a:endParaRPr lang="en-US" altLang="zh-CN" sz="2000" b="1">
              <a:latin typeface="Verdana" panose="020B0604030504040204" pitchFamily="34" charset="0"/>
              <a:ea typeface="幼圆" panose="02010509060101010101" charset="-122"/>
              <a:cs typeface="幼圆" panose="02010509060101010101" charset="-122"/>
            </a:endParaRPr>
          </a:p>
          <a:p>
            <a:pPr marL="342900" indent="-342900">
              <a:lnSpc>
                <a:spcPct val="80000"/>
              </a:lnSpc>
              <a:spcBef>
                <a:spcPct val="20000"/>
              </a:spcBef>
              <a:buClr>
                <a:srgbClr val="333399"/>
              </a:buClr>
              <a:buSzPct val="60000"/>
              <a:buFont typeface="Wingdings" panose="05000000000000000000" pitchFamily="2" charset="2"/>
              <a:buNone/>
            </a:pPr>
            <a:r>
              <a:rPr lang="en-US" altLang="zh-CN" sz="2000" b="1">
                <a:latin typeface="Verdana" panose="020B0604030504040204" pitchFamily="34" charset="0"/>
                <a:ea typeface="幼圆" panose="02010509060101010101" charset="-122"/>
                <a:cs typeface="幼圆" panose="02010509060101010101" charset="-122"/>
              </a:rPr>
              <a:t>}</a:t>
            </a:r>
            <a:endParaRPr lang="en-US" altLang="zh-CN" sz="2000" b="1">
              <a:latin typeface="Verdana" panose="020B0604030504040204" pitchFamily="34" charset="0"/>
              <a:ea typeface="幼圆" panose="02010509060101010101" charset="-122"/>
              <a:cs typeface="幼圆" panose="02010509060101010101"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457200" y="73025"/>
            <a:ext cx="8229600" cy="811213"/>
          </a:xfrm>
        </p:spPr>
        <p:txBody>
          <a:bodyPr/>
          <a:lstStyle/>
          <a:p>
            <a:r>
              <a:rPr lang="en-US" altLang="zh-CN" b="1" dirty="0" smtClean="0">
                <a:solidFill>
                  <a:srgbClr val="FF0000"/>
                </a:solidFill>
              </a:rPr>
              <a:t>C++</a:t>
            </a:r>
            <a:r>
              <a:rPr lang="zh-CN" altLang="en-US" b="1" dirty="0" smtClean="0">
                <a:solidFill>
                  <a:srgbClr val="FF0000"/>
                </a:solidFill>
              </a:rPr>
              <a:t>默默编写的函数</a:t>
            </a:r>
            <a:endParaRPr lang="zh-CN" altLang="en-US" b="1" dirty="0" smtClean="0">
              <a:solidFill>
                <a:srgbClr val="FF0000"/>
              </a:solidFill>
            </a:endParaRPr>
          </a:p>
        </p:txBody>
      </p:sp>
      <p:sp>
        <p:nvSpPr>
          <p:cNvPr id="3" name="内容占位符 2"/>
          <p:cNvSpPr>
            <a:spLocks noGrp="1"/>
          </p:cNvSpPr>
          <p:nvPr>
            <p:ph idx="1"/>
          </p:nvPr>
        </p:nvSpPr>
        <p:spPr>
          <a:xfrm>
            <a:off x="25400" y="1014413"/>
            <a:ext cx="9093200" cy="5494337"/>
          </a:xfrm>
        </p:spPr>
        <p:txBody>
          <a:bodyPr/>
          <a:lstStyle/>
          <a:p>
            <a:pPr marL="0" indent="0">
              <a:lnSpc>
                <a:spcPts val="3065"/>
              </a:lnSpc>
              <a:spcBef>
                <a:spcPct val="0"/>
              </a:spcBef>
              <a:buFontTx/>
              <a:buNone/>
              <a:defRPr/>
            </a:pPr>
            <a:r>
              <a:rPr lang="zh-CN" altLang="en-US" sz="2400" b="1" dirty="0">
                <a:solidFill>
                  <a:srgbClr val="174578"/>
                </a:solidFill>
              </a:rPr>
              <a:t>class Empty { </a:t>
            </a:r>
            <a:r>
              <a:rPr lang="en-US" altLang="zh-CN" sz="2400" b="1" dirty="0">
                <a:solidFill>
                  <a:srgbClr val="174578"/>
                </a:solidFill>
              </a:rPr>
              <a:t>}          </a:t>
            </a:r>
            <a:r>
              <a:rPr lang="zh-CN" altLang="en-US" sz="2400" b="1" dirty="0">
                <a:solidFill>
                  <a:srgbClr val="174578"/>
                </a:solidFill>
              </a:rPr>
              <a:t>编译器所做的工作等效于：</a:t>
            </a:r>
            <a:endParaRPr lang="zh-CN" altLang="en-US" sz="2400" b="1" dirty="0">
              <a:solidFill>
                <a:srgbClr val="174578"/>
              </a:solidFill>
            </a:endParaRPr>
          </a:p>
          <a:p>
            <a:pPr marL="0" indent="0">
              <a:lnSpc>
                <a:spcPts val="3065"/>
              </a:lnSpc>
              <a:spcBef>
                <a:spcPct val="0"/>
              </a:spcBef>
              <a:buFontTx/>
              <a:buNone/>
              <a:defRPr/>
            </a:pPr>
            <a:endParaRPr lang="zh-CN" altLang="en-US" sz="2400" b="1" dirty="0">
              <a:solidFill>
                <a:srgbClr val="174578"/>
              </a:solidFill>
            </a:endParaRPr>
          </a:p>
          <a:p>
            <a:pPr>
              <a:buFontTx/>
              <a:buNone/>
              <a:defRPr/>
            </a:pPr>
            <a:r>
              <a:rPr lang="zh-CN" altLang="en-US" sz="2400" b="1" dirty="0">
                <a:solidFill>
                  <a:srgbClr val="174578"/>
                </a:solidFill>
              </a:rPr>
              <a:t>class Empty {</a:t>
            </a:r>
            <a:endParaRPr lang="zh-CN" altLang="en-US" sz="2400" b="1" dirty="0">
              <a:solidFill>
                <a:srgbClr val="174578"/>
              </a:solidFill>
            </a:endParaRPr>
          </a:p>
          <a:p>
            <a:pPr>
              <a:buFontTx/>
              <a:buNone/>
              <a:defRPr/>
            </a:pPr>
            <a:r>
              <a:rPr lang="zh-CN" altLang="en-US" sz="2400" b="1" dirty="0">
                <a:solidFill>
                  <a:srgbClr val="174578"/>
                </a:solidFill>
              </a:rPr>
              <a:t>public:</a:t>
            </a:r>
            <a:endParaRPr lang="zh-CN" altLang="en-US" sz="2400" b="1" dirty="0">
              <a:solidFill>
                <a:srgbClr val="174578"/>
              </a:solidFill>
            </a:endParaRPr>
          </a:p>
          <a:p>
            <a:pPr>
              <a:buFontTx/>
              <a:buNone/>
              <a:defRPr/>
            </a:pPr>
            <a:r>
              <a:rPr lang="zh-CN" altLang="en-US" sz="2400" b="1" dirty="0">
                <a:solidFill>
                  <a:srgbClr val="174578"/>
                </a:solidFill>
              </a:rPr>
              <a:t>     Empty(){ }    // 缺省构造函数</a:t>
            </a:r>
            <a:endParaRPr lang="zh-CN" altLang="en-US" sz="2400" b="1" dirty="0">
              <a:solidFill>
                <a:srgbClr val="174578"/>
              </a:solidFill>
            </a:endParaRPr>
          </a:p>
          <a:p>
            <a:pPr>
              <a:buFontTx/>
              <a:buNone/>
              <a:defRPr/>
            </a:pPr>
            <a:r>
              <a:rPr lang="zh-CN" altLang="en-US" sz="2400" b="1" dirty="0">
                <a:solidFill>
                  <a:srgbClr val="174578"/>
                </a:solidFill>
              </a:rPr>
              <a:t>     Empty(const Empty &amp;rhs){ 。。。} // 缺省拷贝构造函数</a:t>
            </a:r>
            <a:endParaRPr lang="zh-CN" altLang="en-US" sz="2400" b="1" dirty="0">
              <a:solidFill>
                <a:srgbClr val="174578"/>
              </a:solidFill>
            </a:endParaRPr>
          </a:p>
          <a:p>
            <a:pPr>
              <a:buFontTx/>
              <a:buNone/>
              <a:defRPr/>
            </a:pPr>
            <a:r>
              <a:rPr lang="zh-CN" altLang="en-US" sz="2400" b="1" dirty="0">
                <a:solidFill>
                  <a:srgbClr val="174578"/>
                </a:solidFill>
              </a:rPr>
              <a:t>     ~Empty(){  }    // 缺省析构函数</a:t>
            </a:r>
            <a:endParaRPr lang="zh-CN" altLang="en-US" sz="2400" b="1" dirty="0">
              <a:solidFill>
                <a:srgbClr val="174578"/>
              </a:solidFill>
            </a:endParaRPr>
          </a:p>
          <a:p>
            <a:pPr>
              <a:buFontTx/>
              <a:buNone/>
              <a:defRPr/>
            </a:pPr>
            <a:r>
              <a:rPr lang="zh-CN" altLang="en-US" sz="2400" b="1" dirty="0">
                <a:solidFill>
                  <a:srgbClr val="174578"/>
                </a:solidFill>
              </a:rPr>
              <a:t>     Empty&amp; operator</a:t>
            </a:r>
            <a:r>
              <a:rPr lang="en-US" altLang="zh-CN" sz="2400" b="1" dirty="0">
                <a:solidFill>
                  <a:srgbClr val="174578"/>
                </a:solidFill>
              </a:rPr>
              <a:t>=(c</a:t>
            </a:r>
            <a:r>
              <a:rPr lang="zh-CN" altLang="en-US" sz="2400" b="1" dirty="0">
                <a:solidFill>
                  <a:srgbClr val="174578"/>
                </a:solidFill>
              </a:rPr>
              <a:t>onst Empty&amp; rhs)</a:t>
            </a:r>
            <a:r>
              <a:rPr lang="en-US" altLang="zh-CN" sz="2400" b="1" dirty="0">
                <a:solidFill>
                  <a:srgbClr val="174578"/>
                </a:solidFill>
              </a:rPr>
              <a:t>{</a:t>
            </a:r>
            <a:r>
              <a:rPr lang="zh-CN" altLang="en-US" sz="2400" b="1" dirty="0">
                <a:solidFill>
                  <a:srgbClr val="174578"/>
                </a:solidFill>
              </a:rPr>
              <a:t>。。。</a:t>
            </a:r>
            <a:r>
              <a:rPr lang="en-US" altLang="zh-CN" sz="2400" b="1" dirty="0">
                <a:solidFill>
                  <a:srgbClr val="174578"/>
                </a:solidFill>
              </a:rPr>
              <a:t> }</a:t>
            </a:r>
            <a:r>
              <a:rPr lang="zh-CN" altLang="en-US" sz="2400" b="1" dirty="0">
                <a:solidFill>
                  <a:srgbClr val="174578"/>
                </a:solidFill>
              </a:rPr>
              <a:t>  </a:t>
            </a:r>
            <a:endParaRPr lang="zh-CN" altLang="en-US" sz="2400" b="1" dirty="0">
              <a:solidFill>
                <a:srgbClr val="174578"/>
              </a:solidFill>
            </a:endParaRPr>
          </a:p>
          <a:p>
            <a:pPr>
              <a:buFontTx/>
              <a:buNone/>
              <a:defRPr/>
            </a:pPr>
            <a:r>
              <a:rPr lang="zh-CN" altLang="en-US" sz="2400" b="1" dirty="0">
                <a:solidFill>
                  <a:srgbClr val="174578"/>
                </a:solidFill>
              </a:rPr>
              <a:t>       // 缺省赋值运算符重载函数</a:t>
            </a:r>
            <a:endParaRPr lang="zh-CN" altLang="en-US" sz="2400" b="1" dirty="0">
              <a:solidFill>
                <a:srgbClr val="174578"/>
              </a:solidFill>
            </a:endParaRPr>
          </a:p>
          <a:p>
            <a:pPr>
              <a:buFontTx/>
              <a:buNone/>
              <a:defRPr/>
            </a:pPr>
            <a:r>
              <a:rPr lang="zh-CN" altLang="en-US" sz="2400" b="1" dirty="0">
                <a:solidFill>
                  <a:srgbClr val="174578"/>
                </a:solidFill>
              </a:rPr>
              <a:t>    </a:t>
            </a:r>
            <a:r>
              <a:rPr lang="zh-CN" altLang="en-US" sz="2400" b="1" dirty="0">
                <a:solidFill>
                  <a:srgbClr val="FF0000"/>
                </a:solidFill>
                <a:sym typeface="+mn-ea"/>
              </a:rPr>
              <a:t>Empty</a:t>
            </a:r>
            <a:r>
              <a:rPr lang="en-US" altLang="zh-CN" sz="2400" b="1" dirty="0">
                <a:solidFill>
                  <a:srgbClr val="FF0000"/>
                </a:solidFill>
                <a:sym typeface="+mn-ea"/>
              </a:rPr>
              <a:t>(</a:t>
            </a:r>
            <a:r>
              <a:rPr lang="zh-CN" altLang="en-US" sz="2400" b="1" dirty="0">
                <a:solidFill>
                  <a:srgbClr val="FF0000"/>
                </a:solidFill>
                <a:sym typeface="+mn-ea"/>
              </a:rPr>
              <a:t>Empty</a:t>
            </a:r>
            <a:r>
              <a:rPr lang="en-US" altLang="zh-CN" sz="2400" b="1" dirty="0">
                <a:solidFill>
                  <a:srgbClr val="FF0000"/>
                </a:solidFill>
                <a:sym typeface="+mn-ea"/>
              </a:rPr>
              <a:t>&amp;&amp; o){……} </a:t>
            </a:r>
            <a:r>
              <a:rPr lang="en-US" altLang="zh-CN" sz="2400" dirty="0">
                <a:solidFill>
                  <a:srgbClr val="FF0000"/>
                </a:solidFill>
                <a:sym typeface="+mn-ea"/>
              </a:rPr>
              <a:t>                        </a:t>
            </a:r>
            <a:r>
              <a:rPr lang="en-US" altLang="zh-CN" sz="2400" b="1" dirty="0">
                <a:solidFill>
                  <a:srgbClr val="FF0000"/>
                </a:solidFill>
                <a:sym typeface="+mn-ea"/>
              </a:rPr>
              <a:t>// </a:t>
            </a:r>
            <a:r>
              <a:rPr lang="zh-CN" altLang="zh-CN" sz="2400" b="1" dirty="0">
                <a:solidFill>
                  <a:srgbClr val="FF0000"/>
                </a:solidFill>
                <a:sym typeface="+mn-ea"/>
              </a:rPr>
              <a:t>移动构造函数 </a:t>
            </a:r>
            <a:endParaRPr lang="en-US" altLang="zh-CN" sz="2400" b="1" dirty="0">
              <a:solidFill>
                <a:srgbClr val="FF0000"/>
              </a:solidFill>
              <a:sym typeface="+mn-ea"/>
            </a:endParaRPr>
          </a:p>
          <a:p>
            <a:pPr>
              <a:buFontTx/>
              <a:buNone/>
              <a:defRPr/>
            </a:pPr>
            <a:r>
              <a:rPr lang="zh-CN" altLang="zh-CN" sz="2400" dirty="0">
                <a:solidFill>
                  <a:srgbClr val="FF0000"/>
                </a:solidFill>
                <a:sym typeface="+mn-ea"/>
              </a:rPr>
              <a:t>    </a:t>
            </a:r>
            <a:r>
              <a:rPr lang="zh-CN" altLang="en-US" sz="2400" b="1" dirty="0">
                <a:solidFill>
                  <a:srgbClr val="FF0000"/>
                </a:solidFill>
                <a:sym typeface="+mn-ea"/>
              </a:rPr>
              <a:t>Empty</a:t>
            </a:r>
            <a:r>
              <a:rPr lang="en-US" altLang="zh-CN" sz="2400" b="1" dirty="0">
                <a:solidFill>
                  <a:srgbClr val="FF0000"/>
                </a:solidFill>
                <a:sym typeface="+mn-ea"/>
              </a:rPr>
              <a:t> &amp;operator=(</a:t>
            </a:r>
            <a:r>
              <a:rPr lang="zh-CN" altLang="en-US" sz="2400" b="1" dirty="0">
                <a:solidFill>
                  <a:srgbClr val="FF0000"/>
                </a:solidFill>
                <a:sym typeface="+mn-ea"/>
              </a:rPr>
              <a:t>Empty</a:t>
            </a:r>
            <a:r>
              <a:rPr lang="en-US" altLang="zh-CN" sz="2400" b="1" dirty="0">
                <a:solidFill>
                  <a:srgbClr val="FF0000"/>
                </a:solidFill>
                <a:sym typeface="+mn-ea"/>
              </a:rPr>
              <a:t>&amp;&amp; o) {……}  </a:t>
            </a:r>
            <a:r>
              <a:rPr lang="en-US" altLang="zh-CN" sz="2400" dirty="0">
                <a:solidFill>
                  <a:srgbClr val="FF0000"/>
                </a:solidFill>
                <a:sym typeface="+mn-ea"/>
              </a:rPr>
              <a:t> </a:t>
            </a:r>
            <a:r>
              <a:rPr lang="en-US" altLang="zh-CN" sz="2400" b="1" dirty="0">
                <a:solidFill>
                  <a:srgbClr val="FF0000"/>
                </a:solidFill>
                <a:sym typeface="+mn-ea"/>
              </a:rPr>
              <a:t>//</a:t>
            </a:r>
            <a:r>
              <a:rPr lang="zh-CN" altLang="zh-CN" sz="2400" b="1" dirty="0">
                <a:solidFill>
                  <a:srgbClr val="FF0000"/>
                </a:solidFill>
                <a:sym typeface="+mn-ea"/>
              </a:rPr>
              <a:t>移动赋值运算符函数</a:t>
            </a:r>
            <a:r>
              <a:rPr lang="en-US" altLang="zh-CN" sz="2400" b="1" dirty="0">
                <a:solidFill>
                  <a:srgbClr val="FF0000"/>
                </a:solidFill>
                <a:sym typeface="+mn-ea"/>
              </a:rPr>
              <a:t>//c++11</a:t>
            </a:r>
            <a:endParaRPr lang="zh-CN" altLang="zh-CN" sz="2400" b="1" dirty="0">
              <a:solidFill>
                <a:srgbClr val="FF0000"/>
              </a:solidFill>
              <a:sym typeface="+mn-ea"/>
            </a:endParaRPr>
          </a:p>
          <a:p>
            <a:pPr>
              <a:buFontTx/>
              <a:buNone/>
              <a:defRPr/>
            </a:pPr>
            <a:r>
              <a:rPr lang="zh-CN" altLang="en-US" sz="2400" b="1" dirty="0">
                <a:solidFill>
                  <a:srgbClr val="174578"/>
                </a:solidFill>
              </a:rPr>
              <a:t>};</a:t>
            </a:r>
            <a:endParaRPr lang="zh-CN" altLang="en-US" sz="2400" b="1" dirty="0">
              <a:solidFill>
                <a:srgbClr val="174578"/>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611188" y="188913"/>
            <a:ext cx="7772400" cy="647700"/>
          </a:xfrm>
        </p:spPr>
        <p:txBody>
          <a:bodyPr/>
          <a:lstStyle/>
          <a:p>
            <a:pPr eaLnBrk="1" hangingPunct="1"/>
            <a:r>
              <a:rPr lang="en-US" altLang="zh-CN" b="1" smtClean="0"/>
              <a:t>3.6 </a:t>
            </a:r>
            <a:r>
              <a:rPr lang="zh-CN" altLang="en-US" b="1" smtClean="0"/>
              <a:t>构造</a:t>
            </a:r>
            <a:r>
              <a:rPr lang="zh-CN" altLang="en-US" b="1" smtClean="0">
                <a:solidFill>
                  <a:srgbClr val="FF3300"/>
                </a:solidFill>
              </a:rPr>
              <a:t>函数设计</a:t>
            </a:r>
            <a:endParaRPr lang="zh-CN" altLang="en-US" b="1" smtClean="0">
              <a:solidFill>
                <a:srgbClr val="FF3300"/>
              </a:solidFill>
            </a:endParaRPr>
          </a:p>
        </p:txBody>
      </p:sp>
      <p:sp>
        <p:nvSpPr>
          <p:cNvPr id="29699" name="Rectangle 3"/>
          <p:cNvSpPr>
            <a:spLocks noGrp="1" noChangeArrowheads="1"/>
          </p:cNvSpPr>
          <p:nvPr>
            <p:ph type="body" idx="1"/>
          </p:nvPr>
        </p:nvSpPr>
        <p:spPr>
          <a:xfrm>
            <a:off x="250825" y="1052513"/>
            <a:ext cx="8497888" cy="5805487"/>
          </a:xfrm>
        </p:spPr>
        <p:txBody>
          <a:bodyPr/>
          <a:lstStyle/>
          <a:p>
            <a:pPr marL="514350" indent="-514350" eaLnBrk="1" hangingPunct="1">
              <a:buFontTx/>
              <a:buAutoNum type="arabicPeriod"/>
            </a:pPr>
            <a:r>
              <a:rPr lang="zh-CN" altLang="en-US" b="1" smtClean="0">
                <a:solidFill>
                  <a:srgbClr val="0000CC"/>
                </a:solidFill>
              </a:rPr>
              <a:t>构造函数和析构函数与类的关系</a:t>
            </a:r>
            <a:endParaRPr lang="en-US" altLang="zh-CN" b="1" smtClean="0">
              <a:solidFill>
                <a:srgbClr val="0000CC"/>
              </a:solidFill>
            </a:endParaRPr>
          </a:p>
          <a:p>
            <a:pPr lvl="1" eaLnBrk="1" hangingPunct="1"/>
            <a:r>
              <a:rPr lang="zh-CN" altLang="en-US" sz="2400" b="1" smtClean="0">
                <a:solidFill>
                  <a:srgbClr val="FF0000"/>
                </a:solidFill>
              </a:rPr>
              <a:t>构造函数与析构函数</a:t>
            </a:r>
            <a:r>
              <a:rPr lang="zh-CN" altLang="en-US" sz="2400" b="1" smtClean="0"/>
              <a:t>是设计类时必须考虑和设计的两个极其特殊的函数，它们由系统自动执行，在程序中</a:t>
            </a:r>
            <a:r>
              <a:rPr lang="zh-CN" altLang="en-US" sz="2400" b="1" smtClean="0">
                <a:solidFill>
                  <a:srgbClr val="FF0000"/>
                </a:solidFill>
              </a:rPr>
              <a:t>不可显示地</a:t>
            </a:r>
            <a:r>
              <a:rPr lang="zh-CN" altLang="en-US" sz="2400" b="1" smtClean="0"/>
              <a:t>调用它们。</a:t>
            </a:r>
            <a:endParaRPr lang="zh-CN" altLang="en-US" sz="2400" b="1" smtClean="0"/>
          </a:p>
          <a:p>
            <a:pPr lvl="1" eaLnBrk="1" hangingPunct="1"/>
            <a:r>
              <a:rPr lang="zh-CN" altLang="en-US" sz="2400" b="1" smtClean="0"/>
              <a:t>构造函数的主要作用是用于建立对象时对对象的数据成员进行</a:t>
            </a:r>
            <a:r>
              <a:rPr lang="zh-CN" altLang="en-US" sz="2400" b="1" smtClean="0">
                <a:solidFill>
                  <a:srgbClr val="0000CC"/>
                </a:solidFill>
              </a:rPr>
              <a:t>初始化</a:t>
            </a:r>
            <a:r>
              <a:rPr lang="zh-CN" altLang="en-US" sz="2400" b="1" smtClean="0"/>
              <a:t>；而析构函数主要用于对象生命期结束时</a:t>
            </a:r>
            <a:r>
              <a:rPr lang="zh-CN" altLang="en-US" sz="2400" b="1" smtClean="0">
                <a:solidFill>
                  <a:srgbClr val="0000CC"/>
                </a:solidFill>
              </a:rPr>
              <a:t>回收对象</a:t>
            </a:r>
            <a:r>
              <a:rPr lang="zh-CN" altLang="en-US" sz="2400" b="1" smtClean="0"/>
              <a:t>。</a:t>
            </a:r>
            <a:endParaRPr lang="en-US" altLang="zh-CN" sz="2400" b="1" smtClean="0"/>
          </a:p>
          <a:p>
            <a:pPr marL="514350" indent="-514350" eaLnBrk="1" hangingPunct="1">
              <a:buFontTx/>
              <a:buNone/>
            </a:pPr>
            <a:r>
              <a:rPr lang="en-US" altLang="zh-CN" b="1" smtClean="0">
                <a:solidFill>
                  <a:srgbClr val="0000CC"/>
                </a:solidFill>
              </a:rPr>
              <a:t>2．</a:t>
            </a:r>
            <a:r>
              <a:rPr lang="zh-CN" altLang="en-US" b="1" smtClean="0">
                <a:solidFill>
                  <a:srgbClr val="0000CC"/>
                </a:solidFill>
              </a:rPr>
              <a:t>设计类时应当考虑的重要函数</a:t>
            </a:r>
            <a:endParaRPr lang="en-US" altLang="zh-CN" b="1" smtClean="0">
              <a:solidFill>
                <a:srgbClr val="0000CC"/>
              </a:solidFill>
            </a:endParaRPr>
          </a:p>
          <a:p>
            <a:pPr lvl="1" eaLnBrk="1" hangingPunct="1"/>
            <a:r>
              <a:rPr lang="zh-CN" altLang="zh-CN" sz="2400" b="1" smtClean="0"/>
              <a:t>从程序设计的角度出发，在</a:t>
            </a:r>
            <a:r>
              <a:rPr lang="zh-CN" altLang="zh-CN" sz="2400" b="1" smtClean="0">
                <a:solidFill>
                  <a:srgbClr val="FF0000"/>
                </a:solidFill>
              </a:rPr>
              <a:t>设计类时还应当考虑对象定义时数据成员的初始化，对象之间的复制、赋值、</a:t>
            </a:r>
            <a:r>
              <a:rPr lang="zh-CN" altLang="zh-CN" sz="2400" b="1" smtClean="0">
                <a:solidFill>
                  <a:srgbClr val="0000CC"/>
                </a:solidFill>
              </a:rPr>
              <a:t>移动</a:t>
            </a:r>
            <a:r>
              <a:rPr lang="zh-CN" altLang="zh-CN" sz="2400" b="1" smtClean="0">
                <a:solidFill>
                  <a:srgbClr val="FF0000"/>
                </a:solidFill>
              </a:rPr>
              <a:t>和销毁等问题</a:t>
            </a:r>
            <a:r>
              <a:rPr lang="zh-CN" altLang="zh-CN" sz="2400" b="1" smtClean="0"/>
              <a:t>，而这些是通过构造函数、拷贝构造函数、赋值运算符、</a:t>
            </a:r>
            <a:r>
              <a:rPr lang="zh-CN" altLang="zh-CN" sz="2400" b="1" smtClean="0">
                <a:solidFill>
                  <a:srgbClr val="0000CC"/>
                </a:solidFill>
              </a:rPr>
              <a:t>移动构造函数、移动赋值运算符</a:t>
            </a:r>
            <a:r>
              <a:rPr lang="zh-CN" altLang="zh-CN" sz="2400" b="1" smtClean="0"/>
              <a:t>和析构函数来实现的。</a:t>
            </a:r>
            <a:endParaRPr lang="zh-CN" altLang="en-US" sz="24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665163" y="115888"/>
            <a:ext cx="7772400" cy="838200"/>
          </a:xfrm>
        </p:spPr>
        <p:txBody>
          <a:bodyPr/>
          <a:lstStyle/>
          <a:p>
            <a:pPr eaLnBrk="1" hangingPunct="1"/>
            <a:r>
              <a:rPr lang="en-US" altLang="zh-CN" b="1" smtClean="0"/>
              <a:t>3.6.1 </a:t>
            </a:r>
            <a:r>
              <a:rPr lang="zh-CN" altLang="en-US" b="1" smtClean="0">
                <a:solidFill>
                  <a:srgbClr val="0000CC"/>
                </a:solidFill>
              </a:rPr>
              <a:t>构造函数</a:t>
            </a:r>
            <a:r>
              <a:rPr lang="zh-CN" altLang="en-US" b="1" smtClean="0">
                <a:solidFill>
                  <a:srgbClr val="FF3300"/>
                </a:solidFill>
              </a:rPr>
              <a:t>和类内初始值</a:t>
            </a:r>
            <a:endParaRPr lang="zh-CN" altLang="en-US" b="1" smtClean="0">
              <a:solidFill>
                <a:srgbClr val="FF3300"/>
              </a:solidFill>
            </a:endParaRPr>
          </a:p>
        </p:txBody>
      </p:sp>
      <p:sp>
        <p:nvSpPr>
          <p:cNvPr id="30723" name="Rectangle 3"/>
          <p:cNvSpPr>
            <a:spLocks noGrp="1" noChangeArrowheads="1"/>
          </p:cNvSpPr>
          <p:nvPr>
            <p:ph type="body" idx="1"/>
          </p:nvPr>
        </p:nvSpPr>
        <p:spPr>
          <a:xfrm>
            <a:off x="484505" y="1125855"/>
            <a:ext cx="8166735" cy="5119370"/>
          </a:xfrm>
        </p:spPr>
        <p:txBody>
          <a:bodyPr/>
          <a:lstStyle/>
          <a:p>
            <a:pPr eaLnBrk="1" hangingPunct="1">
              <a:buFontTx/>
              <a:buNone/>
            </a:pPr>
            <a:r>
              <a:rPr lang="en-US" altLang="zh-CN" sz="2800" b="1" dirty="0" smtClean="0">
                <a:solidFill>
                  <a:srgbClr val="0000CC"/>
                </a:solidFill>
              </a:rPr>
              <a:t>1</a:t>
            </a:r>
            <a:r>
              <a:rPr lang="zh-CN" altLang="en-US" sz="2800" b="1" dirty="0" smtClean="0">
                <a:solidFill>
                  <a:srgbClr val="0000CC"/>
                </a:solidFill>
              </a:rPr>
              <a:t>、构造函数和</a:t>
            </a:r>
            <a:r>
              <a:rPr lang="zh-CN" altLang="en-US" sz="2800" b="1" dirty="0" smtClean="0">
                <a:solidFill>
                  <a:srgbClr val="FF0000"/>
                </a:solidFill>
              </a:rPr>
              <a:t>类内初始值</a:t>
            </a:r>
            <a:r>
              <a:rPr lang="zh-CN" altLang="en-US" sz="2800" b="1" dirty="0" smtClean="0">
                <a:solidFill>
                  <a:srgbClr val="0000CC"/>
                </a:solidFill>
              </a:rPr>
              <a:t>的概念</a:t>
            </a:r>
            <a:endParaRPr lang="zh-CN" altLang="en-US" sz="2800" b="1" dirty="0" smtClean="0">
              <a:solidFill>
                <a:srgbClr val="0000CC"/>
              </a:solidFill>
            </a:endParaRPr>
          </a:p>
          <a:p>
            <a:pPr eaLnBrk="1" hangingPunct="1"/>
            <a:r>
              <a:rPr lang="zh-CN" altLang="en-US" sz="2400" b="1" dirty="0" smtClean="0">
                <a:solidFill>
                  <a:srgbClr val="FF0000"/>
                </a:solidFill>
              </a:rPr>
              <a:t>构造函数</a:t>
            </a:r>
            <a:r>
              <a:rPr lang="zh-CN" altLang="en-US" sz="2400" b="1" dirty="0" smtClean="0"/>
              <a:t>（</a:t>
            </a:r>
            <a:r>
              <a:rPr lang="en-US" altLang="zh-CN" sz="2400" b="1" dirty="0" smtClean="0"/>
              <a:t>constructor</a:t>
            </a:r>
            <a:r>
              <a:rPr lang="zh-CN" altLang="en-US" sz="2400" b="1" dirty="0" smtClean="0"/>
              <a:t>）</a:t>
            </a:r>
            <a:endParaRPr lang="en-US" altLang="zh-CN" sz="2400" b="1" dirty="0" smtClean="0"/>
          </a:p>
          <a:p>
            <a:pPr lvl="1" eaLnBrk="1" hangingPunct="1"/>
            <a:r>
              <a:rPr lang="zh-CN" altLang="en-US" sz="2000" b="1" dirty="0" smtClean="0"/>
              <a:t>与类同名的特殊成员函数，主要用来</a:t>
            </a:r>
            <a:r>
              <a:rPr lang="zh-CN" altLang="en-US" sz="2000" b="1" dirty="0" smtClean="0">
                <a:solidFill>
                  <a:srgbClr val="0000CC"/>
                </a:solidFill>
              </a:rPr>
              <a:t>初始化</a:t>
            </a:r>
            <a:r>
              <a:rPr lang="zh-CN" altLang="en-US" sz="2000" b="1" dirty="0" smtClean="0"/>
              <a:t>对象的数据成员。</a:t>
            </a:r>
            <a:endParaRPr lang="en-US" altLang="zh-CN" sz="2000" b="1" dirty="0" smtClean="0"/>
          </a:p>
          <a:p>
            <a:pPr eaLnBrk="1" hangingPunct="1"/>
            <a:r>
              <a:rPr lang="zh-CN" altLang="zh-CN" sz="2400" b="1" dirty="0" smtClean="0">
                <a:solidFill>
                  <a:srgbClr val="FF0000"/>
                </a:solidFill>
              </a:rPr>
              <a:t>类内初始值</a:t>
            </a:r>
            <a:endParaRPr lang="en-US" altLang="zh-CN" sz="2400" b="1" dirty="0" smtClean="0">
              <a:solidFill>
                <a:srgbClr val="FF0000"/>
              </a:solidFill>
            </a:endParaRPr>
          </a:p>
          <a:p>
            <a:pPr lvl="1" eaLnBrk="1" hangingPunct="1"/>
            <a:r>
              <a:rPr lang="zh-CN" altLang="zh-CN" sz="2000" b="1" dirty="0" smtClean="0"/>
              <a:t>指在类声明时，为数据成员指定的初始值</a:t>
            </a:r>
            <a:r>
              <a:rPr lang="zh-CN" altLang="en-US" sz="2000" b="1" dirty="0" smtClean="0"/>
              <a:t>。   </a:t>
            </a:r>
            <a:r>
              <a:rPr lang="en-US" altLang="zh-CN" sz="2000" b="1" dirty="0" smtClean="0">
                <a:solidFill>
                  <a:srgbClr val="FF0000"/>
                </a:solidFill>
              </a:rPr>
              <a:t>C++11</a:t>
            </a:r>
            <a:endParaRPr lang="en-US" altLang="zh-CN" sz="2000" b="1" dirty="0" smtClean="0">
              <a:solidFill>
                <a:srgbClr val="FF0000"/>
              </a:solidFill>
            </a:endParaRPr>
          </a:p>
          <a:p>
            <a:pPr lvl="1" eaLnBrk="1" hangingPunct="1"/>
            <a:r>
              <a:rPr lang="zh-CN" altLang="zh-CN" sz="2000" b="1" dirty="0" smtClean="0"/>
              <a:t>以前的标准禁止在类声明数据成员时指定初值。</a:t>
            </a:r>
            <a:endParaRPr lang="en-US" altLang="zh-CN" sz="2000" b="1" dirty="0" smtClean="0"/>
          </a:p>
          <a:p>
            <a:pPr eaLnBrk="1" hangingPunct="1"/>
            <a:r>
              <a:rPr lang="zh-CN" altLang="en-US" sz="2400" b="1" dirty="0" smtClean="0">
                <a:solidFill>
                  <a:srgbClr val="FF0000"/>
                </a:solidFill>
              </a:rPr>
              <a:t>在类中的定义形式如下</a:t>
            </a:r>
            <a:endParaRPr lang="en-US" altLang="zh-CN" sz="2400" b="1" dirty="0" smtClean="0">
              <a:solidFill>
                <a:srgbClr val="FF0000"/>
              </a:solidFill>
            </a:endParaRPr>
          </a:p>
          <a:p>
            <a:pPr marL="800100" lvl="2" indent="0">
              <a:buFontTx/>
              <a:buNone/>
            </a:pPr>
            <a:r>
              <a:rPr lang="en-US" altLang="zh-CN" sz="2000" b="1" dirty="0" smtClean="0"/>
              <a:t>class X{</a:t>
            </a:r>
            <a:endParaRPr lang="zh-CN" altLang="zh-CN" sz="2000" b="1" dirty="0" smtClean="0"/>
          </a:p>
          <a:p>
            <a:pPr marL="800100" lvl="2" indent="0">
              <a:buFontTx/>
              <a:buNone/>
            </a:pPr>
            <a:r>
              <a:rPr lang="en-US" altLang="zh-CN" sz="2000" b="1" dirty="0" smtClean="0"/>
              <a:t>   </a:t>
            </a:r>
            <a:r>
              <a:rPr lang="zh-CN" altLang="zh-CN" sz="2000" b="1" dirty="0" smtClean="0"/>
              <a:t>……</a:t>
            </a:r>
            <a:endParaRPr lang="zh-CN" altLang="zh-CN" sz="2000" b="1" dirty="0" smtClean="0"/>
          </a:p>
          <a:p>
            <a:pPr marL="800100" lvl="2" indent="0">
              <a:buFontTx/>
              <a:buNone/>
            </a:pPr>
            <a:r>
              <a:rPr lang="en-US" altLang="zh-CN" sz="2000" b="1" dirty="0" smtClean="0"/>
              <a:t>   X(</a:t>
            </a:r>
            <a:r>
              <a:rPr lang="zh-CN" altLang="zh-CN" sz="2000" b="1" dirty="0" smtClean="0"/>
              <a:t>…</a:t>
            </a:r>
            <a:r>
              <a:rPr lang="en-US" altLang="zh-CN" sz="2000" b="1" dirty="0" smtClean="0"/>
              <a:t>);                                           //</a:t>
            </a:r>
            <a:r>
              <a:rPr lang="zh-CN" altLang="zh-CN" sz="2000" b="1" dirty="0" smtClean="0"/>
              <a:t>构造函数</a:t>
            </a:r>
            <a:endParaRPr lang="zh-CN" altLang="zh-CN" sz="2000" b="1" dirty="0" smtClean="0"/>
          </a:p>
          <a:p>
            <a:pPr marL="800100" lvl="2" indent="0">
              <a:buFontTx/>
              <a:buNone/>
            </a:pPr>
            <a:r>
              <a:rPr lang="en-US" altLang="zh-CN" sz="2000" b="1" dirty="0" smtClean="0"/>
              <a:t>  </a:t>
            </a:r>
            <a:r>
              <a:rPr lang="en-US" altLang="zh-CN" sz="2000" b="1" dirty="0" smtClean="0">
                <a:solidFill>
                  <a:srgbClr val="0000CC"/>
                </a:solidFill>
              </a:rPr>
              <a:t> T m=a; </a:t>
            </a:r>
            <a:r>
              <a:rPr lang="en-US" altLang="zh-CN" sz="2000" b="1" dirty="0" smtClean="0"/>
              <a:t>                                      </a:t>
            </a:r>
            <a:r>
              <a:rPr lang="en-US" altLang="zh-CN" sz="2000" b="1" dirty="0" smtClean="0">
                <a:solidFill>
                  <a:srgbClr val="0000CC"/>
                </a:solidFill>
              </a:rPr>
              <a:t> //</a:t>
            </a:r>
            <a:r>
              <a:rPr lang="zh-CN" altLang="zh-CN" sz="2000" b="1" dirty="0" smtClean="0">
                <a:solidFill>
                  <a:srgbClr val="0000CC"/>
                </a:solidFill>
              </a:rPr>
              <a:t>类内初始值</a:t>
            </a:r>
            <a:r>
              <a:rPr lang="en-US" altLang="zh-CN" sz="2000" b="1" dirty="0" smtClean="0">
                <a:solidFill>
                  <a:srgbClr val="0000CC"/>
                </a:solidFill>
              </a:rPr>
              <a:t>     11C</a:t>
            </a:r>
            <a:r>
              <a:rPr lang="en-US" altLang="zh-CN" sz="2000" b="1" baseline="-25000" dirty="0" smtClean="0">
                <a:solidFill>
                  <a:srgbClr val="0000CC"/>
                </a:solidFill>
              </a:rPr>
              <a:t>++</a:t>
            </a:r>
            <a:endParaRPr lang="en-US" altLang="zh-CN" sz="2000" b="1" baseline="-25000" dirty="0" smtClean="0">
              <a:solidFill>
                <a:srgbClr val="0000CC"/>
              </a:solidFill>
            </a:endParaRPr>
          </a:p>
          <a:p>
            <a:pPr marL="800100" lvl="2" indent="0">
              <a:buFontTx/>
              <a:buNone/>
            </a:pPr>
            <a:r>
              <a:rPr lang="en-US" altLang="zh-CN" sz="2000" b="1" dirty="0" smtClean="0"/>
              <a:t>   </a:t>
            </a:r>
            <a:r>
              <a:rPr lang="zh-CN" altLang="zh-CN" sz="2000" b="1" dirty="0" smtClean="0"/>
              <a:t>……</a:t>
            </a:r>
            <a:endParaRPr lang="zh-CN" altLang="zh-CN" sz="2000" b="1" dirty="0" smtClean="0"/>
          </a:p>
          <a:p>
            <a:pPr marL="800100" lvl="2" indent="0">
              <a:buFontTx/>
              <a:buNone/>
            </a:pPr>
            <a:r>
              <a:rPr lang="en-US" altLang="zh-CN" sz="2000" b="1" dirty="0" smtClean="0"/>
              <a:t>}</a:t>
            </a:r>
            <a:endParaRPr lang="zh-CN" altLang="zh-CN" sz="2000" b="1" dirty="0" smtClean="0"/>
          </a:p>
          <a:p>
            <a:pPr eaLnBrk="1" hangingPunct="1"/>
            <a:endParaRPr lang="zh-CN" altLang="en-US" sz="24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anim calcmode="lin" valueType="num">
                                      <p:cBhvr additive="base">
                                        <p:cTn id="13"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anim calcmode="lin" valueType="num">
                                      <p:cBhvr additive="base">
                                        <p:cTn id="19"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3">
                                            <p:txEl>
                                              <p:pRg st="6" end="6"/>
                                            </p:txEl>
                                          </p:spTgt>
                                        </p:tgtEl>
                                        <p:attrNameLst>
                                          <p:attrName>style.visibility</p:attrName>
                                        </p:attrNameLst>
                                      </p:cBhvr>
                                      <p:to>
                                        <p:strVal val="visible"/>
                                      </p:to>
                                    </p:set>
                                    <p:anim calcmode="lin" valueType="num">
                                      <p:cBhvr additive="base">
                                        <p:cTn id="25"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anim calcmode="lin" valueType="num">
                                      <p:cBhvr additive="base">
                                        <p:cTn id="29" dur="5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23">
                                            <p:txEl>
                                              <p:pRg st="8" end="8"/>
                                            </p:txEl>
                                          </p:spTgt>
                                        </p:tgtEl>
                                        <p:attrNameLst>
                                          <p:attrName>style.visibility</p:attrName>
                                        </p:attrNameLst>
                                      </p:cBhvr>
                                      <p:to>
                                        <p:strVal val="visible"/>
                                      </p:to>
                                    </p:set>
                                    <p:anim calcmode="lin" valueType="num">
                                      <p:cBhvr additive="base">
                                        <p:cTn id="33" dur="5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2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23">
                                            <p:txEl>
                                              <p:pRg st="9" end="9"/>
                                            </p:txEl>
                                          </p:spTgt>
                                        </p:tgtEl>
                                        <p:attrNameLst>
                                          <p:attrName>style.visibility</p:attrName>
                                        </p:attrNameLst>
                                      </p:cBhvr>
                                      <p:to>
                                        <p:strVal val="visible"/>
                                      </p:to>
                                    </p:set>
                                    <p:anim calcmode="lin" valueType="num">
                                      <p:cBhvr additive="base">
                                        <p:cTn id="37" dur="5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 calcmode="lin" valueType="num">
                                      <p:cBhvr additive="base">
                                        <p:cTn id="41" dur="500" fill="hold"/>
                                        <p:tgtEl>
                                          <p:spTgt spid="3072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2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23">
                                            <p:txEl>
                                              <p:pRg st="11" end="11"/>
                                            </p:txEl>
                                          </p:spTgt>
                                        </p:tgtEl>
                                        <p:attrNameLst>
                                          <p:attrName>style.visibility</p:attrName>
                                        </p:attrNameLst>
                                      </p:cBhvr>
                                      <p:to>
                                        <p:strVal val="visible"/>
                                      </p:to>
                                    </p:set>
                                    <p:anim calcmode="lin" valueType="num">
                                      <p:cBhvr additive="base">
                                        <p:cTn id="45" dur="500" fill="hold"/>
                                        <p:tgtEl>
                                          <p:spTgt spid="3072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072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0723">
                                            <p:txEl>
                                              <p:pRg st="12" end="12"/>
                                            </p:txEl>
                                          </p:spTgt>
                                        </p:tgtEl>
                                        <p:attrNameLst>
                                          <p:attrName>style.visibility</p:attrName>
                                        </p:attrNameLst>
                                      </p:cBhvr>
                                      <p:to>
                                        <p:strVal val="visible"/>
                                      </p:to>
                                    </p:set>
                                    <p:anim calcmode="lin" valueType="num">
                                      <p:cBhvr additive="base">
                                        <p:cTn id="49" dur="500" fill="hold"/>
                                        <p:tgtEl>
                                          <p:spTgt spid="3072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2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79388" y="1125538"/>
            <a:ext cx="8507412" cy="5472112"/>
          </a:xfrm>
        </p:spPr>
        <p:txBody>
          <a:bodyPr/>
          <a:lstStyle/>
          <a:p>
            <a:pPr eaLnBrk="1" hangingPunct="1">
              <a:buFontTx/>
              <a:buNone/>
            </a:pPr>
            <a:r>
              <a:rPr lang="en-US" altLang="zh-CN" sz="2800" b="1" dirty="0" smtClean="0">
                <a:solidFill>
                  <a:srgbClr val="0000CC"/>
                </a:solidFill>
              </a:rPr>
              <a:t>2</a:t>
            </a:r>
            <a:r>
              <a:rPr lang="zh-CN" altLang="en-US" sz="2800" b="1" dirty="0" smtClean="0">
                <a:solidFill>
                  <a:srgbClr val="0000CC"/>
                </a:solidFill>
              </a:rPr>
              <a:t>、构造函数的特点</a:t>
            </a:r>
            <a:endParaRPr lang="zh-CN" altLang="en-US" sz="2800" b="1" dirty="0" smtClean="0">
              <a:solidFill>
                <a:srgbClr val="0000CC"/>
              </a:solidFill>
            </a:endParaRPr>
          </a:p>
          <a:p>
            <a:pPr marL="914400" lvl="1" indent="-457200">
              <a:buFont typeface="宋体" pitchFamily="2" charset="-122"/>
              <a:buAutoNum type="circleNumDbPlain"/>
            </a:pPr>
            <a:r>
              <a:rPr lang="zh-CN" altLang="zh-CN" sz="2400" b="1" dirty="0" smtClean="0"/>
              <a:t>构造函数与类同名，并且没有返回类型；</a:t>
            </a:r>
            <a:endParaRPr lang="zh-CN" altLang="zh-CN" sz="2400" b="1" dirty="0" smtClean="0"/>
          </a:p>
          <a:p>
            <a:pPr marL="914400" lvl="1" indent="-457200">
              <a:buFont typeface="宋体" pitchFamily="2" charset="-122"/>
              <a:buAutoNum type="circleNumDbPlain"/>
            </a:pPr>
            <a:r>
              <a:rPr lang="zh-CN" altLang="zh-CN" sz="2400" b="1" dirty="0" smtClean="0"/>
              <a:t>构造函数可以被重载；</a:t>
            </a:r>
            <a:endParaRPr lang="zh-CN" altLang="zh-CN" sz="2400" b="1" dirty="0" smtClean="0"/>
          </a:p>
          <a:p>
            <a:pPr marL="914400" lvl="1" indent="-457200">
              <a:buFont typeface="宋体" pitchFamily="2" charset="-122"/>
              <a:buAutoNum type="circleNumDbPlain"/>
            </a:pPr>
            <a:r>
              <a:rPr lang="zh-CN" altLang="zh-CN" sz="2400" b="1" dirty="0" smtClean="0"/>
              <a:t>构造函数由系统自动调用，不允许在程序中显式调用；</a:t>
            </a:r>
            <a:endParaRPr lang="zh-CN" altLang="zh-CN" sz="2400" b="1" dirty="0" smtClean="0"/>
          </a:p>
          <a:p>
            <a:pPr marL="914400" lvl="1" indent="-457200">
              <a:buFont typeface="宋体" pitchFamily="2" charset="-122"/>
              <a:buAutoNum type="circleNumDbPlain"/>
            </a:pPr>
            <a:r>
              <a:rPr lang="zh-CN" altLang="zh-CN" sz="2400" b="1" dirty="0" smtClean="0"/>
              <a:t>构造函数不能被声明为</a:t>
            </a:r>
            <a:r>
              <a:rPr lang="en-US" altLang="zh-CN" sz="2400" b="1" dirty="0" err="1" smtClean="0"/>
              <a:t>const</a:t>
            </a:r>
            <a:r>
              <a:rPr lang="zh-CN" altLang="zh-CN" sz="2400" b="1" dirty="0" smtClean="0"/>
              <a:t>函数。</a:t>
            </a:r>
            <a:endParaRPr lang="zh-CN" altLang="zh-CN" sz="2400" b="1" dirty="0" smtClean="0"/>
          </a:p>
          <a:p>
            <a:pPr eaLnBrk="1" hangingPunct="1">
              <a:buFontTx/>
              <a:buNone/>
            </a:pPr>
            <a:r>
              <a:rPr lang="en-US" altLang="zh-CN" sz="2800" b="1" dirty="0" smtClean="0">
                <a:solidFill>
                  <a:srgbClr val="0000CC"/>
                </a:solidFill>
              </a:rPr>
              <a:t>3．</a:t>
            </a:r>
            <a:r>
              <a:rPr lang="zh-CN" altLang="zh-CN" sz="2800" b="1" dirty="0" smtClean="0">
                <a:solidFill>
                  <a:srgbClr val="0000CC"/>
                </a:solidFill>
              </a:rPr>
              <a:t>类内初始值和构造函数的执行时机</a:t>
            </a:r>
            <a:endParaRPr lang="zh-CN" altLang="en-US" sz="2800" b="1" dirty="0" smtClean="0">
              <a:solidFill>
                <a:srgbClr val="0000CC"/>
              </a:solidFill>
            </a:endParaRPr>
          </a:p>
          <a:p>
            <a:pPr marL="914400" lvl="1" indent="-457200">
              <a:buFontTx/>
              <a:buNone/>
            </a:pPr>
            <a:r>
              <a:rPr lang="zh-CN" altLang="zh-CN" sz="2400" b="1" dirty="0" smtClean="0"/>
              <a:t>在用类定义对象时，将按以下次序</a:t>
            </a:r>
            <a:r>
              <a:rPr lang="zh-CN" altLang="en-US" sz="2400" b="1" dirty="0" smtClean="0">
                <a:solidFill>
                  <a:srgbClr val="FF0000"/>
                </a:solidFill>
              </a:rPr>
              <a:t>依次</a:t>
            </a:r>
            <a:r>
              <a:rPr lang="zh-CN" altLang="zh-CN" sz="2400" b="1" dirty="0" smtClean="0">
                <a:solidFill>
                  <a:srgbClr val="FF0000"/>
                </a:solidFill>
              </a:rPr>
              <a:t>执行</a:t>
            </a:r>
            <a:r>
              <a:rPr lang="zh-CN" altLang="zh-CN" sz="2400" b="1" dirty="0" smtClean="0"/>
              <a:t>：</a:t>
            </a:r>
            <a:endParaRPr lang="zh-CN" altLang="zh-CN" sz="2400" b="1" dirty="0" smtClean="0"/>
          </a:p>
          <a:p>
            <a:pPr marL="914400" lvl="1" indent="-457200">
              <a:buFontTx/>
              <a:buNone/>
            </a:pPr>
            <a:r>
              <a:rPr lang="zh-CN" altLang="zh-CN" sz="2400" b="1" dirty="0" smtClean="0"/>
              <a:t>① 编译器建立对象，</a:t>
            </a:r>
            <a:r>
              <a:rPr lang="zh-CN" altLang="zh-CN" sz="2400" b="1" dirty="0" smtClean="0">
                <a:solidFill>
                  <a:srgbClr val="FF0000"/>
                </a:solidFill>
              </a:rPr>
              <a:t>为数据成员分配内存空间</a:t>
            </a:r>
            <a:r>
              <a:rPr lang="zh-CN" altLang="zh-CN" sz="2400" b="1" dirty="0" smtClean="0"/>
              <a:t>；</a:t>
            </a:r>
            <a:endParaRPr lang="zh-CN" altLang="zh-CN" sz="2400" b="1" dirty="0" smtClean="0"/>
          </a:p>
          <a:p>
            <a:pPr marL="914400" lvl="1" indent="-457200">
              <a:buFontTx/>
              <a:buNone/>
            </a:pPr>
            <a:r>
              <a:rPr lang="zh-CN" altLang="zh-CN" sz="2400" b="1" dirty="0" smtClean="0"/>
              <a:t>② 若指定了数据成员的类内初始值，则用</a:t>
            </a:r>
            <a:r>
              <a:rPr lang="zh-CN" altLang="zh-CN" sz="2400" b="1" dirty="0" smtClean="0">
                <a:solidFill>
                  <a:srgbClr val="FF0000"/>
                </a:solidFill>
              </a:rPr>
              <a:t>类内初始值初始化数据成员；</a:t>
            </a:r>
            <a:endParaRPr lang="zh-CN" altLang="zh-CN" sz="2400" b="1" dirty="0" smtClean="0">
              <a:solidFill>
                <a:srgbClr val="FF0000"/>
              </a:solidFill>
            </a:endParaRPr>
          </a:p>
          <a:p>
            <a:pPr marL="914400" lvl="1" indent="-457200">
              <a:buFontTx/>
              <a:buNone/>
            </a:pPr>
            <a:r>
              <a:rPr lang="zh-CN" altLang="zh-CN" sz="2400" b="1" dirty="0" smtClean="0"/>
              <a:t>③ 根据定义对象时提供的参数匹配正确的构造函数，</a:t>
            </a:r>
            <a:r>
              <a:rPr lang="zh-CN" altLang="zh-CN" sz="2400" b="1" dirty="0" smtClean="0">
                <a:solidFill>
                  <a:srgbClr val="FF0000"/>
                </a:solidFill>
              </a:rPr>
              <a:t>执行构造函数。</a:t>
            </a:r>
            <a:endParaRPr lang="en-US" altLang="zh-CN" b="1" dirty="0" smtClean="0"/>
          </a:p>
        </p:txBody>
      </p:sp>
      <p:sp>
        <p:nvSpPr>
          <p:cNvPr id="70658" name="Rectangle 2"/>
          <p:cNvSpPr>
            <a:spLocks noGrp="1" noChangeArrowheads="1"/>
          </p:cNvSpPr>
          <p:nvPr>
            <p:ph type="title"/>
          </p:nvPr>
        </p:nvSpPr>
        <p:spPr>
          <a:xfrm>
            <a:off x="457200" y="73025"/>
            <a:ext cx="8229600" cy="811213"/>
          </a:xfrm>
        </p:spPr>
        <p:txBody>
          <a:bodyPr/>
          <a:lstStyle/>
          <a:p>
            <a:pPr eaLnBrk="1" hangingPunct="1"/>
            <a:r>
              <a:rPr lang="en-US" altLang="zh-CN" b="1" smtClean="0"/>
              <a:t>3.6.1 </a:t>
            </a:r>
            <a:r>
              <a:rPr lang="zh-CN" altLang="en-US" b="1" smtClean="0">
                <a:solidFill>
                  <a:srgbClr val="0000CC"/>
                </a:solidFill>
              </a:rPr>
              <a:t>构造函数</a:t>
            </a:r>
            <a:r>
              <a:rPr lang="zh-CN" altLang="en-US" b="1" smtClean="0">
                <a:solidFill>
                  <a:srgbClr val="FF3300"/>
                </a:solidFill>
              </a:rPr>
              <a:t>和类内初始值</a:t>
            </a:r>
            <a:endParaRPr lang="zh-CN" altLang="en-US"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 calcmode="lin" valueType="num">
                                      <p:cBhvr additive="base">
                                        <p:cTn id="13"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anim calcmode="lin" valueType="num">
                                      <p:cBhvr additive="base">
                                        <p:cTn id="19"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1">
                                            <p:txEl>
                                              <p:pRg st="4" end="4"/>
                                            </p:txEl>
                                          </p:spTgt>
                                        </p:tgtEl>
                                        <p:attrNameLst>
                                          <p:attrName>style.visibility</p:attrName>
                                        </p:attrNameLst>
                                      </p:cBhvr>
                                      <p:to>
                                        <p:strVal val="visible"/>
                                      </p:to>
                                    </p:set>
                                    <p:anim calcmode="lin" valueType="num">
                                      <p:cBhvr additive="base">
                                        <p:cTn id="25"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71">
                                            <p:txEl>
                                              <p:pRg st="5" end="5"/>
                                            </p:txEl>
                                          </p:spTgt>
                                        </p:tgtEl>
                                        <p:attrNameLst>
                                          <p:attrName>style.visibility</p:attrName>
                                        </p:attrNameLst>
                                      </p:cBhvr>
                                      <p:to>
                                        <p:strVal val="visible"/>
                                      </p:to>
                                    </p:set>
                                    <p:anim calcmode="lin" valueType="num">
                                      <p:cBhvr additive="base">
                                        <p:cTn id="31"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 calcmode="lin" valueType="num">
                                      <p:cBhvr additive="base">
                                        <p:cTn id="37"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2771">
                                            <p:txEl>
                                              <p:pRg st="7" end="7"/>
                                            </p:txEl>
                                          </p:spTgt>
                                        </p:tgtEl>
                                        <p:attrNameLst>
                                          <p:attrName>style.visibility</p:attrName>
                                        </p:attrNameLst>
                                      </p:cBhvr>
                                      <p:to>
                                        <p:strVal val="visible"/>
                                      </p:to>
                                    </p:set>
                                    <p:anim calcmode="lin" valueType="num">
                                      <p:cBhvr additive="base">
                                        <p:cTn id="43"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2771">
                                            <p:txEl>
                                              <p:pRg st="8" end="8"/>
                                            </p:txEl>
                                          </p:spTgt>
                                        </p:tgtEl>
                                        <p:attrNameLst>
                                          <p:attrName>style.visibility</p:attrName>
                                        </p:attrNameLst>
                                      </p:cBhvr>
                                      <p:to>
                                        <p:strVal val="visible"/>
                                      </p:to>
                                    </p:set>
                                    <p:anim calcmode="lin" valueType="num">
                                      <p:cBhvr additive="base">
                                        <p:cTn id="49"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27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2771">
                                            <p:txEl>
                                              <p:pRg st="9" end="9"/>
                                            </p:txEl>
                                          </p:spTgt>
                                        </p:tgtEl>
                                        <p:attrNameLst>
                                          <p:attrName>style.visibility</p:attrName>
                                        </p:attrNameLst>
                                      </p:cBhvr>
                                      <p:to>
                                        <p:strVal val="visible"/>
                                      </p:to>
                                    </p:set>
                                    <p:anim calcmode="lin" valueType="num">
                                      <p:cBhvr additive="base">
                                        <p:cTn id="55" dur="5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27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a:spLocks noGrp="1" noChangeArrowheads="1"/>
          </p:cNvSpPr>
          <p:nvPr>
            <p:ph type="body" idx="4294967295"/>
          </p:nvPr>
        </p:nvSpPr>
        <p:spPr>
          <a:xfrm>
            <a:off x="457200" y="1052513"/>
            <a:ext cx="8147050" cy="4897437"/>
          </a:xfrm>
        </p:spPr>
        <p:txBody>
          <a:bodyPr/>
          <a:lstStyle/>
          <a:p>
            <a:pPr eaLnBrk="1" hangingPunct="1">
              <a:lnSpc>
                <a:spcPct val="90000"/>
              </a:lnSpc>
              <a:buFontTx/>
              <a:buNone/>
            </a:pPr>
            <a:r>
              <a:rPr lang="en-US" altLang="zh-CN" sz="2800" b="1" dirty="0" smtClean="0">
                <a:solidFill>
                  <a:srgbClr val="0000CC"/>
                </a:solidFill>
              </a:rPr>
              <a:t>4</a:t>
            </a:r>
            <a:r>
              <a:rPr lang="zh-CN" altLang="en-US" sz="2800" b="1" dirty="0" smtClean="0">
                <a:solidFill>
                  <a:srgbClr val="0000CC"/>
                </a:solidFill>
              </a:rPr>
              <a:t>．构造函数的调用</a:t>
            </a:r>
            <a:endParaRPr lang="zh-CN" altLang="en-US" sz="2800" b="1" dirty="0" smtClean="0">
              <a:solidFill>
                <a:srgbClr val="0000CC"/>
              </a:solidFill>
            </a:endParaRPr>
          </a:p>
          <a:p>
            <a:pPr eaLnBrk="1" hangingPunct="1">
              <a:lnSpc>
                <a:spcPct val="90000"/>
              </a:lnSpc>
            </a:pPr>
            <a:endParaRPr lang="zh-CN" altLang="en-US" sz="2800" b="1" dirty="0" smtClean="0"/>
          </a:p>
          <a:p>
            <a:pPr lvl="1" eaLnBrk="1" hangingPunct="1">
              <a:lnSpc>
                <a:spcPct val="90000"/>
              </a:lnSpc>
            </a:pPr>
            <a:r>
              <a:rPr lang="zh-CN" altLang="en-US" sz="2400" b="1" dirty="0" smtClean="0"/>
              <a:t>只能在定义对象时，由系统自动调用！</a:t>
            </a:r>
            <a:endParaRPr lang="zh-CN" altLang="en-US" sz="2400" b="1" dirty="0" smtClean="0"/>
          </a:p>
          <a:p>
            <a:pPr lvl="1" eaLnBrk="1" hangingPunct="1">
              <a:lnSpc>
                <a:spcPct val="90000"/>
              </a:lnSpc>
            </a:pPr>
            <a:r>
              <a:rPr lang="zh-CN" altLang="en-US" sz="2400" b="1" dirty="0" smtClean="0"/>
              <a:t>调用形式：</a:t>
            </a:r>
            <a:br>
              <a:rPr lang="zh-CN" altLang="en-US" sz="2400" b="1" dirty="0" smtClean="0"/>
            </a:br>
            <a:r>
              <a:rPr lang="zh-CN" altLang="en-US" sz="2400" b="1" dirty="0" smtClean="0">
                <a:solidFill>
                  <a:srgbClr val="0000CC"/>
                </a:solidFill>
              </a:rPr>
              <a:t>类名    对象名（参数表）；</a:t>
            </a:r>
            <a:endParaRPr lang="zh-CN" altLang="en-US" sz="2400" b="1" dirty="0" smtClean="0">
              <a:solidFill>
                <a:srgbClr val="0000CC"/>
              </a:solidFill>
            </a:endParaRPr>
          </a:p>
          <a:p>
            <a:pPr lvl="2" eaLnBrk="1" hangingPunct="1">
              <a:lnSpc>
                <a:spcPct val="90000"/>
              </a:lnSpc>
            </a:pPr>
            <a:r>
              <a:rPr lang="zh-CN" altLang="en-US" sz="2000" b="1" dirty="0" smtClean="0">
                <a:solidFill>
                  <a:srgbClr val="FF3300"/>
                </a:solidFill>
              </a:rPr>
              <a:t>系统将根据参数表调用某个构造函数</a:t>
            </a:r>
            <a:endParaRPr lang="zh-CN" altLang="en-US" sz="2000" b="1" dirty="0" smtClean="0">
              <a:solidFill>
                <a:srgbClr val="FF3300"/>
              </a:solidFill>
            </a:endParaRPr>
          </a:p>
          <a:p>
            <a:pPr lvl="2" eaLnBrk="1" hangingPunct="1">
              <a:lnSpc>
                <a:spcPct val="90000"/>
              </a:lnSpc>
            </a:pPr>
            <a:r>
              <a:rPr lang="zh-CN" altLang="en-US" sz="2000" b="1" dirty="0" smtClean="0">
                <a:solidFill>
                  <a:srgbClr val="FF3300"/>
                </a:solidFill>
              </a:rPr>
              <a:t>若无参数表将调用不需参数的构造函数</a:t>
            </a:r>
            <a:r>
              <a:rPr lang="en-US" altLang="zh-CN" sz="2000" b="1" dirty="0" smtClean="0">
                <a:solidFill>
                  <a:srgbClr val="0000CC"/>
                </a:solidFill>
              </a:rPr>
              <a:t>(</a:t>
            </a:r>
            <a:r>
              <a:rPr lang="zh-CN" altLang="en-US" sz="2000" b="1" dirty="0" smtClean="0">
                <a:solidFill>
                  <a:srgbClr val="0000CC"/>
                </a:solidFill>
              </a:rPr>
              <a:t>无参构造函数或所有参数均有默认值的构造函数</a:t>
            </a:r>
            <a:r>
              <a:rPr lang="en-US" altLang="zh-CN" sz="2000" b="1" dirty="0" smtClean="0">
                <a:solidFill>
                  <a:srgbClr val="0000CC"/>
                </a:solidFill>
              </a:rPr>
              <a:t>)</a:t>
            </a:r>
            <a:r>
              <a:rPr lang="zh-CN" altLang="en-US" sz="2000" b="1" dirty="0" smtClean="0">
                <a:solidFill>
                  <a:srgbClr val="0000CC"/>
                </a:solidFill>
              </a:rPr>
              <a:t>。</a:t>
            </a:r>
            <a:endParaRPr lang="zh-CN" altLang="en-US" sz="2000" b="1" dirty="0" smtClean="0">
              <a:solidFill>
                <a:srgbClr val="0000CC"/>
              </a:solidFill>
            </a:endParaRPr>
          </a:p>
          <a:p>
            <a:pPr lvl="1" eaLnBrk="1" hangingPunct="1">
              <a:lnSpc>
                <a:spcPct val="90000"/>
              </a:lnSpc>
              <a:buFontTx/>
              <a:buNone/>
            </a:pPr>
            <a:r>
              <a:rPr lang="zh-CN" altLang="en-US" sz="2400" b="1" dirty="0" smtClean="0">
                <a:solidFill>
                  <a:srgbClr val="FF3300"/>
                </a:solidFill>
              </a:rPr>
              <a:t>   </a:t>
            </a:r>
            <a:endParaRPr lang="zh-CN" altLang="en-US" sz="2400" b="1" dirty="0" smtClean="0">
              <a:solidFill>
                <a:srgbClr val="FF3300"/>
              </a:solidFill>
            </a:endParaRPr>
          </a:p>
          <a:p>
            <a:pPr lvl="1" eaLnBrk="1" hangingPunct="1">
              <a:lnSpc>
                <a:spcPct val="90000"/>
              </a:lnSpc>
            </a:pPr>
            <a:r>
              <a:rPr lang="zh-CN" altLang="en-US" sz="2400" b="1" dirty="0" smtClean="0"/>
              <a:t>不允许程序员在程序中</a:t>
            </a:r>
            <a:r>
              <a:rPr lang="zh-CN" altLang="en-US" sz="2400" b="1" dirty="0" smtClean="0">
                <a:solidFill>
                  <a:srgbClr val="0000CC"/>
                </a:solidFill>
              </a:rPr>
              <a:t>显示调用</a:t>
            </a:r>
            <a:r>
              <a:rPr lang="zh-CN" altLang="en-US" sz="2400" b="1" dirty="0" smtClean="0"/>
              <a:t>构造函数的名称，任何时候都不允许！</a:t>
            </a:r>
            <a:endParaRPr lang="zh-CN" altLang="en-US" sz="2400" b="1" dirty="0" smtClean="0"/>
          </a:p>
          <a:p>
            <a:pPr lvl="1" eaLnBrk="1" hangingPunct="1">
              <a:lnSpc>
                <a:spcPct val="90000"/>
              </a:lnSpc>
            </a:pPr>
            <a:endParaRPr lang="en-US" altLang="zh-CN" sz="2400" b="1" dirty="0" smtClean="0"/>
          </a:p>
        </p:txBody>
      </p:sp>
      <p:sp>
        <p:nvSpPr>
          <p:cNvPr id="4" name="Rectangle 2"/>
          <p:cNvSpPr txBox="1">
            <a:spLocks noChangeArrowheads="1"/>
          </p:cNvSpPr>
          <p:nvPr/>
        </p:nvSpPr>
        <p:spPr>
          <a:xfrm>
            <a:off x="457200" y="73025"/>
            <a:ext cx="8229600" cy="8112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a:t>3.6.1 </a:t>
            </a:r>
            <a:r>
              <a:rPr lang="zh-CN" altLang="en-US" b="1" kern="0">
                <a:solidFill>
                  <a:srgbClr val="0000CC"/>
                </a:solidFill>
              </a:rPr>
              <a:t>构造函数</a:t>
            </a:r>
            <a:r>
              <a:rPr lang="zh-CN" altLang="en-US" b="1" kern="0">
                <a:solidFill>
                  <a:srgbClr val="FF3300"/>
                </a:solidFill>
              </a:rPr>
              <a:t>和类内初始值</a:t>
            </a:r>
            <a:endParaRPr lang="zh-CN" altLang="en-US" b="1" kern="0" dirty="0">
              <a:solidFill>
                <a:srgbClr val="FF3300"/>
              </a:solidFill>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179388" y="836613"/>
            <a:ext cx="8753475" cy="5040312"/>
          </a:xfrm>
        </p:spPr>
        <p:txBody>
          <a:bodyPr/>
          <a:lstStyle/>
          <a:p>
            <a:pPr marL="0" indent="0" eaLnBrk="1" hangingPunct="1">
              <a:lnSpc>
                <a:spcPct val="80000"/>
              </a:lnSpc>
              <a:buFontTx/>
              <a:buNone/>
            </a:pPr>
            <a:r>
              <a:rPr lang="en-US" altLang="zh-CN" sz="1800" b="1" dirty="0" smtClean="0">
                <a:solidFill>
                  <a:srgbClr val="FF0000"/>
                </a:solidFill>
              </a:rPr>
              <a:t>【</a:t>
            </a:r>
            <a:r>
              <a:rPr lang="zh-CN" altLang="en-US" sz="1800" b="1" dirty="0" smtClean="0">
                <a:solidFill>
                  <a:srgbClr val="FF0000"/>
                </a:solidFill>
              </a:rPr>
              <a:t>例</a:t>
            </a:r>
            <a:r>
              <a:rPr lang="en-US" altLang="zh-CN" sz="1800" b="1" dirty="0" smtClean="0">
                <a:solidFill>
                  <a:srgbClr val="FF0000"/>
                </a:solidFill>
              </a:rPr>
              <a:t>3-6】  </a:t>
            </a:r>
            <a:r>
              <a:rPr lang="zh-CN" altLang="en-US" sz="1800" b="1" dirty="0" smtClean="0">
                <a:solidFill>
                  <a:srgbClr val="FF0000"/>
                </a:solidFill>
              </a:rPr>
              <a:t>一个桌子类的构造函数和类内初始值。</a:t>
            </a:r>
            <a:endParaRPr lang="zh-CN" altLang="en-US" sz="1800" b="1" dirty="0" smtClean="0">
              <a:solidFill>
                <a:srgbClr val="FF0000"/>
              </a:solidFill>
            </a:endParaRPr>
          </a:p>
          <a:p>
            <a:pPr marL="0" indent="0">
              <a:buFontTx/>
              <a:buNone/>
            </a:pPr>
            <a:r>
              <a:rPr lang="en-US" altLang="zh-CN" sz="1600" b="1" dirty="0" smtClean="0"/>
              <a:t>#include &lt;</a:t>
            </a:r>
            <a:r>
              <a:rPr lang="en-US" altLang="zh-CN" sz="1600" b="1" dirty="0" err="1" smtClean="0"/>
              <a:t>iostream</a:t>
            </a:r>
            <a:r>
              <a:rPr lang="en-US" altLang="zh-CN" sz="1600" b="1" dirty="0" smtClean="0"/>
              <a:t>&gt;</a:t>
            </a:r>
            <a:endParaRPr lang="zh-CN" altLang="zh-CN" sz="1600" b="1" dirty="0" smtClean="0"/>
          </a:p>
          <a:p>
            <a:pPr marL="0" indent="0">
              <a:buFontTx/>
              <a:buNone/>
            </a:pPr>
            <a:r>
              <a:rPr lang="en-US" altLang="zh-CN" sz="1600" b="1" dirty="0" smtClean="0"/>
              <a:t>using namespace </a:t>
            </a:r>
            <a:r>
              <a:rPr lang="en-US" altLang="zh-CN" sz="1600" b="1" dirty="0" err="1" smtClean="0"/>
              <a:t>std</a:t>
            </a:r>
            <a:r>
              <a:rPr lang="en-US" altLang="zh-CN" sz="1600" b="1" dirty="0" smtClean="0"/>
              <a:t>;</a:t>
            </a:r>
            <a:endParaRPr lang="zh-CN" altLang="zh-CN" sz="1600" b="1" dirty="0" smtClean="0"/>
          </a:p>
          <a:p>
            <a:pPr marL="0" indent="0">
              <a:buFontTx/>
              <a:buNone/>
            </a:pPr>
            <a:r>
              <a:rPr lang="en-US" altLang="zh-CN" sz="1600" b="1" dirty="0" smtClean="0"/>
              <a:t>class Desk {</a:t>
            </a:r>
            <a:endParaRPr lang="zh-CN" altLang="zh-CN" sz="1600" b="1" dirty="0" smtClean="0"/>
          </a:p>
          <a:p>
            <a:pPr marL="0" indent="0">
              <a:buFontTx/>
              <a:buNone/>
            </a:pPr>
            <a:r>
              <a:rPr lang="en-US" altLang="zh-CN" sz="1600" b="1" dirty="0" smtClean="0"/>
              <a:t>public:</a:t>
            </a:r>
            <a:endParaRPr lang="zh-CN" altLang="zh-CN" sz="1600" b="1" dirty="0" smtClean="0"/>
          </a:p>
          <a:p>
            <a:pPr marL="0" indent="0">
              <a:buFontTx/>
              <a:buNone/>
            </a:pPr>
            <a:r>
              <a:rPr lang="en-US" altLang="zh-CN" sz="1600" b="1" dirty="0" smtClean="0"/>
              <a:t>	</a:t>
            </a:r>
            <a:r>
              <a:rPr lang="en-US" altLang="zh-CN" sz="1600" b="1" dirty="0" smtClean="0">
                <a:solidFill>
                  <a:srgbClr val="FF0000"/>
                </a:solidFill>
              </a:rPr>
              <a:t>Desk(</a:t>
            </a:r>
            <a:r>
              <a:rPr lang="en-US" altLang="zh-CN" sz="1600" b="1" dirty="0" err="1" smtClean="0">
                <a:solidFill>
                  <a:srgbClr val="FF0000"/>
                </a:solidFill>
              </a:rPr>
              <a:t>int</a:t>
            </a:r>
            <a:r>
              <a:rPr lang="en-US" altLang="zh-CN" sz="1600" b="1" dirty="0" smtClean="0">
                <a:solidFill>
                  <a:srgbClr val="FF0000"/>
                </a:solidFill>
              </a:rPr>
              <a:t>, </a:t>
            </a:r>
            <a:r>
              <a:rPr lang="en-US" altLang="zh-CN" sz="1600" b="1" dirty="0" err="1" smtClean="0">
                <a:solidFill>
                  <a:srgbClr val="FF0000"/>
                </a:solidFill>
              </a:rPr>
              <a:t>int</a:t>
            </a:r>
            <a:r>
              <a:rPr lang="en-US" altLang="zh-CN" sz="1600" b="1" dirty="0" smtClean="0">
                <a:solidFill>
                  <a:srgbClr val="FF0000"/>
                </a:solidFill>
              </a:rPr>
              <a:t>);</a:t>
            </a:r>
            <a:r>
              <a:rPr lang="en-US" altLang="zh-CN" sz="1600" b="1" dirty="0" smtClean="0"/>
              <a:t>		</a:t>
            </a:r>
            <a:r>
              <a:rPr lang="en-US" altLang="zh-CN" sz="1600" b="1" dirty="0" smtClean="0">
                <a:solidFill>
                  <a:srgbClr val="0000CC"/>
                </a:solidFill>
              </a:rPr>
              <a:t>//</a:t>
            </a:r>
            <a:r>
              <a:rPr lang="zh-CN" altLang="zh-CN" sz="1600" b="1" dirty="0" smtClean="0">
                <a:solidFill>
                  <a:srgbClr val="0000CC"/>
                </a:solidFill>
              </a:rPr>
              <a:t>构造函数声明</a:t>
            </a:r>
            <a:r>
              <a:rPr lang="en-US" altLang="zh-CN" sz="1600" b="1" dirty="0" smtClean="0"/>
              <a:t>					void  </a:t>
            </a:r>
            <a:r>
              <a:rPr lang="en-US" altLang="zh-CN" sz="1600" b="1" dirty="0" err="1" smtClean="0"/>
              <a:t>outData</a:t>
            </a:r>
            <a:r>
              <a:rPr lang="en-US" altLang="zh-CN" sz="1600" b="1" dirty="0" smtClean="0"/>
              <a:t>() {</a:t>
            </a:r>
            <a:endParaRPr lang="zh-CN" altLang="zh-CN" sz="1600" b="1" dirty="0" smtClean="0"/>
          </a:p>
          <a:p>
            <a:pPr marL="0" indent="0">
              <a:buFontTx/>
              <a:buNone/>
            </a:pPr>
            <a:r>
              <a:rPr lang="en-US" altLang="zh-CN" sz="1600" b="1" dirty="0" smtClean="0"/>
              <a:t>	</a:t>
            </a:r>
            <a:r>
              <a:rPr lang="en-US" altLang="zh-CN" sz="1600" b="1" dirty="0" err="1" smtClean="0"/>
              <a:t>cout</a:t>
            </a:r>
            <a:r>
              <a:rPr lang="en-US" altLang="zh-CN" sz="1600" b="1" dirty="0" smtClean="0"/>
              <a:t> &lt;&lt; "Wight= " &lt;&lt; weight &lt;&lt; "\</a:t>
            </a:r>
            <a:r>
              <a:rPr lang="en-US" altLang="zh-CN" sz="1600" b="1" dirty="0" err="1" smtClean="0"/>
              <a:t>tHeight</a:t>
            </a:r>
            <a:r>
              <a:rPr lang="en-US" altLang="zh-CN" sz="1600" b="1" dirty="0" smtClean="0"/>
              <a:t>=" &lt;&lt; high &lt;&lt; </a:t>
            </a:r>
            <a:r>
              <a:rPr lang="en-US" altLang="zh-CN" sz="1600" b="1" dirty="0" err="1" smtClean="0"/>
              <a:t>endl</a:t>
            </a:r>
            <a:r>
              <a:rPr lang="en-US" altLang="zh-CN" sz="1600" b="1" dirty="0" smtClean="0"/>
              <a:t>;</a:t>
            </a:r>
            <a:endParaRPr lang="zh-CN" altLang="zh-CN" sz="1600" b="1" dirty="0" smtClean="0"/>
          </a:p>
          <a:p>
            <a:pPr marL="0" indent="0">
              <a:buFontTx/>
              <a:buNone/>
            </a:pPr>
            <a:r>
              <a:rPr lang="en-US" altLang="zh-CN" sz="1600" b="1" dirty="0" smtClean="0"/>
              <a:t>	</a:t>
            </a:r>
            <a:r>
              <a:rPr lang="en-US" altLang="zh-CN" sz="1600" b="1" dirty="0" err="1" smtClean="0"/>
              <a:t>cout</a:t>
            </a:r>
            <a:r>
              <a:rPr lang="en-US" altLang="zh-CN" sz="1600" b="1" dirty="0" smtClean="0"/>
              <a:t> &lt;&lt; "</a:t>
            </a:r>
            <a:r>
              <a:rPr lang="en-US" altLang="zh-CN" sz="1600" b="1" dirty="0" err="1" smtClean="0"/>
              <a:t>Lenght</a:t>
            </a:r>
            <a:r>
              <a:rPr lang="en-US" altLang="zh-CN" sz="1600" b="1" dirty="0" smtClean="0"/>
              <a:t>=" &lt;&lt; length &lt;&lt; "\</a:t>
            </a:r>
            <a:r>
              <a:rPr lang="en-US" altLang="zh-CN" sz="1600" b="1" dirty="0" err="1" smtClean="0"/>
              <a:t>tWidth</a:t>
            </a:r>
            <a:r>
              <a:rPr lang="en-US" altLang="zh-CN" sz="1600" b="1" dirty="0" smtClean="0"/>
              <a:t>=" &lt;&lt; width &lt;&lt; </a:t>
            </a:r>
            <a:r>
              <a:rPr lang="en-US" altLang="zh-CN" sz="1600" b="1" dirty="0" err="1" smtClean="0"/>
              <a:t>endl</a:t>
            </a:r>
            <a:r>
              <a:rPr lang="en-US" altLang="zh-CN" sz="1600" b="1" dirty="0" smtClean="0"/>
              <a:t>;</a:t>
            </a:r>
            <a:endParaRPr lang="zh-CN" altLang="zh-CN" sz="1600" b="1" dirty="0" smtClean="0"/>
          </a:p>
          <a:p>
            <a:pPr marL="0" indent="0">
              <a:buFontTx/>
              <a:buNone/>
            </a:pPr>
            <a:r>
              <a:rPr lang="en-US" altLang="zh-CN" sz="1600" b="1" dirty="0" smtClean="0"/>
              <a:t>	}</a:t>
            </a:r>
            <a:endParaRPr lang="zh-CN" altLang="zh-CN" sz="1600" b="1" dirty="0" smtClean="0"/>
          </a:p>
          <a:p>
            <a:pPr marL="0" indent="0">
              <a:buFontTx/>
              <a:buNone/>
            </a:pPr>
            <a:r>
              <a:rPr lang="en-US" altLang="zh-CN" sz="1600" b="1" dirty="0" smtClean="0"/>
              <a:t>private:</a:t>
            </a:r>
            <a:endParaRPr lang="zh-CN" altLang="zh-CN" sz="1600" b="1" dirty="0" smtClean="0"/>
          </a:p>
          <a:p>
            <a:pPr marL="0" indent="0">
              <a:buFontTx/>
              <a:buNone/>
            </a:pPr>
            <a:r>
              <a:rPr lang="en-US" altLang="zh-CN" sz="1600" b="1" dirty="0" smtClean="0"/>
              <a:t>	</a:t>
            </a:r>
            <a:r>
              <a:rPr lang="en-US" altLang="zh-CN" sz="1600" b="1" dirty="0" err="1" smtClean="0"/>
              <a:t>int</a:t>
            </a:r>
            <a:r>
              <a:rPr lang="en-US" altLang="zh-CN" sz="1600" b="1" dirty="0" smtClean="0"/>
              <a:t> </a:t>
            </a:r>
            <a:r>
              <a:rPr lang="en-US" altLang="zh-CN" sz="1600" b="1" dirty="0" err="1" smtClean="0"/>
              <a:t>width,length</a:t>
            </a:r>
            <a:r>
              <a:rPr lang="en-US" altLang="zh-CN" sz="1600" b="1" dirty="0" smtClean="0"/>
              <a:t>, </a:t>
            </a:r>
            <a:r>
              <a:rPr lang="en-US" altLang="zh-CN" sz="1600" b="1" dirty="0" smtClean="0">
                <a:solidFill>
                  <a:srgbClr val="FF0000"/>
                </a:solidFill>
              </a:rPr>
              <a:t>weight=2, high=3;</a:t>
            </a:r>
            <a:endParaRPr lang="zh-CN" altLang="zh-CN" sz="1600" b="1" dirty="0" smtClean="0">
              <a:solidFill>
                <a:srgbClr val="FF0000"/>
              </a:solidFill>
            </a:endParaRPr>
          </a:p>
          <a:p>
            <a:pPr marL="0" indent="0">
              <a:buFontTx/>
              <a:buNone/>
            </a:pPr>
            <a:r>
              <a:rPr lang="en-US" altLang="zh-CN" sz="1600" b="1" dirty="0" smtClean="0"/>
              <a:t>};</a:t>
            </a:r>
            <a:endParaRPr lang="zh-CN" altLang="zh-CN" sz="1600" b="1" dirty="0" smtClean="0"/>
          </a:p>
          <a:p>
            <a:pPr marL="0" indent="0">
              <a:buFontTx/>
              <a:buNone/>
            </a:pPr>
            <a:r>
              <a:rPr lang="en-US" altLang="zh-CN" sz="1600" b="1" dirty="0" smtClean="0">
                <a:solidFill>
                  <a:srgbClr val="FF0000"/>
                </a:solidFill>
              </a:rPr>
              <a:t>Desk::Desk(</a:t>
            </a:r>
            <a:r>
              <a:rPr lang="en-US" altLang="zh-CN" sz="1600" b="1" dirty="0" err="1" smtClean="0">
                <a:solidFill>
                  <a:srgbClr val="FF0000"/>
                </a:solidFill>
              </a:rPr>
              <a:t>int</a:t>
            </a:r>
            <a:r>
              <a:rPr lang="en-US" altLang="zh-CN" sz="1600" b="1" dirty="0" smtClean="0">
                <a:solidFill>
                  <a:srgbClr val="FF0000"/>
                </a:solidFill>
              </a:rPr>
              <a:t> w, </a:t>
            </a:r>
            <a:r>
              <a:rPr lang="en-US" altLang="zh-CN" sz="1600" b="1" dirty="0" err="1" smtClean="0">
                <a:solidFill>
                  <a:srgbClr val="FF0000"/>
                </a:solidFill>
              </a:rPr>
              <a:t>int</a:t>
            </a:r>
            <a:r>
              <a:rPr lang="en-US" altLang="zh-CN" sz="1600" b="1" dirty="0" smtClean="0">
                <a:solidFill>
                  <a:srgbClr val="FF0000"/>
                </a:solidFill>
              </a:rPr>
              <a:t> h) </a:t>
            </a:r>
            <a:r>
              <a:rPr lang="en-US" altLang="zh-CN" sz="1600" b="1" dirty="0" smtClean="0"/>
              <a:t>{		</a:t>
            </a:r>
            <a:r>
              <a:rPr lang="en-US" altLang="zh-CN" sz="1600" b="1" dirty="0" smtClean="0">
                <a:solidFill>
                  <a:srgbClr val="0000CC"/>
                </a:solidFill>
              </a:rPr>
              <a:t>//</a:t>
            </a:r>
            <a:r>
              <a:rPr lang="zh-CN" altLang="zh-CN" sz="1600" b="1" dirty="0" smtClean="0">
                <a:solidFill>
                  <a:srgbClr val="0000CC"/>
                </a:solidFill>
              </a:rPr>
              <a:t>构造函数定义</a:t>
            </a:r>
            <a:r>
              <a:rPr lang="en-US" altLang="zh-CN" sz="1600" b="1" dirty="0" smtClean="0"/>
              <a:t>					width = w;    length = h;</a:t>
            </a:r>
            <a:endParaRPr lang="zh-CN" altLang="zh-CN" sz="1600" b="1" dirty="0" smtClean="0"/>
          </a:p>
          <a:p>
            <a:pPr marL="0" indent="0">
              <a:buFontTx/>
              <a:buNone/>
            </a:pPr>
            <a:r>
              <a:rPr lang="en-US" altLang="zh-CN" sz="1600" b="1" dirty="0" smtClean="0"/>
              <a:t>	</a:t>
            </a:r>
            <a:r>
              <a:rPr lang="en-US" altLang="zh-CN" sz="1600" b="1" dirty="0" err="1" smtClean="0"/>
              <a:t>cout</a:t>
            </a:r>
            <a:r>
              <a:rPr lang="en-US" altLang="zh-CN" sz="1600" b="1" dirty="0" smtClean="0"/>
              <a:t> &lt;&lt; "call constructor  !" &lt;&lt; </a:t>
            </a:r>
            <a:r>
              <a:rPr lang="en-US" altLang="zh-CN" sz="1600" b="1" dirty="0" err="1" smtClean="0"/>
              <a:t>endl</a:t>
            </a:r>
            <a:r>
              <a:rPr lang="en-US" altLang="zh-CN" sz="1600" b="1" dirty="0" smtClean="0"/>
              <a:t>;</a:t>
            </a:r>
            <a:endParaRPr lang="zh-CN" altLang="zh-CN" sz="1600" b="1" dirty="0" smtClean="0"/>
          </a:p>
          <a:p>
            <a:pPr marL="0" indent="0">
              <a:buFontTx/>
              <a:buNone/>
            </a:pPr>
            <a:r>
              <a:rPr lang="en-US" altLang="zh-CN" sz="1600" b="1" dirty="0" smtClean="0"/>
              <a:t>}</a:t>
            </a:r>
            <a:endParaRPr lang="zh-CN" altLang="zh-CN" sz="1600" b="1" dirty="0" smtClean="0"/>
          </a:p>
          <a:p>
            <a:pPr marL="0" indent="0">
              <a:buFontTx/>
              <a:buNone/>
            </a:pPr>
            <a:r>
              <a:rPr lang="en-US" altLang="zh-CN" sz="1600" b="1" dirty="0" smtClean="0"/>
              <a:t>void main() {</a:t>
            </a:r>
            <a:endParaRPr lang="zh-CN" altLang="zh-CN" sz="1600" b="1" dirty="0" smtClean="0"/>
          </a:p>
          <a:p>
            <a:pPr marL="0" indent="0">
              <a:buFontTx/>
              <a:buNone/>
            </a:pPr>
            <a:r>
              <a:rPr lang="en-US" altLang="zh-CN" sz="1600" b="1" dirty="0" smtClean="0"/>
              <a:t>	Desk d(3, 5);</a:t>
            </a:r>
            <a:endParaRPr lang="zh-CN" altLang="zh-CN" sz="1600" b="1" dirty="0" smtClean="0"/>
          </a:p>
          <a:p>
            <a:pPr marL="0" indent="0">
              <a:buFontTx/>
              <a:buNone/>
            </a:pPr>
            <a:r>
              <a:rPr lang="en-US" altLang="zh-CN" sz="1600" b="1" dirty="0" smtClean="0"/>
              <a:t>	</a:t>
            </a:r>
            <a:r>
              <a:rPr lang="en-US" altLang="zh-CN" sz="1600" b="1" dirty="0" err="1" smtClean="0"/>
              <a:t>d.outData</a:t>
            </a:r>
            <a:r>
              <a:rPr lang="en-US" altLang="zh-CN" sz="1600" b="1" dirty="0" smtClean="0"/>
              <a:t>();</a:t>
            </a:r>
            <a:endParaRPr lang="zh-CN" altLang="zh-CN" sz="1600" b="1" dirty="0" smtClean="0"/>
          </a:p>
          <a:p>
            <a:pPr marL="0" indent="0">
              <a:buFontTx/>
              <a:buNone/>
            </a:pPr>
            <a:r>
              <a:rPr lang="en-US" altLang="zh-CN" sz="1600" b="1" dirty="0" smtClean="0"/>
              <a:t>}</a:t>
            </a:r>
            <a:endParaRPr lang="zh-CN" altLang="zh-CN" sz="1600" b="1" dirty="0" smtClean="0"/>
          </a:p>
        </p:txBody>
      </p:sp>
      <p:sp>
        <p:nvSpPr>
          <p:cNvPr id="72706" name="Rectangle 2"/>
          <p:cNvSpPr>
            <a:spLocks noGrp="1" noChangeArrowheads="1"/>
          </p:cNvSpPr>
          <p:nvPr>
            <p:ph type="title"/>
          </p:nvPr>
        </p:nvSpPr>
        <p:spPr>
          <a:xfrm>
            <a:off x="457200" y="73025"/>
            <a:ext cx="8229600" cy="811213"/>
          </a:xfrm>
        </p:spPr>
        <p:txBody>
          <a:bodyPr/>
          <a:lstStyle/>
          <a:p>
            <a:pPr eaLnBrk="1" hangingPunct="1"/>
            <a:r>
              <a:rPr lang="en-US" altLang="zh-CN" b="1" smtClean="0"/>
              <a:t>3.6.1 </a:t>
            </a:r>
            <a:r>
              <a:rPr lang="zh-CN" altLang="en-US" b="1" smtClean="0">
                <a:solidFill>
                  <a:srgbClr val="0000CC"/>
                </a:solidFill>
              </a:rPr>
              <a:t>构造函数</a:t>
            </a:r>
            <a:r>
              <a:rPr lang="zh-CN" altLang="en-US" b="1" smtClean="0">
                <a:solidFill>
                  <a:srgbClr val="FF3300"/>
                </a:solidFill>
              </a:rPr>
              <a:t>和类内初始值</a:t>
            </a:r>
            <a:endParaRPr lang="zh-CN" altLang="en-US" b="1" smtClean="0">
              <a:solidFill>
                <a:srgbClr val="FF3300"/>
              </a:solidFill>
            </a:endParaRPr>
          </a:p>
        </p:txBody>
      </p:sp>
      <p:sp>
        <p:nvSpPr>
          <p:cNvPr id="3" name="对话气泡: 矩形 2"/>
          <p:cNvSpPr/>
          <p:nvPr/>
        </p:nvSpPr>
        <p:spPr>
          <a:xfrm>
            <a:off x="5508625" y="3500438"/>
            <a:ext cx="3440113" cy="2952750"/>
          </a:xfrm>
          <a:prstGeom prst="wedgeRectCallout">
            <a:avLst>
              <a:gd name="adj1" fmla="val -139090"/>
              <a:gd name="adj2" fmla="val 41721"/>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sz="2000" b="1" dirty="0">
                <a:solidFill>
                  <a:srgbClr val="0000CC"/>
                </a:solidFill>
              </a:rPr>
              <a:t>构用</a:t>
            </a:r>
            <a:r>
              <a:rPr lang="en-US" altLang="zh-CN" sz="2000" b="1" dirty="0">
                <a:solidFill>
                  <a:srgbClr val="0000CC"/>
                </a:solidFill>
              </a:rPr>
              <a:t>Desk</a:t>
            </a:r>
            <a:r>
              <a:rPr lang="zh-CN" altLang="zh-CN" sz="2000" b="1" dirty="0">
                <a:solidFill>
                  <a:srgbClr val="0000CC"/>
                </a:solidFill>
              </a:rPr>
              <a:t>定义对象</a:t>
            </a:r>
            <a:r>
              <a:rPr lang="en-US" altLang="zh-CN" sz="2000" b="1" dirty="0">
                <a:solidFill>
                  <a:srgbClr val="0000CC"/>
                </a:solidFill>
              </a:rPr>
              <a:t>d</a:t>
            </a:r>
            <a:r>
              <a:rPr lang="zh-CN" altLang="zh-CN" sz="2000" b="1" dirty="0">
                <a:solidFill>
                  <a:srgbClr val="0000CC"/>
                </a:solidFill>
              </a:rPr>
              <a:t>时，</a:t>
            </a:r>
            <a:r>
              <a:rPr lang="zh-CN" altLang="en-US" sz="2000" b="1" dirty="0">
                <a:solidFill>
                  <a:srgbClr val="0000CC"/>
                </a:solidFill>
              </a:rPr>
              <a:t>会自动调用构造函数．</a:t>
            </a:r>
            <a:r>
              <a:rPr lang="zh-CN" altLang="zh-CN" sz="2000" b="1" dirty="0">
                <a:solidFill>
                  <a:srgbClr val="0000CC"/>
                </a:solidFill>
              </a:rPr>
              <a:t>对于语句，</a:t>
            </a:r>
            <a:endParaRPr lang="zh-CN" altLang="zh-CN" sz="2000" b="1" dirty="0">
              <a:solidFill>
                <a:srgbClr val="0000CC"/>
              </a:solidFill>
            </a:endParaRPr>
          </a:p>
          <a:p>
            <a:pPr eaLnBrk="0" hangingPunct="0">
              <a:defRPr/>
            </a:pPr>
            <a:r>
              <a:rPr lang="en-US" altLang="zh-CN" sz="2000" b="1" dirty="0">
                <a:solidFill>
                  <a:srgbClr val="0000CC"/>
                </a:solidFill>
              </a:rPr>
              <a:t>Desk d(3,5);</a:t>
            </a:r>
            <a:endParaRPr lang="zh-CN" altLang="zh-CN" sz="2000" b="1" dirty="0">
              <a:solidFill>
                <a:srgbClr val="0000CC"/>
              </a:solidFill>
            </a:endParaRPr>
          </a:p>
          <a:p>
            <a:pPr eaLnBrk="0" hangingPunct="0">
              <a:defRPr/>
            </a:pPr>
            <a:r>
              <a:rPr lang="zh-CN" altLang="zh-CN" sz="2000" b="1" dirty="0">
                <a:solidFill>
                  <a:srgbClr val="0000CC"/>
                </a:solidFill>
              </a:rPr>
              <a:t>编译器可能将其扩展成下面的语句组：</a:t>
            </a:r>
            <a:endParaRPr lang="zh-CN" altLang="zh-CN" sz="2000" b="1" dirty="0">
              <a:solidFill>
                <a:srgbClr val="0000CC"/>
              </a:solidFill>
            </a:endParaRPr>
          </a:p>
          <a:p>
            <a:pPr marL="457200" indent="-457200" eaLnBrk="0" hangingPunct="0">
              <a:buFont typeface="+mj-ea"/>
              <a:buAutoNum type="circleNumDbPlain"/>
              <a:defRPr/>
            </a:pPr>
            <a:r>
              <a:rPr lang="en-US" altLang="zh-CN" sz="2000" b="1" dirty="0">
                <a:solidFill>
                  <a:schemeClr val="tx1"/>
                </a:solidFill>
              </a:rPr>
              <a:t>Desk d;</a:t>
            </a:r>
            <a:endParaRPr lang="zh-CN" altLang="zh-CN" sz="2000" b="1" dirty="0">
              <a:solidFill>
                <a:schemeClr val="tx1"/>
              </a:solidFill>
            </a:endParaRPr>
          </a:p>
          <a:p>
            <a:pPr marL="457200" indent="-457200" eaLnBrk="0" hangingPunct="0">
              <a:buFont typeface="+mj-ea"/>
              <a:buAutoNum type="circleNumDbPlain"/>
              <a:defRPr/>
            </a:pPr>
            <a:r>
              <a:rPr lang="zh-CN" altLang="zh-CN" sz="2000" b="1" dirty="0">
                <a:solidFill>
                  <a:schemeClr val="tx1"/>
                </a:solidFill>
              </a:rPr>
              <a:t>执行类内初始化；</a:t>
            </a:r>
            <a:endParaRPr lang="zh-CN" altLang="zh-CN" sz="2000" b="1" dirty="0">
              <a:solidFill>
                <a:schemeClr val="tx1"/>
              </a:solidFill>
            </a:endParaRPr>
          </a:p>
          <a:p>
            <a:pPr marL="457200" indent="-457200" eaLnBrk="0" hangingPunct="0">
              <a:buFont typeface="+mj-ea"/>
              <a:buAutoNum type="circleNumDbPlain"/>
              <a:defRPr/>
            </a:pPr>
            <a:r>
              <a:rPr lang="en-US" altLang="zh-CN" sz="2000" b="1" dirty="0" err="1">
                <a:solidFill>
                  <a:schemeClr val="tx1"/>
                </a:solidFill>
              </a:rPr>
              <a:t>d.Desk</a:t>
            </a:r>
            <a:r>
              <a:rPr lang="en-US" altLang="zh-CN" sz="2000" b="1" dirty="0">
                <a:solidFill>
                  <a:schemeClr val="tx1"/>
                </a:solidFill>
              </a:rPr>
              <a:t>::Desk(3,5);</a:t>
            </a:r>
            <a:endParaRPr lang="zh-CN" altLang="zh-CN"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 calcmode="lin" valueType="num">
                                      <p:cBhvr additive="base">
                                        <p:cTn id="7"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anim calcmode="lin" valueType="num">
                                      <p:cBhvr additive="base">
                                        <p:cTn id="11"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anim calcmode="lin" valueType="num">
                                      <p:cBhvr additive="base">
                                        <p:cTn id="15"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81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anim calcmode="lin" valueType="num">
                                      <p:cBhvr additive="base">
                                        <p:cTn id="19"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anim calcmode="lin" valueType="num">
                                      <p:cBhvr additive="base">
                                        <p:cTn id="23"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1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 calcmode="lin" valueType="num">
                                      <p:cBhvr additive="base">
                                        <p:cTn id="27"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1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819">
                                            <p:txEl>
                                              <p:pRg st="7" end="7"/>
                                            </p:txEl>
                                          </p:spTgt>
                                        </p:tgtEl>
                                        <p:attrNameLst>
                                          <p:attrName>style.visibility</p:attrName>
                                        </p:attrNameLst>
                                      </p:cBhvr>
                                      <p:to>
                                        <p:strVal val="visible"/>
                                      </p:to>
                                    </p:set>
                                    <p:anim calcmode="lin" valueType="num">
                                      <p:cBhvr additive="base">
                                        <p:cTn id="31" dur="5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 calcmode="lin" valueType="num">
                                      <p:cBhvr additive="base">
                                        <p:cTn id="35" dur="500" fill="hold"/>
                                        <p:tgtEl>
                                          <p:spTgt spid="3481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81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4819">
                                            <p:txEl>
                                              <p:pRg st="9" end="9"/>
                                            </p:txEl>
                                          </p:spTgt>
                                        </p:tgtEl>
                                        <p:attrNameLst>
                                          <p:attrName>style.visibility</p:attrName>
                                        </p:attrNameLst>
                                      </p:cBhvr>
                                      <p:to>
                                        <p:strVal val="visible"/>
                                      </p:to>
                                    </p:set>
                                    <p:anim calcmode="lin" valueType="num">
                                      <p:cBhvr additive="base">
                                        <p:cTn id="39" dur="500" fill="hold"/>
                                        <p:tgtEl>
                                          <p:spTgt spid="3481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819">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4819">
                                            <p:txEl>
                                              <p:pRg st="10" end="10"/>
                                            </p:txEl>
                                          </p:spTgt>
                                        </p:tgtEl>
                                        <p:attrNameLst>
                                          <p:attrName>style.visibility</p:attrName>
                                        </p:attrNameLst>
                                      </p:cBhvr>
                                      <p:to>
                                        <p:strVal val="visible"/>
                                      </p:to>
                                    </p:set>
                                    <p:anim calcmode="lin" valueType="num">
                                      <p:cBhvr additive="base">
                                        <p:cTn id="43" dur="500" fill="hold"/>
                                        <p:tgtEl>
                                          <p:spTgt spid="3481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4819">
                                            <p:txEl>
                                              <p:pRg st="11" end="11"/>
                                            </p:txEl>
                                          </p:spTgt>
                                        </p:tgtEl>
                                        <p:attrNameLst>
                                          <p:attrName>style.visibility</p:attrName>
                                        </p:attrNameLst>
                                      </p:cBhvr>
                                      <p:to>
                                        <p:strVal val="visible"/>
                                      </p:to>
                                    </p:set>
                                    <p:anim calcmode="lin" valueType="num">
                                      <p:cBhvr additive="base">
                                        <p:cTn id="47" dur="500" fill="hold"/>
                                        <p:tgtEl>
                                          <p:spTgt spid="34819">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4819">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4819">
                                            <p:txEl>
                                              <p:pRg st="12" end="12"/>
                                            </p:txEl>
                                          </p:spTgt>
                                        </p:tgtEl>
                                        <p:attrNameLst>
                                          <p:attrName>style.visibility</p:attrName>
                                        </p:attrNameLst>
                                      </p:cBhvr>
                                      <p:to>
                                        <p:strVal val="visible"/>
                                      </p:to>
                                    </p:set>
                                    <p:anim calcmode="lin" valueType="num">
                                      <p:cBhvr additive="base">
                                        <p:cTn id="51" dur="500" fill="hold"/>
                                        <p:tgtEl>
                                          <p:spTgt spid="3481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4819">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4819">
                                            <p:txEl>
                                              <p:pRg st="13" end="13"/>
                                            </p:txEl>
                                          </p:spTgt>
                                        </p:tgtEl>
                                        <p:attrNameLst>
                                          <p:attrName>style.visibility</p:attrName>
                                        </p:attrNameLst>
                                      </p:cBhvr>
                                      <p:to>
                                        <p:strVal val="visible"/>
                                      </p:to>
                                    </p:set>
                                    <p:anim calcmode="lin" valueType="num">
                                      <p:cBhvr additive="base">
                                        <p:cTn id="55" dur="500" fill="hold"/>
                                        <p:tgtEl>
                                          <p:spTgt spid="34819">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4819">
                                            <p:txEl>
                                              <p:pRg st="14" end="14"/>
                                            </p:txEl>
                                          </p:spTgt>
                                        </p:tgtEl>
                                        <p:attrNameLst>
                                          <p:attrName>style.visibility</p:attrName>
                                        </p:attrNameLst>
                                      </p:cBhvr>
                                      <p:to>
                                        <p:strVal val="visible"/>
                                      </p:to>
                                    </p:set>
                                    <p:anim calcmode="lin" valueType="num">
                                      <p:cBhvr additive="base">
                                        <p:cTn id="59" dur="500" fill="hold"/>
                                        <p:tgtEl>
                                          <p:spTgt spid="34819">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4819">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4819">
                                            <p:txEl>
                                              <p:pRg st="15" end="15"/>
                                            </p:txEl>
                                          </p:spTgt>
                                        </p:tgtEl>
                                        <p:attrNameLst>
                                          <p:attrName>style.visibility</p:attrName>
                                        </p:attrNameLst>
                                      </p:cBhvr>
                                      <p:to>
                                        <p:strVal val="visible"/>
                                      </p:to>
                                    </p:set>
                                    <p:anim calcmode="lin" valueType="num">
                                      <p:cBhvr additive="base">
                                        <p:cTn id="63" dur="500" fill="hold"/>
                                        <p:tgtEl>
                                          <p:spTgt spid="34819">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4819">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4819">
                                            <p:txEl>
                                              <p:pRg st="16" end="16"/>
                                            </p:txEl>
                                          </p:spTgt>
                                        </p:tgtEl>
                                        <p:attrNameLst>
                                          <p:attrName>style.visibility</p:attrName>
                                        </p:attrNameLst>
                                      </p:cBhvr>
                                      <p:to>
                                        <p:strVal val="visible"/>
                                      </p:to>
                                    </p:set>
                                    <p:anim calcmode="lin" valueType="num">
                                      <p:cBhvr additive="base">
                                        <p:cTn id="67" dur="500" fill="hold"/>
                                        <p:tgtEl>
                                          <p:spTgt spid="34819">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pRg st="16" end="16"/>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4819">
                                            <p:txEl>
                                              <p:pRg st="17" end="17"/>
                                            </p:txEl>
                                          </p:spTgt>
                                        </p:tgtEl>
                                        <p:attrNameLst>
                                          <p:attrName>style.visibility</p:attrName>
                                        </p:attrNameLst>
                                      </p:cBhvr>
                                      <p:to>
                                        <p:strVal val="visible"/>
                                      </p:to>
                                    </p:set>
                                    <p:anim calcmode="lin" valueType="num">
                                      <p:cBhvr additive="base">
                                        <p:cTn id="71" dur="500" fill="hold"/>
                                        <p:tgtEl>
                                          <p:spTgt spid="34819">
                                            <p:txEl>
                                              <p:pRg st="17" end="1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4819">
                                            <p:txEl>
                                              <p:pRg st="17" end="1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4819">
                                            <p:txEl>
                                              <p:pRg st="18" end="18"/>
                                            </p:txEl>
                                          </p:spTgt>
                                        </p:tgtEl>
                                        <p:attrNameLst>
                                          <p:attrName>style.visibility</p:attrName>
                                        </p:attrNameLst>
                                      </p:cBhvr>
                                      <p:to>
                                        <p:strVal val="visible"/>
                                      </p:to>
                                    </p:set>
                                    <p:anim calcmode="lin" valueType="num">
                                      <p:cBhvr additive="base">
                                        <p:cTn id="75" dur="500" fill="hold"/>
                                        <p:tgtEl>
                                          <p:spTgt spid="34819">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819">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wipe(down)">
                                      <p:cBhvr>
                                        <p:cTn id="8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423863" y="1123950"/>
            <a:ext cx="8126412" cy="5283200"/>
          </a:xfrm>
        </p:spPr>
        <p:txBody>
          <a:bodyPr/>
          <a:lstStyle/>
          <a:p>
            <a:pPr eaLnBrk="1" hangingPunct="1">
              <a:lnSpc>
                <a:spcPct val="80000"/>
              </a:lnSpc>
              <a:buFontTx/>
              <a:buNone/>
            </a:pPr>
            <a:r>
              <a:rPr lang="en-US" altLang="zh-CN" b="1" dirty="0" smtClean="0">
                <a:solidFill>
                  <a:srgbClr val="0000CC"/>
                </a:solidFill>
              </a:rPr>
              <a:t>5</a:t>
            </a:r>
            <a:r>
              <a:rPr lang="zh-CN" altLang="en-US" b="1" dirty="0" smtClean="0">
                <a:solidFill>
                  <a:srgbClr val="0000CC"/>
                </a:solidFill>
              </a:rPr>
              <a:t>、使用构造函数应注意的问题</a:t>
            </a:r>
            <a:endParaRPr lang="zh-CN" altLang="en-US" b="1" dirty="0" smtClean="0">
              <a:solidFill>
                <a:srgbClr val="0000CC"/>
              </a:solidFill>
            </a:endParaRPr>
          </a:p>
          <a:p>
            <a:pPr lvl="1" eaLnBrk="1" hangingPunct="1">
              <a:lnSpc>
                <a:spcPct val="120000"/>
              </a:lnSpc>
              <a:spcBef>
                <a:spcPct val="0"/>
              </a:spcBef>
              <a:buFontTx/>
              <a:buNone/>
            </a:pPr>
            <a:r>
              <a:rPr lang="zh-CN" altLang="en-US" sz="2400" b="1" dirty="0" smtClean="0"/>
              <a:t>① 构造函数</a:t>
            </a:r>
            <a:r>
              <a:rPr lang="zh-CN" altLang="en-US" sz="2400" b="1" dirty="0" smtClean="0">
                <a:solidFill>
                  <a:srgbClr val="0000CC"/>
                </a:solidFill>
              </a:rPr>
              <a:t>不能</a:t>
            </a:r>
            <a:r>
              <a:rPr lang="zh-CN" altLang="en-US" sz="2400" b="1" dirty="0" smtClean="0"/>
              <a:t>有返回类型，即使</a:t>
            </a:r>
            <a:r>
              <a:rPr lang="en-US" altLang="zh-CN" sz="2400" b="1" dirty="0" smtClean="0"/>
              <a:t>void</a:t>
            </a:r>
            <a:r>
              <a:rPr lang="zh-CN" altLang="en-US" sz="2400" b="1" dirty="0" smtClean="0"/>
              <a:t>也不行。</a:t>
            </a:r>
            <a:endParaRPr lang="zh-CN" altLang="en-US" sz="2400" b="1" dirty="0" smtClean="0"/>
          </a:p>
          <a:p>
            <a:pPr lvl="1" eaLnBrk="1" hangingPunct="1">
              <a:lnSpc>
                <a:spcPct val="120000"/>
              </a:lnSpc>
              <a:spcBef>
                <a:spcPct val="0"/>
              </a:spcBef>
              <a:buFontTx/>
              <a:buNone/>
            </a:pPr>
            <a:r>
              <a:rPr lang="zh-CN" altLang="en-US" sz="2400" b="1" dirty="0" smtClean="0">
                <a:solidFill>
                  <a:schemeClr val="accent2"/>
                </a:solidFill>
              </a:rPr>
              <a:t>②构造函数由</a:t>
            </a:r>
            <a:r>
              <a:rPr lang="zh-CN" altLang="en-US" sz="2400" b="1" dirty="0" smtClean="0">
                <a:solidFill>
                  <a:srgbClr val="0000CC"/>
                </a:solidFill>
              </a:rPr>
              <a:t>系统自动调用</a:t>
            </a:r>
            <a:r>
              <a:rPr lang="zh-CN" altLang="en-US" sz="2400" b="1" dirty="0" smtClean="0">
                <a:solidFill>
                  <a:schemeClr val="accent2"/>
                </a:solidFill>
              </a:rPr>
              <a:t>，不能在程序中显式调用构造函数。</a:t>
            </a:r>
            <a:endParaRPr lang="zh-CN" altLang="en-US" sz="2400" b="1" dirty="0" smtClean="0">
              <a:solidFill>
                <a:schemeClr val="accent2"/>
              </a:solidFill>
            </a:endParaRPr>
          </a:p>
          <a:p>
            <a:pPr lvl="1" eaLnBrk="1" hangingPunct="1">
              <a:lnSpc>
                <a:spcPct val="120000"/>
              </a:lnSpc>
              <a:spcBef>
                <a:spcPct val="0"/>
              </a:spcBef>
              <a:buFontTx/>
              <a:buNone/>
            </a:pPr>
            <a:r>
              <a:rPr lang="zh-CN" altLang="en-US" sz="2400" b="1" dirty="0" smtClean="0"/>
              <a:t>③ 构造函数的调用时机是定义对象之后的第一时间，即构造函数是对象的</a:t>
            </a:r>
            <a:r>
              <a:rPr lang="zh-CN" altLang="en-US" sz="2400" b="1" dirty="0" smtClean="0">
                <a:solidFill>
                  <a:srgbClr val="0000CC"/>
                </a:solidFill>
              </a:rPr>
              <a:t>第一个被调用函数</a:t>
            </a:r>
            <a:r>
              <a:rPr lang="zh-CN" altLang="en-US" sz="2400" b="1" dirty="0" smtClean="0"/>
              <a:t>。 </a:t>
            </a:r>
            <a:endParaRPr lang="zh-CN" altLang="en-US" sz="2400" b="1" dirty="0" smtClean="0"/>
          </a:p>
          <a:p>
            <a:pPr lvl="1" eaLnBrk="1" hangingPunct="1">
              <a:lnSpc>
                <a:spcPct val="120000"/>
              </a:lnSpc>
              <a:spcBef>
                <a:spcPct val="0"/>
              </a:spcBef>
              <a:buFontTx/>
              <a:buNone/>
            </a:pPr>
            <a:r>
              <a:rPr lang="zh-CN" altLang="en-US" sz="2400" b="1" dirty="0" smtClean="0">
                <a:solidFill>
                  <a:schemeClr val="accent2"/>
                </a:solidFill>
              </a:rPr>
              <a:t>④ 定义对象数组或用</a:t>
            </a:r>
            <a:r>
              <a:rPr lang="en-US" altLang="zh-CN" sz="2400" b="1" dirty="0" smtClean="0">
                <a:solidFill>
                  <a:schemeClr val="accent2"/>
                </a:solidFill>
              </a:rPr>
              <a:t>new</a:t>
            </a:r>
            <a:r>
              <a:rPr lang="zh-CN" altLang="en-US" sz="2400" b="1" dirty="0" smtClean="0">
                <a:solidFill>
                  <a:schemeClr val="accent2"/>
                </a:solidFill>
              </a:rPr>
              <a:t>创建动态对象时，也要调用构造函数。但定义数组对象时，必须有</a:t>
            </a:r>
            <a:r>
              <a:rPr lang="zh-CN" altLang="en-US" sz="2400" b="1" dirty="0" smtClean="0">
                <a:solidFill>
                  <a:srgbClr val="FF0000"/>
                </a:solidFill>
              </a:rPr>
              <a:t>不需要参数</a:t>
            </a:r>
            <a:r>
              <a:rPr lang="zh-CN" altLang="en-US" sz="2400" b="1" dirty="0" smtClean="0">
                <a:solidFill>
                  <a:schemeClr val="accent2"/>
                </a:solidFill>
              </a:rPr>
              <a:t>的构造函数 </a:t>
            </a:r>
            <a:endParaRPr lang="zh-CN" altLang="en-US" sz="2400" b="1" dirty="0" smtClean="0">
              <a:solidFill>
                <a:schemeClr val="accent2"/>
              </a:solidFill>
            </a:endParaRPr>
          </a:p>
          <a:p>
            <a:pPr lvl="1" eaLnBrk="1" hangingPunct="1">
              <a:lnSpc>
                <a:spcPct val="120000"/>
              </a:lnSpc>
              <a:spcBef>
                <a:spcPct val="0"/>
              </a:spcBef>
              <a:buFontTx/>
              <a:buNone/>
            </a:pPr>
            <a:r>
              <a:rPr lang="zh-CN" altLang="en-US" sz="2400" b="1" dirty="0" smtClean="0"/>
              <a:t>⑤ 构造函数通常应定义为</a:t>
            </a:r>
            <a:r>
              <a:rPr lang="zh-CN" altLang="en-US" sz="2400" b="1" dirty="0" smtClean="0">
                <a:solidFill>
                  <a:srgbClr val="0000CC"/>
                </a:solidFill>
              </a:rPr>
              <a:t>公有成员</a:t>
            </a:r>
            <a:r>
              <a:rPr lang="zh-CN" altLang="en-US" sz="2400" b="1" dirty="0" smtClean="0"/>
              <a:t>，因为在程序中定义对象时，要涉及构造函数的调用，尽管是由编译系统进行的隐式调用，但也是在类外进行的成员函数访问。  </a:t>
            </a:r>
            <a:endParaRPr lang="zh-CN" altLang="en-US" sz="2400" b="1" dirty="0" smtClean="0"/>
          </a:p>
        </p:txBody>
      </p:sp>
      <p:sp>
        <p:nvSpPr>
          <p:cNvPr id="74754" name="Rectangle 2"/>
          <p:cNvSpPr>
            <a:spLocks noGrp="1" noChangeArrowheads="1"/>
          </p:cNvSpPr>
          <p:nvPr>
            <p:ph type="title"/>
          </p:nvPr>
        </p:nvSpPr>
        <p:spPr>
          <a:xfrm>
            <a:off x="457200" y="73025"/>
            <a:ext cx="8229600" cy="811213"/>
          </a:xfrm>
        </p:spPr>
        <p:txBody>
          <a:bodyPr/>
          <a:lstStyle/>
          <a:p>
            <a:pPr eaLnBrk="1" hangingPunct="1"/>
            <a:r>
              <a:rPr lang="en-US" altLang="zh-CN" b="1" smtClean="0"/>
              <a:t>3.6.1 </a:t>
            </a:r>
            <a:r>
              <a:rPr lang="zh-CN" altLang="en-US" b="1" smtClean="0">
                <a:solidFill>
                  <a:srgbClr val="0000CC"/>
                </a:solidFill>
              </a:rPr>
              <a:t>构造函数</a:t>
            </a:r>
            <a:r>
              <a:rPr lang="zh-CN" altLang="en-US" b="1" smtClean="0">
                <a:solidFill>
                  <a:srgbClr val="FF3300"/>
                </a:solidFill>
              </a:rPr>
              <a:t>和类内初始值</a:t>
            </a:r>
            <a:endParaRPr lang="zh-CN" altLang="en-US"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 calcmode="lin" valueType="num">
                                      <p:cBhvr additive="base">
                                        <p:cTn id="1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anim calcmode="lin" valueType="num">
                                      <p:cBhvr additive="base">
                                        <p:cTn id="1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anim calcmode="lin" valueType="num">
                                      <p:cBhvr additive="base">
                                        <p:cTn id="3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a:xfrm>
            <a:off x="457200" y="73025"/>
            <a:ext cx="8229600" cy="811213"/>
          </a:xfrm>
        </p:spPr>
        <p:txBody>
          <a:bodyPr/>
          <a:lstStyle/>
          <a:p>
            <a:r>
              <a:rPr lang="zh-CN" altLang="en-US" b="1" smtClean="0">
                <a:solidFill>
                  <a:srgbClr val="0000CC"/>
                </a:solidFill>
              </a:rPr>
              <a:t>构造函数错误分析</a:t>
            </a:r>
            <a:r>
              <a:rPr lang="zh-CN" altLang="en-US" b="1" smtClean="0">
                <a:solidFill>
                  <a:srgbClr val="FF0000"/>
                </a:solidFill>
              </a:rPr>
              <a:t>案例</a:t>
            </a:r>
            <a:endParaRPr lang="zh-CN" altLang="en-US" b="1" smtClean="0">
              <a:solidFill>
                <a:srgbClr val="FF0000"/>
              </a:solidFill>
            </a:endParaRPr>
          </a:p>
        </p:txBody>
      </p:sp>
      <p:sp>
        <p:nvSpPr>
          <p:cNvPr id="75778" name="内容占位符 2"/>
          <p:cNvSpPr>
            <a:spLocks noGrp="1"/>
          </p:cNvSpPr>
          <p:nvPr>
            <p:ph idx="1"/>
          </p:nvPr>
        </p:nvSpPr>
        <p:spPr>
          <a:xfrm>
            <a:off x="234950" y="1000125"/>
            <a:ext cx="8648700" cy="5857875"/>
          </a:xfrm>
        </p:spPr>
        <p:txBody>
          <a:bodyPr/>
          <a:lstStyle/>
          <a:p>
            <a:pPr marL="0" indent="0">
              <a:buFontTx/>
              <a:buNone/>
            </a:pPr>
            <a:r>
              <a:rPr lang="en-US" altLang="zh-CN" sz="1800" b="1" smtClean="0"/>
              <a:t>class Desk{</a:t>
            </a:r>
            <a:endParaRPr lang="zh-CN" altLang="zh-CN" sz="1800" b="1" smtClean="0"/>
          </a:p>
          <a:p>
            <a:pPr marL="0" indent="0">
              <a:buFontTx/>
              <a:buNone/>
            </a:pPr>
            <a:r>
              <a:rPr lang="en-US" altLang="zh-CN" sz="1800" b="1" smtClean="0"/>
              <a:t>   Desk(){	weight=high=width=length=0;}     //</a:t>
            </a:r>
            <a:r>
              <a:rPr lang="zh-CN" altLang="zh-CN" sz="1800" b="1" smtClean="0">
                <a:solidFill>
                  <a:srgbClr val="0000CC"/>
                </a:solidFill>
              </a:rPr>
              <a:t>无参构造函数为</a:t>
            </a:r>
            <a:r>
              <a:rPr lang="en-US" altLang="zh-CN" sz="1800" b="1" smtClean="0">
                <a:solidFill>
                  <a:srgbClr val="0000CC"/>
                </a:solidFill>
              </a:rPr>
              <a:t>private</a:t>
            </a:r>
            <a:endParaRPr lang="en-US" altLang="zh-CN" sz="1800" b="1" smtClean="0">
              <a:solidFill>
                <a:srgbClr val="0000CC"/>
              </a:solidFill>
            </a:endParaRPr>
          </a:p>
          <a:p>
            <a:pPr marL="0" indent="0">
              <a:buFontTx/>
              <a:buNone/>
            </a:pPr>
            <a:r>
              <a:rPr lang="en-US" altLang="zh-CN" sz="1800" b="1" smtClean="0"/>
              <a:t>public:</a:t>
            </a:r>
            <a:endParaRPr lang="zh-CN" altLang="zh-CN" sz="1800" b="1" smtClean="0"/>
          </a:p>
          <a:p>
            <a:pPr marL="0" indent="0">
              <a:buFontTx/>
              <a:buNone/>
            </a:pPr>
            <a:r>
              <a:rPr lang="en-US" altLang="zh-CN" sz="1800" b="1" smtClean="0"/>
              <a:t>   </a:t>
            </a:r>
            <a:r>
              <a:rPr lang="en-US" altLang="zh-CN" sz="1800" b="1" smtClean="0">
                <a:solidFill>
                  <a:srgbClr val="FF0000"/>
                </a:solidFill>
              </a:rPr>
              <a:t>void</a:t>
            </a:r>
            <a:r>
              <a:rPr lang="en-US" altLang="zh-CN" sz="1800" b="1" smtClean="0"/>
              <a:t> Desk::Desk(int ww,int l,int w,int h) { //</a:t>
            </a:r>
            <a:r>
              <a:rPr lang="zh-CN" altLang="zh-CN" sz="1800" b="1" smtClean="0"/>
              <a:t>错误，不能有返回类型</a:t>
            </a:r>
            <a:endParaRPr lang="zh-CN" altLang="zh-CN" sz="1800" b="1" smtClean="0"/>
          </a:p>
          <a:p>
            <a:pPr marL="0" indent="0">
              <a:buFontTx/>
              <a:buNone/>
            </a:pPr>
            <a:r>
              <a:rPr lang="en-US" altLang="zh-CN" sz="1800" b="1" smtClean="0"/>
              <a:t>      weight=ww;  high=l;</a:t>
            </a:r>
            <a:endParaRPr lang="zh-CN" altLang="zh-CN" sz="1800" b="1" smtClean="0"/>
          </a:p>
          <a:p>
            <a:pPr marL="0" indent="0">
              <a:buFontTx/>
              <a:buNone/>
            </a:pPr>
            <a:r>
              <a:rPr lang="en-US" altLang="zh-CN" sz="1800" b="1" smtClean="0"/>
              <a:t>      width=w;    length=h;</a:t>
            </a:r>
            <a:endParaRPr lang="zh-CN" altLang="zh-CN" sz="1800" b="1" smtClean="0"/>
          </a:p>
          <a:p>
            <a:pPr marL="0" indent="0">
              <a:buFontTx/>
              <a:buNone/>
            </a:pPr>
            <a:r>
              <a:rPr lang="en-US" altLang="zh-CN" sz="1800" b="1" smtClean="0"/>
              <a:t>   }</a:t>
            </a:r>
            <a:endParaRPr lang="zh-CN" altLang="zh-CN" sz="1800" b="1" smtClean="0"/>
          </a:p>
          <a:p>
            <a:pPr marL="0" indent="0">
              <a:buFontTx/>
              <a:buNone/>
            </a:pPr>
            <a:r>
              <a:rPr lang="en-US" altLang="zh-CN" sz="1800" b="1" smtClean="0"/>
              <a:t>private:</a:t>
            </a:r>
            <a:endParaRPr lang="zh-CN" altLang="zh-CN" sz="1800" b="1" smtClean="0"/>
          </a:p>
          <a:p>
            <a:pPr marL="0" indent="0">
              <a:buFontTx/>
              <a:buNone/>
            </a:pPr>
            <a:r>
              <a:rPr lang="en-US" altLang="zh-CN" sz="1800" b="1" smtClean="0"/>
              <a:t>   int weight,length,width,high;</a:t>
            </a:r>
            <a:endParaRPr lang="zh-CN" altLang="zh-CN" sz="1800" b="1" smtClean="0"/>
          </a:p>
          <a:p>
            <a:pPr marL="0" indent="0">
              <a:buFontTx/>
              <a:buNone/>
            </a:pPr>
            <a:r>
              <a:rPr lang="en-US" altLang="zh-CN" sz="1800" b="1" smtClean="0"/>
              <a:t>};</a:t>
            </a:r>
            <a:endParaRPr lang="zh-CN" altLang="zh-CN" sz="1800" b="1" smtClean="0"/>
          </a:p>
          <a:p>
            <a:pPr marL="0" indent="0">
              <a:buFontTx/>
              <a:buNone/>
            </a:pPr>
            <a:r>
              <a:rPr lang="en-US" altLang="zh-CN" sz="1800" b="1" smtClean="0"/>
              <a:t>void main(){</a:t>
            </a:r>
            <a:endParaRPr lang="zh-CN" altLang="zh-CN" sz="1800" b="1" smtClean="0"/>
          </a:p>
          <a:p>
            <a:pPr marL="0" indent="0">
              <a:buFontTx/>
              <a:buNone/>
            </a:pPr>
            <a:r>
              <a:rPr lang="en-US" altLang="zh-CN" sz="1800" b="1" smtClean="0"/>
              <a:t>   Desk d(2,3,3,5);			//</a:t>
            </a:r>
            <a:r>
              <a:rPr lang="zh-CN" altLang="zh-CN" sz="1800" b="1" smtClean="0"/>
              <a:t>构造函数在定义对象时调用</a:t>
            </a:r>
            <a:endParaRPr lang="zh-CN" altLang="zh-CN" sz="1800" b="1" smtClean="0"/>
          </a:p>
          <a:p>
            <a:pPr marL="0" indent="0">
              <a:buFontTx/>
              <a:buNone/>
            </a:pPr>
            <a:r>
              <a:rPr lang="en-US" altLang="zh-CN" sz="1800" b="1" smtClean="0">
                <a:solidFill>
                  <a:srgbClr val="FF0000"/>
                </a:solidFill>
              </a:rPr>
              <a:t>   d.Desk(1,2,3,4);		</a:t>
            </a:r>
            <a:r>
              <a:rPr lang="en-US" altLang="zh-CN" sz="1800" b="1" smtClean="0"/>
              <a:t>	//</a:t>
            </a:r>
            <a:r>
              <a:rPr lang="zh-CN" altLang="zh-CN" sz="1800" b="1" smtClean="0"/>
              <a:t>错误，</a:t>
            </a:r>
            <a:r>
              <a:rPr lang="zh-CN" altLang="zh-CN" sz="1800" b="1" smtClean="0">
                <a:solidFill>
                  <a:srgbClr val="0000CC"/>
                </a:solidFill>
              </a:rPr>
              <a:t>构造函数不能被显式调用</a:t>
            </a:r>
            <a:endParaRPr lang="zh-CN" altLang="zh-CN" sz="1800" b="1" smtClean="0">
              <a:solidFill>
                <a:srgbClr val="0000CC"/>
              </a:solidFill>
            </a:endParaRPr>
          </a:p>
          <a:p>
            <a:pPr marL="0" indent="0">
              <a:buFontTx/>
              <a:buNone/>
            </a:pPr>
            <a:r>
              <a:rPr lang="en-US" altLang="zh-CN" sz="1800" b="1" smtClean="0">
                <a:solidFill>
                  <a:srgbClr val="FF0000"/>
                </a:solidFill>
              </a:rPr>
              <a:t>   Desk a[10];</a:t>
            </a:r>
            <a:r>
              <a:rPr lang="en-US" altLang="zh-CN" sz="1800" b="1" smtClean="0"/>
              <a:t>			//</a:t>
            </a:r>
            <a:r>
              <a:rPr lang="zh-CN" altLang="zh-CN" sz="1800" b="1" smtClean="0"/>
              <a:t>错误</a:t>
            </a:r>
            <a:r>
              <a:rPr lang="en-US" altLang="zh-CN" sz="1800" b="1" smtClean="0"/>
              <a:t>,</a:t>
            </a:r>
            <a:r>
              <a:rPr lang="zh-CN" altLang="zh-CN" sz="1800" b="1" smtClean="0">
                <a:solidFill>
                  <a:srgbClr val="0000CC"/>
                </a:solidFill>
              </a:rPr>
              <a:t>须无参构造函数</a:t>
            </a:r>
            <a:r>
              <a:rPr lang="zh-CN" altLang="zh-CN" sz="1800" b="1" smtClean="0"/>
              <a:t>，但它是</a:t>
            </a:r>
            <a:r>
              <a:rPr lang="en-US" altLang="zh-CN" sz="1800" b="1" smtClean="0"/>
              <a:t>private</a:t>
            </a:r>
            <a:endParaRPr lang="zh-CN" altLang="zh-CN" sz="1800" b="1" smtClean="0"/>
          </a:p>
          <a:p>
            <a:pPr marL="0" indent="0">
              <a:buFontTx/>
              <a:buNone/>
            </a:pPr>
            <a:r>
              <a:rPr lang="en-US" altLang="zh-CN" sz="1800" b="1" smtClean="0"/>
              <a:t>   Desk *pd;</a:t>
            </a:r>
            <a:endParaRPr lang="zh-CN" altLang="zh-CN" sz="1800" b="1" smtClean="0"/>
          </a:p>
          <a:p>
            <a:pPr marL="0" indent="0">
              <a:buFontTx/>
              <a:buNone/>
            </a:pPr>
            <a:r>
              <a:rPr lang="en-US" altLang="zh-CN" sz="1800" b="1" smtClean="0"/>
              <a:t>   </a:t>
            </a:r>
            <a:r>
              <a:rPr lang="en-US" altLang="zh-CN" sz="1800" b="1" smtClean="0">
                <a:solidFill>
                  <a:srgbClr val="FF0000"/>
                </a:solidFill>
              </a:rPr>
              <a:t>Desk d;</a:t>
            </a:r>
            <a:r>
              <a:rPr lang="en-US" altLang="zh-CN" sz="1800" b="1" smtClean="0"/>
              <a:t>			//</a:t>
            </a:r>
            <a:r>
              <a:rPr lang="zh-CN" altLang="zh-CN" sz="1800" b="1" smtClean="0"/>
              <a:t>错误，调用</a:t>
            </a:r>
            <a:r>
              <a:rPr lang="en-US" altLang="zh-CN" sz="1800" b="1" smtClean="0"/>
              <a:t>Desk::Desk()</a:t>
            </a:r>
            <a:r>
              <a:rPr lang="zh-CN" altLang="zh-CN" sz="1800" b="1" smtClean="0"/>
              <a:t>，但它是</a:t>
            </a:r>
            <a:r>
              <a:rPr lang="en-US" altLang="zh-CN" sz="1800" b="1" smtClean="0"/>
              <a:t>private</a:t>
            </a:r>
            <a:endParaRPr lang="zh-CN" altLang="zh-CN" sz="1800" b="1" smtClean="0"/>
          </a:p>
          <a:p>
            <a:pPr marL="0" indent="0">
              <a:buFontTx/>
              <a:buNone/>
            </a:pPr>
            <a:r>
              <a:rPr lang="en-US" altLang="zh-CN" sz="1800" b="1" smtClean="0"/>
              <a:t>   pd=new Desk(1,1,1,1);	               //</a:t>
            </a:r>
            <a:r>
              <a:rPr lang="zh-CN" altLang="zh-CN" sz="1800" b="1" smtClean="0"/>
              <a:t>调用构造函数</a:t>
            </a:r>
            <a:r>
              <a:rPr lang="en-US" altLang="zh-CN" sz="1800" b="1" smtClean="0"/>
              <a:t>Desk::Desk(int,int,int,int) </a:t>
            </a:r>
            <a:endParaRPr lang="zh-CN" altLang="zh-CN" sz="1800" b="1" smtClean="0"/>
          </a:p>
          <a:p>
            <a:pPr marL="0" indent="0">
              <a:buFontTx/>
              <a:buNone/>
            </a:pPr>
            <a:r>
              <a:rPr lang="en-US" altLang="zh-CN" sz="1800" b="1" smtClean="0"/>
              <a:t>}</a:t>
            </a:r>
            <a:endParaRPr lang="zh-CN" altLang="en-US" sz="1800" b="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713788" cy="5305425"/>
          </a:xfrm>
        </p:spPr>
        <p:txBody>
          <a:bodyPr/>
          <a:lstStyle/>
          <a:p>
            <a:pPr marL="0" indent="0">
              <a:buFontTx/>
              <a:buNone/>
              <a:defRPr/>
            </a:pPr>
            <a:r>
              <a:rPr lang="zh-CN" altLang="zh-CN" sz="2400" b="1" dirty="0">
                <a:solidFill>
                  <a:srgbClr val="0000CC"/>
                </a:solidFill>
              </a:rPr>
              <a:t>【例</a:t>
            </a:r>
            <a:r>
              <a:rPr lang="en-US" altLang="zh-CN" sz="2400" b="1" dirty="0">
                <a:solidFill>
                  <a:srgbClr val="0000CC"/>
                </a:solidFill>
              </a:rPr>
              <a:t>3-1</a:t>
            </a:r>
            <a:r>
              <a:rPr lang="zh-CN" altLang="zh-CN" sz="2400" b="1" dirty="0">
                <a:solidFill>
                  <a:srgbClr val="0000CC"/>
                </a:solidFill>
              </a:rPr>
              <a:t>】某社区要对小区内的宠物狗实行信息化管理，设计出表示宠物狗的抽象数据类型。</a:t>
            </a:r>
            <a:endParaRPr lang="en-US" altLang="zh-CN" sz="2400" b="1" dirty="0">
              <a:solidFill>
                <a:srgbClr val="0000CC"/>
              </a:solidFill>
            </a:endParaRPr>
          </a:p>
          <a:p>
            <a:pPr marL="0" indent="0">
              <a:buFontTx/>
              <a:buNone/>
              <a:defRPr/>
            </a:pP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）问题分析</a:t>
            </a:r>
            <a:endParaRPr lang="zh-CN" altLang="zh-CN" sz="2400" b="1" dirty="0">
              <a:solidFill>
                <a:srgbClr val="FF0000"/>
              </a:solidFill>
            </a:endParaRPr>
          </a:p>
          <a:p>
            <a:pPr lvl="1">
              <a:defRPr/>
            </a:pPr>
            <a:r>
              <a:rPr lang="zh-CN" altLang="zh-CN" sz="2400" b="1" dirty="0"/>
              <a:t>现实生活的各种宠物狗差别很大：有的高大，有的矮小；有的嘴长，有的嘴短；有的毛红，有的毛白；有的跑得快，有的跑得慢；有的叫声大，有的叫声小……</a:t>
            </a:r>
            <a:endParaRPr lang="en-US" altLang="zh-CN" sz="2400" b="1" dirty="0"/>
          </a:p>
          <a:p>
            <a:pPr lvl="1">
              <a:defRPr/>
            </a:pPr>
            <a:r>
              <a:rPr lang="zh-CN" altLang="zh-CN" sz="2400" b="1" dirty="0"/>
              <a:t>要</a:t>
            </a:r>
            <a:r>
              <a:rPr lang="zh-CN" altLang="en-US" sz="2400" b="1" dirty="0"/>
              <a:t>详细地</a:t>
            </a:r>
            <a:r>
              <a:rPr lang="zh-CN" altLang="zh-CN" sz="2400" b="1" dirty="0"/>
              <a:t>把各种狗的全部特征和行为描述出来非常困难</a:t>
            </a:r>
            <a:r>
              <a:rPr lang="zh-CN" altLang="en-US" sz="2400" b="1" dirty="0"/>
              <a:t>。</a:t>
            </a:r>
            <a:r>
              <a:rPr lang="zh-CN" altLang="zh-CN" sz="2400" b="1" dirty="0"/>
              <a:t>但是，这里的</a:t>
            </a:r>
            <a:r>
              <a:rPr lang="zh-CN" altLang="zh-CN" sz="2400" b="1" dirty="0">
                <a:solidFill>
                  <a:srgbClr val="0000CC"/>
                </a:solidFill>
              </a:rPr>
              <a:t>问题域</a:t>
            </a:r>
            <a:r>
              <a:rPr lang="zh-CN" altLang="zh-CN" sz="2400" b="1" dirty="0"/>
              <a:t>是</a:t>
            </a:r>
            <a:r>
              <a:rPr lang="zh-CN" altLang="zh-CN" sz="2400" b="1" dirty="0">
                <a:solidFill>
                  <a:srgbClr val="0000CC"/>
                </a:solidFill>
              </a:rPr>
              <a:t>小区对宠物狗的管理</a:t>
            </a:r>
            <a:r>
              <a:rPr lang="zh-CN" altLang="zh-CN" sz="2400" b="1" dirty="0"/>
              <a:t>，</a:t>
            </a:r>
            <a:r>
              <a:rPr lang="zh-CN" altLang="zh-CN" sz="2400" b="1" dirty="0">
                <a:solidFill>
                  <a:srgbClr val="FF0000"/>
                </a:solidFill>
              </a:rPr>
              <a:t>不需要把狗的所有特征和行为都描述出来</a:t>
            </a:r>
            <a:r>
              <a:rPr lang="zh-CN" altLang="zh-CN" sz="2400" b="1" dirty="0"/>
              <a:t>。</a:t>
            </a:r>
            <a:endParaRPr lang="en-US" altLang="zh-CN" sz="2400" b="1" dirty="0"/>
          </a:p>
          <a:p>
            <a:pPr lvl="1">
              <a:defRPr/>
            </a:pPr>
            <a:r>
              <a:rPr lang="zh-CN" altLang="zh-CN" sz="2400" b="1" dirty="0"/>
              <a:t>比如，狗喜欢什么饮食，食量大小，睡眠习惯，狗尾长短等特征和行为则与本问题域没有太大关系，可以不予考虑。反之，</a:t>
            </a:r>
            <a:r>
              <a:rPr lang="zh-CN" altLang="zh-CN" sz="2400" b="1" dirty="0">
                <a:solidFill>
                  <a:srgbClr val="0000CC"/>
                </a:solidFill>
              </a:rPr>
              <a:t>狗的名字和主人是谁等特征</a:t>
            </a:r>
            <a:r>
              <a:rPr lang="zh-CN" altLang="zh-CN" sz="2400" b="1" dirty="0"/>
              <a:t>对本问题域而言，却是一个</a:t>
            </a:r>
            <a:r>
              <a:rPr lang="zh-CN" altLang="zh-CN" sz="2400" b="1" dirty="0">
                <a:solidFill>
                  <a:srgbClr val="FF0000"/>
                </a:solidFill>
              </a:rPr>
              <a:t>不可忽略</a:t>
            </a:r>
            <a:r>
              <a:rPr lang="zh-CN" altLang="zh-CN" sz="2400" b="1" dirty="0"/>
              <a:t>的问题。</a:t>
            </a:r>
            <a:endParaRPr lang="zh-CN" altLang="zh-CN" sz="2400" b="1" dirty="0"/>
          </a:p>
          <a:p>
            <a:pPr marL="0" indent="0">
              <a:buFontTx/>
              <a:buNone/>
              <a:defRPr/>
            </a:pPr>
            <a:endParaRPr lang="zh-CN" altLang="zh-CN" b="1" dirty="0"/>
          </a:p>
          <a:p>
            <a:pPr>
              <a:defRPr/>
            </a:pPr>
            <a:endParaRPr lang="zh-CN" altLang="en-US" b="1" dirty="0"/>
          </a:p>
        </p:txBody>
      </p:sp>
      <p:sp>
        <p:nvSpPr>
          <p:cNvPr id="19458" name="标题 1"/>
          <p:cNvSpPr>
            <a:spLocks noGrp="1"/>
          </p:cNvSpPr>
          <p:nvPr>
            <p:ph type="title"/>
          </p:nvPr>
        </p:nvSpPr>
        <p:spPr>
          <a:xfrm>
            <a:off x="457200" y="73025"/>
            <a:ext cx="8229600" cy="811213"/>
          </a:xfrm>
        </p:spPr>
        <p:txBody>
          <a:bodyPr/>
          <a:lstStyle/>
          <a:p>
            <a:r>
              <a:rPr lang="en-US" altLang="zh-CN" b="1" smtClean="0"/>
              <a:t>3.1.1 </a:t>
            </a:r>
            <a:r>
              <a:rPr lang="zh-CN" altLang="zh-CN" b="1" smtClean="0">
                <a:solidFill>
                  <a:srgbClr val="FF0000"/>
                </a:solidFill>
              </a:rPr>
              <a:t>抽象</a:t>
            </a:r>
            <a:endParaRPr lang="zh-CN" altLang="en-US"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a:xfrm>
            <a:off x="457200" y="73025"/>
            <a:ext cx="8229600" cy="811213"/>
          </a:xfrm>
        </p:spPr>
        <p:txBody>
          <a:bodyPr/>
          <a:lstStyle/>
          <a:p>
            <a:r>
              <a:rPr lang="en-US" altLang="zh-CN" b="1" smtClean="0">
                <a:solidFill>
                  <a:srgbClr val="0000CC"/>
                </a:solidFill>
              </a:rPr>
              <a:t>3.6.2</a:t>
            </a:r>
            <a:r>
              <a:rPr lang="en-US" altLang="zh-CN" b="1" smtClean="0">
                <a:solidFill>
                  <a:srgbClr val="FF0000"/>
                </a:solidFill>
              </a:rPr>
              <a:t>  </a:t>
            </a:r>
            <a:r>
              <a:rPr lang="zh-CN" altLang="zh-CN" b="1" smtClean="0">
                <a:solidFill>
                  <a:srgbClr val="FF0000"/>
                </a:solidFill>
              </a:rPr>
              <a:t>默认</a:t>
            </a:r>
            <a:r>
              <a:rPr lang="zh-CN" altLang="zh-CN" b="1" smtClean="0"/>
              <a:t>构造函数</a:t>
            </a:r>
            <a:endParaRPr lang="zh-CN" altLang="en-US" smtClean="0"/>
          </a:p>
        </p:txBody>
      </p:sp>
      <p:sp>
        <p:nvSpPr>
          <p:cNvPr id="3" name="内容占位符 2"/>
          <p:cNvSpPr>
            <a:spLocks noGrp="1"/>
          </p:cNvSpPr>
          <p:nvPr>
            <p:ph idx="1"/>
          </p:nvPr>
        </p:nvSpPr>
        <p:spPr>
          <a:xfrm>
            <a:off x="250825" y="1076325"/>
            <a:ext cx="8713788" cy="5521325"/>
          </a:xfrm>
        </p:spPr>
        <p:txBody>
          <a:bodyPr/>
          <a:lstStyle/>
          <a:p>
            <a:r>
              <a:rPr lang="zh-CN" altLang="en-US" sz="2800" b="1" dirty="0" smtClean="0">
                <a:solidFill>
                  <a:srgbClr val="0000CC"/>
                </a:solidFill>
              </a:rPr>
              <a:t>默认构造函数的概念</a:t>
            </a:r>
            <a:endParaRPr lang="en-US" altLang="zh-CN" sz="2800" b="1" dirty="0" smtClean="0">
              <a:solidFill>
                <a:srgbClr val="0000CC"/>
              </a:solidFill>
            </a:endParaRPr>
          </a:p>
          <a:p>
            <a:pPr lvl="1"/>
            <a:r>
              <a:rPr lang="zh-CN" altLang="zh-CN" sz="2400" b="1" dirty="0" smtClean="0"/>
              <a:t>创建类对象时</a:t>
            </a:r>
            <a:r>
              <a:rPr lang="zh-CN" altLang="zh-CN" sz="2400" b="1" dirty="0" smtClean="0">
                <a:solidFill>
                  <a:srgbClr val="FF0000"/>
                </a:solidFill>
              </a:rPr>
              <a:t>没有显式提供初始化值</a:t>
            </a:r>
            <a:r>
              <a:rPr lang="zh-CN" altLang="zh-CN" sz="2400" b="1" dirty="0" smtClean="0"/>
              <a:t>时调用的构造函数，称为默认构造函数。</a:t>
            </a:r>
            <a:endParaRPr lang="en-US" altLang="zh-CN" sz="2400" b="1" dirty="0" smtClean="0"/>
          </a:p>
          <a:p>
            <a:r>
              <a:rPr lang="zh-CN" altLang="en-US" sz="2800" b="1" dirty="0" smtClean="0">
                <a:solidFill>
                  <a:srgbClr val="0000CC"/>
                </a:solidFill>
              </a:rPr>
              <a:t>默认构造函数的类型</a:t>
            </a:r>
            <a:endParaRPr lang="en-US" altLang="zh-CN" sz="2800" b="1" dirty="0" smtClean="0">
              <a:solidFill>
                <a:srgbClr val="0000CC"/>
              </a:solidFill>
            </a:endParaRPr>
          </a:p>
          <a:p>
            <a:pPr lvl="1">
              <a:buFontTx/>
              <a:buNone/>
            </a:pPr>
            <a:r>
              <a:rPr lang="en-US" altLang="zh-CN" sz="2400" b="1" dirty="0" smtClean="0">
                <a:solidFill>
                  <a:srgbClr val="FF0000"/>
                </a:solidFill>
              </a:rPr>
              <a:t>1．</a:t>
            </a:r>
            <a:r>
              <a:rPr lang="zh-CN" altLang="zh-CN" sz="2400" b="1" dirty="0" smtClean="0">
                <a:solidFill>
                  <a:srgbClr val="FF0000"/>
                </a:solidFill>
              </a:rPr>
              <a:t>不带参数的构造函数</a:t>
            </a:r>
            <a:endParaRPr lang="en-US" altLang="zh-CN" sz="2400" b="1" dirty="0" smtClean="0">
              <a:solidFill>
                <a:srgbClr val="FF0000"/>
              </a:solidFill>
            </a:endParaRPr>
          </a:p>
          <a:p>
            <a:pPr lvl="1">
              <a:buFontTx/>
              <a:buNone/>
            </a:pPr>
            <a:r>
              <a:rPr lang="zh-CN" altLang="en-US" sz="2400" b="1" dirty="0" smtClean="0"/>
              <a:t>２．</a:t>
            </a:r>
            <a:r>
              <a:rPr lang="zh-CN" altLang="zh-CN" sz="2400" b="1" dirty="0" smtClean="0"/>
              <a:t>为</a:t>
            </a:r>
            <a:r>
              <a:rPr lang="zh-CN" altLang="zh-CN" sz="2400" b="1" dirty="0" smtClean="0">
                <a:solidFill>
                  <a:srgbClr val="FF0000"/>
                </a:solidFill>
              </a:rPr>
              <a:t>所有的形参都提供了默认值</a:t>
            </a:r>
            <a:r>
              <a:rPr lang="zh-CN" altLang="zh-CN" sz="2400" b="1" dirty="0" smtClean="0"/>
              <a:t>的构造函数。</a:t>
            </a:r>
            <a:endParaRPr lang="en-US" altLang="zh-CN" sz="2400" b="1" dirty="0" smtClean="0"/>
          </a:p>
          <a:p>
            <a:r>
              <a:rPr lang="zh-CN" altLang="en-US" sz="2800" b="1" dirty="0" smtClean="0">
                <a:solidFill>
                  <a:srgbClr val="0000CC"/>
                </a:solidFill>
              </a:rPr>
              <a:t>对象定义规则和应用默认构造函数的典型情况</a:t>
            </a:r>
            <a:endParaRPr lang="en-US" altLang="zh-CN" sz="2800" b="1" dirty="0" smtClean="0">
              <a:solidFill>
                <a:srgbClr val="0000CC"/>
              </a:solidFill>
            </a:endParaRPr>
          </a:p>
          <a:p>
            <a:pPr lvl="1"/>
            <a:r>
              <a:rPr lang="en-US" altLang="zh-CN" sz="2400" b="1" dirty="0" smtClean="0">
                <a:solidFill>
                  <a:srgbClr val="FF0000"/>
                </a:solidFill>
              </a:rPr>
              <a:t>C++</a:t>
            </a:r>
            <a:r>
              <a:rPr lang="zh-CN" altLang="en-US" sz="2400" b="1" dirty="0" smtClean="0">
                <a:solidFill>
                  <a:srgbClr val="FF0000"/>
                </a:solidFill>
              </a:rPr>
              <a:t>规则：在定义对象时，必须调用构造函数</a:t>
            </a:r>
            <a:endParaRPr lang="en-US" altLang="zh-CN" sz="2400" b="1" dirty="0" smtClean="0">
              <a:solidFill>
                <a:srgbClr val="FF0000"/>
              </a:solidFill>
            </a:endParaRPr>
          </a:p>
          <a:p>
            <a:pPr lvl="1"/>
            <a:r>
              <a:rPr lang="zh-CN" altLang="en-US" sz="2400" b="1" dirty="0" smtClean="0"/>
              <a:t>定义无参对象；</a:t>
            </a:r>
            <a:endParaRPr lang="en-US" altLang="zh-CN" sz="2400" b="1" dirty="0" smtClean="0"/>
          </a:p>
          <a:p>
            <a:pPr lvl="1"/>
            <a:r>
              <a:rPr lang="zh-CN" altLang="en-US" sz="2400" b="1" dirty="0" smtClean="0"/>
              <a:t>定义数组</a:t>
            </a:r>
            <a:endParaRPr lang="en-US" altLang="zh-CN" sz="2400" b="1" dirty="0" smtClean="0"/>
          </a:p>
          <a:p>
            <a:pPr lvl="1"/>
            <a:r>
              <a:rPr lang="zh-CN" altLang="en-US" sz="2400" b="1" dirty="0" smtClean="0"/>
              <a:t>在派生类中可由系统自动调用</a:t>
            </a:r>
            <a:r>
              <a:rPr lang="zh-CN" altLang="en-US" sz="2400" b="1" dirty="0" smtClean="0">
                <a:solidFill>
                  <a:srgbClr val="0000CC"/>
                </a:solidFill>
              </a:rPr>
              <a:t>基类子对象</a:t>
            </a:r>
            <a:r>
              <a:rPr lang="zh-CN" altLang="en-US" sz="2400" b="1" dirty="0" smtClean="0"/>
              <a:t>的默认构造函数实施相应对象的初始化</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200" y="1125538"/>
            <a:ext cx="8147050" cy="5111750"/>
          </a:xfrm>
        </p:spPr>
        <p:txBody>
          <a:bodyPr/>
          <a:lstStyle/>
          <a:p>
            <a:pPr eaLnBrk="1" hangingPunct="1">
              <a:buFontTx/>
              <a:buNone/>
            </a:pPr>
            <a:r>
              <a:rPr lang="zh-CN" altLang="en-US" sz="2800" b="1" dirty="0" smtClean="0">
                <a:solidFill>
                  <a:srgbClr val="0000CC"/>
                </a:solidFill>
              </a:rPr>
              <a:t>１、系统合成的默认构造函数</a:t>
            </a:r>
            <a:endParaRPr lang="zh-CN" altLang="en-US" sz="2800" b="1" dirty="0" smtClean="0">
              <a:solidFill>
                <a:srgbClr val="0000CC"/>
              </a:solidFill>
            </a:endParaRPr>
          </a:p>
          <a:p>
            <a:pPr lvl="1" eaLnBrk="1" hangingPunct="1">
              <a:buFontTx/>
              <a:buNone/>
            </a:pPr>
            <a:r>
              <a:rPr lang="en-US" altLang="zh-CN" sz="2400" b="1" dirty="0" smtClean="0"/>
              <a:t>C++</a:t>
            </a:r>
            <a:r>
              <a:rPr lang="zh-CN" altLang="en-US" sz="2400" b="1" dirty="0" smtClean="0"/>
              <a:t>规定，每个类必须有构造函数，如果一个类没有定义任何构造函数，在</a:t>
            </a:r>
            <a:r>
              <a:rPr lang="zh-CN" altLang="en-US" sz="2400" b="1" dirty="0" smtClean="0">
                <a:solidFill>
                  <a:srgbClr val="FF3300"/>
                </a:solidFill>
              </a:rPr>
              <a:t>需要</a:t>
            </a:r>
            <a:r>
              <a:rPr lang="zh-CN" altLang="en-US" sz="2400" b="1" dirty="0" smtClean="0"/>
              <a:t>时编译器将会为自动为它生成一个</a:t>
            </a:r>
            <a:r>
              <a:rPr lang="zh-CN" altLang="en-US" sz="2400" b="1" dirty="0" smtClean="0">
                <a:solidFill>
                  <a:srgbClr val="FF3300"/>
                </a:solidFill>
              </a:rPr>
              <a:t>默认构造</a:t>
            </a:r>
            <a:r>
              <a:rPr lang="zh-CN" altLang="en-US" sz="2400" b="1" dirty="0" smtClean="0"/>
              <a:t>函数，称为合成的构造函数。</a:t>
            </a:r>
            <a:r>
              <a:rPr lang="zh-CN" altLang="en-US" sz="2400" dirty="0" smtClean="0"/>
              <a:t> </a:t>
            </a:r>
            <a:endParaRPr lang="zh-CN" altLang="en-US" sz="2400" dirty="0" smtClean="0"/>
          </a:p>
          <a:p>
            <a:pPr lvl="2" eaLnBrk="1" hangingPunct="1">
              <a:buFontTx/>
              <a:buNone/>
            </a:pPr>
            <a:r>
              <a:rPr lang="en-US" altLang="zh-CN" sz="2000" dirty="0" smtClean="0">
                <a:solidFill>
                  <a:schemeClr val="accent2"/>
                </a:solidFill>
              </a:rPr>
              <a:t>class X {</a:t>
            </a:r>
            <a:endParaRPr lang="en-US" altLang="zh-CN" sz="2000" dirty="0" smtClean="0">
              <a:solidFill>
                <a:schemeClr val="accent2"/>
              </a:solidFill>
            </a:endParaRPr>
          </a:p>
          <a:p>
            <a:pPr lvl="2" eaLnBrk="1" hangingPunct="1">
              <a:buFontTx/>
              <a:buNone/>
            </a:pPr>
            <a:r>
              <a:rPr lang="en-US" altLang="zh-CN" sz="2000" dirty="0" smtClean="0">
                <a:solidFill>
                  <a:schemeClr val="accent2"/>
                </a:solidFill>
              </a:rPr>
              <a:t>    </a:t>
            </a:r>
            <a:r>
              <a:rPr lang="en-US" altLang="zh-CN" sz="2000" b="1" dirty="0" smtClean="0">
                <a:solidFill>
                  <a:schemeClr val="accent2"/>
                </a:solidFill>
              </a:rPr>
              <a:t>X(){}    //</a:t>
            </a:r>
            <a:r>
              <a:rPr lang="zh-CN" altLang="en-US" sz="2000" b="1" dirty="0" smtClean="0">
                <a:solidFill>
                  <a:schemeClr val="accent2"/>
                </a:solidFill>
              </a:rPr>
              <a:t>系统默认构造函数类似于此</a:t>
            </a:r>
            <a:endParaRPr lang="zh-CN" altLang="en-US" sz="2000" b="1" dirty="0" smtClean="0">
              <a:solidFill>
                <a:schemeClr val="accent2"/>
              </a:solidFill>
            </a:endParaRPr>
          </a:p>
          <a:p>
            <a:pPr lvl="2" eaLnBrk="1" hangingPunct="1">
              <a:buFontTx/>
              <a:buNone/>
            </a:pPr>
            <a:r>
              <a:rPr lang="zh-CN" altLang="en-US" sz="2000" dirty="0" smtClean="0">
                <a:solidFill>
                  <a:schemeClr val="accent2"/>
                </a:solidFill>
              </a:rPr>
              <a:t>    </a:t>
            </a:r>
            <a:r>
              <a:rPr lang="en-US" altLang="zh-CN" sz="2000" dirty="0" smtClean="0">
                <a:solidFill>
                  <a:schemeClr val="accent2"/>
                </a:solidFill>
              </a:rPr>
              <a:t>……</a:t>
            </a:r>
            <a:endParaRPr lang="en-US" altLang="zh-CN" sz="2000" dirty="0" smtClean="0">
              <a:solidFill>
                <a:schemeClr val="accent2"/>
              </a:solidFill>
            </a:endParaRPr>
          </a:p>
          <a:p>
            <a:pPr lvl="2" eaLnBrk="1" hangingPunct="1">
              <a:buFontTx/>
              <a:buNone/>
            </a:pPr>
            <a:r>
              <a:rPr lang="en-US" altLang="zh-CN" sz="2000" dirty="0" smtClean="0">
                <a:solidFill>
                  <a:schemeClr val="accent2"/>
                </a:solidFill>
              </a:rPr>
              <a:t>}</a:t>
            </a:r>
            <a:endParaRPr lang="en-US" altLang="zh-CN" sz="2000" dirty="0" smtClean="0">
              <a:solidFill>
                <a:schemeClr val="accent2"/>
              </a:solidFill>
            </a:endParaRPr>
          </a:p>
          <a:p>
            <a:pPr lvl="1" eaLnBrk="1" hangingPunct="1"/>
            <a:r>
              <a:rPr lang="zh-CN" altLang="en-US" sz="2400" b="1" dirty="0" smtClean="0"/>
              <a:t>在用默认构造函数创建对象时，如果创建的是</a:t>
            </a:r>
            <a:r>
              <a:rPr lang="zh-CN" altLang="en-US" sz="2400" b="1" dirty="0" smtClean="0">
                <a:solidFill>
                  <a:srgbClr val="0000CC"/>
                </a:solidFill>
              </a:rPr>
              <a:t>全局对象或静态对象，则对象所有数据成员初始化为</a:t>
            </a:r>
            <a:r>
              <a:rPr lang="en-US" altLang="zh-CN" sz="2400" b="1" dirty="0" smtClean="0">
                <a:solidFill>
                  <a:srgbClr val="0000CC"/>
                </a:solidFill>
              </a:rPr>
              <a:t>0</a:t>
            </a:r>
            <a:r>
              <a:rPr lang="zh-CN" altLang="en-US" sz="2400" b="1" dirty="0" smtClean="0"/>
              <a:t>；如果创建的是局部对象，即</a:t>
            </a:r>
            <a:r>
              <a:rPr lang="zh-CN" altLang="en-US" sz="2400" b="1" dirty="0" smtClean="0">
                <a:solidFill>
                  <a:srgbClr val="0000CC"/>
                </a:solidFill>
              </a:rPr>
              <a:t>不进行</a:t>
            </a:r>
            <a:r>
              <a:rPr lang="zh-CN" altLang="en-US" sz="2400" b="1" dirty="0" smtClean="0"/>
              <a:t>对象数据成员的初始化。</a:t>
            </a:r>
            <a:endParaRPr lang="zh-CN" altLang="en-US" sz="2400" b="1" dirty="0" smtClean="0">
              <a:solidFill>
                <a:schemeClr val="accent2"/>
              </a:solidFill>
            </a:endParaRPr>
          </a:p>
          <a:p>
            <a:pPr eaLnBrk="1" hangingPunct="1">
              <a:buFontTx/>
              <a:buNone/>
            </a:pPr>
            <a:endParaRPr lang="en-US" altLang="zh-CN" sz="2800" b="1" dirty="0" smtClean="0">
              <a:solidFill>
                <a:schemeClr val="accent2"/>
              </a:solidFill>
            </a:endParaRPr>
          </a:p>
        </p:txBody>
      </p:sp>
      <p:sp>
        <p:nvSpPr>
          <p:cNvPr id="77826" name="标题 1"/>
          <p:cNvSpPr>
            <a:spLocks noGrp="1"/>
          </p:cNvSpPr>
          <p:nvPr>
            <p:ph type="title"/>
          </p:nvPr>
        </p:nvSpPr>
        <p:spPr>
          <a:xfrm>
            <a:off x="457200" y="73025"/>
            <a:ext cx="8229600" cy="811213"/>
          </a:xfrm>
        </p:spPr>
        <p:txBody>
          <a:bodyPr/>
          <a:lstStyle/>
          <a:p>
            <a:r>
              <a:rPr lang="en-US" altLang="zh-CN" b="1" smtClean="0">
                <a:solidFill>
                  <a:srgbClr val="0000CC"/>
                </a:solidFill>
              </a:rPr>
              <a:t>3.6.2</a:t>
            </a:r>
            <a:r>
              <a:rPr lang="en-US" altLang="zh-CN" b="1" smtClean="0">
                <a:solidFill>
                  <a:srgbClr val="FF0000"/>
                </a:solidFill>
              </a:rPr>
              <a:t>  </a:t>
            </a:r>
            <a:r>
              <a:rPr lang="zh-CN" altLang="zh-CN" b="1" smtClean="0">
                <a:solidFill>
                  <a:srgbClr val="FF0000"/>
                </a:solidFill>
              </a:rPr>
              <a:t>默认</a:t>
            </a:r>
            <a:r>
              <a:rPr lang="zh-CN" altLang="zh-CN" b="1" smtClean="0"/>
              <a:t>构造函数</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 calcmode="lin" valueType="num">
                                      <p:cBhvr additive="base">
                                        <p:cTn id="7"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anim calcmode="lin" valueType="num">
                                      <p:cBhvr additive="base">
                                        <p:cTn id="11"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anim calcmode="lin" valueType="num">
                                      <p:cBhvr additive="base">
                                        <p:cTn id="15"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anim calcmode="lin" valueType="num">
                                      <p:cBhvr additive="base">
                                        <p:cTn id="19"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pRg st="6" end="6"/>
                                            </p:txEl>
                                          </p:spTgt>
                                        </p:tgtEl>
                                        <p:attrNameLst>
                                          <p:attrName>style.visibility</p:attrName>
                                        </p:attrNameLst>
                                      </p:cBhvr>
                                      <p:to>
                                        <p:strVal val="visible"/>
                                      </p:to>
                                    </p:set>
                                    <p:anim calcmode="lin" valueType="num">
                                      <p:cBhvr additive="base">
                                        <p:cTn id="25"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nodeType="click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anim calcmode="lin" valueType="num">
                                      <p:cBhvr>
                                        <p:cTn id="31" dur="500" fill="hold"/>
                                        <p:tgtEl>
                                          <p:spTgt spid="43011">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43011">
                                            <p:txEl>
                                              <p:pRg st="6" end="6"/>
                                            </p:txEl>
                                          </p:spTgt>
                                        </p:tgtEl>
                                        <p:attrNameLst>
                                          <p:attrName>ppt_h</p:attrName>
                                        </p:attrNameLst>
                                      </p:cBhvr>
                                      <p:tavLst>
                                        <p:tav tm="0">
                                          <p:val>
                                            <p:fltVal val="0"/>
                                          </p:val>
                                        </p:tav>
                                        <p:tav tm="100000">
                                          <p:val>
                                            <p:strVal val="#ppt_h"/>
                                          </p:val>
                                        </p:tav>
                                      </p:tavLst>
                                    </p:anim>
                                    <p:anim calcmode="lin" valueType="num">
                                      <p:cBhvr>
                                        <p:cTn id="33" dur="500" fill="hold"/>
                                        <p:tgtEl>
                                          <p:spTgt spid="43011">
                                            <p:txEl>
                                              <p:pRg st="6" end="6"/>
                                            </p:txEl>
                                          </p:spTgt>
                                        </p:tgtEl>
                                        <p:attrNameLst>
                                          <p:attrName>style.rotation</p:attrName>
                                        </p:attrNameLst>
                                      </p:cBhvr>
                                      <p:tavLst>
                                        <p:tav tm="0">
                                          <p:val>
                                            <p:fltVal val="360"/>
                                          </p:val>
                                        </p:tav>
                                        <p:tav tm="100000">
                                          <p:val>
                                            <p:fltVal val="0"/>
                                          </p:val>
                                        </p:tav>
                                      </p:tavLst>
                                    </p:anim>
                                    <p:animEffect transition="in" filter="fade">
                                      <p:cBhvr>
                                        <p:cTn id="34" dur="5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3"/>
          <p:cNvSpPr>
            <a:spLocks noGrp="1" noChangeArrowheads="1"/>
          </p:cNvSpPr>
          <p:nvPr>
            <p:ph type="body" idx="1"/>
          </p:nvPr>
        </p:nvSpPr>
        <p:spPr>
          <a:xfrm>
            <a:off x="323850" y="908050"/>
            <a:ext cx="7772400" cy="5113338"/>
          </a:xfrm>
        </p:spPr>
        <p:txBody>
          <a:bodyPr/>
          <a:lstStyle/>
          <a:p>
            <a:pPr eaLnBrk="1" hangingPunct="1">
              <a:lnSpc>
                <a:spcPct val="80000"/>
              </a:lnSpc>
              <a:buFontTx/>
              <a:buNone/>
            </a:pPr>
            <a:r>
              <a:rPr lang="en-US" altLang="zh-CN" sz="1800" b="1" dirty="0" smtClean="0"/>
              <a:t>【</a:t>
            </a:r>
            <a:r>
              <a:rPr lang="zh-CN" altLang="en-US" sz="1800" b="1" dirty="0" smtClean="0"/>
              <a:t>例</a:t>
            </a:r>
            <a:r>
              <a:rPr lang="en-US" altLang="zh-CN" sz="1800" b="1" dirty="0" smtClean="0"/>
              <a:t>】  point</a:t>
            </a:r>
            <a:r>
              <a:rPr lang="zh-CN" altLang="en-US" sz="1800" b="1" dirty="0" smtClean="0"/>
              <a:t>类的默认构造函数。</a:t>
            </a:r>
            <a:endParaRPr lang="zh-CN" altLang="en-US" sz="1800" b="1" dirty="0" smtClean="0"/>
          </a:p>
          <a:p>
            <a:pPr eaLnBrk="1" hangingPunct="1">
              <a:lnSpc>
                <a:spcPct val="80000"/>
              </a:lnSpc>
              <a:buFontTx/>
              <a:buNone/>
            </a:pPr>
            <a:r>
              <a:rPr lang="en-US" altLang="zh-CN" sz="1800" b="1" dirty="0" smtClean="0"/>
              <a:t>//Eg.cpp</a:t>
            </a:r>
            <a:endParaRPr lang="en-US" altLang="zh-CN" sz="1800" b="1" dirty="0" smtClean="0"/>
          </a:p>
          <a:p>
            <a:pPr eaLnBrk="1" hangingPunct="1">
              <a:lnSpc>
                <a:spcPct val="80000"/>
              </a:lnSpc>
              <a:buFontTx/>
              <a:buNone/>
            </a:pPr>
            <a:r>
              <a:rPr lang="en-US" altLang="zh-CN" sz="1800" b="1" dirty="0" smtClean="0"/>
              <a:t>#include &lt;</a:t>
            </a:r>
            <a:r>
              <a:rPr lang="en-US" altLang="zh-CN" sz="1800" b="1" dirty="0" err="1" smtClean="0"/>
              <a:t>iostream</a:t>
            </a:r>
            <a:r>
              <a:rPr lang="en-US" altLang="zh-CN" sz="1800" b="1" dirty="0" smtClean="0"/>
              <a:t>&gt;</a:t>
            </a:r>
            <a:endParaRPr lang="en-US" altLang="zh-CN" sz="1800" b="1" dirty="0" smtClean="0"/>
          </a:p>
          <a:p>
            <a:pPr eaLnBrk="1" hangingPunct="1">
              <a:lnSpc>
                <a:spcPct val="80000"/>
              </a:lnSpc>
              <a:buFontTx/>
              <a:buNone/>
            </a:pPr>
            <a:r>
              <a:rPr lang="en-US" altLang="zh-CN" sz="1800" b="1" dirty="0" smtClean="0"/>
              <a:t>using namespace </a:t>
            </a:r>
            <a:r>
              <a:rPr lang="en-US" altLang="zh-CN" sz="1800" b="1" dirty="0" err="1" smtClean="0"/>
              <a:t>std</a:t>
            </a:r>
            <a:r>
              <a:rPr lang="en-US" altLang="zh-CN" sz="1800" b="1" dirty="0" smtClean="0"/>
              <a:t>;</a:t>
            </a:r>
            <a:endParaRPr lang="en-US" altLang="zh-CN" sz="1800" b="1" dirty="0" smtClean="0"/>
          </a:p>
          <a:p>
            <a:pPr eaLnBrk="1" hangingPunct="1">
              <a:lnSpc>
                <a:spcPct val="80000"/>
              </a:lnSpc>
              <a:buFontTx/>
              <a:buNone/>
            </a:pPr>
            <a:r>
              <a:rPr lang="en-US" altLang="zh-CN" sz="1800" b="1" dirty="0" smtClean="0"/>
              <a:t>class point{</a:t>
            </a:r>
            <a:endParaRPr lang="en-US" altLang="zh-CN" sz="1800" b="1" dirty="0" smtClean="0"/>
          </a:p>
          <a:p>
            <a:pPr eaLnBrk="1" hangingPunct="1">
              <a:lnSpc>
                <a:spcPct val="80000"/>
              </a:lnSpc>
              <a:buFontTx/>
              <a:buNone/>
            </a:pPr>
            <a:r>
              <a:rPr lang="en-US" altLang="zh-CN" sz="1800" b="1" dirty="0" smtClean="0"/>
              <a:t>private:</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int</a:t>
            </a:r>
            <a:r>
              <a:rPr lang="en-US" altLang="zh-CN" sz="1800" b="1" dirty="0" smtClean="0"/>
              <a:t> </a:t>
            </a:r>
            <a:r>
              <a:rPr lang="en-US" altLang="zh-CN" sz="1800" b="1" dirty="0" err="1" smtClean="0"/>
              <a:t>x,y</a:t>
            </a:r>
            <a:r>
              <a:rPr lang="en-US" altLang="zh-CN" sz="1800" b="1" dirty="0" smtClean="0"/>
              <a:t>;</a:t>
            </a:r>
            <a:endParaRPr lang="en-US" altLang="zh-CN" sz="1800" b="1" dirty="0" smtClean="0"/>
          </a:p>
          <a:p>
            <a:pPr eaLnBrk="1" hangingPunct="1">
              <a:lnSpc>
                <a:spcPct val="80000"/>
              </a:lnSpc>
              <a:buFontTx/>
              <a:buNone/>
            </a:pPr>
            <a:r>
              <a:rPr lang="en-US" altLang="zh-CN" sz="1800" b="1" dirty="0" smtClean="0"/>
              <a:t>public:</a:t>
            </a:r>
            <a:endParaRPr lang="en-US" altLang="zh-CN" sz="1800" b="1" dirty="0" smtClean="0"/>
          </a:p>
          <a:p>
            <a:pPr eaLnBrk="1" hangingPunct="1">
              <a:lnSpc>
                <a:spcPct val="80000"/>
              </a:lnSpc>
              <a:buFontTx/>
              <a:buNone/>
            </a:pPr>
            <a:r>
              <a:rPr lang="en-US" altLang="zh-CN" sz="1800" b="1" dirty="0" smtClean="0"/>
              <a:t>    void </a:t>
            </a:r>
            <a:r>
              <a:rPr lang="en-US" altLang="zh-CN" sz="1800" b="1" dirty="0" err="1" smtClean="0"/>
              <a:t>setpoint</a:t>
            </a:r>
            <a:r>
              <a:rPr lang="en-US" altLang="zh-CN" sz="1800" b="1" dirty="0" smtClean="0"/>
              <a:t>(</a:t>
            </a:r>
            <a:r>
              <a:rPr lang="en-US" altLang="zh-CN" sz="1800" b="1" dirty="0" err="1" smtClean="0"/>
              <a:t>int</a:t>
            </a:r>
            <a:r>
              <a:rPr lang="en-US" altLang="zh-CN" sz="1800" b="1" dirty="0" smtClean="0"/>
              <a:t> </a:t>
            </a:r>
            <a:r>
              <a:rPr lang="en-US" altLang="zh-CN" sz="1800" b="1" dirty="0" err="1" smtClean="0"/>
              <a:t>a,int</a:t>
            </a:r>
            <a:r>
              <a:rPr lang="en-US" altLang="zh-CN" sz="1800" b="1" dirty="0" smtClean="0"/>
              <a:t> b) { x=a;    y=b;}</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int</a:t>
            </a:r>
            <a:r>
              <a:rPr lang="en-US" altLang="zh-CN" sz="1800" b="1" dirty="0" smtClean="0"/>
              <a:t> </a:t>
            </a:r>
            <a:r>
              <a:rPr lang="en-US" altLang="zh-CN" sz="1800" b="1" dirty="0" err="1" smtClean="0"/>
              <a:t>getx</a:t>
            </a:r>
            <a:r>
              <a:rPr lang="en-US" altLang="zh-CN" sz="1800" b="1" dirty="0" smtClean="0"/>
              <a:t>() { return x; }</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int</a:t>
            </a:r>
            <a:r>
              <a:rPr lang="en-US" altLang="zh-CN" sz="1800" b="1" dirty="0" smtClean="0"/>
              <a:t> </a:t>
            </a:r>
            <a:r>
              <a:rPr lang="en-US" altLang="zh-CN" sz="1800" b="1" dirty="0" err="1" smtClean="0"/>
              <a:t>gety</a:t>
            </a:r>
            <a:r>
              <a:rPr lang="en-US" altLang="zh-CN" sz="1800" b="1" dirty="0" smtClean="0"/>
              <a:t>() { return y; }</a:t>
            </a:r>
            <a:endParaRPr lang="en-US" altLang="zh-CN" sz="1800" b="1" dirty="0" smtClean="0"/>
          </a:p>
          <a:p>
            <a:pPr eaLnBrk="1" hangingPunct="1">
              <a:lnSpc>
                <a:spcPct val="80000"/>
              </a:lnSpc>
              <a:buFontTx/>
              <a:buNone/>
            </a:pPr>
            <a:r>
              <a:rPr lang="en-US" altLang="zh-CN" sz="1800" b="1" dirty="0" smtClean="0"/>
              <a:t>};</a:t>
            </a:r>
            <a:endParaRPr lang="en-US" altLang="zh-CN" sz="1800" b="1" dirty="0" smtClean="0"/>
          </a:p>
          <a:p>
            <a:pPr eaLnBrk="1" hangingPunct="1">
              <a:lnSpc>
                <a:spcPct val="80000"/>
              </a:lnSpc>
              <a:buFontTx/>
              <a:buNone/>
            </a:pPr>
            <a:r>
              <a:rPr lang="en-US" altLang="zh-CN" sz="1800" b="1" dirty="0" smtClean="0">
                <a:solidFill>
                  <a:srgbClr val="FF0000"/>
                </a:solidFill>
              </a:rPr>
              <a:t>point p1; </a:t>
            </a:r>
            <a:r>
              <a:rPr lang="en-US" altLang="zh-CN" sz="1800" b="1" dirty="0" smtClean="0"/>
              <a:t>				//</a:t>
            </a:r>
            <a:r>
              <a:rPr lang="zh-CN" altLang="en-US" sz="1800" b="1" dirty="0" smtClean="0"/>
              <a:t>定义全局对象</a:t>
            </a:r>
            <a:endParaRPr lang="zh-CN" altLang="en-US" sz="1800" b="1" dirty="0" smtClean="0"/>
          </a:p>
          <a:p>
            <a:pPr eaLnBrk="1" hangingPunct="1">
              <a:lnSpc>
                <a:spcPct val="80000"/>
              </a:lnSpc>
              <a:buFontTx/>
              <a:buNone/>
            </a:pPr>
            <a:r>
              <a:rPr lang="en-US" altLang="zh-CN" sz="1800" b="1" dirty="0" smtClean="0"/>
              <a:t>void main(){</a:t>
            </a:r>
            <a:endParaRPr lang="en-US" altLang="zh-CN" sz="1800" b="1" dirty="0" smtClean="0"/>
          </a:p>
          <a:p>
            <a:pPr eaLnBrk="1" hangingPunct="1">
              <a:lnSpc>
                <a:spcPct val="80000"/>
              </a:lnSpc>
              <a:buFontTx/>
              <a:buNone/>
            </a:pPr>
            <a:r>
              <a:rPr lang="en-US" altLang="zh-CN" sz="1800" b="1" dirty="0" smtClean="0"/>
              <a:t>    </a:t>
            </a:r>
            <a:r>
              <a:rPr lang="en-US" altLang="zh-CN" sz="1800" b="1" dirty="0" smtClean="0">
                <a:solidFill>
                  <a:srgbClr val="FF0000"/>
                </a:solidFill>
              </a:rPr>
              <a:t>static point p2;</a:t>
            </a:r>
            <a:r>
              <a:rPr lang="en-US" altLang="zh-CN" sz="1800" b="1" dirty="0" smtClean="0"/>
              <a:t>			//</a:t>
            </a:r>
            <a:r>
              <a:rPr lang="zh-CN" altLang="en-US" sz="1800" b="1" dirty="0" smtClean="0"/>
              <a:t>定义静态局部对象</a:t>
            </a:r>
            <a:endParaRPr lang="zh-CN" altLang="en-US" sz="1800" b="1" dirty="0" smtClean="0"/>
          </a:p>
          <a:p>
            <a:pPr eaLnBrk="1" hangingPunct="1">
              <a:lnSpc>
                <a:spcPct val="80000"/>
              </a:lnSpc>
              <a:buFontTx/>
              <a:buNone/>
            </a:pPr>
            <a:r>
              <a:rPr lang="zh-CN" altLang="en-US" sz="1800" b="1" dirty="0" smtClean="0"/>
              <a:t>    </a:t>
            </a:r>
            <a:r>
              <a:rPr lang="en-US" altLang="zh-CN" sz="1800" b="1" dirty="0" smtClean="0">
                <a:solidFill>
                  <a:srgbClr val="FF0000"/>
                </a:solidFill>
              </a:rPr>
              <a:t>point p3;</a:t>
            </a:r>
            <a:r>
              <a:rPr lang="en-US" altLang="zh-CN" sz="1800" b="1" dirty="0" smtClean="0"/>
              <a:t>				//</a:t>
            </a:r>
            <a:r>
              <a:rPr lang="zh-CN" altLang="en-US" sz="1800" b="1" dirty="0" smtClean="0"/>
              <a:t>定义局部对象</a:t>
            </a:r>
            <a:endParaRPr lang="zh-CN" altLang="en-US" sz="1800" b="1" dirty="0" smtClean="0"/>
          </a:p>
          <a:p>
            <a:pPr eaLnBrk="1" hangingPunct="1">
              <a:lnSpc>
                <a:spcPct val="80000"/>
              </a:lnSpc>
              <a:buFontTx/>
              <a:buNone/>
            </a:pPr>
            <a:r>
              <a:rPr lang="zh-CN" altLang="en-US" sz="1800" b="1" dirty="0" smtClean="0"/>
              <a:t>    </a:t>
            </a:r>
            <a:r>
              <a:rPr lang="en-US" altLang="zh-CN" sz="1800" b="1" dirty="0" err="1" smtClean="0"/>
              <a:t>cout</a:t>
            </a:r>
            <a:r>
              <a:rPr lang="en-US" altLang="zh-CN" sz="1800" b="1" dirty="0" smtClean="0"/>
              <a:t>&lt;&lt;"p1: "&lt;&lt;p1.getx()&lt;&lt;","&lt;&lt;p1.gety()&lt;&lt;</a:t>
            </a:r>
            <a:r>
              <a:rPr lang="en-US" altLang="zh-CN" sz="1800" b="1" dirty="0" err="1" smtClean="0"/>
              <a:t>endl</a:t>
            </a:r>
            <a:r>
              <a:rPr lang="en-US" altLang="zh-CN" sz="1800" b="1" dirty="0" smtClean="0"/>
              <a:t>;</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&lt;&lt;"p2: "&lt;&lt;p2.getx()&lt;&lt;","&lt;&lt;p2.gety()&lt;&lt;</a:t>
            </a:r>
            <a:r>
              <a:rPr lang="en-US" altLang="zh-CN" sz="1800" b="1" dirty="0" err="1" smtClean="0"/>
              <a:t>endl</a:t>
            </a:r>
            <a:r>
              <a:rPr lang="en-US" altLang="zh-CN" sz="1800" b="1" dirty="0" smtClean="0"/>
              <a:t>;</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&lt;&lt;"p3: "&lt;&lt;p3.getx()&lt;&lt;","&lt;&lt;p3.gety()&lt;&lt;</a:t>
            </a:r>
            <a:r>
              <a:rPr lang="en-US" altLang="zh-CN" sz="1800" b="1" dirty="0" err="1" smtClean="0"/>
              <a:t>endl</a:t>
            </a:r>
            <a:r>
              <a:rPr lang="en-US" altLang="zh-CN" sz="1800" b="1" dirty="0" smtClean="0"/>
              <a:t>;</a:t>
            </a:r>
            <a:endParaRPr lang="en-US" altLang="zh-CN" sz="1800" b="1" dirty="0" smtClean="0"/>
          </a:p>
          <a:p>
            <a:pPr eaLnBrk="1" hangingPunct="1">
              <a:lnSpc>
                <a:spcPct val="80000"/>
              </a:lnSpc>
              <a:buFontTx/>
              <a:buNone/>
            </a:pPr>
            <a:r>
              <a:rPr lang="en-US" altLang="zh-CN" sz="1800" b="1" dirty="0" smtClean="0"/>
              <a:t>}</a:t>
            </a:r>
            <a:endParaRPr lang="en-US" altLang="zh-CN" sz="1800" b="1" dirty="0" smtClean="0"/>
          </a:p>
        </p:txBody>
      </p:sp>
      <p:sp>
        <p:nvSpPr>
          <p:cNvPr id="78850" name="标题 1"/>
          <p:cNvSpPr>
            <a:spLocks noGrp="1"/>
          </p:cNvSpPr>
          <p:nvPr>
            <p:ph type="title"/>
          </p:nvPr>
        </p:nvSpPr>
        <p:spPr>
          <a:xfrm>
            <a:off x="457200" y="73025"/>
            <a:ext cx="8229600" cy="811213"/>
          </a:xfrm>
        </p:spPr>
        <p:txBody>
          <a:bodyPr/>
          <a:lstStyle/>
          <a:p>
            <a:r>
              <a:rPr lang="en-US" altLang="zh-CN" b="1" smtClean="0">
                <a:solidFill>
                  <a:srgbClr val="0000CC"/>
                </a:solidFill>
              </a:rPr>
              <a:t>3.6.2</a:t>
            </a:r>
            <a:r>
              <a:rPr lang="en-US" altLang="zh-CN" b="1" smtClean="0">
                <a:solidFill>
                  <a:srgbClr val="FF0000"/>
                </a:solidFill>
              </a:rPr>
              <a:t>  </a:t>
            </a:r>
            <a:r>
              <a:rPr lang="zh-CN" altLang="zh-CN" b="1" smtClean="0">
                <a:solidFill>
                  <a:srgbClr val="FF0000"/>
                </a:solidFill>
              </a:rPr>
              <a:t>默认</a:t>
            </a:r>
            <a:r>
              <a:rPr lang="zh-CN" altLang="zh-CN" b="1" smtClean="0"/>
              <a:t>构造函数</a:t>
            </a:r>
            <a:endParaRPr lang="zh-CN" altLang="en-US" smtClean="0"/>
          </a:p>
        </p:txBody>
      </p:sp>
      <p:sp>
        <p:nvSpPr>
          <p:cNvPr id="3" name="对话气泡: 矩形 2"/>
          <p:cNvSpPr/>
          <p:nvPr/>
        </p:nvSpPr>
        <p:spPr>
          <a:xfrm>
            <a:off x="5076825" y="1196975"/>
            <a:ext cx="3609975" cy="2592388"/>
          </a:xfrm>
          <a:prstGeom prst="wedgeRectCallout">
            <a:avLst>
              <a:gd name="adj1" fmla="val -122498"/>
              <a:gd name="adj2" fmla="val 91656"/>
            </a:avLst>
          </a:prstGeom>
          <a:gradFill>
            <a:gsLst>
              <a:gs pos="0">
                <a:srgbClr val="FFFFFF"/>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a:solidFill>
                  <a:srgbClr val="0000CC"/>
                </a:solidFill>
              </a:rPr>
              <a:t>Point</a:t>
            </a:r>
            <a:r>
              <a:rPr lang="zh-CN" altLang="en-US" sz="2400" b="1" dirty="0">
                <a:solidFill>
                  <a:srgbClr val="0000CC"/>
                </a:solidFill>
              </a:rPr>
              <a:t>类没有定义任何构造函数，但在定义对象时又必须调用构造函数！</a:t>
            </a:r>
            <a:endParaRPr lang="en-US" altLang="zh-CN" sz="2400" b="1" dirty="0">
              <a:solidFill>
                <a:srgbClr val="0000CC"/>
              </a:solidFill>
            </a:endParaRPr>
          </a:p>
          <a:p>
            <a:pPr algn="ctr" eaLnBrk="0" hangingPunct="0">
              <a:defRPr/>
            </a:pPr>
            <a:endParaRPr lang="en-US" altLang="zh-CN" sz="2400" b="1" dirty="0">
              <a:solidFill>
                <a:srgbClr val="0000CC"/>
              </a:solidFill>
            </a:endParaRPr>
          </a:p>
          <a:p>
            <a:pPr algn="ctr" eaLnBrk="0" hangingPunct="0">
              <a:defRPr/>
            </a:pPr>
            <a:r>
              <a:rPr lang="zh-CN" altLang="en-US" sz="2000" b="1" dirty="0">
                <a:solidFill>
                  <a:schemeClr val="tx1"/>
                </a:solidFill>
              </a:rPr>
              <a:t>编译器会为</a:t>
            </a:r>
            <a:r>
              <a:rPr lang="en-US" altLang="zh-CN" sz="2000" b="1" dirty="0">
                <a:solidFill>
                  <a:schemeClr val="tx1"/>
                </a:solidFill>
              </a:rPr>
              <a:t>point</a:t>
            </a:r>
            <a:r>
              <a:rPr lang="zh-CN" altLang="en-US" sz="2000" b="1" dirty="0">
                <a:solidFill>
                  <a:srgbClr val="0000CC"/>
                </a:solidFill>
              </a:rPr>
              <a:t>合成无参数构造函数</a:t>
            </a:r>
            <a:r>
              <a:rPr lang="zh-CN" altLang="en-US" sz="2000" b="1" dirty="0">
                <a:solidFill>
                  <a:schemeClr val="tx1"/>
                </a:solidFill>
              </a:rPr>
              <a:t>，并在定义</a:t>
            </a:r>
            <a:r>
              <a:rPr lang="en-US" altLang="zh-CN" sz="2000" b="1" dirty="0">
                <a:solidFill>
                  <a:schemeClr val="tx1"/>
                </a:solidFill>
              </a:rPr>
              <a:t>p1,p2,p3</a:t>
            </a:r>
            <a:r>
              <a:rPr lang="zh-CN" altLang="en-US" sz="2000" b="1" dirty="0">
                <a:solidFill>
                  <a:schemeClr val="tx1"/>
                </a:solidFill>
              </a:rPr>
              <a:t>时调用此构造函数！</a:t>
            </a:r>
            <a:endParaRPr lang="zh-CN" alt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7463" y="1035050"/>
            <a:ext cx="4843462" cy="5561013"/>
          </a:xfrm>
        </p:spPr>
        <p:txBody>
          <a:bodyPr/>
          <a:lstStyle/>
          <a:p>
            <a:pPr eaLnBrk="1" hangingPunct="1">
              <a:lnSpc>
                <a:spcPct val="80000"/>
              </a:lnSpc>
              <a:defRPr/>
            </a:pPr>
            <a:r>
              <a:rPr lang="zh-CN" altLang="en-US" sz="2400" b="1" dirty="0">
                <a:solidFill>
                  <a:srgbClr val="0000CC"/>
                </a:solidFill>
              </a:rPr>
              <a:t>使用默认构造函数的注意事项</a:t>
            </a:r>
            <a:endParaRPr lang="en-US" altLang="zh-CN" sz="2400" b="1" dirty="0">
              <a:solidFill>
                <a:srgbClr val="0000CC"/>
              </a:solidFill>
            </a:endParaRPr>
          </a:p>
          <a:p>
            <a:pPr marL="857250" lvl="1" indent="-457200" eaLnBrk="1" hangingPunct="1">
              <a:buFont typeface="+mj-ea"/>
              <a:buAutoNum type="circleNumDbPlain"/>
              <a:defRPr/>
            </a:pPr>
            <a:r>
              <a:rPr lang="zh-CN" altLang="en-US" sz="2000" b="1" dirty="0"/>
              <a:t>在类没有定义任何构造函数时，系统才会为类合成默认构造函数。</a:t>
            </a:r>
            <a:r>
              <a:rPr lang="zh-CN" altLang="en-US" sz="2000" b="1" dirty="0">
                <a:solidFill>
                  <a:srgbClr val="FF3300"/>
                </a:solidFill>
              </a:rPr>
              <a:t>一旦定义了</a:t>
            </a:r>
            <a:r>
              <a:rPr lang="zh-CN" altLang="en-US" sz="2000" b="1" dirty="0">
                <a:solidFill>
                  <a:srgbClr val="0000CC"/>
                </a:solidFill>
              </a:rPr>
              <a:t>任何形式</a:t>
            </a:r>
            <a:r>
              <a:rPr lang="zh-CN" altLang="en-US" sz="2000" b="1" dirty="0">
                <a:solidFill>
                  <a:srgbClr val="FF3300"/>
                </a:solidFill>
              </a:rPr>
              <a:t>的构造函数，系统就不再产生默认构造函数。</a:t>
            </a:r>
            <a:endParaRPr lang="en-US" altLang="zh-CN" sz="2000" b="1" dirty="0">
              <a:solidFill>
                <a:srgbClr val="FF3300"/>
              </a:solidFill>
            </a:endParaRPr>
          </a:p>
          <a:p>
            <a:pPr lvl="1">
              <a:defRPr/>
            </a:pPr>
            <a:r>
              <a:rPr lang="zh-CN" altLang="en-US" sz="2000" b="1" dirty="0"/>
              <a:t>在类有需要参数构造数时</a:t>
            </a:r>
            <a:r>
              <a:rPr lang="zh-CN" altLang="zh-CN" sz="2000" b="1" dirty="0"/>
              <a:t>，若需要创建无参对象，</a:t>
            </a:r>
            <a:r>
              <a:rPr lang="zh-CN" altLang="zh-CN" sz="2000" b="1" dirty="0">
                <a:solidFill>
                  <a:srgbClr val="0000CC"/>
                </a:solidFill>
              </a:rPr>
              <a:t>必须显式定义无参构造函数。</a:t>
            </a:r>
            <a:r>
              <a:rPr lang="zh-CN" altLang="en-US" sz="2000" b="1" dirty="0"/>
              <a:t>但</a:t>
            </a:r>
            <a:r>
              <a:rPr lang="zh-CN" altLang="zh-CN" sz="2000" b="1" dirty="0"/>
              <a:t>在</a:t>
            </a:r>
            <a:r>
              <a:rPr lang="en-US" altLang="zh-CN" sz="2000" b="1" dirty="0"/>
              <a:t>C++11</a:t>
            </a:r>
            <a:r>
              <a:rPr lang="zh-CN" altLang="zh-CN" sz="2000" b="1" dirty="0"/>
              <a:t>中，也可以用下面的方式要求编译器创建合成的默认构造函数。</a:t>
            </a:r>
            <a:endParaRPr lang="zh-CN" altLang="zh-CN" sz="2000" b="1" dirty="0"/>
          </a:p>
          <a:p>
            <a:pPr marL="0" indent="0">
              <a:buFontTx/>
              <a:buNone/>
              <a:defRPr/>
            </a:pPr>
            <a:r>
              <a:rPr lang="en-US" altLang="zh-CN" sz="2400" b="1" dirty="0">
                <a:solidFill>
                  <a:srgbClr val="0000CC"/>
                </a:solidFill>
              </a:rPr>
              <a:t>class X {</a:t>
            </a:r>
            <a:endParaRPr lang="zh-CN" altLang="zh-CN" sz="2400" b="1" dirty="0">
              <a:solidFill>
                <a:srgbClr val="0000CC"/>
              </a:solidFill>
            </a:endParaRPr>
          </a:p>
          <a:p>
            <a:pPr marL="0" indent="0">
              <a:buFontTx/>
              <a:buNone/>
              <a:defRPr/>
            </a:pPr>
            <a:r>
              <a:rPr lang="en-US" altLang="zh-CN" sz="2400" b="1" dirty="0">
                <a:solidFill>
                  <a:srgbClr val="FF0000"/>
                </a:solidFill>
              </a:rPr>
              <a:t>    X()=default</a:t>
            </a:r>
            <a:r>
              <a:rPr lang="en-US" altLang="zh-CN" sz="1800" b="1" dirty="0">
                <a:solidFill>
                  <a:srgbClr val="FF0000"/>
                </a:solidFill>
              </a:rPr>
              <a:t>;       //      11C</a:t>
            </a:r>
            <a:r>
              <a:rPr lang="en-US" altLang="zh-CN" sz="1800" b="1" baseline="-25000" dirty="0">
                <a:solidFill>
                  <a:srgbClr val="FF0000"/>
                </a:solidFill>
              </a:rPr>
              <a:t>++</a:t>
            </a:r>
            <a:endParaRPr lang="zh-CN" altLang="zh-CN" sz="1800" b="1" dirty="0">
              <a:solidFill>
                <a:srgbClr val="FF0000"/>
              </a:solidFill>
            </a:endParaRPr>
          </a:p>
          <a:p>
            <a:pPr marL="0" indent="0">
              <a:buFontTx/>
              <a:buNone/>
              <a:defRPr/>
            </a:pPr>
            <a:r>
              <a:rPr lang="en-US" altLang="zh-CN" sz="2400" b="1" dirty="0">
                <a:solidFill>
                  <a:srgbClr val="0000CC"/>
                </a:solidFill>
              </a:rPr>
              <a:t>    X(</a:t>
            </a:r>
            <a:r>
              <a:rPr lang="zh-CN" altLang="zh-CN" sz="2400" b="1" dirty="0">
                <a:solidFill>
                  <a:srgbClr val="0000CC"/>
                </a:solidFill>
              </a:rPr>
              <a:t>……</a:t>
            </a:r>
            <a:r>
              <a:rPr lang="en-US" altLang="zh-CN" sz="2400" b="1" dirty="0">
                <a:solidFill>
                  <a:srgbClr val="0000CC"/>
                </a:solidFill>
              </a:rPr>
              <a:t>){}          </a:t>
            </a:r>
            <a:r>
              <a:rPr lang="en-US" altLang="zh-CN" sz="1600" b="1" dirty="0">
                <a:solidFill>
                  <a:srgbClr val="0000CC"/>
                </a:solidFill>
              </a:rPr>
              <a:t>//</a:t>
            </a:r>
            <a:r>
              <a:rPr lang="zh-CN" altLang="zh-CN" sz="1600" b="1" dirty="0">
                <a:solidFill>
                  <a:srgbClr val="0000CC"/>
                </a:solidFill>
              </a:rPr>
              <a:t>需要参数的构造函数</a:t>
            </a:r>
            <a:r>
              <a:rPr lang="en-US" altLang="zh-CN" sz="1600" b="1" dirty="0">
                <a:solidFill>
                  <a:srgbClr val="0000CC"/>
                </a:solidFill>
              </a:rPr>
              <a:t>       </a:t>
            </a:r>
            <a:endParaRPr lang="zh-CN" altLang="zh-CN" sz="1600" b="1" dirty="0">
              <a:solidFill>
                <a:srgbClr val="0000CC"/>
              </a:solidFill>
            </a:endParaRPr>
          </a:p>
          <a:p>
            <a:pPr marL="0" indent="0">
              <a:buFontTx/>
              <a:buNone/>
              <a:defRPr/>
            </a:pPr>
            <a:r>
              <a:rPr lang="en-US" altLang="zh-CN" sz="2400" b="1" dirty="0">
                <a:solidFill>
                  <a:srgbClr val="0000CC"/>
                </a:solidFill>
              </a:rPr>
              <a:t>……</a:t>
            </a:r>
            <a:endParaRPr lang="zh-CN" altLang="zh-CN" sz="2400" b="1" dirty="0">
              <a:solidFill>
                <a:srgbClr val="0000CC"/>
              </a:solidFill>
            </a:endParaRPr>
          </a:p>
          <a:p>
            <a:pPr marL="0" indent="0">
              <a:buFontTx/>
              <a:buNone/>
              <a:defRPr/>
            </a:pPr>
            <a:r>
              <a:rPr lang="en-US" altLang="zh-CN" sz="2400" b="1" dirty="0">
                <a:solidFill>
                  <a:srgbClr val="0000CC"/>
                </a:solidFill>
              </a:rPr>
              <a:t>}</a:t>
            </a:r>
            <a:endParaRPr lang="zh-CN" altLang="zh-CN" sz="2400" b="1" dirty="0">
              <a:solidFill>
                <a:srgbClr val="0000CC"/>
              </a:solidFill>
            </a:endParaRPr>
          </a:p>
          <a:p>
            <a:pPr marL="400050" lvl="1" indent="0" eaLnBrk="1" hangingPunct="1">
              <a:lnSpc>
                <a:spcPct val="80000"/>
              </a:lnSpc>
              <a:buFontTx/>
              <a:buNone/>
              <a:defRPr/>
            </a:pPr>
            <a:endParaRPr lang="en-US" altLang="zh-CN" sz="2000" b="1" dirty="0">
              <a:solidFill>
                <a:srgbClr val="FF3300"/>
              </a:solidFill>
            </a:endParaRPr>
          </a:p>
        </p:txBody>
      </p:sp>
      <p:sp>
        <p:nvSpPr>
          <p:cNvPr id="79874" name="标题 1"/>
          <p:cNvSpPr>
            <a:spLocks noGrp="1"/>
          </p:cNvSpPr>
          <p:nvPr>
            <p:ph type="title"/>
          </p:nvPr>
        </p:nvSpPr>
        <p:spPr>
          <a:xfrm>
            <a:off x="457200" y="73025"/>
            <a:ext cx="8229600" cy="811213"/>
          </a:xfrm>
        </p:spPr>
        <p:txBody>
          <a:bodyPr/>
          <a:lstStyle/>
          <a:p>
            <a:r>
              <a:rPr lang="en-US" altLang="zh-CN" b="1" smtClean="0">
                <a:solidFill>
                  <a:srgbClr val="0000CC"/>
                </a:solidFill>
              </a:rPr>
              <a:t>3.6.2</a:t>
            </a:r>
            <a:r>
              <a:rPr lang="en-US" altLang="zh-CN" b="1" smtClean="0">
                <a:solidFill>
                  <a:srgbClr val="FF0000"/>
                </a:solidFill>
              </a:rPr>
              <a:t>  </a:t>
            </a:r>
            <a:r>
              <a:rPr lang="zh-CN" altLang="zh-CN" b="1" smtClean="0">
                <a:solidFill>
                  <a:srgbClr val="FF0000"/>
                </a:solidFill>
              </a:rPr>
              <a:t>默认</a:t>
            </a:r>
            <a:r>
              <a:rPr lang="zh-CN" altLang="zh-CN" b="1" smtClean="0"/>
              <a:t>构造函数</a:t>
            </a:r>
            <a:endParaRPr lang="zh-CN" altLang="en-US" smtClean="0"/>
          </a:p>
        </p:txBody>
      </p:sp>
      <p:sp>
        <p:nvSpPr>
          <p:cNvPr id="2" name="矩形 1"/>
          <p:cNvSpPr>
            <a:spLocks noChangeArrowheads="1"/>
          </p:cNvSpPr>
          <p:nvPr/>
        </p:nvSpPr>
        <p:spPr bwMode="auto">
          <a:xfrm>
            <a:off x="4716463" y="1125538"/>
            <a:ext cx="4572000" cy="4373562"/>
          </a:xfrm>
          <a:prstGeom prst="rect">
            <a:avLst/>
          </a:prstGeom>
          <a:noFill/>
          <a:ln w="9525">
            <a:noFill/>
            <a:miter lim="800000"/>
          </a:ln>
        </p:spPr>
        <p:txBody>
          <a:bodyPr>
            <a:spAutoFit/>
          </a:bodyPr>
          <a:lstStyle/>
          <a:p>
            <a:pPr lvl="1">
              <a:lnSpc>
                <a:spcPct val="80000"/>
              </a:lnSpc>
            </a:pPr>
            <a:r>
              <a:rPr lang="en-US" altLang="zh-CN" sz="2400" b="1" dirty="0">
                <a:solidFill>
                  <a:schemeClr val="accent2"/>
                </a:solidFill>
              </a:rPr>
              <a:t>【</a:t>
            </a:r>
            <a:r>
              <a:rPr lang="zh-CN" altLang="en-US" sz="2400" b="1" dirty="0">
                <a:solidFill>
                  <a:schemeClr val="accent2"/>
                </a:solidFill>
              </a:rPr>
              <a:t>例</a:t>
            </a:r>
            <a:r>
              <a:rPr lang="en-US" altLang="zh-CN" sz="2400" b="1" dirty="0">
                <a:solidFill>
                  <a:schemeClr val="accent2"/>
                </a:solidFill>
              </a:rPr>
              <a:t>】  </a:t>
            </a:r>
            <a:r>
              <a:rPr lang="zh-CN" altLang="en-US" sz="2400" b="1" dirty="0">
                <a:solidFill>
                  <a:schemeClr val="accent2"/>
                </a:solidFill>
              </a:rPr>
              <a:t>未定义无参构造函数引发的错误。</a:t>
            </a:r>
            <a:endParaRPr lang="zh-CN" altLang="en-US" sz="2400" b="1" dirty="0">
              <a:solidFill>
                <a:schemeClr val="accent2"/>
              </a:solidFill>
            </a:endParaRPr>
          </a:p>
          <a:p>
            <a:pPr lvl="1">
              <a:lnSpc>
                <a:spcPct val="80000"/>
              </a:lnSpc>
            </a:pPr>
            <a:r>
              <a:rPr lang="en-US" altLang="zh-CN" sz="2000" b="1" dirty="0"/>
              <a:t>#include &lt;</a:t>
            </a:r>
            <a:r>
              <a:rPr lang="en-US" altLang="zh-CN" sz="2000" b="1" dirty="0" err="1"/>
              <a:t>iostream</a:t>
            </a:r>
            <a:r>
              <a:rPr lang="en-US" altLang="zh-CN" sz="2000" b="1" dirty="0"/>
              <a:t>&gt;</a:t>
            </a:r>
            <a:endParaRPr lang="en-US" altLang="zh-CN" sz="2000" b="1" dirty="0"/>
          </a:p>
          <a:p>
            <a:pPr lvl="1">
              <a:lnSpc>
                <a:spcPct val="80000"/>
              </a:lnSpc>
            </a:pPr>
            <a:r>
              <a:rPr lang="en-US" altLang="zh-CN" sz="2000" b="1" dirty="0"/>
              <a:t>using namespace </a:t>
            </a:r>
            <a:r>
              <a:rPr lang="en-US" altLang="zh-CN" sz="2000" b="1" dirty="0" err="1"/>
              <a:t>std</a:t>
            </a:r>
            <a:r>
              <a:rPr lang="en-US" altLang="zh-CN" sz="2000" b="1" dirty="0"/>
              <a:t>;</a:t>
            </a:r>
            <a:endParaRPr lang="en-US" altLang="zh-CN" sz="2000" b="1" dirty="0"/>
          </a:p>
          <a:p>
            <a:pPr lvl="1">
              <a:lnSpc>
                <a:spcPct val="80000"/>
              </a:lnSpc>
            </a:pPr>
            <a:r>
              <a:rPr lang="en-US" altLang="zh-CN" sz="2000" b="1" dirty="0"/>
              <a:t>class point{</a:t>
            </a:r>
            <a:endParaRPr lang="en-US" altLang="zh-CN" sz="2000" b="1" dirty="0"/>
          </a:p>
          <a:p>
            <a:pPr lvl="1">
              <a:lnSpc>
                <a:spcPct val="80000"/>
              </a:lnSpc>
            </a:pPr>
            <a:r>
              <a:rPr lang="en-US" altLang="zh-CN" sz="2000" b="1" dirty="0"/>
              <a:t>private:</a:t>
            </a:r>
            <a:endParaRPr lang="en-US" altLang="zh-CN" sz="2000" b="1" dirty="0"/>
          </a:p>
          <a:p>
            <a:pPr lvl="1">
              <a:lnSpc>
                <a:spcPct val="80000"/>
              </a:lnSpc>
            </a:pPr>
            <a:r>
              <a:rPr lang="en-US" altLang="zh-CN" sz="2000" b="1" dirty="0"/>
              <a:t>    </a:t>
            </a:r>
            <a:r>
              <a:rPr lang="en-US" altLang="zh-CN" sz="2000" b="1" dirty="0" err="1"/>
              <a:t>int</a:t>
            </a:r>
            <a:r>
              <a:rPr lang="en-US" altLang="zh-CN" sz="2000" b="1" dirty="0"/>
              <a:t> </a:t>
            </a:r>
            <a:r>
              <a:rPr lang="en-US" altLang="zh-CN" sz="2000" b="1" dirty="0" err="1"/>
              <a:t>x,y</a:t>
            </a:r>
            <a:r>
              <a:rPr lang="en-US" altLang="zh-CN" sz="2000" b="1" dirty="0"/>
              <a:t>;</a:t>
            </a:r>
            <a:endParaRPr lang="en-US" altLang="zh-CN" sz="2000" b="1" dirty="0"/>
          </a:p>
          <a:p>
            <a:pPr lvl="1">
              <a:lnSpc>
                <a:spcPct val="80000"/>
              </a:lnSpc>
            </a:pPr>
            <a:r>
              <a:rPr lang="en-US" altLang="zh-CN" sz="2000" b="1" dirty="0"/>
              <a:t>public:</a:t>
            </a:r>
            <a:endParaRPr lang="en-US" altLang="zh-CN" sz="2000" b="1" dirty="0"/>
          </a:p>
          <a:p>
            <a:pPr lvl="1">
              <a:lnSpc>
                <a:spcPct val="80000"/>
              </a:lnSpc>
            </a:pPr>
            <a:r>
              <a:rPr lang="en-US" altLang="zh-CN" sz="2000" b="1" dirty="0"/>
              <a:t>    </a:t>
            </a:r>
            <a:r>
              <a:rPr lang="en-US" altLang="zh-CN" sz="2000" b="1" dirty="0">
                <a:solidFill>
                  <a:srgbClr val="0000CC"/>
                </a:solidFill>
              </a:rPr>
              <a:t>point(</a:t>
            </a:r>
            <a:r>
              <a:rPr lang="en-US" altLang="zh-CN" sz="2000" b="1" dirty="0" err="1">
                <a:solidFill>
                  <a:srgbClr val="0000CC"/>
                </a:solidFill>
              </a:rPr>
              <a:t>int</a:t>
            </a:r>
            <a:r>
              <a:rPr lang="en-US" altLang="zh-CN" sz="2000" b="1" dirty="0">
                <a:solidFill>
                  <a:srgbClr val="0000CC"/>
                </a:solidFill>
              </a:rPr>
              <a:t> </a:t>
            </a:r>
            <a:r>
              <a:rPr lang="en-US" altLang="zh-CN" sz="2000" b="1" dirty="0" err="1">
                <a:solidFill>
                  <a:srgbClr val="0000CC"/>
                </a:solidFill>
              </a:rPr>
              <a:t>a,int</a:t>
            </a:r>
            <a:r>
              <a:rPr lang="en-US" altLang="zh-CN" sz="2000" b="1" dirty="0">
                <a:solidFill>
                  <a:srgbClr val="0000CC"/>
                </a:solidFill>
              </a:rPr>
              <a:t> b) { x=a;   y=b; }</a:t>
            </a:r>
            <a:endParaRPr lang="en-US" altLang="zh-CN" sz="2000" b="1" dirty="0">
              <a:solidFill>
                <a:srgbClr val="0000CC"/>
              </a:solidFill>
            </a:endParaRPr>
          </a:p>
          <a:p>
            <a:pPr lvl="1">
              <a:lnSpc>
                <a:spcPct val="80000"/>
              </a:lnSpc>
            </a:pPr>
            <a:r>
              <a:rPr lang="en-US" altLang="zh-CN" sz="2000" b="1" dirty="0"/>
              <a:t>//    ……</a:t>
            </a:r>
            <a:endParaRPr lang="en-US" altLang="zh-CN" sz="2000" b="1" dirty="0"/>
          </a:p>
          <a:p>
            <a:pPr lvl="1">
              <a:lnSpc>
                <a:spcPct val="80000"/>
              </a:lnSpc>
            </a:pPr>
            <a:r>
              <a:rPr lang="en-US" altLang="zh-CN" sz="2000" b="1" dirty="0"/>
              <a:t>};</a:t>
            </a:r>
            <a:endParaRPr lang="en-US" altLang="zh-CN" sz="2000" b="1" dirty="0"/>
          </a:p>
          <a:p>
            <a:pPr lvl="1">
              <a:lnSpc>
                <a:spcPct val="80000"/>
              </a:lnSpc>
            </a:pPr>
            <a:r>
              <a:rPr lang="en-US" altLang="zh-CN" sz="2000" b="1" dirty="0">
                <a:solidFill>
                  <a:srgbClr val="FF0000"/>
                </a:solidFill>
              </a:rPr>
              <a:t>point p1;　　　　　　//</a:t>
            </a:r>
            <a:r>
              <a:rPr lang="zh-CN" altLang="en-US" sz="2000" b="1" dirty="0">
                <a:solidFill>
                  <a:srgbClr val="FF0000"/>
                </a:solidFill>
              </a:rPr>
              <a:t>错误</a:t>
            </a:r>
            <a:endParaRPr lang="en-US" altLang="zh-CN" sz="2000" b="1" dirty="0">
              <a:solidFill>
                <a:srgbClr val="FF0000"/>
              </a:solidFill>
            </a:endParaRPr>
          </a:p>
          <a:p>
            <a:pPr lvl="1">
              <a:lnSpc>
                <a:spcPct val="80000"/>
              </a:lnSpc>
            </a:pPr>
            <a:r>
              <a:rPr lang="en-US" altLang="zh-CN" sz="2000" b="1" dirty="0"/>
              <a:t>void main(){</a:t>
            </a:r>
            <a:endParaRPr lang="en-US" altLang="zh-CN" sz="2000" b="1" dirty="0"/>
          </a:p>
          <a:p>
            <a:pPr lvl="1">
              <a:lnSpc>
                <a:spcPct val="80000"/>
              </a:lnSpc>
            </a:pPr>
            <a:r>
              <a:rPr lang="en-US" altLang="zh-CN" sz="2000" b="1" dirty="0"/>
              <a:t>    static </a:t>
            </a:r>
            <a:r>
              <a:rPr lang="en-US" altLang="zh-CN" sz="2000" b="1" dirty="0">
                <a:solidFill>
                  <a:srgbClr val="FF0000"/>
                </a:solidFill>
              </a:rPr>
              <a:t>point p2;         //</a:t>
            </a:r>
            <a:r>
              <a:rPr lang="zh-CN" altLang="en-US" sz="2000" b="1" dirty="0">
                <a:solidFill>
                  <a:srgbClr val="FF0000"/>
                </a:solidFill>
              </a:rPr>
              <a:t>错误</a:t>
            </a:r>
            <a:endParaRPr lang="en-US" altLang="zh-CN" sz="2000" b="1" dirty="0">
              <a:solidFill>
                <a:srgbClr val="FF0000"/>
              </a:solidFill>
            </a:endParaRPr>
          </a:p>
          <a:p>
            <a:pPr lvl="1">
              <a:lnSpc>
                <a:spcPct val="80000"/>
              </a:lnSpc>
            </a:pPr>
            <a:r>
              <a:rPr lang="en-US" altLang="zh-CN" sz="2000" b="1" dirty="0"/>
              <a:t>    </a:t>
            </a:r>
            <a:r>
              <a:rPr lang="en-US" altLang="zh-CN" sz="2000" b="1" dirty="0">
                <a:solidFill>
                  <a:srgbClr val="FF0000"/>
                </a:solidFill>
              </a:rPr>
              <a:t>point p3</a:t>
            </a:r>
            <a:r>
              <a:rPr lang="en-US" altLang="zh-CN" sz="2000" b="1" dirty="0"/>
              <a:t>,*p4,</a:t>
            </a:r>
            <a:r>
              <a:rPr lang="en-US" altLang="zh-CN" sz="2000" b="1" dirty="0">
                <a:solidFill>
                  <a:srgbClr val="FF0000"/>
                </a:solidFill>
              </a:rPr>
              <a:t>a[10];    //</a:t>
            </a:r>
            <a:r>
              <a:rPr lang="zh-CN" altLang="en-US" sz="2000" b="1" dirty="0">
                <a:solidFill>
                  <a:srgbClr val="FF0000"/>
                </a:solidFill>
              </a:rPr>
              <a:t>错误</a:t>
            </a:r>
            <a:endParaRPr lang="en-US" altLang="zh-CN" sz="2000" b="1" dirty="0">
              <a:solidFill>
                <a:srgbClr val="FF0000"/>
              </a:solidFill>
            </a:endParaRPr>
          </a:p>
          <a:p>
            <a:pPr lvl="1">
              <a:lnSpc>
                <a:spcPct val="80000"/>
              </a:lnSpc>
            </a:pPr>
            <a:r>
              <a:rPr lang="en-US" altLang="zh-CN" sz="2000" b="1" dirty="0"/>
              <a:t>    p4=new </a:t>
            </a:r>
            <a:r>
              <a:rPr lang="en-US" altLang="zh-CN" sz="2000" b="1" dirty="0">
                <a:solidFill>
                  <a:srgbClr val="FF0000"/>
                </a:solidFill>
              </a:rPr>
              <a:t>point;          //</a:t>
            </a:r>
            <a:r>
              <a:rPr lang="zh-CN" altLang="en-US" sz="2000" b="1" dirty="0">
                <a:solidFill>
                  <a:srgbClr val="FF0000"/>
                </a:solidFill>
              </a:rPr>
              <a:t>错误</a:t>
            </a:r>
            <a:endParaRPr lang="en-US" altLang="zh-CN" sz="2000" b="1" dirty="0">
              <a:solidFill>
                <a:srgbClr val="FF0000"/>
              </a:solidFill>
            </a:endParaRPr>
          </a:p>
          <a:p>
            <a:pPr lvl="1">
              <a:lnSpc>
                <a:spcPct val="80000"/>
              </a:lnSpc>
            </a:pPr>
            <a:r>
              <a:rPr lang="en-US" altLang="zh-CN" sz="2000" b="1" dirty="0"/>
              <a:t>}</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 calcmode="lin" valueType="num">
                                      <p:cBhvr additive="base">
                                        <p:cTn id="7" dur="500" fill="hold"/>
                                        <p:tgtEl>
                                          <p:spTgt spid="450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8">
                                            <p:txEl>
                                              <p:pRg st="1" end="1"/>
                                            </p:txEl>
                                          </p:spTgt>
                                        </p:tgtEl>
                                        <p:attrNameLst>
                                          <p:attrName>style.visibility</p:attrName>
                                        </p:attrNameLst>
                                      </p:cBhvr>
                                      <p:to>
                                        <p:strVal val="visible"/>
                                      </p:to>
                                    </p:set>
                                    <p:anim calcmode="lin" valueType="num">
                                      <p:cBhvr additive="base">
                                        <p:cTn id="13" dur="5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8">
                                            <p:txEl>
                                              <p:pRg st="2" end="2"/>
                                            </p:txEl>
                                          </p:spTgt>
                                        </p:tgtEl>
                                        <p:attrNameLst>
                                          <p:attrName>style.visibility</p:attrName>
                                        </p:attrNameLst>
                                      </p:cBhvr>
                                      <p:to>
                                        <p:strVal val="visible"/>
                                      </p:to>
                                    </p:set>
                                    <p:anim calcmode="lin" valueType="num">
                                      <p:cBhvr additive="base">
                                        <p:cTn id="19" dur="500" fill="hold"/>
                                        <p:tgtEl>
                                          <p:spTgt spid="4505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58">
                                            <p:txEl>
                                              <p:pRg st="3" end="3"/>
                                            </p:txEl>
                                          </p:spTgt>
                                        </p:tgtEl>
                                        <p:attrNameLst>
                                          <p:attrName>style.visibility</p:attrName>
                                        </p:attrNameLst>
                                      </p:cBhvr>
                                      <p:to>
                                        <p:strVal val="visible"/>
                                      </p:to>
                                    </p:set>
                                    <p:anim calcmode="lin" valueType="num">
                                      <p:cBhvr additive="base">
                                        <p:cTn id="25" dur="500" fill="hold"/>
                                        <p:tgtEl>
                                          <p:spTgt spid="4505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058">
                                            <p:txEl>
                                              <p:pRg st="4" end="4"/>
                                            </p:txEl>
                                          </p:spTgt>
                                        </p:tgtEl>
                                        <p:attrNameLst>
                                          <p:attrName>style.visibility</p:attrName>
                                        </p:attrNameLst>
                                      </p:cBhvr>
                                      <p:to>
                                        <p:strVal val="visible"/>
                                      </p:to>
                                    </p:set>
                                    <p:anim calcmode="lin" valueType="num">
                                      <p:cBhvr additive="base">
                                        <p:cTn id="31" dur="500" fill="hold"/>
                                        <p:tgtEl>
                                          <p:spTgt spid="4505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5058">
                                            <p:txEl>
                                              <p:pRg st="5" end="5"/>
                                            </p:txEl>
                                          </p:spTgt>
                                        </p:tgtEl>
                                        <p:attrNameLst>
                                          <p:attrName>style.visibility</p:attrName>
                                        </p:attrNameLst>
                                      </p:cBhvr>
                                      <p:to>
                                        <p:strVal val="visible"/>
                                      </p:to>
                                    </p:set>
                                    <p:anim calcmode="lin" valueType="num">
                                      <p:cBhvr additive="base">
                                        <p:cTn id="37" dur="500" fill="hold"/>
                                        <p:tgtEl>
                                          <p:spTgt spid="4505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5058">
                                            <p:txEl>
                                              <p:pRg st="6" end="6"/>
                                            </p:txEl>
                                          </p:spTgt>
                                        </p:tgtEl>
                                        <p:attrNameLst>
                                          <p:attrName>style.visibility</p:attrName>
                                        </p:attrNameLst>
                                      </p:cBhvr>
                                      <p:to>
                                        <p:strVal val="visible"/>
                                      </p:to>
                                    </p:set>
                                    <p:anim calcmode="lin" valueType="num">
                                      <p:cBhvr additive="base">
                                        <p:cTn id="43" dur="500" fill="hold"/>
                                        <p:tgtEl>
                                          <p:spTgt spid="4505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058">
                                            <p:txEl>
                                              <p:pRg st="7" end="7"/>
                                            </p:txEl>
                                          </p:spTgt>
                                        </p:tgtEl>
                                        <p:attrNameLst>
                                          <p:attrName>style.visibility</p:attrName>
                                        </p:attrNameLst>
                                      </p:cBhvr>
                                      <p:to>
                                        <p:strVal val="visible"/>
                                      </p:to>
                                    </p:set>
                                    <p:anim calcmode="lin" valueType="num">
                                      <p:cBhvr additive="base">
                                        <p:cTn id="49" dur="500" fill="hold"/>
                                        <p:tgtEl>
                                          <p:spTgt spid="4505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50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457200" y="1233488"/>
            <a:ext cx="8001000" cy="4789487"/>
          </a:xfrm>
        </p:spPr>
        <p:txBody>
          <a:bodyPr/>
          <a:lstStyle/>
          <a:p>
            <a:pPr marL="457200" indent="-457200">
              <a:buFont typeface="+mj-ea"/>
              <a:buAutoNum type="circleNumDbPlain" startAt="2"/>
              <a:defRPr/>
            </a:pPr>
            <a:r>
              <a:rPr lang="zh-CN" altLang="en-US" sz="2400" b="1" dirty="0">
                <a:solidFill>
                  <a:srgbClr val="FF0000"/>
                </a:solidFill>
              </a:rPr>
              <a:t>默认构造函数引发的错误</a:t>
            </a:r>
            <a:endParaRPr lang="en-US" altLang="zh-CN" sz="2400" b="1" dirty="0">
              <a:solidFill>
                <a:srgbClr val="FF0000"/>
              </a:solidFill>
            </a:endParaRPr>
          </a:p>
          <a:p>
            <a:pPr>
              <a:defRPr/>
            </a:pPr>
            <a:r>
              <a:rPr lang="zh-CN" altLang="zh-CN" sz="2400" b="1" dirty="0"/>
              <a:t>在某些情况下合成的默认构造函数会执行错误操作。比如，类具有</a:t>
            </a:r>
            <a:r>
              <a:rPr lang="zh-CN" altLang="zh-CN" sz="2400" b="1" dirty="0">
                <a:solidFill>
                  <a:srgbClr val="0000CC"/>
                </a:solidFill>
              </a:rPr>
              <a:t>数组或指针成员</a:t>
            </a:r>
            <a:r>
              <a:rPr lang="zh-CN" altLang="zh-CN" sz="2400" b="1" dirty="0"/>
              <a:t>时，用合成的默认构造函数执行对象初始化，很有可能产生</a:t>
            </a:r>
            <a:r>
              <a:rPr lang="zh-CN" altLang="zh-CN" sz="2400" b="1" dirty="0">
                <a:solidFill>
                  <a:srgbClr val="FF0000"/>
                </a:solidFill>
              </a:rPr>
              <a:t>“指针悬挂</a:t>
            </a:r>
            <a:r>
              <a:rPr lang="zh-CN" altLang="zh-CN" sz="2400" b="1" dirty="0"/>
              <a:t>”问题。</a:t>
            </a:r>
            <a:endParaRPr lang="zh-CN" altLang="zh-CN" sz="2400" b="1" dirty="0"/>
          </a:p>
          <a:p>
            <a:pPr marL="457200" indent="-457200">
              <a:buFont typeface="+mj-ea"/>
              <a:buAutoNum type="circleNumDbPlain" startAt="3"/>
              <a:defRPr/>
            </a:pPr>
            <a:r>
              <a:rPr lang="zh-CN" altLang="en-US" sz="2400" b="1" dirty="0">
                <a:solidFill>
                  <a:srgbClr val="FF0000"/>
                </a:solidFill>
              </a:rPr>
              <a:t>无法合成默认构造函数</a:t>
            </a:r>
            <a:endParaRPr lang="en-US" altLang="zh-CN" sz="2400" b="1" dirty="0">
              <a:solidFill>
                <a:srgbClr val="FF0000"/>
              </a:solidFill>
            </a:endParaRPr>
          </a:p>
          <a:p>
            <a:pPr>
              <a:defRPr/>
            </a:pPr>
            <a:r>
              <a:rPr lang="zh-CN" altLang="zh-CN" sz="2400" b="1" dirty="0"/>
              <a:t>在某些情况下，编译器无法为类创建合成的默认构造函数。比如，类</a:t>
            </a:r>
            <a:r>
              <a:rPr lang="en-US" altLang="zh-CN" sz="2400" b="1" dirty="0"/>
              <a:t>A</a:t>
            </a:r>
            <a:r>
              <a:rPr lang="zh-CN" altLang="zh-CN" sz="2400" b="1" dirty="0"/>
              <a:t>的一个数据成员是用类</a:t>
            </a:r>
            <a:r>
              <a:rPr lang="en-US" altLang="zh-CN" sz="2400" b="1" dirty="0"/>
              <a:t>B</a:t>
            </a:r>
            <a:r>
              <a:rPr lang="zh-CN" altLang="zh-CN" sz="2400" b="1" dirty="0"/>
              <a:t>创建的，</a:t>
            </a:r>
            <a:r>
              <a:rPr lang="zh-CN" altLang="zh-CN" sz="2400" b="1" dirty="0">
                <a:solidFill>
                  <a:srgbClr val="0000CC"/>
                </a:solidFill>
              </a:rPr>
              <a:t>但类</a:t>
            </a:r>
            <a:r>
              <a:rPr lang="en-US" altLang="zh-CN" sz="2400" b="1" dirty="0">
                <a:solidFill>
                  <a:srgbClr val="0000CC"/>
                </a:solidFill>
              </a:rPr>
              <a:t>B</a:t>
            </a:r>
            <a:r>
              <a:rPr lang="zh-CN" altLang="zh-CN" sz="2400" b="1" dirty="0">
                <a:solidFill>
                  <a:srgbClr val="0000CC"/>
                </a:solidFill>
              </a:rPr>
              <a:t>有其它构造函数，却没有默认构造函数</a:t>
            </a:r>
            <a:r>
              <a:rPr lang="zh-CN" altLang="zh-CN" sz="2400" b="1" dirty="0"/>
              <a:t>，在这种情况下类</a:t>
            </a:r>
            <a:r>
              <a:rPr lang="en-US" altLang="zh-CN" sz="2400" b="1" dirty="0"/>
              <a:t>A</a:t>
            </a:r>
            <a:r>
              <a:rPr lang="zh-CN" altLang="zh-CN" sz="2400" b="1" dirty="0"/>
              <a:t>必须定义构造函数，并负责为</a:t>
            </a:r>
            <a:r>
              <a:rPr lang="zh-CN" altLang="zh-CN" sz="2400" b="1" dirty="0">
                <a:solidFill>
                  <a:srgbClr val="0000CC"/>
                </a:solidFill>
              </a:rPr>
              <a:t>对象成员</a:t>
            </a:r>
            <a:r>
              <a:rPr lang="zh-CN" altLang="zh-CN" sz="2400" b="1" dirty="0"/>
              <a:t>提供构造函数初值。</a:t>
            </a:r>
            <a:endParaRPr lang="en-US" altLang="zh-CN" sz="2400" b="1" dirty="0"/>
          </a:p>
          <a:p>
            <a:pPr>
              <a:defRPr/>
            </a:pPr>
            <a:r>
              <a:rPr lang="zh-CN" altLang="en-US" sz="2400" b="1" dirty="0">
                <a:solidFill>
                  <a:srgbClr val="0000CC"/>
                </a:solidFill>
              </a:rPr>
              <a:t>上面三种情况，需要程序员显式定义构造函数</a:t>
            </a:r>
            <a:endParaRPr lang="zh-CN" altLang="zh-CN" sz="2400" b="1" dirty="0">
              <a:solidFill>
                <a:srgbClr val="0000CC"/>
              </a:solidFill>
            </a:endParaRPr>
          </a:p>
          <a:p>
            <a:pPr eaLnBrk="1" hangingPunct="1">
              <a:lnSpc>
                <a:spcPct val="90000"/>
              </a:lnSpc>
              <a:defRPr/>
            </a:pPr>
            <a:endParaRPr lang="en-US" altLang="zh-CN" sz="2400" b="1" dirty="0"/>
          </a:p>
        </p:txBody>
      </p:sp>
      <p:sp>
        <p:nvSpPr>
          <p:cNvPr id="80898" name="标题 1"/>
          <p:cNvSpPr>
            <a:spLocks noGrp="1"/>
          </p:cNvSpPr>
          <p:nvPr>
            <p:ph type="title"/>
          </p:nvPr>
        </p:nvSpPr>
        <p:spPr>
          <a:xfrm>
            <a:off x="457200" y="73025"/>
            <a:ext cx="8229600" cy="811213"/>
          </a:xfrm>
        </p:spPr>
        <p:txBody>
          <a:bodyPr/>
          <a:lstStyle/>
          <a:p>
            <a:r>
              <a:rPr lang="en-US" altLang="zh-CN" b="1" smtClean="0">
                <a:solidFill>
                  <a:srgbClr val="0000CC"/>
                </a:solidFill>
              </a:rPr>
              <a:t>3.6.2</a:t>
            </a:r>
            <a:r>
              <a:rPr lang="en-US" altLang="zh-CN" b="1" smtClean="0">
                <a:solidFill>
                  <a:srgbClr val="FF0000"/>
                </a:solidFill>
              </a:rPr>
              <a:t>  </a:t>
            </a:r>
            <a:r>
              <a:rPr lang="zh-CN" altLang="zh-CN" b="1" smtClean="0">
                <a:solidFill>
                  <a:srgbClr val="FF0000"/>
                </a:solidFill>
              </a:rPr>
              <a:t>默认</a:t>
            </a:r>
            <a:r>
              <a:rPr lang="zh-CN" altLang="zh-CN" b="1" smtClean="0"/>
              <a:t>构造函数</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anim calcmode="lin" valueType="num">
                                      <p:cBhvr additive="base">
                                        <p:cTn id="7"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2">
                                            <p:txEl>
                                              <p:pRg st="2" end="2"/>
                                            </p:txEl>
                                          </p:spTgt>
                                        </p:tgtEl>
                                        <p:attrNameLst>
                                          <p:attrName>style.visibility</p:attrName>
                                        </p:attrNameLst>
                                      </p:cBhvr>
                                      <p:to>
                                        <p:strVal val="visible"/>
                                      </p:to>
                                    </p:set>
                                    <p:anim calcmode="lin" valueType="num">
                                      <p:cBhvr additive="base">
                                        <p:cTn id="13"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6082">
                                            <p:txEl>
                                              <p:pRg st="3" end="3"/>
                                            </p:txEl>
                                          </p:spTgt>
                                        </p:tgtEl>
                                        <p:attrNameLst>
                                          <p:attrName>style.visibility</p:attrName>
                                        </p:attrNameLst>
                                      </p:cBhvr>
                                      <p:to>
                                        <p:strVal val="visible"/>
                                      </p:to>
                                    </p:set>
                                    <p:animEffect transition="in" filter="fade">
                                      <p:cBhvr>
                                        <p:cTn id="19" dur="1000"/>
                                        <p:tgtEl>
                                          <p:spTgt spid="46082">
                                            <p:txEl>
                                              <p:pRg st="3" end="3"/>
                                            </p:txEl>
                                          </p:spTgt>
                                        </p:tgtEl>
                                      </p:cBhvr>
                                    </p:animEffect>
                                    <p:anim calcmode="lin" valueType="num">
                                      <p:cBhvr>
                                        <p:cTn id="20" dur="10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608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6082">
                                            <p:txEl>
                                              <p:pRg st="4" end="4"/>
                                            </p:txEl>
                                          </p:spTgt>
                                        </p:tgtEl>
                                        <p:attrNameLst>
                                          <p:attrName>style.visibility</p:attrName>
                                        </p:attrNameLst>
                                      </p:cBhvr>
                                      <p:to>
                                        <p:strVal val="visible"/>
                                      </p:to>
                                    </p:set>
                                    <p:anim calcmode="lin" valueType="num">
                                      <p:cBhvr additive="base">
                                        <p:cTn id="26"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60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513" y="1052513"/>
            <a:ext cx="5651500" cy="5168900"/>
          </a:xfrm>
        </p:spPr>
        <p:txBody>
          <a:bodyPr/>
          <a:lstStyle/>
          <a:p>
            <a:pPr marL="0" indent="0">
              <a:buFontTx/>
              <a:buNone/>
              <a:defRPr/>
            </a:pPr>
            <a:r>
              <a:rPr lang="zh-CN" altLang="zh-CN" sz="2400" b="1" dirty="0"/>
              <a:t>【例</a:t>
            </a:r>
            <a:r>
              <a:rPr lang="en-US" altLang="zh-CN" sz="2400" b="1" dirty="0"/>
              <a:t>3-7</a:t>
            </a:r>
            <a:r>
              <a:rPr lang="zh-CN" altLang="zh-CN" sz="2400" b="1" dirty="0"/>
              <a:t>】 设计表示平面坐标位置的点类，可以修改和获取点的</a:t>
            </a:r>
            <a:r>
              <a:rPr lang="en-US" altLang="zh-CN" sz="2400" b="1" dirty="0"/>
              <a:t>x</a:t>
            </a:r>
            <a:r>
              <a:rPr lang="zh-CN" altLang="zh-CN" sz="2400" b="1" dirty="0"/>
              <a:t>、</a:t>
            </a:r>
            <a:r>
              <a:rPr lang="en-US" altLang="zh-CN" sz="2400" b="1" dirty="0"/>
              <a:t>y</a:t>
            </a:r>
            <a:r>
              <a:rPr lang="zh-CN" altLang="zh-CN" sz="2400" b="1" dirty="0"/>
              <a:t>坐标值，设置构造函数对点的数据成员进行初始化，并且能够用数组保存一系列的点。</a:t>
            </a:r>
            <a:endParaRPr lang="zh-CN" altLang="zh-CN" sz="2400" b="1" dirty="0"/>
          </a:p>
          <a:p>
            <a:pPr>
              <a:defRPr/>
            </a:pPr>
            <a:r>
              <a:rPr lang="zh-CN" altLang="zh-CN" b="1" dirty="0">
                <a:solidFill>
                  <a:srgbClr val="0000CC"/>
                </a:solidFill>
              </a:rPr>
              <a:t>问题分析与数据抽象</a:t>
            </a:r>
            <a:endParaRPr lang="en-US" altLang="zh-CN" b="1" dirty="0">
              <a:solidFill>
                <a:srgbClr val="0000CC"/>
              </a:solidFill>
            </a:endParaRPr>
          </a:p>
          <a:p>
            <a:pPr>
              <a:defRPr/>
            </a:pPr>
            <a:r>
              <a:rPr lang="zh-CN" altLang="zh-CN" sz="2200" b="1" dirty="0"/>
              <a:t>将点抽象成</a:t>
            </a:r>
            <a:r>
              <a:rPr lang="en-US" altLang="zh-CN" sz="2200" b="1" dirty="0"/>
              <a:t>Point</a:t>
            </a:r>
            <a:r>
              <a:rPr lang="zh-CN" altLang="zh-CN" sz="2200" b="1" dirty="0"/>
              <a:t>类，将它的坐标值</a:t>
            </a:r>
            <a:r>
              <a:rPr lang="en-US" altLang="zh-CN" sz="2200" b="1" dirty="0"/>
              <a:t>x</a:t>
            </a:r>
            <a:r>
              <a:rPr lang="zh-CN" altLang="zh-CN" sz="2200" b="1" dirty="0"/>
              <a:t>、</a:t>
            </a:r>
            <a:r>
              <a:rPr lang="en-US" altLang="zh-CN" sz="2200" b="1" dirty="0"/>
              <a:t>y</a:t>
            </a:r>
            <a:r>
              <a:rPr lang="zh-CN" altLang="zh-CN" sz="2200" b="1" dirty="0"/>
              <a:t>设置为私有数据成员，并设置</a:t>
            </a:r>
            <a:r>
              <a:rPr lang="en-US" altLang="zh-CN" sz="2200" b="1" dirty="0" err="1"/>
              <a:t>setPoint</a:t>
            </a:r>
            <a:r>
              <a:rPr lang="zh-CN" altLang="zh-CN" sz="2200" b="1" dirty="0"/>
              <a:t>接口修改</a:t>
            </a:r>
            <a:r>
              <a:rPr lang="en-US" altLang="zh-CN" sz="2200" b="1" dirty="0"/>
              <a:t>x</a:t>
            </a:r>
            <a:r>
              <a:rPr lang="zh-CN" altLang="zh-CN" sz="2200" b="1" dirty="0"/>
              <a:t>、</a:t>
            </a:r>
            <a:r>
              <a:rPr lang="en-US" altLang="zh-CN" sz="2200" b="1" dirty="0"/>
              <a:t>y</a:t>
            </a:r>
            <a:r>
              <a:rPr lang="zh-CN" altLang="zh-CN" sz="2200" b="1" dirty="0"/>
              <a:t>的坐标值，设置</a:t>
            </a:r>
            <a:r>
              <a:rPr lang="en-US" altLang="zh-CN" sz="2200" b="1" dirty="0" err="1"/>
              <a:t>getx</a:t>
            </a:r>
            <a:r>
              <a:rPr lang="zh-CN" altLang="zh-CN" sz="2200" b="1" dirty="0"/>
              <a:t>，</a:t>
            </a:r>
            <a:r>
              <a:rPr lang="en-US" altLang="zh-CN" sz="2200" b="1" dirty="0" err="1"/>
              <a:t>gety</a:t>
            </a:r>
            <a:r>
              <a:rPr lang="zh-CN" altLang="zh-CN" sz="2200" b="1" dirty="0"/>
              <a:t>接口获取坐标点的</a:t>
            </a:r>
            <a:r>
              <a:rPr lang="en-US" altLang="zh-CN" sz="2200" b="1" dirty="0"/>
              <a:t>x</a:t>
            </a:r>
            <a:r>
              <a:rPr lang="zh-CN" altLang="zh-CN" sz="2200" b="1" dirty="0"/>
              <a:t>，</a:t>
            </a:r>
            <a:r>
              <a:rPr lang="en-US" altLang="zh-CN" sz="2200" b="1" dirty="0"/>
              <a:t>y</a:t>
            </a:r>
            <a:r>
              <a:rPr lang="zh-CN" altLang="zh-CN" sz="2200" b="1" dirty="0"/>
              <a:t>值，设置构造函数</a:t>
            </a:r>
            <a:r>
              <a:rPr lang="en-US" altLang="zh-CN" sz="2200" b="1" dirty="0"/>
              <a:t>Point</a:t>
            </a:r>
            <a:r>
              <a:rPr lang="zh-CN" altLang="zh-CN" sz="2200" b="1" dirty="0"/>
              <a:t>（</a:t>
            </a:r>
            <a:r>
              <a:rPr lang="en-US" altLang="zh-CN" sz="2200" b="1" dirty="0" err="1"/>
              <a:t>int</a:t>
            </a:r>
            <a:r>
              <a:rPr lang="en-US" altLang="zh-CN" sz="2200" b="1" dirty="0"/>
              <a:t> </a:t>
            </a:r>
            <a:r>
              <a:rPr lang="en-US" altLang="zh-CN" sz="2200" b="1" dirty="0" err="1"/>
              <a:t>xx,int</a:t>
            </a:r>
            <a:r>
              <a:rPr lang="en-US" altLang="zh-CN" sz="2200" b="1" dirty="0"/>
              <a:t> </a:t>
            </a:r>
            <a:r>
              <a:rPr lang="en-US" altLang="zh-CN" sz="2200" b="1" dirty="0" err="1"/>
              <a:t>yy</a:t>
            </a:r>
            <a:r>
              <a:rPr lang="zh-CN" altLang="zh-CN" sz="2200" b="1" dirty="0"/>
              <a:t>）初始化点的坐标值。</a:t>
            </a:r>
            <a:endParaRPr lang="en-US" altLang="zh-CN" sz="2200" b="1" dirty="0"/>
          </a:p>
          <a:p>
            <a:pPr>
              <a:defRPr/>
            </a:pPr>
            <a:r>
              <a:rPr lang="zh-CN" altLang="zh-CN" sz="2200" b="1" dirty="0"/>
              <a:t>由于</a:t>
            </a:r>
            <a:r>
              <a:rPr lang="zh-CN" altLang="zh-CN" sz="2200" b="1" dirty="0">
                <a:solidFill>
                  <a:srgbClr val="0000CC"/>
                </a:solidFill>
              </a:rPr>
              <a:t>要定义数组，而且已定义了有参数的构造函数，</a:t>
            </a:r>
            <a:r>
              <a:rPr lang="zh-CN" altLang="zh-CN" sz="2200" b="1" dirty="0"/>
              <a:t>编译器就不会再创建合成的默认构造函数了，必须显式定义默认构造函数将坐标点初始化为</a:t>
            </a:r>
            <a:r>
              <a:rPr lang="en-US" altLang="zh-CN" sz="2200" b="1" dirty="0"/>
              <a:t>0</a:t>
            </a:r>
            <a:r>
              <a:rPr lang="zh-CN" altLang="zh-CN" sz="2200" b="1" dirty="0"/>
              <a:t>。</a:t>
            </a:r>
            <a:endParaRPr lang="zh-CN" altLang="en-US" sz="2200" b="1" dirty="0"/>
          </a:p>
        </p:txBody>
      </p:sp>
      <p:sp>
        <p:nvSpPr>
          <p:cNvPr id="81922" name="标题 1"/>
          <p:cNvSpPr>
            <a:spLocks noGrp="1"/>
          </p:cNvSpPr>
          <p:nvPr>
            <p:ph type="title"/>
          </p:nvPr>
        </p:nvSpPr>
        <p:spPr>
          <a:xfrm>
            <a:off x="457200" y="73025"/>
            <a:ext cx="8229600" cy="811213"/>
          </a:xfrm>
        </p:spPr>
        <p:txBody>
          <a:bodyPr/>
          <a:lstStyle/>
          <a:p>
            <a:r>
              <a:rPr lang="en-US" altLang="zh-CN" b="1" smtClean="0">
                <a:solidFill>
                  <a:srgbClr val="0000CC"/>
                </a:solidFill>
              </a:rPr>
              <a:t>3.6.2</a:t>
            </a:r>
            <a:r>
              <a:rPr lang="en-US" altLang="zh-CN" b="1" smtClean="0">
                <a:solidFill>
                  <a:srgbClr val="FF0000"/>
                </a:solidFill>
              </a:rPr>
              <a:t>  </a:t>
            </a:r>
            <a:r>
              <a:rPr lang="zh-CN" altLang="zh-CN" b="1" smtClean="0">
                <a:solidFill>
                  <a:srgbClr val="FF0000"/>
                </a:solidFill>
              </a:rPr>
              <a:t>默认</a:t>
            </a:r>
            <a:r>
              <a:rPr lang="zh-CN" altLang="zh-CN" b="1" smtClean="0"/>
              <a:t>构造函数</a:t>
            </a:r>
            <a:endParaRPr lang="zh-CN" altLang="en-US" smtClean="0"/>
          </a:p>
        </p:txBody>
      </p:sp>
      <p:pic>
        <p:nvPicPr>
          <p:cNvPr id="2050" name="Picture 2"/>
          <p:cNvPicPr>
            <a:picLocks noChangeAspect="1" noChangeArrowheads="1"/>
          </p:cNvPicPr>
          <p:nvPr/>
        </p:nvPicPr>
        <p:blipFill>
          <a:blip r:embed="rId1"/>
          <a:srcRect/>
          <a:stretch>
            <a:fillRect/>
          </a:stretch>
        </p:blipFill>
        <p:spPr bwMode="auto">
          <a:xfrm>
            <a:off x="5832475" y="1484313"/>
            <a:ext cx="3159125" cy="34496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wipe(down)">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body" idx="1"/>
          </p:nvPr>
        </p:nvSpPr>
        <p:spPr>
          <a:xfrm>
            <a:off x="179388" y="1125538"/>
            <a:ext cx="8497887" cy="5527675"/>
          </a:xfrm>
        </p:spPr>
        <p:txBody>
          <a:bodyPr/>
          <a:lstStyle/>
          <a:p>
            <a:pPr marL="0" indent="0">
              <a:buFontTx/>
              <a:buNone/>
            </a:pPr>
            <a:r>
              <a:rPr lang="en-US" altLang="zh-CN" sz="2000" b="1" dirty="0" smtClean="0"/>
              <a:t>//Eg3-7.cpp</a:t>
            </a:r>
            <a:endParaRPr lang="zh-CN" altLang="zh-CN" sz="2000" b="1" dirty="0" smtClean="0"/>
          </a:p>
          <a:p>
            <a:pPr marL="0" indent="0">
              <a:buFontTx/>
              <a:buNone/>
            </a:pPr>
            <a:r>
              <a:rPr lang="en-US" altLang="zh-CN" sz="2000" b="1" dirty="0" smtClean="0"/>
              <a:t>#include &lt;</a:t>
            </a:r>
            <a:r>
              <a:rPr lang="en-US" altLang="zh-CN" sz="2000" b="1" dirty="0" err="1" smtClean="0"/>
              <a:t>iostream</a:t>
            </a:r>
            <a:r>
              <a:rPr lang="en-US" altLang="zh-CN" sz="2000" b="1" dirty="0" smtClean="0"/>
              <a:t>&gt;</a:t>
            </a:r>
            <a:endParaRPr lang="zh-CN" altLang="zh-CN" sz="2000" b="1" dirty="0" smtClean="0"/>
          </a:p>
          <a:p>
            <a:pPr marL="0" indent="0">
              <a:buFontTx/>
              <a:buNone/>
            </a:pPr>
            <a:r>
              <a:rPr lang="en-US" altLang="zh-CN" sz="2000" b="1" dirty="0" smtClean="0"/>
              <a:t>using namespace </a:t>
            </a:r>
            <a:r>
              <a:rPr lang="en-US" altLang="zh-CN" sz="2000" b="1" dirty="0" err="1" smtClean="0"/>
              <a:t>std</a:t>
            </a:r>
            <a:r>
              <a:rPr lang="en-US" altLang="zh-CN" sz="2000" b="1" dirty="0" smtClean="0"/>
              <a:t>;</a:t>
            </a:r>
            <a:endParaRPr lang="zh-CN" altLang="zh-CN" sz="2000" b="1" dirty="0" smtClean="0"/>
          </a:p>
          <a:p>
            <a:pPr marL="0" indent="0">
              <a:buFontTx/>
              <a:buNone/>
            </a:pPr>
            <a:r>
              <a:rPr lang="en-US" altLang="zh-CN" sz="2000" b="1" dirty="0" smtClean="0"/>
              <a:t>class Point {</a:t>
            </a:r>
            <a:endParaRPr lang="zh-CN" altLang="zh-CN" sz="2000" b="1" dirty="0" smtClean="0"/>
          </a:p>
          <a:p>
            <a:pPr marL="0" indent="0">
              <a:buFontTx/>
              <a:buNone/>
            </a:pPr>
            <a:r>
              <a:rPr lang="en-US" altLang="zh-CN" sz="2000" b="1" dirty="0" smtClean="0"/>
              <a:t>private:</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x, y;</a:t>
            </a:r>
            <a:endParaRPr lang="zh-CN" altLang="zh-CN" sz="2000" b="1" dirty="0" smtClean="0"/>
          </a:p>
          <a:p>
            <a:pPr marL="0" indent="0">
              <a:buFontTx/>
              <a:buNone/>
            </a:pPr>
            <a:r>
              <a:rPr lang="en-US" altLang="zh-CN" sz="2000" b="1" dirty="0" smtClean="0"/>
              <a:t>public:</a:t>
            </a:r>
            <a:endParaRPr lang="zh-CN" altLang="zh-CN" sz="2000" b="1" dirty="0" smtClean="0"/>
          </a:p>
          <a:p>
            <a:pPr marL="0" indent="0">
              <a:buFontTx/>
              <a:buNone/>
            </a:pPr>
            <a:r>
              <a:rPr lang="en-US" altLang="zh-CN" sz="2000" b="1" dirty="0" smtClean="0"/>
              <a:t>	Point(</a:t>
            </a:r>
            <a:r>
              <a:rPr lang="en-US" altLang="zh-CN" sz="2000" b="1" dirty="0" err="1" smtClean="0"/>
              <a:t>int</a:t>
            </a:r>
            <a:r>
              <a:rPr lang="en-US" altLang="zh-CN" sz="2000" b="1" dirty="0" smtClean="0"/>
              <a:t> a, </a:t>
            </a:r>
            <a:r>
              <a:rPr lang="en-US" altLang="zh-CN" sz="2000" b="1" dirty="0" err="1" smtClean="0"/>
              <a:t>int</a:t>
            </a:r>
            <a:r>
              <a:rPr lang="en-US" altLang="zh-CN" sz="2000" b="1" dirty="0" smtClean="0"/>
              <a:t> b) { </a:t>
            </a:r>
            <a:r>
              <a:rPr lang="en-US" altLang="zh-CN" sz="2000" b="1" dirty="0" err="1" smtClean="0"/>
              <a:t>setPoint</a:t>
            </a:r>
            <a:r>
              <a:rPr lang="en-US" altLang="zh-CN" sz="2000" b="1" dirty="0" smtClean="0"/>
              <a:t>(a, b); }	//L1</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a:t>
            </a:r>
            <a:r>
              <a:rPr lang="en-US" altLang="zh-CN" sz="2000" b="1" dirty="0" err="1" smtClean="0"/>
              <a:t>getx</a:t>
            </a:r>
            <a:r>
              <a:rPr lang="en-US" altLang="zh-CN" sz="2000" b="1" dirty="0" smtClean="0"/>
              <a:t>() { return x; }</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a:t>
            </a:r>
            <a:r>
              <a:rPr lang="en-US" altLang="zh-CN" sz="2000" b="1" dirty="0" err="1" smtClean="0"/>
              <a:t>gety</a:t>
            </a:r>
            <a:r>
              <a:rPr lang="en-US" altLang="zh-CN" sz="2000" b="1" dirty="0" smtClean="0"/>
              <a:t>() { return y; }</a:t>
            </a:r>
            <a:endParaRPr lang="zh-CN" altLang="zh-CN" sz="2000" b="1" dirty="0" smtClean="0"/>
          </a:p>
          <a:p>
            <a:pPr marL="0" indent="0">
              <a:buFontTx/>
              <a:buNone/>
            </a:pPr>
            <a:r>
              <a:rPr lang="en-US" altLang="zh-CN" sz="2000" b="1" dirty="0" smtClean="0"/>
              <a:t>	</a:t>
            </a:r>
            <a:r>
              <a:rPr lang="en-US" altLang="zh-CN" sz="2000" b="1" dirty="0" smtClean="0">
                <a:solidFill>
                  <a:srgbClr val="FF0000"/>
                </a:solidFill>
              </a:rPr>
              <a:t>Point() { x = 0; y = 0; }	 </a:t>
            </a:r>
            <a:r>
              <a:rPr lang="en-US" altLang="zh-CN" sz="2000" b="1" dirty="0" smtClean="0"/>
              <a:t>//L2 </a:t>
            </a:r>
            <a:r>
              <a:rPr lang="zh-CN" altLang="zh-CN" sz="2000" b="1" dirty="0" smtClean="0"/>
              <a:t>显式定义无参构造函数</a:t>
            </a:r>
            <a:endParaRPr lang="zh-CN" altLang="zh-CN" sz="2000" b="1" dirty="0" smtClean="0"/>
          </a:p>
          <a:p>
            <a:pPr marL="0" indent="0">
              <a:buFontTx/>
              <a:buNone/>
            </a:pPr>
            <a:r>
              <a:rPr lang="en-US" altLang="zh-CN" sz="2000" b="1" dirty="0" smtClean="0"/>
              <a:t>	void </a:t>
            </a:r>
            <a:r>
              <a:rPr lang="en-US" altLang="zh-CN" sz="2000" b="1" dirty="0" err="1" smtClean="0"/>
              <a:t>setPoint</a:t>
            </a:r>
            <a:r>
              <a:rPr lang="en-US" altLang="zh-CN" sz="2000" b="1" dirty="0" smtClean="0"/>
              <a:t>(</a:t>
            </a:r>
            <a:r>
              <a:rPr lang="en-US" altLang="zh-CN" sz="2000" b="1" dirty="0" err="1" smtClean="0"/>
              <a:t>int</a:t>
            </a:r>
            <a:r>
              <a:rPr lang="en-US" altLang="zh-CN" sz="2000" b="1" dirty="0" smtClean="0"/>
              <a:t> a, </a:t>
            </a:r>
            <a:r>
              <a:rPr lang="en-US" altLang="zh-CN" sz="2000" b="1" dirty="0" err="1" smtClean="0"/>
              <a:t>int</a:t>
            </a:r>
            <a:r>
              <a:rPr lang="en-US" altLang="zh-CN" sz="2000" b="1" dirty="0" smtClean="0"/>
              <a:t> b) { x = a; y = b; }</a:t>
            </a:r>
            <a:endParaRPr lang="zh-CN" altLang="zh-CN" sz="2000" b="1" dirty="0" smtClean="0"/>
          </a:p>
          <a:p>
            <a:pPr marL="0" indent="0">
              <a:buFontTx/>
              <a:buNone/>
            </a:pPr>
            <a:r>
              <a:rPr lang="en-US" altLang="zh-CN" sz="2000" b="1" dirty="0" smtClean="0"/>
              <a:t>};</a:t>
            </a:r>
            <a:endParaRPr lang="zh-CN" altLang="zh-CN" sz="2000" b="1" dirty="0" smtClean="0"/>
          </a:p>
          <a:p>
            <a:pPr marL="0" indent="0">
              <a:buFontTx/>
              <a:buNone/>
            </a:pPr>
            <a:r>
              <a:rPr lang="en-US" altLang="zh-CN" sz="2000" b="1" dirty="0" smtClean="0">
                <a:solidFill>
                  <a:srgbClr val="FF0000"/>
                </a:solidFill>
              </a:rPr>
              <a:t>Point p0;</a:t>
            </a:r>
            <a:r>
              <a:rPr lang="en-US" altLang="zh-CN" sz="2000" b="1" dirty="0" smtClean="0"/>
              <a:t>			//L3 </a:t>
            </a:r>
            <a:r>
              <a:rPr lang="zh-CN" altLang="zh-CN" sz="2000" b="1" dirty="0" smtClean="0">
                <a:sym typeface="+mn-ea"/>
              </a:rPr>
              <a:t>调用构造函数</a:t>
            </a:r>
            <a:r>
              <a:rPr lang="en-US" altLang="zh-CN" sz="2000" b="1" dirty="0" smtClean="0">
                <a:sym typeface="+mn-ea"/>
              </a:rPr>
              <a:t>Point()</a:t>
            </a:r>
            <a:endParaRPr lang="zh-CN" altLang="zh-CN" sz="2000" b="1" dirty="0" smtClean="0"/>
          </a:p>
          <a:p>
            <a:pPr marL="0" indent="0">
              <a:buFontTx/>
              <a:buNone/>
            </a:pPr>
            <a:r>
              <a:rPr lang="en-US" altLang="zh-CN" sz="2000" b="1" dirty="0" smtClean="0"/>
              <a:t>Point p1(1, 1);			//L4 </a:t>
            </a:r>
            <a:r>
              <a:rPr lang="zh-CN" altLang="zh-CN" sz="2000" b="1" dirty="0" smtClean="0"/>
              <a:t>调用构造函数</a:t>
            </a:r>
            <a:r>
              <a:rPr lang="en-US" altLang="zh-CN" sz="2000" b="1" dirty="0" smtClean="0"/>
              <a:t>Point(</a:t>
            </a:r>
            <a:r>
              <a:rPr lang="en-US" altLang="zh-CN" sz="2000" b="1" dirty="0" err="1" smtClean="0"/>
              <a:t>int,int</a:t>
            </a:r>
            <a:r>
              <a:rPr lang="en-US" altLang="zh-CN" sz="2000" b="1" dirty="0" smtClean="0"/>
              <a:t>)</a:t>
            </a:r>
            <a:endParaRPr lang="zh-CN" altLang="zh-CN" sz="2000" b="1" dirty="0" smtClean="0"/>
          </a:p>
        </p:txBody>
      </p:sp>
      <p:sp>
        <p:nvSpPr>
          <p:cNvPr id="82946" name="标题 1"/>
          <p:cNvSpPr>
            <a:spLocks noGrp="1"/>
          </p:cNvSpPr>
          <p:nvPr>
            <p:ph type="title"/>
          </p:nvPr>
        </p:nvSpPr>
        <p:spPr>
          <a:xfrm>
            <a:off x="457200" y="73025"/>
            <a:ext cx="8229600" cy="811213"/>
          </a:xfrm>
        </p:spPr>
        <p:txBody>
          <a:bodyPr/>
          <a:lstStyle/>
          <a:p>
            <a:r>
              <a:rPr lang="en-US" altLang="zh-CN" b="1" smtClean="0">
                <a:solidFill>
                  <a:srgbClr val="0000CC"/>
                </a:solidFill>
              </a:rPr>
              <a:t>3.6.2</a:t>
            </a:r>
            <a:r>
              <a:rPr lang="en-US" altLang="zh-CN" b="1" smtClean="0">
                <a:solidFill>
                  <a:srgbClr val="FF0000"/>
                </a:solidFill>
              </a:rPr>
              <a:t>  </a:t>
            </a:r>
            <a:r>
              <a:rPr lang="zh-CN" altLang="zh-CN" b="1" smtClean="0">
                <a:solidFill>
                  <a:srgbClr val="FF0000"/>
                </a:solidFill>
              </a:rPr>
              <a:t>默认</a:t>
            </a:r>
            <a:r>
              <a:rPr lang="zh-CN" altLang="zh-CN" b="1" smtClean="0"/>
              <a:t>构造函数</a:t>
            </a:r>
            <a:endParaRPr lang="zh-CN" alt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defRPr/>
            </a:pPr>
            <a:r>
              <a:rPr lang="en-US" altLang="zh-CN" sz="2000" b="1" dirty="0" err="1" smtClean="0"/>
              <a:t>int</a:t>
            </a:r>
            <a:r>
              <a:rPr lang="en-US" altLang="zh-CN" sz="2000" b="1" dirty="0" smtClean="0"/>
              <a:t> </a:t>
            </a:r>
            <a:r>
              <a:rPr lang="en-US" altLang="zh-CN" sz="2000" b="1" dirty="0"/>
              <a:t>main() {</a:t>
            </a:r>
            <a:endParaRPr lang="zh-CN" altLang="zh-CN" sz="2000" b="1" dirty="0"/>
          </a:p>
          <a:p>
            <a:pPr marL="0" indent="0">
              <a:buFontTx/>
              <a:buNone/>
              <a:defRPr/>
            </a:pPr>
            <a:r>
              <a:rPr lang="en-US" altLang="zh-CN" sz="2000" b="1" dirty="0"/>
              <a:t>	</a:t>
            </a:r>
            <a:r>
              <a:rPr lang="en-US" altLang="zh-CN" sz="2000" b="1" dirty="0">
                <a:solidFill>
                  <a:srgbClr val="FF0000"/>
                </a:solidFill>
              </a:rPr>
              <a:t>static Point p2;</a:t>
            </a:r>
            <a:r>
              <a:rPr lang="en-US" altLang="zh-CN" sz="2000" b="1" dirty="0"/>
              <a:t>		//L5 </a:t>
            </a:r>
            <a:r>
              <a:rPr lang="zh-CN" altLang="zh-CN" sz="2000" b="1" dirty="0"/>
              <a:t>调用构造函数</a:t>
            </a:r>
            <a:r>
              <a:rPr lang="en-US" altLang="zh-CN" sz="2000" b="1" dirty="0"/>
              <a:t>Point()</a:t>
            </a:r>
            <a:endParaRPr lang="zh-CN" altLang="zh-CN" sz="2000" b="1" dirty="0"/>
          </a:p>
          <a:p>
            <a:pPr marL="0" indent="0">
              <a:buFontTx/>
              <a:buNone/>
              <a:defRPr/>
            </a:pPr>
            <a:r>
              <a:rPr lang="en-US" altLang="zh-CN" sz="2000" b="1" dirty="0"/>
              <a:t>	</a:t>
            </a:r>
            <a:r>
              <a:rPr lang="en-US" altLang="zh-CN" sz="2000" b="1" dirty="0">
                <a:solidFill>
                  <a:srgbClr val="FF0000"/>
                </a:solidFill>
              </a:rPr>
              <a:t>Point p3;</a:t>
            </a:r>
            <a:r>
              <a:rPr lang="en-US" altLang="zh-CN" sz="2000" b="1" dirty="0"/>
              <a:t>		//L6 </a:t>
            </a:r>
            <a:r>
              <a:rPr lang="zh-CN" altLang="zh-CN" sz="2000" b="1" dirty="0"/>
              <a:t>调用构造函数</a:t>
            </a:r>
            <a:r>
              <a:rPr lang="en-US" altLang="zh-CN" sz="2000" b="1" dirty="0"/>
              <a:t>Point()</a:t>
            </a:r>
            <a:endParaRPr lang="zh-CN" altLang="zh-CN" sz="2000" b="1" dirty="0"/>
          </a:p>
          <a:p>
            <a:pPr marL="0" indent="0">
              <a:buFontTx/>
              <a:buNone/>
              <a:defRPr/>
            </a:pPr>
            <a:r>
              <a:rPr lang="en-US" altLang="zh-CN" sz="2000" b="1" dirty="0"/>
              <a:t>	</a:t>
            </a:r>
            <a:r>
              <a:rPr lang="en-US" altLang="zh-CN" sz="2000" b="1" dirty="0">
                <a:solidFill>
                  <a:srgbClr val="FF0000"/>
                </a:solidFill>
              </a:rPr>
              <a:t>Point a[10];</a:t>
            </a:r>
            <a:r>
              <a:rPr lang="en-US" altLang="zh-CN" sz="2000" b="1" dirty="0"/>
              <a:t>		//L7 </a:t>
            </a:r>
            <a:r>
              <a:rPr lang="zh-CN" altLang="zh-CN" sz="2000" b="1" dirty="0"/>
              <a:t>调用构造函数</a:t>
            </a:r>
            <a:r>
              <a:rPr lang="en-US" altLang="zh-CN" sz="2000" b="1" dirty="0"/>
              <a:t>Point()</a:t>
            </a:r>
            <a:endParaRPr lang="zh-CN" altLang="zh-CN" sz="2000" b="1" dirty="0"/>
          </a:p>
          <a:p>
            <a:pPr marL="0" indent="0">
              <a:buFontTx/>
              <a:buNone/>
              <a:defRPr/>
            </a:pPr>
            <a:r>
              <a:rPr lang="en-US" altLang="zh-CN" sz="2000" b="1" dirty="0"/>
              <a:t>	</a:t>
            </a:r>
            <a:r>
              <a:rPr lang="en-US" altLang="zh-CN" sz="2000" b="1" dirty="0">
                <a:solidFill>
                  <a:srgbClr val="0000CC"/>
                </a:solidFill>
              </a:rPr>
              <a:t>Point  *p4;		//L8 </a:t>
            </a:r>
            <a:r>
              <a:rPr lang="zh-CN" altLang="zh-CN" sz="2000" b="1" dirty="0">
                <a:solidFill>
                  <a:srgbClr val="0000CC"/>
                </a:solidFill>
              </a:rPr>
              <a:t>不调用任何构造函数</a:t>
            </a:r>
            <a:endParaRPr lang="zh-CN" altLang="zh-CN" sz="2000" b="1" dirty="0">
              <a:solidFill>
                <a:srgbClr val="0000CC"/>
              </a:solidFill>
            </a:endParaRPr>
          </a:p>
          <a:p>
            <a:pPr marL="0" indent="0">
              <a:buFontTx/>
              <a:buNone/>
              <a:defRPr/>
            </a:pPr>
            <a:r>
              <a:rPr lang="en-US" altLang="zh-CN" sz="2000" b="1" dirty="0"/>
              <a:t>	p4 = new </a:t>
            </a:r>
            <a:r>
              <a:rPr lang="en-US" altLang="zh-CN" sz="2000" b="1" dirty="0">
                <a:solidFill>
                  <a:srgbClr val="0000CC"/>
                </a:solidFill>
              </a:rPr>
              <a:t>Point;</a:t>
            </a:r>
            <a:r>
              <a:rPr lang="en-US" altLang="zh-CN" sz="2000" b="1" dirty="0"/>
              <a:t>		//L9 </a:t>
            </a:r>
            <a:r>
              <a:rPr lang="zh-CN" altLang="zh-CN" sz="2000" b="1" dirty="0"/>
              <a:t>调用构造函数</a:t>
            </a:r>
            <a:r>
              <a:rPr lang="en-US" altLang="zh-CN" sz="2000" b="1" dirty="0"/>
              <a:t>Point()</a:t>
            </a:r>
            <a:endParaRPr lang="zh-CN" altLang="zh-CN" sz="2000" b="1" dirty="0"/>
          </a:p>
          <a:p>
            <a:pPr marL="0" indent="0">
              <a:buFontTx/>
              <a:buNone/>
              <a:defRPr/>
            </a:pPr>
            <a:r>
              <a:rPr lang="en-US" altLang="zh-CN" sz="2000" b="1" dirty="0"/>
              <a:t>	p4-&gt;</a:t>
            </a:r>
            <a:r>
              <a:rPr lang="en-US" altLang="zh-CN" sz="2000" b="1" dirty="0" err="1"/>
              <a:t>setPoint</a:t>
            </a:r>
            <a:r>
              <a:rPr lang="en-US" altLang="zh-CN" sz="2000" b="1" dirty="0"/>
              <a:t>(8, 9);          </a:t>
            </a:r>
            <a:endParaRPr lang="zh-CN" altLang="zh-CN" sz="2000" b="1" dirty="0"/>
          </a:p>
          <a:p>
            <a:pPr marL="0" indent="0">
              <a:buFontTx/>
              <a:buNone/>
              <a:defRPr/>
            </a:pPr>
            <a:r>
              <a:rPr lang="en-US" altLang="zh-CN" sz="2000" b="1" dirty="0"/>
              <a:t>	</a:t>
            </a:r>
            <a:r>
              <a:rPr lang="en-US" altLang="zh-CN" sz="2000" b="1" dirty="0" err="1"/>
              <a:t>cout</a:t>
            </a:r>
            <a:r>
              <a:rPr lang="en-US" altLang="zh-CN" sz="2000" b="1" dirty="0"/>
              <a:t> &lt;&lt; "p0: " &lt;&lt; p0.getx() &lt;&lt; "," &lt;&lt; p0.gety() &lt;&lt; </a:t>
            </a:r>
            <a:r>
              <a:rPr lang="en-US" altLang="zh-CN" sz="2000" b="1" dirty="0" err="1"/>
              <a:t>endl</a:t>
            </a:r>
            <a:r>
              <a:rPr lang="en-US" altLang="zh-CN" sz="2000" b="1" dirty="0"/>
              <a:t>;</a:t>
            </a:r>
            <a:endParaRPr lang="zh-CN" altLang="zh-CN" sz="2000" b="1" dirty="0"/>
          </a:p>
          <a:p>
            <a:pPr marL="0" indent="0">
              <a:buFontTx/>
              <a:buNone/>
              <a:defRPr/>
            </a:pPr>
            <a:r>
              <a:rPr lang="en-US" altLang="zh-CN" sz="2000" b="1" dirty="0"/>
              <a:t>	</a:t>
            </a:r>
            <a:r>
              <a:rPr lang="en-US" altLang="zh-CN" sz="2000" b="1" dirty="0" err="1"/>
              <a:t>cout</a:t>
            </a:r>
            <a:r>
              <a:rPr lang="en-US" altLang="zh-CN" sz="2000" b="1" dirty="0"/>
              <a:t> &lt;&lt; "p1: " &lt;&lt; p1.getx() &lt;&lt; "," &lt;&lt; p1.gety() &lt;&lt; </a:t>
            </a:r>
            <a:r>
              <a:rPr lang="en-US" altLang="zh-CN" sz="2000" b="1" dirty="0" err="1"/>
              <a:t>endl</a:t>
            </a:r>
            <a:r>
              <a:rPr lang="en-US" altLang="zh-CN" sz="2000" b="1" dirty="0"/>
              <a:t>; //L10</a:t>
            </a:r>
            <a:endParaRPr lang="zh-CN" altLang="zh-CN" sz="2000" b="1" dirty="0"/>
          </a:p>
          <a:p>
            <a:pPr marL="0" indent="0">
              <a:buFontTx/>
              <a:buNone/>
              <a:defRPr/>
            </a:pPr>
            <a:r>
              <a:rPr lang="en-US" altLang="zh-CN" sz="2000" b="1" dirty="0"/>
              <a:t>	</a:t>
            </a:r>
            <a:r>
              <a:rPr lang="en-US" altLang="zh-CN" sz="2000" b="1" dirty="0" err="1"/>
              <a:t>cout</a:t>
            </a:r>
            <a:r>
              <a:rPr lang="en-US" altLang="zh-CN" sz="2000" b="1" dirty="0"/>
              <a:t> &lt;&lt; "p2: " &lt;&lt; p2.getx() &lt;&lt; "," &lt;&lt; p2.gety() &lt;&lt; </a:t>
            </a:r>
            <a:r>
              <a:rPr lang="en-US" altLang="zh-CN" sz="2000" b="1" dirty="0" err="1"/>
              <a:t>endl</a:t>
            </a:r>
            <a:r>
              <a:rPr lang="en-US" altLang="zh-CN" sz="2000" b="1" dirty="0"/>
              <a:t>;</a:t>
            </a:r>
            <a:endParaRPr lang="zh-CN" altLang="zh-CN" sz="2000" b="1" dirty="0"/>
          </a:p>
          <a:p>
            <a:pPr marL="0" indent="0">
              <a:buFontTx/>
              <a:buNone/>
              <a:defRPr/>
            </a:pPr>
            <a:r>
              <a:rPr lang="en-US" altLang="zh-CN" sz="2000" b="1" dirty="0"/>
              <a:t>	</a:t>
            </a:r>
            <a:r>
              <a:rPr lang="en-US" altLang="zh-CN" sz="2000" b="1" dirty="0" err="1"/>
              <a:t>cout</a:t>
            </a:r>
            <a:r>
              <a:rPr lang="en-US" altLang="zh-CN" sz="2000" b="1" dirty="0"/>
              <a:t> &lt;&lt; "p3: " &lt;&lt; p3.getx() &lt;&lt; "," &lt;&lt; p3.gety() &lt;&lt; </a:t>
            </a:r>
            <a:r>
              <a:rPr lang="en-US" altLang="zh-CN" sz="2000" b="1" dirty="0" err="1"/>
              <a:t>endl</a:t>
            </a:r>
            <a:r>
              <a:rPr lang="en-US" altLang="zh-CN" sz="2000" b="1" dirty="0"/>
              <a:t>;</a:t>
            </a:r>
            <a:endParaRPr lang="zh-CN" altLang="zh-CN" sz="2000" b="1" dirty="0"/>
          </a:p>
          <a:p>
            <a:pPr marL="0" indent="0">
              <a:buFontTx/>
              <a:buNone/>
              <a:defRPr/>
            </a:pPr>
            <a:r>
              <a:rPr lang="en-US" altLang="zh-CN" sz="2000" b="1" dirty="0"/>
              <a:t>	</a:t>
            </a:r>
            <a:r>
              <a:rPr lang="en-US" altLang="zh-CN" sz="2000" b="1" dirty="0" err="1"/>
              <a:t>cout</a:t>
            </a:r>
            <a:r>
              <a:rPr lang="en-US" altLang="zh-CN" sz="2000" b="1" dirty="0"/>
              <a:t> &lt;&lt; "p4: " &lt;&lt; p4-&gt;</a:t>
            </a:r>
            <a:r>
              <a:rPr lang="en-US" altLang="zh-CN" sz="2000" b="1" dirty="0" err="1"/>
              <a:t>getx</a:t>
            </a:r>
            <a:r>
              <a:rPr lang="en-US" altLang="zh-CN" sz="2000" b="1" dirty="0"/>
              <a:t>() &lt;&lt; "," &lt;&lt; p4-&gt;</a:t>
            </a:r>
            <a:r>
              <a:rPr lang="en-US" altLang="zh-CN" sz="2000" b="1" dirty="0" err="1"/>
              <a:t>gety</a:t>
            </a:r>
            <a:r>
              <a:rPr lang="en-US" altLang="zh-CN" sz="2000" b="1" dirty="0"/>
              <a:t>() &lt;&lt; </a:t>
            </a:r>
            <a:r>
              <a:rPr lang="en-US" altLang="zh-CN" sz="2000" b="1" dirty="0" err="1"/>
              <a:t>endl</a:t>
            </a:r>
            <a:r>
              <a:rPr lang="en-US" altLang="zh-CN" sz="2000" b="1" dirty="0"/>
              <a:t>;</a:t>
            </a:r>
            <a:endParaRPr lang="zh-CN" altLang="zh-CN" sz="2000" b="1" dirty="0"/>
          </a:p>
          <a:p>
            <a:pPr marL="0" indent="0">
              <a:buFontTx/>
              <a:buNone/>
              <a:defRPr/>
            </a:pPr>
            <a:r>
              <a:rPr lang="en-US" altLang="zh-CN" sz="2000" b="1" dirty="0"/>
              <a:t>	</a:t>
            </a:r>
            <a:r>
              <a:rPr lang="en-US" altLang="zh-CN" sz="2000" b="1" dirty="0" err="1"/>
              <a:t>cout</a:t>
            </a:r>
            <a:r>
              <a:rPr lang="en-US" altLang="zh-CN" sz="2000" b="1" dirty="0"/>
              <a:t> &lt;&lt; "a[0]: " &lt;&lt; a[0].</a:t>
            </a:r>
            <a:r>
              <a:rPr lang="en-US" altLang="zh-CN" sz="2000" b="1" dirty="0" err="1"/>
              <a:t>getx</a:t>
            </a:r>
            <a:r>
              <a:rPr lang="en-US" altLang="zh-CN" sz="2000" b="1" dirty="0"/>
              <a:t>() &lt;&lt; "," &lt;&lt; a[0].</a:t>
            </a:r>
            <a:r>
              <a:rPr lang="en-US" altLang="zh-CN" sz="2000" b="1" dirty="0" err="1"/>
              <a:t>gety</a:t>
            </a:r>
            <a:r>
              <a:rPr lang="en-US" altLang="zh-CN" sz="2000" b="1" dirty="0"/>
              <a:t>() &lt;&lt; </a:t>
            </a:r>
            <a:r>
              <a:rPr lang="en-US" altLang="zh-CN" sz="2000" b="1" dirty="0" err="1"/>
              <a:t>endl</a:t>
            </a:r>
            <a:r>
              <a:rPr lang="en-US" altLang="zh-CN" sz="2000" b="1" dirty="0" smtClean="0"/>
              <a:t>;</a:t>
            </a:r>
            <a:endParaRPr lang="en-US" altLang="zh-CN" sz="2000" b="1" dirty="0" smtClean="0"/>
          </a:p>
          <a:p>
            <a:pPr marL="0" indent="0">
              <a:buFontTx/>
              <a:buNone/>
              <a:defRPr/>
            </a:pPr>
            <a:r>
              <a:rPr lang="en-US" altLang="zh-CN" sz="2000" b="1" dirty="0" smtClean="0"/>
              <a:t>             return 0;</a:t>
            </a:r>
            <a:endParaRPr lang="zh-CN" altLang="zh-CN" sz="2000" b="1" dirty="0"/>
          </a:p>
          <a:p>
            <a:pPr marL="0" indent="0">
              <a:buFontTx/>
              <a:buNone/>
              <a:defRPr/>
            </a:pPr>
            <a:r>
              <a:rPr lang="en-US" altLang="zh-CN" sz="2000" b="1" dirty="0"/>
              <a:t>}</a:t>
            </a:r>
            <a:endParaRPr lang="zh-CN" altLang="zh-CN" sz="2000" b="1" dirty="0"/>
          </a:p>
          <a:p>
            <a:pPr>
              <a:defRPr/>
            </a:pPr>
            <a:endParaRPr lang="zh-CN" altLang="en-US" sz="2000" b="1" dirty="0"/>
          </a:p>
        </p:txBody>
      </p:sp>
      <p:sp>
        <p:nvSpPr>
          <p:cNvPr id="84994" name="标题 1"/>
          <p:cNvSpPr>
            <a:spLocks noGrp="1"/>
          </p:cNvSpPr>
          <p:nvPr>
            <p:ph type="title"/>
          </p:nvPr>
        </p:nvSpPr>
        <p:spPr>
          <a:xfrm>
            <a:off x="457200" y="73025"/>
            <a:ext cx="8229600" cy="811213"/>
          </a:xfrm>
        </p:spPr>
        <p:txBody>
          <a:bodyPr/>
          <a:lstStyle/>
          <a:p>
            <a:r>
              <a:rPr lang="en-US" altLang="zh-CN" b="1" smtClean="0">
                <a:solidFill>
                  <a:srgbClr val="0000CC"/>
                </a:solidFill>
              </a:rPr>
              <a:t>3.6.2</a:t>
            </a:r>
            <a:r>
              <a:rPr lang="en-US" altLang="zh-CN" b="1" smtClean="0">
                <a:solidFill>
                  <a:srgbClr val="FF0000"/>
                </a:solidFill>
              </a:rPr>
              <a:t>  </a:t>
            </a:r>
            <a:r>
              <a:rPr lang="zh-CN" altLang="zh-CN" b="1" smtClean="0">
                <a:solidFill>
                  <a:srgbClr val="FF0000"/>
                </a:solidFill>
              </a:rPr>
              <a:t>默认</a:t>
            </a:r>
            <a:r>
              <a:rPr lang="zh-CN" altLang="zh-CN" b="1" smtClean="0"/>
              <a:t>构造函数</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57200" y="1052513"/>
            <a:ext cx="8362950" cy="5184775"/>
          </a:xfrm>
        </p:spPr>
        <p:txBody>
          <a:bodyPr/>
          <a:lstStyle/>
          <a:p>
            <a:pPr marL="0" indent="0" eaLnBrk="1" hangingPunct="1">
              <a:buFontTx/>
              <a:buNone/>
              <a:defRPr/>
            </a:pPr>
            <a:r>
              <a:rPr lang="zh-CN" altLang="en-US" b="1" dirty="0">
                <a:solidFill>
                  <a:srgbClr val="0000CC"/>
                </a:solidFill>
              </a:rPr>
              <a:t>２．缺省参数构造函数</a:t>
            </a:r>
            <a:endParaRPr lang="en-US" altLang="zh-CN" b="1" dirty="0">
              <a:solidFill>
                <a:srgbClr val="0000CC"/>
              </a:solidFill>
            </a:endParaRPr>
          </a:p>
          <a:p>
            <a:pPr lvl="1" eaLnBrk="1" hangingPunct="1">
              <a:defRPr/>
            </a:pPr>
            <a:r>
              <a:rPr lang="zh-CN" altLang="en-US" sz="2400" b="1" dirty="0"/>
              <a:t>在</a:t>
            </a:r>
            <a:r>
              <a:rPr lang="zh-CN" altLang="en-US" sz="2400" b="1" dirty="0">
                <a:solidFill>
                  <a:srgbClr val="FF0000"/>
                </a:solidFill>
              </a:rPr>
              <a:t>数据成员的取值比较固定</a:t>
            </a:r>
            <a:r>
              <a:rPr lang="zh-CN" altLang="en-US" sz="2400" b="1" dirty="0"/>
              <a:t>时，可以通过为构造函数参数提供</a:t>
            </a:r>
            <a:r>
              <a:rPr lang="zh-CN" altLang="en-US" sz="2400" b="1" dirty="0">
                <a:solidFill>
                  <a:srgbClr val="0000CC"/>
                </a:solidFill>
              </a:rPr>
              <a:t>缺省参数</a:t>
            </a:r>
            <a:r>
              <a:rPr lang="zh-CN" altLang="en-US" sz="2400" b="1" dirty="0"/>
              <a:t>初始化它们。</a:t>
            </a:r>
            <a:endParaRPr lang="en-US" altLang="zh-CN" sz="2400" b="1" dirty="0"/>
          </a:p>
          <a:p>
            <a:pPr marL="57150" indent="0" eaLnBrk="1" hangingPunct="1">
              <a:buFontTx/>
              <a:buNone/>
              <a:defRPr/>
            </a:pPr>
            <a:r>
              <a:rPr lang="zh-CN" altLang="zh-CN" sz="2400" b="1" dirty="0">
                <a:solidFill>
                  <a:srgbClr val="0000CC"/>
                </a:solidFill>
              </a:rPr>
              <a:t>【例</a:t>
            </a:r>
            <a:r>
              <a:rPr lang="en-US" altLang="zh-CN" sz="2400" b="1" dirty="0">
                <a:solidFill>
                  <a:srgbClr val="0000CC"/>
                </a:solidFill>
              </a:rPr>
              <a:t>3-8</a:t>
            </a:r>
            <a:r>
              <a:rPr lang="zh-CN" altLang="zh-CN" sz="2400" b="1" dirty="0">
                <a:solidFill>
                  <a:srgbClr val="0000CC"/>
                </a:solidFill>
              </a:rPr>
              <a:t>】 在多数情况下，新建点坐标都是（</a:t>
            </a:r>
            <a:r>
              <a:rPr lang="en-US" altLang="zh-CN" sz="2400" b="1" dirty="0">
                <a:solidFill>
                  <a:srgbClr val="0000CC"/>
                </a:solidFill>
              </a:rPr>
              <a:t>0,0</a:t>
            </a:r>
            <a:r>
              <a:rPr lang="zh-CN" altLang="zh-CN" sz="2400" b="1" dirty="0">
                <a:solidFill>
                  <a:srgbClr val="0000CC"/>
                </a:solidFill>
              </a:rPr>
              <a:t>），修改例</a:t>
            </a:r>
            <a:r>
              <a:rPr lang="en-US" altLang="zh-CN" sz="2400" b="1" dirty="0">
                <a:solidFill>
                  <a:srgbClr val="0000CC"/>
                </a:solidFill>
              </a:rPr>
              <a:t>3-7</a:t>
            </a:r>
            <a:r>
              <a:rPr lang="zh-CN" altLang="zh-CN" sz="2400" b="1" dirty="0">
                <a:solidFill>
                  <a:srgbClr val="0000CC"/>
                </a:solidFill>
              </a:rPr>
              <a:t>设计的</a:t>
            </a:r>
            <a:r>
              <a:rPr lang="en-US" altLang="zh-CN" sz="2400" b="1" dirty="0">
                <a:solidFill>
                  <a:srgbClr val="0000CC"/>
                </a:solidFill>
              </a:rPr>
              <a:t>Point</a:t>
            </a:r>
            <a:r>
              <a:rPr lang="zh-CN" altLang="zh-CN" sz="2400" b="1" dirty="0">
                <a:solidFill>
                  <a:srgbClr val="0000CC"/>
                </a:solidFill>
              </a:rPr>
              <a:t>类，设置构造函数缺省参数值为坐标（</a:t>
            </a:r>
            <a:r>
              <a:rPr lang="en-US" altLang="zh-CN" sz="2400" b="1" dirty="0">
                <a:solidFill>
                  <a:srgbClr val="0000CC"/>
                </a:solidFill>
              </a:rPr>
              <a:t>0,0</a:t>
            </a:r>
            <a:r>
              <a:rPr lang="zh-CN" altLang="zh-CN" sz="2400" b="1" dirty="0">
                <a:solidFill>
                  <a:srgbClr val="0000CC"/>
                </a:solidFill>
              </a:rPr>
              <a:t>）</a:t>
            </a:r>
            <a:r>
              <a:rPr lang="zh-CN" altLang="zh-CN" sz="2400" b="1" dirty="0"/>
              <a:t>。</a:t>
            </a:r>
            <a:endParaRPr lang="en-US" altLang="zh-CN" sz="2400" b="1" dirty="0"/>
          </a:p>
          <a:p>
            <a:pPr marL="0" indent="0">
              <a:buFontTx/>
              <a:buNone/>
              <a:defRPr/>
            </a:pPr>
            <a:r>
              <a:rPr lang="en-US" altLang="zh-CN" sz="1800" b="1" dirty="0"/>
              <a:t>#include &lt;</a:t>
            </a:r>
            <a:r>
              <a:rPr lang="en-US" altLang="zh-CN" sz="1800" b="1" dirty="0" err="1"/>
              <a:t>iostream</a:t>
            </a:r>
            <a:r>
              <a:rPr lang="en-US" altLang="zh-CN" sz="1800" b="1" dirty="0"/>
              <a:t>&gt;</a:t>
            </a:r>
            <a:endParaRPr lang="zh-CN" altLang="zh-CN" sz="1800" b="1" dirty="0"/>
          </a:p>
          <a:p>
            <a:pPr marL="0" indent="0">
              <a:buFontTx/>
              <a:buNone/>
              <a:defRPr/>
            </a:pPr>
            <a:r>
              <a:rPr lang="en-US" altLang="zh-CN" sz="1800" b="1" dirty="0"/>
              <a:t>using namespace </a:t>
            </a:r>
            <a:r>
              <a:rPr lang="en-US" altLang="zh-CN" sz="1800" b="1" dirty="0" err="1"/>
              <a:t>std</a:t>
            </a:r>
            <a:r>
              <a:rPr lang="en-US" altLang="zh-CN" sz="1800" b="1" dirty="0"/>
              <a:t>;</a:t>
            </a:r>
            <a:endParaRPr lang="zh-CN" altLang="zh-CN" sz="1800" b="1" dirty="0"/>
          </a:p>
          <a:p>
            <a:pPr marL="0" indent="0">
              <a:buFontTx/>
              <a:buNone/>
              <a:defRPr/>
            </a:pPr>
            <a:r>
              <a:rPr lang="en-US" altLang="zh-CN" sz="1800" b="1" dirty="0"/>
              <a:t>class Point {</a:t>
            </a:r>
            <a:endParaRPr lang="zh-CN" altLang="zh-CN" sz="1800" b="1" dirty="0"/>
          </a:p>
          <a:p>
            <a:pPr marL="0" indent="0">
              <a:buFontTx/>
              <a:buNone/>
              <a:defRPr/>
            </a:pPr>
            <a:r>
              <a:rPr lang="en-US" altLang="zh-CN" sz="1800" b="1" dirty="0"/>
              <a:t>private:</a:t>
            </a:r>
            <a:endParaRPr lang="zh-CN" altLang="zh-CN" sz="1800" b="1" dirty="0"/>
          </a:p>
          <a:p>
            <a:pPr marL="0" indent="0">
              <a:buFontTx/>
              <a:buNone/>
              <a:defRPr/>
            </a:pPr>
            <a:r>
              <a:rPr lang="en-US" altLang="zh-CN" sz="1800" b="1" dirty="0"/>
              <a:t>	</a:t>
            </a:r>
            <a:r>
              <a:rPr lang="en-US" altLang="zh-CN" sz="1800" b="1" dirty="0" err="1"/>
              <a:t>int</a:t>
            </a:r>
            <a:r>
              <a:rPr lang="en-US" altLang="zh-CN" sz="1800" b="1" dirty="0"/>
              <a:t> x, y;</a:t>
            </a:r>
            <a:endParaRPr lang="zh-CN" altLang="zh-CN" sz="1800" b="1" dirty="0"/>
          </a:p>
          <a:p>
            <a:pPr marL="0" indent="0">
              <a:buFontTx/>
              <a:buNone/>
              <a:defRPr/>
            </a:pPr>
            <a:r>
              <a:rPr lang="en-US" altLang="zh-CN" sz="1800" b="1" dirty="0"/>
              <a:t>public:</a:t>
            </a:r>
            <a:endParaRPr lang="zh-CN" altLang="zh-CN" sz="1800" b="1" dirty="0"/>
          </a:p>
          <a:p>
            <a:pPr marL="0" indent="0">
              <a:buFontTx/>
              <a:buNone/>
              <a:defRPr/>
            </a:pPr>
            <a:r>
              <a:rPr lang="en-US" altLang="zh-CN" sz="1800" b="1" dirty="0"/>
              <a:t>	</a:t>
            </a:r>
            <a:r>
              <a:rPr lang="en-US" altLang="zh-CN" sz="1800" b="1" dirty="0">
                <a:solidFill>
                  <a:srgbClr val="0000CC"/>
                </a:solidFill>
              </a:rPr>
              <a:t>Point(</a:t>
            </a:r>
            <a:r>
              <a:rPr lang="en-US" altLang="zh-CN" sz="1800" b="1" dirty="0" err="1">
                <a:solidFill>
                  <a:srgbClr val="0000CC"/>
                </a:solidFill>
              </a:rPr>
              <a:t>int</a:t>
            </a:r>
            <a:r>
              <a:rPr lang="en-US" altLang="zh-CN" sz="1800" b="1" dirty="0">
                <a:solidFill>
                  <a:srgbClr val="0000CC"/>
                </a:solidFill>
              </a:rPr>
              <a:t> a=0, </a:t>
            </a:r>
            <a:r>
              <a:rPr lang="en-US" altLang="zh-CN" sz="1800" b="1" dirty="0" err="1">
                <a:solidFill>
                  <a:srgbClr val="0000CC"/>
                </a:solidFill>
              </a:rPr>
              <a:t>int</a:t>
            </a:r>
            <a:r>
              <a:rPr lang="en-US" altLang="zh-CN" sz="1800" b="1" dirty="0">
                <a:solidFill>
                  <a:srgbClr val="0000CC"/>
                </a:solidFill>
              </a:rPr>
              <a:t> b=0) </a:t>
            </a:r>
            <a:r>
              <a:rPr lang="en-US" altLang="zh-CN" sz="1800" b="1" dirty="0"/>
              <a:t>{ </a:t>
            </a:r>
            <a:r>
              <a:rPr lang="en-US" altLang="zh-CN" sz="1800" b="1" dirty="0" err="1"/>
              <a:t>setPoint</a:t>
            </a:r>
            <a:r>
              <a:rPr lang="en-US" altLang="zh-CN" sz="1800" b="1" dirty="0"/>
              <a:t>(a, b); }	//L1</a:t>
            </a:r>
            <a:endParaRPr lang="zh-CN" altLang="zh-CN" sz="1800" b="1" dirty="0"/>
          </a:p>
          <a:p>
            <a:pPr marL="0" indent="0">
              <a:buFontTx/>
              <a:buNone/>
              <a:defRPr/>
            </a:pPr>
            <a:r>
              <a:rPr lang="en-US" altLang="zh-CN" sz="1800" b="1" dirty="0">
                <a:solidFill>
                  <a:srgbClr val="FF0000"/>
                </a:solidFill>
              </a:rPr>
              <a:t>	//Point() { x = 0; y = 0; }	//</a:t>
            </a:r>
            <a:r>
              <a:rPr lang="zh-CN" altLang="en-US" sz="1800" b="1" dirty="0">
                <a:solidFill>
                  <a:srgbClr val="FF0000"/>
                </a:solidFill>
              </a:rPr>
              <a:t>定义无参对象时会与缺省参数构造函数冲突</a:t>
            </a:r>
            <a:endParaRPr lang="zh-CN" altLang="zh-CN" sz="1800" b="1" dirty="0">
              <a:solidFill>
                <a:srgbClr val="FF0000"/>
              </a:solidFill>
            </a:endParaRPr>
          </a:p>
          <a:p>
            <a:pPr marL="0" indent="0">
              <a:buFontTx/>
              <a:buNone/>
              <a:defRPr/>
            </a:pPr>
            <a:r>
              <a:rPr lang="en-US" altLang="zh-CN" sz="1800" b="1" dirty="0"/>
              <a:t>	void </a:t>
            </a:r>
            <a:r>
              <a:rPr lang="en-US" altLang="zh-CN" sz="1800" b="1" dirty="0" err="1"/>
              <a:t>setPoint</a:t>
            </a:r>
            <a:r>
              <a:rPr lang="en-US" altLang="zh-CN" sz="1800" b="1" dirty="0"/>
              <a:t>(</a:t>
            </a:r>
            <a:r>
              <a:rPr lang="en-US" altLang="zh-CN" sz="1800" b="1" dirty="0" err="1"/>
              <a:t>int</a:t>
            </a:r>
            <a:r>
              <a:rPr lang="en-US" altLang="zh-CN" sz="1800" b="1" dirty="0"/>
              <a:t> a, </a:t>
            </a:r>
            <a:r>
              <a:rPr lang="en-US" altLang="zh-CN" sz="1800" b="1" dirty="0" err="1"/>
              <a:t>int</a:t>
            </a:r>
            <a:r>
              <a:rPr lang="en-US" altLang="zh-CN" sz="1800" b="1" dirty="0"/>
              <a:t> b) { x = a; y = b; }</a:t>
            </a:r>
            <a:endParaRPr lang="zh-CN" altLang="zh-CN" sz="1800" b="1" dirty="0"/>
          </a:p>
          <a:p>
            <a:pPr marL="0" indent="0">
              <a:buFontTx/>
              <a:buNone/>
              <a:defRPr/>
            </a:pPr>
            <a:r>
              <a:rPr lang="en-US" altLang="zh-CN" sz="1800" b="1" dirty="0"/>
              <a:t>    ……</a:t>
            </a:r>
            <a:endParaRPr lang="zh-CN" altLang="zh-CN" sz="1800" b="1" dirty="0"/>
          </a:p>
          <a:p>
            <a:pPr marL="0" indent="0">
              <a:buFontTx/>
              <a:buNone/>
              <a:defRPr/>
            </a:pPr>
            <a:r>
              <a:rPr lang="en-US" altLang="zh-CN" sz="1800" b="1" dirty="0"/>
              <a:t>};</a:t>
            </a:r>
            <a:endParaRPr lang="zh-CN" altLang="zh-CN" sz="1800" b="1" dirty="0"/>
          </a:p>
          <a:p>
            <a:pPr marL="0" indent="0" eaLnBrk="1" hangingPunct="1">
              <a:lnSpc>
                <a:spcPct val="80000"/>
              </a:lnSpc>
              <a:buFontTx/>
              <a:buNone/>
              <a:defRPr/>
            </a:pPr>
            <a:endParaRPr lang="zh-CN" altLang="zh-CN" sz="2400" b="1" dirty="0"/>
          </a:p>
          <a:p>
            <a:pPr eaLnBrk="1" hangingPunct="1">
              <a:lnSpc>
                <a:spcPct val="80000"/>
              </a:lnSpc>
              <a:defRPr/>
            </a:pPr>
            <a:endParaRPr lang="zh-CN" altLang="en-US" sz="2800" b="1" dirty="0"/>
          </a:p>
        </p:txBody>
      </p:sp>
      <p:sp>
        <p:nvSpPr>
          <p:cNvPr id="86018" name="标题 1"/>
          <p:cNvSpPr>
            <a:spLocks noGrp="1"/>
          </p:cNvSpPr>
          <p:nvPr>
            <p:ph type="title"/>
          </p:nvPr>
        </p:nvSpPr>
        <p:spPr>
          <a:xfrm>
            <a:off x="457200" y="73025"/>
            <a:ext cx="8229600" cy="811213"/>
          </a:xfrm>
        </p:spPr>
        <p:txBody>
          <a:bodyPr/>
          <a:lstStyle/>
          <a:p>
            <a:r>
              <a:rPr lang="en-US" altLang="zh-CN" b="1" smtClean="0">
                <a:solidFill>
                  <a:srgbClr val="0000CC"/>
                </a:solidFill>
              </a:rPr>
              <a:t>3.6.2</a:t>
            </a:r>
            <a:r>
              <a:rPr lang="en-US" altLang="zh-CN" b="1" smtClean="0">
                <a:solidFill>
                  <a:srgbClr val="FF0000"/>
                </a:solidFill>
              </a:rPr>
              <a:t>  </a:t>
            </a:r>
            <a:r>
              <a:rPr lang="zh-CN" altLang="zh-CN" b="1" smtClean="0">
                <a:solidFill>
                  <a:srgbClr val="FF0000"/>
                </a:solidFill>
              </a:rPr>
              <a:t>默认</a:t>
            </a:r>
            <a:r>
              <a:rPr lang="zh-CN" altLang="zh-CN" b="1" smtClean="0"/>
              <a:t>构造函数</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additive="base">
                                        <p:cTn id="7"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 calcmode="lin" valueType="num">
                                      <p:cBhvr additive="base">
                                        <p:cTn id="13"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animEffect transition="in" filter="fade">
                                      <p:cBhvr>
                                        <p:cTn id="19" dur="1000"/>
                                        <p:tgtEl>
                                          <p:spTgt spid="49155">
                                            <p:txEl>
                                              <p:pRg st="3" end="3"/>
                                            </p:txEl>
                                          </p:spTgt>
                                        </p:tgtEl>
                                      </p:cBhvr>
                                    </p:animEffect>
                                    <p:anim calcmode="lin" valueType="num">
                                      <p:cBhvr>
                                        <p:cTn id="20" dur="10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915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9155">
                                            <p:txEl>
                                              <p:pRg st="4" end="4"/>
                                            </p:txEl>
                                          </p:spTgt>
                                        </p:tgtEl>
                                        <p:attrNameLst>
                                          <p:attrName>style.visibility</p:attrName>
                                        </p:attrNameLst>
                                      </p:cBhvr>
                                      <p:to>
                                        <p:strVal val="visible"/>
                                      </p:to>
                                    </p:set>
                                    <p:animEffect transition="in" filter="fade">
                                      <p:cBhvr>
                                        <p:cTn id="24" dur="1000"/>
                                        <p:tgtEl>
                                          <p:spTgt spid="49155">
                                            <p:txEl>
                                              <p:pRg st="4" end="4"/>
                                            </p:txEl>
                                          </p:spTgt>
                                        </p:tgtEl>
                                      </p:cBhvr>
                                    </p:animEffect>
                                    <p:anim calcmode="lin" valueType="num">
                                      <p:cBhvr>
                                        <p:cTn id="25" dur="10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915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9155">
                                            <p:txEl>
                                              <p:pRg st="5" end="5"/>
                                            </p:txEl>
                                          </p:spTgt>
                                        </p:tgtEl>
                                        <p:attrNameLst>
                                          <p:attrName>style.visibility</p:attrName>
                                        </p:attrNameLst>
                                      </p:cBhvr>
                                      <p:to>
                                        <p:strVal val="visible"/>
                                      </p:to>
                                    </p:set>
                                    <p:animEffect transition="in" filter="fade">
                                      <p:cBhvr>
                                        <p:cTn id="29" dur="1000"/>
                                        <p:tgtEl>
                                          <p:spTgt spid="49155">
                                            <p:txEl>
                                              <p:pRg st="5" end="5"/>
                                            </p:txEl>
                                          </p:spTgt>
                                        </p:tgtEl>
                                      </p:cBhvr>
                                    </p:animEffect>
                                    <p:anim calcmode="lin" valueType="num">
                                      <p:cBhvr>
                                        <p:cTn id="30" dur="10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4915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9155">
                                            <p:txEl>
                                              <p:pRg st="6" end="6"/>
                                            </p:txEl>
                                          </p:spTgt>
                                        </p:tgtEl>
                                        <p:attrNameLst>
                                          <p:attrName>style.visibility</p:attrName>
                                        </p:attrNameLst>
                                      </p:cBhvr>
                                      <p:to>
                                        <p:strVal val="visible"/>
                                      </p:to>
                                    </p:set>
                                    <p:animEffect transition="in" filter="fade">
                                      <p:cBhvr>
                                        <p:cTn id="34" dur="1000"/>
                                        <p:tgtEl>
                                          <p:spTgt spid="49155">
                                            <p:txEl>
                                              <p:pRg st="6" end="6"/>
                                            </p:txEl>
                                          </p:spTgt>
                                        </p:tgtEl>
                                      </p:cBhvr>
                                    </p:animEffect>
                                    <p:anim calcmode="lin" valueType="num">
                                      <p:cBhvr>
                                        <p:cTn id="35" dur="10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4915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9155">
                                            <p:txEl>
                                              <p:pRg st="7" end="7"/>
                                            </p:txEl>
                                          </p:spTgt>
                                        </p:tgtEl>
                                        <p:attrNameLst>
                                          <p:attrName>style.visibility</p:attrName>
                                        </p:attrNameLst>
                                      </p:cBhvr>
                                      <p:to>
                                        <p:strVal val="visible"/>
                                      </p:to>
                                    </p:set>
                                    <p:animEffect transition="in" filter="fade">
                                      <p:cBhvr>
                                        <p:cTn id="39" dur="1000"/>
                                        <p:tgtEl>
                                          <p:spTgt spid="49155">
                                            <p:txEl>
                                              <p:pRg st="7" end="7"/>
                                            </p:txEl>
                                          </p:spTgt>
                                        </p:tgtEl>
                                      </p:cBhvr>
                                    </p:animEffect>
                                    <p:anim calcmode="lin" valueType="num">
                                      <p:cBhvr>
                                        <p:cTn id="40" dur="1000" fill="hold"/>
                                        <p:tgtEl>
                                          <p:spTgt spid="4915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49155">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9155">
                                            <p:txEl>
                                              <p:pRg st="8" end="8"/>
                                            </p:txEl>
                                          </p:spTgt>
                                        </p:tgtEl>
                                        <p:attrNameLst>
                                          <p:attrName>style.visibility</p:attrName>
                                        </p:attrNameLst>
                                      </p:cBhvr>
                                      <p:to>
                                        <p:strVal val="visible"/>
                                      </p:to>
                                    </p:set>
                                    <p:animEffect transition="in" filter="fade">
                                      <p:cBhvr>
                                        <p:cTn id="44" dur="1000"/>
                                        <p:tgtEl>
                                          <p:spTgt spid="49155">
                                            <p:txEl>
                                              <p:pRg st="8" end="8"/>
                                            </p:txEl>
                                          </p:spTgt>
                                        </p:tgtEl>
                                      </p:cBhvr>
                                    </p:animEffect>
                                    <p:anim calcmode="lin" valueType="num">
                                      <p:cBhvr>
                                        <p:cTn id="45" dur="1000" fill="hold"/>
                                        <p:tgtEl>
                                          <p:spTgt spid="49155">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49155">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9155">
                                            <p:txEl>
                                              <p:pRg st="9" end="9"/>
                                            </p:txEl>
                                          </p:spTgt>
                                        </p:tgtEl>
                                        <p:attrNameLst>
                                          <p:attrName>style.visibility</p:attrName>
                                        </p:attrNameLst>
                                      </p:cBhvr>
                                      <p:to>
                                        <p:strVal val="visible"/>
                                      </p:to>
                                    </p:set>
                                    <p:animEffect transition="in" filter="fade">
                                      <p:cBhvr>
                                        <p:cTn id="49" dur="1000"/>
                                        <p:tgtEl>
                                          <p:spTgt spid="49155">
                                            <p:txEl>
                                              <p:pRg st="9" end="9"/>
                                            </p:txEl>
                                          </p:spTgt>
                                        </p:tgtEl>
                                      </p:cBhvr>
                                    </p:animEffect>
                                    <p:anim calcmode="lin" valueType="num">
                                      <p:cBhvr>
                                        <p:cTn id="50" dur="1000" fill="hold"/>
                                        <p:tgtEl>
                                          <p:spTgt spid="49155">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49155">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9155">
                                            <p:txEl>
                                              <p:pRg st="10" end="10"/>
                                            </p:txEl>
                                          </p:spTgt>
                                        </p:tgtEl>
                                        <p:attrNameLst>
                                          <p:attrName>style.visibility</p:attrName>
                                        </p:attrNameLst>
                                      </p:cBhvr>
                                      <p:to>
                                        <p:strVal val="visible"/>
                                      </p:to>
                                    </p:set>
                                    <p:animEffect transition="in" filter="fade">
                                      <p:cBhvr>
                                        <p:cTn id="54" dur="1000"/>
                                        <p:tgtEl>
                                          <p:spTgt spid="49155">
                                            <p:txEl>
                                              <p:pRg st="10" end="10"/>
                                            </p:txEl>
                                          </p:spTgt>
                                        </p:tgtEl>
                                      </p:cBhvr>
                                    </p:animEffect>
                                    <p:anim calcmode="lin" valueType="num">
                                      <p:cBhvr>
                                        <p:cTn id="55" dur="1000" fill="hold"/>
                                        <p:tgtEl>
                                          <p:spTgt spid="49155">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49155">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9155">
                                            <p:txEl>
                                              <p:pRg st="11" end="11"/>
                                            </p:txEl>
                                          </p:spTgt>
                                        </p:tgtEl>
                                        <p:attrNameLst>
                                          <p:attrName>style.visibility</p:attrName>
                                        </p:attrNameLst>
                                      </p:cBhvr>
                                      <p:to>
                                        <p:strVal val="visible"/>
                                      </p:to>
                                    </p:set>
                                    <p:animEffect transition="in" filter="fade">
                                      <p:cBhvr>
                                        <p:cTn id="59" dur="1000"/>
                                        <p:tgtEl>
                                          <p:spTgt spid="49155">
                                            <p:txEl>
                                              <p:pRg st="11" end="11"/>
                                            </p:txEl>
                                          </p:spTgt>
                                        </p:tgtEl>
                                      </p:cBhvr>
                                    </p:animEffect>
                                    <p:anim calcmode="lin" valueType="num">
                                      <p:cBhvr>
                                        <p:cTn id="60" dur="1000" fill="hold"/>
                                        <p:tgtEl>
                                          <p:spTgt spid="49155">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49155">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9155">
                                            <p:txEl>
                                              <p:pRg st="12" end="12"/>
                                            </p:txEl>
                                          </p:spTgt>
                                        </p:tgtEl>
                                        <p:attrNameLst>
                                          <p:attrName>style.visibility</p:attrName>
                                        </p:attrNameLst>
                                      </p:cBhvr>
                                      <p:to>
                                        <p:strVal val="visible"/>
                                      </p:to>
                                    </p:set>
                                    <p:animEffect transition="in" filter="fade">
                                      <p:cBhvr>
                                        <p:cTn id="64" dur="1000"/>
                                        <p:tgtEl>
                                          <p:spTgt spid="49155">
                                            <p:txEl>
                                              <p:pRg st="12" end="12"/>
                                            </p:txEl>
                                          </p:spTgt>
                                        </p:tgtEl>
                                      </p:cBhvr>
                                    </p:animEffect>
                                    <p:anim calcmode="lin" valueType="num">
                                      <p:cBhvr>
                                        <p:cTn id="65" dur="1000" fill="hold"/>
                                        <p:tgtEl>
                                          <p:spTgt spid="49155">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49155">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9155">
                                            <p:txEl>
                                              <p:pRg st="13" end="13"/>
                                            </p:txEl>
                                          </p:spTgt>
                                        </p:tgtEl>
                                        <p:attrNameLst>
                                          <p:attrName>style.visibility</p:attrName>
                                        </p:attrNameLst>
                                      </p:cBhvr>
                                      <p:to>
                                        <p:strVal val="visible"/>
                                      </p:to>
                                    </p:set>
                                    <p:animEffect transition="in" filter="fade">
                                      <p:cBhvr>
                                        <p:cTn id="69" dur="1000"/>
                                        <p:tgtEl>
                                          <p:spTgt spid="49155">
                                            <p:txEl>
                                              <p:pRg st="13" end="13"/>
                                            </p:txEl>
                                          </p:spTgt>
                                        </p:tgtEl>
                                      </p:cBhvr>
                                    </p:animEffect>
                                    <p:anim calcmode="lin" valueType="num">
                                      <p:cBhvr>
                                        <p:cTn id="70" dur="1000" fill="hold"/>
                                        <p:tgtEl>
                                          <p:spTgt spid="49155">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49155">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pPr>
            <a:r>
              <a:rPr lang="en-US" altLang="zh-CN" sz="2400" dirty="0" smtClean="0"/>
              <a:t>Point p1(1,1);		//L2 </a:t>
            </a:r>
            <a:r>
              <a:rPr lang="zh-CN" altLang="zh-CN" sz="2400" dirty="0" smtClean="0"/>
              <a:t>调用</a:t>
            </a:r>
            <a:r>
              <a:rPr lang="en-US" altLang="zh-CN" sz="2400" dirty="0" smtClean="0"/>
              <a:t>point(</a:t>
            </a:r>
            <a:r>
              <a:rPr lang="en-US" altLang="zh-CN" sz="2400" dirty="0" err="1" smtClean="0"/>
              <a:t>int</a:t>
            </a:r>
            <a:r>
              <a:rPr lang="en-US" altLang="zh-CN" sz="2400" dirty="0" smtClean="0"/>
              <a:t> ,</a:t>
            </a:r>
            <a:r>
              <a:rPr lang="en-US" altLang="zh-CN" sz="2400" dirty="0" err="1" smtClean="0"/>
              <a:t>int</a:t>
            </a:r>
            <a:r>
              <a:rPr lang="en-US" altLang="zh-CN" sz="2400" dirty="0" smtClean="0"/>
              <a:t>)</a:t>
            </a:r>
            <a:r>
              <a:rPr lang="zh-CN" altLang="zh-CN" sz="2400" dirty="0" smtClean="0"/>
              <a:t>构造函数</a:t>
            </a:r>
            <a:endParaRPr lang="zh-CN" altLang="zh-CN" sz="2400" dirty="0" smtClean="0"/>
          </a:p>
          <a:p>
            <a:pPr marL="0" indent="0">
              <a:buFontTx/>
              <a:buNone/>
            </a:pPr>
            <a:r>
              <a:rPr lang="en-US" altLang="zh-CN" sz="2400" dirty="0" smtClean="0"/>
              <a:t>void main (){</a:t>
            </a:r>
            <a:endParaRPr lang="zh-CN" altLang="zh-CN" sz="2400" dirty="0" smtClean="0"/>
          </a:p>
          <a:p>
            <a:pPr marL="0" indent="0">
              <a:buFontTx/>
              <a:buNone/>
            </a:pPr>
            <a:r>
              <a:rPr lang="en-US" altLang="zh-CN" sz="2400" dirty="0" smtClean="0"/>
              <a:t>    </a:t>
            </a:r>
            <a:r>
              <a:rPr lang="en-US" altLang="zh-CN" sz="2400" b="1" dirty="0" smtClean="0"/>
              <a:t>static Point </a:t>
            </a:r>
            <a:r>
              <a:rPr lang="en-US" altLang="zh-CN" sz="2400" b="1" dirty="0" smtClean="0">
                <a:solidFill>
                  <a:srgbClr val="FF0000"/>
                </a:solidFill>
              </a:rPr>
              <a:t>p2;</a:t>
            </a:r>
            <a:r>
              <a:rPr lang="en-US" altLang="zh-CN" sz="2400" dirty="0" smtClean="0"/>
              <a:t>		//L3  </a:t>
            </a:r>
            <a:r>
              <a:rPr lang="zh-CN" altLang="zh-CN" sz="2400" dirty="0" smtClean="0"/>
              <a:t>调用</a:t>
            </a:r>
            <a:r>
              <a:rPr lang="en-US" altLang="zh-CN" sz="2400" dirty="0" smtClean="0"/>
              <a:t>point(</a:t>
            </a:r>
            <a:r>
              <a:rPr lang="en-US" altLang="zh-CN" sz="2400" dirty="0" err="1" smtClean="0"/>
              <a:t>a,b</a:t>
            </a:r>
            <a:r>
              <a:rPr lang="en-US" altLang="zh-CN" sz="2400" dirty="0" smtClean="0"/>
              <a:t>)</a:t>
            </a:r>
            <a:r>
              <a:rPr lang="zh-CN" altLang="zh-CN" sz="2400" dirty="0" smtClean="0"/>
              <a:t>，</a:t>
            </a:r>
            <a:r>
              <a:rPr lang="en-US" altLang="zh-CN" sz="2400" dirty="0" smtClean="0"/>
              <a:t>a</a:t>
            </a:r>
            <a:r>
              <a:rPr lang="zh-CN" altLang="zh-CN" sz="2400" dirty="0" smtClean="0"/>
              <a:t>、</a:t>
            </a:r>
            <a:r>
              <a:rPr lang="en-US" altLang="zh-CN" sz="2400" dirty="0" smtClean="0"/>
              <a:t>b </a:t>
            </a:r>
            <a:r>
              <a:rPr lang="zh-CN" altLang="zh-CN" sz="2400" dirty="0" smtClean="0"/>
              <a:t>默认为</a:t>
            </a:r>
            <a:r>
              <a:rPr lang="en-US" altLang="zh-CN" sz="2400" dirty="0" smtClean="0"/>
              <a:t>0</a:t>
            </a:r>
            <a:endParaRPr lang="zh-CN" altLang="zh-CN" sz="2400" dirty="0" smtClean="0"/>
          </a:p>
          <a:p>
            <a:pPr marL="0" indent="0">
              <a:buFontTx/>
              <a:buNone/>
            </a:pPr>
            <a:r>
              <a:rPr lang="en-US" altLang="zh-CN" sz="2400" dirty="0" smtClean="0"/>
              <a:t>    Point </a:t>
            </a:r>
            <a:r>
              <a:rPr lang="en-US" altLang="zh-CN" sz="2400" b="1" dirty="0" smtClean="0">
                <a:solidFill>
                  <a:srgbClr val="FF0000"/>
                </a:solidFill>
              </a:rPr>
              <a:t>p3,a[10];</a:t>
            </a:r>
            <a:r>
              <a:rPr lang="en-US" altLang="zh-CN" sz="2400" dirty="0" smtClean="0"/>
              <a:t>		//L4  </a:t>
            </a:r>
            <a:r>
              <a:rPr lang="zh-CN" altLang="zh-CN" sz="2400" dirty="0" smtClean="0"/>
              <a:t>调用</a:t>
            </a:r>
            <a:r>
              <a:rPr lang="en-US" altLang="zh-CN" sz="2400" dirty="0" smtClean="0"/>
              <a:t>point(</a:t>
            </a:r>
            <a:r>
              <a:rPr lang="en-US" altLang="zh-CN" sz="2400" dirty="0" err="1" smtClean="0"/>
              <a:t>a,b</a:t>
            </a:r>
            <a:r>
              <a:rPr lang="en-US" altLang="zh-CN" sz="2400" dirty="0" smtClean="0"/>
              <a:t>)</a:t>
            </a:r>
            <a:r>
              <a:rPr lang="zh-CN" altLang="zh-CN" sz="2400" dirty="0" smtClean="0"/>
              <a:t>，</a:t>
            </a:r>
            <a:r>
              <a:rPr lang="en-US" altLang="zh-CN" sz="2400" dirty="0" smtClean="0"/>
              <a:t>a</a:t>
            </a:r>
            <a:r>
              <a:rPr lang="zh-CN" altLang="zh-CN" sz="2400" dirty="0" smtClean="0"/>
              <a:t>、</a:t>
            </a:r>
            <a:r>
              <a:rPr lang="en-US" altLang="zh-CN" sz="2400" dirty="0" smtClean="0"/>
              <a:t>b </a:t>
            </a:r>
            <a:r>
              <a:rPr lang="zh-CN" altLang="zh-CN" sz="2400" dirty="0" smtClean="0"/>
              <a:t>默认为</a:t>
            </a:r>
            <a:r>
              <a:rPr lang="en-US" altLang="zh-CN" sz="2400" dirty="0" smtClean="0"/>
              <a:t>0</a:t>
            </a:r>
            <a:endParaRPr lang="zh-CN" altLang="zh-CN" sz="2400" dirty="0" smtClean="0"/>
          </a:p>
          <a:p>
            <a:pPr marL="0" indent="0">
              <a:buFontTx/>
              <a:buNone/>
            </a:pPr>
            <a:r>
              <a:rPr lang="en-US" altLang="zh-CN" sz="2400" dirty="0" smtClean="0"/>
              <a:t>    Point  *p4;</a:t>
            </a:r>
            <a:endParaRPr lang="zh-CN" altLang="zh-CN" sz="2400" dirty="0" smtClean="0"/>
          </a:p>
          <a:p>
            <a:pPr marL="0" indent="0">
              <a:buFontTx/>
              <a:buNone/>
            </a:pPr>
            <a:r>
              <a:rPr lang="en-US" altLang="zh-CN" sz="2400" dirty="0" smtClean="0"/>
              <a:t>    P4=new </a:t>
            </a:r>
            <a:r>
              <a:rPr lang="en-US" altLang="zh-CN" sz="2400" b="1" dirty="0" smtClean="0">
                <a:solidFill>
                  <a:srgbClr val="FF0000"/>
                </a:solidFill>
              </a:rPr>
              <a:t>Point;</a:t>
            </a:r>
            <a:r>
              <a:rPr lang="en-US" altLang="zh-CN" sz="2400" dirty="0" smtClean="0"/>
              <a:t>		//L5 </a:t>
            </a:r>
            <a:r>
              <a:rPr lang="zh-CN" altLang="zh-CN" sz="2400" dirty="0" smtClean="0"/>
              <a:t>调用</a:t>
            </a:r>
            <a:r>
              <a:rPr lang="en-US" altLang="zh-CN" sz="2400" dirty="0" smtClean="0"/>
              <a:t>point(</a:t>
            </a:r>
            <a:r>
              <a:rPr lang="en-US" altLang="zh-CN" sz="2400" dirty="0" err="1" smtClean="0"/>
              <a:t>a,b</a:t>
            </a:r>
            <a:r>
              <a:rPr lang="en-US" altLang="zh-CN" sz="2400" dirty="0" smtClean="0"/>
              <a:t>)</a:t>
            </a:r>
            <a:r>
              <a:rPr lang="zh-CN" altLang="zh-CN" sz="2400" dirty="0" smtClean="0"/>
              <a:t>，</a:t>
            </a:r>
            <a:r>
              <a:rPr lang="en-US" altLang="zh-CN" sz="2400" dirty="0" smtClean="0"/>
              <a:t>a</a:t>
            </a:r>
            <a:r>
              <a:rPr lang="zh-CN" altLang="zh-CN" sz="2400" dirty="0" smtClean="0"/>
              <a:t>、</a:t>
            </a:r>
            <a:r>
              <a:rPr lang="en-US" altLang="zh-CN" sz="2400" dirty="0" smtClean="0"/>
              <a:t>b </a:t>
            </a:r>
            <a:r>
              <a:rPr lang="zh-CN" altLang="zh-CN" sz="2400" dirty="0" smtClean="0"/>
              <a:t>默认为</a:t>
            </a:r>
            <a:r>
              <a:rPr lang="en-US" altLang="zh-CN" sz="2400" dirty="0" smtClean="0"/>
              <a:t>0 </a:t>
            </a:r>
            <a:endParaRPr lang="zh-CN" altLang="zh-CN" sz="2400" dirty="0" smtClean="0"/>
          </a:p>
          <a:p>
            <a:pPr marL="0" indent="0">
              <a:buFontTx/>
              <a:buNone/>
            </a:pPr>
            <a:r>
              <a:rPr lang="en-US" altLang="zh-CN" sz="2400" dirty="0" smtClean="0"/>
              <a:t>    ……								</a:t>
            </a:r>
            <a:endParaRPr lang="en-US" altLang="zh-CN" sz="2400" dirty="0" smtClean="0"/>
          </a:p>
          <a:p>
            <a:pPr marL="0" indent="0">
              <a:buFontTx/>
              <a:buNone/>
            </a:pPr>
            <a:r>
              <a:rPr lang="en-US" altLang="zh-CN" sz="2400" dirty="0" smtClean="0"/>
              <a:t>}</a:t>
            </a:r>
            <a:endParaRPr lang="zh-CN" altLang="zh-CN" sz="2400" dirty="0" smtClean="0"/>
          </a:p>
          <a:p>
            <a:pPr marL="0" indent="0">
              <a:buFontTx/>
              <a:buNone/>
            </a:pPr>
            <a:endParaRPr lang="zh-CN" altLang="en-US" sz="2400" dirty="0" smtClean="0"/>
          </a:p>
        </p:txBody>
      </p:sp>
      <p:sp>
        <p:nvSpPr>
          <p:cNvPr id="87042" name="标题 1"/>
          <p:cNvSpPr>
            <a:spLocks noGrp="1"/>
          </p:cNvSpPr>
          <p:nvPr>
            <p:ph type="title"/>
          </p:nvPr>
        </p:nvSpPr>
        <p:spPr>
          <a:xfrm>
            <a:off x="457200" y="73025"/>
            <a:ext cx="8229600" cy="811213"/>
          </a:xfrm>
        </p:spPr>
        <p:txBody>
          <a:bodyPr/>
          <a:lstStyle/>
          <a:p>
            <a:r>
              <a:rPr lang="en-US" altLang="zh-CN" b="1" smtClean="0">
                <a:solidFill>
                  <a:srgbClr val="0000CC"/>
                </a:solidFill>
              </a:rPr>
              <a:t>3.6.2</a:t>
            </a:r>
            <a:r>
              <a:rPr lang="en-US" altLang="zh-CN" b="1" smtClean="0">
                <a:solidFill>
                  <a:srgbClr val="FF0000"/>
                </a:solidFill>
              </a:rPr>
              <a:t>  </a:t>
            </a:r>
            <a:r>
              <a:rPr lang="zh-CN" altLang="zh-CN" b="1" smtClean="0">
                <a:solidFill>
                  <a:srgbClr val="FF0000"/>
                </a:solidFill>
              </a:rPr>
              <a:t>默认</a:t>
            </a:r>
            <a:r>
              <a:rPr lang="zh-CN" altLang="zh-CN" b="1" smtClean="0"/>
              <a:t>构造函数</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250" y="1052513"/>
            <a:ext cx="8623300" cy="5665787"/>
          </a:xfrm>
        </p:spPr>
        <p:txBody>
          <a:bodyPr/>
          <a:lstStyle/>
          <a:p>
            <a:pPr marL="0" indent="0">
              <a:buFontTx/>
              <a:buNone/>
            </a:pPr>
            <a:r>
              <a:rPr lang="zh-CN" altLang="zh-CN" b="1" smtClean="0">
                <a:solidFill>
                  <a:srgbClr val="FF0000"/>
                </a:solidFill>
              </a:rPr>
              <a:t>（</a:t>
            </a:r>
            <a:r>
              <a:rPr lang="en-US" altLang="zh-CN" b="1" smtClean="0">
                <a:solidFill>
                  <a:srgbClr val="FF0000"/>
                </a:solidFill>
              </a:rPr>
              <a:t>2</a:t>
            </a:r>
            <a:r>
              <a:rPr lang="zh-CN" altLang="zh-CN" b="1" smtClean="0">
                <a:solidFill>
                  <a:srgbClr val="FF0000"/>
                </a:solidFill>
              </a:rPr>
              <a:t>）</a:t>
            </a:r>
            <a:r>
              <a:rPr lang="zh-CN" altLang="en-US" b="1" smtClean="0">
                <a:solidFill>
                  <a:srgbClr val="FF0000"/>
                </a:solidFill>
              </a:rPr>
              <a:t>数据抽象</a:t>
            </a:r>
            <a:endParaRPr lang="en-US" altLang="zh-CN" b="1" smtClean="0">
              <a:solidFill>
                <a:srgbClr val="FF0000"/>
              </a:solidFill>
            </a:endParaRPr>
          </a:p>
          <a:p>
            <a:pPr lvl="1"/>
            <a:r>
              <a:rPr lang="zh-CN" altLang="zh-CN" sz="2400" b="1" smtClean="0">
                <a:solidFill>
                  <a:srgbClr val="0000CC"/>
                </a:solidFill>
              </a:rPr>
              <a:t>忽略掉与本问题域无关的特征和行为</a:t>
            </a:r>
            <a:r>
              <a:rPr lang="zh-CN" altLang="zh-CN" sz="2400" b="1" smtClean="0"/>
              <a:t>：宠物狗的叫声大小，狗尾大小和长短，狗的听力好坏，饮食习惯……。</a:t>
            </a:r>
            <a:endParaRPr lang="zh-CN" altLang="zh-CN" sz="2400" b="1" smtClean="0"/>
          </a:p>
          <a:p>
            <a:pPr lvl="1"/>
            <a:r>
              <a:rPr lang="zh-CN" altLang="zh-CN" sz="2400" b="1" smtClean="0">
                <a:solidFill>
                  <a:srgbClr val="0000CC"/>
                </a:solidFill>
              </a:rPr>
              <a:t>忽略不重要的、次要的宠物狗特征和行为</a:t>
            </a:r>
            <a:r>
              <a:rPr lang="zh-CN" altLang="zh-CN" sz="2400" b="1" smtClean="0"/>
              <a:t>：狗出生地在哪里，狗父狗母是谁，有无狗兄狗弟，狗毛的长短</a:t>
            </a:r>
            <a:r>
              <a:rPr lang="en-US" altLang="zh-CN" sz="2400" b="1" smtClean="0"/>
              <a:t>……</a:t>
            </a:r>
            <a:r>
              <a:rPr lang="zh-CN" altLang="zh-CN" sz="2400" b="1" smtClean="0"/>
              <a:t>。</a:t>
            </a:r>
            <a:endParaRPr lang="zh-CN" altLang="zh-CN" sz="2400" b="1" smtClean="0"/>
          </a:p>
          <a:p>
            <a:pPr lvl="1"/>
            <a:r>
              <a:rPr lang="zh-CN" altLang="zh-CN" sz="2400" b="1" smtClean="0"/>
              <a:t>对于</a:t>
            </a:r>
            <a:r>
              <a:rPr lang="zh-CN" altLang="zh-CN" sz="2400" b="1" smtClean="0">
                <a:solidFill>
                  <a:srgbClr val="0000CC"/>
                </a:solidFill>
              </a:rPr>
              <a:t>感兴趣的、与本问题研究有关的宠物狗共性特征进行抽取和描述</a:t>
            </a:r>
            <a:r>
              <a:rPr lang="zh-CN" altLang="en-US" sz="2400" b="1" smtClean="0">
                <a:solidFill>
                  <a:srgbClr val="0000CC"/>
                </a:solidFill>
              </a:rPr>
              <a:t>。如</a:t>
            </a:r>
            <a:r>
              <a:rPr lang="zh-CN" altLang="zh-CN" sz="2400" b="1" smtClean="0">
                <a:solidFill>
                  <a:srgbClr val="FF0000"/>
                </a:solidFill>
              </a:rPr>
              <a:t>毛色</a:t>
            </a:r>
            <a:r>
              <a:rPr lang="zh-CN" altLang="en-US" sz="2400" b="1" smtClean="0">
                <a:solidFill>
                  <a:srgbClr val="FF0000"/>
                </a:solidFill>
              </a:rPr>
              <a:t>，尺寸、主人</a:t>
            </a:r>
            <a:r>
              <a:rPr lang="en-US" altLang="zh-CN" sz="2400" b="1" smtClean="0">
                <a:solidFill>
                  <a:srgbClr val="FF0000"/>
                </a:solidFill>
              </a:rPr>
              <a:t>……</a:t>
            </a:r>
            <a:endParaRPr lang="en-US" altLang="zh-CN" sz="2400" b="1" smtClean="0">
              <a:solidFill>
                <a:srgbClr val="FF0000"/>
              </a:solidFill>
            </a:endParaRPr>
          </a:p>
          <a:p>
            <a:pPr lvl="2"/>
            <a:r>
              <a:rPr lang="zh-CN" altLang="zh-CN" b="1" smtClean="0"/>
              <a:t>在抽象狗毛颜色时，忽略掉狗毛的长短、粗细、各种色彩等，只关注狗毛是</a:t>
            </a:r>
            <a:r>
              <a:rPr lang="zh-CN" altLang="zh-CN" b="1" smtClean="0">
                <a:solidFill>
                  <a:srgbClr val="C00000"/>
                </a:solidFill>
              </a:rPr>
              <a:t>有颜色</a:t>
            </a:r>
            <a:r>
              <a:rPr lang="zh-CN" altLang="zh-CN" b="1" smtClean="0"/>
              <a:t>的，用</a:t>
            </a:r>
            <a:r>
              <a:rPr lang="en-US" altLang="zh-CN" b="1" smtClean="0">
                <a:solidFill>
                  <a:srgbClr val="FF0000"/>
                </a:solidFill>
              </a:rPr>
              <a:t>color</a:t>
            </a:r>
            <a:r>
              <a:rPr lang="zh-CN" altLang="zh-CN" b="1" smtClean="0"/>
              <a:t>表示；</a:t>
            </a:r>
            <a:endParaRPr lang="en-US" altLang="zh-CN" b="1" smtClean="0"/>
          </a:p>
          <a:p>
            <a:pPr lvl="2"/>
            <a:r>
              <a:rPr lang="zh-CN" altLang="zh-CN" b="1" smtClean="0"/>
              <a:t>在抽象狗的高低时，忽略藏獒比吉娃娃要高大许多，只关注狗是</a:t>
            </a:r>
            <a:r>
              <a:rPr lang="zh-CN" altLang="zh-CN" b="1" smtClean="0">
                <a:solidFill>
                  <a:srgbClr val="C00000"/>
                </a:solidFill>
              </a:rPr>
              <a:t>有高度</a:t>
            </a:r>
            <a:r>
              <a:rPr lang="zh-CN" altLang="zh-CN" b="1" smtClean="0"/>
              <a:t>的，用</a:t>
            </a:r>
            <a:r>
              <a:rPr lang="en-US" altLang="zh-CN" b="1" smtClean="0">
                <a:solidFill>
                  <a:srgbClr val="FF0000"/>
                </a:solidFill>
              </a:rPr>
              <a:t>high</a:t>
            </a:r>
            <a:r>
              <a:rPr lang="zh-CN" altLang="zh-CN" b="1" smtClean="0"/>
              <a:t>表示；</a:t>
            </a:r>
            <a:endParaRPr lang="en-US" altLang="zh-CN" b="1" smtClean="0"/>
          </a:p>
          <a:p>
            <a:pPr lvl="2"/>
            <a:r>
              <a:rPr lang="en-US" altLang="zh-CN" sz="2000" b="1" smtClean="0">
                <a:solidFill>
                  <a:srgbClr val="0000CC"/>
                </a:solidFill>
              </a:rPr>
              <a:t>……</a:t>
            </a:r>
            <a:endParaRPr lang="zh-CN" altLang="en-US" sz="2000" b="1" smtClean="0">
              <a:solidFill>
                <a:srgbClr val="0000CC"/>
              </a:solidFill>
            </a:endParaRPr>
          </a:p>
        </p:txBody>
      </p:sp>
      <p:sp>
        <p:nvSpPr>
          <p:cNvPr id="20482" name="标题 1"/>
          <p:cNvSpPr>
            <a:spLocks noGrp="1"/>
          </p:cNvSpPr>
          <p:nvPr>
            <p:ph type="title"/>
          </p:nvPr>
        </p:nvSpPr>
        <p:spPr>
          <a:xfrm>
            <a:off x="457200" y="73025"/>
            <a:ext cx="8229600" cy="811213"/>
          </a:xfrm>
        </p:spPr>
        <p:txBody>
          <a:bodyPr/>
          <a:lstStyle/>
          <a:p>
            <a:r>
              <a:rPr lang="en-US" altLang="zh-CN" b="1" smtClean="0"/>
              <a:t>3.1.1 </a:t>
            </a:r>
            <a:r>
              <a:rPr lang="zh-CN" altLang="zh-CN" b="1" smtClean="0">
                <a:solidFill>
                  <a:srgbClr val="FF0000"/>
                </a:solidFill>
              </a:rPr>
              <a:t>抽象</a:t>
            </a:r>
            <a:endParaRPr lang="zh-CN" altLang="en-US"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506413" y="836613"/>
            <a:ext cx="7993062" cy="1295400"/>
          </a:xfrm>
        </p:spPr>
        <p:txBody>
          <a:bodyPr/>
          <a:lstStyle/>
          <a:p>
            <a:pPr eaLnBrk="1" hangingPunct="1">
              <a:defRPr/>
            </a:pPr>
            <a:r>
              <a:rPr lang="zh-CN" altLang="en-US" sz="4000" b="1" dirty="0">
                <a:solidFill>
                  <a:srgbClr val="0000CC"/>
                </a:solidFill>
                <a:effectLst>
                  <a:outerShdw blurRad="38100" dist="38100" dir="2700000" algn="tl">
                    <a:srgbClr val="C0C0C0"/>
                  </a:outerShdw>
                </a:effectLst>
              </a:rPr>
              <a:t>缺省参数的构造函数与无参构造函数的冲突问题</a:t>
            </a:r>
            <a:endParaRPr lang="zh-CN" altLang="en-US" sz="4000" b="1" dirty="0">
              <a:solidFill>
                <a:srgbClr val="0000CC"/>
              </a:solidFill>
              <a:effectLst>
                <a:outerShdw blurRad="38100" dist="38100" dir="2700000" algn="tl">
                  <a:srgbClr val="C0C0C0"/>
                </a:outerShdw>
              </a:effectLst>
            </a:endParaRPr>
          </a:p>
        </p:txBody>
      </p:sp>
      <p:sp>
        <p:nvSpPr>
          <p:cNvPr id="88066" name="Rectangle 3"/>
          <p:cNvSpPr>
            <a:spLocks noGrp="1" noChangeArrowheads="1"/>
          </p:cNvSpPr>
          <p:nvPr>
            <p:ph type="body" idx="4294967295"/>
          </p:nvPr>
        </p:nvSpPr>
        <p:spPr>
          <a:xfrm>
            <a:off x="488950" y="2203450"/>
            <a:ext cx="7772400" cy="4114800"/>
          </a:xfrm>
        </p:spPr>
        <p:txBody>
          <a:bodyPr/>
          <a:lstStyle/>
          <a:p>
            <a:pPr eaLnBrk="1" hangingPunct="1">
              <a:lnSpc>
                <a:spcPct val="80000"/>
              </a:lnSpc>
              <a:buFontTx/>
              <a:buNone/>
            </a:pPr>
            <a:r>
              <a:rPr lang="en-US" altLang="zh-CN" sz="2000" b="1" dirty="0" smtClean="0"/>
              <a:t>//CH.cpp</a:t>
            </a:r>
            <a:endParaRPr lang="en-US" altLang="zh-CN" sz="2000" b="1" dirty="0" smtClean="0"/>
          </a:p>
          <a:p>
            <a:pPr eaLnBrk="1" hangingPunct="1">
              <a:lnSpc>
                <a:spcPct val="80000"/>
              </a:lnSpc>
              <a:buFontTx/>
              <a:buNone/>
            </a:pPr>
            <a:r>
              <a:rPr lang="en-US" altLang="zh-CN" sz="2000" b="1" dirty="0" smtClean="0"/>
              <a:t>class X{</a:t>
            </a:r>
            <a:endParaRPr lang="en-US" altLang="zh-CN" sz="2000" b="1" dirty="0" smtClean="0"/>
          </a:p>
          <a:p>
            <a:pPr eaLnBrk="1" hangingPunct="1">
              <a:lnSpc>
                <a:spcPct val="80000"/>
              </a:lnSpc>
              <a:buFontTx/>
              <a:buNone/>
            </a:pPr>
            <a:r>
              <a:rPr lang="en-US" altLang="zh-CN" sz="2000" b="1" dirty="0" smtClean="0"/>
              <a:t>public:</a:t>
            </a:r>
            <a:endParaRPr lang="en-US" altLang="zh-CN" sz="2000" b="1" dirty="0" smtClean="0"/>
          </a:p>
          <a:p>
            <a:pPr eaLnBrk="1" hangingPunct="1">
              <a:lnSpc>
                <a:spcPct val="80000"/>
              </a:lnSpc>
              <a:buFontTx/>
              <a:buNone/>
            </a:pPr>
            <a:r>
              <a:rPr lang="en-US" altLang="zh-CN" sz="2000" b="1" dirty="0" smtClean="0"/>
              <a:t>	X(){};</a:t>
            </a:r>
            <a:endParaRPr lang="en-US" altLang="zh-CN" sz="2000" b="1" dirty="0" smtClean="0"/>
          </a:p>
          <a:p>
            <a:pPr eaLnBrk="1" hangingPunct="1">
              <a:lnSpc>
                <a:spcPct val="80000"/>
              </a:lnSpc>
              <a:buFontTx/>
              <a:buNone/>
            </a:pPr>
            <a:r>
              <a:rPr lang="en-US" altLang="zh-CN" sz="2000" b="1" dirty="0" smtClean="0"/>
              <a:t>	X(</a:t>
            </a:r>
            <a:r>
              <a:rPr lang="en-US" altLang="zh-CN" sz="2000" b="1" dirty="0" err="1" smtClean="0"/>
              <a:t>int</a:t>
            </a:r>
            <a:r>
              <a:rPr lang="en-US" altLang="zh-CN" sz="2000" b="1" dirty="0" smtClean="0"/>
              <a:t> </a:t>
            </a:r>
            <a:r>
              <a:rPr lang="en-US" altLang="zh-CN" sz="2000" b="1" dirty="0" err="1" smtClean="0"/>
              <a:t>i</a:t>
            </a:r>
            <a:r>
              <a:rPr lang="en-US" altLang="zh-CN" sz="2000" b="1" dirty="0" smtClean="0"/>
              <a:t>=0){x=</a:t>
            </a:r>
            <a:r>
              <a:rPr lang="en-US" altLang="zh-CN" sz="2000" b="1" dirty="0" err="1" smtClean="0"/>
              <a:t>i</a:t>
            </a:r>
            <a:r>
              <a:rPr lang="en-US" altLang="zh-CN" sz="2000" b="1" dirty="0" smtClean="0"/>
              <a:t>;};</a:t>
            </a:r>
            <a:endParaRPr lang="en-US" altLang="zh-CN" sz="2000" b="1" dirty="0" smtClean="0"/>
          </a:p>
          <a:p>
            <a:pPr eaLnBrk="1" hangingPunct="1">
              <a:lnSpc>
                <a:spcPct val="80000"/>
              </a:lnSpc>
              <a:buFontTx/>
              <a:buNone/>
            </a:pPr>
            <a:r>
              <a:rPr lang="en-US" altLang="zh-CN" sz="2000" b="1" dirty="0" smtClean="0"/>
              <a:t>private:</a:t>
            </a:r>
            <a:endParaRPr lang="en-US" altLang="zh-CN" sz="2000" b="1" dirty="0" smtClean="0"/>
          </a:p>
          <a:p>
            <a:pPr eaLnBrk="1" hangingPunct="1">
              <a:lnSpc>
                <a:spcPct val="80000"/>
              </a:lnSpc>
              <a:buFontTx/>
              <a:buNone/>
            </a:pPr>
            <a:r>
              <a:rPr lang="en-US" altLang="zh-CN" sz="2000" b="1" dirty="0" smtClean="0"/>
              <a:t>	</a:t>
            </a:r>
            <a:r>
              <a:rPr lang="en-US" altLang="zh-CN" sz="2000" b="1" dirty="0" err="1" smtClean="0"/>
              <a:t>int</a:t>
            </a:r>
            <a:r>
              <a:rPr lang="en-US" altLang="zh-CN" sz="2000" b="1" dirty="0" smtClean="0"/>
              <a:t> x;</a:t>
            </a:r>
            <a:endParaRPr lang="en-US" altLang="zh-CN" sz="2000" b="1" dirty="0" smtClean="0"/>
          </a:p>
          <a:p>
            <a:pPr eaLnBrk="1" hangingPunct="1">
              <a:lnSpc>
                <a:spcPct val="80000"/>
              </a:lnSpc>
              <a:buFontTx/>
              <a:buNone/>
            </a:pPr>
            <a:r>
              <a:rPr lang="en-US" altLang="zh-CN" sz="2000" b="1" dirty="0" smtClean="0"/>
              <a:t>};</a:t>
            </a:r>
            <a:endParaRPr lang="en-US" altLang="zh-CN" sz="2000" b="1" dirty="0" smtClean="0"/>
          </a:p>
          <a:p>
            <a:pPr eaLnBrk="1" hangingPunct="1">
              <a:lnSpc>
                <a:spcPct val="80000"/>
              </a:lnSpc>
              <a:buFontTx/>
              <a:buNone/>
            </a:pPr>
            <a:r>
              <a:rPr lang="en-US" altLang="zh-CN" sz="2000" b="1" dirty="0" smtClean="0"/>
              <a:t>main(){</a:t>
            </a:r>
            <a:endParaRPr lang="en-US" altLang="zh-CN" sz="2000" b="1" dirty="0" smtClean="0"/>
          </a:p>
          <a:p>
            <a:pPr eaLnBrk="1" hangingPunct="1">
              <a:lnSpc>
                <a:spcPct val="80000"/>
              </a:lnSpc>
              <a:buFontTx/>
              <a:buNone/>
            </a:pPr>
            <a:r>
              <a:rPr lang="en-US" altLang="zh-CN" sz="2000" b="1" dirty="0" smtClean="0"/>
              <a:t>	X one(12);</a:t>
            </a:r>
            <a:endParaRPr lang="en-US" altLang="zh-CN" sz="2000" b="1" dirty="0" smtClean="0"/>
          </a:p>
          <a:p>
            <a:pPr eaLnBrk="1" hangingPunct="1">
              <a:lnSpc>
                <a:spcPct val="80000"/>
              </a:lnSpc>
              <a:buFontTx/>
              <a:buNone/>
            </a:pPr>
            <a:r>
              <a:rPr lang="en-US" altLang="zh-CN" sz="2000" b="1" dirty="0" smtClean="0"/>
              <a:t>	</a:t>
            </a:r>
            <a:r>
              <a:rPr lang="en-US" altLang="zh-CN" sz="2000" b="1" dirty="0" smtClean="0">
                <a:solidFill>
                  <a:srgbClr val="FF3300"/>
                </a:solidFill>
              </a:rPr>
              <a:t>X two;</a:t>
            </a:r>
            <a:endParaRPr lang="en-US" altLang="zh-CN" sz="2000" b="1" dirty="0" smtClean="0">
              <a:solidFill>
                <a:srgbClr val="FF3300"/>
              </a:solidFill>
            </a:endParaRPr>
          </a:p>
          <a:p>
            <a:pPr eaLnBrk="1" hangingPunct="1">
              <a:lnSpc>
                <a:spcPct val="80000"/>
              </a:lnSpc>
              <a:buFontTx/>
              <a:buNone/>
            </a:pPr>
            <a:r>
              <a:rPr lang="en-US" altLang="zh-CN" sz="2000" b="1" dirty="0" smtClean="0"/>
              <a:t>}</a:t>
            </a:r>
            <a:endParaRPr lang="en-US" altLang="zh-CN" sz="2000" b="1" dirty="0" smtClean="0"/>
          </a:p>
        </p:txBody>
      </p:sp>
      <p:sp>
        <p:nvSpPr>
          <p:cNvPr id="103428" name="AutoShape 4"/>
          <p:cNvSpPr>
            <a:spLocks noChangeArrowheads="1"/>
          </p:cNvSpPr>
          <p:nvPr/>
        </p:nvSpPr>
        <p:spPr bwMode="auto">
          <a:xfrm>
            <a:off x="4859338" y="2852738"/>
            <a:ext cx="3979862" cy="2808287"/>
          </a:xfrm>
          <a:prstGeom prst="wedgeRoundRectCallout">
            <a:avLst>
              <a:gd name="adj1" fmla="val -129368"/>
              <a:gd name="adj2" fmla="val 42740"/>
              <a:gd name="adj3" fmla="val 16667"/>
            </a:avLst>
          </a:prstGeom>
          <a:gradFill>
            <a:gsLst>
              <a:gs pos="0">
                <a:srgbClr val="FFFFFF"/>
              </a:gs>
              <a:gs pos="100000">
                <a:schemeClr val="accent1">
                  <a:lumMod val="30000"/>
                  <a:lumOff val="70000"/>
                </a:schemeClr>
              </a:gs>
            </a:gsLst>
            <a:lin ang="5400000" scaled="1"/>
          </a:gradFill>
          <a:ln w="3175">
            <a:solidFill>
              <a:schemeClr val="bg1"/>
            </a:solidFill>
            <a:miter lim="800000"/>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lgn="ctr">
              <a:spcBef>
                <a:spcPct val="0"/>
              </a:spcBef>
              <a:buFontTx/>
              <a:buNone/>
              <a:defRPr/>
            </a:pPr>
            <a:r>
              <a:rPr kumimoji="1" lang="en-US" altLang="zh-CN" sz="2400" b="1" dirty="0">
                <a:latin typeface="Times New Roman" panose="02020603050405020304" pitchFamily="18" charset="0"/>
              </a:rPr>
              <a:t>X two</a:t>
            </a:r>
            <a:r>
              <a:rPr kumimoji="1" lang="zh-CN" altLang="en-US" sz="2400" b="1" dirty="0">
                <a:latin typeface="Times New Roman" panose="02020603050405020304" pitchFamily="18" charset="0"/>
              </a:rPr>
              <a:t>调用：</a:t>
            </a:r>
            <a:endParaRPr kumimoji="1" lang="zh-CN" altLang="en-US" sz="2400" b="1" dirty="0">
              <a:latin typeface="Times New Roman" panose="02020603050405020304" pitchFamily="18" charset="0"/>
            </a:endParaRPr>
          </a:p>
          <a:p>
            <a:pPr algn="ctr">
              <a:spcBef>
                <a:spcPct val="0"/>
              </a:spcBef>
              <a:buFontTx/>
              <a:buNone/>
              <a:defRPr/>
            </a:pPr>
            <a:r>
              <a:rPr kumimoji="1" lang="en-US" altLang="zh-CN" sz="2400" b="1" dirty="0">
                <a:solidFill>
                  <a:srgbClr val="FF3300"/>
                </a:solidFill>
                <a:latin typeface="Times New Roman" panose="02020603050405020304" pitchFamily="18" charset="0"/>
              </a:rPr>
              <a:t>X:</a:t>
            </a:r>
            <a:r>
              <a:rPr kumimoji="1" lang="en-US" altLang="zh-CN" sz="2400" b="1" dirty="0">
                <a:solidFill>
                  <a:srgbClr val="FF3300"/>
                </a:solidFill>
                <a:latin typeface="Times New Roman" panose="02020603050405020304" pitchFamily="18" charset="0"/>
                <a:sym typeface="Wingdings" panose="05000000000000000000" pitchFamily="2" charset="2"/>
              </a:rPr>
              <a:t>X()</a:t>
            </a:r>
            <a:endParaRPr kumimoji="1" lang="en-US" altLang="zh-CN" sz="2400" b="1" dirty="0">
              <a:solidFill>
                <a:srgbClr val="FF3300"/>
              </a:solidFill>
              <a:latin typeface="Times New Roman" panose="02020603050405020304" pitchFamily="18" charset="0"/>
              <a:sym typeface="Wingdings" panose="05000000000000000000" pitchFamily="2" charset="2"/>
            </a:endParaRPr>
          </a:p>
          <a:p>
            <a:pPr algn="ctr">
              <a:spcBef>
                <a:spcPct val="0"/>
              </a:spcBef>
              <a:buFontTx/>
              <a:buNone/>
              <a:defRPr/>
            </a:pPr>
            <a:r>
              <a:rPr kumimoji="1" lang="zh-CN" altLang="en-US" sz="2400" b="1" dirty="0">
                <a:solidFill>
                  <a:srgbClr val="FF3300"/>
                </a:solidFill>
                <a:latin typeface="Times New Roman" panose="02020603050405020304" pitchFamily="18" charset="0"/>
                <a:sym typeface="Wingdings" panose="05000000000000000000" pitchFamily="2" charset="2"/>
              </a:rPr>
              <a:t>还是</a:t>
            </a:r>
            <a:endParaRPr kumimoji="1" lang="zh-CN" altLang="en-US" sz="2400" b="1" dirty="0">
              <a:solidFill>
                <a:srgbClr val="FF3300"/>
              </a:solidFill>
              <a:latin typeface="Times New Roman" panose="02020603050405020304" pitchFamily="18" charset="0"/>
              <a:sym typeface="Wingdings" panose="05000000000000000000" pitchFamily="2" charset="2"/>
            </a:endParaRPr>
          </a:p>
          <a:p>
            <a:pPr algn="ctr">
              <a:spcBef>
                <a:spcPct val="0"/>
              </a:spcBef>
              <a:buFontTx/>
              <a:buNone/>
              <a:defRPr/>
            </a:pPr>
            <a:r>
              <a:rPr kumimoji="1" lang="en-US" altLang="zh-CN" sz="2400" b="1" dirty="0">
                <a:solidFill>
                  <a:srgbClr val="FF3300"/>
                </a:solidFill>
                <a:latin typeface="Times New Roman" panose="02020603050405020304" pitchFamily="18" charset="0"/>
                <a:sym typeface="Wingdings" panose="05000000000000000000" pitchFamily="2" charset="2"/>
              </a:rPr>
              <a:t>X:X(int </a:t>
            </a:r>
            <a:r>
              <a:rPr kumimoji="1" lang="en-US" altLang="zh-CN" sz="2400" b="1" dirty="0" err="1">
                <a:solidFill>
                  <a:srgbClr val="FF3300"/>
                </a:solidFill>
                <a:latin typeface="Times New Roman" panose="02020603050405020304" pitchFamily="18" charset="0"/>
                <a:sym typeface="Wingdings" panose="05000000000000000000" pitchFamily="2" charset="2"/>
              </a:rPr>
              <a:t>i</a:t>
            </a:r>
            <a:r>
              <a:rPr kumimoji="1" lang="en-US" altLang="zh-CN" sz="2400" b="1" dirty="0">
                <a:solidFill>
                  <a:srgbClr val="FF3300"/>
                </a:solidFill>
                <a:latin typeface="Times New Roman" panose="02020603050405020304" pitchFamily="18" charset="0"/>
                <a:sym typeface="Wingdings" panose="05000000000000000000" pitchFamily="2" charset="2"/>
              </a:rPr>
              <a:t>=0)</a:t>
            </a:r>
            <a:endParaRPr kumimoji="1" lang="en-US" altLang="zh-CN" sz="2400" b="1" dirty="0">
              <a:solidFill>
                <a:srgbClr val="FF3300"/>
              </a:solidFill>
              <a:latin typeface="Times New Roman" panose="02020603050405020304" pitchFamily="18" charset="0"/>
              <a:sym typeface="Wingdings" panose="05000000000000000000" pitchFamily="2" charset="2"/>
            </a:endParaRPr>
          </a:p>
          <a:p>
            <a:pPr algn="ctr">
              <a:spcBef>
                <a:spcPct val="0"/>
              </a:spcBef>
              <a:buFontTx/>
              <a:buNone/>
              <a:defRPr/>
            </a:pPr>
            <a:r>
              <a:rPr kumimoji="1" lang="zh-CN" altLang="en-US" sz="2400" b="1" dirty="0">
                <a:solidFill>
                  <a:srgbClr val="FF3300"/>
                </a:solidFill>
                <a:latin typeface="Times New Roman" panose="02020603050405020304" pitchFamily="18" charset="0"/>
                <a:sym typeface="Wingdings" panose="05000000000000000000" pitchFamily="2" charset="2"/>
              </a:rPr>
              <a:t>？</a:t>
            </a:r>
            <a:endParaRPr kumimoji="1" lang="en-US" altLang="zh-CN" sz="2400" b="1" dirty="0">
              <a:solidFill>
                <a:srgbClr val="FF3300"/>
              </a:solidFill>
              <a:latin typeface="Times New Roman" panose="02020603050405020304" pitchFamily="18" charset="0"/>
              <a:sym typeface="Wingdings" panose="05000000000000000000" pitchFamily="2" charset="2"/>
            </a:endParaRPr>
          </a:p>
          <a:p>
            <a:pPr algn="ctr">
              <a:spcBef>
                <a:spcPct val="0"/>
              </a:spcBef>
              <a:buFontTx/>
              <a:buNone/>
              <a:defRPr/>
            </a:pPr>
            <a:r>
              <a:rPr kumimoji="1" lang="zh-CN" altLang="en-US" sz="2400" b="1" dirty="0">
                <a:solidFill>
                  <a:srgbClr val="0000CC"/>
                </a:solidFill>
                <a:latin typeface="Times New Roman" panose="02020603050405020304" pitchFamily="18" charset="0"/>
                <a:sym typeface="Wingdings" panose="05000000000000000000" pitchFamily="2" charset="2"/>
              </a:rPr>
              <a:t>编译器不能区别，将产生二义性冲突</a:t>
            </a:r>
            <a:endParaRPr kumimoji="1" lang="en-US" altLang="zh-CN" sz="2400" b="1" dirty="0">
              <a:solidFill>
                <a:srgbClr val="0000CC"/>
              </a:solidFill>
              <a:latin typeface="Times New Roman" panose="02020603050405020304" pitchFamily="18" charset="0"/>
            </a:endParaRPr>
          </a:p>
        </p:txBody>
      </p:sp>
      <p:sp>
        <p:nvSpPr>
          <p:cNvPr id="6" name="标题 1"/>
          <p:cNvSpPr txBox="1"/>
          <p:nvPr/>
        </p:nvSpPr>
        <p:spPr>
          <a:xfrm>
            <a:off x="457200" y="73025"/>
            <a:ext cx="8229600" cy="69215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a:defRPr/>
            </a:pPr>
            <a:r>
              <a:rPr lang="en-US" altLang="zh-CN" b="1" kern="0">
                <a:solidFill>
                  <a:srgbClr val="0000CC"/>
                </a:solidFill>
              </a:rPr>
              <a:t>3.6.2</a:t>
            </a:r>
            <a:r>
              <a:rPr lang="en-US" altLang="zh-CN" b="1" kern="0">
                <a:solidFill>
                  <a:srgbClr val="FF0000"/>
                </a:solidFill>
              </a:rPr>
              <a:t>  </a:t>
            </a:r>
            <a:r>
              <a:rPr lang="zh-CN" altLang="zh-CN" b="1" kern="0">
                <a:solidFill>
                  <a:srgbClr val="FF0000"/>
                </a:solidFill>
              </a:rPr>
              <a:t>默认</a:t>
            </a:r>
            <a:r>
              <a:rPr lang="zh-CN" altLang="zh-CN" b="1" kern="0"/>
              <a:t>构造函数</a:t>
            </a:r>
            <a:endParaRPr lang="zh-CN" altLang="en-US"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wipe(down)">
                                      <p:cBhvr>
                                        <p:cTn id="7"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539750" y="1125538"/>
            <a:ext cx="8064500" cy="5048250"/>
          </a:xfrm>
        </p:spPr>
        <p:txBody>
          <a:bodyPr/>
          <a:lstStyle/>
          <a:p>
            <a:pPr eaLnBrk="1" hangingPunct="1"/>
            <a:r>
              <a:rPr lang="zh-CN" altLang="en-US" sz="2800" b="1" dirty="0" smtClean="0">
                <a:solidFill>
                  <a:srgbClr val="0000CC"/>
                </a:solidFill>
              </a:rPr>
              <a:t>构造函数重载</a:t>
            </a:r>
            <a:endParaRPr lang="en-US" altLang="zh-CN" sz="2800" b="1" dirty="0" smtClean="0">
              <a:solidFill>
                <a:srgbClr val="0000CC"/>
              </a:solidFill>
            </a:endParaRPr>
          </a:p>
          <a:p>
            <a:pPr lvl="1" eaLnBrk="1" hangingPunct="1"/>
            <a:r>
              <a:rPr lang="zh-CN" altLang="en-US" sz="2400" b="1" dirty="0" smtClean="0"/>
              <a:t>与普通函数的重载一样，重载的构造函数必须具有不同的函数原型</a:t>
            </a:r>
            <a:endParaRPr lang="zh-CN" altLang="en-US" sz="2400" b="1" dirty="0" smtClean="0"/>
          </a:p>
          <a:p>
            <a:pPr algn="just" eaLnBrk="1" hangingPunct="1"/>
            <a:endParaRPr lang="zh-CN" altLang="zh-CN" sz="2400" b="1" dirty="0" smtClean="0"/>
          </a:p>
          <a:p>
            <a:pPr algn="just" eaLnBrk="1" hangingPunct="1"/>
            <a:r>
              <a:rPr lang="zh-CN" altLang="zh-CN" sz="2400" b="1" dirty="0" smtClean="0"/>
              <a:t>【例</a:t>
            </a:r>
            <a:r>
              <a:rPr lang="en-US" altLang="zh-CN" sz="2400" b="1" dirty="0" smtClean="0"/>
              <a:t>3-9</a:t>
            </a:r>
            <a:r>
              <a:rPr lang="zh-CN" altLang="zh-CN" sz="2400" b="1" dirty="0" smtClean="0"/>
              <a:t>】 设计一个日期类，能够接受年、月、日</a:t>
            </a:r>
            <a:r>
              <a:rPr lang="en-US" altLang="zh-CN" sz="2400" b="1" dirty="0" smtClean="0"/>
              <a:t>3</a:t>
            </a:r>
            <a:r>
              <a:rPr lang="zh-CN" altLang="zh-CN" sz="2400" b="1" dirty="0" smtClean="0"/>
              <a:t>个参数，或者月份和日期</a:t>
            </a:r>
            <a:r>
              <a:rPr lang="en-US" altLang="zh-CN" sz="2400" b="1" dirty="0" smtClean="0"/>
              <a:t>2</a:t>
            </a:r>
            <a:r>
              <a:rPr lang="zh-CN" altLang="zh-CN" sz="2400" b="1" dirty="0" smtClean="0"/>
              <a:t>个参数，或者日期</a:t>
            </a:r>
            <a:r>
              <a:rPr lang="en-US" altLang="zh-CN" sz="2400" b="1" dirty="0" smtClean="0"/>
              <a:t>1</a:t>
            </a:r>
            <a:r>
              <a:rPr lang="zh-CN" altLang="zh-CN" sz="2400" b="1" dirty="0" smtClean="0"/>
              <a:t>个参数，或没有参数建立对象，若未提供年、月、日，设置为</a:t>
            </a:r>
            <a:r>
              <a:rPr lang="en-US" altLang="zh-CN" sz="2400" b="1" dirty="0" smtClean="0"/>
              <a:t>2008</a:t>
            </a:r>
            <a:r>
              <a:rPr lang="zh-CN" altLang="zh-CN" sz="2400" b="1" dirty="0" smtClean="0"/>
              <a:t>年</a:t>
            </a:r>
            <a:r>
              <a:rPr lang="en-US" altLang="zh-CN" sz="2400" b="1" dirty="0" smtClean="0"/>
              <a:t>8</a:t>
            </a:r>
            <a:r>
              <a:rPr lang="zh-CN" altLang="zh-CN" sz="2400" b="1" dirty="0" smtClean="0"/>
              <a:t>月</a:t>
            </a:r>
            <a:r>
              <a:rPr lang="en-US" altLang="zh-CN" sz="2400" b="1" dirty="0" smtClean="0"/>
              <a:t>8</a:t>
            </a:r>
            <a:r>
              <a:rPr lang="zh-CN" altLang="zh-CN" sz="2400" b="1" dirty="0" smtClean="0"/>
              <a:t>日</a:t>
            </a:r>
            <a:endParaRPr lang="en-US" altLang="zh-CN" sz="2400" b="1" dirty="0" smtClean="0"/>
          </a:p>
        </p:txBody>
      </p:sp>
      <p:sp>
        <p:nvSpPr>
          <p:cNvPr id="90114" name="Rectangle 3"/>
          <p:cNvSpPr>
            <a:spLocks noChangeArrowheads="1"/>
          </p:cNvSpPr>
          <p:nvPr/>
        </p:nvSpPr>
        <p:spPr bwMode="auto">
          <a:xfrm>
            <a:off x="611560" y="-99392"/>
            <a:ext cx="7772400" cy="576262"/>
          </a:xfrm>
          <a:prstGeom prst="rect">
            <a:avLst/>
          </a:prstGeom>
          <a:noFill/>
          <a:ln w="9525">
            <a:noFill/>
            <a:miter lim="800000"/>
          </a:ln>
        </p:spPr>
        <p:txBody>
          <a:bodyPr anchor="ctr"/>
          <a:lstStyle/>
          <a:p>
            <a:pPr algn="ctr"/>
            <a:r>
              <a:rPr lang="en-US" altLang="zh-CN" sz="4400" b="1" dirty="0">
                <a:solidFill>
                  <a:schemeClr val="tx2"/>
                </a:solidFill>
              </a:rPr>
              <a:t>3.6.3 </a:t>
            </a:r>
            <a:r>
              <a:rPr lang="zh-CN" altLang="en-US" sz="4400" b="1" dirty="0">
                <a:solidFill>
                  <a:schemeClr val="tx2"/>
                </a:solidFill>
              </a:rPr>
              <a:t>重载</a:t>
            </a:r>
            <a:r>
              <a:rPr lang="zh-CN" altLang="en-US" sz="4400" b="1" dirty="0">
                <a:solidFill>
                  <a:srgbClr val="FF3300"/>
                </a:solidFill>
              </a:rPr>
              <a:t>构造函数</a:t>
            </a:r>
            <a:endParaRPr lang="zh-CN" altLang="en-US" sz="4400" b="1"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3" end="3"/>
                                            </p:txEl>
                                          </p:spTgt>
                                        </p:tgtEl>
                                        <p:attrNameLst>
                                          <p:attrName>style.visibility</p:attrName>
                                        </p:attrNameLst>
                                      </p:cBhvr>
                                      <p:to>
                                        <p:strVal val="visible"/>
                                      </p:to>
                                    </p:set>
                                    <p:anim calcmode="lin" valueType="num">
                                      <p:cBhvr additive="base">
                                        <p:cTn id="7" dur="5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179388" y="836613"/>
            <a:ext cx="4321175" cy="5049837"/>
          </a:xfrm>
        </p:spPr>
        <p:txBody>
          <a:bodyPr/>
          <a:lstStyle/>
          <a:p>
            <a:r>
              <a:rPr lang="zh-CN" altLang="zh-CN" sz="2400" b="1" dirty="0" smtClean="0">
                <a:solidFill>
                  <a:srgbClr val="FF0000"/>
                </a:solidFill>
              </a:rPr>
              <a:t>问题分析与数据抽象</a:t>
            </a:r>
            <a:endParaRPr lang="en-US" altLang="zh-CN" sz="2400" b="1" dirty="0" smtClean="0">
              <a:solidFill>
                <a:srgbClr val="FF0000"/>
              </a:solidFill>
            </a:endParaRPr>
          </a:p>
          <a:p>
            <a:pPr lvl="1"/>
            <a:r>
              <a:rPr lang="zh-CN" altLang="zh-CN" sz="2400" dirty="0" smtClean="0"/>
              <a:t>日期类的年、月、日可以用</a:t>
            </a:r>
            <a:r>
              <a:rPr lang="en-US" altLang="zh-CN" sz="2400" dirty="0" smtClean="0">
                <a:solidFill>
                  <a:srgbClr val="0000CC"/>
                </a:solidFill>
              </a:rPr>
              <a:t>year</a:t>
            </a:r>
            <a:r>
              <a:rPr lang="zh-CN" altLang="zh-CN" sz="2400" dirty="0" smtClean="0">
                <a:solidFill>
                  <a:srgbClr val="0000CC"/>
                </a:solidFill>
              </a:rPr>
              <a:t>、</a:t>
            </a:r>
            <a:r>
              <a:rPr lang="en-US" altLang="zh-CN" sz="2400" dirty="0" smtClean="0">
                <a:solidFill>
                  <a:srgbClr val="0000CC"/>
                </a:solidFill>
              </a:rPr>
              <a:t>month</a:t>
            </a:r>
            <a:r>
              <a:rPr lang="zh-CN" altLang="zh-CN" sz="2400" dirty="0" smtClean="0">
                <a:solidFill>
                  <a:srgbClr val="0000CC"/>
                </a:solidFill>
              </a:rPr>
              <a:t>、</a:t>
            </a:r>
            <a:r>
              <a:rPr lang="en-US" altLang="zh-CN" sz="2400" dirty="0" smtClean="0">
                <a:solidFill>
                  <a:srgbClr val="0000CC"/>
                </a:solidFill>
              </a:rPr>
              <a:t>day</a:t>
            </a:r>
            <a:r>
              <a:rPr lang="zh-CN" altLang="zh-CN" sz="2400" dirty="0" smtClean="0"/>
              <a:t>三个数据成员表示，出于信息隐藏目的将它们设置为</a:t>
            </a:r>
            <a:r>
              <a:rPr lang="en-US" altLang="zh-CN" sz="2400" dirty="0" smtClean="0">
                <a:solidFill>
                  <a:srgbClr val="0000CC"/>
                </a:solidFill>
              </a:rPr>
              <a:t>private</a:t>
            </a:r>
            <a:r>
              <a:rPr lang="zh-CN" altLang="zh-CN" sz="2400" dirty="0" smtClean="0"/>
              <a:t>成员。</a:t>
            </a:r>
            <a:endParaRPr lang="en-US" altLang="zh-CN" sz="2400" dirty="0" smtClean="0"/>
          </a:p>
          <a:p>
            <a:pPr lvl="1"/>
            <a:r>
              <a:rPr lang="zh-CN" altLang="zh-CN" sz="2400" dirty="0" smtClean="0">
                <a:solidFill>
                  <a:srgbClr val="0000CC"/>
                </a:solidFill>
              </a:rPr>
              <a:t>围绕</a:t>
            </a:r>
            <a:r>
              <a:rPr lang="en-US" altLang="zh-CN" sz="2400" dirty="0" smtClean="0">
                <a:solidFill>
                  <a:srgbClr val="0000CC"/>
                </a:solidFill>
              </a:rPr>
              <a:t>3</a:t>
            </a:r>
            <a:r>
              <a:rPr lang="zh-CN" altLang="zh-CN" sz="2400" dirty="0" smtClean="0">
                <a:solidFill>
                  <a:srgbClr val="0000CC"/>
                </a:solidFill>
              </a:rPr>
              <a:t>个数据成员，可以设置</a:t>
            </a:r>
            <a:r>
              <a:rPr lang="en-US" altLang="zh-CN" sz="2400" dirty="0" err="1" smtClean="0">
                <a:solidFill>
                  <a:srgbClr val="0000CC"/>
                </a:solidFill>
              </a:rPr>
              <a:t>setDay</a:t>
            </a:r>
            <a:r>
              <a:rPr lang="zh-CN" altLang="zh-CN" sz="2400" dirty="0" smtClean="0">
                <a:solidFill>
                  <a:srgbClr val="0000CC"/>
                </a:solidFill>
              </a:rPr>
              <a:t>、</a:t>
            </a:r>
            <a:r>
              <a:rPr lang="en-US" altLang="zh-CN" sz="2400" dirty="0" err="1" smtClean="0">
                <a:solidFill>
                  <a:srgbClr val="0000CC"/>
                </a:solidFill>
              </a:rPr>
              <a:t>getDay</a:t>
            </a:r>
            <a:r>
              <a:rPr lang="zh-CN" altLang="zh-CN" sz="2400" dirty="0" smtClean="0">
                <a:solidFill>
                  <a:srgbClr val="0000CC"/>
                </a:solidFill>
              </a:rPr>
              <a:t>等读写数据的公有接口</a:t>
            </a:r>
            <a:r>
              <a:rPr lang="zh-CN" altLang="zh-CN" sz="2400" dirty="0" smtClean="0"/>
              <a:t>，同时设置</a:t>
            </a:r>
            <a:r>
              <a:rPr lang="en-US" altLang="zh-CN" sz="2400" dirty="0" err="1" smtClean="0"/>
              <a:t>dispDate</a:t>
            </a:r>
            <a:r>
              <a:rPr lang="zh-CN" altLang="zh-CN" sz="2400" dirty="0" smtClean="0"/>
              <a:t>接口函数显示对象的年、月、日信息</a:t>
            </a:r>
            <a:r>
              <a:rPr lang="zh-CN" altLang="en-US" sz="2400" dirty="0" smtClean="0"/>
              <a:t>。</a:t>
            </a:r>
            <a:endParaRPr lang="en-US" altLang="zh-CN" sz="2400" dirty="0" smtClean="0"/>
          </a:p>
          <a:p>
            <a:pPr lvl="1"/>
            <a:r>
              <a:rPr lang="zh-CN" altLang="zh-CN" sz="2400" b="1" dirty="0" smtClean="0">
                <a:solidFill>
                  <a:srgbClr val="0000CC"/>
                </a:solidFill>
              </a:rPr>
              <a:t>用</a:t>
            </a:r>
            <a:r>
              <a:rPr lang="en-US" altLang="zh-CN" sz="2400" b="1" dirty="0" smtClean="0">
                <a:solidFill>
                  <a:srgbClr val="0000CC"/>
                </a:solidFill>
              </a:rPr>
              <a:t>4</a:t>
            </a:r>
            <a:r>
              <a:rPr lang="zh-CN" altLang="zh-CN" sz="2400" b="1" dirty="0" smtClean="0">
                <a:solidFill>
                  <a:srgbClr val="0000CC"/>
                </a:solidFill>
              </a:rPr>
              <a:t>个具有不同参数的构造函数来满足</a:t>
            </a:r>
            <a:r>
              <a:rPr lang="zh-CN" altLang="en-US" sz="2400" b="1" dirty="0" smtClean="0">
                <a:solidFill>
                  <a:srgbClr val="0000CC"/>
                </a:solidFill>
              </a:rPr>
              <a:t>题目要求</a:t>
            </a:r>
            <a:r>
              <a:rPr lang="en-US" altLang="zh-CN" sz="2400" b="1" dirty="0" smtClean="0">
                <a:solidFill>
                  <a:srgbClr val="0000CC"/>
                </a:solidFill>
              </a:rPr>
              <a:t>4</a:t>
            </a:r>
            <a:r>
              <a:rPr lang="zh-CN" altLang="en-US" sz="2400" b="1" dirty="0" smtClean="0">
                <a:solidFill>
                  <a:srgbClr val="0000CC"/>
                </a:solidFill>
              </a:rPr>
              <a:t>种方式对立对象的</a:t>
            </a:r>
            <a:r>
              <a:rPr lang="zh-CN" altLang="zh-CN" sz="2400" b="1" dirty="0" smtClean="0">
                <a:solidFill>
                  <a:srgbClr val="0000CC"/>
                </a:solidFill>
              </a:rPr>
              <a:t>要求</a:t>
            </a:r>
            <a:r>
              <a:rPr lang="zh-CN" altLang="zh-CN" sz="2400" dirty="0" smtClean="0"/>
              <a:t>。</a:t>
            </a:r>
            <a:endParaRPr lang="en-US" altLang="zh-CN" sz="2400" dirty="0" smtClean="0"/>
          </a:p>
          <a:p>
            <a:pPr eaLnBrk="1" hangingPunct="1"/>
            <a:endParaRPr lang="en-US" altLang="zh-CN" sz="2000" b="1" dirty="0" smtClean="0"/>
          </a:p>
        </p:txBody>
      </p:sp>
      <p:sp>
        <p:nvSpPr>
          <p:cNvPr id="91138" name="Rectangle 3"/>
          <p:cNvSpPr>
            <a:spLocks noChangeArrowheads="1"/>
          </p:cNvSpPr>
          <p:nvPr/>
        </p:nvSpPr>
        <p:spPr bwMode="auto">
          <a:xfrm>
            <a:off x="684213" y="115888"/>
            <a:ext cx="7772400" cy="576262"/>
          </a:xfrm>
          <a:prstGeom prst="rect">
            <a:avLst/>
          </a:prstGeom>
          <a:noFill/>
          <a:ln w="9525">
            <a:noFill/>
            <a:miter lim="800000"/>
          </a:ln>
        </p:spPr>
        <p:txBody>
          <a:bodyPr anchor="ctr"/>
          <a:lstStyle/>
          <a:p>
            <a:pPr algn="ctr"/>
            <a:r>
              <a:rPr lang="en-US" altLang="zh-CN" sz="4400" b="1">
                <a:solidFill>
                  <a:schemeClr val="tx2"/>
                </a:solidFill>
              </a:rPr>
              <a:t>3.6.3 </a:t>
            </a:r>
            <a:r>
              <a:rPr lang="zh-CN" altLang="en-US" sz="4400" b="1">
                <a:solidFill>
                  <a:schemeClr val="tx2"/>
                </a:solidFill>
              </a:rPr>
              <a:t>重载</a:t>
            </a:r>
            <a:r>
              <a:rPr lang="zh-CN" altLang="en-US" sz="4400" b="1">
                <a:solidFill>
                  <a:srgbClr val="FF3300"/>
                </a:solidFill>
              </a:rPr>
              <a:t>构造函数</a:t>
            </a:r>
            <a:endParaRPr lang="zh-CN" altLang="en-US" sz="4400" b="1">
              <a:solidFill>
                <a:srgbClr val="FF3300"/>
              </a:solidFill>
            </a:endParaRPr>
          </a:p>
        </p:txBody>
      </p:sp>
      <p:pic>
        <p:nvPicPr>
          <p:cNvPr id="3074" name="Picture 2"/>
          <p:cNvPicPr>
            <a:picLocks noChangeAspect="1" noChangeArrowheads="1"/>
          </p:cNvPicPr>
          <p:nvPr/>
        </p:nvPicPr>
        <p:blipFill>
          <a:blip r:embed="rId1"/>
          <a:srcRect/>
          <a:stretch>
            <a:fillRect/>
          </a:stretch>
        </p:blipFill>
        <p:spPr bwMode="auto">
          <a:xfrm>
            <a:off x="5148263" y="836613"/>
            <a:ext cx="3668712" cy="5881687"/>
          </a:xfrm>
          <a:prstGeom prst="rect">
            <a:avLst/>
          </a:prstGeom>
          <a:noFill/>
          <a:ln w="9525">
            <a:noFill/>
            <a:miter lim="800000"/>
            <a:headEnd/>
            <a:tailEnd/>
          </a:ln>
        </p:spPr>
      </p:pic>
      <p:sp>
        <p:nvSpPr>
          <p:cNvPr id="2" name="箭头: 右 1"/>
          <p:cNvSpPr/>
          <p:nvPr/>
        </p:nvSpPr>
        <p:spPr>
          <a:xfrm>
            <a:off x="4356100" y="1928813"/>
            <a:ext cx="792163" cy="276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 name="椭圆 2"/>
          <p:cNvSpPr/>
          <p:nvPr/>
        </p:nvSpPr>
        <p:spPr>
          <a:xfrm>
            <a:off x="5148263" y="1484313"/>
            <a:ext cx="2303462" cy="1152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7" name="箭头: 右 6"/>
          <p:cNvSpPr/>
          <p:nvPr/>
        </p:nvSpPr>
        <p:spPr>
          <a:xfrm>
            <a:off x="4211638" y="3538538"/>
            <a:ext cx="792162" cy="468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8" name="椭圆 7"/>
          <p:cNvSpPr/>
          <p:nvPr/>
        </p:nvSpPr>
        <p:spPr>
          <a:xfrm>
            <a:off x="5003800" y="2781300"/>
            <a:ext cx="3671888" cy="25193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9" name="箭头: 右 8"/>
          <p:cNvSpPr/>
          <p:nvPr/>
        </p:nvSpPr>
        <p:spPr>
          <a:xfrm>
            <a:off x="4216400" y="5703888"/>
            <a:ext cx="792163" cy="211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0" name="椭圆 9"/>
          <p:cNvSpPr/>
          <p:nvPr/>
        </p:nvSpPr>
        <p:spPr>
          <a:xfrm>
            <a:off x="5008563" y="5392738"/>
            <a:ext cx="3671887" cy="1131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1202">
                                            <p:txEl>
                                              <p:pRg st="1" end="1"/>
                                            </p:txEl>
                                          </p:spTgt>
                                        </p:tgtEl>
                                        <p:attrNameLst>
                                          <p:attrName>style.visibility</p:attrName>
                                        </p:attrNameLst>
                                      </p:cBhvr>
                                      <p:to>
                                        <p:strVal val="visible"/>
                                      </p:to>
                                    </p:set>
                                    <p:animEffect transition="in" filter="fade">
                                      <p:cBhvr>
                                        <p:cTn id="13" dur="500"/>
                                        <p:tgtEl>
                                          <p:spTgt spid="5120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202">
                                            <p:txEl>
                                              <p:pRg st="2" end="2"/>
                                            </p:txEl>
                                          </p:spTgt>
                                        </p:tgtEl>
                                        <p:attrNameLst>
                                          <p:attrName>style.visibility</p:attrName>
                                        </p:attrNameLst>
                                      </p:cBhvr>
                                      <p:to>
                                        <p:strVal val="visible"/>
                                      </p:to>
                                    </p:set>
                                    <p:anim calcmode="lin" valueType="num">
                                      <p:cBhvr additive="base">
                                        <p:cTn id="27"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1202">
                                            <p:txEl>
                                              <p:pRg st="3" end="3"/>
                                            </p:txEl>
                                          </p:spTgt>
                                        </p:tgtEl>
                                        <p:attrNameLst>
                                          <p:attrName>style.visibility</p:attrName>
                                        </p:attrNameLst>
                                      </p:cBhvr>
                                      <p:to>
                                        <p:strVal val="visible"/>
                                      </p:to>
                                    </p:set>
                                    <p:anim calcmode="lin" valueType="num">
                                      <p:cBhvr additive="base">
                                        <p:cTn id="42" dur="5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12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uiExpand="1" build="p"/>
      <p:bldP spid="2" grpId="0" animBg="1"/>
      <p:bldP spid="3" grpId="0" animBg="1"/>
      <p:bldP spid="7" grpId="0" animBg="1"/>
      <p:bldP spid="8" grpId="0" animBg="1"/>
      <p:bldP spid="9" grpId="0" animBg="1"/>
      <p:bldP spid="1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3"/>
          <p:cNvSpPr>
            <a:spLocks noGrp="1" noChangeArrowheads="1"/>
          </p:cNvSpPr>
          <p:nvPr>
            <p:ph type="body" idx="4294967295"/>
          </p:nvPr>
        </p:nvSpPr>
        <p:spPr>
          <a:xfrm>
            <a:off x="250825" y="701675"/>
            <a:ext cx="8445500" cy="5822950"/>
          </a:xfrm>
        </p:spPr>
        <p:txBody>
          <a:bodyPr/>
          <a:lstStyle/>
          <a:p>
            <a:pPr marL="0" indent="0">
              <a:buFontTx/>
              <a:buNone/>
            </a:pPr>
            <a:r>
              <a:rPr lang="en-US" altLang="zh-CN" sz="2200" b="1" dirty="0" smtClean="0"/>
              <a:t>//Eg3-9.cpp</a:t>
            </a:r>
            <a:endParaRPr lang="zh-CN" altLang="zh-CN" sz="2200" b="1" dirty="0" smtClean="0"/>
          </a:p>
          <a:p>
            <a:pPr marL="0" indent="0">
              <a:buFontTx/>
              <a:buNone/>
            </a:pPr>
            <a:r>
              <a:rPr lang="en-US" altLang="zh-CN" sz="2200" b="1" dirty="0" smtClean="0"/>
              <a:t>#include &lt;</a:t>
            </a:r>
            <a:r>
              <a:rPr lang="en-US" altLang="zh-CN" sz="2200" b="1" dirty="0" err="1" smtClean="0"/>
              <a:t>iostream</a:t>
            </a:r>
            <a:r>
              <a:rPr lang="en-US" altLang="zh-CN" sz="2200" b="1" dirty="0" smtClean="0"/>
              <a:t>&gt;</a:t>
            </a:r>
            <a:endParaRPr lang="zh-CN" altLang="zh-CN" sz="2200" b="1" dirty="0" smtClean="0"/>
          </a:p>
          <a:p>
            <a:pPr marL="0" indent="0">
              <a:buFontTx/>
              <a:buNone/>
            </a:pPr>
            <a:r>
              <a:rPr lang="en-US" altLang="zh-CN" sz="2200" b="1" dirty="0" smtClean="0"/>
              <a:t>using namespace </a:t>
            </a:r>
            <a:r>
              <a:rPr lang="en-US" altLang="zh-CN" sz="2200" b="1" dirty="0" err="1" smtClean="0"/>
              <a:t>std</a:t>
            </a:r>
            <a:r>
              <a:rPr lang="en-US" altLang="zh-CN" sz="2200" b="1" dirty="0" smtClean="0"/>
              <a:t>;</a:t>
            </a:r>
            <a:endParaRPr lang="zh-CN" altLang="zh-CN" sz="2200" b="1" dirty="0" smtClean="0"/>
          </a:p>
          <a:p>
            <a:pPr marL="0" indent="0">
              <a:buFontTx/>
              <a:buNone/>
            </a:pPr>
            <a:r>
              <a:rPr lang="en-US" altLang="zh-CN" sz="2200" b="1" dirty="0" smtClean="0"/>
              <a:t>class </a:t>
            </a:r>
            <a:r>
              <a:rPr lang="en-US" altLang="zh-CN" sz="2200" b="1" dirty="0" err="1" smtClean="0"/>
              <a:t>Tdate</a:t>
            </a:r>
            <a:r>
              <a:rPr lang="en-US" altLang="zh-CN" sz="2200" b="1" dirty="0" smtClean="0"/>
              <a:t> {</a:t>
            </a:r>
            <a:endParaRPr lang="zh-CN" altLang="zh-CN" sz="2200" b="1" dirty="0" smtClean="0"/>
          </a:p>
          <a:p>
            <a:pPr marL="0" indent="0">
              <a:buFontTx/>
              <a:buNone/>
            </a:pPr>
            <a:r>
              <a:rPr lang="en-US" altLang="zh-CN" sz="2200" b="1" dirty="0" smtClean="0"/>
              <a:t>public:</a:t>
            </a:r>
            <a:endParaRPr lang="zh-CN" altLang="zh-CN" sz="2200" b="1" dirty="0" smtClean="0"/>
          </a:p>
          <a:p>
            <a:pPr marL="0" indent="0">
              <a:buFontTx/>
              <a:buNone/>
            </a:pPr>
            <a:r>
              <a:rPr lang="en-US" altLang="zh-CN" sz="2200" b="1" dirty="0" smtClean="0">
                <a:solidFill>
                  <a:srgbClr val="0000CC"/>
                </a:solidFill>
              </a:rPr>
              <a:t>	</a:t>
            </a:r>
            <a:r>
              <a:rPr lang="en-US" altLang="zh-CN" sz="2200" b="1" dirty="0" err="1" smtClean="0">
                <a:solidFill>
                  <a:srgbClr val="0000CC"/>
                </a:solidFill>
              </a:rPr>
              <a:t>Tdate</a:t>
            </a:r>
            <a:r>
              <a:rPr lang="en-US" altLang="zh-CN" sz="2200" b="1" dirty="0" smtClean="0">
                <a:solidFill>
                  <a:srgbClr val="0000CC"/>
                </a:solidFill>
              </a:rPr>
              <a:t>();</a:t>
            </a:r>
            <a:endParaRPr lang="zh-CN" altLang="zh-CN" sz="2200" b="1" dirty="0" smtClean="0">
              <a:solidFill>
                <a:srgbClr val="0000CC"/>
              </a:solidFill>
            </a:endParaRPr>
          </a:p>
          <a:p>
            <a:pPr marL="0" indent="0">
              <a:buFontTx/>
              <a:buNone/>
            </a:pPr>
            <a:r>
              <a:rPr lang="en-US" altLang="zh-CN" sz="2200" b="1" dirty="0" smtClean="0">
                <a:solidFill>
                  <a:srgbClr val="0000CC"/>
                </a:solidFill>
              </a:rPr>
              <a:t>	</a:t>
            </a:r>
            <a:r>
              <a:rPr lang="en-US" altLang="zh-CN" sz="2200" b="1" dirty="0" err="1" smtClean="0">
                <a:solidFill>
                  <a:srgbClr val="0000CC"/>
                </a:solidFill>
              </a:rPr>
              <a:t>Tdate</a:t>
            </a:r>
            <a:r>
              <a:rPr lang="en-US" altLang="zh-CN" sz="2200" b="1" dirty="0" smtClean="0">
                <a:solidFill>
                  <a:srgbClr val="0000CC"/>
                </a:solidFill>
              </a:rPr>
              <a:t>(</a:t>
            </a:r>
            <a:r>
              <a:rPr lang="en-US" altLang="zh-CN" sz="2200" b="1" dirty="0" err="1" smtClean="0">
                <a:solidFill>
                  <a:srgbClr val="0000CC"/>
                </a:solidFill>
              </a:rPr>
              <a:t>int</a:t>
            </a:r>
            <a:r>
              <a:rPr lang="en-US" altLang="zh-CN" sz="2200" b="1" dirty="0" smtClean="0">
                <a:solidFill>
                  <a:srgbClr val="0000CC"/>
                </a:solidFill>
              </a:rPr>
              <a:t> d);</a:t>
            </a:r>
            <a:endParaRPr lang="zh-CN" altLang="zh-CN" sz="2200" b="1" dirty="0" smtClean="0">
              <a:solidFill>
                <a:srgbClr val="0000CC"/>
              </a:solidFill>
            </a:endParaRPr>
          </a:p>
          <a:p>
            <a:pPr marL="0" indent="0">
              <a:buFontTx/>
              <a:buNone/>
            </a:pPr>
            <a:r>
              <a:rPr lang="en-US" altLang="zh-CN" sz="2200" b="1" dirty="0" smtClean="0">
                <a:solidFill>
                  <a:srgbClr val="0000CC"/>
                </a:solidFill>
              </a:rPr>
              <a:t>	</a:t>
            </a:r>
            <a:r>
              <a:rPr lang="en-US" altLang="zh-CN" sz="2200" b="1" dirty="0" err="1" smtClean="0">
                <a:solidFill>
                  <a:srgbClr val="0000CC"/>
                </a:solidFill>
              </a:rPr>
              <a:t>Tdate</a:t>
            </a:r>
            <a:r>
              <a:rPr lang="en-US" altLang="zh-CN" sz="2200" b="1" dirty="0" smtClean="0">
                <a:solidFill>
                  <a:srgbClr val="0000CC"/>
                </a:solidFill>
              </a:rPr>
              <a:t>(</a:t>
            </a:r>
            <a:r>
              <a:rPr lang="en-US" altLang="zh-CN" sz="2200" b="1" dirty="0" err="1" smtClean="0">
                <a:solidFill>
                  <a:srgbClr val="0000CC"/>
                </a:solidFill>
              </a:rPr>
              <a:t>int</a:t>
            </a:r>
            <a:r>
              <a:rPr lang="en-US" altLang="zh-CN" sz="2200" b="1" dirty="0" smtClean="0">
                <a:solidFill>
                  <a:srgbClr val="0000CC"/>
                </a:solidFill>
              </a:rPr>
              <a:t> m, </a:t>
            </a:r>
            <a:r>
              <a:rPr lang="en-US" altLang="zh-CN" sz="2200" b="1" dirty="0" err="1" smtClean="0">
                <a:solidFill>
                  <a:srgbClr val="0000CC"/>
                </a:solidFill>
              </a:rPr>
              <a:t>int</a:t>
            </a:r>
            <a:r>
              <a:rPr lang="en-US" altLang="zh-CN" sz="2200" b="1" dirty="0" smtClean="0">
                <a:solidFill>
                  <a:srgbClr val="0000CC"/>
                </a:solidFill>
              </a:rPr>
              <a:t> d);</a:t>
            </a:r>
            <a:endParaRPr lang="zh-CN" altLang="zh-CN" sz="2200" b="1" dirty="0" smtClean="0">
              <a:solidFill>
                <a:srgbClr val="0000CC"/>
              </a:solidFill>
            </a:endParaRPr>
          </a:p>
          <a:p>
            <a:pPr marL="0" indent="0">
              <a:buFontTx/>
              <a:buNone/>
            </a:pPr>
            <a:r>
              <a:rPr lang="en-US" altLang="zh-CN" sz="2200" b="1" dirty="0" smtClean="0">
                <a:solidFill>
                  <a:srgbClr val="0000CC"/>
                </a:solidFill>
              </a:rPr>
              <a:t>	</a:t>
            </a:r>
            <a:r>
              <a:rPr lang="en-US" altLang="zh-CN" sz="2200" b="1" dirty="0" err="1" smtClean="0">
                <a:solidFill>
                  <a:srgbClr val="0000CC"/>
                </a:solidFill>
              </a:rPr>
              <a:t>Tdate</a:t>
            </a:r>
            <a:r>
              <a:rPr lang="en-US" altLang="zh-CN" sz="2200" b="1" dirty="0" smtClean="0">
                <a:solidFill>
                  <a:srgbClr val="0000CC"/>
                </a:solidFill>
              </a:rPr>
              <a:t>(</a:t>
            </a:r>
            <a:r>
              <a:rPr lang="en-US" altLang="zh-CN" sz="2200" b="1" dirty="0" err="1" smtClean="0">
                <a:solidFill>
                  <a:srgbClr val="0000CC"/>
                </a:solidFill>
              </a:rPr>
              <a:t>int</a:t>
            </a:r>
            <a:r>
              <a:rPr lang="en-US" altLang="zh-CN" sz="2200" b="1" dirty="0" smtClean="0">
                <a:solidFill>
                  <a:srgbClr val="0000CC"/>
                </a:solidFill>
              </a:rPr>
              <a:t> m, </a:t>
            </a:r>
            <a:r>
              <a:rPr lang="en-US" altLang="zh-CN" sz="2200" b="1" dirty="0" err="1" smtClean="0">
                <a:solidFill>
                  <a:srgbClr val="0000CC"/>
                </a:solidFill>
              </a:rPr>
              <a:t>int</a:t>
            </a:r>
            <a:r>
              <a:rPr lang="en-US" altLang="zh-CN" sz="2200" b="1" dirty="0" smtClean="0">
                <a:solidFill>
                  <a:srgbClr val="0000CC"/>
                </a:solidFill>
              </a:rPr>
              <a:t> d, </a:t>
            </a:r>
            <a:r>
              <a:rPr lang="en-US" altLang="zh-CN" sz="2200" b="1" dirty="0" err="1" smtClean="0">
                <a:solidFill>
                  <a:srgbClr val="0000CC"/>
                </a:solidFill>
              </a:rPr>
              <a:t>int</a:t>
            </a:r>
            <a:r>
              <a:rPr lang="en-US" altLang="zh-CN" sz="2200" b="1" dirty="0" smtClean="0">
                <a:solidFill>
                  <a:srgbClr val="0000CC"/>
                </a:solidFill>
              </a:rPr>
              <a:t> y);</a:t>
            </a:r>
            <a:endParaRPr lang="zh-CN" altLang="zh-CN" sz="2200" b="1" dirty="0" smtClean="0">
              <a:solidFill>
                <a:srgbClr val="0000CC"/>
              </a:solidFill>
            </a:endParaRPr>
          </a:p>
          <a:p>
            <a:pPr marL="0" indent="0">
              <a:buFontTx/>
              <a:buNone/>
            </a:pPr>
            <a:r>
              <a:rPr lang="en-US" altLang="zh-CN" sz="2200" b="1" dirty="0" smtClean="0"/>
              <a:t>            //……          //</a:t>
            </a:r>
            <a:r>
              <a:rPr lang="zh-CN" altLang="zh-CN" sz="2200" b="1" dirty="0" smtClean="0"/>
              <a:t>省略掉了设置和读取数据成员值的接口函数</a:t>
            </a:r>
            <a:endParaRPr lang="zh-CN" altLang="zh-CN" sz="2200" b="1" dirty="0" smtClean="0"/>
          </a:p>
          <a:p>
            <a:pPr marL="0" indent="0">
              <a:buFontTx/>
              <a:buNone/>
            </a:pPr>
            <a:r>
              <a:rPr lang="en-US" altLang="zh-CN" sz="2200" b="1" dirty="0" smtClean="0"/>
              <a:t>	void display(){ </a:t>
            </a:r>
            <a:r>
              <a:rPr lang="en-US" altLang="zh-CN" sz="2200" b="1" dirty="0" err="1" smtClean="0"/>
              <a:t>cout</a:t>
            </a:r>
            <a:r>
              <a:rPr lang="en-US" altLang="zh-CN" sz="2200" b="1" dirty="0" smtClean="0"/>
              <a:t> &lt;&lt; month &lt;&lt; "/" &lt;&lt; day </a:t>
            </a:r>
            <a:endParaRPr lang="en-US" altLang="zh-CN" sz="2200" b="1" dirty="0" smtClean="0"/>
          </a:p>
          <a:p>
            <a:pPr marL="0" indent="0">
              <a:buFontTx/>
              <a:buNone/>
            </a:pPr>
            <a:r>
              <a:rPr lang="en-US" altLang="zh-CN" sz="2200" b="1" dirty="0" smtClean="0"/>
              <a:t>                                            &lt;&lt; "/" &lt;&lt; year &lt;&lt; </a:t>
            </a:r>
            <a:r>
              <a:rPr lang="en-US" altLang="zh-CN" sz="2200" b="1" dirty="0" err="1" smtClean="0"/>
              <a:t>endl</a:t>
            </a:r>
            <a:r>
              <a:rPr lang="en-US" altLang="zh-CN" sz="2200" b="1" dirty="0" smtClean="0"/>
              <a:t>; }</a:t>
            </a:r>
            <a:endParaRPr lang="zh-CN" altLang="zh-CN" sz="2200" b="1" dirty="0" smtClean="0"/>
          </a:p>
          <a:p>
            <a:pPr marL="0" indent="0">
              <a:buFontTx/>
              <a:buNone/>
            </a:pPr>
            <a:r>
              <a:rPr lang="en-US" altLang="zh-CN" sz="2200" b="1" dirty="0" smtClean="0"/>
              <a:t>private:</a:t>
            </a:r>
            <a:endParaRPr lang="zh-CN" altLang="zh-CN" sz="2200" b="1" dirty="0" smtClean="0"/>
          </a:p>
          <a:p>
            <a:pPr marL="0" indent="0">
              <a:buFontTx/>
              <a:buNone/>
            </a:pPr>
            <a:r>
              <a:rPr lang="en-US" altLang="zh-CN" sz="2200" b="1" dirty="0" smtClean="0"/>
              <a:t>	</a:t>
            </a:r>
            <a:r>
              <a:rPr lang="en-US" altLang="zh-CN" sz="2200" b="1" dirty="0" err="1" smtClean="0"/>
              <a:t>int</a:t>
            </a:r>
            <a:r>
              <a:rPr lang="en-US" altLang="zh-CN" sz="2200" b="1" dirty="0" smtClean="0"/>
              <a:t> year=2008,month=8, day=8;                //      11C</a:t>
            </a:r>
            <a:r>
              <a:rPr lang="en-US" altLang="zh-CN" sz="2200" b="1" baseline="-25000" dirty="0" smtClean="0"/>
              <a:t>++</a:t>
            </a:r>
            <a:endParaRPr lang="zh-CN" altLang="zh-CN" sz="2200" b="1" dirty="0" smtClean="0"/>
          </a:p>
          <a:p>
            <a:pPr marL="0" indent="0">
              <a:buFontTx/>
              <a:buNone/>
            </a:pPr>
            <a:r>
              <a:rPr lang="en-US" altLang="zh-CN" sz="2200" b="1" dirty="0" smtClean="0"/>
              <a:t>};</a:t>
            </a:r>
            <a:endParaRPr lang="zh-CN" altLang="zh-CN" sz="2200" b="1" dirty="0" smtClean="0"/>
          </a:p>
          <a:p>
            <a:pPr marL="0" indent="0" eaLnBrk="1" hangingPunct="1">
              <a:buFontTx/>
              <a:buNone/>
            </a:pPr>
            <a:endParaRPr lang="en-US" altLang="zh-CN" sz="2200" b="1" dirty="0" smtClean="0"/>
          </a:p>
        </p:txBody>
      </p:sp>
      <p:sp>
        <p:nvSpPr>
          <p:cNvPr id="92162" name="Rectangle 3"/>
          <p:cNvSpPr>
            <a:spLocks noChangeArrowheads="1"/>
          </p:cNvSpPr>
          <p:nvPr/>
        </p:nvSpPr>
        <p:spPr bwMode="auto">
          <a:xfrm>
            <a:off x="684213" y="115888"/>
            <a:ext cx="7772400" cy="576262"/>
          </a:xfrm>
          <a:prstGeom prst="rect">
            <a:avLst/>
          </a:prstGeom>
          <a:noFill/>
          <a:ln w="9525">
            <a:noFill/>
            <a:miter lim="800000"/>
          </a:ln>
        </p:spPr>
        <p:txBody>
          <a:bodyPr anchor="ctr"/>
          <a:lstStyle/>
          <a:p>
            <a:pPr algn="ctr"/>
            <a:r>
              <a:rPr lang="en-US" altLang="zh-CN" sz="4400" b="1">
                <a:solidFill>
                  <a:schemeClr val="tx2"/>
                </a:solidFill>
              </a:rPr>
              <a:t>3.6.3 </a:t>
            </a:r>
            <a:r>
              <a:rPr lang="zh-CN" altLang="en-US" sz="4400" b="1">
                <a:solidFill>
                  <a:schemeClr val="tx2"/>
                </a:solidFill>
              </a:rPr>
              <a:t>重载</a:t>
            </a:r>
            <a:r>
              <a:rPr lang="zh-CN" altLang="en-US" sz="4400" b="1">
                <a:solidFill>
                  <a:srgbClr val="FF3300"/>
                </a:solidFill>
              </a:rPr>
              <a:t>构造函数</a:t>
            </a:r>
            <a:endParaRPr lang="zh-CN" altLang="en-US" sz="4400" b="1">
              <a:solidFill>
                <a:srgbClr val="FF3300"/>
              </a:solidFill>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3"/>
          <p:cNvSpPr>
            <a:spLocks noChangeArrowheads="1"/>
          </p:cNvSpPr>
          <p:nvPr/>
        </p:nvSpPr>
        <p:spPr bwMode="auto">
          <a:xfrm>
            <a:off x="684213" y="115888"/>
            <a:ext cx="7772400" cy="576262"/>
          </a:xfrm>
          <a:prstGeom prst="rect">
            <a:avLst/>
          </a:prstGeom>
          <a:noFill/>
          <a:ln w="9525">
            <a:noFill/>
            <a:miter lim="800000"/>
          </a:ln>
        </p:spPr>
        <p:txBody>
          <a:bodyPr anchor="ctr"/>
          <a:lstStyle/>
          <a:p>
            <a:pPr algn="ctr"/>
            <a:r>
              <a:rPr lang="en-US" altLang="zh-CN" sz="4400" b="1">
                <a:solidFill>
                  <a:schemeClr val="tx2"/>
                </a:solidFill>
              </a:rPr>
              <a:t>3.6.3 </a:t>
            </a:r>
            <a:r>
              <a:rPr lang="zh-CN" altLang="en-US" sz="4400" b="1">
                <a:solidFill>
                  <a:schemeClr val="tx2"/>
                </a:solidFill>
              </a:rPr>
              <a:t>重载</a:t>
            </a:r>
            <a:r>
              <a:rPr lang="zh-CN" altLang="en-US" sz="4400" b="1">
                <a:solidFill>
                  <a:srgbClr val="FF3300"/>
                </a:solidFill>
              </a:rPr>
              <a:t>构造函数</a:t>
            </a:r>
            <a:endParaRPr lang="zh-CN" altLang="en-US" sz="4400" b="1">
              <a:solidFill>
                <a:srgbClr val="FF3300"/>
              </a:solidFill>
            </a:endParaRPr>
          </a:p>
        </p:txBody>
      </p:sp>
      <p:sp>
        <p:nvSpPr>
          <p:cNvPr id="3" name="矩形 2"/>
          <p:cNvSpPr>
            <a:spLocks noChangeArrowheads="1"/>
          </p:cNvSpPr>
          <p:nvPr/>
        </p:nvSpPr>
        <p:spPr bwMode="auto">
          <a:xfrm>
            <a:off x="20638" y="836613"/>
            <a:ext cx="8745537" cy="5908675"/>
          </a:xfrm>
          <a:prstGeom prst="rect">
            <a:avLst/>
          </a:prstGeom>
          <a:noFill/>
          <a:ln w="9525">
            <a:noFill/>
            <a:miter lim="800000"/>
          </a:ln>
        </p:spPr>
        <p:txBody>
          <a:bodyPr>
            <a:spAutoFit/>
          </a:bodyPr>
          <a:lstStyle/>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Tdate::Tdate() {	display();}</a:t>
            </a:r>
            <a:endParaRPr lang="zh-CN" altLang="zh-CN" b="1">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rPr>
              <a:t>Tdate::Tdate(int d) {</a:t>
            </a:r>
            <a:endParaRPr lang="zh-CN"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rPr>
              <a:t>	day = d;</a:t>
            </a:r>
            <a:endParaRPr lang="zh-CN"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rPr>
              <a:t>	display();</a:t>
            </a:r>
            <a:endParaRPr lang="zh-CN"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rPr>
              <a:t>}</a:t>
            </a:r>
            <a:endParaRPr lang="zh-CN"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Tdate::Tdate(int m, int d) {</a:t>
            </a:r>
            <a:endParaRPr lang="zh-CN" altLang="zh-CN" b="1">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	month = m; day = d; </a:t>
            </a:r>
            <a:endParaRPr lang="zh-CN" altLang="zh-CN" b="1">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	display();</a:t>
            </a:r>
            <a:endParaRPr lang="zh-CN" altLang="zh-CN" b="1">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a:t>
            </a:r>
            <a:endParaRPr lang="zh-CN" altLang="zh-CN" b="1">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rPr>
              <a:t>Tdate::Tdate(int m, int d, int y) {</a:t>
            </a:r>
            <a:endParaRPr lang="zh-CN"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rPr>
              <a:t>	month = m; day = d; year = y;</a:t>
            </a:r>
            <a:endParaRPr lang="zh-CN"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rPr>
              <a:t>	display();</a:t>
            </a:r>
            <a:endParaRPr lang="zh-CN"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rPr>
              <a:t>}</a:t>
            </a:r>
            <a:endParaRPr lang="zh-CN" altLang="zh-CN" b="1">
              <a:solidFill>
                <a:srgbClr val="0000CC"/>
              </a:solidFill>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void main() {</a:t>
            </a:r>
            <a:endParaRPr lang="zh-CN" altLang="zh-CN" b="1">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	Tdate oneday;			//L1</a:t>
            </a:r>
            <a:endParaRPr lang="zh-CN" altLang="zh-CN" b="1">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	</a:t>
            </a:r>
            <a:r>
              <a:rPr lang="en-US" altLang="zh-CN" b="1">
                <a:solidFill>
                  <a:srgbClr val="FF0000"/>
                </a:solidFill>
                <a:latin typeface="Times New Roman" panose="02020603050405020304" pitchFamily="18" charset="0"/>
                <a:ea typeface="华文中宋" panose="02010600040101010101" charset="-122"/>
                <a:cs typeface="Times New Roman" panose="02020603050405020304" pitchFamily="18" charset="0"/>
              </a:rPr>
              <a:t>Tdate aday();</a:t>
            </a:r>
            <a:r>
              <a:rPr lang="en-US" altLang="zh-CN" b="1">
                <a:latin typeface="Times New Roman" panose="02020603050405020304" pitchFamily="18" charset="0"/>
                <a:ea typeface="华文中宋" panose="02010600040101010101" charset="-122"/>
                <a:cs typeface="Times New Roman" panose="02020603050405020304" pitchFamily="18" charset="0"/>
              </a:rPr>
              <a:t>			//L2</a:t>
            </a:r>
            <a:r>
              <a:rPr lang="zh-CN" altLang="zh-CN" b="1">
                <a:latin typeface="Times New Roman" panose="02020603050405020304" pitchFamily="18" charset="0"/>
                <a:ea typeface="华文中宋" panose="02010600040101010101" charset="-122"/>
                <a:cs typeface="Times New Roman" panose="02020603050405020304" pitchFamily="18" charset="0"/>
              </a:rPr>
              <a:t>，可以吗？</a:t>
            </a:r>
            <a:endParaRPr lang="zh-CN" altLang="zh-CN" b="1">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	Tdate bday1(10);			//L3</a:t>
            </a:r>
            <a:endParaRPr lang="zh-CN" altLang="zh-CN" b="1">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	</a:t>
            </a:r>
            <a:r>
              <a:rPr lang="en-US" altLang="zh-CN" b="1">
                <a:solidFill>
                  <a:srgbClr val="FF0000"/>
                </a:solidFill>
                <a:latin typeface="Times New Roman" panose="02020603050405020304" pitchFamily="18" charset="0"/>
                <a:ea typeface="华文中宋" panose="02010600040101010101" charset="-122"/>
                <a:cs typeface="Times New Roman" panose="02020603050405020304" pitchFamily="18" charset="0"/>
              </a:rPr>
              <a:t>Tdate bday2 = 10;</a:t>
            </a:r>
            <a:r>
              <a:rPr lang="en-US" altLang="zh-CN" b="1">
                <a:latin typeface="Times New Roman" panose="02020603050405020304" pitchFamily="18" charset="0"/>
                <a:ea typeface="华文中宋" panose="02010600040101010101" charset="-122"/>
                <a:cs typeface="Times New Roman" panose="02020603050405020304" pitchFamily="18" charset="0"/>
              </a:rPr>
              <a:t>			//L4</a:t>
            </a:r>
            <a:endParaRPr lang="zh-CN" altLang="zh-CN" b="1">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	Tdate cday(2, 12);			//L5</a:t>
            </a:r>
            <a:endParaRPr lang="zh-CN" altLang="zh-CN" b="1">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	Tdate dday(1, 2, 1998);		//L6</a:t>
            </a:r>
            <a:endParaRPr lang="zh-CN" altLang="zh-CN" b="1">
              <a:latin typeface="Times New Roman" panose="02020603050405020304" pitchFamily="18" charset="0"/>
              <a:ea typeface="华文中宋" panose="02010600040101010101" charset="-122"/>
              <a:cs typeface="Times New Roman" panose="02020603050405020304" pitchFamily="18" charset="0"/>
            </a:endParaRPr>
          </a:p>
          <a:p>
            <a:pPr indent="539750" algn="just" eaLnBrk="0" hangingPunct="0"/>
            <a:r>
              <a:rPr lang="en-US" altLang="zh-CN" b="1">
                <a:latin typeface="Times New Roman" panose="02020603050405020304" pitchFamily="18" charset="0"/>
                <a:ea typeface="华文中宋" panose="02010600040101010101" charset="-122"/>
                <a:cs typeface="Times New Roman" panose="02020603050405020304" pitchFamily="18" charset="0"/>
              </a:rPr>
              <a:t>}</a:t>
            </a:r>
            <a:endParaRPr lang="zh-CN" altLang="zh-CN" b="1">
              <a:latin typeface="Times New Roman" panose="02020603050405020304" pitchFamily="18" charset="0"/>
              <a:ea typeface="华文中宋" panose="02010600040101010101" charset="-122"/>
              <a:cs typeface="Times New Roman" panose="02020603050405020304" pitchFamily="18" charset="0"/>
            </a:endParaRPr>
          </a:p>
        </p:txBody>
      </p:sp>
      <p:sp>
        <p:nvSpPr>
          <p:cNvPr id="5" name="对话气泡: 矩形 4"/>
          <p:cNvSpPr/>
          <p:nvPr/>
        </p:nvSpPr>
        <p:spPr>
          <a:xfrm>
            <a:off x="5795963" y="2133600"/>
            <a:ext cx="3097212" cy="2519363"/>
          </a:xfrm>
          <a:prstGeom prst="wedgeRectCallout">
            <a:avLst>
              <a:gd name="adj1" fmla="val -152501"/>
              <a:gd name="adj2" fmla="val 84996"/>
            </a:avLst>
          </a:prstGeom>
          <a:gradFill>
            <a:gsLst>
              <a:gs pos="0">
                <a:srgbClr val="FFFFFF"/>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b="1" dirty="0">
                <a:solidFill>
                  <a:schemeClr val="tx1"/>
                </a:solidFill>
              </a:rPr>
              <a:t>L2</a:t>
            </a:r>
            <a:r>
              <a:rPr lang="zh-CN" altLang="en-US" b="1" dirty="0">
                <a:solidFill>
                  <a:schemeClr val="tx1"/>
                </a:solidFill>
              </a:rPr>
              <a:t>语句不会调用构造函数定义对象，它</a:t>
            </a:r>
            <a:r>
              <a:rPr lang="zh-CN" altLang="en-US" b="1" dirty="0">
                <a:solidFill>
                  <a:srgbClr val="0000CC"/>
                </a:solidFill>
              </a:rPr>
              <a:t>声明了一个返回</a:t>
            </a:r>
            <a:r>
              <a:rPr lang="en-US" altLang="zh-CN" b="1" dirty="0" err="1">
                <a:solidFill>
                  <a:srgbClr val="0000CC"/>
                </a:solidFill>
              </a:rPr>
              <a:t>Tdate</a:t>
            </a:r>
            <a:r>
              <a:rPr lang="zh-CN" altLang="en-US" b="1" dirty="0">
                <a:solidFill>
                  <a:srgbClr val="0000CC"/>
                </a:solidFill>
              </a:rPr>
              <a:t>类型的函数</a:t>
            </a:r>
            <a:r>
              <a:rPr lang="zh-CN" altLang="en-US" b="1" dirty="0">
                <a:solidFill>
                  <a:schemeClr val="tx1"/>
                </a:solidFill>
              </a:rPr>
              <a:t>。</a:t>
            </a:r>
            <a:endParaRPr lang="zh-CN" altLang="en-US" b="1" dirty="0">
              <a:solidFill>
                <a:schemeClr val="tx1"/>
              </a:solidFill>
            </a:endParaRPr>
          </a:p>
          <a:p>
            <a:pPr algn="ctr" eaLnBrk="0" hangingPunct="0">
              <a:defRPr/>
            </a:pPr>
            <a:endParaRPr lang="en-US" altLang="zh-CN" b="1" dirty="0">
              <a:solidFill>
                <a:schemeClr val="tx1"/>
              </a:solidFill>
            </a:endParaRPr>
          </a:p>
          <a:p>
            <a:pPr algn="ctr" eaLnBrk="0" hangingPunct="0">
              <a:defRPr/>
            </a:pPr>
            <a:r>
              <a:rPr lang="en-US" altLang="zh-CN" b="1" kern="100" dirty="0" err="1">
                <a:solidFill>
                  <a:srgbClr val="FF0000"/>
                </a:solidFill>
                <a:latin typeface="Courier New" panose="02070309020205020404" pitchFamily="49" charset="0"/>
                <a:ea typeface="华文中宋" panose="02010600040101010101" charset="-122"/>
                <a:cs typeface="Times New Roman" panose="02020603050405020304" pitchFamily="18" charset="0"/>
              </a:rPr>
              <a:t>Tdate</a:t>
            </a:r>
            <a:r>
              <a:rPr lang="en-US" altLang="zh-CN" b="1" kern="100" dirty="0">
                <a:solidFill>
                  <a:srgbClr val="FF0000"/>
                </a:solidFill>
                <a:latin typeface="Courier New" panose="02070309020205020404" pitchFamily="49" charset="0"/>
                <a:ea typeface="华文中宋" panose="02010600040101010101" charset="-122"/>
                <a:cs typeface="Times New Roman" panose="02020603050405020304" pitchFamily="18" charset="0"/>
              </a:rPr>
              <a:t> bday2 = 10;</a:t>
            </a:r>
            <a:endParaRPr lang="en-US" altLang="zh-CN" b="1" kern="100" dirty="0">
              <a:solidFill>
                <a:srgbClr val="FF0000"/>
              </a:solidFill>
              <a:latin typeface="Courier New" panose="02070309020205020404" pitchFamily="49" charset="0"/>
              <a:ea typeface="华文中宋" panose="02010600040101010101" charset="-122"/>
              <a:cs typeface="Times New Roman" panose="02020603050405020304" pitchFamily="18" charset="0"/>
            </a:endParaRPr>
          </a:p>
          <a:p>
            <a:pPr algn="ctr" eaLnBrk="0" hangingPunct="0">
              <a:defRPr/>
            </a:pPr>
            <a:r>
              <a:rPr lang="zh-CN" altLang="en-US" b="1" kern="100" dirty="0">
                <a:solidFill>
                  <a:srgbClr val="FF0000"/>
                </a:solidFill>
                <a:latin typeface="Courier New" panose="02070309020205020404" pitchFamily="49" charset="0"/>
                <a:ea typeface="华文中宋" panose="02010600040101010101" charset="-122"/>
                <a:cs typeface="Times New Roman" panose="02020603050405020304" pitchFamily="18" charset="0"/>
              </a:rPr>
              <a:t>等价于：</a:t>
            </a:r>
            <a:endParaRPr lang="en-US" altLang="zh-CN" b="1" kern="100" dirty="0">
              <a:solidFill>
                <a:srgbClr val="FF0000"/>
              </a:solidFill>
              <a:latin typeface="Courier New" panose="02070309020205020404" pitchFamily="49" charset="0"/>
              <a:ea typeface="华文中宋" panose="02010600040101010101" charset="-122"/>
              <a:cs typeface="Times New Roman" panose="02020603050405020304" pitchFamily="18" charset="0"/>
            </a:endParaRPr>
          </a:p>
          <a:p>
            <a:pPr algn="ctr" eaLnBrk="0" hangingPunct="0">
              <a:defRPr/>
            </a:pPr>
            <a:r>
              <a:rPr lang="en-US" altLang="zh-CN" b="1" dirty="0" err="1">
                <a:solidFill>
                  <a:srgbClr val="0000CC"/>
                </a:solidFill>
              </a:rPr>
              <a:t>Tdate</a:t>
            </a:r>
            <a:r>
              <a:rPr lang="en-US" altLang="zh-CN" b="1" dirty="0">
                <a:solidFill>
                  <a:srgbClr val="0000CC"/>
                </a:solidFill>
              </a:rPr>
              <a:t> bday2 (10);</a:t>
            </a:r>
            <a:endParaRPr lang="zh-CN" altLang="en-US"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7" end="17"/>
                                            </p:txEl>
                                          </p:spTgt>
                                        </p:tgtEl>
                                        <p:attrNameLst>
                                          <p:attrName>style.visibility</p:attrName>
                                        </p:attrNameLst>
                                      </p:cBhvr>
                                      <p:to>
                                        <p:strVal val="visible"/>
                                      </p:to>
                                    </p:set>
                                    <p:anim calcmode="lin" valueType="num">
                                      <p:cBhvr additive="base">
                                        <p:cTn id="8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8" end="18"/>
                                            </p:txEl>
                                          </p:spTgt>
                                        </p:tgtEl>
                                        <p:attrNameLst>
                                          <p:attrName>style.visibility</p:attrName>
                                        </p:attrNameLst>
                                      </p:cBhvr>
                                      <p:to>
                                        <p:strVal val="visible"/>
                                      </p:to>
                                    </p:set>
                                    <p:anim calcmode="lin" valueType="num">
                                      <p:cBhvr additive="base">
                                        <p:cTn id="9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anim calcmode="lin" valueType="num">
                                      <p:cBhvr additive="base">
                                        <p:cTn id="97"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20" end="20"/>
                                            </p:txEl>
                                          </p:spTgt>
                                        </p:tgtEl>
                                        <p:attrNameLst>
                                          <p:attrName>style.visibility</p:attrName>
                                        </p:attrNameLst>
                                      </p:cBhvr>
                                      <p:to>
                                        <p:strVal val="visible"/>
                                      </p:to>
                                    </p:set>
                                    <p:anim calcmode="lin" valueType="num">
                                      <p:cBhvr additive="base">
                                        <p:cTn id="103"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grpId="0" nodeType="click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wipe(right)">
                                      <p:cBhvr>
                                        <p:cTn id="10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a:xfrm>
            <a:off x="468313" y="908050"/>
            <a:ext cx="8402637" cy="5522913"/>
          </a:xfrm>
        </p:spPr>
        <p:txBody>
          <a:bodyPr/>
          <a:lstStyle/>
          <a:p>
            <a:pPr eaLnBrk="1" hangingPunct="1">
              <a:lnSpc>
                <a:spcPct val="80000"/>
              </a:lnSpc>
            </a:pPr>
            <a:r>
              <a:rPr lang="zh-CN" altLang="en-US" sz="2800" b="1" dirty="0" smtClean="0">
                <a:solidFill>
                  <a:srgbClr val="0000CC"/>
                </a:solidFill>
              </a:rPr>
              <a:t>缺省参数与重载构造函数的合理利用</a:t>
            </a:r>
            <a:endParaRPr lang="en-US" altLang="zh-CN" sz="2800" b="1" dirty="0" smtClean="0">
              <a:solidFill>
                <a:srgbClr val="0000CC"/>
              </a:solidFill>
            </a:endParaRPr>
          </a:p>
          <a:p>
            <a:pPr lvl="1" eaLnBrk="1" hangingPunct="1">
              <a:lnSpc>
                <a:spcPct val="80000"/>
              </a:lnSpc>
            </a:pPr>
            <a:r>
              <a:rPr lang="zh-CN" altLang="en-US" sz="2400" b="1" dirty="0" smtClean="0">
                <a:solidFill>
                  <a:srgbClr val="FF0000"/>
                </a:solidFill>
              </a:rPr>
              <a:t>将上面的几个构造函数结合为一个：</a:t>
            </a:r>
            <a:endParaRPr lang="zh-CN" altLang="en-US" sz="2400" b="1" dirty="0" smtClean="0">
              <a:solidFill>
                <a:srgbClr val="FF0000"/>
              </a:solidFill>
            </a:endParaRPr>
          </a:p>
          <a:p>
            <a:pPr lvl="1" eaLnBrk="1" hangingPunct="1">
              <a:lnSpc>
                <a:spcPct val="80000"/>
              </a:lnSpc>
            </a:pPr>
            <a:r>
              <a:rPr lang="en-US" altLang="zh-CN" sz="2400" b="1" dirty="0" smtClean="0"/>
              <a:t>class </a:t>
            </a:r>
            <a:r>
              <a:rPr lang="en-US" altLang="zh-CN" sz="2400" b="1" dirty="0" err="1" smtClean="0"/>
              <a:t>Tdate</a:t>
            </a:r>
            <a:r>
              <a:rPr lang="en-US" altLang="zh-CN" sz="2400" b="1" dirty="0" smtClean="0"/>
              <a:t>{</a:t>
            </a:r>
            <a:endParaRPr lang="en-US" altLang="zh-CN" sz="2400" b="1" dirty="0" smtClean="0"/>
          </a:p>
          <a:p>
            <a:pPr lvl="2" eaLnBrk="1" hangingPunct="1">
              <a:lnSpc>
                <a:spcPct val="80000"/>
              </a:lnSpc>
              <a:buFontTx/>
              <a:buNone/>
            </a:pPr>
            <a:r>
              <a:rPr lang="en-US" altLang="zh-CN" b="1" dirty="0" smtClean="0"/>
              <a:t>public:</a:t>
            </a:r>
            <a:endParaRPr lang="en-US" altLang="zh-CN" b="1" dirty="0" smtClean="0"/>
          </a:p>
          <a:p>
            <a:pPr lvl="2" eaLnBrk="1" hangingPunct="1">
              <a:lnSpc>
                <a:spcPct val="80000"/>
              </a:lnSpc>
              <a:buFontTx/>
              <a:buNone/>
            </a:pPr>
            <a:r>
              <a:rPr lang="en-US" altLang="zh-CN" b="1" dirty="0" smtClean="0">
                <a:solidFill>
                  <a:srgbClr val="FF3300"/>
                </a:solidFill>
              </a:rPr>
              <a:t>  </a:t>
            </a:r>
            <a:r>
              <a:rPr lang="en-US" altLang="zh-CN" b="1" dirty="0" err="1" smtClean="0">
                <a:solidFill>
                  <a:srgbClr val="FF3300"/>
                </a:solidFill>
              </a:rPr>
              <a:t>Tdate</a:t>
            </a:r>
            <a:r>
              <a:rPr lang="en-US" altLang="zh-CN" b="1" dirty="0" smtClean="0">
                <a:solidFill>
                  <a:srgbClr val="FF3300"/>
                </a:solidFill>
              </a:rPr>
              <a:t>(</a:t>
            </a:r>
            <a:r>
              <a:rPr lang="en-US" altLang="zh-CN" b="1" dirty="0" err="1" smtClean="0">
                <a:solidFill>
                  <a:srgbClr val="FF3300"/>
                </a:solidFill>
              </a:rPr>
              <a:t>int</a:t>
            </a:r>
            <a:r>
              <a:rPr lang="en-US" altLang="zh-CN" b="1" dirty="0" smtClean="0">
                <a:solidFill>
                  <a:srgbClr val="FF3300"/>
                </a:solidFill>
              </a:rPr>
              <a:t> m=4,int d=15,int y=1995)</a:t>
            </a:r>
            <a:endParaRPr lang="en-US" altLang="zh-CN" b="1" dirty="0" smtClean="0">
              <a:solidFill>
                <a:srgbClr val="FF3300"/>
              </a:solidFill>
            </a:endParaRPr>
          </a:p>
          <a:p>
            <a:pPr lvl="2" eaLnBrk="1" hangingPunct="1">
              <a:lnSpc>
                <a:spcPct val="80000"/>
              </a:lnSpc>
              <a:buFontTx/>
              <a:buNone/>
            </a:pPr>
            <a:r>
              <a:rPr lang="en-US" altLang="zh-CN" b="1" dirty="0" smtClean="0"/>
              <a:t>  {</a:t>
            </a:r>
            <a:endParaRPr lang="en-US" altLang="zh-CN" b="1" dirty="0" smtClean="0"/>
          </a:p>
          <a:p>
            <a:pPr lvl="2" eaLnBrk="1" hangingPunct="1">
              <a:lnSpc>
                <a:spcPct val="80000"/>
              </a:lnSpc>
              <a:buFontTx/>
              <a:buNone/>
            </a:pPr>
            <a:r>
              <a:rPr lang="en-US" altLang="zh-CN" b="1" dirty="0" smtClean="0"/>
              <a:t>       month=m;  day=d;  year=y;</a:t>
            </a:r>
            <a:endParaRPr lang="en-US" altLang="zh-CN" b="1" dirty="0" smtClean="0"/>
          </a:p>
          <a:p>
            <a:pPr lvl="2" eaLnBrk="1" hangingPunct="1">
              <a:lnSpc>
                <a:spcPct val="80000"/>
              </a:lnSpc>
              <a:buFontTx/>
              <a:buNone/>
            </a:pPr>
            <a:r>
              <a:rPr lang="en-US" altLang="zh-CN" b="1" dirty="0" smtClean="0"/>
              <a:t>       </a:t>
            </a:r>
            <a:r>
              <a:rPr lang="en-US" altLang="zh-CN" b="1" dirty="0" err="1" smtClean="0"/>
              <a:t>cout</a:t>
            </a:r>
            <a:r>
              <a:rPr lang="en-US" altLang="zh-CN" b="1" dirty="0" smtClean="0"/>
              <a:t> &lt;&lt;month &lt;&lt;"/" &lt;&lt;day &lt;&lt;"/" &lt;&lt;year    &lt;&lt;</a:t>
            </a:r>
            <a:r>
              <a:rPr lang="en-US" altLang="zh-CN" b="1" dirty="0" err="1" smtClean="0"/>
              <a:t>endl</a:t>
            </a:r>
            <a:r>
              <a:rPr lang="en-US" altLang="zh-CN" b="1" dirty="0" smtClean="0"/>
              <a:t>;  </a:t>
            </a:r>
            <a:endParaRPr lang="en-US" altLang="zh-CN" b="1" dirty="0" smtClean="0"/>
          </a:p>
          <a:p>
            <a:pPr lvl="2" eaLnBrk="1" hangingPunct="1">
              <a:lnSpc>
                <a:spcPct val="80000"/>
              </a:lnSpc>
              <a:buFontTx/>
              <a:buNone/>
            </a:pPr>
            <a:r>
              <a:rPr lang="en-US" altLang="zh-CN" b="1" dirty="0" smtClean="0"/>
              <a:t>}</a:t>
            </a:r>
            <a:endParaRPr lang="en-US" altLang="zh-CN" b="1" dirty="0" smtClean="0"/>
          </a:p>
          <a:p>
            <a:pPr lvl="2" eaLnBrk="1" hangingPunct="1">
              <a:lnSpc>
                <a:spcPct val="80000"/>
              </a:lnSpc>
              <a:buFontTx/>
              <a:buNone/>
            </a:pPr>
            <a:r>
              <a:rPr lang="en-US" altLang="zh-CN" b="1" dirty="0" smtClean="0"/>
              <a:t>  //</a:t>
            </a:r>
            <a:r>
              <a:rPr lang="zh-CN" altLang="en-US" b="1" dirty="0" smtClean="0"/>
              <a:t>其他公共成员</a:t>
            </a:r>
            <a:endParaRPr lang="zh-CN" altLang="en-US" b="1" dirty="0" smtClean="0"/>
          </a:p>
          <a:p>
            <a:pPr lvl="2" eaLnBrk="1" hangingPunct="1">
              <a:lnSpc>
                <a:spcPct val="80000"/>
              </a:lnSpc>
              <a:buFontTx/>
              <a:buNone/>
            </a:pPr>
            <a:r>
              <a:rPr lang="en-US" altLang="zh-CN" b="1" dirty="0" smtClean="0"/>
              <a:t>protected:</a:t>
            </a:r>
            <a:endParaRPr lang="en-US" altLang="zh-CN" b="1" dirty="0" smtClean="0"/>
          </a:p>
          <a:p>
            <a:pPr lvl="2" eaLnBrk="1" hangingPunct="1">
              <a:lnSpc>
                <a:spcPct val="80000"/>
              </a:lnSpc>
              <a:buFontTx/>
              <a:buNone/>
            </a:pPr>
            <a:r>
              <a:rPr lang="en-US" altLang="zh-CN" b="1" dirty="0" smtClean="0"/>
              <a:t>     </a:t>
            </a:r>
            <a:r>
              <a:rPr lang="en-US" altLang="zh-CN" b="1" dirty="0" err="1" smtClean="0"/>
              <a:t>int</a:t>
            </a:r>
            <a:r>
              <a:rPr lang="en-US" altLang="zh-CN" b="1" dirty="0" smtClean="0"/>
              <a:t> month;</a:t>
            </a:r>
            <a:endParaRPr lang="en-US" altLang="zh-CN" b="1" dirty="0" smtClean="0"/>
          </a:p>
          <a:p>
            <a:pPr lvl="2" eaLnBrk="1" hangingPunct="1">
              <a:lnSpc>
                <a:spcPct val="80000"/>
              </a:lnSpc>
              <a:buFontTx/>
              <a:buNone/>
            </a:pPr>
            <a:r>
              <a:rPr lang="en-US" altLang="zh-CN" b="1" dirty="0" smtClean="0"/>
              <a:t>     </a:t>
            </a:r>
            <a:r>
              <a:rPr lang="en-US" altLang="zh-CN" b="1" dirty="0" err="1" smtClean="0"/>
              <a:t>int</a:t>
            </a:r>
            <a:r>
              <a:rPr lang="en-US" altLang="zh-CN" b="1" dirty="0" smtClean="0"/>
              <a:t> day;</a:t>
            </a:r>
            <a:endParaRPr lang="en-US" altLang="zh-CN" b="1" dirty="0" smtClean="0"/>
          </a:p>
          <a:p>
            <a:pPr lvl="2" eaLnBrk="1" hangingPunct="1">
              <a:lnSpc>
                <a:spcPct val="80000"/>
              </a:lnSpc>
              <a:buFontTx/>
              <a:buNone/>
            </a:pPr>
            <a:r>
              <a:rPr lang="en-US" altLang="zh-CN" b="1" dirty="0" smtClean="0"/>
              <a:t>     </a:t>
            </a:r>
            <a:r>
              <a:rPr lang="en-US" altLang="zh-CN" b="1" dirty="0" err="1" smtClean="0"/>
              <a:t>int</a:t>
            </a:r>
            <a:r>
              <a:rPr lang="en-US" altLang="zh-CN" b="1" dirty="0" smtClean="0"/>
              <a:t> year;</a:t>
            </a:r>
            <a:endParaRPr lang="en-US" altLang="zh-CN" b="1" dirty="0" smtClean="0"/>
          </a:p>
          <a:p>
            <a:pPr lvl="2" eaLnBrk="1" hangingPunct="1">
              <a:lnSpc>
                <a:spcPct val="80000"/>
              </a:lnSpc>
              <a:buFontTx/>
              <a:buNone/>
            </a:pPr>
            <a:r>
              <a:rPr lang="en-US" altLang="zh-CN" b="1" dirty="0" smtClean="0"/>
              <a:t>};</a:t>
            </a:r>
            <a:endParaRPr lang="en-US" altLang="zh-CN" b="1" dirty="0" smtClean="0"/>
          </a:p>
        </p:txBody>
      </p:sp>
      <p:sp>
        <p:nvSpPr>
          <p:cNvPr id="95234" name="Rectangle 3"/>
          <p:cNvSpPr>
            <a:spLocks noChangeArrowheads="1"/>
          </p:cNvSpPr>
          <p:nvPr/>
        </p:nvSpPr>
        <p:spPr bwMode="auto">
          <a:xfrm>
            <a:off x="684213" y="115888"/>
            <a:ext cx="7772400" cy="576262"/>
          </a:xfrm>
          <a:prstGeom prst="rect">
            <a:avLst/>
          </a:prstGeom>
          <a:noFill/>
          <a:ln w="9525">
            <a:noFill/>
            <a:miter lim="800000"/>
          </a:ln>
        </p:spPr>
        <p:txBody>
          <a:bodyPr anchor="ctr"/>
          <a:lstStyle/>
          <a:p>
            <a:pPr algn="ctr"/>
            <a:r>
              <a:rPr lang="en-US" altLang="zh-CN" sz="4400" b="1">
                <a:solidFill>
                  <a:schemeClr val="tx2"/>
                </a:solidFill>
              </a:rPr>
              <a:t>3.6.3 </a:t>
            </a:r>
            <a:r>
              <a:rPr lang="zh-CN" altLang="en-US" sz="4400" b="1">
                <a:solidFill>
                  <a:schemeClr val="tx2"/>
                </a:solidFill>
              </a:rPr>
              <a:t>重载</a:t>
            </a:r>
            <a:r>
              <a:rPr lang="zh-CN" altLang="en-US" sz="4400" b="1">
                <a:solidFill>
                  <a:srgbClr val="FF3300"/>
                </a:solidFill>
              </a:rPr>
              <a:t>构造函数</a:t>
            </a:r>
            <a:endParaRPr lang="zh-CN" altLang="en-US" sz="4400" b="1">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anim calcmode="lin" valueType="num">
                                      <p:cBhvr additive="base">
                                        <p:cTn id="7" dur="500" fill="hold"/>
                                        <p:tgtEl>
                                          <p:spTgt spid="552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8">
                                            <p:txEl>
                                              <p:pRg st="2" end="2"/>
                                            </p:txEl>
                                          </p:spTgt>
                                        </p:tgtEl>
                                        <p:attrNameLst>
                                          <p:attrName>style.visibility</p:attrName>
                                        </p:attrNameLst>
                                      </p:cBhvr>
                                      <p:to>
                                        <p:strVal val="visible"/>
                                      </p:to>
                                    </p:set>
                                    <p:anim calcmode="lin" valueType="num">
                                      <p:cBhvr additive="base">
                                        <p:cTn id="13" dur="500" fill="hold"/>
                                        <p:tgtEl>
                                          <p:spTgt spid="552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5298">
                                            <p:txEl>
                                              <p:pRg st="3" end="3"/>
                                            </p:txEl>
                                          </p:spTgt>
                                        </p:tgtEl>
                                        <p:attrNameLst>
                                          <p:attrName>style.visibility</p:attrName>
                                        </p:attrNameLst>
                                      </p:cBhvr>
                                      <p:to>
                                        <p:strVal val="visible"/>
                                      </p:to>
                                    </p:set>
                                    <p:anim calcmode="lin" valueType="num">
                                      <p:cBhvr additive="base">
                                        <p:cTn id="17" dur="500" fill="hold"/>
                                        <p:tgtEl>
                                          <p:spTgt spid="5529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5298">
                                            <p:txEl>
                                              <p:pRg st="4" end="4"/>
                                            </p:txEl>
                                          </p:spTgt>
                                        </p:tgtEl>
                                        <p:attrNameLst>
                                          <p:attrName>style.visibility</p:attrName>
                                        </p:attrNameLst>
                                      </p:cBhvr>
                                      <p:to>
                                        <p:strVal val="visible"/>
                                      </p:to>
                                    </p:set>
                                    <p:anim calcmode="lin" valueType="num">
                                      <p:cBhvr additive="base">
                                        <p:cTn id="21" dur="500" fill="hold"/>
                                        <p:tgtEl>
                                          <p:spTgt spid="5529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29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5298">
                                            <p:txEl>
                                              <p:pRg st="5" end="5"/>
                                            </p:txEl>
                                          </p:spTgt>
                                        </p:tgtEl>
                                        <p:attrNameLst>
                                          <p:attrName>style.visibility</p:attrName>
                                        </p:attrNameLst>
                                      </p:cBhvr>
                                      <p:to>
                                        <p:strVal val="visible"/>
                                      </p:to>
                                    </p:set>
                                    <p:anim calcmode="lin" valueType="num">
                                      <p:cBhvr additive="base">
                                        <p:cTn id="25" dur="500" fill="hold"/>
                                        <p:tgtEl>
                                          <p:spTgt spid="5529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5298">
                                            <p:txEl>
                                              <p:pRg st="6" end="6"/>
                                            </p:txEl>
                                          </p:spTgt>
                                        </p:tgtEl>
                                        <p:attrNameLst>
                                          <p:attrName>style.visibility</p:attrName>
                                        </p:attrNameLst>
                                      </p:cBhvr>
                                      <p:to>
                                        <p:strVal val="visible"/>
                                      </p:to>
                                    </p:set>
                                    <p:anim calcmode="lin" valueType="num">
                                      <p:cBhvr additive="base">
                                        <p:cTn id="29" dur="500" fill="hold"/>
                                        <p:tgtEl>
                                          <p:spTgt spid="5529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529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5298">
                                            <p:txEl>
                                              <p:pRg st="7" end="7"/>
                                            </p:txEl>
                                          </p:spTgt>
                                        </p:tgtEl>
                                        <p:attrNameLst>
                                          <p:attrName>style.visibility</p:attrName>
                                        </p:attrNameLst>
                                      </p:cBhvr>
                                      <p:to>
                                        <p:strVal val="visible"/>
                                      </p:to>
                                    </p:set>
                                    <p:anim calcmode="lin" valueType="num">
                                      <p:cBhvr additive="base">
                                        <p:cTn id="33" dur="500" fill="hold"/>
                                        <p:tgtEl>
                                          <p:spTgt spid="5529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5298">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5298">
                                            <p:txEl>
                                              <p:pRg st="8" end="8"/>
                                            </p:txEl>
                                          </p:spTgt>
                                        </p:tgtEl>
                                        <p:attrNameLst>
                                          <p:attrName>style.visibility</p:attrName>
                                        </p:attrNameLst>
                                      </p:cBhvr>
                                      <p:to>
                                        <p:strVal val="visible"/>
                                      </p:to>
                                    </p:set>
                                    <p:anim calcmode="lin" valueType="num">
                                      <p:cBhvr additive="base">
                                        <p:cTn id="37" dur="500" fill="hold"/>
                                        <p:tgtEl>
                                          <p:spTgt spid="5529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298">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5298">
                                            <p:txEl>
                                              <p:pRg st="9" end="9"/>
                                            </p:txEl>
                                          </p:spTgt>
                                        </p:tgtEl>
                                        <p:attrNameLst>
                                          <p:attrName>style.visibility</p:attrName>
                                        </p:attrNameLst>
                                      </p:cBhvr>
                                      <p:to>
                                        <p:strVal val="visible"/>
                                      </p:to>
                                    </p:set>
                                    <p:anim calcmode="lin" valueType="num">
                                      <p:cBhvr additive="base">
                                        <p:cTn id="41" dur="500" fill="hold"/>
                                        <p:tgtEl>
                                          <p:spTgt spid="55298">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5298">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5298">
                                            <p:txEl>
                                              <p:pRg st="10" end="10"/>
                                            </p:txEl>
                                          </p:spTgt>
                                        </p:tgtEl>
                                        <p:attrNameLst>
                                          <p:attrName>style.visibility</p:attrName>
                                        </p:attrNameLst>
                                      </p:cBhvr>
                                      <p:to>
                                        <p:strVal val="visible"/>
                                      </p:to>
                                    </p:set>
                                    <p:anim calcmode="lin" valueType="num">
                                      <p:cBhvr additive="base">
                                        <p:cTn id="45" dur="500" fill="hold"/>
                                        <p:tgtEl>
                                          <p:spTgt spid="55298">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5298">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5298">
                                            <p:txEl>
                                              <p:pRg st="11" end="11"/>
                                            </p:txEl>
                                          </p:spTgt>
                                        </p:tgtEl>
                                        <p:attrNameLst>
                                          <p:attrName>style.visibility</p:attrName>
                                        </p:attrNameLst>
                                      </p:cBhvr>
                                      <p:to>
                                        <p:strVal val="visible"/>
                                      </p:to>
                                    </p:set>
                                    <p:anim calcmode="lin" valueType="num">
                                      <p:cBhvr additive="base">
                                        <p:cTn id="49" dur="500" fill="hold"/>
                                        <p:tgtEl>
                                          <p:spTgt spid="55298">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5298">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5298">
                                            <p:txEl>
                                              <p:pRg st="12" end="12"/>
                                            </p:txEl>
                                          </p:spTgt>
                                        </p:tgtEl>
                                        <p:attrNameLst>
                                          <p:attrName>style.visibility</p:attrName>
                                        </p:attrNameLst>
                                      </p:cBhvr>
                                      <p:to>
                                        <p:strVal val="visible"/>
                                      </p:to>
                                    </p:set>
                                    <p:anim calcmode="lin" valueType="num">
                                      <p:cBhvr additive="base">
                                        <p:cTn id="53" dur="500" fill="hold"/>
                                        <p:tgtEl>
                                          <p:spTgt spid="55298">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5298">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5298">
                                            <p:txEl>
                                              <p:pRg st="13" end="13"/>
                                            </p:txEl>
                                          </p:spTgt>
                                        </p:tgtEl>
                                        <p:attrNameLst>
                                          <p:attrName>style.visibility</p:attrName>
                                        </p:attrNameLst>
                                      </p:cBhvr>
                                      <p:to>
                                        <p:strVal val="visible"/>
                                      </p:to>
                                    </p:set>
                                    <p:anim calcmode="lin" valueType="num">
                                      <p:cBhvr additive="base">
                                        <p:cTn id="57" dur="500" fill="hold"/>
                                        <p:tgtEl>
                                          <p:spTgt spid="55298">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5298">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5298">
                                            <p:txEl>
                                              <p:pRg st="14" end="14"/>
                                            </p:txEl>
                                          </p:spTgt>
                                        </p:tgtEl>
                                        <p:attrNameLst>
                                          <p:attrName>style.visibility</p:attrName>
                                        </p:attrNameLst>
                                      </p:cBhvr>
                                      <p:to>
                                        <p:strVal val="visible"/>
                                      </p:to>
                                    </p:set>
                                    <p:anim calcmode="lin" valueType="num">
                                      <p:cBhvr additive="base">
                                        <p:cTn id="61" dur="500" fill="hold"/>
                                        <p:tgtEl>
                                          <p:spTgt spid="55298">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529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685800" y="188913"/>
            <a:ext cx="7772400" cy="574675"/>
          </a:xfrm>
        </p:spPr>
        <p:txBody>
          <a:bodyPr/>
          <a:lstStyle/>
          <a:p>
            <a:pPr eaLnBrk="1" hangingPunct="1"/>
            <a:r>
              <a:rPr lang="en-US" altLang="zh-CN" smtClean="0"/>
              <a:t>3.6.4 </a:t>
            </a:r>
            <a:r>
              <a:rPr lang="zh-CN" altLang="en-US" smtClean="0"/>
              <a:t>构造</a:t>
            </a:r>
            <a:r>
              <a:rPr lang="zh-CN" altLang="en-US" b="1" smtClean="0">
                <a:solidFill>
                  <a:srgbClr val="FF3300"/>
                </a:solidFill>
              </a:rPr>
              <a:t>函数与初始化列表</a:t>
            </a:r>
            <a:endParaRPr lang="zh-CN" altLang="en-US" b="1" smtClean="0">
              <a:solidFill>
                <a:srgbClr val="FF3300"/>
              </a:solidFill>
            </a:endParaRPr>
          </a:p>
        </p:txBody>
      </p:sp>
      <p:sp>
        <p:nvSpPr>
          <p:cNvPr id="65539" name="Rectangle 3"/>
          <p:cNvSpPr>
            <a:spLocks noGrp="1" noChangeArrowheads="1"/>
          </p:cNvSpPr>
          <p:nvPr>
            <p:ph type="body" idx="1"/>
          </p:nvPr>
        </p:nvSpPr>
        <p:spPr>
          <a:xfrm>
            <a:off x="177800" y="1125538"/>
            <a:ext cx="8497888" cy="4683125"/>
          </a:xfrm>
        </p:spPr>
        <p:txBody>
          <a:bodyPr/>
          <a:lstStyle/>
          <a:p>
            <a:pPr eaLnBrk="1" hangingPunct="1">
              <a:buFontTx/>
              <a:buNone/>
              <a:defRPr/>
            </a:pPr>
            <a:r>
              <a:rPr lang="en-US" altLang="zh-CN" b="1" dirty="0">
                <a:solidFill>
                  <a:srgbClr val="0000CC"/>
                </a:solidFill>
              </a:rPr>
              <a:t>1</a:t>
            </a:r>
            <a:r>
              <a:rPr lang="zh-CN" altLang="en-US" b="1" dirty="0">
                <a:solidFill>
                  <a:srgbClr val="0000CC"/>
                </a:solidFill>
              </a:rPr>
              <a:t>．初始化列表的概念</a:t>
            </a:r>
            <a:endParaRPr lang="en-US" altLang="zh-CN" b="1" dirty="0">
              <a:solidFill>
                <a:srgbClr val="0000CC"/>
              </a:solidFill>
            </a:endParaRPr>
          </a:p>
          <a:p>
            <a:pPr lvl="1" eaLnBrk="1" hangingPunct="1">
              <a:defRPr/>
            </a:pPr>
            <a:r>
              <a:rPr lang="zh-CN" altLang="en-US" sz="2400" b="1" dirty="0"/>
              <a:t>在构造函数形参表和函数体之间为成员赋初值的一种方式，似于下面的形式</a:t>
            </a:r>
            <a:endParaRPr lang="zh-CN" altLang="en-US" sz="2400" b="1" dirty="0"/>
          </a:p>
          <a:p>
            <a:pPr marL="457200" lvl="1" indent="0" eaLnBrk="1" hangingPunct="1">
              <a:buFontTx/>
              <a:buNone/>
              <a:defRPr/>
            </a:pPr>
            <a:r>
              <a:rPr lang="zh-CN" altLang="en-US" sz="2400" b="1" dirty="0">
                <a:solidFill>
                  <a:srgbClr val="FF3300"/>
                </a:solidFill>
              </a:rPr>
              <a:t>构造函数名</a:t>
            </a:r>
            <a:r>
              <a:rPr lang="en-US" altLang="zh-CN" sz="2400" b="1" dirty="0">
                <a:solidFill>
                  <a:srgbClr val="FF3300"/>
                </a:solidFill>
              </a:rPr>
              <a:t>(</a:t>
            </a:r>
            <a:r>
              <a:rPr lang="zh-CN" altLang="en-US" sz="2400" b="1" dirty="0">
                <a:solidFill>
                  <a:srgbClr val="FF3300"/>
                </a:solidFill>
              </a:rPr>
              <a:t>参数表</a:t>
            </a:r>
            <a:r>
              <a:rPr lang="en-US" altLang="zh-CN" sz="2400" b="1" dirty="0">
                <a:solidFill>
                  <a:srgbClr val="FF3300"/>
                </a:solidFill>
              </a:rPr>
              <a:t>)</a:t>
            </a:r>
            <a:r>
              <a:rPr lang="zh-CN" altLang="en-US" sz="2400" b="1" dirty="0">
                <a:solidFill>
                  <a:srgbClr val="FF3300"/>
                </a:solidFill>
              </a:rPr>
              <a:t>：</a:t>
            </a:r>
            <a:r>
              <a:rPr lang="zh-CN" altLang="en-US" sz="2400" b="1" dirty="0">
                <a:solidFill>
                  <a:srgbClr val="0000CC"/>
                </a:solidFill>
              </a:rPr>
              <a:t>成员</a:t>
            </a:r>
            <a:r>
              <a:rPr lang="en-US" altLang="zh-CN" sz="2400" b="1" dirty="0">
                <a:solidFill>
                  <a:srgbClr val="0000CC"/>
                </a:solidFill>
              </a:rPr>
              <a:t>1(</a:t>
            </a:r>
            <a:r>
              <a:rPr lang="zh-CN" altLang="en-US" sz="2400" b="1" dirty="0">
                <a:solidFill>
                  <a:srgbClr val="0000CC"/>
                </a:solidFill>
              </a:rPr>
              <a:t>初始值</a:t>
            </a:r>
            <a:r>
              <a:rPr lang="en-US" altLang="zh-CN" sz="2400" b="1" dirty="0">
                <a:solidFill>
                  <a:srgbClr val="0000CC"/>
                </a:solidFill>
              </a:rPr>
              <a:t>),</a:t>
            </a:r>
            <a:r>
              <a:rPr lang="zh-CN" altLang="en-US" sz="2400" b="1" dirty="0">
                <a:solidFill>
                  <a:srgbClr val="0000CC"/>
                </a:solidFill>
              </a:rPr>
              <a:t>成员</a:t>
            </a:r>
            <a:r>
              <a:rPr lang="en-US" altLang="zh-CN" sz="2400" b="1" dirty="0">
                <a:solidFill>
                  <a:srgbClr val="0000CC"/>
                </a:solidFill>
              </a:rPr>
              <a:t>2(</a:t>
            </a:r>
            <a:r>
              <a:rPr lang="zh-CN" altLang="en-US" sz="2400" b="1" dirty="0">
                <a:solidFill>
                  <a:srgbClr val="0000CC"/>
                </a:solidFill>
              </a:rPr>
              <a:t>初始值</a:t>
            </a:r>
            <a:r>
              <a:rPr lang="en-US" altLang="zh-CN" sz="2400" b="1" dirty="0">
                <a:solidFill>
                  <a:srgbClr val="0000CC"/>
                </a:solidFill>
              </a:rPr>
              <a:t>),…</a:t>
            </a:r>
            <a:r>
              <a:rPr lang="en-US" altLang="zh-CN" sz="2400" b="1" dirty="0">
                <a:solidFill>
                  <a:srgbClr val="FF0000"/>
                </a:solidFill>
              </a:rPr>
              <a:t>{</a:t>
            </a:r>
            <a:endParaRPr lang="en-US" altLang="zh-CN" sz="2400" b="1" dirty="0">
              <a:solidFill>
                <a:srgbClr val="FF0000"/>
              </a:solidFill>
            </a:endParaRPr>
          </a:p>
          <a:p>
            <a:pPr lvl="2" eaLnBrk="1" hangingPunct="1">
              <a:buFontTx/>
              <a:buNone/>
              <a:defRPr/>
            </a:pPr>
            <a:r>
              <a:rPr lang="en-US" altLang="zh-CN" b="1" dirty="0">
                <a:solidFill>
                  <a:srgbClr val="FF3300"/>
                </a:solidFill>
              </a:rPr>
              <a:t>……</a:t>
            </a:r>
            <a:endParaRPr lang="en-US" altLang="zh-CN" b="1" dirty="0">
              <a:solidFill>
                <a:srgbClr val="FF3300"/>
              </a:solidFill>
            </a:endParaRPr>
          </a:p>
          <a:p>
            <a:pPr lvl="2" eaLnBrk="1" hangingPunct="1">
              <a:buFontTx/>
              <a:buNone/>
              <a:defRPr/>
            </a:pPr>
            <a:r>
              <a:rPr lang="en-US" altLang="zh-CN" b="1" dirty="0">
                <a:solidFill>
                  <a:srgbClr val="FF3300"/>
                </a:solidFill>
              </a:rPr>
              <a:t>}</a:t>
            </a:r>
            <a:endParaRPr lang="en-US" altLang="zh-CN" b="1" dirty="0">
              <a:solidFill>
                <a:srgbClr val="FF3300"/>
              </a:solidFill>
            </a:endParaRPr>
          </a:p>
          <a:p>
            <a:pPr lvl="1" eaLnBrk="1" hangingPunct="1">
              <a:defRPr/>
            </a:pPr>
            <a:r>
              <a:rPr lang="zh-CN" altLang="en-US" sz="2400" b="1" dirty="0"/>
              <a:t>介于参数表后面的“：”与函数体</a:t>
            </a:r>
            <a:r>
              <a:rPr lang="en-US" altLang="zh-CN" sz="2400" b="1" dirty="0"/>
              <a:t>{…}</a:t>
            </a:r>
            <a:r>
              <a:rPr lang="zh-CN" altLang="en-US" sz="2400" b="1" dirty="0"/>
              <a:t>之间的内容就是成员初始化列表。其含义是将括号中的初始值参数的值赋给该括号前面的成员。</a:t>
            </a:r>
            <a:endParaRPr lang="zh-CN" altLang="en-US" sz="2400" b="1" dirty="0"/>
          </a:p>
          <a:p>
            <a:pPr lvl="1" eaLnBrk="1" hangingPunct="1">
              <a:defRPr/>
            </a:pPr>
            <a:endParaRPr lang="en-US" altLang="zh-CN"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685800" y="1268413"/>
            <a:ext cx="8278813" cy="5184775"/>
          </a:xfrm>
        </p:spPr>
        <p:txBody>
          <a:bodyPr/>
          <a:lstStyle/>
          <a:p>
            <a:pPr eaLnBrk="1" hangingPunct="1">
              <a:lnSpc>
                <a:spcPct val="80000"/>
              </a:lnSpc>
              <a:buFontTx/>
              <a:buNone/>
            </a:pPr>
            <a:r>
              <a:rPr lang="zh-CN" altLang="zh-CN" sz="2400" dirty="0" smtClean="0">
                <a:solidFill>
                  <a:srgbClr val="0000CC"/>
                </a:solidFill>
              </a:rPr>
              <a:t>【例</a:t>
            </a:r>
            <a:r>
              <a:rPr lang="en-US" altLang="zh-CN" sz="2400" dirty="0" smtClean="0">
                <a:solidFill>
                  <a:srgbClr val="0000CC"/>
                </a:solidFill>
              </a:rPr>
              <a:t>3-10</a:t>
            </a:r>
            <a:r>
              <a:rPr lang="zh-CN" altLang="zh-CN" sz="2400" dirty="0" smtClean="0">
                <a:solidFill>
                  <a:srgbClr val="0000CC"/>
                </a:solidFill>
              </a:rPr>
              <a:t>】</a:t>
            </a:r>
            <a:r>
              <a:rPr lang="zh-CN" altLang="en-US" sz="2400" b="1" dirty="0" smtClean="0">
                <a:solidFill>
                  <a:srgbClr val="0000CC"/>
                </a:solidFill>
              </a:rPr>
              <a:t>用初始化列表初始化</a:t>
            </a:r>
            <a:r>
              <a:rPr lang="en-US" altLang="zh-CN" sz="2400" b="1" dirty="0" err="1" smtClean="0">
                <a:solidFill>
                  <a:srgbClr val="0000CC"/>
                </a:solidFill>
              </a:rPr>
              <a:t>Tdate</a:t>
            </a:r>
            <a:r>
              <a:rPr lang="zh-CN" altLang="en-US" sz="2400" b="1" dirty="0" smtClean="0">
                <a:solidFill>
                  <a:srgbClr val="0000CC"/>
                </a:solidFill>
              </a:rPr>
              <a:t>的</a:t>
            </a:r>
            <a:r>
              <a:rPr lang="en-US" altLang="zh-CN" sz="2400" b="1" dirty="0" smtClean="0">
                <a:solidFill>
                  <a:srgbClr val="0000CC"/>
                </a:solidFill>
              </a:rPr>
              <a:t>month</a:t>
            </a:r>
            <a:r>
              <a:rPr lang="zh-CN" altLang="en-US" sz="2400" b="1" dirty="0" smtClean="0">
                <a:solidFill>
                  <a:srgbClr val="0000CC"/>
                </a:solidFill>
              </a:rPr>
              <a:t>和</a:t>
            </a:r>
            <a:r>
              <a:rPr lang="en-US" altLang="zh-CN" sz="2400" b="1" dirty="0" smtClean="0">
                <a:solidFill>
                  <a:srgbClr val="0000CC"/>
                </a:solidFill>
              </a:rPr>
              <a:t>day</a:t>
            </a:r>
            <a:r>
              <a:rPr lang="zh-CN" altLang="en-US" sz="2400" b="1" dirty="0" smtClean="0">
                <a:solidFill>
                  <a:srgbClr val="0000CC"/>
                </a:solidFill>
              </a:rPr>
              <a:t>成员。</a:t>
            </a:r>
            <a:endParaRPr lang="zh-CN" altLang="en-US" sz="2400" b="1" dirty="0" smtClean="0">
              <a:solidFill>
                <a:srgbClr val="0000CC"/>
              </a:solidFill>
            </a:endParaRPr>
          </a:p>
          <a:p>
            <a:pPr eaLnBrk="1" hangingPunct="1">
              <a:lnSpc>
                <a:spcPct val="80000"/>
              </a:lnSpc>
              <a:buFontTx/>
              <a:buNone/>
            </a:pPr>
            <a:r>
              <a:rPr lang="en-US" altLang="zh-CN" sz="2000" b="1" dirty="0" smtClean="0"/>
              <a:t>#include &lt;</a:t>
            </a:r>
            <a:r>
              <a:rPr lang="en-US" altLang="zh-CN" sz="2000" b="1" dirty="0" err="1" smtClean="0"/>
              <a:t>iostream</a:t>
            </a:r>
            <a:r>
              <a:rPr lang="en-US" altLang="zh-CN" sz="2000" b="1" dirty="0" smtClean="0"/>
              <a:t>&gt;</a:t>
            </a:r>
            <a:endParaRPr lang="en-US" altLang="zh-CN" sz="2000" b="1" dirty="0" smtClean="0"/>
          </a:p>
          <a:p>
            <a:pPr eaLnBrk="1" hangingPunct="1">
              <a:lnSpc>
                <a:spcPct val="80000"/>
              </a:lnSpc>
              <a:buFontTx/>
              <a:buNone/>
            </a:pPr>
            <a:r>
              <a:rPr lang="en-US" altLang="zh-CN" sz="2000" b="1" dirty="0" smtClean="0"/>
              <a:t>using namespace </a:t>
            </a:r>
            <a:r>
              <a:rPr lang="en-US" altLang="zh-CN" sz="2000" b="1" dirty="0" err="1" smtClean="0"/>
              <a:t>std</a:t>
            </a:r>
            <a:r>
              <a:rPr lang="en-US" altLang="zh-CN" sz="2000" b="1" dirty="0" smtClean="0"/>
              <a:t>;</a:t>
            </a:r>
            <a:endParaRPr lang="en-US" altLang="zh-CN" sz="2000" b="1" dirty="0" smtClean="0"/>
          </a:p>
          <a:p>
            <a:pPr eaLnBrk="1" hangingPunct="1">
              <a:lnSpc>
                <a:spcPct val="80000"/>
              </a:lnSpc>
              <a:buFontTx/>
              <a:buNone/>
            </a:pPr>
            <a:r>
              <a:rPr lang="en-US" altLang="zh-CN" sz="2000" b="1" dirty="0" smtClean="0"/>
              <a:t>class </a:t>
            </a:r>
            <a:r>
              <a:rPr lang="en-US" altLang="zh-CN" sz="2000" b="1" dirty="0" err="1" smtClean="0"/>
              <a:t>Tdate</a:t>
            </a:r>
            <a:r>
              <a:rPr lang="en-US" altLang="zh-CN" sz="2000" b="1" dirty="0" smtClean="0"/>
              <a:t>{</a:t>
            </a:r>
            <a:endParaRPr lang="en-US" altLang="zh-CN" sz="2000" b="1" dirty="0" smtClean="0"/>
          </a:p>
          <a:p>
            <a:pPr eaLnBrk="1" hangingPunct="1">
              <a:lnSpc>
                <a:spcPct val="80000"/>
              </a:lnSpc>
              <a:buFontTx/>
              <a:buNone/>
            </a:pPr>
            <a:r>
              <a:rPr lang="en-US" altLang="zh-CN" sz="2000" b="1" dirty="0" smtClean="0"/>
              <a:t>public:</a:t>
            </a:r>
            <a:endParaRPr lang="en-US" altLang="zh-CN" sz="2000" b="1" dirty="0" smtClean="0"/>
          </a:p>
          <a:p>
            <a:pPr eaLnBrk="1" hangingPunct="1">
              <a:lnSpc>
                <a:spcPct val="80000"/>
              </a:lnSpc>
              <a:buFontTx/>
              <a:buNone/>
            </a:pPr>
            <a:r>
              <a:rPr lang="en-US" altLang="zh-CN" sz="2000" b="1" dirty="0" smtClean="0"/>
              <a:t>    </a:t>
            </a:r>
            <a:r>
              <a:rPr lang="en-US" altLang="zh-CN" sz="2000" b="1" dirty="0" err="1" smtClean="0"/>
              <a:t>Tdate</a:t>
            </a:r>
            <a:r>
              <a:rPr lang="en-US" altLang="zh-CN" sz="2000" b="1" dirty="0" smtClean="0"/>
              <a:t>(</a:t>
            </a:r>
            <a:r>
              <a:rPr lang="en-US" altLang="zh-CN" sz="2000" b="1" dirty="0" err="1" smtClean="0"/>
              <a:t>int</a:t>
            </a:r>
            <a:r>
              <a:rPr lang="en-US" altLang="zh-CN" sz="2000" b="1" dirty="0" smtClean="0"/>
              <a:t> </a:t>
            </a:r>
            <a:r>
              <a:rPr lang="en-US" altLang="zh-CN" sz="2000" b="1" dirty="0" err="1" smtClean="0"/>
              <a:t>m,int</a:t>
            </a:r>
            <a:r>
              <a:rPr lang="en-US" altLang="zh-CN" sz="2000" b="1" dirty="0" smtClean="0"/>
              <a:t> </a:t>
            </a:r>
            <a:r>
              <a:rPr lang="en-US" altLang="zh-CN" sz="2000" b="1" dirty="0" err="1" smtClean="0"/>
              <a:t>d,int</a:t>
            </a:r>
            <a:r>
              <a:rPr lang="en-US" altLang="zh-CN" sz="2000" b="1" dirty="0" smtClean="0"/>
              <a:t> y);</a:t>
            </a:r>
            <a:endParaRPr lang="en-US" altLang="zh-CN" sz="2000" b="1" dirty="0" smtClean="0"/>
          </a:p>
          <a:p>
            <a:pPr eaLnBrk="1" hangingPunct="1">
              <a:lnSpc>
                <a:spcPct val="80000"/>
              </a:lnSpc>
              <a:buFontTx/>
              <a:buNone/>
            </a:pPr>
            <a:r>
              <a:rPr lang="en-US" altLang="zh-CN" sz="2000" b="1" dirty="0" smtClean="0"/>
              <a:t>    ……					//</a:t>
            </a:r>
            <a:r>
              <a:rPr lang="zh-CN" altLang="en-US" sz="2000" b="1" dirty="0" smtClean="0"/>
              <a:t>其他公共成员</a:t>
            </a:r>
            <a:endParaRPr lang="zh-CN" altLang="en-US" sz="2000" b="1" dirty="0" smtClean="0"/>
          </a:p>
          <a:p>
            <a:pPr eaLnBrk="1" hangingPunct="1">
              <a:lnSpc>
                <a:spcPct val="80000"/>
              </a:lnSpc>
              <a:buFontTx/>
              <a:buNone/>
            </a:pPr>
            <a:r>
              <a:rPr lang="en-US" altLang="zh-CN" sz="2000" b="1" dirty="0" smtClean="0"/>
              <a:t>protected:</a:t>
            </a:r>
            <a:endParaRPr lang="en-US" altLang="zh-CN" sz="2000" b="1" dirty="0" smtClean="0"/>
          </a:p>
          <a:p>
            <a:pPr eaLnBrk="1" hangingPunct="1">
              <a:lnSpc>
                <a:spcPct val="80000"/>
              </a:lnSpc>
              <a:buFontTx/>
              <a:buNone/>
            </a:pPr>
            <a:r>
              <a:rPr lang="en-US" altLang="zh-CN" sz="2000" b="1" dirty="0" smtClean="0"/>
              <a:t>    </a:t>
            </a:r>
            <a:r>
              <a:rPr lang="en-US" altLang="zh-CN" sz="2000" b="1" dirty="0" err="1" smtClean="0"/>
              <a:t>int</a:t>
            </a:r>
            <a:r>
              <a:rPr lang="en-US" altLang="zh-CN" sz="2000" b="1" dirty="0" smtClean="0"/>
              <a:t> </a:t>
            </a:r>
            <a:r>
              <a:rPr lang="en-US" altLang="zh-CN" sz="2000" b="1" dirty="0" smtClean="0">
                <a:solidFill>
                  <a:srgbClr val="0000CC"/>
                </a:solidFill>
              </a:rPr>
              <a:t>month, day, year</a:t>
            </a:r>
            <a:r>
              <a:rPr lang="en-US" altLang="zh-CN" sz="2000" b="1" dirty="0" smtClean="0"/>
              <a:t>;</a:t>
            </a:r>
            <a:endParaRPr lang="en-US" altLang="zh-CN" sz="2000" b="1" dirty="0" smtClean="0"/>
          </a:p>
          <a:p>
            <a:pPr eaLnBrk="1" hangingPunct="1">
              <a:lnSpc>
                <a:spcPct val="80000"/>
              </a:lnSpc>
              <a:buFontTx/>
              <a:buNone/>
            </a:pPr>
            <a:r>
              <a:rPr lang="en-US" altLang="zh-CN" sz="2000" b="1" dirty="0" smtClean="0"/>
              <a:t>};</a:t>
            </a:r>
            <a:endParaRPr lang="en-US" altLang="zh-CN" sz="2000" b="1" dirty="0" smtClean="0"/>
          </a:p>
          <a:p>
            <a:pPr eaLnBrk="1" hangingPunct="1">
              <a:lnSpc>
                <a:spcPct val="80000"/>
              </a:lnSpc>
              <a:buFontTx/>
              <a:buNone/>
            </a:pPr>
            <a:r>
              <a:rPr lang="en-US" altLang="zh-CN" sz="2000" b="1" dirty="0" err="1" smtClean="0"/>
              <a:t>Tdate</a:t>
            </a:r>
            <a:r>
              <a:rPr lang="en-US" altLang="zh-CN" sz="2000" b="1" dirty="0" smtClean="0"/>
              <a:t>::</a:t>
            </a:r>
            <a:r>
              <a:rPr lang="en-US" altLang="zh-CN" sz="2000" b="1" dirty="0" err="1" smtClean="0"/>
              <a:t>Tdate</a:t>
            </a:r>
            <a:r>
              <a:rPr lang="en-US" altLang="zh-CN" sz="2000" b="1" dirty="0" smtClean="0"/>
              <a:t>(</a:t>
            </a:r>
            <a:r>
              <a:rPr lang="en-US" altLang="zh-CN" sz="2000" b="1" dirty="0" err="1" smtClean="0"/>
              <a:t>int</a:t>
            </a:r>
            <a:r>
              <a:rPr lang="en-US" altLang="zh-CN" sz="2000" b="1" dirty="0" smtClean="0"/>
              <a:t> </a:t>
            </a:r>
            <a:r>
              <a:rPr lang="en-US" altLang="zh-CN" sz="2000" b="1" dirty="0" err="1" smtClean="0"/>
              <a:t>m,int</a:t>
            </a:r>
            <a:r>
              <a:rPr lang="en-US" altLang="zh-CN" sz="2000" b="1" dirty="0" smtClean="0"/>
              <a:t> </a:t>
            </a:r>
            <a:r>
              <a:rPr lang="en-US" altLang="zh-CN" sz="2000" b="1" dirty="0" err="1" smtClean="0"/>
              <a:t>d,int</a:t>
            </a:r>
            <a:r>
              <a:rPr lang="en-US" altLang="zh-CN" sz="2000" b="1" dirty="0" smtClean="0"/>
              <a:t> y</a:t>
            </a:r>
            <a:r>
              <a:rPr lang="en-US" altLang="zh-CN" sz="2000" b="1" dirty="0" smtClean="0">
                <a:solidFill>
                  <a:srgbClr val="FF0000"/>
                </a:solidFill>
              </a:rPr>
              <a:t>):month(m),day(d) </a:t>
            </a:r>
            <a:r>
              <a:rPr lang="en-US" altLang="zh-CN" sz="2000" b="1" dirty="0" smtClean="0"/>
              <a:t>{</a:t>
            </a:r>
            <a:endParaRPr lang="en-US" altLang="zh-CN" sz="2000" b="1" dirty="0" smtClean="0"/>
          </a:p>
          <a:p>
            <a:pPr eaLnBrk="1" hangingPunct="1">
              <a:lnSpc>
                <a:spcPct val="80000"/>
              </a:lnSpc>
              <a:buFontTx/>
              <a:buNone/>
            </a:pPr>
            <a:r>
              <a:rPr lang="en-US" altLang="zh-CN" sz="2000" b="1" dirty="0" smtClean="0"/>
              <a:t>    year=y;</a:t>
            </a:r>
            <a:endParaRPr lang="en-US" altLang="zh-CN" sz="2000" b="1" dirty="0" smtClean="0"/>
          </a:p>
          <a:p>
            <a:pPr eaLnBrk="1" hangingPunct="1">
              <a:lnSpc>
                <a:spcPct val="80000"/>
              </a:lnSpc>
              <a:buFontTx/>
              <a:buNone/>
            </a:pPr>
            <a:r>
              <a:rPr lang="en-US" altLang="zh-CN" sz="2000" b="1" dirty="0" smtClean="0"/>
              <a:t>    </a:t>
            </a:r>
            <a:r>
              <a:rPr lang="en-US" altLang="zh-CN" sz="2000" b="1" dirty="0" err="1" smtClean="0"/>
              <a:t>cout</a:t>
            </a:r>
            <a:r>
              <a:rPr lang="en-US" altLang="zh-CN" sz="2000" b="1" dirty="0" smtClean="0"/>
              <a:t> &lt;&lt;month &lt;&lt;"/" &lt;&lt;day &lt;&lt;"/" &lt;&lt;year &lt;&lt;</a:t>
            </a:r>
            <a:r>
              <a:rPr lang="en-US" altLang="zh-CN" sz="2000" b="1" dirty="0" err="1" smtClean="0"/>
              <a:t>endl</a:t>
            </a:r>
            <a:r>
              <a:rPr lang="en-US" altLang="zh-CN" sz="2000" b="1" dirty="0" smtClean="0"/>
              <a:t>;</a:t>
            </a:r>
            <a:endParaRPr lang="en-US" altLang="zh-CN" sz="2000" b="1" dirty="0" smtClean="0"/>
          </a:p>
          <a:p>
            <a:pPr eaLnBrk="1" hangingPunct="1">
              <a:lnSpc>
                <a:spcPct val="80000"/>
              </a:lnSpc>
              <a:buFontTx/>
              <a:buNone/>
            </a:pPr>
            <a:r>
              <a:rPr lang="en-US" altLang="zh-CN" sz="2000" b="1" dirty="0" smtClean="0"/>
              <a:t>}</a:t>
            </a:r>
            <a:endParaRPr lang="en-US" altLang="zh-CN" sz="2000" b="1" dirty="0" smtClean="0"/>
          </a:p>
          <a:p>
            <a:pPr eaLnBrk="1" hangingPunct="1">
              <a:lnSpc>
                <a:spcPct val="80000"/>
              </a:lnSpc>
              <a:buFontTx/>
              <a:buNone/>
            </a:pPr>
            <a:r>
              <a:rPr lang="en-US" altLang="zh-CN" sz="2000" b="1" dirty="0" smtClean="0"/>
              <a:t>void main(){</a:t>
            </a:r>
            <a:endParaRPr lang="en-US" altLang="zh-CN" sz="2000" b="1" dirty="0" smtClean="0"/>
          </a:p>
          <a:p>
            <a:pPr eaLnBrk="1" hangingPunct="1">
              <a:lnSpc>
                <a:spcPct val="80000"/>
              </a:lnSpc>
              <a:buFontTx/>
              <a:buNone/>
            </a:pPr>
            <a:r>
              <a:rPr lang="en-US" altLang="zh-CN" sz="2000" b="1" dirty="0" smtClean="0"/>
              <a:t>    </a:t>
            </a:r>
            <a:r>
              <a:rPr lang="en-US" altLang="zh-CN" sz="2000" b="1" dirty="0" err="1" smtClean="0"/>
              <a:t>Tdate</a:t>
            </a:r>
            <a:r>
              <a:rPr lang="en-US" altLang="zh-CN" sz="2000" b="1" dirty="0" smtClean="0"/>
              <a:t> bday2(10,1,2003);                </a:t>
            </a:r>
            <a:endParaRPr lang="en-US" altLang="zh-CN" sz="2000" b="1" dirty="0" smtClean="0"/>
          </a:p>
          <a:p>
            <a:pPr eaLnBrk="1" hangingPunct="1">
              <a:lnSpc>
                <a:spcPct val="80000"/>
              </a:lnSpc>
              <a:buFontTx/>
              <a:buNone/>
            </a:pPr>
            <a:r>
              <a:rPr lang="en-US" altLang="zh-CN" sz="2000" b="1" dirty="0" smtClean="0"/>
              <a:t>}</a:t>
            </a:r>
            <a:endParaRPr lang="en-US" altLang="zh-CN" sz="2000" b="1" dirty="0" smtClean="0"/>
          </a:p>
        </p:txBody>
      </p:sp>
      <p:sp>
        <p:nvSpPr>
          <p:cNvPr id="98306" name="Rectangle 2"/>
          <p:cNvSpPr>
            <a:spLocks noGrp="1" noChangeArrowheads="1"/>
          </p:cNvSpPr>
          <p:nvPr>
            <p:ph type="title"/>
          </p:nvPr>
        </p:nvSpPr>
        <p:spPr>
          <a:xfrm>
            <a:off x="457200" y="73025"/>
            <a:ext cx="8229600" cy="811213"/>
          </a:xfrm>
        </p:spPr>
        <p:txBody>
          <a:bodyPr/>
          <a:lstStyle/>
          <a:p>
            <a:pPr eaLnBrk="1" hangingPunct="1"/>
            <a:r>
              <a:rPr lang="en-US" altLang="zh-CN" smtClean="0"/>
              <a:t>3.6.4 </a:t>
            </a:r>
            <a:r>
              <a:rPr lang="zh-CN" altLang="en-US" smtClean="0"/>
              <a:t>构造</a:t>
            </a:r>
            <a:r>
              <a:rPr lang="zh-CN" altLang="en-US" b="1" smtClean="0">
                <a:solidFill>
                  <a:srgbClr val="FF3300"/>
                </a:solidFill>
              </a:rPr>
              <a:t>函数与初始化列表</a:t>
            </a:r>
            <a:endParaRPr lang="zh-CN" altLang="en-US"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anim calcmode="lin" valueType="num">
                                      <p:cBhvr additive="base">
                                        <p:cTn id="11"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anim calcmode="lin" valueType="num">
                                      <p:cBhvr additive="base">
                                        <p:cTn id="15"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65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anim calcmode="lin" valueType="num">
                                      <p:cBhvr additive="base">
                                        <p:cTn id="19"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6563">
                                            <p:txEl>
                                              <p:pRg st="5" end="5"/>
                                            </p:txEl>
                                          </p:spTgt>
                                        </p:tgtEl>
                                        <p:attrNameLst>
                                          <p:attrName>style.visibility</p:attrName>
                                        </p:attrNameLst>
                                      </p:cBhvr>
                                      <p:to>
                                        <p:strVal val="visible"/>
                                      </p:to>
                                    </p:set>
                                    <p:anim calcmode="lin" valueType="num">
                                      <p:cBhvr additive="base">
                                        <p:cTn id="23"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5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6563">
                                            <p:txEl>
                                              <p:pRg st="6" end="6"/>
                                            </p:txEl>
                                          </p:spTgt>
                                        </p:tgtEl>
                                        <p:attrNameLst>
                                          <p:attrName>style.visibility</p:attrName>
                                        </p:attrNameLst>
                                      </p:cBhvr>
                                      <p:to>
                                        <p:strVal val="visible"/>
                                      </p:to>
                                    </p:set>
                                    <p:anim calcmode="lin" valueType="num">
                                      <p:cBhvr additive="base">
                                        <p:cTn id="27"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5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6563">
                                            <p:txEl>
                                              <p:pRg st="7" end="7"/>
                                            </p:txEl>
                                          </p:spTgt>
                                        </p:tgtEl>
                                        <p:attrNameLst>
                                          <p:attrName>style.visibility</p:attrName>
                                        </p:attrNameLst>
                                      </p:cBhvr>
                                      <p:to>
                                        <p:strVal val="visible"/>
                                      </p:to>
                                    </p:set>
                                    <p:anim calcmode="lin" valueType="num">
                                      <p:cBhvr additive="base">
                                        <p:cTn id="31" dur="500" fill="hold"/>
                                        <p:tgtEl>
                                          <p:spTgt spid="665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6563">
                                            <p:txEl>
                                              <p:pRg st="8" end="8"/>
                                            </p:txEl>
                                          </p:spTgt>
                                        </p:tgtEl>
                                        <p:attrNameLst>
                                          <p:attrName>style.visibility</p:attrName>
                                        </p:attrNameLst>
                                      </p:cBhvr>
                                      <p:to>
                                        <p:strVal val="visible"/>
                                      </p:to>
                                    </p:set>
                                    <p:anim calcmode="lin" valueType="num">
                                      <p:cBhvr additive="base">
                                        <p:cTn id="35" dur="500" fill="hold"/>
                                        <p:tgtEl>
                                          <p:spTgt spid="665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656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6563">
                                            <p:txEl>
                                              <p:pRg st="9" end="9"/>
                                            </p:txEl>
                                          </p:spTgt>
                                        </p:tgtEl>
                                        <p:attrNameLst>
                                          <p:attrName>style.visibility</p:attrName>
                                        </p:attrNameLst>
                                      </p:cBhvr>
                                      <p:to>
                                        <p:strVal val="visible"/>
                                      </p:to>
                                    </p:set>
                                    <p:anim calcmode="lin" valueType="num">
                                      <p:cBhvr additive="base">
                                        <p:cTn id="39" dur="500" fill="hold"/>
                                        <p:tgtEl>
                                          <p:spTgt spid="6656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656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6563">
                                            <p:txEl>
                                              <p:pRg st="10" end="10"/>
                                            </p:txEl>
                                          </p:spTgt>
                                        </p:tgtEl>
                                        <p:attrNameLst>
                                          <p:attrName>style.visibility</p:attrName>
                                        </p:attrNameLst>
                                      </p:cBhvr>
                                      <p:to>
                                        <p:strVal val="visible"/>
                                      </p:to>
                                    </p:set>
                                    <p:anim calcmode="lin" valueType="num">
                                      <p:cBhvr additive="base">
                                        <p:cTn id="45" dur="500" fill="hold"/>
                                        <p:tgtEl>
                                          <p:spTgt spid="6656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656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6563">
                                            <p:txEl>
                                              <p:pRg st="11" end="11"/>
                                            </p:txEl>
                                          </p:spTgt>
                                        </p:tgtEl>
                                        <p:attrNameLst>
                                          <p:attrName>style.visibility</p:attrName>
                                        </p:attrNameLst>
                                      </p:cBhvr>
                                      <p:to>
                                        <p:strVal val="visible"/>
                                      </p:to>
                                    </p:set>
                                    <p:anim calcmode="lin" valueType="num">
                                      <p:cBhvr additive="base">
                                        <p:cTn id="49" dur="500" fill="hold"/>
                                        <p:tgtEl>
                                          <p:spTgt spid="6656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56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6563">
                                            <p:txEl>
                                              <p:pRg st="12" end="12"/>
                                            </p:txEl>
                                          </p:spTgt>
                                        </p:tgtEl>
                                        <p:attrNameLst>
                                          <p:attrName>style.visibility</p:attrName>
                                        </p:attrNameLst>
                                      </p:cBhvr>
                                      <p:to>
                                        <p:strVal val="visible"/>
                                      </p:to>
                                    </p:set>
                                    <p:anim calcmode="lin" valueType="num">
                                      <p:cBhvr additive="base">
                                        <p:cTn id="53" dur="500" fill="hold"/>
                                        <p:tgtEl>
                                          <p:spTgt spid="6656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656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6563">
                                            <p:txEl>
                                              <p:pRg st="13" end="13"/>
                                            </p:txEl>
                                          </p:spTgt>
                                        </p:tgtEl>
                                        <p:attrNameLst>
                                          <p:attrName>style.visibility</p:attrName>
                                        </p:attrNameLst>
                                      </p:cBhvr>
                                      <p:to>
                                        <p:strVal val="visible"/>
                                      </p:to>
                                    </p:set>
                                    <p:anim calcmode="lin" valueType="num">
                                      <p:cBhvr additive="base">
                                        <p:cTn id="57" dur="500" fill="hold"/>
                                        <p:tgtEl>
                                          <p:spTgt spid="6656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656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6563">
                                            <p:txEl>
                                              <p:pRg st="14" end="14"/>
                                            </p:txEl>
                                          </p:spTgt>
                                        </p:tgtEl>
                                        <p:attrNameLst>
                                          <p:attrName>style.visibility</p:attrName>
                                        </p:attrNameLst>
                                      </p:cBhvr>
                                      <p:to>
                                        <p:strVal val="visible"/>
                                      </p:to>
                                    </p:set>
                                    <p:anim calcmode="lin" valueType="num">
                                      <p:cBhvr additive="base">
                                        <p:cTn id="63" dur="500" fill="hold"/>
                                        <p:tgtEl>
                                          <p:spTgt spid="6656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656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6563">
                                            <p:txEl>
                                              <p:pRg st="15" end="15"/>
                                            </p:txEl>
                                          </p:spTgt>
                                        </p:tgtEl>
                                        <p:attrNameLst>
                                          <p:attrName>style.visibility</p:attrName>
                                        </p:attrNameLst>
                                      </p:cBhvr>
                                      <p:to>
                                        <p:strVal val="visible"/>
                                      </p:to>
                                    </p:set>
                                    <p:anim calcmode="lin" valueType="num">
                                      <p:cBhvr additive="base">
                                        <p:cTn id="67" dur="500" fill="hold"/>
                                        <p:tgtEl>
                                          <p:spTgt spid="6656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6563">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6563">
                                            <p:txEl>
                                              <p:pRg st="16" end="16"/>
                                            </p:txEl>
                                          </p:spTgt>
                                        </p:tgtEl>
                                        <p:attrNameLst>
                                          <p:attrName>style.visibility</p:attrName>
                                        </p:attrNameLst>
                                      </p:cBhvr>
                                      <p:to>
                                        <p:strVal val="visible"/>
                                      </p:to>
                                    </p:set>
                                    <p:anim calcmode="lin" valueType="num">
                                      <p:cBhvr additive="base">
                                        <p:cTn id="71" dur="500" fill="hold"/>
                                        <p:tgtEl>
                                          <p:spTgt spid="66563">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656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250825" y="1052513"/>
            <a:ext cx="8642350" cy="5329237"/>
          </a:xfrm>
        </p:spPr>
        <p:txBody>
          <a:bodyPr/>
          <a:lstStyle/>
          <a:p>
            <a:pPr eaLnBrk="1" hangingPunct="1">
              <a:lnSpc>
                <a:spcPct val="90000"/>
              </a:lnSpc>
              <a:buFontTx/>
              <a:buNone/>
            </a:pPr>
            <a:r>
              <a:rPr lang="en-US" altLang="zh-CN" b="1" dirty="0" smtClean="0">
                <a:solidFill>
                  <a:srgbClr val="0000CC"/>
                </a:solidFill>
              </a:rPr>
              <a:t>2</a:t>
            </a:r>
            <a:r>
              <a:rPr lang="zh-CN" altLang="en-US" b="1" dirty="0" smtClean="0">
                <a:solidFill>
                  <a:srgbClr val="0000CC"/>
                </a:solidFill>
              </a:rPr>
              <a:t>、使用构造函数初始化列表的注意</a:t>
            </a:r>
            <a:endParaRPr lang="zh-CN" altLang="en-US" b="1" dirty="0" smtClean="0">
              <a:solidFill>
                <a:srgbClr val="0000CC"/>
              </a:solidFill>
            </a:endParaRPr>
          </a:p>
          <a:p>
            <a:pPr eaLnBrk="1" hangingPunct="1">
              <a:lnSpc>
                <a:spcPct val="90000"/>
              </a:lnSpc>
              <a:buFontTx/>
              <a:buNone/>
            </a:pPr>
            <a:r>
              <a:rPr lang="zh-CN" altLang="en-US" sz="2400" b="1" dirty="0" smtClean="0">
                <a:solidFill>
                  <a:srgbClr val="FF0000"/>
                </a:solidFill>
              </a:rPr>
              <a:t>① 构造函数初始化列表的执行次序</a:t>
            </a:r>
            <a:endParaRPr lang="en-US" altLang="zh-CN" sz="2400" b="1" dirty="0" smtClean="0">
              <a:solidFill>
                <a:srgbClr val="FF0000"/>
              </a:solidFill>
            </a:endParaRPr>
          </a:p>
          <a:p>
            <a:pPr lvl="1" eaLnBrk="1" hangingPunct="1">
              <a:lnSpc>
                <a:spcPct val="90000"/>
              </a:lnSpc>
            </a:pPr>
            <a:r>
              <a:rPr lang="zh-CN" altLang="en-US" sz="2400" b="1" dirty="0" smtClean="0"/>
              <a:t>初始化列表中成员初始化次序与它们在</a:t>
            </a:r>
            <a:r>
              <a:rPr lang="zh-CN" altLang="en-US" sz="2400" b="1" dirty="0" smtClean="0">
                <a:solidFill>
                  <a:srgbClr val="FF0000"/>
                </a:solidFill>
              </a:rPr>
              <a:t>类中的声明次序</a:t>
            </a:r>
            <a:r>
              <a:rPr lang="zh-CN" altLang="en-US" sz="2400" b="1" dirty="0" smtClean="0"/>
              <a:t>相同，与</a:t>
            </a:r>
            <a:r>
              <a:rPr lang="zh-CN" altLang="en-US" sz="2400" b="1" dirty="0" smtClean="0">
                <a:solidFill>
                  <a:srgbClr val="0000CC"/>
                </a:solidFill>
              </a:rPr>
              <a:t>初始列表中的次序无关</a:t>
            </a:r>
            <a:r>
              <a:rPr lang="zh-CN" altLang="en-US" sz="2400" b="1" dirty="0" smtClean="0"/>
              <a:t>。对</a:t>
            </a:r>
            <a:r>
              <a:rPr lang="en-US" altLang="zh-CN" sz="2400" b="1" dirty="0" err="1" smtClean="0"/>
              <a:t>Tdate</a:t>
            </a:r>
            <a:r>
              <a:rPr lang="zh-CN" altLang="en-US" sz="2400" b="1" dirty="0" smtClean="0"/>
              <a:t>类而言，下面</a:t>
            </a:r>
            <a:r>
              <a:rPr lang="en-US" altLang="zh-CN" sz="2400" b="1" dirty="0" smtClean="0"/>
              <a:t>3</a:t>
            </a:r>
            <a:r>
              <a:rPr lang="zh-CN" altLang="en-US" sz="2400" b="1" dirty="0" smtClean="0"/>
              <a:t>个构造函数</a:t>
            </a:r>
            <a:r>
              <a:rPr lang="zh-CN" altLang="en-US" sz="2400" b="1" dirty="0" smtClean="0">
                <a:solidFill>
                  <a:srgbClr val="FF0000"/>
                </a:solidFill>
              </a:rPr>
              <a:t>完全相同</a:t>
            </a:r>
            <a:r>
              <a:rPr lang="zh-CN" altLang="en-US" sz="2400" b="1" dirty="0" smtClean="0"/>
              <a:t>。</a:t>
            </a:r>
            <a:endParaRPr lang="zh-CN" altLang="en-US" sz="2400" b="1" dirty="0" smtClean="0"/>
          </a:p>
          <a:p>
            <a:pPr lvl="1" eaLnBrk="1" hangingPunct="1">
              <a:lnSpc>
                <a:spcPct val="90000"/>
              </a:lnSpc>
              <a:buFontTx/>
              <a:buNone/>
            </a:pPr>
            <a:r>
              <a:rPr lang="en-US" altLang="zh-CN" sz="2400" b="1" dirty="0" err="1" smtClean="0">
                <a:solidFill>
                  <a:srgbClr val="0000CC"/>
                </a:solidFill>
              </a:rPr>
              <a:t>Tdate</a:t>
            </a:r>
            <a:r>
              <a:rPr lang="en-US" altLang="zh-CN" sz="2400" b="1" dirty="0" smtClean="0">
                <a:solidFill>
                  <a:srgbClr val="0000CC"/>
                </a:solidFill>
              </a:rPr>
              <a:t>::</a:t>
            </a:r>
            <a:r>
              <a:rPr lang="en-US" altLang="zh-CN" sz="2400" b="1" dirty="0" err="1" smtClean="0">
                <a:solidFill>
                  <a:srgbClr val="0000CC"/>
                </a:solidFill>
              </a:rPr>
              <a:t>Tdate</a:t>
            </a:r>
            <a:r>
              <a:rPr lang="en-US" altLang="zh-CN" sz="2400" b="1" dirty="0" smtClean="0">
                <a:solidFill>
                  <a:srgbClr val="0000CC"/>
                </a:solidFill>
              </a:rPr>
              <a:t>(</a:t>
            </a:r>
            <a:r>
              <a:rPr lang="en-US" altLang="zh-CN" sz="2400" b="1" dirty="0" err="1" smtClean="0">
                <a:solidFill>
                  <a:srgbClr val="0000CC"/>
                </a:solidFill>
              </a:rPr>
              <a:t>int</a:t>
            </a:r>
            <a:r>
              <a:rPr lang="en-US" altLang="zh-CN" sz="2400" b="1" dirty="0" smtClean="0">
                <a:solidFill>
                  <a:srgbClr val="0000CC"/>
                </a:solidFill>
              </a:rPr>
              <a:t> </a:t>
            </a:r>
            <a:r>
              <a:rPr lang="en-US" altLang="zh-CN" sz="2400" b="1" dirty="0" err="1" smtClean="0">
                <a:solidFill>
                  <a:srgbClr val="0000CC"/>
                </a:solidFill>
              </a:rPr>
              <a:t>m,int</a:t>
            </a:r>
            <a:r>
              <a:rPr lang="en-US" altLang="zh-CN" sz="2400" b="1" dirty="0" smtClean="0">
                <a:solidFill>
                  <a:srgbClr val="0000CC"/>
                </a:solidFill>
              </a:rPr>
              <a:t> </a:t>
            </a:r>
            <a:r>
              <a:rPr lang="en-US" altLang="zh-CN" sz="2400" b="1" dirty="0" err="1" smtClean="0">
                <a:solidFill>
                  <a:srgbClr val="0000CC"/>
                </a:solidFill>
              </a:rPr>
              <a:t>d,int</a:t>
            </a:r>
            <a:r>
              <a:rPr lang="en-US" altLang="zh-CN" sz="2400" b="1" dirty="0" smtClean="0">
                <a:solidFill>
                  <a:srgbClr val="0000CC"/>
                </a:solidFill>
              </a:rPr>
              <a:t> y)</a:t>
            </a:r>
            <a:endParaRPr lang="en-US" altLang="zh-CN" sz="2400" b="1" dirty="0" smtClean="0">
              <a:solidFill>
                <a:srgbClr val="0000CC"/>
              </a:solidFill>
            </a:endParaRPr>
          </a:p>
          <a:p>
            <a:pPr lvl="1" eaLnBrk="1" hangingPunct="1">
              <a:lnSpc>
                <a:spcPct val="90000"/>
              </a:lnSpc>
              <a:buFontTx/>
              <a:buNone/>
            </a:pPr>
            <a:r>
              <a:rPr lang="en-US" altLang="zh-CN" sz="2400" b="1" dirty="0" smtClean="0">
                <a:solidFill>
                  <a:srgbClr val="0000CC"/>
                </a:solidFill>
              </a:rPr>
              <a:t>                      :</a:t>
            </a:r>
            <a:r>
              <a:rPr lang="en-US" altLang="zh-CN" sz="2400" b="1" dirty="0" smtClean="0">
                <a:solidFill>
                  <a:srgbClr val="FF0000"/>
                </a:solidFill>
              </a:rPr>
              <a:t>month(m)</a:t>
            </a:r>
            <a:r>
              <a:rPr lang="en-US" altLang="zh-CN" sz="2400" b="1" dirty="0" smtClean="0">
                <a:solidFill>
                  <a:srgbClr val="0000CC"/>
                </a:solidFill>
              </a:rPr>
              <a:t>,day(d),year(y){}</a:t>
            </a:r>
            <a:endParaRPr lang="en-US" altLang="zh-CN" sz="2400" b="1" dirty="0" smtClean="0">
              <a:solidFill>
                <a:srgbClr val="0000CC"/>
              </a:solidFill>
            </a:endParaRPr>
          </a:p>
          <a:p>
            <a:pPr lvl="1" eaLnBrk="1" hangingPunct="1">
              <a:lnSpc>
                <a:spcPct val="90000"/>
              </a:lnSpc>
              <a:buFontTx/>
              <a:buNone/>
            </a:pPr>
            <a:r>
              <a:rPr lang="en-US" altLang="zh-CN" sz="2400" b="1" dirty="0" err="1" smtClean="0">
                <a:solidFill>
                  <a:srgbClr val="0000CC"/>
                </a:solidFill>
              </a:rPr>
              <a:t>Tdate</a:t>
            </a:r>
            <a:r>
              <a:rPr lang="en-US" altLang="zh-CN" sz="2400" b="1" dirty="0" smtClean="0">
                <a:solidFill>
                  <a:srgbClr val="0000CC"/>
                </a:solidFill>
              </a:rPr>
              <a:t>::</a:t>
            </a:r>
            <a:r>
              <a:rPr lang="en-US" altLang="zh-CN" sz="2400" b="1" dirty="0" err="1" smtClean="0">
                <a:solidFill>
                  <a:srgbClr val="0000CC"/>
                </a:solidFill>
              </a:rPr>
              <a:t>Tdate</a:t>
            </a:r>
            <a:r>
              <a:rPr lang="en-US" altLang="zh-CN" sz="2400" b="1" dirty="0" smtClean="0">
                <a:solidFill>
                  <a:srgbClr val="0000CC"/>
                </a:solidFill>
              </a:rPr>
              <a:t>(</a:t>
            </a:r>
            <a:r>
              <a:rPr lang="en-US" altLang="zh-CN" sz="2400" b="1" dirty="0" err="1" smtClean="0">
                <a:solidFill>
                  <a:srgbClr val="0000CC"/>
                </a:solidFill>
              </a:rPr>
              <a:t>int</a:t>
            </a:r>
            <a:r>
              <a:rPr lang="en-US" altLang="zh-CN" sz="2400" b="1" dirty="0" smtClean="0">
                <a:solidFill>
                  <a:srgbClr val="0000CC"/>
                </a:solidFill>
              </a:rPr>
              <a:t> </a:t>
            </a:r>
            <a:r>
              <a:rPr lang="en-US" altLang="zh-CN" sz="2400" b="1" dirty="0" err="1" smtClean="0">
                <a:solidFill>
                  <a:srgbClr val="0000CC"/>
                </a:solidFill>
              </a:rPr>
              <a:t>m,int</a:t>
            </a:r>
            <a:r>
              <a:rPr lang="en-US" altLang="zh-CN" sz="2400" b="1" dirty="0" smtClean="0">
                <a:solidFill>
                  <a:srgbClr val="0000CC"/>
                </a:solidFill>
              </a:rPr>
              <a:t> </a:t>
            </a:r>
            <a:r>
              <a:rPr lang="en-US" altLang="zh-CN" sz="2400" b="1" dirty="0" err="1" smtClean="0">
                <a:solidFill>
                  <a:srgbClr val="0000CC"/>
                </a:solidFill>
              </a:rPr>
              <a:t>d,int</a:t>
            </a:r>
            <a:r>
              <a:rPr lang="en-US" altLang="zh-CN" sz="2400" b="1" dirty="0" smtClean="0">
                <a:solidFill>
                  <a:srgbClr val="0000CC"/>
                </a:solidFill>
              </a:rPr>
              <a:t> y)</a:t>
            </a:r>
            <a:endParaRPr lang="en-US" altLang="zh-CN" sz="2400" b="1" dirty="0" smtClean="0">
              <a:solidFill>
                <a:srgbClr val="0000CC"/>
              </a:solidFill>
            </a:endParaRPr>
          </a:p>
          <a:p>
            <a:pPr lvl="1" eaLnBrk="1" hangingPunct="1">
              <a:lnSpc>
                <a:spcPct val="90000"/>
              </a:lnSpc>
              <a:buFontTx/>
              <a:buNone/>
            </a:pPr>
            <a:r>
              <a:rPr lang="en-US" altLang="zh-CN" sz="2400" b="1" dirty="0" smtClean="0">
                <a:solidFill>
                  <a:srgbClr val="0000CC"/>
                </a:solidFill>
              </a:rPr>
              <a:t>                      :year(y),</a:t>
            </a:r>
            <a:r>
              <a:rPr lang="en-US" altLang="zh-CN" sz="2400" b="1" dirty="0" smtClean="0">
                <a:solidFill>
                  <a:srgbClr val="FF0000"/>
                </a:solidFill>
              </a:rPr>
              <a:t>month(m)</a:t>
            </a:r>
            <a:r>
              <a:rPr lang="en-US" altLang="zh-CN" sz="2400" b="1" dirty="0" smtClean="0">
                <a:solidFill>
                  <a:srgbClr val="0000CC"/>
                </a:solidFill>
              </a:rPr>
              <a:t>,day(d){}</a:t>
            </a:r>
            <a:endParaRPr lang="en-US" altLang="zh-CN" sz="2400" b="1" dirty="0" smtClean="0">
              <a:solidFill>
                <a:srgbClr val="0000CC"/>
              </a:solidFill>
            </a:endParaRPr>
          </a:p>
          <a:p>
            <a:pPr lvl="1" eaLnBrk="1" hangingPunct="1">
              <a:lnSpc>
                <a:spcPct val="90000"/>
              </a:lnSpc>
              <a:buFontTx/>
              <a:buNone/>
            </a:pPr>
            <a:r>
              <a:rPr lang="en-US" altLang="zh-CN" sz="2400" b="1" dirty="0" err="1" smtClean="0">
                <a:solidFill>
                  <a:srgbClr val="0000CC"/>
                </a:solidFill>
              </a:rPr>
              <a:t>Tdate</a:t>
            </a:r>
            <a:r>
              <a:rPr lang="en-US" altLang="zh-CN" sz="2400" b="1" dirty="0" smtClean="0">
                <a:solidFill>
                  <a:srgbClr val="0000CC"/>
                </a:solidFill>
              </a:rPr>
              <a:t>::</a:t>
            </a:r>
            <a:r>
              <a:rPr lang="en-US" altLang="zh-CN" sz="2400" b="1" dirty="0" err="1" smtClean="0">
                <a:solidFill>
                  <a:srgbClr val="0000CC"/>
                </a:solidFill>
              </a:rPr>
              <a:t>Tdate</a:t>
            </a:r>
            <a:r>
              <a:rPr lang="en-US" altLang="zh-CN" sz="2400" b="1" dirty="0" smtClean="0">
                <a:solidFill>
                  <a:srgbClr val="0000CC"/>
                </a:solidFill>
              </a:rPr>
              <a:t>(</a:t>
            </a:r>
            <a:r>
              <a:rPr lang="en-US" altLang="zh-CN" sz="2400" b="1" dirty="0" err="1" smtClean="0">
                <a:solidFill>
                  <a:srgbClr val="0000CC"/>
                </a:solidFill>
              </a:rPr>
              <a:t>int</a:t>
            </a:r>
            <a:r>
              <a:rPr lang="en-US" altLang="zh-CN" sz="2400" b="1" dirty="0" smtClean="0">
                <a:solidFill>
                  <a:srgbClr val="0000CC"/>
                </a:solidFill>
              </a:rPr>
              <a:t> </a:t>
            </a:r>
            <a:r>
              <a:rPr lang="en-US" altLang="zh-CN" sz="2400" b="1" dirty="0" err="1" smtClean="0">
                <a:solidFill>
                  <a:srgbClr val="0000CC"/>
                </a:solidFill>
              </a:rPr>
              <a:t>m,int</a:t>
            </a:r>
            <a:r>
              <a:rPr lang="en-US" altLang="zh-CN" sz="2400" b="1" dirty="0" smtClean="0">
                <a:solidFill>
                  <a:srgbClr val="0000CC"/>
                </a:solidFill>
              </a:rPr>
              <a:t> </a:t>
            </a:r>
            <a:r>
              <a:rPr lang="en-US" altLang="zh-CN" sz="2400" b="1" dirty="0" err="1" smtClean="0">
                <a:solidFill>
                  <a:srgbClr val="0000CC"/>
                </a:solidFill>
              </a:rPr>
              <a:t>d,int</a:t>
            </a:r>
            <a:r>
              <a:rPr lang="en-US" altLang="zh-CN" sz="2400" b="1" dirty="0" smtClean="0">
                <a:solidFill>
                  <a:srgbClr val="0000CC"/>
                </a:solidFill>
              </a:rPr>
              <a:t> y)</a:t>
            </a:r>
            <a:endParaRPr lang="en-US" altLang="zh-CN" sz="2400" b="1" dirty="0" smtClean="0">
              <a:solidFill>
                <a:srgbClr val="0000CC"/>
              </a:solidFill>
            </a:endParaRPr>
          </a:p>
          <a:p>
            <a:pPr lvl="1" eaLnBrk="1" hangingPunct="1">
              <a:lnSpc>
                <a:spcPct val="90000"/>
              </a:lnSpc>
              <a:buFontTx/>
              <a:buNone/>
            </a:pPr>
            <a:r>
              <a:rPr lang="en-US" altLang="zh-CN" sz="2400" b="1" dirty="0" smtClean="0">
                <a:solidFill>
                  <a:srgbClr val="0000CC"/>
                </a:solidFill>
              </a:rPr>
              <a:t>                      :day(d),year(y),</a:t>
            </a:r>
            <a:r>
              <a:rPr lang="en-US" altLang="zh-CN" sz="2400" b="1" dirty="0" smtClean="0">
                <a:solidFill>
                  <a:srgbClr val="FF0000"/>
                </a:solidFill>
              </a:rPr>
              <a:t>month(m)</a:t>
            </a:r>
            <a:r>
              <a:rPr lang="en-US" altLang="zh-CN" sz="2400" b="1" dirty="0" smtClean="0">
                <a:solidFill>
                  <a:srgbClr val="0000CC"/>
                </a:solidFill>
              </a:rPr>
              <a:t>{}</a:t>
            </a:r>
            <a:endParaRPr lang="en-US" altLang="zh-CN" sz="2400" b="1" dirty="0" smtClean="0">
              <a:solidFill>
                <a:srgbClr val="0000CC"/>
              </a:solidFill>
            </a:endParaRPr>
          </a:p>
          <a:p>
            <a:pPr lvl="1" eaLnBrk="1" hangingPunct="1">
              <a:lnSpc>
                <a:spcPct val="90000"/>
              </a:lnSpc>
            </a:pPr>
            <a:r>
              <a:rPr lang="zh-CN" altLang="en-US" sz="2000" b="1" dirty="0" smtClean="0"/>
              <a:t>尽管三个构造函数初始化列表中的</a:t>
            </a:r>
            <a:r>
              <a:rPr lang="en-US" altLang="zh-CN" sz="2000" b="1" dirty="0" smtClean="0"/>
              <a:t>month</a:t>
            </a:r>
            <a:r>
              <a:rPr lang="zh-CN" altLang="en-US" sz="2000" b="1" dirty="0" smtClean="0"/>
              <a:t>、</a:t>
            </a:r>
            <a:r>
              <a:rPr lang="en-US" altLang="zh-CN" sz="2000" b="1" dirty="0" smtClean="0"/>
              <a:t>day</a:t>
            </a:r>
            <a:r>
              <a:rPr lang="zh-CN" altLang="en-US" sz="2000" b="1" dirty="0" smtClean="0"/>
              <a:t>和</a:t>
            </a:r>
            <a:r>
              <a:rPr lang="en-US" altLang="zh-CN" sz="2000" b="1" dirty="0" smtClean="0"/>
              <a:t>year</a:t>
            </a:r>
            <a:r>
              <a:rPr lang="zh-CN" altLang="en-US" sz="2000" b="1" dirty="0" smtClean="0"/>
              <a:t>的次序不同，但它们都是按照</a:t>
            </a:r>
            <a:r>
              <a:rPr lang="en-US" altLang="zh-CN" sz="2000" b="1" dirty="0" err="1" smtClean="0">
                <a:solidFill>
                  <a:srgbClr val="FF3300"/>
                </a:solidFill>
              </a:rPr>
              <a:t>month→day→year</a:t>
            </a:r>
            <a:r>
              <a:rPr lang="zh-CN" altLang="en-US" sz="2000" b="1" dirty="0" smtClean="0"/>
              <a:t>的次序初始化的，这个次序是其在</a:t>
            </a:r>
            <a:r>
              <a:rPr lang="en-US" altLang="zh-CN" sz="2000" b="1" dirty="0" err="1" smtClean="0"/>
              <a:t>Tdate</a:t>
            </a:r>
            <a:r>
              <a:rPr lang="zh-CN" altLang="en-US" sz="2000" b="1" dirty="0" smtClean="0"/>
              <a:t>中的声明次序。</a:t>
            </a:r>
            <a:r>
              <a:rPr lang="zh-CN" altLang="en-US" sz="2000" dirty="0" smtClean="0"/>
              <a:t> </a:t>
            </a:r>
            <a:endParaRPr lang="zh-CN" altLang="en-US" sz="2000" dirty="0" smtClean="0"/>
          </a:p>
        </p:txBody>
      </p:sp>
      <p:sp>
        <p:nvSpPr>
          <p:cNvPr id="99330" name="Rectangle 2"/>
          <p:cNvSpPr>
            <a:spLocks noGrp="1" noChangeArrowheads="1"/>
          </p:cNvSpPr>
          <p:nvPr>
            <p:ph type="title"/>
          </p:nvPr>
        </p:nvSpPr>
        <p:spPr>
          <a:xfrm>
            <a:off x="457200" y="73025"/>
            <a:ext cx="8229600" cy="811213"/>
          </a:xfrm>
        </p:spPr>
        <p:txBody>
          <a:bodyPr/>
          <a:lstStyle/>
          <a:p>
            <a:pPr eaLnBrk="1" hangingPunct="1"/>
            <a:r>
              <a:rPr lang="en-US" altLang="zh-CN" smtClean="0"/>
              <a:t>3.6.4 </a:t>
            </a:r>
            <a:r>
              <a:rPr lang="zh-CN" altLang="en-US" smtClean="0"/>
              <a:t>构造</a:t>
            </a:r>
            <a:r>
              <a:rPr lang="zh-CN" altLang="en-US" b="1" smtClean="0">
                <a:solidFill>
                  <a:srgbClr val="FF3300"/>
                </a:solidFill>
              </a:rPr>
              <a:t>函数与初始化列表</a:t>
            </a:r>
            <a:endParaRPr lang="zh-CN" altLang="en-US"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 calcmode="lin" valueType="num">
                                      <p:cBhvr additive="base">
                                        <p:cTn id="13"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anim calcmode="lin" valueType="num">
                                      <p:cBhvr additive="base">
                                        <p:cTn id="19"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 calcmode="lin" valueType="num">
                                      <p:cBhvr additive="base">
                                        <p:cTn id="25"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6563">
                                            <p:txEl>
                                              <p:pRg st="5" end="5"/>
                                            </p:txEl>
                                          </p:spTgt>
                                        </p:tgtEl>
                                        <p:attrNameLst>
                                          <p:attrName>style.visibility</p:attrName>
                                        </p:attrNameLst>
                                      </p:cBhvr>
                                      <p:to>
                                        <p:strVal val="visible"/>
                                      </p:to>
                                    </p:set>
                                    <p:anim calcmode="lin" valueType="num">
                                      <p:cBhvr additive="base">
                                        <p:cTn id="29"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656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563">
                                            <p:txEl>
                                              <p:pRg st="6" end="6"/>
                                            </p:txEl>
                                          </p:spTgt>
                                        </p:tgtEl>
                                        <p:attrNameLst>
                                          <p:attrName>style.visibility</p:attrName>
                                        </p:attrNameLst>
                                      </p:cBhvr>
                                      <p:to>
                                        <p:strVal val="visible"/>
                                      </p:to>
                                    </p:set>
                                    <p:anim calcmode="lin" valueType="num">
                                      <p:cBhvr additive="base">
                                        <p:cTn id="33"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656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6563">
                                            <p:txEl>
                                              <p:pRg st="7" end="7"/>
                                            </p:txEl>
                                          </p:spTgt>
                                        </p:tgtEl>
                                        <p:attrNameLst>
                                          <p:attrName>style.visibility</p:attrName>
                                        </p:attrNameLst>
                                      </p:cBhvr>
                                      <p:to>
                                        <p:strVal val="visible"/>
                                      </p:to>
                                    </p:set>
                                    <p:anim calcmode="lin" valueType="num">
                                      <p:cBhvr additive="base">
                                        <p:cTn id="37" dur="500" fill="hold"/>
                                        <p:tgtEl>
                                          <p:spTgt spid="6656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6563">
                                            <p:txEl>
                                              <p:pRg st="8" end="8"/>
                                            </p:txEl>
                                          </p:spTgt>
                                        </p:tgtEl>
                                        <p:attrNameLst>
                                          <p:attrName>style.visibility</p:attrName>
                                        </p:attrNameLst>
                                      </p:cBhvr>
                                      <p:to>
                                        <p:strVal val="visible"/>
                                      </p:to>
                                    </p:set>
                                    <p:anim calcmode="lin" valueType="num">
                                      <p:cBhvr additive="base">
                                        <p:cTn id="41" dur="500" fill="hold"/>
                                        <p:tgtEl>
                                          <p:spTgt spid="6656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65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6563">
                                            <p:txEl>
                                              <p:pRg st="9" end="9"/>
                                            </p:txEl>
                                          </p:spTgt>
                                        </p:tgtEl>
                                        <p:attrNameLst>
                                          <p:attrName>style.visibility</p:attrName>
                                        </p:attrNameLst>
                                      </p:cBhvr>
                                      <p:to>
                                        <p:strVal val="visible"/>
                                      </p:to>
                                    </p:set>
                                    <p:anim calcmode="lin" valueType="num">
                                      <p:cBhvr additive="base">
                                        <p:cTn id="47" dur="500" fill="hold"/>
                                        <p:tgtEl>
                                          <p:spTgt spid="6656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65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290513" y="1196975"/>
            <a:ext cx="8766175" cy="4899025"/>
          </a:xfrm>
        </p:spPr>
        <p:txBody>
          <a:bodyPr/>
          <a:lstStyle/>
          <a:p>
            <a:pPr marL="0" indent="0">
              <a:buFontTx/>
              <a:buNone/>
              <a:defRPr/>
            </a:pPr>
            <a:r>
              <a:rPr lang="zh-CN" altLang="zh-CN" sz="2800" b="1" dirty="0">
                <a:solidFill>
                  <a:srgbClr val="FF0000"/>
                </a:solidFill>
              </a:rPr>
              <a:t>② 构造函数初始化列表的执行时间。</a:t>
            </a:r>
            <a:endParaRPr lang="en-US" altLang="zh-CN" sz="2800" b="1" dirty="0">
              <a:solidFill>
                <a:srgbClr val="FF0000"/>
              </a:solidFill>
            </a:endParaRPr>
          </a:p>
          <a:p>
            <a:pPr lvl="1">
              <a:defRPr/>
            </a:pPr>
            <a:r>
              <a:rPr lang="zh-CN" altLang="zh-CN" b="1" dirty="0"/>
              <a:t>如果数据成员有类内初始值，则执行次序为：</a:t>
            </a:r>
            <a:endParaRPr lang="zh-CN" altLang="zh-CN" b="1" dirty="0"/>
          </a:p>
          <a:p>
            <a:pPr marL="457200" lvl="1" indent="0">
              <a:lnSpc>
                <a:spcPct val="200000"/>
              </a:lnSpc>
              <a:buFontTx/>
              <a:buNone/>
              <a:defRPr/>
            </a:pPr>
            <a:r>
              <a:rPr lang="zh-CN" altLang="zh-CN" sz="2400" b="1" dirty="0">
                <a:solidFill>
                  <a:srgbClr val="0000CC"/>
                </a:solidFill>
              </a:rPr>
              <a:t>类内初始值→构造函数初始化列表</a:t>
            </a:r>
            <a:r>
              <a:rPr lang="en-US" altLang="zh-CN" sz="2400" b="1" dirty="0">
                <a:solidFill>
                  <a:srgbClr val="0000CC"/>
                </a:solidFill>
              </a:rPr>
              <a:t>→</a:t>
            </a:r>
            <a:r>
              <a:rPr lang="zh-CN" altLang="zh-CN" sz="2400" b="1" dirty="0">
                <a:solidFill>
                  <a:srgbClr val="0000CC"/>
                </a:solidFill>
              </a:rPr>
              <a:t>构造函数体</a:t>
            </a:r>
            <a:endParaRPr lang="zh-CN" altLang="zh-CN" sz="2400" b="1" dirty="0">
              <a:solidFill>
                <a:srgbClr val="0000CC"/>
              </a:solidFill>
            </a:endParaRPr>
          </a:p>
          <a:p>
            <a:pPr eaLnBrk="1" hangingPunct="1">
              <a:buFontTx/>
              <a:buNone/>
              <a:defRPr/>
            </a:pPr>
            <a:r>
              <a:rPr lang="zh-CN" altLang="en-US" sz="2800" b="1" dirty="0"/>
              <a:t>③</a:t>
            </a:r>
            <a:r>
              <a:rPr lang="zh-CN" altLang="en-US" sz="2800" b="1" dirty="0">
                <a:solidFill>
                  <a:srgbClr val="FF0000"/>
                </a:solidFill>
              </a:rPr>
              <a:t>必须采用初始化列表（或类内初始值）进行初始化的成员</a:t>
            </a:r>
            <a:endParaRPr lang="en-US" altLang="zh-CN" sz="2800" b="1" dirty="0">
              <a:solidFill>
                <a:srgbClr val="FF0000"/>
              </a:solidFill>
            </a:endParaRPr>
          </a:p>
          <a:p>
            <a:pPr lvl="1" eaLnBrk="1" hangingPunct="1">
              <a:defRPr/>
            </a:pPr>
            <a:r>
              <a:rPr lang="zh-CN" altLang="en-US" b="1" dirty="0">
                <a:solidFill>
                  <a:srgbClr val="0000CC"/>
                </a:solidFill>
              </a:rPr>
              <a:t>常量成员，引用成员，类对象成员，派生类构造函数对基类构造函数的调用</a:t>
            </a:r>
            <a:r>
              <a:rPr lang="zh-CN" altLang="en-US" b="1" dirty="0"/>
              <a:t>。</a:t>
            </a:r>
            <a:endParaRPr lang="en-US" altLang="zh-CN" b="1" dirty="0"/>
          </a:p>
          <a:p>
            <a:pPr lvl="1" eaLnBrk="1" hangingPunct="1">
              <a:defRPr/>
            </a:pPr>
            <a:r>
              <a:rPr lang="zh-CN" altLang="en-US" b="1" dirty="0"/>
              <a:t>类内初始化值是</a:t>
            </a:r>
            <a:r>
              <a:rPr lang="en-US" altLang="zh-CN" b="1" dirty="0"/>
              <a:t>C++11</a:t>
            </a:r>
            <a:r>
              <a:rPr lang="zh-CN" altLang="en-US" b="1" dirty="0"/>
              <a:t>标准才有的，</a:t>
            </a:r>
            <a:r>
              <a:rPr lang="zh-CN" altLang="en-US" b="1" dirty="0">
                <a:solidFill>
                  <a:srgbClr val="0000CC"/>
                </a:solidFill>
              </a:rPr>
              <a:t>在</a:t>
            </a:r>
            <a:r>
              <a:rPr lang="en-US" altLang="zh-CN" b="1" dirty="0">
                <a:solidFill>
                  <a:srgbClr val="0000CC"/>
                </a:solidFill>
              </a:rPr>
              <a:t>VC6.0</a:t>
            </a:r>
            <a:r>
              <a:rPr lang="zh-CN" altLang="en-US" b="1" dirty="0">
                <a:solidFill>
                  <a:srgbClr val="0000CC"/>
                </a:solidFill>
              </a:rPr>
              <a:t>中不能用</a:t>
            </a:r>
            <a:endParaRPr lang="zh-CN" altLang="en-US" b="1" dirty="0">
              <a:solidFill>
                <a:srgbClr val="0000CC"/>
              </a:solidFill>
            </a:endParaRPr>
          </a:p>
        </p:txBody>
      </p:sp>
      <p:sp>
        <p:nvSpPr>
          <p:cNvPr id="100354" name="Rectangle 2"/>
          <p:cNvSpPr>
            <a:spLocks noGrp="1" noChangeArrowheads="1"/>
          </p:cNvSpPr>
          <p:nvPr>
            <p:ph type="title"/>
          </p:nvPr>
        </p:nvSpPr>
        <p:spPr>
          <a:xfrm>
            <a:off x="457200" y="73025"/>
            <a:ext cx="8229600" cy="811213"/>
          </a:xfrm>
        </p:spPr>
        <p:txBody>
          <a:bodyPr/>
          <a:lstStyle/>
          <a:p>
            <a:pPr eaLnBrk="1" hangingPunct="1"/>
            <a:r>
              <a:rPr lang="en-US" altLang="zh-CN" smtClean="0"/>
              <a:t>3.6.4 </a:t>
            </a:r>
            <a:r>
              <a:rPr lang="zh-CN" altLang="en-US" smtClean="0"/>
              <a:t>构造</a:t>
            </a:r>
            <a:r>
              <a:rPr lang="zh-CN" altLang="en-US" b="1" smtClean="0">
                <a:solidFill>
                  <a:srgbClr val="FF3300"/>
                </a:solidFill>
              </a:rPr>
              <a:t>函数与初始化列表</a:t>
            </a:r>
            <a:endParaRPr lang="zh-CN" altLang="en-US"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611">
                                            <p:txEl>
                                              <p:pRg st="3" end="3"/>
                                            </p:txEl>
                                          </p:spTgt>
                                        </p:tgtEl>
                                        <p:attrNameLst>
                                          <p:attrName>style.visibility</p:attrName>
                                        </p:attrNameLst>
                                      </p:cBhvr>
                                      <p:to>
                                        <p:strVal val="visible"/>
                                      </p:to>
                                    </p:set>
                                    <p:anim calcmode="lin" valueType="num">
                                      <p:cBhvr additive="base">
                                        <p:cTn id="25" dur="5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6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8611">
                                            <p:txEl>
                                              <p:pRg st="4" end="4"/>
                                            </p:txEl>
                                          </p:spTgt>
                                        </p:tgtEl>
                                        <p:attrNameLst>
                                          <p:attrName>style.visibility</p:attrName>
                                        </p:attrNameLst>
                                      </p:cBhvr>
                                      <p:to>
                                        <p:strVal val="visible"/>
                                      </p:to>
                                    </p:set>
                                    <p:anim calcmode="lin" valueType="num">
                                      <p:cBhvr additive="base">
                                        <p:cTn id="31"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6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8611">
                                            <p:txEl>
                                              <p:pRg st="5" end="5"/>
                                            </p:txEl>
                                          </p:spTgt>
                                        </p:tgtEl>
                                        <p:attrNameLst>
                                          <p:attrName>style.visibility</p:attrName>
                                        </p:attrNameLst>
                                      </p:cBhvr>
                                      <p:to>
                                        <p:strVal val="visible"/>
                                      </p:to>
                                    </p:set>
                                    <p:anim calcmode="lin" valueType="num">
                                      <p:cBhvr additive="base">
                                        <p:cTn id="37" dur="500" fill="hold"/>
                                        <p:tgtEl>
                                          <p:spTgt spid="686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6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457200" y="73025"/>
            <a:ext cx="8229600" cy="811213"/>
          </a:xfrm>
        </p:spPr>
        <p:txBody>
          <a:bodyPr/>
          <a:lstStyle/>
          <a:p>
            <a:r>
              <a:rPr lang="en-US" altLang="zh-CN" b="1" smtClean="0"/>
              <a:t>3.1.1 </a:t>
            </a:r>
            <a:r>
              <a:rPr lang="zh-CN" altLang="zh-CN" b="1" smtClean="0">
                <a:solidFill>
                  <a:srgbClr val="FF0000"/>
                </a:solidFill>
              </a:rPr>
              <a:t>抽象</a:t>
            </a:r>
            <a:endParaRPr lang="zh-CN" altLang="en-US" smtClean="0"/>
          </a:p>
        </p:txBody>
      </p:sp>
      <p:graphicFrame>
        <p:nvGraphicFramePr>
          <p:cNvPr id="14" name="内容占位符 13"/>
          <p:cNvGraphicFramePr>
            <a:graphicFrameLocks noGrp="1"/>
          </p:cNvGraphicFramePr>
          <p:nvPr>
            <p:ph idx="1"/>
            <p:custDataLst>
              <p:tags r:id="rId1"/>
            </p:custDataLst>
          </p:nvPr>
        </p:nvGraphicFramePr>
        <p:xfrm>
          <a:off x="179388" y="1736725"/>
          <a:ext cx="8507095" cy="1593215"/>
        </p:xfrm>
        <a:graphic>
          <a:graphicData uri="http://schemas.openxmlformats.org/drawingml/2006/table">
            <a:tbl>
              <a:tblPr firstRow="1" firstCol="1" bandRow="1"/>
              <a:tblGrid>
                <a:gridCol w="1988185"/>
                <a:gridCol w="6518910"/>
              </a:tblGrid>
              <a:tr h="575945">
                <a:tc>
                  <a:txBody>
                    <a:bodyPr/>
                    <a:lstStyle/>
                    <a:p>
                      <a:pPr indent="269875" algn="l">
                        <a:lnSpc>
                          <a:spcPts val="1500"/>
                        </a:lnSpc>
                        <a:spcAft>
                          <a:spcPts val="0"/>
                        </a:spcAft>
                      </a:pPr>
                      <a:r>
                        <a:rPr lang="zh-CN" sz="2400" b="1" kern="1000" dirty="0">
                          <a:effectLst/>
                          <a:latin typeface="Times New Roman" panose="02020603050405020304" pitchFamily="18" charset="0"/>
                          <a:ea typeface="宋体" pitchFamily="2" charset="-122"/>
                        </a:rPr>
                        <a:t>抽象类型</a:t>
                      </a:r>
                      <a:endParaRPr lang="zh-CN" sz="2400" b="1" kern="1000" dirty="0">
                        <a:effectLst/>
                        <a:latin typeface="Times New Roman" panose="02020603050405020304" pitchFamily="18" charset="0"/>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00"/>
                        </a:lnSpc>
                        <a:spcAft>
                          <a:spcPts val="0"/>
                        </a:spcAft>
                      </a:pPr>
                      <a:r>
                        <a:rPr lang="en-US" sz="2800" b="1" kern="1000" dirty="0">
                          <a:effectLst/>
                          <a:latin typeface="Times New Roman" panose="02020603050405020304" pitchFamily="18" charset="0"/>
                          <a:ea typeface="宋体" pitchFamily="2" charset="-122"/>
                        </a:rPr>
                        <a:t>Dog</a:t>
                      </a:r>
                      <a:endParaRPr lang="en-US" sz="2800" b="1" kern="1000" dirty="0">
                        <a:effectLst/>
                        <a:latin typeface="Times New Roman" panose="02020603050405020304" pitchFamily="18" charset="0"/>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5">
                <a:tc>
                  <a:txBody>
                    <a:bodyPr/>
                    <a:lstStyle/>
                    <a:p>
                      <a:pPr indent="269875" algn="l">
                        <a:lnSpc>
                          <a:spcPts val="1500"/>
                        </a:lnSpc>
                        <a:spcAft>
                          <a:spcPts val="0"/>
                        </a:spcAft>
                      </a:pPr>
                      <a:r>
                        <a:rPr lang="zh-CN" sz="2400" b="1" kern="1000" dirty="0">
                          <a:effectLst/>
                          <a:latin typeface="Times New Roman" panose="02020603050405020304" pitchFamily="18" charset="0"/>
                          <a:ea typeface="宋体" pitchFamily="2" charset="-122"/>
                        </a:rPr>
                        <a:t>重要特征 </a:t>
                      </a:r>
                      <a:endParaRPr lang="zh-CN" sz="2400" b="1" kern="1000" dirty="0">
                        <a:effectLst/>
                        <a:latin typeface="Times New Roman" panose="02020603050405020304" pitchFamily="18" charset="0"/>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500"/>
                        </a:lnSpc>
                        <a:spcAft>
                          <a:spcPts val="0"/>
                        </a:spcAft>
                      </a:pPr>
                      <a:r>
                        <a:rPr lang="en-US" sz="2400" b="1" kern="1000" dirty="0">
                          <a:effectLst/>
                          <a:latin typeface="Times New Roman" panose="02020603050405020304" pitchFamily="18" charset="0"/>
                          <a:ea typeface="宋体" pitchFamily="2" charset="-122"/>
                        </a:rPr>
                        <a:t>owner</a:t>
                      </a:r>
                      <a:r>
                        <a:rPr lang="zh-CN" sz="2400" b="1" kern="1000" dirty="0">
                          <a:effectLst/>
                          <a:latin typeface="Times New Roman" panose="02020603050405020304" pitchFamily="18" charset="0"/>
                          <a:ea typeface="宋体" pitchFamily="2" charset="-122"/>
                        </a:rPr>
                        <a:t>，</a:t>
                      </a:r>
                      <a:r>
                        <a:rPr lang="en-US" sz="2400" b="1" kern="1000" dirty="0">
                          <a:effectLst/>
                          <a:latin typeface="Times New Roman" panose="02020603050405020304" pitchFamily="18" charset="0"/>
                          <a:ea typeface="宋体" pitchFamily="2" charset="-122"/>
                        </a:rPr>
                        <a:t>name</a:t>
                      </a:r>
                      <a:r>
                        <a:rPr lang="zh-CN" sz="2400" b="1" kern="1000" dirty="0">
                          <a:effectLst/>
                          <a:latin typeface="Times New Roman" panose="02020603050405020304" pitchFamily="18" charset="0"/>
                          <a:ea typeface="宋体" pitchFamily="2" charset="-122"/>
                        </a:rPr>
                        <a:t>，</a:t>
                      </a:r>
                      <a:r>
                        <a:rPr lang="en-US" sz="2400" b="1" kern="1000" dirty="0">
                          <a:effectLst/>
                          <a:latin typeface="Times New Roman" panose="02020603050405020304" pitchFamily="18" charset="0"/>
                          <a:ea typeface="宋体" pitchFamily="2" charset="-122"/>
                        </a:rPr>
                        <a:t>color</a:t>
                      </a:r>
                      <a:r>
                        <a:rPr lang="zh-CN" sz="2400" b="1" kern="1000" dirty="0">
                          <a:effectLst/>
                          <a:latin typeface="Times New Roman" panose="02020603050405020304" pitchFamily="18" charset="0"/>
                          <a:ea typeface="宋体" pitchFamily="2" charset="-122"/>
                        </a:rPr>
                        <a:t>，</a:t>
                      </a:r>
                      <a:r>
                        <a:rPr lang="en-US" sz="2400" b="1" kern="1000" dirty="0">
                          <a:effectLst/>
                          <a:latin typeface="Times New Roman" panose="02020603050405020304" pitchFamily="18" charset="0"/>
                          <a:ea typeface="宋体" pitchFamily="2" charset="-122"/>
                        </a:rPr>
                        <a:t>high</a:t>
                      </a:r>
                      <a:r>
                        <a:rPr lang="zh-CN" sz="2400" b="1" kern="1000" dirty="0">
                          <a:effectLst/>
                          <a:latin typeface="Times New Roman" panose="02020603050405020304" pitchFamily="18" charset="0"/>
                          <a:ea typeface="宋体" pitchFamily="2" charset="-122"/>
                        </a:rPr>
                        <a:t>，</a:t>
                      </a:r>
                      <a:r>
                        <a:rPr lang="en-US" sz="2400" b="1" kern="1000" dirty="0" err="1">
                          <a:effectLst/>
                          <a:latin typeface="Times New Roman" panose="02020603050405020304" pitchFamily="18" charset="0"/>
                          <a:ea typeface="宋体" pitchFamily="2" charset="-122"/>
                        </a:rPr>
                        <a:t>len</a:t>
                      </a:r>
                      <a:r>
                        <a:rPr lang="zh-CN" sz="2400" b="1" kern="1000" dirty="0">
                          <a:effectLst/>
                          <a:latin typeface="Times New Roman" panose="02020603050405020304" pitchFamily="18" charset="0"/>
                          <a:ea typeface="宋体" pitchFamily="2" charset="-122"/>
                        </a:rPr>
                        <a:t>，</a:t>
                      </a:r>
                      <a:r>
                        <a:rPr lang="en-US" sz="2400" b="1" kern="1000" dirty="0">
                          <a:effectLst/>
                          <a:latin typeface="Times New Roman" panose="02020603050405020304" pitchFamily="18" charset="0"/>
                          <a:ea typeface="宋体" pitchFamily="2" charset="-122"/>
                        </a:rPr>
                        <a:t>breed</a:t>
                      </a:r>
                      <a:endParaRPr lang="zh-CN" sz="2400" b="1" kern="100" dirty="0">
                        <a:effectLst/>
                        <a:latin typeface="Times New Roman" panose="02020603050405020304" pitchFamily="18" charset="0"/>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945">
                <a:tc>
                  <a:txBody>
                    <a:bodyPr/>
                    <a:lstStyle/>
                    <a:p>
                      <a:pPr indent="269875" algn="l">
                        <a:lnSpc>
                          <a:spcPts val="1500"/>
                        </a:lnSpc>
                        <a:spcAft>
                          <a:spcPts val="0"/>
                        </a:spcAft>
                      </a:pPr>
                      <a:r>
                        <a:rPr lang="zh-CN" sz="2400" b="1" kern="1000">
                          <a:effectLst/>
                          <a:latin typeface="Times New Roman" panose="02020603050405020304" pitchFamily="18" charset="0"/>
                          <a:ea typeface="宋体" pitchFamily="2" charset="-122"/>
                        </a:rPr>
                        <a:t>重要行为</a:t>
                      </a:r>
                      <a:r>
                        <a:rPr lang="en-US" sz="2400" b="1" kern="1000">
                          <a:effectLst/>
                          <a:latin typeface="Times New Roman" panose="02020603050405020304" pitchFamily="18" charset="0"/>
                          <a:ea typeface="宋体" pitchFamily="2" charset="-122"/>
                        </a:rPr>
                        <a:t>   </a:t>
                      </a:r>
                      <a:endParaRPr lang="zh-CN" sz="2400" b="1" kern="1000">
                        <a:effectLst/>
                        <a:latin typeface="Times New Roman" panose="02020603050405020304" pitchFamily="18" charset="0"/>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00"/>
                        </a:lnSpc>
                        <a:spcAft>
                          <a:spcPts val="0"/>
                        </a:spcAft>
                      </a:pPr>
                      <a:r>
                        <a:rPr lang="en-US" sz="2800" b="1" kern="1000" dirty="0">
                          <a:effectLst/>
                          <a:latin typeface="Times New Roman" panose="02020603050405020304" pitchFamily="18" charset="0"/>
                          <a:ea typeface="宋体" pitchFamily="2" charset="-122"/>
                        </a:rPr>
                        <a:t>run()</a:t>
                      </a:r>
                      <a:endParaRPr lang="en-US" sz="2800" b="1" kern="1000" dirty="0">
                        <a:effectLst/>
                        <a:latin typeface="Times New Roman" panose="02020603050405020304" pitchFamily="18" charset="0"/>
                        <a:ea typeface="宋体"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5" name="矩形 14"/>
          <p:cNvSpPr/>
          <p:nvPr/>
        </p:nvSpPr>
        <p:spPr>
          <a:xfrm>
            <a:off x="179388" y="1042988"/>
            <a:ext cx="3500437" cy="522287"/>
          </a:xfrm>
          <a:prstGeom prst="rect">
            <a:avLst/>
          </a:prstGeom>
        </p:spPr>
        <p:txBody>
          <a:bodyPr wrap="none">
            <a:spAutoFit/>
          </a:bodyPr>
          <a:lstStyle/>
          <a:p>
            <a:pPr marL="457200" indent="-457200" eaLnBrk="0" hangingPunct="0">
              <a:buFont typeface="Arial" panose="020B0604020202020204" pitchFamily="34" charset="0"/>
              <a:buChar char="•"/>
              <a:defRPr/>
            </a:pPr>
            <a:r>
              <a:rPr lang="zh-CN" altLang="zh-CN" sz="2800" b="1" kern="1000" dirty="0">
                <a:solidFill>
                  <a:srgbClr val="0000CC"/>
                </a:solidFill>
                <a:latin typeface="Times New Roman" panose="02020603050405020304" pitchFamily="18" charset="0"/>
                <a:ea typeface="宋体" pitchFamily="2" charset="-122"/>
                <a:cs typeface="Times New Roman" panose="02020603050405020304" pitchFamily="18" charset="0"/>
              </a:rPr>
              <a:t>宠物狗的初次抽象</a:t>
            </a:r>
            <a:endParaRPr lang="zh-CN" altLang="zh-CN" sz="2800" b="1" kern="1000" dirty="0">
              <a:solidFill>
                <a:srgbClr val="0000CC"/>
              </a:solidFill>
              <a:latin typeface="Times New Roman" panose="02020603050405020304" pitchFamily="18" charset="0"/>
              <a:ea typeface="宋体" pitchFamily="2" charset="-122"/>
              <a:cs typeface="Times New Roman" panose="02020603050405020304" pitchFamily="18" charset="0"/>
            </a:endParaRPr>
          </a:p>
        </p:txBody>
      </p:sp>
      <p:sp>
        <p:nvSpPr>
          <p:cNvPr id="16" name="矩形 15"/>
          <p:cNvSpPr>
            <a:spLocks noChangeArrowheads="1"/>
          </p:cNvSpPr>
          <p:nvPr/>
        </p:nvSpPr>
        <p:spPr bwMode="auto">
          <a:xfrm>
            <a:off x="179388" y="3500438"/>
            <a:ext cx="8507412" cy="2368550"/>
          </a:xfrm>
          <a:prstGeom prst="rect">
            <a:avLst/>
          </a:prstGeom>
          <a:noFill/>
          <a:ln w="9525">
            <a:noFill/>
            <a:miter lim="800000"/>
          </a:ln>
        </p:spPr>
        <p:txBody>
          <a:bodyPr>
            <a:spAutoFit/>
          </a:bodyPr>
          <a:lstStyle/>
          <a:p>
            <a:pPr eaLnBrk="0" hangingPunct="0"/>
            <a:r>
              <a:rPr lang="zh-CN" altLang="zh-CN" sz="2800" b="1">
                <a:solidFill>
                  <a:srgbClr val="FF0000"/>
                </a:solidFill>
              </a:rPr>
              <a:t>（</a:t>
            </a:r>
            <a:r>
              <a:rPr lang="en-US" altLang="zh-CN" sz="2800" b="1">
                <a:solidFill>
                  <a:srgbClr val="FF0000"/>
                </a:solidFill>
              </a:rPr>
              <a:t>3</a:t>
            </a:r>
            <a:r>
              <a:rPr lang="zh-CN" altLang="zh-CN" sz="2800" b="1">
                <a:solidFill>
                  <a:srgbClr val="FF0000"/>
                </a:solidFill>
              </a:rPr>
              <a:t>）</a:t>
            </a:r>
            <a:r>
              <a:rPr lang="zh-CN" altLang="en-US" sz="2800" b="1">
                <a:solidFill>
                  <a:srgbClr val="FF0000"/>
                </a:solidFill>
              </a:rPr>
              <a:t>以数据为中心的抽象思想</a:t>
            </a:r>
            <a:endParaRPr lang="en-US" altLang="zh-CN" sz="2800" b="1">
              <a:solidFill>
                <a:srgbClr val="FF0000"/>
              </a:solidFill>
            </a:endParaRPr>
          </a:p>
          <a:p>
            <a:pPr marL="742950" lvl="1" indent="-285750" eaLnBrk="0" hangingPunct="0">
              <a:buFont typeface="Arial" panose="020B0604020202020204" pitchFamily="34" charset="0"/>
              <a:buChar char="•"/>
            </a:pPr>
            <a:r>
              <a:rPr lang="zh-CN" altLang="zh-CN" sz="2000" b="1"/>
              <a:t>以数据为中心，</a:t>
            </a:r>
            <a:r>
              <a:rPr lang="zh-CN" altLang="zh-CN" sz="2000" b="1">
                <a:solidFill>
                  <a:srgbClr val="0000CC"/>
                </a:solidFill>
              </a:rPr>
              <a:t>并非只有数据，还包括对数据的操作</a:t>
            </a:r>
            <a:r>
              <a:rPr lang="zh-CN" altLang="zh-CN" sz="2000" b="1"/>
              <a:t>。数据通常被视为对象的“内部机密”，不允许直接访问，</a:t>
            </a:r>
            <a:r>
              <a:rPr lang="zh-CN" altLang="zh-CN" sz="2000" b="1">
                <a:solidFill>
                  <a:srgbClr val="0000CC"/>
                </a:solidFill>
              </a:rPr>
              <a:t>只有使用对象提供的授权函数才能操作访问</a:t>
            </a:r>
            <a:r>
              <a:rPr lang="zh-CN" altLang="zh-CN" sz="2000" b="1"/>
              <a:t>。</a:t>
            </a:r>
            <a:endParaRPr lang="en-US" altLang="zh-CN" sz="2000" b="1"/>
          </a:p>
          <a:p>
            <a:pPr marL="742950" lvl="1" indent="-285750" eaLnBrk="0" hangingPunct="0">
              <a:buFont typeface="Arial" panose="020B0604020202020204" pitchFamily="34" charset="0"/>
              <a:buChar char="•"/>
            </a:pPr>
            <a:r>
              <a:rPr lang="zh-CN" altLang="en-US" sz="2000" b="1"/>
              <a:t>也就是说，</a:t>
            </a:r>
            <a:r>
              <a:rPr lang="en-US" altLang="zh-CN" sz="2000" b="1"/>
              <a:t>Dog</a:t>
            </a:r>
            <a:r>
              <a:rPr lang="zh-CN" altLang="zh-CN" sz="2000" b="1"/>
              <a:t>的</a:t>
            </a:r>
            <a:r>
              <a:rPr lang="en-US" altLang="zh-CN" sz="2000" b="1"/>
              <a:t>name</a:t>
            </a:r>
            <a:r>
              <a:rPr lang="zh-CN" altLang="zh-CN" sz="2000" b="1"/>
              <a:t>，</a:t>
            </a:r>
            <a:r>
              <a:rPr lang="en-US" altLang="zh-CN" sz="2000" b="1"/>
              <a:t>color</a:t>
            </a:r>
            <a:r>
              <a:rPr lang="zh-CN" altLang="zh-CN" sz="2000" b="1"/>
              <a:t>等特征数据会被隐藏起来，在程序中不能够直接操作它们，</a:t>
            </a:r>
            <a:r>
              <a:rPr lang="zh-CN" altLang="en-US" sz="2000" b="1"/>
              <a:t>应当为这些数据设计访问函数，</a:t>
            </a:r>
            <a:r>
              <a:rPr lang="zh-CN" altLang="zh-CN" sz="2000" b="1"/>
              <a:t>只有通过</a:t>
            </a:r>
            <a:r>
              <a:rPr lang="zh-CN" altLang="en-US" sz="2000" b="1"/>
              <a:t>这些</a:t>
            </a:r>
            <a:r>
              <a:rPr lang="zh-CN" altLang="zh-CN" sz="2000" b="1"/>
              <a:t>函数才能够修</a:t>
            </a:r>
            <a:r>
              <a:rPr lang="zh-CN" altLang="en-US" sz="2000" b="1"/>
              <a:t>对应的数据。</a:t>
            </a:r>
            <a:endParaRPr lang="en-US" altLang="zh-CN" sz="2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Effect transition="in" filter="fade">
                                      <p:cBhvr>
                                        <p:cTn id="13" dur="500"/>
                                        <p:tgtEl>
                                          <p:spTgt spid="1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xEl>
                                              <p:pRg st="2" end="2"/>
                                            </p:txEl>
                                          </p:spTgt>
                                        </p:tgtEl>
                                        <p:attrNameLst>
                                          <p:attrName>style.visibility</p:attrName>
                                        </p:attrNameLst>
                                      </p:cBhvr>
                                      <p:to>
                                        <p:strVal val="visible"/>
                                      </p:to>
                                    </p:set>
                                    <p:anim calcmode="lin" valueType="num">
                                      <p:cBhvr additive="base">
                                        <p:cTn id="18"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963" y="909638"/>
            <a:ext cx="9047162" cy="5691187"/>
          </a:xfrm>
        </p:spPr>
        <p:txBody>
          <a:bodyPr/>
          <a:lstStyle/>
          <a:p>
            <a:pPr marL="0" indent="0">
              <a:buFontTx/>
              <a:buNone/>
            </a:pPr>
            <a:r>
              <a:rPr lang="zh-CN" altLang="zh-CN" sz="2400" b="1" dirty="0" smtClean="0">
                <a:solidFill>
                  <a:srgbClr val="0000CC"/>
                </a:solidFill>
              </a:rPr>
              <a:t>【例</a:t>
            </a:r>
            <a:r>
              <a:rPr lang="en-US" altLang="zh-CN" sz="2400" b="1" dirty="0" smtClean="0">
                <a:solidFill>
                  <a:srgbClr val="0000CC"/>
                </a:solidFill>
              </a:rPr>
              <a:t>3-11</a:t>
            </a:r>
            <a:r>
              <a:rPr lang="zh-CN" altLang="zh-CN" sz="2400" b="1" dirty="0" smtClean="0">
                <a:solidFill>
                  <a:srgbClr val="0000CC"/>
                </a:solidFill>
              </a:rPr>
              <a:t>】 常量和引用成员必须通过类内初始值或构造函数初始化列表进行初始化</a:t>
            </a:r>
            <a:r>
              <a:rPr lang="zh-CN" altLang="en-US" sz="2400" b="1" dirty="0" smtClean="0">
                <a:solidFill>
                  <a:srgbClr val="0000CC"/>
                </a:solidFill>
              </a:rPr>
              <a:t>。</a:t>
            </a:r>
            <a:endParaRPr lang="en-US" altLang="zh-CN" sz="2400" b="1" dirty="0" smtClean="0">
              <a:solidFill>
                <a:srgbClr val="0000CC"/>
              </a:solidFill>
            </a:endParaRPr>
          </a:p>
          <a:p>
            <a:pPr marL="0" indent="0">
              <a:buFontTx/>
              <a:buNone/>
            </a:pPr>
            <a:r>
              <a:rPr lang="en-US" altLang="zh-CN" sz="1800" b="1" dirty="0" smtClean="0"/>
              <a:t>#include &lt;</a:t>
            </a:r>
            <a:r>
              <a:rPr lang="en-US" altLang="zh-CN" sz="1800" b="1" dirty="0" err="1" smtClean="0"/>
              <a:t>iostream</a:t>
            </a:r>
            <a:r>
              <a:rPr lang="en-US" altLang="zh-CN" sz="1800" b="1" dirty="0" smtClean="0"/>
              <a:t>&gt;</a:t>
            </a:r>
            <a:endParaRPr lang="zh-CN" altLang="zh-CN" sz="1800" b="1" dirty="0" smtClean="0"/>
          </a:p>
          <a:p>
            <a:pPr marL="0" indent="0">
              <a:buFontTx/>
              <a:buNone/>
            </a:pPr>
            <a:r>
              <a:rPr lang="en-US" altLang="zh-CN" sz="1800" b="1" dirty="0" smtClean="0"/>
              <a:t>using namespace </a:t>
            </a:r>
            <a:r>
              <a:rPr lang="en-US" altLang="zh-CN" sz="1800" b="1" dirty="0" err="1" smtClean="0"/>
              <a:t>std</a:t>
            </a:r>
            <a:r>
              <a:rPr lang="en-US" altLang="zh-CN" sz="1800" b="1" dirty="0" smtClean="0"/>
              <a:t>;</a:t>
            </a:r>
            <a:endParaRPr lang="zh-CN" altLang="zh-CN" sz="1800" b="1" dirty="0" smtClean="0"/>
          </a:p>
          <a:p>
            <a:pPr marL="0" indent="0">
              <a:buFontTx/>
              <a:buNone/>
            </a:pPr>
            <a:r>
              <a:rPr lang="en-US" altLang="zh-CN" sz="1800" b="1" dirty="0" smtClean="0"/>
              <a:t>class A { </a:t>
            </a:r>
            <a:endParaRPr lang="en-US" altLang="zh-CN" sz="1800" b="1" dirty="0" smtClean="0"/>
          </a:p>
          <a:p>
            <a:pPr marL="0" indent="0">
              <a:buFontTx/>
              <a:buNone/>
            </a:pPr>
            <a:r>
              <a:rPr lang="en-US" altLang="zh-CN" sz="1800" b="1" dirty="0" smtClean="0"/>
              <a:t>              </a:t>
            </a:r>
            <a:r>
              <a:rPr lang="en-US" altLang="zh-CN" sz="1800" b="1" dirty="0" err="1" smtClean="0"/>
              <a:t>int</a:t>
            </a:r>
            <a:r>
              <a:rPr lang="en-US" altLang="zh-CN" sz="1800" b="1" dirty="0" smtClean="0"/>
              <a:t> x, y, j;</a:t>
            </a:r>
            <a:endParaRPr lang="zh-CN" altLang="zh-CN" sz="1800" b="1" dirty="0" smtClean="0"/>
          </a:p>
          <a:p>
            <a:pPr marL="0" indent="0">
              <a:buFontTx/>
              <a:buNone/>
            </a:pPr>
            <a:r>
              <a:rPr lang="en-US" altLang="zh-CN" sz="1800" b="1" dirty="0" smtClean="0"/>
              <a:t>	</a:t>
            </a:r>
            <a:r>
              <a:rPr lang="en-US" altLang="zh-CN" sz="1800" b="1" dirty="0" err="1" smtClean="0">
                <a:solidFill>
                  <a:srgbClr val="FF0000"/>
                </a:solidFill>
              </a:rPr>
              <a:t>const</a:t>
            </a:r>
            <a:r>
              <a:rPr lang="en-US" altLang="zh-CN" sz="1800" b="1" dirty="0" smtClean="0">
                <a:solidFill>
                  <a:srgbClr val="FF0000"/>
                </a:solidFill>
              </a:rPr>
              <a:t> </a:t>
            </a:r>
            <a:r>
              <a:rPr lang="en-US" altLang="zh-CN" sz="1800" b="1" dirty="0" err="1" smtClean="0">
                <a:solidFill>
                  <a:srgbClr val="FF0000"/>
                </a:solidFill>
              </a:rPr>
              <a:t>int</a:t>
            </a:r>
            <a:r>
              <a:rPr lang="en-US" altLang="zh-CN" sz="1800" b="1" dirty="0" smtClean="0">
                <a:solidFill>
                  <a:srgbClr val="FF0000"/>
                </a:solidFill>
              </a:rPr>
              <a:t> i=4;                 </a:t>
            </a:r>
            <a:r>
              <a:rPr lang="en-US" altLang="zh-CN" sz="1800" b="1" dirty="0" smtClean="0"/>
              <a:t>//   11C</a:t>
            </a:r>
            <a:r>
              <a:rPr lang="en-US" altLang="zh-CN" sz="1800" b="1" baseline="-25000" dirty="0" smtClean="0"/>
              <a:t>++</a:t>
            </a:r>
            <a:endParaRPr lang="zh-CN" altLang="zh-CN" sz="1800" b="1" dirty="0" smtClean="0"/>
          </a:p>
          <a:p>
            <a:pPr marL="0" indent="0">
              <a:buFontTx/>
              <a:buNone/>
            </a:pPr>
            <a:r>
              <a:rPr lang="en-US" altLang="zh-CN" sz="1800" b="1" dirty="0" smtClean="0"/>
              <a:t>	</a:t>
            </a:r>
            <a:r>
              <a:rPr lang="en-US" altLang="zh-CN" sz="1800" b="1" dirty="0" err="1" smtClean="0"/>
              <a:t>int</a:t>
            </a:r>
            <a:r>
              <a:rPr lang="en-US" altLang="zh-CN" sz="1800" b="1" dirty="0" smtClean="0"/>
              <a:t> &amp;k;</a:t>
            </a:r>
            <a:endParaRPr lang="zh-CN" altLang="zh-CN" sz="1800" b="1" dirty="0" smtClean="0"/>
          </a:p>
          <a:p>
            <a:pPr marL="0" indent="0">
              <a:buFontTx/>
              <a:buNone/>
            </a:pPr>
            <a:r>
              <a:rPr lang="en-US" altLang="zh-CN" sz="1800" b="1" dirty="0" smtClean="0"/>
              <a:t>public:</a:t>
            </a:r>
            <a:endParaRPr lang="zh-CN" altLang="zh-CN" sz="1800" b="1" dirty="0" smtClean="0"/>
          </a:p>
          <a:p>
            <a:pPr marL="0" indent="0">
              <a:buFontTx/>
              <a:buNone/>
            </a:pPr>
            <a:r>
              <a:rPr lang="en-US" altLang="zh-CN" sz="1800" b="1" dirty="0" smtClean="0"/>
              <a:t>	</a:t>
            </a:r>
            <a:r>
              <a:rPr lang="en-US" altLang="zh-CN" sz="1800" b="1" dirty="0" smtClean="0">
                <a:solidFill>
                  <a:srgbClr val="FF0000"/>
                </a:solidFill>
              </a:rPr>
              <a:t>A(</a:t>
            </a:r>
            <a:r>
              <a:rPr lang="en-US" altLang="zh-CN" sz="1800" b="1" dirty="0" err="1" smtClean="0">
                <a:solidFill>
                  <a:srgbClr val="FF0000"/>
                </a:solidFill>
              </a:rPr>
              <a:t>int</a:t>
            </a:r>
            <a:r>
              <a:rPr lang="en-US" altLang="zh-CN" sz="1800" b="1" dirty="0" smtClean="0">
                <a:solidFill>
                  <a:srgbClr val="FF0000"/>
                </a:solidFill>
              </a:rPr>
              <a:t> a, </a:t>
            </a:r>
            <a:r>
              <a:rPr lang="en-US" altLang="zh-CN" sz="1800" b="1" dirty="0" err="1" smtClean="0">
                <a:solidFill>
                  <a:srgbClr val="FF0000"/>
                </a:solidFill>
              </a:rPr>
              <a:t>int</a:t>
            </a:r>
            <a:r>
              <a:rPr lang="en-US" altLang="zh-CN" sz="1800" b="1" dirty="0" smtClean="0">
                <a:solidFill>
                  <a:srgbClr val="FF0000"/>
                </a:solidFill>
              </a:rPr>
              <a:t> b, </a:t>
            </a:r>
            <a:r>
              <a:rPr lang="en-US" altLang="zh-CN" sz="1800" b="1" dirty="0" err="1" smtClean="0">
                <a:solidFill>
                  <a:srgbClr val="FF0000"/>
                </a:solidFill>
              </a:rPr>
              <a:t>int</a:t>
            </a:r>
            <a:r>
              <a:rPr lang="en-US" altLang="zh-CN" sz="1800" b="1" dirty="0" smtClean="0">
                <a:solidFill>
                  <a:srgbClr val="FF0000"/>
                </a:solidFill>
              </a:rPr>
              <a:t> c) : j(b), k(c), x(y) </a:t>
            </a:r>
            <a:r>
              <a:rPr lang="en-US" altLang="zh-CN" sz="1800" b="1" dirty="0" smtClean="0"/>
              <a:t>{</a:t>
            </a:r>
            <a:endParaRPr lang="zh-CN" altLang="zh-CN" sz="1800" b="1" dirty="0" smtClean="0"/>
          </a:p>
          <a:p>
            <a:pPr marL="0" indent="0">
              <a:buFontTx/>
              <a:buNone/>
            </a:pPr>
            <a:r>
              <a:rPr lang="en-US" altLang="zh-CN" sz="1800" b="1" dirty="0" smtClean="0"/>
              <a:t>		y = a;</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 &lt;&lt; "x=" &lt;&lt; x &lt;&lt; "\t" &lt;&lt; "y=" &lt;&lt; y &lt;&lt; </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 &lt;&lt; "i=" &lt;&lt; i &lt;&lt; "\t" &lt;&lt; "j=" &lt;&lt; j &lt;&lt; "\t" &lt;&lt; "k=" &lt;&lt; k &lt;&lt; </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 };</a:t>
            </a:r>
            <a:endParaRPr lang="zh-CN" altLang="zh-CN" sz="1800" b="1" dirty="0" smtClean="0"/>
          </a:p>
          <a:p>
            <a:pPr marL="0" indent="0">
              <a:buFontTx/>
              <a:buNone/>
            </a:pPr>
            <a:r>
              <a:rPr lang="en-US" altLang="zh-CN" sz="1800" b="1" dirty="0" smtClean="0"/>
              <a:t>void main() {</a:t>
            </a:r>
            <a:endParaRPr lang="zh-CN" altLang="zh-CN" sz="1800" b="1" dirty="0" smtClean="0"/>
          </a:p>
          <a:p>
            <a:pPr marL="0" indent="0">
              <a:buFontTx/>
              <a:buNone/>
            </a:pPr>
            <a:r>
              <a:rPr lang="en-US" altLang="zh-CN" sz="1800" b="1" dirty="0" smtClean="0"/>
              <a:t>	</a:t>
            </a:r>
            <a:r>
              <a:rPr lang="en-US" altLang="zh-CN" sz="1800" b="1" dirty="0" err="1" smtClean="0"/>
              <a:t>int</a:t>
            </a:r>
            <a:r>
              <a:rPr lang="en-US" altLang="zh-CN" sz="1800" b="1" dirty="0" smtClean="0"/>
              <a:t> m = 6;</a:t>
            </a:r>
            <a:endParaRPr lang="zh-CN" altLang="zh-CN" sz="1800" b="1" dirty="0" smtClean="0"/>
          </a:p>
          <a:p>
            <a:pPr marL="0" indent="0">
              <a:buFontTx/>
              <a:buNone/>
            </a:pPr>
            <a:r>
              <a:rPr lang="en-US" altLang="zh-CN" sz="1800" b="1" dirty="0" smtClean="0"/>
              <a:t>	A x(4, 5, m);</a:t>
            </a:r>
            <a:endParaRPr lang="zh-CN" altLang="zh-CN" sz="1800" b="1" dirty="0" smtClean="0"/>
          </a:p>
          <a:p>
            <a:pPr marL="0" indent="0">
              <a:buFontTx/>
              <a:buNone/>
            </a:pPr>
            <a:r>
              <a:rPr lang="en-US" altLang="zh-CN" sz="1800" b="1" dirty="0" smtClean="0"/>
              <a:t>}</a:t>
            </a:r>
            <a:endParaRPr lang="zh-CN" altLang="zh-CN" sz="1800" b="1" dirty="0" smtClean="0"/>
          </a:p>
          <a:p>
            <a:pPr marL="0" indent="0">
              <a:buFontTx/>
              <a:buNone/>
            </a:pPr>
            <a:endParaRPr lang="zh-CN" altLang="en-US" sz="1800" b="1" dirty="0" smtClean="0"/>
          </a:p>
        </p:txBody>
      </p:sp>
      <p:sp>
        <p:nvSpPr>
          <p:cNvPr id="101378" name="Rectangle 2"/>
          <p:cNvSpPr>
            <a:spLocks noGrp="1" noChangeArrowheads="1"/>
          </p:cNvSpPr>
          <p:nvPr>
            <p:ph type="title"/>
          </p:nvPr>
        </p:nvSpPr>
        <p:spPr>
          <a:xfrm>
            <a:off x="457200" y="73025"/>
            <a:ext cx="8229600" cy="811213"/>
          </a:xfrm>
        </p:spPr>
        <p:txBody>
          <a:bodyPr/>
          <a:lstStyle/>
          <a:p>
            <a:pPr eaLnBrk="1" hangingPunct="1"/>
            <a:r>
              <a:rPr lang="en-US" altLang="zh-CN" smtClean="0"/>
              <a:t>3.6.4 </a:t>
            </a:r>
            <a:r>
              <a:rPr lang="zh-CN" altLang="en-US" smtClean="0"/>
              <a:t>构造</a:t>
            </a:r>
            <a:r>
              <a:rPr lang="zh-CN" altLang="en-US" b="1" smtClean="0">
                <a:solidFill>
                  <a:srgbClr val="FF3300"/>
                </a:solidFill>
              </a:rPr>
              <a:t>函数与初始化列表</a:t>
            </a:r>
            <a:endParaRPr lang="zh-CN" altLang="en-US" b="1" smtClean="0">
              <a:solidFill>
                <a:srgbClr val="FF3300"/>
              </a:solidFill>
            </a:endParaRPr>
          </a:p>
        </p:txBody>
      </p:sp>
      <p:sp>
        <p:nvSpPr>
          <p:cNvPr id="6" name="AutoShape 3"/>
          <p:cNvSpPr>
            <a:spLocks noChangeArrowheads="1"/>
          </p:cNvSpPr>
          <p:nvPr/>
        </p:nvSpPr>
        <p:spPr bwMode="auto">
          <a:xfrm rot="1524753">
            <a:off x="4916488" y="895350"/>
            <a:ext cx="4154487" cy="3649663"/>
          </a:xfrm>
          <a:prstGeom prst="cloudCallout">
            <a:avLst>
              <a:gd name="adj1" fmla="val -41750"/>
              <a:gd name="adj2" fmla="val 54625"/>
            </a:avLst>
          </a:prstGeom>
          <a:gradFill>
            <a:gsLst>
              <a:gs pos="0">
                <a:srgbClr val="FFFFFF"/>
              </a:gs>
              <a:gs pos="100000">
                <a:schemeClr val="accent1">
                  <a:lumMod val="30000"/>
                  <a:lumOff val="70000"/>
                </a:schemeClr>
              </a:gs>
            </a:gsLst>
            <a:lin ang="5400000" scaled="1"/>
          </a:gradFill>
          <a:ln w="3175">
            <a:solidFill>
              <a:schemeClr val="bg1"/>
            </a:solidFill>
            <a:rou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0" hangingPunct="0">
              <a:defRPr/>
            </a:pPr>
            <a:r>
              <a:rPr lang="zh-CN" altLang="zh-CN" sz="2400" b="1" dirty="0"/>
              <a:t>本程序的运行结果如下：</a:t>
            </a:r>
            <a:endParaRPr lang="zh-CN" altLang="zh-CN" sz="2400" b="1" dirty="0"/>
          </a:p>
          <a:p>
            <a:pPr eaLnBrk="0" hangingPunct="0">
              <a:defRPr/>
            </a:pPr>
            <a:r>
              <a:rPr lang="en-US" altLang="zh-CN" sz="2400" b="1" dirty="0" smtClean="0"/>
              <a:t>x=?	y=4</a:t>
            </a:r>
            <a:endParaRPr lang="zh-CN" altLang="zh-CN" sz="2400" b="1" dirty="0" smtClean="0"/>
          </a:p>
          <a:p>
            <a:pPr eaLnBrk="0" hangingPunct="0">
              <a:defRPr/>
            </a:pPr>
            <a:r>
              <a:rPr lang="en-US" altLang="zh-CN" sz="2400" b="1" dirty="0" err="1" smtClean="0"/>
              <a:t>i</a:t>
            </a:r>
            <a:r>
              <a:rPr lang="en-US" altLang="zh-CN" sz="2400" b="1" dirty="0" smtClean="0"/>
              <a:t>=4     j=5     k=6</a:t>
            </a:r>
            <a:endParaRPr lang="zh-CN"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 calcmode="lin" valueType="num">
                                      <p:cBhvr additive="base">
                                        <p:cTn id="6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6" end="16"/>
                                            </p:txEl>
                                          </p:spTgt>
                                        </p:tgtEl>
                                        <p:attrNameLst>
                                          <p:attrName>style.visibility</p:attrName>
                                        </p:attrNameLst>
                                      </p:cBhvr>
                                      <p:to>
                                        <p:strVal val="visible"/>
                                      </p:to>
                                    </p:set>
                                    <p:anim calcmode="lin" valueType="num">
                                      <p:cBhvr additive="base">
                                        <p:cTn id="6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down)">
                                      <p:cBhvr>
                                        <p:cTn id="7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a:xfrm>
            <a:off x="457200" y="73025"/>
            <a:ext cx="8229600" cy="811213"/>
          </a:xfrm>
        </p:spPr>
        <p:txBody>
          <a:bodyPr/>
          <a:lstStyle/>
          <a:p>
            <a:r>
              <a:rPr lang="en-US" altLang="zh-CN" b="1" dirty="0" smtClean="0">
                <a:solidFill>
                  <a:srgbClr val="0000CC"/>
                </a:solidFill>
              </a:rPr>
              <a:t>3.6.6</a:t>
            </a:r>
            <a:r>
              <a:rPr lang="en-US" altLang="zh-CN" b="1" dirty="0" smtClean="0">
                <a:solidFill>
                  <a:srgbClr val="FF0000"/>
                </a:solidFill>
              </a:rPr>
              <a:t>  </a:t>
            </a:r>
            <a:r>
              <a:rPr lang="zh-CN" altLang="en-US" b="1" dirty="0" smtClean="0">
                <a:solidFill>
                  <a:srgbClr val="FF0000"/>
                </a:solidFill>
              </a:rPr>
              <a:t>委托</a:t>
            </a:r>
            <a:r>
              <a:rPr lang="zh-CN" altLang="zh-CN" b="1" dirty="0" smtClean="0"/>
              <a:t>构造</a:t>
            </a:r>
            <a:r>
              <a:rPr lang="zh-CN" altLang="zh-CN" b="1" dirty="0" smtClean="0"/>
              <a:t>函数</a:t>
            </a:r>
            <a:r>
              <a:rPr lang="en-US" altLang="zh-CN" b="1" dirty="0" smtClean="0"/>
              <a:t>—C++11</a:t>
            </a:r>
            <a:endParaRPr lang="zh-CN" altLang="en-US" dirty="0" smtClean="0"/>
          </a:p>
        </p:txBody>
      </p:sp>
      <p:sp>
        <p:nvSpPr>
          <p:cNvPr id="3" name="内容占位符 2"/>
          <p:cNvSpPr>
            <a:spLocks noGrp="1"/>
          </p:cNvSpPr>
          <p:nvPr>
            <p:ph idx="1"/>
          </p:nvPr>
        </p:nvSpPr>
        <p:spPr>
          <a:xfrm>
            <a:off x="250825" y="1076325"/>
            <a:ext cx="8623300" cy="5168900"/>
          </a:xfrm>
        </p:spPr>
        <p:txBody>
          <a:bodyPr/>
          <a:lstStyle/>
          <a:p>
            <a:pPr marL="0" indent="0">
              <a:buFontTx/>
              <a:buNone/>
            </a:pPr>
            <a:r>
              <a:rPr lang="en-US" altLang="zh-CN" b="1" dirty="0" smtClean="0">
                <a:solidFill>
                  <a:srgbClr val="0000CC"/>
                </a:solidFill>
              </a:rPr>
              <a:t>1．</a:t>
            </a:r>
            <a:r>
              <a:rPr lang="zh-CN" altLang="en-US" b="1" dirty="0" smtClean="0">
                <a:solidFill>
                  <a:srgbClr val="0000CC"/>
                </a:solidFill>
              </a:rPr>
              <a:t>委托构造函数</a:t>
            </a:r>
            <a:r>
              <a:rPr lang="zh-CN" altLang="zh-CN" sz="2400" b="1" dirty="0" smtClean="0"/>
              <a:t>（</a:t>
            </a:r>
            <a:r>
              <a:rPr lang="en-US" altLang="zh-CN" sz="2400" b="1" dirty="0" smtClean="0"/>
              <a:t>delegating constructor）</a:t>
            </a:r>
            <a:r>
              <a:rPr lang="zh-CN" altLang="en-US" b="1" dirty="0" smtClean="0">
                <a:solidFill>
                  <a:srgbClr val="0000CC"/>
                </a:solidFill>
              </a:rPr>
              <a:t>的概念</a:t>
            </a:r>
            <a:endParaRPr lang="en-US" altLang="zh-CN" b="1" dirty="0" smtClean="0">
              <a:solidFill>
                <a:srgbClr val="0000CC"/>
              </a:solidFill>
            </a:endParaRPr>
          </a:p>
          <a:p>
            <a:pPr lvl="1"/>
            <a:r>
              <a:rPr lang="zh-CN" altLang="zh-CN" b="1" dirty="0" smtClean="0"/>
              <a:t>一个构造函数使用它所在类的其它构造函数执行自己的初始化功能，或者说一个构造函数</a:t>
            </a:r>
            <a:r>
              <a:rPr lang="zh-CN" altLang="zh-CN" b="1" dirty="0" smtClean="0">
                <a:solidFill>
                  <a:srgbClr val="FF0000"/>
                </a:solidFill>
              </a:rPr>
              <a:t>把它自己的一些（或全部）职责委托给其它构造函数</a:t>
            </a:r>
            <a:r>
              <a:rPr lang="zh-CN" altLang="zh-CN" b="1" dirty="0" smtClean="0"/>
              <a:t>，就称为委托构造函数）。</a:t>
            </a:r>
            <a:endParaRPr lang="zh-CN" altLang="zh-CN" b="1" dirty="0" smtClean="0"/>
          </a:p>
          <a:p>
            <a:pPr lvl="1"/>
            <a:r>
              <a:rPr lang="zh-CN" altLang="zh-CN" b="1" dirty="0" smtClean="0"/>
              <a:t>委托构造函数</a:t>
            </a:r>
            <a:r>
              <a:rPr lang="zh-CN" altLang="zh-CN" b="1" dirty="0" smtClean="0">
                <a:solidFill>
                  <a:srgbClr val="FF0000"/>
                </a:solidFill>
              </a:rPr>
              <a:t>只能够在初始化列表中调用它要委托的构造函数，</a:t>
            </a:r>
            <a:r>
              <a:rPr lang="zh-CN" altLang="zh-CN" b="1" dirty="0" smtClean="0">
                <a:solidFill>
                  <a:srgbClr val="0000CC"/>
                </a:solidFill>
              </a:rPr>
              <a:t>而且初始化列表中不允许再有其它的成员初始化列表了</a:t>
            </a:r>
            <a:r>
              <a:rPr lang="zh-CN" altLang="zh-CN" b="1" dirty="0" smtClean="0"/>
              <a:t>，但委托构造函数体中可以有程序代码。</a:t>
            </a:r>
            <a:endParaRPr lang="zh-CN" altLang="en-US" b="1" dirty="0" smtClean="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a:xfrm>
            <a:off x="457200" y="73025"/>
            <a:ext cx="8229600" cy="811213"/>
          </a:xfrm>
        </p:spPr>
        <p:txBody>
          <a:bodyPr/>
          <a:lstStyle/>
          <a:p>
            <a:r>
              <a:rPr lang="en-US" altLang="zh-CN" b="1" smtClean="0">
                <a:solidFill>
                  <a:srgbClr val="0000CC"/>
                </a:solidFill>
              </a:rPr>
              <a:t>3.6.6</a:t>
            </a:r>
            <a:r>
              <a:rPr lang="en-US" altLang="zh-CN" b="1" smtClean="0">
                <a:solidFill>
                  <a:srgbClr val="FF0000"/>
                </a:solidFill>
              </a:rPr>
              <a:t>  </a:t>
            </a:r>
            <a:r>
              <a:rPr lang="zh-CN" altLang="en-US" b="1" smtClean="0">
                <a:solidFill>
                  <a:srgbClr val="FF0000"/>
                </a:solidFill>
              </a:rPr>
              <a:t>委托</a:t>
            </a:r>
            <a:r>
              <a:rPr lang="zh-CN" altLang="zh-CN" b="1" smtClean="0"/>
              <a:t>构造函数</a:t>
            </a:r>
            <a:endParaRPr lang="zh-CN" altLang="en-US" smtClean="0"/>
          </a:p>
        </p:txBody>
      </p:sp>
      <p:sp>
        <p:nvSpPr>
          <p:cNvPr id="104450" name="内容占位符 2"/>
          <p:cNvSpPr>
            <a:spLocks noGrp="1"/>
          </p:cNvSpPr>
          <p:nvPr>
            <p:ph idx="1"/>
          </p:nvPr>
        </p:nvSpPr>
        <p:spPr>
          <a:xfrm>
            <a:off x="206375" y="1025525"/>
            <a:ext cx="8820150" cy="5637213"/>
          </a:xfrm>
        </p:spPr>
        <p:txBody>
          <a:bodyPr/>
          <a:lstStyle/>
          <a:p>
            <a:pPr marL="0" indent="0">
              <a:buFontTx/>
              <a:buNone/>
            </a:pPr>
            <a:r>
              <a:rPr lang="zh-CN" altLang="zh-CN" sz="2400" b="1" dirty="0" smtClean="0">
                <a:solidFill>
                  <a:srgbClr val="0000CC"/>
                </a:solidFill>
              </a:rPr>
              <a:t>【例</a:t>
            </a:r>
            <a:r>
              <a:rPr lang="en-US" altLang="zh-CN" sz="2400" b="1" dirty="0" smtClean="0">
                <a:solidFill>
                  <a:srgbClr val="0000CC"/>
                </a:solidFill>
              </a:rPr>
              <a:t>3-12</a:t>
            </a:r>
            <a:r>
              <a:rPr lang="zh-CN" altLang="zh-CN" sz="2400" b="1" dirty="0" smtClean="0">
                <a:solidFill>
                  <a:srgbClr val="0000CC"/>
                </a:solidFill>
              </a:rPr>
              <a:t>】改造</a:t>
            </a:r>
            <a:r>
              <a:rPr lang="en-US" altLang="zh-CN" sz="2400" b="1" dirty="0" err="1" smtClean="0">
                <a:solidFill>
                  <a:srgbClr val="0000CC"/>
                </a:solidFill>
              </a:rPr>
              <a:t>Tdate</a:t>
            </a:r>
            <a:r>
              <a:rPr lang="zh-CN" altLang="zh-CN" sz="2400" b="1" dirty="0" smtClean="0">
                <a:solidFill>
                  <a:srgbClr val="0000CC"/>
                </a:solidFill>
              </a:rPr>
              <a:t>类的无参、具有</a:t>
            </a:r>
            <a:r>
              <a:rPr lang="en-US" altLang="zh-CN" sz="2400" b="1" dirty="0" smtClean="0">
                <a:solidFill>
                  <a:srgbClr val="0000CC"/>
                </a:solidFill>
              </a:rPr>
              <a:t>1</a:t>
            </a:r>
            <a:r>
              <a:rPr lang="zh-CN" altLang="zh-CN" sz="2400" b="1" dirty="0" smtClean="0">
                <a:solidFill>
                  <a:srgbClr val="0000CC"/>
                </a:solidFill>
              </a:rPr>
              <a:t>个参数和</a:t>
            </a:r>
            <a:r>
              <a:rPr lang="en-US" altLang="zh-CN" sz="2400" b="1" dirty="0" smtClean="0">
                <a:solidFill>
                  <a:srgbClr val="0000CC"/>
                </a:solidFill>
              </a:rPr>
              <a:t>2</a:t>
            </a:r>
            <a:r>
              <a:rPr lang="zh-CN" altLang="zh-CN" sz="2400" b="1" dirty="0" smtClean="0">
                <a:solidFill>
                  <a:srgbClr val="0000CC"/>
                </a:solidFill>
              </a:rPr>
              <a:t>参数的构造函数，它们都委托具有</a:t>
            </a:r>
            <a:r>
              <a:rPr lang="en-US" altLang="zh-CN" sz="2400" b="1" dirty="0" smtClean="0">
                <a:solidFill>
                  <a:srgbClr val="0000CC"/>
                </a:solidFill>
              </a:rPr>
              <a:t>3</a:t>
            </a:r>
            <a:r>
              <a:rPr lang="zh-CN" altLang="zh-CN" sz="2400" b="1" dirty="0" smtClean="0">
                <a:solidFill>
                  <a:srgbClr val="0000CC"/>
                </a:solidFill>
              </a:rPr>
              <a:t>个参数的构造函数实现自己的功能。</a:t>
            </a:r>
            <a:endParaRPr lang="en-US" altLang="zh-CN" sz="2400" b="1" dirty="0" smtClean="0">
              <a:solidFill>
                <a:srgbClr val="0000CC"/>
              </a:solidFill>
            </a:endParaRPr>
          </a:p>
          <a:p>
            <a:pPr marL="0" indent="0">
              <a:buFontTx/>
              <a:buNone/>
            </a:pPr>
            <a:r>
              <a:rPr lang="en-US" altLang="zh-CN" sz="2000" b="1" dirty="0" smtClean="0"/>
              <a:t>#include &lt;</a:t>
            </a:r>
            <a:r>
              <a:rPr lang="en-US" altLang="zh-CN" sz="2000" b="1" dirty="0" err="1" smtClean="0"/>
              <a:t>iostream</a:t>
            </a:r>
            <a:r>
              <a:rPr lang="en-US" altLang="zh-CN" sz="2000" b="1" dirty="0" smtClean="0"/>
              <a:t>&gt;</a:t>
            </a:r>
            <a:endParaRPr lang="zh-CN" altLang="zh-CN" sz="2000" b="1" dirty="0" smtClean="0"/>
          </a:p>
          <a:p>
            <a:pPr marL="0" indent="0">
              <a:buFontTx/>
              <a:buNone/>
            </a:pPr>
            <a:r>
              <a:rPr lang="en-US" altLang="zh-CN" sz="2000" b="1" dirty="0" smtClean="0"/>
              <a:t>using namespace </a:t>
            </a:r>
            <a:r>
              <a:rPr lang="en-US" altLang="zh-CN" sz="2000" b="1" dirty="0" err="1" smtClean="0"/>
              <a:t>std</a:t>
            </a:r>
            <a:r>
              <a:rPr lang="en-US" altLang="zh-CN" sz="2000" b="1" dirty="0" smtClean="0"/>
              <a:t>;</a:t>
            </a:r>
            <a:endParaRPr lang="zh-CN" altLang="zh-CN" sz="2000" b="1" dirty="0" smtClean="0"/>
          </a:p>
          <a:p>
            <a:pPr marL="0" indent="0">
              <a:buFontTx/>
              <a:buNone/>
            </a:pPr>
            <a:r>
              <a:rPr lang="en-US" altLang="zh-CN" sz="2000" b="1" dirty="0" smtClean="0"/>
              <a:t>class </a:t>
            </a:r>
            <a:r>
              <a:rPr lang="en-US" altLang="zh-CN" sz="2000" b="1" dirty="0" err="1" smtClean="0"/>
              <a:t>Tdate</a:t>
            </a:r>
            <a:r>
              <a:rPr lang="en-US" altLang="zh-CN" sz="2000" b="1" dirty="0" smtClean="0"/>
              <a:t> {</a:t>
            </a:r>
            <a:endParaRPr lang="zh-CN" altLang="zh-CN" sz="2000" b="1" dirty="0" smtClean="0"/>
          </a:p>
          <a:p>
            <a:pPr marL="0" indent="0">
              <a:buFontTx/>
              <a:buNone/>
            </a:pPr>
            <a:r>
              <a:rPr lang="en-US" altLang="zh-CN" sz="2000" b="1" dirty="0" smtClean="0"/>
              <a:t>public:</a:t>
            </a:r>
            <a:endParaRPr lang="zh-CN" altLang="zh-CN" sz="2000" b="1" dirty="0" smtClean="0"/>
          </a:p>
          <a:p>
            <a:pPr marL="0" indent="0">
              <a:buFontTx/>
              <a:buNone/>
            </a:pPr>
            <a:r>
              <a:rPr lang="en-US" altLang="zh-CN" sz="2000" b="1" dirty="0" smtClean="0"/>
              <a:t>	</a:t>
            </a:r>
            <a:r>
              <a:rPr lang="en-US" altLang="zh-CN" sz="2000" b="1" dirty="0" err="1" smtClean="0"/>
              <a:t>Tdate</a:t>
            </a:r>
            <a:r>
              <a:rPr lang="en-US" altLang="zh-CN" sz="2000" b="1" dirty="0" smtClean="0"/>
              <a:t>();</a:t>
            </a:r>
            <a:endParaRPr lang="zh-CN" altLang="zh-CN" sz="2000" b="1" dirty="0" smtClean="0"/>
          </a:p>
          <a:p>
            <a:pPr marL="0" indent="0">
              <a:buFontTx/>
              <a:buNone/>
            </a:pPr>
            <a:r>
              <a:rPr lang="en-US" altLang="zh-CN" sz="2000" b="1" dirty="0" smtClean="0"/>
              <a:t>	</a:t>
            </a:r>
            <a:r>
              <a:rPr lang="en-US" altLang="zh-CN" sz="2000" b="1" dirty="0" err="1" smtClean="0"/>
              <a:t>Tdate</a:t>
            </a:r>
            <a:r>
              <a:rPr lang="en-US" altLang="zh-CN" sz="2000" b="1" dirty="0" smtClean="0"/>
              <a:t>(</a:t>
            </a:r>
            <a:r>
              <a:rPr lang="en-US" altLang="zh-CN" sz="2000" b="1" dirty="0" err="1" smtClean="0"/>
              <a:t>int</a:t>
            </a:r>
            <a:r>
              <a:rPr lang="en-US" altLang="zh-CN" sz="2000" b="1" dirty="0" smtClean="0"/>
              <a:t> d);</a:t>
            </a:r>
            <a:endParaRPr lang="zh-CN" altLang="zh-CN" sz="2000" b="1" dirty="0" smtClean="0"/>
          </a:p>
          <a:p>
            <a:pPr marL="0" indent="0">
              <a:buFontTx/>
              <a:buNone/>
            </a:pPr>
            <a:r>
              <a:rPr lang="en-US" altLang="zh-CN" sz="2000" b="1" dirty="0" smtClean="0"/>
              <a:t>	</a:t>
            </a:r>
            <a:r>
              <a:rPr lang="en-US" altLang="zh-CN" sz="2000" b="1" dirty="0" err="1" smtClean="0"/>
              <a:t>Tdate</a:t>
            </a:r>
            <a:r>
              <a:rPr lang="en-US" altLang="zh-CN" sz="2000" b="1" dirty="0" smtClean="0"/>
              <a:t>(</a:t>
            </a:r>
            <a:r>
              <a:rPr lang="en-US" altLang="zh-CN" sz="2000" b="1" dirty="0" err="1" smtClean="0"/>
              <a:t>int</a:t>
            </a:r>
            <a:r>
              <a:rPr lang="en-US" altLang="zh-CN" sz="2000" b="1" dirty="0" smtClean="0"/>
              <a:t> m, </a:t>
            </a:r>
            <a:r>
              <a:rPr lang="en-US" altLang="zh-CN" sz="2000" b="1" dirty="0" err="1" smtClean="0"/>
              <a:t>int</a:t>
            </a:r>
            <a:r>
              <a:rPr lang="en-US" altLang="zh-CN" sz="2000" b="1" dirty="0" smtClean="0"/>
              <a:t> d);</a:t>
            </a:r>
            <a:endParaRPr lang="zh-CN" altLang="zh-CN" sz="2000" b="1" dirty="0" smtClean="0"/>
          </a:p>
          <a:p>
            <a:pPr marL="0" indent="0">
              <a:buFontTx/>
              <a:buNone/>
            </a:pPr>
            <a:r>
              <a:rPr lang="en-US" altLang="zh-CN" sz="2000" b="1" dirty="0" smtClean="0"/>
              <a:t>	</a:t>
            </a:r>
            <a:r>
              <a:rPr lang="en-US" altLang="zh-CN" sz="2000" b="1" dirty="0" err="1" smtClean="0"/>
              <a:t>Tdate</a:t>
            </a:r>
            <a:r>
              <a:rPr lang="en-US" altLang="zh-CN" sz="2000" b="1" dirty="0" smtClean="0"/>
              <a:t>(</a:t>
            </a:r>
            <a:r>
              <a:rPr lang="en-US" altLang="zh-CN" sz="2000" b="1" dirty="0" err="1" smtClean="0"/>
              <a:t>int</a:t>
            </a:r>
            <a:r>
              <a:rPr lang="en-US" altLang="zh-CN" sz="2000" b="1" dirty="0" smtClean="0"/>
              <a:t> m, </a:t>
            </a:r>
            <a:r>
              <a:rPr lang="en-US" altLang="zh-CN" sz="2000" b="1" dirty="0" err="1" smtClean="0"/>
              <a:t>int</a:t>
            </a:r>
            <a:r>
              <a:rPr lang="en-US" altLang="zh-CN" sz="2000" b="1" dirty="0" smtClean="0"/>
              <a:t> d, </a:t>
            </a:r>
            <a:r>
              <a:rPr lang="en-US" altLang="zh-CN" sz="2000" b="1" dirty="0" err="1" smtClean="0"/>
              <a:t>int</a:t>
            </a:r>
            <a:r>
              <a:rPr lang="en-US" altLang="zh-CN" sz="2000" b="1" dirty="0" smtClean="0"/>
              <a:t> y);</a:t>
            </a:r>
            <a:endParaRPr lang="zh-CN" altLang="zh-CN" sz="2000" b="1" dirty="0" smtClean="0"/>
          </a:p>
          <a:p>
            <a:pPr marL="0" indent="0">
              <a:buFontTx/>
              <a:buNone/>
            </a:pPr>
            <a:r>
              <a:rPr lang="en-US" altLang="zh-CN" sz="2000" b="1" dirty="0" smtClean="0"/>
              <a:t>	//</a:t>
            </a:r>
            <a:r>
              <a:rPr lang="zh-CN" altLang="zh-CN" sz="2000" b="1" dirty="0" smtClean="0"/>
              <a:t>……</a:t>
            </a:r>
            <a:r>
              <a:rPr lang="en-US" altLang="zh-CN" sz="2000" b="1" dirty="0" smtClean="0"/>
              <a:t>                         //</a:t>
            </a:r>
            <a:r>
              <a:rPr lang="zh-CN" altLang="zh-CN" sz="2000" b="1" dirty="0" smtClean="0"/>
              <a:t>省略掉了设置和读取数据成员值的接口函数</a:t>
            </a:r>
            <a:endParaRPr lang="zh-CN" altLang="zh-CN" sz="2000" b="1" dirty="0" smtClean="0"/>
          </a:p>
          <a:p>
            <a:pPr marL="0" indent="0">
              <a:buFontTx/>
              <a:buNone/>
            </a:pPr>
            <a:r>
              <a:rPr lang="en-US" altLang="zh-CN" sz="2000" b="1" dirty="0" smtClean="0"/>
              <a:t>	void display() { </a:t>
            </a:r>
            <a:r>
              <a:rPr lang="en-US" altLang="zh-CN" sz="2000" b="1" dirty="0" err="1" smtClean="0"/>
              <a:t>cout</a:t>
            </a:r>
            <a:r>
              <a:rPr lang="en-US" altLang="zh-CN" sz="2000" b="1" dirty="0" smtClean="0"/>
              <a:t> &lt;&lt; month &lt;&lt; "/" &lt;&lt; day &lt;&lt; "/" &lt;&lt; year &lt;&lt; </a:t>
            </a:r>
            <a:r>
              <a:rPr lang="en-US" altLang="zh-CN" sz="2000" b="1" dirty="0" err="1" smtClean="0"/>
              <a:t>endl</a:t>
            </a:r>
            <a:r>
              <a:rPr lang="en-US" altLang="zh-CN" sz="2000" b="1" dirty="0" smtClean="0"/>
              <a:t>; }</a:t>
            </a:r>
            <a:endParaRPr lang="zh-CN" altLang="zh-CN" sz="2000" b="1" dirty="0" smtClean="0"/>
          </a:p>
          <a:p>
            <a:pPr marL="0" indent="0">
              <a:buFontTx/>
              <a:buNone/>
            </a:pPr>
            <a:r>
              <a:rPr lang="en-US" altLang="zh-CN" sz="2000" b="1" dirty="0" smtClean="0"/>
              <a:t>private:</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year = 2008, month = 8, day = 8;                //   11C++</a:t>
            </a:r>
            <a:endParaRPr lang="zh-CN" altLang="zh-CN" sz="2000" b="1" dirty="0" smtClean="0"/>
          </a:p>
          <a:p>
            <a:pPr marL="0" indent="0">
              <a:buFontTx/>
              <a:buNone/>
            </a:pPr>
            <a:r>
              <a:rPr lang="en-US" altLang="zh-CN" sz="2000" b="1" dirty="0" smtClean="0"/>
              <a:t>};</a:t>
            </a:r>
            <a:endParaRPr lang="zh-CN" altLang="zh-CN" sz="2000" b="1" dirty="0" smtClean="0"/>
          </a:p>
          <a:p>
            <a:pPr marL="0" indent="0">
              <a:buFontTx/>
              <a:buNone/>
            </a:pPr>
            <a:endParaRPr lang="zh-CN" altLang="en-US" sz="2400" b="1" dirty="0" smtClean="0">
              <a:solidFill>
                <a:srgbClr val="0000CC"/>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pPr>
            <a:r>
              <a:rPr lang="en-US" altLang="zh-CN" sz="2000" dirty="0" err="1" smtClean="0"/>
              <a:t>Tdate</a:t>
            </a:r>
            <a:r>
              <a:rPr lang="en-US" altLang="zh-CN" sz="2000" dirty="0" smtClean="0"/>
              <a:t>::</a:t>
            </a:r>
            <a:r>
              <a:rPr lang="en-US" altLang="zh-CN" sz="2000" dirty="0" err="1" smtClean="0"/>
              <a:t>Tdate</a:t>
            </a:r>
            <a:r>
              <a:rPr lang="en-US" altLang="zh-CN" sz="2000" dirty="0" smtClean="0"/>
              <a:t>() :</a:t>
            </a:r>
            <a:r>
              <a:rPr lang="en-US" altLang="zh-CN" sz="2000" b="1" dirty="0" err="1" smtClean="0">
                <a:solidFill>
                  <a:srgbClr val="FF0000"/>
                </a:solidFill>
              </a:rPr>
              <a:t>Tdate</a:t>
            </a:r>
            <a:r>
              <a:rPr lang="en-US" altLang="zh-CN" sz="2000" b="1" dirty="0" smtClean="0">
                <a:solidFill>
                  <a:srgbClr val="FF0000"/>
                </a:solidFill>
              </a:rPr>
              <a:t>(8, 1, 2008) </a:t>
            </a:r>
            <a:r>
              <a:rPr lang="en-US" altLang="zh-CN" sz="2000" dirty="0" smtClean="0"/>
              <a:t>{                     //L1</a:t>
            </a:r>
            <a:r>
              <a:rPr lang="zh-CN" altLang="zh-CN" sz="2000" dirty="0" smtClean="0"/>
              <a:t>：委托构造函数</a:t>
            </a:r>
            <a:r>
              <a:rPr lang="en-US" altLang="zh-CN" sz="2000" dirty="0" smtClean="0"/>
              <a:t>               </a:t>
            </a:r>
            <a:endParaRPr lang="zh-CN" altLang="zh-CN" sz="2000" dirty="0" smtClean="0"/>
          </a:p>
          <a:p>
            <a:pPr marL="0" indent="0">
              <a:buFontTx/>
              <a:buNone/>
            </a:pPr>
            <a:r>
              <a:rPr lang="en-US" altLang="zh-CN" sz="2000" dirty="0" smtClean="0"/>
              <a:t>　　　</a:t>
            </a:r>
            <a:r>
              <a:rPr lang="en-US" altLang="zh-CN" sz="2000" dirty="0" err="1" smtClean="0"/>
              <a:t>cout</a:t>
            </a:r>
            <a:r>
              <a:rPr lang="en-US" altLang="zh-CN" sz="2000" dirty="0" smtClean="0"/>
              <a:t>&lt;&lt;"delegating constructor </a:t>
            </a:r>
            <a:r>
              <a:rPr lang="en-US" altLang="zh-CN" sz="2000" dirty="0" err="1" smtClean="0"/>
              <a:t>Tdate</a:t>
            </a:r>
            <a:r>
              <a:rPr lang="en-US" altLang="zh-CN" sz="2000" dirty="0" smtClean="0"/>
              <a:t>()"&lt;&lt;</a:t>
            </a:r>
            <a:r>
              <a:rPr lang="en-US" altLang="zh-CN" sz="2000" dirty="0" err="1" smtClean="0"/>
              <a:t>endl</a:t>
            </a:r>
            <a:r>
              <a:rPr lang="en-US" altLang="zh-CN" sz="2000" dirty="0" smtClean="0"/>
              <a:t>; </a:t>
            </a:r>
            <a:endParaRPr lang="zh-CN" altLang="zh-CN" sz="2000" dirty="0" smtClean="0"/>
          </a:p>
          <a:p>
            <a:pPr marL="0" indent="0">
              <a:buFontTx/>
              <a:buNone/>
            </a:pPr>
            <a:r>
              <a:rPr lang="en-US" altLang="zh-CN" sz="2000" dirty="0" smtClean="0"/>
              <a:t>}</a:t>
            </a:r>
            <a:endParaRPr lang="zh-CN" altLang="zh-CN" sz="2000" dirty="0" smtClean="0"/>
          </a:p>
          <a:p>
            <a:pPr marL="0" indent="0">
              <a:buFontTx/>
              <a:buNone/>
            </a:pPr>
            <a:r>
              <a:rPr lang="en-US" altLang="zh-CN" sz="2000" dirty="0" err="1" smtClean="0"/>
              <a:t>Tdate</a:t>
            </a:r>
            <a:r>
              <a:rPr lang="en-US" altLang="zh-CN" sz="2000" dirty="0" smtClean="0"/>
              <a:t>::</a:t>
            </a:r>
            <a:r>
              <a:rPr lang="en-US" altLang="zh-CN" sz="2000" dirty="0" err="1" smtClean="0"/>
              <a:t>Tdate</a:t>
            </a:r>
            <a:r>
              <a:rPr lang="en-US" altLang="zh-CN" sz="2000" dirty="0" smtClean="0"/>
              <a:t>(</a:t>
            </a:r>
            <a:r>
              <a:rPr lang="en-US" altLang="zh-CN" sz="2000" dirty="0" err="1" smtClean="0"/>
              <a:t>int</a:t>
            </a:r>
            <a:r>
              <a:rPr lang="en-US" altLang="zh-CN" sz="2000" dirty="0" smtClean="0"/>
              <a:t> d) :</a:t>
            </a:r>
            <a:r>
              <a:rPr lang="en-US" altLang="zh-CN" sz="2000" b="1" dirty="0" err="1" smtClean="0">
                <a:solidFill>
                  <a:srgbClr val="FF0000"/>
                </a:solidFill>
              </a:rPr>
              <a:t>Tdate</a:t>
            </a:r>
            <a:r>
              <a:rPr lang="en-US" altLang="zh-CN" sz="2000" b="1" dirty="0" smtClean="0">
                <a:solidFill>
                  <a:srgbClr val="FF0000"/>
                </a:solidFill>
              </a:rPr>
              <a:t>(8,d,2008) </a:t>
            </a:r>
            <a:r>
              <a:rPr lang="en-US" altLang="zh-CN" sz="2000" dirty="0" smtClean="0"/>
              <a:t>,</a:t>
            </a:r>
            <a:r>
              <a:rPr lang="en-US" altLang="zh-CN" sz="2000" dirty="0" smtClean="0">
                <a:solidFill>
                  <a:srgbClr val="0000CC"/>
                </a:solidFill>
              </a:rPr>
              <a:t>month(2)</a:t>
            </a:r>
            <a:r>
              <a:rPr lang="en-US" altLang="zh-CN" sz="2000" dirty="0" smtClean="0"/>
              <a:t>{ }      //L2</a:t>
            </a:r>
            <a:r>
              <a:rPr lang="zh-CN" altLang="zh-CN" sz="2000" dirty="0" smtClean="0"/>
              <a:t>：</a:t>
            </a:r>
            <a:r>
              <a:rPr lang="zh-CN" altLang="zh-CN" sz="2000" b="1" dirty="0" smtClean="0">
                <a:solidFill>
                  <a:srgbClr val="FF0000"/>
                </a:solidFill>
              </a:rPr>
              <a:t>错误</a:t>
            </a:r>
            <a:endParaRPr lang="zh-CN" altLang="zh-CN" sz="2000" b="1" dirty="0" smtClean="0">
              <a:solidFill>
                <a:srgbClr val="FF0000"/>
              </a:solidFill>
            </a:endParaRPr>
          </a:p>
          <a:p>
            <a:pPr marL="0" indent="0">
              <a:buFontTx/>
              <a:buNone/>
            </a:pPr>
            <a:r>
              <a:rPr lang="en-US" altLang="zh-CN" sz="2000" dirty="0" err="1" smtClean="0"/>
              <a:t>Tdate</a:t>
            </a:r>
            <a:r>
              <a:rPr lang="en-US" altLang="zh-CN" sz="2000" dirty="0" smtClean="0"/>
              <a:t>::</a:t>
            </a:r>
            <a:r>
              <a:rPr lang="en-US" altLang="zh-CN" sz="2000" dirty="0" err="1" smtClean="0"/>
              <a:t>Tdate</a:t>
            </a:r>
            <a:r>
              <a:rPr lang="en-US" altLang="zh-CN" sz="2000" dirty="0" smtClean="0"/>
              <a:t>(</a:t>
            </a:r>
            <a:r>
              <a:rPr lang="en-US" altLang="zh-CN" sz="2000" dirty="0" err="1" smtClean="0"/>
              <a:t>int</a:t>
            </a:r>
            <a:r>
              <a:rPr lang="en-US" altLang="zh-CN" sz="2000" dirty="0" smtClean="0"/>
              <a:t> m, </a:t>
            </a:r>
            <a:r>
              <a:rPr lang="en-US" altLang="zh-CN" sz="2000" dirty="0" err="1" smtClean="0"/>
              <a:t>int</a:t>
            </a:r>
            <a:r>
              <a:rPr lang="en-US" altLang="zh-CN" sz="2000" dirty="0" smtClean="0"/>
              <a:t> d):</a:t>
            </a:r>
            <a:r>
              <a:rPr lang="en-US" altLang="zh-CN" sz="2000" b="1" dirty="0" err="1" smtClean="0">
                <a:solidFill>
                  <a:srgbClr val="FF0000"/>
                </a:solidFill>
              </a:rPr>
              <a:t>Tdate</a:t>
            </a:r>
            <a:r>
              <a:rPr lang="en-US" altLang="zh-CN" sz="2000" b="1" dirty="0" smtClean="0">
                <a:solidFill>
                  <a:srgbClr val="FF0000"/>
                </a:solidFill>
              </a:rPr>
              <a:t>(m,d,2008)</a:t>
            </a:r>
            <a:r>
              <a:rPr lang="en-US" altLang="zh-CN" sz="2000" dirty="0" smtClean="0"/>
              <a:t> { }       　 //L3</a:t>
            </a:r>
            <a:r>
              <a:rPr lang="zh-CN" altLang="zh-CN" sz="2000" dirty="0" smtClean="0"/>
              <a:t>：委托构造函数</a:t>
            </a:r>
            <a:endParaRPr lang="zh-CN" altLang="zh-CN" sz="2000" dirty="0" smtClean="0"/>
          </a:p>
          <a:p>
            <a:pPr marL="0" indent="0">
              <a:buFontTx/>
              <a:buNone/>
            </a:pPr>
            <a:r>
              <a:rPr lang="en-US" altLang="zh-CN" sz="2000" dirty="0" err="1" smtClean="0">
                <a:solidFill>
                  <a:srgbClr val="0000CC"/>
                </a:solidFill>
              </a:rPr>
              <a:t>Tdate</a:t>
            </a:r>
            <a:r>
              <a:rPr lang="en-US" altLang="zh-CN" sz="2000" dirty="0" smtClean="0">
                <a:solidFill>
                  <a:srgbClr val="0000CC"/>
                </a:solidFill>
              </a:rPr>
              <a:t>::</a:t>
            </a:r>
            <a:r>
              <a:rPr lang="en-US" altLang="zh-CN" sz="2000" dirty="0" err="1" smtClean="0">
                <a:solidFill>
                  <a:srgbClr val="0000CC"/>
                </a:solidFill>
              </a:rPr>
              <a:t>Tdate</a:t>
            </a:r>
            <a:r>
              <a:rPr lang="en-US" altLang="zh-CN" sz="2000" dirty="0" smtClean="0">
                <a:solidFill>
                  <a:srgbClr val="0000CC"/>
                </a:solidFill>
              </a:rPr>
              <a:t>(</a:t>
            </a:r>
            <a:r>
              <a:rPr lang="en-US" altLang="zh-CN" sz="2000" dirty="0" err="1" smtClean="0">
                <a:solidFill>
                  <a:srgbClr val="0000CC"/>
                </a:solidFill>
              </a:rPr>
              <a:t>int</a:t>
            </a:r>
            <a:r>
              <a:rPr lang="en-US" altLang="zh-CN" sz="2000" dirty="0" smtClean="0">
                <a:solidFill>
                  <a:srgbClr val="0000CC"/>
                </a:solidFill>
              </a:rPr>
              <a:t> m, </a:t>
            </a:r>
            <a:r>
              <a:rPr lang="en-US" altLang="zh-CN" sz="2000" dirty="0" err="1" smtClean="0">
                <a:solidFill>
                  <a:srgbClr val="0000CC"/>
                </a:solidFill>
              </a:rPr>
              <a:t>int</a:t>
            </a:r>
            <a:r>
              <a:rPr lang="en-US" altLang="zh-CN" sz="2000" dirty="0" smtClean="0">
                <a:solidFill>
                  <a:srgbClr val="0000CC"/>
                </a:solidFill>
              </a:rPr>
              <a:t> d, </a:t>
            </a:r>
            <a:r>
              <a:rPr lang="en-US" altLang="zh-CN" sz="2000" dirty="0" err="1" smtClean="0">
                <a:solidFill>
                  <a:srgbClr val="0000CC"/>
                </a:solidFill>
              </a:rPr>
              <a:t>int</a:t>
            </a:r>
            <a:r>
              <a:rPr lang="en-US" altLang="zh-CN" sz="2000" dirty="0" smtClean="0">
                <a:solidFill>
                  <a:srgbClr val="0000CC"/>
                </a:solidFill>
              </a:rPr>
              <a:t> y) {                     　　　//L4</a:t>
            </a:r>
            <a:r>
              <a:rPr lang="zh-CN" altLang="zh-CN" sz="2000" dirty="0" smtClean="0">
                <a:solidFill>
                  <a:srgbClr val="0000CC"/>
                </a:solidFill>
              </a:rPr>
              <a:t>：普通构造函数</a:t>
            </a:r>
            <a:endParaRPr lang="zh-CN" altLang="zh-CN" sz="2000" dirty="0" smtClean="0">
              <a:solidFill>
                <a:srgbClr val="0000CC"/>
              </a:solidFill>
            </a:endParaRPr>
          </a:p>
          <a:p>
            <a:pPr marL="0" indent="0">
              <a:buFontTx/>
              <a:buNone/>
            </a:pPr>
            <a:r>
              <a:rPr lang="en-US" altLang="zh-CN" sz="2000" dirty="0" smtClean="0">
                <a:solidFill>
                  <a:srgbClr val="0000CC"/>
                </a:solidFill>
              </a:rPr>
              <a:t>	month = m; day = d; year = y;</a:t>
            </a:r>
            <a:endParaRPr lang="zh-CN" altLang="zh-CN" sz="2000" dirty="0" smtClean="0">
              <a:solidFill>
                <a:srgbClr val="0000CC"/>
              </a:solidFill>
            </a:endParaRPr>
          </a:p>
          <a:p>
            <a:pPr marL="0" indent="0">
              <a:buFontTx/>
              <a:buNone/>
            </a:pPr>
            <a:r>
              <a:rPr lang="en-US" altLang="zh-CN" sz="2000" dirty="0" smtClean="0">
                <a:solidFill>
                  <a:srgbClr val="0000CC"/>
                </a:solidFill>
              </a:rPr>
              <a:t>	display();</a:t>
            </a:r>
            <a:endParaRPr lang="zh-CN" altLang="zh-CN" sz="2000" dirty="0" smtClean="0">
              <a:solidFill>
                <a:srgbClr val="0000CC"/>
              </a:solidFill>
            </a:endParaRPr>
          </a:p>
          <a:p>
            <a:pPr marL="0" indent="0">
              <a:buFontTx/>
              <a:buNone/>
            </a:pPr>
            <a:r>
              <a:rPr lang="en-US" altLang="zh-CN" sz="2000" dirty="0" smtClean="0">
                <a:solidFill>
                  <a:srgbClr val="0000CC"/>
                </a:solidFill>
              </a:rPr>
              <a:t>}</a:t>
            </a:r>
            <a:endParaRPr lang="zh-CN" altLang="zh-CN" sz="2000" dirty="0" smtClean="0">
              <a:solidFill>
                <a:srgbClr val="0000CC"/>
              </a:solidFill>
            </a:endParaRPr>
          </a:p>
          <a:p>
            <a:pPr marL="0" indent="0">
              <a:buFontTx/>
              <a:buNone/>
            </a:pPr>
            <a:r>
              <a:rPr lang="en-US" altLang="zh-CN" sz="2000" dirty="0" smtClean="0"/>
              <a:t>void main() {</a:t>
            </a:r>
            <a:endParaRPr lang="zh-CN" altLang="zh-CN" sz="2000" dirty="0" smtClean="0"/>
          </a:p>
          <a:p>
            <a:pPr marL="0" indent="0">
              <a:buFontTx/>
              <a:buNone/>
            </a:pPr>
            <a:r>
              <a:rPr lang="en-US" altLang="zh-CN" sz="2000" dirty="0" smtClean="0"/>
              <a:t>	</a:t>
            </a:r>
            <a:r>
              <a:rPr lang="en-US" altLang="zh-CN" sz="2000" dirty="0" err="1" smtClean="0"/>
              <a:t>Tdate</a:t>
            </a:r>
            <a:r>
              <a:rPr lang="en-US" altLang="zh-CN" sz="2000" dirty="0" smtClean="0"/>
              <a:t> </a:t>
            </a:r>
            <a:r>
              <a:rPr lang="en-US" altLang="zh-CN" sz="2000" dirty="0" err="1" smtClean="0"/>
              <a:t>oneday</a:t>
            </a:r>
            <a:r>
              <a:rPr lang="en-US" altLang="zh-CN" sz="2000" dirty="0" smtClean="0"/>
              <a:t>;						</a:t>
            </a:r>
            <a:endParaRPr lang="zh-CN" altLang="zh-CN" sz="2000" dirty="0" smtClean="0"/>
          </a:p>
          <a:p>
            <a:pPr marL="0" indent="0">
              <a:buFontTx/>
              <a:buNone/>
            </a:pPr>
            <a:r>
              <a:rPr lang="en-US" altLang="zh-CN" sz="2000" dirty="0" smtClean="0"/>
              <a:t>	</a:t>
            </a:r>
            <a:r>
              <a:rPr lang="en-US" altLang="zh-CN" sz="2000" dirty="0" err="1" smtClean="0"/>
              <a:t>Tdate</a:t>
            </a:r>
            <a:r>
              <a:rPr lang="en-US" altLang="zh-CN" sz="2000" dirty="0" smtClean="0"/>
              <a:t> bday1(10);					</a:t>
            </a:r>
            <a:endParaRPr lang="zh-CN" altLang="zh-CN" sz="2000" dirty="0" smtClean="0"/>
          </a:p>
          <a:p>
            <a:pPr marL="0" indent="0">
              <a:buFontTx/>
              <a:buNone/>
            </a:pPr>
            <a:r>
              <a:rPr lang="en-US" altLang="zh-CN" sz="2000" dirty="0" smtClean="0"/>
              <a:t>	</a:t>
            </a:r>
            <a:r>
              <a:rPr lang="en-US" altLang="zh-CN" sz="2000" dirty="0" err="1" smtClean="0"/>
              <a:t>Tdate</a:t>
            </a:r>
            <a:r>
              <a:rPr lang="en-US" altLang="zh-CN" sz="2000" dirty="0" smtClean="0"/>
              <a:t> bday2 = 10;					</a:t>
            </a:r>
            <a:endParaRPr lang="zh-CN" altLang="zh-CN" sz="2000" dirty="0" smtClean="0"/>
          </a:p>
          <a:p>
            <a:pPr marL="0" indent="0">
              <a:buFontTx/>
              <a:buNone/>
            </a:pPr>
            <a:r>
              <a:rPr lang="en-US" altLang="zh-CN" sz="2000" dirty="0" smtClean="0"/>
              <a:t>	</a:t>
            </a:r>
            <a:r>
              <a:rPr lang="en-US" altLang="zh-CN" sz="2000" dirty="0" err="1" smtClean="0"/>
              <a:t>Tdate</a:t>
            </a:r>
            <a:r>
              <a:rPr lang="en-US" altLang="zh-CN" sz="2000" dirty="0" smtClean="0"/>
              <a:t> </a:t>
            </a:r>
            <a:r>
              <a:rPr lang="en-US" altLang="zh-CN" sz="2000" dirty="0" err="1" smtClean="0"/>
              <a:t>cday</a:t>
            </a:r>
            <a:r>
              <a:rPr lang="en-US" altLang="zh-CN" sz="2000" dirty="0" smtClean="0"/>
              <a:t>(2, 12);					</a:t>
            </a:r>
            <a:endParaRPr lang="zh-CN" altLang="zh-CN" sz="2000" dirty="0" smtClean="0"/>
          </a:p>
          <a:p>
            <a:pPr marL="0" indent="0">
              <a:buFontTx/>
              <a:buNone/>
            </a:pPr>
            <a:r>
              <a:rPr lang="en-US" altLang="zh-CN" sz="2000" dirty="0" smtClean="0"/>
              <a:t>	</a:t>
            </a:r>
            <a:r>
              <a:rPr lang="en-US" altLang="zh-CN" sz="2000" dirty="0" err="1" smtClean="0"/>
              <a:t>Tdate</a:t>
            </a:r>
            <a:r>
              <a:rPr lang="en-US" altLang="zh-CN" sz="2000" dirty="0" smtClean="0"/>
              <a:t> </a:t>
            </a:r>
            <a:r>
              <a:rPr lang="en-US" altLang="zh-CN" sz="2000" dirty="0" err="1" smtClean="0"/>
              <a:t>dday</a:t>
            </a:r>
            <a:r>
              <a:rPr lang="en-US" altLang="zh-CN" sz="2000" dirty="0" smtClean="0"/>
              <a:t>(1, 2, 1998);				</a:t>
            </a:r>
            <a:endParaRPr lang="zh-CN" altLang="zh-CN" sz="2000" dirty="0" smtClean="0"/>
          </a:p>
          <a:p>
            <a:pPr marL="0" indent="0">
              <a:buFontTx/>
              <a:buNone/>
            </a:pPr>
            <a:r>
              <a:rPr lang="en-US" altLang="zh-CN" sz="2000" dirty="0" smtClean="0"/>
              <a:t>}</a:t>
            </a:r>
            <a:endParaRPr lang="zh-CN" altLang="zh-CN" sz="2000" dirty="0" smtClean="0"/>
          </a:p>
          <a:p>
            <a:pPr marL="0" indent="0">
              <a:buFontTx/>
              <a:buNone/>
            </a:pPr>
            <a:endParaRPr lang="zh-CN" altLang="en-US" sz="2000" dirty="0" smtClean="0"/>
          </a:p>
        </p:txBody>
      </p:sp>
      <p:sp>
        <p:nvSpPr>
          <p:cNvPr id="105474" name="标题 1"/>
          <p:cNvSpPr>
            <a:spLocks noGrp="1"/>
          </p:cNvSpPr>
          <p:nvPr>
            <p:ph type="title"/>
          </p:nvPr>
        </p:nvSpPr>
        <p:spPr>
          <a:xfrm>
            <a:off x="457200" y="73025"/>
            <a:ext cx="8229600" cy="811213"/>
          </a:xfrm>
        </p:spPr>
        <p:txBody>
          <a:bodyPr/>
          <a:lstStyle/>
          <a:p>
            <a:r>
              <a:rPr lang="en-US" altLang="zh-CN" b="1" smtClean="0">
                <a:solidFill>
                  <a:srgbClr val="0000CC"/>
                </a:solidFill>
              </a:rPr>
              <a:t>3.6.6</a:t>
            </a:r>
            <a:r>
              <a:rPr lang="en-US" altLang="zh-CN" b="1" smtClean="0">
                <a:solidFill>
                  <a:srgbClr val="FF0000"/>
                </a:solidFill>
              </a:rPr>
              <a:t>  </a:t>
            </a:r>
            <a:r>
              <a:rPr lang="zh-CN" altLang="en-US" b="1" smtClean="0">
                <a:solidFill>
                  <a:srgbClr val="FF0000"/>
                </a:solidFill>
              </a:rPr>
              <a:t>委托</a:t>
            </a:r>
            <a:r>
              <a:rPr lang="zh-CN" altLang="zh-CN" b="1" smtClean="0"/>
              <a:t>构造函数</a:t>
            </a:r>
            <a:endParaRPr lang="zh-CN" altLang="en-US" smtClean="0"/>
          </a:p>
        </p:txBody>
      </p:sp>
      <p:sp>
        <p:nvSpPr>
          <p:cNvPr id="4" name="AutoShape 3"/>
          <p:cNvSpPr>
            <a:spLocks noChangeArrowheads="1"/>
          </p:cNvSpPr>
          <p:nvPr/>
        </p:nvSpPr>
        <p:spPr bwMode="auto">
          <a:xfrm rot="1524753">
            <a:off x="4525963" y="3827463"/>
            <a:ext cx="4154487" cy="3073400"/>
          </a:xfrm>
          <a:prstGeom prst="cloudCallout">
            <a:avLst>
              <a:gd name="adj1" fmla="val -41204"/>
              <a:gd name="adj2" fmla="val -67895"/>
            </a:avLst>
          </a:prstGeom>
          <a:gradFill>
            <a:gsLst>
              <a:gs pos="0">
                <a:srgbClr val="FFFFFF"/>
              </a:gs>
              <a:gs pos="100000">
                <a:schemeClr val="accent1">
                  <a:lumMod val="30000"/>
                  <a:lumOff val="70000"/>
                </a:schemeClr>
              </a:gs>
            </a:gsLst>
            <a:lin ang="5400000" scaled="1"/>
          </a:gradFill>
          <a:ln w="3175">
            <a:solidFill>
              <a:schemeClr val="bg1"/>
            </a:solidFill>
            <a:rou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0" hangingPunct="0">
              <a:buFontTx/>
              <a:buNone/>
              <a:defRPr/>
            </a:pPr>
            <a:r>
              <a:rPr lang="zh-CN" altLang="en-US" sz="2400" b="1" dirty="0"/>
              <a:t>委托构造函数所在的初始化列表中不允许有其它成员的初始化列表存在！</a:t>
            </a:r>
            <a:endParaRPr lang="zh-CN"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a:spLocks noGrp="1" noChangeArrowheads="1"/>
          </p:cNvSpPr>
          <p:nvPr>
            <p:ph type="title" idx="4294967295"/>
          </p:nvPr>
        </p:nvSpPr>
        <p:spPr>
          <a:xfrm>
            <a:off x="395288" y="0"/>
            <a:ext cx="8229600" cy="836613"/>
          </a:xfrm>
        </p:spPr>
        <p:txBody>
          <a:bodyPr/>
          <a:lstStyle/>
          <a:p>
            <a:r>
              <a:rPr lang="zh-CN" altLang="en-US" b="1" smtClean="0">
                <a:solidFill>
                  <a:srgbClr val="FF0000"/>
                </a:solidFill>
                <a:latin typeface="楷体_GB2312"/>
                <a:ea typeface="楷体_GB2312"/>
                <a:cs typeface="楷体_GB2312"/>
              </a:rPr>
              <a:t>构造函数异常</a:t>
            </a:r>
            <a:r>
              <a:rPr lang="zh-CN" altLang="en-US" b="1" smtClean="0">
                <a:latin typeface="楷体_GB2312"/>
                <a:ea typeface="楷体_GB2312"/>
                <a:cs typeface="楷体_GB2312"/>
              </a:rPr>
              <a:t> </a:t>
            </a:r>
            <a:endParaRPr lang="zh-CN" altLang="en-US" b="1" smtClean="0">
              <a:latin typeface="楷体_GB2312"/>
              <a:ea typeface="楷体_GB2312"/>
              <a:cs typeface="楷体_GB2312"/>
            </a:endParaRPr>
          </a:p>
        </p:txBody>
      </p:sp>
      <p:sp>
        <p:nvSpPr>
          <p:cNvPr id="106498" name="内容占位符 2"/>
          <p:cNvSpPr>
            <a:spLocks noGrp="1" noChangeArrowheads="1"/>
          </p:cNvSpPr>
          <p:nvPr>
            <p:ph idx="4294967295"/>
          </p:nvPr>
        </p:nvSpPr>
        <p:spPr>
          <a:xfrm>
            <a:off x="0" y="1052513"/>
            <a:ext cx="8780463" cy="5559425"/>
          </a:xfrm>
        </p:spPr>
        <p:txBody>
          <a:bodyPr/>
          <a:lstStyle/>
          <a:p>
            <a:pPr marL="609600" indent="-609600" algn="just"/>
            <a:r>
              <a:rPr lang="zh-CN" altLang="en-US" sz="2800" b="1" dirty="0" smtClean="0">
                <a:latin typeface="Times New Roman" panose="02020603050405020304" pitchFamily="18" charset="0"/>
                <a:ea typeface="楷体_GB2312"/>
                <a:cs typeface="楷体_GB2312"/>
              </a:rPr>
              <a:t>由于构造函数没有返回类型，在执行构造函数过程中若</a:t>
            </a:r>
            <a:r>
              <a:rPr lang="zh-CN" altLang="en-US" sz="2800" b="1" dirty="0" smtClean="0">
                <a:latin typeface="Times New Roman" panose="02020603050405020304" pitchFamily="18" charset="0"/>
                <a:ea typeface="楷体_GB2312"/>
                <a:cs typeface="楷体_GB2312"/>
              </a:rPr>
              <a:t>出现异常</a:t>
            </a:r>
            <a:r>
              <a:rPr lang="zh-CN" altLang="en-US" sz="2800" b="1" dirty="0" smtClean="0">
                <a:latin typeface="Times New Roman" panose="02020603050405020304" pitchFamily="18" charset="0"/>
                <a:ea typeface="楷体_GB2312"/>
                <a:cs typeface="楷体_GB2312"/>
              </a:rPr>
              <a:t>，传统处理方法可能是：</a:t>
            </a:r>
            <a:endParaRPr lang="zh-CN" altLang="en-US" b="1" dirty="0" smtClean="0">
              <a:latin typeface="Times New Roman" panose="02020603050405020304" pitchFamily="18" charset="0"/>
              <a:ea typeface="楷体_GB2312"/>
              <a:cs typeface="楷体_GB2312"/>
            </a:endParaRPr>
          </a:p>
          <a:p>
            <a:pPr marL="536575" lvl="2" indent="-536575"/>
            <a:r>
              <a:rPr lang="zh-CN" altLang="en-US" b="1" dirty="0" smtClean="0">
                <a:solidFill>
                  <a:srgbClr val="FF0000"/>
                </a:solidFill>
                <a:latin typeface="Times New Roman" panose="02020603050405020304" pitchFamily="18" charset="0"/>
                <a:ea typeface="楷体_GB2312"/>
                <a:cs typeface="楷体_GB2312"/>
              </a:rPr>
              <a:t>设置一个全局变量保存对象构造的状态</a:t>
            </a:r>
            <a:r>
              <a:rPr lang="zh-CN" altLang="en-US" b="1" dirty="0" smtClean="0">
                <a:latin typeface="Times New Roman" panose="02020603050405020304" pitchFamily="18" charset="0"/>
                <a:ea typeface="楷体_GB2312"/>
                <a:cs typeface="楷体_GB2312"/>
              </a:rPr>
              <a:t>，外部程序可以通过该变量值判断对象构造的情况。</a:t>
            </a:r>
            <a:endParaRPr lang="zh-CN" altLang="en-US" b="1" dirty="0" smtClean="0">
              <a:latin typeface="Times New Roman" panose="02020603050405020304" pitchFamily="18" charset="0"/>
              <a:ea typeface="楷体_GB2312"/>
              <a:cs typeface="楷体_GB2312"/>
            </a:endParaRPr>
          </a:p>
          <a:p>
            <a:pPr marL="536575" lvl="2" indent="-536575"/>
            <a:r>
              <a:rPr lang="zh-CN" altLang="en-US" b="1" dirty="0" smtClean="0">
                <a:latin typeface="Times New Roman" panose="02020603050405020304" pitchFamily="18" charset="0"/>
                <a:ea typeface="楷体_GB2312"/>
                <a:cs typeface="楷体_GB2312"/>
              </a:rPr>
              <a:t>在构造函数中</a:t>
            </a:r>
            <a:r>
              <a:rPr lang="zh-CN" altLang="en-US" b="1" dirty="0" smtClean="0">
                <a:solidFill>
                  <a:srgbClr val="FF0000"/>
                </a:solidFill>
                <a:latin typeface="Times New Roman" panose="02020603050405020304" pitchFamily="18" charset="0"/>
                <a:ea typeface="楷体_GB2312"/>
                <a:cs typeface="楷体_GB2312"/>
              </a:rPr>
              <a:t>不做对象的初始化工作</a:t>
            </a:r>
            <a:r>
              <a:rPr lang="zh-CN" altLang="en-US" b="1" dirty="0" smtClean="0">
                <a:latin typeface="Times New Roman" panose="02020603050405020304" pitchFamily="18" charset="0"/>
                <a:ea typeface="楷体_GB2312"/>
                <a:cs typeface="楷体_GB2312"/>
              </a:rPr>
              <a:t>，而是专门设计一个成员函数负责对象的初始化。</a:t>
            </a:r>
            <a:endParaRPr lang="en-US" altLang="zh-CN" b="1" dirty="0" smtClean="0">
              <a:latin typeface="Times New Roman" panose="02020603050405020304" pitchFamily="18" charset="0"/>
              <a:ea typeface="楷体_GB2312"/>
              <a:cs typeface="楷体_GB2312"/>
            </a:endParaRPr>
          </a:p>
          <a:p>
            <a:pPr marL="536575" lvl="2" indent="-536575"/>
            <a:endParaRPr lang="zh-CN" altLang="en-US" sz="800" b="1" dirty="0" smtClean="0">
              <a:latin typeface="Times New Roman" panose="02020603050405020304" pitchFamily="18" charset="0"/>
              <a:ea typeface="楷体_GB2312"/>
              <a:cs typeface="楷体_GB2312"/>
            </a:endParaRPr>
          </a:p>
          <a:p>
            <a:pPr marL="609600" indent="-609600"/>
            <a:r>
              <a:rPr lang="en-US" altLang="zh-CN" sz="2800" b="1" dirty="0" smtClean="0">
                <a:latin typeface="Times New Roman" panose="02020603050405020304" pitchFamily="18" charset="0"/>
                <a:ea typeface="楷体_GB2312"/>
                <a:cs typeface="楷体_GB2312"/>
              </a:rPr>
              <a:t>C++</a:t>
            </a:r>
            <a:r>
              <a:rPr lang="zh-CN" altLang="en-US" sz="2800" b="1" dirty="0" smtClean="0">
                <a:latin typeface="Times New Roman" panose="02020603050405020304" pitchFamily="18" charset="0"/>
                <a:ea typeface="楷体_GB2312"/>
                <a:cs typeface="楷体_GB2312"/>
              </a:rPr>
              <a:t>中异常处理机制能够很好地处理构造函数中的异常问题，当构造函数出现错误时</a:t>
            </a:r>
            <a:r>
              <a:rPr lang="zh-CN" altLang="en-US" sz="2800" b="1" dirty="0" smtClean="0">
                <a:solidFill>
                  <a:srgbClr val="FF0000"/>
                </a:solidFill>
                <a:latin typeface="Times New Roman" panose="02020603050405020304" pitchFamily="18" charset="0"/>
                <a:ea typeface="楷体_GB2312"/>
                <a:cs typeface="楷体_GB2312"/>
              </a:rPr>
              <a:t>就抛出异常，外部函数可以在构造函数之外捕获并处理该异常</a:t>
            </a:r>
            <a:r>
              <a:rPr lang="zh-CN" altLang="en-US" sz="2800" b="1" dirty="0" smtClean="0">
                <a:latin typeface="Times New Roman" panose="02020603050405020304" pitchFamily="18" charset="0"/>
                <a:ea typeface="楷体_GB2312"/>
                <a:cs typeface="楷体_GB2312"/>
              </a:rPr>
              <a:t>。 </a:t>
            </a:r>
            <a:endParaRPr lang="zh-CN" altLang="en-US" sz="2800" b="1" dirty="0" smtClean="0">
              <a:latin typeface="Times New Roman" panose="02020603050405020304" pitchFamily="18" charset="0"/>
              <a:ea typeface="楷体_GB2312"/>
              <a:cs typeface="楷体_GB2312"/>
            </a:endParaRPr>
          </a:p>
          <a:p>
            <a:pPr marL="609600" indent="-609600">
              <a:buFontTx/>
              <a:buNone/>
            </a:pPr>
            <a:endParaRPr lang="en-US" altLang="zh-CN" sz="2800" b="1" dirty="0" smtClean="0">
              <a:solidFill>
                <a:schemeClr val="tx2"/>
              </a:solidFill>
              <a:latin typeface="楷体_GB2312"/>
              <a:ea typeface="楷体_GB2312"/>
              <a:cs typeface="楷体_GB2312"/>
            </a:endParaRPr>
          </a:p>
          <a:p>
            <a:pPr marL="609600" indent="-609600">
              <a:buFontTx/>
              <a:buNone/>
            </a:pPr>
            <a:r>
              <a:rPr lang="en-US" altLang="zh-CN" sz="2800" b="1" dirty="0" smtClean="0">
                <a:solidFill>
                  <a:schemeClr val="tx2"/>
                </a:solidFill>
                <a:latin typeface="楷体_GB2312"/>
                <a:ea typeface="楷体_GB2312"/>
                <a:cs typeface="楷体_GB2312"/>
              </a:rPr>
              <a:t>【</a:t>
            </a:r>
            <a:r>
              <a:rPr lang="zh-CN" altLang="en-US" sz="2800" b="1" dirty="0" smtClean="0">
                <a:solidFill>
                  <a:srgbClr val="FF0000"/>
                </a:solidFill>
                <a:latin typeface="楷体_GB2312"/>
                <a:ea typeface="楷体_GB2312"/>
                <a:cs typeface="楷体_GB2312"/>
              </a:rPr>
              <a:t>例构造函数异常</a:t>
            </a:r>
            <a:r>
              <a:rPr lang="en-US" altLang="zh-CN" sz="2800" b="1" dirty="0" smtClean="0">
                <a:solidFill>
                  <a:schemeClr val="tx2"/>
                </a:solidFill>
                <a:latin typeface="楷体_GB2312"/>
                <a:ea typeface="楷体_GB2312"/>
                <a:cs typeface="楷体_GB2312"/>
              </a:rPr>
              <a:t>】 </a:t>
            </a:r>
            <a:endParaRPr lang="zh-CN" altLang="en-US" dirty="0" smtClean="0"/>
          </a:p>
        </p:txBody>
      </p:sp>
      <p:sp>
        <p:nvSpPr>
          <p:cNvPr id="106499" name="页脚占位符 3"/>
          <p:cNvSpPr>
            <a:spLocks noGrp="1" noChangeArrowheads="1"/>
          </p:cNvSpPr>
          <p:nvPr/>
        </p:nvSpPr>
        <p:spPr bwMode="auto">
          <a:xfrm>
            <a:off x="5292725" y="6308725"/>
            <a:ext cx="2895600" cy="549275"/>
          </a:xfrm>
          <a:prstGeom prst="rect">
            <a:avLst/>
          </a:prstGeom>
          <a:noFill/>
          <a:ln w="9525">
            <a:noFill/>
            <a:miter lim="800000"/>
          </a:ln>
        </p:spPr>
        <p:txBody>
          <a:bodyPr/>
          <a:lstStyle/>
          <a:p>
            <a:pPr algn="r">
              <a:buFont typeface="Arial" panose="020B0604020202020204" pitchFamily="34" charset="0"/>
              <a:buNone/>
            </a:pPr>
            <a:r>
              <a:rPr lang="en-US" altLang="zh-CN" sz="2400" b="1">
                <a:solidFill>
                  <a:schemeClr val="tx2"/>
                </a:solidFill>
                <a:latin typeface="Arial Black" panose="020B0A04020102020204" pitchFamily="34" charset="0"/>
                <a:ea typeface="幼圆" panose="02010509060101010101" charset="-122"/>
                <a:cs typeface="幼圆" panose="02010509060101010101" charset="-122"/>
              </a:rPr>
              <a:t>oop</a:t>
            </a:r>
            <a:endParaRPr lang="en-US" altLang="zh-CN" sz="2400" b="1">
              <a:solidFill>
                <a:schemeClr val="tx2"/>
              </a:solidFill>
              <a:latin typeface="Arial Black" panose="020B0A04020102020204" pitchFamily="34" charset="0"/>
              <a:ea typeface="幼圆" panose="02010509060101010101" charset="-122"/>
              <a:cs typeface="幼圆" panose="02010509060101010101"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p:cNvSpPr>
            <a:spLocks noGrp="1" noChangeArrowheads="1"/>
          </p:cNvSpPr>
          <p:nvPr>
            <p:ph type="title" idx="4294967295"/>
          </p:nvPr>
        </p:nvSpPr>
        <p:spPr/>
        <p:txBody>
          <a:bodyPr/>
          <a:lstStyle/>
          <a:p>
            <a:endParaRPr lang="zh-CN" altLang="en-US" smtClean="0"/>
          </a:p>
        </p:txBody>
      </p:sp>
      <p:sp>
        <p:nvSpPr>
          <p:cNvPr id="107522" name="内容占位符 2"/>
          <p:cNvSpPr>
            <a:spLocks noGrp="1" noChangeArrowheads="1"/>
          </p:cNvSpPr>
          <p:nvPr>
            <p:ph idx="4294967295"/>
          </p:nvPr>
        </p:nvSpPr>
        <p:spPr/>
        <p:txBody>
          <a:bodyPr/>
          <a:lstStyle/>
          <a:p>
            <a:r>
              <a:rPr lang="zh-CN" altLang="en-US" smtClean="0"/>
              <a:t>例</a:t>
            </a:r>
            <a:r>
              <a:rPr lang="en-US" altLang="zh-CN" smtClean="0"/>
              <a:t>8-8</a:t>
            </a:r>
            <a:endParaRPr lang="en-US" altLang="zh-CN" smtClean="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1600" y="2420888"/>
            <a:ext cx="5888702" cy="2910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39" y="332656"/>
            <a:ext cx="6553200" cy="223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331340"/>
            <a:ext cx="5891213" cy="1493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4294967295"/>
          </p:nvPr>
        </p:nvSpPr>
        <p:spPr>
          <a:xfrm>
            <a:off x="635000" y="1123950"/>
            <a:ext cx="7912100" cy="5452745"/>
          </a:xfrm>
        </p:spPr>
        <p:txBody>
          <a:bodyPr/>
          <a:lstStyle/>
          <a:p>
            <a:pPr eaLnBrk="1" hangingPunct="1">
              <a:lnSpc>
                <a:spcPct val="90000"/>
              </a:lnSpc>
              <a:buFontTx/>
              <a:buNone/>
            </a:pPr>
            <a:r>
              <a:rPr lang="en-US" altLang="zh-CN" sz="2800" b="1" smtClean="0">
                <a:solidFill>
                  <a:srgbClr val="0000CC"/>
                </a:solidFill>
              </a:rPr>
              <a:t>1</a:t>
            </a:r>
            <a:r>
              <a:rPr lang="zh-CN" altLang="en-US" sz="2800" b="1" smtClean="0">
                <a:solidFill>
                  <a:srgbClr val="0000CC"/>
                </a:solidFill>
              </a:rPr>
              <a:t>、析构函数的概念</a:t>
            </a:r>
            <a:endParaRPr lang="zh-CN" altLang="en-US" sz="2800" b="1" smtClean="0">
              <a:solidFill>
                <a:srgbClr val="0000CC"/>
              </a:solidFill>
            </a:endParaRPr>
          </a:p>
          <a:p>
            <a:pPr lvl="1" eaLnBrk="1" hangingPunct="1">
              <a:lnSpc>
                <a:spcPct val="90000"/>
              </a:lnSpc>
            </a:pPr>
            <a:r>
              <a:rPr lang="zh-CN" altLang="en-US" sz="2000" b="1" smtClean="0"/>
              <a:t>析构函数（</a:t>
            </a:r>
            <a:r>
              <a:rPr lang="en-US" altLang="zh-CN" sz="2000" b="1" smtClean="0"/>
              <a:t>destructor</a:t>
            </a:r>
            <a:r>
              <a:rPr lang="zh-CN" altLang="en-US" sz="2000" b="1" smtClean="0"/>
              <a:t>）是与类同名的另一个特殊成员函数，作用与构造函数相反，用于在对象生存期结束时，完成对象的清理工作。</a:t>
            </a:r>
            <a:r>
              <a:rPr lang="zh-CN" altLang="en-US" sz="2000" smtClean="0"/>
              <a:t> </a:t>
            </a:r>
            <a:endParaRPr lang="zh-CN" altLang="en-US" sz="2000" smtClean="0"/>
          </a:p>
          <a:p>
            <a:pPr eaLnBrk="1" hangingPunct="1">
              <a:lnSpc>
                <a:spcPct val="90000"/>
              </a:lnSpc>
              <a:buFontTx/>
              <a:buNone/>
            </a:pPr>
            <a:r>
              <a:rPr lang="en-US" altLang="zh-CN" sz="2800" b="1" smtClean="0">
                <a:solidFill>
                  <a:srgbClr val="0000CC"/>
                </a:solidFill>
              </a:rPr>
              <a:t>2</a:t>
            </a:r>
            <a:r>
              <a:rPr lang="zh-CN" altLang="en-US" sz="2800" b="1" smtClean="0">
                <a:solidFill>
                  <a:srgbClr val="0000CC"/>
                </a:solidFill>
              </a:rPr>
              <a:t>、定义语法</a:t>
            </a:r>
            <a:endParaRPr lang="zh-CN" altLang="en-US" sz="2800" b="1" smtClean="0">
              <a:solidFill>
                <a:srgbClr val="0000CC"/>
              </a:solidFill>
            </a:endParaRPr>
          </a:p>
          <a:p>
            <a:pPr eaLnBrk="1" hangingPunct="1">
              <a:lnSpc>
                <a:spcPct val="90000"/>
              </a:lnSpc>
              <a:buFontTx/>
              <a:buNone/>
            </a:pPr>
            <a:r>
              <a:rPr lang="zh-CN" altLang="en-US" sz="2400" smtClean="0"/>
              <a:t>	</a:t>
            </a:r>
            <a:r>
              <a:rPr lang="en-US" altLang="zh-CN" sz="2400" b="1" smtClean="0"/>
              <a:t>class X</a:t>
            </a:r>
            <a:endParaRPr lang="en-US" altLang="zh-CN" sz="2400" b="1" smtClean="0"/>
          </a:p>
          <a:p>
            <a:pPr eaLnBrk="1" hangingPunct="1">
              <a:lnSpc>
                <a:spcPct val="90000"/>
              </a:lnSpc>
              <a:buFontTx/>
              <a:buNone/>
            </a:pPr>
            <a:r>
              <a:rPr lang="en-US" altLang="zh-CN" sz="2400" b="1" smtClean="0"/>
              <a:t>	{</a:t>
            </a:r>
            <a:endParaRPr lang="en-US" altLang="zh-CN" sz="2400" b="1" smtClean="0"/>
          </a:p>
          <a:p>
            <a:pPr lvl="1" eaLnBrk="1" hangingPunct="1">
              <a:lnSpc>
                <a:spcPct val="90000"/>
              </a:lnSpc>
              <a:buFontTx/>
              <a:buNone/>
            </a:pPr>
            <a:r>
              <a:rPr lang="en-US" altLang="zh-CN" sz="2000" b="1" smtClean="0"/>
              <a:t>	</a:t>
            </a:r>
            <a:r>
              <a:rPr lang="en-US" altLang="zh-CN" sz="2000" b="1" smtClean="0">
                <a:solidFill>
                  <a:srgbClr val="FF0000"/>
                </a:solidFill>
              </a:rPr>
              <a:t>~X ( ) {……};</a:t>
            </a:r>
            <a:endParaRPr lang="en-US" altLang="zh-CN" sz="2000" b="1" smtClean="0">
              <a:solidFill>
                <a:srgbClr val="FF0000"/>
              </a:solidFill>
            </a:endParaRPr>
          </a:p>
          <a:p>
            <a:pPr eaLnBrk="1" hangingPunct="1">
              <a:lnSpc>
                <a:spcPct val="90000"/>
              </a:lnSpc>
              <a:buFontTx/>
              <a:buNone/>
            </a:pPr>
            <a:r>
              <a:rPr lang="en-US" altLang="zh-CN" sz="2400" b="1" smtClean="0"/>
              <a:t>	}</a:t>
            </a:r>
            <a:endParaRPr lang="en-US" altLang="zh-CN" sz="2400" b="1" smtClean="0"/>
          </a:p>
          <a:p>
            <a:pPr eaLnBrk="1" hangingPunct="1">
              <a:lnSpc>
                <a:spcPct val="90000"/>
              </a:lnSpc>
              <a:buFontTx/>
              <a:buNone/>
            </a:pPr>
            <a:r>
              <a:rPr lang="en-US" altLang="zh-CN" sz="2800" b="1" smtClean="0">
                <a:solidFill>
                  <a:srgbClr val="0000CC"/>
                </a:solidFill>
              </a:rPr>
              <a:t>3</a:t>
            </a:r>
            <a:r>
              <a:rPr lang="zh-CN" altLang="en-US" sz="2800" b="1" smtClean="0">
                <a:solidFill>
                  <a:srgbClr val="0000CC"/>
                </a:solidFill>
              </a:rPr>
              <a:t>、析构函数特点</a:t>
            </a:r>
            <a:endParaRPr lang="zh-CN" altLang="en-US" sz="2800" b="1" smtClean="0">
              <a:solidFill>
                <a:srgbClr val="0000CC"/>
              </a:solidFill>
            </a:endParaRPr>
          </a:p>
          <a:p>
            <a:pPr lvl="2" eaLnBrk="1" hangingPunct="1">
              <a:lnSpc>
                <a:spcPct val="90000"/>
              </a:lnSpc>
            </a:pPr>
            <a:r>
              <a:rPr lang="zh-CN" altLang="en-US" sz="2000" b="1" smtClean="0"/>
              <a:t>函数名为</a:t>
            </a:r>
            <a:r>
              <a:rPr lang="en-US" altLang="zh-CN" sz="2000" b="1" smtClean="0"/>
              <a:t>~</a:t>
            </a:r>
            <a:r>
              <a:rPr lang="zh-CN" altLang="en-US" sz="2000" b="1" smtClean="0"/>
              <a:t>加类名</a:t>
            </a:r>
            <a:endParaRPr lang="zh-CN" altLang="en-US" sz="2000" b="1" smtClean="0"/>
          </a:p>
          <a:p>
            <a:pPr lvl="2" eaLnBrk="1" hangingPunct="1">
              <a:lnSpc>
                <a:spcPct val="90000"/>
              </a:lnSpc>
            </a:pPr>
            <a:r>
              <a:rPr lang="zh-CN" altLang="en-US" sz="2000" b="1" smtClean="0"/>
              <a:t>无参数</a:t>
            </a:r>
            <a:endParaRPr lang="zh-CN" altLang="en-US" sz="2000" b="1" smtClean="0"/>
          </a:p>
          <a:p>
            <a:pPr lvl="2" eaLnBrk="1" hangingPunct="1">
              <a:lnSpc>
                <a:spcPct val="90000"/>
              </a:lnSpc>
            </a:pPr>
            <a:r>
              <a:rPr lang="zh-CN" altLang="en-US" sz="2000" b="1" smtClean="0"/>
              <a:t>无返回值</a:t>
            </a:r>
            <a:endParaRPr lang="zh-CN" altLang="en-US" sz="2000" b="1" smtClean="0"/>
          </a:p>
          <a:p>
            <a:pPr lvl="2" eaLnBrk="1" hangingPunct="1">
              <a:lnSpc>
                <a:spcPct val="90000"/>
              </a:lnSpc>
            </a:pPr>
            <a:r>
              <a:rPr lang="zh-CN" altLang="en-US" sz="2000" b="1" smtClean="0"/>
              <a:t>不能重载：每个类仅有一个析构函数</a:t>
            </a:r>
            <a:endParaRPr lang="zh-CN" altLang="en-US" sz="2000" b="1" smtClean="0"/>
          </a:p>
        </p:txBody>
      </p:sp>
      <p:sp>
        <p:nvSpPr>
          <p:cNvPr id="108546" name="Rectangle 3"/>
          <p:cNvSpPr>
            <a:spLocks noChangeArrowheads="1"/>
          </p:cNvSpPr>
          <p:nvPr/>
        </p:nvSpPr>
        <p:spPr bwMode="auto">
          <a:xfrm>
            <a:off x="658813" y="34925"/>
            <a:ext cx="7772400" cy="657225"/>
          </a:xfrm>
          <a:prstGeom prst="rect">
            <a:avLst/>
          </a:prstGeom>
          <a:noFill/>
          <a:ln w="9525">
            <a:noFill/>
            <a:miter lim="800000"/>
          </a:ln>
        </p:spPr>
        <p:txBody>
          <a:bodyPr anchor="ctr"/>
          <a:lstStyle/>
          <a:p>
            <a:pPr algn="ctr"/>
            <a:r>
              <a:rPr lang="en-US" altLang="zh-CN" sz="4400" b="1">
                <a:solidFill>
                  <a:schemeClr val="tx2"/>
                </a:solidFill>
              </a:rPr>
              <a:t>3.7 </a:t>
            </a:r>
            <a:r>
              <a:rPr lang="zh-CN" altLang="en-US" sz="4400" b="1">
                <a:solidFill>
                  <a:schemeClr val="tx2"/>
                </a:solidFill>
              </a:rPr>
              <a:t>析构</a:t>
            </a:r>
            <a:r>
              <a:rPr lang="zh-CN" altLang="en-US" sz="4400" b="1">
                <a:solidFill>
                  <a:srgbClr val="FF3300"/>
                </a:solidFill>
              </a:rPr>
              <a:t>函数</a:t>
            </a:r>
            <a:endParaRPr lang="zh-CN" altLang="en-US" sz="4400" b="1">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6">
                                            <p:txEl>
                                              <p:pRg st="1" end="1"/>
                                            </p:txEl>
                                          </p:spTgt>
                                        </p:tgtEl>
                                        <p:attrNameLst>
                                          <p:attrName>style.visibility</p:attrName>
                                        </p:attrNameLst>
                                      </p:cBhvr>
                                      <p:to>
                                        <p:strVal val="visible"/>
                                      </p:to>
                                    </p:set>
                                    <p:anim calcmode="lin" valueType="num">
                                      <p:cBhvr additive="base">
                                        <p:cTn id="7" dur="500" fill="hold"/>
                                        <p:tgtEl>
                                          <p:spTgt spid="368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6">
                                            <p:txEl>
                                              <p:pRg st="2" end="2"/>
                                            </p:txEl>
                                          </p:spTgt>
                                        </p:tgtEl>
                                        <p:attrNameLst>
                                          <p:attrName>style.visibility</p:attrName>
                                        </p:attrNameLst>
                                      </p:cBhvr>
                                      <p:to>
                                        <p:strVal val="visible"/>
                                      </p:to>
                                    </p:set>
                                    <p:anim calcmode="lin" valueType="num">
                                      <p:cBhvr additive="base">
                                        <p:cTn id="13" dur="500" fill="hold"/>
                                        <p:tgtEl>
                                          <p:spTgt spid="3686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6866">
                                            <p:txEl>
                                              <p:pRg st="3" end="3"/>
                                            </p:txEl>
                                          </p:spTgt>
                                        </p:tgtEl>
                                        <p:attrNameLst>
                                          <p:attrName>style.visibility</p:attrName>
                                        </p:attrNameLst>
                                      </p:cBhvr>
                                      <p:to>
                                        <p:strVal val="visible"/>
                                      </p:to>
                                    </p:set>
                                    <p:anim calcmode="lin" valueType="num">
                                      <p:cBhvr additive="base">
                                        <p:cTn id="17" dur="500" fill="hold"/>
                                        <p:tgtEl>
                                          <p:spTgt spid="3686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6866">
                                            <p:txEl>
                                              <p:pRg st="4" end="4"/>
                                            </p:txEl>
                                          </p:spTgt>
                                        </p:tgtEl>
                                        <p:attrNameLst>
                                          <p:attrName>style.visibility</p:attrName>
                                        </p:attrNameLst>
                                      </p:cBhvr>
                                      <p:to>
                                        <p:strVal val="visible"/>
                                      </p:to>
                                    </p:set>
                                    <p:anim calcmode="lin" valueType="num">
                                      <p:cBhvr additive="base">
                                        <p:cTn id="21" dur="500" fill="hold"/>
                                        <p:tgtEl>
                                          <p:spTgt spid="3686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686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6866">
                                            <p:txEl>
                                              <p:pRg st="5" end="5"/>
                                            </p:txEl>
                                          </p:spTgt>
                                        </p:tgtEl>
                                        <p:attrNameLst>
                                          <p:attrName>style.visibility</p:attrName>
                                        </p:attrNameLst>
                                      </p:cBhvr>
                                      <p:to>
                                        <p:strVal val="visible"/>
                                      </p:to>
                                    </p:set>
                                    <p:anim calcmode="lin" valueType="num">
                                      <p:cBhvr additive="base">
                                        <p:cTn id="25" dur="500" fill="hold"/>
                                        <p:tgtEl>
                                          <p:spTgt spid="3686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6866">
                                            <p:txEl>
                                              <p:pRg st="6" end="6"/>
                                            </p:txEl>
                                          </p:spTgt>
                                        </p:tgtEl>
                                        <p:attrNameLst>
                                          <p:attrName>style.visibility</p:attrName>
                                        </p:attrNameLst>
                                      </p:cBhvr>
                                      <p:to>
                                        <p:strVal val="visible"/>
                                      </p:to>
                                    </p:set>
                                    <p:anim calcmode="lin" valueType="num">
                                      <p:cBhvr additive="base">
                                        <p:cTn id="29" dur="500" fill="hold"/>
                                        <p:tgtEl>
                                          <p:spTgt spid="3686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6866">
                                            <p:txEl>
                                              <p:pRg st="7" end="7"/>
                                            </p:txEl>
                                          </p:spTgt>
                                        </p:tgtEl>
                                        <p:attrNameLst>
                                          <p:attrName>style.visibility</p:attrName>
                                        </p:attrNameLst>
                                      </p:cBhvr>
                                      <p:to>
                                        <p:strVal val="visible"/>
                                      </p:to>
                                    </p:set>
                                    <p:anim calcmode="lin" valueType="num">
                                      <p:cBhvr additive="base">
                                        <p:cTn id="35" dur="500" fill="hold"/>
                                        <p:tgtEl>
                                          <p:spTgt spid="3686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866">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866">
                                            <p:txEl>
                                              <p:pRg st="8" end="8"/>
                                            </p:txEl>
                                          </p:spTgt>
                                        </p:tgtEl>
                                        <p:attrNameLst>
                                          <p:attrName>style.visibility</p:attrName>
                                        </p:attrNameLst>
                                      </p:cBhvr>
                                      <p:to>
                                        <p:strVal val="visible"/>
                                      </p:to>
                                    </p:set>
                                    <p:anim calcmode="lin" valueType="num">
                                      <p:cBhvr additive="base">
                                        <p:cTn id="39" dur="500" fill="hold"/>
                                        <p:tgtEl>
                                          <p:spTgt spid="3686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866">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6866">
                                            <p:txEl>
                                              <p:pRg st="9" end="9"/>
                                            </p:txEl>
                                          </p:spTgt>
                                        </p:tgtEl>
                                        <p:attrNameLst>
                                          <p:attrName>style.visibility</p:attrName>
                                        </p:attrNameLst>
                                      </p:cBhvr>
                                      <p:to>
                                        <p:strVal val="visible"/>
                                      </p:to>
                                    </p:set>
                                    <p:anim calcmode="lin" valueType="num">
                                      <p:cBhvr additive="base">
                                        <p:cTn id="43" dur="500" fill="hold"/>
                                        <p:tgtEl>
                                          <p:spTgt spid="3686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6">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866">
                                            <p:txEl>
                                              <p:pRg st="10" end="10"/>
                                            </p:txEl>
                                          </p:spTgt>
                                        </p:tgtEl>
                                        <p:attrNameLst>
                                          <p:attrName>style.visibility</p:attrName>
                                        </p:attrNameLst>
                                      </p:cBhvr>
                                      <p:to>
                                        <p:strVal val="visible"/>
                                      </p:to>
                                    </p:set>
                                    <p:anim calcmode="lin" valueType="num">
                                      <p:cBhvr additive="base">
                                        <p:cTn id="47" dur="500" fill="hold"/>
                                        <p:tgtEl>
                                          <p:spTgt spid="36866">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866">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6866">
                                            <p:txEl>
                                              <p:pRg st="11" end="11"/>
                                            </p:txEl>
                                          </p:spTgt>
                                        </p:tgtEl>
                                        <p:attrNameLst>
                                          <p:attrName>style.visibility</p:attrName>
                                        </p:attrNameLst>
                                      </p:cBhvr>
                                      <p:to>
                                        <p:strVal val="visible"/>
                                      </p:to>
                                    </p:set>
                                    <p:anim calcmode="lin" valueType="num">
                                      <p:cBhvr additive="base">
                                        <p:cTn id="51" dur="500" fill="hold"/>
                                        <p:tgtEl>
                                          <p:spTgt spid="36866">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686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ChangeArrowheads="1"/>
          </p:cNvSpPr>
          <p:nvPr/>
        </p:nvSpPr>
        <p:spPr bwMode="auto">
          <a:xfrm>
            <a:off x="658813" y="1052513"/>
            <a:ext cx="7772400" cy="4114800"/>
          </a:xfrm>
          <a:prstGeom prst="rect">
            <a:avLst/>
          </a:prstGeom>
          <a:noFill/>
          <a:ln w="9525">
            <a:noFill/>
            <a:miter lim="800000"/>
          </a:ln>
        </p:spPr>
        <p:txBody>
          <a:bodyPr/>
          <a:lstStyle/>
          <a:p>
            <a:pPr marL="342900" indent="-342900">
              <a:spcBef>
                <a:spcPct val="20000"/>
              </a:spcBef>
              <a:buClr>
                <a:srgbClr val="FF9900"/>
              </a:buClr>
              <a:buFont typeface="Wingdings" panose="05000000000000000000" pitchFamily="2" charset="2"/>
              <a:buNone/>
            </a:pPr>
            <a:r>
              <a:rPr kumimoji="1" lang="en-US" altLang="zh-CN" sz="3200" b="1" dirty="0">
                <a:solidFill>
                  <a:srgbClr val="0000CC"/>
                </a:solidFill>
                <a:latin typeface="Lucida Console" panose="020B0609040504020204" pitchFamily="49" charset="0"/>
                <a:ea typeface="楷体_GB2312"/>
                <a:cs typeface="楷体_GB2312"/>
              </a:rPr>
              <a:t>4</a:t>
            </a:r>
            <a:r>
              <a:rPr kumimoji="1" lang="zh-CN" altLang="en-US" sz="3200" b="1" dirty="0">
                <a:solidFill>
                  <a:srgbClr val="0000CC"/>
                </a:solidFill>
                <a:latin typeface="Lucida Console" panose="020B0609040504020204" pitchFamily="49" charset="0"/>
                <a:ea typeface="楷体_GB2312"/>
                <a:cs typeface="楷体_GB2312"/>
              </a:rPr>
              <a:t>、析构函数调用时机</a:t>
            </a:r>
            <a:endParaRPr kumimoji="1" lang="zh-CN" altLang="en-US" sz="3200" b="1" dirty="0">
              <a:solidFill>
                <a:srgbClr val="0000CC"/>
              </a:solidFill>
              <a:latin typeface="Lucida Console" panose="020B0609040504020204" pitchFamily="49" charset="0"/>
              <a:ea typeface="楷体_GB2312"/>
              <a:cs typeface="楷体_GB2312"/>
            </a:endParaRPr>
          </a:p>
          <a:p>
            <a:pPr marL="742950" lvl="1" indent="-285750">
              <a:spcBef>
                <a:spcPct val="20000"/>
              </a:spcBef>
              <a:buClr>
                <a:srgbClr val="FF9900"/>
              </a:buClr>
              <a:buFont typeface="Wingdings" panose="05000000000000000000" pitchFamily="2" charset="2"/>
              <a:buChar char="Ø"/>
            </a:pPr>
            <a:r>
              <a:rPr kumimoji="1" lang="zh-CN" altLang="en-US" sz="2800" b="1" dirty="0">
                <a:latin typeface="Lucida Console" panose="020B0609040504020204" pitchFamily="49" charset="0"/>
                <a:ea typeface="华文楷体" panose="02010600040101010101" charset="-122"/>
                <a:cs typeface="华文楷体" panose="02010600040101010101" charset="-122"/>
              </a:rPr>
              <a:t>对象生命期结束时自动调用</a:t>
            </a:r>
            <a:endParaRPr kumimoji="1" lang="zh-CN" altLang="en-US" sz="2800" b="1" dirty="0">
              <a:latin typeface="Lucida Console" panose="020B0609040504020204" pitchFamily="49" charset="0"/>
              <a:ea typeface="华文楷体" panose="02010600040101010101" charset="-122"/>
              <a:cs typeface="华文楷体" panose="02010600040101010101" charset="-122"/>
            </a:endParaRPr>
          </a:p>
          <a:p>
            <a:pPr marL="742950" lvl="1" indent="-285750">
              <a:spcBef>
                <a:spcPct val="20000"/>
              </a:spcBef>
              <a:buClr>
                <a:srgbClr val="FF9900"/>
              </a:buClr>
              <a:buFont typeface="Wingdings" panose="05000000000000000000" pitchFamily="2" charset="2"/>
              <a:buChar char="Ø"/>
            </a:pPr>
            <a:r>
              <a:rPr kumimoji="1" lang="zh-CN" altLang="en-US" sz="2800" b="1" dirty="0">
                <a:latin typeface="Lucida Console" panose="020B0609040504020204" pitchFamily="49" charset="0"/>
                <a:ea typeface="华文楷体" panose="02010600040101010101" charset="-122"/>
                <a:cs typeface="华文楷体" panose="02010600040101010101" charset="-122"/>
              </a:rPr>
              <a:t>自动</a:t>
            </a:r>
            <a:r>
              <a:rPr kumimoji="1" lang="en-US" altLang="zh-CN" sz="2800" b="1" dirty="0">
                <a:latin typeface="Lucida Console" panose="020B0609040504020204" pitchFamily="49" charset="0"/>
                <a:ea typeface="华文楷体" panose="02010600040101010101" charset="-122"/>
                <a:cs typeface="华文楷体" panose="02010600040101010101" charset="-122"/>
              </a:rPr>
              <a:t>/</a:t>
            </a:r>
            <a:r>
              <a:rPr kumimoji="1" lang="zh-CN" altLang="en-US" sz="2800" b="1" dirty="0">
                <a:latin typeface="Lucida Console" panose="020B0609040504020204" pitchFamily="49" charset="0"/>
                <a:ea typeface="华文楷体" panose="02010600040101010101" charset="-122"/>
                <a:cs typeface="华文楷体" panose="02010600040101010101" charset="-122"/>
              </a:rPr>
              <a:t>局部对象：定义的语句块结束处</a:t>
            </a:r>
            <a:endParaRPr kumimoji="1" lang="zh-CN" altLang="en-US" sz="2800" b="1" dirty="0">
              <a:latin typeface="Lucida Console" panose="020B0609040504020204" pitchFamily="49" charset="0"/>
              <a:ea typeface="华文楷体" panose="02010600040101010101" charset="-122"/>
              <a:cs typeface="华文楷体" panose="02010600040101010101" charset="-122"/>
            </a:endParaRPr>
          </a:p>
          <a:p>
            <a:pPr marL="742950" lvl="1" indent="-285750">
              <a:spcBef>
                <a:spcPct val="20000"/>
              </a:spcBef>
              <a:buClr>
                <a:srgbClr val="FF9900"/>
              </a:buClr>
              <a:buFont typeface="Wingdings" panose="05000000000000000000" pitchFamily="2" charset="2"/>
              <a:buChar char="Ø"/>
            </a:pPr>
            <a:r>
              <a:rPr kumimoji="1" lang="zh-CN" altLang="en-US" sz="2800" b="1" dirty="0">
                <a:latin typeface="Lucida Console" panose="020B0609040504020204" pitchFamily="49" charset="0"/>
                <a:ea typeface="华文楷体" panose="02010600040101010101" charset="-122"/>
                <a:cs typeface="华文楷体" panose="02010600040101010101" charset="-122"/>
              </a:rPr>
              <a:t>全局对象：程序结束时</a:t>
            </a:r>
            <a:endParaRPr kumimoji="1" lang="zh-CN" altLang="en-US" sz="2800" b="1" dirty="0">
              <a:latin typeface="Lucida Console" panose="020B0609040504020204" pitchFamily="49" charset="0"/>
              <a:ea typeface="华文楷体" panose="02010600040101010101" charset="-122"/>
              <a:cs typeface="华文楷体" panose="02010600040101010101" charset="-122"/>
            </a:endParaRPr>
          </a:p>
          <a:p>
            <a:pPr marL="742950" lvl="1" indent="-285750">
              <a:spcBef>
                <a:spcPct val="20000"/>
              </a:spcBef>
              <a:buClr>
                <a:srgbClr val="FF9900"/>
              </a:buClr>
              <a:buFont typeface="Wingdings" panose="05000000000000000000" pitchFamily="2" charset="2"/>
              <a:buChar char="Ø"/>
            </a:pPr>
            <a:r>
              <a:rPr kumimoji="1" lang="zh-CN" altLang="en-US" sz="2800" b="1" dirty="0">
                <a:latin typeface="Lucida Console" panose="020B0609040504020204" pitchFamily="49" charset="0"/>
                <a:ea typeface="华文楷体" panose="02010600040101010101" charset="-122"/>
                <a:cs typeface="华文楷体" panose="02010600040101010101" charset="-122"/>
              </a:rPr>
              <a:t>静态对象：程序结束时</a:t>
            </a:r>
            <a:endParaRPr kumimoji="1" lang="zh-CN" altLang="en-US" sz="2800" b="1" dirty="0">
              <a:latin typeface="Lucida Console" panose="020B0609040504020204" pitchFamily="49" charset="0"/>
              <a:ea typeface="华文楷体" panose="02010600040101010101" charset="-122"/>
              <a:cs typeface="华文楷体" panose="02010600040101010101" charset="-122"/>
            </a:endParaRPr>
          </a:p>
          <a:p>
            <a:pPr marL="742950" lvl="1" indent="-285750">
              <a:spcBef>
                <a:spcPct val="20000"/>
              </a:spcBef>
              <a:buClr>
                <a:srgbClr val="FF9900"/>
              </a:buClr>
              <a:buFont typeface="Wingdings" panose="05000000000000000000" pitchFamily="2" charset="2"/>
              <a:buChar char="Ø"/>
            </a:pPr>
            <a:r>
              <a:rPr kumimoji="1" lang="en-US" altLang="zh-CN" sz="2800" b="1" dirty="0">
                <a:latin typeface="Lucida Console" panose="020B0609040504020204" pitchFamily="49" charset="0"/>
                <a:ea typeface="华文楷体" panose="02010600040101010101" charset="-122"/>
                <a:cs typeface="华文楷体" panose="02010600040101010101" charset="-122"/>
              </a:rPr>
              <a:t>delete </a:t>
            </a:r>
            <a:r>
              <a:rPr kumimoji="1" lang="zh-CN" altLang="en-US" sz="2800" b="1" dirty="0">
                <a:latin typeface="Lucida Console" panose="020B0609040504020204" pitchFamily="49" charset="0"/>
                <a:ea typeface="华文楷体" panose="02010600040101010101" charset="-122"/>
                <a:cs typeface="华文楷体" panose="02010600040101010101" charset="-122"/>
              </a:rPr>
              <a:t>指向对象的指针</a:t>
            </a:r>
            <a:endParaRPr kumimoji="1" lang="zh-CN" altLang="en-US" sz="2800" b="1" dirty="0">
              <a:latin typeface="Lucida Console" panose="020B0609040504020204" pitchFamily="49" charset="0"/>
              <a:ea typeface="华文楷体" panose="02010600040101010101" charset="-122"/>
              <a:cs typeface="华文楷体" panose="02010600040101010101" charset="-122"/>
            </a:endParaRPr>
          </a:p>
          <a:p>
            <a:pPr marL="342900" indent="-342900">
              <a:spcBef>
                <a:spcPct val="20000"/>
              </a:spcBef>
              <a:buClr>
                <a:srgbClr val="FF9900"/>
              </a:buClr>
              <a:buFont typeface="Wingdings" panose="05000000000000000000" pitchFamily="2" charset="2"/>
              <a:buChar char="q"/>
            </a:pPr>
            <a:r>
              <a:rPr kumimoji="1" lang="zh-CN" altLang="en-US" sz="3200" b="1" dirty="0">
                <a:latin typeface="Lucida Console" panose="020B0609040504020204" pitchFamily="49" charset="0"/>
                <a:ea typeface="楷体_GB2312"/>
                <a:cs typeface="楷体_GB2312"/>
              </a:rPr>
              <a:t>使用</a:t>
            </a:r>
            <a:endParaRPr kumimoji="1" lang="zh-CN" altLang="en-US" sz="3200" b="1" dirty="0">
              <a:latin typeface="Lucida Console" panose="020B0609040504020204" pitchFamily="49" charset="0"/>
              <a:ea typeface="楷体_GB2312"/>
              <a:cs typeface="楷体_GB2312"/>
            </a:endParaRPr>
          </a:p>
          <a:p>
            <a:pPr marL="742950" lvl="1" indent="-285750">
              <a:spcBef>
                <a:spcPct val="20000"/>
              </a:spcBef>
              <a:buClr>
                <a:srgbClr val="FF9900"/>
              </a:buClr>
              <a:buFont typeface="Wingdings" panose="05000000000000000000" pitchFamily="2" charset="2"/>
              <a:buChar char="Ø"/>
            </a:pPr>
            <a:r>
              <a:rPr kumimoji="1" lang="zh-CN" altLang="en-US" sz="2800" b="1" dirty="0">
                <a:latin typeface="Lucida Console" panose="020B0609040504020204" pitchFamily="49" charset="0"/>
                <a:ea typeface="华文楷体" panose="02010600040101010101" charset="-122"/>
                <a:cs typeface="华文楷体" panose="02010600040101010101" charset="-122"/>
              </a:rPr>
              <a:t>一般情况下，缺省的析构函数可以信任</a:t>
            </a:r>
            <a:endParaRPr kumimoji="1" lang="zh-CN" altLang="en-US" sz="2800" b="1" dirty="0">
              <a:latin typeface="Lucida Console" panose="020B0609040504020204" pitchFamily="49" charset="0"/>
              <a:ea typeface="华文楷体" panose="02010600040101010101" charset="-122"/>
              <a:cs typeface="华文楷体" panose="02010600040101010101" charset="-122"/>
            </a:endParaRPr>
          </a:p>
          <a:p>
            <a:pPr marL="742950" lvl="1" indent="-285750">
              <a:spcBef>
                <a:spcPct val="20000"/>
              </a:spcBef>
              <a:buClr>
                <a:srgbClr val="FF9900"/>
              </a:buClr>
              <a:buFont typeface="Wingdings" panose="05000000000000000000" pitchFamily="2" charset="2"/>
              <a:buChar char="Ø"/>
            </a:pPr>
            <a:r>
              <a:rPr kumimoji="1" lang="zh-CN" altLang="en-US" sz="2800" b="1" dirty="0">
                <a:latin typeface="Lucida Console" panose="020B0609040504020204" pitchFamily="49" charset="0"/>
                <a:ea typeface="华文楷体" panose="02010600040101010101" charset="-122"/>
                <a:cs typeface="华文楷体" panose="02010600040101010101" charset="-122"/>
              </a:rPr>
              <a:t>善后处理，一般是</a:t>
            </a:r>
            <a:r>
              <a:rPr kumimoji="1" lang="zh-CN" altLang="en-US" sz="2800" b="1" dirty="0">
                <a:solidFill>
                  <a:srgbClr val="0000CC"/>
                </a:solidFill>
                <a:latin typeface="Lucida Console" panose="020B0609040504020204" pitchFamily="49" charset="0"/>
                <a:ea typeface="华文楷体" panose="02010600040101010101" charset="-122"/>
                <a:cs typeface="华文楷体" panose="02010600040101010101" charset="-122"/>
              </a:rPr>
              <a:t>释放动态分配的内存</a:t>
            </a:r>
            <a:endParaRPr kumimoji="1" lang="zh-CN" altLang="en-US" sz="2800" b="1" dirty="0">
              <a:solidFill>
                <a:srgbClr val="0000CC"/>
              </a:solidFill>
              <a:latin typeface="Lucida Console" panose="020B0609040504020204" pitchFamily="49" charset="0"/>
              <a:ea typeface="华文楷体" panose="02010600040101010101" charset="-122"/>
              <a:cs typeface="华文楷体" panose="02010600040101010101" charset="-122"/>
            </a:endParaRPr>
          </a:p>
        </p:txBody>
      </p:sp>
      <p:sp>
        <p:nvSpPr>
          <p:cNvPr id="109570" name="Rectangle 3"/>
          <p:cNvSpPr>
            <a:spLocks noChangeArrowheads="1"/>
          </p:cNvSpPr>
          <p:nvPr/>
        </p:nvSpPr>
        <p:spPr bwMode="auto">
          <a:xfrm>
            <a:off x="658813" y="34925"/>
            <a:ext cx="7772400" cy="657225"/>
          </a:xfrm>
          <a:prstGeom prst="rect">
            <a:avLst/>
          </a:prstGeom>
          <a:noFill/>
          <a:ln w="9525">
            <a:noFill/>
            <a:miter lim="800000"/>
          </a:ln>
        </p:spPr>
        <p:txBody>
          <a:bodyPr anchor="ctr"/>
          <a:lstStyle/>
          <a:p>
            <a:pPr algn="ctr"/>
            <a:r>
              <a:rPr lang="en-US" altLang="zh-CN" sz="4400" b="1">
                <a:solidFill>
                  <a:schemeClr val="tx2"/>
                </a:solidFill>
              </a:rPr>
              <a:t>3.7 </a:t>
            </a:r>
            <a:r>
              <a:rPr lang="zh-CN" altLang="en-US" sz="4400" b="1">
                <a:solidFill>
                  <a:schemeClr val="tx2"/>
                </a:solidFill>
              </a:rPr>
              <a:t>析构</a:t>
            </a:r>
            <a:r>
              <a:rPr lang="zh-CN" altLang="en-US" sz="4400" b="1">
                <a:solidFill>
                  <a:srgbClr val="FF3300"/>
                </a:solidFill>
              </a:rPr>
              <a:t>函数</a:t>
            </a:r>
            <a:endParaRPr lang="zh-CN" altLang="en-US" sz="4400" b="1">
              <a:solidFill>
                <a:srgbClr val="FF3300"/>
              </a:solidFill>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a:off x="658813" y="981075"/>
            <a:ext cx="7772400" cy="5516563"/>
          </a:xfrm>
          <a:prstGeom prst="rect">
            <a:avLst/>
          </a:prstGeom>
          <a:noFill/>
          <a:ln w="9525">
            <a:noFill/>
            <a:miter lim="800000"/>
          </a:ln>
        </p:spPr>
        <p:txBody>
          <a:bodyPr/>
          <a:lstStyle/>
          <a:p>
            <a:pPr marL="342900" indent="-342900"/>
            <a:r>
              <a:rPr lang="zh-CN" altLang="zh-CN" sz="3200" b="1">
                <a:solidFill>
                  <a:srgbClr val="0000CC"/>
                </a:solidFill>
              </a:rPr>
              <a:t>【例</a:t>
            </a:r>
            <a:r>
              <a:rPr lang="en-US" altLang="zh-CN" sz="3200" b="1">
                <a:solidFill>
                  <a:srgbClr val="0000CC"/>
                </a:solidFill>
              </a:rPr>
              <a:t>3-13</a:t>
            </a:r>
            <a:r>
              <a:rPr lang="zh-CN" altLang="zh-CN" sz="3200" b="1">
                <a:solidFill>
                  <a:srgbClr val="0000CC"/>
                </a:solidFill>
              </a:rPr>
              <a:t>】 析构函数和构造函数的应</a:t>
            </a:r>
            <a:r>
              <a:rPr lang="zh-CN" altLang="en-US" sz="3200" b="1">
                <a:solidFill>
                  <a:srgbClr val="0000CC"/>
                </a:solidFill>
              </a:rPr>
              <a:t>用。</a:t>
            </a:r>
            <a:endParaRPr lang="en-US" altLang="zh-CN" sz="3200" b="1">
              <a:solidFill>
                <a:srgbClr val="0000CC"/>
              </a:solidFill>
            </a:endParaRPr>
          </a:p>
          <a:p>
            <a:pPr marL="342900" indent="-342900"/>
            <a:r>
              <a:rPr kumimoji="1" lang="en-US" altLang="zh-CN" b="1">
                <a:latin typeface="Times New Roman" panose="02020603050405020304" pitchFamily="18" charset="0"/>
              </a:rPr>
              <a:t>#include &lt;iostream&gt;</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using namespace std;</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class A{</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private:</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    int i;</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public:</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    A(int x){        i=x;</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        cout&lt;&lt;"constructor: "&lt;&lt;i&lt;&lt;endl;</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    }</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    ~A(){    cout&lt;&lt;"destructor : "&lt;&lt;i&lt;&lt;endl; }</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void main(){</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    A a1(1);</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    A a2(2);</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    A a3(3);</a:t>
            </a:r>
            <a:endParaRPr kumimoji="1" lang="en-US" altLang="zh-CN" b="1">
              <a:latin typeface="Times New Roman" panose="02020603050405020304" pitchFamily="18" charset="0"/>
            </a:endParaRPr>
          </a:p>
          <a:p>
            <a:pPr marL="342900" indent="-342900"/>
            <a:r>
              <a:rPr kumimoji="1" lang="en-US" altLang="zh-CN" b="1">
                <a:latin typeface="Times New Roman" panose="02020603050405020304" pitchFamily="18" charset="0"/>
              </a:rPr>
              <a:t>} </a:t>
            </a:r>
            <a:endParaRPr kumimoji="1" lang="en-US" altLang="zh-CN" b="1">
              <a:latin typeface="Times New Roman" panose="02020603050405020304" pitchFamily="18" charset="0"/>
            </a:endParaRPr>
          </a:p>
        </p:txBody>
      </p:sp>
      <p:sp>
        <p:nvSpPr>
          <p:cNvPr id="110594" name="Rectangle 3"/>
          <p:cNvSpPr>
            <a:spLocks noChangeArrowheads="1"/>
          </p:cNvSpPr>
          <p:nvPr/>
        </p:nvSpPr>
        <p:spPr bwMode="auto">
          <a:xfrm>
            <a:off x="658813" y="34925"/>
            <a:ext cx="7772400" cy="657225"/>
          </a:xfrm>
          <a:prstGeom prst="rect">
            <a:avLst/>
          </a:prstGeom>
          <a:noFill/>
          <a:ln w="9525">
            <a:noFill/>
            <a:miter lim="800000"/>
          </a:ln>
        </p:spPr>
        <p:txBody>
          <a:bodyPr anchor="ctr"/>
          <a:lstStyle/>
          <a:p>
            <a:pPr algn="ctr"/>
            <a:r>
              <a:rPr lang="en-US" altLang="zh-CN" sz="4400" b="1">
                <a:solidFill>
                  <a:schemeClr val="tx2"/>
                </a:solidFill>
              </a:rPr>
              <a:t>3.7 </a:t>
            </a:r>
            <a:r>
              <a:rPr lang="zh-CN" altLang="en-US" sz="4400" b="1">
                <a:solidFill>
                  <a:schemeClr val="tx2"/>
                </a:solidFill>
              </a:rPr>
              <a:t>析构</a:t>
            </a:r>
            <a:r>
              <a:rPr lang="zh-CN" altLang="en-US" sz="4400" b="1">
                <a:solidFill>
                  <a:srgbClr val="FF3300"/>
                </a:solidFill>
              </a:rPr>
              <a:t>函数</a:t>
            </a:r>
            <a:endParaRPr lang="zh-CN" altLang="en-US" sz="4400" b="1">
              <a:solidFill>
                <a:srgbClr val="FF3300"/>
              </a:solidFill>
            </a:endParaRPr>
          </a:p>
        </p:txBody>
      </p:sp>
      <p:sp>
        <p:nvSpPr>
          <p:cNvPr id="6" name="AutoShape 3"/>
          <p:cNvSpPr>
            <a:spLocks noChangeArrowheads="1"/>
          </p:cNvSpPr>
          <p:nvPr/>
        </p:nvSpPr>
        <p:spPr bwMode="auto">
          <a:xfrm>
            <a:off x="5147628" y="1772920"/>
            <a:ext cx="3995737" cy="5084763"/>
          </a:xfrm>
          <a:prstGeom prst="cloudCallout">
            <a:avLst>
              <a:gd name="adj1" fmla="val -37310"/>
              <a:gd name="adj2" fmla="val -54246"/>
            </a:avLst>
          </a:prstGeom>
          <a:gradFill>
            <a:gsLst>
              <a:gs pos="0">
                <a:srgbClr val="FFFFFF"/>
              </a:gs>
              <a:gs pos="100000">
                <a:schemeClr val="accent1">
                  <a:lumMod val="30000"/>
                  <a:lumOff val="70000"/>
                </a:schemeClr>
              </a:gs>
            </a:gsLst>
            <a:lin ang="5400000" scaled="1"/>
          </a:gradFill>
          <a:ln w="3175">
            <a:solidFill>
              <a:schemeClr val="bg1"/>
            </a:solidFill>
            <a:rou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0" hangingPunct="0">
              <a:buFontTx/>
              <a:buNone/>
              <a:defRPr/>
            </a:pPr>
            <a:r>
              <a:rPr lang="zh-CN" altLang="zh-CN" sz="2800" dirty="0"/>
              <a:t>本程序的运行结果如下：</a:t>
            </a:r>
            <a:endParaRPr lang="zh-CN" altLang="zh-CN" sz="2800" dirty="0"/>
          </a:p>
          <a:p>
            <a:pPr eaLnBrk="0" hangingPunct="0">
              <a:buFontTx/>
              <a:buNone/>
              <a:defRPr/>
            </a:pPr>
            <a:r>
              <a:rPr lang="en-US" altLang="zh-CN" sz="2800" dirty="0"/>
              <a:t>constructor: 1</a:t>
            </a:r>
            <a:endParaRPr lang="zh-CN" altLang="zh-CN" sz="2800" dirty="0"/>
          </a:p>
          <a:p>
            <a:pPr eaLnBrk="0" hangingPunct="0">
              <a:buFontTx/>
              <a:buNone/>
              <a:defRPr/>
            </a:pPr>
            <a:r>
              <a:rPr lang="en-US" altLang="zh-CN" sz="2800" dirty="0"/>
              <a:t>constructor: 2</a:t>
            </a:r>
            <a:endParaRPr lang="zh-CN" altLang="zh-CN" sz="2800" dirty="0"/>
          </a:p>
          <a:p>
            <a:pPr eaLnBrk="0" hangingPunct="0">
              <a:buFontTx/>
              <a:buNone/>
              <a:defRPr/>
            </a:pPr>
            <a:r>
              <a:rPr lang="en-US" altLang="zh-CN" sz="2800" dirty="0"/>
              <a:t>constructor: 3</a:t>
            </a:r>
            <a:endParaRPr lang="zh-CN" altLang="zh-CN" sz="2800" dirty="0"/>
          </a:p>
          <a:p>
            <a:pPr eaLnBrk="0" hangingPunct="0">
              <a:buFontTx/>
              <a:buNone/>
              <a:defRPr/>
            </a:pPr>
            <a:r>
              <a:rPr lang="en-US" altLang="zh-CN" sz="2800" dirty="0"/>
              <a:t>destructor : 3</a:t>
            </a:r>
            <a:endParaRPr lang="zh-CN" altLang="zh-CN" sz="2800" dirty="0"/>
          </a:p>
          <a:p>
            <a:pPr eaLnBrk="0" hangingPunct="0">
              <a:buFontTx/>
              <a:buNone/>
              <a:defRPr/>
            </a:pPr>
            <a:r>
              <a:rPr lang="en-US" altLang="zh-CN" sz="2800" dirty="0"/>
              <a:t>destructor : 2</a:t>
            </a:r>
            <a:endParaRPr lang="zh-CN" altLang="zh-CN" sz="2800" dirty="0"/>
          </a:p>
          <a:p>
            <a:pPr eaLnBrk="0" hangingPunct="0">
              <a:buFontTx/>
              <a:buNone/>
              <a:defRPr/>
            </a:pPr>
            <a:r>
              <a:rPr lang="en-US" altLang="zh-CN" sz="2800" dirty="0"/>
              <a:t>destructor : 1</a:t>
            </a:r>
            <a:endParaRPr lang="zh-CN" altLang="zh-CN"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矩形 1"/>
          <p:cNvSpPr>
            <a:spLocks noChangeArrowheads="1"/>
          </p:cNvSpPr>
          <p:nvPr/>
        </p:nvSpPr>
        <p:spPr bwMode="auto">
          <a:xfrm>
            <a:off x="7938" y="115888"/>
            <a:ext cx="8964612" cy="6186309"/>
          </a:xfrm>
          <a:prstGeom prst="rect">
            <a:avLst/>
          </a:prstGeom>
          <a:noFill/>
          <a:ln w="9525">
            <a:noFill/>
            <a:miter lim="800000"/>
          </a:ln>
        </p:spPr>
        <p:txBody>
          <a:bodyPr>
            <a:spAutoFit/>
          </a:bodyPr>
          <a:lstStyle/>
          <a:p>
            <a:pPr eaLnBrk="0" hangingPunct="0"/>
            <a:r>
              <a:rPr lang="zh-CN" altLang="en-US" b="1" dirty="0"/>
              <a:t>#include&lt;iostream&gt;</a:t>
            </a:r>
            <a:endParaRPr lang="zh-CN" altLang="en-US" b="1" dirty="0"/>
          </a:p>
          <a:p>
            <a:pPr eaLnBrk="0" hangingPunct="0"/>
            <a:r>
              <a:rPr lang="zh-CN" altLang="en-US" b="1" dirty="0"/>
              <a:t>using namespace std;</a:t>
            </a:r>
            <a:endParaRPr lang="zh-CN" altLang="en-US" b="1" dirty="0"/>
          </a:p>
          <a:p>
            <a:pPr eaLnBrk="0" hangingPunct="0"/>
            <a:r>
              <a:rPr lang="zh-CN" altLang="en-US" b="1" dirty="0"/>
              <a:t>class X{</a:t>
            </a:r>
            <a:endParaRPr lang="zh-CN" altLang="en-US" b="1" dirty="0"/>
          </a:p>
          <a:p>
            <a:pPr eaLnBrk="0" hangingPunct="0"/>
            <a:r>
              <a:rPr lang="zh-CN" altLang="en-US" b="1" dirty="0"/>
              <a:t>	int n;</a:t>
            </a:r>
            <a:endParaRPr lang="zh-CN" altLang="en-US" b="1" dirty="0"/>
          </a:p>
          <a:p>
            <a:pPr eaLnBrk="0" hangingPunct="0"/>
            <a:r>
              <a:rPr lang="zh-CN" altLang="en-US" b="1" dirty="0"/>
              <a:t>public:</a:t>
            </a:r>
            <a:endParaRPr lang="zh-CN" altLang="en-US" b="1" dirty="0"/>
          </a:p>
          <a:p>
            <a:pPr eaLnBrk="0" hangingPunct="0"/>
            <a:r>
              <a:rPr lang="zh-CN" altLang="en-US" b="1" dirty="0"/>
              <a:t>	X(int nn):n(nn</a:t>
            </a:r>
            <a:r>
              <a:rPr lang="zh-CN" altLang="en-US" b="1" dirty="0" smtClean="0"/>
              <a:t>){</a:t>
            </a:r>
            <a:r>
              <a:rPr lang="en-US" altLang="zh-CN" b="1" dirty="0" err="1" smtClean="0"/>
              <a:t>cout</a:t>
            </a:r>
            <a:r>
              <a:rPr lang="en-US" altLang="zh-CN" b="1" dirty="0" smtClean="0"/>
              <a:t>&lt;&lt;</a:t>
            </a:r>
            <a:r>
              <a:rPr lang="zh-CN" altLang="en-US" b="1" dirty="0"/>
              <a:t>"</a:t>
            </a:r>
            <a:r>
              <a:rPr lang="en-US" altLang="zh-CN" b="1" dirty="0" smtClean="0"/>
              <a:t>constructor</a:t>
            </a:r>
            <a:r>
              <a:rPr lang="zh-CN" altLang="en-US" b="1" dirty="0"/>
              <a:t>"</a:t>
            </a:r>
            <a:r>
              <a:rPr lang="en-US" altLang="zh-CN" b="1" dirty="0" smtClean="0"/>
              <a:t>&lt;&lt;</a:t>
            </a:r>
            <a:r>
              <a:rPr lang="en-US" altLang="zh-CN" b="1" dirty="0" err="1" smtClean="0"/>
              <a:t>endl</a:t>
            </a:r>
            <a:r>
              <a:rPr lang="en-US" altLang="zh-CN" b="1" dirty="0" smtClean="0"/>
              <a:t>;</a:t>
            </a:r>
            <a:r>
              <a:rPr lang="zh-CN" altLang="en-US" b="1" dirty="0" smtClean="0"/>
              <a:t>}</a:t>
            </a:r>
            <a:endParaRPr lang="zh-CN" altLang="en-US" b="1" dirty="0"/>
          </a:p>
          <a:p>
            <a:pPr eaLnBrk="0" hangingPunct="0"/>
            <a:r>
              <a:rPr lang="zh-CN" altLang="en-US" b="1" dirty="0"/>
              <a:t>	~X(){	cout&lt;&lt;"destructor invoked for x obj with n="&lt;&lt;n&lt;&lt;endl; }</a:t>
            </a:r>
            <a:endParaRPr lang="zh-CN" altLang="en-US" b="1" dirty="0"/>
          </a:p>
          <a:p>
            <a:pPr eaLnBrk="0" hangingPunct="0"/>
            <a:r>
              <a:rPr lang="zh-CN" altLang="en-US" b="1" dirty="0"/>
              <a:t>};</a:t>
            </a:r>
            <a:endParaRPr lang="zh-CN" altLang="en-US" b="1" dirty="0"/>
          </a:p>
          <a:p>
            <a:pPr eaLnBrk="0" hangingPunct="0"/>
            <a:r>
              <a:rPr lang="en-US" altLang="zh-CN" b="1" dirty="0" err="1" smtClean="0"/>
              <a:t>int</a:t>
            </a:r>
            <a:r>
              <a:rPr lang="zh-CN" altLang="en-US" b="1" dirty="0" smtClean="0"/>
              <a:t> </a:t>
            </a:r>
            <a:r>
              <a:rPr lang="zh-CN" altLang="en-US" b="1" dirty="0"/>
              <a:t>main(){</a:t>
            </a:r>
            <a:endParaRPr lang="zh-CN" altLang="en-US" b="1" dirty="0"/>
          </a:p>
          <a:p>
            <a:pPr eaLnBrk="0" hangingPunct="0"/>
            <a:r>
              <a:rPr lang="zh-CN" altLang="en-US" b="1" dirty="0"/>
              <a:t>	X xobj1(100);</a:t>
            </a:r>
            <a:endParaRPr lang="zh-CN" altLang="en-US" b="1" dirty="0"/>
          </a:p>
          <a:p>
            <a:pPr eaLnBrk="0" hangingPunct="0"/>
            <a:r>
              <a:rPr lang="zh-CN" altLang="en-US" b="1" dirty="0"/>
              <a:t>	X &amp;xobj2=xobj1;</a:t>
            </a:r>
            <a:endParaRPr lang="zh-CN" altLang="en-US" b="1" dirty="0"/>
          </a:p>
          <a:p>
            <a:pPr eaLnBrk="0" hangingPunct="0"/>
            <a:r>
              <a:rPr lang="zh-CN" altLang="en-US" b="1" dirty="0"/>
              <a:t>	X &amp;xobj3=xobj2;</a:t>
            </a:r>
            <a:endParaRPr lang="zh-CN" altLang="en-US" b="1" dirty="0"/>
          </a:p>
          <a:p>
            <a:pPr eaLnBrk="0" hangingPunct="0"/>
            <a:r>
              <a:rPr lang="zh-CN" altLang="en-US" b="1" dirty="0"/>
              <a:t>	const X&amp; xobj4=X(200);</a:t>
            </a:r>
            <a:endParaRPr lang="zh-CN" altLang="en-US" b="1" dirty="0"/>
          </a:p>
          <a:p>
            <a:pPr eaLnBrk="0" hangingPunct="0"/>
            <a:r>
              <a:rPr lang="zh-CN" altLang="en-US" b="1" dirty="0"/>
              <a:t>	const X&amp; xobj5=xobj4;</a:t>
            </a:r>
            <a:endParaRPr lang="zh-CN" altLang="en-US" b="1" dirty="0"/>
          </a:p>
          <a:p>
            <a:pPr eaLnBrk="0" hangingPunct="0"/>
            <a:r>
              <a:rPr lang="zh-CN" altLang="en-US" b="1" dirty="0"/>
              <a:t>	const X&amp; xobj6=xobj5;</a:t>
            </a:r>
            <a:endParaRPr lang="zh-CN" altLang="en-US" b="1" dirty="0"/>
          </a:p>
          <a:p>
            <a:pPr eaLnBrk="0" hangingPunct="0"/>
            <a:r>
              <a:rPr lang="zh-CN" altLang="en-US" b="1" dirty="0"/>
              <a:t>	X *p=new X(300);</a:t>
            </a:r>
            <a:endParaRPr lang="zh-CN" altLang="en-US" b="1" dirty="0"/>
          </a:p>
          <a:p>
            <a:pPr eaLnBrk="0" hangingPunct="0"/>
            <a:r>
              <a:rPr lang="zh-CN" altLang="en-US" b="1" dirty="0"/>
              <a:t>	X *q=p;	</a:t>
            </a:r>
            <a:endParaRPr lang="zh-CN" altLang="en-US" b="1" dirty="0"/>
          </a:p>
          <a:p>
            <a:pPr eaLnBrk="0" hangingPunct="0"/>
            <a:r>
              <a:rPr lang="zh-CN" altLang="en-US" b="1" dirty="0"/>
              <a:t>	const X *s=new X(400);</a:t>
            </a:r>
            <a:endParaRPr lang="zh-CN" altLang="en-US" b="1" dirty="0"/>
          </a:p>
          <a:p>
            <a:pPr eaLnBrk="0" hangingPunct="0"/>
            <a:r>
              <a:rPr lang="zh-CN" altLang="en-US" b="1" dirty="0"/>
              <a:t>	const X *u=</a:t>
            </a:r>
            <a:r>
              <a:rPr lang="en-US" altLang="zh-CN" b="1" dirty="0"/>
              <a:t>s</a:t>
            </a:r>
            <a:r>
              <a:rPr lang="zh-CN" altLang="en-US" b="1" dirty="0"/>
              <a:t>;</a:t>
            </a:r>
            <a:endParaRPr lang="zh-CN" altLang="en-US" b="1" dirty="0"/>
          </a:p>
          <a:p>
            <a:pPr eaLnBrk="0" hangingPunct="0"/>
            <a:r>
              <a:rPr lang="zh-CN" altLang="en-US" b="1" dirty="0"/>
              <a:t>	delete u</a:t>
            </a:r>
            <a:r>
              <a:rPr lang="zh-CN" altLang="en-US" b="1" dirty="0" smtClean="0"/>
              <a:t>;</a:t>
            </a:r>
            <a:endParaRPr lang="en-US" altLang="zh-CN" b="1" dirty="0" smtClean="0"/>
          </a:p>
          <a:p>
            <a:pPr eaLnBrk="0" hangingPunct="0"/>
            <a:r>
              <a:rPr lang="en-US" altLang="zh-CN" b="1" dirty="0" smtClean="0"/>
              <a:t>               return 0;</a:t>
            </a:r>
            <a:endParaRPr lang="zh-CN" altLang="en-US" b="1" dirty="0"/>
          </a:p>
          <a:p>
            <a:pPr eaLnBrk="0" hangingPunct="0"/>
            <a:r>
              <a:rPr lang="zh-CN" altLang="en-US" b="1" dirty="0"/>
              <a:t>}</a:t>
            </a:r>
            <a:endParaRPr lang="zh-CN" altLang="en-US" b="1" dirty="0"/>
          </a:p>
        </p:txBody>
      </p:sp>
      <p:sp>
        <p:nvSpPr>
          <p:cNvPr id="3" name="对话气泡: 椭圆形 2"/>
          <p:cNvSpPr/>
          <p:nvPr/>
        </p:nvSpPr>
        <p:spPr>
          <a:xfrm>
            <a:off x="4551045" y="2637155"/>
            <a:ext cx="4526915" cy="2671445"/>
          </a:xfrm>
          <a:prstGeom prst="wedgeEllipseCallout">
            <a:avLst>
              <a:gd name="adj1" fmla="val -75538"/>
              <a:gd name="adj2" fmla="val -53256"/>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3600" dirty="0">
                <a:solidFill>
                  <a:srgbClr val="FF0000"/>
                </a:solidFill>
              </a:rPr>
              <a:t>思考题</a:t>
            </a:r>
            <a:endParaRPr lang="en-US" altLang="zh-CN" sz="3600" dirty="0">
              <a:solidFill>
                <a:srgbClr val="FF0000"/>
              </a:solidFill>
            </a:endParaRPr>
          </a:p>
          <a:p>
            <a:pPr algn="ctr" eaLnBrk="0" hangingPunct="0">
              <a:defRPr/>
            </a:pPr>
            <a:r>
              <a:rPr lang="zh-CN" altLang="en-US" sz="3200" dirty="0" smtClean="0">
                <a:solidFill>
                  <a:srgbClr val="0000CC"/>
                </a:solidFill>
              </a:rPr>
              <a:t>构造函数、析</a:t>
            </a:r>
            <a:r>
              <a:rPr lang="zh-CN" altLang="en-US" sz="3200" dirty="0">
                <a:solidFill>
                  <a:srgbClr val="0000CC"/>
                </a:solidFill>
              </a:rPr>
              <a:t>构</a:t>
            </a:r>
            <a:r>
              <a:rPr lang="zh-CN" altLang="en-US" sz="3200" dirty="0" smtClean="0">
                <a:solidFill>
                  <a:srgbClr val="0000CC"/>
                </a:solidFill>
              </a:rPr>
              <a:t>函数分别调用</a:t>
            </a:r>
            <a:r>
              <a:rPr lang="zh-CN" altLang="en-US" sz="3200" dirty="0">
                <a:solidFill>
                  <a:srgbClr val="0000CC"/>
                </a:solidFill>
              </a:rPr>
              <a:t>了几次</a:t>
            </a:r>
            <a:endParaRPr lang="en-US" altLang="zh-CN" sz="3200" dirty="0">
              <a:solidFill>
                <a:srgbClr val="0000CC"/>
              </a:solidFill>
            </a:endParaRPr>
          </a:p>
          <a:p>
            <a:pPr algn="ctr" eaLnBrk="0" hangingPunct="0">
              <a:defRPr/>
            </a:pPr>
            <a:r>
              <a:rPr lang="zh-CN" altLang="en-US" sz="3200" b="1" dirty="0">
                <a:solidFill>
                  <a:srgbClr val="0000CC"/>
                </a:solidFill>
              </a:rPr>
              <a:t>？</a:t>
            </a:r>
            <a:endParaRPr lang="zh-CN" altLang="en-US" sz="3200" b="1" dirty="0">
              <a:solidFill>
                <a:srgbClr val="0000CC"/>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457200" y="73025"/>
            <a:ext cx="8229600" cy="811213"/>
          </a:xfrm>
        </p:spPr>
        <p:txBody>
          <a:bodyPr/>
          <a:lstStyle/>
          <a:p>
            <a:r>
              <a:rPr lang="en-US" altLang="zh-CN" b="1" smtClean="0"/>
              <a:t>3.1.1 </a:t>
            </a:r>
            <a:r>
              <a:rPr lang="zh-CN" altLang="zh-CN" b="1" smtClean="0">
                <a:solidFill>
                  <a:srgbClr val="FF0000"/>
                </a:solidFill>
              </a:rPr>
              <a:t>抽象</a:t>
            </a:r>
            <a:endParaRPr lang="zh-CN" altLang="en-US" smtClean="0"/>
          </a:p>
        </p:txBody>
      </p:sp>
      <p:sp>
        <p:nvSpPr>
          <p:cNvPr id="3" name="内容占位符 2"/>
          <p:cNvSpPr>
            <a:spLocks noGrp="1"/>
          </p:cNvSpPr>
          <p:nvPr>
            <p:ph idx="1"/>
          </p:nvPr>
        </p:nvSpPr>
        <p:spPr>
          <a:xfrm>
            <a:off x="250825" y="1076325"/>
            <a:ext cx="8623300" cy="5168900"/>
          </a:xfrm>
        </p:spPr>
        <p:txBody>
          <a:bodyPr/>
          <a:lstStyle/>
          <a:p>
            <a:r>
              <a:rPr lang="zh-CN" altLang="zh-CN" b="1" dirty="0" smtClean="0">
                <a:solidFill>
                  <a:srgbClr val="FF0000"/>
                </a:solidFill>
              </a:rPr>
              <a:t>（</a:t>
            </a:r>
            <a:r>
              <a:rPr lang="en-US" altLang="zh-CN" b="1" dirty="0" smtClean="0">
                <a:solidFill>
                  <a:srgbClr val="FF0000"/>
                </a:solidFill>
              </a:rPr>
              <a:t>3</a:t>
            </a:r>
            <a:r>
              <a:rPr lang="zh-CN" altLang="zh-CN" b="1" dirty="0" smtClean="0">
                <a:solidFill>
                  <a:srgbClr val="FF0000"/>
                </a:solidFill>
              </a:rPr>
              <a:t>）</a:t>
            </a:r>
            <a:r>
              <a:rPr lang="zh-CN" altLang="en-US" b="1" dirty="0" smtClean="0">
                <a:solidFill>
                  <a:srgbClr val="FF0000"/>
                </a:solidFill>
              </a:rPr>
              <a:t>以数据为中心的抽象思想</a:t>
            </a:r>
            <a:endParaRPr lang="en-US" altLang="zh-CN" b="1" dirty="0" smtClean="0">
              <a:solidFill>
                <a:srgbClr val="FF0000"/>
              </a:solidFill>
            </a:endParaRPr>
          </a:p>
          <a:p>
            <a:pPr lvl="1"/>
            <a:r>
              <a:rPr lang="zh-CN" altLang="en-US" b="1" dirty="0" smtClean="0">
                <a:solidFill>
                  <a:srgbClr val="0000CC"/>
                </a:solidFill>
              </a:rPr>
              <a:t>为数据设计访问函数的一般方法</a:t>
            </a:r>
            <a:endParaRPr lang="en-US" altLang="zh-CN" b="1" dirty="0" smtClean="0">
              <a:solidFill>
                <a:srgbClr val="0000CC"/>
              </a:solidFill>
            </a:endParaRPr>
          </a:p>
          <a:p>
            <a:pPr marL="857250" lvl="2" indent="0">
              <a:buFontTx/>
              <a:buNone/>
            </a:pPr>
            <a:r>
              <a:rPr lang="zh-CN" altLang="zh-CN" b="1" dirty="0" smtClean="0"/>
              <a:t>针对抽象出的每个特征数据</a:t>
            </a:r>
            <a:r>
              <a:rPr lang="en-US" altLang="zh-CN" b="1" dirty="0" smtClean="0"/>
              <a:t>X</a:t>
            </a:r>
            <a:r>
              <a:rPr lang="zh-CN" altLang="zh-CN" b="1" dirty="0" smtClean="0"/>
              <a:t>，设计出</a:t>
            </a:r>
            <a:r>
              <a:rPr lang="en-US" altLang="zh-CN" b="1" dirty="0" err="1" smtClean="0"/>
              <a:t>getX</a:t>
            </a:r>
            <a:r>
              <a:rPr lang="en-US" altLang="zh-CN" b="1" dirty="0" smtClean="0"/>
              <a:t>/</a:t>
            </a:r>
            <a:r>
              <a:rPr lang="en-US" altLang="zh-CN" b="1" dirty="0" err="1" smtClean="0"/>
              <a:t>setX</a:t>
            </a:r>
            <a:r>
              <a:rPr lang="zh-CN" altLang="zh-CN" b="1" dirty="0" smtClean="0"/>
              <a:t>两个读写该数据的函数，形式如下：</a:t>
            </a:r>
            <a:endParaRPr lang="zh-CN" altLang="zh-CN" b="1" dirty="0" smtClean="0"/>
          </a:p>
          <a:p>
            <a:pPr marL="857250" lvl="2" indent="0">
              <a:buFontTx/>
              <a:buNone/>
            </a:pPr>
            <a:r>
              <a:rPr lang="en-US" altLang="zh-CN" b="1" dirty="0" smtClean="0">
                <a:solidFill>
                  <a:srgbClr val="FF0000"/>
                </a:solidFill>
              </a:rPr>
              <a:t>T x</a:t>
            </a:r>
            <a:r>
              <a:rPr lang="zh-CN" altLang="zh-CN" b="1" dirty="0" smtClean="0">
                <a:solidFill>
                  <a:srgbClr val="FF0000"/>
                </a:solidFill>
              </a:rPr>
              <a:t>；</a:t>
            </a:r>
            <a:endParaRPr lang="zh-CN" altLang="zh-CN" b="1" dirty="0" smtClean="0">
              <a:solidFill>
                <a:srgbClr val="FF0000"/>
              </a:solidFill>
            </a:endParaRPr>
          </a:p>
          <a:p>
            <a:pPr marL="857250" lvl="2" indent="0">
              <a:buFontTx/>
              <a:buNone/>
            </a:pPr>
            <a:r>
              <a:rPr lang="en-US" altLang="zh-CN" b="1" dirty="0" smtClean="0">
                <a:solidFill>
                  <a:srgbClr val="FF0000"/>
                </a:solidFill>
              </a:rPr>
              <a:t>T </a:t>
            </a:r>
            <a:r>
              <a:rPr lang="en-US" altLang="zh-CN" b="1" dirty="0" err="1" smtClean="0">
                <a:solidFill>
                  <a:srgbClr val="FF0000"/>
                </a:solidFill>
              </a:rPr>
              <a:t>getX</a:t>
            </a:r>
            <a:r>
              <a:rPr lang="en-US" altLang="zh-CN" b="1" dirty="0" smtClean="0">
                <a:solidFill>
                  <a:srgbClr val="FF0000"/>
                </a:solidFill>
              </a:rPr>
              <a:t>()  { return x; }</a:t>
            </a:r>
            <a:endParaRPr lang="zh-CN" altLang="zh-CN" b="1" dirty="0" smtClean="0">
              <a:solidFill>
                <a:srgbClr val="FF0000"/>
              </a:solidFill>
            </a:endParaRPr>
          </a:p>
          <a:p>
            <a:pPr marL="857250" lvl="2" indent="0">
              <a:buFontTx/>
              <a:buNone/>
            </a:pPr>
            <a:r>
              <a:rPr lang="en-US" altLang="zh-CN" b="1" dirty="0" smtClean="0">
                <a:solidFill>
                  <a:srgbClr val="FF0000"/>
                </a:solidFill>
              </a:rPr>
              <a:t>void </a:t>
            </a:r>
            <a:r>
              <a:rPr lang="en-US" altLang="zh-CN" b="1" dirty="0" err="1" smtClean="0">
                <a:solidFill>
                  <a:srgbClr val="FF0000"/>
                </a:solidFill>
              </a:rPr>
              <a:t>setX</a:t>
            </a:r>
            <a:r>
              <a:rPr lang="en-US" altLang="zh-CN" b="1" dirty="0" smtClean="0">
                <a:solidFill>
                  <a:srgbClr val="FF0000"/>
                </a:solidFill>
              </a:rPr>
              <a:t>(T y) { x=y; }</a:t>
            </a:r>
            <a:endParaRPr lang="en-US" altLang="zh-CN" b="1" dirty="0" smtClean="0">
              <a:solidFill>
                <a:srgbClr val="FF0000"/>
              </a:solidFill>
            </a:endParaRPr>
          </a:p>
          <a:p>
            <a:pPr marL="857250" lvl="2" indent="0">
              <a:buFontTx/>
              <a:buNone/>
            </a:pPr>
            <a:endParaRPr lang="zh-CN" altLang="zh-CN" b="1" dirty="0" smtClean="0">
              <a:solidFill>
                <a:srgbClr val="FF0000"/>
              </a:solidFill>
            </a:endParaRPr>
          </a:p>
          <a:p>
            <a:pPr lvl="1"/>
            <a:r>
              <a:rPr lang="zh-CN" altLang="zh-CN" sz="2400" b="1" dirty="0" smtClean="0"/>
              <a:t>其中</a:t>
            </a:r>
            <a:r>
              <a:rPr lang="en-US" altLang="zh-CN" sz="2400" b="1" dirty="0" smtClean="0"/>
              <a:t>X</a:t>
            </a:r>
            <a:r>
              <a:rPr lang="zh-CN" altLang="zh-CN" sz="2400" b="1" dirty="0" smtClean="0"/>
              <a:t>是特征数据的名称，</a:t>
            </a:r>
            <a:r>
              <a:rPr lang="en-US" altLang="zh-CN" sz="2400" b="1" dirty="0" smtClean="0"/>
              <a:t>T</a:t>
            </a:r>
            <a:r>
              <a:rPr lang="zh-CN" altLang="zh-CN" sz="2400" b="1" dirty="0" smtClean="0"/>
              <a:t>代表</a:t>
            </a:r>
            <a:r>
              <a:rPr lang="en-US" altLang="zh-CN" sz="2400" b="1" dirty="0" smtClean="0"/>
              <a:t>x</a:t>
            </a:r>
            <a:r>
              <a:rPr lang="zh-CN" altLang="zh-CN" sz="2400" b="1" dirty="0" smtClean="0"/>
              <a:t>的数据类型，</a:t>
            </a:r>
            <a:r>
              <a:rPr lang="en-US" altLang="zh-CN" sz="2400" b="1" dirty="0" err="1" smtClean="0"/>
              <a:t>getX</a:t>
            </a:r>
            <a:r>
              <a:rPr lang="zh-CN" altLang="zh-CN" sz="2400" b="1" dirty="0" smtClean="0"/>
              <a:t>函数用于读取</a:t>
            </a:r>
            <a:r>
              <a:rPr lang="en-US" altLang="zh-CN" sz="2400" b="1" dirty="0" smtClean="0"/>
              <a:t>X</a:t>
            </a:r>
            <a:r>
              <a:rPr lang="zh-CN" altLang="zh-CN" sz="2400" b="1" dirty="0" smtClean="0"/>
              <a:t>的值，</a:t>
            </a:r>
            <a:r>
              <a:rPr lang="en-US" altLang="zh-CN" sz="2400" b="1" dirty="0" err="1" smtClean="0"/>
              <a:t>setX</a:t>
            </a:r>
            <a:r>
              <a:rPr lang="zh-CN" altLang="zh-CN" sz="2400" b="1" dirty="0" smtClean="0"/>
              <a:t>用于设置</a:t>
            </a:r>
            <a:r>
              <a:rPr lang="en-US" altLang="zh-CN" sz="2400" b="1" dirty="0" smtClean="0"/>
              <a:t>X</a:t>
            </a:r>
            <a:r>
              <a:rPr lang="zh-CN" altLang="zh-CN" sz="2400" b="1" dirty="0" smtClean="0"/>
              <a:t>的值。</a:t>
            </a:r>
            <a:endParaRPr lang="zh-CN" altLang="zh-CN" sz="2400" b="1" dirty="0" smtClean="0"/>
          </a:p>
          <a:p>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250825" y="981075"/>
            <a:ext cx="8642350" cy="5616575"/>
          </a:xfrm>
        </p:spPr>
        <p:txBody>
          <a:bodyPr/>
          <a:lstStyle/>
          <a:p>
            <a:pPr eaLnBrk="1" hangingPunct="1">
              <a:lnSpc>
                <a:spcPct val="90000"/>
              </a:lnSpc>
              <a:buFontTx/>
              <a:buNone/>
              <a:defRPr/>
            </a:pPr>
            <a:r>
              <a:rPr lang="en-US" altLang="zh-CN" b="1" dirty="0">
                <a:solidFill>
                  <a:srgbClr val="0000CC"/>
                </a:solidFill>
              </a:rPr>
              <a:t>5</a:t>
            </a:r>
            <a:r>
              <a:rPr lang="zh-CN" altLang="en-US" b="1" dirty="0">
                <a:solidFill>
                  <a:srgbClr val="0000CC"/>
                </a:solidFill>
              </a:rPr>
              <a:t>、使用析构说明</a:t>
            </a:r>
            <a:endParaRPr lang="zh-CN" altLang="en-US" b="1" dirty="0">
              <a:solidFill>
                <a:srgbClr val="0000CC"/>
              </a:solidFill>
            </a:endParaRPr>
          </a:p>
          <a:p>
            <a:pPr marL="514350" indent="-514350">
              <a:buFont typeface="+mj-ea"/>
              <a:buAutoNum type="circleNumDbPlain"/>
              <a:defRPr/>
            </a:pPr>
            <a:r>
              <a:rPr lang="zh-CN" altLang="zh-CN" sz="2400" b="1" dirty="0"/>
              <a:t>每个类都应该有一个析构函数。如果没有显式定义析构函数，</a:t>
            </a:r>
            <a:r>
              <a:rPr lang="en-US" altLang="zh-CN" sz="2400" b="1" dirty="0"/>
              <a:t>C++</a:t>
            </a:r>
            <a:r>
              <a:rPr lang="zh-CN" altLang="zh-CN" sz="2400" b="1" dirty="0"/>
              <a:t>编译器将产生一个最小化的默认析构函数，称为</a:t>
            </a:r>
            <a:r>
              <a:rPr lang="zh-CN" altLang="zh-CN" sz="2400" b="1" dirty="0">
                <a:solidFill>
                  <a:srgbClr val="0000CC"/>
                </a:solidFill>
              </a:rPr>
              <a:t>合成的析构函数</a:t>
            </a:r>
            <a:r>
              <a:rPr lang="zh-CN" altLang="zh-CN" sz="2400" b="1" dirty="0"/>
              <a:t>，类似</a:t>
            </a:r>
            <a:r>
              <a:rPr lang="zh-CN" altLang="en-US" sz="2400" b="1" dirty="0"/>
              <a:t>于：</a:t>
            </a:r>
            <a:endParaRPr lang="zh-CN" altLang="zh-CN" sz="2400" b="1" dirty="0"/>
          </a:p>
          <a:p>
            <a:pPr marL="400050" lvl="1" indent="0">
              <a:buFontTx/>
              <a:buNone/>
              <a:defRPr/>
            </a:pPr>
            <a:r>
              <a:rPr lang="en-US" altLang="zh-CN" sz="2400" b="1" dirty="0">
                <a:solidFill>
                  <a:srgbClr val="FF0000"/>
                </a:solidFill>
              </a:rPr>
              <a:t>X::~X(){ }</a:t>
            </a:r>
            <a:endParaRPr lang="zh-CN" altLang="zh-CN" sz="2400" b="1" dirty="0">
              <a:solidFill>
                <a:srgbClr val="FF0000"/>
              </a:solidFill>
            </a:endParaRPr>
          </a:p>
          <a:p>
            <a:pPr marL="514350" indent="-514350" eaLnBrk="1" hangingPunct="1">
              <a:lnSpc>
                <a:spcPct val="90000"/>
              </a:lnSpc>
              <a:buFont typeface="+mj-ea"/>
              <a:buAutoNum type="circleNumDbPlain"/>
              <a:defRPr/>
            </a:pPr>
            <a:r>
              <a:rPr lang="zh-CN" altLang="en-US" sz="2400" b="1" dirty="0">
                <a:solidFill>
                  <a:srgbClr val="0000CC"/>
                </a:solidFill>
              </a:rPr>
              <a:t>若有多个对象同时结束生存期，</a:t>
            </a:r>
            <a:r>
              <a:rPr lang="en-US" altLang="zh-CN" sz="2400" b="1" dirty="0">
                <a:solidFill>
                  <a:srgbClr val="0000CC"/>
                </a:solidFill>
              </a:rPr>
              <a:t>C++</a:t>
            </a:r>
            <a:r>
              <a:rPr lang="zh-CN" altLang="en-US" sz="2400" b="1" dirty="0">
                <a:solidFill>
                  <a:srgbClr val="0000CC"/>
                </a:solidFill>
              </a:rPr>
              <a:t>将按照与调用构造函数相反的次序调用析构函数。 </a:t>
            </a:r>
            <a:endParaRPr lang="zh-CN" altLang="en-US" sz="2400" b="1" dirty="0">
              <a:solidFill>
                <a:srgbClr val="0000CC"/>
              </a:solidFill>
            </a:endParaRPr>
          </a:p>
          <a:p>
            <a:pPr marL="514350" indent="-514350" eaLnBrk="1" hangingPunct="1">
              <a:lnSpc>
                <a:spcPct val="90000"/>
              </a:lnSpc>
              <a:buFont typeface="+mj-ea"/>
              <a:buAutoNum type="circleNumDbPlain"/>
              <a:defRPr/>
            </a:pPr>
            <a:r>
              <a:rPr lang="zh-CN" altLang="en-US" sz="2400" b="1" dirty="0"/>
              <a:t>构造函数和析构函数都可以是</a:t>
            </a:r>
            <a:r>
              <a:rPr lang="en-US" altLang="zh-CN" sz="2400" b="1" dirty="0"/>
              <a:t>inline</a:t>
            </a:r>
            <a:r>
              <a:rPr lang="zh-CN" altLang="en-US" sz="2400" b="1" dirty="0"/>
              <a:t>函数。</a:t>
            </a:r>
            <a:endParaRPr lang="zh-CN" altLang="en-US" sz="2400" b="1" dirty="0"/>
          </a:p>
          <a:p>
            <a:pPr marL="514350" indent="-514350">
              <a:buFont typeface="+mj-ea"/>
              <a:buAutoNum type="circleNumDbPlain"/>
              <a:defRPr/>
            </a:pPr>
            <a:r>
              <a:rPr lang="zh-CN" altLang="zh-CN" sz="2400" b="1" dirty="0">
                <a:solidFill>
                  <a:srgbClr val="0000CC"/>
                </a:solidFill>
              </a:rPr>
              <a:t> </a:t>
            </a:r>
            <a:r>
              <a:rPr lang="zh-CN" altLang="en-US" sz="2400" b="1" dirty="0">
                <a:solidFill>
                  <a:srgbClr val="0000CC"/>
                </a:solidFill>
              </a:rPr>
              <a:t>构造函数</a:t>
            </a:r>
            <a:r>
              <a:rPr lang="zh-CN" altLang="en-US" sz="2400" b="1" dirty="0">
                <a:solidFill>
                  <a:srgbClr val="0000CC"/>
                </a:solidFill>
              </a:rPr>
              <a:t>和析构函数通常都需要在类外被调用，常设置为</a:t>
            </a:r>
            <a:r>
              <a:rPr lang="en-US" altLang="zh-CN" sz="2400" b="1" dirty="0">
                <a:solidFill>
                  <a:srgbClr val="0000CC"/>
                </a:solidFill>
              </a:rPr>
              <a:t>public</a:t>
            </a:r>
            <a:r>
              <a:rPr lang="zh-CN" altLang="en-US" sz="2400" b="1" dirty="0">
                <a:solidFill>
                  <a:srgbClr val="0000CC"/>
                </a:solidFill>
              </a:rPr>
              <a:t>访问属性。</a:t>
            </a:r>
            <a:endParaRPr lang="en-US" altLang="zh-CN" sz="2400" b="1" dirty="0">
              <a:solidFill>
                <a:srgbClr val="0000CC"/>
              </a:solidFill>
            </a:endParaRPr>
          </a:p>
          <a:p>
            <a:pPr marL="514350" indent="-514350">
              <a:buFont typeface="+mj-ea"/>
              <a:buAutoNum type="circleNumDbPlain"/>
              <a:defRPr/>
            </a:pPr>
            <a:r>
              <a:rPr lang="zh-CN" altLang="zh-CN" sz="2400" b="1" dirty="0"/>
              <a:t>合成的析构函数</a:t>
            </a:r>
            <a:r>
              <a:rPr lang="zh-CN" altLang="en-US" sz="2400" b="1" dirty="0"/>
              <a:t>通常</a:t>
            </a:r>
            <a:r>
              <a:rPr lang="zh-CN" altLang="zh-CN" sz="2400" b="1" dirty="0"/>
              <a:t>都能够满足对象析构的要求。但在</a:t>
            </a:r>
            <a:r>
              <a:rPr lang="zh-CN" altLang="en-US" sz="2400" b="1" dirty="0">
                <a:solidFill>
                  <a:srgbClr val="0000CC"/>
                </a:solidFill>
              </a:rPr>
              <a:t>某</a:t>
            </a:r>
            <a:r>
              <a:rPr lang="zh-CN" altLang="zh-CN" sz="2400" b="1" dirty="0">
                <a:solidFill>
                  <a:srgbClr val="0000CC"/>
                </a:solidFill>
              </a:rPr>
              <a:t>些情况下，必须编写析构函数才能够完成对象销毁前的资源清理工作</a:t>
            </a:r>
            <a:r>
              <a:rPr lang="zh-CN" altLang="en-US" sz="2400" b="1" dirty="0"/>
              <a:t>。常见情况</a:t>
            </a:r>
            <a:r>
              <a:rPr lang="zh-CN" altLang="zh-CN" sz="2400" b="1" dirty="0"/>
              <a:t>是用它来释放由构造函数</a:t>
            </a:r>
            <a:r>
              <a:rPr lang="zh-CN" altLang="zh-CN" sz="2400" b="1" dirty="0">
                <a:solidFill>
                  <a:srgbClr val="FF0000"/>
                </a:solidFill>
              </a:rPr>
              <a:t>分配的自由存储空间</a:t>
            </a:r>
            <a:r>
              <a:rPr lang="zh-CN" altLang="zh-CN" sz="2400" b="1" dirty="0"/>
              <a:t>。</a:t>
            </a:r>
            <a:endParaRPr lang="zh-CN" altLang="zh-CN" sz="2400" b="1" dirty="0"/>
          </a:p>
          <a:p>
            <a:pPr marL="514350" indent="-514350">
              <a:buFont typeface="+mj-ea"/>
              <a:buAutoNum type="circleNumDbPlain"/>
              <a:defRPr/>
            </a:pPr>
            <a:endParaRPr lang="zh-CN" altLang="en-US" sz="2800" b="1" dirty="0">
              <a:solidFill>
                <a:schemeClr val="accent2"/>
              </a:solidFill>
            </a:endParaRPr>
          </a:p>
        </p:txBody>
      </p:sp>
      <p:sp>
        <p:nvSpPr>
          <p:cNvPr id="113666" name="Rectangle 3"/>
          <p:cNvSpPr>
            <a:spLocks noGrp="1" noChangeArrowheads="1"/>
          </p:cNvSpPr>
          <p:nvPr>
            <p:ph type="title"/>
          </p:nvPr>
        </p:nvSpPr>
        <p:spPr>
          <a:xfrm>
            <a:off x="457200" y="73025"/>
            <a:ext cx="8229600" cy="811213"/>
          </a:xfrm>
        </p:spPr>
        <p:txBody>
          <a:bodyPr/>
          <a:lstStyle/>
          <a:p>
            <a:pPr eaLnBrk="1" hangingPunct="1"/>
            <a:r>
              <a:rPr lang="en-US" altLang="zh-CN" b="1" smtClean="0"/>
              <a:t>3.7 </a:t>
            </a:r>
            <a:r>
              <a:rPr lang="zh-CN" altLang="en-US" b="1" smtClean="0"/>
              <a:t>析构</a:t>
            </a:r>
            <a:r>
              <a:rPr lang="zh-CN" altLang="en-US" b="1" smtClean="0">
                <a:solidFill>
                  <a:srgbClr val="FF3300"/>
                </a:solidFill>
              </a:rPr>
              <a:t>函数</a:t>
            </a:r>
            <a:endParaRPr lang="zh-CN" altLang="en-US" b="1" smtClean="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8">
                                            <p:txEl>
                                              <p:pRg st="1" end="1"/>
                                            </p:txEl>
                                          </p:spTgt>
                                        </p:tgtEl>
                                        <p:attrNameLst>
                                          <p:attrName>style.visibility</p:attrName>
                                        </p:attrNameLst>
                                      </p:cBhvr>
                                      <p:to>
                                        <p:strVal val="visible"/>
                                      </p:to>
                                    </p:set>
                                    <p:animEffect transition="in" filter="fade">
                                      <p:cBhvr>
                                        <p:cTn id="7" dur="500"/>
                                        <p:tgtEl>
                                          <p:spTgt spid="3993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38">
                                            <p:txEl>
                                              <p:pRg st="2" end="2"/>
                                            </p:txEl>
                                          </p:spTgt>
                                        </p:tgtEl>
                                        <p:attrNameLst>
                                          <p:attrName>style.visibility</p:attrName>
                                        </p:attrNameLst>
                                      </p:cBhvr>
                                      <p:to>
                                        <p:strVal val="visible"/>
                                      </p:to>
                                    </p:set>
                                    <p:animEffect transition="in" filter="fade">
                                      <p:cBhvr>
                                        <p:cTn id="12" dur="500"/>
                                        <p:tgtEl>
                                          <p:spTgt spid="399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938">
                                            <p:txEl>
                                              <p:pRg st="3" end="3"/>
                                            </p:txEl>
                                          </p:spTgt>
                                        </p:tgtEl>
                                        <p:attrNameLst>
                                          <p:attrName>style.visibility</p:attrName>
                                        </p:attrNameLst>
                                      </p:cBhvr>
                                      <p:to>
                                        <p:strVal val="visible"/>
                                      </p:to>
                                    </p:set>
                                    <p:animEffect transition="in" filter="fade">
                                      <p:cBhvr>
                                        <p:cTn id="17" dur="500"/>
                                        <p:tgtEl>
                                          <p:spTgt spid="3993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938">
                                            <p:txEl>
                                              <p:pRg st="4" end="4"/>
                                            </p:txEl>
                                          </p:spTgt>
                                        </p:tgtEl>
                                        <p:attrNameLst>
                                          <p:attrName>style.visibility</p:attrName>
                                        </p:attrNameLst>
                                      </p:cBhvr>
                                      <p:to>
                                        <p:strVal val="visible"/>
                                      </p:to>
                                    </p:set>
                                    <p:animEffect transition="in" filter="fade">
                                      <p:cBhvr>
                                        <p:cTn id="22" dur="500"/>
                                        <p:tgtEl>
                                          <p:spTgt spid="3993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938">
                                            <p:txEl>
                                              <p:pRg st="5" end="5"/>
                                            </p:txEl>
                                          </p:spTgt>
                                        </p:tgtEl>
                                        <p:attrNameLst>
                                          <p:attrName>style.visibility</p:attrName>
                                        </p:attrNameLst>
                                      </p:cBhvr>
                                      <p:to>
                                        <p:strVal val="visible"/>
                                      </p:to>
                                    </p:set>
                                    <p:animEffect transition="in" filter="fade">
                                      <p:cBhvr>
                                        <p:cTn id="27" dur="500"/>
                                        <p:tgtEl>
                                          <p:spTgt spid="3993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938">
                                            <p:txEl>
                                              <p:pRg st="6" end="6"/>
                                            </p:txEl>
                                          </p:spTgt>
                                        </p:tgtEl>
                                        <p:attrNameLst>
                                          <p:attrName>style.visibility</p:attrName>
                                        </p:attrNameLst>
                                      </p:cBhvr>
                                      <p:to>
                                        <p:strVal val="visible"/>
                                      </p:to>
                                    </p:set>
                                    <p:animEffect transition="in" filter="fade">
                                      <p:cBhvr>
                                        <p:cTn id="32" dur="500"/>
                                        <p:tgtEl>
                                          <p:spTgt spid="399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ChangeArrowheads="1"/>
          </p:cNvSpPr>
          <p:nvPr/>
        </p:nvSpPr>
        <p:spPr bwMode="auto">
          <a:xfrm>
            <a:off x="755650" y="1341438"/>
            <a:ext cx="7772400" cy="5516562"/>
          </a:xfrm>
          <a:prstGeom prst="rect">
            <a:avLst/>
          </a:prstGeom>
          <a:noFill/>
          <a:ln w="9525">
            <a:noFill/>
            <a:miter lim="800000"/>
          </a:ln>
        </p:spPr>
        <p:txBody>
          <a:bodyPr/>
          <a:lstStyle/>
          <a:p>
            <a:pPr marL="342900" indent="-342900"/>
            <a:endParaRPr kumimoji="1" lang="zh-CN" altLang="zh-CN" b="1">
              <a:latin typeface="Times New Roman" panose="02020603050405020304" pitchFamily="18" charset="0"/>
            </a:endParaRPr>
          </a:p>
        </p:txBody>
      </p:sp>
      <p:sp>
        <p:nvSpPr>
          <p:cNvPr id="114690" name="Rectangle 3"/>
          <p:cNvSpPr>
            <a:spLocks noChangeArrowheads="1"/>
          </p:cNvSpPr>
          <p:nvPr/>
        </p:nvSpPr>
        <p:spPr bwMode="auto">
          <a:xfrm>
            <a:off x="719138" y="58738"/>
            <a:ext cx="7772400" cy="849312"/>
          </a:xfrm>
          <a:prstGeom prst="rect">
            <a:avLst/>
          </a:prstGeom>
          <a:noFill/>
          <a:ln w="9525">
            <a:noFill/>
            <a:miter lim="800000"/>
          </a:ln>
        </p:spPr>
        <p:txBody>
          <a:bodyPr anchor="ctr"/>
          <a:lstStyle/>
          <a:p>
            <a:pPr algn="ctr"/>
            <a:r>
              <a:rPr lang="en-US" altLang="zh-CN" sz="4400" b="1">
                <a:solidFill>
                  <a:schemeClr val="tx2"/>
                </a:solidFill>
              </a:rPr>
              <a:t>3.7 </a:t>
            </a:r>
            <a:r>
              <a:rPr lang="zh-CN" altLang="en-US" sz="4400" b="1">
                <a:solidFill>
                  <a:schemeClr val="tx2"/>
                </a:solidFill>
              </a:rPr>
              <a:t>析构</a:t>
            </a:r>
            <a:r>
              <a:rPr lang="zh-CN" altLang="en-US" sz="4400" b="1">
                <a:solidFill>
                  <a:srgbClr val="FF3300"/>
                </a:solidFill>
              </a:rPr>
              <a:t>函数</a:t>
            </a:r>
            <a:endParaRPr lang="zh-CN" altLang="en-US" sz="4400" b="1">
              <a:solidFill>
                <a:srgbClr val="FF3300"/>
              </a:solidFill>
            </a:endParaRPr>
          </a:p>
        </p:txBody>
      </p:sp>
      <p:sp>
        <p:nvSpPr>
          <p:cNvPr id="114691" name="Rectangle 5"/>
          <p:cNvSpPr>
            <a:spLocks noChangeArrowheads="1"/>
          </p:cNvSpPr>
          <p:nvPr/>
        </p:nvSpPr>
        <p:spPr bwMode="auto">
          <a:xfrm>
            <a:off x="179388" y="852488"/>
            <a:ext cx="8347075" cy="5384800"/>
          </a:xfrm>
          <a:prstGeom prst="rect">
            <a:avLst/>
          </a:prstGeom>
          <a:noFill/>
          <a:ln w="9525">
            <a:noFill/>
            <a:miter lim="800000"/>
          </a:ln>
        </p:spPr>
        <p:txBody>
          <a:bodyPr anchor="ctr">
            <a:spAutoFit/>
          </a:bodyPr>
          <a:lstStyle/>
          <a:p>
            <a:pPr indent="539750"/>
            <a:r>
              <a:rPr lang="en-US" altLang="zh-CN" sz="2400" b="1" dirty="0" smtClean="0">
                <a:solidFill>
                  <a:srgbClr val="0000CC"/>
                </a:solidFill>
                <a:latin typeface="Times New Roman" panose="02020603050405020304" pitchFamily="18" charset="0"/>
              </a:rPr>
              <a:t>【</a:t>
            </a:r>
            <a:r>
              <a:rPr lang="zh-CN" altLang="en-US" sz="2400" b="1" dirty="0" smtClean="0">
                <a:solidFill>
                  <a:srgbClr val="0000CC"/>
                </a:solidFill>
                <a:latin typeface="Times New Roman" panose="02020603050405020304" pitchFamily="18" charset="0"/>
              </a:rPr>
              <a:t>例</a:t>
            </a:r>
            <a:r>
              <a:rPr lang="en-US" altLang="zh-CN" sz="2400" b="1" dirty="0" smtClean="0">
                <a:solidFill>
                  <a:srgbClr val="0000CC"/>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用析构函数释放构造函数分配的自由存储空间。</a:t>
            </a:r>
            <a:endParaRPr lang="zh-CN" altLang="en-US" sz="2400" b="1" dirty="0">
              <a:solidFill>
                <a:srgbClr val="0000CC"/>
              </a:solidFill>
              <a:latin typeface="Times New Roman" panose="02020603050405020304" pitchFamily="18" charset="0"/>
            </a:endParaRPr>
          </a:p>
          <a:p>
            <a:pPr indent="539750"/>
            <a:r>
              <a:rPr lang="en-US" altLang="zh-CN" sz="2000" b="1" dirty="0">
                <a:latin typeface="Times New Roman" panose="02020603050405020304" pitchFamily="18" charset="0"/>
              </a:rPr>
              <a:t>#include &lt;</a:t>
            </a:r>
            <a:r>
              <a:rPr lang="en-US" altLang="zh-CN" sz="2000" b="1" dirty="0" err="1">
                <a:latin typeface="Times New Roman" panose="02020603050405020304" pitchFamily="18" charset="0"/>
              </a:rPr>
              <a:t>iostream</a:t>
            </a:r>
            <a:r>
              <a:rPr lang="en-US" altLang="zh-CN" sz="2000" b="1" dirty="0">
                <a:latin typeface="Times New Roman" panose="02020603050405020304" pitchFamily="18" charset="0"/>
              </a:rPr>
              <a:t>&gt;</a:t>
            </a:r>
            <a:endParaRPr lang="en-US" altLang="zh-CN" sz="2000" b="1" dirty="0">
              <a:latin typeface="Times New Roman" panose="02020603050405020304" pitchFamily="18" charset="0"/>
            </a:endParaRPr>
          </a:p>
          <a:p>
            <a:pPr indent="539750"/>
            <a:r>
              <a:rPr lang="en-US" altLang="zh-CN" sz="2000" b="1" dirty="0">
                <a:latin typeface="Times New Roman" panose="02020603050405020304" pitchFamily="18" charset="0"/>
              </a:rPr>
              <a:t>using namespace </a:t>
            </a:r>
            <a:r>
              <a:rPr lang="en-US" altLang="zh-CN" sz="2000" b="1" dirty="0" err="1">
                <a:latin typeface="Times New Roman" panose="02020603050405020304" pitchFamily="18" charset="0"/>
              </a:rPr>
              <a:t>std</a:t>
            </a:r>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indent="539750"/>
            <a:r>
              <a:rPr lang="en-US" altLang="zh-CN" sz="2000" b="1" dirty="0">
                <a:latin typeface="Times New Roman" panose="02020603050405020304" pitchFamily="18" charset="0"/>
              </a:rPr>
              <a:t>class B{</a:t>
            </a:r>
            <a:endParaRPr lang="en-US" altLang="zh-CN" sz="2000" b="1" dirty="0">
              <a:latin typeface="Times New Roman" panose="02020603050405020304" pitchFamily="18" charset="0"/>
            </a:endParaRPr>
          </a:p>
          <a:p>
            <a:pPr indent="539750"/>
            <a:r>
              <a:rPr lang="en-US" altLang="zh-CN" sz="2000" b="1" dirty="0">
                <a:latin typeface="Times New Roman" panose="02020603050405020304" pitchFamily="18" charset="0"/>
              </a:rPr>
              <a:t>private:</a:t>
            </a:r>
            <a:endParaRPr lang="en-US" altLang="zh-CN" sz="2000" b="1" dirty="0">
              <a:latin typeface="Times New Roman" panose="02020603050405020304" pitchFamily="18" charset="0"/>
            </a:endParaRPr>
          </a:p>
          <a:p>
            <a:pPr indent="539750"/>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 *a;    char *pc;</a:t>
            </a:r>
            <a:endParaRPr lang="en-US" altLang="zh-CN" sz="2000" b="1" dirty="0">
              <a:latin typeface="Times New Roman" panose="02020603050405020304" pitchFamily="18" charset="0"/>
            </a:endParaRPr>
          </a:p>
          <a:p>
            <a:pPr indent="539750"/>
            <a:r>
              <a:rPr lang="en-US" altLang="zh-CN" sz="2000" b="1" dirty="0">
                <a:latin typeface="Times New Roman" panose="02020603050405020304" pitchFamily="18" charset="0"/>
              </a:rPr>
              <a:t>public:</a:t>
            </a:r>
            <a:endParaRPr lang="en-US" altLang="zh-CN" sz="2000" b="1" dirty="0">
              <a:latin typeface="Times New Roman" panose="02020603050405020304" pitchFamily="18" charset="0"/>
            </a:endParaRPr>
          </a:p>
          <a:p>
            <a:pPr indent="539750"/>
            <a:r>
              <a:rPr lang="en-US" altLang="zh-CN" sz="2000" b="1" dirty="0">
                <a:latin typeface="Times New Roman" panose="02020603050405020304" pitchFamily="18" charset="0"/>
              </a:rPr>
              <a:t>    inline B(</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 x){</a:t>
            </a:r>
            <a:endParaRPr lang="en-US" altLang="zh-CN" sz="2000" b="1" dirty="0">
              <a:latin typeface="Times New Roman" panose="02020603050405020304" pitchFamily="18" charset="0"/>
            </a:endParaRPr>
          </a:p>
          <a:p>
            <a:pPr indent="539750"/>
            <a:r>
              <a:rPr lang="en-US" altLang="zh-CN" sz="2000" b="1" dirty="0">
                <a:latin typeface="Times New Roman" panose="02020603050405020304" pitchFamily="18" charset="0"/>
              </a:rPr>
              <a:t>        a=new </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[x];        pc=new char;</a:t>
            </a:r>
            <a:endParaRPr lang="en-US" altLang="zh-CN" sz="2000" b="1" dirty="0">
              <a:latin typeface="Times New Roman" panose="02020603050405020304" pitchFamily="18" charset="0"/>
            </a:endParaRPr>
          </a:p>
          <a:p>
            <a:pPr indent="539750"/>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indent="539750"/>
            <a:r>
              <a:rPr lang="en-US" altLang="zh-CN" sz="2000" b="1" dirty="0">
                <a:solidFill>
                  <a:srgbClr val="FF0000"/>
                </a:solidFill>
                <a:latin typeface="Times New Roman" panose="02020603050405020304" pitchFamily="18" charset="0"/>
              </a:rPr>
              <a:t>    inline ~B(){</a:t>
            </a:r>
            <a:endParaRPr lang="en-US" altLang="zh-CN" sz="2000" b="1" dirty="0">
              <a:solidFill>
                <a:srgbClr val="FF0000"/>
              </a:solidFill>
              <a:latin typeface="Times New Roman" panose="02020603050405020304" pitchFamily="18" charset="0"/>
            </a:endParaRPr>
          </a:p>
          <a:p>
            <a:pPr indent="539750"/>
            <a:r>
              <a:rPr lang="en-US" altLang="zh-CN" sz="2000" b="1" dirty="0">
                <a:solidFill>
                  <a:srgbClr val="FF0000"/>
                </a:solidFill>
                <a:latin typeface="Times New Roman" panose="02020603050405020304" pitchFamily="18" charset="0"/>
              </a:rPr>
              <a:t>        delete []a;        delete pc;</a:t>
            </a:r>
            <a:endParaRPr lang="en-US" altLang="zh-CN" sz="2000" b="1" dirty="0">
              <a:solidFill>
                <a:srgbClr val="FF0000"/>
              </a:solidFill>
              <a:latin typeface="Times New Roman" panose="02020603050405020304" pitchFamily="18" charset="0"/>
            </a:endParaRPr>
          </a:p>
          <a:p>
            <a:pPr indent="539750"/>
            <a:r>
              <a:rPr lang="en-US" altLang="zh-CN" sz="2000" b="1" dirty="0">
                <a:solidFill>
                  <a:srgbClr val="FF0000"/>
                </a:solidFill>
                <a:latin typeface="Times New Roman" panose="02020603050405020304" pitchFamily="18" charset="0"/>
              </a:rPr>
              <a:t>    }</a:t>
            </a:r>
            <a:endParaRPr lang="en-US" altLang="zh-CN" sz="2000" b="1" dirty="0">
              <a:solidFill>
                <a:srgbClr val="FF0000"/>
              </a:solidFill>
              <a:latin typeface="Times New Roman" panose="02020603050405020304" pitchFamily="18" charset="0"/>
            </a:endParaRPr>
          </a:p>
          <a:p>
            <a:pPr indent="539750"/>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a:p>
            <a:pPr indent="539750"/>
            <a:r>
              <a:rPr lang="en-US" altLang="zh-CN" sz="2000" b="1" dirty="0">
                <a:latin typeface="Times New Roman" panose="02020603050405020304" pitchFamily="18" charset="0"/>
              </a:rPr>
              <a:t>void main(){</a:t>
            </a:r>
            <a:endParaRPr lang="en-US" altLang="zh-CN" sz="2000" b="1" dirty="0">
              <a:latin typeface="Times New Roman" panose="02020603050405020304" pitchFamily="18" charset="0"/>
            </a:endParaRPr>
          </a:p>
          <a:p>
            <a:pPr indent="539750"/>
            <a:r>
              <a:rPr lang="en-US" altLang="zh-CN" sz="2000" b="1" dirty="0">
                <a:latin typeface="Times New Roman" panose="02020603050405020304" pitchFamily="18" charset="0"/>
              </a:rPr>
              <a:t>    B x(10);</a:t>
            </a:r>
            <a:endParaRPr lang="en-US" altLang="zh-CN" sz="2000" b="1" dirty="0">
              <a:latin typeface="Times New Roman" panose="02020603050405020304" pitchFamily="18" charset="0"/>
            </a:endParaRPr>
          </a:p>
          <a:p>
            <a:pPr indent="539750"/>
            <a:r>
              <a:rPr lang="en-US" altLang="zh-CN" sz="2000" b="1" dirty="0">
                <a:latin typeface="Times New Roman" panose="02020603050405020304" pitchFamily="18" charset="0"/>
              </a:rPr>
              <a:t>}</a:t>
            </a:r>
            <a:endParaRPr lang="en-US" altLang="zh-CN" sz="2000" b="1" dirty="0">
              <a:latin typeface="Times New Roman" panose="02020603050405020304" pitchFamily="18" charset="0"/>
            </a:endParaRPr>
          </a:p>
        </p:txBody>
      </p:sp>
      <p:sp>
        <p:nvSpPr>
          <p:cNvPr id="6" name="AutoShape 3"/>
          <p:cNvSpPr>
            <a:spLocks noChangeArrowheads="1"/>
          </p:cNvSpPr>
          <p:nvPr/>
        </p:nvSpPr>
        <p:spPr bwMode="auto">
          <a:xfrm>
            <a:off x="4787900" y="1412875"/>
            <a:ext cx="4356100" cy="5084763"/>
          </a:xfrm>
          <a:prstGeom prst="cloudCallout">
            <a:avLst>
              <a:gd name="adj1" fmla="val -67527"/>
              <a:gd name="adj2" fmla="val -37351"/>
            </a:avLst>
          </a:prstGeom>
          <a:gradFill>
            <a:gsLst>
              <a:gs pos="0">
                <a:srgbClr val="FFFFFF"/>
              </a:gs>
              <a:gs pos="100000">
                <a:schemeClr val="accent1">
                  <a:lumMod val="30000"/>
                  <a:lumOff val="70000"/>
                </a:schemeClr>
              </a:gs>
            </a:gsLst>
            <a:lin ang="5400000" scaled="1"/>
          </a:gradFill>
          <a:ln w="3175">
            <a:solidFill>
              <a:schemeClr val="bg1"/>
            </a:solidFill>
            <a:rou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0" hangingPunct="0">
              <a:buFontTx/>
              <a:buNone/>
              <a:defRPr/>
            </a:pPr>
            <a:r>
              <a:rPr lang="zh-CN" altLang="en-US" sz="2400" b="1" dirty="0"/>
              <a:t>像</a:t>
            </a:r>
            <a:r>
              <a:rPr lang="en-US" altLang="zh-CN" sz="2400" b="1" dirty="0"/>
              <a:t>B</a:t>
            </a:r>
            <a:r>
              <a:rPr lang="zh-CN" altLang="en-US" sz="2400" b="1" dirty="0"/>
              <a:t>这样的类，在构造函数中进行了动态内存空间的分配，系统合成的默认析构函数就不能回收此空间，</a:t>
            </a:r>
            <a:r>
              <a:rPr lang="zh-CN" altLang="en-US" sz="2400" b="1" dirty="0">
                <a:solidFill>
                  <a:srgbClr val="0000CC"/>
                </a:solidFill>
              </a:rPr>
              <a:t>必须编写析构函数</a:t>
            </a:r>
            <a:r>
              <a:rPr lang="zh-CN" altLang="en-US" sz="2400" b="1" dirty="0"/>
              <a:t>，回收动态内存空间，否则会产生内存泄漏</a:t>
            </a:r>
            <a:endParaRPr lang="zh-CN" altLang="zh-CN"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ChangeArrowheads="1"/>
          </p:cNvSpPr>
          <p:nvPr/>
        </p:nvSpPr>
        <p:spPr bwMode="auto">
          <a:xfrm>
            <a:off x="755650" y="1341438"/>
            <a:ext cx="7772400" cy="5516562"/>
          </a:xfrm>
          <a:prstGeom prst="rect">
            <a:avLst/>
          </a:prstGeom>
          <a:noFill/>
          <a:ln w="9525">
            <a:noFill/>
            <a:miter lim="800000"/>
          </a:ln>
        </p:spPr>
        <p:txBody>
          <a:bodyPr/>
          <a:lstStyle/>
          <a:p>
            <a:pPr marL="342900" indent="-342900"/>
            <a:endParaRPr kumimoji="1" lang="zh-CN" altLang="zh-CN" b="1">
              <a:latin typeface="Times New Roman" panose="02020603050405020304" pitchFamily="18" charset="0"/>
            </a:endParaRPr>
          </a:p>
        </p:txBody>
      </p:sp>
      <p:sp>
        <p:nvSpPr>
          <p:cNvPr id="114690" name="Rectangle 3"/>
          <p:cNvSpPr>
            <a:spLocks noChangeArrowheads="1"/>
          </p:cNvSpPr>
          <p:nvPr/>
        </p:nvSpPr>
        <p:spPr bwMode="auto">
          <a:xfrm>
            <a:off x="323533" y="-100012"/>
            <a:ext cx="7772400" cy="849312"/>
          </a:xfrm>
          <a:prstGeom prst="rect">
            <a:avLst/>
          </a:prstGeom>
          <a:noFill/>
          <a:ln w="9525">
            <a:noFill/>
            <a:miter lim="800000"/>
          </a:ln>
        </p:spPr>
        <p:txBody>
          <a:bodyPr anchor="ctr"/>
          <a:lstStyle/>
          <a:p>
            <a:pPr algn="ctr"/>
            <a:r>
              <a:rPr lang="zh-CN" altLang="en-US" sz="4400" b="1">
                <a:solidFill>
                  <a:schemeClr val="tx2"/>
                </a:solidFill>
              </a:rPr>
              <a:t>练习：学生类的构造与析构</a:t>
            </a:r>
            <a:endParaRPr lang="zh-CN" altLang="en-US" sz="4400" b="1">
              <a:solidFill>
                <a:schemeClr val="tx2"/>
              </a:solidFill>
            </a:endParaRPr>
          </a:p>
        </p:txBody>
      </p:sp>
      <p:pic>
        <p:nvPicPr>
          <p:cNvPr id="2" name="图片 1"/>
          <p:cNvPicPr>
            <a:picLocks noChangeAspect="1"/>
          </p:cNvPicPr>
          <p:nvPr/>
        </p:nvPicPr>
        <p:blipFill>
          <a:blip r:embed="rId1"/>
          <a:srcRect l="2712" t="6536" r="34119" b="1551"/>
          <a:stretch>
            <a:fillRect/>
          </a:stretch>
        </p:blipFill>
        <p:spPr>
          <a:xfrm>
            <a:off x="107315" y="749300"/>
            <a:ext cx="4588510" cy="3317875"/>
          </a:xfrm>
          <a:prstGeom prst="rect">
            <a:avLst/>
          </a:prstGeom>
        </p:spPr>
      </p:pic>
      <p:pic>
        <p:nvPicPr>
          <p:cNvPr id="4" name="图片 3"/>
          <p:cNvPicPr>
            <a:picLocks noChangeAspect="1"/>
          </p:cNvPicPr>
          <p:nvPr/>
        </p:nvPicPr>
        <p:blipFill>
          <a:blip r:embed="rId2"/>
          <a:srcRect r="25040"/>
          <a:stretch>
            <a:fillRect/>
          </a:stretch>
        </p:blipFill>
        <p:spPr>
          <a:xfrm>
            <a:off x="4787900" y="2493010"/>
            <a:ext cx="3093085" cy="4293870"/>
          </a:xfrm>
          <a:prstGeom prst="rect">
            <a:avLst/>
          </a:prstGeom>
        </p:spPr>
      </p:pic>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198438" y="1196975"/>
            <a:ext cx="8837612" cy="5329238"/>
          </a:xfrm>
        </p:spPr>
        <p:txBody>
          <a:bodyPr/>
          <a:lstStyle/>
          <a:p>
            <a:pPr marL="0" indent="0" eaLnBrk="1" hangingPunct="1">
              <a:buFontTx/>
              <a:buNone/>
              <a:defRPr/>
            </a:pPr>
            <a:r>
              <a:rPr lang="en-US" altLang="zh-CN" sz="2800" b="1" dirty="0">
                <a:solidFill>
                  <a:srgbClr val="0000CC"/>
                </a:solidFill>
              </a:rPr>
              <a:t>1、</a:t>
            </a:r>
            <a:r>
              <a:rPr lang="zh-CN" altLang="en-US" sz="2800" b="1" dirty="0">
                <a:solidFill>
                  <a:srgbClr val="0000CC"/>
                </a:solidFill>
              </a:rPr>
              <a:t>为什么要设计这几个特殊成员函数</a:t>
            </a:r>
            <a:endParaRPr lang="en-US" altLang="zh-CN" sz="2800" b="1" dirty="0">
              <a:solidFill>
                <a:srgbClr val="0000CC"/>
              </a:solidFill>
            </a:endParaRPr>
          </a:p>
          <a:p>
            <a:pPr marL="857250" lvl="1" indent="-457200" eaLnBrk="1" hangingPunct="1">
              <a:defRPr/>
            </a:pPr>
            <a:r>
              <a:rPr lang="zh-CN" altLang="zh-CN" sz="2000" b="1" dirty="0"/>
              <a:t>在面向对象程序设计过程中，对象的赋值、拷贝和移动极其普遍，</a:t>
            </a:r>
            <a:r>
              <a:rPr lang="zh-CN" altLang="en-US" sz="2000" b="1" dirty="0"/>
              <a:t>这些操作是通过赋值运算符函数、拷贝构造函数或移动函数完成的。</a:t>
            </a:r>
            <a:endParaRPr lang="en-US" altLang="zh-CN" sz="2000" b="1" dirty="0"/>
          </a:p>
          <a:p>
            <a:pPr marL="0" indent="0" eaLnBrk="1" hangingPunct="1">
              <a:buFontTx/>
              <a:buNone/>
              <a:defRPr/>
            </a:pPr>
            <a:r>
              <a:rPr lang="en-US" altLang="zh-CN" sz="2800" b="1" dirty="0">
                <a:solidFill>
                  <a:srgbClr val="0000CC"/>
                </a:solidFill>
              </a:rPr>
              <a:t>2、</a:t>
            </a:r>
            <a:r>
              <a:rPr lang="zh-CN" altLang="en-US" sz="2800" b="1" dirty="0">
                <a:solidFill>
                  <a:srgbClr val="0000CC"/>
                </a:solidFill>
              </a:rPr>
              <a:t>合成的赋值运算符函数、拷贝构造函数和移动函数</a:t>
            </a:r>
            <a:endParaRPr lang="en-US" altLang="zh-CN" sz="2800" b="1" dirty="0">
              <a:solidFill>
                <a:srgbClr val="0000CC"/>
              </a:solidFill>
            </a:endParaRPr>
          </a:p>
          <a:p>
            <a:pPr marL="857250" lvl="1" indent="-457200" eaLnBrk="1" hangingPunct="1">
              <a:defRPr/>
            </a:pPr>
            <a:r>
              <a:rPr lang="zh-CN" altLang="en-US" sz="2000" b="1" dirty="0"/>
              <a:t>由于赋值、拷贝操作的普遍性，致使</a:t>
            </a:r>
            <a:r>
              <a:rPr lang="zh-CN" altLang="zh-CN" sz="2000" b="1" dirty="0">
                <a:solidFill>
                  <a:srgbClr val="FF0000"/>
                </a:solidFill>
              </a:rPr>
              <a:t>每个类都应该具有这些成员函数</a:t>
            </a:r>
            <a:r>
              <a:rPr lang="zh-CN" altLang="zh-CN" sz="2000" b="1" dirty="0"/>
              <a:t>，如果在设计类时没有显式地定义它们，编译器就会</a:t>
            </a:r>
            <a:r>
              <a:rPr lang="zh-CN" altLang="zh-CN" sz="2000" b="1" dirty="0">
                <a:solidFill>
                  <a:srgbClr val="FF0000"/>
                </a:solidFill>
              </a:rPr>
              <a:t>自动为该类合成</a:t>
            </a:r>
            <a:r>
              <a:rPr lang="zh-CN" altLang="zh-CN" sz="2000" b="1" dirty="0">
                <a:solidFill>
                  <a:srgbClr val="0000CC"/>
                </a:solidFill>
              </a:rPr>
              <a:t>赋值运算符函数、合成拷贝构造函和合成</a:t>
            </a:r>
            <a:r>
              <a:rPr lang="zh-CN" altLang="zh-CN" sz="2000" b="1" dirty="0">
                <a:solidFill>
                  <a:srgbClr val="FF0000"/>
                </a:solidFill>
              </a:rPr>
              <a:t>移动构造</a:t>
            </a:r>
            <a:r>
              <a:rPr lang="zh-CN" altLang="zh-CN" sz="2000" b="1" dirty="0">
                <a:solidFill>
                  <a:srgbClr val="0000CC"/>
                </a:solidFill>
              </a:rPr>
              <a:t>函数</a:t>
            </a:r>
            <a:r>
              <a:rPr lang="zh-CN" altLang="zh-CN" sz="2000" b="1" dirty="0"/>
              <a:t>，定义各函数的默认操作</a:t>
            </a:r>
            <a:r>
              <a:rPr lang="zh-CN" altLang="en-US" sz="2000" b="1" dirty="0"/>
              <a:t>。</a:t>
            </a:r>
            <a:endParaRPr lang="en-US" altLang="zh-CN" sz="2000" b="1" dirty="0"/>
          </a:p>
          <a:p>
            <a:pPr marL="857250" lvl="1" indent="-457200" eaLnBrk="1" hangingPunct="1">
              <a:defRPr/>
            </a:pPr>
            <a:r>
              <a:rPr lang="zh-CN" altLang="en-US" sz="2000" b="1" dirty="0"/>
              <a:t>系统生成的</a:t>
            </a:r>
            <a:r>
              <a:rPr lang="zh-CN" altLang="en-US" sz="2000" b="1" dirty="0">
                <a:solidFill>
                  <a:srgbClr val="FF0000"/>
                </a:solidFill>
              </a:rPr>
              <a:t>合成函数大多数情况能够正确</a:t>
            </a:r>
            <a:r>
              <a:rPr lang="zh-CN" altLang="zh-CN" sz="2000" b="1" dirty="0">
                <a:solidFill>
                  <a:srgbClr val="FF0000"/>
                </a:solidFill>
              </a:rPr>
              <a:t>完成对象的</a:t>
            </a:r>
            <a:r>
              <a:rPr lang="zh-CN" altLang="zh-CN" sz="2000" b="1" dirty="0">
                <a:solidFill>
                  <a:srgbClr val="0000CC"/>
                </a:solidFill>
              </a:rPr>
              <a:t>赋值、拷贝和移动操作</a:t>
            </a:r>
            <a:r>
              <a:rPr lang="zh-CN" altLang="zh-CN" sz="2000" b="1" dirty="0"/>
              <a:t>。但在某些情况下，合成函数的默认操作会出问题。</a:t>
            </a:r>
            <a:endParaRPr lang="zh-CN" altLang="zh-CN" sz="2000" b="1" dirty="0"/>
          </a:p>
          <a:p>
            <a:pPr marL="400050" lvl="1" indent="0" eaLnBrk="1" hangingPunct="1">
              <a:buFontTx/>
              <a:buNone/>
              <a:defRPr/>
            </a:pPr>
            <a:endParaRPr lang="en-US" altLang="zh-CN" sz="2000" b="1" dirty="0"/>
          </a:p>
          <a:p>
            <a:pPr marL="857250" lvl="1" indent="-457200" eaLnBrk="1" hangingPunct="1">
              <a:defRPr/>
            </a:pPr>
            <a:r>
              <a:rPr lang="zh-CN" altLang="zh-CN" sz="2000" b="1" dirty="0"/>
              <a:t>比较典型的情况是</a:t>
            </a:r>
            <a:r>
              <a:rPr lang="zh-CN" altLang="zh-CN" sz="2000" b="1" dirty="0">
                <a:solidFill>
                  <a:srgbClr val="FF0000"/>
                </a:solidFill>
              </a:rPr>
              <a:t>当类具有指针类型数据成员</a:t>
            </a:r>
            <a:r>
              <a:rPr lang="zh-CN" altLang="zh-CN" sz="2000" b="1" dirty="0"/>
              <a:t>的时候，依赖合成赋值运算符函数进行对象赋值，或依赖拷贝构造函数进行对象复制都会产生“</a:t>
            </a:r>
            <a:r>
              <a:rPr lang="zh-CN" altLang="zh-CN" sz="2000" b="1" dirty="0">
                <a:solidFill>
                  <a:srgbClr val="FF0000"/>
                </a:solidFill>
              </a:rPr>
              <a:t>指针悬挂</a:t>
            </a:r>
            <a:r>
              <a:rPr lang="zh-CN" altLang="zh-CN" sz="2000" b="1" dirty="0"/>
              <a:t>”问题。这时，就必须显式定义类的赋值运算符函数和拷贝构造函数了。</a:t>
            </a:r>
            <a:endParaRPr lang="en-US" altLang="zh-CN" sz="2000" b="1" dirty="0">
              <a:solidFill>
                <a:srgbClr val="0000CC"/>
              </a:solidFill>
            </a:endParaRPr>
          </a:p>
        </p:txBody>
      </p:sp>
      <p:sp>
        <p:nvSpPr>
          <p:cNvPr id="115714" name="标题 1"/>
          <p:cNvSpPr>
            <a:spLocks noGrp="1"/>
          </p:cNvSpPr>
          <p:nvPr>
            <p:ph type="title"/>
          </p:nvPr>
        </p:nvSpPr>
        <p:spPr>
          <a:xfrm>
            <a:off x="323850" y="73025"/>
            <a:ext cx="8362950" cy="811213"/>
          </a:xfrm>
        </p:spPr>
        <p:txBody>
          <a:bodyPr/>
          <a:lstStyle/>
          <a:p>
            <a:r>
              <a:rPr lang="en-US" altLang="zh-CN" sz="2800" b="1" smtClean="0"/>
              <a:t>3.8 </a:t>
            </a:r>
            <a:r>
              <a:rPr lang="zh-CN" altLang="zh-CN" sz="2800" b="1" smtClean="0">
                <a:solidFill>
                  <a:srgbClr val="FF0000"/>
                </a:solidFill>
              </a:rPr>
              <a:t>赋值运算符函数</a:t>
            </a:r>
            <a:r>
              <a:rPr lang="zh-CN" altLang="zh-CN" sz="2800" b="1" smtClean="0"/>
              <a:t>、</a:t>
            </a:r>
            <a:r>
              <a:rPr lang="zh-CN" altLang="zh-CN" sz="2800" b="1" smtClean="0">
                <a:solidFill>
                  <a:srgbClr val="0000CC"/>
                </a:solidFill>
              </a:rPr>
              <a:t>拷贝构造函数</a:t>
            </a:r>
            <a:r>
              <a:rPr lang="zh-CN" altLang="zh-CN" sz="2800" b="1" smtClean="0"/>
              <a:t>和移动函数设计</a:t>
            </a:r>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515">
                                            <p:txEl>
                                              <p:pRg st="6" end="6"/>
                                            </p:txEl>
                                          </p:spTgt>
                                        </p:tgtEl>
                                        <p:attrNameLst>
                                          <p:attrName>style.visibility</p:attrName>
                                        </p:attrNameLst>
                                      </p:cBhvr>
                                      <p:to>
                                        <p:strVal val="visible"/>
                                      </p:to>
                                    </p:set>
                                    <p:anim calcmode="lin" valueType="num">
                                      <p:cBhvr additive="base">
                                        <p:cTn id="31"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424863" cy="5329238"/>
          </a:xfrm>
        </p:spPr>
        <p:txBody>
          <a:bodyPr/>
          <a:lstStyle/>
          <a:p>
            <a:pPr marL="0" indent="0">
              <a:buFontTx/>
              <a:buNone/>
              <a:defRPr/>
            </a:pPr>
            <a:r>
              <a:rPr lang="en-US" altLang="zh-CN" b="1" dirty="0">
                <a:solidFill>
                  <a:srgbClr val="0000CC"/>
                </a:solidFill>
              </a:rPr>
              <a:t>1．</a:t>
            </a:r>
            <a:r>
              <a:rPr lang="zh-CN" altLang="en-US" b="1" dirty="0">
                <a:solidFill>
                  <a:srgbClr val="0000CC"/>
                </a:solidFill>
              </a:rPr>
              <a:t>赋值运算符函数的调用时机</a:t>
            </a:r>
            <a:endParaRPr lang="en-US" altLang="zh-CN" b="1" dirty="0">
              <a:solidFill>
                <a:srgbClr val="0000CC"/>
              </a:solidFill>
            </a:endParaRPr>
          </a:p>
          <a:p>
            <a:pPr lvl="1">
              <a:defRPr/>
            </a:pPr>
            <a:r>
              <a:rPr lang="zh-CN" altLang="zh-CN" b="1" dirty="0"/>
              <a:t>赋值运算符用于实现同类对象间的相互赋值。</a:t>
            </a:r>
            <a:endParaRPr lang="en-US" altLang="zh-CN" b="1" dirty="0"/>
          </a:p>
          <a:p>
            <a:pPr lvl="1">
              <a:defRPr/>
            </a:pPr>
            <a:r>
              <a:rPr lang="zh-CN" altLang="zh-CN" b="1" dirty="0"/>
              <a:t>当把类的一个对象赋值给另外一个</a:t>
            </a:r>
            <a:r>
              <a:rPr lang="zh-CN" altLang="zh-CN" b="1" dirty="0">
                <a:solidFill>
                  <a:srgbClr val="FF0000"/>
                </a:solidFill>
              </a:rPr>
              <a:t>已定义对象</a:t>
            </a:r>
            <a:r>
              <a:rPr lang="zh-CN" altLang="zh-CN" b="1" dirty="0"/>
              <a:t>时，就会调用类的赋值运算符成员函数来完成对象间的赋值。类似于下面的形式</a:t>
            </a:r>
            <a:endParaRPr lang="zh-CN" altLang="zh-CN" b="1" dirty="0"/>
          </a:p>
          <a:p>
            <a:pPr marL="800100" lvl="2" indent="0">
              <a:buFontTx/>
              <a:buNone/>
              <a:defRPr/>
            </a:pPr>
            <a:r>
              <a:rPr lang="en-US" altLang="zh-CN" b="1" dirty="0"/>
              <a:t>class A{……}</a:t>
            </a:r>
            <a:r>
              <a:rPr lang="zh-CN" altLang="zh-CN" b="1" dirty="0"/>
              <a:t>；</a:t>
            </a:r>
            <a:endParaRPr lang="zh-CN" altLang="zh-CN" b="1" dirty="0"/>
          </a:p>
          <a:p>
            <a:pPr marL="800100" lvl="2" indent="0">
              <a:buFontTx/>
              <a:buNone/>
              <a:defRPr/>
            </a:pPr>
            <a:r>
              <a:rPr lang="en-US" altLang="zh-CN" b="1" dirty="0"/>
              <a:t>A </a:t>
            </a:r>
            <a:r>
              <a:rPr lang="en-US" altLang="zh-CN" b="1" dirty="0" err="1"/>
              <a:t>a,</a:t>
            </a:r>
            <a:r>
              <a:rPr lang="en-US" altLang="zh-CN" b="1" dirty="0"/>
              <a:t>b;</a:t>
            </a:r>
            <a:endParaRPr lang="zh-CN" altLang="zh-CN" b="1" dirty="0"/>
          </a:p>
          <a:p>
            <a:pPr marL="800100" lvl="2" indent="0">
              <a:buFontTx/>
              <a:buNone/>
              <a:defRPr/>
            </a:pPr>
            <a:r>
              <a:rPr lang="en-US" altLang="zh-CN" b="1" dirty="0">
                <a:solidFill>
                  <a:srgbClr val="FF0000"/>
                </a:solidFill>
              </a:rPr>
              <a:t>a=b</a:t>
            </a:r>
            <a:r>
              <a:rPr lang="zh-CN" altLang="zh-CN" b="1" dirty="0">
                <a:solidFill>
                  <a:srgbClr val="FF0000"/>
                </a:solidFill>
              </a:rPr>
              <a:t>；</a:t>
            </a:r>
            <a:r>
              <a:rPr lang="en-US" altLang="zh-CN" b="1" dirty="0">
                <a:solidFill>
                  <a:srgbClr val="FF0000"/>
                </a:solidFill>
              </a:rPr>
              <a:t>                      //</a:t>
            </a:r>
            <a:r>
              <a:rPr lang="zh-CN" altLang="zh-CN" b="1" dirty="0">
                <a:solidFill>
                  <a:srgbClr val="FF0000"/>
                </a:solidFill>
              </a:rPr>
              <a:t>调用赋值运符函数</a:t>
            </a:r>
            <a:endParaRPr lang="en-US" altLang="zh-CN" b="1" dirty="0">
              <a:solidFill>
                <a:srgbClr val="FF0000"/>
              </a:solidFill>
            </a:endParaRPr>
          </a:p>
          <a:p>
            <a:pPr lvl="1" indent="-342900">
              <a:defRPr/>
            </a:pPr>
            <a:r>
              <a:rPr lang="zh-CN" altLang="zh-CN" b="1" dirty="0"/>
              <a:t>“</a:t>
            </a:r>
            <a:r>
              <a:rPr lang="en-US" altLang="zh-CN" b="1" dirty="0"/>
              <a:t>=</a:t>
            </a:r>
            <a:r>
              <a:rPr lang="zh-CN" altLang="zh-CN" b="1" dirty="0"/>
              <a:t>”即赋值运算符，它是</a:t>
            </a:r>
            <a:r>
              <a:rPr lang="zh-CN" altLang="zh-CN" b="1" dirty="0">
                <a:solidFill>
                  <a:srgbClr val="0000CC"/>
                </a:solidFill>
              </a:rPr>
              <a:t>所有类都拥有的一个成员函数</a:t>
            </a:r>
            <a:r>
              <a:rPr lang="zh-CN" altLang="zh-CN" b="1" dirty="0"/>
              <a:t>，称为赋值运算符成员函数，功能是把“</a:t>
            </a:r>
            <a:r>
              <a:rPr lang="en-US" altLang="zh-CN" b="1" dirty="0"/>
              <a:t>=</a:t>
            </a:r>
            <a:r>
              <a:rPr lang="zh-CN" altLang="zh-CN" b="1" dirty="0"/>
              <a:t>”右边对象的数据成员复制给左边对象。</a:t>
            </a:r>
            <a:endParaRPr lang="zh-CN" altLang="zh-CN" b="1" dirty="0">
              <a:solidFill>
                <a:srgbClr val="FF0000"/>
              </a:solidFill>
            </a:endParaRPr>
          </a:p>
          <a:p>
            <a:pPr eaLnBrk="1" hangingPunct="1">
              <a:defRPr/>
            </a:pPr>
            <a:endParaRPr lang="en-US" altLang="zh-CN" b="1" dirty="0">
              <a:solidFill>
                <a:schemeClr val="accent2"/>
              </a:solidFill>
            </a:endParaRPr>
          </a:p>
        </p:txBody>
      </p:sp>
      <p:sp>
        <p:nvSpPr>
          <p:cNvPr id="116738" name="标题 1"/>
          <p:cNvSpPr>
            <a:spLocks noGrp="1"/>
          </p:cNvSpPr>
          <p:nvPr>
            <p:ph type="title"/>
          </p:nvPr>
        </p:nvSpPr>
        <p:spPr>
          <a:xfrm>
            <a:off x="323850" y="73025"/>
            <a:ext cx="8362950" cy="811213"/>
          </a:xfrm>
        </p:spPr>
        <p:txBody>
          <a:bodyPr/>
          <a:lstStyle/>
          <a:p>
            <a:r>
              <a:rPr lang="en-US" altLang="zh-CN" b="1" smtClean="0"/>
              <a:t>3.8.1 </a:t>
            </a:r>
            <a:r>
              <a:rPr lang="zh-CN" altLang="zh-CN" b="1" smtClean="0">
                <a:solidFill>
                  <a:srgbClr val="FF0000"/>
                </a:solidFill>
              </a:rPr>
              <a:t>赋值运算符</a:t>
            </a:r>
            <a:r>
              <a:rPr lang="zh-CN" altLang="zh-CN" b="1" smtClean="0"/>
              <a:t>函数</a:t>
            </a:r>
            <a:endParaRPr lang="zh-CN"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anim calcmode="lin" valueType="num">
                                      <p:cBhvr additive="base">
                                        <p:cTn id="23"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4515">
                                            <p:txEl>
                                              <p:pRg st="5" end="5"/>
                                            </p:txEl>
                                          </p:spTgt>
                                        </p:tgtEl>
                                        <p:attrNameLst>
                                          <p:attrName>style.visibility</p:attrName>
                                        </p:attrNameLst>
                                      </p:cBhvr>
                                      <p:to>
                                        <p:strVal val="visible"/>
                                      </p:to>
                                    </p:set>
                                    <p:anim calcmode="lin" valueType="num">
                                      <p:cBhvr additive="base">
                                        <p:cTn id="29"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4515">
                                            <p:txEl>
                                              <p:pRg st="6" end="6"/>
                                            </p:txEl>
                                          </p:spTgt>
                                        </p:tgtEl>
                                        <p:attrNameLst>
                                          <p:attrName>style.visibility</p:attrName>
                                        </p:attrNameLst>
                                      </p:cBhvr>
                                      <p:to>
                                        <p:strVal val="visible"/>
                                      </p:to>
                                    </p:set>
                                    <p:anim calcmode="lin" valueType="num">
                                      <p:cBhvr additive="base">
                                        <p:cTn id="35"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559800" cy="5294313"/>
          </a:xfrm>
        </p:spPr>
        <p:txBody>
          <a:bodyPr/>
          <a:lstStyle/>
          <a:p>
            <a:pPr marL="0" indent="0" eaLnBrk="1" hangingPunct="1">
              <a:buFontTx/>
              <a:buNone/>
              <a:defRPr/>
            </a:pPr>
            <a:r>
              <a:rPr lang="zh-CN" altLang="en-US" b="1" dirty="0">
                <a:solidFill>
                  <a:srgbClr val="0000CC"/>
                </a:solidFill>
              </a:rPr>
              <a:t>２</a:t>
            </a:r>
            <a:r>
              <a:rPr lang="en-US" altLang="zh-CN" b="1" dirty="0">
                <a:solidFill>
                  <a:srgbClr val="0000CC"/>
                </a:solidFill>
              </a:rPr>
              <a:t>.</a:t>
            </a:r>
            <a:r>
              <a:rPr lang="zh-CN" altLang="zh-CN" b="1" dirty="0">
                <a:solidFill>
                  <a:srgbClr val="0000CC"/>
                </a:solidFill>
              </a:rPr>
              <a:t>合成赋值运算符函数</a:t>
            </a:r>
            <a:endParaRPr lang="zh-CN" altLang="zh-CN" b="1" dirty="0">
              <a:solidFill>
                <a:srgbClr val="0000CC"/>
              </a:solidFill>
            </a:endParaRPr>
          </a:p>
          <a:p>
            <a:pPr lvl="1" eaLnBrk="1" hangingPunct="1">
              <a:defRPr/>
            </a:pPr>
            <a:r>
              <a:rPr lang="zh-CN" altLang="zh-CN" sz="2400" b="1" dirty="0"/>
              <a:t>如果</a:t>
            </a:r>
            <a:r>
              <a:rPr lang="zh-CN" altLang="en-US" sz="2400" b="1" dirty="0"/>
              <a:t>类</a:t>
            </a:r>
            <a:r>
              <a:rPr lang="zh-CN" altLang="zh-CN" sz="2400" b="1" dirty="0"/>
              <a:t>没有显式定义赋值运算符函数，</a:t>
            </a:r>
            <a:r>
              <a:rPr lang="zh-CN" altLang="zh-CN" sz="2400" b="1" dirty="0">
                <a:solidFill>
                  <a:srgbClr val="FF0000"/>
                </a:solidFill>
              </a:rPr>
              <a:t>编译器会为</a:t>
            </a:r>
            <a:r>
              <a:rPr lang="zh-CN" altLang="en-US" sz="2400" b="1" dirty="0">
                <a:solidFill>
                  <a:srgbClr val="FF0000"/>
                </a:solidFill>
              </a:rPr>
              <a:t>自动为</a:t>
            </a:r>
            <a:r>
              <a:rPr lang="zh-CN" altLang="zh-CN" sz="2400" b="1" dirty="0">
                <a:solidFill>
                  <a:srgbClr val="FF0000"/>
                </a:solidFill>
              </a:rPr>
              <a:t>该类</a:t>
            </a:r>
            <a:r>
              <a:rPr lang="zh-CN" altLang="en-US" sz="2400" b="1" dirty="0">
                <a:solidFill>
                  <a:srgbClr val="FF0000"/>
                </a:solidFill>
              </a:rPr>
              <a:t>合成一个</a:t>
            </a:r>
            <a:r>
              <a:rPr lang="zh-CN" altLang="zh-CN" sz="2400" b="1" dirty="0">
                <a:solidFill>
                  <a:srgbClr val="FF0000"/>
                </a:solidFill>
              </a:rPr>
              <a:t>默认的赋值运算符成员函数</a:t>
            </a:r>
            <a:r>
              <a:rPr lang="zh-CN" altLang="zh-CN" sz="2400" b="1" dirty="0"/>
              <a:t>，以按位复制（</a:t>
            </a:r>
            <a:r>
              <a:rPr lang="en-US" altLang="zh-CN" sz="2400" b="1" dirty="0"/>
              <a:t>bit-by-bit</a:t>
            </a:r>
            <a:r>
              <a:rPr lang="zh-CN" altLang="zh-CN" sz="2400" b="1" dirty="0"/>
              <a:t>）的方式实现对象非静态数据成员的复制</a:t>
            </a:r>
            <a:r>
              <a:rPr lang="zh-CN" altLang="en-US" sz="2400" b="1" dirty="0"/>
              <a:t>。</a:t>
            </a:r>
            <a:r>
              <a:rPr lang="zh-CN" altLang="zh-CN" sz="2400" b="1" dirty="0"/>
              <a:t>即把赋值号右边对象的数据成员值</a:t>
            </a:r>
            <a:r>
              <a:rPr lang="zh-CN" altLang="zh-CN" sz="2400" b="1" dirty="0">
                <a:solidFill>
                  <a:srgbClr val="FF0000"/>
                </a:solidFill>
              </a:rPr>
              <a:t>原样复制</a:t>
            </a:r>
            <a:r>
              <a:rPr lang="zh-CN" altLang="zh-CN" sz="2400" b="1" dirty="0"/>
              <a:t>到赋值号左边对象的对应数据成员中。</a:t>
            </a:r>
            <a:endParaRPr lang="en-US" altLang="zh-CN" sz="2400" b="1" dirty="0">
              <a:solidFill>
                <a:schemeClr val="accent2"/>
              </a:solidFill>
            </a:endParaRPr>
          </a:p>
          <a:p>
            <a:pPr marL="0" indent="0" eaLnBrk="1" hangingPunct="1">
              <a:buFontTx/>
              <a:buNone/>
              <a:defRPr/>
            </a:pPr>
            <a:r>
              <a:rPr lang="en-US" altLang="zh-CN" b="1" dirty="0">
                <a:solidFill>
                  <a:srgbClr val="0000CC"/>
                </a:solidFill>
              </a:rPr>
              <a:t>3．</a:t>
            </a:r>
            <a:r>
              <a:rPr lang="zh-CN" altLang="en-US" b="1" dirty="0">
                <a:solidFill>
                  <a:srgbClr val="0000CC"/>
                </a:solidFill>
              </a:rPr>
              <a:t>对象赋值操作的执行过程</a:t>
            </a:r>
            <a:endParaRPr lang="en-US" altLang="zh-CN" b="1" dirty="0">
              <a:solidFill>
                <a:srgbClr val="0000CC"/>
              </a:solidFill>
            </a:endParaRPr>
          </a:p>
          <a:p>
            <a:pPr marL="914400" lvl="1" indent="-457200">
              <a:buFont typeface="+mj-ea"/>
              <a:buAutoNum type="circleNumDbPlain"/>
              <a:defRPr/>
            </a:pPr>
            <a:r>
              <a:rPr lang="zh-CN" altLang="zh-CN" sz="2400" b="1" dirty="0">
                <a:solidFill>
                  <a:srgbClr val="FF0000"/>
                </a:solidFill>
              </a:rPr>
              <a:t>查找该类是否提供了显式的赋值运算符成员函数</a:t>
            </a:r>
            <a:r>
              <a:rPr lang="zh-CN" altLang="zh-CN" sz="2400" b="1" dirty="0"/>
              <a:t>，如果有且是可访问的（即</a:t>
            </a:r>
            <a:r>
              <a:rPr lang="en-US" altLang="zh-CN" sz="2400" b="1" dirty="0"/>
              <a:t>public</a:t>
            </a:r>
            <a:r>
              <a:rPr lang="zh-CN" altLang="zh-CN" sz="2400" b="1" dirty="0"/>
              <a:t>成员），就用此赋值运算符进行对象赋值。</a:t>
            </a:r>
            <a:endParaRPr lang="zh-CN" altLang="zh-CN" sz="2400" b="1" dirty="0"/>
          </a:p>
          <a:p>
            <a:pPr marL="914400" lvl="1" indent="-457200">
              <a:buFont typeface="+mj-ea"/>
              <a:buAutoNum type="circleNumDbPlain"/>
              <a:defRPr/>
            </a:pPr>
            <a:r>
              <a:rPr lang="zh-CN" altLang="zh-CN" sz="2400" b="1" dirty="0">
                <a:solidFill>
                  <a:srgbClr val="FF0000"/>
                </a:solidFill>
              </a:rPr>
              <a:t>如果该类没有显式定义赋值运算符函数</a:t>
            </a:r>
            <a:r>
              <a:rPr lang="zh-CN" altLang="zh-CN" sz="2400" b="1" dirty="0"/>
              <a:t>，就为该类生成一个合成赋值运算符函数，执行默认的赋值操作。</a:t>
            </a:r>
            <a:endParaRPr lang="en-US" altLang="zh-CN" sz="2400" b="1" dirty="0">
              <a:solidFill>
                <a:srgbClr val="0000CC"/>
              </a:solidFill>
            </a:endParaRPr>
          </a:p>
        </p:txBody>
      </p:sp>
      <p:sp>
        <p:nvSpPr>
          <p:cNvPr id="117762" name="标题 1"/>
          <p:cNvSpPr>
            <a:spLocks noGrp="1"/>
          </p:cNvSpPr>
          <p:nvPr>
            <p:ph type="title"/>
          </p:nvPr>
        </p:nvSpPr>
        <p:spPr>
          <a:xfrm>
            <a:off x="457200" y="73025"/>
            <a:ext cx="8229600" cy="811213"/>
          </a:xfrm>
        </p:spPr>
        <p:txBody>
          <a:bodyPr/>
          <a:lstStyle/>
          <a:p>
            <a:r>
              <a:rPr lang="en-US" altLang="zh-CN" b="1" smtClean="0"/>
              <a:t>3.8.1 </a:t>
            </a:r>
            <a:r>
              <a:rPr lang="zh-CN" altLang="zh-CN" b="1" smtClean="0">
                <a:solidFill>
                  <a:srgbClr val="FF0000"/>
                </a:solidFill>
              </a:rPr>
              <a:t>赋值运算符</a:t>
            </a:r>
            <a:r>
              <a:rPr lang="zh-CN" altLang="zh-CN" b="1" smtClean="0"/>
              <a:t>函数</a:t>
            </a:r>
            <a:endParaRPr lang="zh-CN"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23850" y="1196975"/>
            <a:ext cx="8424863" cy="5329238"/>
          </a:xfrm>
        </p:spPr>
        <p:txBody>
          <a:bodyPr/>
          <a:lstStyle/>
          <a:p>
            <a:pPr marL="0" indent="0" eaLnBrk="1" hangingPunct="1">
              <a:buFontTx/>
              <a:buNone/>
              <a:defRPr/>
            </a:pPr>
            <a:r>
              <a:rPr lang="en-US" altLang="zh-CN" b="1" dirty="0">
                <a:solidFill>
                  <a:srgbClr val="0000CC"/>
                </a:solidFill>
              </a:rPr>
              <a:t>4．</a:t>
            </a:r>
            <a:r>
              <a:rPr lang="zh-CN" altLang="en-US" b="1" dirty="0">
                <a:solidFill>
                  <a:srgbClr val="0000CC"/>
                </a:solidFill>
              </a:rPr>
              <a:t>需要定义赋值运算符的情况</a:t>
            </a:r>
            <a:endParaRPr lang="en-US" altLang="zh-CN" b="1" dirty="0">
              <a:solidFill>
                <a:srgbClr val="0000CC"/>
              </a:solidFill>
            </a:endParaRPr>
          </a:p>
          <a:p>
            <a:pPr marL="857250" lvl="1" indent="-457200" eaLnBrk="1" hangingPunct="1">
              <a:defRPr/>
            </a:pPr>
            <a:r>
              <a:rPr lang="zh-CN" altLang="zh-CN" b="1" dirty="0"/>
              <a:t>在通常情况下，合成赋值运算符函数足以解决对象之间的赋值问题。但是，</a:t>
            </a:r>
            <a:r>
              <a:rPr lang="zh-CN" altLang="zh-CN" b="1" dirty="0">
                <a:solidFill>
                  <a:srgbClr val="FF0000"/>
                </a:solidFill>
              </a:rPr>
              <a:t>当类包含有指针数据成员时，合成赋值运算符函数常会引发“指针悬挂”问题</a:t>
            </a:r>
            <a:r>
              <a:rPr lang="zh-CN" altLang="zh-CN" b="1" dirty="0"/>
              <a:t>。</a:t>
            </a:r>
            <a:endParaRPr lang="zh-CN" altLang="zh-CN" b="1" dirty="0"/>
          </a:p>
          <a:p>
            <a:pPr marL="400050" lvl="1" indent="0" eaLnBrk="1" hangingPunct="1">
              <a:buFontTx/>
              <a:buNone/>
              <a:defRPr/>
            </a:pPr>
            <a:endParaRPr lang="en-US" altLang="zh-CN" b="1" dirty="0"/>
          </a:p>
          <a:p>
            <a:pPr marL="0" indent="0" eaLnBrk="1" hangingPunct="1">
              <a:buFontTx/>
              <a:buNone/>
              <a:defRPr/>
            </a:pPr>
            <a:r>
              <a:rPr lang="zh-CN" altLang="zh-CN" sz="2800" dirty="0"/>
              <a:t>【例</a:t>
            </a:r>
            <a:r>
              <a:rPr lang="en-US" altLang="zh-CN" sz="2800" dirty="0"/>
              <a:t>3-15</a:t>
            </a:r>
            <a:r>
              <a:rPr lang="zh-CN" altLang="zh-CN" sz="2800" dirty="0"/>
              <a:t>】</a:t>
            </a:r>
            <a:r>
              <a:rPr lang="en-US" altLang="zh-CN" sz="2800" dirty="0"/>
              <a:t>  </a:t>
            </a:r>
            <a:r>
              <a:rPr lang="zh-CN" altLang="zh-CN" sz="2800" b="1" dirty="0"/>
              <a:t>有字符串类</a:t>
            </a:r>
            <a:r>
              <a:rPr lang="en-US" altLang="zh-CN" sz="2800" b="1" dirty="0"/>
              <a:t>String</a:t>
            </a:r>
            <a:r>
              <a:rPr lang="zh-CN" altLang="zh-CN" sz="2800" b="1" dirty="0"/>
              <a:t>，具有指针数据成员</a:t>
            </a:r>
            <a:r>
              <a:rPr lang="en-US" altLang="zh-CN" sz="2800" b="1" dirty="0" err="1"/>
              <a:t>ptr</a:t>
            </a:r>
            <a:r>
              <a:rPr lang="zh-CN" altLang="zh-CN" sz="2800" b="1" dirty="0"/>
              <a:t>用于存放字符串内容，</a:t>
            </a:r>
            <a:r>
              <a:rPr lang="en-US" altLang="zh-CN" sz="2800" b="1" dirty="0"/>
              <a:t>n</a:t>
            </a:r>
            <a:r>
              <a:rPr lang="zh-CN" altLang="zh-CN" sz="2800" b="1" dirty="0"/>
              <a:t>存放字符串编号。该类没有重载赋值运算符函数，</a:t>
            </a:r>
            <a:r>
              <a:rPr lang="zh-CN" altLang="zh-CN" sz="2800" b="1" dirty="0">
                <a:solidFill>
                  <a:srgbClr val="FF0000"/>
                </a:solidFill>
              </a:rPr>
              <a:t>编译器合成的赋值运算符成员函数会引发指针悬挂问题</a:t>
            </a:r>
            <a:r>
              <a:rPr lang="zh-CN" altLang="zh-CN" sz="2800" b="1" dirty="0"/>
              <a:t>。</a:t>
            </a:r>
            <a:endParaRPr lang="zh-CN" altLang="zh-CN" sz="2800" b="1" dirty="0"/>
          </a:p>
          <a:p>
            <a:pPr marL="457200" indent="-457200" eaLnBrk="1" hangingPunct="1">
              <a:defRPr/>
            </a:pPr>
            <a:endParaRPr lang="en-US" altLang="zh-CN" sz="2800" b="1" dirty="0">
              <a:solidFill>
                <a:srgbClr val="0000CC"/>
              </a:solidFill>
            </a:endParaRPr>
          </a:p>
        </p:txBody>
      </p:sp>
      <p:sp>
        <p:nvSpPr>
          <p:cNvPr id="119810" name="标题 1"/>
          <p:cNvSpPr>
            <a:spLocks noGrp="1"/>
          </p:cNvSpPr>
          <p:nvPr>
            <p:ph type="title"/>
          </p:nvPr>
        </p:nvSpPr>
        <p:spPr>
          <a:xfrm>
            <a:off x="457200" y="73025"/>
            <a:ext cx="8229600" cy="811213"/>
          </a:xfrm>
        </p:spPr>
        <p:txBody>
          <a:bodyPr/>
          <a:lstStyle/>
          <a:p>
            <a:r>
              <a:rPr lang="en-US" altLang="zh-CN" b="1" smtClean="0"/>
              <a:t>3.8.1 </a:t>
            </a:r>
            <a:r>
              <a:rPr lang="zh-CN" altLang="zh-CN" b="1" smtClean="0">
                <a:solidFill>
                  <a:srgbClr val="FF0000"/>
                </a:solidFill>
              </a:rPr>
              <a:t>赋值运算符</a:t>
            </a:r>
            <a:r>
              <a:rPr lang="zh-CN" altLang="zh-CN" b="1" smtClean="0"/>
              <a:t>函数</a:t>
            </a:r>
            <a:endParaRPr lang="zh-CN"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anim calcmode="lin" valueType="num">
                                      <p:cBhvr additive="base">
                                        <p:cTn id="13"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3"/>
          <p:cNvSpPr>
            <a:spLocks noGrp="1" noChangeArrowheads="1"/>
          </p:cNvSpPr>
          <p:nvPr>
            <p:ph type="body" idx="1"/>
          </p:nvPr>
        </p:nvSpPr>
        <p:spPr>
          <a:xfrm>
            <a:off x="261938" y="1052513"/>
            <a:ext cx="8424862" cy="5329237"/>
          </a:xfrm>
        </p:spPr>
        <p:txBody>
          <a:bodyPr/>
          <a:lstStyle/>
          <a:p>
            <a:pPr marL="0" indent="0">
              <a:buFontTx/>
              <a:buNone/>
            </a:pPr>
            <a:r>
              <a:rPr lang="en-US" altLang="zh-CN" sz="2000" b="1" dirty="0" smtClean="0"/>
              <a:t>//Eg3-15.cpp</a:t>
            </a:r>
            <a:endParaRPr lang="zh-CN" altLang="zh-CN" sz="2000" b="1" dirty="0" smtClean="0"/>
          </a:p>
          <a:p>
            <a:pPr marL="0" indent="0">
              <a:buFontTx/>
              <a:buNone/>
            </a:pPr>
            <a:r>
              <a:rPr lang="en-US" altLang="zh-CN" sz="2000" b="1" dirty="0" smtClean="0"/>
              <a:t>#include &lt;</a:t>
            </a:r>
            <a:r>
              <a:rPr lang="en-US" altLang="zh-CN" sz="2000" b="1" dirty="0" err="1" smtClean="0"/>
              <a:t>iostream</a:t>
            </a:r>
            <a:r>
              <a:rPr lang="en-US" altLang="zh-CN" sz="2000" b="1" dirty="0" smtClean="0"/>
              <a:t>&gt;</a:t>
            </a:r>
            <a:endParaRPr lang="zh-CN" altLang="zh-CN" sz="2000" b="1" dirty="0" smtClean="0"/>
          </a:p>
          <a:p>
            <a:pPr marL="0" indent="0">
              <a:buFontTx/>
              <a:buNone/>
            </a:pPr>
            <a:r>
              <a:rPr lang="en-US" altLang="zh-CN" sz="2000" b="1" dirty="0" smtClean="0"/>
              <a:t>#include &lt;string&gt;</a:t>
            </a:r>
            <a:endParaRPr lang="zh-CN" altLang="zh-CN" sz="2000" b="1" dirty="0" smtClean="0"/>
          </a:p>
          <a:p>
            <a:pPr marL="0" indent="0">
              <a:buFontTx/>
              <a:buNone/>
            </a:pPr>
            <a:r>
              <a:rPr lang="en-US" altLang="zh-CN" sz="2000" b="1" dirty="0" smtClean="0"/>
              <a:t>using namespace </a:t>
            </a:r>
            <a:r>
              <a:rPr lang="en-US" altLang="zh-CN" sz="2000" b="1" dirty="0" err="1" smtClean="0"/>
              <a:t>std</a:t>
            </a:r>
            <a:r>
              <a:rPr lang="en-US" altLang="zh-CN" sz="2000" b="1" dirty="0" smtClean="0"/>
              <a:t>;</a:t>
            </a:r>
            <a:endParaRPr lang="zh-CN" altLang="zh-CN" sz="2000" b="1" dirty="0" smtClean="0"/>
          </a:p>
          <a:p>
            <a:pPr marL="0" indent="0">
              <a:buFontTx/>
              <a:buNone/>
            </a:pPr>
            <a:r>
              <a:rPr lang="en-US" altLang="zh-CN" sz="2000" b="1" dirty="0" smtClean="0"/>
              <a:t>class String{</a:t>
            </a:r>
            <a:endParaRPr lang="zh-CN" altLang="zh-CN" sz="2000" b="1" dirty="0" smtClean="0"/>
          </a:p>
          <a:p>
            <a:pPr marL="0" indent="0">
              <a:buFontTx/>
              <a:buNone/>
            </a:pPr>
            <a:r>
              <a:rPr lang="en-US" altLang="zh-CN" sz="2000" b="1" dirty="0" smtClean="0"/>
              <a:t>	char *</a:t>
            </a:r>
            <a:r>
              <a:rPr lang="en-US" altLang="zh-CN" sz="2000" b="1" dirty="0" err="1" smtClean="0"/>
              <a:t>ptr</a:t>
            </a:r>
            <a:r>
              <a:rPr lang="en-US" altLang="zh-CN" sz="2000" b="1" dirty="0" smtClean="0"/>
              <a:t>;</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n;</a:t>
            </a:r>
            <a:endParaRPr lang="zh-CN" altLang="zh-CN" sz="2000" b="1" dirty="0" smtClean="0"/>
          </a:p>
          <a:p>
            <a:pPr marL="0" indent="0">
              <a:buFontTx/>
              <a:buNone/>
            </a:pPr>
            <a:r>
              <a:rPr lang="en-US" altLang="zh-CN" sz="2000" b="1" dirty="0" smtClean="0"/>
              <a:t>public:</a:t>
            </a:r>
            <a:endParaRPr lang="zh-CN" altLang="zh-CN" sz="2000" b="1" dirty="0" smtClean="0"/>
          </a:p>
          <a:p>
            <a:pPr marL="0" indent="0">
              <a:buFontTx/>
              <a:buNone/>
            </a:pPr>
            <a:r>
              <a:rPr lang="en-US" altLang="zh-CN" sz="2000" b="1" dirty="0" smtClean="0"/>
              <a:t>	String(char * </a:t>
            </a:r>
            <a:r>
              <a:rPr lang="en-US" altLang="zh-CN" sz="2000" b="1" dirty="0" err="1" smtClean="0"/>
              <a:t>s,int</a:t>
            </a:r>
            <a:r>
              <a:rPr lang="en-US" altLang="zh-CN" sz="2000" b="1" dirty="0" smtClean="0"/>
              <a:t> a){</a:t>
            </a:r>
            <a:endParaRPr lang="zh-CN" altLang="zh-CN" sz="2000" b="1" dirty="0" smtClean="0"/>
          </a:p>
          <a:p>
            <a:pPr marL="0" indent="0">
              <a:buFontTx/>
              <a:buNone/>
            </a:pPr>
            <a:r>
              <a:rPr lang="en-US" altLang="zh-CN" sz="2000" b="1" dirty="0" smtClean="0"/>
              <a:t>		</a:t>
            </a:r>
            <a:r>
              <a:rPr lang="en-US" altLang="zh-CN" sz="2000" b="1" dirty="0" err="1" smtClean="0"/>
              <a:t>ptr</a:t>
            </a:r>
            <a:r>
              <a:rPr lang="en-US" altLang="zh-CN" sz="2000" b="1" dirty="0" smtClean="0"/>
              <a:t>=</a:t>
            </a:r>
            <a:r>
              <a:rPr lang="en-US" altLang="zh-CN" sz="2000" b="1" dirty="0" smtClean="0">
                <a:solidFill>
                  <a:srgbClr val="FF0000"/>
                </a:solidFill>
              </a:rPr>
              <a:t>new char</a:t>
            </a:r>
            <a:r>
              <a:rPr lang="en-US" altLang="zh-CN" sz="2000" b="1" dirty="0" smtClean="0"/>
              <a:t>[</a:t>
            </a:r>
            <a:r>
              <a:rPr lang="en-US" altLang="zh-CN" sz="2000" b="1" dirty="0" err="1" smtClean="0"/>
              <a:t>strlen</a:t>
            </a:r>
            <a:r>
              <a:rPr lang="en-US" altLang="zh-CN" sz="2000" b="1" dirty="0" smtClean="0"/>
              <a:t>(s)+1];</a:t>
            </a:r>
            <a:endParaRPr lang="zh-CN" altLang="zh-CN" sz="2000" b="1" dirty="0" smtClean="0"/>
          </a:p>
          <a:p>
            <a:pPr marL="0" indent="0">
              <a:buFontTx/>
              <a:buNone/>
            </a:pPr>
            <a:r>
              <a:rPr lang="en-US" altLang="zh-CN" sz="2000" b="1" dirty="0" smtClean="0"/>
              <a:t>		</a:t>
            </a:r>
            <a:r>
              <a:rPr lang="en-US" altLang="zh-CN" sz="2000" b="1" dirty="0" err="1" smtClean="0"/>
              <a:t>strcpy</a:t>
            </a:r>
            <a:r>
              <a:rPr lang="en-US" altLang="zh-CN" sz="2000" b="1" dirty="0" smtClean="0"/>
              <a:t>(</a:t>
            </a:r>
            <a:r>
              <a:rPr lang="en-US" altLang="zh-CN" sz="2000" b="1" dirty="0" err="1" smtClean="0"/>
              <a:t>ptr,s</a:t>
            </a:r>
            <a:r>
              <a:rPr lang="en-US" altLang="zh-CN" sz="2000" b="1" dirty="0" smtClean="0"/>
              <a:t>);</a:t>
            </a:r>
            <a:endParaRPr lang="zh-CN" altLang="zh-CN" sz="2000" b="1" dirty="0" smtClean="0"/>
          </a:p>
          <a:p>
            <a:pPr marL="0" indent="0">
              <a:buFontTx/>
              <a:buNone/>
            </a:pPr>
            <a:r>
              <a:rPr lang="en-US" altLang="zh-CN" sz="2000" b="1" dirty="0" smtClean="0"/>
              <a:t>		n=a;</a:t>
            </a:r>
            <a:endParaRPr lang="zh-CN" altLang="zh-CN" sz="2000" b="1" dirty="0" smtClean="0"/>
          </a:p>
          <a:p>
            <a:pPr marL="0" indent="0">
              <a:buFontTx/>
              <a:buNone/>
            </a:pPr>
            <a:r>
              <a:rPr lang="en-US" altLang="zh-CN" sz="2000" b="1" dirty="0" smtClean="0"/>
              <a:t>	}</a:t>
            </a:r>
            <a:endParaRPr lang="zh-CN" altLang="zh-CN" sz="2000" b="1" dirty="0" smtClean="0"/>
          </a:p>
          <a:p>
            <a:pPr marL="0" indent="0">
              <a:buFontTx/>
              <a:buNone/>
            </a:pPr>
            <a:r>
              <a:rPr lang="en-US" altLang="zh-CN" sz="2000" b="1" dirty="0" smtClean="0"/>
              <a:t>	~String(){</a:t>
            </a:r>
            <a:r>
              <a:rPr lang="en-US" altLang="zh-CN" sz="2000" b="1" dirty="0" smtClean="0">
                <a:solidFill>
                  <a:srgbClr val="FF0000"/>
                </a:solidFill>
              </a:rPr>
              <a:t>delete</a:t>
            </a:r>
            <a:r>
              <a:rPr lang="en-US" altLang="zh-CN" sz="2000" b="1" dirty="0" smtClean="0"/>
              <a:t> </a:t>
            </a:r>
            <a:r>
              <a:rPr lang="en-US" altLang="zh-CN" sz="2000" b="1" dirty="0" err="1" smtClean="0"/>
              <a:t>ptr</a:t>
            </a:r>
            <a:r>
              <a:rPr lang="en-US" altLang="zh-CN" sz="2000" b="1" dirty="0" smtClean="0"/>
              <a:t>;}</a:t>
            </a:r>
            <a:endParaRPr lang="zh-CN" altLang="zh-CN" sz="2000" b="1" dirty="0" smtClean="0"/>
          </a:p>
          <a:p>
            <a:pPr marL="0" indent="0">
              <a:buFontTx/>
              <a:buNone/>
            </a:pPr>
            <a:r>
              <a:rPr lang="en-US" altLang="zh-CN" sz="2000" b="1" dirty="0" smtClean="0"/>
              <a:t>	void print(){</a:t>
            </a:r>
            <a:r>
              <a:rPr lang="en-US" altLang="zh-CN" sz="2000" b="1" dirty="0" err="1" smtClean="0"/>
              <a:t>cout</a:t>
            </a:r>
            <a:r>
              <a:rPr lang="en-US" altLang="zh-CN" sz="2000" b="1" dirty="0" smtClean="0"/>
              <a:t>&lt;&lt;</a:t>
            </a:r>
            <a:r>
              <a:rPr lang="en-US" altLang="zh-CN" sz="2000" b="1" dirty="0" err="1" smtClean="0"/>
              <a:t>ptr</a:t>
            </a:r>
            <a:r>
              <a:rPr lang="en-US" altLang="zh-CN" sz="2000" b="1" dirty="0" smtClean="0"/>
              <a:t>&lt;&lt;</a:t>
            </a:r>
            <a:r>
              <a:rPr lang="en-US" altLang="zh-CN" sz="2000" b="1" dirty="0" err="1" smtClean="0"/>
              <a:t>endl</a:t>
            </a:r>
            <a:r>
              <a:rPr lang="en-US" altLang="zh-CN" sz="2000" b="1" dirty="0" smtClean="0"/>
              <a:t>;}</a:t>
            </a:r>
            <a:endParaRPr lang="zh-CN" altLang="zh-CN" sz="2000" b="1" dirty="0" smtClean="0"/>
          </a:p>
          <a:p>
            <a:pPr marL="0" indent="0">
              <a:buFontTx/>
              <a:buNone/>
            </a:pPr>
            <a:r>
              <a:rPr lang="en-US" altLang="zh-CN" sz="2000" b="1" dirty="0" smtClean="0"/>
              <a:t>};</a:t>
            </a:r>
            <a:endParaRPr lang="zh-CN" altLang="zh-CN" sz="2000" b="1" dirty="0" smtClean="0"/>
          </a:p>
          <a:p>
            <a:pPr marL="0" indent="0" eaLnBrk="1" hangingPunct="1">
              <a:buFontTx/>
              <a:buNone/>
            </a:pPr>
            <a:endParaRPr lang="en-US" altLang="zh-CN" sz="2000" b="1" dirty="0" smtClean="0">
              <a:solidFill>
                <a:schemeClr val="accent2"/>
              </a:solidFill>
            </a:endParaRPr>
          </a:p>
        </p:txBody>
      </p:sp>
      <p:sp>
        <p:nvSpPr>
          <p:cNvPr id="120834" name="标题 2"/>
          <p:cNvSpPr>
            <a:spLocks noGrp="1"/>
          </p:cNvSpPr>
          <p:nvPr>
            <p:ph type="title"/>
          </p:nvPr>
        </p:nvSpPr>
        <p:spPr>
          <a:xfrm>
            <a:off x="457200" y="73025"/>
            <a:ext cx="8229600" cy="811213"/>
          </a:xfrm>
        </p:spPr>
        <p:txBody>
          <a:bodyPr/>
          <a:lstStyle/>
          <a:p>
            <a:r>
              <a:rPr lang="en-US" altLang="zh-CN" b="1" smtClean="0"/>
              <a:t>3.8.1 </a:t>
            </a:r>
            <a:r>
              <a:rPr lang="zh-CN" altLang="zh-CN" b="1" smtClean="0">
                <a:solidFill>
                  <a:srgbClr val="FF0000"/>
                </a:solidFill>
              </a:rPr>
              <a:t>赋值运算符</a:t>
            </a:r>
            <a:r>
              <a:rPr lang="zh-CN" altLang="zh-CN" b="1" smtClean="0"/>
              <a:t>函数</a:t>
            </a:r>
            <a:endParaRPr lang="zh-CN" alt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3"/>
          <p:cNvSpPr>
            <a:spLocks noGrp="1" noChangeArrowheads="1"/>
          </p:cNvSpPr>
          <p:nvPr>
            <p:ph type="body" idx="1"/>
          </p:nvPr>
        </p:nvSpPr>
        <p:spPr>
          <a:xfrm>
            <a:off x="261938" y="1052513"/>
            <a:ext cx="8054975" cy="3816350"/>
          </a:xfrm>
        </p:spPr>
        <p:txBody>
          <a:bodyPr/>
          <a:lstStyle/>
          <a:p>
            <a:pPr marL="0" indent="0">
              <a:buFontTx/>
              <a:buNone/>
            </a:pPr>
            <a:r>
              <a:rPr lang="en-US" altLang="zh-CN" sz="2000" b="1" smtClean="0"/>
              <a:t>int main(){</a:t>
            </a:r>
            <a:endParaRPr lang="zh-CN" altLang="zh-CN" sz="2000" b="1" smtClean="0"/>
          </a:p>
          <a:p>
            <a:pPr marL="0" indent="0">
              <a:buFontTx/>
              <a:buNone/>
            </a:pPr>
            <a:r>
              <a:rPr lang="en-US" altLang="zh-CN" sz="2000" b="1" smtClean="0"/>
              <a:t>		String p1("Hello",8);			//L1</a:t>
            </a:r>
            <a:endParaRPr lang="zh-CN" altLang="zh-CN" sz="2000" b="1" smtClean="0"/>
          </a:p>
          <a:p>
            <a:pPr marL="0" indent="0">
              <a:buFontTx/>
              <a:buNone/>
            </a:pPr>
            <a:r>
              <a:rPr lang="en-US" altLang="zh-CN" sz="2000" b="1" smtClean="0"/>
              <a:t>		{	String p2("chong qing",10);      //L2</a:t>
            </a:r>
            <a:endParaRPr lang="zh-CN" altLang="zh-CN" sz="2000" b="1" smtClean="0"/>
          </a:p>
          <a:p>
            <a:pPr marL="0" indent="0">
              <a:buFontTx/>
              <a:buNone/>
            </a:pPr>
            <a:r>
              <a:rPr lang="en-US" altLang="zh-CN" sz="2000" b="1" smtClean="0"/>
              <a:t>			p2=p1;				//L3</a:t>
            </a:r>
            <a:endParaRPr lang="zh-CN" altLang="zh-CN" sz="2000" b="1" smtClean="0"/>
          </a:p>
          <a:p>
            <a:pPr marL="0" indent="0">
              <a:buFontTx/>
              <a:buNone/>
            </a:pPr>
            <a:r>
              <a:rPr lang="en-US" altLang="zh-CN" sz="2000" b="1" smtClean="0"/>
              <a:t>			cout&lt;&lt;"p2:";			//L4</a:t>
            </a:r>
            <a:endParaRPr lang="zh-CN" altLang="zh-CN" sz="2000" b="1" smtClean="0"/>
          </a:p>
          <a:p>
            <a:pPr marL="0" indent="0">
              <a:buFontTx/>
              <a:buNone/>
            </a:pPr>
            <a:r>
              <a:rPr lang="en-US" altLang="zh-CN" sz="2000" b="1" smtClean="0"/>
              <a:t>			p2.print();			//L5</a:t>
            </a:r>
            <a:endParaRPr lang="zh-CN" altLang="zh-CN" sz="2000" b="1" smtClean="0"/>
          </a:p>
          <a:p>
            <a:pPr marL="0" indent="0">
              <a:buFontTx/>
              <a:buNone/>
            </a:pPr>
            <a:r>
              <a:rPr lang="en-US" altLang="zh-CN" sz="2000" b="1" smtClean="0"/>
              <a:t>		}					//L6    </a:t>
            </a:r>
            <a:endParaRPr lang="zh-CN" altLang="zh-CN" sz="2000" b="1" smtClean="0"/>
          </a:p>
          <a:p>
            <a:pPr marL="0" indent="0">
              <a:buFontTx/>
              <a:buNone/>
            </a:pPr>
            <a:r>
              <a:rPr lang="en-US" altLang="zh-CN" sz="2000" b="1" smtClean="0"/>
              <a:t>		cout&lt;&lt;"p1:";				//L7 </a:t>
            </a:r>
            <a:endParaRPr lang="zh-CN" altLang="zh-CN" sz="2000" b="1" smtClean="0"/>
          </a:p>
          <a:p>
            <a:pPr marL="0" indent="0">
              <a:buFontTx/>
              <a:buNone/>
            </a:pPr>
            <a:r>
              <a:rPr lang="en-US" altLang="zh-CN" sz="2000" b="1" smtClean="0"/>
              <a:t>		p1.print();				</a:t>
            </a:r>
            <a:r>
              <a:rPr lang="en-US" altLang="zh-CN" sz="2000" b="1" smtClean="0">
                <a:solidFill>
                  <a:srgbClr val="FF0000"/>
                </a:solidFill>
              </a:rPr>
              <a:t>//L8,</a:t>
            </a:r>
            <a:r>
              <a:rPr lang="zh-CN" altLang="zh-CN" sz="2000" b="1" smtClean="0">
                <a:solidFill>
                  <a:srgbClr val="FF0000"/>
                </a:solidFill>
              </a:rPr>
              <a:t>错误</a:t>
            </a:r>
            <a:endParaRPr lang="zh-CN" altLang="zh-CN" sz="2000" b="1" smtClean="0">
              <a:solidFill>
                <a:srgbClr val="FF0000"/>
              </a:solidFill>
            </a:endParaRPr>
          </a:p>
          <a:p>
            <a:pPr marL="0" indent="0">
              <a:buFontTx/>
              <a:buNone/>
            </a:pPr>
            <a:r>
              <a:rPr lang="en-US" altLang="zh-CN" sz="2000" b="1" smtClean="0"/>
              <a:t>}							//L9 </a:t>
            </a:r>
            <a:endParaRPr lang="zh-CN" altLang="zh-CN" sz="2000" b="1" smtClean="0"/>
          </a:p>
          <a:p>
            <a:pPr marL="0" indent="0" eaLnBrk="1" hangingPunct="1">
              <a:buFontTx/>
              <a:buNone/>
            </a:pPr>
            <a:endParaRPr lang="en-US" altLang="zh-CN" sz="2000" b="1" smtClean="0">
              <a:solidFill>
                <a:schemeClr val="accent2"/>
              </a:solidFill>
            </a:endParaRPr>
          </a:p>
        </p:txBody>
      </p:sp>
      <p:sp>
        <p:nvSpPr>
          <p:cNvPr id="122882" name="标题 2"/>
          <p:cNvSpPr>
            <a:spLocks noGrp="1"/>
          </p:cNvSpPr>
          <p:nvPr>
            <p:ph type="title"/>
          </p:nvPr>
        </p:nvSpPr>
        <p:spPr>
          <a:xfrm>
            <a:off x="457200" y="73025"/>
            <a:ext cx="8229600" cy="811213"/>
          </a:xfrm>
        </p:spPr>
        <p:txBody>
          <a:bodyPr/>
          <a:lstStyle/>
          <a:p>
            <a:r>
              <a:rPr lang="en-US" altLang="zh-CN" b="1" smtClean="0"/>
              <a:t>3.8.1 </a:t>
            </a:r>
            <a:r>
              <a:rPr lang="zh-CN" altLang="zh-CN" b="1" smtClean="0">
                <a:solidFill>
                  <a:srgbClr val="FF0000"/>
                </a:solidFill>
              </a:rPr>
              <a:t>赋值运算符</a:t>
            </a:r>
            <a:r>
              <a:rPr lang="zh-CN" altLang="zh-CN" b="1" smtClean="0"/>
              <a:t>函数</a:t>
            </a:r>
            <a:endParaRPr lang="zh-CN" altLang="en-US" smtClean="0"/>
          </a:p>
        </p:txBody>
      </p:sp>
      <p:sp>
        <p:nvSpPr>
          <p:cNvPr id="2" name="对话气泡: 矩形 1"/>
          <p:cNvSpPr/>
          <p:nvPr/>
        </p:nvSpPr>
        <p:spPr>
          <a:xfrm>
            <a:off x="539750" y="4868863"/>
            <a:ext cx="7632700" cy="1655762"/>
          </a:xfrm>
          <a:prstGeom prst="wedgeRectCallout">
            <a:avLst>
              <a:gd name="adj1" fmla="val -14344"/>
              <a:gd name="adj2" fmla="val -83162"/>
            </a:avLst>
          </a:prstGeom>
          <a:gradFill>
            <a:gsLst>
              <a:gs pos="0">
                <a:srgbClr val="FFFFFF"/>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sz="2000" b="1" dirty="0">
                <a:solidFill>
                  <a:schemeClr val="tx1"/>
                </a:solidFill>
              </a:rPr>
              <a:t>运行结果：</a:t>
            </a:r>
            <a:endParaRPr lang="zh-CN" altLang="zh-CN" sz="2000" b="1" dirty="0">
              <a:solidFill>
                <a:schemeClr val="tx1"/>
              </a:solidFill>
            </a:endParaRPr>
          </a:p>
          <a:p>
            <a:pPr eaLnBrk="0" hangingPunct="0">
              <a:defRPr/>
            </a:pPr>
            <a:r>
              <a:rPr lang="en-US" altLang="zh-CN" sz="2000" b="1" dirty="0">
                <a:solidFill>
                  <a:srgbClr val="0000CC"/>
                </a:solidFill>
              </a:rPr>
              <a:t>p2:Hello</a:t>
            </a:r>
            <a:endParaRPr lang="zh-CN" altLang="zh-CN" sz="2000" b="1" dirty="0">
              <a:solidFill>
                <a:srgbClr val="0000CC"/>
              </a:solidFill>
            </a:endParaRPr>
          </a:p>
          <a:p>
            <a:pPr eaLnBrk="0" hangingPunct="0">
              <a:defRPr/>
            </a:pPr>
            <a:r>
              <a:rPr lang="en-US" altLang="zh-CN" sz="2000" b="1" dirty="0">
                <a:solidFill>
                  <a:srgbClr val="0000CC"/>
                </a:solidFill>
              </a:rPr>
              <a:t>p1:</a:t>
            </a:r>
            <a:r>
              <a:rPr lang="zh-CN" altLang="zh-CN" sz="2000" b="1" dirty="0">
                <a:solidFill>
                  <a:srgbClr val="0000CC"/>
                </a:solidFill>
              </a:rPr>
              <a:t>葺葺葺葺葺</a:t>
            </a:r>
            <a:endParaRPr lang="en-US" altLang="zh-CN" sz="2000" b="1" dirty="0">
              <a:solidFill>
                <a:srgbClr val="0000CC"/>
              </a:solidFill>
            </a:endParaRPr>
          </a:p>
          <a:p>
            <a:pPr eaLnBrk="0" hangingPunct="0">
              <a:defRPr/>
            </a:pPr>
            <a:r>
              <a:rPr lang="zh-CN" altLang="en-US" sz="2000" b="1" dirty="0">
                <a:solidFill>
                  <a:schemeClr val="tx1"/>
                </a:solidFill>
              </a:rPr>
              <a:t>　　　此结果表明</a:t>
            </a:r>
            <a:r>
              <a:rPr lang="en-US" altLang="zh-CN" sz="2000" b="1" dirty="0">
                <a:solidFill>
                  <a:schemeClr val="tx1"/>
                </a:solidFill>
              </a:rPr>
              <a:t>p1</a:t>
            </a:r>
            <a:r>
              <a:rPr lang="zh-CN" altLang="en-US" sz="2000" b="1" dirty="0">
                <a:solidFill>
                  <a:schemeClr val="tx1"/>
                </a:solidFill>
              </a:rPr>
              <a:t>指针所指区域已被回收，输出的是乱码．</a:t>
            </a:r>
            <a:r>
              <a:rPr lang="zh-CN" altLang="zh-CN" sz="2000" b="1" dirty="0">
                <a:solidFill>
                  <a:schemeClr val="tx1"/>
                </a:solidFill>
              </a:rPr>
              <a:t>错误发生在语句</a:t>
            </a:r>
            <a:r>
              <a:rPr lang="en-US" altLang="zh-CN" sz="2000" b="1" dirty="0">
                <a:solidFill>
                  <a:schemeClr val="tx1"/>
                </a:solidFill>
              </a:rPr>
              <a:t>L9</a:t>
            </a:r>
            <a:r>
              <a:rPr lang="zh-CN" altLang="zh-CN" sz="2000" b="1" dirty="0">
                <a:solidFill>
                  <a:schemeClr val="tx1"/>
                </a:solidFill>
              </a:rPr>
              <a:t>处。</a:t>
            </a:r>
            <a:endParaRPr lang="zh-CN" altLang="zh-CN"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261938" y="1052513"/>
            <a:ext cx="8558212" cy="5545137"/>
          </a:xfrm>
        </p:spPr>
        <p:txBody>
          <a:bodyPr/>
          <a:lstStyle/>
          <a:p>
            <a:pPr eaLnBrk="1" hangingPunct="1">
              <a:defRPr/>
            </a:pPr>
            <a:r>
              <a:rPr lang="zh-CN" altLang="en-US" sz="2800" b="1" dirty="0">
                <a:solidFill>
                  <a:srgbClr val="FF0000"/>
                </a:solidFill>
              </a:rPr>
              <a:t>错误分析</a:t>
            </a:r>
            <a:endParaRPr lang="en-US" altLang="zh-CN" sz="2800" b="1" dirty="0">
              <a:solidFill>
                <a:srgbClr val="FF0000"/>
              </a:solidFill>
            </a:endParaRPr>
          </a:p>
          <a:p>
            <a:pPr lvl="1">
              <a:defRPr/>
            </a:pPr>
            <a:r>
              <a:rPr lang="zh-CN" altLang="zh-CN" sz="2400" b="1" dirty="0"/>
              <a:t>当执行“</a:t>
            </a:r>
            <a:r>
              <a:rPr lang="en-US" altLang="zh-CN" sz="2400" b="1" dirty="0"/>
              <a:t>p2=p1</a:t>
            </a:r>
            <a:r>
              <a:rPr lang="zh-CN" altLang="zh-CN" sz="2400" b="1" dirty="0"/>
              <a:t>”时，由于</a:t>
            </a:r>
            <a:r>
              <a:rPr lang="en-US" altLang="zh-CN" sz="2400" b="1" dirty="0"/>
              <a:t>String</a:t>
            </a:r>
            <a:r>
              <a:rPr lang="zh-CN" altLang="zh-CN" sz="2400" b="1" dirty="0"/>
              <a:t>类没有提供赋值运算符函数，</a:t>
            </a:r>
            <a:r>
              <a:rPr lang="en-US" altLang="zh-CN" sz="2400" b="1" dirty="0"/>
              <a:t>C++</a:t>
            </a:r>
            <a:r>
              <a:rPr lang="zh-CN" altLang="zh-CN" sz="2400" b="1" dirty="0"/>
              <a:t>将为它生成合成赋值运算符函数，并调用它进行对象赋值。</a:t>
            </a:r>
            <a:endParaRPr lang="en-US" altLang="zh-CN" sz="2400" b="1" dirty="0"/>
          </a:p>
          <a:p>
            <a:pPr lvl="1">
              <a:defRPr/>
            </a:pPr>
            <a:r>
              <a:rPr lang="zh-CN" altLang="zh-CN" sz="2400" b="1" dirty="0"/>
              <a:t>编译器合成的赋值运算符函数类似于下面的形式</a:t>
            </a:r>
            <a:r>
              <a:rPr lang="zh-CN" altLang="en-US" sz="2400" b="1" dirty="0"/>
              <a:t>：</a:t>
            </a:r>
            <a:endParaRPr lang="zh-CN" altLang="zh-CN" sz="2400" b="1" dirty="0"/>
          </a:p>
          <a:p>
            <a:pPr marL="457200" lvl="1" indent="0">
              <a:buFontTx/>
              <a:buNone/>
              <a:defRPr/>
            </a:pPr>
            <a:r>
              <a:rPr lang="en-US" altLang="zh-CN" sz="2400" dirty="0">
                <a:solidFill>
                  <a:srgbClr val="0000CC"/>
                </a:solidFill>
              </a:rPr>
              <a:t>String&amp; String::operator=(</a:t>
            </a:r>
            <a:r>
              <a:rPr lang="en-US" altLang="zh-CN" sz="2400" dirty="0" err="1">
                <a:solidFill>
                  <a:srgbClr val="0000CC"/>
                </a:solidFill>
              </a:rPr>
              <a:t>const</a:t>
            </a:r>
            <a:r>
              <a:rPr lang="en-US" altLang="zh-CN" sz="2400" dirty="0">
                <a:solidFill>
                  <a:srgbClr val="0000CC"/>
                </a:solidFill>
              </a:rPr>
              <a:t> String &amp;s){</a:t>
            </a:r>
            <a:endParaRPr lang="zh-CN" altLang="zh-CN" sz="2400" dirty="0">
              <a:solidFill>
                <a:srgbClr val="0000CC"/>
              </a:solidFill>
            </a:endParaRPr>
          </a:p>
          <a:p>
            <a:pPr marL="457200" lvl="1" indent="0">
              <a:buFontTx/>
              <a:buNone/>
              <a:defRPr/>
            </a:pPr>
            <a:r>
              <a:rPr lang="en-US" altLang="zh-CN" sz="2400" dirty="0">
                <a:solidFill>
                  <a:srgbClr val="0000CC"/>
                </a:solidFill>
              </a:rPr>
              <a:t>		</a:t>
            </a:r>
            <a:r>
              <a:rPr lang="en-US" altLang="zh-CN" sz="2400" dirty="0" err="1">
                <a:solidFill>
                  <a:srgbClr val="0000CC"/>
                </a:solidFill>
              </a:rPr>
              <a:t>ptr</a:t>
            </a:r>
            <a:r>
              <a:rPr lang="en-US" altLang="zh-CN" sz="2400" dirty="0">
                <a:solidFill>
                  <a:srgbClr val="0000CC"/>
                </a:solidFill>
              </a:rPr>
              <a:t>=</a:t>
            </a:r>
            <a:r>
              <a:rPr lang="en-US" altLang="zh-CN" sz="2400" dirty="0" err="1">
                <a:solidFill>
                  <a:srgbClr val="0000CC"/>
                </a:solidFill>
              </a:rPr>
              <a:t>s.ptr</a:t>
            </a:r>
            <a:r>
              <a:rPr lang="en-US" altLang="zh-CN" sz="2400" dirty="0">
                <a:solidFill>
                  <a:srgbClr val="0000CC"/>
                </a:solidFill>
              </a:rPr>
              <a:t>;                                     </a:t>
            </a:r>
            <a:endParaRPr lang="zh-CN" altLang="zh-CN" sz="2400" dirty="0">
              <a:solidFill>
                <a:srgbClr val="0000CC"/>
              </a:solidFill>
            </a:endParaRPr>
          </a:p>
          <a:p>
            <a:pPr marL="457200" lvl="1" indent="0">
              <a:buFontTx/>
              <a:buNone/>
              <a:defRPr/>
            </a:pPr>
            <a:r>
              <a:rPr lang="en-US" altLang="zh-CN" sz="2400" dirty="0">
                <a:solidFill>
                  <a:srgbClr val="0000CC"/>
                </a:solidFill>
              </a:rPr>
              <a:t>		n=</a:t>
            </a:r>
            <a:r>
              <a:rPr lang="en-US" altLang="zh-CN" sz="2400" dirty="0" err="1">
                <a:solidFill>
                  <a:srgbClr val="0000CC"/>
                </a:solidFill>
              </a:rPr>
              <a:t>s.n</a:t>
            </a:r>
            <a:r>
              <a:rPr lang="en-US" altLang="zh-CN" sz="2400" dirty="0">
                <a:solidFill>
                  <a:srgbClr val="0000CC"/>
                </a:solidFill>
              </a:rPr>
              <a:t>;</a:t>
            </a:r>
            <a:endParaRPr lang="zh-CN" altLang="zh-CN" sz="2400" dirty="0">
              <a:solidFill>
                <a:srgbClr val="0000CC"/>
              </a:solidFill>
            </a:endParaRPr>
          </a:p>
          <a:p>
            <a:pPr marL="457200" lvl="1" indent="0">
              <a:buFontTx/>
              <a:buNone/>
              <a:defRPr/>
            </a:pPr>
            <a:r>
              <a:rPr lang="en-US" altLang="zh-CN" sz="2400" dirty="0">
                <a:solidFill>
                  <a:srgbClr val="0000CC"/>
                </a:solidFill>
              </a:rPr>
              <a:t>		return *this;</a:t>
            </a:r>
            <a:endParaRPr lang="zh-CN" altLang="zh-CN" sz="2400" dirty="0">
              <a:solidFill>
                <a:srgbClr val="0000CC"/>
              </a:solidFill>
            </a:endParaRPr>
          </a:p>
          <a:p>
            <a:pPr marL="457200" lvl="1" indent="0">
              <a:buFontTx/>
              <a:buNone/>
              <a:defRPr/>
            </a:pPr>
            <a:r>
              <a:rPr lang="en-US" altLang="zh-CN" sz="2400" dirty="0">
                <a:solidFill>
                  <a:srgbClr val="0000CC"/>
                </a:solidFill>
              </a:rPr>
              <a:t>}</a:t>
            </a:r>
            <a:endParaRPr lang="zh-CN" altLang="zh-CN" sz="2400" dirty="0">
              <a:solidFill>
                <a:srgbClr val="0000CC"/>
              </a:solidFill>
            </a:endParaRPr>
          </a:p>
          <a:p>
            <a:pPr marL="457200" lvl="1" indent="0">
              <a:buFontTx/>
              <a:buNone/>
              <a:defRPr/>
            </a:pPr>
            <a:r>
              <a:rPr lang="zh-CN" altLang="zh-CN" sz="2400" b="1" dirty="0">
                <a:solidFill>
                  <a:srgbClr val="FF0000"/>
                </a:solidFill>
              </a:rPr>
              <a:t>“</a:t>
            </a:r>
            <a:r>
              <a:rPr lang="en-US" altLang="zh-CN" sz="2400" b="1" dirty="0">
                <a:solidFill>
                  <a:srgbClr val="FF0000"/>
                </a:solidFill>
              </a:rPr>
              <a:t>p2=p1</a:t>
            </a:r>
            <a:r>
              <a:rPr lang="zh-CN" altLang="zh-CN" sz="2400" b="1" dirty="0">
                <a:solidFill>
                  <a:srgbClr val="FF0000"/>
                </a:solidFill>
              </a:rPr>
              <a:t>”操作就相当于执行下面的两条语句：</a:t>
            </a:r>
            <a:endParaRPr lang="zh-CN" altLang="zh-CN" sz="2400" b="1" dirty="0">
              <a:solidFill>
                <a:srgbClr val="FF0000"/>
              </a:solidFill>
            </a:endParaRPr>
          </a:p>
          <a:p>
            <a:pPr marL="457200" lvl="1" indent="0">
              <a:buFontTx/>
              <a:buNone/>
              <a:defRPr/>
            </a:pPr>
            <a:r>
              <a:rPr lang="en-US" altLang="zh-CN" sz="2400" b="1" dirty="0">
                <a:solidFill>
                  <a:srgbClr val="FF0000"/>
                </a:solidFill>
              </a:rPr>
              <a:t>p2.n=p1.n;            	//L1</a:t>
            </a:r>
            <a:endParaRPr lang="zh-CN" altLang="zh-CN" sz="2400" b="1" dirty="0">
              <a:solidFill>
                <a:srgbClr val="FF0000"/>
              </a:solidFill>
            </a:endParaRPr>
          </a:p>
          <a:p>
            <a:pPr marL="457200" lvl="1" indent="0">
              <a:buFontTx/>
              <a:buNone/>
              <a:defRPr/>
            </a:pPr>
            <a:r>
              <a:rPr lang="en-US" altLang="zh-CN" sz="2400" b="1" dirty="0">
                <a:solidFill>
                  <a:srgbClr val="FF0000"/>
                </a:solidFill>
              </a:rPr>
              <a:t>p2.ptr=p1.ptr;         	//L2</a:t>
            </a:r>
            <a:endParaRPr lang="zh-CN" altLang="zh-CN" sz="2400" b="1" dirty="0">
              <a:solidFill>
                <a:srgbClr val="FF0000"/>
              </a:solidFill>
            </a:endParaRPr>
          </a:p>
          <a:p>
            <a:pPr eaLnBrk="1" hangingPunct="1">
              <a:defRPr/>
            </a:pPr>
            <a:endParaRPr lang="en-US" altLang="zh-CN" sz="2400" b="1" dirty="0">
              <a:solidFill>
                <a:srgbClr val="0000CC"/>
              </a:solidFill>
            </a:endParaRPr>
          </a:p>
        </p:txBody>
      </p:sp>
      <p:sp>
        <p:nvSpPr>
          <p:cNvPr id="123906" name="标题 2"/>
          <p:cNvSpPr>
            <a:spLocks noGrp="1"/>
          </p:cNvSpPr>
          <p:nvPr>
            <p:ph type="title"/>
          </p:nvPr>
        </p:nvSpPr>
        <p:spPr>
          <a:xfrm>
            <a:off x="457200" y="73025"/>
            <a:ext cx="8229600" cy="811213"/>
          </a:xfrm>
        </p:spPr>
        <p:txBody>
          <a:bodyPr/>
          <a:lstStyle/>
          <a:p>
            <a:r>
              <a:rPr lang="en-US" altLang="zh-CN" b="1" smtClean="0"/>
              <a:t>3.8.1 </a:t>
            </a:r>
            <a:r>
              <a:rPr lang="zh-CN" altLang="zh-CN" b="1" smtClean="0">
                <a:solidFill>
                  <a:srgbClr val="FF0000"/>
                </a:solidFill>
              </a:rPr>
              <a:t>赋值运算符</a:t>
            </a:r>
            <a:r>
              <a:rPr lang="zh-CN" altLang="zh-CN" b="1" smtClean="0"/>
              <a:t>函数</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anim calcmode="lin" valueType="num">
                                      <p:cBhvr additive="base">
                                        <p:cTn id="23"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anim calcmode="lin" valueType="num">
                                      <p:cBhvr additive="base">
                                        <p:cTn id="27"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4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4515">
                                            <p:txEl>
                                              <p:pRg st="6" end="6"/>
                                            </p:txEl>
                                          </p:spTgt>
                                        </p:tgtEl>
                                        <p:attrNameLst>
                                          <p:attrName>style.visibility</p:attrName>
                                        </p:attrNameLst>
                                      </p:cBhvr>
                                      <p:to>
                                        <p:strVal val="visible"/>
                                      </p:to>
                                    </p:set>
                                    <p:anim calcmode="lin" valueType="num">
                                      <p:cBhvr additive="base">
                                        <p:cTn id="31"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4515">
                                            <p:txEl>
                                              <p:pRg st="7" end="7"/>
                                            </p:txEl>
                                          </p:spTgt>
                                        </p:tgtEl>
                                        <p:attrNameLst>
                                          <p:attrName>style.visibility</p:attrName>
                                        </p:attrNameLst>
                                      </p:cBhvr>
                                      <p:to>
                                        <p:strVal val="visible"/>
                                      </p:to>
                                    </p:set>
                                    <p:anim calcmode="lin" valueType="num">
                                      <p:cBhvr additive="base">
                                        <p:cTn id="35"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45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4515">
                                            <p:txEl>
                                              <p:pRg st="8" end="8"/>
                                            </p:txEl>
                                          </p:spTgt>
                                        </p:tgtEl>
                                        <p:attrNameLst>
                                          <p:attrName>style.visibility</p:attrName>
                                        </p:attrNameLst>
                                      </p:cBhvr>
                                      <p:to>
                                        <p:strVal val="visible"/>
                                      </p:to>
                                    </p:set>
                                    <p:anim calcmode="lin" valueType="num">
                                      <p:cBhvr additive="base">
                                        <p:cTn id="41" dur="500" fill="hold"/>
                                        <p:tgtEl>
                                          <p:spTgt spid="6451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4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4515">
                                            <p:txEl>
                                              <p:pRg st="9" end="9"/>
                                            </p:txEl>
                                          </p:spTgt>
                                        </p:tgtEl>
                                        <p:attrNameLst>
                                          <p:attrName>style.visibility</p:attrName>
                                        </p:attrNameLst>
                                      </p:cBhvr>
                                      <p:to>
                                        <p:strVal val="visible"/>
                                      </p:to>
                                    </p:set>
                                    <p:anim calcmode="lin" valueType="num">
                                      <p:cBhvr additive="base">
                                        <p:cTn id="47" dur="500" fill="hold"/>
                                        <p:tgtEl>
                                          <p:spTgt spid="6451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4515">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4515">
                                            <p:txEl>
                                              <p:pRg st="10" end="10"/>
                                            </p:txEl>
                                          </p:spTgt>
                                        </p:tgtEl>
                                        <p:attrNameLst>
                                          <p:attrName>style.visibility</p:attrName>
                                        </p:attrNameLst>
                                      </p:cBhvr>
                                      <p:to>
                                        <p:strVal val="visible"/>
                                      </p:to>
                                    </p:set>
                                    <p:anim calcmode="lin" valueType="num">
                                      <p:cBhvr additive="base">
                                        <p:cTn id="51" dur="500" fill="hold"/>
                                        <p:tgtEl>
                                          <p:spTgt spid="6451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45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d7e57d19-9478-4f7b-bf21-658caea1c081}"/>
</p:tagLst>
</file>

<file path=ppt/tags/tag2.xml><?xml version="1.0" encoding="utf-8"?>
<p:tagLst xmlns:p="http://schemas.openxmlformats.org/presentationml/2006/main">
  <p:tag name="KSO_WM_UNIT_TABLE_BEAUTIFY" val="smartTable{df34be49-b6ec-46a2-af2f-afd949aed880}"/>
</p:tagLst>
</file>

<file path=ppt/tags/tag3.xml><?xml version="1.0" encoding="utf-8"?>
<p:tagLst xmlns:p="http://schemas.openxmlformats.org/presentationml/2006/main">
  <p:tag name="KSO_WM_DOC_GUID" val="{d4b40667-bfca-4a76-8f10-17aa96a8798d}"/>
  <p:tag name="COMMONDATA" val="eyJoZGlkIjoiNjYzODNjMGI2OGMwMmM2YzkyODdiNmY1OTY5ZGEzZmEifQ=="/>
</p:tagLst>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54551"/>
    </a:dk2>
    <a:lt2>
      <a:srgbClr val="D8D9DC"/>
    </a:lt2>
    <a:accent1>
      <a:srgbClr val="E32D91"/>
    </a:accent1>
    <a:accent2>
      <a:srgbClr val="C830CC"/>
    </a:accent2>
    <a:accent3>
      <a:srgbClr val="FFFFFF"/>
    </a:accent3>
    <a:accent4>
      <a:srgbClr val="000000"/>
    </a:accent4>
    <a:accent5>
      <a:srgbClr val="EFADC7"/>
    </a:accent5>
    <a:accent6>
      <a:srgbClr val="B52AB9"/>
    </a:accent6>
    <a:hlink>
      <a:srgbClr val="6B9F25"/>
    </a:hlink>
    <a:folHlink>
      <a:srgbClr val="8C8C8C"/>
    </a:folHlink>
  </a:clrScheme>
</a:themeOverride>
</file>

<file path=docProps/app.xml><?xml version="1.0" encoding="utf-8"?>
<Properties xmlns="http://schemas.openxmlformats.org/officeDocument/2006/extended-properties" xmlns:vt="http://schemas.openxmlformats.org/officeDocument/2006/docPropsVTypes">
  <TotalTime>0</TotalTime>
  <Words>52281</Words>
  <Application>WPS 演示</Application>
  <PresentationFormat>全屏显示(4:3)</PresentationFormat>
  <Paragraphs>2772</Paragraphs>
  <Slides>187</Slides>
  <Notes>28</Notes>
  <HiddenSlides>2</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187</vt:i4>
      </vt:variant>
    </vt:vector>
  </HeadingPairs>
  <TitlesOfParts>
    <vt:vector size="212" baseType="lpstr">
      <vt:lpstr>Arial</vt:lpstr>
      <vt:lpstr>宋体</vt:lpstr>
      <vt:lpstr>Wingdings</vt:lpstr>
      <vt:lpstr>汉仪书宋二KW</vt:lpstr>
      <vt:lpstr>Times New Roman</vt:lpstr>
      <vt:lpstr>楷体_GB2312</vt:lpstr>
      <vt:lpstr>汉仪楷体简</vt:lpstr>
      <vt:lpstr>Arial Black</vt:lpstr>
      <vt:lpstr>楷体_GB2312</vt:lpstr>
      <vt:lpstr>幼圆</vt:lpstr>
      <vt:lpstr>Calibri</vt:lpstr>
      <vt:lpstr>Helvetica Neue</vt:lpstr>
      <vt:lpstr>Verdana</vt:lpstr>
      <vt:lpstr>宋体-简</vt:lpstr>
      <vt:lpstr>华文中宋</vt:lpstr>
      <vt:lpstr>Courier New</vt:lpstr>
      <vt:lpstr>Lucida Console</vt:lpstr>
      <vt:lpstr>苹方-简</vt:lpstr>
      <vt:lpstr>华文楷体</vt:lpstr>
      <vt:lpstr>Blackadder ITC</vt:lpstr>
      <vt:lpstr>微软雅黑</vt:lpstr>
      <vt:lpstr>汉仪旗黑</vt:lpstr>
      <vt:lpstr>宋体</vt:lpstr>
      <vt:lpstr>Arial Unicode MS</vt:lpstr>
      <vt:lpstr>默认设计模板</vt:lpstr>
      <vt:lpstr>第3章 类与对象</vt:lpstr>
      <vt:lpstr>3.1  类的抽象与封装</vt:lpstr>
      <vt:lpstr>3.1.1 抽象</vt:lpstr>
      <vt:lpstr>3.1.1 抽象</vt:lpstr>
      <vt:lpstr>3.1.1 抽象</vt:lpstr>
      <vt:lpstr>3.1.1 抽象</vt:lpstr>
      <vt:lpstr>3.1.1 抽象</vt:lpstr>
      <vt:lpstr>3.1.1 抽象</vt:lpstr>
      <vt:lpstr>3.1.1 抽象</vt:lpstr>
      <vt:lpstr>3.1.1 抽象</vt:lpstr>
      <vt:lpstr>3.1.1 抽象</vt:lpstr>
      <vt:lpstr>3.1.2 封装</vt:lpstr>
      <vt:lpstr>3.1.2 封装</vt:lpstr>
      <vt:lpstr>类与封装</vt:lpstr>
      <vt:lpstr>组织类代码——例</vt:lpstr>
      <vt:lpstr>类与封装</vt:lpstr>
      <vt:lpstr>3.2  struct与class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对象</vt:lpstr>
      <vt:lpstr>3.5  对象</vt:lpstr>
      <vt:lpstr>3.5  对象</vt:lpstr>
      <vt:lpstr>3.5  对象</vt:lpstr>
      <vt:lpstr>3.5  对象</vt:lpstr>
      <vt:lpstr>对象内存模型</vt:lpstr>
      <vt:lpstr>3.5  对象</vt:lpstr>
      <vt:lpstr>3.5  对象</vt:lpstr>
      <vt:lpstr>PowerPoint 演示文稿</vt:lpstr>
      <vt:lpstr>3.5 对象</vt:lpstr>
      <vt:lpstr>3.5 对象</vt:lpstr>
      <vt:lpstr>未初始化的对象</vt:lpstr>
      <vt:lpstr>C++默默编写的函数</vt:lpstr>
      <vt:lpstr>3.6 构造函数设计</vt:lpstr>
      <vt:lpstr>3.6.1 构造函数和类内初始值</vt:lpstr>
      <vt:lpstr>3.6.1 构造函数和类内初始值</vt:lpstr>
      <vt:lpstr>PowerPoint 演示文稿</vt:lpstr>
      <vt:lpstr>3.6.1 构造函数和类内初始值</vt:lpstr>
      <vt:lpstr>3.6.1 构造函数和类内初始值</vt:lpstr>
      <vt:lpstr>构造函数错误分析案例</vt:lpstr>
      <vt:lpstr>3.6.2  默认构造函数</vt:lpstr>
      <vt:lpstr>3.6.2  默认构造函数</vt:lpstr>
      <vt:lpstr>3.6.2  默认构造函数</vt:lpstr>
      <vt:lpstr>3.6.2  默认构造函数</vt:lpstr>
      <vt:lpstr>3.6.2  默认构造函数</vt:lpstr>
      <vt:lpstr>3.6.2  默认构造函数</vt:lpstr>
      <vt:lpstr>3.6.2  默认构造函数</vt:lpstr>
      <vt:lpstr>3.6.2  默认构造函数</vt:lpstr>
      <vt:lpstr>3.6.2  默认构造函数</vt:lpstr>
      <vt:lpstr>3.6.2  默认构造函数</vt:lpstr>
      <vt:lpstr>缺省参数的构造函数与无参构造函数的冲突问题</vt:lpstr>
      <vt:lpstr>PowerPoint 演示文稿</vt:lpstr>
      <vt:lpstr>PowerPoint 演示文稿</vt:lpstr>
      <vt:lpstr>PowerPoint 演示文稿</vt:lpstr>
      <vt:lpstr>PowerPoint 演示文稿</vt:lpstr>
      <vt:lpstr>PowerPoint 演示文稿</vt:lpstr>
      <vt:lpstr>3.6.4 构造函数与初始化列表</vt:lpstr>
      <vt:lpstr>3.6.4 构造函数与初始化列表</vt:lpstr>
      <vt:lpstr>3.6.4 构造函数与初始化列表</vt:lpstr>
      <vt:lpstr>3.6.4 构造函数与初始化列表</vt:lpstr>
      <vt:lpstr>3.6.4 构造函数与初始化列表</vt:lpstr>
      <vt:lpstr>3.6.6  委托构造函数—C++11</vt:lpstr>
      <vt:lpstr>3.6.6  委托构造函数</vt:lpstr>
      <vt:lpstr>3.6.6  委托构造函数</vt:lpstr>
      <vt:lpstr>构造函数异常 </vt:lpstr>
      <vt:lpstr>PowerPoint 演示文稿</vt:lpstr>
      <vt:lpstr>PowerPoint 演示文稿</vt:lpstr>
      <vt:lpstr>PowerPoint 演示文稿</vt:lpstr>
      <vt:lpstr>PowerPoint 演示文稿</vt:lpstr>
      <vt:lpstr>PowerPoint 演示文稿</vt:lpstr>
      <vt:lpstr>3.7 析构函数</vt:lpstr>
      <vt:lpstr>PowerPoint 演示文稿</vt:lpstr>
      <vt:lpstr>PowerPoint 演示文稿</vt:lpstr>
      <vt:lpstr>3.8 赋值运算符函数、拷贝构造函数和移动函数设计</vt:lpstr>
      <vt:lpstr>3.8.1 赋值运算符函数</vt:lpstr>
      <vt:lpstr>3.8.1 赋值运算符函数</vt:lpstr>
      <vt:lpstr>3.8.1 赋值运算符函数</vt:lpstr>
      <vt:lpstr>3.8.1 赋值运算符函数</vt:lpstr>
      <vt:lpstr>3.8.1 赋值运算符函数</vt:lpstr>
      <vt:lpstr>3.8.1 赋值运算符函数</vt:lpstr>
      <vt:lpstr>3.8.1 赋值运算符函数</vt:lpstr>
      <vt:lpstr>3.8.1 赋值运算符函数</vt:lpstr>
      <vt:lpstr>3.8.1 赋值运算符函数</vt:lpstr>
      <vt:lpstr>3.8.1 赋值运算符函数</vt:lpstr>
      <vt:lpstr>3.8.2 拷贝构造函数</vt:lpstr>
      <vt:lpstr>3.8.2 拷贝构造函数</vt:lpstr>
      <vt:lpstr>3.8.2 拷贝构造函数</vt:lpstr>
      <vt:lpstr>3.8.2 拷贝构造函数</vt:lpstr>
      <vt:lpstr>3.8.2 拷贝构造函数</vt:lpstr>
      <vt:lpstr>3.8.2 拷贝构造函数</vt:lpstr>
      <vt:lpstr>3.8.2 拷贝构造函数</vt:lpstr>
      <vt:lpstr>3.8.2 拷贝构造函数</vt:lpstr>
      <vt:lpstr>编写程序段</vt:lpstr>
      <vt:lpstr>3.8.3 移动函数        11C++ </vt:lpstr>
      <vt:lpstr>3.8.3 移动函数 </vt:lpstr>
      <vt:lpstr>3.8.3 移动函数 </vt:lpstr>
      <vt:lpstr>3.8.3 移动函数 </vt:lpstr>
      <vt:lpstr>3.8.3 移动函数 </vt:lpstr>
      <vt:lpstr>3.8.3 移动函数 </vt:lpstr>
      <vt:lpstr>3.8.3 移动函数 </vt:lpstr>
      <vt:lpstr>3.8.3 移动函数 </vt:lpstr>
      <vt:lpstr>3.8.3 移动函数 </vt:lpstr>
      <vt:lpstr>3.8.3 移动函数 </vt:lpstr>
      <vt:lpstr>3.8.3 移动函数 </vt:lpstr>
      <vt:lpstr>3.8.3 移动函数 </vt:lpstr>
      <vt:lpstr>3.8.3 移动函数 </vt:lpstr>
      <vt:lpstr>3.9 静态成员</vt:lpstr>
      <vt:lpstr>3.9 静态成员</vt:lpstr>
      <vt:lpstr>3.9 静态成员</vt:lpstr>
      <vt:lpstr>3.9 静态成员</vt:lpstr>
      <vt:lpstr>3.9 静态成员</vt:lpstr>
      <vt:lpstr>3.9 静态成员</vt:lpstr>
      <vt:lpstr>3.9 静态成员</vt:lpstr>
      <vt:lpstr>PowerPoint 演示文稿</vt:lpstr>
      <vt:lpstr>3.9 静态成员</vt:lpstr>
      <vt:lpstr>3.9 静态成员</vt:lpstr>
      <vt:lpstr>3.9 静态成员</vt:lpstr>
      <vt:lpstr>3.10 this 指针</vt:lpstr>
      <vt:lpstr>3.10 this 指针</vt:lpstr>
      <vt:lpstr>PowerPoint 演示文稿</vt:lpstr>
      <vt:lpstr>3.10 this 指针</vt:lpstr>
      <vt:lpstr>3.10 this 指针</vt:lpstr>
      <vt:lpstr>3.10 this 指针</vt:lpstr>
      <vt:lpstr>3.10 this 指针</vt:lpstr>
      <vt:lpstr>PowerPoint 演示文稿</vt:lpstr>
      <vt:lpstr>3.11 对象应用</vt:lpstr>
      <vt:lpstr>3.11 对象应用</vt:lpstr>
      <vt:lpstr>3.11 对象应用</vt:lpstr>
      <vt:lpstr>3.11.1 对象数组和对象指针</vt:lpstr>
      <vt:lpstr>3.11.2 向函数传递对象</vt:lpstr>
      <vt:lpstr>PowerPoint 演示文稿</vt:lpstr>
      <vt:lpstr>PowerPoint 演示文稿</vt:lpstr>
      <vt:lpstr>3.11.2 向函数传递对象</vt:lpstr>
      <vt:lpstr>补充:函数返回对象(1)</vt:lpstr>
      <vt:lpstr>补充:函数返回对象(2)</vt:lpstr>
      <vt:lpstr>3.11.3 类对象成员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3.12 类的作用域和对象的生存期</vt:lpstr>
      <vt:lpstr>3.12 类的作用域和对象的生存期</vt:lpstr>
      <vt:lpstr>3.12 类的作用域和对象的生存期</vt:lpstr>
      <vt:lpstr>3.12 类的作用域和对象的生存期</vt:lpstr>
      <vt:lpstr>PowerPoint 演示文稿</vt:lpstr>
      <vt:lpstr>PowerPoint 演示文稿</vt:lpstr>
      <vt:lpstr>3.13 友元</vt:lpstr>
      <vt:lpstr>3.13 友元</vt:lpstr>
      <vt:lpstr>3.13 友元</vt:lpstr>
      <vt:lpstr>3.13 友元</vt:lpstr>
      <vt:lpstr>3.13 友元</vt:lpstr>
      <vt:lpstr>3.13 友元</vt:lpstr>
      <vt:lpstr>3.13 编程实作：接口与实现的分离</vt:lpstr>
      <vt:lpstr>3.13 编程实作：接口与实现的分离</vt:lpstr>
      <vt:lpstr>3.13 编程实作：接口与实现的分离</vt:lpstr>
      <vt:lpstr>3.13 编程实作：接口与实现的分离</vt:lpstr>
      <vt:lpstr>包含守卫</vt:lpstr>
      <vt:lpstr>PowerPoint 演示文稿</vt:lpstr>
      <vt:lpstr>3.13 编程实作：接口与实现的分离</vt:lpstr>
      <vt:lpstr>思考题</vt:lpstr>
      <vt:lpstr>加餐作业</vt:lpstr>
      <vt:lpstr>PowerPoint 演示文稿</vt:lpstr>
    </vt:vector>
  </TitlesOfParts>
  <Company>cq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追殇</cp:lastModifiedBy>
  <cp:revision>657</cp:revision>
  <dcterms:created xsi:type="dcterms:W3CDTF">2023-02-06T10:02:01Z</dcterms:created>
  <dcterms:modified xsi:type="dcterms:W3CDTF">2023-02-06T10:02:01Z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47BF12050D1B4ED189E7C61C39B1ABDF</vt:lpwstr>
  </property>
</Properties>
</file>