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  <p:sldId id="279" r:id="rId11"/>
    <p:sldId id="310" r:id="rId12"/>
    <p:sldId id="262" r:id="rId13"/>
    <p:sldId id="311" r:id="rId14"/>
    <p:sldId id="280" r:id="rId15"/>
    <p:sldId id="281" r:id="rId16"/>
    <p:sldId id="263" r:id="rId17"/>
    <p:sldId id="264" r:id="rId18"/>
    <p:sldId id="282" r:id="rId19"/>
    <p:sldId id="283" r:id="rId20"/>
    <p:sldId id="312" r:id="rId21"/>
    <p:sldId id="284" r:id="rId22"/>
    <p:sldId id="265" r:id="rId23"/>
    <p:sldId id="285" r:id="rId24"/>
    <p:sldId id="286" r:id="rId25"/>
    <p:sldId id="308" r:id="rId26"/>
    <p:sldId id="30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271" r:id="rId45"/>
    <p:sldId id="273" r:id="rId46"/>
    <p:sldId id="290" r:id="rId47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D4A59-C90D-4927-9ADD-ECB51425E7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5814-592B-4A6B-A7F6-63B7BA7BA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/>
              <a:t>首先描述了活动页面的启动方法与结束方法，用户看到的页面就是开发者塑造的活动；接着详细分析了活动的完整生命周期，以及每个周期方法的发生场景和流转过程；然后描述了活动的几种启动模式，以及如何在代码中通过启动标志控制活动的跳转行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15814-592B-4A6B-A7F6-63B7BA7BA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（</a:t>
            </a:r>
            <a:r>
              <a:rPr lang="zh-CN" altLang="zh-CN" dirty="0"/>
              <a:t>意图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标记了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FLAG_ACTIVITY_NEW_TASK,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就一定会创建一个新的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吗，要结合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taskAffinity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来看，例如： 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如果和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MyActivity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具有相应的亲戚存在了，那么只是会把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MyActivity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加入的亲缘的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 ；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如果和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MyActivity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没有对应的亲缘关系的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，那么就会创建一个新的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15814-592B-4A6B-A7F6-63B7BA7BA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/>
              <a:t>首先描述</a:t>
            </a:r>
            <a:r>
              <a:rPr lang="en-US" altLang="zh-CN" dirty="0"/>
              <a:t>Intent</a:t>
            </a:r>
            <a:r>
              <a:rPr lang="zh-CN" altLang="zh-CN" dirty="0"/>
              <a:t>的用途和组成部分，以及显式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r>
              <a:rPr lang="zh-CN" altLang="zh-CN" dirty="0"/>
              <a:t>的区别；接着阐述结合</a:t>
            </a:r>
            <a:r>
              <a:rPr lang="en-US" altLang="zh-CN" dirty="0"/>
              <a:t>Intent</a:t>
            </a:r>
            <a:r>
              <a:rPr lang="zh-CN" altLang="zh-CN" dirty="0"/>
              <a:t>和</a:t>
            </a:r>
            <a:r>
              <a:rPr lang="en-US" altLang="zh-CN" dirty="0"/>
              <a:t>Bundle</a:t>
            </a:r>
            <a:r>
              <a:rPr lang="zh-CN" altLang="zh-CN" dirty="0"/>
              <a:t>向下一个活动页面发送数据，再由下一个活动页面返回应答数据给上一个页面；然后叙述如何使用新的</a:t>
            </a:r>
            <a:r>
              <a:rPr lang="en-US" altLang="zh-CN" dirty="0" err="1"/>
              <a:t>registerForActivityResult</a:t>
            </a:r>
            <a:r>
              <a:rPr lang="zh-CN" altLang="zh-CN" dirty="0"/>
              <a:t>方法简化活动交互过程。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15814-592B-4A6B-A7F6-63B7BA7BA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startActivityForResult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方法在较新的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Android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版本中已被弃用，解决方案是使用 </a:t>
            </a:r>
            <a:r>
              <a:rPr lang="en-US" altLang="zh-CN" sz="1800" b="1" i="0" kern="100" spc="0" dirty="0" err="1">
                <a:solidFill>
                  <a:srgbClr val="22222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registerForActivityResult</a:t>
            </a:r>
            <a:r>
              <a:rPr lang="en-US" altLang="zh-CN" sz="1800" b="1" i="0" kern="100" spc="0" dirty="0">
                <a:solidFill>
                  <a:srgbClr val="22222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方法来代替。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如果想在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中得到新打开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关闭后返回的数据，需要使用系统提供的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startActivityForResult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(Intent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intent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 int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requestCode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方法打开新的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，新的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关闭后会向前面的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传回数据，为了得到传回的数据，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为了获取被启动的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所返回的结果，需要从两方面入手：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当前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需要重写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onActivityResult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(int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requestcode,int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resultcode,intent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intent);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当被启动的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返回结果时，这个方法被触发。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requestcode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resultcode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都是开发者自定的。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被启动的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activity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需要调用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setResult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方法设置处理结果。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15814-592B-4A6B-A7F6-63B7BA7BA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3" y="1428282"/>
            <a:ext cx="8744764" cy="1824566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515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5658"/>
            <a:ext cx="8596668" cy="388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89AC-EE63-4553-9C0D-DD37DEF93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3305A-5CAA-40D5-AEE1-358652C57A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9891" y="2240748"/>
            <a:ext cx="6185940" cy="1824566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常用组件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 Activity</a:t>
            </a:r>
            <a:r>
              <a:rPr lang="zh-CN" altLang="en-US" dirty="0"/>
              <a:t>的启动模式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依次结束已打开的两个活动，此时活动栈的变动情况如</a:t>
            </a:r>
            <a:r>
              <a:rPr lang="zh-CN" altLang="en-US" dirty="0"/>
              <a:t>下图</a:t>
            </a:r>
            <a:r>
              <a:rPr lang="zh-CN" altLang="zh-CN" dirty="0"/>
              <a:t>所示。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15" y="2711397"/>
            <a:ext cx="8052707" cy="2019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在配置文件中指定启动模式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890116"/>
            <a:ext cx="10567610" cy="2103455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打开</a:t>
            </a:r>
            <a:r>
              <a:rPr lang="en-US" altLang="zh-CN" dirty="0"/>
              <a:t>AndroidManifest.xml</a:t>
            </a:r>
            <a:r>
              <a:rPr lang="zh-CN" altLang="zh-CN" dirty="0"/>
              <a:t>，给</a:t>
            </a:r>
            <a:r>
              <a:rPr lang="en-US" altLang="zh-CN" dirty="0"/>
              <a:t>activity</a:t>
            </a:r>
            <a:r>
              <a:rPr lang="zh-CN" altLang="zh-CN" dirty="0"/>
              <a:t>节点添加属性</a:t>
            </a:r>
            <a:r>
              <a:rPr lang="en-US" altLang="zh-CN" dirty="0" err="1"/>
              <a:t>android:launchMode</a:t>
            </a:r>
            <a:r>
              <a:rPr lang="zh-CN" altLang="en-US" dirty="0"/>
              <a:t>，</a:t>
            </a:r>
            <a:r>
              <a:rPr lang="en-US" altLang="zh-CN" dirty="0"/>
              <a:t>activity</a:t>
            </a:r>
            <a:r>
              <a:rPr lang="zh-CN" altLang="zh-CN" dirty="0"/>
              <a:t>节点配置内容示例如下：</a:t>
            </a:r>
            <a:endParaRPr lang="zh-CN" altLang="zh-CN" dirty="0"/>
          </a:p>
          <a:p>
            <a:pPr marL="914400" lvl="2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&lt;activity </a:t>
            </a:r>
            <a:r>
              <a:rPr lang="en-US" altLang="zh-CN" sz="2400" dirty="0" err="1">
                <a:solidFill>
                  <a:srgbClr val="0070C0"/>
                </a:solidFill>
              </a:rPr>
              <a:t>android:name</a:t>
            </a:r>
            <a:r>
              <a:rPr lang="en-US" altLang="zh-CN" sz="2400" dirty="0">
                <a:solidFill>
                  <a:srgbClr val="0070C0"/>
                </a:solidFill>
              </a:rPr>
              <a:t>=".</a:t>
            </a:r>
            <a:r>
              <a:rPr lang="en-US" altLang="zh-CN" sz="2400" dirty="0" err="1">
                <a:solidFill>
                  <a:srgbClr val="0070C0"/>
                </a:solidFill>
              </a:rPr>
              <a:t>JumpFirstActivity</a:t>
            </a:r>
            <a:r>
              <a:rPr lang="en-US" altLang="zh-CN" sz="2400" dirty="0">
                <a:solidFill>
                  <a:srgbClr val="0070C0"/>
                </a:solidFill>
              </a:rPr>
              <a:t>" </a:t>
            </a:r>
            <a:r>
              <a:rPr lang="en-US" altLang="zh-CN" sz="2400" dirty="0" err="1">
                <a:solidFill>
                  <a:srgbClr val="0070C0"/>
                </a:solidFill>
              </a:rPr>
              <a:t>android:launchMode</a:t>
            </a:r>
            <a:r>
              <a:rPr lang="en-US" altLang="zh-CN" sz="2400" dirty="0">
                <a:solidFill>
                  <a:srgbClr val="0070C0"/>
                </a:solidFill>
              </a:rPr>
              <a:t>="standard" /&gt;</a:t>
            </a:r>
            <a:endParaRPr lang="zh-CN" altLang="zh-CN" sz="2400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launchMode</a:t>
            </a:r>
            <a:r>
              <a:rPr lang="zh-CN" altLang="zh-CN" dirty="0"/>
              <a:t>属性的取值说明见</a:t>
            </a:r>
            <a:r>
              <a:rPr lang="zh-CN" altLang="en-US" dirty="0"/>
              <a:t>下</a:t>
            </a:r>
            <a:r>
              <a:rPr lang="zh-CN" altLang="zh-CN" dirty="0"/>
              <a:t>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160" y="2993571"/>
          <a:ext cx="11471126" cy="353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513"/>
                <a:gridCol w="8674613"/>
              </a:tblGrid>
              <a:tr h="441752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launchMode</a:t>
                      </a:r>
                      <a:r>
                        <a:rPr lang="zh-CN" altLang="en-US" sz="2000" dirty="0"/>
                        <a:t>属性值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77306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standard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标准模式，无论何时启动哪个活动，都是重新创建该页面的实例并放入栈顶。如果不指定</a:t>
                      </a:r>
                      <a:r>
                        <a:rPr lang="en-US" altLang="zh-CN" sz="2000" dirty="0" err="1"/>
                        <a:t>launchMode</a:t>
                      </a:r>
                      <a:r>
                        <a:rPr lang="zh-CN" altLang="en-US" sz="2000" dirty="0"/>
                        <a:t>属性，则默认为标准模式</a:t>
                      </a:r>
                      <a:endParaRPr lang="zh-CN" altLang="en-US" sz="2000" dirty="0"/>
                    </a:p>
                  </a:txBody>
                  <a:tcPr/>
                </a:tc>
              </a:tr>
              <a:tr h="773067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singleTop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启动新活动时，判断如果栈顶正好就是该活动的实例，则重用该实例；否则创建新的实例并放入栈顶，也就是按照</a:t>
                      </a:r>
                      <a:r>
                        <a:rPr lang="en-US" altLang="zh-CN" sz="2000" dirty="0"/>
                        <a:t>standard</a:t>
                      </a:r>
                      <a:r>
                        <a:rPr lang="zh-CN" altLang="en-US" sz="2000" dirty="0"/>
                        <a:t>模式处理</a:t>
                      </a:r>
                      <a:endParaRPr lang="zh-CN" altLang="en-US" sz="2000" dirty="0"/>
                    </a:p>
                  </a:txBody>
                  <a:tcPr/>
                </a:tc>
              </a:tr>
              <a:tr h="773067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singleTask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启动新活动时，判断如果栈中存在该活动的实例，则重用该实例，并清除位于该实例上面的所有实例；否则按照</a:t>
                      </a:r>
                      <a:r>
                        <a:rPr lang="en-US" altLang="zh-CN" sz="2000" dirty="0"/>
                        <a:t>standard</a:t>
                      </a:r>
                      <a:r>
                        <a:rPr lang="zh-CN" altLang="en-US" sz="2000" dirty="0"/>
                        <a:t>模式处理</a:t>
                      </a:r>
                      <a:endParaRPr lang="zh-CN" altLang="en-US" sz="2000" dirty="0"/>
                    </a:p>
                  </a:txBody>
                  <a:tcPr/>
                </a:tc>
              </a:tr>
              <a:tr h="773067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singleInstance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启动新活动时，将该活动的实例放入一个新栈中，原栈的实例列表保持不变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在代码里面设置启动标志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11224"/>
            <a:ext cx="10730895" cy="5507509"/>
          </a:xfrm>
        </p:spPr>
        <p:txBody>
          <a:bodyPr>
            <a:normAutofit/>
          </a:bodyPr>
          <a:lstStyle/>
          <a:p>
            <a:r>
              <a:rPr lang="zh-CN" altLang="zh-CN" dirty="0"/>
              <a:t>调用</a:t>
            </a:r>
            <a:r>
              <a:rPr lang="en-US" altLang="zh-CN" dirty="0"/>
              <a:t>Intent</a:t>
            </a:r>
            <a:r>
              <a:rPr lang="zh-CN" altLang="zh-CN" dirty="0"/>
              <a:t>对象的</a:t>
            </a:r>
            <a:r>
              <a:rPr lang="en-US" altLang="zh-CN" dirty="0" err="1">
                <a:solidFill>
                  <a:srgbClr val="FF0000"/>
                </a:solidFill>
              </a:rPr>
              <a:t>setFlags</a:t>
            </a:r>
            <a:r>
              <a:rPr lang="zh-CN" altLang="zh-CN" dirty="0"/>
              <a:t>方法设置启动标志，示例如下：</a:t>
            </a:r>
            <a:endParaRPr lang="zh-CN" altLang="zh-CN" dirty="0"/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// </a:t>
            </a:r>
            <a:r>
              <a:rPr lang="zh-CN" altLang="zh-CN" dirty="0">
                <a:solidFill>
                  <a:srgbClr val="0070C0"/>
                </a:solidFill>
              </a:rPr>
              <a:t>创建一个意图对象，准备跳到指定的活动页面</a:t>
            </a:r>
            <a:endParaRPr lang="zh-CN" altLang="zh-CN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Intent </a:t>
            </a:r>
            <a:r>
              <a:rPr lang="en-US" altLang="zh-CN" dirty="0" err="1">
                <a:solidFill>
                  <a:srgbClr val="0070C0"/>
                </a:solidFill>
              </a:rPr>
              <a:t>intent</a:t>
            </a:r>
            <a:r>
              <a:rPr lang="en-US" altLang="zh-CN" dirty="0">
                <a:solidFill>
                  <a:srgbClr val="0070C0"/>
                </a:solidFill>
              </a:rPr>
              <a:t> = new Intent(this, </a:t>
            </a:r>
            <a:r>
              <a:rPr lang="en-US" altLang="zh-CN" dirty="0" err="1">
                <a:solidFill>
                  <a:srgbClr val="0070C0"/>
                </a:solidFill>
              </a:rPr>
              <a:t>JumpSecondActivity.class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  <a:endParaRPr lang="zh-CN" altLang="zh-CN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// </a:t>
            </a:r>
            <a:r>
              <a:rPr lang="zh-CN" altLang="zh-CN" dirty="0">
                <a:solidFill>
                  <a:srgbClr val="0070C0"/>
                </a:solidFill>
              </a:rPr>
              <a:t>设置启动标志。</a:t>
            </a:r>
            <a:r>
              <a:rPr lang="en-US" altLang="zh-CN" dirty="0" err="1">
                <a:solidFill>
                  <a:srgbClr val="0070C0"/>
                </a:solidFill>
              </a:rPr>
              <a:t>Intent.FLAG_ACTIVITY_NEW_TASK</a:t>
            </a:r>
            <a:r>
              <a:rPr lang="zh-CN" altLang="zh-CN" dirty="0">
                <a:solidFill>
                  <a:srgbClr val="0070C0"/>
                </a:solidFill>
              </a:rPr>
              <a:t>表示创建新的任务栈</a:t>
            </a:r>
            <a:endParaRPr lang="zh-CN" altLang="zh-CN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intent.setFlags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Intent.FLAG_ACTIVITY_NEW_TASK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  <a:endParaRPr lang="zh-CN" altLang="zh-CN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startActivity</a:t>
            </a:r>
            <a:r>
              <a:rPr lang="en-US" altLang="zh-CN" dirty="0">
                <a:solidFill>
                  <a:srgbClr val="0070C0"/>
                </a:solidFill>
              </a:rPr>
              <a:t>(intent);  // </a:t>
            </a:r>
            <a:r>
              <a:rPr lang="zh-CN" altLang="zh-CN" dirty="0">
                <a:solidFill>
                  <a:srgbClr val="0070C0"/>
                </a:solidFill>
              </a:rPr>
              <a:t>跳转到意图对象指定的活动页面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启动标志的取值说明如下：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Intent.FLAG_ACTIVITY_NEW_TASK</a:t>
            </a:r>
            <a:r>
              <a:rPr lang="zh-CN" altLang="en-US" dirty="0"/>
              <a:t>：</a:t>
            </a:r>
            <a:r>
              <a:rPr lang="zh-CN" altLang="zh-CN" dirty="0"/>
              <a:t>开辟一个新的任务栈</a:t>
            </a:r>
            <a:r>
              <a:rPr lang="zh-CN" altLang="en-US" dirty="0"/>
              <a:t>。详细规则这里省略不介绍。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Intent.FLAG_ACTIVITY_SINGLE_TOP</a:t>
            </a:r>
            <a:r>
              <a:rPr lang="zh-CN" altLang="en-US" dirty="0"/>
              <a:t>：</a:t>
            </a:r>
            <a:r>
              <a:rPr lang="zh-CN" altLang="zh-CN" dirty="0"/>
              <a:t>当栈顶为待跳转的活动实例之时，则重用栈顶的实例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Intent.FLAG_ACTIVITY_CLEAR_TOP</a:t>
            </a:r>
            <a:r>
              <a:rPr lang="zh-CN" altLang="en-US" dirty="0"/>
              <a:t>：</a:t>
            </a:r>
            <a:r>
              <a:rPr lang="zh-CN" altLang="zh-CN" dirty="0"/>
              <a:t>当栈中存在待跳转的活动实例时，则重新创建一个新实例，并清除原实例上方的所有实例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Intent.FLAG_ACTIVITY_NO_HISTORY</a:t>
            </a:r>
            <a:r>
              <a:rPr lang="zh-CN" altLang="en-US" dirty="0"/>
              <a:t>：</a:t>
            </a:r>
            <a:r>
              <a:rPr lang="zh-CN" altLang="zh-CN" dirty="0"/>
              <a:t>栈中不保存新启动的活动实例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Intent.FLAG_ACTIVITY_CLEAR_TASK</a:t>
            </a:r>
            <a:r>
              <a:rPr lang="zh-CN" altLang="en-US" dirty="0"/>
              <a:t>：</a:t>
            </a:r>
            <a:r>
              <a:rPr lang="zh-CN" altLang="zh-CN" dirty="0"/>
              <a:t>跳转到新页面时，栈中的原有实例都被清空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lang="zh-CN" altLang="en-US" dirty="0"/>
              <a:t>在活动之间传递消息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本节介绍如何在两个活动之间传递各类消息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4.2.1  </a:t>
            </a:r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和隐式</a:t>
            </a:r>
            <a:r>
              <a:rPr lang="en-US" altLang="zh-CN" dirty="0"/>
              <a:t>Intent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4.2.2  </a:t>
            </a:r>
            <a:r>
              <a:rPr lang="zh-CN" altLang="en-US" dirty="0"/>
              <a:t>普通的活动数据交互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4.2.3  </a:t>
            </a:r>
            <a:r>
              <a:rPr lang="zh-CN" altLang="en-US" dirty="0"/>
              <a:t>改进后的活动数据交互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</a:t>
            </a:r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和隐式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658"/>
            <a:ext cx="10752666" cy="4580599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Intent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意图）</a:t>
            </a:r>
            <a:r>
              <a:rPr lang="zh-CN" altLang="zh-CN" sz="2800" dirty="0"/>
              <a:t>是各个组件之间信息沟通的桥梁，</a:t>
            </a:r>
            <a:r>
              <a:rPr lang="zh-CN" altLang="en-US" sz="2800" dirty="0"/>
              <a:t>它</a:t>
            </a:r>
            <a:r>
              <a:rPr lang="zh-CN" altLang="zh-CN" sz="2800" dirty="0"/>
              <a:t>用于</a:t>
            </a:r>
            <a:r>
              <a:rPr lang="en-US" altLang="zh-CN" sz="2800" dirty="0"/>
              <a:t>Android</a:t>
            </a:r>
            <a:r>
              <a:rPr lang="zh-CN" altLang="zh-CN" sz="2800" dirty="0"/>
              <a:t>各组件之间的</a:t>
            </a:r>
            <a:r>
              <a:rPr lang="zh-CN" altLang="zh-CN" sz="2800" dirty="0">
                <a:solidFill>
                  <a:srgbClr val="FF0000"/>
                </a:solidFill>
              </a:rPr>
              <a:t>通信</a:t>
            </a:r>
            <a:r>
              <a:rPr lang="zh-CN" altLang="zh-CN" sz="2800" dirty="0"/>
              <a:t>，主要完成下列工作：</a:t>
            </a:r>
            <a:endParaRPr lang="en-US" altLang="zh-CN" sz="2800" dirty="0"/>
          </a:p>
          <a:p>
            <a:endParaRPr lang="zh-CN" altLang="zh-CN" sz="2800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）标明本次通信请求从哪里来、到哪里去、要怎么走。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）发起方携带本次通信需要的数据内容，接收方从收到的意图中解析数据。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）发起方若想判断接收方的处理结果，意图就要负责让接收方传回应答的数据内容。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的组成部分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54062" y="1387700"/>
          <a:ext cx="10055452" cy="433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81"/>
                <a:gridCol w="2418866"/>
                <a:gridCol w="5275605"/>
              </a:tblGrid>
              <a:tr h="542273">
                <a:tc>
                  <a:txBody>
                    <a:bodyPr/>
                    <a:lstStyle/>
                    <a:p>
                      <a:r>
                        <a:rPr lang="zh-CN" altLang="en-US" dirty="0"/>
                        <a:t>元素名称</a:t>
                      </a:r>
                      <a:endParaRPr lang="zh-CN" alt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设置方法</a:t>
                      </a:r>
                      <a:endParaRPr lang="zh-CN" alt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说明与用途</a:t>
                      </a:r>
                      <a:endParaRPr lang="zh-CN" altLang="en-US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Component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setComponent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组件，它指定意图的来源与目标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setAction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动作，它指定意图的动作行为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Data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setData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即</a:t>
                      </a:r>
                      <a:r>
                        <a:rPr lang="en-US" altLang="zh-CN" sz="2000" dirty="0"/>
                        <a:t>Uri</a:t>
                      </a:r>
                      <a:r>
                        <a:rPr lang="zh-CN" altLang="en-US" sz="2000" dirty="0"/>
                        <a:t>，它指定动作要操纵的数据路径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Category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addCategory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类别，它指定意图的操作类别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Type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setType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数据类型，它指定消息的数据类型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Extras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putExtras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扩展信息，它指定装载的包裹信息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  <a:tr h="5422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Flags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setFlags</a:t>
                      </a:r>
                      <a:endParaRPr lang="zh-CN" altLang="en-US" sz="20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标志位，它指定活动的启动标志</a:t>
                      </a:r>
                      <a:endParaRPr lang="zh-CN" altLang="en-US" sz="2000" dirty="0"/>
                    </a:p>
                  </a:txBody>
                  <a:tcPr marL="74751" marR="74751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07831"/>
            <a:ext cx="11013923" cy="503237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显式</a:t>
            </a:r>
            <a:r>
              <a:rPr lang="en-US" altLang="zh-CN" sz="2800" dirty="0"/>
              <a:t>Intent</a:t>
            </a:r>
            <a:r>
              <a:rPr lang="zh-CN" altLang="zh-CN" sz="2800" dirty="0"/>
              <a:t>，直接指定来源活动与目标活动，属于精确匹配。</a:t>
            </a:r>
            <a:endParaRPr lang="en-US" altLang="zh-CN" sz="2800" dirty="0"/>
          </a:p>
          <a:p>
            <a:r>
              <a:rPr lang="zh-CN" altLang="en-US" sz="2800" dirty="0"/>
              <a:t>有三种构建方式：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</a:t>
            </a:r>
            <a:r>
              <a:rPr lang="en-US" altLang="zh-CN" dirty="0"/>
              <a:t>Intent</a:t>
            </a:r>
            <a:r>
              <a:rPr lang="zh-CN" altLang="zh-CN" dirty="0"/>
              <a:t>的构造函数中指定，示例代码如下：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Intent </a:t>
            </a:r>
            <a:r>
              <a:rPr lang="en-US" altLang="zh-CN" sz="2400" dirty="0" err="1">
                <a:solidFill>
                  <a:srgbClr val="0070C0"/>
                </a:solidFill>
              </a:rPr>
              <a:t>intent</a:t>
            </a:r>
            <a:r>
              <a:rPr lang="en-US" altLang="zh-CN" sz="2400" dirty="0">
                <a:solidFill>
                  <a:srgbClr val="0070C0"/>
                </a:solidFill>
              </a:rPr>
              <a:t> = new Intent(this, </a:t>
            </a:r>
            <a:r>
              <a:rPr lang="en-US" altLang="zh-CN" sz="2400" dirty="0" err="1">
                <a:solidFill>
                  <a:srgbClr val="0070C0"/>
                </a:solidFill>
              </a:rPr>
              <a:t>ActNextActivity.class</a:t>
            </a:r>
            <a:r>
              <a:rPr lang="en-US" altLang="zh-CN" sz="2400" dirty="0">
                <a:solidFill>
                  <a:srgbClr val="0070C0"/>
                </a:solidFill>
              </a:rPr>
              <a:t>); 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zh-CN" sz="2400" dirty="0">
                <a:solidFill>
                  <a:srgbClr val="0070C0"/>
                </a:solidFill>
              </a:rPr>
              <a:t>创建一个目标确定的意图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）调用意图对象的</a:t>
            </a:r>
            <a:r>
              <a:rPr lang="en-US" altLang="zh-CN" dirty="0" err="1">
                <a:solidFill>
                  <a:srgbClr val="FF0000"/>
                </a:solidFill>
              </a:rPr>
              <a:t>setClass</a:t>
            </a:r>
            <a:r>
              <a:rPr lang="zh-CN" altLang="zh-CN" dirty="0"/>
              <a:t>方法指定，示例代码如下：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Intent </a:t>
            </a:r>
            <a:r>
              <a:rPr lang="en-US" altLang="zh-CN" sz="2400" dirty="0" err="1">
                <a:solidFill>
                  <a:srgbClr val="0070C0"/>
                </a:solidFill>
              </a:rPr>
              <a:t>intent</a:t>
            </a:r>
            <a:r>
              <a:rPr lang="en-US" altLang="zh-CN" sz="2400" dirty="0">
                <a:solidFill>
                  <a:srgbClr val="0070C0"/>
                </a:solidFill>
              </a:rPr>
              <a:t> = new Intent();  // </a:t>
            </a:r>
            <a:r>
              <a:rPr lang="zh-CN" altLang="zh-CN" sz="2400" dirty="0">
                <a:solidFill>
                  <a:srgbClr val="0070C0"/>
                </a:solidFill>
              </a:rPr>
              <a:t>创建一个新意图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intent.setClass</a:t>
            </a:r>
            <a:r>
              <a:rPr lang="en-US" altLang="zh-CN" sz="2400" dirty="0">
                <a:solidFill>
                  <a:srgbClr val="0070C0"/>
                </a:solidFill>
              </a:rPr>
              <a:t>(this, </a:t>
            </a:r>
            <a:r>
              <a:rPr lang="en-US" altLang="zh-CN" sz="2400" dirty="0" err="1">
                <a:solidFill>
                  <a:srgbClr val="0070C0"/>
                </a:solidFill>
              </a:rPr>
              <a:t>ActNextActivity.class</a:t>
            </a:r>
            <a:r>
              <a:rPr lang="en-US" altLang="zh-CN" sz="2400" dirty="0">
                <a:solidFill>
                  <a:srgbClr val="0070C0"/>
                </a:solidFill>
              </a:rPr>
              <a:t>);  // </a:t>
            </a:r>
            <a:r>
              <a:rPr lang="zh-CN" altLang="zh-CN" sz="2400" dirty="0">
                <a:solidFill>
                  <a:srgbClr val="0070C0"/>
                </a:solidFill>
              </a:rPr>
              <a:t>设置意图要跳转的目标活动</a:t>
            </a:r>
            <a:endParaRPr lang="zh-CN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07831"/>
            <a:ext cx="10480523" cy="385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en-US" dirty="0"/>
              <a:t>使用</a:t>
            </a:r>
            <a:r>
              <a:rPr lang="zh-CN" altLang="zh-CN" dirty="0"/>
              <a:t>意图对象的</a:t>
            </a:r>
            <a:r>
              <a:rPr lang="en-US" altLang="zh-CN" dirty="0" err="1">
                <a:solidFill>
                  <a:srgbClr val="FF0000"/>
                </a:solidFill>
              </a:rPr>
              <a:t>setComponent</a:t>
            </a:r>
            <a:r>
              <a:rPr lang="zh-CN" altLang="zh-CN" dirty="0"/>
              <a:t>方法指定，示例代码如下：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Intent </a:t>
            </a:r>
            <a:r>
              <a:rPr lang="en-US" altLang="zh-CN" sz="2400" dirty="0" err="1">
                <a:solidFill>
                  <a:srgbClr val="0070C0"/>
                </a:solidFill>
              </a:rPr>
              <a:t>intent</a:t>
            </a:r>
            <a:r>
              <a:rPr lang="en-US" altLang="zh-CN" sz="2400" dirty="0">
                <a:solidFill>
                  <a:srgbClr val="0070C0"/>
                </a:solidFill>
              </a:rPr>
              <a:t> = new Intent();  // </a:t>
            </a:r>
            <a:r>
              <a:rPr lang="zh-CN" altLang="zh-CN" sz="2400" dirty="0">
                <a:solidFill>
                  <a:srgbClr val="0070C0"/>
                </a:solidFill>
              </a:rPr>
              <a:t>创建一个新意图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zh-CN" sz="2400" dirty="0">
                <a:solidFill>
                  <a:srgbClr val="0070C0"/>
                </a:solidFill>
              </a:rPr>
              <a:t>创建包含目标活动在内的组件名称对象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400" dirty="0">
                <a:solidFill>
                  <a:srgbClr val="0070C0"/>
                </a:solidFill>
              </a:rPr>
              <a:t> component = new </a:t>
            </a:r>
            <a:r>
              <a:rPr lang="en-US" altLang="zh-CN" sz="24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400" dirty="0">
                <a:solidFill>
                  <a:srgbClr val="0070C0"/>
                </a:solidFill>
              </a:rPr>
              <a:t>(this, </a:t>
            </a:r>
            <a:r>
              <a:rPr lang="en-US" altLang="zh-CN" sz="2400" dirty="0" err="1">
                <a:solidFill>
                  <a:srgbClr val="0070C0"/>
                </a:solidFill>
              </a:rPr>
              <a:t>ActNextActivity.class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intent.setComponent</a:t>
            </a:r>
            <a:r>
              <a:rPr lang="en-US" altLang="zh-CN" sz="2400" dirty="0">
                <a:solidFill>
                  <a:srgbClr val="0070C0"/>
                </a:solidFill>
              </a:rPr>
              <a:t>(component);  // </a:t>
            </a:r>
            <a:r>
              <a:rPr lang="zh-CN" altLang="zh-CN" sz="2400" dirty="0">
                <a:solidFill>
                  <a:srgbClr val="0070C0"/>
                </a:solidFill>
              </a:rPr>
              <a:t>设置意图携带的组件信息</a:t>
            </a:r>
            <a:endParaRPr lang="zh-CN" altLang="zh-CN" sz="24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894916"/>
            <a:ext cx="10077752" cy="3880773"/>
          </a:xfrm>
        </p:spPr>
        <p:txBody>
          <a:bodyPr/>
          <a:lstStyle/>
          <a:p>
            <a:r>
              <a:rPr lang="zh-CN" altLang="zh-CN" dirty="0"/>
              <a:t>隐式</a:t>
            </a:r>
            <a:r>
              <a:rPr lang="en-US" altLang="zh-CN" dirty="0"/>
              <a:t>Intent</a:t>
            </a:r>
            <a:r>
              <a:rPr lang="zh-CN" altLang="zh-CN" dirty="0"/>
              <a:t>，没有明确指定要跳转的目标活动，只给出一个动作字符串让</a:t>
            </a:r>
            <a:r>
              <a:rPr lang="zh-CN" altLang="zh-CN" dirty="0">
                <a:solidFill>
                  <a:srgbClr val="FF0000"/>
                </a:solidFill>
              </a:rPr>
              <a:t>系统自动匹配</a:t>
            </a:r>
            <a:r>
              <a:rPr lang="zh-CN" altLang="zh-CN" dirty="0"/>
              <a:t>，属于模糊匹配。</a:t>
            </a:r>
            <a:endParaRPr lang="en-US" altLang="zh-CN" dirty="0"/>
          </a:p>
          <a:p>
            <a:r>
              <a:rPr lang="zh-CN" altLang="zh-CN" dirty="0"/>
              <a:t>动作名称既可以通过</a:t>
            </a:r>
            <a:r>
              <a:rPr lang="en-US" altLang="zh-CN" dirty="0" err="1"/>
              <a:t>setAction</a:t>
            </a:r>
            <a:r>
              <a:rPr lang="zh-CN" altLang="zh-CN" dirty="0"/>
              <a:t>方法指定，也可以通过构造函数</a:t>
            </a:r>
            <a:r>
              <a:rPr lang="en-US" altLang="zh-CN" dirty="0"/>
              <a:t>Intent(String action)</a:t>
            </a:r>
            <a:r>
              <a:rPr lang="zh-CN" altLang="zh-CN" dirty="0"/>
              <a:t>直接生成意图对象。常见</a:t>
            </a:r>
            <a:r>
              <a:rPr lang="zh-CN" altLang="en-US" dirty="0"/>
              <a:t>的</a:t>
            </a:r>
            <a:r>
              <a:rPr lang="zh-CN" altLang="zh-CN" dirty="0"/>
              <a:t>系统动作</a:t>
            </a:r>
            <a:r>
              <a:rPr lang="zh-CN" altLang="en-US" dirty="0"/>
              <a:t>如下表：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8979" y="2835302"/>
          <a:ext cx="965674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9"/>
                <a:gridCol w="3990886"/>
                <a:gridCol w="270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Intent</a:t>
                      </a:r>
                      <a:r>
                        <a:rPr lang="zh-CN" altLang="en-US" sz="2000" dirty="0"/>
                        <a:t>类的系统动作常量名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系统动作的常量值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ACTION_MAIN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android.intent.action.MAIN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启动时的入口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ACTION_VIEW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android.intent.action.VIEW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向用户显示数据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ACTION_SEND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android.intent.action.SEND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分享内容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ACTION_CALL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android.intent.action.CALL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直接拨号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ACITON_DIAL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android.intent.action.DIAL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准备拨号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ACTION_SENDTO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android.intent.action.SENDTO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发送短信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ACTION_ANSWER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android.intent.action.ANSWER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接听电话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 </a:t>
            </a:r>
            <a:r>
              <a:rPr lang="zh-CN" altLang="en-US" dirty="0"/>
              <a:t>普通的活动数据交互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07831"/>
            <a:ext cx="8596668" cy="3880773"/>
          </a:xfrm>
        </p:spPr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使用</a:t>
            </a:r>
            <a:r>
              <a:rPr lang="en-US" altLang="zh-CN" dirty="0"/>
              <a:t>Bundle</a:t>
            </a:r>
            <a:r>
              <a:rPr lang="zh-CN" altLang="en-US" dirty="0"/>
              <a:t>对象存放待传递的数据信息。</a:t>
            </a:r>
            <a:endParaRPr lang="en-US" altLang="zh-CN" dirty="0"/>
          </a:p>
          <a:p>
            <a:r>
              <a:rPr lang="en-US" altLang="zh-CN" dirty="0"/>
              <a:t>Bundle</a:t>
            </a:r>
            <a:r>
              <a:rPr lang="zh-CN" altLang="zh-CN" dirty="0"/>
              <a:t>对象操作各类型数据的读写方法说明见</a:t>
            </a:r>
            <a:r>
              <a:rPr lang="zh-CN" altLang="en-US" dirty="0"/>
              <a:t>下表。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1668" y="2300197"/>
          <a:ext cx="81279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读方法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写方法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整型数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putInt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浮点数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getFloat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putFloat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双精度数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getDouble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putDouble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布尔值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getBoolean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putBoolean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putString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字符串数组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getStringArray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putStringArray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字符串列表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getStringArrayList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putStringArrayList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可序列化结构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getSerializable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putSerializable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Android</a:t>
            </a:r>
            <a:r>
              <a:rPr lang="zh-CN" altLang="zh-CN" dirty="0"/>
              <a:t>三个常用组件的基本概念和常见用法。</a:t>
            </a:r>
            <a:endParaRPr lang="en-US" altLang="zh-CN" dirty="0"/>
          </a:p>
          <a:p>
            <a:r>
              <a:rPr lang="zh-CN" altLang="zh-CN" dirty="0"/>
              <a:t>主要包括活动组件—</a:t>
            </a:r>
            <a:r>
              <a:rPr lang="en-US" altLang="zh-CN" dirty="0"/>
              <a:t>Activity</a:t>
            </a:r>
            <a:r>
              <a:rPr lang="zh-CN" altLang="zh-CN" dirty="0"/>
              <a:t>、广播组件—</a:t>
            </a:r>
            <a:r>
              <a:rPr lang="en-US" altLang="zh-CN" dirty="0"/>
              <a:t>Broadcast</a:t>
            </a:r>
            <a:r>
              <a:rPr lang="zh-CN" altLang="zh-CN" dirty="0"/>
              <a:t>、服务组件—</a:t>
            </a:r>
            <a:r>
              <a:rPr lang="en-US" altLang="zh-CN" dirty="0"/>
              <a:t>Service</a:t>
            </a:r>
            <a:r>
              <a:rPr lang="zh-CN" altLang="zh-CN" dirty="0"/>
              <a:t>，以及如何在组件之间传递消息数据。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在代码中发送消息包裹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07830"/>
            <a:ext cx="9620552" cy="5434483"/>
          </a:xfrm>
        </p:spPr>
        <p:txBody>
          <a:bodyPr>
            <a:noAutofit/>
          </a:bodyPr>
          <a:lstStyle/>
          <a:p>
            <a:r>
              <a:rPr lang="zh-CN" altLang="en-US" dirty="0"/>
              <a:t>调用</a:t>
            </a:r>
            <a:r>
              <a:rPr lang="zh-CN" altLang="zh-CN" dirty="0"/>
              <a:t>意图对象的</a:t>
            </a:r>
            <a:r>
              <a:rPr lang="en-US" altLang="zh-CN" dirty="0" err="1"/>
              <a:t>putExtras</a:t>
            </a:r>
            <a:r>
              <a:rPr lang="zh-CN" altLang="zh-CN" dirty="0"/>
              <a:t>方法</a:t>
            </a:r>
            <a:r>
              <a:rPr lang="zh-CN" altLang="en-US" dirty="0"/>
              <a:t>，即可存入消息包裹。示例如下：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创建一个意图对象，准备跳到指定的活动页面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>
                <a:solidFill>
                  <a:srgbClr val="0070C0"/>
                </a:solidFill>
              </a:rPr>
              <a:t>Intent </a:t>
            </a:r>
            <a:r>
              <a:rPr lang="en-US" altLang="zh-CN" sz="2400" dirty="0" err="1">
                <a:solidFill>
                  <a:srgbClr val="0070C0"/>
                </a:solidFill>
              </a:rPr>
              <a:t>intent</a:t>
            </a:r>
            <a:r>
              <a:rPr lang="en-US" altLang="zh-CN" sz="2400" dirty="0">
                <a:solidFill>
                  <a:srgbClr val="0070C0"/>
                </a:solidFill>
              </a:rPr>
              <a:t> = new Intent(this, </a:t>
            </a:r>
            <a:r>
              <a:rPr lang="en-US" altLang="zh-CN" sz="2400" dirty="0" err="1">
                <a:solidFill>
                  <a:srgbClr val="0070C0"/>
                </a:solidFill>
              </a:rPr>
              <a:t>ActReceiveActivity.class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Bundle </a:t>
            </a:r>
            <a:r>
              <a:rPr lang="en-US" altLang="zh-CN" sz="2400" dirty="0" err="1">
                <a:solidFill>
                  <a:srgbClr val="0070C0"/>
                </a:solidFill>
              </a:rPr>
              <a:t>bundle</a:t>
            </a:r>
            <a:r>
              <a:rPr lang="en-US" altLang="zh-CN" sz="2400" dirty="0">
                <a:solidFill>
                  <a:srgbClr val="0070C0"/>
                </a:solidFill>
              </a:rPr>
              <a:t> = new Bundle();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创建一个新包裹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往包裹存入名叫</a:t>
            </a:r>
            <a:r>
              <a:rPr lang="en-US" altLang="zh-CN" sz="2400" dirty="0" err="1">
                <a:solidFill>
                  <a:srgbClr val="00B050"/>
                </a:solidFill>
              </a:rPr>
              <a:t>request_time</a:t>
            </a:r>
            <a:r>
              <a:rPr lang="zh-CN" altLang="en-US" sz="2400" dirty="0">
                <a:solidFill>
                  <a:srgbClr val="00B050"/>
                </a:solidFill>
              </a:rPr>
              <a:t>的字符串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bundle.putString</a:t>
            </a:r>
            <a:r>
              <a:rPr lang="en-US" altLang="zh-CN" sz="2400" dirty="0">
                <a:solidFill>
                  <a:srgbClr val="0070C0"/>
                </a:solidFill>
              </a:rPr>
              <a:t>("</a:t>
            </a:r>
            <a:r>
              <a:rPr lang="en-US" altLang="zh-CN" sz="2400" dirty="0" err="1">
                <a:solidFill>
                  <a:srgbClr val="0070C0"/>
                </a:solidFill>
              </a:rPr>
              <a:t>request_time</a:t>
            </a:r>
            <a:r>
              <a:rPr lang="en-US" altLang="zh-CN" sz="2400" dirty="0">
                <a:solidFill>
                  <a:srgbClr val="0070C0"/>
                </a:solidFill>
              </a:rPr>
              <a:t>", </a:t>
            </a:r>
            <a:r>
              <a:rPr lang="en-US" altLang="zh-CN" sz="2400" dirty="0" err="1">
                <a:solidFill>
                  <a:srgbClr val="0070C0"/>
                </a:solidFill>
              </a:rPr>
              <a:t>DateUtil.getNowTime</a:t>
            </a:r>
            <a:r>
              <a:rPr lang="en-US" altLang="zh-CN" sz="2400" dirty="0">
                <a:solidFill>
                  <a:srgbClr val="0070C0"/>
                </a:solidFill>
              </a:rPr>
              <a:t>());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往包裹存入名叫</a:t>
            </a:r>
            <a:r>
              <a:rPr lang="en-US" altLang="zh-CN" sz="2400" dirty="0" err="1">
                <a:solidFill>
                  <a:srgbClr val="00B050"/>
                </a:solidFill>
              </a:rPr>
              <a:t>request_content</a:t>
            </a:r>
            <a:r>
              <a:rPr lang="zh-CN" altLang="en-US" sz="2400" dirty="0">
                <a:solidFill>
                  <a:srgbClr val="00B050"/>
                </a:solidFill>
              </a:rPr>
              <a:t>的字符串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bundle.putString</a:t>
            </a:r>
            <a:r>
              <a:rPr lang="en-US" altLang="zh-CN" sz="2400" dirty="0">
                <a:solidFill>
                  <a:srgbClr val="0070C0"/>
                </a:solidFill>
              </a:rPr>
              <a:t>("</a:t>
            </a:r>
            <a:r>
              <a:rPr lang="en-US" altLang="zh-CN" sz="2400" dirty="0" err="1">
                <a:solidFill>
                  <a:srgbClr val="0070C0"/>
                </a:solidFill>
              </a:rPr>
              <a:t>request_content</a:t>
            </a:r>
            <a:r>
              <a:rPr lang="en-US" altLang="zh-CN" sz="2400" dirty="0">
                <a:solidFill>
                  <a:srgbClr val="0070C0"/>
                </a:solidFill>
              </a:rPr>
              <a:t>", </a:t>
            </a:r>
            <a:r>
              <a:rPr lang="en-US" altLang="zh-CN" sz="2400" dirty="0" err="1">
                <a:solidFill>
                  <a:srgbClr val="0070C0"/>
                </a:solidFill>
              </a:rPr>
              <a:t>tv_send.getText</a:t>
            </a:r>
            <a:r>
              <a:rPr lang="en-US" altLang="zh-CN" sz="2400" dirty="0">
                <a:solidFill>
                  <a:srgbClr val="0070C0"/>
                </a:solidFill>
              </a:rPr>
              <a:t>().</a:t>
            </a:r>
            <a:r>
              <a:rPr lang="en-US" altLang="zh-CN" sz="2400" dirty="0" err="1">
                <a:solidFill>
                  <a:srgbClr val="0070C0"/>
                </a:solidFill>
              </a:rPr>
              <a:t>toString</a:t>
            </a:r>
            <a:r>
              <a:rPr lang="en-US" altLang="zh-CN" sz="2400" dirty="0">
                <a:solidFill>
                  <a:srgbClr val="0070C0"/>
                </a:solidFill>
              </a:rPr>
              <a:t>());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intent.putExtras</a:t>
            </a:r>
            <a:r>
              <a:rPr lang="en-US" altLang="zh-CN" sz="2400" dirty="0">
                <a:solidFill>
                  <a:srgbClr val="0070C0"/>
                </a:solidFill>
              </a:rPr>
              <a:t>(bundle);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把快递包裹塞给意图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</a:rPr>
              <a:t>startActivity</a:t>
            </a:r>
            <a:r>
              <a:rPr lang="en-US" altLang="zh-CN" sz="2400" dirty="0">
                <a:solidFill>
                  <a:srgbClr val="0070C0"/>
                </a:solidFill>
              </a:rPr>
              <a:t>(intent);  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跳转到意图指定的活动页面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在代码中接收消息包裹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49344"/>
            <a:ext cx="9315752" cy="5752418"/>
          </a:xfrm>
        </p:spPr>
        <p:txBody>
          <a:bodyPr>
            <a:noAutofit/>
          </a:bodyPr>
          <a:lstStyle/>
          <a:p>
            <a:r>
              <a:rPr lang="zh-CN" altLang="zh-CN" sz="2000" dirty="0"/>
              <a:t>调用意图对象的</a:t>
            </a:r>
            <a:r>
              <a:rPr lang="en-US" altLang="zh-CN" sz="2000" dirty="0" err="1"/>
              <a:t>getExtras</a:t>
            </a:r>
            <a:r>
              <a:rPr lang="zh-CN" altLang="zh-CN" sz="2000" dirty="0"/>
              <a:t>方法</a:t>
            </a:r>
            <a:r>
              <a:rPr lang="zh-CN" altLang="en-US" sz="2000" dirty="0"/>
              <a:t>，即可取出消息包裹。示例如下：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从布局文件中获取名叫</a:t>
            </a:r>
            <a:r>
              <a:rPr lang="en-US" altLang="zh-CN" dirty="0" err="1">
                <a:solidFill>
                  <a:srgbClr val="00B050"/>
                </a:solidFill>
              </a:rPr>
              <a:t>tv_receive</a:t>
            </a:r>
            <a:r>
              <a:rPr lang="zh-CN" altLang="en-US" dirty="0">
                <a:solidFill>
                  <a:srgbClr val="00B050"/>
                </a:solidFill>
              </a:rPr>
              <a:t>的文本视图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TextView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tv_receive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findViewById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R.id.tv_receive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从上一个页面传来的意图中获取快递包裹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Bundle </a:t>
            </a:r>
            <a:r>
              <a:rPr lang="en-US" altLang="zh-CN" dirty="0" err="1">
                <a:solidFill>
                  <a:srgbClr val="0070C0"/>
                </a:solidFill>
              </a:rPr>
              <a:t>bundle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getIntent</a:t>
            </a:r>
            <a:r>
              <a:rPr lang="en-US" altLang="zh-CN" dirty="0">
                <a:solidFill>
                  <a:srgbClr val="0070C0"/>
                </a:solidFill>
              </a:rPr>
              <a:t>().</a:t>
            </a:r>
            <a:r>
              <a:rPr lang="en-US" altLang="zh-CN" dirty="0" err="1">
                <a:solidFill>
                  <a:srgbClr val="0070C0"/>
                </a:solidFill>
              </a:rPr>
              <a:t>getExtras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从包裹中取出名叫</a:t>
            </a:r>
            <a:r>
              <a:rPr lang="en-US" altLang="zh-CN" dirty="0" err="1">
                <a:solidFill>
                  <a:srgbClr val="00B050"/>
                </a:solidFill>
              </a:rPr>
              <a:t>request_time</a:t>
            </a:r>
            <a:r>
              <a:rPr lang="zh-CN" altLang="en-US" dirty="0">
                <a:solidFill>
                  <a:srgbClr val="00B050"/>
                </a:solidFill>
              </a:rPr>
              <a:t>的字符串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String </a:t>
            </a:r>
            <a:r>
              <a:rPr lang="en-US" altLang="zh-CN" dirty="0" err="1">
                <a:solidFill>
                  <a:srgbClr val="0070C0"/>
                </a:solidFill>
              </a:rPr>
              <a:t>request_time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bundle.getString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request_time</a:t>
            </a:r>
            <a:r>
              <a:rPr lang="en-US" altLang="zh-CN" dirty="0">
                <a:solidFill>
                  <a:srgbClr val="0070C0"/>
                </a:solidFill>
              </a:rPr>
              <a:t>");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从包裹中取出名叫</a:t>
            </a:r>
            <a:r>
              <a:rPr lang="en-US" altLang="zh-CN" dirty="0" err="1">
                <a:solidFill>
                  <a:srgbClr val="00B050"/>
                </a:solidFill>
              </a:rPr>
              <a:t>request_content</a:t>
            </a:r>
            <a:r>
              <a:rPr lang="zh-CN" altLang="en-US" dirty="0">
                <a:solidFill>
                  <a:srgbClr val="00B050"/>
                </a:solidFill>
              </a:rPr>
              <a:t>的字符串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String </a:t>
            </a:r>
            <a:r>
              <a:rPr lang="en-US" altLang="zh-CN" dirty="0" err="1">
                <a:solidFill>
                  <a:srgbClr val="0070C0"/>
                </a:solidFill>
              </a:rPr>
              <a:t>request_content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bundle.getString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request_content</a:t>
            </a:r>
            <a:r>
              <a:rPr lang="en-US" altLang="zh-CN" dirty="0">
                <a:solidFill>
                  <a:srgbClr val="0070C0"/>
                </a:solidFill>
              </a:rPr>
              <a:t>");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String </a:t>
            </a:r>
            <a:r>
              <a:rPr lang="en-US" altLang="zh-CN" dirty="0" err="1">
                <a:solidFill>
                  <a:srgbClr val="0070C0"/>
                </a:solidFill>
              </a:rPr>
              <a:t>desc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String.format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zh-CN" altLang="en-US" dirty="0">
                <a:solidFill>
                  <a:srgbClr val="0070C0"/>
                </a:solidFill>
              </a:rPr>
              <a:t>收到请求消息：</a:t>
            </a:r>
            <a:r>
              <a:rPr lang="en-US" altLang="zh-CN" dirty="0">
                <a:solidFill>
                  <a:srgbClr val="0070C0"/>
                </a:solidFill>
              </a:rPr>
              <a:t>\n</a:t>
            </a:r>
            <a:r>
              <a:rPr lang="zh-CN" altLang="en-US" dirty="0">
                <a:solidFill>
                  <a:srgbClr val="0070C0"/>
                </a:solidFill>
              </a:rPr>
              <a:t>请求时间为</a:t>
            </a:r>
            <a:r>
              <a:rPr lang="en-US" altLang="zh-CN" dirty="0">
                <a:solidFill>
                  <a:srgbClr val="0070C0"/>
                </a:solidFill>
              </a:rPr>
              <a:t>%s\n</a:t>
            </a:r>
            <a:r>
              <a:rPr lang="zh-CN" altLang="en-US" dirty="0">
                <a:solidFill>
                  <a:srgbClr val="0070C0"/>
                </a:solidFill>
              </a:rPr>
              <a:t>请求内容为</a:t>
            </a:r>
            <a:r>
              <a:rPr lang="en-US" altLang="zh-CN" dirty="0">
                <a:solidFill>
                  <a:srgbClr val="0070C0"/>
                </a:solidFill>
              </a:rPr>
              <a:t>%s",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request_time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request_content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tv_receive.setText</a:t>
            </a:r>
            <a:r>
              <a:rPr lang="en-US" altLang="zh-CN" dirty="0">
                <a:solidFill>
                  <a:srgbClr val="0070C0"/>
                </a:solidFill>
              </a:rPr>
              <a:t>(desc);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把请求消息的详情显示在文本视图上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向上一个</a:t>
            </a:r>
            <a:r>
              <a:rPr lang="en-US" altLang="zh-CN" dirty="0"/>
              <a:t>Activity</a:t>
            </a:r>
            <a:r>
              <a:rPr lang="zh-CN" altLang="en-US" dirty="0"/>
              <a:t>返回数据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88830"/>
            <a:ext cx="10600267" cy="3880773"/>
          </a:xfrm>
        </p:spPr>
        <p:txBody>
          <a:bodyPr/>
          <a:lstStyle/>
          <a:p>
            <a:r>
              <a:rPr lang="zh-CN" altLang="zh-CN" dirty="0"/>
              <a:t>处理下一个页面的应答数据</a:t>
            </a:r>
            <a:r>
              <a:rPr lang="zh-CN" altLang="en-US" dirty="0"/>
              <a:t>，详细步骤说明如下：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）上一个页面打包好请求数据，调用</a:t>
            </a:r>
            <a:r>
              <a:rPr lang="en-US" altLang="zh-CN" dirty="0" err="1"/>
              <a:t>startActivityForResult</a:t>
            </a:r>
            <a:r>
              <a:rPr lang="zh-CN" altLang="en-US" dirty="0"/>
              <a:t>方法执行跳转动作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）下一个页面接收并解析请求数据，进行相应处理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）下一个页面在返回上一个页面时，打包应答数据并调用</a:t>
            </a:r>
            <a:r>
              <a:rPr lang="en-US" altLang="zh-CN" dirty="0" err="1"/>
              <a:t>setResult</a:t>
            </a:r>
            <a:r>
              <a:rPr lang="zh-CN" altLang="en-US" dirty="0"/>
              <a:t>方法返回数据包裹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）上一个页面重写方法</a:t>
            </a:r>
            <a:r>
              <a:rPr lang="en-US" altLang="zh-CN" dirty="0" err="1"/>
              <a:t>onActivityResult</a:t>
            </a:r>
            <a:r>
              <a:rPr lang="zh-CN" altLang="en-US" dirty="0"/>
              <a:t>，解析获得下一个页面的返回数据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85257" y="5158348"/>
            <a:ext cx="7913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000" kern="1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startActivityForResult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18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方法在较新的 </a:t>
            </a:r>
            <a:r>
              <a:rPr lang="en-US" altLang="zh-CN" sz="1800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Android </a:t>
            </a:r>
            <a:r>
              <a:rPr lang="zh-CN" altLang="en-US" sz="18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版本中已被弃用，推荐使用</a:t>
            </a:r>
            <a:r>
              <a:rPr lang="en-US" altLang="zh-CN" sz="1800" b="1" i="0" kern="100" spc="0" dirty="0" err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registerForActivityResult</a:t>
            </a:r>
            <a:r>
              <a:rPr lang="en-US" altLang="zh-CN" sz="1800" b="1" i="0" kern="100" spc="0" dirty="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8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方法来代替。</a:t>
            </a:r>
            <a:endParaRPr lang="zh-CN" altLang="en-US" sz="18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 </a:t>
            </a:r>
            <a:r>
              <a:rPr lang="zh-CN" altLang="en-US" dirty="0"/>
              <a:t>改进后的活动数据交互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/>
              <a:t>appcompat1.3.0</a:t>
            </a:r>
            <a:r>
              <a:rPr lang="zh-CN" altLang="zh-CN" dirty="0"/>
              <a:t>开始，</a:t>
            </a:r>
            <a:r>
              <a:rPr lang="en-US" altLang="zh-CN" dirty="0" err="1"/>
              <a:t>startActivityForResult</a:t>
            </a:r>
            <a:r>
              <a:rPr lang="zh-CN" altLang="zh-CN" dirty="0"/>
              <a:t>方法被标记为已废弃，官方建议改用</a:t>
            </a:r>
            <a:r>
              <a:rPr lang="en-US" altLang="zh-CN" dirty="0" err="1"/>
              <a:t>registerForActivityResult</a:t>
            </a:r>
            <a:r>
              <a:rPr lang="zh-CN" altLang="zh-CN" dirty="0"/>
              <a:t>方法</a:t>
            </a:r>
            <a:r>
              <a:rPr lang="zh-CN" altLang="en-US" dirty="0"/>
              <a:t>。步骤如下：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先声明一个活动结果启动器对象</a:t>
            </a:r>
            <a:r>
              <a:rPr lang="en-US" altLang="zh-CN" dirty="0" err="1"/>
              <a:t>ActivityResultLauncher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registerForActivityResult</a:t>
            </a:r>
            <a:r>
              <a:rPr lang="zh-CN" altLang="zh-CN" dirty="0"/>
              <a:t>方法注册一个善后工作的活动结果启动器，并指定对活动返回数据的处理过程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调用启动器对象的</a:t>
            </a:r>
            <a:r>
              <a:rPr lang="en-US" altLang="zh-CN" dirty="0"/>
              <a:t>launch</a:t>
            </a:r>
            <a:r>
              <a:rPr lang="zh-CN" altLang="zh-CN" dirty="0"/>
              <a:t>方法，传入封装了参数信息的意图对象，开始执行启动器的跳转与回调处理。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</a:t>
            </a:r>
            <a:r>
              <a:rPr lang="zh-CN" altLang="en-US" dirty="0"/>
              <a:t>收发应用广播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本节介绍应用广播的几种收发形式，包括如何收发标准广播、如何收发有序广播、如何收发静态广播、如何监听定时管理器发出的系统闹钟广播等。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4.3.1  </a:t>
            </a:r>
            <a:r>
              <a:rPr lang="zh-CN" altLang="en-US" dirty="0"/>
              <a:t>收发标准广播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4.3.2  </a:t>
            </a:r>
            <a:r>
              <a:rPr lang="zh-CN" altLang="en-US" dirty="0"/>
              <a:t>收发有序广播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4.3.3  </a:t>
            </a:r>
            <a:r>
              <a:rPr lang="zh-CN" altLang="en-US" dirty="0"/>
              <a:t>收发静态广播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4.3.4  </a:t>
            </a:r>
            <a:r>
              <a:rPr lang="zh-CN" altLang="en-US" dirty="0"/>
              <a:t>定时管理器</a:t>
            </a:r>
            <a:r>
              <a:rPr lang="en-US" altLang="zh-CN" dirty="0" err="1"/>
              <a:t>AlarmManager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</a:t>
            </a:r>
            <a:r>
              <a:rPr lang="zh-CN" altLang="en-US" dirty="0"/>
              <a:t>收发标准广播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Broadcast</a:t>
            </a:r>
            <a:r>
              <a:rPr lang="zh-CN" altLang="zh-CN" dirty="0"/>
              <a:t>用于</a:t>
            </a:r>
            <a:r>
              <a:rPr lang="en-US" altLang="zh-CN" dirty="0"/>
              <a:t>Android</a:t>
            </a:r>
            <a:r>
              <a:rPr lang="zh-CN" altLang="zh-CN" dirty="0"/>
              <a:t>组件之间的灵活通信，与</a:t>
            </a:r>
            <a:r>
              <a:rPr lang="en-US" altLang="zh-CN" dirty="0"/>
              <a:t>Activity</a:t>
            </a:r>
            <a:r>
              <a:rPr lang="zh-CN" altLang="zh-CN" dirty="0"/>
              <a:t>的区别在于：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活动</a:t>
            </a:r>
            <a:r>
              <a:rPr lang="zh-CN" altLang="zh-CN" dirty="0"/>
              <a:t>只能一对一通信；广播可以一对多，一人发送广播，多人接收处理。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）对于发送者来说，广播不需要考虑接收者有没有在工作，接收</a:t>
            </a:r>
            <a:r>
              <a:rPr lang="zh-CN" altLang="en-US" dirty="0"/>
              <a:t>方</a:t>
            </a:r>
            <a:r>
              <a:rPr lang="zh-CN" altLang="zh-CN" dirty="0"/>
              <a:t>在工作就接收广播，不在工作就丢弃广播。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）对于接收者来说，</a:t>
            </a:r>
            <a:r>
              <a:rPr lang="zh-CN" altLang="en-US" dirty="0"/>
              <a:t>因为可能会</a:t>
            </a:r>
            <a:r>
              <a:rPr lang="zh-CN" altLang="zh-CN" dirty="0"/>
              <a:t>收到各式各样的广播，所以接收</a:t>
            </a:r>
            <a:r>
              <a:rPr lang="zh-CN" altLang="en-US" dirty="0"/>
              <a:t>方</a:t>
            </a:r>
            <a:r>
              <a:rPr lang="zh-CN" altLang="zh-CN" dirty="0"/>
              <a:t>要自行过滤符合条件的广播，才能进行解包处理。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如何收发标准广播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489923" cy="5070456"/>
          </a:xfrm>
        </p:spPr>
        <p:txBody>
          <a:bodyPr>
            <a:normAutofit/>
          </a:bodyPr>
          <a:lstStyle/>
          <a:p>
            <a:r>
              <a:rPr lang="zh-CN" altLang="zh-CN" dirty="0"/>
              <a:t>与广播有关的方法主要有以下</a:t>
            </a:r>
            <a:r>
              <a:rPr lang="en-US" altLang="zh-CN" dirty="0"/>
              <a:t>3</a:t>
            </a:r>
            <a:r>
              <a:rPr lang="zh-CN" altLang="zh-CN" dirty="0"/>
              <a:t>个。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sendBroadcast</a:t>
            </a:r>
            <a:r>
              <a:rPr lang="zh-CN" altLang="zh-CN" sz="2400" dirty="0"/>
              <a:t>：发送广播。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registerReceiver</a:t>
            </a:r>
            <a:r>
              <a:rPr lang="zh-CN" altLang="zh-CN" sz="2400" dirty="0"/>
              <a:t>：注册接收器，一般在</a:t>
            </a:r>
            <a:r>
              <a:rPr lang="en-US" altLang="zh-CN" sz="2400" dirty="0" err="1"/>
              <a:t>onStart</a:t>
            </a:r>
            <a:r>
              <a:rPr lang="zh-CN" altLang="zh-CN" sz="2400" dirty="0"/>
              <a:t>或</a:t>
            </a:r>
            <a:r>
              <a:rPr lang="en-US" altLang="zh-CN" sz="2400" dirty="0" err="1"/>
              <a:t>onResume</a:t>
            </a:r>
            <a:r>
              <a:rPr lang="zh-CN" altLang="zh-CN" sz="2400" dirty="0"/>
              <a:t>方法中注册。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unregisterReceiver</a:t>
            </a:r>
            <a:r>
              <a:rPr lang="zh-CN" altLang="zh-CN" sz="2400" dirty="0"/>
              <a:t>：注销接收器，一般在</a:t>
            </a:r>
            <a:r>
              <a:rPr lang="en-US" altLang="zh-CN" sz="2400" dirty="0" err="1"/>
              <a:t>onStop</a:t>
            </a:r>
            <a:r>
              <a:rPr lang="zh-CN" altLang="zh-CN" sz="2400" dirty="0"/>
              <a:t>或</a:t>
            </a:r>
            <a:r>
              <a:rPr lang="en-US" altLang="zh-CN" sz="2400" dirty="0" err="1"/>
              <a:t>onPause</a:t>
            </a:r>
            <a:r>
              <a:rPr lang="zh-CN" altLang="zh-CN" sz="2400" dirty="0"/>
              <a:t>方法中注销。</a:t>
            </a:r>
            <a:endParaRPr lang="en-US" altLang="zh-CN" sz="2400" dirty="0"/>
          </a:p>
          <a:p>
            <a:r>
              <a:rPr lang="zh-CN" altLang="en-US" dirty="0"/>
              <a:t>广播的收发过程分为三个步骤：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发送标准广播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定义广播接收器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开关广播接收器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收发有序广播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043609" cy="4765656"/>
          </a:xfrm>
        </p:spPr>
        <p:txBody>
          <a:bodyPr/>
          <a:lstStyle/>
          <a:p>
            <a:r>
              <a:rPr lang="zh-CN" altLang="zh-CN" dirty="0"/>
              <a:t>由于广播没指定唯一的接收者，因此可能存在多个接收器，</a:t>
            </a:r>
            <a:r>
              <a:rPr lang="zh-CN" altLang="en-US" dirty="0"/>
              <a:t>接收器没有按照顺序接收广播，可能导致处理冲突。</a:t>
            </a:r>
            <a:endParaRPr lang="en-US" altLang="zh-CN" dirty="0"/>
          </a:p>
          <a:p>
            <a:r>
              <a:rPr lang="zh-CN" altLang="en-US" dirty="0"/>
              <a:t>为了在类似借书的业务场景中也能正常处理，</a:t>
            </a:r>
            <a:r>
              <a:rPr lang="zh-CN" altLang="zh-CN" dirty="0"/>
              <a:t>要求实现下列的处理逻辑：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）一个广播存在多个接收器，这些接收器</a:t>
            </a:r>
            <a:r>
              <a:rPr lang="zh-CN" altLang="zh-CN" sz="2400" dirty="0">
                <a:solidFill>
                  <a:srgbClr val="0070C0"/>
                </a:solidFill>
              </a:rPr>
              <a:t>需要排队</a:t>
            </a:r>
            <a:r>
              <a:rPr lang="zh-CN" altLang="zh-CN" sz="2400" dirty="0"/>
              <a:t>收听广播，这意味着该广播是条</a:t>
            </a:r>
            <a:r>
              <a:rPr lang="zh-CN" altLang="zh-CN" sz="2400" dirty="0">
                <a:solidFill>
                  <a:srgbClr val="0070C0"/>
                </a:solidFill>
              </a:rPr>
              <a:t>有序广播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）先收到广播的接收器</a:t>
            </a:r>
            <a:r>
              <a:rPr lang="en-US" altLang="zh-CN" sz="2400" dirty="0"/>
              <a:t>A</a:t>
            </a:r>
            <a:r>
              <a:rPr lang="zh-CN" altLang="zh-CN" sz="2400" dirty="0"/>
              <a:t>，既可让其他接收器继续收听广播，也可中断广播不让其他接收器收听。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如何收发有序广播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发送广播时要注明这是个有序广播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调用</a:t>
            </a:r>
            <a:r>
              <a:rPr lang="en-US" altLang="zh-CN" sz="2400" dirty="0" err="1">
                <a:solidFill>
                  <a:srgbClr val="0070C0"/>
                </a:solidFill>
              </a:rPr>
              <a:t>sendOrderedBroadcast</a:t>
            </a:r>
            <a:r>
              <a:rPr lang="zh-CN" altLang="zh-CN" sz="2400" dirty="0">
                <a:solidFill>
                  <a:srgbClr val="0070C0"/>
                </a:solidFill>
              </a:rPr>
              <a:t>方法才能发送有序广播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定义有序广播的接收器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/>
              <a:t>接收器的定义代码基本不变，唯一的区别是：</a:t>
            </a:r>
            <a:r>
              <a:rPr lang="zh-CN" altLang="en-US" sz="2400" dirty="0"/>
              <a:t>如果在</a:t>
            </a:r>
            <a:r>
              <a:rPr lang="zh-CN" altLang="zh-CN" sz="2400" dirty="0"/>
              <a:t>接收器的内部代码调用</a:t>
            </a:r>
            <a:r>
              <a:rPr lang="en-US" altLang="zh-CN" sz="2400" dirty="0" err="1">
                <a:solidFill>
                  <a:srgbClr val="0070C0"/>
                </a:solidFill>
              </a:rPr>
              <a:t>abortBroadcast</a:t>
            </a:r>
            <a:r>
              <a:rPr lang="zh-CN" altLang="zh-CN" sz="2400" dirty="0">
                <a:solidFill>
                  <a:srgbClr val="0070C0"/>
                </a:solidFill>
              </a:rPr>
              <a:t>方法</a:t>
            </a:r>
            <a:r>
              <a:rPr lang="zh-CN" altLang="zh-CN" sz="2400" dirty="0"/>
              <a:t>，就会</a:t>
            </a:r>
            <a:r>
              <a:rPr lang="zh-CN" altLang="zh-CN" sz="2400" dirty="0">
                <a:solidFill>
                  <a:srgbClr val="0070C0"/>
                </a:solidFill>
              </a:rPr>
              <a:t>中断</a:t>
            </a:r>
            <a:r>
              <a:rPr lang="zh-CN" altLang="zh-CN" sz="2400" dirty="0"/>
              <a:t>有序广播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注册有序广播的多个接收器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/>
              <a:t>为了给接收器排队，还需调用意图过滤器的</a:t>
            </a:r>
            <a:r>
              <a:rPr lang="en-US" altLang="zh-CN" sz="2400" dirty="0" err="1">
                <a:solidFill>
                  <a:srgbClr val="0070C0"/>
                </a:solidFill>
              </a:rPr>
              <a:t>setPriority</a:t>
            </a:r>
            <a:r>
              <a:rPr lang="zh-CN" altLang="zh-CN" sz="2400" dirty="0">
                <a:solidFill>
                  <a:srgbClr val="0070C0"/>
                </a:solidFill>
              </a:rPr>
              <a:t>方法</a:t>
            </a:r>
            <a:r>
              <a:rPr lang="zh-CN" altLang="zh-CN" sz="2400" dirty="0"/>
              <a:t>设置优先级，优先级越大的接收器，越先收到有序广播。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 </a:t>
            </a:r>
            <a:r>
              <a:rPr lang="zh-CN" altLang="en-US" dirty="0"/>
              <a:t>收发静态广播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广播有两种注册方式：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在代码中注册接收器，该方式被称作动态注册。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中注册接收器，该方式被称作静态注册</a:t>
            </a:r>
            <a:r>
              <a:rPr lang="zh-CN" altLang="en-US" dirty="0"/>
              <a:t>。静态注册时，</a:t>
            </a:r>
            <a:r>
              <a:rPr lang="en-US" altLang="zh-CN" dirty="0"/>
              <a:t>receiver</a:t>
            </a:r>
            <a:r>
              <a:rPr lang="zh-CN" altLang="zh-CN" dirty="0"/>
              <a:t>配置</a:t>
            </a:r>
            <a:r>
              <a:rPr lang="zh-CN" altLang="en-US" dirty="0"/>
              <a:t>示例如下</a:t>
            </a:r>
            <a:r>
              <a:rPr lang="zh-CN" altLang="zh-CN" dirty="0"/>
              <a:t>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&lt;receiver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</a:rPr>
              <a:t>android:name</a:t>
            </a:r>
            <a:r>
              <a:rPr lang="en-US" altLang="zh-CN" dirty="0">
                <a:solidFill>
                  <a:srgbClr val="0070C0"/>
                </a:solidFill>
              </a:rPr>
              <a:t>=".</a:t>
            </a:r>
            <a:r>
              <a:rPr lang="en-US" altLang="zh-CN" dirty="0" err="1">
                <a:solidFill>
                  <a:srgbClr val="0070C0"/>
                </a:solidFill>
              </a:rPr>
              <a:t>receiver.ShockReceiver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</a:rPr>
              <a:t>android:enabled</a:t>
            </a:r>
            <a:r>
              <a:rPr lang="en-US" altLang="zh-CN" dirty="0">
                <a:solidFill>
                  <a:srgbClr val="0070C0"/>
                </a:solidFill>
              </a:rPr>
              <a:t>="true"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</a:rPr>
              <a:t>android:exported</a:t>
            </a:r>
            <a:r>
              <a:rPr lang="en-US" altLang="zh-CN" dirty="0">
                <a:solidFill>
                  <a:srgbClr val="0070C0"/>
                </a:solidFill>
              </a:rPr>
              <a:t>="true"&gt;&lt;/receiver&gt;</a:t>
            </a:r>
            <a:endParaRPr lang="zh-CN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4.1  </a:t>
            </a:r>
            <a:r>
              <a:rPr lang="zh-CN" altLang="en-US" sz="2800" dirty="0"/>
              <a:t>启停活动页面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4.2  </a:t>
            </a:r>
            <a:r>
              <a:rPr lang="zh-CN" altLang="en-US" sz="2800" dirty="0"/>
              <a:t>在活动之间传递消息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4.3  </a:t>
            </a:r>
            <a:r>
              <a:rPr lang="zh-CN" altLang="en-US" sz="2800" dirty="0"/>
              <a:t>收发应用广播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4.4  </a:t>
            </a:r>
            <a:r>
              <a:rPr lang="zh-CN" altLang="en-US" sz="2800" dirty="0"/>
              <a:t>操作后台服务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4.5  </a:t>
            </a:r>
            <a:r>
              <a:rPr lang="zh-CN" altLang="en-US" sz="2800" dirty="0"/>
              <a:t>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如何发送静态广播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10186609" cy="501602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为了让应用能够接收静态广播，需要给静态广播指定包名，也就是调用意图对象的</a:t>
            </a:r>
            <a:r>
              <a:rPr lang="en-US" altLang="zh-CN" dirty="0" err="1">
                <a:solidFill>
                  <a:srgbClr val="FF0000"/>
                </a:solidFill>
              </a:rPr>
              <a:t>setComponent</a:t>
            </a:r>
            <a:r>
              <a:rPr lang="zh-CN" altLang="zh-CN" dirty="0">
                <a:solidFill>
                  <a:srgbClr val="FF0000"/>
                </a:solidFill>
              </a:rPr>
              <a:t>方法</a:t>
            </a:r>
            <a:r>
              <a:rPr lang="zh-CN" altLang="zh-CN" dirty="0"/>
              <a:t>设置组件路径。</a:t>
            </a:r>
            <a:r>
              <a:rPr lang="zh-CN" altLang="en-US" dirty="0"/>
              <a:t>代码例子如下：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String </a:t>
            </a:r>
            <a:r>
              <a:rPr lang="en-US" altLang="zh-CN" sz="2600" dirty="0" err="1">
                <a:solidFill>
                  <a:srgbClr val="0070C0"/>
                </a:solidFill>
              </a:rPr>
              <a:t>receiverPath</a:t>
            </a:r>
            <a:r>
              <a:rPr lang="en-US" altLang="zh-CN" sz="2600" dirty="0">
                <a:solidFill>
                  <a:srgbClr val="0070C0"/>
                </a:solidFill>
              </a:rPr>
              <a:t> = "com.example.chapter04.receiver.ShockReceiver";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创建一个指定动作的意图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Intent </a:t>
            </a:r>
            <a:r>
              <a:rPr lang="en-US" altLang="zh-CN" sz="2600" dirty="0" err="1">
                <a:solidFill>
                  <a:srgbClr val="0070C0"/>
                </a:solidFill>
              </a:rPr>
              <a:t>intent</a:t>
            </a:r>
            <a:r>
              <a:rPr lang="en-US" altLang="zh-CN" sz="2600" dirty="0">
                <a:solidFill>
                  <a:srgbClr val="0070C0"/>
                </a:solidFill>
              </a:rPr>
              <a:t> = new Intent(</a:t>
            </a:r>
            <a:r>
              <a:rPr lang="en-US" altLang="zh-CN" sz="2600" dirty="0" err="1">
                <a:solidFill>
                  <a:srgbClr val="0070C0"/>
                </a:solidFill>
              </a:rPr>
              <a:t>ShockReceiver.SHOCK_ACTION</a:t>
            </a:r>
            <a:r>
              <a:rPr lang="en-US" altLang="zh-CN" sz="2600" dirty="0">
                <a:solidFill>
                  <a:srgbClr val="0070C0"/>
                </a:solidFill>
              </a:rPr>
              <a:t>);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发送静态广播时，需要通过</a:t>
            </a:r>
            <a:r>
              <a:rPr lang="en-US" altLang="zh-CN" sz="2600" dirty="0" err="1">
                <a:solidFill>
                  <a:srgbClr val="00B050"/>
                </a:solidFill>
              </a:rPr>
              <a:t>setComponent</a:t>
            </a:r>
            <a:r>
              <a:rPr lang="zh-CN" altLang="en-US" sz="2600" dirty="0">
                <a:solidFill>
                  <a:srgbClr val="00B050"/>
                </a:solidFill>
              </a:rPr>
              <a:t>方法指定接收器的完整路径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600" dirty="0">
                <a:solidFill>
                  <a:srgbClr val="0070C0"/>
                </a:solidFill>
              </a:rPr>
              <a:t>  = new </a:t>
            </a:r>
            <a:r>
              <a:rPr lang="en-US" altLang="zh-CN" sz="26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600" dirty="0">
                <a:solidFill>
                  <a:srgbClr val="0070C0"/>
                </a:solidFill>
              </a:rPr>
              <a:t>(this, </a:t>
            </a:r>
            <a:r>
              <a:rPr lang="en-US" altLang="zh-CN" sz="2600" dirty="0" err="1">
                <a:solidFill>
                  <a:srgbClr val="0070C0"/>
                </a:solidFill>
              </a:rPr>
              <a:t>receiverPath</a:t>
            </a:r>
            <a:r>
              <a:rPr lang="en-US" altLang="zh-CN" sz="2600" dirty="0">
                <a:solidFill>
                  <a:srgbClr val="0070C0"/>
                </a:solidFill>
              </a:rPr>
              <a:t>);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intent.setComponent</a:t>
            </a:r>
            <a:r>
              <a:rPr lang="en-US" altLang="zh-CN" sz="2600" dirty="0">
                <a:solidFill>
                  <a:srgbClr val="0070C0"/>
                </a:solidFill>
              </a:rPr>
              <a:t>(</a:t>
            </a:r>
            <a:r>
              <a:rPr lang="en-US" altLang="zh-CN" sz="2600" dirty="0" err="1">
                <a:solidFill>
                  <a:srgbClr val="0070C0"/>
                </a:solidFill>
              </a:rPr>
              <a:t>componentName</a:t>
            </a:r>
            <a:r>
              <a:rPr lang="en-US" altLang="zh-CN" sz="2600" dirty="0">
                <a:solidFill>
                  <a:srgbClr val="0070C0"/>
                </a:solidFill>
              </a:rPr>
              <a:t>);  </a:t>
            </a:r>
            <a:r>
              <a:rPr lang="en-US" altLang="zh-CN" sz="2600" dirty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设置意图的组件信息</a:t>
            </a:r>
            <a:endParaRPr lang="zh-CN" altLang="en-US" sz="2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sendBroadcast</a:t>
            </a:r>
            <a:r>
              <a:rPr lang="en-US" altLang="zh-CN" sz="2600" dirty="0">
                <a:solidFill>
                  <a:srgbClr val="0070C0"/>
                </a:solidFill>
              </a:rPr>
              <a:t>(intent);  </a:t>
            </a:r>
            <a:r>
              <a:rPr lang="en-US" altLang="zh-CN" sz="2600" dirty="0">
                <a:solidFill>
                  <a:srgbClr val="00B050"/>
                </a:solidFill>
              </a:rPr>
              <a:t>// </a:t>
            </a:r>
            <a:r>
              <a:rPr lang="zh-CN" altLang="en-US" sz="2600" dirty="0">
                <a:solidFill>
                  <a:srgbClr val="00B050"/>
                </a:solidFill>
              </a:rPr>
              <a:t>发送静态广播</a:t>
            </a:r>
            <a:endParaRPr lang="zh-CN" altLang="en-US" sz="2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4.3.4  </a:t>
            </a:r>
            <a:r>
              <a:rPr lang="zh-CN" altLang="en-US" dirty="0"/>
              <a:t>定时管理器</a:t>
            </a:r>
            <a:r>
              <a:rPr lang="en-US" altLang="zh-CN" dirty="0" err="1"/>
              <a:t>AlarmManager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658"/>
            <a:ext cx="10295466" cy="5190199"/>
          </a:xfrm>
        </p:spPr>
        <p:txBody>
          <a:bodyPr>
            <a:noAutofit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提供了专门的定时管理器</a:t>
            </a:r>
            <a:r>
              <a:rPr lang="en-US" altLang="zh-CN" dirty="0" err="1"/>
              <a:t>AlarmManager</a:t>
            </a:r>
            <a:r>
              <a:rPr lang="zh-CN" altLang="zh-CN" dirty="0"/>
              <a:t>，它利用系统闹钟定时发送广播</a:t>
            </a:r>
            <a:r>
              <a:rPr lang="zh-CN" altLang="en-US" dirty="0"/>
              <a:t>。</a:t>
            </a:r>
            <a:r>
              <a:rPr lang="zh-CN" altLang="zh-CN" dirty="0"/>
              <a:t>下面是从系统服务中获取闹钟管理器的代码：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zh-CN" sz="2400" dirty="0">
                <a:solidFill>
                  <a:srgbClr val="0070C0"/>
                </a:solidFill>
              </a:rPr>
              <a:t>从系统服务中获取闹钟管理器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AlarmManager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alarmMgr</a:t>
            </a:r>
            <a:r>
              <a:rPr lang="en-US" altLang="zh-CN" sz="2400" dirty="0">
                <a:solidFill>
                  <a:srgbClr val="0070C0"/>
                </a:solidFill>
              </a:rPr>
              <a:t> = (</a:t>
            </a:r>
            <a:r>
              <a:rPr lang="en-US" altLang="zh-CN" sz="2400" dirty="0" err="1">
                <a:solidFill>
                  <a:srgbClr val="0070C0"/>
                </a:solidFill>
              </a:rPr>
              <a:t>AlarmManager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 err="1">
                <a:solidFill>
                  <a:srgbClr val="0070C0"/>
                </a:solidFill>
              </a:rPr>
              <a:t>getSystemService</a:t>
            </a:r>
            <a:r>
              <a:rPr lang="en-US" altLang="zh-CN" sz="2400" dirty="0">
                <a:solidFill>
                  <a:srgbClr val="0070C0"/>
                </a:solidFill>
              </a:rPr>
              <a:t>(ALARM_SERVICE);</a:t>
            </a:r>
            <a:endParaRPr lang="zh-CN" altLang="zh-CN" sz="2400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AlarmManager</a:t>
            </a:r>
            <a:r>
              <a:rPr lang="zh-CN" altLang="zh-CN" dirty="0"/>
              <a:t>的常见方法说明如下。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set</a:t>
            </a:r>
            <a:r>
              <a:rPr lang="zh-CN" altLang="zh-CN" sz="2400" dirty="0">
                <a:solidFill>
                  <a:srgbClr val="0070C0"/>
                </a:solidFill>
              </a:rPr>
              <a:t>：</a:t>
            </a:r>
            <a:r>
              <a:rPr lang="zh-CN" altLang="zh-CN" sz="2400" dirty="0"/>
              <a:t>设置一次性定时器。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setAndAllowWhileIdle</a:t>
            </a:r>
            <a:r>
              <a:rPr lang="zh-CN" altLang="zh-CN" sz="2400" dirty="0">
                <a:solidFill>
                  <a:srgbClr val="0070C0"/>
                </a:solidFill>
              </a:rPr>
              <a:t>：</a:t>
            </a:r>
            <a:r>
              <a:rPr lang="zh-CN" altLang="zh-CN" sz="2400" dirty="0"/>
              <a:t>设置一次性定时器</a:t>
            </a:r>
            <a:r>
              <a:rPr lang="zh-CN" altLang="en-US" sz="2400" dirty="0"/>
              <a:t>，</a:t>
            </a:r>
            <a:r>
              <a:rPr lang="zh-CN" altLang="zh-CN" sz="2400" dirty="0"/>
              <a:t>即使设备处于空闲状态，也会保证执行定时器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setRepeating</a:t>
            </a:r>
            <a:r>
              <a:rPr lang="zh-CN" altLang="zh-CN" sz="2400" dirty="0">
                <a:solidFill>
                  <a:srgbClr val="0070C0"/>
                </a:solidFill>
              </a:rPr>
              <a:t>：</a:t>
            </a:r>
            <a:r>
              <a:rPr lang="zh-CN" altLang="zh-CN" sz="2400" dirty="0"/>
              <a:t>设置重复定时器</a:t>
            </a:r>
            <a:r>
              <a:rPr lang="zh-CN" altLang="en-US" sz="2400" dirty="0"/>
              <a:t>，但系统</a:t>
            </a:r>
            <a:r>
              <a:rPr lang="zh-CN" altLang="zh-CN" sz="2400" dirty="0"/>
              <a:t>不保证按时发送广播。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cancel</a:t>
            </a:r>
            <a:r>
              <a:rPr lang="zh-CN" altLang="zh-CN" sz="2400" dirty="0">
                <a:solidFill>
                  <a:srgbClr val="0070C0"/>
                </a:solidFill>
              </a:rPr>
              <a:t>：</a:t>
            </a:r>
            <a:r>
              <a:rPr lang="zh-CN" altLang="zh-CN" sz="2400" dirty="0"/>
              <a:t>取消指定延迟意图的定时器。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延迟意图</a:t>
            </a:r>
            <a:r>
              <a:rPr lang="en-US" altLang="zh-CN" dirty="0" err="1"/>
              <a:t>PendingIntent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定时管理器</a:t>
            </a:r>
            <a:r>
              <a:rPr lang="zh-CN" altLang="en-US" dirty="0"/>
              <a:t>使用了</a:t>
            </a:r>
            <a:r>
              <a:rPr lang="en-US" altLang="zh-CN" dirty="0" err="1">
                <a:solidFill>
                  <a:srgbClr val="FF0000"/>
                </a:solidFill>
              </a:rPr>
              <a:t>PendingIntent</a:t>
            </a:r>
            <a:r>
              <a:rPr lang="zh-CN" altLang="en-US" dirty="0"/>
              <a:t>，它与</a:t>
            </a:r>
            <a:r>
              <a:rPr lang="en-US" altLang="zh-CN" dirty="0"/>
              <a:t>Intent</a:t>
            </a:r>
            <a:r>
              <a:rPr lang="zh-CN" altLang="en-US" dirty="0"/>
              <a:t>之间的</a:t>
            </a:r>
            <a:r>
              <a:rPr lang="zh-CN" altLang="zh-CN" dirty="0"/>
              <a:t>差异主要有下列三点：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代表延迟的意图，它指向的组件不会马上激活；而</a:t>
            </a:r>
            <a:r>
              <a:rPr lang="en-US" altLang="zh-CN" dirty="0"/>
              <a:t>Intent</a:t>
            </a:r>
            <a:r>
              <a:rPr lang="zh-CN" altLang="zh-CN" dirty="0"/>
              <a:t>代表实时的意图，它指向的组件会马上激活。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是一类消息的组合，不但包含目标的</a:t>
            </a:r>
            <a:r>
              <a:rPr lang="en-US" altLang="zh-CN" dirty="0"/>
              <a:t>Intent</a:t>
            </a:r>
            <a:r>
              <a:rPr lang="zh-CN" altLang="zh-CN" dirty="0"/>
              <a:t>对象，还包含请求代码、请求方式等信息。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PendingIntent</a:t>
            </a:r>
            <a:r>
              <a:rPr lang="zh-CN" altLang="zh-CN" dirty="0"/>
              <a:t>对象在创建之时便已知晓将要用于活动还是广播。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如何收发系统的闹钟广播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27220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定义定时器的广播接收器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/>
              <a:t>与标准广播类似，都要从</a:t>
            </a:r>
            <a:r>
              <a:rPr lang="en-US" altLang="zh-CN" sz="2400" dirty="0" err="1"/>
              <a:t>BroadcastReceiver</a:t>
            </a:r>
            <a:r>
              <a:rPr lang="zh-CN" altLang="zh-CN" sz="2400" dirty="0"/>
              <a:t>派生新的接收器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开关定时器的广播接收器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/>
              <a:t>参照标准广播，可以在活动页面的</a:t>
            </a:r>
            <a:r>
              <a:rPr lang="en-US" altLang="zh-CN" sz="2400" dirty="0" err="1"/>
              <a:t>onStart</a:t>
            </a:r>
            <a:r>
              <a:rPr lang="zh-CN" altLang="zh-CN" sz="2400" dirty="0"/>
              <a:t>方法中注册接收器，在活动页面的</a:t>
            </a:r>
            <a:r>
              <a:rPr lang="en-US" altLang="zh-CN" sz="2400" dirty="0" err="1"/>
              <a:t>onStop</a:t>
            </a:r>
            <a:r>
              <a:rPr lang="zh-CN" altLang="zh-CN" sz="2400" dirty="0"/>
              <a:t>方法中注销接收器。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设置定时器的播报规则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400" dirty="0"/>
              <a:t>首先从系统服务中获取闹钟管理器，然后调用管理器的</a:t>
            </a:r>
            <a:r>
              <a:rPr lang="en-US" altLang="zh-CN" sz="2400" dirty="0"/>
              <a:t>set***</a:t>
            </a:r>
            <a:r>
              <a:rPr lang="zh-CN" altLang="zh-CN" sz="2400" dirty="0"/>
              <a:t>方法，把事先创建的延迟意图填到播报规则当中。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en-US" dirty="0"/>
              <a:t>操作后台服务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658"/>
            <a:ext cx="9925352" cy="4689456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本节介绍</a:t>
            </a:r>
            <a:r>
              <a:rPr lang="en-US" altLang="zh-CN" sz="2800" dirty="0"/>
              <a:t>Android</a:t>
            </a:r>
            <a:r>
              <a:rPr lang="zh-CN" altLang="zh-CN" sz="2800" dirty="0"/>
              <a:t>四大组件之一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的基本概念和常见用法。包括服务的生命周期及其两种启停方式：普通方式和绑定方式（含立即绑定和延迟绑定），还介绍了如何在活动和服务之间交互数据。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4.4.1  </a:t>
            </a:r>
            <a:r>
              <a:rPr lang="zh-CN" altLang="en-US" sz="2800" dirty="0"/>
              <a:t>服务的启动和停止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4.4.2  </a:t>
            </a:r>
            <a:r>
              <a:rPr lang="zh-CN" altLang="en-US" sz="2800" dirty="0"/>
              <a:t>服务的绑定与解绑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4.4.3  </a:t>
            </a:r>
            <a:r>
              <a:rPr lang="zh-CN" altLang="en-US" sz="2800" dirty="0"/>
              <a:t>活动与服务之间交互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</a:t>
            </a:r>
            <a:r>
              <a:rPr lang="zh-CN" altLang="en-US" dirty="0"/>
              <a:t>服务的启动和停止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服务是在后台默默运行着的</a:t>
            </a:r>
            <a:r>
              <a:rPr lang="en-US" altLang="zh-CN" dirty="0"/>
              <a:t>Android</a:t>
            </a:r>
            <a:r>
              <a:rPr lang="zh-CN" altLang="en-US" dirty="0"/>
              <a:t>组件，它</a:t>
            </a:r>
            <a:r>
              <a:rPr lang="zh-CN" altLang="zh-CN" dirty="0"/>
              <a:t>与生命周期有关的方法说明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onCreate</a:t>
            </a:r>
            <a:r>
              <a:rPr lang="zh-CN" altLang="en-US" dirty="0"/>
              <a:t>：创建服务。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onStart</a:t>
            </a:r>
            <a:r>
              <a:rPr lang="zh-CN" altLang="en-US" dirty="0"/>
              <a:t>：开始服务，</a:t>
            </a:r>
            <a:r>
              <a:rPr lang="en-US" altLang="zh-CN" dirty="0"/>
              <a:t>Android 2.0</a:t>
            </a:r>
            <a:r>
              <a:rPr lang="zh-CN" altLang="en-US" dirty="0"/>
              <a:t>以下版本使用，现已废弃。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onStartCommand</a:t>
            </a:r>
            <a:r>
              <a:rPr lang="zh-CN" altLang="en-US" dirty="0"/>
              <a:t>：开始服务，</a:t>
            </a:r>
            <a:r>
              <a:rPr lang="en-US" altLang="zh-CN" dirty="0"/>
              <a:t>Android 2.0</a:t>
            </a:r>
            <a:r>
              <a:rPr lang="zh-CN" altLang="en-US" dirty="0"/>
              <a:t>及以上版本使用。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onDestroy</a:t>
            </a:r>
            <a:r>
              <a:rPr lang="zh-CN" altLang="en-US" dirty="0"/>
              <a:t>：销毁服务。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onBind</a:t>
            </a:r>
            <a:r>
              <a:rPr lang="zh-CN" altLang="en-US" dirty="0"/>
              <a:t>：绑定服务。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onUnbind</a:t>
            </a:r>
            <a:r>
              <a:rPr lang="zh-CN" altLang="en-US" dirty="0"/>
              <a:t>：解除绑定。返回值为</a:t>
            </a:r>
            <a:r>
              <a:rPr lang="en-US" altLang="zh-CN" dirty="0"/>
              <a:t>true</a:t>
            </a:r>
            <a:r>
              <a:rPr lang="zh-CN" altLang="en-US" dirty="0"/>
              <a:t>表示允许再次绑定，之后再绑定服务时，不会调用</a:t>
            </a:r>
            <a:r>
              <a:rPr lang="en-US" altLang="zh-CN" dirty="0" err="1"/>
              <a:t>onBind</a:t>
            </a:r>
            <a:r>
              <a:rPr lang="zh-CN" altLang="en-US" dirty="0"/>
              <a:t>方法而是调用</a:t>
            </a:r>
            <a:r>
              <a:rPr lang="en-US" altLang="zh-CN" dirty="0" err="1"/>
              <a:t>onRebind</a:t>
            </a:r>
            <a:r>
              <a:rPr lang="zh-CN" altLang="en-US" dirty="0"/>
              <a:t>方法；返回值为</a:t>
            </a:r>
            <a:r>
              <a:rPr lang="en-US" altLang="zh-CN" dirty="0"/>
              <a:t>false</a:t>
            </a:r>
            <a:r>
              <a:rPr lang="zh-CN" altLang="en-US" dirty="0"/>
              <a:t>表示只能绑定一次，不能再次绑定。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/>
              <a:t>onRebind</a:t>
            </a:r>
            <a:r>
              <a:rPr lang="zh-CN" altLang="en-US" dirty="0"/>
              <a:t>：重新绑定。只有上次的</a:t>
            </a:r>
            <a:r>
              <a:rPr lang="en-US" altLang="zh-CN" dirty="0" err="1"/>
              <a:t>onUnbind</a:t>
            </a:r>
            <a:r>
              <a:rPr lang="zh-CN" altLang="en-US" dirty="0"/>
              <a:t>方法返回</a:t>
            </a:r>
            <a:r>
              <a:rPr lang="en-US" altLang="zh-CN" dirty="0"/>
              <a:t>true</a:t>
            </a:r>
            <a:r>
              <a:rPr lang="zh-CN" altLang="en-US" dirty="0"/>
              <a:t>时，再次绑定服务才会调用</a:t>
            </a:r>
            <a:r>
              <a:rPr lang="en-US" altLang="zh-CN" dirty="0" err="1"/>
              <a:t>onRebind</a:t>
            </a:r>
            <a:r>
              <a:rPr lang="zh-CN" altLang="en-US" dirty="0"/>
              <a:t>方法。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服务的普通启停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服务的启停代码示例如下：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// </a:t>
            </a:r>
            <a:r>
              <a:rPr lang="zh-CN" altLang="en-US" dirty="0">
                <a:solidFill>
                  <a:srgbClr val="0070C0"/>
                </a:solidFill>
              </a:rPr>
              <a:t>创建一个通往普通服务的意图</a:t>
            </a:r>
            <a:endParaRPr lang="zh-CN" alt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Intent </a:t>
            </a:r>
            <a:r>
              <a:rPr lang="en-US" altLang="zh-CN" dirty="0" err="1">
                <a:solidFill>
                  <a:srgbClr val="0070C0"/>
                </a:solidFill>
              </a:rPr>
              <a:t>intent</a:t>
            </a:r>
            <a:r>
              <a:rPr lang="en-US" altLang="zh-CN" dirty="0">
                <a:solidFill>
                  <a:srgbClr val="0070C0"/>
                </a:solidFill>
              </a:rPr>
              <a:t> = new Intent(this, </a:t>
            </a:r>
            <a:r>
              <a:rPr lang="en-US" altLang="zh-CN" dirty="0" err="1">
                <a:solidFill>
                  <a:srgbClr val="0070C0"/>
                </a:solidFill>
              </a:rPr>
              <a:t>NormalService.class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startService</a:t>
            </a:r>
            <a:r>
              <a:rPr lang="en-US" altLang="zh-CN" dirty="0">
                <a:solidFill>
                  <a:srgbClr val="0070C0"/>
                </a:solidFill>
              </a:rPr>
              <a:t>(intent);  // </a:t>
            </a:r>
            <a:r>
              <a:rPr lang="zh-CN" altLang="en-US" dirty="0">
                <a:solidFill>
                  <a:srgbClr val="0070C0"/>
                </a:solidFill>
              </a:rPr>
              <a:t>启动指定意图的服务</a:t>
            </a:r>
            <a:endParaRPr lang="zh-CN" alt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en-US" altLang="zh-CN" dirty="0" err="1">
                <a:solidFill>
                  <a:srgbClr val="0070C0"/>
                </a:solidFill>
              </a:rPr>
              <a:t>stopService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mIntent</a:t>
            </a:r>
            <a:r>
              <a:rPr lang="en-US" altLang="zh-CN" dirty="0">
                <a:solidFill>
                  <a:srgbClr val="0070C0"/>
                </a:solidFill>
              </a:rPr>
              <a:t>);  // </a:t>
            </a:r>
            <a:r>
              <a:rPr lang="zh-CN" altLang="en-US" dirty="0">
                <a:solidFill>
                  <a:srgbClr val="0070C0"/>
                </a:solidFill>
              </a:rPr>
              <a:t>停止指定意图的服务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zh-CN" dirty="0"/>
              <a:t>调用</a:t>
            </a:r>
            <a:r>
              <a:rPr lang="en-US" altLang="zh-CN" dirty="0" err="1"/>
              <a:t>startService</a:t>
            </a:r>
            <a:r>
              <a:rPr lang="zh-CN" altLang="zh-CN" dirty="0"/>
              <a:t>方法</a:t>
            </a:r>
            <a:r>
              <a:rPr lang="zh-CN" altLang="en-US" dirty="0"/>
              <a:t>启动服务，此时</a:t>
            </a:r>
            <a:r>
              <a:rPr lang="zh-CN" altLang="zh-CN" dirty="0"/>
              <a:t>依次触发了</a:t>
            </a:r>
            <a:r>
              <a:rPr lang="en-US" altLang="zh-CN" dirty="0" err="1"/>
              <a:t>onCreate</a:t>
            </a:r>
            <a:r>
              <a:rPr lang="zh-CN" altLang="zh-CN" dirty="0"/>
              <a:t>和</a:t>
            </a:r>
            <a:r>
              <a:rPr lang="en-US" altLang="zh-CN" dirty="0" err="1"/>
              <a:t>onStartCommand</a:t>
            </a:r>
            <a:r>
              <a:rPr lang="zh-CN" altLang="zh-CN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调用</a:t>
            </a:r>
            <a:r>
              <a:rPr lang="en-US" altLang="zh-CN" dirty="0" err="1"/>
              <a:t>stopService</a:t>
            </a:r>
            <a:r>
              <a:rPr lang="zh-CN" altLang="zh-CN" dirty="0"/>
              <a:t>方法</a:t>
            </a:r>
            <a:r>
              <a:rPr lang="zh-CN" altLang="en-US" dirty="0"/>
              <a:t>停止服务，此时</a:t>
            </a:r>
            <a:r>
              <a:rPr lang="zh-CN" altLang="zh-CN" dirty="0"/>
              <a:t>触发了</a:t>
            </a:r>
            <a:r>
              <a:rPr lang="en-US" altLang="zh-CN" dirty="0" err="1"/>
              <a:t>onDestroy</a:t>
            </a:r>
            <a:r>
              <a:rPr lang="zh-CN" altLang="zh-CN" dirty="0"/>
              <a:t>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zh-CN" altLang="en-US" dirty="0"/>
              <a:t>服务的绑定与解绑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服务启停除了普通方式，</a:t>
            </a:r>
            <a:r>
              <a:rPr lang="en-US" altLang="zh-CN" dirty="0"/>
              <a:t>Android</a:t>
            </a:r>
            <a:r>
              <a:rPr lang="zh-CN" altLang="zh-CN" dirty="0"/>
              <a:t>还提供了另一种启停方式，也就是绑定服务和解绑服务。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提供了</a:t>
            </a:r>
            <a:r>
              <a:rPr lang="zh-CN" altLang="zh-CN" dirty="0"/>
              <a:t>粘合剂</a:t>
            </a:r>
            <a:r>
              <a:rPr lang="en-US" altLang="zh-CN" dirty="0"/>
              <a:t>Binder</a:t>
            </a:r>
            <a:r>
              <a:rPr lang="zh-CN" altLang="zh-CN" dirty="0"/>
              <a:t>指定服务的绑定关系，同时粘合剂还负责在两个组件或者在两个进程之间交流通信。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private final </a:t>
            </a:r>
            <a:r>
              <a:rPr lang="en-US" altLang="zh-CN" dirty="0" err="1">
                <a:solidFill>
                  <a:srgbClr val="0070C0"/>
                </a:solidFill>
              </a:rPr>
              <a:t>IBinder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mBinder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LocalBinder</a:t>
            </a:r>
            <a:r>
              <a:rPr lang="en-US" altLang="zh-CN" dirty="0">
                <a:solidFill>
                  <a:srgbClr val="0070C0"/>
                </a:solidFill>
              </a:rPr>
              <a:t>();  // </a:t>
            </a:r>
            <a:r>
              <a:rPr lang="zh-CN" altLang="zh-CN" dirty="0">
                <a:solidFill>
                  <a:srgbClr val="0070C0"/>
                </a:solidFill>
              </a:rPr>
              <a:t>创建一个粘合剂对象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// </a:t>
            </a:r>
            <a:r>
              <a:rPr lang="zh-CN" altLang="zh-CN" dirty="0">
                <a:solidFill>
                  <a:srgbClr val="0070C0"/>
                </a:solidFill>
              </a:rPr>
              <a:t>定义一个当前服务的粘合剂，用于将该服务黏到活动页面的进程中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public class </a:t>
            </a:r>
            <a:r>
              <a:rPr lang="en-US" altLang="zh-CN" dirty="0" err="1">
                <a:solidFill>
                  <a:srgbClr val="0070C0"/>
                </a:solidFill>
              </a:rPr>
              <a:t>LocalBinder</a:t>
            </a:r>
            <a:r>
              <a:rPr lang="en-US" altLang="zh-CN" dirty="0">
                <a:solidFill>
                  <a:srgbClr val="0070C0"/>
                </a:solidFill>
              </a:rPr>
              <a:t> extends Binder {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public </a:t>
            </a:r>
            <a:r>
              <a:rPr lang="en-US" altLang="zh-CN" dirty="0" err="1">
                <a:solidFill>
                  <a:srgbClr val="0070C0"/>
                </a:solidFill>
              </a:rPr>
              <a:t>BindImmediateService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getService</a:t>
            </a:r>
            <a:r>
              <a:rPr lang="en-US" altLang="zh-CN" dirty="0">
                <a:solidFill>
                  <a:srgbClr val="0070C0"/>
                </a:solidFill>
              </a:rPr>
              <a:t>() {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return </a:t>
            </a:r>
            <a:r>
              <a:rPr lang="en-US" altLang="zh-CN" dirty="0" err="1">
                <a:solidFill>
                  <a:srgbClr val="0070C0"/>
                </a:solidFill>
              </a:rPr>
              <a:t>BindImmediateService.this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}</a:t>
            </a:r>
            <a:endParaRPr lang="zh-CN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立即绑定服务与解绑服务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操作步骤如下：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定义一个</a:t>
            </a:r>
            <a:r>
              <a:rPr lang="en-US" altLang="zh-CN" dirty="0" err="1"/>
              <a:t>ServiceConnection</a:t>
            </a:r>
            <a:r>
              <a:rPr lang="zh-CN" altLang="zh-CN" dirty="0"/>
              <a:t>的服务连接对象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方法绑定服务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方法时先后触发了</a:t>
            </a:r>
            <a:r>
              <a:rPr lang="en-US" altLang="zh-CN" dirty="0" err="1"/>
              <a:t>onCreate</a:t>
            </a:r>
            <a:r>
              <a:rPr lang="zh-CN" altLang="zh-CN" dirty="0"/>
              <a:t>和</a:t>
            </a:r>
            <a:r>
              <a:rPr lang="en-US" altLang="zh-CN" dirty="0" err="1"/>
              <a:t>onBind</a:t>
            </a:r>
            <a:r>
              <a:rPr lang="zh-CN" altLang="zh-CN" dirty="0"/>
              <a:t>，也就是创建服务后紧接着绑定服务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绑定之后再择机调用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方法解绑服务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方法时先后触发了</a:t>
            </a:r>
            <a:r>
              <a:rPr lang="en-US" altLang="zh-CN" dirty="0" err="1"/>
              <a:t>onUnbind</a:t>
            </a:r>
            <a:r>
              <a:rPr lang="zh-CN" altLang="zh-CN" dirty="0"/>
              <a:t>和</a:t>
            </a:r>
            <a:r>
              <a:rPr lang="en-US" altLang="zh-CN" dirty="0" err="1"/>
              <a:t>onDestroy</a:t>
            </a:r>
            <a:r>
              <a:rPr lang="zh-CN" altLang="zh-CN" dirty="0"/>
              <a:t>，也就是解绑服务后紧接着销毁服务。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延迟绑定服务与解绑服务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定义一个</a:t>
            </a:r>
            <a:r>
              <a:rPr lang="en-US" altLang="zh-CN" dirty="0" err="1"/>
              <a:t>ServiceConnection</a:t>
            </a:r>
            <a:r>
              <a:rPr lang="zh-CN" altLang="zh-CN" dirty="0"/>
              <a:t>的服务连接对象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绑定服务的后续操作步骤如下：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</a:t>
            </a:r>
            <a:r>
              <a:rPr lang="en-US" altLang="zh-CN" dirty="0" err="1"/>
              <a:t>startService</a:t>
            </a:r>
            <a:r>
              <a:rPr lang="zh-CN" altLang="zh-CN" dirty="0"/>
              <a:t>方法启动服务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）调用</a:t>
            </a:r>
            <a:r>
              <a:rPr lang="en-US" altLang="zh-CN" dirty="0" err="1"/>
              <a:t>bindService</a:t>
            </a:r>
            <a:r>
              <a:rPr lang="zh-CN" altLang="zh-CN" dirty="0"/>
              <a:t>方法绑定已存在的服务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解绑服务的后续操作步骤如下：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）调用</a:t>
            </a:r>
            <a:r>
              <a:rPr lang="en-US" altLang="zh-CN" dirty="0" err="1"/>
              <a:t>unbindService</a:t>
            </a:r>
            <a:r>
              <a:rPr lang="zh-CN" altLang="zh-CN" dirty="0"/>
              <a:t>方法解绑服务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）调用</a:t>
            </a:r>
            <a:r>
              <a:rPr lang="en-US" altLang="zh-CN" dirty="0" err="1"/>
              <a:t>stopService</a:t>
            </a:r>
            <a:r>
              <a:rPr lang="zh-CN" altLang="zh-CN" dirty="0"/>
              <a:t>方法停止服务</a:t>
            </a:r>
            <a:r>
              <a:rPr lang="zh-CN" altLang="en-US" dirty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 </a:t>
            </a:r>
            <a:r>
              <a:rPr lang="zh-CN" altLang="en-US" dirty="0"/>
              <a:t>启停活动页面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8826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本节介绍了如何正确地启动和停止活动页面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4.1.1  Activity</a:t>
            </a:r>
            <a:r>
              <a:rPr lang="zh-CN" altLang="en-US" sz="2800" dirty="0"/>
              <a:t>的启动和结束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4.1.2  Activity</a:t>
            </a:r>
            <a:r>
              <a:rPr lang="zh-CN" altLang="en-US" sz="2800" dirty="0"/>
              <a:t>的生命周期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4.1.3  Activity</a:t>
            </a:r>
            <a:r>
              <a:rPr lang="zh-CN" altLang="en-US" sz="2800" dirty="0"/>
              <a:t>的启动模式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 </a:t>
            </a:r>
            <a:r>
              <a:rPr lang="zh-CN" altLang="en-US" dirty="0"/>
              <a:t>活动与服务之间交互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若想及时获取服务的运行情况，活动就得主动打探消息，此时需要有个信使承担消息传输的任务，这个信使便是绑定方式用到的服务粘合剂</a:t>
            </a:r>
            <a:r>
              <a:rPr lang="en-US" altLang="zh-CN" dirty="0" err="1"/>
              <a:t>IBinder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服务代码的</a:t>
            </a:r>
            <a:r>
              <a:rPr lang="en-US" altLang="zh-CN" dirty="0" err="1"/>
              <a:t>onBind</a:t>
            </a:r>
            <a:r>
              <a:rPr lang="zh-CN" altLang="zh-CN" dirty="0"/>
              <a:t>方法，它的返回值类型正是</a:t>
            </a:r>
            <a:r>
              <a:rPr lang="en-US" altLang="zh-CN" dirty="0" err="1"/>
              <a:t>IBinder</a:t>
            </a:r>
            <a:r>
              <a:rPr lang="zh-CN" altLang="zh-CN" dirty="0"/>
              <a:t>，表示绑定成功后会返回服务的粘合剂对象。只要活动代码想办法拿到服务的粘合剂对象，就能通过粘合剂与服务进行数据交互。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718524" cy="5306104"/>
          </a:xfrm>
        </p:spPr>
        <p:txBody>
          <a:bodyPr>
            <a:normAutofit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Android</a:t>
            </a:r>
            <a:r>
              <a:rPr lang="zh-CN" altLang="zh-CN" dirty="0"/>
              <a:t>三大常用组件：活动组件</a:t>
            </a:r>
            <a:r>
              <a:rPr lang="en-US" altLang="zh-CN" dirty="0"/>
              <a:t>Activity</a:t>
            </a:r>
            <a:r>
              <a:rPr lang="zh-CN" altLang="zh-CN" dirty="0"/>
              <a:t>、广播组件</a:t>
            </a:r>
            <a:r>
              <a:rPr lang="en-US" altLang="zh-CN" dirty="0"/>
              <a:t>Broadcast</a:t>
            </a:r>
            <a:r>
              <a:rPr lang="zh-CN" altLang="zh-CN" dirty="0"/>
              <a:t>、服务组件</a:t>
            </a:r>
            <a:r>
              <a:rPr lang="en-US" altLang="zh-CN" dirty="0"/>
              <a:t>Service</a:t>
            </a:r>
            <a:r>
              <a:rPr lang="zh-CN" altLang="zh-CN" dirty="0"/>
              <a:t>的常见用法</a:t>
            </a:r>
            <a:r>
              <a:rPr lang="zh-CN" altLang="en-US" dirty="0"/>
              <a:t>。</a:t>
            </a:r>
            <a:r>
              <a:rPr lang="zh-CN" altLang="zh-CN" dirty="0"/>
              <a:t>包括：</a:t>
            </a:r>
            <a:endParaRPr lang="en-US" altLang="zh-CN" dirty="0"/>
          </a:p>
          <a:p>
            <a:r>
              <a:rPr lang="zh-CN" altLang="zh-CN" dirty="0"/>
              <a:t>启停活动页面（</a:t>
            </a:r>
            <a:r>
              <a:rPr lang="en-US" altLang="zh-CN" dirty="0"/>
              <a:t>Activity</a:t>
            </a:r>
            <a:r>
              <a:rPr lang="zh-CN" altLang="zh-CN" dirty="0"/>
              <a:t>的启动和结束、</a:t>
            </a:r>
            <a:r>
              <a:rPr lang="en-US" altLang="zh-CN" dirty="0"/>
              <a:t>Activity</a:t>
            </a:r>
            <a:r>
              <a:rPr lang="zh-CN" altLang="zh-CN" dirty="0"/>
              <a:t>的生命周期、</a:t>
            </a:r>
            <a:r>
              <a:rPr lang="en-US" altLang="zh-CN" dirty="0"/>
              <a:t>Activity</a:t>
            </a:r>
            <a:r>
              <a:rPr lang="zh-CN" altLang="zh-CN" dirty="0"/>
              <a:t>的启动模式）</a:t>
            </a:r>
            <a:endParaRPr lang="en-US" altLang="zh-CN" dirty="0"/>
          </a:p>
          <a:p>
            <a:r>
              <a:rPr lang="zh-CN" altLang="zh-CN" dirty="0"/>
              <a:t>在活动之间传递消息（显式</a:t>
            </a:r>
            <a:r>
              <a:rPr lang="en-US" altLang="zh-CN" dirty="0"/>
              <a:t>Intent</a:t>
            </a:r>
            <a:r>
              <a:rPr lang="zh-CN" altLang="zh-CN" dirty="0"/>
              <a:t>和隐式</a:t>
            </a:r>
            <a:r>
              <a:rPr lang="en-US" altLang="zh-CN" dirty="0"/>
              <a:t>Intent</a:t>
            </a:r>
            <a:r>
              <a:rPr lang="zh-CN" altLang="zh-CN" dirty="0"/>
              <a:t>、普通的活动数据交互、改进后的活动数据交互）</a:t>
            </a:r>
            <a:endParaRPr lang="en-US" altLang="zh-CN" dirty="0"/>
          </a:p>
          <a:p>
            <a:r>
              <a:rPr lang="zh-CN" altLang="zh-CN" dirty="0"/>
              <a:t>收发应用广播（收发标准广播、收发有序广播、收发静态广播、定时管理器</a:t>
            </a:r>
            <a:r>
              <a:rPr lang="en-US" altLang="zh-CN" dirty="0" err="1"/>
              <a:t>AlarmManager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操作后台服务（服务的启动和停止、服务的绑定与解绑、活动与服务之间交互）。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）理解活动的生命周期过程，并学会正确启动和结束活动。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）理解意图的组成结构，并利用意图在活动之间传递消息。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）了解广播的应用场景，并学会正确收发应用广播。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）了解服务的生命周期，并学会服务的两种启停方式（普通方式、绑定方式）。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习题（自己动手练习）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577009" cy="4667685"/>
          </a:xfrm>
        </p:spPr>
        <p:txBody>
          <a:bodyPr>
            <a:noAutofit/>
          </a:bodyPr>
          <a:lstStyle/>
          <a:p>
            <a:r>
              <a:rPr lang="zh-CN" altLang="zh-CN" dirty="0"/>
              <a:t>请上机实验下列三项练习：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．创建两个活动页面，分别模拟注册页面和完成页面，先从注册页面跳到完成页面，但是在完成页面按返回键，不能回到注册页面（因为注册成功之后无需重新注册）。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．创建两个活动页面，从</a:t>
            </a:r>
            <a:r>
              <a:rPr lang="en-US" altLang="zh-CN" dirty="0"/>
              <a:t>A</a:t>
            </a:r>
            <a:r>
              <a:rPr lang="zh-CN" altLang="zh-CN" dirty="0"/>
              <a:t>页面携带请求数据跳到</a:t>
            </a:r>
            <a:r>
              <a:rPr lang="en-US" altLang="zh-CN" dirty="0"/>
              <a:t>B</a:t>
            </a:r>
            <a:r>
              <a:rPr lang="zh-CN" altLang="zh-CN" dirty="0"/>
              <a:t>页面，</a:t>
            </a:r>
            <a:r>
              <a:rPr lang="en-US" altLang="zh-CN" dirty="0"/>
              <a:t>B</a:t>
            </a:r>
            <a:r>
              <a:rPr lang="zh-CN" altLang="zh-CN" dirty="0"/>
              <a:t>页面应当展示</a:t>
            </a:r>
            <a:r>
              <a:rPr lang="en-US" altLang="zh-CN" dirty="0"/>
              <a:t>A</a:t>
            </a:r>
            <a:r>
              <a:rPr lang="zh-CN" altLang="zh-CN" dirty="0"/>
              <a:t>页面传来的信息；然后</a:t>
            </a:r>
            <a:r>
              <a:rPr lang="en-US" altLang="zh-CN" dirty="0"/>
              <a:t>B</a:t>
            </a:r>
            <a:r>
              <a:rPr lang="zh-CN" altLang="zh-CN" dirty="0"/>
              <a:t>页面向</a:t>
            </a:r>
            <a:r>
              <a:rPr lang="en-US" altLang="zh-CN" dirty="0"/>
              <a:t>A</a:t>
            </a:r>
            <a:r>
              <a:rPr lang="zh-CN" altLang="zh-CN" dirty="0"/>
              <a:t>页面返回应答数据，</a:t>
            </a:r>
            <a:r>
              <a:rPr lang="en-US" altLang="zh-CN" dirty="0"/>
              <a:t>A</a:t>
            </a:r>
            <a:r>
              <a:rPr lang="zh-CN" altLang="zh-CN" dirty="0"/>
              <a:t>页面也要展示</a:t>
            </a:r>
            <a:r>
              <a:rPr lang="en-US" altLang="zh-CN" dirty="0"/>
              <a:t>B</a:t>
            </a:r>
            <a:r>
              <a:rPr lang="zh-CN" altLang="zh-CN" dirty="0"/>
              <a:t>页面返回的信息。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．通过设置不同的优先级，实现有序广播的正确收发；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4.1.1  Activity</a:t>
            </a:r>
            <a:r>
              <a:rPr lang="zh-CN" altLang="en-US" dirty="0"/>
              <a:t>的启动和结束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658"/>
            <a:ext cx="9914466" cy="4547942"/>
          </a:xfrm>
        </p:spPr>
        <p:txBody>
          <a:bodyPr/>
          <a:lstStyle/>
          <a:p>
            <a:r>
              <a:rPr lang="zh-CN" altLang="zh-CN" sz="2800" dirty="0"/>
              <a:t>从当前页面跳到新页面，</a:t>
            </a:r>
            <a:r>
              <a:rPr lang="zh-CN" altLang="en-US" sz="2800" dirty="0"/>
              <a:t>跳转代码如下：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</a:rPr>
              <a:t>startActivity</a:t>
            </a:r>
            <a:r>
              <a:rPr lang="en-US" altLang="zh-CN" sz="2800" dirty="0">
                <a:solidFill>
                  <a:srgbClr val="0070C0"/>
                </a:solidFill>
              </a:rPr>
              <a:t>(new Intent(</a:t>
            </a:r>
            <a:r>
              <a:rPr lang="zh-CN" altLang="zh-CN" sz="2800" dirty="0">
                <a:solidFill>
                  <a:srgbClr val="0070C0"/>
                </a:solidFill>
              </a:rPr>
              <a:t>源页面</a:t>
            </a:r>
            <a:r>
              <a:rPr lang="en-US" altLang="zh-CN" sz="2800" dirty="0">
                <a:solidFill>
                  <a:srgbClr val="0070C0"/>
                </a:solidFill>
              </a:rPr>
              <a:t>.this, </a:t>
            </a:r>
            <a:r>
              <a:rPr lang="zh-CN" altLang="zh-CN" sz="2800" dirty="0">
                <a:solidFill>
                  <a:srgbClr val="0070C0"/>
                </a:solidFill>
              </a:rPr>
              <a:t>目标页面</a:t>
            </a:r>
            <a:r>
              <a:rPr lang="en-US" altLang="zh-CN" sz="2800" dirty="0">
                <a:solidFill>
                  <a:srgbClr val="0070C0"/>
                </a:solidFill>
              </a:rPr>
              <a:t>.class));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/>
              <a:t>当不会引起歧义时，可简化为：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 </a:t>
            </a:r>
            <a:r>
              <a:rPr lang="en-US" altLang="zh-CN" sz="2800" dirty="0" err="1">
                <a:solidFill>
                  <a:srgbClr val="0070C0"/>
                </a:solidFill>
              </a:rPr>
              <a:t>startActivity</a:t>
            </a:r>
            <a:r>
              <a:rPr lang="en-US" altLang="zh-CN" sz="2800" dirty="0">
                <a:solidFill>
                  <a:srgbClr val="0070C0"/>
                </a:solidFill>
              </a:rPr>
              <a:t>(new Intent(this, </a:t>
            </a:r>
            <a:r>
              <a:rPr lang="zh-CN" altLang="zh-CN" sz="2800" dirty="0">
                <a:solidFill>
                  <a:srgbClr val="0070C0"/>
                </a:solidFill>
              </a:rPr>
              <a:t>目标页面</a:t>
            </a:r>
            <a:r>
              <a:rPr lang="en-US" altLang="zh-CN" sz="2800" dirty="0">
                <a:solidFill>
                  <a:srgbClr val="0070C0"/>
                </a:solidFill>
              </a:rPr>
              <a:t>.class));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/>
              <a:t>从</a:t>
            </a:r>
            <a:r>
              <a:rPr lang="zh-CN" altLang="zh-CN" sz="2800" dirty="0"/>
              <a:t>当前页面</a:t>
            </a:r>
            <a:r>
              <a:rPr lang="zh-CN" altLang="en-US" sz="2800" dirty="0"/>
              <a:t>回到上一个页面，</a:t>
            </a:r>
            <a:r>
              <a:rPr lang="zh-CN" altLang="zh-CN" sz="2800" dirty="0"/>
              <a:t>相当于关闭当前页面，</a:t>
            </a:r>
            <a:r>
              <a:rPr lang="zh-CN" altLang="en-US" sz="2800" dirty="0"/>
              <a:t>返回代码如下：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 finish();  // </a:t>
            </a:r>
            <a:r>
              <a:rPr lang="zh-CN" altLang="zh-CN" sz="2800" dirty="0">
                <a:solidFill>
                  <a:srgbClr val="0070C0"/>
                </a:solidFill>
              </a:rPr>
              <a:t>结束当前的活动页面</a:t>
            </a:r>
            <a:endParaRPr lang="zh-CN" altLang="zh-CN" sz="28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 Activity</a:t>
            </a:r>
            <a:r>
              <a:rPr lang="zh-CN" altLang="en-US" dirty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658"/>
            <a:ext cx="9381066" cy="4994256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下面是</a:t>
            </a:r>
            <a:r>
              <a:rPr lang="en-US" altLang="zh-CN" dirty="0"/>
              <a:t>Activity</a:t>
            </a:r>
            <a:r>
              <a:rPr lang="zh-CN" altLang="zh-CN" dirty="0"/>
              <a:t>与生命周期有关的方法</a:t>
            </a:r>
            <a:r>
              <a:rPr lang="zh-CN" altLang="en-US" dirty="0"/>
              <a:t>：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onCreate</a:t>
            </a:r>
            <a:r>
              <a:rPr lang="zh-CN" altLang="zh-CN" sz="2600" dirty="0"/>
              <a:t>：创建</a:t>
            </a:r>
            <a:r>
              <a:rPr lang="zh-CN" altLang="en-US" sz="2600" dirty="0"/>
              <a:t>活动</a:t>
            </a:r>
            <a:r>
              <a:rPr lang="zh-CN" altLang="zh-CN" sz="2600" dirty="0"/>
              <a:t>。把页面布局加载进内存，进入了初始状态。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onStart</a:t>
            </a:r>
            <a:r>
              <a:rPr lang="zh-CN" altLang="zh-CN" sz="2600" dirty="0"/>
              <a:t>：开始</a:t>
            </a:r>
            <a:r>
              <a:rPr lang="zh-CN" altLang="en-US" sz="2600" dirty="0"/>
              <a:t>活动</a:t>
            </a:r>
            <a:r>
              <a:rPr lang="zh-CN" altLang="zh-CN" sz="2600" dirty="0"/>
              <a:t>。把活动页面显示在屏幕上，进入了就绪状态。</a:t>
            </a:r>
            <a:r>
              <a:rPr lang="en-US" altLang="zh-CN" sz="2600" dirty="0" err="1">
                <a:solidFill>
                  <a:srgbClr val="0070C0"/>
                </a:solidFill>
              </a:rPr>
              <a:t>onResume</a:t>
            </a:r>
            <a:r>
              <a:rPr lang="zh-CN" altLang="zh-CN" sz="2600" dirty="0"/>
              <a:t>：恢复</a:t>
            </a:r>
            <a:r>
              <a:rPr lang="zh-CN" altLang="en-US" sz="2600" dirty="0"/>
              <a:t>活动</a:t>
            </a:r>
            <a:r>
              <a:rPr lang="zh-CN" altLang="zh-CN" sz="2600" dirty="0"/>
              <a:t>。活动页面进入活跃状态，能够与用户正常交互，例如允许响应用户的点击动作、允许用户输入文字等等。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onPause</a:t>
            </a:r>
            <a:r>
              <a:rPr lang="zh-CN" altLang="zh-CN" sz="2600" dirty="0"/>
              <a:t>：暂停</a:t>
            </a:r>
            <a:r>
              <a:rPr lang="zh-CN" altLang="en-US" sz="2600" dirty="0"/>
              <a:t>活动</a:t>
            </a:r>
            <a:r>
              <a:rPr lang="zh-CN" altLang="zh-CN" sz="2600" dirty="0"/>
              <a:t>。页面进入暂停状态，无法与用户正常交互。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onStop</a:t>
            </a:r>
            <a:r>
              <a:rPr lang="zh-CN" altLang="zh-CN" sz="2600" dirty="0"/>
              <a:t>：停止</a:t>
            </a:r>
            <a:r>
              <a:rPr lang="zh-CN" altLang="en-US" sz="2600" dirty="0"/>
              <a:t>活动</a:t>
            </a:r>
            <a:r>
              <a:rPr lang="zh-CN" altLang="zh-CN" sz="2600" dirty="0"/>
              <a:t>。页面将不在屏幕上显示。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onDestroy</a:t>
            </a:r>
            <a:r>
              <a:rPr lang="zh-CN" altLang="zh-CN" sz="2600" dirty="0"/>
              <a:t>：销毁</a:t>
            </a:r>
            <a:r>
              <a:rPr lang="zh-CN" altLang="en-US" sz="2600" dirty="0"/>
              <a:t>活动</a:t>
            </a:r>
            <a:r>
              <a:rPr lang="zh-CN" altLang="zh-CN" sz="2600" dirty="0"/>
              <a:t>。回收活动占用的系统资源，把页面从内存中清除。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onRestart</a:t>
            </a:r>
            <a:r>
              <a:rPr lang="zh-CN" altLang="zh-CN" sz="2600" dirty="0"/>
              <a:t>：重启</a:t>
            </a:r>
            <a:r>
              <a:rPr lang="zh-CN" altLang="en-US" sz="2600" dirty="0"/>
              <a:t>活动</a:t>
            </a:r>
            <a:r>
              <a:rPr lang="zh-CN" altLang="zh-CN" sz="2600" dirty="0"/>
              <a:t>。重新加载内存中的页面数据。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onNewIntent</a:t>
            </a:r>
            <a:r>
              <a:rPr lang="zh-CN" altLang="zh-CN" sz="2600" dirty="0"/>
              <a:t>：重用已有的活动实例。</a:t>
            </a:r>
            <a:endParaRPr lang="zh-CN" altLang="zh-CN" sz="2600" dirty="0"/>
          </a:p>
          <a:p>
            <a:pPr marL="457200" lvl="1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各状态之间的切换过程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057" y="1107831"/>
            <a:ext cx="8596668" cy="3880773"/>
          </a:xfrm>
        </p:spPr>
        <p:txBody>
          <a:bodyPr/>
          <a:lstStyle/>
          <a:p>
            <a:r>
              <a:rPr lang="zh-CN" altLang="zh-CN" dirty="0"/>
              <a:t>打开新页面的方法调用顺序为</a:t>
            </a:r>
            <a:r>
              <a:rPr lang="en-US" altLang="zh-CN" dirty="0" err="1">
                <a:solidFill>
                  <a:srgbClr val="0070C0"/>
                </a:solidFill>
              </a:rPr>
              <a:t>onCreate</a:t>
            </a:r>
            <a:r>
              <a:rPr lang="zh-CN" altLang="zh-CN" dirty="0">
                <a:solidFill>
                  <a:srgbClr val="0070C0"/>
                </a:solidFill>
              </a:rPr>
              <a:t>→</a:t>
            </a:r>
            <a:r>
              <a:rPr lang="en-US" altLang="zh-CN" dirty="0" err="1">
                <a:solidFill>
                  <a:srgbClr val="0070C0"/>
                </a:solidFill>
              </a:rPr>
              <a:t>onStart</a:t>
            </a:r>
            <a:r>
              <a:rPr lang="zh-CN" altLang="zh-CN" dirty="0">
                <a:solidFill>
                  <a:srgbClr val="0070C0"/>
                </a:solidFill>
              </a:rPr>
              <a:t>→</a:t>
            </a:r>
            <a:r>
              <a:rPr lang="en-US" altLang="zh-CN" dirty="0" err="1">
                <a:solidFill>
                  <a:srgbClr val="0070C0"/>
                </a:solidFill>
              </a:rPr>
              <a:t>onResume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zh-CN" dirty="0"/>
              <a:t>关闭旧页面的方法调用顺序为</a:t>
            </a:r>
            <a:r>
              <a:rPr lang="en-US" altLang="zh-CN" dirty="0" err="1">
                <a:solidFill>
                  <a:srgbClr val="0070C0"/>
                </a:solidFill>
              </a:rPr>
              <a:t>onPause</a:t>
            </a:r>
            <a:r>
              <a:rPr lang="zh-CN" altLang="zh-CN" dirty="0">
                <a:solidFill>
                  <a:srgbClr val="0070C0"/>
                </a:solidFill>
              </a:rPr>
              <a:t>→</a:t>
            </a:r>
            <a:r>
              <a:rPr lang="en-US" altLang="zh-CN" dirty="0" err="1">
                <a:solidFill>
                  <a:srgbClr val="0070C0"/>
                </a:solidFill>
              </a:rPr>
              <a:t>onStop</a:t>
            </a:r>
            <a:r>
              <a:rPr lang="zh-CN" altLang="zh-CN" dirty="0">
                <a:solidFill>
                  <a:srgbClr val="0070C0"/>
                </a:solidFill>
              </a:rPr>
              <a:t>→</a:t>
            </a:r>
            <a:r>
              <a:rPr lang="en-US" altLang="zh-CN" dirty="0" err="1">
                <a:solidFill>
                  <a:srgbClr val="0070C0"/>
                </a:solidFill>
              </a:rPr>
              <a:t>onDestroy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30" y="3429000"/>
            <a:ext cx="849745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各状态之间的切换过程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活动跳转时候的生命周期变迁如下图所示：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4" y="2310247"/>
            <a:ext cx="9566625" cy="36551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 Activity</a:t>
            </a:r>
            <a:r>
              <a:rPr lang="zh-CN" altLang="en-US" dirty="0"/>
              <a:t>的启动模式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395658"/>
            <a:ext cx="9424609" cy="3880773"/>
          </a:xfrm>
        </p:spPr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App</a:t>
            </a:r>
            <a:r>
              <a:rPr lang="zh-CN" altLang="zh-CN" dirty="0"/>
              <a:t>先后打开两个活动，此时活动栈的变动情况如</a:t>
            </a:r>
            <a:r>
              <a:rPr lang="zh-CN" altLang="en-US" dirty="0"/>
              <a:t>下图</a:t>
            </a:r>
            <a:r>
              <a:rPr lang="zh-CN" altLang="zh-CN" dirty="0"/>
              <a:t>所示。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0" y="2575672"/>
            <a:ext cx="8264600" cy="20894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NzViN2NmZGM0ZWQzNzZlYTM5MDRlMjA1NTNhNm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0</TotalTime>
  <Words>9878</Words>
  <Application>WPS 演示</Application>
  <PresentationFormat>宽屏</PresentationFormat>
  <Paragraphs>546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Wingdings 2</vt:lpstr>
      <vt:lpstr>Wingdings 3</vt:lpstr>
      <vt:lpstr>Arial</vt:lpstr>
      <vt:lpstr>方正姚体</vt:lpstr>
      <vt:lpstr>Trebuchet MS</vt:lpstr>
      <vt:lpstr>微软雅黑</vt:lpstr>
      <vt:lpstr>Arial Unicode MS</vt:lpstr>
      <vt:lpstr>华文新魏</vt:lpstr>
      <vt:lpstr>等线</vt:lpstr>
      <vt:lpstr>open sans</vt:lpstr>
      <vt:lpstr>Segoe Print</vt:lpstr>
      <vt:lpstr>Calibri</vt:lpstr>
      <vt:lpstr>Times New Roman</vt:lpstr>
      <vt:lpstr>Calibri Light</vt:lpstr>
      <vt:lpstr>HDOfficeLightV0</vt:lpstr>
      <vt:lpstr>平面</vt:lpstr>
      <vt:lpstr>第4章  常用组件</vt:lpstr>
      <vt:lpstr>本章简介</vt:lpstr>
      <vt:lpstr>本章目录</vt:lpstr>
      <vt:lpstr>4.1  启停活动页面</vt:lpstr>
      <vt:lpstr>4.1.1  Activity的启动和结束</vt:lpstr>
      <vt:lpstr>4.1.2  Activity的生命周期</vt:lpstr>
      <vt:lpstr>各状态之间的切换过程</vt:lpstr>
      <vt:lpstr>各状态之间的切换过程</vt:lpstr>
      <vt:lpstr>4.1.3  Activity的启动模式</vt:lpstr>
      <vt:lpstr>4.1.3  Activity的启动模式</vt:lpstr>
      <vt:lpstr>在配置文件中指定启动模式</vt:lpstr>
      <vt:lpstr>在代码里面设置启动标志</vt:lpstr>
      <vt:lpstr>4.2  在活动之间传递消息</vt:lpstr>
      <vt:lpstr>4.2.1  显式Intent和隐式Intent</vt:lpstr>
      <vt:lpstr>Intent的组成部分</vt:lpstr>
      <vt:lpstr>显式Intent</vt:lpstr>
      <vt:lpstr>显式Intent</vt:lpstr>
      <vt:lpstr>隐式Intent</vt:lpstr>
      <vt:lpstr>4.2.2  普通的活动数据交互</vt:lpstr>
      <vt:lpstr>在代码中发送消息包裹</vt:lpstr>
      <vt:lpstr>在代码中接收消息包裹</vt:lpstr>
      <vt:lpstr>向上一个Activity返回数据</vt:lpstr>
      <vt:lpstr>4.2.3  改进后的活动数据交互</vt:lpstr>
      <vt:lpstr>4.3  收发应用广播</vt:lpstr>
      <vt:lpstr>4.3.1  收发标准广播</vt:lpstr>
      <vt:lpstr>如何收发标准广播</vt:lpstr>
      <vt:lpstr>4.3.2  收发有序广播</vt:lpstr>
      <vt:lpstr>如何收发有序广播</vt:lpstr>
      <vt:lpstr>4.3.3  收发静态广播</vt:lpstr>
      <vt:lpstr>如何发送静态广播</vt:lpstr>
      <vt:lpstr>4.3.4  定时管理器AlarmManager</vt:lpstr>
      <vt:lpstr>延迟意图PendingIntent</vt:lpstr>
      <vt:lpstr>如何收发系统的闹钟广播</vt:lpstr>
      <vt:lpstr>4.4  操作后台服务</vt:lpstr>
      <vt:lpstr>4.4.1  服务的启动和停止</vt:lpstr>
      <vt:lpstr>服务的普通启停</vt:lpstr>
      <vt:lpstr>4.4.2  服务的绑定与解绑</vt:lpstr>
      <vt:lpstr>立即绑定服务与解绑服务</vt:lpstr>
      <vt:lpstr>延迟绑定服务与解绑服务</vt:lpstr>
      <vt:lpstr>4.4.3  活动与服务之间交互</vt:lpstr>
      <vt:lpstr>4.5  小结</vt:lpstr>
      <vt:lpstr>本章的学成目标</vt:lpstr>
      <vt:lpstr>习题（自己动手练习）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许立成</cp:lastModifiedBy>
  <cp:revision>112</cp:revision>
  <dcterms:created xsi:type="dcterms:W3CDTF">2020-09-05T11:15:00Z</dcterms:created>
  <dcterms:modified xsi:type="dcterms:W3CDTF">2023-09-28T00:11:51Z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7F383B9B269F4B20B2A49722139F0548_12</vt:lpwstr>
  </property>
  <property fmtid="{D5CDD505-2E9C-101B-9397-08002B2CF9AE}" pid="3" name="KSOProductBuildVer">
    <vt:lpwstr>2052-12.1.0.15374</vt:lpwstr>
  </property>
</Properties>
</file>