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0" r:id="rId7"/>
    <p:sldId id="261" r:id="rId9"/>
    <p:sldId id="287" r:id="rId10"/>
    <p:sldId id="288" r:id="rId11"/>
    <p:sldId id="262" r:id="rId12"/>
    <p:sldId id="289" r:id="rId13"/>
    <p:sldId id="290" r:id="rId14"/>
    <p:sldId id="291" r:id="rId15"/>
    <p:sldId id="263" r:id="rId16"/>
    <p:sldId id="292" r:id="rId17"/>
    <p:sldId id="293" r:id="rId18"/>
    <p:sldId id="264" r:id="rId19"/>
    <p:sldId id="265" r:id="rId20"/>
    <p:sldId id="294" r:id="rId21"/>
    <p:sldId id="295" r:id="rId22"/>
    <p:sldId id="296" r:id="rId23"/>
    <p:sldId id="266" r:id="rId24"/>
    <p:sldId id="297" r:id="rId25"/>
    <p:sldId id="301" r:id="rId26"/>
    <p:sldId id="267" r:id="rId27"/>
    <p:sldId id="299" r:id="rId28"/>
    <p:sldId id="300" r:id="rId29"/>
    <p:sldId id="268" r:id="rId30"/>
    <p:sldId id="269" r:id="rId31"/>
    <p:sldId id="302" r:id="rId32"/>
    <p:sldId id="303" r:id="rId33"/>
    <p:sldId id="304" r:id="rId34"/>
    <p:sldId id="333" r:id="rId35"/>
    <p:sldId id="270" r:id="rId36"/>
    <p:sldId id="305" r:id="rId37"/>
    <p:sldId id="306" r:id="rId38"/>
    <p:sldId id="271" r:id="rId39"/>
    <p:sldId id="307" r:id="rId40"/>
    <p:sldId id="308" r:id="rId41"/>
    <p:sldId id="272" r:id="rId42"/>
    <p:sldId id="286" r:id="rId43"/>
    <p:sldId id="309" r:id="rId44"/>
    <p:sldId id="285" r:id="rId45"/>
    <p:sldId id="310" r:id="rId46"/>
    <p:sldId id="284" r:id="rId47"/>
    <p:sldId id="311" r:id="rId48"/>
    <p:sldId id="283" r:id="rId49"/>
    <p:sldId id="282" r:id="rId50"/>
    <p:sldId id="312" r:id="rId51"/>
    <p:sldId id="313" r:id="rId52"/>
    <p:sldId id="281" r:id="rId53"/>
    <p:sldId id="314" r:id="rId54"/>
    <p:sldId id="280" r:id="rId55"/>
    <p:sldId id="279" r:id="rId56"/>
  </p:sldIdLst>
  <p:sldSz cx="12192000" cy="6858000"/>
  <p:notesSz cx="6858000" cy="9144000"/>
  <p:custDataLst>
    <p:tags r:id="rId6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0350" autoAdjust="0"/>
  </p:normalViewPr>
  <p:slideViewPr>
    <p:cSldViewPr snapToGrid="0">
      <p:cViewPr>
        <p:scale>
          <a:sx n="66" d="100"/>
          <a:sy n="66" d="100"/>
        </p:scale>
        <p:origin x="1301" y="120"/>
      </p:cViewPr>
      <p:guideLst/>
    </p:cSldViewPr>
  </p:slideViewPr>
  <p:outlineViewPr>
    <p:cViewPr>
      <p:scale>
        <a:sx n="33" d="100"/>
        <a:sy n="33" d="100"/>
      </p:scale>
      <p:origin x="0" y="-75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0" Type="http://schemas.openxmlformats.org/officeDocument/2006/relationships/tags" Target="tags/tag1.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1B4CF2-9975-4CE3-BA73-8EBD827292E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A4EBF-94C6-4313-A4F9-E798E2E1938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4D4D4D"/>
                </a:solidFill>
                <a:effectLst/>
                <a:latin typeface="-apple-system"/>
              </a:rPr>
              <a:t>android</a:t>
            </a:r>
            <a:r>
              <a:rPr lang="zh-CN" altLang="en-US" b="0" i="0" dirty="0">
                <a:solidFill>
                  <a:srgbClr val="4D4D4D"/>
                </a:solidFill>
                <a:effectLst/>
                <a:latin typeface="-apple-system"/>
              </a:rPr>
              <a:t>控件</a:t>
            </a:r>
            <a:r>
              <a:rPr lang="en-US" altLang="zh-CN" b="0" i="0" dirty="0">
                <a:solidFill>
                  <a:srgbClr val="4D4D4D"/>
                </a:solidFill>
                <a:effectLst/>
                <a:latin typeface="-apple-system"/>
              </a:rPr>
              <a:t>button</a:t>
            </a:r>
            <a:r>
              <a:rPr lang="zh-CN" altLang="en-US" b="0" i="0" dirty="0">
                <a:solidFill>
                  <a:srgbClr val="4D4D4D"/>
                </a:solidFill>
                <a:effectLst/>
                <a:latin typeface="-apple-system"/>
              </a:rPr>
              <a:t>，</a:t>
            </a:r>
            <a:r>
              <a:rPr lang="en-US" altLang="zh-CN" b="0" i="0" dirty="0" err="1">
                <a:solidFill>
                  <a:srgbClr val="4D4D4D"/>
                </a:solidFill>
                <a:effectLst/>
                <a:latin typeface="-apple-system"/>
              </a:rPr>
              <a:t>TextView</a:t>
            </a:r>
            <a:r>
              <a:rPr lang="zh-CN" altLang="en-US" b="0" i="0" dirty="0">
                <a:solidFill>
                  <a:srgbClr val="4D4D4D"/>
                </a:solidFill>
                <a:effectLst/>
                <a:latin typeface="-apple-system"/>
              </a:rPr>
              <a:t>，</a:t>
            </a:r>
            <a:r>
              <a:rPr lang="en-US" altLang="zh-CN" b="0" i="0" dirty="0" err="1">
                <a:solidFill>
                  <a:srgbClr val="4D4D4D"/>
                </a:solidFill>
                <a:effectLst/>
                <a:latin typeface="-apple-system"/>
              </a:rPr>
              <a:t>imageview</a:t>
            </a:r>
            <a:r>
              <a:rPr lang="zh-CN" altLang="en-US" b="0" i="0" dirty="0">
                <a:solidFill>
                  <a:srgbClr val="4D4D4D"/>
                </a:solidFill>
                <a:effectLst/>
                <a:latin typeface="-apple-system"/>
              </a:rPr>
              <a:t>等可以设置四周显示一个图片（</a:t>
            </a:r>
            <a:r>
              <a:rPr lang="en-US" altLang="zh-CN" b="0" i="0" dirty="0">
                <a:solidFill>
                  <a:srgbClr val="4D4D4D"/>
                </a:solidFill>
                <a:effectLst/>
                <a:latin typeface="-apple-system"/>
              </a:rPr>
              <a:t>drawable</a:t>
            </a:r>
            <a:r>
              <a:rPr lang="zh-CN" altLang="en-US" b="0" i="0" dirty="0">
                <a:solidFill>
                  <a:srgbClr val="4D4D4D"/>
                </a:solidFill>
                <a:effectLst/>
                <a:latin typeface="-apple-system"/>
              </a:rPr>
              <a:t>）；</a:t>
            </a:r>
            <a:endParaRPr lang="zh-CN" altLang="en-US" b="0" i="0" dirty="0">
              <a:solidFill>
                <a:srgbClr val="4D4D4D"/>
              </a:solidFill>
              <a:effectLst/>
              <a:latin typeface="-apple-system"/>
            </a:endParaRPr>
          </a:p>
          <a:p>
            <a:pPr algn="l"/>
            <a:r>
              <a:rPr lang="zh-CN" altLang="en-US" b="0" i="0" dirty="0">
                <a:solidFill>
                  <a:srgbClr val="4D4D4D"/>
                </a:solidFill>
                <a:effectLst/>
                <a:latin typeface="-apple-system"/>
              </a:rPr>
              <a:t>最简单的方法就是在</a:t>
            </a:r>
            <a:r>
              <a:rPr lang="en-US" altLang="zh-CN" b="0" i="0" dirty="0">
                <a:solidFill>
                  <a:srgbClr val="4D4D4D"/>
                </a:solidFill>
                <a:effectLst/>
                <a:latin typeface="-apple-system"/>
              </a:rPr>
              <a:t>xml</a:t>
            </a:r>
            <a:r>
              <a:rPr lang="zh-CN" altLang="en-US" b="0" i="0" dirty="0">
                <a:solidFill>
                  <a:srgbClr val="4D4D4D"/>
                </a:solidFill>
                <a:effectLst/>
                <a:latin typeface="-apple-system"/>
              </a:rPr>
              <a:t>里设置属性</a:t>
            </a:r>
            <a:r>
              <a:rPr lang="en-US" altLang="zh-CN" b="0" i="0" dirty="0" err="1">
                <a:solidFill>
                  <a:srgbClr val="4D4D4D"/>
                </a:solidFill>
                <a:effectLst/>
                <a:latin typeface="-apple-system"/>
              </a:rPr>
              <a:t>drawableLeft</a:t>
            </a:r>
            <a:r>
              <a:rPr lang="zh-CN" altLang="en-US" b="0" i="0" dirty="0">
                <a:solidFill>
                  <a:srgbClr val="4D4D4D"/>
                </a:solidFill>
                <a:effectLst/>
                <a:latin typeface="-apple-system"/>
              </a:rPr>
              <a:t>，</a:t>
            </a:r>
            <a:r>
              <a:rPr lang="en-US" altLang="zh-CN" b="0" i="0" dirty="0" err="1">
                <a:solidFill>
                  <a:srgbClr val="4D4D4D"/>
                </a:solidFill>
                <a:effectLst/>
                <a:latin typeface="-apple-system"/>
              </a:rPr>
              <a:t>drawableTop</a:t>
            </a:r>
            <a:r>
              <a:rPr lang="zh-CN" altLang="en-US" b="0" i="0" dirty="0">
                <a:solidFill>
                  <a:srgbClr val="4D4D4D"/>
                </a:solidFill>
                <a:effectLst/>
                <a:latin typeface="-apple-system"/>
              </a:rPr>
              <a:t>，</a:t>
            </a:r>
            <a:r>
              <a:rPr lang="en-US" altLang="zh-CN" b="0" i="0" dirty="0" err="1">
                <a:solidFill>
                  <a:srgbClr val="4D4D4D"/>
                </a:solidFill>
                <a:effectLst/>
                <a:latin typeface="-apple-system"/>
              </a:rPr>
              <a:t>drawableRight</a:t>
            </a:r>
            <a:r>
              <a:rPr lang="zh-CN" altLang="en-US" b="0" i="0" dirty="0">
                <a:solidFill>
                  <a:srgbClr val="4D4D4D"/>
                </a:solidFill>
                <a:effectLst/>
                <a:latin typeface="-apple-system"/>
              </a:rPr>
              <a:t>，</a:t>
            </a:r>
            <a:r>
              <a:rPr lang="en-US" altLang="zh-CN" b="0" i="0" dirty="0" err="1">
                <a:solidFill>
                  <a:srgbClr val="4D4D4D"/>
                </a:solidFill>
                <a:effectLst/>
                <a:latin typeface="-apple-system"/>
              </a:rPr>
              <a:t>drawableBottom</a:t>
            </a:r>
            <a:r>
              <a:rPr lang="en-US" altLang="zh-CN" b="0" i="0" dirty="0">
                <a:solidFill>
                  <a:srgbClr val="4D4D4D"/>
                </a:solidFill>
                <a:effectLst/>
                <a:latin typeface="-apple-system"/>
              </a:rPr>
              <a:t> </a:t>
            </a:r>
            <a:r>
              <a:rPr lang="zh-CN" altLang="en-US" b="0" i="0" dirty="0">
                <a:solidFill>
                  <a:srgbClr val="4D4D4D"/>
                </a:solidFill>
                <a:effectLst/>
                <a:latin typeface="-apple-system"/>
              </a:rPr>
              <a:t>里来设置图片，一般是透明的比较好，</a:t>
            </a:r>
            <a:endParaRPr lang="zh-CN" altLang="en-US" b="0" i="0" dirty="0">
              <a:solidFill>
                <a:srgbClr val="4D4D4D"/>
              </a:solidFill>
              <a:effectLst/>
              <a:latin typeface="-apple-system"/>
            </a:endParaRPr>
          </a:p>
          <a:p>
            <a:pPr algn="l"/>
            <a:r>
              <a:rPr lang="zh-CN" altLang="en-US" b="0" i="0" dirty="0">
                <a:solidFill>
                  <a:srgbClr val="4D4D4D"/>
                </a:solidFill>
                <a:effectLst/>
                <a:latin typeface="-apple-system"/>
              </a:rPr>
              <a:t>背景图片来做点击效果。</a:t>
            </a:r>
            <a:endParaRPr lang="zh-CN" altLang="en-US" b="0" i="0" dirty="0">
              <a:solidFill>
                <a:srgbClr val="4D4D4D"/>
              </a:solidFill>
              <a:effectLst/>
              <a:latin typeface="-apple-system"/>
            </a:endParaRPr>
          </a:p>
          <a:p>
            <a:pPr algn="l"/>
            <a:r>
              <a:rPr lang="zh-CN" altLang="en-US" b="0" i="0" dirty="0">
                <a:solidFill>
                  <a:srgbClr val="4D4D4D"/>
                </a:solidFill>
                <a:effectLst/>
                <a:latin typeface="-apple-system"/>
              </a:rPr>
              <a:t>但有时需求是要动态更换图片，可以参考下面的方法：</a:t>
            </a:r>
            <a:endParaRPr lang="zh-CN" altLang="en-US" b="0" i="0" dirty="0">
              <a:solidFill>
                <a:srgbClr val="4D4D4D"/>
              </a:solidFill>
              <a:effectLst/>
              <a:latin typeface="-apple-system"/>
            </a:endParaRPr>
          </a:p>
          <a:p>
            <a:pPr algn="l"/>
            <a:r>
              <a:rPr lang="en-US" altLang="zh-CN" b="0" i="0" dirty="0" err="1">
                <a:solidFill>
                  <a:srgbClr val="4D4D4D"/>
                </a:solidFill>
                <a:effectLst/>
                <a:latin typeface="-apple-system"/>
              </a:rPr>
              <a:t>setCompoundDrawables</a:t>
            </a:r>
            <a:r>
              <a:rPr lang="en-US" altLang="zh-CN" b="0" i="0" dirty="0">
                <a:solidFill>
                  <a:srgbClr val="4D4D4D"/>
                </a:solidFill>
                <a:effectLst/>
                <a:latin typeface="-apple-system"/>
              </a:rPr>
              <a:t>(left, top, right, bottom)</a:t>
            </a:r>
            <a:r>
              <a:rPr lang="zh-CN" altLang="en-US" b="0" i="0" dirty="0">
                <a:solidFill>
                  <a:srgbClr val="4D4D4D"/>
                </a:solidFill>
                <a:effectLst/>
                <a:latin typeface="-apple-system"/>
              </a:rPr>
              <a:t>；</a:t>
            </a:r>
            <a:br>
              <a:rPr lang="zh-CN" altLang="en-US" b="0" i="0" dirty="0">
                <a:solidFill>
                  <a:srgbClr val="4D4D4D"/>
                </a:solidFill>
                <a:effectLst/>
                <a:latin typeface="-apple-system"/>
              </a:rPr>
            </a:br>
            <a:r>
              <a:rPr lang="en-US" altLang="zh-CN" b="0" i="0" dirty="0" err="1">
                <a:solidFill>
                  <a:srgbClr val="4D4D4D"/>
                </a:solidFill>
                <a:effectLst/>
                <a:latin typeface="-apple-system"/>
              </a:rPr>
              <a:t>setCompoundDrawablesWithIntrinsicBounds</a:t>
            </a:r>
            <a:r>
              <a:rPr lang="en-US" altLang="zh-CN" b="0" i="0" dirty="0">
                <a:solidFill>
                  <a:srgbClr val="4D4D4D"/>
                </a:solidFill>
                <a:effectLst/>
                <a:latin typeface="-apple-system"/>
              </a:rPr>
              <a:t>(left, top, right, bottom)</a:t>
            </a:r>
            <a:br>
              <a:rPr lang="en-US" altLang="zh-CN" b="0" i="0" dirty="0">
                <a:solidFill>
                  <a:srgbClr val="4D4D4D"/>
                </a:solidFill>
                <a:effectLst/>
                <a:latin typeface="-apple-system"/>
              </a:rPr>
            </a:br>
            <a:r>
              <a:rPr lang="zh-CN" altLang="en-US" b="0" i="0" dirty="0">
                <a:solidFill>
                  <a:srgbClr val="4D4D4D"/>
                </a:solidFill>
                <a:effectLst/>
                <a:latin typeface="-apple-system"/>
              </a:rPr>
              <a:t>意思是设置</a:t>
            </a:r>
            <a:r>
              <a:rPr lang="en-US" altLang="zh-CN" b="0" i="0" dirty="0">
                <a:solidFill>
                  <a:srgbClr val="4D4D4D"/>
                </a:solidFill>
                <a:effectLst/>
                <a:latin typeface="-apple-system"/>
              </a:rPr>
              <a:t>Drawable</a:t>
            </a:r>
            <a:r>
              <a:rPr lang="zh-CN" altLang="en-US" b="0" i="0" dirty="0">
                <a:solidFill>
                  <a:srgbClr val="4D4D4D"/>
                </a:solidFill>
                <a:effectLst/>
                <a:latin typeface="-apple-system"/>
              </a:rPr>
              <a:t>显示在</a:t>
            </a:r>
            <a:r>
              <a:rPr lang="en-US" altLang="zh-CN" b="0" i="0" dirty="0">
                <a:solidFill>
                  <a:srgbClr val="4D4D4D"/>
                </a:solidFill>
                <a:effectLst/>
                <a:latin typeface="-apple-system"/>
              </a:rPr>
              <a:t>text</a:t>
            </a:r>
            <a:r>
              <a:rPr lang="zh-CN" altLang="en-US" b="0" i="0" dirty="0">
                <a:solidFill>
                  <a:srgbClr val="4D4D4D"/>
                </a:solidFill>
                <a:effectLst/>
                <a:latin typeface="-apple-system"/>
              </a:rPr>
              <a:t>的左、上、右、下位置。</a:t>
            </a:r>
            <a:endParaRPr lang="zh-CN" altLang="en-US" b="0" i="0" dirty="0">
              <a:solidFill>
                <a:srgbClr val="4D4D4D"/>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8BAA4EBF-94C6-4313-A4F9-E798E2E1938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AA4EBF-94C6-4313-A4F9-E798E2E1938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BAA4EBF-94C6-4313-A4F9-E798E2E1938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    &lt;Button</a:t>
            </a:r>
            <a:endParaRPr lang="zh-CN" altLang="en-US"/>
          </a:p>
          <a:p>
            <a:r>
              <a:rPr lang="zh-CN" altLang="en-US"/>
              <a:t>        android:layout_width="wrap_content"</a:t>
            </a:r>
            <a:endParaRPr lang="zh-CN" altLang="en-US"/>
          </a:p>
          <a:p>
            <a:r>
              <a:rPr lang="zh-CN" altLang="en-US"/>
              <a:t>        android:layout_height="wrap_content"</a:t>
            </a:r>
            <a:endParaRPr lang="zh-CN" altLang="en-US"/>
          </a:p>
          <a:p>
            <a:r>
              <a:rPr lang="zh-CN" altLang="en-US"/>
              <a:t>        android:layout_gravity="center"</a:t>
            </a:r>
            <a:endParaRPr lang="zh-CN" altLang="en-US"/>
          </a:p>
          <a:p>
            <a:r>
              <a:rPr lang="zh-CN" altLang="en-US"/>
              <a:t>        android:layout_marginTop="5dp"</a:t>
            </a:r>
            <a:endParaRPr lang="zh-CN" altLang="en-US"/>
          </a:p>
          <a:p>
            <a:r>
              <a:rPr lang="zh-CN" altLang="en-US"/>
              <a:t>        android:paddingLeft="8dp"</a:t>
            </a:r>
            <a:endParaRPr lang="zh-CN" altLang="en-US"/>
          </a:p>
          <a:p>
            <a:r>
              <a:rPr lang="zh-CN" altLang="en-US"/>
              <a:t>        android:paddingRight="8dp"</a:t>
            </a:r>
            <a:endParaRPr lang="zh-CN" altLang="en-US"/>
          </a:p>
          <a:p>
            <a:r>
              <a:rPr lang="zh-CN" altLang="en-US"/>
              <a:t>        android:background="@drawable/btn_nine_selector"</a:t>
            </a:r>
            <a:endParaRPr lang="zh-CN" altLang="en-US"/>
          </a:p>
          <a:p>
            <a:r>
              <a:rPr lang="zh-CN" altLang="en-US"/>
              <a:t>        android:text="定制样式的按钮"</a:t>
            </a:r>
            <a:endParaRPr lang="zh-CN" altLang="en-US"/>
          </a:p>
          <a:p>
            <a:r>
              <a:rPr lang="zh-CN" altLang="en-US"/>
              <a:t>        android:textColor="@color/black"</a:t>
            </a:r>
            <a:endParaRPr lang="zh-CN" altLang="en-US"/>
          </a:p>
          <a:p>
            <a:r>
              <a:rPr lang="zh-CN" altLang="en-US"/>
              <a:t>        android:textSize="17sp" /&gt;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ABFB46C-7165-4F61-9B16-75F5645FAD34}" type="slidenum">
              <a:rPr lang="zh-CN" altLang="en-US" smtClean="0"/>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FB46C-7165-4F61-9B16-75F5645FAD34}" type="slidenum">
              <a:rPr lang="zh-CN" altLang="en-US" smtClean="0"/>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99294" y="225182"/>
            <a:ext cx="9997660" cy="72524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707658" y="1329854"/>
            <a:ext cx="10089296" cy="4490653"/>
          </a:xfrm>
        </p:spPr>
        <p:txBody>
          <a:bodyPr/>
          <a:lstStyle>
            <a:lvl1pPr>
              <a:defRPr sz="2400"/>
            </a:lvl1pPr>
            <a:lvl2pPr>
              <a:defRPr sz="2000"/>
            </a:lvl2pPr>
            <a:lvl3pPr>
              <a:defRPr sz="1800"/>
            </a:lvl3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638300" y="118869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525343" y="2998800"/>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ABFB46C-7165-4F61-9B16-75F5645FAD3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9A4A7F67-FFCB-4E44-9F91-AC3B8D09B528}"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ABFB46C-7165-4F61-9B16-75F5645FAD3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A4A7F67-FFCB-4E44-9F91-AC3B8D09B528}" type="datetimeFigureOut">
              <a:rPr lang="zh-CN" altLang="en-US" smtClean="0"/>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ABFB46C-7165-4F61-9B16-75F5645FA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jpeg"/><Relationship Id="rId1" Type="http://schemas.openxmlformats.org/officeDocument/2006/relationships/image" Target="../media/image2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96982" y="1298542"/>
            <a:ext cx="8915399" cy="2262781"/>
          </a:xfrm>
        </p:spPr>
        <p:txBody>
          <a:bodyPr/>
          <a:lstStyle/>
          <a:p>
            <a:r>
              <a:rPr lang="zh-CN" altLang="en-US" dirty="0"/>
              <a:t>第</a:t>
            </a:r>
            <a:r>
              <a:rPr lang="en-US" altLang="zh-CN" dirty="0"/>
              <a:t>5</a:t>
            </a:r>
            <a:r>
              <a:rPr lang="zh-CN" altLang="en-US" dirty="0"/>
              <a:t>章  中级控件</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点九图片的实现原理</a:t>
            </a:r>
            <a:endParaRPr lang="zh-CN" altLang="en-US" dirty="0"/>
          </a:p>
        </p:txBody>
      </p:sp>
      <p:sp>
        <p:nvSpPr>
          <p:cNvPr id="3" name="内容占位符 2"/>
          <p:cNvSpPr>
            <a:spLocks noGrp="1"/>
          </p:cNvSpPr>
          <p:nvPr>
            <p:ph idx="1"/>
          </p:nvPr>
        </p:nvSpPr>
        <p:spPr/>
        <p:txBody>
          <a:bodyPr/>
          <a:lstStyle/>
          <a:p>
            <a:r>
              <a:rPr lang="zh-CN" altLang="zh-CN" dirty="0"/>
              <a:t>点九图片的扩展名是</a:t>
            </a:r>
            <a:r>
              <a:rPr lang="en-US" altLang="zh-CN" dirty="0" err="1">
                <a:solidFill>
                  <a:srgbClr val="0070C0"/>
                </a:solidFill>
              </a:rPr>
              <a:t>png</a:t>
            </a:r>
            <a:r>
              <a:rPr lang="zh-CN" altLang="zh-CN" dirty="0"/>
              <a:t>，文件名后面常带有“</a:t>
            </a:r>
            <a:r>
              <a:rPr lang="en-US" altLang="zh-CN" dirty="0"/>
              <a:t>.9</a:t>
            </a:r>
            <a:r>
              <a:rPr lang="zh-CN" altLang="zh-CN" dirty="0"/>
              <a:t>”字样。因为该图片划分了</a:t>
            </a:r>
            <a:r>
              <a:rPr lang="en-US" altLang="zh-CN" dirty="0"/>
              <a:t>3</a:t>
            </a:r>
            <a:r>
              <a:rPr lang="zh-CN" altLang="zh-CN" dirty="0"/>
              <a:t>×</a:t>
            </a:r>
            <a:r>
              <a:rPr lang="en-US" altLang="zh-CN" dirty="0"/>
              <a:t>3</a:t>
            </a:r>
            <a:r>
              <a:rPr lang="zh-CN" altLang="zh-CN" dirty="0"/>
              <a:t>的九宫格区域，所以得名点九图片，也叫</a:t>
            </a:r>
            <a:r>
              <a:rPr lang="zh-CN" altLang="zh-CN" dirty="0">
                <a:solidFill>
                  <a:srgbClr val="0070C0"/>
                </a:solidFill>
              </a:rPr>
              <a:t>九宫格图片</a:t>
            </a:r>
            <a:r>
              <a:rPr lang="zh-CN" altLang="zh-CN" dirty="0"/>
              <a:t>。</a:t>
            </a:r>
            <a:endParaRPr lang="en-US" altLang="zh-CN" dirty="0"/>
          </a:p>
          <a:p>
            <a:endParaRPr lang="en-US" altLang="zh-CN" dirty="0"/>
          </a:p>
          <a:p>
            <a:r>
              <a:rPr lang="zh-CN" altLang="en-US" dirty="0"/>
              <a:t>在</a:t>
            </a:r>
            <a:r>
              <a:rPr lang="zh-CN" altLang="zh-CN" dirty="0"/>
              <a:t>拉伸点九图片时，只</a:t>
            </a:r>
            <a:r>
              <a:rPr lang="zh-CN" altLang="zh-CN" dirty="0">
                <a:solidFill>
                  <a:srgbClr val="0070C0"/>
                </a:solidFill>
              </a:rPr>
              <a:t>拉伸</a:t>
            </a:r>
            <a:r>
              <a:rPr lang="zh-CN" altLang="zh-CN" dirty="0"/>
              <a:t>内部区域，不拉伸边缘线条。</a:t>
            </a:r>
            <a:endParaRPr lang="en-US" altLang="zh-CN" dirty="0"/>
          </a:p>
          <a:p>
            <a:endParaRPr lang="en-US" altLang="zh-CN" dirty="0"/>
          </a:p>
          <a:p>
            <a:r>
              <a:rPr lang="zh-CN" altLang="en-US" dirty="0"/>
              <a:t>在</a:t>
            </a:r>
            <a:r>
              <a:rPr lang="en-US" altLang="zh-CN" dirty="0"/>
              <a:t>Android Studio</a:t>
            </a:r>
            <a:r>
              <a:rPr lang="zh-CN" altLang="en-US" dirty="0"/>
              <a:t>中右击某张图片，并在</a:t>
            </a:r>
            <a:r>
              <a:rPr lang="zh-CN" altLang="zh-CN" dirty="0"/>
              <a:t>右键菜单</a:t>
            </a:r>
            <a:r>
              <a:rPr lang="zh-CN" altLang="en-US" dirty="0"/>
              <a:t>中选择</a:t>
            </a:r>
            <a:r>
              <a:rPr lang="zh-CN" altLang="zh-CN" dirty="0"/>
              <a:t>“</a:t>
            </a:r>
            <a:r>
              <a:rPr lang="en-US" altLang="zh-CN" dirty="0"/>
              <a:t>Create 9-Patch files</a:t>
            </a:r>
            <a:r>
              <a:rPr lang="zh-CN" altLang="zh-CN" dirty="0"/>
              <a:t>”</a:t>
            </a:r>
            <a:r>
              <a:rPr lang="zh-CN" altLang="en-US" dirty="0"/>
              <a:t>，接着</a:t>
            </a:r>
            <a:r>
              <a:rPr lang="zh-CN" altLang="zh-CN" dirty="0"/>
              <a:t>单击</a:t>
            </a:r>
            <a:r>
              <a:rPr lang="en-US" altLang="zh-CN" dirty="0"/>
              <a:t>OK</a:t>
            </a:r>
            <a:r>
              <a:rPr lang="zh-CN" altLang="zh-CN" dirty="0"/>
              <a:t>按钮</a:t>
            </a:r>
            <a:r>
              <a:rPr lang="zh-CN" altLang="en-US" dirty="0"/>
              <a:t>即可</a:t>
            </a:r>
            <a:r>
              <a:rPr lang="zh-CN" altLang="en-US" dirty="0">
                <a:solidFill>
                  <a:srgbClr val="0070C0"/>
                </a:solidFill>
              </a:rPr>
              <a:t>自动生成</a:t>
            </a:r>
            <a:r>
              <a:rPr lang="zh-CN" altLang="zh-CN" dirty="0">
                <a:solidFill>
                  <a:srgbClr val="0070C0"/>
                </a:solidFill>
              </a:rPr>
              <a:t>点九图片</a:t>
            </a:r>
            <a:r>
              <a:rPr lang="zh-CN" altLang="en-US" dirty="0"/>
              <a: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九宫格图片的制作窗口</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00897" y="1485807"/>
            <a:ext cx="6467475" cy="5162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九宫格图片的四边涵义</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557338"/>
            <a:ext cx="4714875" cy="1905000"/>
          </a:xfr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925" y="1557337"/>
            <a:ext cx="5190153" cy="1804427"/>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81" y="4316786"/>
            <a:ext cx="5476875" cy="1714500"/>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25" y="4316785"/>
            <a:ext cx="5429250" cy="1666875"/>
          </a:xfrm>
          <a:prstGeom prst="rect">
            <a:avLst/>
          </a:prstGeom>
        </p:spPr>
      </p:pic>
      <p:sp>
        <p:nvSpPr>
          <p:cNvPr id="8" name="文本框 7"/>
          <p:cNvSpPr txBox="1"/>
          <p:nvPr/>
        </p:nvSpPr>
        <p:spPr>
          <a:xfrm>
            <a:off x="1945060" y="3625549"/>
            <a:ext cx="2501154" cy="646331"/>
          </a:xfrm>
          <a:prstGeom prst="rect">
            <a:avLst/>
          </a:prstGeom>
          <a:noFill/>
        </p:spPr>
        <p:txBody>
          <a:bodyPr wrap="square" rtlCol="0">
            <a:spAutoFit/>
          </a:bodyPr>
          <a:lstStyle/>
          <a:p>
            <a:r>
              <a:rPr lang="zh-CN" altLang="zh-CN" dirty="0"/>
              <a:t>点九图片上边的边缘线</a:t>
            </a:r>
            <a:r>
              <a:rPr lang="zh-CN" altLang="en-US" dirty="0"/>
              <a:t>，指定水平方向拉伸区域</a:t>
            </a:r>
            <a:endParaRPr lang="zh-CN" altLang="en-US" dirty="0"/>
          </a:p>
        </p:txBody>
      </p:sp>
      <p:sp>
        <p:nvSpPr>
          <p:cNvPr id="9" name="文本框 8"/>
          <p:cNvSpPr txBox="1"/>
          <p:nvPr/>
        </p:nvSpPr>
        <p:spPr>
          <a:xfrm>
            <a:off x="7979906" y="3476806"/>
            <a:ext cx="2510119" cy="646331"/>
          </a:xfrm>
          <a:prstGeom prst="rect">
            <a:avLst/>
          </a:prstGeom>
          <a:noFill/>
        </p:spPr>
        <p:txBody>
          <a:bodyPr wrap="square" rtlCol="0">
            <a:spAutoFit/>
          </a:bodyPr>
          <a:lstStyle/>
          <a:p>
            <a:r>
              <a:rPr lang="zh-CN" altLang="zh-CN" dirty="0"/>
              <a:t>点九图片左边的边缘线</a:t>
            </a:r>
            <a:r>
              <a:rPr lang="zh-CN" altLang="en-US" dirty="0"/>
              <a:t>，指定垂直方向拉伸区域</a:t>
            </a:r>
            <a:endParaRPr lang="zh-CN" altLang="en-US" dirty="0"/>
          </a:p>
        </p:txBody>
      </p:sp>
      <p:sp>
        <p:nvSpPr>
          <p:cNvPr id="10" name="文本框 9"/>
          <p:cNvSpPr txBox="1"/>
          <p:nvPr/>
        </p:nvSpPr>
        <p:spPr>
          <a:xfrm>
            <a:off x="1778090" y="6115862"/>
            <a:ext cx="2539256" cy="646331"/>
          </a:xfrm>
          <a:prstGeom prst="rect">
            <a:avLst/>
          </a:prstGeom>
          <a:noFill/>
        </p:spPr>
        <p:txBody>
          <a:bodyPr wrap="square" rtlCol="0">
            <a:spAutoFit/>
          </a:bodyPr>
          <a:lstStyle/>
          <a:p>
            <a:r>
              <a:rPr lang="zh-CN" altLang="zh-CN" dirty="0"/>
              <a:t>点九图片下边的边缘线</a:t>
            </a:r>
            <a:r>
              <a:rPr lang="zh-CN" altLang="en-US" dirty="0"/>
              <a:t>，文字左右边界</a:t>
            </a:r>
            <a:endParaRPr lang="zh-CN" altLang="en-US" dirty="0"/>
          </a:p>
        </p:txBody>
      </p:sp>
      <p:sp>
        <p:nvSpPr>
          <p:cNvPr id="11" name="文本框 10"/>
          <p:cNvSpPr txBox="1"/>
          <p:nvPr/>
        </p:nvSpPr>
        <p:spPr>
          <a:xfrm>
            <a:off x="7717490" y="6177308"/>
            <a:ext cx="2510120" cy="646331"/>
          </a:xfrm>
          <a:prstGeom prst="rect">
            <a:avLst/>
          </a:prstGeom>
          <a:noFill/>
        </p:spPr>
        <p:txBody>
          <a:bodyPr wrap="square" rtlCol="0">
            <a:spAutoFit/>
          </a:bodyPr>
          <a:lstStyle/>
          <a:p>
            <a:r>
              <a:rPr lang="zh-CN" altLang="zh-CN" dirty="0"/>
              <a:t>点九图片右边的边缘线</a:t>
            </a:r>
            <a:r>
              <a:rPr lang="zh-CN" altLang="en-US" dirty="0"/>
              <a:t>，文字上下边界</a:t>
            </a:r>
            <a:endParaRPr lang="zh-CN"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5.1.4  </a:t>
            </a:r>
            <a:r>
              <a:rPr lang="zh-CN" altLang="en-US" dirty="0"/>
              <a:t>状态列表图形</a:t>
            </a:r>
            <a:endParaRPr lang="zh-CN" altLang="en-US" dirty="0"/>
          </a:p>
        </p:txBody>
      </p:sp>
      <p:sp>
        <p:nvSpPr>
          <p:cNvPr id="3" name="内容占位符 2"/>
          <p:cNvSpPr>
            <a:spLocks noGrp="1"/>
          </p:cNvSpPr>
          <p:nvPr>
            <p:ph idx="1"/>
          </p:nvPr>
        </p:nvSpPr>
        <p:spPr>
          <a:xfrm>
            <a:off x="707390" y="1329690"/>
            <a:ext cx="10943590" cy="4995545"/>
          </a:xfrm>
        </p:spPr>
        <p:txBody>
          <a:bodyPr>
            <a:normAutofit/>
          </a:bodyPr>
          <a:lstStyle/>
          <a:p>
            <a:r>
              <a:rPr lang="en-US" altLang="zh-CN" dirty="0"/>
              <a:t>Button</a:t>
            </a:r>
            <a:r>
              <a:rPr lang="zh-CN" altLang="zh-CN" dirty="0"/>
              <a:t>按钮的背景在正常情况下是凸起的，在按下时是凹陷的，从按下到弹起的过程，用户便能知道点击了这个按钮。</a:t>
            </a:r>
            <a:endParaRPr lang="en-US" altLang="zh-CN" dirty="0"/>
          </a:p>
          <a:p>
            <a:r>
              <a:rPr lang="zh-CN" altLang="zh-CN" dirty="0"/>
              <a:t>在项目中创建状态图形的</a:t>
            </a:r>
            <a:r>
              <a:rPr lang="en-US" altLang="zh-CN" dirty="0"/>
              <a:t>XML</a:t>
            </a:r>
            <a:r>
              <a:rPr lang="zh-CN" altLang="zh-CN" dirty="0"/>
              <a:t>文件，则需右击</a:t>
            </a:r>
            <a:r>
              <a:rPr lang="en-US" altLang="zh-CN" dirty="0" err="1"/>
              <a:t>drawable</a:t>
            </a:r>
            <a:r>
              <a:rPr lang="zh-CN" altLang="zh-CN" dirty="0"/>
              <a:t>目录，然后在右键菜单中依次选择</a:t>
            </a:r>
            <a:r>
              <a:rPr lang="en-US" altLang="zh-CN" dirty="0"/>
              <a:t>New</a:t>
            </a:r>
            <a:r>
              <a:rPr lang="zh-CN" altLang="zh-CN" dirty="0"/>
              <a:t>→</a:t>
            </a:r>
            <a:r>
              <a:rPr lang="en-US" altLang="zh-CN" dirty="0" err="1"/>
              <a:t>Drawable</a:t>
            </a:r>
            <a:r>
              <a:rPr lang="en-US" altLang="zh-CN" dirty="0"/>
              <a:t> resource file</a:t>
            </a:r>
            <a:r>
              <a:rPr lang="zh-CN" altLang="zh-CN" dirty="0"/>
              <a:t>，即可自动生成一个空的</a:t>
            </a:r>
            <a:r>
              <a:rPr lang="en-US" altLang="zh-CN" dirty="0"/>
              <a:t>XML</a:t>
            </a:r>
            <a:r>
              <a:rPr lang="zh-CN" altLang="zh-CN" dirty="0"/>
              <a:t>文件。</a:t>
            </a:r>
            <a:endParaRPr lang="zh-CN" altLang="zh-CN" dirty="0"/>
          </a:p>
          <a:p>
            <a:r>
              <a:rPr lang="zh-CN" altLang="zh-CN" dirty="0"/>
              <a:t>下面是一个状态列表图形的</a:t>
            </a:r>
            <a:r>
              <a:rPr lang="en-US" altLang="zh-CN" dirty="0" err="1"/>
              <a:t>drawable</a:t>
            </a:r>
            <a:r>
              <a:rPr lang="zh-CN" altLang="zh-CN" dirty="0"/>
              <a:t>文件：</a:t>
            </a:r>
            <a:endParaRPr lang="zh-CN" altLang="zh-CN" dirty="0"/>
          </a:p>
          <a:p>
            <a:pPr marL="457200" lvl="1" indent="0">
              <a:buNone/>
            </a:pPr>
            <a:r>
              <a:rPr lang="en-US" altLang="zh-CN" sz="2000" dirty="0">
                <a:solidFill>
                  <a:srgbClr val="0070C0"/>
                </a:solidFill>
              </a:rPr>
              <a:t>&lt;selector </a:t>
            </a:r>
            <a:r>
              <a:rPr lang="en-US" altLang="zh-CN" sz="2000" dirty="0" err="1">
                <a:solidFill>
                  <a:srgbClr val="0070C0"/>
                </a:solidFill>
              </a:rPr>
              <a:t>xmlns:android</a:t>
            </a:r>
            <a:r>
              <a:rPr lang="en-US" altLang="zh-CN" sz="2000" dirty="0">
                <a:solidFill>
                  <a:srgbClr val="0070C0"/>
                </a:solidFill>
              </a:rPr>
              <a:t>="http://schemas.android.com/</a:t>
            </a:r>
            <a:r>
              <a:rPr lang="en-US" altLang="zh-CN" sz="2000" dirty="0" err="1">
                <a:solidFill>
                  <a:srgbClr val="0070C0"/>
                </a:solidFill>
              </a:rPr>
              <a:t>apk</a:t>
            </a:r>
            <a:r>
              <a:rPr lang="en-US" altLang="zh-CN" sz="2000" dirty="0">
                <a:solidFill>
                  <a:srgbClr val="0070C0"/>
                </a:solidFill>
              </a:rPr>
              <a:t>/res/android"&gt;</a:t>
            </a:r>
            <a:endParaRPr lang="zh-CN" altLang="zh-CN" sz="2000" dirty="0">
              <a:solidFill>
                <a:srgbClr val="0070C0"/>
              </a:solidFill>
            </a:endParaRPr>
          </a:p>
          <a:p>
            <a:pPr marL="457200" lvl="1" indent="0">
              <a:buNone/>
            </a:pPr>
            <a:r>
              <a:rPr lang="en-US" altLang="zh-CN" sz="2000" dirty="0">
                <a:solidFill>
                  <a:srgbClr val="0070C0"/>
                </a:solidFill>
              </a:rPr>
              <a:t>    &lt;item </a:t>
            </a:r>
            <a:r>
              <a:rPr lang="en-US" altLang="zh-CN" sz="2000" dirty="0" err="1">
                <a:solidFill>
                  <a:srgbClr val="0070C0"/>
                </a:solidFill>
              </a:rPr>
              <a:t>android:state_pressed</a:t>
            </a:r>
            <a:r>
              <a:rPr lang="en-US" altLang="zh-CN" sz="2000" dirty="0">
                <a:solidFill>
                  <a:srgbClr val="0070C0"/>
                </a:solidFill>
              </a:rPr>
              <a:t>="true" </a:t>
            </a:r>
            <a:r>
              <a:rPr lang="en-US" altLang="zh-CN" sz="2000" dirty="0" err="1">
                <a:solidFill>
                  <a:srgbClr val="0070C0"/>
                </a:solidFill>
              </a:rPr>
              <a:t>android:drawable</a:t>
            </a:r>
            <a:r>
              <a:rPr lang="en-US" altLang="zh-CN" sz="2000" dirty="0">
                <a:solidFill>
                  <a:srgbClr val="0070C0"/>
                </a:solidFill>
              </a:rPr>
              <a:t>="@</a:t>
            </a:r>
            <a:r>
              <a:rPr lang="en-US" altLang="zh-CN" sz="2000" dirty="0" err="1">
                <a:solidFill>
                  <a:srgbClr val="0070C0"/>
                </a:solidFill>
              </a:rPr>
              <a:t>drawable</a:t>
            </a:r>
            <a:r>
              <a:rPr lang="en-US" altLang="zh-CN" sz="2000" dirty="0">
                <a:solidFill>
                  <a:srgbClr val="0070C0"/>
                </a:solidFill>
              </a:rPr>
              <a:t>/</a:t>
            </a:r>
            <a:r>
              <a:rPr lang="en-US" altLang="zh-CN" sz="2000" dirty="0" err="1">
                <a:solidFill>
                  <a:srgbClr val="0070C0"/>
                </a:solidFill>
              </a:rPr>
              <a:t>button_pressed</a:t>
            </a:r>
            <a:r>
              <a:rPr lang="en-US" altLang="zh-CN" sz="2000" dirty="0">
                <a:solidFill>
                  <a:srgbClr val="0070C0"/>
                </a:solidFill>
              </a:rPr>
              <a:t>" /&gt;</a:t>
            </a:r>
            <a:endParaRPr lang="zh-CN" altLang="zh-CN" sz="2000" dirty="0">
              <a:solidFill>
                <a:srgbClr val="0070C0"/>
              </a:solidFill>
            </a:endParaRPr>
          </a:p>
          <a:p>
            <a:pPr marL="457200" lvl="1" indent="0">
              <a:buNone/>
            </a:pPr>
            <a:r>
              <a:rPr lang="en-US" altLang="zh-CN" sz="2000" dirty="0">
                <a:solidFill>
                  <a:srgbClr val="0070C0"/>
                </a:solidFill>
              </a:rPr>
              <a:t>    &lt;item </a:t>
            </a:r>
            <a:r>
              <a:rPr lang="en-US" altLang="zh-CN" sz="2000" dirty="0" err="1">
                <a:solidFill>
                  <a:srgbClr val="0070C0"/>
                </a:solidFill>
              </a:rPr>
              <a:t>android:drawable</a:t>
            </a:r>
            <a:r>
              <a:rPr lang="en-US" altLang="zh-CN" sz="2000" dirty="0">
                <a:solidFill>
                  <a:srgbClr val="0070C0"/>
                </a:solidFill>
              </a:rPr>
              <a:t>="@</a:t>
            </a:r>
            <a:r>
              <a:rPr lang="en-US" altLang="zh-CN" sz="2000" dirty="0" err="1">
                <a:solidFill>
                  <a:srgbClr val="0070C0"/>
                </a:solidFill>
              </a:rPr>
              <a:t>drawable</a:t>
            </a:r>
            <a:r>
              <a:rPr lang="en-US" altLang="zh-CN" sz="2000" dirty="0">
                <a:solidFill>
                  <a:srgbClr val="0070C0"/>
                </a:solidFill>
              </a:rPr>
              <a:t>/</a:t>
            </a:r>
            <a:r>
              <a:rPr lang="en-US" altLang="zh-CN" sz="2000" dirty="0" err="1">
                <a:solidFill>
                  <a:srgbClr val="0070C0"/>
                </a:solidFill>
              </a:rPr>
              <a:t>button_normal</a:t>
            </a:r>
            <a:r>
              <a:rPr lang="en-US" altLang="zh-CN" sz="2000" dirty="0">
                <a:solidFill>
                  <a:srgbClr val="0070C0"/>
                </a:solidFill>
              </a:rPr>
              <a:t>" /&gt;</a:t>
            </a:r>
            <a:endParaRPr lang="zh-CN" altLang="zh-CN" sz="2000" dirty="0">
              <a:solidFill>
                <a:srgbClr val="0070C0"/>
              </a:solidFill>
            </a:endParaRPr>
          </a:p>
          <a:p>
            <a:pPr marL="457200" lvl="1" indent="0">
              <a:buNone/>
            </a:pPr>
            <a:r>
              <a:rPr lang="en-US" altLang="zh-CN" sz="2000" dirty="0">
                <a:solidFill>
                  <a:srgbClr val="0070C0"/>
                </a:solidFill>
              </a:rPr>
              <a:t>&lt;/selector&gt;</a:t>
            </a:r>
            <a:endParaRPr lang="zh-CN" altLang="zh-CN" sz="2000" dirty="0">
              <a:solidFill>
                <a:srgbClr val="0070C0"/>
              </a:solidFill>
            </a:endParaRPr>
          </a:p>
          <a:p>
            <a:endParaRPr lang="en-US" altLang="zh-CN">
              <a:sym typeface="+mn-ea"/>
            </a:endParaRPr>
          </a:p>
        </p:txBody>
      </p:sp>
      <p:sp>
        <p:nvSpPr>
          <p:cNvPr id="4" name="文本框 3"/>
          <p:cNvSpPr txBox="1"/>
          <p:nvPr/>
        </p:nvSpPr>
        <p:spPr>
          <a:xfrm>
            <a:off x="6930390" y="2984500"/>
            <a:ext cx="2620645" cy="368300"/>
          </a:xfrm>
          <a:prstGeom prst="rect">
            <a:avLst/>
          </a:prstGeom>
          <a:noFill/>
        </p:spPr>
        <p:txBody>
          <a:bodyPr wrap="square" rtlCol="0" anchor="t">
            <a:spAutoFit/>
          </a:bodyPr>
          <a:p>
            <a:r>
              <a:rPr lang="zh-CN" altLang="en-US"/>
              <a:t>btn_nine_selector</a:t>
            </a:r>
            <a:r>
              <a:rPr lang="en-US" altLang="zh-CN"/>
              <a:t>.xml</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状态列表图形的演示</a:t>
            </a:r>
            <a:r>
              <a:rPr lang="zh-CN" altLang="en-US" dirty="0"/>
              <a:t>案例</a:t>
            </a:r>
            <a:endParaRPr lang="zh-CN" altLang="en-US" dirty="0"/>
          </a:p>
        </p:txBody>
      </p:sp>
      <p:pic>
        <p:nvPicPr>
          <p:cNvPr id="4" name="内容占位符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54586" y="2105700"/>
            <a:ext cx="4652583" cy="2257364"/>
          </a:xfrm>
          <a:ln w="3175">
            <a:solidFill>
              <a:schemeClr val="tx1"/>
            </a:solidFill>
          </a:ln>
        </p:spPr>
      </p:pic>
      <p:sp>
        <p:nvSpPr>
          <p:cNvPr id="6" name="文本框 5"/>
          <p:cNvSpPr txBox="1"/>
          <p:nvPr/>
        </p:nvSpPr>
        <p:spPr>
          <a:xfrm>
            <a:off x="1780106" y="4781832"/>
            <a:ext cx="2605334" cy="369332"/>
          </a:xfrm>
          <a:prstGeom prst="rect">
            <a:avLst/>
          </a:prstGeom>
          <a:noFill/>
        </p:spPr>
        <p:txBody>
          <a:bodyPr wrap="square" rtlCol="0">
            <a:spAutoFit/>
          </a:bodyPr>
          <a:lstStyle/>
          <a:p>
            <a:r>
              <a:rPr lang="zh-CN" altLang="zh-CN" dirty="0"/>
              <a:t>按下按钮时的背景样式</a:t>
            </a:r>
            <a:endParaRPr lang="zh-CN" altLang="en-US" dirty="0"/>
          </a:p>
        </p:txBody>
      </p:sp>
      <p:sp>
        <p:nvSpPr>
          <p:cNvPr id="7" name="文本框 6"/>
          <p:cNvSpPr txBox="1"/>
          <p:nvPr/>
        </p:nvSpPr>
        <p:spPr>
          <a:xfrm>
            <a:off x="7732188" y="4781832"/>
            <a:ext cx="2523565" cy="369332"/>
          </a:xfrm>
          <a:prstGeom prst="rect">
            <a:avLst/>
          </a:prstGeom>
          <a:noFill/>
        </p:spPr>
        <p:txBody>
          <a:bodyPr wrap="square" rtlCol="0">
            <a:spAutoFit/>
          </a:bodyPr>
          <a:lstStyle/>
          <a:p>
            <a:r>
              <a:rPr lang="zh-CN" altLang="zh-CN" dirty="0"/>
              <a:t>按钮弹起时的背景样式</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313" y="2105700"/>
            <a:ext cx="4659038" cy="2260497"/>
          </a:xfrm>
          <a:prstGeom prst="rect">
            <a:avLst/>
          </a:prstGeom>
          <a:ln w="3175">
            <a:solidFill>
              <a:schemeClr val="tx1"/>
            </a:solidFill>
          </a:ln>
        </p:spPr>
      </p:pic>
      <p:sp>
        <p:nvSpPr>
          <p:cNvPr id="3" name="文本框 2"/>
          <p:cNvSpPr txBox="1"/>
          <p:nvPr/>
        </p:nvSpPr>
        <p:spPr>
          <a:xfrm>
            <a:off x="1499235" y="906780"/>
            <a:ext cx="9068435" cy="1282700"/>
          </a:xfrm>
          <a:prstGeom prst="rect">
            <a:avLst/>
          </a:prstGeom>
          <a:noFill/>
        </p:spPr>
        <p:txBody>
          <a:bodyPr wrap="square" rtlCol="0" anchor="t">
            <a:noAutofit/>
          </a:bodyPr>
          <a:p>
            <a:r>
              <a:rPr lang="zh-CN" altLang="en-US" sz="2000">
                <a:sym typeface="+mn-ea"/>
              </a:rPr>
              <a:t>并在</a:t>
            </a:r>
            <a:r>
              <a:rPr lang="en-US" altLang="zh-CN" sz="2000">
                <a:sym typeface="+mn-ea"/>
              </a:rPr>
              <a:t>layout</a:t>
            </a:r>
            <a:r>
              <a:rPr lang="zh-CN" altLang="en-US" sz="2000">
                <a:sym typeface="+mn-ea"/>
              </a:rPr>
              <a:t>目录</a:t>
            </a:r>
            <a:r>
              <a:rPr lang="zh-CN" altLang="en-US" sz="2000">
                <a:sym typeface="+mn-ea"/>
              </a:rPr>
              <a:t>activity_drawable_state</a:t>
            </a:r>
            <a:r>
              <a:rPr lang="en-US" altLang="zh-CN" sz="2000">
                <a:sym typeface="+mn-ea"/>
              </a:rPr>
              <a:t>.xml</a:t>
            </a:r>
            <a:r>
              <a:rPr lang="zh-CN" altLang="en-US" sz="2000">
                <a:sym typeface="+mn-ea"/>
              </a:rPr>
              <a:t>内</a:t>
            </a:r>
            <a:endParaRPr lang="en-US" altLang="zh-CN" sz="2000"/>
          </a:p>
          <a:p>
            <a:r>
              <a:rPr lang="zh-CN" altLang="en-US" sz="2000">
                <a:sym typeface="+mn-ea"/>
              </a:rPr>
              <a:t>设置Button的background</a:t>
            </a:r>
            <a:r>
              <a:rPr lang="zh-CN" altLang="en-US" sz="2000">
                <a:sym typeface="+mn-ea"/>
              </a:rPr>
              <a:t>属性为这个</a:t>
            </a:r>
            <a:r>
              <a:rPr lang="en-US" altLang="zh-CN" sz="2000" dirty="0">
                <a:solidFill>
                  <a:srgbClr val="0070C0"/>
                </a:solidFill>
                <a:sym typeface="+mn-ea"/>
              </a:rPr>
              <a:t>selector</a:t>
            </a:r>
            <a:r>
              <a:rPr lang="zh-CN" altLang="en-US" sz="2000" dirty="0">
                <a:solidFill>
                  <a:srgbClr val="0070C0"/>
                </a:solidFill>
                <a:sym typeface="+mn-ea"/>
              </a:rPr>
              <a:t>：</a:t>
            </a:r>
            <a:endParaRPr lang="zh-CN" altLang="en-US" sz="2000">
              <a:sym typeface="+mn-ea"/>
            </a:endParaRPr>
          </a:p>
          <a:p>
            <a:pPr marL="0" indent="0">
              <a:buNone/>
            </a:pPr>
            <a:r>
              <a:rPr lang="zh-CN" altLang="en-US" sz="2000">
                <a:solidFill>
                  <a:srgbClr val="0070C0"/>
                </a:solidFill>
                <a:sym typeface="+mn-ea"/>
              </a:rPr>
              <a:t>&lt;Button </a:t>
            </a:r>
            <a:r>
              <a:rPr lang="en-US" altLang="zh-CN" sz="2000">
                <a:solidFill>
                  <a:srgbClr val="0070C0"/>
                </a:solidFill>
                <a:sym typeface="+mn-ea"/>
              </a:rPr>
              <a:t> </a:t>
            </a:r>
            <a:r>
              <a:rPr lang="zh-CN" altLang="en-US" sz="2000">
                <a:solidFill>
                  <a:srgbClr val="0070C0"/>
                </a:solidFill>
                <a:sym typeface="+mn-ea"/>
              </a:rPr>
              <a:t>android:background="@drawable/btn_nine_selector"</a:t>
            </a:r>
            <a:r>
              <a:rPr lang="en-US" altLang="zh-CN" sz="2000">
                <a:solidFill>
                  <a:srgbClr val="0070C0"/>
                </a:solidFill>
                <a:sym typeface="+mn-ea"/>
              </a:rPr>
              <a:t>  /&gt;</a:t>
            </a:r>
            <a:endParaRPr lang="en-US" altLang="zh-CN" sz="2000">
              <a:solidFill>
                <a:srgbClr val="0070C0"/>
              </a:solidFill>
              <a:sym typeface="+mn-ea"/>
            </a:endParaRPr>
          </a:p>
          <a:p>
            <a:endParaRPr lang="en-US" altLang="zh-CN" sz="2000">
              <a:solidFill>
                <a:srgbClr val="0070C0"/>
              </a:solidFill>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状态类型的取值说明</a:t>
            </a:r>
            <a:endParaRPr lang="zh-CN" altLang="en-US" dirty="0"/>
          </a:p>
        </p:txBody>
      </p:sp>
      <p:sp>
        <p:nvSpPr>
          <p:cNvPr id="3" name="内容占位符 2"/>
          <p:cNvSpPr>
            <a:spLocks noGrp="1"/>
          </p:cNvSpPr>
          <p:nvPr>
            <p:ph idx="1"/>
          </p:nvPr>
        </p:nvSpPr>
        <p:spPr/>
        <p:txBody>
          <a:bodyPr/>
          <a:lstStyle/>
          <a:p>
            <a:r>
              <a:rPr lang="zh-CN" altLang="zh-CN" dirty="0"/>
              <a:t>状态列表图形不仅用于按钮控件，还可用于其他拥有多种状态的控件</a:t>
            </a:r>
            <a:r>
              <a:rPr lang="zh-CN" altLang="en-US" dirty="0"/>
              <a:t>。</a:t>
            </a:r>
            <a:endParaRPr lang="zh-CN" altLang="en-US" dirty="0"/>
          </a:p>
        </p:txBody>
      </p:sp>
      <p:graphicFrame>
        <p:nvGraphicFramePr>
          <p:cNvPr id="4" name="表格 3"/>
          <p:cNvGraphicFramePr>
            <a:graphicFrameLocks noGrp="1"/>
          </p:cNvGraphicFramePr>
          <p:nvPr/>
        </p:nvGraphicFramePr>
        <p:xfrm>
          <a:off x="1235402" y="2249038"/>
          <a:ext cx="10089296" cy="3068696"/>
        </p:xfrm>
        <a:graphic>
          <a:graphicData uri="http://schemas.openxmlformats.org/drawingml/2006/table">
            <a:tbl>
              <a:tblPr firstRow="1" bandRow="1">
                <a:tableStyleId>{5C22544A-7EE6-4342-B048-85BDC9FD1C3A}</a:tableStyleId>
              </a:tblPr>
              <a:tblGrid>
                <a:gridCol w="2590151"/>
                <a:gridCol w="2670427"/>
                <a:gridCol w="4828718"/>
              </a:tblGrid>
              <a:tr h="591914">
                <a:tc>
                  <a:txBody>
                    <a:bodyPr/>
                    <a:lstStyle/>
                    <a:p>
                      <a:r>
                        <a:rPr lang="zh-CN" altLang="en-US" dirty="0"/>
                        <a:t>状态类型的属性名称</a:t>
                      </a:r>
                      <a:endParaRPr lang="zh-CN" altLang="en-US" dirty="0"/>
                    </a:p>
                  </a:txBody>
                  <a:tcPr/>
                </a:tc>
                <a:tc>
                  <a:txBody>
                    <a:bodyPr/>
                    <a:lstStyle/>
                    <a:p>
                      <a:r>
                        <a:rPr lang="zh-CN" altLang="en-US" dirty="0"/>
                        <a:t>说明</a:t>
                      </a:r>
                      <a:endParaRPr lang="zh-CN" altLang="en-US" dirty="0"/>
                    </a:p>
                  </a:txBody>
                  <a:tcPr/>
                </a:tc>
                <a:tc>
                  <a:txBody>
                    <a:bodyPr/>
                    <a:lstStyle/>
                    <a:p>
                      <a:r>
                        <a:rPr lang="zh-CN" altLang="en-US" dirty="0"/>
                        <a:t>适用的控件</a:t>
                      </a:r>
                      <a:endParaRPr lang="zh-CN" altLang="en-US" dirty="0"/>
                    </a:p>
                  </a:txBody>
                  <a:tcPr/>
                </a:tc>
              </a:tr>
              <a:tr h="591914">
                <a:tc>
                  <a:txBody>
                    <a:bodyPr/>
                    <a:lstStyle/>
                    <a:p>
                      <a:r>
                        <a:rPr lang="en-US" altLang="zh-CN" sz="2000" dirty="0" err="1"/>
                        <a:t>state_pressed</a:t>
                      </a:r>
                      <a:endParaRPr lang="zh-CN" altLang="en-US" sz="2000" dirty="0"/>
                    </a:p>
                  </a:txBody>
                  <a:tcPr/>
                </a:tc>
                <a:tc>
                  <a:txBody>
                    <a:bodyPr/>
                    <a:lstStyle/>
                    <a:p>
                      <a:r>
                        <a:rPr lang="zh-CN" altLang="en-US" sz="2000" dirty="0"/>
                        <a:t>是否按下</a:t>
                      </a:r>
                      <a:endParaRPr lang="zh-CN" altLang="en-US" sz="2000" dirty="0"/>
                    </a:p>
                  </a:txBody>
                  <a:tcPr/>
                </a:tc>
                <a:tc>
                  <a:txBody>
                    <a:bodyPr/>
                    <a:lstStyle/>
                    <a:p>
                      <a:r>
                        <a:rPr lang="zh-CN" altLang="en-US" sz="2000" dirty="0"/>
                        <a:t>按钮</a:t>
                      </a:r>
                      <a:r>
                        <a:rPr lang="en-US" altLang="zh-CN" sz="2000" dirty="0"/>
                        <a:t>Button</a:t>
                      </a:r>
                      <a:endParaRPr lang="zh-CN" altLang="en-US" sz="2000" dirty="0"/>
                    </a:p>
                  </a:txBody>
                  <a:tcPr/>
                </a:tc>
              </a:tr>
              <a:tr h="591914">
                <a:tc>
                  <a:txBody>
                    <a:bodyPr/>
                    <a:lstStyle/>
                    <a:p>
                      <a:r>
                        <a:rPr lang="en-US" altLang="zh-CN" sz="2000" dirty="0" err="1"/>
                        <a:t>state_checked</a:t>
                      </a:r>
                      <a:endParaRPr lang="zh-CN" altLang="en-US" sz="2000" dirty="0"/>
                    </a:p>
                  </a:txBody>
                  <a:tcPr/>
                </a:tc>
                <a:tc>
                  <a:txBody>
                    <a:bodyPr/>
                    <a:lstStyle/>
                    <a:p>
                      <a:r>
                        <a:rPr lang="zh-CN" altLang="en-US" sz="2000" dirty="0"/>
                        <a:t>是否勾选</a:t>
                      </a:r>
                      <a:endParaRPr lang="zh-CN" altLang="en-US" sz="2000" dirty="0"/>
                    </a:p>
                  </a:txBody>
                  <a:tcPr/>
                </a:tc>
                <a:tc>
                  <a:txBody>
                    <a:bodyPr/>
                    <a:lstStyle/>
                    <a:p>
                      <a:r>
                        <a:rPr lang="zh-CN" altLang="en-US" sz="2000" dirty="0"/>
                        <a:t>复选框</a:t>
                      </a:r>
                      <a:r>
                        <a:rPr lang="en-US" altLang="zh-CN" sz="2000" dirty="0" err="1"/>
                        <a:t>CheckBox</a:t>
                      </a:r>
                      <a:r>
                        <a:rPr lang="zh-CN" altLang="en-US" sz="2000" dirty="0"/>
                        <a:t>、单选按钮</a:t>
                      </a:r>
                      <a:r>
                        <a:rPr lang="en-US" altLang="zh-CN" sz="2000" dirty="0" err="1"/>
                        <a:t>RadioButton</a:t>
                      </a:r>
                      <a:endParaRPr lang="zh-CN" altLang="en-US" sz="2000" dirty="0"/>
                    </a:p>
                  </a:txBody>
                  <a:tcPr/>
                </a:tc>
              </a:tr>
              <a:tr h="591914">
                <a:tc>
                  <a:txBody>
                    <a:bodyPr/>
                    <a:lstStyle/>
                    <a:p>
                      <a:r>
                        <a:rPr lang="en-US" altLang="zh-CN" sz="2000" dirty="0" err="1"/>
                        <a:t>state_focused</a:t>
                      </a:r>
                      <a:endParaRPr lang="zh-CN" altLang="en-US" sz="2000" dirty="0"/>
                    </a:p>
                  </a:txBody>
                  <a:tcPr/>
                </a:tc>
                <a:tc>
                  <a:txBody>
                    <a:bodyPr/>
                    <a:lstStyle/>
                    <a:p>
                      <a:r>
                        <a:rPr lang="zh-CN" altLang="en-US" sz="2000" dirty="0"/>
                        <a:t>是否获取焦点</a:t>
                      </a:r>
                      <a:endParaRPr lang="zh-CN" altLang="en-US" sz="2000" dirty="0"/>
                    </a:p>
                  </a:txBody>
                  <a:tcPr/>
                </a:tc>
                <a:tc>
                  <a:txBody>
                    <a:bodyPr/>
                    <a:lstStyle/>
                    <a:p>
                      <a:r>
                        <a:rPr lang="zh-CN" altLang="en-US" sz="2000" dirty="0"/>
                        <a:t>文本编辑框</a:t>
                      </a:r>
                      <a:r>
                        <a:rPr lang="en-US" altLang="zh-CN" sz="2000" dirty="0" err="1"/>
                        <a:t>EditText</a:t>
                      </a:r>
                      <a:endParaRPr lang="zh-CN" altLang="en-US" sz="2000" dirty="0"/>
                    </a:p>
                  </a:txBody>
                  <a:tcPr/>
                </a:tc>
              </a:tr>
              <a:tr h="591914">
                <a:tc>
                  <a:txBody>
                    <a:bodyPr/>
                    <a:lstStyle/>
                    <a:p>
                      <a:r>
                        <a:rPr lang="en-US" altLang="zh-CN" sz="2000" dirty="0" err="1"/>
                        <a:t>state_selected</a:t>
                      </a:r>
                      <a:endParaRPr lang="zh-CN" altLang="en-US" sz="2000" dirty="0"/>
                    </a:p>
                  </a:txBody>
                  <a:tcPr/>
                </a:tc>
                <a:tc>
                  <a:txBody>
                    <a:bodyPr/>
                    <a:lstStyle/>
                    <a:p>
                      <a:r>
                        <a:rPr lang="zh-CN" altLang="en-US" sz="2000" dirty="0"/>
                        <a:t>是否选中</a:t>
                      </a:r>
                      <a:endParaRPr lang="zh-CN" altLang="en-US" sz="2000" dirty="0"/>
                    </a:p>
                  </a:txBody>
                  <a:tcPr/>
                </a:tc>
                <a:tc>
                  <a:txBody>
                    <a:bodyPr/>
                    <a:lstStyle/>
                    <a:p>
                      <a:r>
                        <a:rPr lang="zh-CN" altLang="en-US" sz="2000" dirty="0"/>
                        <a:t>各控件通用</a:t>
                      </a:r>
                      <a:endParaRPr lang="zh-CN" altLang="en-US" sz="2000"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  </a:t>
            </a:r>
            <a:r>
              <a:rPr lang="zh-CN" altLang="en-US" dirty="0"/>
              <a:t>选择按钮</a:t>
            </a:r>
            <a:endParaRPr lang="zh-CN" altLang="en-US" dirty="0"/>
          </a:p>
        </p:txBody>
      </p:sp>
      <p:sp>
        <p:nvSpPr>
          <p:cNvPr id="3" name="内容占位符 2"/>
          <p:cNvSpPr>
            <a:spLocks noGrp="1"/>
          </p:cNvSpPr>
          <p:nvPr>
            <p:ph idx="1"/>
          </p:nvPr>
        </p:nvSpPr>
        <p:spPr/>
        <p:txBody>
          <a:bodyPr/>
          <a:lstStyle/>
          <a:p>
            <a:r>
              <a:rPr lang="zh-CN" altLang="zh-CN" dirty="0"/>
              <a:t>本节介绍几个常用的特殊控制按钮，包括：如何使用复选框</a:t>
            </a:r>
            <a:r>
              <a:rPr lang="en-US" altLang="zh-CN" dirty="0" err="1"/>
              <a:t>CheckBox</a:t>
            </a:r>
            <a:r>
              <a:rPr lang="zh-CN" altLang="zh-CN" dirty="0"/>
              <a:t>及其勾选监听器、如何使用开关按钮</a:t>
            </a:r>
            <a:r>
              <a:rPr lang="en-US" altLang="zh-CN" dirty="0"/>
              <a:t>Switch</a:t>
            </a:r>
            <a:r>
              <a:rPr lang="zh-CN" altLang="zh-CN" dirty="0"/>
              <a:t>、如何借助状态列表图形实现仿</a:t>
            </a:r>
            <a:r>
              <a:rPr lang="en-US" altLang="zh-CN" dirty="0"/>
              <a:t>iOS</a:t>
            </a:r>
            <a:r>
              <a:rPr lang="zh-CN" altLang="zh-CN" dirty="0"/>
              <a:t>的开关按钮、如何使用单选按钮</a:t>
            </a:r>
            <a:r>
              <a:rPr lang="en-US" altLang="zh-CN" dirty="0" err="1"/>
              <a:t>RadioButton</a:t>
            </a:r>
            <a:r>
              <a:rPr lang="zh-CN" altLang="zh-CN" dirty="0"/>
              <a:t>和单选组</a:t>
            </a:r>
            <a:r>
              <a:rPr lang="en-US" altLang="zh-CN" dirty="0" err="1"/>
              <a:t>RadioGroup</a:t>
            </a:r>
            <a:r>
              <a:rPr lang="zh-CN" altLang="zh-CN" dirty="0"/>
              <a:t>及其选中监听器。</a:t>
            </a:r>
            <a:endParaRPr lang="en-US" altLang="zh-CN" dirty="0"/>
          </a:p>
          <a:p>
            <a:endParaRPr lang="zh-CN" altLang="zh-CN" dirty="0"/>
          </a:p>
          <a:p>
            <a:r>
              <a:rPr lang="en-US" altLang="zh-CN" dirty="0"/>
              <a:t>5.2.1  </a:t>
            </a:r>
            <a:r>
              <a:rPr lang="zh-CN" altLang="en-US" dirty="0"/>
              <a:t>复选框</a:t>
            </a:r>
            <a:r>
              <a:rPr lang="en-US" altLang="zh-CN" dirty="0" err="1"/>
              <a:t>CheckBox</a:t>
            </a:r>
            <a:endParaRPr lang="en-US" altLang="zh-CN" dirty="0"/>
          </a:p>
          <a:p>
            <a:r>
              <a:rPr lang="en-US" altLang="zh-CN" dirty="0"/>
              <a:t>5.2.2  </a:t>
            </a:r>
            <a:r>
              <a:rPr lang="zh-CN" altLang="en-US" dirty="0"/>
              <a:t>开关按钮</a:t>
            </a:r>
            <a:r>
              <a:rPr lang="en-US" altLang="zh-CN" dirty="0"/>
              <a:t>Switch</a:t>
            </a:r>
            <a:endParaRPr lang="en-US" altLang="zh-CN" dirty="0"/>
          </a:p>
          <a:p>
            <a:r>
              <a:rPr lang="en-US" altLang="zh-CN" dirty="0"/>
              <a:t>5.2.3  </a:t>
            </a:r>
            <a:r>
              <a:rPr lang="zh-CN" altLang="en-US" dirty="0"/>
              <a:t>单选按钮</a:t>
            </a:r>
            <a:r>
              <a:rPr lang="en-US" altLang="zh-CN" dirty="0" err="1"/>
              <a:t>RadioButton</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5.2.1  </a:t>
            </a:r>
            <a:r>
              <a:rPr lang="zh-CN" altLang="en-US" dirty="0"/>
              <a:t>复选框</a:t>
            </a:r>
            <a:r>
              <a:rPr lang="en-US" altLang="zh-CN" dirty="0" err="1"/>
              <a:t>CheckBox</a:t>
            </a:r>
            <a:endParaRPr lang="zh-CN" altLang="en-US" dirty="0"/>
          </a:p>
        </p:txBody>
      </p:sp>
      <p:sp>
        <p:nvSpPr>
          <p:cNvPr id="3" name="内容占位符 2"/>
          <p:cNvSpPr>
            <a:spLocks noGrp="1"/>
          </p:cNvSpPr>
          <p:nvPr>
            <p:ph idx="1"/>
          </p:nvPr>
        </p:nvSpPr>
        <p:spPr/>
        <p:txBody>
          <a:bodyPr/>
          <a:lstStyle/>
          <a:p>
            <a:r>
              <a:rPr lang="en-US" altLang="zh-CN" dirty="0" err="1"/>
              <a:t>CompoundButton</a:t>
            </a:r>
            <a:r>
              <a:rPr lang="zh-CN" altLang="zh-CN" dirty="0"/>
              <a:t>类是抽象的复合按钮</a:t>
            </a:r>
            <a:r>
              <a:rPr lang="zh-CN" altLang="en-US" dirty="0"/>
              <a:t>，由它派生而来的子类包括：</a:t>
            </a:r>
            <a:r>
              <a:rPr lang="zh-CN" altLang="zh-CN" dirty="0"/>
              <a:t>复选框</a:t>
            </a:r>
            <a:r>
              <a:rPr lang="en-US" altLang="zh-CN" dirty="0" err="1"/>
              <a:t>CheckBox</a:t>
            </a:r>
            <a:r>
              <a:rPr lang="zh-CN" altLang="zh-CN" dirty="0"/>
              <a:t>、单选按钮</a:t>
            </a:r>
            <a:r>
              <a:rPr lang="en-US" altLang="zh-CN" dirty="0" err="1"/>
              <a:t>RadioButton</a:t>
            </a:r>
            <a:r>
              <a:rPr lang="zh-CN" altLang="zh-CN" dirty="0"/>
              <a:t>以及开关按钮</a:t>
            </a:r>
            <a:r>
              <a:rPr lang="en-US" altLang="zh-CN" dirty="0"/>
              <a:t>Switch</a:t>
            </a:r>
            <a:r>
              <a:rPr lang="zh-CN" altLang="en-US" dirty="0"/>
              <a:t>。</a:t>
            </a:r>
            <a:endParaRPr lang="en-US" altLang="zh-CN" dirty="0"/>
          </a:p>
          <a:p>
            <a:r>
              <a:rPr lang="zh-CN" altLang="en-US" dirty="0"/>
              <a:t>下图描述了</a:t>
            </a:r>
            <a:r>
              <a:rPr lang="zh-CN" altLang="zh-CN" dirty="0"/>
              <a:t>复合按钮的继承关系</a:t>
            </a:r>
            <a:r>
              <a:rPr lang="zh-CN" altLang="en-US" dirty="0"/>
              <a:t>：</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238" y="2948176"/>
            <a:ext cx="10718841" cy="30590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CompoundButton</a:t>
            </a:r>
            <a:r>
              <a:rPr lang="zh-CN" altLang="en-US" dirty="0"/>
              <a:t>的基本用法</a:t>
            </a:r>
            <a:endParaRPr lang="zh-CN" altLang="en-US" dirty="0"/>
          </a:p>
        </p:txBody>
      </p:sp>
      <p:sp>
        <p:nvSpPr>
          <p:cNvPr id="3" name="内容占位符 2"/>
          <p:cNvSpPr>
            <a:spLocks noGrp="1"/>
          </p:cNvSpPr>
          <p:nvPr>
            <p:ph idx="1"/>
          </p:nvPr>
        </p:nvSpPr>
        <p:spPr>
          <a:xfrm>
            <a:off x="707658" y="1329854"/>
            <a:ext cx="10392464" cy="5186693"/>
          </a:xfrm>
        </p:spPr>
        <p:txBody>
          <a:bodyPr>
            <a:normAutofit/>
          </a:bodyPr>
          <a:lstStyle/>
          <a:p>
            <a:r>
              <a:rPr lang="en-US" altLang="zh-CN" dirty="0" err="1"/>
              <a:t>CompoundButton</a:t>
            </a:r>
            <a:r>
              <a:rPr lang="zh-CN" altLang="zh-CN" dirty="0"/>
              <a:t>在</a:t>
            </a:r>
            <a:r>
              <a:rPr lang="en-US" altLang="zh-CN" dirty="0"/>
              <a:t>XML</a:t>
            </a:r>
            <a:r>
              <a:rPr lang="zh-CN" altLang="zh-CN" dirty="0"/>
              <a:t>文件中主要使用下面两个属性。</a:t>
            </a:r>
            <a:endParaRPr lang="zh-CN" altLang="zh-CN" dirty="0"/>
          </a:p>
          <a:p>
            <a:pPr lvl="1"/>
            <a:r>
              <a:rPr lang="en-US" altLang="zh-CN" dirty="0">
                <a:solidFill>
                  <a:srgbClr val="0070C0"/>
                </a:solidFill>
              </a:rPr>
              <a:t>checked</a:t>
            </a:r>
            <a:r>
              <a:rPr lang="zh-CN" altLang="zh-CN" dirty="0">
                <a:solidFill>
                  <a:srgbClr val="0070C0"/>
                </a:solidFill>
              </a:rPr>
              <a:t>：</a:t>
            </a:r>
            <a:r>
              <a:rPr lang="zh-CN" altLang="zh-CN" dirty="0"/>
              <a:t>指定按钮的勾选状态，</a:t>
            </a:r>
            <a:r>
              <a:rPr lang="en-US" altLang="zh-CN" dirty="0"/>
              <a:t>true</a:t>
            </a:r>
            <a:r>
              <a:rPr lang="zh-CN" altLang="zh-CN" dirty="0"/>
              <a:t>表示勾选，</a:t>
            </a:r>
            <a:r>
              <a:rPr lang="en-US" altLang="zh-CN" dirty="0"/>
              <a:t>false</a:t>
            </a:r>
            <a:r>
              <a:rPr lang="zh-CN" altLang="zh-CN" dirty="0"/>
              <a:t>表示未勾选。默认未勾选。</a:t>
            </a:r>
            <a:endParaRPr lang="zh-CN" altLang="zh-CN" dirty="0"/>
          </a:p>
          <a:p>
            <a:pPr lvl="1"/>
            <a:r>
              <a:rPr lang="en-US" altLang="zh-CN" dirty="0">
                <a:solidFill>
                  <a:srgbClr val="0070C0"/>
                </a:solidFill>
              </a:rPr>
              <a:t>button</a:t>
            </a:r>
            <a:r>
              <a:rPr lang="zh-CN" altLang="zh-CN" dirty="0">
                <a:solidFill>
                  <a:srgbClr val="0070C0"/>
                </a:solidFill>
              </a:rPr>
              <a:t>：</a:t>
            </a:r>
            <a:r>
              <a:rPr lang="zh-CN" altLang="zh-CN" dirty="0"/>
              <a:t>指定左侧勾选图标的图形资源。如果不指定就使用系统的默认图标。</a:t>
            </a:r>
            <a:endParaRPr lang="en-US" altLang="zh-CN" dirty="0"/>
          </a:p>
          <a:p>
            <a:pPr marL="457200" lvl="1" indent="0">
              <a:buNone/>
            </a:pPr>
            <a:endParaRPr lang="zh-CN" altLang="zh-CN" dirty="0"/>
          </a:p>
          <a:p>
            <a:r>
              <a:rPr lang="en-US" altLang="zh-CN" dirty="0" err="1"/>
              <a:t>CompoundButton</a:t>
            </a:r>
            <a:r>
              <a:rPr lang="zh-CN" altLang="zh-CN" dirty="0"/>
              <a:t>在</a:t>
            </a:r>
            <a:r>
              <a:rPr lang="en-US" altLang="zh-CN" dirty="0"/>
              <a:t>Java</a:t>
            </a:r>
            <a:r>
              <a:rPr lang="zh-CN" altLang="zh-CN" dirty="0"/>
              <a:t>代码中主要使用下列</a:t>
            </a:r>
            <a:r>
              <a:rPr lang="en-US" altLang="zh-CN" dirty="0"/>
              <a:t>4</a:t>
            </a:r>
            <a:r>
              <a:rPr lang="zh-CN" altLang="zh-CN" dirty="0"/>
              <a:t>种方法。</a:t>
            </a:r>
            <a:endParaRPr lang="zh-CN" altLang="zh-CN" dirty="0"/>
          </a:p>
          <a:p>
            <a:pPr lvl="1"/>
            <a:r>
              <a:rPr lang="en-US" altLang="zh-CN" dirty="0" err="1"/>
              <a:t>setChecked</a:t>
            </a:r>
            <a:r>
              <a:rPr lang="zh-CN" altLang="zh-CN" dirty="0"/>
              <a:t>：设置按钮的勾选状态。</a:t>
            </a:r>
            <a:endParaRPr lang="zh-CN" altLang="zh-CN" dirty="0"/>
          </a:p>
          <a:p>
            <a:pPr lvl="1"/>
            <a:r>
              <a:rPr lang="en-US" altLang="zh-CN" dirty="0" err="1"/>
              <a:t>setButtonDrawable</a:t>
            </a:r>
            <a:r>
              <a:rPr lang="zh-CN" altLang="zh-CN" dirty="0"/>
              <a:t>：设置左侧勾选图标的图形资源。</a:t>
            </a:r>
            <a:endParaRPr lang="zh-CN" altLang="zh-CN" dirty="0"/>
          </a:p>
          <a:p>
            <a:pPr lvl="1"/>
            <a:r>
              <a:rPr lang="en-US" altLang="zh-CN" dirty="0" err="1"/>
              <a:t>setOnCheckedChangeListener</a:t>
            </a:r>
            <a:r>
              <a:rPr lang="zh-CN" altLang="zh-CN" dirty="0"/>
              <a:t>：设置勾选状态变化的监听器。</a:t>
            </a:r>
            <a:endParaRPr lang="zh-CN" altLang="zh-CN" dirty="0"/>
          </a:p>
          <a:p>
            <a:pPr lvl="1"/>
            <a:r>
              <a:rPr lang="en-US" altLang="zh-CN" dirty="0" err="1"/>
              <a:t>isChecked</a:t>
            </a:r>
            <a:r>
              <a:rPr lang="zh-CN" altLang="zh-CN" dirty="0"/>
              <a:t>：判断按钮是否勾选。</a:t>
            </a:r>
            <a:endParaRPr lang="zh-CN" altLang="zh-CN" dirty="0"/>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en-US" altLang="zh-CN" dirty="0" err="1"/>
              <a:t>CheckBox</a:t>
            </a:r>
            <a:endParaRPr lang="zh-CN" altLang="en-US" dirty="0"/>
          </a:p>
        </p:txBody>
      </p:sp>
      <p:sp>
        <p:nvSpPr>
          <p:cNvPr id="3" name="内容占位符 2"/>
          <p:cNvSpPr>
            <a:spLocks noGrp="1"/>
          </p:cNvSpPr>
          <p:nvPr>
            <p:ph idx="1"/>
          </p:nvPr>
        </p:nvSpPr>
        <p:spPr>
          <a:xfrm>
            <a:off x="877106" y="950422"/>
            <a:ext cx="10515600" cy="5167311"/>
          </a:xfrm>
        </p:spPr>
        <p:txBody>
          <a:bodyPr>
            <a:noAutofit/>
          </a:bodyPr>
          <a:lstStyle/>
          <a:p>
            <a:pPr marL="0" indent="0">
              <a:buNone/>
            </a:pPr>
            <a:r>
              <a:rPr lang="en-US" altLang="zh-CN" sz="1600" dirty="0">
                <a:solidFill>
                  <a:srgbClr val="00B050"/>
                </a:solidFill>
              </a:rPr>
              <a:t>// </a:t>
            </a:r>
            <a:r>
              <a:rPr lang="zh-CN" altLang="en-US" sz="1600" dirty="0">
                <a:solidFill>
                  <a:srgbClr val="00B050"/>
                </a:solidFill>
              </a:rPr>
              <a:t>该页面实现了接口</a:t>
            </a:r>
            <a:r>
              <a:rPr lang="en-US" altLang="zh-CN" sz="1600" dirty="0" err="1">
                <a:solidFill>
                  <a:srgbClr val="00B050"/>
                </a:solidFill>
              </a:rPr>
              <a:t>OnCheckedChangeListener</a:t>
            </a:r>
            <a:r>
              <a:rPr lang="zh-CN" altLang="en-US" sz="1600" dirty="0">
                <a:solidFill>
                  <a:srgbClr val="00B050"/>
                </a:solidFill>
              </a:rPr>
              <a:t>，意味着要重写勾选监听器的</a:t>
            </a:r>
            <a:r>
              <a:rPr lang="en-US" altLang="zh-CN" sz="1600" dirty="0" err="1">
                <a:solidFill>
                  <a:srgbClr val="00B050"/>
                </a:solidFill>
              </a:rPr>
              <a:t>onCheckedChanged</a:t>
            </a:r>
            <a:r>
              <a:rPr lang="zh-CN" altLang="en-US" sz="1600" dirty="0">
                <a:solidFill>
                  <a:srgbClr val="00B050"/>
                </a:solidFill>
              </a:rPr>
              <a:t>方法</a:t>
            </a:r>
            <a:endParaRPr lang="zh-CN" altLang="en-US" sz="1600" dirty="0">
              <a:solidFill>
                <a:srgbClr val="00B050"/>
              </a:solidFill>
            </a:endParaRPr>
          </a:p>
          <a:p>
            <a:pPr marL="0" indent="0">
              <a:buNone/>
            </a:pPr>
            <a:r>
              <a:rPr lang="en-US" altLang="zh-CN" sz="1600" dirty="0">
                <a:solidFill>
                  <a:srgbClr val="0070C0"/>
                </a:solidFill>
              </a:rPr>
              <a:t>public class </a:t>
            </a:r>
            <a:r>
              <a:rPr lang="en-US" altLang="zh-CN" sz="1600" dirty="0" err="1">
                <a:solidFill>
                  <a:srgbClr val="0070C0"/>
                </a:solidFill>
              </a:rPr>
              <a:t>CheckBoxActivity</a:t>
            </a:r>
            <a:r>
              <a:rPr lang="en-US" altLang="zh-CN" sz="1600" dirty="0">
                <a:solidFill>
                  <a:srgbClr val="0070C0"/>
                </a:solidFill>
              </a:rPr>
              <a:t> extends </a:t>
            </a:r>
            <a:r>
              <a:rPr lang="en-US" altLang="zh-CN" sz="1600" dirty="0" err="1">
                <a:solidFill>
                  <a:srgbClr val="0070C0"/>
                </a:solidFill>
              </a:rPr>
              <a:t>AppCompatActivity</a:t>
            </a:r>
            <a:r>
              <a:rPr lang="en-US" altLang="zh-CN" sz="1600" dirty="0">
                <a:solidFill>
                  <a:srgbClr val="0070C0"/>
                </a:solidFill>
              </a:rPr>
              <a:t> implements </a:t>
            </a:r>
            <a:r>
              <a:rPr lang="en-US" altLang="zh-CN" sz="1600" dirty="0" err="1">
                <a:solidFill>
                  <a:srgbClr val="0070C0"/>
                </a:solidFill>
              </a:rPr>
              <a:t>CompoundButton.OnCheckedChangeListener</a:t>
            </a:r>
            <a:r>
              <a:rPr lang="en-US" altLang="zh-CN" sz="1600" dirty="0">
                <a:solidFill>
                  <a:srgbClr val="0070C0"/>
                </a:solidFill>
              </a:rPr>
              <a:t> {</a:t>
            </a:r>
            <a:endParaRPr lang="en-US" altLang="zh-CN" sz="1600" dirty="0">
              <a:solidFill>
                <a:srgbClr val="0070C0"/>
              </a:solidFill>
            </a:endParaRPr>
          </a:p>
          <a:p>
            <a:pPr marL="0" indent="0">
              <a:buNone/>
            </a:pPr>
            <a:endParaRPr lang="en-US" altLang="zh-CN" sz="1600" dirty="0">
              <a:solidFill>
                <a:srgbClr val="0070C0"/>
              </a:solidFill>
            </a:endParaRPr>
          </a:p>
          <a:p>
            <a:pPr marL="0" indent="0">
              <a:buNone/>
            </a:pPr>
            <a:r>
              <a:rPr lang="en-US" altLang="zh-CN" sz="1600" dirty="0">
                <a:solidFill>
                  <a:srgbClr val="0070C0"/>
                </a:solidFill>
              </a:rPr>
              <a:t>protected void </a:t>
            </a:r>
            <a:r>
              <a:rPr lang="en-US" altLang="zh-CN" sz="1600" dirty="0" err="1">
                <a:solidFill>
                  <a:srgbClr val="0070C0"/>
                </a:solidFill>
              </a:rPr>
              <a:t>onCreate</a:t>
            </a:r>
            <a:r>
              <a:rPr lang="en-US" altLang="zh-CN" sz="1600" dirty="0">
                <a:solidFill>
                  <a:srgbClr val="0070C0"/>
                </a:solidFill>
              </a:rPr>
              <a:t>(Bundle </a:t>
            </a:r>
            <a:r>
              <a:rPr lang="en-US" altLang="zh-CN" sz="1600" dirty="0" err="1">
                <a:solidFill>
                  <a:srgbClr val="0070C0"/>
                </a:solidFill>
              </a:rPr>
              <a:t>savedInstanceState</a:t>
            </a:r>
            <a:r>
              <a:rPr lang="en-US" altLang="zh-CN" sz="1600" dirty="0">
                <a:solidFill>
                  <a:srgbClr val="0070C0"/>
                </a:solidFill>
              </a:rPr>
              <a:t>) {</a:t>
            </a:r>
            <a:endParaRPr lang="en-US" altLang="zh-CN" sz="1600" dirty="0">
              <a:solidFill>
                <a:srgbClr val="0070C0"/>
              </a:solidFill>
            </a:endParaRPr>
          </a:p>
          <a:p>
            <a:pPr marL="0" indent="0">
              <a:buNone/>
            </a:pPr>
            <a:r>
              <a:rPr lang="en-US" altLang="zh-CN" sz="1600" dirty="0">
                <a:solidFill>
                  <a:srgbClr val="0070C0"/>
                </a:solidFill>
              </a:rPr>
              <a:t>        </a:t>
            </a:r>
            <a:r>
              <a:rPr lang="en-US" altLang="zh-CN" sz="1600" dirty="0" err="1">
                <a:solidFill>
                  <a:srgbClr val="0070C0"/>
                </a:solidFill>
              </a:rPr>
              <a:t>super.onCreate</a:t>
            </a:r>
            <a:r>
              <a:rPr lang="en-US" altLang="zh-CN" sz="1600" dirty="0">
                <a:solidFill>
                  <a:srgbClr val="0070C0"/>
                </a:solidFill>
              </a:rPr>
              <a:t>(</a:t>
            </a:r>
            <a:r>
              <a:rPr lang="en-US" altLang="zh-CN" sz="1600" dirty="0" err="1">
                <a:solidFill>
                  <a:srgbClr val="0070C0"/>
                </a:solidFill>
              </a:rPr>
              <a:t>savedInstanceState</a:t>
            </a:r>
            <a:r>
              <a:rPr lang="en-US" altLang="zh-CN" sz="1600" dirty="0">
                <a:solidFill>
                  <a:srgbClr val="0070C0"/>
                </a:solidFill>
              </a:rPr>
              <a:t>);</a:t>
            </a:r>
            <a:endParaRPr lang="en-US" altLang="zh-CN" sz="1600" dirty="0">
              <a:solidFill>
                <a:srgbClr val="0070C0"/>
              </a:solidFill>
            </a:endParaRPr>
          </a:p>
          <a:p>
            <a:pPr marL="0" indent="0">
              <a:buNone/>
            </a:pPr>
            <a:r>
              <a:rPr lang="en-US" altLang="zh-CN" sz="1600" dirty="0">
                <a:solidFill>
                  <a:srgbClr val="0070C0"/>
                </a:solidFill>
              </a:rPr>
              <a:t>        </a:t>
            </a:r>
            <a:r>
              <a:rPr lang="en-US" altLang="zh-CN" sz="1600" dirty="0" err="1">
                <a:solidFill>
                  <a:srgbClr val="0070C0"/>
                </a:solidFill>
              </a:rPr>
              <a:t>setContentView</a:t>
            </a:r>
            <a:r>
              <a:rPr lang="en-US" altLang="zh-CN" sz="1600" dirty="0">
                <a:solidFill>
                  <a:srgbClr val="0070C0"/>
                </a:solidFill>
              </a:rPr>
              <a:t>(</a:t>
            </a:r>
            <a:r>
              <a:rPr lang="en-US" altLang="zh-CN" sz="1600" dirty="0" err="1">
                <a:solidFill>
                  <a:srgbClr val="0070C0"/>
                </a:solidFill>
              </a:rPr>
              <a:t>R.layout.activity_check_box</a:t>
            </a:r>
            <a:r>
              <a:rPr lang="en-US" altLang="zh-CN" sz="1600" dirty="0">
                <a:solidFill>
                  <a:srgbClr val="0070C0"/>
                </a:solidFill>
              </a:rPr>
              <a:t>);</a:t>
            </a:r>
            <a:endParaRPr lang="zh-CN" altLang="en-US" sz="1600" dirty="0">
              <a:solidFill>
                <a:srgbClr val="0070C0"/>
              </a:solidFill>
            </a:endParaRPr>
          </a:p>
          <a:p>
            <a:pPr marL="0" indent="0">
              <a:buNone/>
            </a:pPr>
            <a:r>
              <a:rPr lang="zh-CN" altLang="en-US" sz="1600" dirty="0">
                <a:solidFill>
                  <a:srgbClr val="0070C0"/>
                </a:solidFill>
              </a:rPr>
              <a:t>        </a:t>
            </a:r>
            <a:r>
              <a:rPr lang="en-US" altLang="zh-CN" sz="1600" dirty="0" err="1">
                <a:solidFill>
                  <a:srgbClr val="0070C0"/>
                </a:solidFill>
              </a:rPr>
              <a:t>CheckBox</a:t>
            </a:r>
            <a:r>
              <a:rPr lang="en-US" altLang="zh-CN" sz="1600" dirty="0">
                <a:solidFill>
                  <a:srgbClr val="0070C0"/>
                </a:solidFill>
              </a:rPr>
              <a:t> </a:t>
            </a:r>
            <a:r>
              <a:rPr lang="en-US" altLang="zh-CN" sz="1600" dirty="0" err="1">
                <a:solidFill>
                  <a:srgbClr val="0070C0"/>
                </a:solidFill>
              </a:rPr>
              <a:t>ck_system</a:t>
            </a:r>
            <a:r>
              <a:rPr lang="en-US" altLang="zh-CN" sz="1600" dirty="0">
                <a:solidFill>
                  <a:srgbClr val="0070C0"/>
                </a:solidFill>
              </a:rPr>
              <a:t> = </a:t>
            </a:r>
            <a:r>
              <a:rPr lang="en-US" altLang="zh-CN" sz="1600" dirty="0" err="1">
                <a:solidFill>
                  <a:srgbClr val="0070C0"/>
                </a:solidFill>
              </a:rPr>
              <a:t>findViewById</a:t>
            </a:r>
            <a:r>
              <a:rPr lang="en-US" altLang="zh-CN" sz="1600" dirty="0">
                <a:solidFill>
                  <a:srgbClr val="0070C0"/>
                </a:solidFill>
              </a:rPr>
              <a:t>(</a:t>
            </a:r>
            <a:r>
              <a:rPr lang="en-US" altLang="zh-CN" sz="1600" dirty="0" err="1">
                <a:solidFill>
                  <a:srgbClr val="0070C0"/>
                </a:solidFill>
              </a:rPr>
              <a:t>R.id.ck_system</a:t>
            </a:r>
            <a:r>
              <a:rPr lang="en-US" altLang="zh-CN" sz="1600" dirty="0">
                <a:solidFill>
                  <a:srgbClr val="0070C0"/>
                </a:solidFill>
              </a:rPr>
              <a:t>);  // </a:t>
            </a:r>
            <a:r>
              <a:rPr lang="zh-CN" altLang="en-US" sz="1600" dirty="0">
                <a:solidFill>
                  <a:srgbClr val="0070C0"/>
                </a:solidFill>
              </a:rPr>
              <a:t>从布局文件中获取名叫</a:t>
            </a:r>
            <a:r>
              <a:rPr lang="en-US" altLang="zh-CN" sz="1600" dirty="0" err="1">
                <a:solidFill>
                  <a:srgbClr val="0070C0"/>
                </a:solidFill>
              </a:rPr>
              <a:t>ck_system</a:t>
            </a:r>
            <a:r>
              <a:rPr lang="zh-CN" altLang="en-US" sz="1600" dirty="0">
                <a:solidFill>
                  <a:srgbClr val="0070C0"/>
                </a:solidFill>
              </a:rPr>
              <a:t>的复选框</a:t>
            </a:r>
            <a:endParaRPr lang="en-US" altLang="zh-CN" sz="1600" dirty="0">
              <a:solidFill>
                <a:srgbClr val="0070C0"/>
              </a:solidFill>
            </a:endParaRPr>
          </a:p>
          <a:p>
            <a:pPr marL="0" indent="0">
              <a:buNone/>
            </a:pPr>
            <a:r>
              <a:rPr lang="en-US" altLang="zh-CN" sz="1600" dirty="0">
                <a:solidFill>
                  <a:srgbClr val="0070C0"/>
                </a:solidFill>
              </a:rPr>
              <a:t>        // </a:t>
            </a:r>
            <a:r>
              <a:rPr lang="zh-CN" altLang="en-US" sz="1600" dirty="0">
                <a:solidFill>
                  <a:srgbClr val="0070C0"/>
                </a:solidFill>
              </a:rPr>
              <a:t>给</a:t>
            </a:r>
            <a:r>
              <a:rPr lang="en-US" altLang="zh-CN" sz="1600" dirty="0" err="1">
                <a:solidFill>
                  <a:srgbClr val="0070C0"/>
                </a:solidFill>
              </a:rPr>
              <a:t>ck_system</a:t>
            </a:r>
            <a:r>
              <a:rPr lang="zh-CN" altLang="en-US" sz="1600" dirty="0">
                <a:solidFill>
                  <a:srgbClr val="0070C0"/>
                </a:solidFill>
              </a:rPr>
              <a:t>设置勾选监听器，一旦用户点击复选框，就触发监听器的</a:t>
            </a:r>
            <a:r>
              <a:rPr lang="en-US" altLang="zh-CN" sz="1600" dirty="0" err="1">
                <a:solidFill>
                  <a:srgbClr val="0070C0"/>
                </a:solidFill>
              </a:rPr>
              <a:t>onCheckedChanged</a:t>
            </a:r>
            <a:r>
              <a:rPr lang="zh-CN" altLang="en-US" sz="1600" dirty="0">
                <a:solidFill>
                  <a:srgbClr val="0070C0"/>
                </a:solidFill>
              </a:rPr>
              <a:t>方法</a:t>
            </a:r>
            <a:endParaRPr lang="zh-CN" altLang="en-US" sz="1600" dirty="0">
              <a:solidFill>
                <a:srgbClr val="0070C0"/>
              </a:solidFill>
            </a:endParaRPr>
          </a:p>
          <a:p>
            <a:pPr marL="0" indent="0">
              <a:buNone/>
            </a:pPr>
            <a:r>
              <a:rPr lang="zh-CN" altLang="en-US" sz="1600" dirty="0">
                <a:solidFill>
                  <a:srgbClr val="0070C0"/>
                </a:solidFill>
              </a:rPr>
              <a:t>        </a:t>
            </a:r>
            <a:r>
              <a:rPr lang="en-US" altLang="zh-CN" sz="1600" dirty="0" err="1">
                <a:solidFill>
                  <a:srgbClr val="0070C0"/>
                </a:solidFill>
              </a:rPr>
              <a:t>ck_system.setOnCheckedChangeListener</a:t>
            </a:r>
            <a:r>
              <a:rPr lang="en-US" altLang="zh-CN" sz="1600" dirty="0">
                <a:solidFill>
                  <a:srgbClr val="0070C0"/>
                </a:solidFill>
              </a:rPr>
              <a:t>(this);</a:t>
            </a:r>
            <a:endParaRPr lang="en-US" altLang="zh-CN" sz="1600" dirty="0">
              <a:solidFill>
                <a:srgbClr val="0070C0"/>
              </a:solidFill>
            </a:endParaRPr>
          </a:p>
          <a:p>
            <a:pPr marL="0" indent="0">
              <a:buNone/>
            </a:pPr>
            <a:r>
              <a:rPr lang="en-US" altLang="zh-CN" sz="1600" dirty="0">
                <a:solidFill>
                  <a:srgbClr val="0070C0"/>
                </a:solidFill>
              </a:rPr>
              <a:t>    }</a:t>
            </a:r>
            <a:endParaRPr lang="en-US" altLang="zh-CN" sz="1600" dirty="0">
              <a:solidFill>
                <a:srgbClr val="0070C0"/>
              </a:solidFill>
            </a:endParaRPr>
          </a:p>
          <a:p>
            <a:pPr marL="0" indent="0">
              <a:buNone/>
            </a:pPr>
            <a:endParaRPr lang="en-US" altLang="zh-CN" sz="1600" dirty="0">
              <a:solidFill>
                <a:srgbClr val="0070C0"/>
              </a:solidFill>
            </a:endParaRPr>
          </a:p>
          <a:p>
            <a:pPr marL="0" indent="0">
              <a:buNone/>
            </a:pPr>
            <a:r>
              <a:rPr lang="en-US" altLang="zh-CN" sz="1600" dirty="0">
                <a:solidFill>
                  <a:srgbClr val="0070C0"/>
                </a:solidFill>
              </a:rPr>
              <a:t>public void </a:t>
            </a:r>
            <a:r>
              <a:rPr lang="en-US" altLang="zh-CN" sz="1600" dirty="0" err="1">
                <a:solidFill>
                  <a:srgbClr val="0070C0"/>
                </a:solidFill>
              </a:rPr>
              <a:t>onCheckedChanged</a:t>
            </a:r>
            <a:r>
              <a:rPr lang="en-US" altLang="zh-CN" sz="1600" dirty="0">
                <a:solidFill>
                  <a:srgbClr val="0070C0"/>
                </a:solidFill>
              </a:rPr>
              <a:t>(</a:t>
            </a:r>
            <a:r>
              <a:rPr lang="en-US" altLang="zh-CN" sz="1600" dirty="0" err="1">
                <a:solidFill>
                  <a:srgbClr val="0070C0"/>
                </a:solidFill>
              </a:rPr>
              <a:t>CompoundButton</a:t>
            </a:r>
            <a:r>
              <a:rPr lang="en-US" altLang="zh-CN" sz="1600" dirty="0">
                <a:solidFill>
                  <a:srgbClr val="0070C0"/>
                </a:solidFill>
              </a:rPr>
              <a:t> </a:t>
            </a:r>
            <a:r>
              <a:rPr lang="en-US" altLang="zh-CN" sz="1600" dirty="0" err="1">
                <a:solidFill>
                  <a:srgbClr val="0070C0"/>
                </a:solidFill>
              </a:rPr>
              <a:t>buttonView</a:t>
            </a:r>
            <a:r>
              <a:rPr lang="en-US" altLang="zh-CN" sz="1600" dirty="0">
                <a:solidFill>
                  <a:srgbClr val="0070C0"/>
                </a:solidFill>
              </a:rPr>
              <a:t>, </a:t>
            </a:r>
            <a:r>
              <a:rPr lang="en-US" altLang="zh-CN" sz="1600" dirty="0" err="1">
                <a:solidFill>
                  <a:srgbClr val="0070C0"/>
                </a:solidFill>
              </a:rPr>
              <a:t>boolean</a:t>
            </a:r>
            <a:r>
              <a:rPr lang="en-US" altLang="zh-CN" sz="1600" dirty="0">
                <a:solidFill>
                  <a:srgbClr val="0070C0"/>
                </a:solidFill>
              </a:rPr>
              <a:t> </a:t>
            </a:r>
            <a:r>
              <a:rPr lang="en-US" altLang="zh-CN" sz="1600" dirty="0" err="1">
                <a:solidFill>
                  <a:srgbClr val="0070C0"/>
                </a:solidFill>
              </a:rPr>
              <a:t>isChecked</a:t>
            </a:r>
            <a:r>
              <a:rPr lang="en-US" altLang="zh-CN" sz="1600" dirty="0">
                <a:solidFill>
                  <a:srgbClr val="0070C0"/>
                </a:solidFill>
              </a:rPr>
              <a:t>) {</a:t>
            </a:r>
            <a:endParaRPr lang="en-US" altLang="zh-CN" sz="1600" dirty="0">
              <a:solidFill>
                <a:srgbClr val="0070C0"/>
              </a:solidFill>
            </a:endParaRPr>
          </a:p>
          <a:p>
            <a:pPr marL="0" indent="0">
              <a:buNone/>
            </a:pPr>
            <a:r>
              <a:rPr lang="en-US" altLang="zh-CN" sz="1600" dirty="0">
                <a:solidFill>
                  <a:srgbClr val="0070C0"/>
                </a:solidFill>
              </a:rPr>
              <a:t>        String </a:t>
            </a:r>
            <a:r>
              <a:rPr lang="en-US" altLang="zh-CN" sz="1600" dirty="0" err="1">
                <a:solidFill>
                  <a:srgbClr val="0070C0"/>
                </a:solidFill>
              </a:rPr>
              <a:t>desc</a:t>
            </a:r>
            <a:r>
              <a:rPr lang="en-US" altLang="zh-CN" sz="1600" dirty="0">
                <a:solidFill>
                  <a:srgbClr val="0070C0"/>
                </a:solidFill>
              </a:rPr>
              <a:t> = </a:t>
            </a:r>
            <a:r>
              <a:rPr lang="en-US" altLang="zh-CN" sz="1600" dirty="0" err="1">
                <a:solidFill>
                  <a:srgbClr val="0070C0"/>
                </a:solidFill>
              </a:rPr>
              <a:t>String.format</a:t>
            </a:r>
            <a:r>
              <a:rPr lang="en-US" altLang="zh-CN" sz="1600" dirty="0">
                <a:solidFill>
                  <a:srgbClr val="0070C0"/>
                </a:solidFill>
              </a:rPr>
              <a:t>("</a:t>
            </a:r>
            <a:r>
              <a:rPr lang="zh-CN" altLang="en-US" sz="1600" dirty="0">
                <a:solidFill>
                  <a:srgbClr val="0070C0"/>
                </a:solidFill>
              </a:rPr>
              <a:t>您</a:t>
            </a:r>
            <a:r>
              <a:rPr lang="en-US" altLang="zh-CN" sz="1600" dirty="0">
                <a:solidFill>
                  <a:srgbClr val="0070C0"/>
                </a:solidFill>
              </a:rPr>
              <a:t>%s</a:t>
            </a:r>
            <a:r>
              <a:rPr lang="zh-CN" altLang="en-US" sz="1600" dirty="0">
                <a:solidFill>
                  <a:srgbClr val="0070C0"/>
                </a:solidFill>
              </a:rPr>
              <a:t>了这个</a:t>
            </a:r>
            <a:r>
              <a:rPr lang="en-US" altLang="zh-CN" sz="1600" dirty="0" err="1">
                <a:solidFill>
                  <a:srgbClr val="0070C0"/>
                </a:solidFill>
              </a:rPr>
              <a:t>CheckBox</a:t>
            </a:r>
            <a:r>
              <a:rPr lang="en-US" altLang="zh-CN" sz="1600" dirty="0">
                <a:solidFill>
                  <a:srgbClr val="0070C0"/>
                </a:solidFill>
              </a:rPr>
              <a:t>", </a:t>
            </a:r>
            <a:r>
              <a:rPr lang="en-US" altLang="zh-CN" sz="1600" dirty="0" err="1">
                <a:solidFill>
                  <a:srgbClr val="0070C0"/>
                </a:solidFill>
              </a:rPr>
              <a:t>isChecked</a:t>
            </a:r>
            <a:r>
              <a:rPr lang="en-US" altLang="zh-CN" sz="1600" dirty="0">
                <a:solidFill>
                  <a:srgbClr val="0070C0"/>
                </a:solidFill>
              </a:rPr>
              <a:t> ? "</a:t>
            </a:r>
            <a:r>
              <a:rPr lang="zh-CN" altLang="en-US" sz="1600" dirty="0">
                <a:solidFill>
                  <a:srgbClr val="0070C0"/>
                </a:solidFill>
              </a:rPr>
              <a:t>勾选</a:t>
            </a:r>
            <a:r>
              <a:rPr lang="en-US" altLang="zh-CN" sz="1600" dirty="0">
                <a:solidFill>
                  <a:srgbClr val="0070C0"/>
                </a:solidFill>
              </a:rPr>
              <a:t>" : "</a:t>
            </a:r>
            <a:r>
              <a:rPr lang="zh-CN" altLang="en-US" sz="1600" dirty="0">
                <a:solidFill>
                  <a:srgbClr val="0070C0"/>
                </a:solidFill>
              </a:rPr>
              <a:t>取消勾选</a:t>
            </a:r>
            <a:r>
              <a:rPr lang="en-US" altLang="zh-CN" sz="1600" dirty="0">
                <a:solidFill>
                  <a:srgbClr val="0070C0"/>
                </a:solidFill>
              </a:rPr>
              <a:t>");</a:t>
            </a:r>
            <a:endParaRPr lang="en-US" altLang="zh-CN" sz="1600" dirty="0">
              <a:solidFill>
                <a:srgbClr val="0070C0"/>
              </a:solidFill>
            </a:endParaRPr>
          </a:p>
          <a:p>
            <a:pPr marL="0" indent="0">
              <a:buNone/>
            </a:pPr>
            <a:r>
              <a:rPr lang="en-US" altLang="zh-CN" sz="1600" dirty="0">
                <a:solidFill>
                  <a:srgbClr val="0070C0"/>
                </a:solidFill>
              </a:rPr>
              <a:t>        </a:t>
            </a:r>
            <a:r>
              <a:rPr lang="en-US" altLang="zh-CN" sz="1600" dirty="0" err="1">
                <a:solidFill>
                  <a:srgbClr val="0070C0"/>
                </a:solidFill>
              </a:rPr>
              <a:t>buttonView.setText</a:t>
            </a:r>
            <a:r>
              <a:rPr lang="en-US" altLang="zh-CN" sz="1600" dirty="0">
                <a:solidFill>
                  <a:srgbClr val="0070C0"/>
                </a:solidFill>
              </a:rPr>
              <a:t>(</a:t>
            </a:r>
            <a:r>
              <a:rPr lang="en-US" altLang="zh-CN" sz="1600" dirty="0" err="1">
                <a:solidFill>
                  <a:srgbClr val="0070C0"/>
                </a:solidFill>
              </a:rPr>
              <a:t>desc</a:t>
            </a:r>
            <a:r>
              <a:rPr lang="en-US" altLang="zh-CN" sz="1600" dirty="0">
                <a:solidFill>
                  <a:srgbClr val="0070C0"/>
                </a:solidFill>
              </a:rPr>
              <a:t>);</a:t>
            </a:r>
            <a:endParaRPr lang="en-US" altLang="zh-CN" sz="1600" dirty="0">
              <a:solidFill>
                <a:srgbClr val="0070C0"/>
              </a:solidFill>
            </a:endParaRPr>
          </a:p>
          <a:p>
            <a:pPr marL="0" indent="0">
              <a:buNone/>
            </a:pPr>
            <a:r>
              <a:rPr lang="en-US" altLang="zh-CN" sz="1600" dirty="0">
                <a:solidFill>
                  <a:srgbClr val="0070C0"/>
                </a:solidFill>
              </a:rPr>
              <a:t>    }</a:t>
            </a:r>
            <a:endParaRPr lang="en-US" altLang="zh-CN" sz="1600" dirty="0">
              <a:solidFill>
                <a:srgbClr val="0070C0"/>
              </a:solidFill>
            </a:endParaRPr>
          </a:p>
          <a:p>
            <a:pPr marL="0" indent="0">
              <a:buNone/>
            </a:pPr>
            <a:r>
              <a:rPr lang="en-US" altLang="zh-CN" sz="1600" dirty="0">
                <a:solidFill>
                  <a:srgbClr val="0070C0"/>
                </a:solidFill>
              </a:rPr>
              <a:t>}</a:t>
            </a:r>
            <a:endParaRPr lang="zh-CN" altLang="en-US" sz="16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本章简介</a:t>
            </a:r>
            <a:endParaRPr lang="zh-CN" altLang="en-US" dirty="0"/>
          </a:p>
        </p:txBody>
      </p:sp>
      <p:sp>
        <p:nvSpPr>
          <p:cNvPr id="3" name="内容占位符 2"/>
          <p:cNvSpPr>
            <a:spLocks noGrp="1"/>
          </p:cNvSpPr>
          <p:nvPr>
            <p:ph idx="1"/>
          </p:nvPr>
        </p:nvSpPr>
        <p:spPr>
          <a:xfrm>
            <a:off x="1505129" y="1407736"/>
            <a:ext cx="8915400" cy="3777622"/>
          </a:xfrm>
        </p:spPr>
        <p:txBody>
          <a:bodyPr/>
          <a:lstStyle/>
          <a:p>
            <a:r>
              <a:rPr lang="zh-CN" altLang="zh-CN" dirty="0"/>
              <a:t>本章介绍了</a:t>
            </a:r>
            <a:r>
              <a:rPr lang="en-US" altLang="zh-CN" dirty="0"/>
              <a:t>App</a:t>
            </a:r>
            <a:r>
              <a:rPr lang="zh-CN" altLang="zh-CN" dirty="0"/>
              <a:t>开发常见的几类中级控件用法，主要包括：</a:t>
            </a:r>
            <a:endParaRPr lang="en-US" altLang="zh-CN" dirty="0"/>
          </a:p>
          <a:p>
            <a:r>
              <a:rPr lang="zh-CN" altLang="zh-CN" dirty="0"/>
              <a:t>如何定制几种简单的图形</a:t>
            </a:r>
            <a:r>
              <a:rPr lang="zh-CN" altLang="en-US" dirty="0"/>
              <a:t>；</a:t>
            </a:r>
            <a:endParaRPr lang="en-US" altLang="zh-CN" dirty="0"/>
          </a:p>
          <a:p>
            <a:r>
              <a:rPr lang="zh-CN" altLang="zh-CN" dirty="0"/>
              <a:t>如何使用几种选择按钮</a:t>
            </a:r>
            <a:r>
              <a:rPr lang="zh-CN" altLang="en-US" dirty="0"/>
              <a:t>；</a:t>
            </a:r>
            <a:endParaRPr lang="en-US" altLang="zh-CN" dirty="0"/>
          </a:p>
          <a:p>
            <a:r>
              <a:rPr lang="zh-CN" altLang="zh-CN" dirty="0"/>
              <a:t>如何高效地输入文本</a:t>
            </a:r>
            <a:r>
              <a:rPr lang="zh-CN" altLang="en-US" dirty="0"/>
              <a:t>；</a:t>
            </a:r>
            <a:endParaRPr lang="en-US" altLang="zh-CN" dirty="0"/>
          </a:p>
          <a:p>
            <a:r>
              <a:rPr lang="zh-CN" altLang="zh-CN" dirty="0"/>
              <a:t>如何利用对话框获取交互信息等等。</a:t>
            </a:r>
            <a:endParaRPr lang="en-US" altLang="zh-CN" dirty="0"/>
          </a:p>
          <a:p>
            <a:r>
              <a:rPr lang="zh-CN" altLang="zh-CN" dirty="0"/>
              <a:t>然后结合本章所学的知识，演示了一个实战项目“找回密码”的设计与实现。</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复选框的演示效果</a:t>
            </a:r>
            <a:endParaRPr lang="zh-CN" altLang="en-US" dirty="0"/>
          </a:p>
        </p:txBody>
      </p:sp>
      <p:pic>
        <p:nvPicPr>
          <p:cNvPr id="10" name="内容占位符 9"/>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4290147" y="1768415"/>
            <a:ext cx="4349491" cy="1083345"/>
          </a:xfrm>
          <a:ln w="3175">
            <a:solidFill>
              <a:schemeClr val="tx1"/>
            </a:solidFill>
          </a:ln>
        </p:spPr>
      </p:pic>
      <p:sp>
        <p:nvSpPr>
          <p:cNvPr id="7" name="文本框 6"/>
          <p:cNvSpPr txBox="1"/>
          <p:nvPr/>
        </p:nvSpPr>
        <p:spPr>
          <a:xfrm>
            <a:off x="5153114" y="3032595"/>
            <a:ext cx="2623558" cy="369332"/>
          </a:xfrm>
          <a:prstGeom prst="rect">
            <a:avLst/>
          </a:prstGeom>
          <a:noFill/>
        </p:spPr>
        <p:txBody>
          <a:bodyPr wrap="square" rtlCol="0">
            <a:spAutoFit/>
          </a:bodyPr>
          <a:lstStyle/>
          <a:p>
            <a:r>
              <a:rPr lang="zh-CN" altLang="zh-CN" dirty="0"/>
              <a:t>初始的复选框界面</a:t>
            </a:r>
            <a:endParaRPr lang="zh-CN" altLang="en-US" dirty="0"/>
          </a:p>
        </p:txBody>
      </p:sp>
      <p:sp>
        <p:nvSpPr>
          <p:cNvPr id="8" name="文本框 7"/>
          <p:cNvSpPr txBox="1"/>
          <p:nvPr/>
        </p:nvSpPr>
        <p:spPr>
          <a:xfrm>
            <a:off x="2064239" y="5603455"/>
            <a:ext cx="2623558" cy="369332"/>
          </a:xfrm>
          <a:prstGeom prst="rect">
            <a:avLst/>
          </a:prstGeom>
          <a:noFill/>
        </p:spPr>
        <p:txBody>
          <a:bodyPr wrap="square" rtlCol="0">
            <a:spAutoFit/>
          </a:bodyPr>
          <a:lstStyle/>
          <a:p>
            <a:r>
              <a:rPr lang="zh-CN" altLang="zh-CN" dirty="0"/>
              <a:t>首次点击后的复选框</a:t>
            </a:r>
            <a:endParaRPr lang="zh-CN" altLang="en-US" dirty="0"/>
          </a:p>
        </p:txBody>
      </p:sp>
      <p:sp>
        <p:nvSpPr>
          <p:cNvPr id="9" name="文本框 8"/>
          <p:cNvSpPr txBox="1"/>
          <p:nvPr/>
        </p:nvSpPr>
        <p:spPr>
          <a:xfrm>
            <a:off x="7854310" y="5603455"/>
            <a:ext cx="2623558" cy="369332"/>
          </a:xfrm>
          <a:prstGeom prst="rect">
            <a:avLst/>
          </a:prstGeom>
          <a:noFill/>
        </p:spPr>
        <p:txBody>
          <a:bodyPr wrap="square" rtlCol="0">
            <a:spAutoFit/>
          </a:bodyPr>
          <a:lstStyle/>
          <a:p>
            <a:r>
              <a:rPr lang="zh-CN" altLang="zh-CN" dirty="0"/>
              <a:t>再次点击后的复选框</a:t>
            </a:r>
            <a:endParaRPr lang="zh-CN" altLang="en-US" dirty="0"/>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681" y="4303468"/>
            <a:ext cx="4514674" cy="1124488"/>
          </a:xfrm>
          <a:prstGeom prst="rect">
            <a:avLst/>
          </a:prstGeom>
          <a:ln w="3175">
            <a:solidFill>
              <a:schemeClr val="tx1"/>
            </a:solidFill>
          </a:ln>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166" y="4303468"/>
            <a:ext cx="4490656" cy="1118506"/>
          </a:xfrm>
          <a:prstGeom prst="rect">
            <a:avLst/>
          </a:prstGeom>
          <a:ln w="3175">
            <a:solidFill>
              <a:schemeClr val="tx1"/>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5.2.2  </a:t>
            </a:r>
            <a:r>
              <a:rPr lang="zh-CN" altLang="en-US" dirty="0"/>
              <a:t>开关按钮</a:t>
            </a:r>
            <a:r>
              <a:rPr lang="en-US" altLang="zh-CN" dirty="0"/>
              <a:t>Switch</a:t>
            </a:r>
            <a:endParaRPr lang="zh-CN" altLang="en-US" dirty="0"/>
          </a:p>
        </p:txBody>
      </p:sp>
      <p:sp>
        <p:nvSpPr>
          <p:cNvPr id="3" name="内容占位符 2"/>
          <p:cNvSpPr>
            <a:spLocks noGrp="1"/>
          </p:cNvSpPr>
          <p:nvPr>
            <p:ph idx="1"/>
          </p:nvPr>
        </p:nvSpPr>
        <p:spPr/>
        <p:txBody>
          <a:bodyPr/>
          <a:lstStyle/>
          <a:p>
            <a:r>
              <a:rPr lang="en-US" altLang="zh-CN" dirty="0"/>
              <a:t>Switch</a:t>
            </a:r>
            <a:r>
              <a:rPr lang="zh-CN" altLang="zh-CN" dirty="0"/>
              <a:t>是开关按钮</a:t>
            </a:r>
            <a:r>
              <a:rPr lang="zh-CN" altLang="en-US" dirty="0"/>
              <a:t>，它</a:t>
            </a:r>
            <a:r>
              <a:rPr lang="zh-CN" altLang="zh-CN" dirty="0"/>
              <a:t>在选中与取消选中时可展现的界面元素比复选框丰富。</a:t>
            </a:r>
            <a:endParaRPr lang="en-US" altLang="zh-CN" dirty="0"/>
          </a:p>
          <a:p>
            <a:r>
              <a:rPr lang="en-US" altLang="zh-CN" dirty="0"/>
              <a:t>Switch</a:t>
            </a:r>
            <a:r>
              <a:rPr lang="zh-CN" altLang="zh-CN" dirty="0"/>
              <a:t>控件新添加的</a:t>
            </a:r>
            <a:r>
              <a:rPr lang="en-US" altLang="zh-CN" dirty="0"/>
              <a:t>XML</a:t>
            </a:r>
            <a:r>
              <a:rPr lang="zh-CN" altLang="zh-CN" dirty="0"/>
              <a:t>属性说明如下。</a:t>
            </a:r>
            <a:endParaRPr lang="zh-CN" altLang="zh-CN" dirty="0"/>
          </a:p>
          <a:p>
            <a:pPr lvl="1"/>
            <a:r>
              <a:rPr lang="en-US" altLang="zh-CN" dirty="0" err="1"/>
              <a:t>textOn</a:t>
            </a:r>
            <a:r>
              <a:rPr lang="zh-CN" altLang="zh-CN" dirty="0"/>
              <a:t>：设置右侧开启时的文本。</a:t>
            </a:r>
            <a:endParaRPr lang="zh-CN" altLang="zh-CN" dirty="0"/>
          </a:p>
          <a:p>
            <a:pPr lvl="1"/>
            <a:r>
              <a:rPr lang="en-US" altLang="zh-CN" dirty="0" err="1"/>
              <a:t>textOff</a:t>
            </a:r>
            <a:r>
              <a:rPr lang="zh-CN" altLang="zh-CN" dirty="0"/>
              <a:t>：设置左侧关闭时的文本。</a:t>
            </a:r>
            <a:endParaRPr lang="zh-CN" altLang="zh-CN" dirty="0"/>
          </a:p>
          <a:p>
            <a:pPr lvl="1"/>
            <a:r>
              <a:rPr lang="en-US" altLang="zh-CN" dirty="0"/>
              <a:t>track</a:t>
            </a:r>
            <a:r>
              <a:rPr lang="zh-CN" altLang="zh-CN" dirty="0"/>
              <a:t>：设置开关轨道的背景。</a:t>
            </a:r>
            <a:endParaRPr lang="zh-CN" altLang="zh-CN" dirty="0"/>
          </a:p>
          <a:p>
            <a:pPr lvl="1"/>
            <a:r>
              <a:rPr lang="en-US" altLang="zh-CN" dirty="0"/>
              <a:t>thumb</a:t>
            </a:r>
            <a:r>
              <a:rPr lang="zh-CN" altLang="zh-CN" dirty="0"/>
              <a:t>：设置开关标识的图标。</a:t>
            </a:r>
            <a:endParaRPr lang="zh-CN" altLang="zh-CN" dirty="0"/>
          </a:p>
          <a:p>
            <a:endParaRPr lang="zh-CN" altLang="en-US" dirty="0"/>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606396" y="4854912"/>
            <a:ext cx="4271513" cy="1459434"/>
          </a:xfrm>
          <a:prstGeom prst="rect">
            <a:avLst/>
          </a:prstGeom>
          <a:ln w="3175">
            <a:solidFill>
              <a:schemeClr val="tx1"/>
            </a:solidFill>
          </a:ln>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5245" y="4854582"/>
            <a:ext cx="3870385" cy="1322381"/>
          </a:xfrm>
          <a:prstGeom prst="rect">
            <a:avLst/>
          </a:prstGeom>
          <a:ln w="3175">
            <a:solidFill>
              <a:schemeClr val="tx1"/>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案例：仿</a:t>
            </a:r>
            <a:r>
              <a:rPr lang="en-US" altLang="zh-CN" dirty="0" err="1"/>
              <a:t>iOS</a:t>
            </a:r>
            <a:r>
              <a:rPr lang="zh-CN" altLang="en-US" dirty="0"/>
              <a:t>的开关按钮（SwitchIOSActivity）</a:t>
            </a:r>
            <a:endParaRPr lang="zh-CN" altLang="en-US" dirty="0"/>
          </a:p>
        </p:txBody>
      </p:sp>
      <p:sp>
        <p:nvSpPr>
          <p:cNvPr id="3" name="内容占位符 2"/>
          <p:cNvSpPr>
            <a:spLocks noGrp="1"/>
          </p:cNvSpPr>
          <p:nvPr>
            <p:ph idx="1"/>
          </p:nvPr>
        </p:nvSpPr>
        <p:spPr>
          <a:xfrm>
            <a:off x="707657" y="1329854"/>
            <a:ext cx="10751279" cy="4712131"/>
          </a:xfrm>
        </p:spPr>
        <p:txBody>
          <a:bodyPr>
            <a:normAutofit/>
          </a:bodyPr>
          <a:lstStyle/>
          <a:p>
            <a:r>
              <a:rPr lang="zh-CN" altLang="zh-CN" dirty="0"/>
              <a:t>借助状态列表图形</a:t>
            </a:r>
            <a:r>
              <a:rPr lang="en-US" altLang="zh-CN" dirty="0" err="1"/>
              <a:t>StateListDrawable</a:t>
            </a:r>
            <a:r>
              <a:rPr lang="zh-CN" altLang="zh-CN" dirty="0"/>
              <a:t>，</a:t>
            </a:r>
            <a:r>
              <a:rPr lang="zh-CN" altLang="en-US" dirty="0"/>
              <a:t>分别定义已选中时候的“开”图形，以及未选中时候的“关”图形。</a:t>
            </a:r>
            <a:endParaRPr lang="en-US" altLang="zh-CN" dirty="0"/>
          </a:p>
          <a:p>
            <a:r>
              <a:rPr lang="zh-CN" altLang="zh-CN" dirty="0"/>
              <a:t>状态列表</a:t>
            </a:r>
            <a:r>
              <a:rPr lang="zh-CN" altLang="en-US" dirty="0"/>
              <a:t>图形的</a:t>
            </a:r>
            <a:r>
              <a:rPr lang="en-US" altLang="zh-CN" dirty="0"/>
              <a:t>XML</a:t>
            </a:r>
            <a:r>
              <a:rPr lang="zh-CN" altLang="en-US" dirty="0"/>
              <a:t>文件</a:t>
            </a:r>
            <a:r>
              <a:rPr lang="zh-CN" altLang="zh-CN" dirty="0"/>
              <a:t>如下：</a:t>
            </a:r>
            <a:r>
              <a:rPr lang="en-US" altLang="zh-CN" dirty="0"/>
              <a:t>(</a:t>
            </a:r>
            <a:r>
              <a:rPr lang="zh-CN" altLang="zh-CN" dirty="0"/>
              <a:t>switch_selector</a:t>
            </a:r>
            <a:r>
              <a:rPr lang="en-US" altLang="zh-CN" dirty="0"/>
              <a:t>.xml)</a:t>
            </a:r>
            <a:endParaRPr lang="en-US" altLang="zh-CN" dirty="0"/>
          </a:p>
          <a:p>
            <a:pPr marL="0" indent="0">
              <a:buNone/>
            </a:pPr>
            <a:r>
              <a:rPr lang="en-US" altLang="zh-CN" sz="2000" dirty="0">
                <a:solidFill>
                  <a:srgbClr val="0070C0"/>
                </a:solidFill>
              </a:rPr>
              <a:t>      &lt;selector </a:t>
            </a:r>
            <a:r>
              <a:rPr lang="en-US" altLang="zh-CN" sz="2000" dirty="0" err="1">
                <a:solidFill>
                  <a:srgbClr val="0070C0"/>
                </a:solidFill>
              </a:rPr>
              <a:t>xmlns:android</a:t>
            </a:r>
            <a:r>
              <a:rPr lang="en-US" altLang="zh-CN" sz="2000" dirty="0">
                <a:solidFill>
                  <a:srgbClr val="0070C0"/>
                </a:solidFill>
              </a:rPr>
              <a:t>="http://schemas.android.com/</a:t>
            </a:r>
            <a:r>
              <a:rPr lang="en-US" altLang="zh-CN" sz="2000" dirty="0" err="1">
                <a:solidFill>
                  <a:srgbClr val="0070C0"/>
                </a:solidFill>
              </a:rPr>
              <a:t>apk</a:t>
            </a:r>
            <a:r>
              <a:rPr lang="en-US" altLang="zh-CN" sz="2000" dirty="0">
                <a:solidFill>
                  <a:srgbClr val="0070C0"/>
                </a:solidFill>
              </a:rPr>
              <a:t>/res/android"&gt;</a:t>
            </a:r>
            <a:endParaRPr lang="zh-CN" altLang="zh-CN" sz="2000" dirty="0">
              <a:solidFill>
                <a:srgbClr val="0070C0"/>
              </a:solidFill>
            </a:endParaRPr>
          </a:p>
          <a:p>
            <a:pPr marL="457200" lvl="1" indent="0">
              <a:buNone/>
            </a:pPr>
            <a:r>
              <a:rPr lang="en-US" altLang="zh-CN" sz="2000" dirty="0">
                <a:solidFill>
                  <a:srgbClr val="0070C0"/>
                </a:solidFill>
              </a:rPr>
              <a:t>    &lt;item </a:t>
            </a:r>
            <a:r>
              <a:rPr lang="en-US" altLang="zh-CN" sz="2000" dirty="0" err="1">
                <a:solidFill>
                  <a:srgbClr val="0070C0"/>
                </a:solidFill>
              </a:rPr>
              <a:t>android:state_checked</a:t>
            </a:r>
            <a:r>
              <a:rPr lang="en-US" altLang="zh-CN" sz="2000" dirty="0">
                <a:solidFill>
                  <a:srgbClr val="0070C0"/>
                </a:solidFill>
              </a:rPr>
              <a:t>="true" </a:t>
            </a:r>
            <a:r>
              <a:rPr lang="en-US" altLang="zh-CN" sz="2000" dirty="0" err="1">
                <a:solidFill>
                  <a:srgbClr val="0070C0"/>
                </a:solidFill>
              </a:rPr>
              <a:t>android:drawable</a:t>
            </a:r>
            <a:r>
              <a:rPr lang="en-US" altLang="zh-CN" sz="2000" dirty="0">
                <a:solidFill>
                  <a:srgbClr val="0070C0"/>
                </a:solidFill>
              </a:rPr>
              <a:t>="@</a:t>
            </a:r>
            <a:r>
              <a:rPr lang="en-US" altLang="zh-CN" sz="2000" dirty="0" err="1">
                <a:solidFill>
                  <a:srgbClr val="0070C0"/>
                </a:solidFill>
              </a:rPr>
              <a:t>drawable</a:t>
            </a:r>
            <a:r>
              <a:rPr lang="en-US" altLang="zh-CN" sz="2000" dirty="0">
                <a:solidFill>
                  <a:srgbClr val="0070C0"/>
                </a:solidFill>
              </a:rPr>
              <a:t>/</a:t>
            </a:r>
            <a:r>
              <a:rPr lang="en-US" altLang="zh-CN" sz="2000" dirty="0" err="1">
                <a:solidFill>
                  <a:srgbClr val="0070C0"/>
                </a:solidFill>
              </a:rPr>
              <a:t>switch_on</a:t>
            </a:r>
            <a:r>
              <a:rPr lang="en-US" altLang="zh-CN" sz="2000" dirty="0">
                <a:solidFill>
                  <a:srgbClr val="0070C0"/>
                </a:solidFill>
              </a:rPr>
              <a:t>"/&gt;</a:t>
            </a:r>
            <a:endParaRPr lang="zh-CN" altLang="zh-CN" sz="2000" dirty="0">
              <a:solidFill>
                <a:srgbClr val="0070C0"/>
              </a:solidFill>
            </a:endParaRPr>
          </a:p>
          <a:p>
            <a:pPr marL="457200" lvl="1" indent="0">
              <a:buNone/>
            </a:pPr>
            <a:r>
              <a:rPr lang="en-US" altLang="zh-CN" sz="2000" dirty="0">
                <a:solidFill>
                  <a:srgbClr val="0070C0"/>
                </a:solidFill>
              </a:rPr>
              <a:t>    &lt;item android:drawable="@drawable/</a:t>
            </a:r>
            <a:r>
              <a:rPr lang="en-US" altLang="zh-CN" sz="2000" dirty="0" err="1">
                <a:solidFill>
                  <a:srgbClr val="0070C0"/>
                </a:solidFill>
              </a:rPr>
              <a:t>switch_off</a:t>
            </a:r>
            <a:r>
              <a:rPr lang="en-US" altLang="zh-CN" sz="2000" dirty="0">
                <a:solidFill>
                  <a:srgbClr val="0070C0"/>
                </a:solidFill>
              </a:rPr>
              <a:t>"/&gt;</a:t>
            </a:r>
            <a:endParaRPr lang="zh-CN" altLang="zh-CN" sz="2000" dirty="0">
              <a:solidFill>
                <a:srgbClr val="0070C0"/>
              </a:solidFill>
            </a:endParaRPr>
          </a:p>
          <a:p>
            <a:pPr marL="457200" lvl="1" indent="0">
              <a:buNone/>
            </a:pPr>
            <a:r>
              <a:rPr lang="en-US" altLang="zh-CN" sz="2000" dirty="0">
                <a:solidFill>
                  <a:srgbClr val="0070C0"/>
                </a:solidFill>
              </a:rPr>
              <a:t>&lt;/selector&gt;</a:t>
            </a:r>
            <a:endParaRPr lang="zh-CN" altLang="zh-CN" sz="2000" dirty="0">
              <a:solidFill>
                <a:srgbClr val="0070C0"/>
              </a:solidFill>
            </a:endParaRPr>
          </a:p>
          <a:p>
            <a:r>
              <a:rPr lang="zh-CN" altLang="zh-CN" dirty="0"/>
              <a:t>然后把</a:t>
            </a:r>
            <a:r>
              <a:rPr lang="en-US" altLang="zh-CN" dirty="0" err="1"/>
              <a:t>CheckBox</a:t>
            </a:r>
            <a:r>
              <a:rPr lang="zh-CN" altLang="zh-CN" dirty="0"/>
              <a:t>控件的</a:t>
            </a:r>
            <a:r>
              <a:rPr lang="en-US" altLang="zh-CN" dirty="0"/>
              <a:t>background</a:t>
            </a:r>
            <a:r>
              <a:rPr lang="zh-CN" altLang="zh-CN" dirty="0"/>
              <a:t>属性设置为该状态图形</a:t>
            </a:r>
            <a:r>
              <a:rPr lang="zh-CN" altLang="en-US" dirty="0"/>
              <a:t>。</a:t>
            </a:r>
            <a:endParaRPr lang="zh-CN" altLang="en-US" dirty="0"/>
          </a:p>
          <a:p>
            <a:r>
              <a:rPr lang="zh-CN" altLang="en-US" dirty="0"/>
              <a:t>下面是山寨后的开关按钮效果图。</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模仿的开关按钮演示效果</a:t>
            </a:r>
            <a:endParaRPr lang="zh-CN" altLang="en-US" dirty="0"/>
          </a:p>
        </p:txBody>
      </p:sp>
      <p:sp>
        <p:nvSpPr>
          <p:cNvPr id="3" name="内容占位符 2"/>
          <p:cNvSpPr>
            <a:spLocks noGrp="1"/>
          </p:cNvSpPr>
          <p:nvPr>
            <p:ph idx="1"/>
          </p:nvPr>
        </p:nvSpPr>
        <p:spPr/>
        <p:txBody>
          <a:bodyPr/>
          <a:lstStyle/>
          <a:p>
            <a:r>
              <a:rPr lang="zh-CN" altLang="zh-CN" dirty="0"/>
              <a:t>（完整代码见</a:t>
            </a:r>
            <a:r>
              <a:rPr lang="en-US" altLang="zh-CN" dirty="0"/>
              <a:t>chapter05\</a:t>
            </a:r>
            <a:r>
              <a:rPr lang="en-US" altLang="zh-CN" dirty="0" err="1"/>
              <a:t>src</a:t>
            </a:r>
            <a:r>
              <a:rPr lang="en-US" altLang="zh-CN" dirty="0"/>
              <a:t>\main\res\layout\activity_switch_ios.xml</a:t>
            </a:r>
            <a:r>
              <a:rPr lang="zh-CN" altLang="zh-CN" dirty="0"/>
              <a:t>）</a:t>
            </a:r>
            <a:endParaRPr lang="zh-CN" altLang="zh-CN" dirty="0"/>
          </a:p>
          <a:p>
            <a:endParaRPr lang="zh-CN" altLang="en-US" dirty="0"/>
          </a:p>
        </p:txBody>
      </p:sp>
      <p:sp>
        <p:nvSpPr>
          <p:cNvPr id="4" name="文本框 3"/>
          <p:cNvSpPr txBox="1"/>
          <p:nvPr/>
        </p:nvSpPr>
        <p:spPr>
          <a:xfrm>
            <a:off x="1997090" y="5088216"/>
            <a:ext cx="2573140" cy="369332"/>
          </a:xfrm>
          <a:prstGeom prst="rect">
            <a:avLst/>
          </a:prstGeom>
          <a:noFill/>
        </p:spPr>
        <p:txBody>
          <a:bodyPr wrap="none" rtlCol="0">
            <a:spAutoFit/>
          </a:bodyPr>
          <a:lstStyle/>
          <a:p>
            <a:r>
              <a:rPr lang="zh-CN" altLang="zh-CN" dirty="0"/>
              <a:t>仿</a:t>
            </a:r>
            <a:r>
              <a:rPr lang="en-US" altLang="zh-CN" dirty="0" err="1"/>
              <a:t>iOS</a:t>
            </a:r>
            <a:r>
              <a:rPr lang="zh-CN" altLang="zh-CN" dirty="0"/>
              <a:t>按钮的“关”状态</a:t>
            </a:r>
            <a:endParaRPr lang="zh-CN" altLang="en-US" dirty="0"/>
          </a:p>
        </p:txBody>
      </p:sp>
      <p:sp>
        <p:nvSpPr>
          <p:cNvPr id="5" name="文本框 4"/>
          <p:cNvSpPr txBox="1"/>
          <p:nvPr/>
        </p:nvSpPr>
        <p:spPr>
          <a:xfrm>
            <a:off x="7648709" y="5088216"/>
            <a:ext cx="2573140" cy="369332"/>
          </a:xfrm>
          <a:prstGeom prst="rect">
            <a:avLst/>
          </a:prstGeom>
          <a:noFill/>
        </p:spPr>
        <p:txBody>
          <a:bodyPr wrap="none" rtlCol="0">
            <a:spAutoFit/>
          </a:bodyPr>
          <a:lstStyle/>
          <a:p>
            <a:r>
              <a:rPr lang="zh-CN" altLang="zh-CN" dirty="0"/>
              <a:t>仿</a:t>
            </a:r>
            <a:r>
              <a:rPr lang="en-US" altLang="zh-CN" dirty="0" err="1"/>
              <a:t>iOS</a:t>
            </a:r>
            <a:r>
              <a:rPr lang="zh-CN" altLang="zh-CN" dirty="0"/>
              <a:t>按钮的“开”状态</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3033193"/>
            <a:ext cx="5029080" cy="1718269"/>
          </a:xfrm>
          <a:prstGeom prst="rect">
            <a:avLst/>
          </a:prstGeom>
          <a:ln w="3175">
            <a:solidFill>
              <a:schemeClr val="tx1"/>
            </a:solidFill>
          </a:ln>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949" y="3033193"/>
            <a:ext cx="5029080" cy="1718269"/>
          </a:xfrm>
          <a:prstGeom prst="rect">
            <a:avLst/>
          </a:prstGeom>
          <a:ln w="3175">
            <a:solidFill>
              <a:schemeClr val="tx1"/>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5.2.3  </a:t>
            </a:r>
            <a:r>
              <a:rPr lang="zh-CN" altLang="en-US" dirty="0"/>
              <a:t>单选按钮</a:t>
            </a:r>
            <a:r>
              <a:rPr lang="en-US" altLang="zh-CN" dirty="0" err="1"/>
              <a:t>RadioButton</a:t>
            </a:r>
            <a:endParaRPr lang="zh-CN" altLang="en-US" dirty="0"/>
          </a:p>
        </p:txBody>
      </p:sp>
      <p:sp>
        <p:nvSpPr>
          <p:cNvPr id="3" name="内容占位符 2"/>
          <p:cNvSpPr>
            <a:spLocks noGrp="1"/>
          </p:cNvSpPr>
          <p:nvPr>
            <p:ph idx="1"/>
          </p:nvPr>
        </p:nvSpPr>
        <p:spPr/>
        <p:txBody>
          <a:bodyPr>
            <a:normAutofit/>
          </a:bodyPr>
          <a:lstStyle/>
          <a:p>
            <a:r>
              <a:rPr lang="zh-CN" altLang="zh-CN" dirty="0"/>
              <a:t>单选按钮要在一组按钮中选择其中一项，并且不能多选，这要求有个容器确定这组按钮的范围，这个容器便是</a:t>
            </a:r>
            <a:r>
              <a:rPr lang="zh-CN" altLang="en-US" dirty="0">
                <a:solidFill>
                  <a:srgbClr val="FF0000"/>
                </a:solidFill>
              </a:rPr>
              <a:t>单选组</a:t>
            </a:r>
            <a:r>
              <a:rPr lang="en-US" altLang="zh-CN" dirty="0" err="1">
                <a:solidFill>
                  <a:srgbClr val="FF0000"/>
                </a:solidFill>
              </a:rPr>
              <a:t>RadioGroup</a:t>
            </a:r>
            <a:r>
              <a:rPr lang="zh-CN" altLang="zh-CN" dirty="0"/>
              <a:t>。</a:t>
            </a:r>
            <a:endParaRPr lang="en-US" altLang="zh-CN" dirty="0"/>
          </a:p>
          <a:p>
            <a:r>
              <a:rPr lang="en-US" altLang="zh-CN" dirty="0" err="1"/>
              <a:t>RadioGroup</a:t>
            </a:r>
            <a:r>
              <a:rPr lang="zh-CN" altLang="zh-CN" dirty="0">
                <a:solidFill>
                  <a:srgbClr val="0070C0"/>
                </a:solidFill>
              </a:rPr>
              <a:t>实质上是个布局</a:t>
            </a:r>
            <a:r>
              <a:rPr lang="zh-CN" altLang="zh-CN" dirty="0"/>
              <a:t>，同一组</a:t>
            </a:r>
            <a:r>
              <a:rPr lang="en-US" altLang="zh-CN" dirty="0" err="1"/>
              <a:t>RadioButton</a:t>
            </a:r>
            <a:r>
              <a:rPr lang="zh-CN" altLang="zh-CN" dirty="0"/>
              <a:t>都要放在同一个</a:t>
            </a:r>
            <a:r>
              <a:rPr lang="en-US" altLang="zh-CN" dirty="0" err="1"/>
              <a:t>RadioGroup</a:t>
            </a:r>
            <a:r>
              <a:rPr lang="zh-CN" altLang="zh-CN" dirty="0"/>
              <a:t>节点下。</a:t>
            </a:r>
            <a:r>
              <a:rPr lang="zh-CN" altLang="en-US" dirty="0"/>
              <a:t>除了</a:t>
            </a:r>
            <a:r>
              <a:rPr lang="en-US" altLang="zh-CN" dirty="0" err="1"/>
              <a:t>RadioButton</a:t>
            </a:r>
            <a:r>
              <a:rPr lang="zh-CN" altLang="en-US" dirty="0"/>
              <a:t>，也允许放置其他控件。</a:t>
            </a:r>
            <a:endParaRPr lang="en-US" altLang="zh-CN" dirty="0"/>
          </a:p>
          <a:p>
            <a:endParaRPr lang="en-US" altLang="zh-CN" dirty="0"/>
          </a:p>
          <a:p>
            <a:pPr marL="0" indent="0">
              <a:buNone/>
            </a:pPr>
            <a:r>
              <a:rPr lang="zh-CN" altLang="zh-CN" dirty="0"/>
              <a:t>单选组</a:t>
            </a:r>
            <a:r>
              <a:rPr lang="zh-CN" altLang="en-US" dirty="0"/>
              <a:t>与</a:t>
            </a:r>
            <a:r>
              <a:rPr lang="zh-CN" altLang="zh-CN" dirty="0"/>
              <a:t>线性布局</a:t>
            </a:r>
            <a:r>
              <a:rPr lang="zh-CN" altLang="en-US" dirty="0"/>
              <a:t>相比</a:t>
            </a:r>
            <a:r>
              <a:rPr lang="zh-CN" altLang="zh-CN" dirty="0"/>
              <a:t>，它们主要有以下两个区别：</a:t>
            </a:r>
            <a:endParaRPr lang="en-US" altLang="zh-CN" dirty="0"/>
          </a:p>
          <a:p>
            <a:pPr marL="0" indent="0">
              <a:buNone/>
            </a:pPr>
            <a:r>
              <a:rPr lang="zh-CN" altLang="zh-CN" dirty="0"/>
              <a:t>（</a:t>
            </a:r>
            <a:r>
              <a:rPr lang="en-US" altLang="zh-CN" dirty="0"/>
              <a:t>1</a:t>
            </a:r>
            <a:r>
              <a:rPr lang="zh-CN" altLang="zh-CN" dirty="0"/>
              <a:t>）单选组多了管理单选按钮的功能，而线性布局不具备该功能；</a:t>
            </a:r>
            <a:endParaRPr lang="zh-CN" altLang="zh-CN" dirty="0"/>
          </a:p>
          <a:p>
            <a:pPr marL="0" indent="0">
              <a:buNone/>
            </a:pPr>
            <a:r>
              <a:rPr lang="zh-CN" altLang="zh-CN" dirty="0"/>
              <a:t>（</a:t>
            </a:r>
            <a:r>
              <a:rPr lang="en-US" altLang="zh-CN" dirty="0"/>
              <a:t>2</a:t>
            </a:r>
            <a:r>
              <a:rPr lang="zh-CN" altLang="zh-CN" dirty="0"/>
              <a:t>）如果不指定</a:t>
            </a:r>
            <a:r>
              <a:rPr lang="en-US" altLang="zh-CN" dirty="0"/>
              <a:t>orientation</a:t>
            </a:r>
            <a:r>
              <a:rPr lang="zh-CN" altLang="zh-CN" dirty="0"/>
              <a:t>属性，那么单选组默认垂直排列，而线性布局默认水平排列；</a:t>
            </a:r>
            <a:endParaRPr lang="zh-CN" altLang="zh-CN" dirty="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单选组的用法</a:t>
            </a:r>
            <a:endParaRPr lang="zh-CN" altLang="en-US" dirty="0"/>
          </a:p>
        </p:txBody>
      </p:sp>
      <p:sp>
        <p:nvSpPr>
          <p:cNvPr id="3" name="内容占位符 2"/>
          <p:cNvSpPr>
            <a:spLocks noGrp="1"/>
          </p:cNvSpPr>
          <p:nvPr>
            <p:ph idx="1"/>
          </p:nvPr>
        </p:nvSpPr>
        <p:spPr>
          <a:xfrm>
            <a:off x="707658" y="1329854"/>
            <a:ext cx="9997660" cy="4214419"/>
          </a:xfrm>
        </p:spPr>
        <p:txBody>
          <a:bodyPr/>
          <a:lstStyle/>
          <a:p>
            <a:r>
              <a:rPr lang="zh-CN" altLang="en-US" dirty="0"/>
              <a:t>判断选中了哪个单选按钮，通常不是监听某个单选按钮，而是监听单选组的选中事件。</a:t>
            </a:r>
            <a:endParaRPr lang="en-US" altLang="zh-CN" dirty="0"/>
          </a:p>
          <a:p>
            <a:r>
              <a:rPr lang="zh-CN" altLang="zh-CN" dirty="0"/>
              <a:t>下面是</a:t>
            </a:r>
            <a:r>
              <a:rPr lang="en-US" altLang="zh-CN" dirty="0" err="1"/>
              <a:t>RadioGroup</a:t>
            </a:r>
            <a:r>
              <a:rPr lang="zh-CN" altLang="zh-CN" dirty="0"/>
              <a:t>常用的</a:t>
            </a:r>
            <a:r>
              <a:rPr lang="en-US" altLang="zh-CN" dirty="0"/>
              <a:t>3</a:t>
            </a:r>
            <a:r>
              <a:rPr lang="zh-CN" altLang="zh-CN" dirty="0"/>
              <a:t>个方法。</a:t>
            </a:r>
            <a:endParaRPr lang="zh-CN" altLang="zh-CN" dirty="0"/>
          </a:p>
          <a:p>
            <a:pPr marL="457200" lvl="1" indent="0">
              <a:buNone/>
            </a:pPr>
            <a:r>
              <a:rPr lang="en-US" altLang="zh-CN" sz="2400" dirty="0"/>
              <a:t>check</a:t>
            </a:r>
            <a:r>
              <a:rPr lang="zh-CN" altLang="zh-CN" sz="2400" dirty="0"/>
              <a:t>：选中指定资源编号的单选按钮。</a:t>
            </a:r>
            <a:endParaRPr lang="zh-CN" altLang="zh-CN" sz="2400" dirty="0"/>
          </a:p>
          <a:p>
            <a:pPr marL="457200" lvl="1" indent="0">
              <a:buNone/>
            </a:pPr>
            <a:r>
              <a:rPr lang="en-US" altLang="zh-CN" sz="2400" dirty="0" err="1"/>
              <a:t>getCheckedRadioButtonId</a:t>
            </a:r>
            <a:r>
              <a:rPr lang="zh-CN" altLang="zh-CN" sz="2400" dirty="0"/>
              <a:t>：获取选中状态单选按钮的资源编号。</a:t>
            </a:r>
            <a:endParaRPr lang="zh-CN" altLang="zh-CN" sz="2400" dirty="0"/>
          </a:p>
          <a:p>
            <a:pPr marL="457200" lvl="1" indent="0">
              <a:buNone/>
            </a:pPr>
            <a:r>
              <a:rPr lang="en-US" altLang="zh-CN" sz="2400" dirty="0" err="1"/>
              <a:t>setOnCheckedChangeListener</a:t>
            </a:r>
            <a:r>
              <a:rPr lang="zh-CN" altLang="zh-CN" sz="2400" dirty="0"/>
              <a:t>：设置单选按钮勾选变化的监听器。</a:t>
            </a:r>
            <a:endParaRPr lang="zh-CN" altLang="zh-CN" sz="2400"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单选按钮的演示效果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\main\java\com\example\chapter05\RadioHorizontalActivity.java</a:t>
            </a:r>
            <a:r>
              <a:rPr lang="zh-CN" altLang="zh-CN" sz="2000" dirty="0"/>
              <a:t>）</a:t>
            </a:r>
            <a:endParaRPr lang="zh-CN" altLang="zh-CN" sz="2000" dirty="0"/>
          </a:p>
          <a:p>
            <a:endParaRPr lang="zh-CN" altLang="en-US" dirty="0"/>
          </a:p>
        </p:txBody>
      </p:sp>
      <p:sp>
        <p:nvSpPr>
          <p:cNvPr id="7" name="文本框 6"/>
          <p:cNvSpPr txBox="1"/>
          <p:nvPr/>
        </p:nvSpPr>
        <p:spPr>
          <a:xfrm>
            <a:off x="4942316" y="3936775"/>
            <a:ext cx="2543799" cy="369332"/>
          </a:xfrm>
          <a:prstGeom prst="rect">
            <a:avLst/>
          </a:prstGeom>
          <a:noFill/>
        </p:spPr>
        <p:txBody>
          <a:bodyPr wrap="square" rtlCol="0">
            <a:spAutoFit/>
          </a:bodyPr>
          <a:lstStyle/>
          <a:p>
            <a:r>
              <a:rPr lang="zh-CN" altLang="zh-CN" dirty="0"/>
              <a:t>初始的单选按钮界面</a:t>
            </a:r>
            <a:endParaRPr lang="zh-CN" altLang="en-US" dirty="0"/>
          </a:p>
        </p:txBody>
      </p:sp>
      <p:sp>
        <p:nvSpPr>
          <p:cNvPr id="8" name="文本框 7"/>
          <p:cNvSpPr txBox="1"/>
          <p:nvPr/>
        </p:nvSpPr>
        <p:spPr>
          <a:xfrm>
            <a:off x="2320093" y="6180843"/>
            <a:ext cx="2793586" cy="369332"/>
          </a:xfrm>
          <a:prstGeom prst="rect">
            <a:avLst/>
          </a:prstGeom>
          <a:noFill/>
        </p:spPr>
        <p:txBody>
          <a:bodyPr wrap="square" rtlCol="0">
            <a:spAutoFit/>
          </a:bodyPr>
          <a:lstStyle/>
          <a:p>
            <a:r>
              <a:rPr lang="zh-CN" altLang="zh-CN" dirty="0"/>
              <a:t>选中左边按钮的单选界面</a:t>
            </a:r>
            <a:endParaRPr lang="zh-CN" altLang="en-US" dirty="0"/>
          </a:p>
        </p:txBody>
      </p:sp>
      <p:sp>
        <p:nvSpPr>
          <p:cNvPr id="9" name="文本框 8"/>
          <p:cNvSpPr txBox="1"/>
          <p:nvPr/>
        </p:nvSpPr>
        <p:spPr>
          <a:xfrm>
            <a:off x="7023040" y="6176963"/>
            <a:ext cx="2793586" cy="369332"/>
          </a:xfrm>
          <a:prstGeom prst="rect">
            <a:avLst/>
          </a:prstGeom>
          <a:noFill/>
        </p:spPr>
        <p:txBody>
          <a:bodyPr wrap="square" rtlCol="0">
            <a:spAutoFit/>
          </a:bodyPr>
          <a:lstStyle/>
          <a:p>
            <a:r>
              <a:rPr lang="zh-CN" altLang="zh-CN" dirty="0"/>
              <a:t>选中</a:t>
            </a:r>
            <a:r>
              <a:rPr lang="zh-CN" altLang="en-US" dirty="0"/>
              <a:t>右</a:t>
            </a:r>
            <a:r>
              <a:rPr lang="zh-CN" altLang="zh-CN" dirty="0"/>
              <a:t>边按钮的单选界面</a:t>
            </a:r>
            <a:endParaRPr lang="zh-CN" altLang="en-US" dirty="0"/>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29954" y="2453742"/>
            <a:ext cx="3568522" cy="1358021"/>
          </a:xfrm>
          <a:prstGeom prst="rect">
            <a:avLst/>
          </a:prstGeom>
          <a:ln w="3175">
            <a:solidFill>
              <a:schemeClr val="tx1"/>
            </a:solidFill>
          </a:ln>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51058" y="4641943"/>
            <a:ext cx="3550545" cy="1351179"/>
          </a:xfrm>
          <a:prstGeom prst="rect">
            <a:avLst/>
          </a:prstGeom>
          <a:ln w="3175">
            <a:solidFill>
              <a:schemeClr val="tx1"/>
            </a:solidFill>
          </a:ln>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4460" y="4641943"/>
            <a:ext cx="3550543" cy="1351179"/>
          </a:xfrm>
          <a:prstGeom prst="rect">
            <a:avLst/>
          </a:prstGeom>
          <a:ln w="3175">
            <a:solidFill>
              <a:schemeClr val="tx1"/>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  </a:t>
            </a:r>
            <a:r>
              <a:rPr lang="zh-CN" altLang="en-US" dirty="0"/>
              <a:t>文本输入</a:t>
            </a:r>
            <a:endParaRPr lang="zh-CN" altLang="en-US" dirty="0"/>
          </a:p>
        </p:txBody>
      </p:sp>
      <p:sp>
        <p:nvSpPr>
          <p:cNvPr id="3" name="内容占位符 2"/>
          <p:cNvSpPr>
            <a:spLocks noGrp="1"/>
          </p:cNvSpPr>
          <p:nvPr>
            <p:ph idx="1"/>
          </p:nvPr>
        </p:nvSpPr>
        <p:spPr>
          <a:xfrm>
            <a:off x="707658" y="1329855"/>
            <a:ext cx="10089296" cy="3508364"/>
          </a:xfrm>
        </p:spPr>
        <p:txBody>
          <a:bodyPr/>
          <a:lstStyle/>
          <a:p>
            <a:r>
              <a:rPr lang="zh-CN" altLang="zh-CN" dirty="0"/>
              <a:t>本节介绍如何在编辑框</a:t>
            </a:r>
            <a:r>
              <a:rPr lang="en-US" altLang="zh-CN" dirty="0" err="1"/>
              <a:t>EditText</a:t>
            </a:r>
            <a:r>
              <a:rPr lang="zh-CN" altLang="zh-CN" dirty="0"/>
              <a:t>上高效地输入文本，包括：如何改变编辑框的控件外观，如何利用焦点变更监听器提前校验输入位数，如何利用文本变化监听器自动关闭软键盘。</a:t>
            </a:r>
            <a:endParaRPr lang="en-US" altLang="zh-CN" dirty="0"/>
          </a:p>
          <a:p>
            <a:endParaRPr lang="zh-CN" altLang="zh-CN" dirty="0"/>
          </a:p>
          <a:p>
            <a:r>
              <a:rPr lang="en-US" altLang="zh-CN" dirty="0"/>
              <a:t>5.3.1  </a:t>
            </a:r>
            <a:r>
              <a:rPr lang="zh-CN" altLang="en-US" dirty="0"/>
              <a:t>编辑框</a:t>
            </a:r>
            <a:r>
              <a:rPr lang="en-US" altLang="zh-CN" dirty="0" err="1"/>
              <a:t>EditText</a:t>
            </a:r>
            <a:endParaRPr lang="en-US" altLang="zh-CN" dirty="0"/>
          </a:p>
          <a:p>
            <a:r>
              <a:rPr lang="en-US" altLang="zh-CN" dirty="0"/>
              <a:t>5.3.2  </a:t>
            </a:r>
            <a:r>
              <a:rPr lang="zh-CN" altLang="en-US" dirty="0"/>
              <a:t>焦点变更监听器</a:t>
            </a:r>
            <a:endParaRPr lang="zh-CN" altLang="en-US" dirty="0"/>
          </a:p>
          <a:p>
            <a:r>
              <a:rPr lang="en-US" altLang="zh-CN" dirty="0"/>
              <a:t>5.3.3  </a:t>
            </a:r>
            <a:r>
              <a:rPr lang="zh-CN" altLang="en-US" dirty="0"/>
              <a:t>文本变化监听器</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5.3.1  </a:t>
            </a:r>
            <a:r>
              <a:rPr lang="zh-CN" altLang="en-US" dirty="0"/>
              <a:t>编辑框</a:t>
            </a:r>
            <a:r>
              <a:rPr lang="en-US" altLang="zh-CN" dirty="0" err="1"/>
              <a:t>EditText</a:t>
            </a:r>
            <a:endParaRPr lang="zh-CN" altLang="en-US" dirty="0"/>
          </a:p>
        </p:txBody>
      </p:sp>
      <p:sp>
        <p:nvSpPr>
          <p:cNvPr id="3" name="内容占位符 2"/>
          <p:cNvSpPr>
            <a:spLocks noGrp="1"/>
          </p:cNvSpPr>
          <p:nvPr>
            <p:ph idx="1"/>
          </p:nvPr>
        </p:nvSpPr>
        <p:spPr>
          <a:xfrm>
            <a:off x="707658" y="1329855"/>
            <a:ext cx="10496636" cy="3832454"/>
          </a:xfrm>
        </p:spPr>
        <p:txBody>
          <a:bodyPr/>
          <a:lstStyle/>
          <a:p>
            <a:r>
              <a:rPr lang="en-US" altLang="zh-CN" dirty="0" err="1"/>
              <a:t>EditText</a:t>
            </a:r>
            <a:r>
              <a:rPr lang="zh-CN" altLang="zh-CN" dirty="0"/>
              <a:t>是文本编辑框，用户可在此输入文本等信息。</a:t>
            </a:r>
            <a:endParaRPr lang="en-US" altLang="zh-CN" dirty="0"/>
          </a:p>
          <a:p>
            <a:r>
              <a:rPr lang="en-US" altLang="zh-CN" dirty="0" err="1"/>
              <a:t>EditText</a:t>
            </a:r>
            <a:r>
              <a:rPr lang="zh-CN" altLang="zh-CN" dirty="0"/>
              <a:t>的常用属性</a:t>
            </a:r>
            <a:r>
              <a:rPr lang="zh-CN" altLang="en-US" dirty="0"/>
              <a:t>：</a:t>
            </a:r>
            <a:endParaRPr lang="en-US" altLang="zh-CN" dirty="0"/>
          </a:p>
          <a:p>
            <a:pPr marL="0" indent="0">
              <a:buNone/>
            </a:pPr>
            <a:r>
              <a:rPr lang="en-US" altLang="zh-CN" sz="2400" dirty="0"/>
              <a:t>    </a:t>
            </a:r>
            <a:r>
              <a:rPr lang="en-US" altLang="zh-CN" dirty="0">
                <a:solidFill>
                  <a:srgbClr val="0070C0"/>
                </a:solidFill>
              </a:rPr>
              <a:t> </a:t>
            </a:r>
            <a:r>
              <a:rPr lang="en-US" altLang="zh-CN" dirty="0" err="1">
                <a:solidFill>
                  <a:srgbClr val="0070C0"/>
                </a:solidFill>
              </a:rPr>
              <a:t>inputType</a:t>
            </a:r>
            <a:r>
              <a:rPr lang="zh-CN" altLang="zh-CN" sz="2400" dirty="0"/>
              <a:t>：指定输入的文本类型</a:t>
            </a:r>
            <a:r>
              <a:rPr lang="zh-CN" altLang="en-US" sz="2400" dirty="0"/>
              <a:t>。</a:t>
            </a:r>
            <a:r>
              <a:rPr lang="zh-CN" altLang="zh-CN" sz="2400" dirty="0"/>
              <a:t>若同时使用多种文本类型，则可使用竖线“</a:t>
            </a:r>
            <a:r>
              <a:rPr lang="en-US" altLang="zh-CN" sz="2400" dirty="0"/>
              <a:t>|</a:t>
            </a:r>
            <a:r>
              <a:rPr lang="zh-CN" altLang="zh-CN" sz="2400" dirty="0"/>
              <a:t>”把多种文本类型拼接起来。</a:t>
            </a:r>
            <a:endParaRPr lang="zh-CN" altLang="zh-CN" sz="2400" dirty="0"/>
          </a:p>
          <a:p>
            <a:pPr marL="457200" lvl="1" indent="0">
              <a:buNone/>
            </a:pPr>
            <a:r>
              <a:rPr lang="en-US" altLang="zh-CN" sz="2400" dirty="0" err="1">
                <a:solidFill>
                  <a:srgbClr val="0070C0"/>
                </a:solidFill>
              </a:rPr>
              <a:t>maxLength</a:t>
            </a:r>
            <a:r>
              <a:rPr lang="zh-CN" altLang="zh-CN" sz="2400" dirty="0"/>
              <a:t>：指定文本允许输入的最大长度。</a:t>
            </a:r>
            <a:endParaRPr lang="zh-CN" altLang="zh-CN" sz="2400" dirty="0"/>
          </a:p>
          <a:p>
            <a:pPr marL="457200" lvl="1" indent="0">
              <a:buNone/>
            </a:pPr>
            <a:r>
              <a:rPr lang="en-US" altLang="zh-CN" sz="2400" dirty="0">
                <a:solidFill>
                  <a:srgbClr val="0070C0"/>
                </a:solidFill>
              </a:rPr>
              <a:t>hint</a:t>
            </a:r>
            <a:r>
              <a:rPr lang="zh-CN" altLang="zh-CN" sz="2400" dirty="0"/>
              <a:t>：指定提示文本的内容。</a:t>
            </a:r>
            <a:endParaRPr lang="zh-CN" altLang="zh-CN" sz="2400" dirty="0"/>
          </a:p>
          <a:p>
            <a:pPr marL="457200" lvl="1" indent="0">
              <a:buNone/>
            </a:pPr>
            <a:r>
              <a:rPr lang="en-US" altLang="zh-CN" sz="2400" dirty="0" err="1">
                <a:solidFill>
                  <a:srgbClr val="0070C0"/>
                </a:solidFill>
              </a:rPr>
              <a:t>textColorHint</a:t>
            </a:r>
            <a:r>
              <a:rPr lang="zh-CN" altLang="zh-CN" sz="2400" dirty="0"/>
              <a:t>：指定提示文本的颜色。</a:t>
            </a:r>
            <a:endParaRPr lang="zh-CN" altLang="zh-CN" sz="2400" dirty="0"/>
          </a:p>
          <a:p>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输入类型的取值说明</a:t>
            </a:r>
            <a:endParaRPr lang="zh-CN" altLang="en-US" dirty="0"/>
          </a:p>
        </p:txBody>
      </p:sp>
      <p:graphicFrame>
        <p:nvGraphicFramePr>
          <p:cNvPr id="4" name="内容占位符 3"/>
          <p:cNvGraphicFramePr>
            <a:graphicFrameLocks noGrp="1"/>
          </p:cNvGraphicFramePr>
          <p:nvPr>
            <p:ph idx="1"/>
          </p:nvPr>
        </p:nvGraphicFramePr>
        <p:xfrm>
          <a:off x="799293" y="1077014"/>
          <a:ext cx="10590195" cy="5555800"/>
        </p:xfrm>
        <a:graphic>
          <a:graphicData uri="http://schemas.openxmlformats.org/drawingml/2006/table">
            <a:tbl>
              <a:tblPr firstRow="1" bandRow="1">
                <a:tableStyleId>{5C22544A-7EE6-4342-B048-85BDC9FD1C3A}</a:tableStyleId>
              </a:tblPr>
              <a:tblGrid>
                <a:gridCol w="2920656"/>
                <a:gridCol w="7669539"/>
              </a:tblGrid>
              <a:tr h="555580">
                <a:tc>
                  <a:txBody>
                    <a:bodyPr/>
                    <a:lstStyle/>
                    <a:p>
                      <a:pPr algn="just">
                        <a:lnSpc>
                          <a:spcPts val="1560"/>
                        </a:lnSpc>
                        <a:spcAft>
                          <a:spcPts val="0"/>
                        </a:spcAft>
                      </a:pPr>
                      <a:r>
                        <a:rPr lang="zh-CN" sz="1800" dirty="0">
                          <a:effectLst/>
                          <a:latin typeface="Arial" panose="020B0604020202020204" pitchFamily="34" charset="0"/>
                          <a:ea typeface="黑体" panose="02010609060101010101" pitchFamily="49" charset="-122"/>
                          <a:cs typeface="Calibri" panose="020F0502020204030204" pitchFamily="34" charset="0"/>
                        </a:rPr>
                        <a:t>输入类型</a:t>
                      </a:r>
                      <a:endParaRPr lang="zh-CN" sz="1800" dirty="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c>
                  <a:txBody>
                    <a:bodyPr/>
                    <a:lstStyle/>
                    <a:p>
                      <a:pPr algn="just">
                        <a:lnSpc>
                          <a:spcPts val="1560"/>
                        </a:lnSpc>
                        <a:spcAft>
                          <a:spcPts val="0"/>
                        </a:spcAft>
                      </a:pPr>
                      <a:r>
                        <a:rPr lang="zh-CN" sz="1800">
                          <a:effectLst/>
                          <a:latin typeface="Arial" panose="020B0604020202020204" pitchFamily="34" charset="0"/>
                          <a:ea typeface="黑体" panose="02010609060101010101" pitchFamily="49" charset="-122"/>
                          <a:cs typeface="Calibri" panose="020F0502020204030204" pitchFamily="34" charset="0"/>
                        </a:rPr>
                        <a:t>说明</a:t>
                      </a:r>
                      <a:endParaRPr lang="zh-CN" sz="1800">
                        <a:effectLst/>
                        <a:latin typeface="Arial" panose="020B0604020202020204" pitchFamily="34" charset="0"/>
                        <a:ea typeface="黑体" panose="02010609060101010101" pitchFamily="49" charset="-122"/>
                        <a:cs typeface="Times New Roman" panose="02020603050405020304" pitchFamily="18" charset="0"/>
                      </a:endParaRPr>
                    </a:p>
                  </a:txBody>
                  <a:tcPr marL="68580" marR="68580" marT="0" marB="0" anchor="ctr"/>
                </a:tc>
              </a:tr>
              <a:tr h="55558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text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文本</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textPassword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文本密码。显示时用</a:t>
                      </a:r>
                      <a:r>
                        <a:rPr lang="zh-CN" altLang="zh-CN" sz="1800" kern="1200" dirty="0">
                          <a:solidFill>
                            <a:schemeClr val="dk1"/>
                          </a:solidFill>
                          <a:effectLst/>
                          <a:latin typeface="+mn-lt"/>
                          <a:ea typeface="+mn-ea"/>
                          <a:cs typeface="+mn-cs"/>
                        </a:rPr>
                        <a:t>圆点“·”</a:t>
                      </a: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代替</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number</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整型数</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dirty="0" err="1">
                          <a:effectLst/>
                          <a:latin typeface="Times New Roman" panose="02020603050405020304" pitchFamily="18" charset="0"/>
                          <a:ea typeface="宋体" panose="02010600030101010101" pitchFamily="2" charset="-122"/>
                          <a:cs typeface="Calibri" panose="020F0502020204030204" pitchFamily="34" charset="0"/>
                        </a:rPr>
                        <a:t>numberSigned</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带符号的数字。允许在开头带负号“－”</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dirty="0" err="1">
                          <a:effectLst/>
                          <a:latin typeface="Times New Roman" panose="02020603050405020304" pitchFamily="18" charset="0"/>
                          <a:ea typeface="宋体" panose="02010600030101010101" pitchFamily="2" charset="-122"/>
                          <a:cs typeface="Calibri" panose="020F0502020204030204" pitchFamily="34" charset="0"/>
                        </a:rPr>
                        <a:t>numberDecimal</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带小数点的数字</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numberPassword</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数字密码。显示时用</a:t>
                      </a:r>
                      <a:r>
                        <a:rPr lang="zh-CN" altLang="zh-CN" sz="1800" kern="1200" dirty="0">
                          <a:solidFill>
                            <a:schemeClr val="dk1"/>
                          </a:solidFill>
                          <a:effectLst/>
                          <a:latin typeface="+mn-lt"/>
                          <a:ea typeface="+mn-ea"/>
                          <a:cs typeface="+mn-cs"/>
                        </a:rPr>
                        <a:t>圆点“·”</a:t>
                      </a: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代替</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datetime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时间日期格式。除了数字外，还允许输入横线、斜杆、空格、冒号</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date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a:effectLst/>
                          <a:latin typeface="Times New Roman" panose="02020603050405020304" pitchFamily="18" charset="0"/>
                          <a:ea typeface="宋体" panose="02010600030101010101" pitchFamily="2" charset="-122"/>
                          <a:cs typeface="Calibri" panose="020F0502020204030204" pitchFamily="34" charset="0"/>
                        </a:rPr>
                        <a:t>日期格式。除了数字外，还允许输入横线“</a:t>
                      </a:r>
                      <a:r>
                        <a:rPr lang="en-US" sz="1800" kern="100">
                          <a:effectLst/>
                          <a:latin typeface="Times New Roman" panose="02020603050405020304" pitchFamily="18" charset="0"/>
                          <a:ea typeface="宋体" panose="02010600030101010101" pitchFamily="2" charset="-122"/>
                          <a:cs typeface="Calibri" panose="020F0502020204030204" pitchFamily="34" charset="0"/>
                        </a:rPr>
                        <a:t>-</a:t>
                      </a:r>
                      <a:r>
                        <a:rPr lang="zh-CN" sz="1800" kern="100">
                          <a:effectLst/>
                          <a:latin typeface="Times New Roman" panose="02020603050405020304" pitchFamily="18" charset="0"/>
                          <a:ea typeface="宋体" panose="02010600030101010101" pitchFamily="2" charset="-122"/>
                          <a:cs typeface="Calibri" panose="020F0502020204030204" pitchFamily="34" charset="0"/>
                        </a:rPr>
                        <a:t>”和斜杆“</a:t>
                      </a:r>
                      <a:r>
                        <a:rPr lang="en-US" sz="1800" kern="100">
                          <a:effectLst/>
                          <a:latin typeface="Times New Roman" panose="02020603050405020304" pitchFamily="18" charset="0"/>
                          <a:ea typeface="宋体" panose="02010600030101010101" pitchFamily="2" charset="-122"/>
                          <a:cs typeface="Calibri" panose="020F0502020204030204" pitchFamily="34" charset="0"/>
                        </a:rPr>
                        <a:t>/</a:t>
                      </a:r>
                      <a:r>
                        <a:rPr lang="zh-CN" sz="1800" kern="100">
                          <a:effectLst/>
                          <a:latin typeface="Times New Roman" panose="02020603050405020304" pitchFamily="18" charset="0"/>
                          <a:ea typeface="宋体" panose="02010600030101010101" pitchFamily="2" charset="-122"/>
                          <a:cs typeface="Calibri" panose="020F0502020204030204" pitchFamily="34" charset="0"/>
                        </a:rPr>
                        <a:t>”</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r>
              <a:tr h="555580">
                <a:tc>
                  <a:txBody>
                    <a:bodyPr/>
                    <a:lstStyle/>
                    <a:p>
                      <a:pPr>
                        <a:lnSpc>
                          <a:spcPts val="1300"/>
                        </a:lnSpc>
                        <a:spcAft>
                          <a:spcPts val="0"/>
                        </a:spcAft>
                      </a:pPr>
                      <a:r>
                        <a:rPr lang="en-US" sz="1800" kern="100">
                          <a:effectLst/>
                          <a:latin typeface="Times New Roman" panose="02020603050405020304" pitchFamily="18" charset="0"/>
                          <a:ea typeface="宋体" panose="02010600030101010101" pitchFamily="2" charset="-122"/>
                          <a:cs typeface="Calibri" panose="020F0502020204030204" pitchFamily="34" charset="0"/>
                        </a:rPr>
                        <a:t>time</a:t>
                      </a:r>
                      <a:endParaRPr lang="zh-CN" sz="18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nSpc>
                          <a:spcPts val="1300"/>
                        </a:lnSpc>
                        <a:spcAft>
                          <a:spcPts val="0"/>
                        </a:spcAft>
                      </a:pP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时间格式。除了数字外，还允许输入冒号“</a:t>
                      </a:r>
                      <a:r>
                        <a:rPr lang="en-US" sz="1800" kern="100" dirty="0">
                          <a:effectLst/>
                          <a:latin typeface="Times New Roman" panose="02020603050405020304" pitchFamily="18" charset="0"/>
                          <a:ea typeface="宋体" panose="02010600030101010101" pitchFamily="2" charset="-122"/>
                          <a:cs typeface="Calibri" panose="020F0502020204030204" pitchFamily="34" charset="0"/>
                        </a:rPr>
                        <a:t>:</a:t>
                      </a:r>
                      <a:r>
                        <a:rPr lang="zh-CN" sz="1800" kern="100" dirty="0">
                          <a:effectLst/>
                          <a:latin typeface="Times New Roman" panose="02020603050405020304" pitchFamily="18" charset="0"/>
                          <a:ea typeface="宋体" panose="02010600030101010101" pitchFamily="2" charset="-122"/>
                          <a:cs typeface="Calibri" panose="020F0502020204030204" pitchFamily="34" charset="0"/>
                        </a:rPr>
                        <a:t>”</a:t>
                      </a:r>
                      <a:endParaRPr lang="zh-CN" sz="180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772793" y="558122"/>
            <a:ext cx="8911687" cy="1280890"/>
          </a:xfrm>
        </p:spPr>
        <p:txBody>
          <a:bodyPr/>
          <a:lstStyle/>
          <a:p>
            <a:r>
              <a:rPr lang="zh-CN" altLang="en-US" dirty="0"/>
              <a:t>本章目录</a:t>
            </a:r>
            <a:endParaRPr lang="zh-CN" altLang="en-US" dirty="0"/>
          </a:p>
        </p:txBody>
      </p:sp>
      <p:sp>
        <p:nvSpPr>
          <p:cNvPr id="3" name="内容占位符 2"/>
          <p:cNvSpPr>
            <a:spLocks noGrp="1"/>
          </p:cNvSpPr>
          <p:nvPr>
            <p:ph idx="1"/>
          </p:nvPr>
        </p:nvSpPr>
        <p:spPr>
          <a:xfrm>
            <a:off x="1175191" y="1652833"/>
            <a:ext cx="8915400" cy="3777622"/>
          </a:xfrm>
        </p:spPr>
        <p:txBody>
          <a:bodyPr>
            <a:normAutofit/>
          </a:bodyPr>
          <a:lstStyle/>
          <a:p>
            <a:r>
              <a:rPr lang="en-US" altLang="zh-CN" sz="2800" dirty="0"/>
              <a:t>5.1  </a:t>
            </a:r>
            <a:r>
              <a:rPr lang="zh-CN" altLang="en-US" sz="2800" dirty="0"/>
              <a:t>图形定制</a:t>
            </a:r>
            <a:endParaRPr lang="zh-CN" altLang="en-US" sz="2800" dirty="0"/>
          </a:p>
          <a:p>
            <a:r>
              <a:rPr lang="en-US" altLang="zh-CN" sz="2800" dirty="0"/>
              <a:t>5.2  </a:t>
            </a:r>
            <a:r>
              <a:rPr lang="zh-CN" altLang="en-US" sz="2800" dirty="0"/>
              <a:t>选择按钮</a:t>
            </a:r>
            <a:endParaRPr lang="zh-CN" altLang="en-US" sz="2800" dirty="0"/>
          </a:p>
          <a:p>
            <a:r>
              <a:rPr lang="en-US" altLang="zh-CN" sz="2800" dirty="0"/>
              <a:t>5.3  </a:t>
            </a:r>
            <a:r>
              <a:rPr lang="zh-CN" altLang="en-US" sz="2800" dirty="0"/>
              <a:t>文本输入</a:t>
            </a:r>
            <a:endParaRPr lang="zh-CN" altLang="en-US" sz="2800" dirty="0"/>
          </a:p>
          <a:p>
            <a:r>
              <a:rPr lang="en-US" altLang="zh-CN" sz="2800" dirty="0"/>
              <a:t>5.4  </a:t>
            </a:r>
            <a:r>
              <a:rPr lang="zh-CN" altLang="en-US" sz="2800" dirty="0"/>
              <a:t>对话框</a:t>
            </a:r>
            <a:endParaRPr lang="zh-CN" altLang="en-US" sz="2800" dirty="0"/>
          </a:p>
          <a:p>
            <a:r>
              <a:rPr lang="en-US" altLang="zh-CN" sz="2800" dirty="0"/>
              <a:t>5.5  </a:t>
            </a:r>
            <a:r>
              <a:rPr lang="zh-CN" altLang="en-US" sz="2800" dirty="0"/>
              <a:t>实战项目：找回密码</a:t>
            </a:r>
            <a:endParaRPr lang="zh-CN" altLang="en-US" sz="2800" dirty="0"/>
          </a:p>
          <a:p>
            <a:r>
              <a:rPr lang="en-US" altLang="zh-CN" sz="2800" dirty="0"/>
              <a:t>5.6  </a:t>
            </a:r>
            <a:r>
              <a:rPr lang="zh-CN" altLang="en-US" sz="2800" dirty="0"/>
              <a:t>小结</a:t>
            </a:r>
            <a:endParaRPr lang="zh-CN"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案例：自定义编辑框的背景（定义圆角矩形）</a:t>
            </a:r>
            <a:endParaRPr lang="zh-CN" altLang="en-US" dirty="0"/>
          </a:p>
        </p:txBody>
      </p:sp>
      <p:sp>
        <p:nvSpPr>
          <p:cNvPr id="3" name="内容占位符 2"/>
          <p:cNvSpPr>
            <a:spLocks noGrp="1"/>
          </p:cNvSpPr>
          <p:nvPr>
            <p:ph idx="1"/>
          </p:nvPr>
        </p:nvSpPr>
        <p:spPr>
          <a:xfrm>
            <a:off x="707390" y="1329690"/>
            <a:ext cx="10298430" cy="4664710"/>
          </a:xfrm>
        </p:spPr>
        <p:txBody>
          <a:bodyPr>
            <a:normAutofit fontScale="72500"/>
          </a:bodyPr>
          <a:lstStyle/>
          <a:p>
            <a:pPr marL="0" indent="0">
              <a:buNone/>
            </a:pPr>
            <a:r>
              <a:rPr lang="en-US" altLang="zh-CN" dirty="0">
                <a:solidFill>
                  <a:srgbClr val="0070C0"/>
                </a:solidFill>
              </a:rPr>
              <a:t>&lt;shape </a:t>
            </a:r>
            <a:r>
              <a:rPr lang="en-US" altLang="zh-CN" dirty="0" err="1">
                <a:solidFill>
                  <a:srgbClr val="0070C0"/>
                </a:solidFill>
              </a:rPr>
              <a:t>xmlns:android</a:t>
            </a:r>
            <a:r>
              <a:rPr lang="en-US" altLang="zh-CN" dirty="0">
                <a:solidFill>
                  <a:srgbClr val="0070C0"/>
                </a:solidFill>
              </a:rPr>
              <a:t>="http://schemas.android.com/</a:t>
            </a:r>
            <a:r>
              <a:rPr lang="en-US" altLang="zh-CN" dirty="0" err="1">
                <a:solidFill>
                  <a:srgbClr val="0070C0"/>
                </a:solidFill>
              </a:rPr>
              <a:t>apk</a:t>
            </a:r>
            <a:r>
              <a:rPr lang="en-US" altLang="zh-CN" dirty="0">
                <a:solidFill>
                  <a:srgbClr val="0070C0"/>
                </a:solidFill>
              </a:rPr>
              <a:t>/res/android" &gt;</a:t>
            </a:r>
            <a:endParaRPr lang="zh-CN" altLang="zh-CN" dirty="0">
              <a:solidFill>
                <a:srgbClr val="0070C0"/>
              </a:solidFill>
            </a:endParaRPr>
          </a:p>
          <a:p>
            <a:pPr marL="0" indent="0">
              <a:buNone/>
            </a:pPr>
            <a:r>
              <a:rPr lang="en-US" altLang="zh-CN" dirty="0">
                <a:solidFill>
                  <a:srgbClr val="0070C0"/>
                </a:solidFill>
              </a:rPr>
              <a:t>            </a:t>
            </a:r>
            <a:r>
              <a:rPr lang="en-US" altLang="zh-CN" dirty="0">
                <a:solidFill>
                  <a:srgbClr val="00B050"/>
                </a:solidFill>
              </a:rPr>
              <a:t>&lt;!-- </a:t>
            </a:r>
            <a:r>
              <a:rPr lang="zh-CN" altLang="zh-CN" dirty="0">
                <a:solidFill>
                  <a:srgbClr val="00B050"/>
                </a:solidFill>
              </a:rPr>
              <a:t>指定了形状内部的填充颜色</a:t>
            </a:r>
            <a:r>
              <a:rPr lang="en-US" altLang="zh-CN" dirty="0">
                <a:solidFill>
                  <a:srgbClr val="00B050"/>
                </a:solidFill>
              </a:rPr>
              <a:t> --&gt;</a:t>
            </a:r>
            <a:endParaRPr lang="zh-CN" altLang="zh-CN" dirty="0">
              <a:solidFill>
                <a:srgbClr val="00B050"/>
              </a:solidFill>
            </a:endParaRPr>
          </a:p>
          <a:p>
            <a:pPr marL="0" indent="0">
              <a:buNone/>
            </a:pPr>
            <a:r>
              <a:rPr lang="en-US" altLang="zh-CN" dirty="0">
                <a:solidFill>
                  <a:srgbClr val="0070C0"/>
                </a:solidFill>
              </a:rPr>
              <a:t>    &lt;solid </a:t>
            </a:r>
            <a:r>
              <a:rPr lang="en-US" altLang="zh-CN" dirty="0" err="1">
                <a:solidFill>
                  <a:srgbClr val="0070C0"/>
                </a:solidFill>
              </a:rPr>
              <a:t>android:color</a:t>
            </a:r>
            <a:r>
              <a:rPr lang="en-US" altLang="zh-CN" dirty="0">
                <a:solidFill>
                  <a:srgbClr val="0070C0"/>
                </a:solidFill>
              </a:rPr>
              <a:t>="#</a:t>
            </a:r>
            <a:r>
              <a:rPr lang="en-US" altLang="zh-CN" dirty="0" err="1">
                <a:solidFill>
                  <a:srgbClr val="0070C0"/>
                </a:solidFill>
              </a:rPr>
              <a:t>ffffff</a:t>
            </a:r>
            <a:r>
              <a:rPr lang="en-US" altLang="zh-CN" dirty="0">
                <a:solidFill>
                  <a:srgbClr val="0070C0"/>
                </a:solidFill>
              </a:rPr>
              <a:t>" /&gt;</a:t>
            </a:r>
            <a:endParaRPr lang="zh-CN" altLang="zh-CN" dirty="0">
              <a:solidFill>
                <a:srgbClr val="0070C0"/>
              </a:solidFill>
            </a:endParaRPr>
          </a:p>
          <a:p>
            <a:pPr marL="0" indent="0">
              <a:buNone/>
            </a:pPr>
            <a:r>
              <a:rPr lang="en-US" altLang="zh-CN" dirty="0">
                <a:solidFill>
                  <a:srgbClr val="0070C0"/>
                </a:solidFill>
              </a:rPr>
              <a:t>           </a:t>
            </a:r>
            <a:r>
              <a:rPr lang="en-US" altLang="zh-CN" dirty="0">
                <a:solidFill>
                  <a:srgbClr val="00B050"/>
                </a:solidFill>
              </a:rPr>
              <a:t>&lt;!-- </a:t>
            </a:r>
            <a:r>
              <a:rPr lang="zh-CN" altLang="zh-CN" dirty="0">
                <a:solidFill>
                  <a:srgbClr val="00B050"/>
                </a:solidFill>
              </a:rPr>
              <a:t>指定了形状轮廓的粗细与颜色</a:t>
            </a:r>
            <a:r>
              <a:rPr lang="en-US" altLang="zh-CN" dirty="0">
                <a:solidFill>
                  <a:srgbClr val="00B050"/>
                </a:solidFill>
              </a:rPr>
              <a:t> --&gt;</a:t>
            </a:r>
            <a:endParaRPr lang="zh-CN" altLang="zh-CN" dirty="0">
              <a:solidFill>
                <a:srgbClr val="00B050"/>
              </a:solidFill>
            </a:endParaRPr>
          </a:p>
          <a:p>
            <a:pPr marL="0" indent="0">
              <a:buNone/>
            </a:pPr>
            <a:r>
              <a:rPr lang="en-US" altLang="zh-CN" dirty="0">
                <a:solidFill>
                  <a:srgbClr val="0070C0"/>
                </a:solidFill>
              </a:rPr>
              <a:t>    &lt;stroke </a:t>
            </a:r>
            <a:r>
              <a:rPr lang="en-US" altLang="zh-CN" dirty="0" err="1">
                <a:solidFill>
                  <a:srgbClr val="0070C0"/>
                </a:solidFill>
              </a:rPr>
              <a:t>android:width</a:t>
            </a:r>
            <a:r>
              <a:rPr lang="en-US" altLang="zh-CN" dirty="0">
                <a:solidFill>
                  <a:srgbClr val="0070C0"/>
                </a:solidFill>
              </a:rPr>
              <a:t>="1dp“ </a:t>
            </a:r>
            <a:r>
              <a:rPr lang="en-US" altLang="zh-CN" dirty="0" err="1">
                <a:solidFill>
                  <a:srgbClr val="0070C0"/>
                </a:solidFill>
              </a:rPr>
              <a:t>android:color</a:t>
            </a:r>
            <a:r>
              <a:rPr lang="en-US" altLang="zh-CN" dirty="0">
                <a:solidFill>
                  <a:srgbClr val="0070C0"/>
                </a:solidFill>
              </a:rPr>
              <a:t>="#</a:t>
            </a:r>
            <a:r>
              <a:rPr lang="en-US" altLang="zh-CN" dirty="0" err="1">
                <a:solidFill>
                  <a:srgbClr val="0070C0"/>
                </a:solidFill>
              </a:rPr>
              <a:t>aaaaaa</a:t>
            </a:r>
            <a:r>
              <a:rPr lang="en-US" altLang="zh-CN" dirty="0">
                <a:solidFill>
                  <a:srgbClr val="0070C0"/>
                </a:solidFill>
              </a:rPr>
              <a:t>" /&gt;</a:t>
            </a:r>
            <a:endParaRPr lang="zh-CN" altLang="zh-CN" dirty="0">
              <a:solidFill>
                <a:srgbClr val="0070C0"/>
              </a:solidFill>
            </a:endParaRPr>
          </a:p>
          <a:p>
            <a:pPr marL="0" indent="0">
              <a:buNone/>
            </a:pPr>
            <a:r>
              <a:rPr lang="en-US" altLang="zh-CN" dirty="0">
                <a:solidFill>
                  <a:srgbClr val="0070C0"/>
                </a:solidFill>
              </a:rPr>
              <a:t>           </a:t>
            </a:r>
            <a:r>
              <a:rPr lang="en-US" altLang="zh-CN" dirty="0">
                <a:solidFill>
                  <a:srgbClr val="00B050"/>
                </a:solidFill>
              </a:rPr>
              <a:t>&lt;!-- </a:t>
            </a:r>
            <a:r>
              <a:rPr lang="zh-CN" altLang="zh-CN" dirty="0">
                <a:solidFill>
                  <a:srgbClr val="00B050"/>
                </a:solidFill>
              </a:rPr>
              <a:t>指定了形状四个圆角的半径</a:t>
            </a:r>
            <a:r>
              <a:rPr lang="en-US" altLang="zh-CN" dirty="0">
                <a:solidFill>
                  <a:srgbClr val="00B050"/>
                </a:solidFill>
              </a:rPr>
              <a:t> --&gt;</a:t>
            </a:r>
            <a:endParaRPr lang="zh-CN" altLang="zh-CN" dirty="0">
              <a:solidFill>
                <a:srgbClr val="00B050"/>
              </a:solidFill>
            </a:endParaRPr>
          </a:p>
          <a:p>
            <a:pPr marL="0" indent="0">
              <a:buNone/>
            </a:pPr>
            <a:r>
              <a:rPr lang="en-US" altLang="zh-CN" dirty="0">
                <a:solidFill>
                  <a:srgbClr val="0070C0"/>
                </a:solidFill>
              </a:rPr>
              <a:t>    &lt;corners </a:t>
            </a:r>
            <a:r>
              <a:rPr lang="en-US" altLang="zh-CN" dirty="0" err="1">
                <a:solidFill>
                  <a:srgbClr val="0070C0"/>
                </a:solidFill>
              </a:rPr>
              <a:t>android:radius</a:t>
            </a:r>
            <a:r>
              <a:rPr lang="en-US" altLang="zh-CN" dirty="0">
                <a:solidFill>
                  <a:srgbClr val="0070C0"/>
                </a:solidFill>
              </a:rPr>
              <a:t>="5dp" /&gt;</a:t>
            </a:r>
            <a:endParaRPr lang="zh-CN" altLang="zh-CN" dirty="0">
              <a:solidFill>
                <a:srgbClr val="0070C0"/>
              </a:solidFill>
            </a:endParaRPr>
          </a:p>
          <a:p>
            <a:pPr marL="0" indent="0">
              <a:buNone/>
            </a:pPr>
            <a:r>
              <a:rPr lang="en-US" altLang="zh-CN" dirty="0">
                <a:solidFill>
                  <a:srgbClr val="0070C0"/>
                </a:solidFill>
              </a:rPr>
              <a:t>           </a:t>
            </a:r>
            <a:r>
              <a:rPr lang="en-US" altLang="zh-CN" dirty="0">
                <a:solidFill>
                  <a:srgbClr val="00B050"/>
                </a:solidFill>
              </a:rPr>
              <a:t>&lt;!-- </a:t>
            </a:r>
            <a:r>
              <a:rPr lang="zh-CN" altLang="zh-CN" dirty="0">
                <a:solidFill>
                  <a:srgbClr val="00B050"/>
                </a:solidFill>
              </a:rPr>
              <a:t>指定了形状四个方向的间距</a:t>
            </a:r>
            <a:r>
              <a:rPr lang="zh-CN" altLang="en-US" dirty="0">
                <a:solidFill>
                  <a:srgbClr val="00B050"/>
                </a:solidFill>
              </a:rPr>
              <a:t>，即内容到边界的距离</a:t>
            </a:r>
            <a:r>
              <a:rPr lang="en-US" altLang="zh-CN" dirty="0">
                <a:solidFill>
                  <a:srgbClr val="00B050"/>
                </a:solidFill>
              </a:rPr>
              <a:t> --&gt;</a:t>
            </a:r>
            <a:endParaRPr lang="zh-CN" altLang="zh-CN" dirty="0">
              <a:solidFill>
                <a:srgbClr val="00B050"/>
              </a:solidFill>
            </a:endParaRPr>
          </a:p>
          <a:p>
            <a:pPr marL="0" indent="0">
              <a:buNone/>
            </a:pPr>
            <a:r>
              <a:rPr lang="en-US" altLang="zh-CN" dirty="0">
                <a:solidFill>
                  <a:srgbClr val="0070C0"/>
                </a:solidFill>
              </a:rPr>
              <a:t>    &lt;padding</a:t>
            </a:r>
            <a:endParaRPr lang="zh-CN" altLang="zh-CN" dirty="0">
              <a:solidFill>
                <a:srgbClr val="0070C0"/>
              </a:solidFill>
            </a:endParaRPr>
          </a:p>
          <a:p>
            <a:pPr marL="0" indent="0">
              <a:buNone/>
            </a:pPr>
            <a:r>
              <a:rPr lang="en-US" altLang="zh-CN" dirty="0">
                <a:solidFill>
                  <a:srgbClr val="0070C0"/>
                </a:solidFill>
              </a:rPr>
              <a:t>        </a:t>
            </a:r>
            <a:r>
              <a:rPr lang="en-US" altLang="zh-CN" dirty="0" err="1">
                <a:solidFill>
                  <a:srgbClr val="0070C0"/>
                </a:solidFill>
              </a:rPr>
              <a:t>android:bottom</a:t>
            </a:r>
            <a:r>
              <a:rPr lang="en-US" altLang="zh-CN" dirty="0">
                <a:solidFill>
                  <a:srgbClr val="0070C0"/>
                </a:solidFill>
              </a:rPr>
              <a:t>="2dp“ </a:t>
            </a:r>
            <a:r>
              <a:rPr lang="en-US" altLang="zh-CN" dirty="0" err="1">
                <a:solidFill>
                  <a:srgbClr val="0070C0"/>
                </a:solidFill>
              </a:rPr>
              <a:t>android:left</a:t>
            </a:r>
            <a:r>
              <a:rPr lang="en-US" altLang="zh-CN" dirty="0">
                <a:solidFill>
                  <a:srgbClr val="0070C0"/>
                </a:solidFill>
              </a:rPr>
              <a:t>="2dp"</a:t>
            </a:r>
            <a:endParaRPr lang="zh-CN" altLang="zh-CN" dirty="0">
              <a:solidFill>
                <a:srgbClr val="0070C0"/>
              </a:solidFill>
            </a:endParaRPr>
          </a:p>
          <a:p>
            <a:pPr marL="0" indent="0">
              <a:buNone/>
            </a:pPr>
            <a:r>
              <a:rPr lang="en-US" altLang="zh-CN" dirty="0">
                <a:solidFill>
                  <a:srgbClr val="0070C0"/>
                </a:solidFill>
              </a:rPr>
              <a:t>        </a:t>
            </a:r>
            <a:r>
              <a:rPr lang="en-US" altLang="zh-CN" dirty="0" err="1">
                <a:solidFill>
                  <a:srgbClr val="0070C0"/>
                </a:solidFill>
              </a:rPr>
              <a:t>android:right</a:t>
            </a:r>
            <a:r>
              <a:rPr lang="en-US" altLang="zh-CN" dirty="0">
                <a:solidFill>
                  <a:srgbClr val="0070C0"/>
                </a:solidFill>
              </a:rPr>
              <a:t>="2dp“ </a:t>
            </a:r>
            <a:r>
              <a:rPr lang="en-US" altLang="zh-CN" dirty="0" err="1">
                <a:solidFill>
                  <a:srgbClr val="0070C0"/>
                </a:solidFill>
              </a:rPr>
              <a:t>android:top</a:t>
            </a:r>
            <a:r>
              <a:rPr lang="en-US" altLang="zh-CN" dirty="0">
                <a:solidFill>
                  <a:srgbClr val="0070C0"/>
                </a:solidFill>
              </a:rPr>
              <a:t>="2dp" /&gt;</a:t>
            </a:r>
            <a:endParaRPr lang="zh-CN" altLang="zh-CN" dirty="0">
              <a:solidFill>
                <a:srgbClr val="0070C0"/>
              </a:solidFill>
            </a:endParaRPr>
          </a:p>
          <a:p>
            <a:pPr marL="0" indent="0">
              <a:buNone/>
            </a:pPr>
            <a:r>
              <a:rPr lang="en-US" altLang="zh-CN" dirty="0">
                <a:solidFill>
                  <a:srgbClr val="0070C0"/>
                </a:solidFill>
              </a:rPr>
              <a:t>&lt;/shape&gt;</a:t>
            </a:r>
            <a:endParaRPr lang="zh-CN" altLang="zh-CN" dirty="0">
              <a:solidFill>
                <a:srgbClr val="0070C0"/>
              </a:solidFill>
            </a:endParaRPr>
          </a:p>
          <a:p>
            <a:endParaRPr lang="zh-CN" altLang="en-US" dirty="0"/>
          </a:p>
        </p:txBody>
      </p:sp>
      <p:sp>
        <p:nvSpPr>
          <p:cNvPr id="5" name="文本框 4"/>
          <p:cNvSpPr txBox="1"/>
          <p:nvPr/>
        </p:nvSpPr>
        <p:spPr>
          <a:xfrm>
            <a:off x="1362710" y="879475"/>
            <a:ext cx="4373880" cy="368300"/>
          </a:xfrm>
          <a:prstGeom prst="rect">
            <a:avLst/>
          </a:prstGeom>
          <a:noFill/>
        </p:spPr>
        <p:txBody>
          <a:bodyPr wrap="square">
            <a:spAutoFit/>
          </a:bodyPr>
          <a:lstStyle/>
          <a:p>
            <a:r>
              <a:rPr lang="zh-CN" altLang="en-US" dirty="0"/>
              <a:t>定义shape_edit_normal</a:t>
            </a:r>
            <a:r>
              <a:rPr lang="en-US" altLang="zh-CN" dirty="0"/>
              <a:t>.xml</a:t>
            </a:r>
            <a:r>
              <a:rPr lang="zh-CN" altLang="en-US" dirty="0"/>
              <a:t>，代码：</a:t>
            </a:r>
            <a:endParaRPr lang="zh-CN" altLang="en-US" dirty="0"/>
          </a:p>
        </p:txBody>
      </p:sp>
      <p:sp>
        <p:nvSpPr>
          <p:cNvPr id="4" name="文本框 3"/>
          <p:cNvSpPr txBox="1"/>
          <p:nvPr/>
        </p:nvSpPr>
        <p:spPr>
          <a:xfrm>
            <a:off x="941070" y="6198235"/>
            <a:ext cx="5464175" cy="368300"/>
          </a:xfrm>
          <a:prstGeom prst="rect">
            <a:avLst/>
          </a:prstGeom>
          <a:noFill/>
        </p:spPr>
        <p:txBody>
          <a:bodyPr wrap="square" rtlCol="0" anchor="t">
            <a:spAutoFit/>
          </a:bodyPr>
          <a:p>
            <a:r>
              <a:rPr lang="zh-CN" altLang="en-US"/>
              <a:t>再定义一个shape_edit_focus</a:t>
            </a:r>
            <a:r>
              <a:rPr lang="en-US" altLang="zh-CN"/>
              <a:t>.xml, </a:t>
            </a:r>
            <a:r>
              <a:rPr lang="zh-CN" altLang="en-US"/>
              <a:t>改变填充</a:t>
            </a:r>
            <a:r>
              <a:rPr lang="zh-CN" altLang="en-US"/>
              <a:t>色。</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自定义编辑框的背景（定义状态列表）</a:t>
            </a:r>
            <a:endParaRPr lang="zh-CN" altLang="en-US" dirty="0"/>
          </a:p>
        </p:txBody>
      </p:sp>
      <p:sp>
        <p:nvSpPr>
          <p:cNvPr id="3" name="内容占位符 2"/>
          <p:cNvSpPr>
            <a:spLocks noGrp="1"/>
          </p:cNvSpPr>
          <p:nvPr>
            <p:ph idx="1"/>
          </p:nvPr>
        </p:nvSpPr>
        <p:spPr>
          <a:xfrm>
            <a:off x="707657" y="1329854"/>
            <a:ext cx="11272139" cy="4490653"/>
          </a:xfrm>
        </p:spPr>
        <p:txBody>
          <a:bodyPr>
            <a:normAutofit fontScale="92500"/>
          </a:bodyPr>
          <a:lstStyle/>
          <a:p>
            <a:r>
              <a:rPr lang="zh-CN" altLang="zh-CN" dirty="0"/>
              <a:t>定义了</a:t>
            </a:r>
            <a:r>
              <a:rPr lang="zh-CN" altLang="en-US" dirty="0"/>
              <a:t>两个圆角矩形，第一个</a:t>
            </a:r>
            <a:r>
              <a:rPr lang="zh-CN" altLang="en-US" dirty="0">
                <a:solidFill>
                  <a:srgbClr val="0070C0"/>
                </a:solidFill>
              </a:rPr>
              <a:t>shape_edit_normal</a:t>
            </a:r>
            <a:r>
              <a:rPr lang="zh-CN" altLang="en-US" dirty="0"/>
              <a:t>是</a:t>
            </a:r>
            <a:r>
              <a:rPr lang="zh-CN" altLang="zh-CN" dirty="0">
                <a:solidFill>
                  <a:srgbClr val="FF0000"/>
                </a:solidFill>
              </a:rPr>
              <a:t>灰色</a:t>
            </a:r>
            <a:r>
              <a:rPr lang="zh-CN" altLang="zh-CN" dirty="0"/>
              <a:t>的圆角矩形，可在未输入时展示该形状</a:t>
            </a:r>
            <a:r>
              <a:rPr lang="zh-CN" altLang="en-US" dirty="0"/>
              <a:t>；第二个</a:t>
            </a:r>
            <a:r>
              <a:rPr lang="en-US" altLang="zh-CN" dirty="0" err="1">
                <a:solidFill>
                  <a:srgbClr val="0070C0"/>
                </a:solidFill>
              </a:rPr>
              <a:t>shape_edit_focus</a:t>
            </a:r>
            <a:r>
              <a:rPr lang="zh-CN" altLang="en-US" dirty="0"/>
              <a:t>是</a:t>
            </a:r>
            <a:r>
              <a:rPr lang="zh-CN" altLang="en-US" dirty="0">
                <a:solidFill>
                  <a:srgbClr val="FF0000"/>
                </a:solidFill>
              </a:rPr>
              <a:t>蓝色</a:t>
            </a:r>
            <a:r>
              <a:rPr lang="zh-CN" altLang="en-US" dirty="0"/>
              <a:t>的圆角矩形，用于</a:t>
            </a:r>
            <a:r>
              <a:rPr lang="zh-CN" altLang="zh-CN" dirty="0"/>
              <a:t>正在输入时候</a:t>
            </a:r>
            <a:r>
              <a:rPr lang="zh-CN" altLang="en-US" dirty="0"/>
              <a:t>展示。</a:t>
            </a:r>
            <a:endParaRPr lang="en-US" altLang="zh-CN" dirty="0"/>
          </a:p>
          <a:p>
            <a:r>
              <a:rPr lang="zh-CN" altLang="en-US" dirty="0"/>
              <a:t>然后定义</a:t>
            </a:r>
            <a:r>
              <a:rPr lang="zh-CN" altLang="en-US" dirty="0">
                <a:solidFill>
                  <a:srgbClr val="0070C0"/>
                </a:solidFill>
              </a:rPr>
              <a:t>状态列表图形</a:t>
            </a:r>
            <a:r>
              <a:rPr lang="zh-CN" altLang="en-US" dirty="0"/>
              <a:t>分别指定不同状态时候的图形显示。</a:t>
            </a:r>
            <a:endParaRPr lang="en-US" altLang="zh-CN" dirty="0"/>
          </a:p>
          <a:p>
            <a:pPr marL="0" indent="0">
              <a:buNone/>
            </a:pPr>
            <a:r>
              <a:rPr lang="en-US" altLang="zh-CN" dirty="0"/>
              <a:t>      editext_selector.xml</a:t>
            </a:r>
            <a:r>
              <a:rPr lang="zh-CN" altLang="en-US" dirty="0"/>
              <a:t>中的代码：</a:t>
            </a:r>
            <a:endParaRPr lang="en-US" altLang="zh-CN" dirty="0"/>
          </a:p>
          <a:p>
            <a:pPr marL="0" indent="0">
              <a:buNone/>
            </a:pPr>
            <a:endParaRPr lang="en-US" altLang="zh-CN" dirty="0"/>
          </a:p>
          <a:p>
            <a:pPr marL="457200" lvl="1" indent="0">
              <a:buNone/>
            </a:pPr>
            <a:r>
              <a:rPr lang="en-US" altLang="zh-CN" sz="2400" dirty="0">
                <a:solidFill>
                  <a:srgbClr val="0070C0"/>
                </a:solidFill>
              </a:rPr>
              <a:t>&lt;selector </a:t>
            </a:r>
            <a:r>
              <a:rPr lang="en-US" altLang="zh-CN" sz="2400" dirty="0" err="1">
                <a:solidFill>
                  <a:srgbClr val="0070C0"/>
                </a:solidFill>
              </a:rPr>
              <a:t>xmlns:android</a:t>
            </a:r>
            <a:r>
              <a:rPr lang="en-US" altLang="zh-CN" sz="2400" dirty="0">
                <a:solidFill>
                  <a:srgbClr val="0070C0"/>
                </a:solidFill>
              </a:rPr>
              <a:t>="http://schemas.android.com/</a:t>
            </a:r>
            <a:r>
              <a:rPr lang="en-US" altLang="zh-CN" sz="2400" dirty="0" err="1">
                <a:solidFill>
                  <a:srgbClr val="0070C0"/>
                </a:solidFill>
              </a:rPr>
              <a:t>apk</a:t>
            </a:r>
            <a:r>
              <a:rPr lang="en-US" altLang="zh-CN" sz="2400" dirty="0">
                <a:solidFill>
                  <a:srgbClr val="0070C0"/>
                </a:solidFill>
              </a:rPr>
              <a:t>/res/android"&gt;</a:t>
            </a:r>
            <a:endParaRPr lang="zh-CN" altLang="zh-CN" sz="2400" dirty="0">
              <a:solidFill>
                <a:srgbClr val="0070C0"/>
              </a:solidFill>
            </a:endParaRPr>
          </a:p>
          <a:p>
            <a:pPr marL="457200" lvl="1" indent="0">
              <a:buNone/>
            </a:pPr>
            <a:r>
              <a:rPr lang="en-US" altLang="zh-CN" sz="2400" dirty="0">
                <a:solidFill>
                  <a:srgbClr val="0070C0"/>
                </a:solidFill>
              </a:rPr>
              <a:t>    &lt;item </a:t>
            </a:r>
            <a:r>
              <a:rPr lang="en-US" altLang="zh-CN" sz="2400" dirty="0" err="1">
                <a:solidFill>
                  <a:srgbClr val="0070C0"/>
                </a:solidFill>
              </a:rPr>
              <a:t>android:state_focused</a:t>
            </a:r>
            <a:r>
              <a:rPr lang="en-US" altLang="zh-CN" sz="2400" dirty="0">
                <a:solidFill>
                  <a:srgbClr val="0070C0"/>
                </a:solidFill>
              </a:rPr>
              <a:t>="true" </a:t>
            </a:r>
            <a:r>
              <a:rPr lang="en-US" altLang="zh-CN" sz="2400" dirty="0" err="1">
                <a:solidFill>
                  <a:srgbClr val="0070C0"/>
                </a:solidFill>
              </a:rPr>
              <a:t>android:drawable</a:t>
            </a:r>
            <a:r>
              <a:rPr lang="en-US" altLang="zh-CN" sz="2400" dirty="0">
                <a:solidFill>
                  <a:srgbClr val="0070C0"/>
                </a:solidFill>
              </a:rPr>
              <a:t>="@</a:t>
            </a:r>
            <a:r>
              <a:rPr lang="en-US" altLang="zh-CN" sz="2400" dirty="0" err="1">
                <a:solidFill>
                  <a:srgbClr val="0070C0"/>
                </a:solidFill>
              </a:rPr>
              <a:t>drawable</a:t>
            </a:r>
            <a:r>
              <a:rPr lang="en-US" altLang="zh-CN" sz="2400" dirty="0">
                <a:solidFill>
                  <a:srgbClr val="0070C0"/>
                </a:solidFill>
              </a:rPr>
              <a:t>/</a:t>
            </a:r>
            <a:r>
              <a:rPr lang="en-US" altLang="zh-CN" sz="2400" dirty="0" err="1">
                <a:solidFill>
                  <a:srgbClr val="0070C0"/>
                </a:solidFill>
              </a:rPr>
              <a:t>shape_edit_focus</a:t>
            </a:r>
            <a:r>
              <a:rPr lang="en-US" altLang="zh-CN" sz="2400" dirty="0">
                <a:solidFill>
                  <a:srgbClr val="0070C0"/>
                </a:solidFill>
              </a:rPr>
              <a:t>"/&gt;</a:t>
            </a:r>
            <a:endParaRPr lang="zh-CN" altLang="zh-CN" sz="2400" dirty="0">
              <a:solidFill>
                <a:srgbClr val="0070C0"/>
              </a:solidFill>
            </a:endParaRPr>
          </a:p>
          <a:p>
            <a:pPr marL="457200" lvl="1" indent="0">
              <a:buNone/>
            </a:pPr>
            <a:r>
              <a:rPr lang="en-US" altLang="zh-CN" sz="2400" dirty="0">
                <a:solidFill>
                  <a:srgbClr val="0070C0"/>
                </a:solidFill>
              </a:rPr>
              <a:t>    &lt;item </a:t>
            </a:r>
            <a:r>
              <a:rPr lang="en-US" altLang="zh-CN" sz="2400" dirty="0" err="1">
                <a:solidFill>
                  <a:srgbClr val="0070C0"/>
                </a:solidFill>
              </a:rPr>
              <a:t>android:drawable</a:t>
            </a:r>
            <a:r>
              <a:rPr lang="en-US" altLang="zh-CN" sz="2400" dirty="0">
                <a:solidFill>
                  <a:srgbClr val="0070C0"/>
                </a:solidFill>
              </a:rPr>
              <a:t>="@</a:t>
            </a:r>
            <a:r>
              <a:rPr lang="en-US" altLang="zh-CN" sz="2400" dirty="0" err="1">
                <a:solidFill>
                  <a:srgbClr val="0070C0"/>
                </a:solidFill>
              </a:rPr>
              <a:t>drawable</a:t>
            </a:r>
            <a:r>
              <a:rPr lang="en-US" altLang="zh-CN" sz="2400" dirty="0">
                <a:solidFill>
                  <a:srgbClr val="0070C0"/>
                </a:solidFill>
              </a:rPr>
              <a:t>/</a:t>
            </a:r>
            <a:r>
              <a:rPr lang="en-US" altLang="zh-CN" sz="2400" dirty="0" err="1">
                <a:solidFill>
                  <a:srgbClr val="0070C0"/>
                </a:solidFill>
              </a:rPr>
              <a:t>shape_edit_normal</a:t>
            </a:r>
            <a:r>
              <a:rPr lang="en-US" altLang="zh-CN" sz="2400" dirty="0">
                <a:solidFill>
                  <a:srgbClr val="0070C0"/>
                </a:solidFill>
              </a:rPr>
              <a:t>"/&gt;</a:t>
            </a:r>
            <a:endParaRPr lang="zh-CN" altLang="zh-CN" sz="2400" dirty="0">
              <a:solidFill>
                <a:srgbClr val="0070C0"/>
              </a:solidFill>
            </a:endParaRPr>
          </a:p>
          <a:p>
            <a:pPr marL="457200" lvl="1" indent="0">
              <a:buNone/>
            </a:pPr>
            <a:r>
              <a:rPr lang="en-US" altLang="zh-CN" sz="2400" dirty="0">
                <a:solidFill>
                  <a:srgbClr val="0070C0"/>
                </a:solidFill>
              </a:rPr>
              <a:t>&lt;/selector&gt;</a:t>
            </a:r>
            <a:endParaRPr lang="zh-CN" altLang="zh-CN" sz="2400" dirty="0">
              <a:solidFill>
                <a:srgbClr val="0070C0"/>
              </a:solidFill>
            </a:endParaRP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5.3.2  </a:t>
            </a:r>
            <a:r>
              <a:rPr lang="zh-CN" altLang="en-US" dirty="0"/>
              <a:t>焦点变更监听器</a:t>
            </a:r>
            <a:endParaRPr lang="zh-CN" altLang="en-US" dirty="0"/>
          </a:p>
        </p:txBody>
      </p:sp>
      <p:sp>
        <p:nvSpPr>
          <p:cNvPr id="3" name="内容占位符 2"/>
          <p:cNvSpPr>
            <a:spLocks noGrp="1"/>
          </p:cNvSpPr>
          <p:nvPr>
            <p:ph idx="1"/>
          </p:nvPr>
        </p:nvSpPr>
        <p:spPr/>
        <p:txBody>
          <a:bodyPr/>
          <a:lstStyle/>
          <a:p>
            <a:r>
              <a:rPr lang="zh-CN" altLang="zh-CN" dirty="0"/>
              <a:t>编辑框点击两次后才会触发点击事件，因为第一次点击只触发焦点变更事件，第二次点击才触发点击事件。</a:t>
            </a:r>
            <a:endParaRPr lang="en-US" altLang="zh-CN" dirty="0"/>
          </a:p>
          <a:p>
            <a:r>
              <a:rPr lang="zh-CN" altLang="en-US" dirty="0"/>
              <a:t>若要判断是否切换编辑框输入，应当监听</a:t>
            </a:r>
            <a:r>
              <a:rPr lang="zh-CN" altLang="zh-CN" dirty="0"/>
              <a:t>焦点变更事件</a:t>
            </a:r>
            <a:r>
              <a:rPr lang="zh-CN" altLang="en-US" dirty="0"/>
              <a:t>，而非监听</a:t>
            </a:r>
            <a:r>
              <a:rPr lang="zh-CN" altLang="zh-CN" dirty="0"/>
              <a:t>点击事件。</a:t>
            </a:r>
            <a:endParaRPr lang="en-US" altLang="zh-CN" dirty="0"/>
          </a:p>
          <a:p>
            <a:r>
              <a:rPr lang="zh-CN" altLang="zh-CN" dirty="0"/>
              <a:t>调用编辑框对象的</a:t>
            </a:r>
            <a:r>
              <a:rPr lang="en-US" altLang="zh-CN" dirty="0" err="1"/>
              <a:t>setOnFocusChangeListener</a:t>
            </a:r>
            <a:r>
              <a:rPr lang="zh-CN" altLang="zh-CN" dirty="0"/>
              <a:t>方法，即可在光标切换之时（获得光标和失去光标）触发焦点变更事件。</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判断手机号是否输满</a:t>
            </a:r>
            <a:r>
              <a:rPr lang="en-US" altLang="zh-CN" dirty="0"/>
              <a:t>11</a:t>
            </a:r>
            <a:r>
              <a:rPr lang="zh-CN" altLang="en-US" dirty="0"/>
              <a:t>位的代码例子</a:t>
            </a:r>
            <a:endParaRPr lang="zh-CN" altLang="en-US" dirty="0"/>
          </a:p>
        </p:txBody>
      </p:sp>
      <p:sp>
        <p:nvSpPr>
          <p:cNvPr id="3" name="内容占位符 2"/>
          <p:cNvSpPr>
            <a:spLocks noGrp="1"/>
          </p:cNvSpPr>
          <p:nvPr>
            <p:ph idx="1"/>
          </p:nvPr>
        </p:nvSpPr>
        <p:spPr>
          <a:xfrm>
            <a:off x="753476" y="950422"/>
            <a:ext cx="10936954" cy="5994388"/>
          </a:xfrm>
        </p:spPr>
        <p:txBody>
          <a:bodyPr>
            <a:noAutofit/>
          </a:bodyPr>
          <a:lstStyle/>
          <a:p>
            <a:pPr marL="0" indent="0">
              <a:buNone/>
            </a:pPr>
            <a:r>
              <a:rPr lang="en-US" altLang="zh-CN" sz="2000" dirty="0">
                <a:solidFill>
                  <a:srgbClr val="00B050"/>
                </a:solidFill>
              </a:rPr>
              <a:t>    // </a:t>
            </a:r>
            <a:r>
              <a:rPr lang="zh-CN" altLang="zh-CN" sz="2000" dirty="0">
                <a:solidFill>
                  <a:srgbClr val="00B050"/>
                </a:solidFill>
              </a:rPr>
              <a:t>焦点变更事件的处理方法，</a:t>
            </a:r>
            <a:r>
              <a:rPr lang="en-US" altLang="zh-CN" sz="2000" dirty="0" err="1">
                <a:solidFill>
                  <a:srgbClr val="00B050"/>
                </a:solidFill>
              </a:rPr>
              <a:t>hasFocus</a:t>
            </a:r>
            <a:r>
              <a:rPr lang="zh-CN" altLang="zh-CN" sz="2000" dirty="0">
                <a:solidFill>
                  <a:srgbClr val="00B050"/>
                </a:solidFill>
              </a:rPr>
              <a:t>表示当前控件是否获得焦点。</a:t>
            </a:r>
            <a:endParaRPr lang="zh-CN" altLang="zh-CN" sz="2000" dirty="0">
              <a:solidFill>
                <a:srgbClr val="00B050"/>
              </a:solidFill>
            </a:endParaRPr>
          </a:p>
          <a:p>
            <a:pPr marL="0" indent="0">
              <a:buNone/>
            </a:pPr>
            <a:r>
              <a:rPr lang="en-US" altLang="zh-CN" sz="2000" dirty="0">
                <a:solidFill>
                  <a:srgbClr val="00B050"/>
                </a:solidFill>
              </a:rPr>
              <a:t>    // </a:t>
            </a:r>
            <a:r>
              <a:rPr lang="zh-CN" altLang="zh-CN" sz="2000" dirty="0">
                <a:solidFill>
                  <a:srgbClr val="00B050"/>
                </a:solidFill>
              </a:rPr>
              <a:t>为什么光标进入事件不选</a:t>
            </a:r>
            <a:r>
              <a:rPr lang="en-US" altLang="zh-CN" sz="2000" dirty="0" err="1">
                <a:solidFill>
                  <a:srgbClr val="00B050"/>
                </a:solidFill>
              </a:rPr>
              <a:t>onClick</a:t>
            </a:r>
            <a:r>
              <a:rPr lang="zh-CN" altLang="zh-CN" sz="2000" dirty="0">
                <a:solidFill>
                  <a:srgbClr val="00B050"/>
                </a:solidFill>
              </a:rPr>
              <a:t>？因为要点两下才会触发</a:t>
            </a:r>
            <a:r>
              <a:rPr lang="en-US" altLang="zh-CN" sz="2000" dirty="0" err="1">
                <a:solidFill>
                  <a:srgbClr val="00B050"/>
                </a:solidFill>
              </a:rPr>
              <a:t>onClick</a:t>
            </a:r>
            <a:r>
              <a:rPr lang="zh-CN" altLang="zh-CN" sz="2000" dirty="0">
                <a:solidFill>
                  <a:srgbClr val="00B050"/>
                </a:solidFill>
              </a:rPr>
              <a:t>动作（第一下是切换焦点动作）</a:t>
            </a:r>
            <a:endParaRPr lang="zh-CN" altLang="zh-CN" sz="2000" dirty="0">
              <a:solidFill>
                <a:srgbClr val="00B050"/>
              </a:solidFill>
            </a:endParaRPr>
          </a:p>
          <a:p>
            <a:pPr marL="0" indent="0">
              <a:buNone/>
            </a:pPr>
            <a:r>
              <a:rPr lang="en-US" altLang="zh-CN" sz="2000" dirty="0">
                <a:solidFill>
                  <a:srgbClr val="0070C0"/>
                </a:solidFill>
              </a:rPr>
              <a:t>    public void </a:t>
            </a:r>
            <a:r>
              <a:rPr lang="en-US" altLang="zh-CN" sz="2000" dirty="0" err="1">
                <a:solidFill>
                  <a:srgbClr val="0070C0"/>
                </a:solidFill>
              </a:rPr>
              <a:t>onFocusChange</a:t>
            </a:r>
            <a:r>
              <a:rPr lang="en-US" altLang="zh-CN" sz="2000" dirty="0">
                <a:solidFill>
                  <a:srgbClr val="0070C0"/>
                </a:solidFill>
              </a:rPr>
              <a:t>(View v, </a:t>
            </a:r>
            <a:r>
              <a:rPr lang="en-US" altLang="zh-CN" sz="2000" dirty="0" err="1">
                <a:solidFill>
                  <a:srgbClr val="0070C0"/>
                </a:solidFill>
              </a:rPr>
              <a:t>boolean</a:t>
            </a:r>
            <a:r>
              <a:rPr lang="en-US" altLang="zh-CN" sz="2000" dirty="0">
                <a:solidFill>
                  <a:srgbClr val="0070C0"/>
                </a:solidFill>
              </a:rPr>
              <a:t> </a:t>
            </a:r>
            <a:r>
              <a:rPr lang="en-US" altLang="zh-CN" sz="2000" dirty="0" err="1">
                <a:solidFill>
                  <a:srgbClr val="0070C0"/>
                </a:solidFill>
              </a:rPr>
              <a:t>hasFocus</a:t>
            </a:r>
            <a:r>
              <a:rPr lang="en-US" altLang="zh-CN" sz="2000" dirty="0">
                <a:solidFill>
                  <a:srgbClr val="0070C0"/>
                </a:solidFill>
              </a:rPr>
              <a:t>) {</a:t>
            </a:r>
            <a:endParaRPr lang="zh-CN" altLang="zh-CN" sz="2000" dirty="0">
              <a:solidFill>
                <a:srgbClr val="0070C0"/>
              </a:solidFill>
            </a:endParaRPr>
          </a:p>
          <a:p>
            <a:pPr marL="0" indent="0">
              <a:buNone/>
            </a:pPr>
            <a:r>
              <a:rPr lang="en-US" altLang="zh-CN" sz="2000" dirty="0">
                <a:solidFill>
                  <a:srgbClr val="00B050"/>
                </a:solidFill>
              </a:rPr>
              <a:t>        // </a:t>
            </a:r>
            <a:r>
              <a:rPr lang="zh-CN" altLang="zh-CN" sz="2000" dirty="0">
                <a:solidFill>
                  <a:srgbClr val="00B050"/>
                </a:solidFill>
              </a:rPr>
              <a:t>判断密码编辑框是否获得焦点。</a:t>
            </a:r>
            <a:r>
              <a:rPr lang="en-US" altLang="zh-CN" sz="2000" dirty="0" err="1">
                <a:solidFill>
                  <a:srgbClr val="00B050"/>
                </a:solidFill>
              </a:rPr>
              <a:t>hasFocus</a:t>
            </a:r>
            <a:r>
              <a:rPr lang="zh-CN" altLang="zh-CN" sz="2000" dirty="0">
                <a:solidFill>
                  <a:srgbClr val="00B050"/>
                </a:solidFill>
              </a:rPr>
              <a:t>为</a:t>
            </a:r>
            <a:r>
              <a:rPr lang="en-US" altLang="zh-CN" sz="2000" dirty="0">
                <a:solidFill>
                  <a:srgbClr val="00B050"/>
                </a:solidFill>
              </a:rPr>
              <a:t>true</a:t>
            </a:r>
            <a:r>
              <a:rPr lang="zh-CN" altLang="zh-CN" sz="2000" dirty="0">
                <a:solidFill>
                  <a:srgbClr val="00B050"/>
                </a:solidFill>
              </a:rPr>
              <a:t>表示获得焦点，为</a:t>
            </a:r>
            <a:r>
              <a:rPr lang="en-US" altLang="zh-CN" sz="2000" dirty="0">
                <a:solidFill>
                  <a:srgbClr val="00B050"/>
                </a:solidFill>
              </a:rPr>
              <a:t>false</a:t>
            </a:r>
            <a:r>
              <a:rPr lang="zh-CN" altLang="zh-CN" sz="2000" dirty="0">
                <a:solidFill>
                  <a:srgbClr val="00B050"/>
                </a:solidFill>
              </a:rPr>
              <a:t>表示失去焦点</a:t>
            </a:r>
            <a:endParaRPr lang="zh-CN" altLang="zh-CN" sz="2000" dirty="0">
              <a:solidFill>
                <a:srgbClr val="00B050"/>
              </a:solidFill>
            </a:endParaRPr>
          </a:p>
          <a:p>
            <a:pPr marL="0" indent="0">
              <a:buNone/>
            </a:pPr>
            <a:r>
              <a:rPr lang="en-US" altLang="zh-CN" sz="2000" dirty="0">
                <a:solidFill>
                  <a:srgbClr val="0070C0"/>
                </a:solidFill>
              </a:rPr>
              <a:t>        if (</a:t>
            </a:r>
            <a:r>
              <a:rPr lang="en-US" altLang="zh-CN" sz="2000" dirty="0" err="1">
                <a:solidFill>
                  <a:srgbClr val="0070C0"/>
                </a:solidFill>
              </a:rPr>
              <a:t>v.getId</a:t>
            </a:r>
            <a:r>
              <a:rPr lang="en-US" altLang="zh-CN" sz="2000" dirty="0">
                <a:solidFill>
                  <a:srgbClr val="0070C0"/>
                </a:solidFill>
              </a:rPr>
              <a:t>()==</a:t>
            </a:r>
            <a:r>
              <a:rPr lang="en-US" altLang="zh-CN" sz="2000" dirty="0" err="1">
                <a:solidFill>
                  <a:srgbClr val="0070C0"/>
                </a:solidFill>
              </a:rPr>
              <a:t>R.id.et_password</a:t>
            </a:r>
            <a:r>
              <a:rPr lang="en-US" altLang="zh-CN" sz="2000" dirty="0">
                <a:solidFill>
                  <a:srgbClr val="0070C0"/>
                </a:solidFill>
              </a:rPr>
              <a:t> &amp;&amp; </a:t>
            </a:r>
            <a:r>
              <a:rPr lang="en-US" altLang="zh-CN" sz="2000" dirty="0" err="1">
                <a:solidFill>
                  <a:srgbClr val="0070C0"/>
                </a:solidFill>
              </a:rPr>
              <a:t>hasFocus</a:t>
            </a:r>
            <a:r>
              <a:rPr lang="en-US" altLang="zh-CN" sz="2000" dirty="0">
                <a:solidFill>
                  <a:srgbClr val="0070C0"/>
                </a:solidFill>
              </a:rPr>
              <a:t>) {</a:t>
            </a:r>
            <a:endParaRPr lang="zh-CN" altLang="zh-CN" sz="2000" dirty="0">
              <a:solidFill>
                <a:srgbClr val="0070C0"/>
              </a:solidFill>
            </a:endParaRPr>
          </a:p>
          <a:p>
            <a:pPr marL="0" indent="0">
              <a:buNone/>
            </a:pPr>
            <a:r>
              <a:rPr lang="en-US" altLang="zh-CN" sz="2000" dirty="0">
                <a:solidFill>
                  <a:srgbClr val="0070C0"/>
                </a:solidFill>
              </a:rPr>
              <a:t>            String phone = </a:t>
            </a:r>
            <a:r>
              <a:rPr lang="en-US" altLang="zh-CN" sz="2000" dirty="0" err="1">
                <a:solidFill>
                  <a:srgbClr val="0070C0"/>
                </a:solidFill>
              </a:rPr>
              <a:t>et_phone.getText</a:t>
            </a:r>
            <a:r>
              <a:rPr lang="en-US" altLang="zh-CN" sz="2000" dirty="0">
                <a:solidFill>
                  <a:srgbClr val="0070C0"/>
                </a:solidFill>
              </a:rPr>
              <a:t>().</a:t>
            </a:r>
            <a:r>
              <a:rPr lang="en-US" altLang="zh-CN" sz="2000" dirty="0" err="1">
                <a:solidFill>
                  <a:srgbClr val="0070C0"/>
                </a:solidFill>
              </a:rPr>
              <a:t>toString</a:t>
            </a:r>
            <a:r>
              <a:rPr lang="en-US" altLang="zh-CN" sz="2000" dirty="0">
                <a:solidFill>
                  <a:srgbClr val="0070C0"/>
                </a:solidFill>
              </a:rPr>
              <a:t>();</a:t>
            </a:r>
            <a:endParaRPr lang="zh-CN" altLang="zh-CN" sz="2000" dirty="0">
              <a:solidFill>
                <a:srgbClr val="0070C0"/>
              </a:solidFill>
            </a:endParaRPr>
          </a:p>
          <a:p>
            <a:pPr marL="0" indent="0">
              <a:buNone/>
            </a:pPr>
            <a:r>
              <a:rPr lang="en-US" altLang="zh-CN" sz="2000" dirty="0">
                <a:solidFill>
                  <a:srgbClr val="0070C0"/>
                </a:solidFill>
              </a:rPr>
              <a:t>            if (</a:t>
            </a:r>
            <a:r>
              <a:rPr lang="en-US" altLang="zh-CN" sz="2000" dirty="0" err="1">
                <a:solidFill>
                  <a:srgbClr val="0070C0"/>
                </a:solidFill>
              </a:rPr>
              <a:t>TextUtils.isEmpty</a:t>
            </a:r>
            <a:r>
              <a:rPr lang="en-US" altLang="zh-CN" sz="2000" dirty="0">
                <a:solidFill>
                  <a:srgbClr val="0070C0"/>
                </a:solidFill>
              </a:rPr>
              <a:t>(phone) || </a:t>
            </a:r>
            <a:r>
              <a:rPr lang="en-US" altLang="zh-CN" sz="2000" dirty="0" err="1">
                <a:solidFill>
                  <a:srgbClr val="0070C0"/>
                </a:solidFill>
              </a:rPr>
              <a:t>phone.length</a:t>
            </a:r>
            <a:r>
              <a:rPr lang="en-US" altLang="zh-CN" sz="2000" dirty="0">
                <a:solidFill>
                  <a:srgbClr val="0070C0"/>
                </a:solidFill>
              </a:rPr>
              <a:t>()&lt;11) {  // </a:t>
            </a:r>
            <a:r>
              <a:rPr lang="zh-CN" altLang="zh-CN" sz="2000" dirty="0">
                <a:solidFill>
                  <a:srgbClr val="0070C0"/>
                </a:solidFill>
              </a:rPr>
              <a:t>手机号码不足</a:t>
            </a:r>
            <a:r>
              <a:rPr lang="en-US" altLang="zh-CN" sz="2000" dirty="0">
                <a:solidFill>
                  <a:srgbClr val="0070C0"/>
                </a:solidFill>
              </a:rPr>
              <a:t>11</a:t>
            </a:r>
            <a:r>
              <a:rPr lang="zh-CN" altLang="zh-CN" sz="2000" dirty="0">
                <a:solidFill>
                  <a:srgbClr val="0070C0"/>
                </a:solidFill>
              </a:rPr>
              <a:t>位</a:t>
            </a:r>
            <a:endParaRPr lang="zh-CN" altLang="zh-CN" sz="2000" dirty="0">
              <a:solidFill>
                <a:srgbClr val="0070C0"/>
              </a:solidFill>
            </a:endParaRPr>
          </a:p>
          <a:p>
            <a:pPr marL="0" indent="0">
              <a:buNone/>
            </a:pPr>
            <a:r>
              <a:rPr lang="en-US" altLang="zh-CN" sz="2000" dirty="0">
                <a:solidFill>
                  <a:srgbClr val="00B050"/>
                </a:solidFill>
              </a:rPr>
              <a:t>                // </a:t>
            </a:r>
            <a:r>
              <a:rPr lang="zh-CN" altLang="zh-CN" sz="2000" dirty="0">
                <a:solidFill>
                  <a:srgbClr val="00B050"/>
                </a:solidFill>
              </a:rPr>
              <a:t>手机号码编辑框请求焦点，也就是把光标移回手机号码编辑框</a:t>
            </a:r>
            <a:endParaRPr lang="zh-CN" altLang="zh-CN" sz="2000" dirty="0">
              <a:solidFill>
                <a:srgbClr val="00B050"/>
              </a:solidFill>
            </a:endParaRPr>
          </a:p>
          <a:p>
            <a:pPr marL="0" indent="0">
              <a:buNone/>
            </a:pPr>
            <a:r>
              <a:rPr lang="en-US" altLang="zh-CN" sz="2000" dirty="0">
                <a:solidFill>
                  <a:srgbClr val="0070C0"/>
                </a:solidFill>
              </a:rPr>
              <a:t>                </a:t>
            </a:r>
            <a:r>
              <a:rPr lang="en-US" altLang="zh-CN" sz="2000" dirty="0" err="1">
                <a:solidFill>
                  <a:srgbClr val="0070C0"/>
                </a:solidFill>
              </a:rPr>
              <a:t>et_phone.requestFocus</a:t>
            </a:r>
            <a:r>
              <a:rPr lang="en-US" altLang="zh-CN" sz="2000" dirty="0">
                <a:solidFill>
                  <a:srgbClr val="0070C0"/>
                </a:solidFill>
              </a:rPr>
              <a:t>();</a:t>
            </a:r>
            <a:endParaRPr lang="zh-CN" altLang="zh-CN" sz="2000" dirty="0">
              <a:solidFill>
                <a:srgbClr val="0070C0"/>
              </a:solidFill>
            </a:endParaRPr>
          </a:p>
          <a:p>
            <a:pPr marL="0" indent="0">
              <a:buNone/>
            </a:pPr>
            <a:r>
              <a:rPr lang="en-US" altLang="zh-CN" sz="2000" dirty="0">
                <a:solidFill>
                  <a:srgbClr val="0070C0"/>
                </a:solidFill>
              </a:rPr>
              <a:t>                </a:t>
            </a:r>
            <a:r>
              <a:rPr lang="en-US" altLang="zh-CN" sz="2000" dirty="0" err="1">
                <a:solidFill>
                  <a:srgbClr val="0070C0"/>
                </a:solidFill>
              </a:rPr>
              <a:t>Toast.makeText</a:t>
            </a:r>
            <a:r>
              <a:rPr lang="en-US" altLang="zh-CN" sz="2000" dirty="0">
                <a:solidFill>
                  <a:srgbClr val="0070C0"/>
                </a:solidFill>
              </a:rPr>
              <a:t>(this, "</a:t>
            </a:r>
            <a:r>
              <a:rPr lang="zh-CN" altLang="zh-CN" sz="2000" dirty="0">
                <a:solidFill>
                  <a:srgbClr val="0070C0"/>
                </a:solidFill>
              </a:rPr>
              <a:t>请输入</a:t>
            </a:r>
            <a:r>
              <a:rPr lang="en-US" altLang="zh-CN" sz="2000" dirty="0">
                <a:solidFill>
                  <a:srgbClr val="0070C0"/>
                </a:solidFill>
              </a:rPr>
              <a:t>11</a:t>
            </a:r>
            <a:r>
              <a:rPr lang="zh-CN" altLang="zh-CN" sz="2000" dirty="0">
                <a:solidFill>
                  <a:srgbClr val="0070C0"/>
                </a:solidFill>
              </a:rPr>
              <a:t>位手机号码</a:t>
            </a:r>
            <a:r>
              <a:rPr lang="en-US" altLang="zh-CN" sz="2000" dirty="0">
                <a:solidFill>
                  <a:srgbClr val="0070C0"/>
                </a:solidFill>
              </a:rPr>
              <a:t>", </a:t>
            </a:r>
            <a:r>
              <a:rPr lang="en-US" altLang="zh-CN" sz="2000" dirty="0" err="1">
                <a:solidFill>
                  <a:srgbClr val="0070C0"/>
                </a:solidFill>
              </a:rPr>
              <a:t>Toast.LENGTH_SHORT</a:t>
            </a:r>
            <a:r>
              <a:rPr lang="en-US" altLang="zh-CN" sz="2000" dirty="0">
                <a:solidFill>
                  <a:srgbClr val="0070C0"/>
                </a:solidFill>
              </a:rPr>
              <a:t>).show();</a:t>
            </a:r>
            <a:endParaRPr lang="zh-CN" altLang="zh-CN" sz="2000" dirty="0">
              <a:solidFill>
                <a:srgbClr val="0070C0"/>
              </a:solidFill>
            </a:endParaRPr>
          </a:p>
          <a:p>
            <a:pPr marL="0" indent="0">
              <a:buNone/>
            </a:pPr>
            <a:r>
              <a:rPr lang="en-US" altLang="zh-CN" sz="2000" dirty="0">
                <a:solidFill>
                  <a:srgbClr val="0070C0"/>
                </a:solidFill>
              </a:rPr>
              <a:t>            }</a:t>
            </a:r>
            <a:endParaRPr lang="zh-CN" altLang="zh-CN" sz="2000" dirty="0">
              <a:solidFill>
                <a:srgbClr val="0070C0"/>
              </a:solidFill>
            </a:endParaRPr>
          </a:p>
          <a:p>
            <a:pPr marL="0" indent="0">
              <a:buNone/>
            </a:pPr>
            <a:r>
              <a:rPr lang="en-US" altLang="zh-CN" sz="2000" dirty="0">
                <a:solidFill>
                  <a:srgbClr val="0070C0"/>
                </a:solidFill>
              </a:rPr>
              <a:t>        }</a:t>
            </a:r>
            <a:endParaRPr lang="zh-CN" altLang="zh-CN" sz="2000" dirty="0">
              <a:solidFill>
                <a:srgbClr val="0070C0"/>
              </a:solidFill>
            </a:endParaRPr>
          </a:p>
          <a:p>
            <a:pPr marL="0" indent="0">
              <a:buNone/>
            </a:pPr>
            <a:r>
              <a:rPr lang="en-US" altLang="zh-CN" sz="2000" dirty="0">
                <a:solidFill>
                  <a:srgbClr val="0070C0"/>
                </a:solidFill>
              </a:rPr>
              <a:t>    }</a:t>
            </a:r>
            <a:endParaRPr lang="zh-CN" altLang="en-US" sz="2000" dirty="0">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监听焦点变更事件的演示效果</a:t>
            </a:r>
            <a:endParaRPr lang="zh-CN" altLang="en-US" dirty="0"/>
          </a:p>
        </p:txBody>
      </p:sp>
      <p:sp>
        <p:nvSpPr>
          <p:cNvPr id="3" name="内容占位符 2"/>
          <p:cNvSpPr>
            <a:spLocks noGrp="1"/>
          </p:cNvSpPr>
          <p:nvPr>
            <p:ph idx="1"/>
          </p:nvPr>
        </p:nvSpPr>
        <p:spPr/>
        <p:txBody>
          <a:bodyPr/>
          <a:lstStyle/>
          <a:p>
            <a:r>
              <a:rPr lang="zh-CN" altLang="en-US" dirty="0"/>
              <a:t>手机号码未输满</a:t>
            </a:r>
            <a:r>
              <a:rPr lang="en-US" altLang="zh-CN" dirty="0"/>
              <a:t>11</a:t>
            </a:r>
            <a:r>
              <a:rPr lang="zh-CN" altLang="en-US" dirty="0"/>
              <a:t>位，就点击密码框，此时校验不通过，一边弹出提示文字，一边把焦点拉回手机框。</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10429" y="3110338"/>
            <a:ext cx="3971142" cy="2919525"/>
          </a:xfrm>
          <a:prstGeom prst="rect">
            <a:avLst/>
          </a:prstGeom>
          <a:ln w="3175">
            <a:solidFill>
              <a:schemeClr val="tx1"/>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5.3.3  </a:t>
            </a:r>
            <a:r>
              <a:rPr lang="zh-CN" altLang="en-US" dirty="0"/>
              <a:t>文本变化监听器</a:t>
            </a:r>
            <a:endParaRPr lang="zh-CN" altLang="en-US" dirty="0"/>
          </a:p>
        </p:txBody>
      </p:sp>
      <p:sp>
        <p:nvSpPr>
          <p:cNvPr id="3" name="内容占位符 2"/>
          <p:cNvSpPr>
            <a:spLocks noGrp="1"/>
          </p:cNvSpPr>
          <p:nvPr>
            <p:ph idx="1"/>
          </p:nvPr>
        </p:nvSpPr>
        <p:spPr/>
        <p:txBody>
          <a:bodyPr/>
          <a:lstStyle/>
          <a:p>
            <a:r>
              <a:rPr lang="zh-CN" altLang="en-US" dirty="0"/>
              <a:t>判断</a:t>
            </a:r>
            <a:r>
              <a:rPr lang="zh-CN" altLang="zh-CN" dirty="0"/>
              <a:t>手机号输入满</a:t>
            </a:r>
            <a:r>
              <a:rPr lang="en-US" altLang="zh-CN" dirty="0"/>
              <a:t>11</a:t>
            </a:r>
            <a:r>
              <a:rPr lang="zh-CN" altLang="zh-CN" dirty="0"/>
              <a:t>位后自动关闭软键盘，</a:t>
            </a:r>
            <a:r>
              <a:rPr lang="zh-CN" altLang="en-US" dirty="0"/>
              <a:t>或者</a:t>
            </a:r>
            <a:r>
              <a:rPr lang="zh-CN" altLang="zh-CN" dirty="0"/>
              <a:t>密码输入满</a:t>
            </a:r>
            <a:r>
              <a:rPr lang="en-US" altLang="zh-CN" dirty="0"/>
              <a:t>6</a:t>
            </a:r>
            <a:r>
              <a:rPr lang="zh-CN" altLang="zh-CN" dirty="0"/>
              <a:t>位后自动关闭软键盘</a:t>
            </a:r>
            <a:r>
              <a:rPr lang="zh-CN" altLang="en-US" dirty="0"/>
              <a:t>，此时要注册文本变化监听器。</a:t>
            </a:r>
            <a:endParaRPr lang="en-US" altLang="zh-CN" dirty="0"/>
          </a:p>
          <a:p>
            <a:endParaRPr lang="en-US" altLang="zh-CN" dirty="0"/>
          </a:p>
          <a:p>
            <a:r>
              <a:rPr lang="zh-CN" altLang="zh-CN" dirty="0"/>
              <a:t>达到指定位数便自动关闭键盘的功能，可以</a:t>
            </a:r>
            <a:r>
              <a:rPr lang="zh-CN" altLang="zh-CN" dirty="0">
                <a:solidFill>
                  <a:srgbClr val="0070C0"/>
                </a:solidFill>
              </a:rPr>
              <a:t>分解为两个独立的功能点</a:t>
            </a:r>
            <a:endParaRPr lang="en-US" altLang="zh-CN" dirty="0">
              <a:solidFill>
                <a:srgbClr val="0070C0"/>
              </a:solidFill>
            </a:endParaRPr>
          </a:p>
          <a:p>
            <a:pPr marL="0" indent="0">
              <a:buNone/>
            </a:pPr>
            <a:r>
              <a:rPr lang="zh-CN" altLang="en-US" dirty="0"/>
              <a:t>（</a:t>
            </a:r>
            <a:r>
              <a:rPr lang="en-US" altLang="zh-CN" dirty="0"/>
              <a:t>1</a:t>
            </a:r>
            <a:r>
              <a:rPr lang="zh-CN" altLang="en-US" dirty="0"/>
              <a:t>）</a:t>
            </a:r>
            <a:r>
              <a:rPr lang="zh-CN" altLang="zh-CN" dirty="0"/>
              <a:t>如何关闭软键盘</a:t>
            </a:r>
            <a:r>
              <a:rPr lang="zh-CN" altLang="en-US" dirty="0"/>
              <a:t>；</a:t>
            </a:r>
            <a:endParaRPr lang="en-US" altLang="zh-CN" dirty="0"/>
          </a:p>
          <a:p>
            <a:pPr marL="0" indent="0">
              <a:buNone/>
            </a:pPr>
            <a:r>
              <a:rPr lang="zh-CN" altLang="en-US" dirty="0"/>
              <a:t>（</a:t>
            </a:r>
            <a:r>
              <a:rPr lang="en-US" altLang="zh-CN" dirty="0"/>
              <a:t>2</a:t>
            </a:r>
            <a:r>
              <a:rPr lang="zh-CN" altLang="en-US" dirty="0"/>
              <a:t>）</a:t>
            </a:r>
            <a:r>
              <a:rPr lang="zh-CN" altLang="zh-CN" dirty="0"/>
              <a:t>如何判断已输入的文字达到指定位数</a:t>
            </a:r>
            <a:r>
              <a:rPr lang="zh-CN" altLang="en-US" dirty="0"/>
              <a:t>；</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文本变化监听器的用法</a:t>
            </a:r>
            <a:endParaRPr lang="zh-CN" altLang="en-US" dirty="0"/>
          </a:p>
        </p:txBody>
      </p:sp>
      <p:sp>
        <p:nvSpPr>
          <p:cNvPr id="3" name="内容占位符 2"/>
          <p:cNvSpPr>
            <a:spLocks noGrp="1"/>
          </p:cNvSpPr>
          <p:nvPr>
            <p:ph idx="1"/>
          </p:nvPr>
        </p:nvSpPr>
        <p:spPr/>
        <p:txBody>
          <a:bodyPr/>
          <a:lstStyle/>
          <a:p>
            <a:r>
              <a:rPr lang="zh-CN" altLang="zh-CN" dirty="0"/>
              <a:t>调用编辑框对象的</a:t>
            </a:r>
            <a:r>
              <a:rPr lang="en-US" altLang="zh-CN" dirty="0" err="1"/>
              <a:t>addTextChangedListener</a:t>
            </a:r>
            <a:r>
              <a:rPr lang="zh-CN" altLang="zh-CN" dirty="0"/>
              <a:t>方法</a:t>
            </a:r>
            <a:r>
              <a:rPr lang="zh-CN" altLang="en-US" dirty="0"/>
              <a:t>即可</a:t>
            </a:r>
            <a:r>
              <a:rPr lang="zh-CN" altLang="zh-CN" dirty="0"/>
              <a:t>注册文本监听器</a:t>
            </a:r>
            <a:r>
              <a:rPr lang="zh-CN" altLang="en-US" dirty="0"/>
              <a:t>。</a:t>
            </a:r>
            <a:endParaRPr lang="en-US" altLang="zh-CN" dirty="0"/>
          </a:p>
          <a:p>
            <a:r>
              <a:rPr lang="zh-CN" altLang="zh-CN" dirty="0"/>
              <a:t>文本监听器</a:t>
            </a:r>
            <a:r>
              <a:rPr lang="zh-CN" altLang="en-US" dirty="0"/>
              <a:t>的</a:t>
            </a:r>
            <a:r>
              <a:rPr lang="zh-CN" altLang="zh-CN" dirty="0"/>
              <a:t>接口</a:t>
            </a:r>
            <a:r>
              <a:rPr lang="zh-CN" altLang="en-US" dirty="0"/>
              <a:t>名称为</a:t>
            </a:r>
            <a:r>
              <a:rPr lang="en-US" altLang="zh-CN" dirty="0" err="1"/>
              <a:t>TextWatcher</a:t>
            </a:r>
            <a:r>
              <a:rPr lang="zh-CN" altLang="zh-CN" dirty="0"/>
              <a:t>，该接口提供了</a:t>
            </a:r>
            <a:r>
              <a:rPr lang="en-US" altLang="zh-CN" dirty="0"/>
              <a:t>3</a:t>
            </a:r>
            <a:r>
              <a:rPr lang="zh-CN" altLang="zh-CN" dirty="0"/>
              <a:t>个监控方法，具体说明如下。</a:t>
            </a:r>
            <a:endParaRPr lang="zh-CN" altLang="zh-CN" dirty="0"/>
          </a:p>
          <a:p>
            <a:pPr marL="0" lvl="0" indent="0">
              <a:buNone/>
            </a:pPr>
            <a:r>
              <a:rPr lang="en-US" altLang="zh-CN" dirty="0" err="1">
                <a:solidFill>
                  <a:srgbClr val="0070C0"/>
                </a:solidFill>
              </a:rPr>
              <a:t>beforeTextChanged</a:t>
            </a:r>
            <a:r>
              <a:rPr lang="zh-CN" altLang="zh-CN" dirty="0">
                <a:solidFill>
                  <a:srgbClr val="0070C0"/>
                </a:solidFill>
              </a:rPr>
              <a:t>：在文本改变之前触发。</a:t>
            </a:r>
            <a:endParaRPr lang="zh-CN" altLang="zh-CN" dirty="0">
              <a:solidFill>
                <a:srgbClr val="0070C0"/>
              </a:solidFill>
            </a:endParaRPr>
          </a:p>
          <a:p>
            <a:pPr marL="0" lvl="0" indent="0">
              <a:buNone/>
            </a:pPr>
            <a:r>
              <a:rPr lang="en-US" altLang="zh-CN" dirty="0" err="1">
                <a:solidFill>
                  <a:srgbClr val="0070C0"/>
                </a:solidFill>
              </a:rPr>
              <a:t>onTextChanged</a:t>
            </a:r>
            <a:r>
              <a:rPr lang="zh-CN" altLang="zh-CN" dirty="0">
                <a:solidFill>
                  <a:srgbClr val="0070C0"/>
                </a:solidFill>
              </a:rPr>
              <a:t>：在文本改变过程中触发。</a:t>
            </a:r>
            <a:endParaRPr lang="zh-CN" altLang="zh-CN" dirty="0">
              <a:solidFill>
                <a:srgbClr val="0070C0"/>
              </a:solidFill>
            </a:endParaRPr>
          </a:p>
          <a:p>
            <a:pPr marL="0" lvl="0" indent="0">
              <a:buNone/>
            </a:pPr>
            <a:r>
              <a:rPr lang="en-US" altLang="zh-CN" dirty="0" err="1">
                <a:solidFill>
                  <a:srgbClr val="0070C0"/>
                </a:solidFill>
              </a:rPr>
              <a:t>afterTextChanged</a:t>
            </a:r>
            <a:r>
              <a:rPr lang="zh-CN" altLang="zh-CN" dirty="0">
                <a:solidFill>
                  <a:srgbClr val="0070C0"/>
                </a:solidFill>
              </a:rPr>
              <a:t>：在文本改变之后触发。</a:t>
            </a:r>
            <a:endParaRPr lang="zh-CN" altLang="zh-CN" dirty="0">
              <a:solidFill>
                <a:srgbClr val="0070C0"/>
              </a:solidFill>
            </a:endParaRPr>
          </a:p>
          <a:p>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监听文本位数自动关闭软键盘的演示效果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\main\java\com\example\chapter05\EditHideActivity.java</a:t>
            </a:r>
            <a:r>
              <a:rPr lang="zh-CN" altLang="zh-CN" dirty="0"/>
              <a:t>）</a:t>
            </a:r>
            <a:endParaRPr lang="zh-CN" altLang="zh-CN" dirty="0"/>
          </a:p>
          <a:p>
            <a:endParaRPr lang="zh-CN" altLang="en-US" dirty="0"/>
          </a:p>
        </p:txBody>
      </p:sp>
      <p:sp>
        <p:nvSpPr>
          <p:cNvPr id="6" name="文本框 5"/>
          <p:cNvSpPr txBox="1"/>
          <p:nvPr/>
        </p:nvSpPr>
        <p:spPr>
          <a:xfrm>
            <a:off x="1798331" y="6176963"/>
            <a:ext cx="3650358" cy="369332"/>
          </a:xfrm>
          <a:prstGeom prst="rect">
            <a:avLst/>
          </a:prstGeom>
          <a:noFill/>
        </p:spPr>
        <p:txBody>
          <a:bodyPr wrap="none" rtlCol="0">
            <a:spAutoFit/>
          </a:bodyPr>
          <a:lstStyle/>
          <a:p>
            <a:r>
              <a:rPr lang="zh-CN" altLang="zh-CN" dirty="0"/>
              <a:t>输入</a:t>
            </a:r>
            <a:r>
              <a:rPr lang="en-US" altLang="zh-CN" dirty="0"/>
              <a:t>10</a:t>
            </a:r>
            <a:r>
              <a:rPr lang="zh-CN" altLang="zh-CN" dirty="0"/>
              <a:t>位手机号码</a:t>
            </a:r>
            <a:r>
              <a:rPr lang="zh-CN" altLang="en-US" dirty="0"/>
              <a:t>，软键盘未关闭</a:t>
            </a:r>
            <a:endParaRPr lang="zh-CN" altLang="en-US" dirty="0"/>
          </a:p>
        </p:txBody>
      </p:sp>
      <p:sp>
        <p:nvSpPr>
          <p:cNvPr id="7" name="文本框 6"/>
          <p:cNvSpPr txBox="1"/>
          <p:nvPr/>
        </p:nvSpPr>
        <p:spPr>
          <a:xfrm>
            <a:off x="6355733" y="6176963"/>
            <a:ext cx="3650358" cy="369332"/>
          </a:xfrm>
          <a:prstGeom prst="rect">
            <a:avLst/>
          </a:prstGeom>
          <a:noFill/>
        </p:spPr>
        <p:txBody>
          <a:bodyPr wrap="none" rtlCol="0">
            <a:spAutoFit/>
          </a:bodyPr>
          <a:lstStyle/>
          <a:p>
            <a:r>
              <a:rPr lang="zh-CN" altLang="zh-CN" dirty="0"/>
              <a:t>输入</a:t>
            </a:r>
            <a:r>
              <a:rPr lang="en-US" altLang="zh-CN" dirty="0"/>
              <a:t>11</a:t>
            </a:r>
            <a:r>
              <a:rPr lang="zh-CN" altLang="zh-CN" dirty="0"/>
              <a:t>位手机号码</a:t>
            </a:r>
            <a:r>
              <a:rPr lang="zh-CN" altLang="en-US" dirty="0"/>
              <a:t>，软键盘已关闭</a:t>
            </a:r>
            <a:endParaRPr lang="zh-CN" altLang="en-US" dirty="0"/>
          </a:p>
        </p:txBody>
      </p:sp>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237306" y="2381458"/>
            <a:ext cx="2770718" cy="3709683"/>
          </a:xfrm>
          <a:prstGeom prst="rect">
            <a:avLst/>
          </a:prstGeom>
          <a:ln w="3175">
            <a:solidFill>
              <a:schemeClr val="tx1"/>
            </a:solidFill>
          </a:ln>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5687" y="2381458"/>
            <a:ext cx="2770449" cy="3709323"/>
          </a:xfrm>
          <a:prstGeom prst="rect">
            <a:avLst/>
          </a:prstGeom>
          <a:ln w="3175">
            <a:solidFill>
              <a:schemeClr val="tx1"/>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  </a:t>
            </a:r>
            <a:r>
              <a:rPr lang="zh-CN" altLang="en-US" dirty="0"/>
              <a:t>对话框</a:t>
            </a:r>
            <a:endParaRPr lang="zh-CN" altLang="en-US" dirty="0"/>
          </a:p>
        </p:txBody>
      </p:sp>
      <p:sp>
        <p:nvSpPr>
          <p:cNvPr id="3" name="内容占位符 2"/>
          <p:cNvSpPr>
            <a:spLocks noGrp="1"/>
          </p:cNvSpPr>
          <p:nvPr>
            <p:ph idx="1"/>
          </p:nvPr>
        </p:nvSpPr>
        <p:spPr/>
        <p:txBody>
          <a:bodyPr/>
          <a:lstStyle/>
          <a:p>
            <a:r>
              <a:rPr lang="zh-CN" altLang="zh-CN" dirty="0"/>
              <a:t>本节介绍几种常用的对话框控件，包括：如何使用提醒对话框处理不同的选项，如何使用日期对话框获取用户选择的日期，如何使用时间对话框获取用户选择的时间。</a:t>
            </a:r>
            <a:endParaRPr lang="en-US" altLang="zh-CN" dirty="0"/>
          </a:p>
          <a:p>
            <a:endParaRPr lang="zh-CN" altLang="zh-CN" dirty="0"/>
          </a:p>
          <a:p>
            <a:r>
              <a:rPr lang="en-US" altLang="zh-CN" dirty="0"/>
              <a:t>5.4.1  </a:t>
            </a:r>
            <a:r>
              <a:rPr lang="zh-CN" altLang="en-US" dirty="0"/>
              <a:t>提醒对话框</a:t>
            </a:r>
            <a:r>
              <a:rPr lang="en-US" altLang="zh-CN" dirty="0" err="1"/>
              <a:t>AlertDialog</a:t>
            </a:r>
            <a:endParaRPr lang="en-US" altLang="zh-CN" dirty="0"/>
          </a:p>
          <a:p>
            <a:r>
              <a:rPr lang="en-US" altLang="zh-CN" dirty="0"/>
              <a:t>5.4.2  </a:t>
            </a:r>
            <a:r>
              <a:rPr lang="zh-CN" altLang="en-US" dirty="0"/>
              <a:t>日期对话框</a:t>
            </a:r>
            <a:r>
              <a:rPr lang="en-US" altLang="zh-CN" dirty="0" err="1"/>
              <a:t>DatePickerDialog</a:t>
            </a:r>
            <a:endParaRPr lang="en-US" altLang="zh-CN" dirty="0"/>
          </a:p>
          <a:p>
            <a:r>
              <a:rPr lang="en-US" altLang="zh-CN" dirty="0"/>
              <a:t>5.4.3  </a:t>
            </a:r>
            <a:r>
              <a:rPr lang="zh-CN" altLang="en-US" dirty="0"/>
              <a:t>时间对话框</a:t>
            </a:r>
            <a:r>
              <a:rPr lang="en-US" altLang="zh-CN" dirty="0" err="1"/>
              <a:t>TimePickerDialog</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  </a:t>
            </a:r>
            <a:r>
              <a:rPr lang="zh-CN" altLang="en-US" dirty="0"/>
              <a:t>图形定制</a:t>
            </a:r>
            <a:endParaRPr lang="zh-CN" altLang="en-US" dirty="0"/>
          </a:p>
        </p:txBody>
      </p:sp>
      <p:sp>
        <p:nvSpPr>
          <p:cNvPr id="3" name="内容占位符 2"/>
          <p:cNvSpPr>
            <a:spLocks noGrp="1"/>
          </p:cNvSpPr>
          <p:nvPr>
            <p:ph idx="1"/>
          </p:nvPr>
        </p:nvSpPr>
        <p:spPr>
          <a:xfrm>
            <a:off x="1139207" y="1206220"/>
            <a:ext cx="8915400" cy="3777622"/>
          </a:xfrm>
        </p:spPr>
        <p:txBody>
          <a:bodyPr>
            <a:normAutofit/>
          </a:bodyPr>
          <a:lstStyle/>
          <a:p>
            <a:pPr marL="0" indent="0">
              <a:buNone/>
            </a:pPr>
            <a:endParaRPr lang="zh-CN" altLang="zh-CN" dirty="0"/>
          </a:p>
          <a:p>
            <a:r>
              <a:rPr lang="en-US" altLang="zh-CN" dirty="0"/>
              <a:t>5.1.1  </a:t>
            </a:r>
            <a:r>
              <a:rPr lang="zh-CN" altLang="en-US" dirty="0"/>
              <a:t>图形</a:t>
            </a:r>
            <a:r>
              <a:rPr lang="en-US" altLang="zh-CN" dirty="0" err="1"/>
              <a:t>Drawable</a:t>
            </a:r>
            <a:endParaRPr lang="en-US" altLang="zh-CN" dirty="0"/>
          </a:p>
          <a:p>
            <a:r>
              <a:rPr lang="en-US" altLang="zh-CN" dirty="0"/>
              <a:t>5.1.2  </a:t>
            </a:r>
            <a:r>
              <a:rPr lang="zh-CN" altLang="en-US" dirty="0"/>
              <a:t>形状图形</a:t>
            </a:r>
            <a:endParaRPr lang="zh-CN" altLang="en-US" dirty="0"/>
          </a:p>
          <a:p>
            <a:r>
              <a:rPr lang="en-US" altLang="zh-CN" dirty="0"/>
              <a:t>5.1.3  </a:t>
            </a:r>
            <a:r>
              <a:rPr lang="zh-CN" altLang="en-US" dirty="0"/>
              <a:t>九宫格图片</a:t>
            </a:r>
            <a:endParaRPr lang="zh-CN" altLang="en-US" dirty="0"/>
          </a:p>
          <a:p>
            <a:r>
              <a:rPr lang="en-US" altLang="zh-CN" dirty="0"/>
              <a:t>5.1.4  </a:t>
            </a:r>
            <a:r>
              <a:rPr lang="zh-CN" altLang="en-US" dirty="0"/>
              <a:t>状态列表图形</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5.4.1  </a:t>
            </a:r>
            <a:r>
              <a:rPr lang="zh-CN" altLang="en-US" dirty="0"/>
              <a:t>提醒对话框</a:t>
            </a:r>
            <a:r>
              <a:rPr lang="en-US" altLang="zh-CN" dirty="0" err="1"/>
              <a:t>AlertDialog</a:t>
            </a:r>
            <a:endParaRPr lang="zh-CN" altLang="en-US" dirty="0"/>
          </a:p>
        </p:txBody>
      </p:sp>
      <p:sp>
        <p:nvSpPr>
          <p:cNvPr id="3" name="内容占位符 2"/>
          <p:cNvSpPr>
            <a:spLocks noGrp="1"/>
          </p:cNvSpPr>
          <p:nvPr>
            <p:ph idx="1"/>
          </p:nvPr>
        </p:nvSpPr>
        <p:spPr>
          <a:xfrm>
            <a:off x="707657" y="1329854"/>
            <a:ext cx="11121669" cy="5302964"/>
          </a:xfrm>
        </p:spPr>
        <p:txBody>
          <a:bodyPr>
            <a:normAutofit/>
          </a:bodyPr>
          <a:lstStyle/>
          <a:p>
            <a:r>
              <a:rPr lang="en-US" altLang="zh-CN" dirty="0" err="1"/>
              <a:t>AlertDialog</a:t>
            </a:r>
            <a:r>
              <a:rPr lang="zh-CN" altLang="zh-CN" dirty="0"/>
              <a:t>可以完成常见的交互操作，例如提示、确认、选择等功能。</a:t>
            </a:r>
            <a:r>
              <a:rPr lang="en-US" altLang="zh-CN" dirty="0" err="1"/>
              <a:t>AlertDialog</a:t>
            </a:r>
            <a:r>
              <a:rPr lang="zh-CN" altLang="zh-CN" dirty="0"/>
              <a:t>借助建造器</a:t>
            </a:r>
            <a:r>
              <a:rPr lang="en-US" altLang="zh-CN" dirty="0" err="1"/>
              <a:t>AlertDialog.Builder</a:t>
            </a:r>
            <a:r>
              <a:rPr lang="zh-CN" altLang="zh-CN" dirty="0"/>
              <a:t>才能完成参数设置，</a:t>
            </a:r>
            <a:r>
              <a:rPr lang="en-US" altLang="zh-CN" dirty="0" err="1"/>
              <a:t>AlertDialog.Builder</a:t>
            </a:r>
            <a:r>
              <a:rPr lang="zh-CN" altLang="zh-CN" dirty="0"/>
              <a:t>的常用方法说明如下。</a:t>
            </a:r>
            <a:endParaRPr lang="zh-CN" altLang="zh-CN" dirty="0"/>
          </a:p>
          <a:p>
            <a:pPr marL="457200" lvl="1" indent="0">
              <a:buNone/>
            </a:pPr>
            <a:r>
              <a:rPr lang="en-US" altLang="zh-CN" sz="2400" dirty="0" err="1">
                <a:solidFill>
                  <a:srgbClr val="0070C0"/>
                </a:solidFill>
              </a:rPr>
              <a:t>setIcon</a:t>
            </a:r>
            <a:r>
              <a:rPr lang="zh-CN" altLang="zh-CN" sz="2400" dirty="0">
                <a:solidFill>
                  <a:srgbClr val="0070C0"/>
                </a:solidFill>
              </a:rPr>
              <a:t>：设置对话框的标题图标。</a:t>
            </a:r>
            <a:endParaRPr lang="zh-CN" altLang="zh-CN" sz="2400" dirty="0">
              <a:solidFill>
                <a:srgbClr val="0070C0"/>
              </a:solidFill>
            </a:endParaRPr>
          </a:p>
          <a:p>
            <a:pPr marL="457200" lvl="1" indent="0">
              <a:buNone/>
            </a:pPr>
            <a:r>
              <a:rPr lang="en-US" altLang="zh-CN" sz="2400" dirty="0" err="1">
                <a:solidFill>
                  <a:srgbClr val="0070C0"/>
                </a:solidFill>
              </a:rPr>
              <a:t>setTitle</a:t>
            </a:r>
            <a:r>
              <a:rPr lang="zh-CN" altLang="zh-CN" sz="2400" dirty="0">
                <a:solidFill>
                  <a:srgbClr val="0070C0"/>
                </a:solidFill>
              </a:rPr>
              <a:t>：设置对话框的标题文本。</a:t>
            </a:r>
            <a:endParaRPr lang="zh-CN" altLang="zh-CN" sz="2400" dirty="0">
              <a:solidFill>
                <a:srgbClr val="0070C0"/>
              </a:solidFill>
            </a:endParaRPr>
          </a:p>
          <a:p>
            <a:pPr marL="457200" lvl="1" indent="0">
              <a:buNone/>
            </a:pPr>
            <a:r>
              <a:rPr lang="en-US" altLang="zh-CN" sz="2400" dirty="0" err="1">
                <a:solidFill>
                  <a:srgbClr val="0070C0"/>
                </a:solidFill>
              </a:rPr>
              <a:t>setMessage</a:t>
            </a:r>
            <a:r>
              <a:rPr lang="zh-CN" altLang="zh-CN" sz="2400" dirty="0">
                <a:solidFill>
                  <a:srgbClr val="0070C0"/>
                </a:solidFill>
              </a:rPr>
              <a:t>：设置对话框的内容文本。</a:t>
            </a:r>
            <a:endParaRPr lang="zh-CN" altLang="zh-CN" sz="2400" dirty="0">
              <a:solidFill>
                <a:srgbClr val="0070C0"/>
              </a:solidFill>
            </a:endParaRPr>
          </a:p>
          <a:p>
            <a:pPr marL="457200" lvl="1" indent="0">
              <a:buNone/>
            </a:pPr>
            <a:r>
              <a:rPr lang="en-US" altLang="zh-CN" sz="2400" dirty="0" err="1">
                <a:solidFill>
                  <a:srgbClr val="0070C0"/>
                </a:solidFill>
              </a:rPr>
              <a:t>setPositiveButton</a:t>
            </a:r>
            <a:r>
              <a:rPr lang="zh-CN" altLang="zh-CN" sz="2400" dirty="0">
                <a:solidFill>
                  <a:srgbClr val="0070C0"/>
                </a:solidFill>
              </a:rPr>
              <a:t>：设置肯定按钮的信息，包括按钮文本和点击监听器。</a:t>
            </a:r>
            <a:endParaRPr lang="zh-CN" altLang="zh-CN" sz="2400" dirty="0">
              <a:solidFill>
                <a:srgbClr val="0070C0"/>
              </a:solidFill>
            </a:endParaRPr>
          </a:p>
          <a:p>
            <a:pPr marL="457200" lvl="1" indent="0">
              <a:buNone/>
            </a:pPr>
            <a:r>
              <a:rPr lang="en-US" altLang="zh-CN" sz="2400" dirty="0" err="1">
                <a:solidFill>
                  <a:srgbClr val="0070C0"/>
                </a:solidFill>
              </a:rPr>
              <a:t>setNegativeButton</a:t>
            </a:r>
            <a:r>
              <a:rPr lang="zh-CN" altLang="zh-CN" sz="2400" dirty="0">
                <a:solidFill>
                  <a:srgbClr val="0070C0"/>
                </a:solidFill>
              </a:rPr>
              <a:t>：设置否定按钮的信息，包括按钮文本和点击监听器。</a:t>
            </a:r>
            <a:endParaRPr lang="en-US" altLang="zh-CN" sz="2400" dirty="0">
              <a:solidFill>
                <a:srgbClr val="0070C0"/>
              </a:solidFill>
            </a:endParaRPr>
          </a:p>
          <a:p>
            <a:pPr marL="457200" lvl="1" indent="0">
              <a:buNone/>
            </a:pPr>
            <a:r>
              <a:rPr lang="en-US" altLang="zh-CN" sz="2400" dirty="0" err="1">
                <a:solidFill>
                  <a:srgbClr val="0070C0"/>
                </a:solidFill>
              </a:rPr>
              <a:t>setNeutralButton</a:t>
            </a:r>
            <a:r>
              <a:rPr lang="zh-CN" altLang="zh-CN" sz="2400" dirty="0">
                <a:solidFill>
                  <a:srgbClr val="0070C0"/>
                </a:solidFill>
              </a:rPr>
              <a:t>：设置中性按钮的信息，包括按钮文本和点击监听器</a:t>
            </a:r>
            <a:r>
              <a:rPr lang="zh-CN" altLang="en-US" sz="2400" dirty="0">
                <a:solidFill>
                  <a:srgbClr val="0070C0"/>
                </a:solidFill>
              </a:rPr>
              <a:t>。</a:t>
            </a:r>
            <a:endParaRPr lang="en-US" altLang="zh-CN" sz="2400" dirty="0">
              <a:solidFill>
                <a:srgbClr val="0070C0"/>
              </a:solidFill>
            </a:endParaRPr>
          </a:p>
          <a:p>
            <a:r>
              <a:rPr lang="zh-CN" altLang="zh-CN" dirty="0"/>
              <a:t>调用建造器的</a:t>
            </a:r>
            <a:r>
              <a:rPr lang="en-US" altLang="zh-CN" dirty="0"/>
              <a:t>create</a:t>
            </a:r>
            <a:r>
              <a:rPr lang="zh-CN" altLang="zh-CN" dirty="0"/>
              <a:t>方法生成对话框实例</a:t>
            </a:r>
            <a:r>
              <a:rPr lang="zh-CN" altLang="en-US" dirty="0"/>
              <a:t>，再</a:t>
            </a:r>
            <a:r>
              <a:rPr lang="zh-CN" altLang="zh-CN" dirty="0"/>
              <a:t>调用对话框实例的</a:t>
            </a:r>
            <a:r>
              <a:rPr lang="en-US" altLang="zh-CN" dirty="0"/>
              <a:t>show</a:t>
            </a:r>
            <a:r>
              <a:rPr lang="zh-CN" altLang="zh-CN" dirty="0"/>
              <a:t>方法，在页面上弹出提醒对话框。</a:t>
            </a:r>
            <a:endParaRPr lang="zh-CN"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提醒对话框的演示效果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\main\java\com\example\chapter05\AlertDialogActivity.java</a:t>
            </a:r>
            <a:r>
              <a:rPr lang="zh-CN" altLang="zh-CN" sz="2000" dirty="0"/>
              <a:t>）</a:t>
            </a:r>
            <a:endParaRPr lang="zh-CN" altLang="zh-CN" sz="2000" dirty="0"/>
          </a:p>
          <a:p>
            <a:endParaRPr lang="zh-CN" altLang="en-US" dirty="0"/>
          </a:p>
        </p:txBody>
      </p:sp>
      <p:sp>
        <p:nvSpPr>
          <p:cNvPr id="7" name="文本框 6"/>
          <p:cNvSpPr txBox="1"/>
          <p:nvPr/>
        </p:nvSpPr>
        <p:spPr>
          <a:xfrm>
            <a:off x="5118744" y="4001294"/>
            <a:ext cx="2262158" cy="369332"/>
          </a:xfrm>
          <a:prstGeom prst="rect">
            <a:avLst/>
          </a:prstGeom>
          <a:noFill/>
        </p:spPr>
        <p:txBody>
          <a:bodyPr wrap="none" rtlCol="0">
            <a:spAutoFit/>
          </a:bodyPr>
          <a:lstStyle/>
          <a:p>
            <a:r>
              <a:rPr lang="zh-CN" altLang="zh-CN" dirty="0"/>
              <a:t>提醒对话框的效果图</a:t>
            </a:r>
            <a:endParaRPr lang="zh-CN" altLang="en-US" dirty="0"/>
          </a:p>
        </p:txBody>
      </p:sp>
      <p:sp>
        <p:nvSpPr>
          <p:cNvPr id="8" name="文本框 7"/>
          <p:cNvSpPr txBox="1"/>
          <p:nvPr/>
        </p:nvSpPr>
        <p:spPr>
          <a:xfrm>
            <a:off x="2264059" y="6200254"/>
            <a:ext cx="2723823" cy="369332"/>
          </a:xfrm>
          <a:prstGeom prst="rect">
            <a:avLst/>
          </a:prstGeom>
          <a:noFill/>
        </p:spPr>
        <p:txBody>
          <a:bodyPr wrap="none" rtlCol="0">
            <a:spAutoFit/>
          </a:bodyPr>
          <a:lstStyle/>
          <a:p>
            <a:r>
              <a:rPr lang="zh-CN" altLang="zh-CN" dirty="0"/>
              <a:t>点击“我再想想”的截图</a:t>
            </a:r>
            <a:endParaRPr lang="zh-CN" altLang="en-US" dirty="0"/>
          </a:p>
        </p:txBody>
      </p:sp>
      <p:sp>
        <p:nvSpPr>
          <p:cNvPr id="9" name="文本框 8"/>
          <p:cNvSpPr txBox="1"/>
          <p:nvPr/>
        </p:nvSpPr>
        <p:spPr>
          <a:xfrm>
            <a:off x="7337707" y="6195788"/>
            <a:ext cx="2723823" cy="369332"/>
          </a:xfrm>
          <a:prstGeom prst="rect">
            <a:avLst/>
          </a:prstGeom>
          <a:noFill/>
        </p:spPr>
        <p:txBody>
          <a:bodyPr wrap="none" rtlCol="0">
            <a:spAutoFit/>
          </a:bodyPr>
          <a:lstStyle/>
          <a:p>
            <a:r>
              <a:rPr lang="zh-CN" altLang="zh-CN" dirty="0"/>
              <a:t>点击“</a:t>
            </a:r>
            <a:r>
              <a:rPr lang="zh-CN" altLang="en-US" dirty="0"/>
              <a:t>残忍卸载</a:t>
            </a:r>
            <a:r>
              <a:rPr lang="zh-CN" altLang="zh-CN" dirty="0"/>
              <a:t>”的截图</a:t>
            </a:r>
            <a:endParaRPr lang="zh-CN" altLang="en-US" dirty="0"/>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788634" y="2286903"/>
            <a:ext cx="4922378" cy="1691100"/>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9278" y="4578849"/>
            <a:ext cx="4329947" cy="1535527"/>
          </a:xfrm>
          <a:prstGeom prst="rect">
            <a:avLst/>
          </a:prstGeom>
          <a:ln w="3175">
            <a:solidFill>
              <a:schemeClr val="tx1"/>
            </a:solidFill>
          </a:ln>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46039" y="4578849"/>
            <a:ext cx="4329945" cy="1535527"/>
          </a:xfrm>
          <a:prstGeom prst="rect">
            <a:avLst/>
          </a:prstGeom>
          <a:ln w="3175">
            <a:solidFill>
              <a:schemeClr val="tx1"/>
            </a:solid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5.4.2  </a:t>
            </a:r>
            <a:r>
              <a:rPr lang="zh-CN" altLang="en-US" dirty="0"/>
              <a:t>日期对话框</a:t>
            </a:r>
            <a:r>
              <a:rPr lang="en-US" altLang="zh-CN" dirty="0" err="1"/>
              <a:t>DatePickerDialog</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日期选择器</a:t>
            </a:r>
            <a:r>
              <a:rPr lang="en-US" altLang="zh-CN" dirty="0" err="1">
                <a:solidFill>
                  <a:srgbClr val="FF0000"/>
                </a:solidFill>
              </a:rPr>
              <a:t>DatePicker</a:t>
            </a:r>
            <a:r>
              <a:rPr lang="zh-CN" altLang="en-US" dirty="0"/>
              <a:t>可以让</a:t>
            </a:r>
            <a:r>
              <a:rPr lang="zh-CN" altLang="zh-CN" dirty="0"/>
              <a:t>用户选择具体的年月日。</a:t>
            </a:r>
            <a:endParaRPr lang="en-US" altLang="zh-CN" dirty="0"/>
          </a:p>
          <a:p>
            <a:r>
              <a:rPr lang="zh-CN" altLang="en-US" dirty="0"/>
              <a:t>但</a:t>
            </a:r>
            <a:r>
              <a:rPr lang="en-US" altLang="zh-CN" dirty="0" err="1"/>
              <a:t>DatePicker</a:t>
            </a:r>
            <a:r>
              <a:rPr lang="zh-CN" altLang="zh-CN" dirty="0"/>
              <a:t>并非弹窗模式，而是在当前页面占据一块区域，并且不会自动关闭。</a:t>
            </a:r>
            <a:endParaRPr lang="en-US" altLang="zh-CN" dirty="0"/>
          </a:p>
          <a:p>
            <a:endParaRPr lang="en-US" altLang="zh-CN" dirty="0"/>
          </a:p>
          <a:p>
            <a:r>
              <a:rPr lang="en-US" altLang="zh-CN" dirty="0" err="1">
                <a:solidFill>
                  <a:srgbClr val="FF0000"/>
                </a:solidFill>
              </a:rPr>
              <a:t>DatePickerDialog</a:t>
            </a:r>
            <a:r>
              <a:rPr lang="zh-CN" altLang="zh-CN" dirty="0"/>
              <a:t>相当于在</a:t>
            </a:r>
            <a:r>
              <a:rPr lang="en-US" altLang="zh-CN" dirty="0" err="1"/>
              <a:t>AlertDialog</a:t>
            </a:r>
            <a:r>
              <a:rPr lang="zh-CN" altLang="zh-CN" dirty="0"/>
              <a:t>上装载了</a:t>
            </a:r>
            <a:r>
              <a:rPr lang="en-US" altLang="zh-CN" dirty="0" err="1"/>
              <a:t>DatePicker</a:t>
            </a:r>
            <a:r>
              <a:rPr lang="zh-CN" altLang="en-US" dirty="0"/>
              <a:t>，</a:t>
            </a:r>
            <a:r>
              <a:rPr lang="zh-CN" altLang="zh-CN" dirty="0"/>
              <a:t>日期选择事件则由监听器</a:t>
            </a:r>
            <a:r>
              <a:rPr lang="en-US" altLang="zh-CN" dirty="0" err="1">
                <a:solidFill>
                  <a:srgbClr val="0070C0"/>
                </a:solidFill>
              </a:rPr>
              <a:t>OnDateSetListener</a:t>
            </a:r>
            <a:r>
              <a:rPr lang="zh-CN" altLang="zh-CN" dirty="0"/>
              <a:t>负责响应，在该监听器的</a:t>
            </a:r>
            <a:r>
              <a:rPr lang="en-US" altLang="zh-CN" dirty="0" err="1">
                <a:solidFill>
                  <a:srgbClr val="0070C0"/>
                </a:solidFill>
              </a:rPr>
              <a:t>onDateSet</a:t>
            </a:r>
            <a:r>
              <a:rPr lang="zh-CN" altLang="zh-CN" dirty="0"/>
              <a:t>方法中，开发者获取用户选择的具体日期，再做后续处理。</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日期对话框的演示效果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\main\java\com\example\chapter05\DatePickerActivity.java</a:t>
            </a:r>
            <a:r>
              <a:rPr lang="zh-CN" altLang="zh-CN" sz="2000" dirty="0"/>
              <a:t>）</a:t>
            </a:r>
            <a:endParaRPr lang="zh-CN" altLang="zh-CN" sz="2000" dirty="0"/>
          </a:p>
          <a:p>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20725" y="2318678"/>
            <a:ext cx="3294669" cy="453932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5.4.3  </a:t>
            </a:r>
            <a:r>
              <a:rPr lang="zh-CN" altLang="en-US" dirty="0"/>
              <a:t>时间对话框</a:t>
            </a:r>
            <a:r>
              <a:rPr lang="en-US" altLang="zh-CN" dirty="0" err="1"/>
              <a:t>TimePickerDialog</a:t>
            </a:r>
            <a:endParaRPr lang="zh-CN" altLang="en-US" dirty="0"/>
          </a:p>
        </p:txBody>
      </p:sp>
      <p:sp>
        <p:nvSpPr>
          <p:cNvPr id="3" name="内容占位符 2"/>
          <p:cNvSpPr>
            <a:spLocks noGrp="1"/>
          </p:cNvSpPr>
          <p:nvPr>
            <p:ph idx="1"/>
          </p:nvPr>
        </p:nvSpPr>
        <p:spPr>
          <a:xfrm>
            <a:off x="707658" y="1329854"/>
            <a:ext cx="10982772" cy="5528146"/>
          </a:xfrm>
        </p:spPr>
        <p:txBody>
          <a:bodyPr/>
          <a:lstStyle/>
          <a:p>
            <a:r>
              <a:rPr lang="zh-CN" altLang="en-US" dirty="0">
                <a:solidFill>
                  <a:srgbClr val="FF0000"/>
                </a:solidFill>
              </a:rPr>
              <a:t>时间选择器</a:t>
            </a:r>
            <a:r>
              <a:rPr lang="en-US" altLang="zh-CN" dirty="0" err="1">
                <a:solidFill>
                  <a:srgbClr val="FF0000"/>
                </a:solidFill>
              </a:rPr>
              <a:t>TimePicker</a:t>
            </a:r>
            <a:r>
              <a:rPr lang="zh-CN" altLang="en-US" dirty="0"/>
              <a:t>可以让</a:t>
            </a:r>
            <a:r>
              <a:rPr lang="zh-CN" altLang="zh-CN" dirty="0"/>
              <a:t>用户选择具体的</a:t>
            </a:r>
            <a:r>
              <a:rPr lang="zh-CN" altLang="en-US" dirty="0"/>
              <a:t>小时和分钟</a:t>
            </a:r>
            <a:endParaRPr lang="en-US" altLang="zh-CN" dirty="0"/>
          </a:p>
          <a:p>
            <a:r>
              <a:rPr lang="en-US" altLang="zh-CN" dirty="0" err="1">
                <a:solidFill>
                  <a:srgbClr val="FF0000"/>
                </a:solidFill>
              </a:rPr>
              <a:t>TimePickerDialog</a:t>
            </a:r>
            <a:r>
              <a:rPr lang="zh-CN" altLang="zh-CN" dirty="0"/>
              <a:t>的用法类似</a:t>
            </a:r>
            <a:r>
              <a:rPr lang="en-US" altLang="zh-CN" dirty="0" err="1"/>
              <a:t>DatePickerDialog</a:t>
            </a:r>
            <a:r>
              <a:rPr lang="zh-CN" altLang="zh-CN" dirty="0"/>
              <a:t>，不同之处有两个：</a:t>
            </a:r>
            <a:endParaRPr lang="zh-CN" altLang="zh-CN" dirty="0"/>
          </a:p>
          <a:p>
            <a:pPr marL="0" indent="0">
              <a:buNone/>
            </a:pPr>
            <a:r>
              <a:rPr lang="zh-CN" altLang="zh-CN" dirty="0">
                <a:solidFill>
                  <a:srgbClr val="0070C0"/>
                </a:solidFill>
              </a:rPr>
              <a:t>（</a:t>
            </a:r>
            <a:r>
              <a:rPr lang="en-US" altLang="zh-CN" dirty="0">
                <a:solidFill>
                  <a:srgbClr val="0070C0"/>
                </a:solidFill>
              </a:rPr>
              <a:t>1</a:t>
            </a:r>
            <a:r>
              <a:rPr lang="zh-CN" altLang="zh-CN" dirty="0">
                <a:solidFill>
                  <a:srgbClr val="0070C0"/>
                </a:solidFill>
              </a:rPr>
              <a:t>）构造方法传的是当前的小时与分钟，最后一个参数表示是否采取二十四小时制，一般传</a:t>
            </a:r>
            <a:r>
              <a:rPr lang="en-US" altLang="zh-CN" dirty="0">
                <a:solidFill>
                  <a:srgbClr val="0070C0"/>
                </a:solidFill>
              </a:rPr>
              <a:t>true</a:t>
            </a:r>
            <a:r>
              <a:rPr lang="zh-CN" altLang="zh-CN" dirty="0">
                <a:solidFill>
                  <a:srgbClr val="0070C0"/>
                </a:solidFill>
              </a:rPr>
              <a:t>，表示小时的数值范围为</a:t>
            </a:r>
            <a:r>
              <a:rPr lang="en-US" altLang="zh-CN" dirty="0">
                <a:solidFill>
                  <a:srgbClr val="0070C0"/>
                </a:solidFill>
              </a:rPr>
              <a:t>0</a:t>
            </a:r>
            <a:r>
              <a:rPr lang="zh-CN" altLang="zh-CN" dirty="0">
                <a:solidFill>
                  <a:srgbClr val="0070C0"/>
                </a:solidFill>
              </a:rPr>
              <a:t>～</a:t>
            </a:r>
            <a:r>
              <a:rPr lang="en-US" altLang="zh-CN" dirty="0">
                <a:solidFill>
                  <a:srgbClr val="0070C0"/>
                </a:solidFill>
              </a:rPr>
              <a:t>23</a:t>
            </a:r>
            <a:r>
              <a:rPr lang="zh-CN" altLang="zh-CN" dirty="0">
                <a:solidFill>
                  <a:srgbClr val="0070C0"/>
                </a:solidFill>
              </a:rPr>
              <a:t>；若为</a:t>
            </a:r>
            <a:r>
              <a:rPr lang="en-US" altLang="zh-CN" dirty="0">
                <a:solidFill>
                  <a:srgbClr val="0070C0"/>
                </a:solidFill>
              </a:rPr>
              <a:t>false</a:t>
            </a:r>
            <a:r>
              <a:rPr lang="zh-CN" altLang="zh-CN" dirty="0">
                <a:solidFill>
                  <a:srgbClr val="0070C0"/>
                </a:solidFill>
              </a:rPr>
              <a:t>则表示采取十二小时制。</a:t>
            </a:r>
            <a:endParaRPr lang="zh-CN" altLang="zh-CN" dirty="0">
              <a:solidFill>
                <a:srgbClr val="0070C0"/>
              </a:solidFill>
            </a:endParaRPr>
          </a:p>
          <a:p>
            <a:pPr marL="0" indent="0">
              <a:buNone/>
            </a:pPr>
            <a:r>
              <a:rPr lang="zh-CN" altLang="zh-CN" dirty="0">
                <a:solidFill>
                  <a:srgbClr val="0070C0"/>
                </a:solidFill>
              </a:rPr>
              <a:t>（</a:t>
            </a:r>
            <a:r>
              <a:rPr lang="en-US" altLang="zh-CN" dirty="0">
                <a:solidFill>
                  <a:srgbClr val="0070C0"/>
                </a:solidFill>
              </a:rPr>
              <a:t>2</a:t>
            </a:r>
            <a:r>
              <a:rPr lang="zh-CN" altLang="zh-CN" dirty="0">
                <a:solidFill>
                  <a:srgbClr val="0070C0"/>
                </a:solidFill>
              </a:rPr>
              <a:t>）时间选择监听器为</a:t>
            </a:r>
            <a:r>
              <a:rPr lang="en-US" altLang="zh-CN" dirty="0" err="1">
                <a:solidFill>
                  <a:srgbClr val="0070C0"/>
                </a:solidFill>
              </a:rPr>
              <a:t>OnTimeSetListener</a:t>
            </a:r>
            <a:r>
              <a:rPr lang="zh-CN" altLang="zh-CN" dirty="0">
                <a:solidFill>
                  <a:srgbClr val="0070C0"/>
                </a:solidFill>
              </a:rPr>
              <a:t>，对应需要实现</a:t>
            </a:r>
            <a:r>
              <a:rPr lang="en-US" altLang="zh-CN" dirty="0" err="1">
                <a:solidFill>
                  <a:srgbClr val="0070C0"/>
                </a:solidFill>
              </a:rPr>
              <a:t>onTimeSet</a:t>
            </a:r>
            <a:r>
              <a:rPr lang="zh-CN" altLang="zh-CN" dirty="0">
                <a:solidFill>
                  <a:srgbClr val="0070C0"/>
                </a:solidFill>
              </a:rPr>
              <a:t>方法，在该方法中可获得用户选择的小时和分钟。</a:t>
            </a:r>
            <a:endParaRPr lang="zh-CN" altLang="zh-CN" dirty="0">
              <a:solidFill>
                <a:srgbClr val="0070C0"/>
              </a:solidFill>
            </a:endParaRPr>
          </a:p>
          <a:p>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时间对话框的演示效果</a:t>
            </a:r>
            <a:endParaRPr lang="zh-CN" altLang="en-US" dirty="0"/>
          </a:p>
        </p:txBody>
      </p:sp>
      <p:sp>
        <p:nvSpPr>
          <p:cNvPr id="3" name="内容占位符 2"/>
          <p:cNvSpPr>
            <a:spLocks noGrp="1"/>
          </p:cNvSpPr>
          <p:nvPr>
            <p:ph idx="1"/>
          </p:nvPr>
        </p:nvSpPr>
        <p:spPr/>
        <p:txBody>
          <a:bodyPr/>
          <a:lstStyle/>
          <a:p>
            <a:r>
              <a:rPr lang="zh-CN" altLang="zh-CN" sz="2000" dirty="0"/>
              <a:t>（完整代码见</a:t>
            </a:r>
            <a:r>
              <a:rPr lang="en-US" altLang="zh-CN" sz="2000" dirty="0"/>
              <a:t>chapter05\</a:t>
            </a:r>
            <a:r>
              <a:rPr lang="en-US" altLang="zh-CN" sz="2000" dirty="0" err="1"/>
              <a:t>src</a:t>
            </a:r>
            <a:r>
              <a:rPr lang="en-US" altLang="zh-CN" sz="2000" dirty="0"/>
              <a:t>\main\java\com\example\chapter05\TimePickerActivity.java</a:t>
            </a:r>
            <a:r>
              <a:rPr lang="zh-CN" altLang="zh-CN" sz="2000" dirty="0"/>
              <a:t>）</a:t>
            </a:r>
            <a:endParaRPr lang="zh-CN" altLang="zh-CN" sz="2000" dirty="0"/>
          </a:p>
          <a:p>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57999" y="2310239"/>
            <a:ext cx="4076001" cy="454776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  </a:t>
            </a:r>
            <a:r>
              <a:rPr lang="zh-CN" altLang="en-US" dirty="0"/>
              <a:t>实战项目：找回密码</a:t>
            </a:r>
            <a:endParaRPr lang="zh-CN" altLang="en-US" dirty="0"/>
          </a:p>
        </p:txBody>
      </p:sp>
      <p:sp>
        <p:nvSpPr>
          <p:cNvPr id="3" name="内容占位符 2"/>
          <p:cNvSpPr>
            <a:spLocks noGrp="1"/>
          </p:cNvSpPr>
          <p:nvPr>
            <p:ph idx="1"/>
          </p:nvPr>
        </p:nvSpPr>
        <p:spPr/>
        <p:txBody>
          <a:bodyPr/>
          <a:lstStyle/>
          <a:p>
            <a:r>
              <a:rPr lang="zh-CN" altLang="zh-CN" dirty="0"/>
              <a:t>在移动互联网时代，用户是每家</a:t>
            </a:r>
            <a:r>
              <a:rPr lang="en-US" altLang="zh-CN" dirty="0"/>
              <a:t>IT</a:t>
            </a:r>
            <a:r>
              <a:rPr lang="zh-CN" altLang="zh-CN" dirty="0"/>
              <a:t>企业最宝贵的资源，对于</a:t>
            </a:r>
            <a:r>
              <a:rPr lang="en-US" altLang="zh-CN" dirty="0"/>
              <a:t>App</a:t>
            </a:r>
            <a:r>
              <a:rPr lang="zh-CN" altLang="zh-CN" dirty="0"/>
              <a:t>而言，吸引用户注册并登录是万分紧要之事，因为用户登录之后才有机会产生商品交易。登录校验通常是用户名</a:t>
            </a:r>
            <a:r>
              <a:rPr lang="en-US" altLang="zh-CN" dirty="0"/>
              <a:t>+</a:t>
            </a:r>
            <a:r>
              <a:rPr lang="zh-CN" altLang="zh-CN" dirty="0"/>
              <a:t>密码组合，可是每天总有部分用户忘记密码，为此要求</a:t>
            </a:r>
            <a:r>
              <a:rPr lang="en-US" altLang="zh-CN" dirty="0"/>
              <a:t>App</a:t>
            </a:r>
            <a:r>
              <a:rPr lang="zh-CN" altLang="zh-CN" dirty="0"/>
              <a:t>提供找回密码的功能，如何简化密码找回步骤，同时兼顾安全性，就是一个值得认真思考的问题。</a:t>
            </a:r>
            <a:endParaRPr lang="zh-CN" altLang="zh-CN" dirty="0"/>
          </a:p>
          <a:p>
            <a:r>
              <a:rPr lang="en-US" altLang="zh-CN" dirty="0"/>
              <a:t>5.5.1  </a:t>
            </a:r>
            <a:r>
              <a:rPr lang="zh-CN" altLang="en-US" dirty="0"/>
              <a:t>需求描述</a:t>
            </a:r>
            <a:endParaRPr lang="zh-CN" altLang="en-US" dirty="0"/>
          </a:p>
          <a:p>
            <a:r>
              <a:rPr lang="en-US" altLang="zh-CN" dirty="0"/>
              <a:t>5.5.2  </a:t>
            </a:r>
            <a:r>
              <a:rPr lang="zh-CN" altLang="en-US" dirty="0"/>
              <a:t>界面设计</a:t>
            </a:r>
            <a:endParaRPr lang="zh-CN" altLang="en-US" dirty="0"/>
          </a:p>
          <a:p>
            <a:r>
              <a:rPr lang="en-US" altLang="zh-CN" dirty="0"/>
              <a:t>5.5.3  </a:t>
            </a:r>
            <a:r>
              <a:rPr lang="zh-CN" altLang="en-US" dirty="0"/>
              <a:t>关键代码</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5.5.1  </a:t>
            </a:r>
            <a:r>
              <a:rPr lang="zh-CN" altLang="en-US" dirty="0"/>
              <a:t>需求描述</a:t>
            </a:r>
            <a:endParaRPr lang="zh-CN" altLang="en-US" dirty="0"/>
          </a:p>
        </p:txBody>
      </p:sp>
      <p:sp>
        <p:nvSpPr>
          <p:cNvPr id="3" name="内容占位符 2"/>
          <p:cNvSpPr>
            <a:spLocks noGrp="1"/>
          </p:cNvSpPr>
          <p:nvPr>
            <p:ph idx="1"/>
          </p:nvPr>
        </p:nvSpPr>
        <p:spPr/>
        <p:txBody>
          <a:bodyPr/>
          <a:lstStyle/>
          <a:p>
            <a:r>
              <a:rPr lang="zh-CN" altLang="en-US" dirty="0"/>
              <a:t>登录页面一般有两种方式：</a:t>
            </a:r>
            <a:endParaRPr lang="en-US" altLang="zh-CN" dirty="0"/>
          </a:p>
          <a:p>
            <a:r>
              <a:rPr lang="zh-CN" altLang="en-US" dirty="0"/>
              <a:t>（</a:t>
            </a:r>
            <a:r>
              <a:rPr lang="en-US" altLang="zh-CN" dirty="0"/>
              <a:t>1</a:t>
            </a:r>
            <a:r>
              <a:rPr lang="zh-CN" altLang="en-US" dirty="0"/>
              <a:t>）</a:t>
            </a:r>
            <a:r>
              <a:rPr lang="zh-CN" altLang="zh-CN" dirty="0"/>
              <a:t>用户名与密码组合登录</a:t>
            </a:r>
            <a:r>
              <a:rPr lang="zh-CN" altLang="en-US" dirty="0"/>
              <a:t>；</a:t>
            </a:r>
            <a:endParaRPr lang="en-US" altLang="zh-CN" dirty="0"/>
          </a:p>
          <a:p>
            <a:r>
              <a:rPr lang="zh-CN" altLang="en-US" dirty="0"/>
              <a:t>（</a:t>
            </a:r>
            <a:r>
              <a:rPr lang="en-US" altLang="zh-CN" dirty="0"/>
              <a:t>2</a:t>
            </a:r>
            <a:r>
              <a:rPr lang="zh-CN" altLang="en-US" dirty="0"/>
              <a:t>）</a:t>
            </a:r>
            <a:r>
              <a:rPr lang="zh-CN" altLang="zh-CN" dirty="0"/>
              <a:t>手机号与验证码组合登录</a:t>
            </a:r>
            <a:r>
              <a:rPr lang="zh-CN" altLang="en-US" dirty="0"/>
              <a:t>；</a:t>
            </a:r>
            <a:endParaRPr lang="zh-CN" altLang="en-US" dirty="0"/>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12351" y="3455059"/>
            <a:ext cx="3919167" cy="3240570"/>
          </a:xfrm>
          <a:prstGeom prst="rect">
            <a:avLst/>
          </a:prstGeom>
          <a:ln w="3175">
            <a:solidFill>
              <a:schemeClr val="tx1"/>
            </a:solidFill>
          </a:ln>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52882" y="3455059"/>
            <a:ext cx="3919167" cy="3240570"/>
          </a:xfrm>
          <a:prstGeom prst="rect">
            <a:avLst/>
          </a:prstGeom>
          <a:ln w="3175">
            <a:solidFill>
              <a:schemeClr val="tx1"/>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两种登录方式的区别</a:t>
            </a:r>
            <a:endParaRPr lang="zh-CN" altLang="en-US" dirty="0"/>
          </a:p>
        </p:txBody>
      </p:sp>
      <p:sp>
        <p:nvSpPr>
          <p:cNvPr id="3" name="内容占位符 2"/>
          <p:cNvSpPr>
            <a:spLocks noGrp="1"/>
          </p:cNvSpPr>
          <p:nvPr>
            <p:ph idx="1"/>
          </p:nvPr>
        </p:nvSpPr>
        <p:spPr/>
        <p:txBody>
          <a:bodyPr/>
          <a:lstStyle/>
          <a:p>
            <a:r>
              <a:rPr lang="zh-CN" altLang="zh-CN" dirty="0"/>
              <a:t>（</a:t>
            </a:r>
            <a:r>
              <a:rPr lang="en-US" altLang="zh-CN" dirty="0"/>
              <a:t>1</a:t>
            </a:r>
            <a:r>
              <a:rPr lang="zh-CN" altLang="zh-CN" dirty="0"/>
              <a:t>）密码输入框和验证码输入框的左侧标题以及输入框内部的提示语各不相同；</a:t>
            </a:r>
            <a:endParaRPr lang="zh-CN" altLang="zh-CN" dirty="0"/>
          </a:p>
          <a:p>
            <a:r>
              <a:rPr lang="zh-CN" altLang="zh-CN" dirty="0"/>
              <a:t>（</a:t>
            </a:r>
            <a:r>
              <a:rPr lang="en-US" altLang="zh-CN" dirty="0"/>
              <a:t>2</a:t>
            </a:r>
            <a:r>
              <a:rPr lang="zh-CN" altLang="zh-CN" dirty="0"/>
              <a:t>）如果是密码登录，则需要支持找回密码；如果是验证码登录，则需要支持向用户手机发送验证码；</a:t>
            </a:r>
            <a:endParaRPr lang="zh-CN" altLang="zh-CN" dirty="0"/>
          </a:p>
          <a:p>
            <a:r>
              <a:rPr lang="zh-CN" altLang="zh-CN" dirty="0"/>
              <a:t>（</a:t>
            </a:r>
            <a:r>
              <a:rPr lang="en-US" altLang="zh-CN" dirty="0"/>
              <a:t>3</a:t>
            </a:r>
            <a:r>
              <a:rPr lang="zh-CN" altLang="zh-CN" dirty="0"/>
              <a:t>）密码登录可以提供记住密码功能，而验证码的数值每次都不一样，无需也没法记住验证码；</a:t>
            </a:r>
            <a:endParaRPr lang="zh-CN" altLang="zh-CN"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找回密码的功能说明</a:t>
            </a:r>
            <a:endParaRPr lang="zh-CN" altLang="en-US" dirty="0"/>
          </a:p>
        </p:txBody>
      </p:sp>
      <p:sp>
        <p:nvSpPr>
          <p:cNvPr id="3" name="内容占位符 2"/>
          <p:cNvSpPr>
            <a:spLocks noGrp="1"/>
          </p:cNvSpPr>
          <p:nvPr>
            <p:ph idx="1"/>
          </p:nvPr>
        </p:nvSpPr>
        <p:spPr/>
        <p:txBody>
          <a:bodyPr/>
          <a:lstStyle/>
          <a:p>
            <a:r>
              <a:rPr lang="zh-CN" altLang="en-US" dirty="0"/>
              <a:t>如果用户忘记密码，则需</a:t>
            </a:r>
            <a:r>
              <a:rPr lang="zh-CN" altLang="zh-CN" dirty="0"/>
              <a:t>跳到单独的找回密码页面，在该页面输入和确认新密码，并校验找回密码的合法性（通过短信验证码检查）</a:t>
            </a:r>
            <a:r>
              <a:rPr lang="zh-CN" altLang="en-US" dirty="0"/>
              <a:t>。</a:t>
            </a:r>
            <a:endParaRPr lang="zh-CN" altLang="en-US"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922651" y="3157718"/>
            <a:ext cx="4262463" cy="3019245"/>
          </a:xfrm>
          <a:prstGeom prst="rect">
            <a:avLst/>
          </a:prstGeom>
          <a:ln w="3175">
            <a:solidFill>
              <a:schemeClr val="tx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5.1.1  </a:t>
            </a:r>
            <a:r>
              <a:rPr lang="zh-CN" altLang="en-US" dirty="0"/>
              <a:t>图形</a:t>
            </a:r>
            <a:r>
              <a:rPr lang="en-US" altLang="zh-CN" dirty="0" err="1"/>
              <a:t>Drawable</a:t>
            </a:r>
            <a:endParaRPr lang="zh-CN" altLang="en-US" dirty="0"/>
          </a:p>
        </p:txBody>
      </p:sp>
      <p:sp>
        <p:nvSpPr>
          <p:cNvPr id="3" name="内容占位符 2"/>
          <p:cNvSpPr>
            <a:spLocks noGrp="1"/>
          </p:cNvSpPr>
          <p:nvPr>
            <p:ph idx="1"/>
          </p:nvPr>
        </p:nvSpPr>
        <p:spPr>
          <a:xfrm>
            <a:off x="799293" y="1262781"/>
            <a:ext cx="9997659" cy="4212044"/>
          </a:xfrm>
        </p:spPr>
        <p:txBody>
          <a:bodyPr>
            <a:normAutofit lnSpcReduction="10000"/>
          </a:bodyPr>
          <a:lstStyle/>
          <a:p>
            <a:r>
              <a:rPr lang="en-US" altLang="zh-CN" dirty="0" err="1"/>
              <a:t>Drawable</a:t>
            </a:r>
            <a:r>
              <a:rPr lang="zh-CN" altLang="en-US" dirty="0"/>
              <a:t>类型表达了各种各样的图形，包括图片、</a:t>
            </a:r>
            <a:r>
              <a:rPr lang="zh-CN" altLang="zh-CN" dirty="0"/>
              <a:t>色块、画板、背景等。</a:t>
            </a:r>
            <a:endParaRPr lang="en-US" altLang="zh-CN" dirty="0"/>
          </a:p>
          <a:p>
            <a:endParaRPr lang="en-US" altLang="zh-CN" dirty="0"/>
          </a:p>
          <a:p>
            <a:r>
              <a:rPr lang="zh-CN" altLang="zh-CN" dirty="0"/>
              <a:t>包含图片在内的图形文件放在</a:t>
            </a:r>
            <a:r>
              <a:rPr lang="en-US" altLang="zh-CN" dirty="0"/>
              <a:t>res</a:t>
            </a:r>
            <a:r>
              <a:rPr lang="zh-CN" altLang="zh-CN" dirty="0"/>
              <a:t>目录的各个</a:t>
            </a:r>
            <a:r>
              <a:rPr lang="en-US" altLang="zh-CN" dirty="0" err="1"/>
              <a:t>drawable</a:t>
            </a:r>
            <a:r>
              <a:rPr lang="zh-CN" altLang="zh-CN" dirty="0"/>
              <a:t>目录下，其中</a:t>
            </a:r>
            <a:r>
              <a:rPr lang="en-US" altLang="zh-CN" dirty="0" err="1">
                <a:solidFill>
                  <a:srgbClr val="FF0000"/>
                </a:solidFill>
              </a:rPr>
              <a:t>drawable</a:t>
            </a:r>
            <a:r>
              <a:rPr lang="zh-CN" altLang="zh-CN" dirty="0">
                <a:solidFill>
                  <a:srgbClr val="FF0000"/>
                </a:solidFill>
              </a:rPr>
              <a:t>目录</a:t>
            </a:r>
            <a:r>
              <a:rPr lang="zh-CN" altLang="zh-CN" dirty="0"/>
              <a:t>一般保存描述性的</a:t>
            </a:r>
            <a:r>
              <a:rPr lang="en-US" altLang="zh-CN" dirty="0">
                <a:solidFill>
                  <a:srgbClr val="FF0000"/>
                </a:solidFill>
              </a:rPr>
              <a:t>XML</a:t>
            </a:r>
            <a:r>
              <a:rPr lang="zh-CN" altLang="zh-CN" dirty="0">
                <a:solidFill>
                  <a:srgbClr val="FF0000"/>
                </a:solidFill>
              </a:rPr>
              <a:t>文件</a:t>
            </a:r>
            <a:r>
              <a:rPr lang="zh-CN" altLang="zh-CN" dirty="0"/>
              <a:t>，而</a:t>
            </a:r>
            <a:r>
              <a:rPr lang="zh-CN" altLang="zh-CN" dirty="0">
                <a:solidFill>
                  <a:srgbClr val="FF0000"/>
                </a:solidFill>
              </a:rPr>
              <a:t>图片文件</a:t>
            </a:r>
            <a:r>
              <a:rPr lang="zh-CN" altLang="zh-CN" dirty="0"/>
              <a:t>一般放在</a:t>
            </a:r>
            <a:r>
              <a:rPr lang="zh-CN" altLang="zh-CN" dirty="0">
                <a:solidFill>
                  <a:srgbClr val="FF0000"/>
                </a:solidFill>
              </a:rPr>
              <a:t>具体分辨率的</a:t>
            </a:r>
            <a:r>
              <a:rPr lang="en-US" altLang="zh-CN" dirty="0" err="1">
                <a:solidFill>
                  <a:srgbClr val="FF0000"/>
                </a:solidFill>
              </a:rPr>
              <a:t>drawable</a:t>
            </a:r>
            <a:r>
              <a:rPr lang="zh-CN" altLang="zh-CN" dirty="0">
                <a:solidFill>
                  <a:srgbClr val="FF0000"/>
                </a:solidFill>
              </a:rPr>
              <a:t>目录</a:t>
            </a:r>
            <a:r>
              <a:rPr lang="zh-CN" altLang="zh-CN" dirty="0"/>
              <a:t>下。</a:t>
            </a:r>
            <a:endParaRPr lang="en-US" altLang="zh-CN" dirty="0"/>
          </a:p>
          <a:p>
            <a:endParaRPr lang="en-US" altLang="zh-CN" dirty="0"/>
          </a:p>
          <a:p>
            <a:r>
              <a:rPr lang="zh-CN" altLang="zh-CN" dirty="0"/>
              <a:t>各视图的</a:t>
            </a:r>
            <a:r>
              <a:rPr lang="en-US" altLang="zh-CN" dirty="0"/>
              <a:t>background</a:t>
            </a:r>
            <a:r>
              <a:rPr lang="zh-CN" altLang="zh-CN" dirty="0"/>
              <a:t>属性、</a:t>
            </a:r>
            <a:r>
              <a:rPr lang="en-US" altLang="zh-CN" dirty="0" err="1"/>
              <a:t>ImageView</a:t>
            </a:r>
            <a:r>
              <a:rPr lang="zh-CN" altLang="zh-CN" dirty="0"/>
              <a:t>和</a:t>
            </a:r>
            <a:r>
              <a:rPr lang="en-US" altLang="zh-CN" dirty="0" err="1"/>
              <a:t>ImageButton</a:t>
            </a:r>
            <a:r>
              <a:rPr lang="zh-CN" altLang="zh-CN" dirty="0"/>
              <a:t>的</a:t>
            </a:r>
            <a:r>
              <a:rPr lang="en-US" altLang="zh-CN" dirty="0" err="1"/>
              <a:t>src</a:t>
            </a:r>
            <a:r>
              <a:rPr lang="zh-CN" altLang="zh-CN" dirty="0"/>
              <a:t>属性、</a:t>
            </a:r>
            <a:r>
              <a:rPr lang="en-US" altLang="zh-CN" dirty="0" err="1"/>
              <a:t>TextView</a:t>
            </a:r>
            <a:r>
              <a:rPr lang="zh-CN" altLang="zh-CN" dirty="0"/>
              <a:t>和</a:t>
            </a:r>
            <a:r>
              <a:rPr lang="en-US" altLang="zh-CN" dirty="0"/>
              <a:t>Button</a:t>
            </a:r>
            <a:r>
              <a:rPr lang="zh-CN" altLang="zh-CN" dirty="0"/>
              <a:t>四个方向的</a:t>
            </a:r>
            <a:r>
              <a:rPr lang="en-US" altLang="zh-CN" dirty="0"/>
              <a:t>drawable</a:t>
            </a:r>
            <a:r>
              <a:rPr lang="zh-CN" altLang="zh-CN" dirty="0"/>
              <a:t>系列属性</a:t>
            </a:r>
            <a:r>
              <a:rPr lang="zh-CN" altLang="en-US" dirty="0"/>
              <a:t>（</a:t>
            </a:r>
            <a:r>
              <a:rPr lang="en-US" altLang="zh-CN" b="0" i="0" dirty="0">
                <a:solidFill>
                  <a:srgbClr val="555666"/>
                </a:solidFill>
                <a:effectLst/>
                <a:latin typeface="-apple-system"/>
              </a:rPr>
              <a:t> </a:t>
            </a:r>
            <a:r>
              <a:rPr lang="en-US" altLang="zh-CN" b="0" i="0" dirty="0" err="1">
                <a:solidFill>
                  <a:srgbClr val="555666"/>
                </a:solidFill>
                <a:effectLst/>
                <a:latin typeface="-apple-system"/>
              </a:rPr>
              <a:t>drawableLeft</a:t>
            </a:r>
            <a:r>
              <a:rPr lang="en-US" altLang="zh-CN" b="0" i="0" dirty="0">
                <a:solidFill>
                  <a:srgbClr val="555666"/>
                </a:solidFill>
                <a:effectLst/>
                <a:latin typeface="-apple-system"/>
              </a:rPr>
              <a:t> </a:t>
            </a:r>
            <a:r>
              <a:rPr lang="zh-CN" altLang="en-US" b="0" i="0" dirty="0">
                <a:solidFill>
                  <a:srgbClr val="555666"/>
                </a:solidFill>
                <a:effectLst/>
                <a:latin typeface="-apple-system"/>
              </a:rPr>
              <a:t>、</a:t>
            </a:r>
            <a:r>
              <a:rPr lang="en-US" altLang="zh-CN" b="0" i="0" dirty="0" err="1">
                <a:solidFill>
                  <a:srgbClr val="555666"/>
                </a:solidFill>
                <a:effectLst/>
                <a:latin typeface="-apple-system"/>
              </a:rPr>
              <a:t>drawableTop</a:t>
            </a:r>
            <a:r>
              <a:rPr lang="en-US" altLang="zh-CN" b="0" i="0" dirty="0">
                <a:solidFill>
                  <a:srgbClr val="555666"/>
                </a:solidFill>
                <a:effectLst/>
                <a:latin typeface="-apple-system"/>
              </a:rPr>
              <a:t> </a:t>
            </a:r>
            <a:r>
              <a:rPr lang="zh-CN" altLang="en-US" dirty="0">
                <a:solidFill>
                  <a:srgbClr val="555666"/>
                </a:solidFill>
                <a:latin typeface="-apple-system"/>
              </a:rPr>
              <a:t> 、</a:t>
            </a:r>
            <a:r>
              <a:rPr lang="en-US" altLang="zh-CN" b="0" i="0" dirty="0">
                <a:solidFill>
                  <a:srgbClr val="4D4D4D"/>
                </a:solidFill>
                <a:effectLst/>
                <a:latin typeface="-apple-system"/>
              </a:rPr>
              <a:t> </a:t>
            </a:r>
            <a:r>
              <a:rPr lang="en-US" altLang="zh-CN" b="0" i="0" dirty="0" err="1">
                <a:solidFill>
                  <a:srgbClr val="4D4D4D"/>
                </a:solidFill>
                <a:effectLst/>
                <a:latin typeface="-apple-system"/>
              </a:rPr>
              <a:t>drawableRight</a:t>
            </a:r>
            <a:r>
              <a:rPr lang="zh-CN" altLang="en-US" b="0" i="0" dirty="0">
                <a:solidFill>
                  <a:srgbClr val="4D4D4D"/>
                </a:solidFill>
                <a:effectLst/>
                <a:latin typeface="-apple-system"/>
              </a:rPr>
              <a:t>，</a:t>
            </a:r>
            <a:r>
              <a:rPr lang="en-US" altLang="zh-CN" b="0" i="0" dirty="0" err="1">
                <a:solidFill>
                  <a:srgbClr val="4D4D4D"/>
                </a:solidFill>
                <a:effectLst/>
                <a:latin typeface="-apple-system"/>
              </a:rPr>
              <a:t>drawableBottom</a:t>
            </a:r>
            <a:r>
              <a:rPr lang="en-US" altLang="zh-CN" b="0" i="0" dirty="0">
                <a:solidFill>
                  <a:srgbClr val="4D4D4D"/>
                </a:solidFill>
                <a:effectLst/>
                <a:latin typeface="-apple-system"/>
              </a:rPr>
              <a:t> </a:t>
            </a:r>
            <a:r>
              <a:rPr lang="zh-CN" altLang="en-US" dirty="0"/>
              <a:t>）</a:t>
            </a:r>
            <a:r>
              <a:rPr lang="zh-CN" altLang="zh-CN" dirty="0"/>
              <a:t>都可以引用图形文件。</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5.5.2  </a:t>
            </a:r>
            <a:r>
              <a:rPr lang="zh-CN" altLang="en-US" dirty="0"/>
              <a:t>界面设计</a:t>
            </a:r>
            <a:endParaRPr lang="zh-CN" altLang="en-US" dirty="0"/>
          </a:p>
        </p:txBody>
      </p:sp>
      <p:sp>
        <p:nvSpPr>
          <p:cNvPr id="3" name="内容占位符 2"/>
          <p:cNvSpPr>
            <a:spLocks noGrp="1"/>
          </p:cNvSpPr>
          <p:nvPr>
            <p:ph idx="1"/>
          </p:nvPr>
        </p:nvSpPr>
        <p:spPr/>
        <p:txBody>
          <a:bodyPr>
            <a:normAutofit fontScale="92500"/>
          </a:bodyPr>
          <a:lstStyle/>
          <a:p>
            <a:pPr lvl="0"/>
            <a:r>
              <a:rPr lang="zh-CN" altLang="zh-CN" dirty="0"/>
              <a:t>单选按钮</a:t>
            </a:r>
            <a:r>
              <a:rPr lang="en-US" altLang="zh-CN" dirty="0" err="1"/>
              <a:t>RadioButton</a:t>
            </a:r>
            <a:r>
              <a:rPr lang="zh-CN" altLang="zh-CN" dirty="0"/>
              <a:t>：用来区分是密码登录还是验证码登录。</a:t>
            </a:r>
            <a:endParaRPr lang="zh-CN" altLang="zh-CN" dirty="0"/>
          </a:p>
          <a:p>
            <a:pPr lvl="0"/>
            <a:r>
              <a:rPr lang="zh-CN" altLang="zh-CN" dirty="0"/>
              <a:t>文本视图</a:t>
            </a:r>
            <a:r>
              <a:rPr lang="en-US" altLang="zh-CN" dirty="0" err="1"/>
              <a:t>TextView</a:t>
            </a:r>
            <a:r>
              <a:rPr lang="zh-CN" altLang="zh-CN" dirty="0"/>
              <a:t>：输入框左侧要显示此处应该输入什么信息。</a:t>
            </a:r>
            <a:endParaRPr lang="zh-CN" altLang="zh-CN" dirty="0"/>
          </a:p>
          <a:p>
            <a:pPr lvl="0"/>
            <a:r>
              <a:rPr lang="zh-CN" altLang="zh-CN" dirty="0"/>
              <a:t>编辑框</a:t>
            </a:r>
            <a:r>
              <a:rPr lang="en-US" altLang="zh-CN" dirty="0" err="1"/>
              <a:t>EditText</a:t>
            </a:r>
            <a:r>
              <a:rPr lang="zh-CN" altLang="zh-CN" dirty="0"/>
              <a:t>：用来输入手机号码、密码和验证码。</a:t>
            </a:r>
            <a:endParaRPr lang="zh-CN" altLang="zh-CN" dirty="0"/>
          </a:p>
          <a:p>
            <a:pPr lvl="0"/>
            <a:r>
              <a:rPr lang="zh-CN" altLang="zh-CN" dirty="0"/>
              <a:t>复选框</a:t>
            </a:r>
            <a:r>
              <a:rPr lang="en-US" altLang="zh-CN" dirty="0" err="1"/>
              <a:t>CheckBox</a:t>
            </a:r>
            <a:r>
              <a:rPr lang="zh-CN" altLang="zh-CN" dirty="0"/>
              <a:t>：用于判断是否记住密码。</a:t>
            </a:r>
            <a:endParaRPr lang="zh-CN" altLang="zh-CN" dirty="0"/>
          </a:p>
          <a:p>
            <a:pPr lvl="0"/>
            <a:r>
              <a:rPr lang="zh-CN" altLang="zh-CN" dirty="0"/>
              <a:t>按钮</a:t>
            </a:r>
            <a:r>
              <a:rPr lang="en-US" altLang="zh-CN" dirty="0"/>
              <a:t>Button</a:t>
            </a:r>
            <a:r>
              <a:rPr lang="zh-CN" altLang="zh-CN" dirty="0"/>
              <a:t>：</a:t>
            </a:r>
            <a:r>
              <a:rPr lang="zh-CN" altLang="en-US" dirty="0"/>
              <a:t>包含</a:t>
            </a:r>
            <a:r>
              <a:rPr lang="zh-CN" altLang="zh-CN" dirty="0"/>
              <a:t>“登录”</a:t>
            </a:r>
            <a:r>
              <a:rPr lang="zh-CN" altLang="en-US" dirty="0"/>
              <a:t>、</a:t>
            </a:r>
            <a:r>
              <a:rPr lang="zh-CN" altLang="zh-CN" dirty="0"/>
              <a:t>“忘记密码”和“获取验证码”</a:t>
            </a:r>
            <a:r>
              <a:rPr lang="zh-CN" altLang="en-US" dirty="0"/>
              <a:t>三</a:t>
            </a:r>
            <a:r>
              <a:rPr lang="zh-CN" altLang="zh-CN" dirty="0"/>
              <a:t>个按钮。</a:t>
            </a:r>
            <a:endParaRPr lang="zh-CN" altLang="zh-CN" dirty="0"/>
          </a:p>
          <a:p>
            <a:pPr lvl="0"/>
            <a:r>
              <a:rPr lang="zh-CN" altLang="zh-CN" dirty="0"/>
              <a:t>线性布局</a:t>
            </a:r>
            <a:r>
              <a:rPr lang="en-US" altLang="zh-CN" dirty="0" err="1"/>
              <a:t>LinearLayout</a:t>
            </a:r>
            <a:r>
              <a:rPr lang="zh-CN" altLang="zh-CN" dirty="0"/>
              <a:t>：界面从上往下排列，用到了垂直方向的线性布局。</a:t>
            </a:r>
            <a:endParaRPr lang="zh-CN" altLang="zh-CN" dirty="0"/>
          </a:p>
          <a:p>
            <a:pPr lvl="0"/>
            <a:r>
              <a:rPr lang="zh-CN" altLang="zh-CN" dirty="0"/>
              <a:t>相对布局</a:t>
            </a:r>
            <a:r>
              <a:rPr lang="en-US" altLang="zh-CN" dirty="0" err="1"/>
              <a:t>RelativeLayout</a:t>
            </a:r>
            <a:r>
              <a:rPr lang="zh-CN" altLang="zh-CN" dirty="0"/>
              <a:t>：忘记密码的按钮与密码输入框是叠加的，且“忘记密码”与上级视图右对齐。</a:t>
            </a:r>
            <a:endParaRPr lang="zh-CN" altLang="zh-CN" dirty="0"/>
          </a:p>
          <a:p>
            <a:pPr lvl="0"/>
            <a:r>
              <a:rPr lang="zh-CN" altLang="zh-CN" dirty="0"/>
              <a:t>单选组</a:t>
            </a:r>
            <a:r>
              <a:rPr lang="en-US" altLang="zh-CN" dirty="0" err="1"/>
              <a:t>RadioGroup</a:t>
            </a:r>
            <a:r>
              <a:rPr lang="zh-CN" altLang="zh-CN" dirty="0"/>
              <a:t>：</a:t>
            </a:r>
            <a:r>
              <a:rPr lang="zh-CN" altLang="en-US" dirty="0"/>
              <a:t>放置</a:t>
            </a:r>
            <a:r>
              <a:rPr lang="zh-CN" altLang="zh-CN" dirty="0"/>
              <a:t>密码登录和验证码登录这两个单选按钮。</a:t>
            </a:r>
            <a:endParaRPr lang="zh-CN" altLang="zh-CN" dirty="0"/>
          </a:p>
          <a:p>
            <a:pPr lvl="0"/>
            <a:r>
              <a:rPr lang="zh-CN" altLang="zh-CN" dirty="0"/>
              <a:t>提醒对话框</a:t>
            </a:r>
            <a:r>
              <a:rPr lang="en-US" altLang="zh-CN" dirty="0" err="1"/>
              <a:t>AlertDialog</a:t>
            </a:r>
            <a:r>
              <a:rPr lang="zh-CN" altLang="zh-CN" dirty="0"/>
              <a:t>：通过提醒对话框向用户反馈结果。</a:t>
            </a:r>
            <a:endParaRPr lang="zh-CN" altLang="zh-CN"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找回密码之时的参数传递</a:t>
            </a:r>
            <a:endParaRPr lang="zh-CN" altLang="en-US" dirty="0"/>
          </a:p>
        </p:txBody>
      </p:sp>
      <p:sp>
        <p:nvSpPr>
          <p:cNvPr id="3" name="内容占位符 2"/>
          <p:cNvSpPr>
            <a:spLocks noGrp="1"/>
          </p:cNvSpPr>
          <p:nvPr>
            <p:ph idx="1"/>
          </p:nvPr>
        </p:nvSpPr>
        <p:spPr/>
        <p:txBody>
          <a:bodyPr/>
          <a:lstStyle/>
          <a:p>
            <a:r>
              <a:rPr lang="zh-CN" altLang="zh-CN" dirty="0"/>
              <a:t>整个登录模块由登录页面和找回密码页面组成，因此这两个页面之间需要进行数据交互。</a:t>
            </a:r>
            <a:endParaRPr lang="en-US" altLang="zh-CN" dirty="0"/>
          </a:p>
          <a:p>
            <a:r>
              <a:rPr lang="zh-CN" altLang="en-US" dirty="0"/>
              <a:t>（</a:t>
            </a:r>
            <a:r>
              <a:rPr lang="en-US" altLang="zh-CN" dirty="0"/>
              <a:t>1</a:t>
            </a:r>
            <a:r>
              <a:rPr lang="zh-CN" altLang="en-US" dirty="0"/>
              <a:t>）</a:t>
            </a:r>
            <a:r>
              <a:rPr lang="zh-CN" altLang="zh-CN" dirty="0"/>
              <a:t>从登录页面跳到找回密码页面，要携带唯一标识的手机号码作为请求参数</a:t>
            </a:r>
            <a:r>
              <a:rPr lang="zh-CN" altLang="en-US" dirty="0"/>
              <a:t>；</a:t>
            </a:r>
            <a:endParaRPr lang="en-US" altLang="zh-CN" dirty="0"/>
          </a:p>
          <a:p>
            <a:r>
              <a:rPr lang="zh-CN" altLang="en-US" dirty="0"/>
              <a:t>（</a:t>
            </a:r>
            <a:r>
              <a:rPr lang="en-US" altLang="zh-CN" dirty="0"/>
              <a:t>2</a:t>
            </a:r>
            <a:r>
              <a:rPr lang="zh-CN" altLang="en-US" dirty="0"/>
              <a:t>）</a:t>
            </a:r>
            <a:r>
              <a:rPr lang="zh-CN" altLang="zh-CN" dirty="0"/>
              <a:t>从找回密码页面回到登录页面，要将修改之后的新密码作为应答参数传回去</a:t>
            </a:r>
            <a:r>
              <a:rPr lang="zh-CN" altLang="en-US" dirty="0"/>
              <a:t>；</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5.5.3  </a:t>
            </a:r>
            <a:r>
              <a:rPr lang="zh-CN" altLang="en-US" dirty="0"/>
              <a:t>关键代码</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列举几个重要功能的代码片段：</a:t>
            </a:r>
            <a:endParaRPr lang="en-US" altLang="zh-CN" dirty="0"/>
          </a:p>
          <a:p>
            <a:r>
              <a:rPr lang="zh-CN" altLang="en-US" dirty="0"/>
              <a:t>（</a:t>
            </a:r>
            <a:r>
              <a:rPr lang="en-US" altLang="zh-CN" dirty="0"/>
              <a:t>1</a:t>
            </a:r>
            <a:r>
              <a:rPr lang="zh-CN" altLang="en-US" dirty="0"/>
              <a:t>）</a:t>
            </a:r>
            <a:r>
              <a:rPr lang="zh-CN" altLang="zh-CN" dirty="0"/>
              <a:t>关于自动清空错误的密码</a:t>
            </a:r>
            <a:endParaRPr lang="en-US" altLang="zh-CN" dirty="0"/>
          </a:p>
          <a:p>
            <a:pPr lvl="1"/>
            <a:r>
              <a:rPr lang="zh-CN" altLang="zh-CN" dirty="0"/>
              <a:t>重写登录页面的</a:t>
            </a:r>
            <a:r>
              <a:rPr lang="en-US" altLang="zh-CN" dirty="0" err="1"/>
              <a:t>onRestart</a:t>
            </a:r>
            <a:r>
              <a:rPr lang="zh-CN" altLang="zh-CN" dirty="0"/>
              <a:t>方法，在该方法中强制清空密码。</a:t>
            </a:r>
            <a:endParaRPr lang="en-US" altLang="zh-CN" dirty="0"/>
          </a:p>
          <a:p>
            <a:r>
              <a:rPr lang="zh-CN" altLang="en-US" dirty="0"/>
              <a:t>（</a:t>
            </a:r>
            <a:r>
              <a:rPr lang="en-US" altLang="zh-CN" dirty="0"/>
              <a:t>2</a:t>
            </a:r>
            <a:r>
              <a:rPr lang="zh-CN" altLang="en-US" dirty="0"/>
              <a:t>）</a:t>
            </a:r>
            <a:r>
              <a:rPr lang="zh-CN" altLang="zh-CN" dirty="0"/>
              <a:t>关于自动隐藏输入法面板</a:t>
            </a:r>
            <a:endParaRPr lang="en-US" altLang="zh-CN" dirty="0"/>
          </a:p>
          <a:p>
            <a:pPr lvl="1"/>
            <a:r>
              <a:rPr lang="zh-CN" altLang="zh-CN" dirty="0"/>
              <a:t>一旦用户输完</a:t>
            </a:r>
            <a:r>
              <a:rPr lang="en-US" altLang="zh-CN" dirty="0"/>
              <a:t>11</a:t>
            </a:r>
            <a:r>
              <a:rPr lang="zh-CN" altLang="zh-CN" dirty="0"/>
              <a:t>位手机号码，</a:t>
            </a:r>
            <a:r>
              <a:rPr lang="en-US" altLang="zh-CN" dirty="0"/>
              <a:t>App</a:t>
            </a:r>
            <a:r>
              <a:rPr lang="zh-CN" altLang="zh-CN" dirty="0"/>
              <a:t>就要自动隐藏输入法。同理，一旦用户输完</a:t>
            </a:r>
            <a:r>
              <a:rPr lang="en-US" altLang="zh-CN" dirty="0"/>
              <a:t>6</a:t>
            </a:r>
            <a:r>
              <a:rPr lang="zh-CN" altLang="zh-CN" dirty="0"/>
              <a:t>位密码或者</a:t>
            </a:r>
            <a:r>
              <a:rPr lang="en-US" altLang="zh-CN" dirty="0"/>
              <a:t>6</a:t>
            </a:r>
            <a:r>
              <a:rPr lang="zh-CN" altLang="zh-CN" dirty="0"/>
              <a:t>位验证码，</a:t>
            </a:r>
            <a:r>
              <a:rPr lang="en-US" altLang="zh-CN" dirty="0"/>
              <a:t>App</a:t>
            </a:r>
            <a:r>
              <a:rPr lang="zh-CN" altLang="zh-CN" dirty="0"/>
              <a:t>也要自动隐藏输入法。</a:t>
            </a:r>
            <a:endParaRPr lang="en-US" altLang="zh-CN" dirty="0"/>
          </a:p>
          <a:p>
            <a:r>
              <a:rPr lang="zh-CN" altLang="en-US" dirty="0"/>
              <a:t>（</a:t>
            </a:r>
            <a:r>
              <a:rPr lang="en-US" altLang="zh-CN" dirty="0"/>
              <a:t>3</a:t>
            </a:r>
            <a:r>
              <a:rPr lang="zh-CN" altLang="en-US" dirty="0"/>
              <a:t>）</a:t>
            </a:r>
            <a:r>
              <a:rPr lang="zh-CN" altLang="zh-CN" dirty="0"/>
              <a:t>关于密码修改的校验操作</a:t>
            </a:r>
            <a:endParaRPr lang="en-US" altLang="zh-CN" dirty="0"/>
          </a:p>
          <a:p>
            <a:pPr lvl="1"/>
            <a:r>
              <a:rPr lang="zh-CN" altLang="zh-CN" dirty="0"/>
              <a:t>具体的密码修改校验可分作下列四个步骤：</a:t>
            </a:r>
            <a:endParaRPr lang="zh-CN" altLang="zh-CN" dirty="0"/>
          </a:p>
          <a:p>
            <a:pPr lvl="2"/>
            <a:r>
              <a:rPr lang="en-US" altLang="zh-CN" dirty="0"/>
              <a:t>1</a:t>
            </a:r>
            <a:r>
              <a:rPr lang="zh-CN" altLang="zh-CN" dirty="0"/>
              <a:t>）新密码和确认输入的新密码都要是六位数字；</a:t>
            </a:r>
            <a:endParaRPr lang="zh-CN" altLang="zh-CN" dirty="0"/>
          </a:p>
          <a:p>
            <a:pPr lvl="2"/>
            <a:r>
              <a:rPr lang="en-US" altLang="zh-CN" dirty="0"/>
              <a:t>2</a:t>
            </a:r>
            <a:r>
              <a:rPr lang="zh-CN" altLang="zh-CN" dirty="0"/>
              <a:t>）新密码和确认输入的新密码必须保持一致；</a:t>
            </a:r>
            <a:endParaRPr lang="zh-CN" altLang="zh-CN" dirty="0"/>
          </a:p>
          <a:p>
            <a:pPr lvl="2"/>
            <a:r>
              <a:rPr lang="en-US" altLang="zh-CN" dirty="0"/>
              <a:t>3</a:t>
            </a:r>
            <a:r>
              <a:rPr lang="zh-CN" altLang="zh-CN" dirty="0"/>
              <a:t>）用户输入的验证码必须和系统下发的验证码一致；</a:t>
            </a:r>
            <a:endParaRPr lang="zh-CN" altLang="zh-CN" dirty="0"/>
          </a:p>
          <a:p>
            <a:pPr lvl="2"/>
            <a:r>
              <a:rPr lang="en-US" altLang="zh-CN" dirty="0"/>
              <a:t>4</a:t>
            </a:r>
            <a:r>
              <a:rPr lang="zh-CN" altLang="zh-CN" dirty="0"/>
              <a:t>）密码修改成功，携带修改后的新密码返回登录页面；</a:t>
            </a:r>
            <a:endParaRPr lang="zh-CN" altLang="zh-CN" dirty="0"/>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5.6  </a:t>
            </a:r>
            <a:r>
              <a:rPr lang="zh-CN" altLang="en-US" dirty="0"/>
              <a:t>小结</a:t>
            </a:r>
            <a:endParaRPr lang="zh-CN" altLang="en-US" dirty="0"/>
          </a:p>
        </p:txBody>
      </p:sp>
      <p:sp>
        <p:nvSpPr>
          <p:cNvPr id="3" name="内容占位符 2"/>
          <p:cNvSpPr>
            <a:spLocks noGrp="1"/>
          </p:cNvSpPr>
          <p:nvPr>
            <p:ph idx="1"/>
          </p:nvPr>
        </p:nvSpPr>
        <p:spPr/>
        <p:txBody>
          <a:bodyPr>
            <a:normAutofit/>
          </a:bodyPr>
          <a:lstStyle/>
          <a:p>
            <a:r>
              <a:rPr lang="zh-CN" altLang="zh-CN" dirty="0"/>
              <a:t>本章主要介绍了</a:t>
            </a:r>
            <a:r>
              <a:rPr lang="en-US" altLang="zh-CN" dirty="0"/>
              <a:t>App</a:t>
            </a:r>
            <a:r>
              <a:rPr lang="zh-CN" altLang="zh-CN" dirty="0"/>
              <a:t>开发的中级控件相关知识，包括：</a:t>
            </a:r>
            <a:endParaRPr lang="en-US" altLang="zh-CN" dirty="0"/>
          </a:p>
          <a:p>
            <a:r>
              <a:rPr lang="zh-CN" altLang="zh-CN" dirty="0"/>
              <a:t>定制简单的图形（图形的基本概念、形状图形、九宫格图片、状态列表图形）</a:t>
            </a:r>
            <a:endParaRPr lang="en-US" altLang="zh-CN" dirty="0"/>
          </a:p>
          <a:p>
            <a:r>
              <a:rPr lang="zh-CN" altLang="zh-CN" dirty="0"/>
              <a:t>操纵几种选择按钮（复选框</a:t>
            </a:r>
            <a:r>
              <a:rPr lang="en-US" altLang="zh-CN" dirty="0" err="1"/>
              <a:t>CheckBox</a:t>
            </a:r>
            <a:r>
              <a:rPr lang="zh-CN" altLang="zh-CN" dirty="0"/>
              <a:t>、开关按钮</a:t>
            </a:r>
            <a:r>
              <a:rPr lang="en-US" altLang="zh-CN" dirty="0"/>
              <a:t>Switch</a:t>
            </a:r>
            <a:r>
              <a:rPr lang="zh-CN" altLang="zh-CN" dirty="0"/>
              <a:t>、单选按钮</a:t>
            </a:r>
            <a:r>
              <a:rPr lang="en-US" altLang="zh-CN" dirty="0" err="1"/>
              <a:t>RadioButton</a:t>
            </a:r>
            <a:r>
              <a:rPr lang="zh-CN" altLang="zh-CN" dirty="0"/>
              <a:t>）</a:t>
            </a:r>
            <a:endParaRPr lang="en-US" altLang="zh-CN" dirty="0"/>
          </a:p>
          <a:p>
            <a:r>
              <a:rPr lang="zh-CN" altLang="zh-CN" dirty="0"/>
              <a:t>高效地输入文本（编辑框</a:t>
            </a:r>
            <a:r>
              <a:rPr lang="en-US" altLang="zh-CN" dirty="0" err="1"/>
              <a:t>EditText</a:t>
            </a:r>
            <a:r>
              <a:rPr lang="zh-CN" altLang="zh-CN" dirty="0"/>
              <a:t>、焦点变更监听器、文本变化监听器）</a:t>
            </a:r>
            <a:endParaRPr lang="en-US" altLang="zh-CN" dirty="0"/>
          </a:p>
          <a:p>
            <a:r>
              <a:rPr lang="zh-CN" altLang="zh-CN" dirty="0"/>
              <a:t>获取对话框的选择结果（提醒对话框</a:t>
            </a:r>
            <a:r>
              <a:rPr lang="en-US" altLang="zh-CN" dirty="0" err="1"/>
              <a:t>AlertDialog</a:t>
            </a:r>
            <a:r>
              <a:rPr lang="zh-CN" altLang="zh-CN" dirty="0"/>
              <a:t>、日期对话框</a:t>
            </a:r>
            <a:r>
              <a:rPr lang="en-US" altLang="zh-CN" dirty="0" err="1"/>
              <a:t>DatePickerDialog</a:t>
            </a:r>
            <a:r>
              <a:rPr lang="zh-CN" altLang="zh-CN" dirty="0"/>
              <a:t>、时间对话框</a:t>
            </a:r>
            <a:r>
              <a:rPr lang="en-US" altLang="zh-CN" dirty="0" err="1"/>
              <a:t>TimePickerDialog</a:t>
            </a:r>
            <a:r>
              <a:rPr lang="zh-CN" altLang="zh-CN" dirty="0"/>
              <a:t>）。</a:t>
            </a:r>
            <a:endParaRPr lang="en-US" altLang="zh-CN" dirty="0"/>
          </a:p>
          <a:p>
            <a:r>
              <a:rPr lang="zh-CN" altLang="zh-CN" dirty="0"/>
              <a:t>最后设计了一个实战项目“找回密码”，在该项目的</a:t>
            </a:r>
            <a:r>
              <a:rPr lang="en-US" altLang="zh-CN" dirty="0"/>
              <a:t>App</a:t>
            </a:r>
            <a:r>
              <a:rPr lang="zh-CN" altLang="zh-CN" dirty="0"/>
              <a:t>编码中用到了前面介绍的大部分控件，从而加深了对所学知识的理解。</a:t>
            </a:r>
            <a:endParaRPr lang="zh-CN"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5.1.2  </a:t>
            </a:r>
            <a:r>
              <a:rPr lang="zh-CN" altLang="en-US" dirty="0"/>
              <a:t>形状图形</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Shape</a:t>
            </a:r>
            <a:r>
              <a:rPr lang="zh-CN" altLang="zh-CN" dirty="0"/>
              <a:t>图形又称</a:t>
            </a:r>
            <a:r>
              <a:rPr lang="zh-CN" altLang="zh-CN" dirty="0">
                <a:solidFill>
                  <a:srgbClr val="FF0000"/>
                </a:solidFill>
              </a:rPr>
              <a:t>形状图形</a:t>
            </a:r>
            <a:r>
              <a:rPr lang="zh-CN" altLang="zh-CN" dirty="0"/>
              <a:t>，它用来描述常见的几何形状，包括</a:t>
            </a:r>
            <a:r>
              <a:rPr lang="zh-CN" altLang="zh-CN" dirty="0">
                <a:solidFill>
                  <a:srgbClr val="0070C0"/>
                </a:solidFill>
              </a:rPr>
              <a:t>矩形、圆角矩形、圆形、椭圆</a:t>
            </a:r>
            <a:r>
              <a:rPr lang="zh-CN" altLang="zh-CN" dirty="0"/>
              <a:t>等等。</a:t>
            </a:r>
            <a:endParaRPr lang="en-US" altLang="zh-CN" dirty="0"/>
          </a:p>
          <a:p>
            <a:r>
              <a:rPr lang="zh-CN" altLang="zh-CN" dirty="0"/>
              <a:t>形状图形的定义文件是以</a:t>
            </a:r>
            <a:r>
              <a:rPr lang="en-US" altLang="zh-CN" dirty="0"/>
              <a:t>shape</a:t>
            </a:r>
            <a:r>
              <a:rPr lang="zh-CN" altLang="zh-CN" dirty="0"/>
              <a:t>标签为根节点的</a:t>
            </a:r>
            <a:r>
              <a:rPr lang="en-US" altLang="zh-CN" dirty="0"/>
              <a:t>XML</a:t>
            </a:r>
            <a:r>
              <a:rPr lang="zh-CN" altLang="zh-CN" dirty="0"/>
              <a:t>描述文件</a:t>
            </a:r>
            <a:r>
              <a:rPr lang="zh-CN" altLang="en-US" dirty="0"/>
              <a:t>，它支持四种类型的形状：</a:t>
            </a:r>
            <a:endParaRPr lang="en-US" altLang="zh-CN" dirty="0"/>
          </a:p>
          <a:p>
            <a:endParaRPr lang="en-US" altLang="zh-CN" dirty="0"/>
          </a:p>
          <a:p>
            <a:pPr marL="0" indent="0">
              <a:buNone/>
            </a:pPr>
            <a:r>
              <a:rPr lang="zh-CN" altLang="en-US" dirty="0"/>
              <a:t>（</a:t>
            </a:r>
            <a:r>
              <a:rPr lang="en-US" altLang="zh-CN" dirty="0"/>
              <a:t>1</a:t>
            </a:r>
            <a:r>
              <a:rPr lang="zh-CN" altLang="en-US" dirty="0"/>
              <a:t>）</a:t>
            </a:r>
            <a:r>
              <a:rPr lang="en-US" altLang="zh-CN" dirty="0"/>
              <a:t>rectangle</a:t>
            </a:r>
            <a:r>
              <a:rPr lang="zh-CN" altLang="en-US" dirty="0"/>
              <a:t>：矩形。默认值</a:t>
            </a:r>
            <a:endParaRPr lang="zh-CN" altLang="en-US" dirty="0"/>
          </a:p>
          <a:p>
            <a:pPr marL="0" indent="0">
              <a:buNone/>
            </a:pPr>
            <a:r>
              <a:rPr lang="zh-CN" altLang="en-US" dirty="0"/>
              <a:t>（</a:t>
            </a:r>
            <a:r>
              <a:rPr lang="en-US" altLang="zh-CN" dirty="0"/>
              <a:t>2</a:t>
            </a:r>
            <a:r>
              <a:rPr lang="zh-CN" altLang="en-US" dirty="0"/>
              <a:t>）</a:t>
            </a:r>
            <a:r>
              <a:rPr lang="en-US" altLang="zh-CN" dirty="0"/>
              <a:t>oval</a:t>
            </a:r>
            <a:r>
              <a:rPr lang="zh-CN" altLang="en-US" dirty="0"/>
              <a:t>：椭圆。此时</a:t>
            </a:r>
            <a:r>
              <a:rPr lang="en-US" altLang="zh-CN" dirty="0"/>
              <a:t>corners</a:t>
            </a:r>
            <a:r>
              <a:rPr lang="zh-CN" altLang="en-US" dirty="0"/>
              <a:t>节点会失效</a:t>
            </a:r>
            <a:endParaRPr lang="zh-CN" altLang="en-US" dirty="0"/>
          </a:p>
          <a:p>
            <a:pPr marL="0" indent="0">
              <a:buNone/>
            </a:pPr>
            <a:r>
              <a:rPr lang="zh-CN" altLang="en-US" dirty="0"/>
              <a:t>（</a:t>
            </a:r>
            <a:r>
              <a:rPr lang="en-US" altLang="zh-CN" dirty="0"/>
              <a:t>3</a:t>
            </a:r>
            <a:r>
              <a:rPr lang="zh-CN" altLang="en-US" dirty="0"/>
              <a:t>）</a:t>
            </a:r>
            <a:r>
              <a:rPr lang="en-US" altLang="zh-CN" dirty="0"/>
              <a:t>line</a:t>
            </a:r>
            <a:r>
              <a:rPr lang="zh-CN" altLang="en-US" dirty="0"/>
              <a:t>：直线。此时必须设置</a:t>
            </a:r>
            <a:r>
              <a:rPr lang="en-US" altLang="zh-CN" dirty="0"/>
              <a:t>stroke</a:t>
            </a:r>
            <a:r>
              <a:rPr lang="zh-CN" altLang="en-US" dirty="0"/>
              <a:t>节点，不然会报错</a:t>
            </a:r>
            <a:endParaRPr lang="zh-CN" altLang="en-US" dirty="0"/>
          </a:p>
          <a:p>
            <a:pPr marL="0" indent="0">
              <a:buNone/>
            </a:pPr>
            <a:r>
              <a:rPr lang="zh-CN" altLang="en-US" dirty="0"/>
              <a:t>（</a:t>
            </a:r>
            <a:r>
              <a:rPr lang="en-US" altLang="zh-CN" dirty="0"/>
              <a:t>4</a:t>
            </a:r>
            <a:r>
              <a:rPr lang="zh-CN" altLang="en-US" dirty="0"/>
              <a:t>）</a:t>
            </a:r>
            <a:r>
              <a:rPr lang="en-US" altLang="zh-CN" dirty="0"/>
              <a:t>ring</a:t>
            </a:r>
            <a:r>
              <a:rPr lang="zh-CN" altLang="en-US" dirty="0"/>
              <a:t>：圆环</a:t>
            </a:r>
            <a:endParaRPr lang="zh-CN" altLang="en-US"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形状图形的规格定义</a:t>
            </a:r>
            <a:endParaRPr lang="zh-CN" altLang="en-US" dirty="0"/>
          </a:p>
        </p:txBody>
      </p:sp>
      <p:sp>
        <p:nvSpPr>
          <p:cNvPr id="3" name="内容占位符 2"/>
          <p:cNvSpPr>
            <a:spLocks noGrp="1"/>
          </p:cNvSpPr>
          <p:nvPr>
            <p:ph idx="1"/>
          </p:nvPr>
        </p:nvSpPr>
        <p:spPr/>
        <p:txBody>
          <a:bodyPr>
            <a:normAutofit/>
          </a:bodyPr>
          <a:lstStyle/>
          <a:p>
            <a:r>
              <a:rPr lang="zh-CN" altLang="en-US" dirty="0"/>
              <a:t>除了根节点</a:t>
            </a:r>
            <a:r>
              <a:rPr lang="en-US" altLang="zh-CN" dirty="0"/>
              <a:t>shape</a:t>
            </a:r>
            <a:r>
              <a:rPr lang="zh-CN" altLang="en-US" dirty="0"/>
              <a:t>标签，形状图形还拥有下列规格标签：</a:t>
            </a:r>
            <a:endParaRPr lang="en-US" altLang="zh-CN" dirty="0"/>
          </a:p>
          <a:p>
            <a:pPr marL="0" indent="0">
              <a:buNone/>
            </a:pPr>
            <a:r>
              <a:rPr lang="zh-CN" altLang="en-US" dirty="0"/>
              <a:t>（</a:t>
            </a:r>
            <a:r>
              <a:rPr lang="en-US" altLang="zh-CN" dirty="0"/>
              <a:t>1</a:t>
            </a:r>
            <a:r>
              <a:rPr lang="zh-CN" altLang="en-US" dirty="0"/>
              <a:t>）</a:t>
            </a:r>
            <a:r>
              <a:rPr lang="en-US" altLang="zh-CN" dirty="0"/>
              <a:t>size</a:t>
            </a:r>
            <a:r>
              <a:rPr lang="zh-CN" altLang="zh-CN" dirty="0"/>
              <a:t>（尺寸）</a:t>
            </a:r>
            <a:r>
              <a:rPr lang="zh-CN" altLang="en-US" dirty="0"/>
              <a:t>，它</a:t>
            </a:r>
            <a:r>
              <a:rPr lang="zh-CN" altLang="zh-CN" dirty="0"/>
              <a:t>描述了形状图形的宽高尺寸。</a:t>
            </a:r>
            <a:endParaRPr lang="en-US" altLang="zh-CN" dirty="0"/>
          </a:p>
          <a:p>
            <a:pPr marL="0" indent="0">
              <a:buNone/>
            </a:pPr>
            <a:r>
              <a:rPr lang="zh-CN" altLang="en-US" dirty="0"/>
              <a:t>（</a:t>
            </a:r>
            <a:r>
              <a:rPr lang="en-US" altLang="zh-CN" dirty="0"/>
              <a:t>2</a:t>
            </a:r>
            <a:r>
              <a:rPr lang="zh-CN" altLang="en-US" dirty="0"/>
              <a:t>）</a:t>
            </a:r>
            <a:r>
              <a:rPr lang="en-US" altLang="zh-CN" dirty="0"/>
              <a:t>stroke</a:t>
            </a:r>
            <a:r>
              <a:rPr lang="zh-CN" altLang="zh-CN" dirty="0"/>
              <a:t>（描边）</a:t>
            </a:r>
            <a:r>
              <a:rPr lang="zh-CN" altLang="en-US" dirty="0"/>
              <a:t>，</a:t>
            </a:r>
            <a:r>
              <a:rPr lang="zh-CN" altLang="zh-CN" dirty="0"/>
              <a:t>它描述了形状图形的描边规格。</a:t>
            </a:r>
            <a:endParaRPr lang="en-US" altLang="zh-CN" dirty="0"/>
          </a:p>
          <a:p>
            <a:pPr marL="0" indent="0">
              <a:buNone/>
            </a:pPr>
            <a:r>
              <a:rPr lang="zh-CN" altLang="en-US" dirty="0"/>
              <a:t>（</a:t>
            </a:r>
            <a:r>
              <a:rPr lang="en-US" altLang="zh-CN" dirty="0"/>
              <a:t>3</a:t>
            </a:r>
            <a:r>
              <a:rPr lang="zh-CN" altLang="en-US" dirty="0"/>
              <a:t>）</a:t>
            </a:r>
            <a:r>
              <a:rPr lang="en-US" altLang="zh-CN" dirty="0"/>
              <a:t>corners</a:t>
            </a:r>
            <a:r>
              <a:rPr lang="zh-CN" altLang="zh-CN" dirty="0"/>
              <a:t>（圆角），它描述了形状图形的圆角大小。</a:t>
            </a:r>
            <a:endParaRPr lang="en-US" altLang="zh-CN" dirty="0"/>
          </a:p>
          <a:p>
            <a:pPr marL="0" indent="0">
              <a:buNone/>
            </a:pPr>
            <a:r>
              <a:rPr lang="zh-CN" altLang="en-US" dirty="0"/>
              <a:t>（</a:t>
            </a:r>
            <a:r>
              <a:rPr lang="en-US" altLang="zh-CN" dirty="0"/>
              <a:t>4</a:t>
            </a:r>
            <a:r>
              <a:rPr lang="zh-CN" altLang="en-US" dirty="0"/>
              <a:t>）</a:t>
            </a:r>
            <a:r>
              <a:rPr lang="en-US" altLang="zh-CN" dirty="0"/>
              <a:t>solid</a:t>
            </a:r>
            <a:r>
              <a:rPr lang="zh-CN" altLang="zh-CN" dirty="0"/>
              <a:t>（填充），它描述了形状图形的填充色彩。</a:t>
            </a:r>
            <a:endParaRPr lang="en-US" altLang="zh-CN" dirty="0"/>
          </a:p>
          <a:p>
            <a:pPr marL="0" indent="0">
              <a:buNone/>
            </a:pPr>
            <a:r>
              <a:rPr lang="zh-CN" altLang="en-US" dirty="0"/>
              <a:t>（</a:t>
            </a:r>
            <a:r>
              <a:rPr lang="en-US" altLang="zh-CN" dirty="0"/>
              <a:t>5</a:t>
            </a:r>
            <a:r>
              <a:rPr lang="zh-CN" altLang="en-US" dirty="0"/>
              <a:t>）</a:t>
            </a:r>
            <a:r>
              <a:rPr lang="en-US" altLang="zh-CN" dirty="0"/>
              <a:t>padding</a:t>
            </a:r>
            <a:r>
              <a:rPr lang="zh-CN" altLang="zh-CN" dirty="0"/>
              <a:t>（</a:t>
            </a:r>
            <a:r>
              <a:rPr lang="zh-CN" altLang="en-US" dirty="0"/>
              <a:t>内边距</a:t>
            </a:r>
            <a:r>
              <a:rPr lang="zh-CN" altLang="zh-CN" dirty="0"/>
              <a:t>），它描述了形状图形</a:t>
            </a:r>
            <a:r>
              <a:rPr lang="zh-CN" altLang="en-US" dirty="0"/>
              <a:t>内容与边的距离</a:t>
            </a:r>
            <a:r>
              <a:rPr lang="zh-CN" altLang="zh-CN" dirty="0"/>
              <a:t>。</a:t>
            </a:r>
            <a:endParaRPr lang="en-US" altLang="zh-CN" dirty="0"/>
          </a:p>
          <a:p>
            <a:pPr marL="0" indent="0">
              <a:buNone/>
            </a:pPr>
            <a:r>
              <a:rPr lang="zh-CN" altLang="en-US" dirty="0"/>
              <a:t>（</a:t>
            </a:r>
            <a:r>
              <a:rPr lang="en-US" altLang="zh-CN" dirty="0"/>
              <a:t>6</a:t>
            </a:r>
            <a:r>
              <a:rPr lang="zh-CN" altLang="en-US" dirty="0"/>
              <a:t>）</a:t>
            </a:r>
            <a:r>
              <a:rPr lang="en-US" altLang="zh-CN" dirty="0"/>
              <a:t>gradient</a:t>
            </a:r>
            <a:r>
              <a:rPr lang="zh-CN" altLang="zh-CN" dirty="0"/>
              <a:t>（渐变），它描述了形状图形的颜色渐变。</a:t>
            </a:r>
            <a:endParaRPr lang="zh-CN" altLang="en-US" dirty="0"/>
          </a:p>
        </p:txBody>
      </p:sp>
      <p:sp>
        <p:nvSpPr>
          <p:cNvPr id="4" name="Rectangle 1"/>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1" u="none" strike="noStrike" cap="none" normalizeH="0" baseline="0">
                <a:ln>
                  <a:noFill/>
                </a:ln>
                <a:solidFill>
                  <a:srgbClr val="808080"/>
                </a:solidFill>
                <a:effectLst/>
                <a:latin typeface="Arial Unicode MS"/>
                <a:ea typeface="宋体" panose="02010600030101010101" pitchFamily="2" charset="-122"/>
              </a:rPr>
              <a:t>内边距</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圆角矩形的演示例子</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solidFill>
                  <a:srgbClr val="2006BA"/>
                </a:solidFill>
              </a:rPr>
              <a:t>&lt;shape </a:t>
            </a:r>
            <a:r>
              <a:rPr lang="en-US" altLang="zh-CN" dirty="0" err="1">
                <a:solidFill>
                  <a:srgbClr val="2006BA"/>
                </a:solidFill>
              </a:rPr>
              <a:t>xmlns:android</a:t>
            </a:r>
            <a:r>
              <a:rPr lang="en-US" altLang="zh-CN" dirty="0">
                <a:solidFill>
                  <a:srgbClr val="2006BA"/>
                </a:solidFill>
              </a:rPr>
              <a:t>="http://schemas.android.com/</a:t>
            </a:r>
            <a:r>
              <a:rPr lang="en-US" altLang="zh-CN" dirty="0" err="1">
                <a:solidFill>
                  <a:srgbClr val="2006BA"/>
                </a:solidFill>
              </a:rPr>
              <a:t>apk</a:t>
            </a:r>
            <a:r>
              <a:rPr lang="en-US" altLang="zh-CN" dirty="0">
                <a:solidFill>
                  <a:srgbClr val="2006BA"/>
                </a:solidFill>
              </a:rPr>
              <a:t>/res/android" &gt;</a:t>
            </a:r>
            <a:endParaRPr lang="zh-CN" altLang="zh-CN" dirty="0">
              <a:solidFill>
                <a:srgbClr val="2006BA"/>
              </a:solidFill>
            </a:endParaRPr>
          </a:p>
          <a:p>
            <a:pPr marL="0" indent="0">
              <a:buNone/>
            </a:pPr>
            <a:r>
              <a:rPr lang="en-US" altLang="zh-CN" dirty="0">
                <a:solidFill>
                  <a:srgbClr val="0070C0"/>
                </a:solidFill>
              </a:rPr>
              <a:t>   </a:t>
            </a:r>
            <a:r>
              <a:rPr lang="en-US" altLang="zh-CN" dirty="0">
                <a:solidFill>
                  <a:srgbClr val="00B050"/>
                </a:solidFill>
              </a:rPr>
              <a:t> &lt;!-- </a:t>
            </a:r>
            <a:r>
              <a:rPr lang="zh-CN" altLang="zh-CN" dirty="0">
                <a:solidFill>
                  <a:srgbClr val="00B050"/>
                </a:solidFill>
              </a:rPr>
              <a:t>指定了形状内部的填充颜色</a:t>
            </a:r>
            <a:r>
              <a:rPr lang="en-US" altLang="zh-CN" dirty="0">
                <a:solidFill>
                  <a:srgbClr val="00B050"/>
                </a:solidFill>
              </a:rPr>
              <a:t> --&gt;</a:t>
            </a:r>
            <a:endParaRPr lang="zh-CN" altLang="zh-CN" dirty="0">
              <a:solidFill>
                <a:srgbClr val="00B050"/>
              </a:solidFill>
            </a:endParaRPr>
          </a:p>
          <a:p>
            <a:pPr marL="0" indent="0">
              <a:buNone/>
            </a:pPr>
            <a:r>
              <a:rPr lang="en-US" altLang="zh-CN" dirty="0">
                <a:solidFill>
                  <a:srgbClr val="2006BA"/>
                </a:solidFill>
              </a:rPr>
              <a:t>    &lt;solid </a:t>
            </a:r>
            <a:r>
              <a:rPr lang="en-US" altLang="zh-CN" dirty="0" err="1">
                <a:solidFill>
                  <a:srgbClr val="2006BA"/>
                </a:solidFill>
              </a:rPr>
              <a:t>android:color</a:t>
            </a:r>
            <a:r>
              <a:rPr lang="en-US" altLang="zh-CN" dirty="0">
                <a:solidFill>
                  <a:srgbClr val="2006BA"/>
                </a:solidFill>
              </a:rPr>
              <a:t>="#ffdd66" /&gt;</a:t>
            </a:r>
            <a:endParaRPr lang="zh-CN" altLang="zh-CN" dirty="0">
              <a:solidFill>
                <a:srgbClr val="2006BA"/>
              </a:solidFill>
            </a:endParaRPr>
          </a:p>
          <a:p>
            <a:pPr marL="0" indent="0">
              <a:buNone/>
            </a:pPr>
            <a:r>
              <a:rPr lang="en-US" altLang="zh-CN" dirty="0">
                <a:solidFill>
                  <a:srgbClr val="00B050"/>
                </a:solidFill>
              </a:rPr>
              <a:t>    &lt;!-- </a:t>
            </a:r>
            <a:r>
              <a:rPr lang="zh-CN" altLang="zh-CN" dirty="0">
                <a:solidFill>
                  <a:srgbClr val="00B050"/>
                </a:solidFill>
              </a:rPr>
              <a:t>指定了形状轮廓的粗细与颜色</a:t>
            </a:r>
            <a:r>
              <a:rPr lang="en-US" altLang="zh-CN" dirty="0">
                <a:solidFill>
                  <a:srgbClr val="00B050"/>
                </a:solidFill>
              </a:rPr>
              <a:t> --&gt;</a:t>
            </a:r>
            <a:endParaRPr lang="zh-CN" altLang="zh-CN" dirty="0">
              <a:solidFill>
                <a:srgbClr val="00B050"/>
              </a:solidFill>
            </a:endParaRPr>
          </a:p>
          <a:p>
            <a:pPr marL="0" indent="0">
              <a:buNone/>
            </a:pPr>
            <a:r>
              <a:rPr lang="en-US" altLang="zh-CN" dirty="0">
                <a:solidFill>
                  <a:srgbClr val="2006BA"/>
                </a:solidFill>
              </a:rPr>
              <a:t>    &lt;stroke</a:t>
            </a:r>
            <a:endParaRPr lang="zh-CN" altLang="zh-CN" dirty="0">
              <a:solidFill>
                <a:srgbClr val="2006BA"/>
              </a:solidFill>
            </a:endParaRPr>
          </a:p>
          <a:p>
            <a:pPr marL="0" indent="0">
              <a:buNone/>
            </a:pPr>
            <a:r>
              <a:rPr lang="en-US" altLang="zh-CN" dirty="0">
                <a:solidFill>
                  <a:srgbClr val="2006BA"/>
                </a:solidFill>
              </a:rPr>
              <a:t>        </a:t>
            </a:r>
            <a:r>
              <a:rPr lang="en-US" altLang="zh-CN" dirty="0" err="1">
                <a:solidFill>
                  <a:srgbClr val="2006BA"/>
                </a:solidFill>
              </a:rPr>
              <a:t>android:width</a:t>
            </a:r>
            <a:r>
              <a:rPr lang="en-US" altLang="zh-CN" dirty="0">
                <a:solidFill>
                  <a:srgbClr val="2006BA"/>
                </a:solidFill>
              </a:rPr>
              <a:t>="1dp"</a:t>
            </a:r>
            <a:endParaRPr lang="zh-CN" altLang="zh-CN" dirty="0">
              <a:solidFill>
                <a:srgbClr val="2006BA"/>
              </a:solidFill>
            </a:endParaRPr>
          </a:p>
          <a:p>
            <a:pPr marL="0" indent="0">
              <a:buNone/>
            </a:pPr>
            <a:r>
              <a:rPr lang="en-US" altLang="zh-CN" dirty="0">
                <a:solidFill>
                  <a:srgbClr val="2006BA"/>
                </a:solidFill>
              </a:rPr>
              <a:t>        </a:t>
            </a:r>
            <a:r>
              <a:rPr lang="en-US" altLang="zh-CN" dirty="0" err="1">
                <a:solidFill>
                  <a:srgbClr val="2006BA"/>
                </a:solidFill>
              </a:rPr>
              <a:t>android:color</a:t>
            </a:r>
            <a:r>
              <a:rPr lang="en-US" altLang="zh-CN" dirty="0">
                <a:solidFill>
                  <a:srgbClr val="2006BA"/>
                </a:solidFill>
              </a:rPr>
              <a:t>="#</a:t>
            </a:r>
            <a:r>
              <a:rPr lang="en-US" altLang="zh-CN" dirty="0" err="1">
                <a:solidFill>
                  <a:srgbClr val="2006BA"/>
                </a:solidFill>
              </a:rPr>
              <a:t>aaaaaa</a:t>
            </a:r>
            <a:r>
              <a:rPr lang="en-US" altLang="zh-CN" dirty="0">
                <a:solidFill>
                  <a:srgbClr val="2006BA"/>
                </a:solidFill>
              </a:rPr>
              <a:t>" /&gt;</a:t>
            </a:r>
            <a:endParaRPr lang="zh-CN" altLang="zh-CN" dirty="0">
              <a:solidFill>
                <a:srgbClr val="2006BA"/>
              </a:solidFill>
            </a:endParaRPr>
          </a:p>
          <a:p>
            <a:pPr marL="0" indent="0">
              <a:buNone/>
            </a:pPr>
            <a:r>
              <a:rPr lang="en-US" altLang="zh-CN" dirty="0">
                <a:solidFill>
                  <a:srgbClr val="0070C0"/>
                </a:solidFill>
              </a:rPr>
              <a:t>    </a:t>
            </a:r>
            <a:r>
              <a:rPr lang="en-US" altLang="zh-CN" dirty="0">
                <a:solidFill>
                  <a:srgbClr val="00B050"/>
                </a:solidFill>
              </a:rPr>
              <a:t>&lt;!-- </a:t>
            </a:r>
            <a:r>
              <a:rPr lang="zh-CN" altLang="zh-CN" dirty="0">
                <a:solidFill>
                  <a:srgbClr val="00B050"/>
                </a:solidFill>
              </a:rPr>
              <a:t>指定了形状四个圆角的半径</a:t>
            </a:r>
            <a:r>
              <a:rPr lang="en-US" altLang="zh-CN" dirty="0">
                <a:solidFill>
                  <a:srgbClr val="00B050"/>
                </a:solidFill>
              </a:rPr>
              <a:t> --&gt;</a:t>
            </a:r>
            <a:endParaRPr lang="zh-CN" altLang="zh-CN" dirty="0">
              <a:solidFill>
                <a:srgbClr val="00B050"/>
              </a:solidFill>
            </a:endParaRPr>
          </a:p>
          <a:p>
            <a:pPr marL="0" indent="0">
              <a:buNone/>
            </a:pPr>
            <a:r>
              <a:rPr lang="en-US" altLang="zh-CN" dirty="0">
                <a:solidFill>
                  <a:srgbClr val="2006BA"/>
                </a:solidFill>
              </a:rPr>
              <a:t>    &lt;corners </a:t>
            </a:r>
            <a:r>
              <a:rPr lang="en-US" altLang="zh-CN" dirty="0" err="1">
                <a:solidFill>
                  <a:srgbClr val="2006BA"/>
                </a:solidFill>
              </a:rPr>
              <a:t>android:radius</a:t>
            </a:r>
            <a:r>
              <a:rPr lang="en-US" altLang="zh-CN" dirty="0">
                <a:solidFill>
                  <a:srgbClr val="2006BA"/>
                </a:solidFill>
              </a:rPr>
              <a:t>="10dp" /&gt;</a:t>
            </a:r>
            <a:endParaRPr lang="zh-CN" altLang="zh-CN" dirty="0">
              <a:solidFill>
                <a:srgbClr val="2006BA"/>
              </a:solidFill>
            </a:endParaRPr>
          </a:p>
          <a:p>
            <a:pPr marL="0" indent="0">
              <a:buNone/>
            </a:pPr>
            <a:r>
              <a:rPr lang="en-US" altLang="zh-CN" dirty="0">
                <a:solidFill>
                  <a:srgbClr val="2006BA"/>
                </a:solidFill>
              </a:rPr>
              <a:t>&lt;/shape&gt;</a:t>
            </a:r>
            <a:endParaRPr lang="zh-CN" altLang="zh-CN" dirty="0">
              <a:solidFill>
                <a:srgbClr val="2006BA"/>
              </a:solidFill>
            </a:endParaRPr>
          </a:p>
          <a:p>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12181" y="2656935"/>
            <a:ext cx="4381536" cy="3278038"/>
          </a:xfrm>
          <a:prstGeom prst="rect">
            <a:avLst/>
          </a:prstGeom>
          <a:ln w="317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5.1.3  </a:t>
            </a:r>
            <a:r>
              <a:rPr lang="zh-CN" altLang="en-US" dirty="0"/>
              <a:t>九宫格图片</a:t>
            </a:r>
            <a:endParaRPr lang="zh-CN" altLang="en-US" dirty="0"/>
          </a:p>
        </p:txBody>
      </p:sp>
      <p:sp>
        <p:nvSpPr>
          <p:cNvPr id="3" name="内容占位符 2"/>
          <p:cNvSpPr>
            <a:spLocks noGrp="1"/>
          </p:cNvSpPr>
          <p:nvPr>
            <p:ph idx="1"/>
          </p:nvPr>
        </p:nvSpPr>
        <p:spPr/>
        <p:txBody>
          <a:bodyPr/>
          <a:lstStyle/>
          <a:p>
            <a:r>
              <a:rPr lang="zh-CN" altLang="zh-CN" dirty="0"/>
              <a:t>将某张图片设置成视图背景时，如果图片尺寸太小，则系统会自动拉伸图片使之填满背景。</a:t>
            </a:r>
            <a:endParaRPr lang="en-US" altLang="zh-CN" dirty="0"/>
          </a:p>
          <a:p>
            <a:r>
              <a:rPr lang="zh-CN" altLang="zh-CN" dirty="0"/>
              <a:t>可是一旦图片拉得过大，其画面容易变得模糊</a:t>
            </a:r>
            <a:r>
              <a:rPr lang="zh-CN" altLang="en-US" dirty="0"/>
              <a:t>。</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9131" y="3614467"/>
            <a:ext cx="5713738" cy="2772221"/>
          </a:xfrm>
          <a:prstGeom prst="rect">
            <a:avLst/>
          </a:prstGeom>
          <a:ln w="3175">
            <a:solidFill>
              <a:schemeClr val="tx1"/>
            </a:solidFill>
          </a:ln>
        </p:spPr>
      </p:pic>
      <p:sp>
        <p:nvSpPr>
          <p:cNvPr id="4" name="文本框 3"/>
          <p:cNvSpPr txBox="1"/>
          <p:nvPr/>
        </p:nvSpPr>
        <p:spPr>
          <a:xfrm>
            <a:off x="8277860" y="2828925"/>
            <a:ext cx="3479800" cy="368300"/>
          </a:xfrm>
          <a:prstGeom prst="rect">
            <a:avLst/>
          </a:prstGeom>
          <a:noFill/>
        </p:spPr>
        <p:txBody>
          <a:bodyPr wrap="square" rtlCol="0" anchor="t">
            <a:spAutoFit/>
          </a:bodyPr>
          <a:p>
            <a:r>
              <a:rPr lang="zh-CN" altLang="en-US"/>
              <a:t>activity_drawable_nine</a:t>
            </a:r>
            <a:r>
              <a:rPr lang="en-US" altLang="zh-CN"/>
              <a:t>.xml</a:t>
            </a:r>
            <a:endParaRPr lang="en-US" altLang="zh-CN"/>
          </a:p>
        </p:txBody>
      </p:sp>
    </p:spTree>
  </p:cSld>
  <p:clrMapOvr>
    <a:masterClrMapping/>
  </p:clrMapOvr>
</p:sld>
</file>

<file path=ppt/tags/tag1.xml><?xml version="1.0" encoding="utf-8"?>
<p:tagLst xmlns:p="http://schemas.openxmlformats.org/presentationml/2006/main">
  <p:tag name="commondata" val="eyJoZGlkIjoiNWQwNzViN2NmZGM0ZWQzNzZlYTM5MDRlMjA1NTNhNmQifQ=="/>
</p:tagLst>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10325</Words>
  <Application>WPS 演示</Application>
  <PresentationFormat>宽屏</PresentationFormat>
  <Paragraphs>537</Paragraphs>
  <Slides>53</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53</vt:i4>
      </vt:variant>
    </vt:vector>
  </HeadingPairs>
  <TitlesOfParts>
    <vt:vector size="70" baseType="lpstr">
      <vt:lpstr>Arial</vt:lpstr>
      <vt:lpstr>宋体</vt:lpstr>
      <vt:lpstr>Wingdings</vt:lpstr>
      <vt:lpstr>Wingdings 3</vt:lpstr>
      <vt:lpstr>Arial</vt:lpstr>
      <vt:lpstr>-apple-system</vt:lpstr>
      <vt:lpstr>ksdb</vt:lpstr>
      <vt:lpstr>Arial Unicode MS</vt:lpstr>
      <vt:lpstr>幼圆</vt:lpstr>
      <vt:lpstr>Century Gothic</vt:lpstr>
      <vt:lpstr>微软雅黑</vt:lpstr>
      <vt:lpstr>Arial Unicode MS</vt:lpstr>
      <vt:lpstr>等线</vt:lpstr>
      <vt:lpstr>黑体</vt:lpstr>
      <vt:lpstr>Calibri</vt:lpstr>
      <vt:lpstr>Times New Roman</vt:lpstr>
      <vt:lpstr>丝状</vt:lpstr>
      <vt:lpstr>第5章  中级控件</vt:lpstr>
      <vt:lpstr>本章简介</vt:lpstr>
      <vt:lpstr>本章目录</vt:lpstr>
      <vt:lpstr>5.1  图形定制</vt:lpstr>
      <vt:lpstr>5.1.1  图形Drawable</vt:lpstr>
      <vt:lpstr>5.1.2  形状图形</vt:lpstr>
      <vt:lpstr>形状图形的规格定义</vt:lpstr>
      <vt:lpstr>圆角矩形的演示例子</vt:lpstr>
      <vt:lpstr>5.1.3  九宫格图片</vt:lpstr>
      <vt:lpstr>点九图片的实现原理</vt:lpstr>
      <vt:lpstr>九宫格图片的制作窗口</vt:lpstr>
      <vt:lpstr>九宫格图片的四边涵义</vt:lpstr>
      <vt:lpstr>5.1.4  状态列表图形</vt:lpstr>
      <vt:lpstr>状态列表图形的演示效果</vt:lpstr>
      <vt:lpstr>状态类型的取值说明</vt:lpstr>
      <vt:lpstr>5.2  选择按钮</vt:lpstr>
      <vt:lpstr>5.2.1  复选框CheckBox</vt:lpstr>
      <vt:lpstr>CompoundButton的基本用法</vt:lpstr>
      <vt:lpstr>如何使用CheckBox</vt:lpstr>
      <vt:lpstr>复选框的演示效果</vt:lpstr>
      <vt:lpstr>5.2.2  开关按钮Switch</vt:lpstr>
      <vt:lpstr>仿iOS的开关按钮</vt:lpstr>
      <vt:lpstr>山寨后的开关按钮演示效果</vt:lpstr>
      <vt:lpstr>5.2.3  单选按钮RadioButton</vt:lpstr>
      <vt:lpstr>单选组的用法</vt:lpstr>
      <vt:lpstr>单选按钮的演示效果</vt:lpstr>
      <vt:lpstr>5.3  文本输入</vt:lpstr>
      <vt:lpstr>5.3.1  编辑框EditText</vt:lpstr>
      <vt:lpstr>输入类型的取值说明</vt:lpstr>
      <vt:lpstr>自定义编辑框的背景（定义圆角矩形）</vt:lpstr>
      <vt:lpstr>自定义编辑框的背景（定义状态列表）</vt:lpstr>
      <vt:lpstr>PowerPoint 演示文稿</vt:lpstr>
      <vt:lpstr>5.3.2  焦点变更监听器</vt:lpstr>
      <vt:lpstr>判断手机号是否输满11位的代码例子</vt:lpstr>
      <vt:lpstr>监听焦点变更事件的演示效果</vt:lpstr>
      <vt:lpstr>5.3.3  文本变化监听器</vt:lpstr>
      <vt:lpstr>文本变化监听器的用法</vt:lpstr>
      <vt:lpstr>监听文本位数自动关闭软键盘的演示效果</vt:lpstr>
      <vt:lpstr>5.4  对话框</vt:lpstr>
      <vt:lpstr>5.4.1  提醒对话框AlertDialog</vt:lpstr>
      <vt:lpstr>提醒对话框的演示效果</vt:lpstr>
      <vt:lpstr>5.4.2  日期对话框DatePickerDialog</vt:lpstr>
      <vt:lpstr>日期对话框的演示效果</vt:lpstr>
      <vt:lpstr>5.4.3  时间对话框TimePickerDialog</vt:lpstr>
      <vt:lpstr>时间对话框的演示效果</vt:lpstr>
      <vt:lpstr>5.5  实战项目：找回密码</vt:lpstr>
      <vt:lpstr>5.5.1  需求描述</vt:lpstr>
      <vt:lpstr>两种登录方式的区别</vt:lpstr>
      <vt:lpstr>找回密码的功能说明</vt:lpstr>
      <vt:lpstr>5.5.2  界面设计</vt:lpstr>
      <vt:lpstr>找回密码之时的参数传递</vt:lpstr>
      <vt:lpstr>5.5.3  关键代码</vt:lpstr>
      <vt:lpstr>5.6  小结</vt:lpstr>
    </vt:vector>
  </TitlesOfParts>
  <Company>P R 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许立成</cp:lastModifiedBy>
  <cp:revision>111</cp:revision>
  <dcterms:created xsi:type="dcterms:W3CDTF">2020-09-05T11:15:00Z</dcterms:created>
  <dcterms:modified xsi:type="dcterms:W3CDTF">2023-10-12T03:09:32Z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B61C4EAC601643ED8199FF7807B9EBAE_12</vt:lpwstr>
  </property>
  <property fmtid="{D5CDD505-2E9C-101B-9397-08002B2CF9AE}" pid="3" name="KSOProductBuildVer">
    <vt:lpwstr>2052-12.1.0.15712</vt:lpwstr>
  </property>
</Properties>
</file>