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30" r:id="rId3"/>
    <p:sldId id="591" r:id="rId5"/>
    <p:sldId id="531" r:id="rId6"/>
    <p:sldId id="622" r:id="rId7"/>
    <p:sldId id="459" r:id="rId8"/>
    <p:sldId id="610" r:id="rId9"/>
    <p:sldId id="617" r:id="rId10"/>
    <p:sldId id="460" r:id="rId11"/>
    <p:sldId id="461" r:id="rId12"/>
    <p:sldId id="462" r:id="rId13"/>
    <p:sldId id="532" r:id="rId14"/>
    <p:sldId id="463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535" r:id="rId31"/>
    <p:sldId id="536" r:id="rId32"/>
    <p:sldId id="537" r:id="rId33"/>
    <p:sldId id="538" r:id="rId34"/>
    <p:sldId id="539" r:id="rId35"/>
    <p:sldId id="545" r:id="rId36"/>
    <p:sldId id="540" r:id="rId37"/>
    <p:sldId id="541" r:id="rId38"/>
    <p:sldId id="542" r:id="rId39"/>
    <p:sldId id="543" r:id="rId40"/>
    <p:sldId id="544" r:id="rId41"/>
    <p:sldId id="480" r:id="rId42"/>
    <p:sldId id="484" r:id="rId43"/>
    <p:sldId id="485" r:id="rId44"/>
    <p:sldId id="486" r:id="rId45"/>
    <p:sldId id="487" r:id="rId46"/>
    <p:sldId id="488" r:id="rId47"/>
    <p:sldId id="490" r:id="rId48"/>
    <p:sldId id="491" r:id="rId49"/>
    <p:sldId id="492" r:id="rId50"/>
    <p:sldId id="493" r:id="rId51"/>
    <p:sldId id="546" r:id="rId52"/>
    <p:sldId id="494" r:id="rId53"/>
    <p:sldId id="619" r:id="rId54"/>
    <p:sldId id="620" r:id="rId55"/>
    <p:sldId id="621" r:id="rId56"/>
    <p:sldId id="505" r:id="rId57"/>
    <p:sldId id="506" r:id="rId58"/>
    <p:sldId id="507" r:id="rId59"/>
    <p:sldId id="508" r:id="rId60"/>
    <p:sldId id="509" r:id="rId61"/>
    <p:sldId id="510" r:id="rId62"/>
    <p:sldId id="522" r:id="rId63"/>
    <p:sldId id="523" r:id="rId64"/>
    <p:sldId id="524" r:id="rId65"/>
    <p:sldId id="525" r:id="rId66"/>
    <p:sldId id="526" r:id="rId67"/>
    <p:sldId id="573" r:id="rId68"/>
    <p:sldId id="574" r:id="rId69"/>
    <p:sldId id="575" r:id="rId70"/>
    <p:sldId id="576" r:id="rId71"/>
    <p:sldId id="577" r:id="rId72"/>
    <p:sldId id="578" r:id="rId73"/>
    <p:sldId id="579" r:id="rId74"/>
    <p:sldId id="580" r:id="rId75"/>
    <p:sldId id="581" r:id="rId76"/>
    <p:sldId id="582" r:id="rId77"/>
    <p:sldId id="583" r:id="rId78"/>
    <p:sldId id="584" r:id="rId79"/>
    <p:sldId id="585" r:id="rId80"/>
    <p:sldId id="602" r:id="rId81"/>
    <p:sldId id="587" r:id="rId82"/>
    <p:sldId id="592" r:id="rId83"/>
    <p:sldId id="604" r:id="rId84"/>
    <p:sldId id="605" r:id="rId85"/>
    <p:sldId id="607" r:id="rId86"/>
    <p:sldId id="609" r:id="rId87"/>
    <p:sldId id="552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00" autoAdjust="0"/>
    <p:restoredTop sz="92764" autoAdjust="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0" Type="http://schemas.openxmlformats.org/officeDocument/2006/relationships/image" Target="../media/image60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emf"/><Relationship Id="rId13" Type="http://schemas.openxmlformats.org/officeDocument/2006/relationships/image" Target="../media/image109.wmf"/><Relationship Id="rId12" Type="http://schemas.openxmlformats.org/officeDocument/2006/relationships/image" Target="../media/image108.wmf"/><Relationship Id="rId11" Type="http://schemas.openxmlformats.org/officeDocument/2006/relationships/image" Target="../media/image107.wmf"/><Relationship Id="rId10" Type="http://schemas.openxmlformats.org/officeDocument/2006/relationships/image" Target="../media/image106.wmf"/><Relationship Id="rId1" Type="http://schemas.openxmlformats.org/officeDocument/2006/relationships/image" Target="../media/image9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4" Type="http://schemas.openxmlformats.org/officeDocument/2006/relationships/image" Target="../media/image146.wmf"/><Relationship Id="rId13" Type="http://schemas.openxmlformats.org/officeDocument/2006/relationships/image" Target="../media/image145.w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1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5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14:cpLocks xmlns:a14="http://schemas.microsoft.com/office/drawing/2010/main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38597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38598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9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D6B0F5-1616-4EAE-B6CC-0E814C54BB4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82AD-2681-40CA-A20A-77160D3FB59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7235F-E6FF-4F81-98C6-6C9D2CCA7AE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2B52C-CE72-4DDA-8EA9-AAD92499F84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4211" name="Rectangle 2"/>
          <p:cNvSpPr>
            <a14:cpLocks xmlns:a14="http://schemas.microsoft.com/office/drawing/2010/main" noRot="1" noChangeArrowheads="1"/>
          </p:cNvSpPr>
          <p:nvPr>
            <p:ph type="sldImg"/>
          </p:nvPr>
        </p:nvSpPr>
        <p:spPr/>
      </p:sp>
      <p:sp>
        <p:nvSpPr>
          <p:cNvPr id="9421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5236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16EB5-1071-47C8-8682-186812F04892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6260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0C8EC-3C44-401C-AC5F-27DB8E94496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14:cpLocks xmlns:a14="http://schemas.microsoft.com/office/drawing/2010/main"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14:cpLocks xmlns:a14="http://schemas.microsoft.com/office/drawing/2010/main"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14:cpLocks xmlns:a14="http://schemas.microsoft.com/office/drawing/2010/main"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23955" name="Rectangle 19"/>
          <p:cNvSpPr>
            <a14:cpLocks xmlns:a14="http://schemas.microsoft.com/office/drawing/2010/main"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23956" name="Rectangle 20"/>
          <p:cNvSpPr>
            <a14:cpLocks xmlns:a14="http://schemas.microsoft.com/office/drawing/2010/main"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6B71C-1BAA-400C-940F-2A15CBF9DC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4A351-AFD1-4EB5-B847-3797EF8D103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FA9F1-946A-4FDE-949E-7ACA7A8D00D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14:cpLocks xmlns:a14="http://schemas.microsoft.com/office/drawing/2010/main"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2A7C-EB27-4593-99F2-4069626677E9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14:cpLocks xmlns:a14="http://schemas.microsoft.com/office/drawing/2010/main"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7C5C-B02E-4711-A199-FB5E9AD89130}" type="slidenum">
              <a:rPr lang="en-US" altLang="zh-CN"/>
            </a:fld>
            <a:endParaRPr lang="en-US" altLang="zh-CN"/>
          </a:p>
        </p:txBody>
      </p:sp>
      <p:sp>
        <p:nvSpPr>
          <p:cNvPr id="8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14:cpLocks xmlns:a14="http://schemas.microsoft.com/office/drawing/2010/main"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1F3A5-73F2-4821-8C51-4B044C0BD4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4821-EA8F-443E-8193-2810DD81969B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FF3ED-24C6-472E-B0AC-1774243C3E24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5150-4937-46D9-9859-B2835D6F2344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23FD-8428-4993-9685-A49352ABB911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7EC8-2807-4E85-B044-6BAFC30950A4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2902D-BD43-4C07-A188-34C7C99DF610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6B9D0-2E6C-49C4-9FE9-75C70177AC71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A699-B216-42C7-B138-194A8D249688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14:cpLocks xmlns:a14="http://schemas.microsoft.com/office/drawing/2010/main"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2915" name="Rectangle 3"/>
          <p:cNvSpPr>
            <a14:cpLocks xmlns:a14="http://schemas.microsoft.com/office/drawing/2010/main"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6EDDE8A-512D-49B4-BE0A-2CE664438153}" type="slidenum">
              <a:rPr lang="en-US" altLang="zh-CN"/>
            </a:fld>
            <a:endParaRPr lang="en-US" altLang="zh-CN"/>
          </a:p>
        </p:txBody>
      </p:sp>
      <p:grpSp>
        <p:nvGrpSpPr>
          <p:cNvPr id="522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22917" name="Rectangle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22918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22919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422920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422921" name="Rectangle 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422922" name="Rectangle 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422923" name="Rectangle 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22924" name="Rectangle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422925" name="Rectangl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52229" name="Rectangle 14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2230" name="Rectangle 15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22928" name="Rectangle 16"/>
          <p:cNvSpPr>
            <a14:cpLocks xmlns:a14="http://schemas.microsoft.com/office/drawing/2010/main"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2.png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2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7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png"/><Relationship Id="rId11" Type="http://schemas.openxmlformats.org/officeDocument/2006/relationships/image" Target="../media/image12.png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slide" Target="slide24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2.png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2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6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.png"/><Relationship Id="rId13" Type="http://schemas.openxmlformats.org/officeDocument/2006/relationships/image" Target="../media/image12.png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hyperlink" Target="&#31532;&#20108;&#31456;.ppt" TargetMode="External"/><Relationship Id="rId7" Type="http://schemas.openxmlformats.org/officeDocument/2006/relationships/oleObject" Target="../embeddings/oleObject3.bin"/><Relationship Id="rId6" Type="http://schemas.openxmlformats.org/officeDocument/2006/relationships/hyperlink" Target="&#31532;&#20061;&#31456;.ppt" TargetMode="External"/><Relationship Id="rId5" Type="http://schemas.openxmlformats.org/officeDocument/2006/relationships/oleObject" Target="../embeddings/oleObject2.bin"/><Relationship Id="rId4" Type="http://schemas.openxmlformats.org/officeDocument/2006/relationships/hyperlink" Target="&#31532;&#22235;&#31456;.ppt" TargetMode="External"/><Relationship Id="rId34" Type="http://schemas.openxmlformats.org/officeDocument/2006/relationships/vmlDrawing" Target="../drawings/vmlDrawing1.vml"/><Relationship Id="rId33" Type="http://schemas.openxmlformats.org/officeDocument/2006/relationships/slideLayout" Target="../slideLayouts/slideLayout7.xml"/><Relationship Id="rId32" Type="http://schemas.openxmlformats.org/officeDocument/2006/relationships/oleObject" Target="../embeddings/oleObject17.bin"/><Relationship Id="rId31" Type="http://schemas.openxmlformats.org/officeDocument/2006/relationships/hyperlink" Target="&#31532;&#20843;&#31456;.ppt" TargetMode="External"/><Relationship Id="rId30" Type="http://schemas.openxmlformats.org/officeDocument/2006/relationships/oleObject" Target="../embeddings/oleObject16.bin"/><Relationship Id="rId3" Type="http://schemas.openxmlformats.org/officeDocument/2006/relationships/image" Target="../media/image7.wmf"/><Relationship Id="rId29" Type="http://schemas.openxmlformats.org/officeDocument/2006/relationships/hyperlink" Target="&#31532;&#19971;&#31456;.ppt" TargetMode="External"/><Relationship Id="rId28" Type="http://schemas.openxmlformats.org/officeDocument/2006/relationships/oleObject" Target="../embeddings/oleObject15.bin"/><Relationship Id="rId27" Type="http://schemas.openxmlformats.org/officeDocument/2006/relationships/oleObject" Target="../embeddings/oleObject14.bin"/><Relationship Id="rId26" Type="http://schemas.openxmlformats.org/officeDocument/2006/relationships/oleObject" Target="../embeddings/oleObject13.bin"/><Relationship Id="rId25" Type="http://schemas.openxmlformats.org/officeDocument/2006/relationships/oleObject" Target="../embeddings/oleObject12.bin"/><Relationship Id="rId24" Type="http://schemas.openxmlformats.org/officeDocument/2006/relationships/hyperlink" Target="&#38468;&#24405;A.ppt" TargetMode="External"/><Relationship Id="rId23" Type="http://schemas.openxmlformats.org/officeDocument/2006/relationships/oleObject" Target="../embeddings/oleObject11.bin"/><Relationship Id="rId22" Type="http://schemas.openxmlformats.org/officeDocument/2006/relationships/hyperlink" Target="&#31532;&#21313;&#20108;&#31456;.ppt" TargetMode="External"/><Relationship Id="rId21" Type="http://schemas.openxmlformats.org/officeDocument/2006/relationships/oleObject" Target="../embeddings/oleObject10.bin"/><Relationship Id="rId20" Type="http://schemas.openxmlformats.org/officeDocument/2006/relationships/hyperlink" Target="&#31532;&#21313;&#19968;&#31456;.ppt" TargetMode="External"/><Relationship Id="rId2" Type="http://schemas.openxmlformats.org/officeDocument/2006/relationships/oleObject" Target="../embeddings/oleObject1.bin"/><Relationship Id="rId19" Type="http://schemas.openxmlformats.org/officeDocument/2006/relationships/oleObject" Target="../embeddings/oleObject9.bin"/><Relationship Id="rId18" Type="http://schemas.openxmlformats.org/officeDocument/2006/relationships/hyperlink" Target="&#31532;&#21313;&#19977;&#31456;.ppt" TargetMode="External"/><Relationship Id="rId17" Type="http://schemas.openxmlformats.org/officeDocument/2006/relationships/oleObject" Target="../embeddings/oleObject8.bin"/><Relationship Id="rId16" Type="http://schemas.openxmlformats.org/officeDocument/2006/relationships/hyperlink" Target="&#31532;&#21313;&#31456;.ppt" TargetMode="External"/><Relationship Id="rId15" Type="http://schemas.openxmlformats.org/officeDocument/2006/relationships/oleObject" Target="../embeddings/oleObject7.bin"/><Relationship Id="rId14" Type="http://schemas.openxmlformats.org/officeDocument/2006/relationships/hyperlink" Target="&#31532;&#20845;&#31456;.ppt" TargetMode="External"/><Relationship Id="rId13" Type="http://schemas.openxmlformats.org/officeDocument/2006/relationships/oleObject" Target="../embeddings/oleObject6.bin"/><Relationship Id="rId12" Type="http://schemas.openxmlformats.org/officeDocument/2006/relationships/hyperlink" Target="&#31532;&#20116;&#31456;.ppt" TargetMode="External"/><Relationship Id="rId11" Type="http://schemas.openxmlformats.org/officeDocument/2006/relationships/oleObject" Target="../embeddings/oleObject5.bin"/><Relationship Id="rId10" Type="http://schemas.openxmlformats.org/officeDocument/2006/relationships/hyperlink" Target="&#31532;&#19977;&#31456;.ppt" TargetMode="External"/><Relationship Id="rId1" Type="http://schemas.openxmlformats.org/officeDocument/2006/relationships/hyperlink" Target="&#31532;&#19968;&#31456;.pp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44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17.jpeg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.png"/><Relationship Id="rId2" Type="http://schemas.openxmlformats.org/officeDocument/2006/relationships/image" Target="../media/image42.wmf"/><Relationship Id="rId19" Type="http://schemas.openxmlformats.org/officeDocument/2006/relationships/image" Target="../media/image50.wmf"/><Relationship Id="rId18" Type="http://schemas.openxmlformats.org/officeDocument/2006/relationships/oleObject" Target="../embeddings/oleObject53.bin"/><Relationship Id="rId17" Type="http://schemas.openxmlformats.org/officeDocument/2006/relationships/image" Target="../media/image49.wmf"/><Relationship Id="rId16" Type="http://schemas.openxmlformats.org/officeDocument/2006/relationships/oleObject" Target="../embeddings/oleObject52.bin"/><Relationship Id="rId15" Type="http://schemas.openxmlformats.org/officeDocument/2006/relationships/image" Target="../media/image48.wmf"/><Relationship Id="rId14" Type="http://schemas.openxmlformats.org/officeDocument/2006/relationships/oleObject" Target="../embeddings/oleObject51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50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49.bin"/><Relationship Id="rId1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5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.png"/><Relationship Id="rId21" Type="http://schemas.openxmlformats.org/officeDocument/2006/relationships/image" Target="../media/image60.wmf"/><Relationship Id="rId20" Type="http://schemas.openxmlformats.org/officeDocument/2006/relationships/oleObject" Target="../embeddings/oleObject63.bin"/><Relationship Id="rId2" Type="http://schemas.openxmlformats.org/officeDocument/2006/relationships/image" Target="../media/image51.wmf"/><Relationship Id="rId19" Type="http://schemas.openxmlformats.org/officeDocument/2006/relationships/image" Target="../media/image59.wmf"/><Relationship Id="rId18" Type="http://schemas.openxmlformats.org/officeDocument/2006/relationships/oleObject" Target="../embeddings/oleObject62.bin"/><Relationship Id="rId17" Type="http://schemas.openxmlformats.org/officeDocument/2006/relationships/image" Target="../media/image58.w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57.w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59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58.bin"/><Relationship Id="rId1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4.png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2.png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70.wmf"/><Relationship Id="rId1" Type="http://schemas.openxmlformats.org/officeDocument/2006/relationships/oleObject" Target="../embeddings/oleObject72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73.wmf"/><Relationship Id="rId6" Type="http://schemas.openxmlformats.org/officeDocument/2006/relationships/oleObject" Target="../embeddings/oleObject75.bin"/><Relationship Id="rId5" Type="http://schemas.openxmlformats.org/officeDocument/2006/relationships/image" Target="../media/image17.jpeg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7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4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6.bin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2.png"/><Relationship Id="rId3" Type="http://schemas.openxmlformats.org/officeDocument/2006/relationships/image" Target="../media/image17.jpeg"/><Relationship Id="rId2" Type="http://schemas.openxmlformats.org/officeDocument/2006/relationships/image" Target="../media/image80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oleObject" Target="../embeddings/oleObject90.bin"/><Relationship Id="rId7" Type="http://schemas.openxmlformats.org/officeDocument/2006/relationships/image" Target="../media/image12.png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5.wmf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9.wmf"/><Relationship Id="rId10" Type="http://schemas.openxmlformats.org/officeDocument/2006/relationships/oleObject" Target="../embeddings/oleObject91.bin"/><Relationship Id="rId1" Type="http://schemas.openxmlformats.org/officeDocument/2006/relationships/oleObject" Target="../embeddings/oleObject87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0.wmf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96.wmf"/><Relationship Id="rId14" Type="http://schemas.openxmlformats.org/officeDocument/2006/relationships/oleObject" Target="../embeddings/oleObject98.bin"/><Relationship Id="rId13" Type="http://schemas.openxmlformats.org/officeDocument/2006/relationships/image" Target="../media/image95.wmf"/><Relationship Id="rId12" Type="http://schemas.openxmlformats.org/officeDocument/2006/relationships/oleObject" Target="../embeddings/oleObject97.bin"/><Relationship Id="rId11" Type="http://schemas.openxmlformats.org/officeDocument/2006/relationships/image" Target="../media/image12.png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2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8.emf"/><Relationship Id="rId3" Type="http://schemas.openxmlformats.org/officeDocument/2006/relationships/oleObject" Target="../embeddings/oleObject100.bin"/><Relationship Id="rId29" Type="http://schemas.openxmlformats.org/officeDocument/2006/relationships/vmlDrawing" Target="../drawings/vmlDrawing23.vml"/><Relationship Id="rId28" Type="http://schemas.openxmlformats.org/officeDocument/2006/relationships/slideLayout" Target="../slideLayouts/slideLayout7.xml"/><Relationship Id="rId27" Type="http://schemas.openxmlformats.org/officeDocument/2006/relationships/slide" Target="slide4.xml"/><Relationship Id="rId26" Type="http://schemas.openxmlformats.org/officeDocument/2006/relationships/image" Target="../media/image109.wmf"/><Relationship Id="rId25" Type="http://schemas.openxmlformats.org/officeDocument/2006/relationships/oleObject" Target="../embeddings/oleObject111.bin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106.wmf"/><Relationship Id="rId2" Type="http://schemas.openxmlformats.org/officeDocument/2006/relationships/image" Target="../media/image97.e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39.xml"/><Relationship Id="rId8" Type="http://schemas.openxmlformats.org/officeDocument/2006/relationships/slide" Target="slide54.xml"/><Relationship Id="rId7" Type="http://schemas.openxmlformats.org/officeDocument/2006/relationships/slide" Target="slide24.xml"/><Relationship Id="rId6" Type="http://schemas.openxmlformats.org/officeDocument/2006/relationships/slide" Target="slide45.xml"/><Relationship Id="rId5" Type="http://schemas.openxmlformats.org/officeDocument/2006/relationships/slide" Target="slide13.xml"/><Relationship Id="rId4" Type="http://schemas.openxmlformats.org/officeDocument/2006/relationships/slide" Target="slide4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slide" Target="slide8.xml"/><Relationship Id="rId10" Type="http://schemas.openxmlformats.org/officeDocument/2006/relationships/image" Target="../media/image10.png"/><Relationship Id="rId1" Type="http://schemas.openxmlformats.org/officeDocument/2006/relationships/slide" Target="slide9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12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.png"/><Relationship Id="rId3" Type="http://schemas.openxmlformats.org/officeDocument/2006/relationships/image" Target="../media/image17.jpeg"/><Relationship Id="rId2" Type="http://schemas.openxmlformats.org/officeDocument/2006/relationships/image" Target="../media/image111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3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oleObject" Target="../embeddings/oleObject121.bin"/><Relationship Id="rId7" Type="http://schemas.openxmlformats.org/officeDocument/2006/relationships/image" Target="../media/image118.wmf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9.bin"/><Relationship Id="rId3" Type="http://schemas.openxmlformats.org/officeDocument/2006/relationships/image" Target="../media/image116.wmf"/><Relationship Id="rId2" Type="http://schemas.openxmlformats.org/officeDocument/2006/relationships/oleObject" Target="../embeddings/oleObject118.bin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9.wmf"/><Relationship Id="rId1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26.bin"/><Relationship Id="rId7" Type="http://schemas.openxmlformats.org/officeDocument/2006/relationships/image" Target="../media/image12.png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20.wmf"/><Relationship Id="rId11" Type="http://schemas.openxmlformats.org/officeDocument/2006/relationships/vmlDrawing" Target="../drawings/vmlDrawing2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7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24.wmf"/><Relationship Id="rId2" Type="http://schemas.openxmlformats.org/officeDocument/2006/relationships/oleObject" Target="../embeddings/oleObject127.bin"/><Relationship Id="rId1" Type="http://schemas.openxmlformats.org/officeDocument/2006/relationships/image" Target="../media/image17.jpe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28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7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1" Type="http://schemas.openxmlformats.org/officeDocument/2006/relationships/oleObject" Target="../embeddings/oleObject130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3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oleObject" Target="../embeddings/oleObject139.bin"/><Relationship Id="rId7" Type="http://schemas.openxmlformats.org/officeDocument/2006/relationships/image" Target="../media/image135.wmf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2.png"/><Relationship Id="rId4" Type="http://schemas.openxmlformats.org/officeDocument/2006/relationships/image" Target="../media/image134.wmf"/><Relationship Id="rId32" Type="http://schemas.openxmlformats.org/officeDocument/2006/relationships/vmlDrawing" Target="../drawings/vmlDrawing32.vml"/><Relationship Id="rId31" Type="http://schemas.openxmlformats.org/officeDocument/2006/relationships/slideLayout" Target="../slideLayouts/slideLayout7.xml"/><Relationship Id="rId30" Type="http://schemas.openxmlformats.org/officeDocument/2006/relationships/oleObject" Target="../embeddings/oleObject150.bin"/><Relationship Id="rId3" Type="http://schemas.openxmlformats.org/officeDocument/2006/relationships/oleObject" Target="../embeddings/oleObject137.bin"/><Relationship Id="rId29" Type="http://schemas.openxmlformats.org/officeDocument/2006/relationships/image" Target="../media/image146.wmf"/><Relationship Id="rId28" Type="http://schemas.openxmlformats.org/officeDocument/2006/relationships/oleObject" Target="../embeddings/oleObject149.bin"/><Relationship Id="rId27" Type="http://schemas.openxmlformats.org/officeDocument/2006/relationships/image" Target="../media/image145.wmf"/><Relationship Id="rId26" Type="http://schemas.openxmlformats.org/officeDocument/2006/relationships/oleObject" Target="../embeddings/oleObject148.bin"/><Relationship Id="rId25" Type="http://schemas.openxmlformats.org/officeDocument/2006/relationships/image" Target="../media/image144.wmf"/><Relationship Id="rId24" Type="http://schemas.openxmlformats.org/officeDocument/2006/relationships/oleObject" Target="../embeddings/oleObject147.bin"/><Relationship Id="rId23" Type="http://schemas.openxmlformats.org/officeDocument/2006/relationships/image" Target="../media/image143.wmf"/><Relationship Id="rId22" Type="http://schemas.openxmlformats.org/officeDocument/2006/relationships/oleObject" Target="../embeddings/oleObject146.bin"/><Relationship Id="rId21" Type="http://schemas.openxmlformats.org/officeDocument/2006/relationships/image" Target="../media/image142.wmf"/><Relationship Id="rId20" Type="http://schemas.openxmlformats.org/officeDocument/2006/relationships/oleObject" Target="../embeddings/oleObject145.bin"/><Relationship Id="rId2" Type="http://schemas.openxmlformats.org/officeDocument/2006/relationships/image" Target="../media/image133.wmf"/><Relationship Id="rId19" Type="http://schemas.openxmlformats.org/officeDocument/2006/relationships/image" Target="../media/image141.wmf"/><Relationship Id="rId18" Type="http://schemas.openxmlformats.org/officeDocument/2006/relationships/oleObject" Target="../embeddings/oleObject144.bin"/><Relationship Id="rId17" Type="http://schemas.openxmlformats.org/officeDocument/2006/relationships/image" Target="../media/image140.wmf"/><Relationship Id="rId16" Type="http://schemas.openxmlformats.org/officeDocument/2006/relationships/oleObject" Target="../embeddings/oleObject143.bin"/><Relationship Id="rId15" Type="http://schemas.openxmlformats.org/officeDocument/2006/relationships/image" Target="../media/image139.wmf"/><Relationship Id="rId14" Type="http://schemas.openxmlformats.org/officeDocument/2006/relationships/oleObject" Target="../embeddings/oleObject142.bin"/><Relationship Id="rId13" Type="http://schemas.openxmlformats.org/officeDocument/2006/relationships/image" Target="../media/image138.wmf"/><Relationship Id="rId12" Type="http://schemas.openxmlformats.org/officeDocument/2006/relationships/oleObject" Target="../embeddings/oleObject141.bin"/><Relationship Id="rId11" Type="http://schemas.openxmlformats.org/officeDocument/2006/relationships/image" Target="../media/image137.wmf"/><Relationship Id="rId10" Type="http://schemas.openxmlformats.org/officeDocument/2006/relationships/oleObject" Target="../embeddings/oleObject140.bin"/><Relationship Id="rId1" Type="http://schemas.openxmlformats.org/officeDocument/2006/relationships/oleObject" Target="../embeddings/oleObject136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51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oleObject" Target="../embeddings/oleObject156.bin"/><Relationship Id="rId7" Type="http://schemas.openxmlformats.org/officeDocument/2006/relationships/image" Target="../media/image12.png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49.wmf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3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4.wmf"/><Relationship Id="rId12" Type="http://schemas.openxmlformats.org/officeDocument/2006/relationships/oleObject" Target="../embeddings/oleObject158.bin"/><Relationship Id="rId11" Type="http://schemas.openxmlformats.org/officeDocument/2006/relationships/image" Target="../media/image153.wmf"/><Relationship Id="rId10" Type="http://schemas.openxmlformats.org/officeDocument/2006/relationships/oleObject" Target="../embeddings/oleObject157.bin"/><Relationship Id="rId1" Type="http://schemas.openxmlformats.org/officeDocument/2006/relationships/oleObject" Target="../embeddings/oleObject153.bin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9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2.bin"/><Relationship Id="rId20" Type="http://schemas.openxmlformats.org/officeDocument/2006/relationships/notesSlide" Target="../notesSlides/notesSlide4.xml"/><Relationship Id="rId2" Type="http://schemas.openxmlformats.org/officeDocument/2006/relationships/image" Target="../media/image157.wmf"/><Relationship Id="rId19" Type="http://schemas.openxmlformats.org/officeDocument/2006/relationships/vmlDrawing" Target="../drawings/vmlDrawing3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2.png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68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61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169.bin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17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68.wmf"/><Relationship Id="rId1" Type="http://schemas.openxmlformats.org/officeDocument/2006/relationships/oleObject" Target="../embeddings/oleObject17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75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jpeg"/><Relationship Id="rId7" Type="http://schemas.openxmlformats.org/officeDocument/2006/relationships/image" Target="../media/image174.wmf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77.bin"/><Relationship Id="rId3" Type="http://schemas.openxmlformats.org/officeDocument/2006/relationships/image" Target="../media/image19.png"/><Relationship Id="rId2" Type="http://schemas.openxmlformats.org/officeDocument/2006/relationships/image" Target="../media/image172.wmf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76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79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78.wmf"/><Relationship Id="rId1" Type="http://schemas.openxmlformats.org/officeDocument/2006/relationships/oleObject" Target="../embeddings/oleObject182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80.wmf"/><Relationship Id="rId14" Type="http://schemas.openxmlformats.org/officeDocument/2006/relationships/vmlDrawing" Target="../drawings/vmlDrawing4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5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184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86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90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1.wmf"/><Relationship Id="rId1" Type="http://schemas.openxmlformats.org/officeDocument/2006/relationships/oleObject" Target="../embeddings/oleObject19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197.bin"/><Relationship Id="rId2" Type="http://schemas.openxmlformats.org/officeDocument/2006/relationships/image" Target="../media/image192.wmf"/><Relationship Id="rId14" Type="http://schemas.openxmlformats.org/officeDocument/2006/relationships/vmlDrawing" Target="../drawings/vmlDrawing4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196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oleObject" Target="../embeddings/oleObject205.bin"/><Relationship Id="rId7" Type="http://schemas.openxmlformats.org/officeDocument/2006/relationships/image" Target="../media/image17.jpeg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98.wmf"/><Relationship Id="rId15" Type="http://schemas.openxmlformats.org/officeDocument/2006/relationships/vmlDrawing" Target="../drawings/vmlDrawing4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01.wmf"/><Relationship Id="rId12" Type="http://schemas.openxmlformats.org/officeDocument/2006/relationships/oleObject" Target="../embeddings/oleObject207.bin"/><Relationship Id="rId11" Type="http://schemas.openxmlformats.org/officeDocument/2006/relationships/image" Target="../media/image196.wmf"/><Relationship Id="rId10" Type="http://schemas.openxmlformats.org/officeDocument/2006/relationships/oleObject" Target="../embeddings/oleObject206.bin"/><Relationship Id="rId1" Type="http://schemas.openxmlformats.org/officeDocument/2006/relationships/oleObject" Target="../embeddings/oleObject202.bin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208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3.wmf"/><Relationship Id="rId1" Type="http://schemas.openxmlformats.org/officeDocument/2006/relationships/oleObject" Target="../embeddings/oleObject209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000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612775" y="549275"/>
            <a:ext cx="417671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 descr="111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314325"/>
            <a:ext cx="431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111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14325"/>
            <a:ext cx="4333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1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975" y="2133600"/>
            <a:ext cx="12684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 descr="2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6825" y="2060575"/>
            <a:ext cx="12684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8" descr="2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1413" y="3716338"/>
            <a:ext cx="3671887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11413" y="3910013"/>
            <a:ext cx="6300787" cy="1031875"/>
          </a:xfrm>
          <a:prstGeom prst="rect">
            <a:avLst/>
          </a:prstGeom>
          <a:solidFill>
            <a:srgbClr val="FF66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" charset="2"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反映实际电路部件的主要电磁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0" hangingPunct="0">
              <a:spcBef>
                <a:spcPct val="20000"/>
              </a:spcBef>
              <a:buClr>
                <a:srgbClr val="FFFF00"/>
              </a:buClr>
              <a:buFont typeface="Wingdings" charset="2"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性质的理想电路元件及其组合。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3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4067175" y="2278063"/>
            <a:ext cx="533400" cy="144462"/>
          </a:xfrm>
          <a:prstGeom prst="rightArrow">
            <a:avLst>
              <a:gd name="adj1" fmla="val 50000"/>
              <a:gd name="adj2" fmla="val 92308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549275"/>
            <a:ext cx="52562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电路模型</a:t>
            </a:r>
            <a:endParaRPr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085" name="Line 5"/>
          <p:cNvSpPr>
            <a14:cpLocks xmlns:a14="http://schemas.microsoft.com/office/drawing/2010/main" noChangeShapeType="1"/>
          </p:cNvSpPr>
          <p:nvPr/>
        </p:nvSpPr>
        <p:spPr bwMode="auto">
          <a:xfrm>
            <a:off x="5508625" y="1485900"/>
            <a:ext cx="0" cy="122396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6" name="Line 6"/>
          <p:cNvSpPr>
            <a14:cpLocks xmlns:a14="http://schemas.microsoft.com/office/drawing/2010/main" noChangeShapeType="1"/>
          </p:cNvSpPr>
          <p:nvPr/>
        </p:nvSpPr>
        <p:spPr bwMode="auto">
          <a:xfrm>
            <a:off x="7524750" y="1485900"/>
            <a:ext cx="0" cy="5048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7" name="Line 7"/>
          <p:cNvSpPr>
            <a14:cpLocks xmlns:a14="http://schemas.microsoft.com/office/drawing/2010/main" noChangeShapeType="1"/>
          </p:cNvSpPr>
          <p:nvPr/>
        </p:nvSpPr>
        <p:spPr bwMode="auto">
          <a:xfrm>
            <a:off x="7524750" y="2565400"/>
            <a:ext cx="0" cy="7207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8" name="Line 8"/>
          <p:cNvSpPr>
            <a14:cpLocks xmlns:a14="http://schemas.microsoft.com/office/drawing/2010/main" noChangeShapeType="1"/>
          </p:cNvSpPr>
          <p:nvPr/>
        </p:nvSpPr>
        <p:spPr bwMode="auto">
          <a:xfrm>
            <a:off x="5508625" y="2854325"/>
            <a:ext cx="0" cy="431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9" name="Line 9"/>
          <p:cNvSpPr>
            <a14:cpLocks xmlns:a14="http://schemas.microsoft.com/office/drawing/2010/main" noChangeShapeType="1"/>
          </p:cNvSpPr>
          <p:nvPr/>
        </p:nvSpPr>
        <p:spPr bwMode="auto">
          <a:xfrm>
            <a:off x="5508625" y="3286125"/>
            <a:ext cx="2016125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0" name="Line 10"/>
          <p:cNvSpPr>
            <a14:cpLocks xmlns:a14="http://schemas.microsoft.com/office/drawing/2010/main" noChangeShapeType="1"/>
          </p:cNvSpPr>
          <p:nvPr/>
        </p:nvSpPr>
        <p:spPr bwMode="auto">
          <a:xfrm>
            <a:off x="5508625" y="2565400"/>
            <a:ext cx="0" cy="14446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402263" y="1846263"/>
            <a:ext cx="682625" cy="574675"/>
            <a:chOff x="3379" y="1344"/>
            <a:chExt cx="430" cy="362"/>
          </a:xfrm>
        </p:grpSpPr>
        <p:sp>
          <p:nvSpPr>
            <p:cNvPr id="2113" name="Rectangle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79" y="1344"/>
              <a:ext cx="136" cy="36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3" name="Object 13"/>
            <p:cNvGraphicFramePr>
              <a:graphicFrameLocks noChangeAspect="1"/>
            </p:cNvGraphicFramePr>
            <p:nvPr/>
          </p:nvGraphicFramePr>
          <p:xfrm>
            <a:off x="3560" y="1344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60" y="1344"/>
                          <a:ext cx="249" cy="2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 bwMode="auto">
          <a:xfrm>
            <a:off x="7451725" y="1990725"/>
            <a:ext cx="700088" cy="574675"/>
            <a:chOff x="4694" y="1344"/>
            <a:chExt cx="441" cy="362"/>
          </a:xfrm>
        </p:grpSpPr>
        <p:sp>
          <p:nvSpPr>
            <p:cNvPr id="2112" name="Rectangle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94" y="1344"/>
              <a:ext cx="136" cy="36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" name="Object 16"/>
            <p:cNvGraphicFramePr>
              <a:graphicFrameLocks noChangeAspect="1"/>
            </p:cNvGraphicFramePr>
            <p:nvPr/>
          </p:nvGraphicFramePr>
          <p:xfrm>
            <a:off x="4867" y="1344"/>
            <a:ext cx="26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67" y="1344"/>
                          <a:ext cx="268" cy="2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5148263" y="2638425"/>
            <a:ext cx="1130300" cy="455613"/>
            <a:chOff x="3243" y="1752"/>
            <a:chExt cx="712" cy="287"/>
          </a:xfrm>
        </p:grpSpPr>
        <p:sp>
          <p:nvSpPr>
            <p:cNvPr id="2110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1888"/>
              <a:ext cx="22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1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43" y="1797"/>
              <a:ext cx="4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" name="Object 20"/>
            <p:cNvGraphicFramePr>
              <a:graphicFrameLocks noChangeAspect="1"/>
            </p:cNvGraphicFramePr>
            <p:nvPr/>
          </p:nvGraphicFramePr>
          <p:xfrm>
            <a:off x="3687" y="1752"/>
            <a:ext cx="26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87" y="1752"/>
                          <a:ext cx="268" cy="2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 bwMode="auto">
          <a:xfrm>
            <a:off x="539750" y="1054100"/>
            <a:ext cx="3438525" cy="3224213"/>
            <a:chOff x="249" y="754"/>
            <a:chExt cx="2166" cy="2031"/>
          </a:xfrm>
        </p:grpSpPr>
        <p:grpSp>
          <p:nvGrpSpPr>
            <p:cNvPr id="2089" name="Group 22"/>
            <p:cNvGrpSpPr/>
            <p:nvPr/>
          </p:nvGrpSpPr>
          <p:grpSpPr bwMode="auto">
            <a:xfrm>
              <a:off x="1215" y="1042"/>
              <a:ext cx="336" cy="239"/>
              <a:chOff x="1344" y="1884"/>
              <a:chExt cx="336" cy="239"/>
            </a:xfrm>
          </p:grpSpPr>
          <p:graphicFrame>
            <p:nvGraphicFramePr>
              <p:cNvPr id="2050" name="Object 23"/>
              <p:cNvGraphicFramePr>
                <a:graphicFrameLocks noChangeAspect="1"/>
              </p:cNvGraphicFramePr>
              <p:nvPr/>
            </p:nvGraphicFramePr>
            <p:xfrm>
              <a:off x="1344" y="1884"/>
              <a:ext cx="336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VISIO" r:id="rId7" imgW="0" imgH="0" progId="Visio.Drawing.4">
                      <p:embed/>
                    </p:oleObj>
                  </mc:Choice>
                  <mc:Fallback>
                    <p:oleObj name="VISIO" r:id="rId7" imgW="0" imgH="0" progId="Visio.Drawing.4">
                      <p:embed/>
                      <p:pic>
                        <p:nvPicPr>
                          <p:cNvPr id="0" name="Object 2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44" y="1884"/>
                            <a:ext cx="336" cy="2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9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1440" y="2016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90" name="Group 25"/>
            <p:cNvGrpSpPr/>
            <p:nvPr/>
          </p:nvGrpSpPr>
          <p:grpSpPr bwMode="auto">
            <a:xfrm>
              <a:off x="687" y="1425"/>
              <a:ext cx="288" cy="480"/>
              <a:chOff x="864" y="2555"/>
              <a:chExt cx="288" cy="480"/>
            </a:xfrm>
          </p:grpSpPr>
          <p:sp>
            <p:nvSpPr>
              <p:cNvPr id="2107" name="AutoShape 2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64" y="2555"/>
                <a:ext cx="288" cy="480"/>
              </a:xfrm>
              <a:prstGeom prst="can">
                <a:avLst>
                  <a:gd name="adj" fmla="val 41667"/>
                </a:avLst>
              </a:prstGeom>
              <a:solidFill>
                <a:srgbClr val="00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AutoShape 2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960" y="2555"/>
                <a:ext cx="96" cy="85"/>
              </a:xfrm>
              <a:prstGeom prst="can">
                <a:avLst>
                  <a:gd name="adj" fmla="val 45690"/>
                </a:avLst>
              </a:prstGeom>
              <a:solidFill>
                <a:srgbClr val="00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1" name="Freeform 28"/>
            <p:cNvSpPr/>
            <p:nvPr/>
          </p:nvSpPr>
          <p:spPr bwMode="auto">
            <a:xfrm>
              <a:off x="831" y="1174"/>
              <a:ext cx="432" cy="240"/>
            </a:xfrm>
            <a:custGeom>
              <a:avLst/>
              <a:gdLst>
                <a:gd name="T0" fmla="*/ 0 w 432"/>
                <a:gd name="T1" fmla="*/ 240 h 240"/>
                <a:gd name="T2" fmla="*/ 0 w 432"/>
                <a:gd name="T3" fmla="*/ 0 h 240"/>
                <a:gd name="T4" fmla="*/ 432 w 432"/>
                <a:gd name="T5" fmla="*/ 0 h 240"/>
                <a:gd name="T6" fmla="*/ 0 60000 65536"/>
                <a:gd name="T7" fmla="*/ 0 60000 65536"/>
                <a:gd name="T8" fmla="*/ 0 60000 65536"/>
                <a:gd name="T9" fmla="*/ 0 w 432"/>
                <a:gd name="T10" fmla="*/ 0 h 240"/>
                <a:gd name="T11" fmla="*/ 432 w 4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240">
                  <a:moveTo>
                    <a:pt x="0" y="240"/>
                  </a:move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Freeform 29"/>
            <p:cNvSpPr/>
            <p:nvPr/>
          </p:nvSpPr>
          <p:spPr bwMode="auto">
            <a:xfrm>
              <a:off x="1503" y="1174"/>
              <a:ext cx="576" cy="624"/>
            </a:xfrm>
            <a:custGeom>
              <a:avLst/>
              <a:gdLst>
                <a:gd name="T0" fmla="*/ 0 w 528"/>
                <a:gd name="T1" fmla="*/ 0 h 624"/>
                <a:gd name="T2" fmla="*/ 545 w 528"/>
                <a:gd name="T3" fmla="*/ 0 h 624"/>
                <a:gd name="T4" fmla="*/ 545 w 528"/>
                <a:gd name="T5" fmla="*/ 624 h 624"/>
                <a:gd name="T6" fmla="*/ 1498 w 528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624"/>
                <a:gd name="T14" fmla="*/ 528 w 528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624">
                  <a:moveTo>
                    <a:pt x="0" y="0"/>
                  </a:moveTo>
                  <a:lnTo>
                    <a:pt x="192" y="0"/>
                  </a:lnTo>
                  <a:lnTo>
                    <a:pt x="192" y="624"/>
                  </a:lnTo>
                  <a:lnTo>
                    <a:pt x="528" y="62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Freeform 30"/>
            <p:cNvSpPr/>
            <p:nvPr/>
          </p:nvSpPr>
          <p:spPr bwMode="auto">
            <a:xfrm>
              <a:off x="839" y="1842"/>
              <a:ext cx="1248" cy="240"/>
            </a:xfrm>
            <a:custGeom>
              <a:avLst/>
              <a:gdLst>
                <a:gd name="T0" fmla="*/ 1248 w 1248"/>
                <a:gd name="T1" fmla="*/ 0 h 240"/>
                <a:gd name="T2" fmla="*/ 1248 w 1248"/>
                <a:gd name="T3" fmla="*/ 240 h 240"/>
                <a:gd name="T4" fmla="*/ 0 w 1248"/>
                <a:gd name="T5" fmla="*/ 240 h 240"/>
                <a:gd name="T6" fmla="*/ 0 w 1248"/>
                <a:gd name="T7" fmla="*/ 48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240"/>
                <a:gd name="T14" fmla="*/ 1248 w 124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240">
                  <a:moveTo>
                    <a:pt x="1248" y="0"/>
                  </a:moveTo>
                  <a:lnTo>
                    <a:pt x="1248" y="240"/>
                  </a:lnTo>
                  <a:lnTo>
                    <a:pt x="0" y="240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94" name="Group 31"/>
            <p:cNvGrpSpPr/>
            <p:nvPr/>
          </p:nvGrpSpPr>
          <p:grpSpPr bwMode="auto">
            <a:xfrm>
              <a:off x="1854" y="1335"/>
              <a:ext cx="471" cy="256"/>
              <a:chOff x="2031" y="2465"/>
              <a:chExt cx="471" cy="256"/>
            </a:xfrm>
          </p:grpSpPr>
          <p:sp>
            <p:nvSpPr>
              <p:cNvPr id="2100" name="Freeform 32"/>
              <p:cNvSpPr/>
              <p:nvPr/>
            </p:nvSpPr>
            <p:spPr bwMode="auto">
              <a:xfrm>
                <a:off x="2031" y="2708"/>
                <a:ext cx="86" cy="9"/>
              </a:xfrm>
              <a:custGeom>
                <a:avLst/>
                <a:gdLst>
                  <a:gd name="T0" fmla="*/ 86 w 86"/>
                  <a:gd name="T1" fmla="*/ 9 h 9"/>
                  <a:gd name="T2" fmla="*/ 0 w 86"/>
                  <a:gd name="T3" fmla="*/ 0 h 9"/>
                  <a:gd name="T4" fmla="*/ 0 60000 65536"/>
                  <a:gd name="T5" fmla="*/ 0 60000 65536"/>
                  <a:gd name="T6" fmla="*/ 0 w 86"/>
                  <a:gd name="T7" fmla="*/ 0 h 9"/>
                  <a:gd name="T8" fmla="*/ 86 w 86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6" h="9">
                    <a:moveTo>
                      <a:pt x="86" y="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Freeform 33"/>
              <p:cNvSpPr/>
              <p:nvPr/>
            </p:nvSpPr>
            <p:spPr bwMode="auto">
              <a:xfrm>
                <a:off x="2258" y="2465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6 h 66"/>
                  <a:gd name="T4" fmla="*/ 0 60000 65536"/>
                  <a:gd name="T5" fmla="*/ 0 60000 65536"/>
                  <a:gd name="T6" fmla="*/ 0 w 1"/>
                  <a:gd name="T7" fmla="*/ 0 h 66"/>
                  <a:gd name="T8" fmla="*/ 1 w 1"/>
                  <a:gd name="T9" fmla="*/ 66 h 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66">
                    <a:moveTo>
                      <a:pt x="0" y="0"/>
                    </a:moveTo>
                    <a:lnTo>
                      <a:pt x="0" y="66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3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-68746">
                <a:off x="2112" y="2496"/>
                <a:ext cx="48" cy="5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3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-708147">
                <a:off x="2064" y="2592"/>
                <a:ext cx="48" cy="3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3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2352" y="2496"/>
                <a:ext cx="29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3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823120" flipH="1">
                <a:off x="2400" y="2581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Freeform 38"/>
              <p:cNvSpPr/>
              <p:nvPr/>
            </p:nvSpPr>
            <p:spPr bwMode="auto">
              <a:xfrm>
                <a:off x="2439" y="2703"/>
                <a:ext cx="63" cy="18"/>
              </a:xfrm>
              <a:custGeom>
                <a:avLst/>
                <a:gdLst>
                  <a:gd name="T0" fmla="*/ 63 w 63"/>
                  <a:gd name="T1" fmla="*/ 0 h 18"/>
                  <a:gd name="T2" fmla="*/ 0 w 63"/>
                  <a:gd name="T3" fmla="*/ 18 h 18"/>
                  <a:gd name="T4" fmla="*/ 0 60000 65536"/>
                  <a:gd name="T5" fmla="*/ 0 60000 65536"/>
                  <a:gd name="T6" fmla="*/ 0 w 63"/>
                  <a:gd name="T7" fmla="*/ 0 h 18"/>
                  <a:gd name="T8" fmla="*/ 63 w 63"/>
                  <a:gd name="T9" fmla="*/ 18 h 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18">
                    <a:moveTo>
                      <a:pt x="63" y="0"/>
                    </a:moveTo>
                    <a:lnTo>
                      <a:pt x="0" y="18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5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1796"/>
              <a:ext cx="1361" cy="98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导线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实际电路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ctr" eaLnBrk="0" hangingPunct="0">
                <a:spcBef>
                  <a:spcPct val="50000"/>
                </a:spcBef>
              </a:pP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2096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9" y="1344"/>
              <a:ext cx="346" cy="63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vert="eaVert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电池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2097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75" y="754"/>
              <a:ext cx="720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开关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2098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10" y="1047"/>
              <a:ext cx="705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CC"/>
                  </a:solidFill>
                  <a:latin typeface="Times New Roman" pitchFamily="18" charset="0"/>
                </a:rPr>
                <a:t>灯泡</a:t>
              </a:r>
              <a:endParaRPr kumimoji="1" lang="zh-CN" altLang="en-US" sz="2400" b="1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sp>
          <p:nvSpPr>
            <p:cNvPr id="2099" name="Litebulb"/>
            <p:cNvSpPr>
              <a14:cpLocks xmlns:a14="http://schemas.microsoft.com/office/drawing/2010/main" noEditPoints="1" noChangeArrowheads="1"/>
            </p:cNvSpPr>
            <p:nvPr/>
          </p:nvSpPr>
          <p:spPr bwMode="auto">
            <a:xfrm>
              <a:off x="1927" y="1434"/>
              <a:ext cx="272" cy="4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74 w 21600"/>
                <a:gd name="T13" fmla="*/ 2171 h 21600"/>
                <a:gd name="T14" fmla="*/ 18265 w 21600"/>
                <a:gd name="T15" fmla="*/ 92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24" name="AutoShape 44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5795963" y="3213100"/>
            <a:ext cx="1800225" cy="576263"/>
          </a:xfrm>
          <a:prstGeom prst="wedgeRectCallout">
            <a:avLst>
              <a:gd name="adj1" fmla="val -56065"/>
              <a:gd name="adj2" fmla="val -6750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 w="9525" algn="ctr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电路模型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68" name="AutoShape 45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1775" y="4222750"/>
            <a:ext cx="576263" cy="142875"/>
          </a:xfrm>
          <a:prstGeom prst="rightArrow">
            <a:avLst>
              <a:gd name="adj1" fmla="val 50000"/>
              <a:gd name="adj2" fmla="val 100833"/>
            </a:avLst>
          </a:prstGeom>
          <a:noFill/>
          <a:ln w="12700" algn="ctr">
            <a:noFill/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126" name="AutoShape 46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1775" y="4149725"/>
            <a:ext cx="533400" cy="144463"/>
          </a:xfrm>
          <a:prstGeom prst="rightArrow">
            <a:avLst>
              <a:gd name="adj1" fmla="val 50000"/>
              <a:gd name="adj2" fmla="val 92307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7" name="Text Box 4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925" y="5086350"/>
            <a:ext cx="2736850" cy="519113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charset="2"/>
              <a:buChar char="l"/>
            </a:pPr>
            <a:r>
              <a:rPr kumimoji="1" lang="zh-CN" altLang="en-US" sz="2800" b="1">
                <a:ea typeface="楷体_GB2312" pitchFamily="49" charset="-122"/>
              </a:rPr>
              <a:t>集总元件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28" name="AutoShape 48"/>
          <p:cNvSpPr>
            <a14:cpLocks xmlns:a14="http://schemas.microsoft.com/office/drawing/2010/main" noChangeArrowheads="1"/>
          </p:cNvSpPr>
          <p:nvPr/>
        </p:nvSpPr>
        <p:spPr bwMode="auto">
          <a:xfrm>
            <a:off x="2339975" y="5232400"/>
            <a:ext cx="533400" cy="141288"/>
          </a:xfrm>
          <a:prstGeom prst="rightArrow">
            <a:avLst>
              <a:gd name="adj1" fmla="val 50000"/>
              <a:gd name="adj2" fmla="val 94382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9" name="Text Box 4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16238" y="5014913"/>
            <a:ext cx="5976937" cy="946150"/>
          </a:xfrm>
          <a:prstGeom prst="rect">
            <a:avLst/>
          </a:prstGeom>
          <a:solidFill>
            <a:srgbClr val="FF66FF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只反映一种基本的电磁现象，可由数学方法精确定义。也称的理想元件。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30" name="Text Box 5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3933825"/>
            <a:ext cx="2159000" cy="519113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charset="2"/>
              <a:buChar char="l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电路模型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" name="Group 51"/>
          <p:cNvGrpSpPr/>
          <p:nvPr/>
        </p:nvGrpSpPr>
        <p:grpSpPr bwMode="auto">
          <a:xfrm>
            <a:off x="5508625" y="1125538"/>
            <a:ext cx="2016125" cy="576262"/>
            <a:chOff x="3470" y="799"/>
            <a:chExt cx="1270" cy="363"/>
          </a:xfrm>
        </p:grpSpPr>
        <p:sp>
          <p:nvSpPr>
            <p:cNvPr id="2085" name="Line 5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70" y="1026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5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86" y="1026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Line 5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05" y="845"/>
              <a:ext cx="181" cy="18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Line 5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4150" y="799"/>
              <a:ext cx="91" cy="363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75" name="Group 56"/>
          <p:cNvGrpSpPr/>
          <p:nvPr/>
        </p:nvGrpSpPr>
        <p:grpSpPr bwMode="auto">
          <a:xfrm>
            <a:off x="8316913" y="6310313"/>
            <a:ext cx="792162" cy="366712"/>
            <a:chOff x="5193" y="4020"/>
            <a:chExt cx="499" cy="231"/>
          </a:xfrm>
        </p:grpSpPr>
        <p:pic>
          <p:nvPicPr>
            <p:cNvPr id="2083" name="Picture 57" descr="7890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84" name="Text Box 58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76" name="Group 59"/>
          <p:cNvGrpSpPr/>
          <p:nvPr/>
        </p:nvGrpSpPr>
        <p:grpSpPr bwMode="auto">
          <a:xfrm>
            <a:off x="7453313" y="6310313"/>
            <a:ext cx="792162" cy="366712"/>
            <a:chOff x="4649" y="4020"/>
            <a:chExt cx="499" cy="231"/>
          </a:xfrm>
        </p:grpSpPr>
        <p:pic>
          <p:nvPicPr>
            <p:cNvPr id="2081" name="Picture 60" descr="7890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82" name="Text Box 61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77" name="Group 62"/>
          <p:cNvGrpSpPr/>
          <p:nvPr/>
        </p:nvGrpSpPr>
        <p:grpSpPr bwMode="auto">
          <a:xfrm>
            <a:off x="6588125" y="6302375"/>
            <a:ext cx="792163" cy="366713"/>
            <a:chOff x="5193" y="4020"/>
            <a:chExt cx="499" cy="231"/>
          </a:xfrm>
        </p:grpSpPr>
        <p:pic>
          <p:nvPicPr>
            <p:cNvPr id="2079" name="Picture 6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80" name="Text Box 64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78" name="Rectangle 66"/>
          <p:cNvSpPr>
            <a14:cpLocks xmlns:a14="http://schemas.microsoft.com/office/drawing/2010/main" noChangeArrowheads="1"/>
          </p:cNvSpPr>
          <p:nvPr/>
        </p:nvSpPr>
        <p:spPr bwMode="auto">
          <a:xfrm>
            <a:off x="827088" y="6140450"/>
            <a:ext cx="50911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部分电气图用图形符号见书</a:t>
            </a:r>
            <a:r>
              <a: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P4 </a:t>
            </a:r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r>
              <a:rPr kumimoji="1" lang="en-US" altLang="zh-CN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1-1</a:t>
            </a:r>
            <a:endParaRPr kumimoji="1" lang="en-US" altLang="zh-CN" sz="24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 autoUpdateAnimBg="0"/>
      <p:bldP spid="174083" grpId="0" animBg="1"/>
      <p:bldP spid="174084" grpId="0"/>
      <p:bldP spid="174085" grpId="0" animBg="1"/>
      <p:bldP spid="174086" grpId="0" animBg="1"/>
      <p:bldP spid="174087" grpId="0" animBg="1"/>
      <p:bldP spid="174088" grpId="0" animBg="1"/>
      <p:bldP spid="174089" grpId="0" animBg="1"/>
      <p:bldP spid="174090" grpId="0" animBg="1"/>
      <p:bldP spid="174124" grpId="0" animBg="1"/>
      <p:bldP spid="174126" grpId="0" animBg="1"/>
      <p:bldP spid="174127" grpId="0"/>
      <p:bldP spid="174128" grpId="0" animBg="1"/>
      <p:bldP spid="174129" grpId="0" animBg="1"/>
      <p:bldP spid="174130" grpId="0"/>
      <p:bldP spid="20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Oval 2"/>
          <p:cNvSpPr>
            <a14:cpLocks xmlns:a14="http://schemas.microsoft.com/office/drawing/2010/main" noChangeArrowheads="1"/>
          </p:cNvSpPr>
          <p:nvPr/>
        </p:nvSpPr>
        <p:spPr bwMode="auto">
          <a:xfrm>
            <a:off x="2700338" y="1052513"/>
            <a:ext cx="142875" cy="73025"/>
          </a:xfrm>
          <a:prstGeom prst="ellipse">
            <a:avLst/>
          </a:prstGeom>
          <a:noFill/>
          <a:ln w="12700" algn="ctr">
            <a:noFill/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496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549275"/>
            <a:ext cx="3168650" cy="579438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集总参数电路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4964" name="Line 4"/>
          <p:cNvSpPr>
            <a14:cpLocks xmlns:a14="http://schemas.microsoft.com/office/drawing/2010/main" noChangeShapeType="1"/>
          </p:cNvSpPr>
          <p:nvPr/>
        </p:nvSpPr>
        <p:spPr bwMode="auto">
          <a:xfrm>
            <a:off x="3060700" y="1470025"/>
            <a:ext cx="576263" cy="0"/>
          </a:xfrm>
          <a:prstGeom prst="line">
            <a:avLst/>
          </a:prstGeom>
          <a:noFill/>
          <a:ln w="76200">
            <a:solidFill>
              <a:srgbClr val="33CCFF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496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708400" y="1254125"/>
            <a:ext cx="3887788" cy="519113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由集总元件构成的电路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4968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339975" y="2005013"/>
            <a:ext cx="6335713" cy="1406525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假定发生的电磁过程都集中在元件内部进行。当实际电路的尺寸远小于使用时最高工作频率所对应的波长时。否则为分布参数电路。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4969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395288" y="2262188"/>
            <a:ext cx="1655762" cy="519112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集总条件</a:t>
            </a:r>
            <a:endParaRPr kumimoji="1" lang="zh-CN" altLang="en-US" sz="2800" b="1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4970" name="Line 10"/>
          <p:cNvSpPr>
            <a14:cpLocks xmlns:a14="http://schemas.microsoft.com/office/drawing/2010/main" noChangeShapeType="1"/>
          </p:cNvSpPr>
          <p:nvPr/>
        </p:nvSpPr>
        <p:spPr bwMode="auto">
          <a:xfrm>
            <a:off x="1979613" y="2551113"/>
            <a:ext cx="360362" cy="14287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24971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3198813" y="3716338"/>
          <a:ext cx="1589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813" y="3716338"/>
                        <a:ext cx="1589087" cy="525462"/>
                      </a:xfrm>
                      <a:prstGeom prst="rect">
                        <a:avLst/>
                      </a:prstGeom>
                      <a:gradFill rotWithShape="1">
                        <a:lin scaled="1"/>
                        <a:tileRect/>
                      </a:gra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" name="Group 12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94" name="Picture 13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5" name="Text Box 14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83" name="Group 15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092" name="Picture 16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3" name="Text Box 17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24978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4330700"/>
            <a:ext cx="7345363" cy="214312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集总参数电路中</a:t>
            </a:r>
            <a:r>
              <a:rPr kumimoji="1" lang="en-US" altLang="zh-CN" sz="28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8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可以是时间的函数，但与空间坐标无关。因此，任何时刻，流入两端元件一个端子的电流等于从另一端子流出的电流；端子间的电压为单值量。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19"/>
          <p:cNvGrpSpPr/>
          <p:nvPr/>
        </p:nvGrpSpPr>
        <p:grpSpPr bwMode="auto">
          <a:xfrm>
            <a:off x="0" y="3500438"/>
            <a:ext cx="1644650" cy="850900"/>
            <a:chOff x="385" y="3022"/>
            <a:chExt cx="1036" cy="536"/>
          </a:xfrm>
        </p:grpSpPr>
        <p:pic>
          <p:nvPicPr>
            <p:cNvPr id="3090" name="Picture 20" descr="12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091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注意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086" name="Group 22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088" name="Picture 2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9" name="Text Box 24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24985" name="Text Box 2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181100"/>
            <a:ext cx="2663825" cy="519113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集总电路</a:t>
            </a:r>
            <a:r>
              <a:rPr kumimoji="1" lang="en-US" altLang="zh-CN" sz="28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模型</a:t>
            </a:r>
            <a:r>
              <a:rPr kumimoji="1" lang="en-US" altLang="zh-CN" sz="28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4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  <p:bldP spid="424964" grpId="0" animBg="1"/>
      <p:bldP spid="424965" grpId="0" animBg="1"/>
      <p:bldP spid="424968" grpId="0" animBg="1"/>
      <p:bldP spid="424969" grpId="0"/>
      <p:bldP spid="424970" grpId="0" animBg="1"/>
      <p:bldP spid="424978" grpId="0" animBg="1"/>
      <p:bldP spid="4249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765175"/>
            <a:ext cx="4608513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种基本的理想电路元件：</a:t>
            </a:r>
            <a:endParaRPr kumimoji="1" lang="zh-CN" altLang="en-US" sz="28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510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316038"/>
            <a:ext cx="5616575" cy="457200"/>
          </a:xfrm>
          <a:prstGeom prst="rect">
            <a:avLst/>
          </a:prstGeom>
          <a:solidFill>
            <a:srgbClr val="CC66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电阻元件：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表示消耗电能的元件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510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819275"/>
            <a:ext cx="6624637" cy="457200"/>
          </a:xfrm>
          <a:prstGeom prst="rect">
            <a:avLst/>
          </a:prstGeom>
          <a:solidFill>
            <a:srgbClr val="CC66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电感元件：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表示产生磁场，储存磁场能量的元件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5109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324100"/>
            <a:ext cx="6624637" cy="457200"/>
          </a:xfrm>
          <a:prstGeom prst="rect">
            <a:avLst/>
          </a:prstGeom>
          <a:solidFill>
            <a:srgbClr val="CC66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电容元件：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表示产生电场，储存电场能量的元件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5110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827338"/>
            <a:ext cx="8496300" cy="457200"/>
          </a:xfrm>
          <a:prstGeom prst="rect">
            <a:avLst/>
          </a:prstGeom>
          <a:solidFill>
            <a:srgbClr val="CC66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电压源和电流源：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表示将其它形式的能量转变成电能的元件。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5111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4076700"/>
            <a:ext cx="7058025" cy="2185988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fontAlgn="t" hangingPunct="0">
              <a:spcBef>
                <a:spcPct val="30000"/>
              </a:spcBef>
              <a:buFont typeface="Wingdings" charset="2"/>
              <a:buAutoNum type="circleNumDbPlain"/>
            </a:pP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种基本理想电路元件有三个特征：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fontAlgn="t" hangingPunct="0">
              <a:spcBef>
                <a:spcPct val="30000"/>
              </a:spcBef>
              <a:buFont typeface="Wingdings" charset="2"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只有两个端子；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fontAlgn="t" hangingPunct="0">
              <a:spcBef>
                <a:spcPct val="30000"/>
              </a:spcBef>
              <a:buFont typeface="Wingdings" charset="2"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可以用电压或电流按数学方式描述；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fontAlgn="t" hangingPunct="0">
              <a:spcBef>
                <a:spcPct val="30000"/>
              </a:spcBef>
              <a:buFont typeface="Wingdings" charset="2"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不能被分解为其他元件。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3496" name="Group 8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3506" name="Picture 9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7" name="Text Box 10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497" name="Group 11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3504" name="Picture 12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5" name="Text Box 13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323850" y="3357563"/>
            <a:ext cx="1644650" cy="850900"/>
            <a:chOff x="385" y="3022"/>
            <a:chExt cx="1036" cy="536"/>
          </a:xfrm>
        </p:grpSpPr>
        <p:pic>
          <p:nvPicPr>
            <p:cNvPr id="63502" name="Picture 15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3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注意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63499" name="Group 1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3500" name="Picture 1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1" name="Text Box 1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7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5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75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75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  <p:bldP spid="175107" grpId="0" animBg="1"/>
      <p:bldP spid="175108" grpId="0" animBg="1" autoUpdateAnimBg="0"/>
      <p:bldP spid="175109" grpId="0" animBg="1" autoUpdateAnimBg="0"/>
      <p:bldP spid="1751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620713"/>
            <a:ext cx="7632700" cy="7016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4000" b="1">
                <a:latin typeface="楷体_GB2312" pitchFamily="49" charset="-122"/>
                <a:ea typeface="楷体_GB2312" pitchFamily="49" charset="-122"/>
              </a:rPr>
              <a:t>1.2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电路变量 电流、电压及功率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715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1484313"/>
            <a:ext cx="8208963" cy="1630362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chemeClr val="folHlink"/>
              </a:gs>
            </a:gsLst>
            <a:lin ang="5400000" scaled="1"/>
          </a:gra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电路中的主要物理量有电压、电流、电荷、磁链、能量、电功率等。在线性电路分析中人们主要关心的物理量是电流、电压和功率。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715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3068638"/>
            <a:ext cx="3671887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电流的参考方向</a:t>
            </a:r>
            <a:endParaRPr kumimoji="1" lang="zh-CN" altLang="en-US" sz="3200"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2771775" y="5229225"/>
          <a:ext cx="32416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5229225"/>
                        <a:ext cx="3241675" cy="935038"/>
                      </a:xfrm>
                      <a:prstGeom prst="rect">
                        <a:avLst/>
                      </a:prstGeom>
                      <a:gradFill rotWithShape="1">
                        <a:lin scaled="1"/>
                        <a:tileRect/>
                      </a:gradFill>
                      <a:ln w="9525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6011863" y="5084763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noFill/>
          <a:ln w="1270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7159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2195513" y="46529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66CCFF"/>
          </a:solidFill>
          <a:ln w="12700" algn="ctr">
            <a:noFill/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7160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3846513"/>
            <a:ext cx="1368425" cy="557212"/>
          </a:xfrm>
          <a:prstGeom prst="rect">
            <a:avLst/>
          </a:prstGeom>
          <a:noFill/>
          <a:ln w="38100" algn="ctr">
            <a:solidFill>
              <a:srgbClr val="000080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电流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7161" name="AutoShap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1763713" y="40052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66CCFF"/>
          </a:solidFill>
          <a:ln w="12700" algn="ctr">
            <a:noFill/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7162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4508500"/>
            <a:ext cx="1944687" cy="557213"/>
          </a:xfrm>
          <a:prstGeom prst="rect">
            <a:avLst/>
          </a:prstGeom>
          <a:noFill/>
          <a:ln w="38100" algn="ctr">
            <a:solidFill>
              <a:srgbClr val="333399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电流强度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7163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700338" y="3789363"/>
            <a:ext cx="4826000" cy="519112"/>
          </a:xfrm>
          <a:prstGeom prst="rect">
            <a:avLst/>
          </a:prstGeom>
          <a:solidFill>
            <a:srgbClr val="0066CC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带电粒子有规则的定向运动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7164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4508500"/>
            <a:ext cx="5940425" cy="519113"/>
          </a:xfrm>
          <a:prstGeom prst="rect">
            <a:avLst/>
          </a:prstGeom>
          <a:solidFill>
            <a:srgbClr val="0066CC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charset="2"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单位时间内通过导体横截面的电荷量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109" name="Group 13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116" name="Picture 14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7" name="Text Box 15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10" name="Group 16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114" name="Picture 17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5" name="Text Box 18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11" name="Group 19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4112" name="Picture 2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3" name="Text Box 21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  <p:bldP spid="177155" grpId="0" animBg="1" autoUpdateAnimBg="0"/>
      <p:bldP spid="177156" grpId="0"/>
      <p:bldP spid="177159" grpId="0" animBg="1"/>
      <p:bldP spid="177160" grpId="0" animBg="1"/>
      <p:bldP spid="177161" grpId="0" animBg="1"/>
      <p:bldP spid="177162" grpId="0" animBg="1"/>
      <p:bldP spid="177163" grpId="0" animBg="1"/>
      <p:bldP spid="1771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700213"/>
            <a:ext cx="1366838" cy="557212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方向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79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2124075" y="112553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18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276475"/>
            <a:ext cx="6913563" cy="519113"/>
          </a:xfrm>
          <a:prstGeom prst="rect">
            <a:avLst/>
          </a:prstGeom>
          <a:solidFill>
            <a:srgbClr val="CC6600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规定正电荷的运动方向为电流的实际方向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818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981075"/>
            <a:ext cx="1295400" cy="55721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单位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82" name="Text Box 6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588125" y="836613"/>
            <a:ext cx="2305050" cy="13112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1kA=10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endParaRPr kumimoji="1" lang="en-US" altLang="zh-CN" sz="20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1mA=10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-3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endParaRPr kumimoji="1" lang="en-US" altLang="zh-CN" sz="20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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A=10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-6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endParaRPr kumimoji="1" lang="en-US" altLang="zh-CN" sz="200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818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87675" y="1052513"/>
            <a:ext cx="2592388" cy="94615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（安培）、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kA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mA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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A</a:t>
            </a:r>
            <a:endParaRPr kumimoji="1" lang="en-US" altLang="zh-CN" sz="2800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8184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2124075" y="177323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8185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2852738"/>
            <a:ext cx="8045450" cy="733425"/>
          </a:xfrm>
          <a:prstGeom prst="rect">
            <a:avLst/>
          </a:prstGeom>
          <a:solidFill>
            <a:srgbClr val="CC66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元件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导线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中电流流动的实际方向只有两种可能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86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516688" y="3563938"/>
            <a:ext cx="428625" cy="51276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8187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268538" y="4519613"/>
            <a:ext cx="569912" cy="56515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</a:t>
            </a:r>
            <a:endParaRPr kumimoji="1" lang="en-US" altLang="zh-CN" sz="3600" b="1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547813" y="4364038"/>
            <a:ext cx="5832475" cy="952500"/>
            <a:chOff x="1066" y="2749"/>
            <a:chExt cx="3674" cy="600"/>
          </a:xfrm>
        </p:grpSpPr>
        <p:sp>
          <p:nvSpPr>
            <p:cNvPr id="64547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565" y="3158"/>
              <a:ext cx="2767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AutoShape 14"/>
            <p:cNvSpPr>
              <a14:cpLocks xmlns:a14="http://schemas.microsoft.com/office/drawing/2010/main" noChangeArrowheads="1"/>
            </p:cNvSpPr>
            <p:nvPr/>
          </p:nvSpPr>
          <p:spPr bwMode="auto">
            <a:xfrm flipH="1">
              <a:off x="3560" y="2976"/>
              <a:ext cx="492" cy="79"/>
            </a:xfrm>
            <a:prstGeom prst="rightArrow">
              <a:avLst>
                <a:gd name="adj1" fmla="val 50000"/>
                <a:gd name="adj2" fmla="val 155696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2749"/>
              <a:ext cx="998" cy="230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实际方向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4550" name="Rectangle 1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2" y="3067"/>
              <a:ext cx="544" cy="22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algn="ctr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1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6" y="2976"/>
              <a:ext cx="408" cy="327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</a:rPr>
                <a:t>A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4552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32" y="3022"/>
              <a:ext cx="408" cy="327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1547813" y="3573463"/>
            <a:ext cx="5761037" cy="877887"/>
            <a:chOff x="1020" y="2115"/>
            <a:chExt cx="3629" cy="553"/>
          </a:xfrm>
        </p:grpSpPr>
        <p:sp>
          <p:nvSpPr>
            <p:cNvPr id="64539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474" y="2478"/>
              <a:ext cx="2765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AutoShape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19" y="2296"/>
              <a:ext cx="492" cy="91"/>
            </a:xfrm>
            <a:prstGeom prst="rightArrow">
              <a:avLst>
                <a:gd name="adj1" fmla="val 50000"/>
                <a:gd name="adj2" fmla="val 135165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2115"/>
              <a:ext cx="997" cy="230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/>
            <a:lstStyle/>
            <a:p>
              <a:pPr algn="ctr" eaLnBrk="0" hangingPunct="0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实际方向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4542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26" y="2387"/>
              <a:ext cx="590" cy="18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90" y="2387"/>
              <a:ext cx="680" cy="18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4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26" y="2387"/>
              <a:ext cx="544" cy="22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algn="ctr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20" y="2296"/>
              <a:ext cx="408" cy="327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4546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41" y="2341"/>
              <a:ext cx="408" cy="327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</a:endParaRPr>
            </a:p>
          </p:txBody>
        </p:sp>
      </p:grpSp>
      <p:sp>
        <p:nvSpPr>
          <p:cNvPr id="178204" name="Text Box 2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03350" y="5229225"/>
            <a:ext cx="7056438" cy="1003300"/>
          </a:xfrm>
          <a:prstGeom prst="rect">
            <a:avLst/>
          </a:prstGeom>
          <a:solidFill>
            <a:srgbClr val="0066CC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对于复杂电路或电路中的电流随时间变化时，电流的实际方向往往很难事先判断。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4527" name="Group 29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4537" name="Picture 30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8" name="Text Box 31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4528" name="Group 32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4535" name="Picture 33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6" name="Text Box 34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" name="Group 35"/>
          <p:cNvGrpSpPr/>
          <p:nvPr/>
        </p:nvGrpSpPr>
        <p:grpSpPr bwMode="auto">
          <a:xfrm>
            <a:off x="-180975" y="4508500"/>
            <a:ext cx="1543050" cy="850900"/>
            <a:chOff x="385" y="3022"/>
            <a:chExt cx="972" cy="536"/>
          </a:xfrm>
        </p:grpSpPr>
        <p:pic>
          <p:nvPicPr>
            <p:cNvPr id="64533" name="Picture 36" descr="1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4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5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CC6600"/>
                  </a:solidFill>
                  <a:ea typeface="华文行楷" pitchFamily="2" charset="-122"/>
                </a:rPr>
                <a:t>问题</a:t>
              </a:r>
              <a:endParaRPr lang="zh-CN" altLang="en-US" sz="28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64530" name="Group 3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4531" name="Picture 3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32" name="Text Box 4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8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79" grpId="0" animBg="1"/>
      <p:bldP spid="178180" grpId="0" animBg="1"/>
      <p:bldP spid="178181" grpId="0" animBg="1"/>
      <p:bldP spid="178182" grpId="0" animBg="1"/>
      <p:bldP spid="178183" grpId="0" animBg="1"/>
      <p:bldP spid="178184" grpId="0" animBg="1"/>
      <p:bldP spid="178185" grpId="0" animBg="1" autoUpdateAnimBg="0"/>
      <p:bldP spid="178186" grpId="0" autoUpdateAnimBg="0"/>
      <p:bldP spid="178187" grpId="0" autoUpdateAnimBg="0"/>
      <p:bldP spid="1782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000125"/>
            <a:ext cx="2160587" cy="519113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参考方向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227763" y="2349500"/>
            <a:ext cx="2700337" cy="1600200"/>
            <a:chOff x="385" y="689"/>
            <a:chExt cx="1542" cy="1008"/>
          </a:xfrm>
        </p:grpSpPr>
        <p:sp>
          <p:nvSpPr>
            <p:cNvPr id="65582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67" y="1052"/>
              <a:ext cx="879" cy="327"/>
            </a:xfrm>
            <a:prstGeom prst="rect">
              <a:avLst/>
            </a:prstGeom>
            <a:solidFill>
              <a:srgbClr val="0066CC"/>
            </a:solidFill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</a:rPr>
                <a:t>大小</a:t>
              </a:r>
              <a:endPara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5583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11" y="1370"/>
              <a:ext cx="1316" cy="327"/>
            </a:xfrm>
            <a:prstGeom prst="rect">
              <a:avLst/>
            </a:prstGeom>
            <a:solidFill>
              <a:srgbClr val="0066CC"/>
            </a:solidFill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方向</a:t>
              </a:r>
              <a:r>
                <a:rPr kumimoji="1" lang="en-US" altLang="zh-CN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正负）</a:t>
              </a:r>
              <a:endPara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5584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5" y="689"/>
              <a:ext cx="1452" cy="327"/>
            </a:xfrm>
            <a:prstGeom prst="rect">
              <a:avLst/>
            </a:prstGeom>
            <a:solidFill>
              <a:srgbClr val="0066CC"/>
            </a:solidFill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电流</a:t>
              </a:r>
              <a:r>
                <a:rPr kumimoji="1" lang="en-US" altLang="zh-CN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代数量</a:t>
              </a:r>
              <a:r>
                <a:rPr kumimoji="1" lang="en-US" altLang="zh-CN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5585" name="AutoShape 7"/>
            <p:cNvSpPr/>
            <p:nvPr/>
          </p:nvSpPr>
          <p:spPr bwMode="auto">
            <a:xfrm>
              <a:off x="574" y="112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9208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92500" y="765175"/>
            <a:ext cx="5113338" cy="1117600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folHlink"/>
              </a:gs>
            </a:gsLst>
            <a:lin ang="5400000" scaled="1"/>
          </a:gra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任意假定一个正电荷运动的方向即为电流的参考方向。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209" name="AutoShap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1775" y="126841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33CCFF"/>
          </a:solidFill>
          <a:ln w="12700" cap="sq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Text Box 10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95513" y="5589588"/>
            <a:ext cx="935037" cy="57943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&gt; 0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9211" name="Text Box 11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227763" y="5518150"/>
            <a:ext cx="935037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&lt; 0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9212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01850" y="4941888"/>
            <a:ext cx="1606550" cy="519112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实际方向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213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11863" y="4868863"/>
            <a:ext cx="1612900" cy="519112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实际方向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214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3213100"/>
            <a:ext cx="5899150" cy="519113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F9966"/>
                </a:solidFill>
                <a:latin typeface="Times New Roman" pitchFamily="18" charset="0"/>
                <a:ea typeface="楷体_GB2312" pitchFamily="49" charset="-122"/>
              </a:rPr>
              <a:t>电流的参考方向与实际方向的关系：</a:t>
            </a:r>
            <a:endParaRPr kumimoji="1" lang="zh-CN" altLang="en-US" sz="2800" b="1">
              <a:solidFill>
                <a:srgbClr val="FF99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215" name="AutoShap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5157788"/>
            <a:ext cx="719137" cy="142875"/>
          </a:xfrm>
          <a:prstGeom prst="rightArrow">
            <a:avLst>
              <a:gd name="adj1" fmla="val 50000"/>
              <a:gd name="adj2" fmla="val 125833"/>
            </a:avLst>
          </a:prstGeom>
          <a:solidFill>
            <a:srgbClr val="33CCFF"/>
          </a:solidFill>
          <a:ln w="38100" cap="sq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6" name="AutoShape 16"/>
          <p:cNvSpPr>
            <a14:cpLocks xmlns:a14="http://schemas.microsoft.com/office/drawing/2010/main" noChangeArrowheads="1"/>
          </p:cNvSpPr>
          <p:nvPr/>
        </p:nvSpPr>
        <p:spPr bwMode="auto">
          <a:xfrm>
            <a:off x="5148263" y="5084763"/>
            <a:ext cx="719137" cy="144462"/>
          </a:xfrm>
          <a:prstGeom prst="leftArrow">
            <a:avLst>
              <a:gd name="adj1" fmla="val 50000"/>
              <a:gd name="adj2" fmla="val 124451"/>
            </a:avLst>
          </a:prstGeom>
          <a:solidFill>
            <a:srgbClr val="33CCFF"/>
          </a:solidFill>
          <a:ln w="38100" cap="sq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9" name="Group 1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5580" name="Picture 18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81" name="Text Box 1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5550" name="Group 2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5578" name="Picture 21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79" name="Text Box 2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0" y="1916113"/>
            <a:ext cx="4679950" cy="1022350"/>
            <a:chOff x="2472" y="981"/>
            <a:chExt cx="2948" cy="644"/>
          </a:xfrm>
        </p:grpSpPr>
        <p:sp>
          <p:nvSpPr>
            <p:cNvPr id="65572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9" y="981"/>
              <a:ext cx="2131" cy="327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</a:rPr>
                <a:t>i</a:t>
              </a:r>
              <a:r>
                <a:rPr kumimoji="1" lang="en-US" altLang="zh-CN" sz="2800" i="1"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latin typeface="Times New Roman" pitchFamily="18" charset="0"/>
                </a:rPr>
                <a:t>      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参考方向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5573" name="AutoShap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16" y="1253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00FFFF"/>
            </a:soli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2" y="1253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5575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1298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5576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80" y="1434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Rectangle 2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96" y="1344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38100" cap="sq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611188" y="4005263"/>
            <a:ext cx="4032250" cy="1311275"/>
            <a:chOff x="385" y="2523"/>
            <a:chExt cx="2540" cy="826"/>
          </a:xfrm>
        </p:grpSpPr>
        <p:sp>
          <p:nvSpPr>
            <p:cNvPr id="65566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5" y="2523"/>
              <a:ext cx="2131" cy="327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</a:rPr>
                <a:t>i</a:t>
              </a:r>
              <a:r>
                <a:rPr kumimoji="1" lang="en-US" altLang="zh-CN" sz="2800" i="1"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latin typeface="Times New Roman" pitchFamily="18" charset="0"/>
                </a:rPr>
                <a:t>      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参考方向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5567" name="AutoShape 3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02" y="2795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FF0000"/>
            </a:soli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5" y="3022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5569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17" y="3022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5570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66" y="2976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1" name="Rectangle 3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82" y="2886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38100" cap="sq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 bwMode="auto">
          <a:xfrm>
            <a:off x="4643438" y="4005263"/>
            <a:ext cx="3960812" cy="1311275"/>
            <a:chOff x="2925" y="2523"/>
            <a:chExt cx="2495" cy="826"/>
          </a:xfrm>
        </p:grpSpPr>
        <p:sp>
          <p:nvSpPr>
            <p:cNvPr id="65560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70" y="2523"/>
              <a:ext cx="2131" cy="327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</a:rPr>
                <a:t>i</a:t>
              </a:r>
              <a:r>
                <a:rPr kumimoji="1" lang="en-US" altLang="zh-CN" sz="2800" i="1"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latin typeface="Times New Roman" pitchFamily="18" charset="0"/>
                </a:rPr>
                <a:t>      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参考方向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5561" name="AutoShape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97" y="2795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FF0000"/>
            </a:soli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3022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5563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3022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5564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061" y="2976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77" y="2886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38100" cap="sq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4500563" y="1773238"/>
            <a:ext cx="1644650" cy="850900"/>
            <a:chOff x="385" y="3022"/>
            <a:chExt cx="1036" cy="536"/>
          </a:xfrm>
        </p:grpSpPr>
        <p:pic>
          <p:nvPicPr>
            <p:cNvPr id="65558" name="Picture 45" descr="1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59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表明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65555" name="Group 4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555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57" name="Text Box 4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8" grpId="0" animBg="1"/>
      <p:bldP spid="179209" grpId="0" animBg="1"/>
      <p:bldP spid="179210" grpId="0" animBg="1" autoUpdateAnimBg="0"/>
      <p:bldP spid="179211" grpId="0" animBg="1" autoUpdateAnimBg="0"/>
      <p:bldP spid="179212" grpId="0" autoUpdateAnimBg="0"/>
      <p:bldP spid="179213" grpId="0" autoUpdateAnimBg="0"/>
      <p:bldP spid="179214" grpId="0"/>
      <p:bldP spid="179215" grpId="0" animBg="1"/>
      <p:bldP spid="179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692150"/>
            <a:ext cx="4775200" cy="519113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电流参考方向的两种表示：</a:t>
            </a:r>
            <a:endParaRPr kumimoji="1" lang="zh-CN" altLang="en-US" sz="2800" b="1">
              <a:solidFill>
                <a:srgbClr val="FF99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22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1412875"/>
            <a:ext cx="7670800" cy="519113"/>
          </a:xfrm>
          <a:prstGeom prst="rect">
            <a:avLst/>
          </a:prstGeom>
          <a:solidFill>
            <a:srgbClr val="FF3300"/>
          </a:solidFill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用箭头表示：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箭头的指向为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电流的参考方向。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22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3398838"/>
            <a:ext cx="8820150" cy="579437"/>
          </a:xfrm>
          <a:prstGeom prst="rect">
            <a:avLst/>
          </a:prstGeom>
          <a:solidFill>
            <a:srgbClr val="FF3300"/>
          </a:solidFill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285750" indent="-285750" eaLnBrk="0" hangingPunct="0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用双下标表示：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如 </a:t>
            </a:r>
            <a:r>
              <a:rPr kumimoji="1" lang="en-US" altLang="zh-CN" sz="32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kumimoji="1" lang="en-US" altLang="zh-CN" sz="3200" i="1" baseline="-250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AB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电流的参考方向由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6565" name="Group 5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6585" name="Picture 6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86" name="Text Box 7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6566" name="Group 8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6583" name="Picture 9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84" name="Text Box 10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908175" y="2133600"/>
            <a:ext cx="4679950" cy="1022350"/>
            <a:chOff x="2472" y="981"/>
            <a:chExt cx="2948" cy="644"/>
          </a:xfrm>
        </p:grpSpPr>
        <p:sp>
          <p:nvSpPr>
            <p:cNvPr id="66577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9" y="981"/>
              <a:ext cx="2131" cy="327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</a:rPr>
                <a:t>i</a:t>
              </a:r>
              <a:r>
                <a:rPr kumimoji="1" lang="en-US" altLang="zh-CN" sz="2800" i="1"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latin typeface="Times New Roman" pitchFamily="18" charset="0"/>
                </a:rPr>
                <a:t>      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参考方向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6578" name="AutoShap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16" y="1253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FF0000"/>
            </a:soli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2" y="1253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6580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1298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6581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80" y="1434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Rectangle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96" y="1344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38100" cap="sq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1908175" y="4076700"/>
            <a:ext cx="4679950" cy="1022350"/>
            <a:chOff x="1020" y="2704"/>
            <a:chExt cx="2948" cy="644"/>
          </a:xfrm>
        </p:grpSpPr>
        <p:sp>
          <p:nvSpPr>
            <p:cNvPr id="66572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74" y="2704"/>
              <a:ext cx="635" cy="365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</a:rPr>
                <a:t>i</a:t>
              </a:r>
              <a:r>
                <a:rPr kumimoji="1" lang="en-US" altLang="zh-CN" sz="3200" i="1" baseline="-25000">
                  <a:latin typeface="Times New Roman" pitchFamily="18" charset="0"/>
                </a:rPr>
                <a:t>AB</a:t>
              </a:r>
              <a:endParaRPr kumimoji="1" lang="en-US" altLang="zh-CN" sz="3200" i="1" baseline="-25000">
                <a:latin typeface="Times New Roman" pitchFamily="18" charset="0"/>
              </a:endParaRPr>
            </a:p>
          </p:txBody>
        </p:sp>
        <p:sp>
          <p:nvSpPr>
            <p:cNvPr id="66573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20" y="2976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6574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60" y="3021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6575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428" y="3157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45" y="3067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38100" cap="sq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6569" name="Group 2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6570" name="Picture 2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1" name="Text Box 2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animBg="1" autoUpdateAnimBg="0"/>
      <p:bldP spid="18022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354263"/>
            <a:ext cx="1730375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marL="381000" indent="-381000" eaLnBrk="0" hangingPunct="0"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电压</a:t>
            </a:r>
            <a:r>
              <a:rPr kumimoji="1" lang="en-US" altLang="zh-CN" sz="2400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endParaRPr kumimoji="1" lang="en-US" altLang="zh-CN" sz="2400" i="1">
              <a:solidFill>
                <a:srgbClr val="FF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3419475" y="3429000"/>
          <a:ext cx="18065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3429000"/>
                        <a:ext cx="1806575" cy="1368425"/>
                      </a:xfrm>
                      <a:prstGeom prst="rect">
                        <a:avLst/>
                      </a:prstGeom>
                      <a:gradFill rotWithShape="1">
                        <a:lin scaled="1"/>
                        <a:tileRect/>
                      </a:gradFill>
                      <a:ln w="9525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5661025"/>
            <a:ext cx="1511300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单位</a:t>
            </a:r>
            <a:endParaRPr kumimoji="1" lang="zh-CN" altLang="en-US" sz="2800">
              <a:solidFill>
                <a:srgbClr val="FF99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1253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395288" y="765175"/>
            <a:ext cx="3449637" cy="579438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电压的参考方向</a:t>
            </a:r>
            <a:endParaRPr lang="zh-CN" altLang="en-US" sz="3200"/>
          </a:p>
        </p:txBody>
      </p:sp>
      <p:sp>
        <p:nvSpPr>
          <p:cNvPr id="18125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16238" y="2420938"/>
            <a:ext cx="5688012" cy="968375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 typeface="Wingdings" charset="2"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单位正电荷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从电路中一点移至另一点时电场力做功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的大小。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81255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2339975" y="2565400"/>
            <a:ext cx="576263" cy="142875"/>
          </a:xfrm>
          <a:prstGeom prst="rightArrow">
            <a:avLst>
              <a:gd name="adj1" fmla="val 50000"/>
              <a:gd name="adj2" fmla="val 100833"/>
            </a:avLst>
          </a:prstGeom>
          <a:solidFill>
            <a:schemeClr val="hlink"/>
          </a:solidFill>
          <a:ln w="38100" cap="sq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6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417638"/>
            <a:ext cx="1655762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algn="just" eaLnBrk="0" hangingPunct="0">
              <a:buClr>
                <a:schemeClr val="tx1"/>
              </a:buClr>
              <a:buSzPct val="86000"/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电位</a:t>
            </a:r>
            <a:r>
              <a:rPr kumimoji="1" lang="zh-CN" altLang="en-US" sz="2800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</a:t>
            </a:r>
            <a:endParaRPr kumimoji="1" lang="zh-CN" altLang="en-US" sz="2800">
              <a:solidFill>
                <a:srgbClr val="FF99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1257" name="AutoShap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2124075" y="1628775"/>
            <a:ext cx="576263" cy="142875"/>
          </a:xfrm>
          <a:prstGeom prst="rightArrow">
            <a:avLst>
              <a:gd name="adj1" fmla="val 50000"/>
              <a:gd name="adj2" fmla="val 100833"/>
            </a:avLst>
          </a:prstGeom>
          <a:solidFill>
            <a:schemeClr val="hlink"/>
          </a:solidFill>
          <a:ln w="38100" cap="sq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8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2555875" y="1270000"/>
            <a:ext cx="6372225" cy="1042988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 anchor="ctr">
            <a:spAutoFit/>
          </a:bodyPr>
          <a:lstStyle/>
          <a:p>
            <a:pPr marL="381000" indent="-381000" eaLnBrk="0" hangingPunct="0">
              <a:lnSpc>
                <a:spcPct val="120000"/>
              </a:lnSpc>
              <a:spcBef>
                <a:spcPct val="50000"/>
              </a:spcBef>
              <a:buFont typeface="Wingdings" charset="2"/>
              <a:buNone/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单位正电荷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从电路中一点移至参考点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＝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时电场力做功的大小。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1259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4868863"/>
            <a:ext cx="2952750" cy="547687"/>
          </a:xfrm>
          <a:prstGeom prst="rect">
            <a:avLst/>
          </a:prstGeom>
          <a:noFill/>
          <a:ln w="28575" cap="sq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实际电压方向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    </a:t>
            </a:r>
            <a:endParaRPr kumimoji="1" lang="zh-CN" altLang="en-US" sz="2400" b="1">
              <a:solidFill>
                <a:srgbClr val="FF99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1260" name="AutoShap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3565525" y="50847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38100" cap="sq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61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284663" y="4941888"/>
            <a:ext cx="3887787" cy="519112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电位真正降低的方向。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5134" name="Group 14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42" name="Picture 15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3" name="Text Box 16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35" name="Group 17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140" name="Picture 18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1" name="Text Box 19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81268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24075" y="5661025"/>
            <a:ext cx="3960813" cy="519113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charset="2"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V (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伏</a:t>
            </a:r>
            <a:r>
              <a:rPr kumimoji="1" lang="en-US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kV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mV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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V</a:t>
            </a:r>
            <a:endParaRPr kumimoji="1" lang="en-US" altLang="zh-CN" sz="2800">
              <a:solidFill>
                <a:srgbClr val="FFFF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pSp>
        <p:nvGrpSpPr>
          <p:cNvPr id="5137" name="Group 21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5138" name="Picture 2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9" name="Text Box 23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nimBg="1" autoUpdateAnimBg="0"/>
      <p:bldP spid="181252" grpId="0" animBg="1" autoUpdateAnimBg="0"/>
      <p:bldP spid="181253" grpId="0"/>
      <p:bldP spid="181254" grpId="0" animBg="1"/>
      <p:bldP spid="181255" grpId="0" animBg="1"/>
      <p:bldP spid="181256" grpId="0" animBg="1" autoUpdateAnimBg="0"/>
      <p:bldP spid="181257" grpId="0" animBg="1"/>
      <p:bldP spid="181258" grpId="0" animBg="1"/>
      <p:bldP spid="181259" grpId="0" animBg="1"/>
      <p:bldP spid="181260" grpId="0" animBg="1"/>
      <p:bldP spid="181261" grpId="0" animBg="1"/>
      <p:bldP spid="18126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836613"/>
            <a:ext cx="2952750" cy="584200"/>
          </a:xfrm>
          <a:prstGeom prst="rect">
            <a:avLst/>
          </a:prstGeom>
          <a:noFill/>
          <a:ln w="38100" cap="sq" algn="ctr">
            <a:solidFill>
              <a:srgbClr val="FF66FF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课后自学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)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227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92500" y="765175"/>
            <a:ext cx="5219700" cy="3160713"/>
          </a:xfrm>
          <a:prstGeom prst="rect">
            <a:avLst/>
          </a:prstGeom>
          <a:solidFill>
            <a:srgbClr val="FF66FF"/>
          </a:solidFill>
          <a:ln w="38100" cap="sq" algn="ctr">
            <a:solidFill>
              <a:srgbClr val="FF66FF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已知：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4C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正电荷由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点均匀移动至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点电场力做功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8J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，由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点移动到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点电场力做功为</a:t>
            </a:r>
            <a:r>
              <a:rPr kumimoji="1" lang="en-US" altLang="zh-CN" sz="24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12J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30000"/>
              </a:spcBef>
              <a:buFontTx/>
              <a:buAutoNum type="circleNumDbPlain"/>
              <a:defRPr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若以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点为参考点，求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点的电位和电压</a:t>
            </a:r>
            <a:r>
              <a:rPr kumimoji="1" lang="en-US" altLang="zh-CN" sz="24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2400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ab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2400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bc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;</a:t>
            </a:r>
            <a:endParaRPr kumimoji="1" lang="en-US" altLang="zh-CN" sz="2400" b="1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30000"/>
              </a:spcBef>
              <a:buFontTx/>
              <a:buAutoNum type="circleNumDbPlain" startAt="2"/>
              <a:defRPr/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若以</a:t>
            </a:r>
            <a:r>
              <a:rPr kumimoji="1"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点为参考点，再求以上各值。</a:t>
            </a:r>
            <a:endParaRPr kumimoji="1" lang="zh-CN" alt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153" name="Line 4"/>
          <p:cNvSpPr>
            <a14:cpLocks xmlns:a14="http://schemas.microsoft.com/office/drawing/2010/main" noChangeShapeType="1"/>
          </p:cNvSpPr>
          <p:nvPr/>
        </p:nvSpPr>
        <p:spPr bwMode="auto">
          <a:xfrm>
            <a:off x="539750" y="1341438"/>
            <a:ext cx="936625" cy="0"/>
          </a:xfrm>
          <a:prstGeom prst="line">
            <a:avLst/>
          </a:prstGeom>
          <a:noFill/>
          <a:ln w="38100" cap="sq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3716338"/>
            <a:ext cx="719137" cy="579437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68313" y="4365625"/>
          <a:ext cx="26717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4365625"/>
                        <a:ext cx="2671762" cy="947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1763713" y="3789363"/>
          <a:ext cx="106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789363"/>
                        <a:ext cx="1066800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468313" y="5229225"/>
          <a:ext cx="42672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5229225"/>
                        <a:ext cx="4267200" cy="947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4284663" y="4076700"/>
          <a:ext cx="36941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4663" y="4076700"/>
                        <a:ext cx="3694112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4284663" y="4868863"/>
          <a:ext cx="4067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4663" y="4868863"/>
                        <a:ext cx="4067175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3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3789363"/>
            <a:ext cx="719137" cy="457200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(1)</a:t>
            </a:r>
            <a:endParaRPr kumimoji="1" lang="en-US" altLang="zh-CN" sz="24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pSp>
        <p:nvGrpSpPr>
          <p:cNvPr id="6156" name="Group 12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179" name="Picture 13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80" name="Text Box 14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57" name="Group 15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177" name="Picture 16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8" name="Text Box 17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323850" y="1341438"/>
            <a:ext cx="2952750" cy="2413000"/>
            <a:chOff x="2336" y="1389"/>
            <a:chExt cx="1860" cy="1854"/>
          </a:xfrm>
        </p:grpSpPr>
        <p:sp>
          <p:nvSpPr>
            <p:cNvPr id="6165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36" y="1434"/>
              <a:ext cx="363" cy="493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36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166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1797"/>
              <a:ext cx="147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4014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2840"/>
              <a:ext cx="145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04" y="2159"/>
              <a:ext cx="272" cy="409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49" y="2205"/>
              <a:ext cx="227" cy="40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23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33" y="2750"/>
              <a:ext cx="363" cy="493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6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c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174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33" y="1389"/>
              <a:ext cx="363" cy="493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6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36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6175" name="Rectangle 2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16" y="1706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Rectangle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2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2987675" y="1268413"/>
            <a:ext cx="361950" cy="431800"/>
            <a:chOff x="4558" y="3839"/>
            <a:chExt cx="228" cy="272"/>
          </a:xfrm>
        </p:grpSpPr>
        <p:sp>
          <p:nvSpPr>
            <p:cNvPr id="6163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58" y="3974"/>
              <a:ext cx="227" cy="0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6" y="3839"/>
              <a:ext cx="0" cy="272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0" name="Group 3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161" name="Picture 3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2" name="Text Box 3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2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75" grpId="0" animBg="1"/>
      <p:bldP spid="182277" grpId="0" animBg="1"/>
      <p:bldP spid="1822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50825" y="1125538"/>
            <a:ext cx="2952750" cy="2801937"/>
            <a:chOff x="2336" y="1389"/>
            <a:chExt cx="1860" cy="1765"/>
          </a:xfrm>
        </p:grpSpPr>
        <p:sp>
          <p:nvSpPr>
            <p:cNvPr id="7196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36" y="1434"/>
              <a:ext cx="363" cy="404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6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36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197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1797"/>
              <a:ext cx="147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4014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2840"/>
              <a:ext cx="145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04" y="2159"/>
              <a:ext cx="272" cy="409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Rectangle 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49" y="2205"/>
              <a:ext cx="227" cy="40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Rectangle 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23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33" y="2750"/>
              <a:ext cx="363" cy="404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6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c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05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33" y="1389"/>
              <a:ext cx="363" cy="404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6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36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06" name="Rectangl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16" y="1706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Rectangle 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72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6" name="Line 15"/>
          <p:cNvSpPr>
            <a14:cpLocks xmlns:a14="http://schemas.microsoft.com/office/drawing/2010/main" noChangeShapeType="1"/>
          </p:cNvSpPr>
          <p:nvPr/>
        </p:nvSpPr>
        <p:spPr bwMode="auto">
          <a:xfrm>
            <a:off x="539750" y="1341438"/>
            <a:ext cx="936625" cy="0"/>
          </a:xfrm>
          <a:prstGeom prst="line">
            <a:avLst/>
          </a:prstGeom>
          <a:noFill/>
          <a:ln w="38100" cap="sq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12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765175"/>
            <a:ext cx="865187" cy="579438"/>
          </a:xfrm>
          <a:prstGeom prst="rect">
            <a:avLst/>
          </a:prstGeom>
          <a:solidFill>
            <a:srgbClr val="FF66FF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2916238" y="3213100"/>
            <a:ext cx="431800" cy="431800"/>
            <a:chOff x="1837" y="2115"/>
            <a:chExt cx="272" cy="272"/>
          </a:xfrm>
        </p:grpSpPr>
        <p:sp>
          <p:nvSpPr>
            <p:cNvPr id="7194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837" y="2251"/>
              <a:ext cx="227" cy="0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09" y="2115"/>
              <a:ext cx="0" cy="272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3316" name="Object 20"/>
          <p:cNvGraphicFramePr>
            <a:graphicFrameLocks noChangeAspect="1"/>
          </p:cNvGraphicFramePr>
          <p:nvPr/>
        </p:nvGraphicFramePr>
        <p:xfrm>
          <a:off x="3924300" y="765175"/>
          <a:ext cx="3271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4300" y="765175"/>
                        <a:ext cx="3271838" cy="949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7" name="Object 21"/>
          <p:cNvGraphicFramePr>
            <a:graphicFrameLocks noChangeAspect="1"/>
          </p:cNvGraphicFramePr>
          <p:nvPr/>
        </p:nvGraphicFramePr>
        <p:xfrm>
          <a:off x="2195513" y="765175"/>
          <a:ext cx="8969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765175"/>
                        <a:ext cx="896937" cy="474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8" name="Object 22"/>
          <p:cNvGraphicFramePr>
            <a:graphicFrameLocks noChangeAspect="1"/>
          </p:cNvGraphicFramePr>
          <p:nvPr/>
        </p:nvGraphicFramePr>
        <p:xfrm>
          <a:off x="3995738" y="1700213"/>
          <a:ext cx="27717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738" y="1700213"/>
                        <a:ext cx="2771775" cy="947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9" name="Object 23"/>
          <p:cNvGraphicFramePr>
            <a:graphicFrameLocks noChangeAspect="1"/>
          </p:cNvGraphicFramePr>
          <p:nvPr/>
        </p:nvGraphicFramePr>
        <p:xfrm>
          <a:off x="3973513" y="2708275"/>
          <a:ext cx="36687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3513" y="2708275"/>
                        <a:ext cx="3668712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0" name="Object 24"/>
          <p:cNvGraphicFramePr>
            <a:graphicFrameLocks noChangeAspect="1"/>
          </p:cNvGraphicFramePr>
          <p:nvPr/>
        </p:nvGraphicFramePr>
        <p:xfrm>
          <a:off x="3995738" y="3357563"/>
          <a:ext cx="3619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3357563"/>
                        <a:ext cx="3619500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21" name="Text Box 2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03350" y="765175"/>
            <a:ext cx="719138" cy="457200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(2)</a:t>
            </a:r>
            <a:endParaRPr kumimoji="1" lang="en-US" altLang="zh-CN" sz="24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7180" name="Text Box 2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5740400"/>
            <a:ext cx="8281987" cy="11176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857250" indent="-857250" algn="just" eaLnBrk="0" fontAlgn="t" hangingPunct="0">
              <a:lnSpc>
                <a:spcPct val="120000"/>
              </a:lnSpc>
            </a:pPr>
            <a:endParaRPr kumimoji="1" lang="en-US" altLang="zh-CN" sz="2800" b="1">
              <a:solidFill>
                <a:srgbClr val="FFFF00"/>
              </a:solidFill>
              <a:ea typeface="楷体_GB2312" pitchFamily="49" charset="-122"/>
            </a:endParaRPr>
          </a:p>
          <a:p>
            <a:pPr marL="857250" indent="-857250" algn="just" eaLnBrk="0" fontAlgn="t" hangingPunct="0">
              <a:lnSpc>
                <a:spcPct val="120000"/>
              </a:lnSpc>
            </a:pPr>
            <a:endParaRPr kumimoji="1" lang="en-US" altLang="zh-CN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7181" name="Group 2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192" name="Picture 28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3" name="Text Box 2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182" name="Group 3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190" name="Picture 31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1" name="Text Box 3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" name="Group 33"/>
          <p:cNvGrpSpPr/>
          <p:nvPr/>
        </p:nvGrpSpPr>
        <p:grpSpPr bwMode="auto">
          <a:xfrm>
            <a:off x="0" y="3573463"/>
            <a:ext cx="1644650" cy="850900"/>
            <a:chOff x="385" y="3022"/>
            <a:chExt cx="1036" cy="536"/>
          </a:xfrm>
        </p:grpSpPr>
        <p:pic>
          <p:nvPicPr>
            <p:cNvPr id="7188" name="Picture 34" descr="12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9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结论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sp>
        <p:nvSpPr>
          <p:cNvPr id="183332" name="Rectangle 36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4292600"/>
            <a:ext cx="7777162" cy="1919288"/>
          </a:xfrm>
          <a:prstGeom prst="rect">
            <a:avLst/>
          </a:prstGeom>
          <a:solidFill>
            <a:schemeClr val="accent1"/>
          </a:solidFill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FFFF00"/>
                </a:solidFill>
                <a:ea typeface="楷体_GB2312" pitchFamily="49" charset="-122"/>
              </a:rPr>
              <a:t>             </a:t>
            </a: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电路中电位参考点可任意选择；参考点一经选定，电路中各点的电位值就唯一确定；当选择不同的电位参考点时，电路中各点电位值将改变，但任意两点间电压保持不变。</a:t>
            </a:r>
            <a:endParaRPr kumimoji="1" lang="zh-CN" altLang="en-US" sz="2400" b="1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7185" name="Group 3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186" name="Picture 3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7" name="Text Box 3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2" grpId="0" animBg="1"/>
      <p:bldP spid="183321" grpId="0"/>
      <p:bldP spid="1833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14:cpLocks xmlns:a14="http://schemas.microsoft.com/office/drawing/2010/main" noChangeArrowheads="1"/>
          </p:cNvSpPr>
          <p:nvPr/>
        </p:nvSpPr>
        <p:spPr>
          <a:xfrm>
            <a:off x="468313" y="620713"/>
            <a:ext cx="8280400" cy="11430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eaLnBrk="0" hangingPunct="0">
              <a:defRPr/>
            </a:pPr>
            <a:r>
              <a:rPr lang="zh-CN" altLang="en-US" sz="4800" kern="0" dirty="0">
                <a:latin typeface="+mj-lt"/>
                <a:ea typeface="+mj-ea"/>
                <a:cs typeface="+mj-cs"/>
              </a:rPr>
              <a:t>姓名：         </a:t>
            </a:r>
            <a:r>
              <a:rPr lang="zh-CN" altLang="en-US" sz="4800" kern="0" dirty="0" smtClean="0">
                <a:latin typeface="+mj-lt"/>
                <a:ea typeface="+mj-ea"/>
                <a:cs typeface="+mj-cs"/>
              </a:rPr>
              <a:t>吕文涛</a:t>
            </a:r>
            <a:endParaRPr lang="zh-CN" altLang="en-US" sz="48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14:cpLocks xmlns:a14="http://schemas.microsoft.com/office/drawing/2010/main" noChangeArrowheads="1"/>
          </p:cNvSpPr>
          <p:nvPr/>
        </p:nvSpPr>
        <p:spPr>
          <a:xfrm>
            <a:off x="457200" y="1828800"/>
            <a:ext cx="8305800" cy="4572000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4400" kern="0" dirty="0">
                <a:latin typeface="+mn-lt"/>
                <a:ea typeface="+mn-ea"/>
              </a:rPr>
              <a:t>联系方法：</a:t>
            </a:r>
            <a:endParaRPr lang="zh-CN" altLang="en-US" sz="4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/>
            </a:pPr>
            <a:r>
              <a:rPr lang="en-US" altLang="zh-CN" sz="4400" kern="0" dirty="0" smtClean="0">
                <a:latin typeface="+mn-lt"/>
                <a:ea typeface="+mn-ea"/>
              </a:rPr>
              <a:t>  Mobile</a:t>
            </a:r>
            <a:r>
              <a:rPr lang="zh-CN" altLang="en-US" sz="4400" kern="0" dirty="0">
                <a:latin typeface="+mn-lt"/>
                <a:ea typeface="+mn-ea"/>
              </a:rPr>
              <a:t>：</a:t>
            </a:r>
            <a:r>
              <a:rPr lang="en-US" altLang="zh-CN" sz="4400" kern="0" dirty="0">
                <a:latin typeface="+mn-lt"/>
                <a:ea typeface="+mn-ea"/>
              </a:rPr>
              <a:t>   </a:t>
            </a:r>
            <a:r>
              <a:rPr lang="en-US" altLang="zh-CN" sz="4400" kern="0" dirty="0" smtClean="0">
                <a:latin typeface="+mn-lt"/>
                <a:ea typeface="+mn-ea"/>
              </a:rPr>
              <a:t>150 6870 2590</a:t>
            </a:r>
            <a:endParaRPr lang="en-US" altLang="zh-CN" sz="4400" kern="0" dirty="0" smtClean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/>
            </a:pPr>
            <a:r>
              <a:rPr lang="zh-CN" altLang="en-US" sz="4400" kern="0" dirty="0" smtClean="0">
                <a:latin typeface="宋体" charset="-122"/>
              </a:rPr>
              <a:t> 办公地址：</a:t>
            </a:r>
            <a:r>
              <a:rPr lang="en-US" altLang="zh-CN" sz="4400" kern="0" dirty="0" smtClean="0">
                <a:latin typeface="宋体" charset="-122"/>
              </a:rPr>
              <a:t>25</a:t>
            </a:r>
            <a:r>
              <a:rPr lang="zh-CN" altLang="en-US" sz="4400" kern="0" dirty="0" smtClean="0">
                <a:latin typeface="宋体" charset="-122"/>
              </a:rPr>
              <a:t>号楼</a:t>
            </a:r>
            <a:r>
              <a:rPr lang="en-US" altLang="zh-CN" sz="4400" kern="0" dirty="0" smtClean="0">
                <a:latin typeface="宋体" charset="-122"/>
              </a:rPr>
              <a:t>—1013</a:t>
            </a:r>
            <a:r>
              <a:rPr lang="zh-CN" altLang="en-US" sz="4400" kern="0" dirty="0" smtClean="0">
                <a:latin typeface="宋体" charset="-122"/>
              </a:rPr>
              <a:t>室</a:t>
            </a:r>
            <a:endParaRPr lang="en-US" altLang="zh-CN" sz="4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/>
            </a:pPr>
            <a:r>
              <a:rPr lang="en-US" altLang="zh-CN" sz="4400" kern="0" dirty="0">
                <a:latin typeface="+mn-lt"/>
                <a:ea typeface="+mn-ea"/>
              </a:rPr>
              <a:t>  </a:t>
            </a:r>
            <a:r>
              <a:rPr lang="zh-CN" altLang="en-US" sz="4400" kern="0" dirty="0" smtClean="0">
                <a:latin typeface="+mn-lt"/>
                <a:ea typeface="+mn-ea"/>
              </a:rPr>
              <a:t>微信</a:t>
            </a:r>
            <a:r>
              <a:rPr lang="en-US" altLang="zh-CN" sz="4400" kern="0" dirty="0" smtClean="0">
                <a:latin typeface="+mn-lt"/>
                <a:ea typeface="+mn-ea"/>
              </a:rPr>
              <a:t> </a:t>
            </a:r>
            <a:r>
              <a:rPr lang="zh-CN" altLang="en-US" sz="4400" kern="0" dirty="0">
                <a:latin typeface="+mn-lt"/>
                <a:ea typeface="+mn-ea"/>
              </a:rPr>
              <a:t>：</a:t>
            </a:r>
            <a:r>
              <a:rPr lang="en-US" altLang="zh-CN" sz="4400" kern="0" dirty="0">
                <a:latin typeface="+mn-lt"/>
                <a:ea typeface="+mn-ea"/>
              </a:rPr>
              <a:t>      </a:t>
            </a:r>
            <a:r>
              <a:rPr lang="en-US" altLang="zh-CN" sz="4400" kern="0" dirty="0" err="1" smtClean="0">
                <a:latin typeface="+mn-lt"/>
                <a:ea typeface="+mn-ea"/>
              </a:rPr>
              <a:t>alvinlwt</a:t>
            </a:r>
            <a:endParaRPr lang="en-US" altLang="zh-CN" sz="4400" kern="0" dirty="0" smtClean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/>
            </a:pPr>
            <a:r>
              <a:rPr lang="en-US" altLang="zh-CN" sz="4400" kern="0" dirty="0" smtClean="0">
                <a:latin typeface="+mn-lt"/>
                <a:ea typeface="+mn-ea"/>
              </a:rPr>
              <a:t>  </a:t>
            </a:r>
            <a:r>
              <a:rPr lang="zh-CN" altLang="en-US" sz="4400" b="1" kern="0" dirty="0" smtClean="0">
                <a:latin typeface="+mn-lt"/>
                <a:ea typeface="+mn-ea"/>
              </a:rPr>
              <a:t>面对面建群</a:t>
            </a:r>
            <a:r>
              <a:rPr lang="en-US" altLang="zh-CN" sz="4400" b="1" kern="0" dirty="0" smtClean="0">
                <a:latin typeface="+mn-lt"/>
                <a:ea typeface="+mn-ea"/>
              </a:rPr>
              <a:t>                 </a:t>
            </a:r>
            <a:endParaRPr lang="en-US" altLang="zh-CN" sz="44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0" y="836613"/>
            <a:ext cx="6911975" cy="1406525"/>
          </a:xfrm>
          <a:prstGeom prst="rect">
            <a:avLst/>
          </a:prstGeom>
          <a:solidFill>
            <a:srgbClr val="0066CC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复杂电路或交变电路中，两点间电压的实际方向往往不易判别，给实际电路问题的分析计算带来困难。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32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11163" y="2349500"/>
            <a:ext cx="3873500" cy="547688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buClr>
                <a:schemeClr val="tx1"/>
              </a:buClr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降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的参考方向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906588" y="5513388"/>
            <a:ext cx="1152525" cy="579437"/>
            <a:chOff x="1111" y="3203"/>
            <a:chExt cx="726" cy="365"/>
          </a:xfrm>
        </p:grpSpPr>
        <p:sp>
          <p:nvSpPr>
            <p:cNvPr id="67628" name="Text Box 5" descr="羊皮纸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11" y="3203"/>
              <a:ext cx="301" cy="365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12700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32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629" name="Text Box 6" descr="羊皮纸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83" y="3203"/>
              <a:ext cx="454" cy="365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12700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&gt; 0</a:t>
              </a:r>
              <a:endParaRPr kumimoji="1" lang="en-US" altLang="zh-CN" sz="32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95288" y="3208338"/>
            <a:ext cx="3960812" cy="1138237"/>
            <a:chOff x="249" y="1933"/>
            <a:chExt cx="2495" cy="717"/>
          </a:xfrm>
        </p:grpSpPr>
        <p:sp>
          <p:nvSpPr>
            <p:cNvPr id="67625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81" y="1933"/>
              <a:ext cx="1126" cy="596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参考方向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U</a:t>
              </a:r>
              <a:endParaRPr kumimoji="1" lang="en-US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26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9" y="2285"/>
              <a:ext cx="532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627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12" y="2266"/>
              <a:ext cx="532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–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4787900" y="3208338"/>
            <a:ext cx="3833813" cy="1138237"/>
            <a:chOff x="3153" y="1731"/>
            <a:chExt cx="2415" cy="717"/>
          </a:xfrm>
        </p:grpSpPr>
        <p:sp>
          <p:nvSpPr>
            <p:cNvPr id="67622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16" y="1731"/>
              <a:ext cx="1012" cy="596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参考方向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U</a:t>
              </a:r>
              <a:endParaRPr kumimoji="1" lang="en-US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23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53" y="2083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624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88" y="206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–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6307138" y="5440363"/>
            <a:ext cx="1144587" cy="579437"/>
            <a:chOff x="3811" y="3113"/>
            <a:chExt cx="721" cy="365"/>
          </a:xfrm>
        </p:grpSpPr>
        <p:sp>
          <p:nvSpPr>
            <p:cNvPr id="67620" name="Text Box 16" descr="羊皮纸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14" y="3113"/>
              <a:ext cx="518" cy="365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12700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 &lt; 0</a:t>
              </a:r>
              <a:endParaRPr kumimoji="1" lang="en-US" altLang="zh-CN" sz="32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621" name="Text Box 17" descr="羊皮纸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11" y="3113"/>
              <a:ext cx="301" cy="365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3200" b="1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4338" name="AutoShape 18"/>
          <p:cNvSpPr>
            <a14:cpLocks xmlns:a14="http://schemas.microsoft.com/office/drawing/2010/main" noChangeArrowheads="1"/>
          </p:cNvSpPr>
          <p:nvPr/>
        </p:nvSpPr>
        <p:spPr bwMode="auto">
          <a:xfrm>
            <a:off x="4427538" y="2565400"/>
            <a:ext cx="647700" cy="71438"/>
          </a:xfrm>
          <a:prstGeom prst="rightArrow">
            <a:avLst>
              <a:gd name="adj1" fmla="val 50000"/>
              <a:gd name="adj2" fmla="val 226665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39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148263" y="2276475"/>
            <a:ext cx="3527425" cy="946150"/>
          </a:xfrm>
          <a:prstGeom prst="rect">
            <a:avLst/>
          </a:prstGeom>
          <a:solidFill>
            <a:srgbClr val="0066CC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假设高电位指向低电位的方向。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67594" name="Group 2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7618" name="Picture 21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19" name="Text Box 2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595" name="Group 2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7616" name="Picture 24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17" name="Text Box 2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" name="Group 26"/>
          <p:cNvGrpSpPr/>
          <p:nvPr/>
        </p:nvGrpSpPr>
        <p:grpSpPr bwMode="auto">
          <a:xfrm>
            <a:off x="0" y="692150"/>
            <a:ext cx="1644650" cy="850900"/>
            <a:chOff x="385" y="3022"/>
            <a:chExt cx="1036" cy="536"/>
          </a:xfrm>
        </p:grpSpPr>
        <p:pic>
          <p:nvPicPr>
            <p:cNvPr id="67614" name="Picture 27" descr="1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15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问题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9" name="Group 29"/>
          <p:cNvGrpSpPr/>
          <p:nvPr/>
        </p:nvGrpSpPr>
        <p:grpSpPr bwMode="auto">
          <a:xfrm>
            <a:off x="684213" y="4216400"/>
            <a:ext cx="3384550" cy="288925"/>
            <a:chOff x="2699" y="890"/>
            <a:chExt cx="2086" cy="182"/>
          </a:xfrm>
        </p:grpSpPr>
        <p:sp>
          <p:nvSpPr>
            <p:cNvPr id="67612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Rectangle 3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2"/>
          <p:cNvGrpSpPr/>
          <p:nvPr/>
        </p:nvGrpSpPr>
        <p:grpSpPr bwMode="auto">
          <a:xfrm>
            <a:off x="5076825" y="4216400"/>
            <a:ext cx="3311525" cy="288925"/>
            <a:chOff x="2699" y="890"/>
            <a:chExt cx="2086" cy="182"/>
          </a:xfrm>
        </p:grpSpPr>
        <p:sp>
          <p:nvSpPr>
            <p:cNvPr id="67610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3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5"/>
          <p:cNvGrpSpPr/>
          <p:nvPr/>
        </p:nvGrpSpPr>
        <p:grpSpPr bwMode="auto">
          <a:xfrm>
            <a:off x="250825" y="4432300"/>
            <a:ext cx="4232275" cy="792163"/>
            <a:chOff x="158" y="2704"/>
            <a:chExt cx="2666" cy="499"/>
          </a:xfrm>
        </p:grpSpPr>
        <p:sp>
          <p:nvSpPr>
            <p:cNvPr id="67607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8" y="2723"/>
              <a:ext cx="670" cy="480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4400" b="1">
                  <a:solidFill>
                    <a:srgbClr val="FFFF00"/>
                  </a:solidFill>
                  <a:latin typeface="Times New Roman" pitchFamily="18" charset="0"/>
                  <a:sym typeface="CommonBullets" pitchFamily="34" charset="2"/>
                </a:rPr>
                <a:t>+</a:t>
              </a:r>
              <a:endParaRPr kumimoji="1" lang="en-US" altLang="zh-CN" sz="32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67608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75" y="2783"/>
              <a:ext cx="1086" cy="327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rgbClr val="FF3399"/>
                  </a:solidFill>
                  <a:latin typeface="Times New Roman" pitchFamily="18" charset="0"/>
                  <a:ea typeface="楷体_GB2312" pitchFamily="49" charset="-122"/>
                </a:rPr>
                <a:t>实际方向</a:t>
              </a:r>
              <a:endParaRPr kumimoji="1" lang="zh-CN" altLang="en-US" sz="2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09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54" y="2704"/>
              <a:ext cx="670" cy="480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44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</a:rPr>
                <a:t>–</a:t>
              </a:r>
              <a:endParaRPr kumimoji="1" lang="en-US" altLang="zh-CN" sz="4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" name="Group 39"/>
          <p:cNvGrpSpPr/>
          <p:nvPr/>
        </p:nvGrpSpPr>
        <p:grpSpPr bwMode="auto">
          <a:xfrm>
            <a:off x="4643438" y="4432300"/>
            <a:ext cx="4249737" cy="792163"/>
            <a:chOff x="2925" y="2704"/>
            <a:chExt cx="2677" cy="499"/>
          </a:xfrm>
        </p:grpSpPr>
        <p:sp>
          <p:nvSpPr>
            <p:cNvPr id="67604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69" y="2723"/>
              <a:ext cx="633" cy="480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4400" b="1">
                  <a:solidFill>
                    <a:srgbClr val="FFFF00"/>
                  </a:solidFill>
                  <a:latin typeface="Times New Roman" pitchFamily="18" charset="0"/>
                  <a:sym typeface="CommonBullets" pitchFamily="34" charset="2"/>
                </a:rPr>
                <a:t>+</a:t>
              </a:r>
              <a:endParaRPr kumimoji="1" lang="en-US" altLang="zh-CN" sz="32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67605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10" y="2783"/>
              <a:ext cx="1012" cy="327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rgbClr val="FF3399"/>
                  </a:solidFill>
                  <a:latin typeface="Times New Roman" pitchFamily="18" charset="0"/>
                  <a:ea typeface="楷体_GB2312" pitchFamily="49" charset="-122"/>
                </a:rPr>
                <a:t>实际方向</a:t>
              </a:r>
              <a:endParaRPr kumimoji="1" lang="zh-CN" altLang="en-US" sz="28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606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2704"/>
              <a:ext cx="670" cy="480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44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</a:rPr>
                <a:t>–</a:t>
              </a:r>
              <a:endParaRPr kumimoji="1" lang="en-US" altLang="zh-CN" sz="4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601" name="Group 4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7602" name="Picture 4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03" name="Text Box 4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/>
      <p:bldP spid="184323" grpId="0" animBg="1" autoUpdateAnimBg="0"/>
      <p:bldP spid="184338" grpId="0" animBg="1"/>
      <p:bldP spid="1843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50925" y="1539875"/>
            <a:ext cx="184150" cy="579438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kumimoji="1" lang="zh-CN" altLang="zh-CN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534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765175"/>
            <a:ext cx="5184775" cy="519113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F9966"/>
                </a:solidFill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电压参考方向的三种表示方式：</a:t>
            </a:r>
            <a:endParaRPr kumimoji="1" lang="zh-CN" altLang="en-US" sz="2800" b="1">
              <a:solidFill>
                <a:srgbClr val="FF9966"/>
              </a:solidFill>
              <a:latin typeface="Times New Roman" pitchFamily="18" charset="0"/>
              <a:ea typeface="楷体_GB2312" pitchFamily="49" charset="-122"/>
              <a:sym typeface="Wingdings 2" pitchFamily="18" charset="2"/>
            </a:endParaRPr>
          </a:p>
        </p:txBody>
      </p:sp>
      <p:sp>
        <p:nvSpPr>
          <p:cNvPr id="6861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69925" y="1997075"/>
            <a:ext cx="184150" cy="579438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endParaRPr kumimoji="1" lang="zh-CN" altLang="zh-CN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5349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268413"/>
            <a:ext cx="3095625" cy="519112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(1)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用箭头表示：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185350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852738"/>
            <a:ext cx="3222625" cy="519112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marL="476250" indent="-476250" algn="just" eaLnBrk="0" hangingPunct="0"/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(2)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用正负极性表示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185351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797425"/>
            <a:ext cx="3609975" cy="519113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381000" indent="-381000" algn="just" eaLnBrk="0" hangingPunct="0"/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(3)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用双下标表示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339975" y="2205038"/>
            <a:ext cx="3962400" cy="457200"/>
            <a:chOff x="3072" y="1488"/>
            <a:chExt cx="2496" cy="288"/>
          </a:xfrm>
        </p:grpSpPr>
        <p:sp>
          <p:nvSpPr>
            <p:cNvPr id="68642" name="Rectangle 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99" y="1584"/>
              <a:ext cx="433" cy="19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072" y="1681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59" y="1690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48" y="1488"/>
              <a:ext cx="1248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57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95738" y="1484313"/>
            <a:ext cx="477837" cy="579437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200" i="1">
                <a:latin typeface="Times New Roman" pitchFamily="18" charset="0"/>
              </a:rPr>
              <a:t>U</a:t>
            </a:r>
            <a:endParaRPr kumimoji="1" lang="en-US" altLang="zh-CN" sz="3200" i="1">
              <a:latin typeface="Times New Roman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2411413" y="4221163"/>
            <a:ext cx="3962400" cy="304800"/>
            <a:chOff x="3024" y="2592"/>
            <a:chExt cx="2496" cy="192"/>
          </a:xfrm>
        </p:grpSpPr>
        <p:sp>
          <p:nvSpPr>
            <p:cNvPr id="68639" name="Rectangle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51" y="2592"/>
              <a:ext cx="433" cy="19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024" y="2689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1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1" y="2698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62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140200" y="3644900"/>
            <a:ext cx="477838" cy="579438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200" i="1">
                <a:latin typeface="Times New Roman" pitchFamily="18" charset="0"/>
              </a:rPr>
              <a:t>U</a:t>
            </a:r>
            <a:endParaRPr kumimoji="1" lang="en-US" altLang="zh-CN" sz="3200" i="1">
              <a:latin typeface="Times New Roman" pitchFamily="18" charset="0"/>
            </a:endParaRPr>
          </a:p>
        </p:txBody>
      </p:sp>
      <p:sp>
        <p:nvSpPr>
          <p:cNvPr id="185363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13050" y="3735388"/>
            <a:ext cx="503238" cy="76200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4400" b="1">
                <a:solidFill>
                  <a:srgbClr val="FF0000"/>
                </a:solidFill>
                <a:latin typeface="Times New Roman" pitchFamily="18" charset="0"/>
                <a:sym typeface="CommonBullets" pitchFamily="34" charset="2"/>
              </a:rPr>
              <a:t>+</a:t>
            </a:r>
            <a:endParaRPr kumimoji="1" lang="en-US" altLang="zh-CN" sz="4400" b="1">
              <a:solidFill>
                <a:schemeClr val="hlink"/>
              </a:solidFill>
              <a:latin typeface="Times New Roman" pitchFamily="18" charset="0"/>
              <a:sym typeface="CommonBullets" pitchFamily="34" charset="2"/>
            </a:endParaRPr>
          </a:p>
        </p:txBody>
      </p:sp>
      <p:sp>
        <p:nvSpPr>
          <p:cNvPr id="185364" name="Line 20"/>
          <p:cNvSpPr>
            <a14:cpLocks xmlns:a14="http://schemas.microsoft.com/office/drawing/2010/main" noChangeShapeType="1"/>
          </p:cNvSpPr>
          <p:nvPr/>
        </p:nvSpPr>
        <p:spPr bwMode="auto">
          <a:xfrm>
            <a:off x="6035675" y="4116388"/>
            <a:ext cx="3048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/>
          <p:nvPr/>
        </p:nvGrpSpPr>
        <p:grpSpPr bwMode="auto">
          <a:xfrm>
            <a:off x="2268538" y="5373688"/>
            <a:ext cx="4364037" cy="808037"/>
            <a:chOff x="1519" y="3457"/>
            <a:chExt cx="2749" cy="509"/>
          </a:xfrm>
        </p:grpSpPr>
        <p:grpSp>
          <p:nvGrpSpPr>
            <p:cNvPr id="68633" name="Group 22"/>
            <p:cNvGrpSpPr/>
            <p:nvPr/>
          </p:nvGrpSpPr>
          <p:grpSpPr bwMode="auto">
            <a:xfrm>
              <a:off x="1664" y="3774"/>
              <a:ext cx="2496" cy="192"/>
              <a:chOff x="3024" y="3648"/>
              <a:chExt cx="2496" cy="192"/>
            </a:xfrm>
          </p:grpSpPr>
          <p:sp>
            <p:nvSpPr>
              <p:cNvPr id="68636" name="Rectangle 2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051" y="3648"/>
                <a:ext cx="433" cy="192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 cap="sq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7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024" y="3745"/>
                <a:ext cx="1009" cy="1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511" y="3754"/>
                <a:ext cx="1009" cy="1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34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19" y="3486"/>
              <a:ext cx="301" cy="365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3200">
                  <a:latin typeface="Times New Roman" pitchFamily="18" charset="0"/>
                </a:rPr>
                <a:t>A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68635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81" y="3457"/>
              <a:ext cx="287" cy="365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3200">
                  <a:latin typeface="Times New Roman" pitchFamily="18" charset="0"/>
                </a:rPr>
                <a:t>B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</p:grpSp>
      <p:sp>
        <p:nvSpPr>
          <p:cNvPr id="185372" name="Text Box 2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140200" y="5229225"/>
            <a:ext cx="847725" cy="579438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200" i="1">
                <a:latin typeface="Times New Roman" pitchFamily="18" charset="0"/>
              </a:rPr>
              <a:t>U</a:t>
            </a:r>
            <a:r>
              <a:rPr kumimoji="1" lang="en-US" altLang="zh-CN" sz="3200" baseline="-25000">
                <a:latin typeface="Times New Roman" pitchFamily="18" charset="0"/>
              </a:rPr>
              <a:t>AB</a:t>
            </a:r>
            <a:endParaRPr kumimoji="1" lang="en-US" altLang="zh-CN" sz="3200">
              <a:latin typeface="Times New Roman" pitchFamily="18" charset="0"/>
            </a:endParaRPr>
          </a:p>
        </p:txBody>
      </p:sp>
      <p:grpSp>
        <p:nvGrpSpPr>
          <p:cNvPr id="68624" name="Group 29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8631" name="Picture 30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32" name="Text Box 31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8625" name="Group 32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8629" name="Picture 33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30" name="Text Box 34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8626" name="Group 35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8627" name="Picture 3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28" name="Text Box 37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  <p:bldP spid="185349" grpId="0" animBg="1" autoUpdateAnimBg="0"/>
      <p:bldP spid="185350" grpId="0" animBg="1" autoUpdateAnimBg="0"/>
      <p:bldP spid="185351" grpId="0" animBg="1" autoUpdateAnimBg="0"/>
      <p:bldP spid="185357" grpId="0" autoUpdateAnimBg="0"/>
      <p:bldP spid="185362" grpId="0" autoUpdateAnimBg="0"/>
      <p:bldP spid="185363" grpId="0" autoUpdateAnimBg="0"/>
      <p:bldP spid="185364" grpId="0" animBg="1"/>
      <p:bldP spid="1853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1700213"/>
            <a:ext cx="8170862" cy="11176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571500" indent="-571500" eaLnBrk="0" hangingPunct="0">
              <a:lnSpc>
                <a:spcPct val="120000"/>
              </a:lnSpc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元件或支路的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采用相同的参考方向称之为</a:t>
            </a:r>
            <a:r>
              <a:rPr kumimoji="1" lang="zh-CN" altLang="zh-CN" sz="2800" b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r>
              <a:rPr kumimoji="1" lang="zh-CN" altLang="zh-CN" sz="2800" b="1">
                <a:solidFill>
                  <a:srgbClr val="FF9966"/>
                </a:solidFill>
                <a:ea typeface="楷体_GB2312" pitchFamily="49" charset="-122"/>
              </a:rPr>
              <a:t>参考方向。</a:t>
            </a:r>
            <a:r>
              <a:rPr kumimoji="1" lang="zh-CN" altLang="zh-CN" sz="2800" b="1">
                <a:solidFill>
                  <a:srgbClr val="FFFF00"/>
                </a:solidFill>
                <a:ea typeface="楷体_GB2312" pitchFamily="49" charset="-122"/>
              </a:rPr>
              <a:t>反之，称为</a:t>
            </a:r>
            <a:r>
              <a:rPr kumimoji="1" lang="zh-CN" altLang="zh-CN" sz="2800" b="1">
                <a:solidFill>
                  <a:srgbClr val="FF9966"/>
                </a:solidFill>
                <a:ea typeface="楷体_GB2312" pitchFamily="49" charset="-122"/>
              </a:rPr>
              <a:t>非关联参考方向。</a:t>
            </a:r>
            <a:endParaRPr kumimoji="1" lang="zh-CN" altLang="en-US" sz="2800" b="1">
              <a:solidFill>
                <a:srgbClr val="FF99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6371" name="Text Box 3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4652963"/>
            <a:ext cx="2449512" cy="519112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关联参考方向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6372" name="Text Box 4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219700" y="4724400"/>
            <a:ext cx="280828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非关联参考方向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637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836613"/>
            <a:ext cx="3240088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charset="2"/>
              <a:buNone/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关联参考方向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86374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3563938" y="1125538"/>
            <a:ext cx="720725" cy="73025"/>
          </a:xfrm>
          <a:prstGeom prst="rightArrow">
            <a:avLst>
              <a:gd name="adj1" fmla="val 50000"/>
              <a:gd name="adj2" fmla="val 246739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5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3284538"/>
            <a:ext cx="792162" cy="73025"/>
          </a:xfrm>
          <a:prstGeom prst="rightArrow">
            <a:avLst>
              <a:gd name="adj1" fmla="val 50000"/>
              <a:gd name="adj2" fmla="val 271195"/>
            </a:avLst>
          </a:prstGeom>
          <a:solidFill>
            <a:srgbClr val="00FFFF"/>
          </a:solidFill>
          <a:ln w="38100" cap="sq" algn="ctr">
            <a:solidFill>
              <a:srgbClr val="00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6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9613" y="2781300"/>
            <a:ext cx="504825" cy="641350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i</a:t>
            </a:r>
            <a:endParaRPr kumimoji="1" lang="en-US" altLang="zh-CN" sz="3600" i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6377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3500438"/>
            <a:ext cx="647700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+</a:t>
            </a:r>
            <a:endParaRPr kumimoji="1" lang="en-US" altLang="zh-CN" sz="32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637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24300" y="3500438"/>
            <a:ext cx="647700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宋体" charset="-122"/>
                <a:sym typeface="Symbol" pitchFamily="18" charset="2"/>
              </a:rPr>
              <a:t>-</a:t>
            </a:r>
            <a:endParaRPr kumimoji="1" lang="en-US" altLang="zh-CN" sz="3200" b="1">
              <a:latin typeface="宋体" charset="-122"/>
              <a:sym typeface="Symbol" pitchFamily="18" charset="2"/>
            </a:endParaRPr>
          </a:p>
        </p:txBody>
      </p:sp>
      <p:sp>
        <p:nvSpPr>
          <p:cNvPr id="186379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883525" y="3425825"/>
            <a:ext cx="647700" cy="579438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+</a:t>
            </a:r>
            <a:endParaRPr kumimoji="1" lang="en-US" altLang="zh-CN" sz="32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6380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43438" y="3497263"/>
            <a:ext cx="647700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宋体" charset="-122"/>
                <a:sym typeface="Symbol" pitchFamily="18" charset="2"/>
              </a:rPr>
              <a:t>-</a:t>
            </a:r>
            <a:endParaRPr kumimoji="1" lang="en-US" altLang="zh-CN" sz="3200" b="1">
              <a:latin typeface="宋体" charset="-122"/>
              <a:sym typeface="Symbol" pitchFamily="18" charset="2"/>
            </a:endParaRPr>
          </a:p>
        </p:txBody>
      </p:sp>
      <p:sp>
        <p:nvSpPr>
          <p:cNvPr id="186381" name="AutoShape 13"/>
          <p:cNvSpPr>
            <a14:cpLocks xmlns:a14="http://schemas.microsoft.com/office/drawing/2010/main" noChangeArrowheads="1"/>
          </p:cNvSpPr>
          <p:nvPr/>
        </p:nvSpPr>
        <p:spPr bwMode="auto">
          <a:xfrm rot="75305" flipV="1">
            <a:off x="4932363" y="3284538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00FFFF"/>
          </a:solidFill>
          <a:ln w="38100" cap="sq" algn="ctr">
            <a:solidFill>
              <a:srgbClr val="00FF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2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227763" y="2852738"/>
            <a:ext cx="504825" cy="641350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i</a:t>
            </a:r>
            <a:endParaRPr kumimoji="1" lang="en-US" altLang="zh-CN" sz="3600" i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6383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9613" y="4005263"/>
            <a:ext cx="647700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endParaRPr kumimoji="1" lang="en-US" altLang="zh-CN" sz="3200" i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86384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227763" y="4005263"/>
            <a:ext cx="647700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endParaRPr kumimoji="1" lang="en-US" altLang="zh-CN" sz="3200" i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pSp>
        <p:nvGrpSpPr>
          <p:cNvPr id="69649" name="Group 1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9662" name="Picture 18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3" name="Text Box 1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9650" name="Group 2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9660" name="Picture 21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1" name="Text Box 2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684213" y="3500438"/>
            <a:ext cx="3384550" cy="288925"/>
            <a:chOff x="2699" y="890"/>
            <a:chExt cx="2086" cy="182"/>
          </a:xfrm>
        </p:grpSpPr>
        <p:sp>
          <p:nvSpPr>
            <p:cNvPr id="69658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/>
          <p:nvPr/>
        </p:nvGrpSpPr>
        <p:grpSpPr bwMode="auto">
          <a:xfrm>
            <a:off x="4859338" y="3644900"/>
            <a:ext cx="3384550" cy="288925"/>
            <a:chOff x="2699" y="890"/>
            <a:chExt cx="2086" cy="182"/>
          </a:xfrm>
        </p:grpSpPr>
        <p:sp>
          <p:nvSpPr>
            <p:cNvPr id="69656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53" name="Group 29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9654" name="Picture 3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55" name="Text Box 31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 autoUpdateAnimBg="0"/>
      <p:bldP spid="186371" grpId="0" animBg="1" autoUpdateAnimBg="0"/>
      <p:bldP spid="186372" grpId="0" animBg="1" autoUpdateAnimBg="0"/>
      <p:bldP spid="186373" grpId="0"/>
      <p:bldP spid="186374" grpId="0" animBg="1"/>
      <p:bldP spid="186375" grpId="0" animBg="1"/>
      <p:bldP spid="186376" grpId="0"/>
      <p:bldP spid="186377" grpId="0"/>
      <p:bldP spid="186378" grpId="0"/>
      <p:bldP spid="186379" grpId="0"/>
      <p:bldP spid="186380" grpId="0"/>
      <p:bldP spid="186381" grpId="0" animBg="1"/>
      <p:bldP spid="186382" grpId="0"/>
      <p:bldP spid="186383" grpId="0"/>
      <p:bldP spid="1863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3644900"/>
            <a:ext cx="8208963" cy="641350"/>
          </a:xfrm>
          <a:prstGeom prst="rect">
            <a:avLst/>
          </a:prstGeom>
          <a:solidFill>
            <a:srgbClr val="CC6600"/>
          </a:solidFill>
          <a:ln w="12700" cap="sq">
            <a:noFill/>
            <a:miter lim="800000"/>
          </a:ln>
        </p:spPr>
        <p:txBody>
          <a:bodyPr anchor="ctr"/>
          <a:lstStyle/>
          <a:p>
            <a:pPr marL="476250" indent="-476250" algn="just" eaLnBrk="0" hangingPunct="0">
              <a:buFontTx/>
              <a:buAutoNum type="circleNumDbPlain"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分析电路前必须选定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电压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电流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的参考方向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149725"/>
            <a:ext cx="8208963" cy="1081088"/>
          </a:xfrm>
          <a:prstGeom prst="rect">
            <a:avLst/>
          </a:prstGeom>
          <a:solidFill>
            <a:srgbClr val="CC6600"/>
          </a:solidFill>
          <a:ln w="12700" cap="sq">
            <a:noFill/>
            <a:miter lim="800000"/>
          </a:ln>
        </p:spPr>
        <p:txBody>
          <a:bodyPr anchor="ctr"/>
          <a:lstStyle/>
          <a:p>
            <a:pPr marL="476250" indent="-476250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参考方向一经选定，必须在图中相应位置标注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包括方向和</a:t>
            </a:r>
            <a:r>
              <a:rPr kumimoji="1" lang="zh-CN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在计算过程中不得任意改变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5232400"/>
            <a:ext cx="8208963" cy="968375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 startAt="3"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参考方向不同时，其表达式相差一负号，但电压、电流的实际方向不变。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620713"/>
            <a:ext cx="504825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739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19475" y="981075"/>
            <a:ext cx="5184775" cy="1630363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电压电流参考方向如图中所标，问：对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两部分电路电压电流参考方向关联否？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87399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059113" y="2565400"/>
            <a:ext cx="6084887" cy="1031875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答：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电压、电流参考方向非关联；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algn="ctr" eaLnBrk="0" hangingPunct="0">
              <a:spcBef>
                <a:spcPct val="2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电压、电流参考方向关联。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70664" name="Group 8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0683" name="Picture 9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84" name="Text Box 10">
              <a:hlinkClick r:id="rId2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0665" name="Group 11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0681" name="Picture 12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82" name="Text Box 13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323850" y="2924175"/>
            <a:ext cx="1644650" cy="850900"/>
            <a:chOff x="385" y="3022"/>
            <a:chExt cx="1036" cy="536"/>
          </a:xfrm>
        </p:grpSpPr>
        <p:pic>
          <p:nvPicPr>
            <p:cNvPr id="70679" name="Picture 15" descr="1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80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注意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684213" y="765175"/>
            <a:ext cx="2303462" cy="2159000"/>
            <a:chOff x="1973" y="1979"/>
            <a:chExt cx="1451" cy="1542"/>
          </a:xfrm>
        </p:grpSpPr>
        <p:sp>
          <p:nvSpPr>
            <p:cNvPr id="70671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" y="2251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sym typeface="Symbol" pitchFamily="18" charset="2"/>
                </a:rPr>
                <a:t>＋</a:t>
              </a:r>
              <a:endParaRPr kumimoji="1" lang="zh-CN" altLang="en-US" sz="24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0672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" y="3158"/>
              <a:ext cx="408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0673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17" y="2659"/>
              <a:ext cx="363" cy="371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0674" name="Rectangle 21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45" y="2296"/>
              <a:ext cx="953" cy="1225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2704"/>
              <a:ext cx="499" cy="37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0676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73" y="2704"/>
              <a:ext cx="498" cy="37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0677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17" y="2205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80" y="1979"/>
              <a:ext cx="363" cy="414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70668" name="Group 26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0669" name="Picture 2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70" name="Text Box 28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187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187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 autoUpdateAnimBg="0"/>
      <p:bldP spid="187395" grpId="0" animBg="1" autoUpdateAnimBg="0"/>
      <p:bldP spid="187396" grpId="0" animBg="1" autoUpdateAnimBg="0"/>
      <p:bldP spid="187397" grpId="0"/>
      <p:bldP spid="1873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14325" y="1484313"/>
            <a:ext cx="2025650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电功率</a:t>
            </a:r>
            <a:endParaRPr kumimoji="1" lang="zh-CN" altLang="en-US" sz="32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8420" name="Object 4" descr="羊皮纸"/>
          <p:cNvGraphicFramePr>
            <a:graphicFrameLocks noChangeAspect="1"/>
          </p:cNvGraphicFramePr>
          <p:nvPr/>
        </p:nvGraphicFramePr>
        <p:xfrm>
          <a:off x="1331913" y="1916113"/>
          <a:ext cx="151288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916113"/>
                        <a:ext cx="1512887" cy="1231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908175" y="3284538"/>
          <a:ext cx="460851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3284538"/>
                        <a:ext cx="4608513" cy="1476375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4910138"/>
            <a:ext cx="7489825" cy="519112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功率的单位：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瓦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 (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Watt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，瓦特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42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5516563"/>
            <a:ext cx="7273925" cy="519112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能量的单位：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(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焦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 (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Joule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，焦耳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8424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2339975" y="1773238"/>
            <a:ext cx="647700" cy="73025"/>
          </a:xfrm>
          <a:prstGeom prst="rightArrow">
            <a:avLst>
              <a:gd name="adj1" fmla="val 50000"/>
              <a:gd name="adj2" fmla="val 221739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76600" y="1484313"/>
            <a:ext cx="5040313" cy="519112"/>
          </a:xfrm>
          <a:prstGeom prst="rect">
            <a:avLst/>
          </a:prstGeom>
          <a:solidFill>
            <a:srgbClr val="0066CC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单位时间内电场力所做的功。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8203" name="Group 1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11" name="Picture 11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12" name="Text Box 1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04" name="Group 1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209" name="Picture 14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10" name="Text Box 1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188432" name="Object 16" descr="羊皮纸"/>
          <p:cNvGraphicFramePr>
            <a:graphicFrameLocks noChangeAspect="1"/>
          </p:cNvGraphicFramePr>
          <p:nvPr/>
        </p:nvGraphicFramePr>
        <p:xfrm>
          <a:off x="3348038" y="1989138"/>
          <a:ext cx="1295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038" y="1989138"/>
                        <a:ext cx="1295400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7" descr="羊皮纸"/>
          <p:cNvGraphicFramePr>
            <a:graphicFrameLocks noChangeAspect="1"/>
          </p:cNvGraphicFramePr>
          <p:nvPr/>
        </p:nvGraphicFramePr>
        <p:xfrm>
          <a:off x="5364163" y="1916113"/>
          <a:ext cx="127158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8" imgW="0" imgH="0" progId="Equation.3">
                  <p:embed/>
                </p:oleObj>
              </mc:Choice>
              <mc:Fallback>
                <p:oleObj name="公式" r:id="rId8" imgW="0" imgH="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4163" y="1916113"/>
                        <a:ext cx="1271587" cy="1231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5" name="Group 1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8207" name="Picture 1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8" name="Text Box 2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88437" name="Text Box 2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836613"/>
            <a:ext cx="3240088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charset="2"/>
              <a:buNone/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4.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电功率和功率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/>
      <p:bldP spid="188422" grpId="0" animBg="1" autoUpdateAnimBg="0"/>
      <p:bldP spid="188423" grpId="0" animBg="1" autoUpdateAnimBg="0"/>
      <p:bldP spid="188424" grpId="0" animBg="1"/>
      <p:bldP spid="188425" grpId="0" animBg="1"/>
      <p:bldP spid="1884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765175"/>
            <a:ext cx="6192837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电路吸收或提供（发出）功率的判断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1155700"/>
            <a:ext cx="3810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charset="2"/>
              <a:buChar char="l"/>
            </a:pPr>
            <a:r>
              <a:rPr kumimoji="1" lang="en-US" altLang="zh-CN" sz="24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    u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取</a:t>
            </a:r>
            <a:r>
              <a:rPr kumimoji="1" lang="zh-CN" altLang="zh-CN" sz="24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关联参考方向</a:t>
            </a:r>
            <a:endParaRPr kumimoji="1" lang="zh-CN" altLang="en-US" sz="24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944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627313" y="1670050"/>
            <a:ext cx="5257800" cy="579438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solidFill>
                  <a:srgbClr val="FFFFFF"/>
                </a:solidFill>
                <a:latin typeface="Times New Roman" pitchFamily="18" charset="0"/>
              </a:rPr>
              <a:t>P=ui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FFFFFF"/>
                </a:solidFill>
                <a:latin typeface="Times New Roman" pitchFamily="18" charset="0"/>
              </a:rPr>
              <a:t> 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</a:t>
            </a:r>
            <a:r>
              <a:rPr kumimoji="1" lang="zh-CN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示元件吸收的功率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944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771775" y="2312988"/>
            <a:ext cx="5461000" cy="592137"/>
          </a:xfrm>
          <a:prstGeom prst="rect">
            <a:avLst/>
          </a:prstGeom>
          <a:solidFill>
            <a:srgbClr val="99CCFF"/>
          </a:solidFill>
          <a:ln w="12700">
            <a:solidFill>
              <a:srgbClr val="FF66FF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</a:rPr>
              <a:t>&gt;0</a:t>
            </a:r>
            <a:r>
              <a:rPr kumimoji="1" lang="en-US" altLang="zh-CN" sz="32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吸收正功率 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实际吸收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771775" y="2967038"/>
            <a:ext cx="5616575" cy="579437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>
                <a:latin typeface="Times New Roman" pitchFamily="18" charset="0"/>
              </a:rPr>
              <a:t>&lt;0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吸收负功率 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实际提供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4149725"/>
            <a:ext cx="4897437" cy="579438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P </a:t>
            </a:r>
            <a:r>
              <a:rPr kumimoji="1" lang="en-US" altLang="zh-CN" sz="3200">
                <a:latin typeface="Times New Roman" pitchFamily="18" charset="0"/>
              </a:rPr>
              <a:t>= </a:t>
            </a:r>
            <a:r>
              <a:rPr kumimoji="1" lang="en-US" altLang="zh-CN" sz="3200" i="1">
                <a:latin typeface="Times New Roman" pitchFamily="18" charset="0"/>
              </a:rPr>
              <a:t>ui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zh-CN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表示元件发出的功率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9448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4768850"/>
            <a:ext cx="5545137" cy="579438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>
                <a:latin typeface="Times New Roman" pitchFamily="18" charset="0"/>
              </a:rPr>
              <a:t>&gt;0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发出正功率 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实际发出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9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5391150"/>
            <a:ext cx="5545137" cy="579438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>
                <a:latin typeface="Times New Roman" pitchFamily="18" charset="0"/>
              </a:rPr>
              <a:t>&lt;0</a:t>
            </a:r>
            <a:r>
              <a:rPr kumimoji="1" lang="en-US" altLang="zh-CN" sz="28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发出负功率  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实际提供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50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771775" y="3644900"/>
            <a:ext cx="4392613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charset="2"/>
              <a:buChar char="l"/>
            </a:pPr>
            <a:r>
              <a:rPr kumimoji="1" lang="en-US" altLang="zh-CN" sz="2400" b="1">
                <a:solidFill>
                  <a:srgbClr val="FF9900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8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取非</a:t>
            </a:r>
            <a:r>
              <a:rPr kumimoji="1" lang="zh-CN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关联参考方向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71691" name="Group 11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1715" name="Picture 12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16" name="Text Box 13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1692" name="Group 14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1713" name="Picture 15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14" name="Text Box 16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755650" y="1412875"/>
            <a:ext cx="1798638" cy="2016125"/>
            <a:chOff x="2880" y="1117"/>
            <a:chExt cx="1133" cy="1270"/>
          </a:xfrm>
        </p:grpSpPr>
        <p:sp>
          <p:nvSpPr>
            <p:cNvPr id="71706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79" y="1117"/>
              <a:ext cx="0" cy="127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7" name="AutoShap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61" y="1253"/>
              <a:ext cx="46" cy="726"/>
            </a:xfrm>
            <a:prstGeom prst="downArrow">
              <a:avLst>
                <a:gd name="adj1" fmla="val 50000"/>
                <a:gd name="adj2" fmla="val 394565"/>
              </a:avLst>
            </a:prstGeom>
            <a:solidFill>
              <a:srgbClr val="00CCFF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8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70" y="1162"/>
              <a:ext cx="363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宋体" charset="-122"/>
                  <a:sym typeface="Symbol" pitchFamily="18" charset="2"/>
                </a:rPr>
                <a:t>+</a:t>
              </a:r>
              <a:endParaRPr kumimoji="1" lang="en-US" altLang="zh-CN" sz="3200" b="1">
                <a:solidFill>
                  <a:srgbClr val="FF0000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71709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15" y="1979"/>
              <a:ext cx="363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3200" b="1">
                <a:solidFill>
                  <a:srgbClr val="FF0000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71710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80" y="1979"/>
              <a:ext cx="362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1711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51" y="1571"/>
              <a:ext cx="362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1712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43" y="1525"/>
              <a:ext cx="271" cy="454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755650" y="3786188"/>
            <a:ext cx="1654175" cy="2163762"/>
            <a:chOff x="476" y="2296"/>
            <a:chExt cx="1042" cy="1363"/>
          </a:xfrm>
        </p:grpSpPr>
        <p:sp>
          <p:nvSpPr>
            <p:cNvPr id="71699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975" y="2387"/>
              <a:ext cx="0" cy="127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0" name="AutoShape 2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57" y="2523"/>
              <a:ext cx="46" cy="726"/>
            </a:xfrm>
            <a:prstGeom prst="downArrow">
              <a:avLst>
                <a:gd name="adj1" fmla="val 50000"/>
                <a:gd name="adj2" fmla="val 394565"/>
              </a:avLst>
            </a:prstGeom>
            <a:solidFill>
              <a:srgbClr val="00CCFF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11" y="3294"/>
              <a:ext cx="363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宋体" charset="-122"/>
                  <a:sym typeface="Symbol" pitchFamily="18" charset="2"/>
                </a:rPr>
                <a:t>+</a:t>
              </a:r>
              <a:endParaRPr kumimoji="1" lang="en-US" altLang="zh-CN" sz="3200" b="1">
                <a:solidFill>
                  <a:srgbClr val="FF0000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71702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11" y="2296"/>
              <a:ext cx="363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3200" b="1">
                <a:solidFill>
                  <a:srgbClr val="FF0000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71703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6" y="3249"/>
              <a:ext cx="362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1704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56" y="2840"/>
              <a:ext cx="362" cy="365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1705" name="Rectangle 3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39" y="2795"/>
              <a:ext cx="271" cy="454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695" name="Group 3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1697" name="Picture 3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698" name="Text Box 3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89476" name="Text Box 3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6021388"/>
            <a:ext cx="8280400" cy="457200"/>
          </a:xfrm>
          <a:prstGeom prst="rect">
            <a:avLst/>
          </a:prstGeom>
          <a:solidFill>
            <a:srgbClr val="00008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注*：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如果用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= -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ui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P&gt;0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吸收，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P&lt;0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提供，与关联时一致</a:t>
            </a:r>
            <a:endParaRPr kumimoji="1" lang="zh-CN" altLang="en-US" sz="2400" b="1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/>
      <p:bldP spid="189443" grpId="0" autoUpdateAnimBg="0"/>
      <p:bldP spid="189444" grpId="0" animBg="1" autoUpdateAnimBg="0"/>
      <p:bldP spid="189445" grpId="0" animBg="1" autoUpdateAnimBg="0"/>
      <p:bldP spid="189446" grpId="0" animBg="1" autoUpdateAnimBg="0"/>
      <p:bldP spid="189447" grpId="0" animBg="1" autoUpdateAnimBg="0"/>
      <p:bldP spid="189448" grpId="0" animBg="1" autoUpdateAnimBg="0"/>
      <p:bldP spid="189449" grpId="0" animBg="1" autoUpdateAnimBg="0"/>
      <p:bldP spid="189450" grpId="0" autoUpdateAnimBg="0"/>
      <p:bldP spid="18947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620713"/>
            <a:ext cx="719137" cy="579437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046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932363" y="1341438"/>
            <a:ext cx="3671887" cy="1630362"/>
          </a:xfrm>
          <a:prstGeom prst="rect">
            <a:avLst/>
          </a:prstGeom>
          <a:solidFill>
            <a:srgbClr val="0066CC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求图示电路中各方框所代表的元件吸收或产生的功率。</a:t>
            </a:r>
            <a:endParaRPr kumimoji="1" lang="zh-CN" altLang="en-US" sz="2800" b="1" baseline="26000">
              <a:solidFill>
                <a:srgbClr val="FFFF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72708" name="Group 4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2752" name="Picture 5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53" name="Text Box 6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709" name="Group 7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2750" name="Picture 8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51" name="Text Box 9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0474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4437063"/>
            <a:ext cx="7489825" cy="1117600"/>
          </a:xfrm>
          <a:prstGeom prst="rect">
            <a:avLst/>
          </a:prstGeom>
          <a:noFill/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已知：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=1V,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-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3V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，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=8V,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4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-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4V,</a:t>
            </a:r>
            <a:endParaRPr kumimoji="1" lang="en-US" altLang="zh-CN" sz="28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5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=7V,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6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-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3V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，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I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=2A,   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I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=1A,</a:t>
            </a:r>
            <a:r>
              <a:rPr kumimoji="1" lang="zh-CN" altLang="en-US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，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I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= </a:t>
            </a:r>
            <a:r>
              <a:rPr kumimoji="1" lang="en-US" altLang="zh-CN" sz="2800">
                <a:latin typeface="宋体" charset="-122"/>
                <a:sym typeface="Symbol" pitchFamily="18" charset="2"/>
              </a:rPr>
              <a:t>-</a:t>
            </a:r>
            <a:r>
              <a: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1A  </a:t>
            </a:r>
            <a:endParaRPr kumimoji="1" lang="en-US" altLang="zh-CN" sz="2800" baseline="26000">
              <a:latin typeface="Times New Roman" pitchFamily="18" charset="0"/>
              <a:ea typeface="仿宋_GB2312" pitchFamily="49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755650" y="836613"/>
            <a:ext cx="3779838" cy="3457575"/>
            <a:chOff x="273" y="346"/>
            <a:chExt cx="2381" cy="2178"/>
          </a:xfrm>
        </p:grpSpPr>
        <p:sp>
          <p:nvSpPr>
            <p:cNvPr id="72715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18" y="75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Rectangl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82" y="125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sym typeface="Symbol" pitchFamily="18" charset="2"/>
                </a:rPr>
                <a:t>5</a:t>
              </a:r>
              <a:endParaRPr kumimoji="1" lang="en-US" altLang="zh-CN" sz="24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2717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09" y="754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8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09" y="2387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9" y="75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0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43" y="75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AutoShape 18"/>
            <p:cNvSpPr>
              <a14:cpLocks xmlns:a14="http://schemas.microsoft.com/office/drawing/2010/main" noChangeArrowheads="1"/>
            </p:cNvSpPr>
            <p:nvPr/>
          </p:nvSpPr>
          <p:spPr bwMode="auto">
            <a:xfrm flipH="1">
              <a:off x="476" y="799"/>
              <a:ext cx="44" cy="363"/>
            </a:xfrm>
            <a:prstGeom prst="downArrow">
              <a:avLst>
                <a:gd name="adj1" fmla="val 50000"/>
                <a:gd name="adj2" fmla="val 206250"/>
              </a:avLst>
            </a:prstGeom>
            <a:solidFill>
              <a:schemeClr val="hlink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AutoShape 19"/>
            <p:cNvSpPr>
              <a14:cpLocks xmlns:a14="http://schemas.microsoft.com/office/drawing/2010/main" noChangeArrowheads="1"/>
            </p:cNvSpPr>
            <p:nvPr/>
          </p:nvSpPr>
          <p:spPr bwMode="auto">
            <a:xfrm flipH="1">
              <a:off x="2426" y="1797"/>
              <a:ext cx="45" cy="363"/>
            </a:xfrm>
            <a:prstGeom prst="downArrow">
              <a:avLst>
                <a:gd name="adj1" fmla="val 50000"/>
                <a:gd name="adj2" fmla="val 201667"/>
              </a:avLst>
            </a:prstGeom>
            <a:solidFill>
              <a:schemeClr val="hlink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46" y="618"/>
              <a:ext cx="544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6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24" name="Rectangle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07" y="125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25" name="Rectangle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39" y="618"/>
              <a:ext cx="499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26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3" y="1373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27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81" y="2251"/>
              <a:ext cx="544" cy="27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28" name="AutoShap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88" y="1798"/>
              <a:ext cx="67" cy="408"/>
            </a:xfrm>
            <a:prstGeom prst="upArrow">
              <a:avLst>
                <a:gd name="adj1" fmla="val 50000"/>
                <a:gd name="adj2" fmla="val 152239"/>
              </a:avLst>
            </a:prstGeom>
            <a:solidFill>
              <a:schemeClr val="hlink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9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10" y="1888"/>
              <a:ext cx="362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0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54" y="1842"/>
              <a:ext cx="271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1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799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2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34" y="1753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3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" y="2115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4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1117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5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391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6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43" y="437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7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1027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38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" y="1781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2739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02" y="2115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2740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45" y="392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2741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1616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2742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34" y="936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2743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51" y="347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6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44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18" y="1298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45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89" y="1345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46" name="Text Box 4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1979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47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" y="1464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48" name="Text Box 4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30" y="346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2749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436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72712" name="Group 4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2713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14" name="Text Box 4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90467" grpId="0" animBg="1"/>
      <p:bldP spid="1904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95738" y="908050"/>
            <a:ext cx="719137" cy="519113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4340225" y="1412875"/>
          <a:ext cx="4262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0225" y="1412875"/>
                        <a:ext cx="4262438" cy="458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4356100" y="2060575"/>
          <a:ext cx="4373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2060575"/>
                        <a:ext cx="4373563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4379913" y="2647950"/>
          <a:ext cx="41417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9913" y="2647950"/>
                        <a:ext cx="4141787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3732213" y="4467225"/>
          <a:ext cx="5064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2213" y="4467225"/>
                        <a:ext cx="5064125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4284663" y="3916363"/>
          <a:ext cx="45370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4663" y="3916363"/>
                        <a:ext cx="4537075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4356100" y="3284538"/>
          <a:ext cx="446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0" y="3284538"/>
                        <a:ext cx="446405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5445125"/>
            <a:ext cx="8208962" cy="519113"/>
          </a:xfrm>
          <a:prstGeom prst="rect">
            <a:avLst/>
          </a:prstGeom>
          <a:solidFill>
            <a:schemeClr val="hlink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对一完整的电路，满足：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发出的功率＝吸收的功率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9226" name="Group 1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9272" name="Picture 11" descr="78900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73" name="Text Box 1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227" name="Group 1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9270" name="Picture 14" descr="78900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71" name="Text Box 1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228" name="Group 16"/>
          <p:cNvGrpSpPr/>
          <p:nvPr/>
        </p:nvGrpSpPr>
        <p:grpSpPr bwMode="auto">
          <a:xfrm>
            <a:off x="250825" y="1125538"/>
            <a:ext cx="3779838" cy="3457575"/>
            <a:chOff x="273" y="346"/>
            <a:chExt cx="2381" cy="2178"/>
          </a:xfrm>
        </p:grpSpPr>
        <p:sp>
          <p:nvSpPr>
            <p:cNvPr id="9235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18" y="75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Rectangle 1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82" y="125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sym typeface="Symbol" pitchFamily="18" charset="2"/>
                </a:rPr>
                <a:t>5</a:t>
              </a:r>
              <a:endParaRPr kumimoji="1" lang="en-US" altLang="zh-CN" sz="24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37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09" y="754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09" y="2387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9" y="75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43" y="75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AutoShape 23"/>
            <p:cNvSpPr>
              <a14:cpLocks xmlns:a14="http://schemas.microsoft.com/office/drawing/2010/main" noChangeArrowheads="1"/>
            </p:cNvSpPr>
            <p:nvPr/>
          </p:nvSpPr>
          <p:spPr bwMode="auto">
            <a:xfrm flipH="1">
              <a:off x="476" y="799"/>
              <a:ext cx="44" cy="363"/>
            </a:xfrm>
            <a:prstGeom prst="downArrow">
              <a:avLst>
                <a:gd name="adj1" fmla="val 50000"/>
                <a:gd name="adj2" fmla="val 206250"/>
              </a:avLst>
            </a:prstGeom>
            <a:solidFill>
              <a:srgbClr val="33CCFF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AutoShape 24"/>
            <p:cNvSpPr>
              <a14:cpLocks xmlns:a14="http://schemas.microsoft.com/office/drawing/2010/main" noChangeArrowheads="1"/>
            </p:cNvSpPr>
            <p:nvPr/>
          </p:nvSpPr>
          <p:spPr bwMode="auto">
            <a:xfrm flipH="1">
              <a:off x="2426" y="1797"/>
              <a:ext cx="45" cy="363"/>
            </a:xfrm>
            <a:prstGeom prst="downArrow">
              <a:avLst>
                <a:gd name="adj1" fmla="val 50000"/>
                <a:gd name="adj2" fmla="val 201667"/>
              </a:avLst>
            </a:prstGeom>
            <a:solidFill>
              <a:srgbClr val="33CCFF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46" y="618"/>
              <a:ext cx="544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6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44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07" y="125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45" name="Rectangle 2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39" y="618"/>
              <a:ext cx="499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46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3" y="1373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47" name="Rectangle 2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81" y="2251"/>
              <a:ext cx="544" cy="27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48" name="AutoShape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88" y="1798"/>
              <a:ext cx="67" cy="408"/>
            </a:xfrm>
            <a:prstGeom prst="upArrow">
              <a:avLst>
                <a:gd name="adj1" fmla="val 50000"/>
                <a:gd name="adj2" fmla="val 152239"/>
              </a:avLst>
            </a:prstGeom>
            <a:solidFill>
              <a:srgbClr val="33CCFF"/>
            </a:solidFill>
            <a:ln w="38100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10" y="1888"/>
              <a:ext cx="362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0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54" y="1842"/>
              <a:ext cx="271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1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799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2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34" y="1753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3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" y="2115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4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1117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5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391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6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43" y="437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7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1027"/>
              <a:ext cx="317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58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" y="1781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59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02" y="2115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60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45" y="392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61" name="Text Box 4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1616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62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34" y="936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63" name="Text Box 4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51" y="347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6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64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18" y="1298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65" name="Text Box 4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89" y="1345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66" name="Text Box 4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1979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67" name="Text Box 4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" y="1464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68" name="Text Box 5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30" y="346"/>
              <a:ext cx="36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14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9269" name="Text Box 5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436"/>
              <a:ext cx="318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" name="Group 52"/>
          <p:cNvGrpSpPr/>
          <p:nvPr/>
        </p:nvGrpSpPr>
        <p:grpSpPr bwMode="auto">
          <a:xfrm>
            <a:off x="539750" y="4652963"/>
            <a:ext cx="1644650" cy="850900"/>
            <a:chOff x="385" y="3022"/>
            <a:chExt cx="1036" cy="536"/>
          </a:xfrm>
        </p:grpSpPr>
        <p:pic>
          <p:nvPicPr>
            <p:cNvPr id="9233" name="Picture 53" descr="12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4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注意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9230" name="Group 55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9231" name="Picture 5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2" name="Text Box 57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animBg="1"/>
      <p:bldP spid="1914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0" y="792163"/>
            <a:ext cx="5257800" cy="762000"/>
          </a:xfrm>
          <a:prstGeom prst="rect">
            <a:avLst/>
          </a:prstGeom>
          <a:noFill/>
          <a:ln w="12700">
            <a:noFill/>
            <a:miter lim="800000"/>
          </a:ln>
          <a:effectLst>
            <a:prstShdw prst="shdw17" dist="17961" dir="2700000">
              <a:srgbClr val="009900"/>
            </a:prst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1.3 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基尔霍夫定律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 </a:t>
            </a:r>
            <a:endParaRPr kumimoji="1" lang="zh-CN" altLang="en-US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2905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1844675"/>
            <a:ext cx="7129463" cy="39401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indent="666750"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基尔霍夫定律包括基尔霍夫电流定律 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（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KCL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）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和基尔霍夫电压定律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en-US" altLang="zh-CN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KVL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)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。它反映了电路中所有支路电压和电流所遵循的基本规律，是分析集总参数电路的基本定律。基尔霍夫定律与元件特性构成了电路分析的基础。</a:t>
            </a:r>
            <a:endParaRPr kumimoji="1"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73732" name="Group 4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3739" name="Picture 5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40" name="Text Box 6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733" name="Group 7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3737" name="Picture 8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38" name="Text Box 9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734" name="Group 10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3735" name="Picture 11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36" name="Text Box 12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692150"/>
            <a:ext cx="2433637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几个名词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008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708400" y="1628775"/>
            <a:ext cx="5040313" cy="519113"/>
          </a:xfrm>
          <a:prstGeom prst="rect">
            <a:avLst/>
          </a:prstGeom>
          <a:solidFill>
            <a:srgbClr val="66CC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1143000" indent="-1143000" algn="just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电路中通过同一电流的分支。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008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35375" y="4941888"/>
            <a:ext cx="4751388" cy="519112"/>
          </a:xfrm>
          <a:prstGeom prst="rect">
            <a:avLst/>
          </a:prstGeom>
          <a:solidFill>
            <a:srgbClr val="3399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元件的连接点称为结点。</a:t>
            </a:r>
            <a:endParaRPr kumimoji="1" lang="zh-CN" altLang="en-US" sz="2800">
              <a:solidFill>
                <a:srgbClr val="F8FF65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008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724525" y="2133600"/>
            <a:ext cx="822325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=3</a:t>
            </a:r>
            <a:endParaRPr kumimoji="1" lang="en-US" altLang="zh-CN" sz="32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008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55875" y="2046288"/>
            <a:ext cx="40005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a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43008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451725" y="4868863"/>
            <a:ext cx="819150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=4</a:t>
            </a:r>
            <a:endParaRPr kumimoji="1" lang="en-US" altLang="zh-CN" sz="32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0088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55875" y="4724400"/>
            <a:ext cx="477838" cy="5207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b</a:t>
            </a:r>
            <a:endParaRPr kumimoji="1" lang="en-US" altLang="zh-CN" sz="2800">
              <a:latin typeface="Times New Roman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36513" y="2492375"/>
            <a:ext cx="5040312" cy="2435225"/>
            <a:chOff x="158" y="1389"/>
            <a:chExt cx="3175" cy="1534"/>
          </a:xfrm>
        </p:grpSpPr>
        <p:sp>
          <p:nvSpPr>
            <p:cNvPr id="74796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94" y="1815"/>
              <a:ext cx="301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800">
                <a:latin typeface="Times New Roman" pitchFamily="18" charset="0"/>
              </a:endParaRPr>
            </a:p>
          </p:txBody>
        </p:sp>
        <p:sp>
          <p:nvSpPr>
            <p:cNvPr id="74797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7" y="1843"/>
              <a:ext cx="302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800">
                <a:latin typeface="Times New Roman" pitchFamily="18" charset="0"/>
              </a:endParaRPr>
            </a:p>
          </p:txBody>
        </p:sp>
        <p:sp>
          <p:nvSpPr>
            <p:cNvPr id="430092" name="Oval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0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093" name="Oval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62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800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9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1" name="Rectangle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24" y="2315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2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77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3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1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4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76" y="2876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5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76" y="1437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6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2013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7" name="Rectangle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04" y="2301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808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6" y="1389"/>
              <a:ext cx="24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809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6" y="1888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810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0" y="2311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4811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8" y="1585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</a:rPr>
                <a:t>S1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4812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20" y="1389"/>
              <a:ext cx="24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813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20" y="188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814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9" y="1642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</a:rPr>
                <a:t>S2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4815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35" y="2368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4816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7" y="2023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4817" name="Oval 3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 w="2857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8" name="Oval 3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 w="2857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113" name="Text Box 3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1268413"/>
            <a:ext cx="1584325" cy="547687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支路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14" name="AutoShape 34"/>
          <p:cNvSpPr>
            <a14:cpLocks xmlns:a14="http://schemas.microsoft.com/office/drawing/2010/main" noChangeArrowheads="1"/>
          </p:cNvSpPr>
          <p:nvPr/>
        </p:nvSpPr>
        <p:spPr bwMode="auto">
          <a:xfrm rot="-1593903">
            <a:off x="2843213" y="1052513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5" name="AutoShape 35"/>
          <p:cNvSpPr>
            <a14:cpLocks xmlns:a14="http://schemas.microsoft.com/office/drawing/2010/main" noChangeArrowheads="1"/>
          </p:cNvSpPr>
          <p:nvPr/>
        </p:nvSpPr>
        <p:spPr bwMode="auto">
          <a:xfrm>
            <a:off x="2916238" y="1773238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6" name="Text Box 3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35375" y="611188"/>
            <a:ext cx="4752975" cy="822325"/>
          </a:xfrm>
          <a:prstGeom prst="rect">
            <a:avLst/>
          </a:prstGeom>
          <a:solidFill>
            <a:srgbClr val="3399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电路中每一个两端元件就叫一条支路。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" name="Group 37"/>
          <p:cNvGrpSpPr/>
          <p:nvPr/>
        </p:nvGrpSpPr>
        <p:grpSpPr bwMode="auto">
          <a:xfrm>
            <a:off x="3419475" y="2060575"/>
            <a:ext cx="719138" cy="576263"/>
            <a:chOff x="2200" y="981"/>
            <a:chExt cx="453" cy="363"/>
          </a:xfrm>
        </p:grpSpPr>
        <p:sp>
          <p:nvSpPr>
            <p:cNvPr id="74794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200" y="1344"/>
              <a:ext cx="45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95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45" y="981"/>
              <a:ext cx="317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2844800" y="3500438"/>
            <a:ext cx="431800" cy="576262"/>
            <a:chOff x="3515" y="2387"/>
            <a:chExt cx="272" cy="363"/>
          </a:xfrm>
        </p:grpSpPr>
        <p:sp>
          <p:nvSpPr>
            <p:cNvPr id="74792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15" y="2387"/>
              <a:ext cx="0" cy="36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93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15" y="2388"/>
              <a:ext cx="272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 bwMode="auto">
          <a:xfrm>
            <a:off x="1547813" y="1987550"/>
            <a:ext cx="574675" cy="649288"/>
            <a:chOff x="930" y="935"/>
            <a:chExt cx="362" cy="409"/>
          </a:xfrm>
        </p:grpSpPr>
        <p:sp>
          <p:nvSpPr>
            <p:cNvPr id="74790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930" y="1344"/>
              <a:ext cx="362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91" name="Text Box 4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75" y="935"/>
              <a:ext cx="317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430126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98525" y="5157788"/>
            <a:ext cx="1584325" cy="547687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结点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0127" name="AutoShape 47"/>
          <p:cNvSpPr>
            <a14:cpLocks xmlns:a14="http://schemas.microsoft.com/office/drawing/2010/main" noChangeArrowheads="1"/>
          </p:cNvSpPr>
          <p:nvPr/>
        </p:nvSpPr>
        <p:spPr bwMode="auto">
          <a:xfrm>
            <a:off x="2627313" y="5372100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8" name="Text Box 4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508625" y="1268413"/>
            <a:ext cx="822325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=5</a:t>
            </a:r>
            <a:endParaRPr kumimoji="1" lang="en-US" altLang="zh-CN" sz="28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74772" name="Group 49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4788" name="Picture 50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89" name="Text Box 51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4773" name="Group 52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4786" name="Picture 53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87" name="Text Box 54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30135" name="Text Box 5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19475" y="5519738"/>
            <a:ext cx="5184775" cy="1004887"/>
          </a:xfrm>
          <a:prstGeom prst="rect">
            <a:avLst/>
          </a:prstGeom>
          <a:solidFill>
            <a:srgbClr val="33CC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或三条以上支路的连接点称为结点。</a:t>
            </a:r>
            <a:endParaRPr kumimoji="1" lang="zh-CN" altLang="en-US" sz="2400" b="1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eaLnBrk="0" hangingPunct="0">
              <a:spcBef>
                <a:spcPct val="50000"/>
              </a:spcBef>
            </a:pPr>
            <a:endParaRPr kumimoji="1" lang="en-US" altLang="zh-CN" sz="2400">
              <a:solidFill>
                <a:srgbClr val="F8FF65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0136" name="Text Box 5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003800" y="5876925"/>
            <a:ext cx="819150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=2</a:t>
            </a:r>
            <a:endParaRPr kumimoji="1" lang="en-US" altLang="zh-CN" sz="32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8" name="Group 57"/>
          <p:cNvGrpSpPr/>
          <p:nvPr/>
        </p:nvGrpSpPr>
        <p:grpSpPr bwMode="auto">
          <a:xfrm>
            <a:off x="4932363" y="2492375"/>
            <a:ext cx="1644650" cy="850900"/>
            <a:chOff x="385" y="3022"/>
            <a:chExt cx="1036" cy="536"/>
          </a:xfrm>
        </p:grpSpPr>
        <p:pic>
          <p:nvPicPr>
            <p:cNvPr id="74784" name="Picture 58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85" name="Text Box 5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注意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sp>
        <p:nvSpPr>
          <p:cNvPr id="430140" name="Text Box 6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40425" y="3357563"/>
            <a:ext cx="2736850" cy="1373187"/>
          </a:xfrm>
          <a:prstGeom prst="rect">
            <a:avLst/>
          </a:prstGeom>
          <a:solidFill>
            <a:srgbClr val="0066FF"/>
          </a:solidFill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            </a:t>
            </a: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两种定义分别用在不同的场合。</a:t>
            </a:r>
            <a:endParaRPr kumimoji="1" lang="zh-CN" altLang="en-US" sz="2800" b="1">
              <a:solidFill>
                <a:srgbClr val="FFFF00"/>
              </a:solidFill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74778" name="Group 61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4782" name="Picture 6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83" name="Text Box 63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4779" name="Oval 89"/>
          <p:cNvSpPr>
            <a14:cpLocks xmlns:a14="http://schemas.microsoft.com/office/drawing/2010/main" noChangeArrowheads="1"/>
          </p:cNvSpPr>
          <p:nvPr/>
        </p:nvSpPr>
        <p:spPr bwMode="auto">
          <a:xfrm>
            <a:off x="4211638" y="2540000"/>
            <a:ext cx="7302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0" name="Text Box 9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211638" y="2349500"/>
            <a:ext cx="40005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c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430171" name="Text Box 9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6092825"/>
            <a:ext cx="2447925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再加一支路，判断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4301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4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3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6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10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43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/>
      <p:bldP spid="430083" grpId="0" animBg="1" autoUpdateAnimBg="0"/>
      <p:bldP spid="430084" grpId="0" animBg="1" autoUpdateAnimBg="0"/>
      <p:bldP spid="430085" grpId="0" autoUpdateAnimBg="0"/>
      <p:bldP spid="430086" grpId="0" autoUpdateAnimBg="0"/>
      <p:bldP spid="430087" grpId="0" autoUpdateAnimBg="0"/>
      <p:bldP spid="430088" grpId="0"/>
      <p:bldP spid="430113" grpId="0" animBg="1"/>
      <p:bldP spid="430114" grpId="0" animBg="1"/>
      <p:bldP spid="430115" grpId="0" animBg="1"/>
      <p:bldP spid="430116" grpId="0" animBg="1"/>
      <p:bldP spid="430126" grpId="0" animBg="1" autoUpdateAnimBg="0"/>
      <p:bldP spid="430127" grpId="0" animBg="1"/>
      <p:bldP spid="430128" grpId="0"/>
      <p:bldP spid="430135" grpId="0" animBg="1" autoUpdateAnimBg="0"/>
      <p:bldP spid="430136" grpId="0" autoUpdateAnimBg="0"/>
      <p:bldP spid="430140" grpId="0" animBg="1"/>
      <p:bldP spid="430170" grpId="0" autoUpdateAnimBg="0"/>
      <p:bldP spid="4301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76600" y="647700"/>
            <a:ext cx="1962150" cy="7016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000" b="1">
                <a:solidFill>
                  <a:schemeClr val="accent1"/>
                </a:solidFill>
                <a:latin typeface="Times New Roman" pitchFamily="18" charset="0"/>
                <a:ea typeface="华文中宋" pitchFamily="2" charset="-122"/>
              </a:rPr>
              <a:t>目      录</a:t>
            </a:r>
            <a:endParaRPr kumimoji="1" lang="zh-CN" altLang="en-US" sz="4000" b="1">
              <a:solidFill>
                <a:schemeClr val="accent1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1044" name="AutoShape 3">
            <a:hlinkClick r:id="" action="ppaction://noaction" highlightClick="1"/>
          </p:cNvPr>
          <p:cNvSpPr>
            <a14:cpLocks xmlns:a14="http://schemas.microsoft.com/office/drawing/2010/main" noChangeArrowheads="1"/>
          </p:cNvSpPr>
          <p:nvPr/>
        </p:nvSpPr>
        <p:spPr bwMode="auto">
          <a:xfrm>
            <a:off x="-252413" y="26988"/>
            <a:ext cx="9144001" cy="6858000"/>
          </a:xfrm>
          <a:prstGeom prst="actionButtonBlank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45" name="Group 7"/>
          <p:cNvGrpSpPr/>
          <p:nvPr/>
        </p:nvGrpSpPr>
        <p:grpSpPr bwMode="auto">
          <a:xfrm>
            <a:off x="323850" y="1941513"/>
            <a:ext cx="4103688" cy="407987"/>
            <a:chOff x="204" y="754"/>
            <a:chExt cx="2585" cy="257"/>
          </a:xfrm>
        </p:grpSpPr>
        <p:graphicFrame>
          <p:nvGraphicFramePr>
            <p:cNvPr id="1042" name="Object 8">
              <a:hlinkClick r:id="rId1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754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Flash Movie" r:id="rId2" imgW="0" imgH="0" progId="Flash.Movie">
                    <p:embed/>
                  </p:oleObj>
                </mc:Choice>
                <mc:Fallback>
                  <p:oleObj name="Flash Movie" r:id="rId2" imgW="0" imgH="0" progId="Flash.Movie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754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8" name="Rectangle 9">
              <a:hlinkClick r:id="rId1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4" y="770"/>
              <a:ext cx="2484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1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、集总参数电路中电压、电流的约束关系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46" name="Group 10"/>
          <p:cNvGrpSpPr/>
          <p:nvPr/>
        </p:nvGrpSpPr>
        <p:grpSpPr bwMode="auto">
          <a:xfrm>
            <a:off x="323850" y="3333750"/>
            <a:ext cx="4103688" cy="407988"/>
            <a:chOff x="204" y="1631"/>
            <a:chExt cx="2585" cy="257"/>
          </a:xfrm>
        </p:grpSpPr>
        <p:graphicFrame>
          <p:nvGraphicFramePr>
            <p:cNvPr id="1041" name="Object 11">
              <a:hlinkClick r:id="rId4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1631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Flash Movie" r:id="rId5" imgW="0" imgH="0" progId="Flash.Movie">
                    <p:embed/>
                  </p:oleObj>
                </mc:Choice>
                <mc:Fallback>
                  <p:oleObj name="Flash Movie" r:id="rId5" imgW="0" imgH="0" progId="Flash.Movie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1631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7" name="Rectangle 12">
              <a:hlinkClick r:id="rId4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1" y="1673"/>
              <a:ext cx="1460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4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、分解方法及单口网络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47" name="Group 13"/>
          <p:cNvGrpSpPr/>
          <p:nvPr/>
        </p:nvGrpSpPr>
        <p:grpSpPr bwMode="auto">
          <a:xfrm>
            <a:off x="4643438" y="1987550"/>
            <a:ext cx="4103687" cy="407988"/>
            <a:chOff x="204" y="3158"/>
            <a:chExt cx="2585" cy="257"/>
          </a:xfrm>
        </p:grpSpPr>
        <p:graphicFrame>
          <p:nvGraphicFramePr>
            <p:cNvPr id="1040" name="Object 14">
              <a:hlinkClick r:id="rId6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3158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Flash Movie" r:id="rId7" imgW="0" imgH="0" progId="Flash.Movie">
                    <p:embed/>
                  </p:oleObj>
                </mc:Choice>
                <mc:Fallback>
                  <p:oleObj name="Flash Movie" r:id="rId7" imgW="0" imgH="0" progId="Flash.Movie">
                    <p:embed/>
                    <p:pic>
                      <p:nvPicPr>
                        <p:cNvPr id="0" name="Object 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3158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" name="Rectangle 15">
              <a:hlinkClick r:id="rId6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9" y="3174"/>
              <a:ext cx="948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9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、阻抗与导纳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48" name="Group 16"/>
          <p:cNvGrpSpPr/>
          <p:nvPr/>
        </p:nvGrpSpPr>
        <p:grpSpPr bwMode="auto">
          <a:xfrm>
            <a:off x="323850" y="2397125"/>
            <a:ext cx="4103688" cy="409575"/>
            <a:chOff x="204" y="1041"/>
            <a:chExt cx="2585" cy="258"/>
          </a:xfrm>
        </p:grpSpPr>
        <p:graphicFrame>
          <p:nvGraphicFramePr>
            <p:cNvPr id="1039" name="Object 17">
              <a:hlinkClick r:id="rId8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1041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Flash Movie" r:id="rId9" imgW="0" imgH="0" progId="Flash.Movie">
                    <p:embed/>
                  </p:oleObj>
                </mc:Choice>
                <mc:Fallback>
                  <p:oleObj name="Flash Movie" r:id="rId9" imgW="0" imgH="0" progId="Flash.Movie">
                    <p:embed/>
                    <p:pic>
                      <p:nvPicPr>
                        <p:cNvPr id="0" name="Object 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1041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" name="Rectangle 18">
              <a:hlinkClick r:id="rId8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4" y="1087"/>
              <a:ext cx="235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2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、运用独立电流、电压变量的分析方法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49" name="Group 19"/>
          <p:cNvGrpSpPr/>
          <p:nvPr/>
        </p:nvGrpSpPr>
        <p:grpSpPr bwMode="auto">
          <a:xfrm>
            <a:off x="323850" y="2878138"/>
            <a:ext cx="4103688" cy="407987"/>
            <a:chOff x="204" y="1344"/>
            <a:chExt cx="2585" cy="257"/>
          </a:xfrm>
        </p:grpSpPr>
        <p:graphicFrame>
          <p:nvGraphicFramePr>
            <p:cNvPr id="1038" name="Object 20">
              <a:hlinkClick r:id="rId10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1344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Flash Movie" r:id="rId11" imgW="0" imgH="0" progId="Flash.Movie">
                    <p:embed/>
                  </p:oleObj>
                </mc:Choice>
                <mc:Fallback>
                  <p:oleObj name="Flash Movie" r:id="rId11" imgW="0" imgH="0" progId="Flash.Movie">
                    <p:embed/>
                    <p:pic>
                      <p:nvPicPr>
                        <p:cNvPr id="0" name="Object 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1344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4" name="Rectangle 21">
              <a:hlinkClick r:id="rId10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9" y="1360"/>
              <a:ext cx="1460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3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、叠加方法与网络函数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0" name="Group 22"/>
          <p:cNvGrpSpPr/>
          <p:nvPr/>
        </p:nvGrpSpPr>
        <p:grpSpPr bwMode="auto">
          <a:xfrm>
            <a:off x="323850" y="3813175"/>
            <a:ext cx="4103688" cy="407988"/>
            <a:chOff x="204" y="1933"/>
            <a:chExt cx="2585" cy="257"/>
          </a:xfrm>
        </p:grpSpPr>
        <p:graphicFrame>
          <p:nvGraphicFramePr>
            <p:cNvPr id="1037" name="Object 23">
              <a:hlinkClick r:id="rId12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1933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Flash Movie" r:id="rId13" imgW="0" imgH="0" progId="Flash.Movie">
                    <p:embed/>
                  </p:oleObj>
                </mc:Choice>
                <mc:Fallback>
                  <p:oleObj name="Flash Movie" r:id="rId13" imgW="0" imgH="0" progId="Flash.Movie">
                    <p:embed/>
                    <p:pic>
                      <p:nvPicPr>
                        <p:cNvPr id="0" name="Object 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1933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3" name="Rectangle 24">
              <a:hlinkClick r:id="rId12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9" y="1933"/>
              <a:ext cx="2078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00B0F0"/>
                  </a:solidFill>
                  <a:latin typeface="Times New Roman" pitchFamily="18" charset="0"/>
                  <a:ea typeface="华文中宋" pitchFamily="2" charset="-122"/>
                </a:rPr>
                <a:t>5</a:t>
              </a:r>
              <a:r>
                <a:rPr lang="zh-CN" altLang="en-US" sz="1600" b="1">
                  <a:solidFill>
                    <a:srgbClr val="00B0F0"/>
                  </a:solidFill>
                  <a:latin typeface="Times New Roman" pitchFamily="18" charset="0"/>
                  <a:ea typeface="华文中宋" pitchFamily="2" charset="-122"/>
                </a:rPr>
                <a:t>、双口网络</a:t>
              </a:r>
              <a:endParaRPr lang="zh-CN" altLang="en-US" sz="1600" b="1">
                <a:solidFill>
                  <a:srgbClr val="00B0F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1" name="Group 25"/>
          <p:cNvGrpSpPr/>
          <p:nvPr/>
        </p:nvGrpSpPr>
        <p:grpSpPr bwMode="auto">
          <a:xfrm>
            <a:off x="323850" y="4762500"/>
            <a:ext cx="4103688" cy="407988"/>
            <a:chOff x="204" y="2221"/>
            <a:chExt cx="2585" cy="257"/>
          </a:xfrm>
        </p:grpSpPr>
        <p:graphicFrame>
          <p:nvGraphicFramePr>
            <p:cNvPr id="1036" name="Object 26">
              <a:hlinkClick r:id="rId14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04" y="2221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Flash Movie" r:id="rId15" imgW="0" imgH="0" progId="Flash.Movie">
                    <p:embed/>
                  </p:oleObj>
                </mc:Choice>
                <mc:Fallback>
                  <p:oleObj name="Flash Movie" r:id="rId15" imgW="0" imgH="0" progId="Flash.Movie">
                    <p:embed/>
                    <p:pic>
                      <p:nvPicPr>
                        <p:cNvPr id="0" name="Object 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2221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2" name="Rectangle 27">
              <a:hlinkClick r:id="rId14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1" y="2263"/>
              <a:ext cx="1460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6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、电容元件与电感元件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2" name="Group 34"/>
          <p:cNvGrpSpPr/>
          <p:nvPr/>
        </p:nvGrpSpPr>
        <p:grpSpPr bwMode="auto">
          <a:xfrm>
            <a:off x="4643438" y="2487613"/>
            <a:ext cx="4105275" cy="407987"/>
            <a:chOff x="2925" y="754"/>
            <a:chExt cx="2586" cy="257"/>
          </a:xfrm>
        </p:grpSpPr>
        <p:graphicFrame>
          <p:nvGraphicFramePr>
            <p:cNvPr id="1035" name="Object 35">
              <a:hlinkClick r:id="rId16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926" y="754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Flash Movie" r:id="rId17" imgW="0" imgH="0" progId="Flash.Movie">
                    <p:embed/>
                  </p:oleObj>
                </mc:Choice>
                <mc:Fallback>
                  <p:oleObj name="Flash Movie" r:id="rId17" imgW="0" imgH="0" progId="Flash.Movie">
                    <p:embed/>
                    <p:pic>
                      <p:nvPicPr>
                        <p:cNvPr id="0" name="Object 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6" y="754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1" name="Rectangle 36">
              <a:hlinkClick r:id="rId16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770"/>
              <a:ext cx="2152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10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、正弦稳态功率和能量   三相电路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3" name="Group 37"/>
          <p:cNvGrpSpPr/>
          <p:nvPr/>
        </p:nvGrpSpPr>
        <p:grpSpPr bwMode="auto">
          <a:xfrm>
            <a:off x="4643438" y="3879850"/>
            <a:ext cx="4105275" cy="407988"/>
            <a:chOff x="2925" y="1631"/>
            <a:chExt cx="2586" cy="257"/>
          </a:xfrm>
        </p:grpSpPr>
        <p:graphicFrame>
          <p:nvGraphicFramePr>
            <p:cNvPr id="1034" name="Object 38">
              <a:hlinkClick r:id="rId18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926" y="1631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Flash Movie" r:id="rId19" imgW="0" imgH="0" progId="Flash.Movie">
                    <p:embed/>
                  </p:oleObj>
                </mc:Choice>
                <mc:Fallback>
                  <p:oleObj name="Flash Movie" r:id="rId19" imgW="0" imgH="0" progId="Flash.Movie">
                    <p:embed/>
                    <p:pic>
                      <p:nvPicPr>
                        <p:cNvPr id="0" name="Object 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6" y="1631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0" name="Rectangle 39">
              <a:hlinkClick r:id="rId18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1673"/>
              <a:ext cx="2292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13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</a:t>
              </a:r>
              <a:r>
                <a:rPr lang="zh-CN" altLang="en-US" sz="1600" b="1">
                  <a:solidFill>
                    <a:srgbClr val="00B0F0"/>
                  </a:solidFill>
                  <a:latin typeface="Times New Roman" pitchFamily="18" charset="0"/>
                  <a:ea typeface="华文中宋" pitchFamily="2" charset="-122"/>
                </a:rPr>
                <a:t>拉普拉斯变换在电路分析中的作用</a:t>
              </a:r>
              <a:endParaRPr lang="zh-CN" altLang="en-US" sz="1600" b="1">
                <a:solidFill>
                  <a:srgbClr val="00B0F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4" name="Group 40"/>
          <p:cNvGrpSpPr/>
          <p:nvPr/>
        </p:nvGrpSpPr>
        <p:grpSpPr bwMode="auto">
          <a:xfrm>
            <a:off x="4643438" y="2919413"/>
            <a:ext cx="4105275" cy="407987"/>
            <a:chOff x="2925" y="1041"/>
            <a:chExt cx="2586" cy="257"/>
          </a:xfrm>
        </p:grpSpPr>
        <p:graphicFrame>
          <p:nvGraphicFramePr>
            <p:cNvPr id="1033" name="Object 41">
              <a:hlinkClick r:id="rId20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926" y="1041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Flash Movie" r:id="rId21" imgW="0" imgH="0" progId="Flash.Movie">
                    <p:embed/>
                  </p:oleObj>
                </mc:Choice>
                <mc:Fallback>
                  <p:oleObj name="Flash Movie" r:id="rId21" imgW="0" imgH="0" progId="Flash.Movie">
                    <p:embed/>
                    <p:pic>
                      <p:nvPicPr>
                        <p:cNvPr id="0" name="Object 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6" y="1041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9" name="Rectangle 42">
              <a:hlinkClick r:id="rId20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1083"/>
              <a:ext cx="1951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11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</a:t>
              </a:r>
              <a:r>
                <a:rPr lang="zh-CN" altLang="en-US" sz="1600" b="1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</a:rPr>
                <a:t>频率响应</a:t>
              </a:r>
              <a:r>
                <a:rPr lang="en-US" altLang="zh-CN" sz="1600" b="1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</a:rPr>
                <a:t>,</a:t>
              </a:r>
              <a:r>
                <a:rPr lang="zh-CN" altLang="en-US" sz="1600" b="1">
                  <a:solidFill>
                    <a:srgbClr val="C00000"/>
                  </a:solidFill>
                  <a:latin typeface="Times New Roman" pitchFamily="18" charset="0"/>
                  <a:ea typeface="华文中宋" pitchFamily="2" charset="-122"/>
                </a:rPr>
                <a:t>多频正弦稳态电路</a:t>
              </a:r>
              <a:endParaRPr lang="zh-CN" altLang="en-US" sz="1600" b="1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5" name="Group 43"/>
          <p:cNvGrpSpPr/>
          <p:nvPr/>
        </p:nvGrpSpPr>
        <p:grpSpPr bwMode="auto">
          <a:xfrm>
            <a:off x="4643438" y="3424238"/>
            <a:ext cx="4105275" cy="407987"/>
            <a:chOff x="2925" y="1344"/>
            <a:chExt cx="2586" cy="257"/>
          </a:xfrm>
        </p:grpSpPr>
        <p:graphicFrame>
          <p:nvGraphicFramePr>
            <p:cNvPr id="1032" name="Object 44">
              <a:hlinkClick r:id="rId22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926" y="1344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Flash Movie" r:id="rId23" imgW="0" imgH="0" progId="Flash.Movie">
                    <p:embed/>
                  </p:oleObj>
                </mc:Choice>
                <mc:Fallback>
                  <p:oleObj name="Flash Movie" r:id="rId23" imgW="0" imgH="0" progId="Flash.Movie">
                    <p:embed/>
                    <p:pic>
                      <p:nvPicPr>
                        <p:cNvPr id="0" name="Object 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6" y="1344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8" name="Rectangle 45">
              <a:hlinkClick r:id="rId22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1360"/>
              <a:ext cx="165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12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</a:t>
              </a:r>
              <a:r>
                <a:rPr lang="zh-CN" altLang="en-US" sz="1600" b="1">
                  <a:solidFill>
                    <a:srgbClr val="00B0F0"/>
                  </a:solidFill>
                  <a:latin typeface="Times New Roman" pitchFamily="18" charset="0"/>
                  <a:ea typeface="华文中宋" pitchFamily="2" charset="-122"/>
                </a:rPr>
                <a:t>耦合电感和理想变压器</a:t>
              </a:r>
              <a:endParaRPr lang="zh-CN" altLang="en-US" sz="1600" b="1">
                <a:solidFill>
                  <a:srgbClr val="00B0F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6" name="Group 61"/>
          <p:cNvGrpSpPr/>
          <p:nvPr/>
        </p:nvGrpSpPr>
        <p:grpSpPr bwMode="auto">
          <a:xfrm>
            <a:off x="4643438" y="4383088"/>
            <a:ext cx="4103687" cy="409575"/>
            <a:chOff x="2925" y="3445"/>
            <a:chExt cx="2585" cy="258"/>
          </a:xfrm>
        </p:grpSpPr>
        <p:graphicFrame>
          <p:nvGraphicFramePr>
            <p:cNvPr id="1031" name="Object 62">
              <a:hlinkClick r:id="rId24" action="ppaction://hlinkpres?slideindex=1&amp;slidetitle="/>
            </p:cNvPr>
            <p:cNvGraphicFramePr>
              <a:graphicFrameLocks noChangeAspect="1"/>
            </p:cNvGraphicFramePr>
            <p:nvPr/>
          </p:nvGraphicFramePr>
          <p:xfrm>
            <a:off x="2925" y="3445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Flash Movie" r:id="rId25" imgW="0" imgH="0" progId="Flash.Movie">
                    <p:embed/>
                  </p:oleObj>
                </mc:Choice>
                <mc:Fallback>
                  <p:oleObj name="Flash Movie" r:id="rId25" imgW="0" imgH="0" progId="Flash.Movie">
                    <p:embed/>
                    <p:pic>
                      <p:nvPicPr>
                        <p:cNvPr id="0" name="Object 6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5" y="3445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Rectangle 63">
              <a:hlinkClick r:id="rId24" action="ppaction://hlinkpres?slideindex=1&amp;slidetitle=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3491"/>
              <a:ext cx="756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回顾与前瞻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7" name="Group 64"/>
          <p:cNvGrpSpPr/>
          <p:nvPr/>
        </p:nvGrpSpPr>
        <p:grpSpPr bwMode="auto">
          <a:xfrm>
            <a:off x="323850" y="1485900"/>
            <a:ext cx="4103688" cy="409575"/>
            <a:chOff x="2925" y="3445"/>
            <a:chExt cx="2585" cy="258"/>
          </a:xfrm>
        </p:grpSpPr>
        <p:graphicFrame>
          <p:nvGraphicFramePr>
            <p:cNvPr id="1030" name="Object 65">
              <a:hlinkClick r:id="rId24"/>
            </p:cNvPr>
            <p:cNvGraphicFramePr>
              <a:graphicFrameLocks noChangeAspect="1"/>
            </p:cNvGraphicFramePr>
            <p:nvPr/>
          </p:nvGraphicFramePr>
          <p:xfrm>
            <a:off x="2925" y="3445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Flash Movie" r:id="rId26" imgW="0" imgH="0" progId="Flash.Movie">
                    <p:embed/>
                  </p:oleObj>
                </mc:Choice>
                <mc:Fallback>
                  <p:oleObj name="Flash Movie" r:id="rId26" imgW="0" imgH="0" progId="Flash.Movie">
                    <p:embed/>
                    <p:pic>
                      <p:nvPicPr>
                        <p:cNvPr id="0" name="Object 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5" y="3445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Rectangle 66">
              <a:hlinkClick r:id="rId24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3491"/>
              <a:ext cx="197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第一篇 	总论和电阻电路的分析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8" name="Group 67"/>
          <p:cNvGrpSpPr/>
          <p:nvPr/>
        </p:nvGrpSpPr>
        <p:grpSpPr bwMode="auto">
          <a:xfrm>
            <a:off x="323850" y="4292600"/>
            <a:ext cx="4103688" cy="409575"/>
            <a:chOff x="2925" y="3445"/>
            <a:chExt cx="2585" cy="258"/>
          </a:xfrm>
        </p:grpSpPr>
        <p:graphicFrame>
          <p:nvGraphicFramePr>
            <p:cNvPr id="1029" name="Object 68">
              <a:hlinkClick r:id="rId24"/>
            </p:cNvPr>
            <p:cNvGraphicFramePr>
              <a:graphicFrameLocks noChangeAspect="1"/>
            </p:cNvGraphicFramePr>
            <p:nvPr/>
          </p:nvGraphicFramePr>
          <p:xfrm>
            <a:off x="2925" y="3445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Flash Movie" r:id="rId27" imgW="0" imgH="0" progId="Flash.Movie">
                    <p:embed/>
                  </p:oleObj>
                </mc:Choice>
                <mc:Fallback>
                  <p:oleObj name="Flash Movie" r:id="rId27" imgW="0" imgH="0" progId="Flash.Movie">
                    <p:embed/>
                    <p:pic>
                      <p:nvPicPr>
                        <p:cNvPr id="0" name="Object 6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5" y="3445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" name="Rectangle 69">
              <a:hlinkClick r:id="rId24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3491"/>
              <a:ext cx="1844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第二篇	动态电路的时域分析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59" name="Group 70"/>
          <p:cNvGrpSpPr/>
          <p:nvPr/>
        </p:nvGrpSpPr>
        <p:grpSpPr bwMode="auto">
          <a:xfrm>
            <a:off x="4643438" y="1484313"/>
            <a:ext cx="4225925" cy="409575"/>
            <a:chOff x="2925" y="3445"/>
            <a:chExt cx="2662" cy="258"/>
          </a:xfrm>
        </p:grpSpPr>
        <p:graphicFrame>
          <p:nvGraphicFramePr>
            <p:cNvPr id="1028" name="Object 71">
              <a:hlinkClick r:id="rId24"/>
            </p:cNvPr>
            <p:cNvGraphicFramePr>
              <a:graphicFrameLocks noChangeAspect="1"/>
            </p:cNvGraphicFramePr>
            <p:nvPr/>
          </p:nvGraphicFramePr>
          <p:xfrm>
            <a:off x="2925" y="3445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Flash Movie" r:id="rId28" imgW="0" imgH="0" progId="Flash.Movie">
                    <p:embed/>
                  </p:oleObj>
                </mc:Choice>
                <mc:Fallback>
                  <p:oleObj name="Flash Movie" r:id="rId28" imgW="0" imgH="0" progId="Flash.Movie">
                    <p:embed/>
                    <p:pic>
                      <p:nvPicPr>
                        <p:cNvPr id="0" name="Object 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25" y="3445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Rectangle 72">
              <a:hlinkClick r:id="rId24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3491"/>
              <a:ext cx="2662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第三篇	动态电路的相量分析法和</a:t>
              </a:r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s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域分析法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60" name="Group 73"/>
          <p:cNvGrpSpPr/>
          <p:nvPr/>
        </p:nvGrpSpPr>
        <p:grpSpPr bwMode="auto">
          <a:xfrm>
            <a:off x="323850" y="5241925"/>
            <a:ext cx="4103688" cy="407988"/>
            <a:chOff x="204" y="2523"/>
            <a:chExt cx="2585" cy="257"/>
          </a:xfrm>
        </p:grpSpPr>
        <p:graphicFrame>
          <p:nvGraphicFramePr>
            <p:cNvPr id="1027" name="Object 74">
              <a:hlinkClick r:id="rId29"/>
            </p:cNvPr>
            <p:cNvGraphicFramePr>
              <a:graphicFrameLocks noChangeAspect="1"/>
            </p:cNvGraphicFramePr>
            <p:nvPr/>
          </p:nvGraphicFramePr>
          <p:xfrm>
            <a:off x="204" y="2523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Flash Movie" r:id="rId30" imgW="0" imgH="0" progId="Flash.Movie">
                    <p:embed/>
                  </p:oleObj>
                </mc:Choice>
                <mc:Fallback>
                  <p:oleObj name="Flash Movie" r:id="rId30" imgW="0" imgH="0" progId="Flash.Movie">
                    <p:embed/>
                    <p:pic>
                      <p:nvPicPr>
                        <p:cNvPr id="0" name="Object 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2523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3" name="Rectangle 75">
              <a:hlinkClick r:id="rId29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9" y="2539"/>
              <a:ext cx="820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7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、一阶电路</a:t>
              </a:r>
              <a:endParaRPr lang="zh-CN" altLang="en-US" sz="1600" b="1">
                <a:solidFill>
                  <a:srgbClr val="990000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1061" name="Group 76"/>
          <p:cNvGrpSpPr/>
          <p:nvPr/>
        </p:nvGrpSpPr>
        <p:grpSpPr bwMode="auto">
          <a:xfrm>
            <a:off x="323850" y="5745163"/>
            <a:ext cx="4103688" cy="407987"/>
            <a:chOff x="204" y="2840"/>
            <a:chExt cx="2585" cy="257"/>
          </a:xfrm>
        </p:grpSpPr>
        <p:graphicFrame>
          <p:nvGraphicFramePr>
            <p:cNvPr id="1026" name="Object 77">
              <a:hlinkClick r:id="rId31"/>
            </p:cNvPr>
            <p:cNvGraphicFramePr>
              <a:graphicFrameLocks noChangeAspect="1"/>
            </p:cNvGraphicFramePr>
            <p:nvPr/>
          </p:nvGraphicFramePr>
          <p:xfrm>
            <a:off x="204" y="2840"/>
            <a:ext cx="25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Flash Movie" r:id="rId32" imgW="0" imgH="0" progId="Flash.Movie">
                    <p:embed/>
                  </p:oleObj>
                </mc:Choice>
                <mc:Fallback>
                  <p:oleObj name="Flash Movie" r:id="rId32" imgW="0" imgH="0" progId="Flash.Movie">
                    <p:embed/>
                    <p:pic>
                      <p:nvPicPr>
                        <p:cNvPr id="0" name="Object 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4" y="2840"/>
                          <a:ext cx="2585" cy="2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2" name="Rectangle 78">
              <a:hlinkClick r:id="rId31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9" y="2856"/>
              <a:ext cx="831" cy="21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8</a:t>
              </a:r>
              <a:r>
                <a:rPr lang="zh-CN" altLang="en-US" sz="1600" b="1">
                  <a:solidFill>
                    <a:srgbClr val="990000"/>
                  </a:solidFill>
                  <a:latin typeface="Times New Roman" pitchFamily="18" charset="0"/>
                  <a:ea typeface="华文中宋" pitchFamily="2" charset="-122"/>
                </a:rPr>
                <a:t>、</a:t>
              </a:r>
              <a:r>
                <a:rPr lang="zh-CN" altLang="en-US" sz="1600" b="1">
                  <a:solidFill>
                    <a:srgbClr val="00B050"/>
                  </a:solidFill>
                </a:rPr>
                <a:t>二阶电路</a:t>
              </a:r>
              <a:endParaRPr lang="zh-CN" altLang="en-US" sz="1600" b="1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348038" y="1514475"/>
            <a:ext cx="4824412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由支路组成的闭合路径。</a:t>
            </a:r>
            <a:endParaRPr kumimoji="1" lang="zh-CN" altLang="en-US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110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19475" y="865188"/>
            <a:ext cx="4968875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两结点间的一条通路。由支路构成</a:t>
            </a:r>
            <a:endParaRPr kumimoji="1" lang="zh-CN" altLang="en-US" sz="24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110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03575" y="4868863"/>
            <a:ext cx="4752975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对平面电路，其内部不含任何支路的回路称网孔。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1109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935788" y="1481138"/>
            <a:ext cx="731837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l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=3</a:t>
            </a:r>
            <a:endParaRPr kumimoji="1" lang="en-US" altLang="zh-CN" sz="32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771775" y="2854325"/>
            <a:ext cx="403225" cy="1092200"/>
            <a:chOff x="4980" y="1428"/>
            <a:chExt cx="212" cy="594"/>
          </a:xfrm>
        </p:grpSpPr>
        <p:sp>
          <p:nvSpPr>
            <p:cNvPr id="75831" name="Arc 7"/>
            <p:cNvSpPr/>
            <p:nvPr/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2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1" y="1581"/>
              <a:ext cx="190" cy="28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4716463" y="2854325"/>
            <a:ext cx="403225" cy="1092200"/>
            <a:chOff x="4980" y="1428"/>
            <a:chExt cx="212" cy="594"/>
          </a:xfrm>
        </p:grpSpPr>
        <p:sp>
          <p:nvSpPr>
            <p:cNvPr id="75829" name="Arc 10"/>
            <p:cNvSpPr/>
            <p:nvPr/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0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0" y="1581"/>
              <a:ext cx="190" cy="2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431116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40425" y="2205038"/>
            <a:ext cx="3603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3</a:t>
            </a:r>
            <a:endParaRPr kumimoji="1" lang="en-US" altLang="zh-CN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1117" name="Freeform 13"/>
          <p:cNvSpPr/>
          <p:nvPr/>
        </p:nvSpPr>
        <p:spPr bwMode="auto">
          <a:xfrm>
            <a:off x="2987675" y="2349500"/>
            <a:ext cx="3311525" cy="2592388"/>
          </a:xfrm>
          <a:custGeom>
            <a:avLst/>
            <a:gdLst>
              <a:gd name="T0" fmla="*/ 0 w 2147"/>
              <a:gd name="T1" fmla="*/ 2147483647 h 1717"/>
              <a:gd name="T2" fmla="*/ 2147483647 w 2147"/>
              <a:gd name="T3" fmla="*/ 2147483647 h 1717"/>
              <a:gd name="T4" fmla="*/ 2147483647 w 2147"/>
              <a:gd name="T5" fmla="*/ 2147483647 h 1717"/>
              <a:gd name="T6" fmla="*/ 2147483647 w 2147"/>
              <a:gd name="T7" fmla="*/ 0 h 1717"/>
              <a:gd name="T8" fmla="*/ 0 60000 65536"/>
              <a:gd name="T9" fmla="*/ 0 60000 65536"/>
              <a:gd name="T10" fmla="*/ 0 60000 65536"/>
              <a:gd name="T11" fmla="*/ 0 60000 65536"/>
              <a:gd name="T12" fmla="*/ 0 w 2147"/>
              <a:gd name="T13" fmla="*/ 0 h 1717"/>
              <a:gd name="T14" fmla="*/ 2147 w 2147"/>
              <a:gd name="T15" fmla="*/ 1717 h 17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7" h="1717">
                <a:moveTo>
                  <a:pt x="0" y="1542"/>
                </a:moveTo>
                <a:cubicBezTo>
                  <a:pt x="159" y="1572"/>
                  <a:pt x="318" y="1603"/>
                  <a:pt x="635" y="1588"/>
                </a:cubicBezTo>
                <a:cubicBezTo>
                  <a:pt x="952" y="1573"/>
                  <a:pt x="1663" y="1717"/>
                  <a:pt x="1905" y="1452"/>
                </a:cubicBezTo>
                <a:cubicBezTo>
                  <a:pt x="2147" y="1187"/>
                  <a:pt x="2116" y="593"/>
                  <a:pt x="2086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31118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836613"/>
            <a:ext cx="1584325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路径</a:t>
            </a:r>
            <a:endParaRPr kumimoji="1" lang="zh-CN" altLang="en-US" sz="2800">
              <a:solidFill>
                <a:srgbClr val="FF9900"/>
              </a:solidFill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31119" name="AutoShape 15"/>
          <p:cNvSpPr>
            <a14:cpLocks xmlns:a14="http://schemas.microsoft.com/office/drawing/2010/main" noChangeArrowheads="1"/>
          </p:cNvSpPr>
          <p:nvPr/>
        </p:nvSpPr>
        <p:spPr bwMode="auto">
          <a:xfrm flipV="1">
            <a:off x="2555875" y="98107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20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1489075"/>
            <a:ext cx="15843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buFontTx/>
              <a:buAutoNum type="circleNumDbPlain" startAt="4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回路</a:t>
            </a:r>
            <a:endParaRPr kumimoji="1" lang="zh-CN" altLang="en-US" sz="2800">
              <a:solidFill>
                <a:srgbClr val="FF9900"/>
              </a:solidFill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31121" name="AutoShape 17"/>
          <p:cNvSpPr>
            <a14:cpLocks xmlns:a14="http://schemas.microsoft.com/office/drawing/2010/main" noChangeArrowheads="1"/>
          </p:cNvSpPr>
          <p:nvPr/>
        </p:nvSpPr>
        <p:spPr bwMode="auto">
          <a:xfrm>
            <a:off x="2484438" y="170021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22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4868863"/>
            <a:ext cx="1512887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buFontTx/>
              <a:buAutoNum type="circleNumDbPlain" startAt="5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网孔</a:t>
            </a:r>
            <a:endParaRPr kumimoji="1" lang="zh-CN" altLang="en-US" sz="2800">
              <a:solidFill>
                <a:srgbClr val="FF9900"/>
              </a:solidFill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31123" name="AutoShape 19"/>
          <p:cNvSpPr>
            <a14:cpLocks xmlns:a14="http://schemas.microsoft.com/office/drawing/2010/main" noChangeArrowheads="1"/>
          </p:cNvSpPr>
          <p:nvPr/>
        </p:nvSpPr>
        <p:spPr bwMode="auto">
          <a:xfrm>
            <a:off x="2411413" y="508476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24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24075" y="5734050"/>
            <a:ext cx="6048375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网孔是回路，但回路不一定是网孔。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75793" name="Group 21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5827" name="Picture 22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28" name="Text Box 23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5794" name="Group 24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5825" name="Picture 25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26" name="Text Box 26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1476375" y="2205038"/>
            <a:ext cx="5040313" cy="2435225"/>
            <a:chOff x="158" y="1389"/>
            <a:chExt cx="3175" cy="1534"/>
          </a:xfrm>
        </p:grpSpPr>
        <p:sp>
          <p:nvSpPr>
            <p:cNvPr id="75802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94" y="1815"/>
              <a:ext cx="301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800">
                <a:latin typeface="Times New Roman" pitchFamily="18" charset="0"/>
              </a:endParaRPr>
            </a:p>
          </p:txBody>
        </p:sp>
        <p:sp>
          <p:nvSpPr>
            <p:cNvPr id="75803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7" y="1843"/>
              <a:ext cx="302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2800">
                <a:latin typeface="Times New Roman" pitchFamily="18" charset="0"/>
              </a:endParaRPr>
            </a:p>
          </p:txBody>
        </p:sp>
        <p:sp>
          <p:nvSpPr>
            <p:cNvPr id="431134" name="Oval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0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1135" name="Oval 3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62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806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9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7" name="Rectangle 3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24" y="2315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8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77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9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1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0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76" y="2876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1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76" y="1437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2" name="Rectangle 3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2013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3" name="Rectangle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04" y="2301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4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6" y="1389"/>
              <a:ext cx="24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815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6" y="1888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816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0" y="2311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5817" name="Text Box 4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8" y="1585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</a:rPr>
                <a:t>S1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5818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20" y="1389"/>
              <a:ext cx="24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819" name="Text Box 4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20" y="188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820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49" y="1642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</a:rPr>
                <a:t>S2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5821" name="Text Box 4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35" y="2368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5822" name="Text Box 4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7" y="2023"/>
              <a:ext cx="546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75823" name="Oval 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 w="2857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4" name="Oval 5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 w="2857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/>
          <p:nvPr/>
        </p:nvGrpSpPr>
        <p:grpSpPr bwMode="auto">
          <a:xfrm>
            <a:off x="0" y="5445125"/>
            <a:ext cx="1644650" cy="850900"/>
            <a:chOff x="385" y="3022"/>
            <a:chExt cx="1036" cy="536"/>
          </a:xfrm>
        </p:grpSpPr>
        <p:pic>
          <p:nvPicPr>
            <p:cNvPr id="75800" name="Picture 52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801" name="Text Box 5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注意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75797" name="Group 5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5798" name="Picture 5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799" name="Text Box 5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4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utoUpdateAnimBg="0"/>
      <p:bldP spid="431107" grpId="0" autoUpdateAnimBg="0"/>
      <p:bldP spid="431108" grpId="0" autoUpdateAnimBg="0"/>
      <p:bldP spid="431109" grpId="0" autoUpdateAnimBg="0"/>
      <p:bldP spid="431116" grpId="0"/>
      <p:bldP spid="431117" grpId="0" animBg="1"/>
      <p:bldP spid="431117" grpId="1" animBg="1"/>
      <p:bldP spid="431118" grpId="0" animBg="1" autoUpdateAnimBg="0"/>
      <p:bldP spid="431119" grpId="0" animBg="1"/>
      <p:bldP spid="431120" grpId="0" animBg="1" autoUpdateAnimBg="0"/>
      <p:bldP spid="431121" grpId="0" animBg="1"/>
      <p:bldP spid="431122" grpId="0" animBg="1" autoUpdateAnimBg="0"/>
      <p:bldP spid="431123" grpId="0" animBg="1"/>
      <p:bldP spid="4311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765175"/>
            <a:ext cx="6192837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571500" indent="-571500" algn="just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基尔霍夫电流定律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(KCL)</a:t>
            </a:r>
            <a:endParaRPr kumimoji="1" lang="en-US" altLang="zh-CN" sz="32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213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19475" y="3614738"/>
            <a:ext cx="4321175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令流出为“</a:t>
            </a:r>
            <a:r>
              <a:rPr kumimoji="1" lang="en-US" altLang="zh-CN" sz="3200">
                <a:solidFill>
                  <a:srgbClr val="0066FF"/>
                </a:solidFill>
                <a:latin typeface="宋体" charset="-122"/>
                <a:sym typeface="Symbol" pitchFamily="18" charset="2"/>
              </a:rPr>
              <a:t>+</a:t>
            </a:r>
            <a:r>
              <a:rPr kumimoji="1"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”</a:t>
            </a:r>
            <a:r>
              <a:rPr kumimoji="1"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，有：</a:t>
            </a:r>
            <a:endParaRPr kumimoji="1" lang="zh-CN" altLang="en-US" sz="28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213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005263"/>
            <a:ext cx="576263" cy="57943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213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1127125"/>
            <a:ext cx="8064500" cy="968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1" lang="en-US" altLang="zh-CN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在集总参数电路中，任意时刻，对任意结点流出（或流入）该结点电流的代数和等于零。</a:t>
            </a:r>
            <a:endParaRPr kumimoji="1" lang="zh-CN" altLang="en-US" sz="24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827088" y="2349500"/>
          <a:ext cx="24796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2479675" cy="1236663"/>
                      </a:xfrm>
                      <a:prstGeom prst="rect">
                        <a:avLst/>
                      </a:prstGeom>
                      <a:gradFill rotWithShape="1">
                        <a:lin scaled="1"/>
                        <a:tileRect/>
                      </a:gra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5" name="Object 7"/>
          <p:cNvGraphicFramePr>
            <a:graphicFrameLocks noChangeAspect="1"/>
          </p:cNvGraphicFramePr>
          <p:nvPr/>
        </p:nvGraphicFramePr>
        <p:xfrm>
          <a:off x="3779838" y="2565400"/>
          <a:ext cx="3403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838" y="2565400"/>
                        <a:ext cx="3403600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6" name="AutoShape 8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7667625" y="1700213"/>
            <a:ext cx="1187450" cy="2665412"/>
          </a:xfrm>
          <a:prstGeom prst="wedgeRectCallout">
            <a:avLst>
              <a:gd name="adj1" fmla="val -133690"/>
              <a:gd name="adj2" fmla="val -16708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流进的电流等于流出的电流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755650" y="3716338"/>
            <a:ext cx="3384550" cy="2609850"/>
            <a:chOff x="385" y="2149"/>
            <a:chExt cx="2132" cy="1644"/>
          </a:xfrm>
        </p:grpSpPr>
        <p:sp>
          <p:nvSpPr>
            <p:cNvPr id="10267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5" y="2886"/>
              <a:ext cx="1134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tailEnd type="oval" w="lg" len="lg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8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93" y="2160"/>
              <a:ext cx="726" cy="726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69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975" y="2886"/>
              <a:ext cx="544" cy="907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0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519" y="2205"/>
              <a:ext cx="408" cy="681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1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19" y="2886"/>
              <a:ext cx="998" cy="726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2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701" y="2387"/>
              <a:ext cx="227" cy="36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3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1610" y="3067"/>
              <a:ext cx="499" cy="36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4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202" y="3203"/>
              <a:ext cx="272" cy="409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5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567" y="2976"/>
              <a:ext cx="58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76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1020" y="2251"/>
              <a:ext cx="363" cy="40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0246" name="Object 20"/>
            <p:cNvGraphicFramePr>
              <a:graphicFrameLocks noChangeAspect="1"/>
            </p:cNvGraphicFramePr>
            <p:nvPr/>
          </p:nvGraphicFramePr>
          <p:xfrm>
            <a:off x="1850" y="2456"/>
            <a:ext cx="24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公式" r:id="rId6" imgW="0" imgH="0" progId="Equation.3">
                    <p:embed/>
                  </p:oleObj>
                </mc:Choice>
                <mc:Fallback>
                  <p:oleObj name="公式" r:id="rId6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50" y="2456"/>
                          <a:ext cx="247" cy="42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21"/>
            <p:cNvGraphicFramePr>
              <a:graphicFrameLocks noChangeAspect="1"/>
            </p:cNvGraphicFramePr>
            <p:nvPr/>
          </p:nvGraphicFramePr>
          <p:xfrm>
            <a:off x="1215" y="2149"/>
            <a:ext cx="27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公式" r:id="rId8" imgW="0" imgH="0" progId="Equation.3">
                    <p:embed/>
                  </p:oleObj>
                </mc:Choice>
                <mc:Fallback>
                  <p:oleObj name="公式" r:id="rId8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15" y="2149"/>
                          <a:ext cx="275" cy="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22"/>
            <p:cNvGraphicFramePr>
              <a:graphicFrameLocks noChangeAspect="1"/>
            </p:cNvGraphicFramePr>
            <p:nvPr/>
          </p:nvGraphicFramePr>
          <p:xfrm>
            <a:off x="657" y="2909"/>
            <a:ext cx="30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公式" r:id="rId10" imgW="0" imgH="0" progId="Equation.3">
                    <p:embed/>
                  </p:oleObj>
                </mc:Choice>
                <mc:Fallback>
                  <p:oleObj name="公式" r:id="rId10" imgW="0" imgH="0" progId="Equation.3">
                    <p:embed/>
                    <p:pic>
                      <p:nvPicPr>
                        <p:cNvPr id="0" name="Object 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57" y="2909"/>
                          <a:ext cx="302" cy="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23"/>
            <p:cNvGraphicFramePr>
              <a:graphicFrameLocks noChangeAspect="1"/>
            </p:cNvGraphicFramePr>
            <p:nvPr/>
          </p:nvGraphicFramePr>
          <p:xfrm>
            <a:off x="1351" y="3283"/>
            <a:ext cx="27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351" y="3283"/>
                          <a:ext cx="274" cy="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24"/>
            <p:cNvGraphicFramePr>
              <a:graphicFrameLocks noChangeAspect="1"/>
            </p:cNvGraphicFramePr>
            <p:nvPr/>
          </p:nvGraphicFramePr>
          <p:xfrm>
            <a:off x="1701" y="3181"/>
            <a:ext cx="30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公式" r:id="rId14" imgW="0" imgH="0" progId="Equation.3">
                    <p:embed/>
                  </p:oleObj>
                </mc:Choice>
                <mc:Fallback>
                  <p:oleObj name="公式" r:id="rId14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01" y="3181"/>
                          <a:ext cx="302" cy="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53" name="Object 25"/>
          <p:cNvGraphicFramePr>
            <a:graphicFrameLocks noChangeAspect="1"/>
          </p:cNvGraphicFramePr>
          <p:nvPr/>
        </p:nvGraphicFramePr>
        <p:xfrm>
          <a:off x="3779838" y="4365625"/>
          <a:ext cx="46085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16" imgW="0" imgH="0" progId="Equation.3">
                  <p:embed/>
                </p:oleObj>
              </mc:Choice>
              <mc:Fallback>
                <p:oleObj name="Equation" r:id="rId16" imgW="0" imgH="0" progId="Equation.3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79838" y="4365625"/>
                        <a:ext cx="4608512" cy="585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4" name="Object 26"/>
          <p:cNvGraphicFramePr>
            <a:graphicFrameLocks noChangeAspect="1"/>
          </p:cNvGraphicFramePr>
          <p:nvPr/>
        </p:nvGraphicFramePr>
        <p:xfrm>
          <a:off x="4067175" y="5013325"/>
          <a:ext cx="3567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8" imgW="0" imgH="0" progId="Equation.3">
                  <p:embed/>
                </p:oleObj>
              </mc:Choice>
              <mc:Fallback>
                <p:oleObj name="Equation" r:id="rId18" imgW="0" imgH="0" progId="Equation.3">
                  <p:embed/>
                  <p:pic>
                    <p:nvPicPr>
                      <p:cNvPr id="0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67175" y="5013325"/>
                        <a:ext cx="3567113" cy="585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Group 2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265" name="Picture 28" descr="78900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6" name="Text Box 2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58" name="Group 3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0263" name="Picture 31" descr="78900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4" name="Text Box 3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59" name="Group 3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0261" name="Picture 3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2" name="Text Box 3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32164" name="Text Box 3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140200" y="5745163"/>
            <a:ext cx="432117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电荷守恒，节点不积累电荷。</a:t>
            </a:r>
            <a:endParaRPr kumimoji="1" lang="zh-CN" altLang="en-US" sz="2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/>
      <p:bldP spid="432131" grpId="0" autoUpdateAnimBg="0"/>
      <p:bldP spid="432132" grpId="0"/>
      <p:bldP spid="432133" grpId="0" autoUpdateAnimBg="0"/>
      <p:bldP spid="432136" grpId="0" animBg="1"/>
      <p:bldP spid="43216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Object 2"/>
          <p:cNvGraphicFramePr>
            <a:graphicFrameLocks noChangeAspect="1"/>
          </p:cNvGraphicFramePr>
          <p:nvPr/>
        </p:nvGraphicFramePr>
        <p:xfrm>
          <a:off x="1331913" y="836613"/>
          <a:ext cx="30241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836613"/>
                        <a:ext cx="3024187" cy="639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908050"/>
            <a:ext cx="5762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900113" y="1484313"/>
          <a:ext cx="34559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3455987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5"/>
          <p:cNvGraphicFramePr>
            <a:graphicFrameLocks noChangeAspect="1"/>
          </p:cNvGraphicFramePr>
          <p:nvPr/>
        </p:nvGraphicFramePr>
        <p:xfrm>
          <a:off x="1187450" y="2276475"/>
          <a:ext cx="29289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2276475"/>
                        <a:ext cx="2928938" cy="619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781300"/>
            <a:ext cx="2736850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三式相加得：</a:t>
            </a:r>
            <a:endParaRPr kumimoji="1" lang="zh-CN" altLang="en-US" sz="2800" b="1">
              <a:solidFill>
                <a:srgbClr val="0066FF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1476375" y="3500438"/>
          <a:ext cx="29289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3500438"/>
                        <a:ext cx="2928938" cy="617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0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95513" y="4508500"/>
            <a:ext cx="6264275" cy="1117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KCL</a:t>
            </a:r>
            <a:r>
              <a:rPr kumimoji="1"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可推广应用于电路中包围多个结点的任一闭合面。</a:t>
            </a:r>
            <a:endParaRPr kumimoji="1" lang="zh-CN" altLang="en-US" sz="28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3161" name="Oval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011863" y="981075"/>
            <a:ext cx="2305050" cy="3167063"/>
          </a:xfrm>
          <a:prstGeom prst="ellipse">
            <a:avLst/>
          </a:prstGeom>
          <a:noFill/>
          <a:ln w="28575" algn="ctr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80" name="Group 1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1307" name="Picture 11" descr="7890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08" name="Text Box 1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281" name="Group 1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1305" name="Picture 14" descr="7890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06" name="Text Box 1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148263" y="836613"/>
            <a:ext cx="3249612" cy="3271837"/>
            <a:chOff x="2653" y="925"/>
            <a:chExt cx="2047" cy="2061"/>
          </a:xfrm>
        </p:grpSpPr>
        <p:sp>
          <p:nvSpPr>
            <p:cNvPr id="11289" name="Rectangle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1298"/>
              <a:ext cx="771" cy="1360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653" y="129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lg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1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653" y="197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2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653" y="265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3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925" y="1388"/>
              <a:ext cx="36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4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880" y="2749"/>
              <a:ext cx="36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5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880" y="2069"/>
              <a:ext cx="36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6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51" y="2115"/>
              <a:ext cx="0" cy="36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7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51" y="1388"/>
              <a:ext cx="0" cy="36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8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77" y="1297"/>
              <a:ext cx="0" cy="36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99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935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r>
                <a:rPr kumimoji="1" lang="en-US" altLang="zh-CN" sz="24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 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1300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2659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 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1301" name="Rectangle 2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1797"/>
              <a:ext cx="22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11270" name="Object 30"/>
            <p:cNvGraphicFramePr>
              <a:graphicFrameLocks noChangeAspect="1"/>
            </p:cNvGraphicFramePr>
            <p:nvPr/>
          </p:nvGraphicFramePr>
          <p:xfrm>
            <a:off x="3651" y="2115"/>
            <a:ext cx="25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公式" r:id="rId10" imgW="0" imgH="0" progId="Equation.3">
                    <p:embed/>
                  </p:oleObj>
                </mc:Choice>
                <mc:Fallback>
                  <p:oleObj name="公式" r:id="rId10" imgW="0" imgH="0" progId="Equation.3">
                    <p:embed/>
                    <p:pic>
                      <p:nvPicPr>
                        <p:cNvPr id="0" name="Object 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51" y="2115"/>
                          <a:ext cx="253" cy="3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31"/>
            <p:cNvGraphicFramePr>
              <a:graphicFrameLocks noChangeAspect="1"/>
            </p:cNvGraphicFramePr>
            <p:nvPr/>
          </p:nvGraphicFramePr>
          <p:xfrm>
            <a:off x="4422" y="1253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0" name="Object 3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422" y="1253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32"/>
            <p:cNvGraphicFramePr>
              <a:graphicFrameLocks noChangeAspect="1"/>
            </p:cNvGraphicFramePr>
            <p:nvPr/>
          </p:nvGraphicFramePr>
          <p:xfrm>
            <a:off x="3696" y="1344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公式" r:id="rId14" imgW="0" imgH="0" progId="Equation.3">
                    <p:embed/>
                  </p:oleObj>
                </mc:Choice>
                <mc:Fallback>
                  <p:oleObj name="公式" r:id="rId14" imgW="0" imgH="0" progId="Equation.3">
                    <p:embed/>
                    <p:pic>
                      <p:nvPicPr>
                        <p:cNvPr id="0" name="Object 3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33"/>
            <p:cNvGraphicFramePr>
              <a:graphicFrameLocks noChangeAspect="1"/>
            </p:cNvGraphicFramePr>
            <p:nvPr/>
          </p:nvGraphicFramePr>
          <p:xfrm>
            <a:off x="2996" y="925"/>
            <a:ext cx="227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公式" r:id="rId16" imgW="0" imgH="0" progId="Equation.3">
                    <p:embed/>
                  </p:oleObj>
                </mc:Choice>
                <mc:Fallback>
                  <p:oleObj name="公式" r:id="rId16" imgW="0" imgH="0" progId="Equation.3">
                    <p:embed/>
                    <p:pic>
                      <p:nvPicPr>
                        <p:cNvPr id="0" name="Object 3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96" y="925"/>
                          <a:ext cx="227" cy="3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34"/>
            <p:cNvGraphicFramePr>
              <a:graphicFrameLocks noChangeAspect="1"/>
            </p:cNvGraphicFramePr>
            <p:nvPr/>
          </p:nvGraphicFramePr>
          <p:xfrm>
            <a:off x="2926" y="2230"/>
            <a:ext cx="25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公式" r:id="rId18" imgW="0" imgH="0" progId="Equation.3">
                    <p:embed/>
                  </p:oleObj>
                </mc:Choice>
                <mc:Fallback>
                  <p:oleObj name="公式" r:id="rId18" imgW="0" imgH="0" progId="Equation.3">
                    <p:embed/>
                    <p:pic>
                      <p:nvPicPr>
                        <p:cNvPr id="0" name="Object 3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926" y="2230"/>
                          <a:ext cx="252" cy="3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35"/>
            <p:cNvGraphicFramePr>
              <a:graphicFrameLocks noChangeAspect="1"/>
            </p:cNvGraphicFramePr>
            <p:nvPr/>
          </p:nvGraphicFramePr>
          <p:xfrm>
            <a:off x="2971" y="1595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公式" r:id="rId20" imgW="0" imgH="0" progId="Equation.3">
                    <p:embed/>
                  </p:oleObj>
                </mc:Choice>
                <mc:Fallback>
                  <p:oleObj name="公式" r:id="rId20" imgW="0" imgH="0" progId="Equation.3">
                    <p:embed/>
                    <p:pic>
                      <p:nvPicPr>
                        <p:cNvPr id="0" name="Object 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971" y="1595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Rectangle 3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95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Rectangle 3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33" y="21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Rectangle 3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33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395288" y="4437063"/>
            <a:ext cx="1644650" cy="850900"/>
            <a:chOff x="385" y="3022"/>
            <a:chExt cx="1036" cy="536"/>
          </a:xfrm>
        </p:grpSpPr>
        <p:pic>
          <p:nvPicPr>
            <p:cNvPr id="11287" name="Picture 40" descr="123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8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表明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11284" name="Group 42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1285" name="Picture 4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6" name="Text Box 44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/>
      <p:bldP spid="433158" grpId="0"/>
      <p:bldP spid="433160" grpId="0"/>
      <p:bldP spid="4331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Group 63"/>
          <p:cNvGrpSpPr/>
          <p:nvPr/>
        </p:nvGrpSpPr>
        <p:grpSpPr bwMode="auto">
          <a:xfrm>
            <a:off x="611188" y="1125538"/>
            <a:ext cx="4752975" cy="1816100"/>
            <a:chOff x="657" y="1616"/>
            <a:chExt cx="2994" cy="1144"/>
          </a:xfrm>
        </p:grpSpPr>
        <p:sp>
          <p:nvSpPr>
            <p:cNvPr id="12344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383" y="2523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383" y="2205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383" y="197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57" y="1933"/>
              <a:ext cx="726" cy="6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楷体_GB2312" pitchFamily="49" charset="-122"/>
                </a:rPr>
                <a:t>电路的一部分             </a:t>
              </a:r>
              <a:r>
                <a:rPr lang="en-US" altLang="zh-CN" sz="2000" b="1">
                  <a:latin typeface="Times New Roman" pitchFamily="18" charset="0"/>
                  <a:ea typeface="楷体_GB2312" pitchFamily="49" charset="-122"/>
                </a:rPr>
                <a:t>N1</a:t>
              </a:r>
              <a:endParaRPr lang="en-US" altLang="zh-CN" sz="20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48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1928"/>
              <a:ext cx="726" cy="6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楷体_GB2312" pitchFamily="49" charset="-122"/>
                </a:rPr>
                <a:t>电路的</a:t>
              </a:r>
              <a:r>
                <a:rPr lang="en-US" altLang="zh-CN" sz="2000" b="1">
                  <a:latin typeface="Times New Roman" pitchFamily="18" charset="0"/>
                  <a:ea typeface="楷体_GB2312" pitchFamily="49" charset="-122"/>
                </a:rPr>
                <a:t>L</a:t>
              </a:r>
              <a:r>
                <a:rPr lang="zh-CN" altLang="en-US" sz="2000" b="1">
                  <a:latin typeface="Times New Roman" pitchFamily="18" charset="0"/>
                  <a:ea typeface="楷体_GB2312" pitchFamily="49" charset="-122"/>
                </a:rPr>
                <a:t>另一部分 </a:t>
              </a:r>
              <a:r>
                <a:rPr lang="en-US" altLang="zh-CN" sz="2000" b="1">
                  <a:latin typeface="Times New Roman" pitchFamily="18" charset="0"/>
                  <a:ea typeface="楷体_GB2312" pitchFamily="49" charset="-122"/>
                </a:rPr>
                <a:t>N2</a:t>
              </a:r>
              <a:endParaRPr lang="en-US" altLang="zh-CN" sz="20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49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46" y="1888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2350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46" y="212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2351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746" y="243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m</a:t>
              </a:r>
              <a:endParaRPr lang="en-US" altLang="zh-CN">
                <a:latin typeface="Times New Roman" pitchFamily="18" charset="0"/>
              </a:endParaRPr>
            </a:p>
          </p:txBody>
        </p:sp>
        <p:graphicFrame>
          <p:nvGraphicFramePr>
            <p:cNvPr id="12290" name="Object 10"/>
            <p:cNvGraphicFramePr>
              <a:graphicFrameLocks noChangeAspect="1"/>
            </p:cNvGraphicFramePr>
            <p:nvPr/>
          </p:nvGraphicFramePr>
          <p:xfrm>
            <a:off x="2562" y="1965"/>
            <a:ext cx="1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62" y="1965"/>
                          <a:ext cx="151" cy="2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12"/>
            <p:cNvGraphicFramePr>
              <a:graphicFrameLocks noChangeAspect="1"/>
            </p:cNvGraphicFramePr>
            <p:nvPr/>
          </p:nvGraphicFramePr>
          <p:xfrm>
            <a:off x="2608" y="1752"/>
            <a:ext cx="13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8" y="1752"/>
                          <a:ext cx="131" cy="2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15"/>
            <p:cNvGraphicFramePr>
              <a:graphicFrameLocks noChangeAspect="1"/>
            </p:cNvGraphicFramePr>
            <p:nvPr/>
          </p:nvGraphicFramePr>
          <p:xfrm>
            <a:off x="2517" y="2478"/>
            <a:ext cx="2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1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" y="2478"/>
                          <a:ext cx="218" cy="2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2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653" y="225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336" y="1616"/>
              <a:ext cx="0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4" name="Group 71"/>
          <p:cNvGrpSpPr/>
          <p:nvPr/>
        </p:nvGrpSpPr>
        <p:grpSpPr bwMode="auto">
          <a:xfrm>
            <a:off x="5219700" y="3573463"/>
            <a:ext cx="3889375" cy="2238375"/>
            <a:chOff x="2154" y="2795"/>
            <a:chExt cx="2450" cy="1410"/>
          </a:xfrm>
        </p:grpSpPr>
        <p:grpSp>
          <p:nvGrpSpPr>
            <p:cNvPr id="12301" name="Group 62"/>
            <p:cNvGrpSpPr/>
            <p:nvPr/>
          </p:nvGrpSpPr>
          <p:grpSpPr bwMode="auto">
            <a:xfrm>
              <a:off x="2245" y="2795"/>
              <a:ext cx="1996" cy="1270"/>
              <a:chOff x="1474" y="2840"/>
              <a:chExt cx="1996" cy="1270"/>
            </a:xfrm>
          </p:grpSpPr>
          <p:grpSp>
            <p:nvGrpSpPr>
              <p:cNvPr id="12307" name="Group 61"/>
              <p:cNvGrpSpPr/>
              <p:nvPr/>
            </p:nvGrpSpPr>
            <p:grpSpPr bwMode="auto">
              <a:xfrm>
                <a:off x="1573" y="2840"/>
                <a:ext cx="1814" cy="1270"/>
                <a:chOff x="1565" y="2840"/>
                <a:chExt cx="1814" cy="1270"/>
              </a:xfrm>
            </p:grpSpPr>
            <p:sp>
              <p:nvSpPr>
                <p:cNvPr id="12311" name="Line 3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1655" y="2931"/>
                  <a:ext cx="163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312" name="Group 60"/>
                <p:cNvGrpSpPr/>
                <p:nvPr/>
              </p:nvGrpSpPr>
              <p:grpSpPr bwMode="auto">
                <a:xfrm>
                  <a:off x="1565" y="2840"/>
                  <a:ext cx="1814" cy="1270"/>
                  <a:chOff x="1565" y="2840"/>
                  <a:chExt cx="1814" cy="1270"/>
                </a:xfrm>
              </p:grpSpPr>
              <p:grpSp>
                <p:nvGrpSpPr>
                  <p:cNvPr id="12313" name="Group 59"/>
                  <p:cNvGrpSpPr/>
                  <p:nvPr/>
                </p:nvGrpSpPr>
                <p:grpSpPr bwMode="auto">
                  <a:xfrm>
                    <a:off x="1565" y="2840"/>
                    <a:ext cx="1745" cy="1270"/>
                    <a:chOff x="1565" y="2840"/>
                    <a:chExt cx="1745" cy="1270"/>
                  </a:xfrm>
                </p:grpSpPr>
                <p:sp>
                  <p:nvSpPr>
                    <p:cNvPr id="12315" name="Rectangle 46"/>
                    <p:cNvSpPr>
                      <a14:cpLocks xmlns:a14="http://schemas.microsoft.com/office/drawing/2010/main" noChangeArrowheads="1"/>
                    </p:cNvSpPr>
                    <p:nvPr/>
                  </p:nvSpPr>
                  <p:spPr bwMode="auto">
                    <a:xfrm>
                      <a:off x="2427" y="3929"/>
                      <a:ext cx="181" cy="18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>
                          <a:latin typeface="Times New Roman" pitchFamily="18" charset="0"/>
                        </a:rPr>
                        <a:t>4</a:t>
                      </a:r>
                      <a:endParaRPr lang="en-US" altLang="zh-CN">
                        <a:latin typeface="Times New Roman" pitchFamily="18" charset="0"/>
                      </a:endParaRPr>
                    </a:p>
                  </p:txBody>
                </p:sp>
                <p:grpSp>
                  <p:nvGrpSpPr>
                    <p:cNvPr id="12316" name="Group 58"/>
                    <p:cNvGrpSpPr/>
                    <p:nvPr/>
                  </p:nvGrpSpPr>
                  <p:grpSpPr bwMode="auto">
                    <a:xfrm>
                      <a:off x="1565" y="2840"/>
                      <a:ext cx="1745" cy="1089"/>
                      <a:chOff x="1565" y="2840"/>
                      <a:chExt cx="1745" cy="1089"/>
                    </a:xfrm>
                  </p:grpSpPr>
                  <p:grpSp>
                    <p:nvGrpSpPr>
                      <p:cNvPr id="12317" name="Group 56"/>
                      <p:cNvGrpSpPr/>
                      <p:nvPr/>
                    </p:nvGrpSpPr>
                    <p:grpSpPr bwMode="auto">
                      <a:xfrm>
                        <a:off x="1634" y="2931"/>
                        <a:ext cx="1654" cy="998"/>
                        <a:chOff x="1634" y="2931"/>
                        <a:chExt cx="1654" cy="998"/>
                      </a:xfrm>
                    </p:grpSpPr>
                    <p:grpSp>
                      <p:nvGrpSpPr>
                        <p:cNvPr id="12326" name="Group 54"/>
                        <p:cNvGrpSpPr/>
                        <p:nvPr/>
                      </p:nvGrpSpPr>
                      <p:grpSpPr bwMode="auto">
                        <a:xfrm>
                          <a:off x="1655" y="2931"/>
                          <a:ext cx="1633" cy="998"/>
                          <a:chOff x="1655" y="2931"/>
                          <a:chExt cx="1633" cy="998"/>
                        </a:xfrm>
                      </p:grpSpPr>
                      <p:grpSp>
                        <p:nvGrpSpPr>
                          <p:cNvPr id="12330" name="Group 53"/>
                          <p:cNvGrpSpPr/>
                          <p:nvPr/>
                        </p:nvGrpSpPr>
                        <p:grpSpPr bwMode="auto">
                          <a:xfrm>
                            <a:off x="1655" y="2931"/>
                            <a:ext cx="1633" cy="998"/>
                            <a:chOff x="1655" y="2931"/>
                            <a:chExt cx="1633" cy="998"/>
                          </a:xfrm>
                        </p:grpSpPr>
                        <p:sp>
                          <p:nvSpPr>
                            <p:cNvPr id="12341" name="Line 34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 flipV="1">
                              <a:off x="1655" y="2931"/>
                              <a:ext cx="0" cy="99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42" name="Line 36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 flipV="1">
                              <a:off x="2517" y="3203"/>
                              <a:ext cx="0" cy="726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43" name="Line 35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 flipV="1">
                              <a:off x="3288" y="2931"/>
                              <a:ext cx="0" cy="998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2331" name="Group 51"/>
                          <p:cNvGrpSpPr/>
                          <p:nvPr/>
                        </p:nvGrpSpPr>
                        <p:grpSpPr bwMode="auto">
                          <a:xfrm>
                            <a:off x="1655" y="3203"/>
                            <a:ext cx="1633" cy="726"/>
                            <a:chOff x="1655" y="3203"/>
                            <a:chExt cx="1633" cy="726"/>
                          </a:xfrm>
                        </p:grpSpPr>
                        <p:sp>
                          <p:nvSpPr>
                            <p:cNvPr id="12339" name="Line 30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1655" y="3929"/>
                              <a:ext cx="1633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40" name="Line 31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1655" y="3203"/>
                              <a:ext cx="1633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2332" name="Group 52"/>
                          <p:cNvGrpSpPr/>
                          <p:nvPr/>
                        </p:nvGrpSpPr>
                        <p:grpSpPr bwMode="auto">
                          <a:xfrm>
                            <a:off x="1655" y="2931"/>
                            <a:ext cx="1633" cy="907"/>
                            <a:chOff x="1655" y="2931"/>
                            <a:chExt cx="1633" cy="907"/>
                          </a:xfrm>
                        </p:grpSpPr>
                        <p:sp>
                          <p:nvSpPr>
                            <p:cNvPr id="12333" name="Line 37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 flipV="1">
                              <a:off x="1655" y="3748"/>
                              <a:ext cx="0" cy="9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34" name="Line 38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2517" y="3793"/>
                              <a:ext cx="0" cy="45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35" name="Line 39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3288" y="3793"/>
                              <a:ext cx="0" cy="45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36" name="Line 40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2245" y="3203"/>
                              <a:ext cx="91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37" name="Line 41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2653" y="3203"/>
                              <a:ext cx="46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38" name="Line 42"/>
                            <p:cNvSpPr>
                              <a14:cpLocks xmlns:a14="http://schemas.microsoft.com/office/drawing/2010/main" noChangeShapeType="1"/>
                            </p:cNvSpPr>
                            <p:nvPr/>
                          </p:nvSpPr>
                          <p:spPr bwMode="auto">
                            <a:xfrm>
                              <a:off x="2789" y="2931"/>
                              <a:ext cx="91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tailEnd type="triangl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327" name="Group 55"/>
                        <p:cNvGrpSpPr/>
                        <p:nvPr/>
                      </p:nvGrpSpPr>
                      <p:grpSpPr bwMode="auto">
                        <a:xfrm>
                          <a:off x="1634" y="3174"/>
                          <a:ext cx="904" cy="46"/>
                          <a:chOff x="1634" y="3174"/>
                          <a:chExt cx="904" cy="46"/>
                        </a:xfrm>
                      </p:grpSpPr>
                      <p:sp>
                        <p:nvSpPr>
                          <p:cNvPr id="12328" name="Oval 47"/>
                          <p:cNvSpPr>
                            <a14:cpLocks xmlns:a14="http://schemas.microsoft.com/office/drawing/2010/main" noChangeArrowheads="1"/>
                          </p:cNvSpPr>
                          <p:nvPr/>
                        </p:nvSpPr>
                        <p:spPr bwMode="auto">
                          <a:xfrm>
                            <a:off x="1634" y="3174"/>
                            <a:ext cx="45" cy="46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ctr"/>
                            <a:endParaRPr lang="zh-CN" altLang="zh-CN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329" name="Oval 50"/>
                          <p:cNvSpPr>
                            <a14:cpLocks xmlns:a14="http://schemas.microsoft.com/office/drawing/2010/main" noChangeArrowheads="1"/>
                          </p:cNvSpPr>
                          <p:nvPr/>
                        </p:nvSpPr>
                        <p:spPr bwMode="auto">
                          <a:xfrm>
                            <a:off x="2493" y="3174"/>
                            <a:ext cx="45" cy="46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rou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ctr"/>
                            <a:endParaRPr lang="zh-CN" altLang="zh-CN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2318" name="Group 57"/>
                      <p:cNvGrpSpPr/>
                      <p:nvPr/>
                    </p:nvGrpSpPr>
                    <p:grpSpPr bwMode="auto">
                      <a:xfrm>
                        <a:off x="1565" y="2840"/>
                        <a:ext cx="1745" cy="862"/>
                        <a:chOff x="1565" y="2840"/>
                        <a:chExt cx="1745" cy="862"/>
                      </a:xfrm>
                    </p:grpSpPr>
                    <p:sp>
                      <p:nvSpPr>
                        <p:cNvPr id="12319" name="Rectangle 24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1973" y="3113"/>
                          <a:ext cx="181" cy="1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itchFamily="18" charset="0"/>
                            </a:rPr>
                            <a:t>1</a:t>
                          </a:r>
                          <a:endParaRPr lang="en-US" altLang="zh-CN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20" name="Rectangle 25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2426" y="3521"/>
                          <a:ext cx="181" cy="1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itchFamily="18" charset="0"/>
                            </a:rPr>
                            <a:t>2</a:t>
                          </a:r>
                          <a:endParaRPr lang="en-US" altLang="zh-CN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21" name="Rectangle 26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2835" y="3113"/>
                          <a:ext cx="181" cy="1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itchFamily="18" charset="0"/>
                            </a:rPr>
                            <a:t>3</a:t>
                          </a:r>
                          <a:endParaRPr lang="en-US" altLang="zh-CN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22" name="Rectangle 28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2426" y="2840"/>
                          <a:ext cx="181" cy="1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itchFamily="18" charset="0"/>
                            </a:rPr>
                            <a:t>5</a:t>
                          </a:r>
                          <a:endParaRPr lang="en-US" altLang="zh-CN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23" name="Rectangle 29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1565" y="3476"/>
                          <a:ext cx="181" cy="1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itchFamily="18" charset="0"/>
                            </a:rPr>
                            <a:t>6</a:t>
                          </a:r>
                          <a:endParaRPr lang="en-US" altLang="zh-CN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24" name="Rectangle 44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2336" y="3204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>
                              <a:latin typeface="Times New Roman" pitchFamily="18" charset="0"/>
                            </a:rPr>
                            <a:t>2</a:t>
                          </a:r>
                          <a:endParaRPr lang="en-US" altLang="zh-CN"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2325" name="Oval 48"/>
                        <p:cNvSpPr>
                          <a14:cpLocks xmlns:a14="http://schemas.microsoft.com/office/drawing/2010/main" noChangeArrowheads="1"/>
                        </p:cNvSpPr>
                        <p:nvPr/>
                      </p:nvSpPr>
                      <p:spPr bwMode="auto">
                        <a:xfrm>
                          <a:off x="3265" y="3174"/>
                          <a:ext cx="45" cy="46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endParaRPr lang="zh-CN" altLang="zh-CN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2314" name="Rectangle 27"/>
                  <p:cNvSpPr>
                    <a14:cpLocks xmlns:a14="http://schemas.microsoft.com/office/drawing/2010/main" noChangeArrowheads="1"/>
                  </p:cNvSpPr>
                  <p:nvPr/>
                </p:nvSpPr>
                <p:spPr bwMode="auto">
                  <a:xfrm>
                    <a:off x="3198" y="3521"/>
                    <a:ext cx="181" cy="18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12308" name="Rectangle 4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474" y="311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1</a:t>
                </a:r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12309" name="Rectangle 4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289" y="311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3</a:t>
                </a:r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12310" name="Oval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501" y="3908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2302" name="Group 70"/>
            <p:cNvGrpSpPr/>
            <p:nvPr/>
          </p:nvGrpSpPr>
          <p:grpSpPr bwMode="auto">
            <a:xfrm>
              <a:off x="2154" y="3007"/>
              <a:ext cx="2450" cy="1198"/>
              <a:chOff x="2154" y="3007"/>
              <a:chExt cx="2450" cy="1198"/>
            </a:xfrm>
          </p:grpSpPr>
          <p:sp>
            <p:nvSpPr>
              <p:cNvPr id="12303" name="Freeform 65"/>
              <p:cNvSpPr/>
              <p:nvPr/>
            </p:nvSpPr>
            <p:spPr bwMode="auto">
              <a:xfrm>
                <a:off x="2154" y="3007"/>
                <a:ext cx="2314" cy="408"/>
              </a:xfrm>
              <a:custGeom>
                <a:avLst/>
                <a:gdLst>
                  <a:gd name="T0" fmla="*/ 0 w 2314"/>
                  <a:gd name="T1" fmla="*/ 332 h 408"/>
                  <a:gd name="T2" fmla="*/ 590 w 2314"/>
                  <a:gd name="T3" fmla="*/ 332 h 408"/>
                  <a:gd name="T4" fmla="*/ 771 w 2314"/>
                  <a:gd name="T5" fmla="*/ 287 h 408"/>
                  <a:gd name="T6" fmla="*/ 862 w 2314"/>
                  <a:gd name="T7" fmla="*/ 60 h 408"/>
                  <a:gd name="T8" fmla="*/ 1270 w 2314"/>
                  <a:gd name="T9" fmla="*/ 15 h 408"/>
                  <a:gd name="T10" fmla="*/ 1406 w 2314"/>
                  <a:gd name="T11" fmla="*/ 151 h 408"/>
                  <a:gd name="T12" fmla="*/ 1452 w 2314"/>
                  <a:gd name="T13" fmla="*/ 378 h 408"/>
                  <a:gd name="T14" fmla="*/ 2132 w 2314"/>
                  <a:gd name="T15" fmla="*/ 332 h 408"/>
                  <a:gd name="T16" fmla="*/ 2178 w 2314"/>
                  <a:gd name="T17" fmla="*/ 287 h 408"/>
                  <a:gd name="T18" fmla="*/ 2314 w 2314"/>
                  <a:gd name="T19" fmla="*/ 196 h 4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4"/>
                  <a:gd name="T31" fmla="*/ 0 h 408"/>
                  <a:gd name="T32" fmla="*/ 2314 w 2314"/>
                  <a:gd name="T33" fmla="*/ 408 h 40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4" h="408">
                    <a:moveTo>
                      <a:pt x="0" y="332"/>
                    </a:moveTo>
                    <a:cubicBezTo>
                      <a:pt x="231" y="335"/>
                      <a:pt x="462" y="339"/>
                      <a:pt x="590" y="332"/>
                    </a:cubicBezTo>
                    <a:cubicBezTo>
                      <a:pt x="718" y="325"/>
                      <a:pt x="726" y="332"/>
                      <a:pt x="771" y="287"/>
                    </a:cubicBezTo>
                    <a:cubicBezTo>
                      <a:pt x="816" y="242"/>
                      <a:pt x="779" y="105"/>
                      <a:pt x="862" y="60"/>
                    </a:cubicBezTo>
                    <a:cubicBezTo>
                      <a:pt x="945" y="15"/>
                      <a:pt x="1179" y="0"/>
                      <a:pt x="1270" y="15"/>
                    </a:cubicBezTo>
                    <a:cubicBezTo>
                      <a:pt x="1361" y="30"/>
                      <a:pt x="1376" y="91"/>
                      <a:pt x="1406" y="151"/>
                    </a:cubicBezTo>
                    <a:cubicBezTo>
                      <a:pt x="1436" y="211"/>
                      <a:pt x="1331" y="348"/>
                      <a:pt x="1452" y="378"/>
                    </a:cubicBezTo>
                    <a:cubicBezTo>
                      <a:pt x="1573" y="408"/>
                      <a:pt x="2011" y="347"/>
                      <a:pt x="2132" y="332"/>
                    </a:cubicBezTo>
                    <a:cubicBezTo>
                      <a:pt x="2253" y="317"/>
                      <a:pt x="2148" y="310"/>
                      <a:pt x="2178" y="287"/>
                    </a:cubicBezTo>
                    <a:cubicBezTo>
                      <a:pt x="2208" y="264"/>
                      <a:pt x="2261" y="230"/>
                      <a:pt x="2314" y="196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Freeform 66"/>
              <p:cNvSpPr/>
              <p:nvPr/>
            </p:nvSpPr>
            <p:spPr bwMode="auto">
              <a:xfrm>
                <a:off x="3016" y="3695"/>
                <a:ext cx="680" cy="370"/>
              </a:xfrm>
              <a:custGeom>
                <a:avLst/>
                <a:gdLst>
                  <a:gd name="T0" fmla="*/ 0 w 680"/>
                  <a:gd name="T1" fmla="*/ 370 h 370"/>
                  <a:gd name="T2" fmla="*/ 136 w 680"/>
                  <a:gd name="T3" fmla="*/ 53 h 370"/>
                  <a:gd name="T4" fmla="*/ 454 w 680"/>
                  <a:gd name="T5" fmla="*/ 53 h 370"/>
                  <a:gd name="T6" fmla="*/ 680 w 680"/>
                  <a:gd name="T7" fmla="*/ 370 h 3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0"/>
                  <a:gd name="T13" fmla="*/ 0 h 370"/>
                  <a:gd name="T14" fmla="*/ 680 w 680"/>
                  <a:gd name="T15" fmla="*/ 370 h 3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0" h="370">
                    <a:moveTo>
                      <a:pt x="0" y="370"/>
                    </a:moveTo>
                    <a:cubicBezTo>
                      <a:pt x="30" y="238"/>
                      <a:pt x="60" y="106"/>
                      <a:pt x="136" y="53"/>
                    </a:cubicBezTo>
                    <a:cubicBezTo>
                      <a:pt x="212" y="0"/>
                      <a:pt x="363" y="0"/>
                      <a:pt x="454" y="53"/>
                    </a:cubicBezTo>
                    <a:cubicBezTo>
                      <a:pt x="545" y="106"/>
                      <a:pt x="650" y="317"/>
                      <a:pt x="680" y="37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Text Box 6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52" y="3974"/>
                <a:ext cx="317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11</a:t>
                </a:r>
                <a:endParaRPr lang="en-US" altLang="zh-CN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2306" name="Text Box 6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32" y="3249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1</a:t>
                </a:r>
                <a:endParaRPr lang="en-US" altLang="zh-CN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sp>
        <p:nvSpPr>
          <p:cNvPr id="12295" name="Text Box 7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836613"/>
            <a:ext cx="5327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charset="2"/>
              <a:buChar char="l"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KCL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的另一种表达式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课后自学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296" name="Text Box 7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651500" y="1052513"/>
            <a:ext cx="3095625" cy="1187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对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或者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N2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内所有节点逐一运用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KCL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，把结果相加即可得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2297" name="Picture 9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8625" y="2349500"/>
            <a:ext cx="32400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Text Box 9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971800"/>
            <a:ext cx="8424863" cy="4572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图中支路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1,2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…m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的集合称为割集，记为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b="1">
                <a:latin typeface="Times New Roman" pitchFamily="18" charset="0"/>
              </a:rPr>
              <a:t>1,2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…m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299" name="Text Box 9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3716338"/>
            <a:ext cx="4537075" cy="25019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割集的定义：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割集是具有下列性质的支路的集合，若把集合的所有支路切割（或移去），电路将成为两个分离的部分，然而，只要少切割（或移去）其中任何一条支路，则电路任然是连通的。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300" name="Text Box 9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64163" y="5805488"/>
            <a:ext cx="3311525" cy="8953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400">
                <a:latin typeface="Times New Roman" pitchFamily="18" charset="0"/>
                <a:ea typeface="华文新魏" pitchFamily="2" charset="-122"/>
              </a:rPr>
              <a:t>是割集，</a:t>
            </a:r>
            <a:r>
              <a:rPr lang="en-US" altLang="zh-CN" sz="2400">
                <a:latin typeface="Times New Roman" pitchFamily="18" charset="0"/>
                <a:ea typeface="华文新魏" pitchFamily="2" charset="-122"/>
              </a:rPr>
              <a:t>5,1,6</a:t>
            </a:r>
            <a:r>
              <a:rPr lang="zh-CN" altLang="en-US" sz="2400">
                <a:latin typeface="Times New Roman" pitchFamily="18" charset="0"/>
                <a:ea typeface="华文新魏" pitchFamily="2" charset="-122"/>
              </a:rPr>
              <a:t>是割集，</a:t>
            </a:r>
            <a:r>
              <a:rPr lang="en-US" altLang="zh-CN" sz="2400">
                <a:latin typeface="Times New Roman" pitchFamily="18" charset="0"/>
                <a:ea typeface="华文新魏" pitchFamily="2" charset="-122"/>
              </a:rPr>
              <a:t>5,1,6,4</a:t>
            </a:r>
            <a:r>
              <a:rPr lang="zh-CN" altLang="en-US" sz="2400">
                <a:latin typeface="Times New Roman" pitchFamily="18" charset="0"/>
                <a:ea typeface="华文新魏" pitchFamily="2" charset="-122"/>
              </a:rPr>
              <a:t>不是割集</a:t>
            </a:r>
            <a:endParaRPr lang="zh-CN" altLang="en-US" sz="2400"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743200"/>
            <a:ext cx="7343775" cy="1117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en-US" altLang="zh-CN" sz="280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zh-CN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是电荷守恒和电流连续性原理在电路中任意结点处的反映；</a:t>
            </a:r>
            <a:endParaRPr kumimoji="1" lang="zh-CN" altLang="en-US" sz="28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17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3822700"/>
            <a:ext cx="7345363" cy="16303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 sz="280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zh-CN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是对结点处支路电流加的约束，与支路上接的是什么元件无关，与电路是线性还是非线性无关；</a:t>
            </a:r>
            <a:endParaRPr kumimoji="1" lang="zh-CN" altLang="en-US" sz="28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18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5335588"/>
            <a:ext cx="7200900" cy="1117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 startAt="3"/>
            </a:pPr>
            <a:r>
              <a:rPr kumimoji="1" lang="en-US" altLang="zh-CN" sz="2800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zh-CN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方程是按电流参考方向列写的，与电流实际方向无关。</a:t>
            </a:r>
            <a:endParaRPr kumimoji="1" lang="zh-CN" altLang="en-US" sz="28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319" name="Group 5"/>
          <p:cNvGrpSpPr/>
          <p:nvPr/>
        </p:nvGrpSpPr>
        <p:grpSpPr bwMode="auto">
          <a:xfrm>
            <a:off x="8316913" y="6383338"/>
            <a:ext cx="792162" cy="366712"/>
            <a:chOff x="5193" y="4020"/>
            <a:chExt cx="499" cy="231"/>
          </a:xfrm>
        </p:grpSpPr>
        <p:pic>
          <p:nvPicPr>
            <p:cNvPr id="13332" name="Picture 6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7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3320" name="Group 8"/>
          <p:cNvGrpSpPr/>
          <p:nvPr/>
        </p:nvGrpSpPr>
        <p:grpSpPr bwMode="auto">
          <a:xfrm>
            <a:off x="7453313" y="6383338"/>
            <a:ext cx="792162" cy="366712"/>
            <a:chOff x="4649" y="4020"/>
            <a:chExt cx="499" cy="231"/>
          </a:xfrm>
        </p:grpSpPr>
        <p:pic>
          <p:nvPicPr>
            <p:cNvPr id="13330" name="Picture 9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1" name="Text Box 10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684213" y="1951038"/>
            <a:ext cx="1644650" cy="850900"/>
            <a:chOff x="385" y="3022"/>
            <a:chExt cx="1036" cy="536"/>
          </a:xfrm>
        </p:grpSpPr>
        <p:pic>
          <p:nvPicPr>
            <p:cNvPr id="13328" name="Picture 12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9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明确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13322" name="Group 14"/>
          <p:cNvGrpSpPr/>
          <p:nvPr/>
        </p:nvGrpSpPr>
        <p:grpSpPr bwMode="auto">
          <a:xfrm>
            <a:off x="6588125" y="6381750"/>
            <a:ext cx="792163" cy="366713"/>
            <a:chOff x="5193" y="4020"/>
            <a:chExt cx="499" cy="231"/>
          </a:xfrm>
        </p:grpSpPr>
        <p:pic>
          <p:nvPicPr>
            <p:cNvPr id="13326" name="Picture 1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7" name="Text Box 1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3323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620713"/>
            <a:ext cx="8424863" cy="82232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对于任一集总电路的任一割集，在任一时刻，该割集的所有支路电流的代数和为零。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4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627313" y="1484313"/>
            <a:ext cx="108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割集</a:t>
            </a:r>
            <a:r>
              <a:rPr lang="en-US" altLang="zh-CN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400" b="1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5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627313" y="1916113"/>
            <a:ext cx="108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割集</a:t>
            </a:r>
            <a:r>
              <a:rPr lang="en-US" altLang="zh-CN" b="1">
                <a:solidFill>
                  <a:srgbClr val="FF33CC"/>
                </a:solidFill>
              </a:rPr>
              <a:t>11</a:t>
            </a:r>
            <a:endParaRPr lang="en-US" altLang="zh-CN" b="1">
              <a:solidFill>
                <a:srgbClr val="FF33CC"/>
              </a:solidFill>
            </a:endParaRPr>
          </a:p>
        </p:txBody>
      </p:sp>
      <p:graphicFrame>
        <p:nvGraphicFramePr>
          <p:cNvPr id="434196" name="Object 20"/>
          <p:cNvGraphicFramePr>
            <a:graphicFrameLocks noChangeAspect="1"/>
          </p:cNvGraphicFramePr>
          <p:nvPr/>
        </p:nvGraphicFramePr>
        <p:xfrm>
          <a:off x="4211638" y="1412875"/>
          <a:ext cx="28813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1412875"/>
                        <a:ext cx="2881312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7" name="Object 21"/>
          <p:cNvGraphicFramePr>
            <a:graphicFrameLocks noChangeAspect="1"/>
          </p:cNvGraphicFramePr>
          <p:nvPr/>
        </p:nvGraphicFramePr>
        <p:xfrm>
          <a:off x="4284663" y="1916113"/>
          <a:ext cx="2284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4663" y="1916113"/>
                        <a:ext cx="2284412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179" grpId="0"/>
      <p:bldP spid="4341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692150"/>
            <a:ext cx="5400675" cy="6762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marL="666750" indent="-666750"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3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基尔霍夫电压定律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(KVL)</a:t>
            </a:r>
            <a:endParaRPr kumimoji="1" lang="en-US" altLang="zh-CN" sz="3200"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755650" y="2349500"/>
          <a:ext cx="23923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349500"/>
                        <a:ext cx="2392363" cy="1135063"/>
                      </a:xfrm>
                      <a:prstGeom prst="rect">
                        <a:avLst/>
                      </a:prstGeom>
                      <a:gradFill rotWithShape="1">
                        <a:lin scaled="1"/>
                        <a:tileRect/>
                      </a:gra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4284663" y="2492375"/>
          <a:ext cx="36004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2492375"/>
                        <a:ext cx="3600450" cy="658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8029575" y="4148138"/>
            <a:ext cx="493713" cy="819150"/>
            <a:chOff x="1673" y="401"/>
            <a:chExt cx="311" cy="516"/>
          </a:xfrm>
        </p:grpSpPr>
        <p:sp>
          <p:nvSpPr>
            <p:cNvPr id="14408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64" y="917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9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0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1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572000" y="4724400"/>
            <a:ext cx="493713" cy="819150"/>
            <a:chOff x="1673" y="401"/>
            <a:chExt cx="311" cy="516"/>
          </a:xfrm>
        </p:grpSpPr>
        <p:sp>
          <p:nvSpPr>
            <p:cNvPr id="14404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64" y="917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6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6011863" y="3357563"/>
            <a:ext cx="1058862" cy="457200"/>
            <a:chOff x="3291" y="1678"/>
            <a:chExt cx="667" cy="288"/>
          </a:xfrm>
        </p:grpSpPr>
        <p:sp>
          <p:nvSpPr>
            <p:cNvPr id="14399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90" y="1824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00" name="Group 17"/>
            <p:cNvGrpSpPr/>
            <p:nvPr/>
          </p:nvGrpSpPr>
          <p:grpSpPr bwMode="auto">
            <a:xfrm>
              <a:off x="3291" y="1728"/>
              <a:ext cx="168" cy="168"/>
              <a:chOff x="3303" y="1716"/>
              <a:chExt cx="168" cy="168"/>
            </a:xfrm>
          </p:grpSpPr>
          <p:sp>
            <p:nvSpPr>
              <p:cNvPr id="14402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3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01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59" y="1678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6877050" y="5635625"/>
            <a:ext cx="925513" cy="457200"/>
            <a:chOff x="1408" y="3696"/>
            <a:chExt cx="583" cy="288"/>
          </a:xfrm>
        </p:grpSpPr>
        <p:grpSp>
          <p:nvGrpSpPr>
            <p:cNvPr id="14394" name="Group 22"/>
            <p:cNvGrpSpPr/>
            <p:nvPr/>
          </p:nvGrpSpPr>
          <p:grpSpPr bwMode="auto">
            <a:xfrm>
              <a:off x="1823" y="3760"/>
              <a:ext cx="168" cy="168"/>
              <a:chOff x="3303" y="1716"/>
              <a:chExt cx="168" cy="168"/>
            </a:xfrm>
          </p:grpSpPr>
          <p:sp>
            <p:nvSpPr>
              <p:cNvPr id="14397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8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5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36" y="3696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1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  <a:endPara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96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408" y="3856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6084888" y="4437063"/>
            <a:ext cx="403225" cy="790575"/>
            <a:chOff x="4980" y="1428"/>
            <a:chExt cx="212" cy="594"/>
          </a:xfrm>
        </p:grpSpPr>
        <p:sp>
          <p:nvSpPr>
            <p:cNvPr id="14392" name="Arc 28"/>
            <p:cNvSpPr/>
            <p:nvPr/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3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28" y="1528"/>
              <a:ext cx="116" cy="389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kumimoji="1" lang="zh-CN" altLang="zh-CN" sz="2800" b="1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4346" name="Group 3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4390" name="Picture 31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91" name="Text Box 3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47" name="Group 3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4388" name="Picture 34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89" name="Text Box 3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35236" name="Text Box 3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716338"/>
            <a:ext cx="3529012" cy="11176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algn="just"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标定各元件电压参考方向     </a:t>
            </a:r>
            <a:endParaRPr kumimoji="1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5237" name="Text Box 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6725" y="4797425"/>
            <a:ext cx="3889375" cy="11176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algn="just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选定回路绕行方向，顺时针或逆时针</a:t>
            </a:r>
            <a:r>
              <a:rPr kumimoji="1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endParaRPr kumimoji="1"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1" name="Group 38"/>
          <p:cNvGrpSpPr/>
          <p:nvPr/>
        </p:nvGrpSpPr>
        <p:grpSpPr bwMode="auto">
          <a:xfrm>
            <a:off x="4284663" y="3716338"/>
            <a:ext cx="3959225" cy="2608262"/>
            <a:chOff x="2699" y="2341"/>
            <a:chExt cx="2494" cy="1643"/>
          </a:xfrm>
        </p:grpSpPr>
        <p:sp>
          <p:nvSpPr>
            <p:cNvPr id="14355" name="Oval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97" y="333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4356" name="Oval 4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52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4357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2432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3521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243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521"/>
              <a:ext cx="226" cy="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Line 4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967" y="2341"/>
              <a:ext cx="226" cy="8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Line 46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107" y="3521"/>
              <a:ext cx="232" cy="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Line 4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107" y="2341"/>
              <a:ext cx="199" cy="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4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15" y="2840"/>
              <a:ext cx="0" cy="28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5" name="Line 49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4105" y="3430"/>
              <a:ext cx="263" cy="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6" name="Line 5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06" y="2523"/>
              <a:ext cx="309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Line 5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831" y="2523"/>
              <a:ext cx="0" cy="28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Text Box 5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70" y="2704"/>
              <a:ext cx="40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69" name="Text Box 5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81" y="2360"/>
              <a:ext cx="223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0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99" y="2568"/>
              <a:ext cx="473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S1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1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3067"/>
              <a:ext cx="433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2" name="Text Box 5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59" y="3067"/>
              <a:ext cx="472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4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3" name="Text Box 5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70" y="3385"/>
              <a:ext cx="184" cy="32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4" name="Text Box 5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69" y="3521"/>
              <a:ext cx="341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5" name="Text Box 5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51" y="3657"/>
              <a:ext cx="472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S4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6" name="Text Box 6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77" y="3112"/>
              <a:ext cx="40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4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7" name="Text Box 6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13" y="2477"/>
              <a:ext cx="29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3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8" name="Text Box 6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13" y="2749"/>
              <a:ext cx="39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3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79" name="Text Box 6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2523"/>
              <a:ext cx="433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80" name="Text Box 6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06" y="2477"/>
              <a:ext cx="329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81" name="Text Box 6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23" y="2608"/>
              <a:ext cx="223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endParaRPr kumimoji="1" lang="zh-CN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82" name="Text Box 6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016" y="2659"/>
              <a:ext cx="184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4383" name="Line 6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243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4" name="Rectangle 6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921" y="274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Rectangle 6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422" y="343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Rectangle 7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69" y="23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Rectangle 7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88" y="302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5272" name="Text Box 72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1268413"/>
            <a:ext cx="8353425" cy="968375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	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在</a:t>
            </a:r>
            <a:r>
              <a:rPr kumimoji="1" lang="zh-CN" altLang="zh-CN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集总参数电路中，任一时刻，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沿任一回路，所有支路电压的代数和恒等于零</a:t>
            </a:r>
            <a:r>
              <a:rPr kumimoji="1" lang="zh-CN" altLang="zh-CN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。</a:t>
            </a:r>
            <a:endParaRPr lang="zh-CN" altLang="en-US" sz="24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14352" name="Group 7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4353" name="Picture 7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4" name="Text Box 7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43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43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36" grpId="0" autoUpdateAnimBg="0"/>
      <p:bldP spid="435237" grpId="0" autoUpdateAnimBg="0"/>
      <p:bldP spid="4352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3573463"/>
            <a:ext cx="5545138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–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–U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S1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S4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0</a:t>
            </a:r>
            <a:endParaRPr kumimoji="1" lang="en-US" altLang="zh-CN" sz="32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622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63713" y="4221163"/>
            <a:ext cx="4752975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S4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en-US" altLang="zh-CN" sz="32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r>
              <a: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+U</a:t>
            </a:r>
            <a:r>
              <a:rPr kumimoji="1" lang="en-US" altLang="zh-CN" sz="3200" baseline="-250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S1</a:t>
            </a:r>
            <a:r>
              <a:rPr kumimoji="1" lang="en-US" altLang="zh-CN" sz="32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endParaRPr kumimoji="1" lang="en-US" altLang="zh-CN" sz="3200">
              <a:solidFill>
                <a:srgbClr val="FFFF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3622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4365625"/>
            <a:ext cx="1223963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或：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6229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19250" y="4797425"/>
            <a:ext cx="5976938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–R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+R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–R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+R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=U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S1</a:t>
            </a:r>
            <a:r>
              <a:rPr kumimoji="1" lang="en-US" altLang="zh-CN" sz="3200" i="1">
                <a:latin typeface="Times New Roman" pitchFamily="18" charset="0"/>
                <a:sym typeface="Symbol" pitchFamily="18" charset="2"/>
              </a:rPr>
              <a:t>–U</a:t>
            </a:r>
            <a:r>
              <a:rPr kumimoji="1" lang="en-US" altLang="zh-CN" sz="3200" baseline="-25000">
                <a:latin typeface="Times New Roman" pitchFamily="18" charset="0"/>
                <a:sym typeface="Symbol" pitchFamily="18" charset="2"/>
              </a:rPr>
              <a:t>S4</a:t>
            </a:r>
            <a:endParaRPr kumimoji="1" lang="en-US" altLang="zh-CN" sz="3200" i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76806" name="Group 6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6877" name="Picture 7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8" name="Text Box 8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6807" name="Group 9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6875" name="Picture 10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6" name="Text Box 11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6808" name="Group 12"/>
          <p:cNvGrpSpPr/>
          <p:nvPr/>
        </p:nvGrpSpPr>
        <p:grpSpPr bwMode="auto">
          <a:xfrm>
            <a:off x="1619250" y="620713"/>
            <a:ext cx="4238625" cy="2967037"/>
            <a:chOff x="295" y="392"/>
            <a:chExt cx="2670" cy="1869"/>
          </a:xfrm>
        </p:grpSpPr>
        <p:grpSp>
          <p:nvGrpSpPr>
            <p:cNvPr id="76816" name="Group 13"/>
            <p:cNvGrpSpPr/>
            <p:nvPr/>
          </p:nvGrpSpPr>
          <p:grpSpPr bwMode="auto">
            <a:xfrm>
              <a:off x="2654" y="890"/>
              <a:ext cx="311" cy="516"/>
              <a:chOff x="1673" y="401"/>
              <a:chExt cx="311" cy="516"/>
            </a:xfrm>
          </p:grpSpPr>
          <p:sp>
            <p:nvSpPr>
              <p:cNvPr id="76871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2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3" name="Line 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4" name="Text Box 1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4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1400">
                    <a:latin typeface="Times New Roman" pitchFamily="18" charset="0"/>
                    <a:sym typeface="Symbol" pitchFamily="18" charset="2"/>
                  </a:rPr>
                  <a:t>3</a:t>
                </a:r>
                <a:endPara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</p:grpSp>
        <p:grpSp>
          <p:nvGrpSpPr>
            <p:cNvPr id="76817" name="Group 18"/>
            <p:cNvGrpSpPr/>
            <p:nvPr/>
          </p:nvGrpSpPr>
          <p:grpSpPr bwMode="auto">
            <a:xfrm>
              <a:off x="476" y="1253"/>
              <a:ext cx="311" cy="516"/>
              <a:chOff x="1673" y="401"/>
              <a:chExt cx="311" cy="516"/>
            </a:xfrm>
          </p:grpSpPr>
          <p:sp>
            <p:nvSpPr>
              <p:cNvPr id="76867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8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9" name="Line 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70" name="Text Box 2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4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14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</p:grpSp>
        <p:grpSp>
          <p:nvGrpSpPr>
            <p:cNvPr id="76818" name="Group 23"/>
            <p:cNvGrpSpPr/>
            <p:nvPr/>
          </p:nvGrpSpPr>
          <p:grpSpPr bwMode="auto">
            <a:xfrm>
              <a:off x="1383" y="392"/>
              <a:ext cx="667" cy="288"/>
              <a:chOff x="3291" y="1678"/>
              <a:chExt cx="667" cy="288"/>
            </a:xfrm>
          </p:grpSpPr>
          <p:sp>
            <p:nvSpPr>
              <p:cNvPr id="76862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790" y="1824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6863" name="Group 25"/>
              <p:cNvGrpSpPr/>
              <p:nvPr/>
            </p:nvGrpSpPr>
            <p:grpSpPr bwMode="auto">
              <a:xfrm>
                <a:off x="3291" y="1728"/>
                <a:ext cx="168" cy="168"/>
                <a:chOff x="3303" y="1716"/>
                <a:chExt cx="168" cy="168"/>
              </a:xfrm>
            </p:grpSpPr>
            <p:sp>
              <p:nvSpPr>
                <p:cNvPr id="76865" name="Line 2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66" name="Line 2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6864" name="Text Box 2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459" y="1678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400" b="1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1400" b="1">
                    <a:latin typeface="Times New Roman" pitchFamily="18" charset="0"/>
                    <a:sym typeface="Symbol" pitchFamily="18" charset="2"/>
                  </a:rPr>
                  <a:t>2</a:t>
                </a:r>
                <a:endParaRPr kumimoji="1" lang="en-US" altLang="zh-CN" sz="2400" b="1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</p:grpSp>
        <p:grpSp>
          <p:nvGrpSpPr>
            <p:cNvPr id="76819" name="Group 29"/>
            <p:cNvGrpSpPr/>
            <p:nvPr/>
          </p:nvGrpSpPr>
          <p:grpSpPr bwMode="auto">
            <a:xfrm>
              <a:off x="1928" y="1843"/>
              <a:ext cx="583" cy="288"/>
              <a:chOff x="1408" y="3696"/>
              <a:chExt cx="583" cy="288"/>
            </a:xfrm>
          </p:grpSpPr>
          <p:grpSp>
            <p:nvGrpSpPr>
              <p:cNvPr id="76857" name="Group 30"/>
              <p:cNvGrpSpPr/>
              <p:nvPr/>
            </p:nvGrpSpPr>
            <p:grpSpPr bwMode="auto">
              <a:xfrm>
                <a:off x="1823" y="3760"/>
                <a:ext cx="168" cy="168"/>
                <a:chOff x="3303" y="1716"/>
                <a:chExt cx="168" cy="168"/>
              </a:xfrm>
            </p:grpSpPr>
            <p:sp>
              <p:nvSpPr>
                <p:cNvPr id="76860" name="Line 3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61" name="Line 3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6858" name="Text Box 3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536" y="3696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4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1400">
                    <a:latin typeface="Times New Roman" pitchFamily="18" charset="0"/>
                    <a:sym typeface="Symbol" pitchFamily="18" charset="2"/>
                  </a:rPr>
                  <a:t>4</a:t>
                </a:r>
                <a:endParaRPr kumimoji="1" lang="en-US" altLang="zh-CN" sz="24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59" name="Line 3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408" y="3856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6820" name="Group 35"/>
            <p:cNvGrpSpPr/>
            <p:nvPr/>
          </p:nvGrpSpPr>
          <p:grpSpPr bwMode="auto">
            <a:xfrm>
              <a:off x="1429" y="1071"/>
              <a:ext cx="254" cy="499"/>
              <a:chOff x="4980" y="1428"/>
              <a:chExt cx="212" cy="594"/>
            </a:xfrm>
          </p:grpSpPr>
          <p:sp>
            <p:nvSpPr>
              <p:cNvPr id="76855" name="Arc 36"/>
              <p:cNvSpPr/>
              <p:nvPr/>
            </p:nvSpPr>
            <p:spPr bwMode="auto">
              <a:xfrm>
                <a:off x="4980" y="1428"/>
                <a:ext cx="212" cy="59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56" name="Text Box 3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28" y="1528"/>
                <a:ext cx="116" cy="38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kumimoji="1" lang="zh-CN" altLang="zh-CN" sz="2800" b="1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76821" name="Group 38"/>
            <p:cNvGrpSpPr/>
            <p:nvPr/>
          </p:nvGrpSpPr>
          <p:grpSpPr bwMode="auto">
            <a:xfrm>
              <a:off x="295" y="618"/>
              <a:ext cx="2494" cy="1643"/>
              <a:chOff x="2699" y="2341"/>
              <a:chExt cx="2494" cy="1643"/>
            </a:xfrm>
          </p:grpSpPr>
          <p:sp>
            <p:nvSpPr>
              <p:cNvPr id="76822" name="Oval 3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97" y="333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FFFF00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76823" name="Oval 4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152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FFFF00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76824" name="Line 4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334" y="2432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5" name="Line 4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334" y="3521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6" name="Line 4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67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7" name="Line 4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67" y="3521"/>
                <a:ext cx="226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8" name="Line 4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967" y="2341"/>
                <a:ext cx="226" cy="8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29" name="Line 4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107" y="3521"/>
                <a:ext cx="232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0" name="Line 4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107" y="2341"/>
                <a:ext cx="199" cy="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1" name="Line 4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515" y="2840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2" name="Line 4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 flipV="1">
                <a:off x="4105" y="3430"/>
                <a:ext cx="263" cy="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3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6" y="2523"/>
                <a:ext cx="309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4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831" y="2523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35" name="Text Box 5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470" y="2704"/>
                <a:ext cx="40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36" name="Text Box 5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81" y="2360"/>
                <a:ext cx="223" cy="32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37" name="Text Box 5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699" y="2568"/>
                <a:ext cx="473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S1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38" name="Text Box 5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334" y="3067"/>
                <a:ext cx="433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39" name="Text Box 5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059" y="3067"/>
                <a:ext cx="472" cy="32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4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0" name="Text Box 5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470" y="3385"/>
                <a:ext cx="184" cy="32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1" name="Text Box 5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69" y="3521"/>
                <a:ext cx="341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2" name="Text Box 5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51" y="3657"/>
                <a:ext cx="472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S4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3" name="Text Box 6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77" y="3112"/>
                <a:ext cx="407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4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4" name="Text Box 6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513" y="2477"/>
                <a:ext cx="297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3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5" name="Text Box 6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513" y="2749"/>
                <a:ext cx="397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3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6" name="Text Box 6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23" y="2523"/>
                <a:ext cx="433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2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7" name="Text Box 6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6" y="2477"/>
                <a:ext cx="329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2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8" name="Text Box 6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823" y="2608"/>
                <a:ext cx="223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endParaRPr kumimoji="1" lang="zh-CN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49" name="Text Box 6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016" y="2659"/>
                <a:ext cx="184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76850" name="Line 6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334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51" name="Rectangle 6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921" y="274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52" name="Rectangle 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22" y="3430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53" name="Rectangle 7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69" y="2387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54" name="Rectangle 7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288" y="3022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6296" name="Text Box 7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8025" y="5589588"/>
            <a:ext cx="6481763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KVL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也适用于电路中任一假想的回路。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3" name="Group 73"/>
          <p:cNvGrpSpPr/>
          <p:nvPr/>
        </p:nvGrpSpPr>
        <p:grpSpPr bwMode="auto">
          <a:xfrm>
            <a:off x="250825" y="5445125"/>
            <a:ext cx="1644650" cy="850900"/>
            <a:chOff x="385" y="3022"/>
            <a:chExt cx="1036" cy="536"/>
          </a:xfrm>
        </p:grpSpPr>
        <p:pic>
          <p:nvPicPr>
            <p:cNvPr id="76814" name="Picture 74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5" name="Text Box 7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注意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76811" name="Group 76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6812" name="Picture 7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3" name="Text Box 78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utoUpdateAnimBg="0"/>
      <p:bldP spid="436227" grpId="0" autoUpdateAnimBg="0"/>
      <p:bldP spid="436228" grpId="0"/>
      <p:bldP spid="436229" grpId="0" autoUpdateAnimBg="0"/>
      <p:bldP spid="4362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765175"/>
            <a:ext cx="5762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5508625" y="1125538"/>
          <a:ext cx="33432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8625" y="1125538"/>
                        <a:ext cx="3343275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4063" y="3068638"/>
            <a:ext cx="7921625" cy="6048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KVL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的实质反映了电路遵从能量守恒定律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kumimoji="1" lang="en-US" altLang="zh-CN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725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3598863"/>
            <a:ext cx="7921625" cy="16303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是对回路中的支路电压加的约束，与回路各支路上接的是什么元件无关，与电路是线性还是非线性无关；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725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5157788"/>
            <a:ext cx="7705725" cy="1117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Tx/>
              <a:buAutoNum type="circleNumDbPlain" startAt="3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KVL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方程是按电压参考方向列写，与电压实际方向无关。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367" name="Group 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5400" name="Picture 8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01" name="Text Box 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5368" name="Group 1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5398" name="Picture 11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99" name="Text Box 1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468313" y="2420938"/>
            <a:ext cx="1644650" cy="850900"/>
            <a:chOff x="385" y="3022"/>
            <a:chExt cx="1036" cy="536"/>
          </a:xfrm>
        </p:grpSpPr>
        <p:pic>
          <p:nvPicPr>
            <p:cNvPr id="15396" name="Picture 14" descr="12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97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明确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539750" y="836613"/>
            <a:ext cx="4752975" cy="1600200"/>
            <a:chOff x="1292" y="2205"/>
            <a:chExt cx="2994" cy="1008"/>
          </a:xfrm>
        </p:grpSpPr>
        <p:sp>
          <p:nvSpPr>
            <p:cNvPr id="15377" name="Oval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37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5378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152" y="2205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3152" y="2568"/>
              <a:ext cx="725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292" y="2976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610" y="2568"/>
              <a:ext cx="1542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78" y="2795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3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83" y="2886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a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84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01" y="2341"/>
              <a:ext cx="362" cy="32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 i="1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s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85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2795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b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86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-1416568">
              <a:off x="1474" y="2523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87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-1008821">
              <a:off x="2245" y="2296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88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52" y="2205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15389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09" y="2478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90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35" y="2251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91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51" y="2432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92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2" y="2251"/>
              <a:ext cx="362" cy="32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93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2296"/>
              <a:ext cx="362" cy="32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5394" name="Rectangle 34"/>
            <p:cNvSpPr>
              <a14:cpLocks xmlns:a14="http://schemas.microsoft.com/office/drawing/2010/main" noChangeArrowheads="1"/>
            </p:cNvSpPr>
            <p:nvPr/>
          </p:nvSpPr>
          <p:spPr bwMode="auto">
            <a:xfrm rot="-1071388">
              <a:off x="2608" y="26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Rectangle 35"/>
            <p:cNvSpPr>
              <a14:cpLocks xmlns:a14="http://schemas.microsoft.com/office/drawing/2010/main" noChangeArrowheads="1"/>
            </p:cNvSpPr>
            <p:nvPr/>
          </p:nvSpPr>
          <p:spPr bwMode="auto">
            <a:xfrm rot="1236582">
              <a:off x="3288" y="26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6"/>
          <p:cNvGrpSpPr/>
          <p:nvPr/>
        </p:nvGrpSpPr>
        <p:grpSpPr bwMode="auto">
          <a:xfrm>
            <a:off x="1189038" y="1628775"/>
            <a:ext cx="3816350" cy="1152525"/>
            <a:chOff x="1610" y="2795"/>
            <a:chExt cx="2404" cy="726"/>
          </a:xfrm>
        </p:grpSpPr>
        <p:sp>
          <p:nvSpPr>
            <p:cNvPr id="15375" name="Freeform 37" descr="斜纹布"/>
            <p:cNvSpPr/>
            <p:nvPr/>
          </p:nvSpPr>
          <p:spPr bwMode="auto">
            <a:xfrm>
              <a:off x="1610" y="2795"/>
              <a:ext cx="2404" cy="650"/>
            </a:xfrm>
            <a:custGeom>
              <a:avLst/>
              <a:gdLst>
                <a:gd name="T0" fmla="*/ 0 w 2404"/>
                <a:gd name="T1" fmla="*/ 181 h 650"/>
                <a:gd name="T2" fmla="*/ 635 w 2404"/>
                <a:gd name="T3" fmla="*/ 590 h 650"/>
                <a:gd name="T4" fmla="*/ 2132 w 2404"/>
                <a:gd name="T5" fmla="*/ 544 h 650"/>
                <a:gd name="T6" fmla="*/ 2268 w 2404"/>
                <a:gd name="T7" fmla="*/ 0 h 6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4"/>
                <a:gd name="T13" fmla="*/ 0 h 650"/>
                <a:gd name="T14" fmla="*/ 2404 w 2404"/>
                <a:gd name="T15" fmla="*/ 650 h 6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4" h="650">
                  <a:moveTo>
                    <a:pt x="0" y="181"/>
                  </a:moveTo>
                  <a:cubicBezTo>
                    <a:pt x="140" y="355"/>
                    <a:pt x="280" y="530"/>
                    <a:pt x="635" y="590"/>
                  </a:cubicBezTo>
                  <a:cubicBezTo>
                    <a:pt x="990" y="650"/>
                    <a:pt x="1860" y="642"/>
                    <a:pt x="2132" y="544"/>
                  </a:cubicBezTo>
                  <a:cubicBezTo>
                    <a:pt x="2404" y="446"/>
                    <a:pt x="2245" y="91"/>
                    <a:pt x="2268" y="0"/>
                  </a:cubicBezTo>
                </a:path>
              </a:pathLst>
            </a:custGeom>
            <a:noFill/>
            <a:ln w="28575" cap="flat" cmpd="sng">
              <a:solidFill>
                <a:srgbClr val="00CCFF"/>
              </a:solidFill>
              <a:prstDash val="dash"/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286" name="Rectangle 38"/>
            <p:cNvSpPr>
              <a14:cpLocks xmlns:a14="http://schemas.microsoft.com/office/drawing/2010/main" noChangeArrowheads="1"/>
            </p:cNvSpPr>
            <p:nvPr/>
          </p:nvSpPr>
          <p:spPr bwMode="auto">
            <a:xfrm rot="5234821">
              <a:off x="2971" y="3203"/>
              <a:ext cx="182" cy="45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372" name="Group 39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5373" name="Picture 4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4" name="Text Box 41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/>
      <p:bldP spid="437252" grpId="0"/>
      <p:bldP spid="437253" grpId="0"/>
      <p:bldP spid="4372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836613"/>
            <a:ext cx="5040313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4.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KCL</a:t>
            </a:r>
            <a:r>
              <a:rPr kumimoji="1" lang="zh-CN" altLang="en-US" sz="3200">
                <a:latin typeface="Times New Roman" pitchFamily="18" charset="0"/>
                <a:sym typeface="Symbol" pitchFamily="18" charset="2"/>
              </a:rPr>
              <a:t>、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KVL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小结</a:t>
            </a:r>
            <a:r>
              <a:rPr kumimoji="1" lang="zh-CN" altLang="en-US" sz="3200" b="1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：</a:t>
            </a:r>
            <a:endParaRPr kumimoji="1" lang="zh-CN" altLang="en-US" sz="3200" b="1"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3827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412875"/>
            <a:ext cx="7704137" cy="11176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marL="476250" indent="-476250" algn="just"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是对支路电流的线性约束，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是对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回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路电压的线性约束。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827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565400"/>
            <a:ext cx="828040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marL="476250" indent="-476250" algn="just"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与组成支路的元件性质及参数无关。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827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068638"/>
            <a:ext cx="7993062" cy="11176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marL="476250" indent="-476250" algn="just"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3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表明在每一节点上电荷是守恒的；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能量守恒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的具体体现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电压与路径无关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827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4437063"/>
            <a:ext cx="7416800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algn="just" eaLnBrk="0" hangingPunct="0">
              <a:spcBef>
                <a:spcPct val="50000"/>
              </a:spcBef>
              <a:buFontTx/>
              <a:buAutoNum type="circleNumDbPlain" startAt="4"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KCL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只适用于集总参数的电路。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7831" name="Group 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7838" name="Picture 8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839" name="Text Box 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7832" name="Group 1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7836" name="Picture 11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837" name="Text Box 1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7833" name="Group 1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7834" name="Picture 1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835" name="Text Box 1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  <p:bldP spid="438275" grpId="0" autoUpdateAnimBg="0"/>
      <p:bldP spid="438276" grpId="0" autoUpdateAnimBg="0"/>
      <p:bldP spid="438277" grpId="0" autoUpdateAnimBg="0"/>
      <p:bldP spid="43827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8870" name="Picture 3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71" name="Text Box 4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8851" name="Group 5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8868" name="Picture 6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69" name="Text Box 7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2520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692150"/>
            <a:ext cx="6337300" cy="701675"/>
          </a:xfrm>
          <a:prstGeom prst="rect">
            <a:avLst/>
          </a:prstGeom>
          <a:noFill/>
          <a:ln w="28575" cap="sq">
            <a:noFill/>
            <a:miter lim="800000"/>
          </a:ln>
          <a:effectLst>
            <a:prstShdw prst="shdw17" dist="17961" dir="2700000">
              <a:srgbClr val="009900"/>
            </a:prst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4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1.4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电路元件</a:t>
            </a:r>
            <a:endParaRPr kumimoji="1" lang="zh-CN" altLang="en-US" sz="40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2521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24300" y="1341438"/>
            <a:ext cx="4968875" cy="530225"/>
          </a:xfrm>
          <a:prstGeom prst="rect">
            <a:avLst/>
          </a:prstGeom>
          <a:solidFill>
            <a:srgbClr val="0066CC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fontAlgn="t" hangingPunct="0">
              <a:lnSpc>
                <a:spcPct val="120000"/>
              </a:lnSpc>
              <a:spcBef>
                <a:spcPct val="30000"/>
              </a:spcBef>
              <a:buFont typeface="Wingdings" charset="2"/>
              <a:buNone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是电路中最基本的组成单元。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22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409700"/>
            <a:ext cx="3168650" cy="519113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电路元件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8855" name="Group 11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8866" name="Picture 1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67" name="Text Box 13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2526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1844675"/>
            <a:ext cx="4608512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种基本的理想电路元件：</a:t>
            </a:r>
            <a:endParaRPr kumimoji="1" lang="zh-CN" altLang="en-US" sz="28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2527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349500"/>
            <a:ext cx="5616575" cy="457200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电阻元件：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表示消耗电能的元件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2528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882900"/>
            <a:ext cx="7705725" cy="457200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电感元件：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表示产生磁场，储存磁场能量的元件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2529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3387725"/>
            <a:ext cx="7704138" cy="457200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电容元件：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表示产生电场，储存电场能量的元件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2530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8825" y="3927475"/>
            <a:ext cx="7918450" cy="895350"/>
          </a:xfrm>
          <a:prstGeom prst="rect">
            <a:avLst/>
          </a:prstGeom>
          <a:solidFill>
            <a:srgbClr val="0066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电压源和电流源：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表示将其它形式的能量转变成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                               电能的元件。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2534" name="Text Box 2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5268913"/>
            <a:ext cx="7848600" cy="968375"/>
          </a:xfrm>
          <a:prstGeom prst="rect">
            <a:avLst/>
          </a:prstGeom>
          <a:solidFill>
            <a:srgbClr val="0066CC"/>
          </a:solidFill>
          <a:ln w="12700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fontAlgn="t" hangingPunct="0">
              <a:lnSpc>
                <a:spcPct val="120000"/>
              </a:lnSpc>
              <a:spcBef>
                <a:spcPct val="30000"/>
              </a:spcBef>
              <a:buFont typeface="Wingdings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如果表征元件端子特性的数学关系式是线性关系，该元件称为线性元件，否则称为非线性元件。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35" name="Line 23"/>
          <p:cNvSpPr>
            <a14:cpLocks xmlns:a14="http://schemas.microsoft.com/office/drawing/2010/main" noChangeShapeType="1"/>
          </p:cNvSpPr>
          <p:nvPr/>
        </p:nvSpPr>
        <p:spPr bwMode="auto">
          <a:xfrm>
            <a:off x="3348038" y="1484313"/>
            <a:ext cx="576262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9"/>
          <p:cNvGrpSpPr/>
          <p:nvPr/>
        </p:nvGrpSpPr>
        <p:grpSpPr bwMode="auto">
          <a:xfrm>
            <a:off x="0" y="4594225"/>
            <a:ext cx="1644650" cy="850900"/>
            <a:chOff x="385" y="3022"/>
            <a:chExt cx="1036" cy="536"/>
          </a:xfrm>
        </p:grpSpPr>
        <p:pic>
          <p:nvPicPr>
            <p:cNvPr id="78864" name="Picture 20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65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注意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9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/>
      <p:bldP spid="192522" grpId="0"/>
      <p:bldP spid="192526" grpId="0"/>
      <p:bldP spid="192527" grpId="0" animBg="1"/>
      <p:bldP spid="192528" grpId="0" animBg="1" autoUpdateAnimBg="0"/>
      <p:bldP spid="192529" grpId="0" animBg="1" autoUpdateAnimBg="0"/>
      <p:bldP spid="192530" grpId="0" animBg="1" autoUpdateAnimBg="0"/>
      <p:bldP spid="1925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0" y="-100013"/>
            <a:ext cx="8964613" cy="7037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/>
              <a:t>成绩</a:t>
            </a:r>
            <a:endParaRPr lang="en-US" altLang="zh-CN" sz="3200"/>
          </a:p>
          <a:p>
            <a:r>
              <a:rPr lang="zh-CN" altLang="en-US" sz="3200"/>
              <a:t>考试</a:t>
            </a:r>
            <a:r>
              <a:rPr lang="en-US" altLang="zh-CN" sz="3200"/>
              <a:t>:50~60</a:t>
            </a:r>
            <a:r>
              <a:rPr lang="zh-CN" altLang="en-US" sz="3200"/>
              <a:t>   试验</a:t>
            </a:r>
            <a:r>
              <a:rPr lang="en-US" altLang="zh-CN" sz="3200"/>
              <a:t>:10</a:t>
            </a:r>
            <a:r>
              <a:rPr lang="zh-CN" altLang="en-US" sz="3200"/>
              <a:t>   平时</a:t>
            </a:r>
            <a:r>
              <a:rPr lang="en-US" altLang="zh-CN" sz="3200"/>
              <a:t>:</a:t>
            </a:r>
            <a:r>
              <a:rPr lang="zh-CN" altLang="en-US" sz="3200"/>
              <a:t> </a:t>
            </a:r>
            <a:r>
              <a:rPr lang="en-US" altLang="zh-CN" sz="3200"/>
              <a:t>30~40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平时基本分为</a:t>
            </a:r>
            <a:r>
              <a:rPr lang="en-US" altLang="zh-CN" sz="3200"/>
              <a:t>80</a:t>
            </a:r>
            <a:r>
              <a:rPr lang="zh-CN" altLang="en-US" sz="3200"/>
              <a:t>（最终“</a:t>
            </a:r>
            <a:r>
              <a:rPr lang="en-US" altLang="zh-CN" sz="3200"/>
              <a:t>0~100</a:t>
            </a:r>
            <a:r>
              <a:rPr lang="zh-CN" altLang="en-US" sz="3200"/>
              <a:t>分”）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上课到课情况</a:t>
            </a:r>
            <a:r>
              <a:rPr lang="en-US" altLang="zh-CN" sz="3200"/>
              <a:t>:</a:t>
            </a:r>
            <a:r>
              <a:rPr lang="zh-CN" altLang="en-US" sz="3200"/>
              <a:t>一次不来扣</a:t>
            </a:r>
            <a:r>
              <a:rPr lang="en-US" altLang="zh-CN" sz="3200"/>
              <a:t>5</a:t>
            </a:r>
            <a:r>
              <a:rPr lang="zh-CN" altLang="en-US" sz="3200"/>
              <a:t>分</a:t>
            </a:r>
            <a:r>
              <a:rPr lang="en-US" altLang="zh-CN" sz="3200"/>
              <a:t>,</a:t>
            </a:r>
            <a:r>
              <a:rPr lang="zh-CN" altLang="en-US" sz="3200"/>
              <a:t>三次无故旷课取消考试资格</a:t>
            </a:r>
            <a:endParaRPr lang="zh-CN" altLang="en-US" sz="3200"/>
          </a:p>
          <a:p>
            <a:endParaRPr lang="en-US" altLang="zh-CN" sz="3200"/>
          </a:p>
          <a:p>
            <a:r>
              <a:rPr lang="zh-CN" altLang="en-US" sz="3200"/>
              <a:t>上课听课情况</a:t>
            </a:r>
            <a:r>
              <a:rPr lang="en-US" altLang="zh-CN" sz="3200"/>
              <a:t>:</a:t>
            </a:r>
            <a:r>
              <a:rPr lang="zh-CN" altLang="en-US" sz="3200"/>
              <a:t>有三次点名打分</a:t>
            </a:r>
            <a:r>
              <a:rPr lang="en-US" altLang="zh-CN" sz="3200"/>
              <a:t>,</a:t>
            </a:r>
            <a:r>
              <a:rPr lang="zh-CN" altLang="en-US" sz="3200"/>
              <a:t>优秀</a:t>
            </a:r>
            <a:r>
              <a:rPr lang="en-US" altLang="zh-CN" sz="3200"/>
              <a:t>(</a:t>
            </a:r>
            <a:r>
              <a:rPr lang="zh-CN" altLang="en-US" sz="3200"/>
              <a:t>加</a:t>
            </a:r>
            <a:r>
              <a:rPr lang="en-US" altLang="zh-CN" sz="3200"/>
              <a:t>5</a:t>
            </a:r>
            <a:r>
              <a:rPr lang="zh-CN" altLang="en-US" sz="3200"/>
              <a:t>分</a:t>
            </a:r>
            <a:r>
              <a:rPr lang="en-US" altLang="zh-CN" sz="3200"/>
              <a:t>),</a:t>
            </a:r>
            <a:r>
              <a:rPr lang="zh-CN" altLang="en-US" sz="3200"/>
              <a:t>良好</a:t>
            </a:r>
            <a:r>
              <a:rPr lang="en-US" altLang="zh-CN" sz="3200"/>
              <a:t>(</a:t>
            </a:r>
            <a:r>
              <a:rPr lang="zh-CN" altLang="en-US" sz="3200"/>
              <a:t>加</a:t>
            </a:r>
            <a:r>
              <a:rPr lang="en-US" altLang="zh-CN" sz="3200"/>
              <a:t>3</a:t>
            </a:r>
            <a:r>
              <a:rPr lang="zh-CN" altLang="en-US" sz="3200"/>
              <a:t>分</a:t>
            </a:r>
            <a:r>
              <a:rPr lang="en-US" altLang="zh-CN" sz="3200"/>
              <a:t>),</a:t>
            </a:r>
            <a:r>
              <a:rPr lang="zh-CN" altLang="en-US" sz="3200"/>
              <a:t>合格</a:t>
            </a:r>
            <a:r>
              <a:rPr lang="en-US" altLang="zh-CN" sz="3200"/>
              <a:t>(</a:t>
            </a:r>
            <a:r>
              <a:rPr lang="zh-CN" altLang="en-US" sz="3200"/>
              <a:t>扣</a:t>
            </a:r>
            <a:r>
              <a:rPr lang="en-US" altLang="zh-CN" sz="3200"/>
              <a:t>1</a:t>
            </a:r>
            <a:r>
              <a:rPr lang="zh-CN" altLang="en-US" sz="3200"/>
              <a:t>分</a:t>
            </a:r>
            <a:r>
              <a:rPr lang="en-US" altLang="zh-CN" sz="3200"/>
              <a:t>),</a:t>
            </a:r>
            <a:r>
              <a:rPr lang="zh-CN" altLang="en-US" sz="3200"/>
              <a:t>不合格</a:t>
            </a:r>
            <a:r>
              <a:rPr lang="en-US" altLang="zh-CN" sz="3200"/>
              <a:t>(</a:t>
            </a:r>
            <a:r>
              <a:rPr lang="zh-CN" altLang="en-US" sz="3200"/>
              <a:t>扣</a:t>
            </a:r>
            <a:r>
              <a:rPr lang="en-US" altLang="zh-CN" sz="3200"/>
              <a:t>5</a:t>
            </a:r>
            <a:r>
              <a:rPr lang="zh-CN" altLang="en-US" sz="3200"/>
              <a:t>分</a:t>
            </a:r>
            <a:r>
              <a:rPr lang="en-US" altLang="zh-CN" sz="3200"/>
              <a:t>)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作业</a:t>
            </a:r>
            <a:r>
              <a:rPr lang="en-US" altLang="zh-CN" sz="3200"/>
              <a:t>:</a:t>
            </a:r>
            <a:endParaRPr lang="en-US" altLang="zh-CN" sz="3200"/>
          </a:p>
          <a:p>
            <a:r>
              <a:rPr lang="zh-CN" altLang="en-US" sz="3200"/>
              <a:t>  一次不按时交扣</a:t>
            </a:r>
            <a:r>
              <a:rPr lang="en-US" altLang="zh-CN" sz="3200"/>
              <a:t>3</a:t>
            </a:r>
            <a:r>
              <a:rPr lang="zh-CN" altLang="en-US" sz="3200"/>
              <a:t>分 （每人有一次不扣分的机会）</a:t>
            </a:r>
            <a:endParaRPr lang="en-US" altLang="zh-CN" sz="3200"/>
          </a:p>
          <a:p>
            <a:r>
              <a:rPr lang="zh-CN" altLang="en-US" sz="3200"/>
              <a:t>    抄作业扣</a:t>
            </a:r>
            <a:r>
              <a:rPr lang="en-US" altLang="zh-CN" sz="3200"/>
              <a:t>5</a:t>
            </a:r>
            <a:r>
              <a:rPr lang="zh-CN" altLang="en-US" sz="3200"/>
              <a:t>分  </a:t>
            </a:r>
            <a:endParaRPr lang="en-US" altLang="zh-CN" sz="32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620713"/>
            <a:ext cx="6337300" cy="701675"/>
          </a:xfrm>
          <a:prstGeom prst="rect">
            <a:avLst/>
          </a:prstGeom>
          <a:noFill/>
          <a:ln w="28575" cap="sq">
            <a:noFill/>
            <a:miter lim="800000"/>
          </a:ln>
          <a:effectLst>
            <a:prstShdw prst="shdw17" dist="17961" dir="2700000">
              <a:srgbClr val="009900"/>
            </a:prst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4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1.5 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电阻元件</a:t>
            </a:r>
            <a:endParaRPr kumimoji="1" lang="zh-CN" altLang="en-US" sz="40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661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3975100"/>
            <a:ext cx="4897437" cy="579438"/>
          </a:xfrm>
          <a:prstGeom prst="rect">
            <a:avLst/>
          </a:prstGeom>
          <a:solidFill>
            <a:srgbClr val="0099FF"/>
          </a:solidFill>
          <a:ln w="44450" cap="sq">
            <a:noFill/>
            <a:miter lim="800000"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线性时不变电阻元件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661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5445125"/>
            <a:ext cx="2303462" cy="557213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buClr>
                <a:schemeClr val="tx1"/>
              </a:buClr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电路符号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708400" y="5013325"/>
            <a:ext cx="2590800" cy="981075"/>
            <a:chOff x="1751" y="3320"/>
            <a:chExt cx="1632" cy="618"/>
          </a:xfrm>
        </p:grpSpPr>
        <p:sp>
          <p:nvSpPr>
            <p:cNvPr id="16414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68" y="3320"/>
              <a:ext cx="253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6415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27" y="3702"/>
              <a:ext cx="480" cy="2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1751" y="3820"/>
              <a:ext cx="57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07" y="3820"/>
              <a:ext cx="57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661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98525" y="1863725"/>
            <a:ext cx="1657350" cy="557213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电阻元件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6619" name="AutoShap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2701925" y="2132013"/>
            <a:ext cx="574675" cy="73025"/>
          </a:xfrm>
          <a:prstGeom prst="rightArrow">
            <a:avLst>
              <a:gd name="adj1" fmla="val 50000"/>
              <a:gd name="adj2" fmla="val 196739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76600" y="1628775"/>
            <a:ext cx="5616575" cy="946150"/>
          </a:xfrm>
          <a:prstGeom prst="rect">
            <a:avLst/>
          </a:prstGeom>
          <a:solidFill>
            <a:srgbClr val="0099FF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对电流呈现阻力的元件。其特性可用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～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平面上的一条曲线来描述：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96621" name="Object 13"/>
          <p:cNvGraphicFramePr>
            <a:graphicFrameLocks noChangeAspect="1"/>
          </p:cNvGraphicFramePr>
          <p:nvPr/>
        </p:nvGraphicFramePr>
        <p:xfrm>
          <a:off x="971550" y="3057525"/>
          <a:ext cx="21986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057525"/>
                        <a:ext cx="2198688" cy="658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 bwMode="auto">
          <a:xfrm>
            <a:off x="5724525" y="2492375"/>
            <a:ext cx="2879725" cy="1800225"/>
            <a:chOff x="3742" y="1434"/>
            <a:chExt cx="1814" cy="1134"/>
          </a:xfrm>
        </p:grpSpPr>
        <p:sp>
          <p:nvSpPr>
            <p:cNvPr id="16408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39" y="2024"/>
              <a:ext cx="317" cy="327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grpSp>
          <p:nvGrpSpPr>
            <p:cNvPr id="16409" name="Group 16"/>
            <p:cNvGrpSpPr/>
            <p:nvPr/>
          </p:nvGrpSpPr>
          <p:grpSpPr bwMode="auto">
            <a:xfrm>
              <a:off x="3742" y="1434"/>
              <a:ext cx="1542" cy="1134"/>
              <a:chOff x="3946" y="1026"/>
              <a:chExt cx="1542" cy="1134"/>
            </a:xfrm>
          </p:grpSpPr>
          <p:sp>
            <p:nvSpPr>
              <p:cNvPr id="16410" name="Line 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46" y="1797"/>
                <a:ext cx="154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445" y="1162"/>
                <a:ext cx="23" cy="99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Text Box 1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45" y="1026"/>
                <a:ext cx="317" cy="327"/>
              </a:xfrm>
              <a:prstGeom prst="rect">
                <a:avLst/>
              </a:prstGeom>
              <a:noFill/>
              <a:ln w="38100" cap="sq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u</a:t>
                </a:r>
                <a:endPara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16413" name="Freeform 20"/>
              <p:cNvSpPr/>
              <p:nvPr/>
            </p:nvSpPr>
            <p:spPr bwMode="auto">
              <a:xfrm>
                <a:off x="3991" y="1207"/>
                <a:ext cx="1043" cy="726"/>
              </a:xfrm>
              <a:custGeom>
                <a:avLst/>
                <a:gdLst>
                  <a:gd name="T0" fmla="*/ 0 w 1043"/>
                  <a:gd name="T1" fmla="*/ 726 h 726"/>
                  <a:gd name="T2" fmla="*/ 454 w 1043"/>
                  <a:gd name="T3" fmla="*/ 590 h 726"/>
                  <a:gd name="T4" fmla="*/ 1043 w 1043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1043"/>
                  <a:gd name="T10" fmla="*/ 0 h 726"/>
                  <a:gd name="T11" fmla="*/ 1043 w 1043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3" h="726">
                    <a:moveTo>
                      <a:pt x="0" y="726"/>
                    </a:moveTo>
                    <a:cubicBezTo>
                      <a:pt x="140" y="718"/>
                      <a:pt x="280" y="711"/>
                      <a:pt x="454" y="590"/>
                    </a:cubicBezTo>
                    <a:cubicBezTo>
                      <a:pt x="628" y="469"/>
                      <a:pt x="945" y="98"/>
                      <a:pt x="1043" y="0"/>
                    </a:cubicBezTo>
                  </a:path>
                </a:pathLst>
              </a:custGeom>
              <a:noFill/>
              <a:ln w="28575" cap="sq" cmpd="sng">
                <a:solidFill>
                  <a:srgbClr val="FF330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6629" name="Rectangle 21"/>
          <p:cNvSpPr>
            <a14:cpLocks xmlns:a14="http://schemas.microsoft.com/office/drawing/2010/main" noChangeArrowheads="1"/>
          </p:cNvSpPr>
          <p:nvPr/>
        </p:nvSpPr>
        <p:spPr bwMode="auto">
          <a:xfrm>
            <a:off x="1239838" y="4638675"/>
            <a:ext cx="6970712" cy="519113"/>
          </a:xfrm>
          <a:prstGeom prst="rect">
            <a:avLst/>
          </a:prstGeom>
          <a:solidFill>
            <a:srgbClr val="CC6600"/>
          </a:solidFill>
          <a:ln w="38100" cap="sq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任何时刻端电压与电流成正比的电阻元件。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6630" name="Text Box 2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196975"/>
            <a:ext cx="1655762" cy="579438"/>
          </a:xfrm>
          <a:prstGeom prst="rect">
            <a:avLst/>
          </a:prstGeom>
          <a:solidFill>
            <a:srgbClr val="00CC00"/>
          </a:solidFill>
          <a:ln w="38100" cap="sq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6631" name="AutoShape 23"/>
          <p:cNvSpPr>
            <a14:cpLocks xmlns:a14="http://schemas.microsoft.com/office/drawing/2010/main" noChangeArrowheads="1"/>
          </p:cNvSpPr>
          <p:nvPr/>
        </p:nvSpPr>
        <p:spPr bwMode="auto">
          <a:xfrm>
            <a:off x="3419475" y="2781300"/>
            <a:ext cx="2016125" cy="1008063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50000"/>
            </a:avLst>
          </a:prstGeom>
          <a:solidFill>
            <a:srgbClr val="00CC00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伏安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特性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6398" name="Group 24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6406" name="Picture 25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7" name="Text Box 26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399" name="Group 27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6404" name="Picture 28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5" name="Text Box 29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6638" name="Text Box 30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516688" y="3644900"/>
            <a:ext cx="576262" cy="519113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6401" name="Group 31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6402" name="Picture 3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03" name="Text Box 33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9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 animBg="1"/>
      <p:bldP spid="196612" grpId="0" animBg="1" autoUpdateAnimBg="0"/>
      <p:bldP spid="196618" grpId="0" animBg="1"/>
      <p:bldP spid="196619" grpId="0" animBg="1"/>
      <p:bldP spid="196620" grpId="0" animBg="1"/>
      <p:bldP spid="196629" grpId="0" animBg="1"/>
      <p:bldP spid="196630" grpId="0" animBg="1"/>
      <p:bldP spid="196631" grpId="0" animBg="1"/>
      <p:bldP spid="1966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836613"/>
            <a:ext cx="3671887" cy="547687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buClr>
                <a:schemeClr val="tx1"/>
              </a:buClr>
              <a:buFont typeface="Wingdings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u</a:t>
            </a:r>
            <a:r>
              <a:rPr kumimoji="1" lang="zh-CN" altLang="en-US" sz="28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～</a:t>
            </a:r>
            <a:r>
              <a:rPr kumimoji="1" lang="en-US" altLang="zh-CN" sz="2800" b="1" i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关系（</a:t>
            </a: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VCR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763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16238" y="4868863"/>
            <a:ext cx="5184775" cy="519112"/>
          </a:xfrm>
          <a:prstGeom prst="rect">
            <a:avLst/>
          </a:prstGeom>
          <a:solidFill>
            <a:srgbClr val="00CC00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称为电阻，单位：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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Ohm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7636" name="AutoShap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4211638" y="1052513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7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5003800" y="908050"/>
            <a:ext cx="3024188" cy="519113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>
                <a:srgbClr val="FFFF00"/>
              </a:buClr>
              <a:buFont typeface="Wingdings" charset="2"/>
              <a:buNone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满足欧姆定律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971550" y="2133600"/>
          <a:ext cx="24479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133600"/>
                        <a:ext cx="2447925" cy="627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2843213" y="1484313"/>
          <a:ext cx="13684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1484313"/>
                        <a:ext cx="1368425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0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4797425"/>
            <a:ext cx="1439862" cy="547688"/>
          </a:xfrm>
          <a:prstGeom prst="rect">
            <a:avLst/>
          </a:prstGeom>
          <a:solidFill>
            <a:srgbClr val="33CCCC"/>
          </a:solidFill>
          <a:ln w="28575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单位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7641" name="AutoShap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2124075" y="5013325"/>
            <a:ext cx="719138" cy="144463"/>
          </a:xfrm>
          <a:prstGeom prst="rightArrow">
            <a:avLst>
              <a:gd name="adj1" fmla="val 50000"/>
              <a:gd name="adj2" fmla="val 124450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2916238" y="5516563"/>
            <a:ext cx="5761037" cy="519112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G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称为电导，单位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S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Siemens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) </a:t>
            </a:r>
            <a:endParaRPr kumimoji="1" lang="en-US" altLang="zh-CN" sz="2800" b="1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7643" name="AutoShape 11" descr="羊皮纸"/>
          <p:cNvSpPr>
            <a14:cpLocks xmlns:a14="http://schemas.microsoft.com/office/drawing/2010/main" noChangeArrowheads="1"/>
          </p:cNvSpPr>
          <p:nvPr/>
        </p:nvSpPr>
        <p:spPr bwMode="auto">
          <a:xfrm rot="10800000">
            <a:off x="539750" y="3141663"/>
            <a:ext cx="2159000" cy="828675"/>
          </a:xfrm>
          <a:prstGeom prst="wedgeRectCallout">
            <a:avLst>
              <a:gd name="adj1" fmla="val -35296"/>
              <a:gd name="adj2" fmla="val 114366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9525" algn="ctr">
            <a:noFill/>
            <a:miter lim="800000"/>
          </a:ln>
        </p:spPr>
        <p:txBody>
          <a:bodyPr rot="10800000" anchor="ctr"/>
          <a:lstStyle/>
          <a:p>
            <a:pPr algn="ctr" eaLnBrk="0" hangingPunct="0"/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u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i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取关联参考方向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97644" name="Object 12"/>
          <p:cNvGraphicFramePr>
            <a:graphicFrameLocks noChangeAspect="1"/>
          </p:cNvGraphicFramePr>
          <p:nvPr/>
        </p:nvGraphicFramePr>
        <p:xfrm>
          <a:off x="971550" y="1484313"/>
          <a:ext cx="1296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1484313"/>
                        <a:ext cx="1296988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1" name="Group 13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7446" name="Picture 14" descr="7890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47" name="Text Box 15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422" name="Group 16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7444" name="Picture 17" descr="7890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45" name="Text Box 18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7651" name="AutoShape 19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7596188" y="1447800"/>
            <a:ext cx="1223962" cy="2087563"/>
          </a:xfrm>
          <a:prstGeom prst="wedgeRoundRectCallout">
            <a:avLst>
              <a:gd name="adj1" fmla="val -122116"/>
              <a:gd name="adj2" fmla="val -18898"/>
              <a:gd name="adj3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 anchor="ctr"/>
          <a:lstStyle/>
          <a:p>
            <a:pPr eaLnBrk="0" hangingPunct="0"/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伏安特性为一条过原点的直线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4716463" y="1231900"/>
            <a:ext cx="2882900" cy="2449513"/>
            <a:chOff x="2971" y="663"/>
            <a:chExt cx="1816" cy="1543"/>
          </a:xfrm>
        </p:grpSpPr>
        <p:grpSp>
          <p:nvGrpSpPr>
            <p:cNvPr id="17437" name="Group 21"/>
            <p:cNvGrpSpPr/>
            <p:nvPr/>
          </p:nvGrpSpPr>
          <p:grpSpPr bwMode="auto">
            <a:xfrm>
              <a:off x="2971" y="663"/>
              <a:ext cx="1816" cy="1543"/>
              <a:chOff x="3560" y="618"/>
              <a:chExt cx="1816" cy="1543"/>
            </a:xfrm>
          </p:grpSpPr>
          <p:sp>
            <p:nvSpPr>
              <p:cNvPr id="17439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560" y="1435"/>
                <a:ext cx="15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40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241" y="754"/>
                <a:ext cx="0" cy="14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41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787" y="800"/>
                <a:ext cx="1089" cy="10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42" name="Text Box 2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86" y="618"/>
                <a:ext cx="273" cy="327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u</a:t>
                </a:r>
                <a:endPara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17443" name="Text Box 2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103" y="1298"/>
                <a:ext cx="273" cy="327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i</a:t>
                </a:r>
                <a:endPara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</p:grpSp>
        <p:sp>
          <p:nvSpPr>
            <p:cNvPr id="17438" name="Text Box 2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51" y="1434"/>
              <a:ext cx="363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ea typeface="楷体_GB2312" pitchFamily="49" charset="-122"/>
                </a:rPr>
                <a:t>0</a:t>
              </a:r>
              <a:endParaRPr lang="en-US" altLang="zh-CN" sz="28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8"/>
          <p:cNvGrpSpPr/>
          <p:nvPr/>
        </p:nvGrpSpPr>
        <p:grpSpPr bwMode="auto">
          <a:xfrm>
            <a:off x="2916238" y="3284538"/>
            <a:ext cx="3886200" cy="1443037"/>
            <a:chOff x="1837" y="1979"/>
            <a:chExt cx="2448" cy="909"/>
          </a:xfrm>
        </p:grpSpPr>
        <p:sp>
          <p:nvSpPr>
            <p:cNvPr id="17429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1883" y="2473"/>
              <a:ext cx="2267" cy="5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Rectangle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19" y="2325"/>
              <a:ext cx="533" cy="244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9" y="1979"/>
              <a:ext cx="253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7432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99" y="2523"/>
              <a:ext cx="490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7433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2030"/>
              <a:ext cx="363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7434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37" y="2433"/>
              <a:ext cx="317" cy="44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4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40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7435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6" y="2387"/>
              <a:ext cx="589" cy="44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4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－</a:t>
              </a:r>
              <a:endParaRPr kumimoji="1" lang="zh-CN" altLang="en-US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7436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927" y="2387"/>
              <a:ext cx="454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6" name="Group 3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7427" name="Picture 3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8" name="Text Box 3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4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9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9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 autoUpdateAnimBg="0"/>
      <p:bldP spid="197635" grpId="0" animBg="1" autoUpdateAnimBg="0"/>
      <p:bldP spid="197636" grpId="0" animBg="1"/>
      <p:bldP spid="197637" grpId="0" animBg="1"/>
      <p:bldP spid="197640" grpId="0" animBg="1"/>
      <p:bldP spid="197641" grpId="0" animBg="1"/>
      <p:bldP spid="197642" grpId="0" animBg="1"/>
      <p:bldP spid="197643" grpId="0" animBg="1"/>
      <p:bldP spid="1976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11413" y="1341438"/>
            <a:ext cx="6337300" cy="1073150"/>
          </a:xfrm>
          <a:prstGeom prst="rect">
            <a:avLst/>
          </a:prstGeom>
          <a:solidFill>
            <a:srgbClr val="0099FF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15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如电阻上的电压与电流参考方向非关联，公式中应冠以负号；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865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11413" y="2420938"/>
            <a:ext cx="6553200" cy="946150"/>
          </a:xfrm>
          <a:prstGeom prst="rect">
            <a:avLst/>
          </a:prstGeom>
          <a:solidFill>
            <a:srgbClr val="0099FF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说明线性电阻是无记忆、双向性的元件。</a:t>
            </a:r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（非线性电阻是单向性的。如二极管）</a:t>
            </a:r>
            <a:endParaRPr kumimoji="1" lang="zh-CN" altLang="en-US" sz="24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866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1844675"/>
            <a:ext cx="1728788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欧姆定律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8661" name="AutoShape 5"/>
          <p:cNvSpPr/>
          <p:nvPr/>
        </p:nvSpPr>
        <p:spPr bwMode="auto">
          <a:xfrm>
            <a:off x="2124075" y="908050"/>
            <a:ext cx="215900" cy="2592388"/>
          </a:xfrm>
          <a:prstGeom prst="leftBrace">
            <a:avLst>
              <a:gd name="adj1" fmla="val 10006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11413" y="836613"/>
            <a:ext cx="5903912" cy="519112"/>
          </a:xfrm>
          <a:prstGeom prst="rect">
            <a:avLst/>
          </a:prstGeom>
          <a:solidFill>
            <a:srgbClr val="0099FF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只适用于线性电阻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R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为常数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）；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9866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2413" y="4724400"/>
            <a:ext cx="2951162" cy="519113"/>
          </a:xfrm>
          <a:prstGeom prst="rect">
            <a:avLst/>
          </a:prstGeom>
          <a:solidFill>
            <a:schemeClr val="accent2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则欧姆定律写为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98664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3059113" y="4941888"/>
            <a:ext cx="4708525" cy="641350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36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  –</a:t>
            </a:r>
            <a:r>
              <a:rPr kumimoji="1" lang="en-US" altLang="zh-CN" sz="3600" i="1">
                <a:latin typeface="Times New Roman" pitchFamily="18" charset="0"/>
                <a:sym typeface="Symbol" pitchFamily="18" charset="2"/>
              </a:rPr>
              <a:t>R i       i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  –</a:t>
            </a:r>
            <a:r>
              <a:rPr kumimoji="1" lang="en-US" altLang="zh-CN" sz="3600" i="1">
                <a:latin typeface="Times New Roman" pitchFamily="18" charset="0"/>
                <a:sym typeface="Symbol" pitchFamily="18" charset="2"/>
              </a:rPr>
              <a:t>G u</a:t>
            </a:r>
            <a:endParaRPr kumimoji="1" lang="en-US" altLang="zh-CN" sz="3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8665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1619250" y="5589588"/>
            <a:ext cx="5184775" cy="519112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CC66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公式和参考方向必须配套使用！</a:t>
            </a:r>
            <a:endParaRPr kumimoji="1" lang="zh-CN" altLang="en-US" sz="2800" b="1">
              <a:solidFill>
                <a:srgbClr val="CC66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79882" name="Group 1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9901" name="Picture 11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902" name="Text Box 1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9883" name="Group 1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9899" name="Picture 14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900" name="Text Box 1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323850" y="908050"/>
            <a:ext cx="1644650" cy="850900"/>
            <a:chOff x="385" y="3022"/>
            <a:chExt cx="1036" cy="536"/>
          </a:xfrm>
        </p:grpSpPr>
        <p:pic>
          <p:nvPicPr>
            <p:cNvPr id="79897" name="Picture 17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98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注意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2700338" y="3429000"/>
            <a:ext cx="3886200" cy="1443038"/>
            <a:chOff x="1837" y="1979"/>
            <a:chExt cx="2448" cy="909"/>
          </a:xfrm>
        </p:grpSpPr>
        <p:sp>
          <p:nvSpPr>
            <p:cNvPr id="79889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1883" y="2473"/>
              <a:ext cx="2267" cy="5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0" name="Rectangle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19" y="2325"/>
              <a:ext cx="533" cy="244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12700" cap="sq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1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9" y="1979"/>
              <a:ext cx="253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R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9892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99" y="2523"/>
              <a:ext cx="490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9893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2030"/>
              <a:ext cx="363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4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9894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37" y="2433"/>
              <a:ext cx="317" cy="44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40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40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79895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6" y="2387"/>
              <a:ext cx="589" cy="44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4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79896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927" y="2387"/>
              <a:ext cx="454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86" name="Group 2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79887" name="Picture 2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88" name="Text Box 3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85" decel="1000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385" decel="100000"/>
                                        <p:tgtEl>
                                          <p:spTgt spid="1986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385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385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 autoUpdateAnimBg="0"/>
      <p:bldP spid="198659" grpId="0" animBg="1" autoUpdateAnimBg="0"/>
      <p:bldP spid="198660" grpId="0"/>
      <p:bldP spid="198661" grpId="0" animBg="1"/>
      <p:bldP spid="198662" grpId="0" animBg="1" autoUpdateAnimBg="0"/>
      <p:bldP spid="198663" grpId="0" animBg="1" autoUpdateAnimBg="0"/>
      <p:bldP spid="198664" grpId="0" autoUpdateAnimBg="0"/>
      <p:bldP spid="1986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620713"/>
            <a:ext cx="2951162" cy="519112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功率和能量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5032375"/>
            <a:ext cx="7272338" cy="457200"/>
          </a:xfrm>
          <a:prstGeom prst="rect">
            <a:avLst/>
          </a:prstGeom>
          <a:solidFill>
            <a:schemeClr val="accent2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正电阻元件在任何时刻总是消耗功率的，为无源元件</a:t>
            </a:r>
            <a:endParaRPr kumimoji="1" lang="zh-CN" altLang="en-US" sz="24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968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484688" y="3214688"/>
            <a:ext cx="4335462" cy="146526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6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  <a:r>
              <a:rPr kumimoji="1" lang="en-US" altLang="zh-CN" sz="3600" i="1">
                <a:latin typeface="Times New Roman" pitchFamily="18" charset="0"/>
              </a:rPr>
              <a:t>u i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 (</a:t>
            </a:r>
            <a:r>
              <a:rPr kumimoji="1" lang="en-US" altLang="zh-CN" sz="3600">
                <a:latin typeface="宋体" charset="-122"/>
                <a:sym typeface="Symbol" pitchFamily="18" charset="2"/>
              </a:rPr>
              <a:t>–</a:t>
            </a:r>
            <a:r>
              <a:rPr kumimoji="1" lang="en-US" altLang="zh-CN" sz="3600" i="1">
                <a:latin typeface="Times New Roman" pitchFamily="18" charset="0"/>
              </a:rPr>
              <a:t>R i) i</a:t>
            </a:r>
            <a:endParaRPr kumimoji="1" lang="en-US" altLang="zh-CN" sz="3600" i="1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   </a:t>
            </a:r>
            <a:r>
              <a:rPr kumimoji="1" lang="en-US" altLang="zh-CN" sz="3600">
                <a:latin typeface="宋体" charset="-122"/>
                <a:sym typeface="Symbol" pitchFamily="18" charset="2"/>
              </a:rPr>
              <a:t>–</a:t>
            </a:r>
            <a:r>
              <a:rPr kumimoji="1" lang="en-US" altLang="zh-CN" sz="3600" i="1">
                <a:latin typeface="Times New Roman" pitchFamily="18" charset="0"/>
              </a:rPr>
              <a:t>i</a:t>
            </a:r>
            <a:r>
              <a:rPr kumimoji="1" lang="en-US" altLang="zh-CN" sz="3600" i="1" baseline="30000">
                <a:latin typeface="Times New Roman" pitchFamily="18" charset="0"/>
              </a:rPr>
              <a:t>2</a:t>
            </a:r>
            <a:r>
              <a:rPr kumimoji="1" lang="en-US" altLang="zh-CN" sz="3600" i="1">
                <a:latin typeface="Times New Roman" pitchFamily="18" charset="0"/>
              </a:rPr>
              <a:t> R 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 </a:t>
            </a:r>
            <a:r>
              <a:rPr kumimoji="1" lang="en-US" altLang="zh-CN" sz="3600">
                <a:latin typeface="宋体" charset="-122"/>
                <a:sym typeface="Symbol" pitchFamily="18" charset="2"/>
              </a:rPr>
              <a:t>-</a:t>
            </a:r>
            <a:r>
              <a:rPr kumimoji="1" lang="en-US" altLang="zh-CN" sz="3600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600" i="1">
                <a:latin typeface="Times New Roman" pitchFamily="18" charset="0"/>
              </a:rPr>
              <a:t>u</a:t>
            </a:r>
            <a:r>
              <a:rPr kumimoji="1" lang="en-US" altLang="zh-CN" sz="3600" i="1" baseline="30000">
                <a:latin typeface="Times New Roman" pitchFamily="18" charset="0"/>
              </a:rPr>
              <a:t>2</a:t>
            </a:r>
            <a:r>
              <a:rPr kumimoji="1" lang="en-US" altLang="zh-CN" sz="3600" i="1">
                <a:latin typeface="Times New Roman" pitchFamily="18" charset="0"/>
              </a:rPr>
              <a:t>/ R</a:t>
            </a:r>
            <a:endParaRPr kumimoji="1" lang="en-US" altLang="zh-CN"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68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284663" y="2093913"/>
            <a:ext cx="4038600" cy="6413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  <a:sym typeface="Symbol" pitchFamily="18" charset="2"/>
              </a:rPr>
              <a:t>p 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  <a:r>
              <a:rPr kumimoji="1" lang="en-US" altLang="zh-CN" sz="3600" i="1">
                <a:latin typeface="Times New Roman" pitchFamily="18" charset="0"/>
              </a:rPr>
              <a:t>u i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 </a:t>
            </a:r>
            <a:r>
              <a:rPr kumimoji="1" lang="en-US" altLang="zh-CN" sz="3600" i="1">
                <a:latin typeface="Times New Roman" pitchFamily="18" charset="0"/>
              </a:rPr>
              <a:t>i</a:t>
            </a:r>
            <a:r>
              <a:rPr kumimoji="1" lang="en-US" altLang="zh-CN" sz="3600" baseline="30000">
                <a:latin typeface="Times New Roman" pitchFamily="18" charset="0"/>
              </a:rPr>
              <a:t>2</a:t>
            </a:r>
            <a:r>
              <a:rPr kumimoji="1" lang="en-US" altLang="zh-CN" sz="3600" i="1">
                <a:latin typeface="Times New Roman" pitchFamily="18" charset="0"/>
              </a:rPr>
              <a:t>R </a:t>
            </a: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3600" i="1">
                <a:latin typeface="Times New Roman" pitchFamily="18" charset="0"/>
              </a:rPr>
              <a:t>u</a:t>
            </a:r>
            <a:r>
              <a:rPr kumimoji="1" lang="en-US" altLang="zh-CN" sz="3600" baseline="30000">
                <a:latin typeface="Times New Roman" pitchFamily="18" charset="0"/>
              </a:rPr>
              <a:t>2</a:t>
            </a:r>
            <a:r>
              <a:rPr kumimoji="1" lang="en-US" altLang="zh-CN" sz="3600" i="1">
                <a:latin typeface="Times New Roman" pitchFamily="18" charset="0"/>
              </a:rPr>
              <a:t> / R</a:t>
            </a:r>
            <a:endParaRPr kumimoji="1" lang="en-US" altLang="zh-CN" sz="3600" i="1">
              <a:latin typeface="Times New Roman" pitchFamily="18" charset="0"/>
            </a:endParaRPr>
          </a:p>
        </p:txBody>
      </p:sp>
      <p:sp>
        <p:nvSpPr>
          <p:cNvPr id="19968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341438"/>
            <a:ext cx="1223962" cy="547687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buClr>
                <a:schemeClr val="tx1"/>
              </a:buClr>
              <a:buSzPct val="80000"/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功率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39750" y="3141663"/>
            <a:ext cx="3671888" cy="1622425"/>
            <a:chOff x="1610" y="2000"/>
            <a:chExt cx="2540" cy="1176"/>
          </a:xfrm>
        </p:grpSpPr>
        <p:grpSp>
          <p:nvGrpSpPr>
            <p:cNvPr id="80928" name="Group 8"/>
            <p:cNvGrpSpPr/>
            <p:nvPr/>
          </p:nvGrpSpPr>
          <p:grpSpPr bwMode="auto">
            <a:xfrm>
              <a:off x="1928" y="2000"/>
              <a:ext cx="2086" cy="756"/>
              <a:chOff x="1751" y="3333"/>
              <a:chExt cx="1632" cy="605"/>
            </a:xfrm>
          </p:grpSpPr>
          <p:sp>
            <p:nvSpPr>
              <p:cNvPr id="80934" name="Text Box 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481" y="3333"/>
                <a:ext cx="227" cy="301"/>
              </a:xfrm>
              <a:prstGeom prst="rect">
                <a:avLst/>
              </a:prstGeom>
              <a:noFill/>
              <a:ln w="28575" cap="sq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b="1" i="1">
                    <a:latin typeface="Times New Roman" pitchFamily="18" charset="0"/>
                    <a:sym typeface="Symbol" pitchFamily="18" charset="2"/>
                  </a:rPr>
                  <a:t>R</a:t>
                </a:r>
                <a:endParaRPr kumimoji="1" lang="en-US" altLang="zh-CN" sz="2400" b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80935" name="Rectangle 1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27" y="3702"/>
                <a:ext cx="480" cy="2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 cap="sq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6" name="Line 1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 flipV="1">
                <a:off x="1751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7" name="Line 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07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29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4" y="2756"/>
              <a:ext cx="490" cy="4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b="1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80930" name="AutoShape 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00FFFF"/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1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36" y="2166"/>
              <a:ext cx="363" cy="4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b="1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80932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33" y="2614"/>
              <a:ext cx="317" cy="50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4000" b="1">
                  <a:latin typeface="宋体" charset="-122"/>
                  <a:sym typeface="Symbol" pitchFamily="18" charset="2"/>
                </a:rPr>
                <a:t>+</a:t>
              </a:r>
              <a:endParaRPr kumimoji="1" lang="en-US" altLang="zh-CN" sz="2400" b="1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80933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10" y="2615"/>
              <a:ext cx="589" cy="5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4000" b="1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400" b="1">
                <a:latin typeface="宋体" charset="-122"/>
                <a:sym typeface="Symbol" pitchFamily="18" charset="2"/>
              </a:endParaRPr>
            </a:p>
          </p:txBody>
        </p:sp>
      </p:grpSp>
      <p:grpSp>
        <p:nvGrpSpPr>
          <p:cNvPr id="80904" name="Group 18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0926" name="Picture 19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27" name="Text Box 20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0905" name="Group 21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0924" name="Picture 22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25" name="Text Box 23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179388" y="4797425"/>
            <a:ext cx="1644650" cy="850900"/>
            <a:chOff x="385" y="3022"/>
            <a:chExt cx="1036" cy="536"/>
          </a:xfrm>
        </p:grpSpPr>
        <p:pic>
          <p:nvPicPr>
            <p:cNvPr id="80922" name="Picture 25" descr="1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23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表明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468313" y="1662113"/>
            <a:ext cx="3671887" cy="1622425"/>
            <a:chOff x="1610" y="2000"/>
            <a:chExt cx="2540" cy="1176"/>
          </a:xfrm>
        </p:grpSpPr>
        <p:grpSp>
          <p:nvGrpSpPr>
            <p:cNvPr id="80912" name="Group 28"/>
            <p:cNvGrpSpPr/>
            <p:nvPr/>
          </p:nvGrpSpPr>
          <p:grpSpPr bwMode="auto">
            <a:xfrm>
              <a:off x="1928" y="2000"/>
              <a:ext cx="2086" cy="756"/>
              <a:chOff x="1751" y="3333"/>
              <a:chExt cx="1632" cy="605"/>
            </a:xfrm>
          </p:grpSpPr>
          <p:sp>
            <p:nvSpPr>
              <p:cNvPr id="80918" name="Text Box 2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481" y="3333"/>
                <a:ext cx="227" cy="301"/>
              </a:xfrm>
              <a:prstGeom prst="rect">
                <a:avLst/>
              </a:prstGeom>
              <a:noFill/>
              <a:ln w="28575" cap="sq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b="1" i="1">
                    <a:latin typeface="Times New Roman" pitchFamily="18" charset="0"/>
                    <a:sym typeface="Symbol" pitchFamily="18" charset="2"/>
                  </a:rPr>
                  <a:t>R</a:t>
                </a:r>
                <a:endParaRPr kumimoji="1" lang="en-US" altLang="zh-CN" sz="2400" b="1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80919" name="Rectangle 3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27" y="3702"/>
                <a:ext cx="480" cy="2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 cap="sq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0" name="Line 3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 flipV="1">
                <a:off x="1751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1" name="Line 3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807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13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4" y="2756"/>
              <a:ext cx="490" cy="4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b="1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80914" name="AutoShape 3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37" y="2347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00FFFF"/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5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36" y="2166"/>
              <a:ext cx="363" cy="4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3200" b="1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80916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33" y="2614"/>
              <a:ext cx="317" cy="50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4000" b="1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400" b="1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80917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10" y="2615"/>
              <a:ext cx="589" cy="5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4000" b="1">
                  <a:latin typeface="宋体" charset="-122"/>
                  <a:sym typeface="Symbol" pitchFamily="18" charset="2"/>
                </a:rPr>
                <a:t>+</a:t>
              </a:r>
              <a:endParaRPr kumimoji="1" lang="en-US" altLang="zh-CN" sz="2400" b="1">
                <a:latin typeface="宋体" charset="-122"/>
                <a:sym typeface="Symbol" pitchFamily="18" charset="2"/>
              </a:endParaRPr>
            </a:p>
          </p:txBody>
        </p:sp>
      </p:grpSp>
      <p:grpSp>
        <p:nvGrpSpPr>
          <p:cNvPr id="80908" name="Group 3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80910" name="Picture 3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11" name="Text Box 4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9721" name="Text Box 4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5589588"/>
            <a:ext cx="6769100" cy="519112"/>
          </a:xfrm>
          <a:prstGeom prst="rect">
            <a:avLst/>
          </a:prstGeom>
          <a:solidFill>
            <a:schemeClr val="accent2"/>
          </a:solidFill>
          <a:ln w="28575" cap="sq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负电阻元件向外提供功率，为有源元件。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 animBg="1" autoUpdateAnimBg="0"/>
      <p:bldP spid="199684" grpId="0"/>
      <p:bldP spid="199685" grpId="0" autoUpdateAnimBg="0"/>
      <p:bldP spid="199686" grpId="0" animBg="1" autoUpdateAnimBg="0"/>
      <p:bldP spid="19972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443663" y="4076700"/>
            <a:ext cx="2305050" cy="2160588"/>
            <a:chOff x="4059" y="1752"/>
            <a:chExt cx="1452" cy="1361"/>
          </a:xfrm>
        </p:grpSpPr>
        <p:sp>
          <p:nvSpPr>
            <p:cNvPr id="18495" name="Line 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59" y="2473"/>
              <a:ext cx="1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96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1872"/>
              <a:ext cx="0" cy="1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97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39" y="1752"/>
              <a:ext cx="219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8498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93" y="2352"/>
              <a:ext cx="218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b="1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sp>
        <p:nvSpPr>
          <p:cNvPr id="200711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268538" y="830263"/>
            <a:ext cx="5183187" cy="531812"/>
          </a:xfrm>
          <a:prstGeom prst="rect">
            <a:avLst/>
          </a:prstGeom>
          <a:solidFill>
            <a:srgbClr val="CC6600"/>
          </a:solidFill>
          <a:ln w="12700">
            <a:solidFill>
              <a:srgbClr val="FF66FF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到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t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电阻消耗的能量：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2195513" y="1341438"/>
          <a:ext cx="40894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1341438"/>
                        <a:ext cx="4089400" cy="944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3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133600"/>
            <a:ext cx="3889375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电阻的开路与短路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0714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908050"/>
            <a:ext cx="1366837" cy="5476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能量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0715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14650" y="4365625"/>
            <a:ext cx="1728788" cy="5191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80000"/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短路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00716" name="Object 12"/>
          <p:cNvGraphicFramePr>
            <a:graphicFrameLocks noChangeAspect="1"/>
          </p:cNvGraphicFramePr>
          <p:nvPr/>
        </p:nvGraphicFramePr>
        <p:xfrm>
          <a:off x="2916238" y="5013325"/>
          <a:ext cx="24145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5013325"/>
                        <a:ext cx="2414587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7" name="AutoShap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2843213" y="40052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66CC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18" name="Object 14"/>
          <p:cNvGraphicFramePr>
            <a:graphicFrameLocks noChangeAspect="1"/>
          </p:cNvGraphicFramePr>
          <p:nvPr/>
        </p:nvGraphicFramePr>
        <p:xfrm>
          <a:off x="3432175" y="5516563"/>
          <a:ext cx="3155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2175" y="5516563"/>
                        <a:ext cx="3155950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9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2708275"/>
            <a:ext cx="1728787" cy="5191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80000"/>
              <a:buFont typeface="Wingdings" charset="2"/>
              <a:buChar char="l"/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开路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00720" name="Object 16"/>
          <p:cNvGraphicFramePr>
            <a:graphicFrameLocks noChangeAspect="1"/>
          </p:cNvGraphicFramePr>
          <p:nvPr/>
        </p:nvGraphicFramePr>
        <p:xfrm>
          <a:off x="2916238" y="3284538"/>
          <a:ext cx="24939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238" y="3284538"/>
                        <a:ext cx="2493962" cy="493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1" name="AutoShape 17"/>
          <p:cNvSpPr>
            <a14:cpLocks xmlns:a14="http://schemas.microsoft.com/office/drawing/2010/main" noChangeArrowheads="1"/>
          </p:cNvSpPr>
          <p:nvPr/>
        </p:nvSpPr>
        <p:spPr bwMode="auto">
          <a:xfrm>
            <a:off x="2841625" y="5661025"/>
            <a:ext cx="576263" cy="144463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66CC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22" name="Object 18"/>
          <p:cNvGraphicFramePr>
            <a:graphicFrameLocks noChangeAspect="1"/>
          </p:cNvGraphicFramePr>
          <p:nvPr/>
        </p:nvGraphicFramePr>
        <p:xfrm>
          <a:off x="3492500" y="3860800"/>
          <a:ext cx="29924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500" y="3860800"/>
                        <a:ext cx="2992438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 bwMode="auto">
          <a:xfrm>
            <a:off x="6372225" y="1700213"/>
            <a:ext cx="2305050" cy="2160587"/>
            <a:chOff x="4059" y="1752"/>
            <a:chExt cx="1452" cy="1361"/>
          </a:xfrm>
        </p:grpSpPr>
        <p:sp>
          <p:nvSpPr>
            <p:cNvPr id="18491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59" y="2473"/>
              <a:ext cx="1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92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1872"/>
              <a:ext cx="0" cy="1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93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39" y="1752"/>
              <a:ext cx="219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8494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93" y="2352"/>
              <a:ext cx="218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sp>
        <p:nvSpPr>
          <p:cNvPr id="200728" name="Line 24"/>
          <p:cNvSpPr>
            <a14:cpLocks xmlns:a14="http://schemas.microsoft.com/office/drawing/2010/main" noChangeShapeType="1"/>
          </p:cNvSpPr>
          <p:nvPr/>
        </p:nvSpPr>
        <p:spPr bwMode="auto">
          <a:xfrm>
            <a:off x="6875463" y="5227638"/>
            <a:ext cx="9350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0729" name="Line 25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7235825" y="2349500"/>
            <a:ext cx="0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8450" name="Group 26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8489" name="Picture 27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90" name="Text Box 28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51" name="Group 29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8487" name="Picture 30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88" name="Text Box 31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539750" y="3284538"/>
            <a:ext cx="1722438" cy="1695450"/>
            <a:chOff x="3152" y="1510"/>
            <a:chExt cx="1085" cy="1068"/>
          </a:xfrm>
        </p:grpSpPr>
        <p:sp>
          <p:nvSpPr>
            <p:cNvPr id="18477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75" y="1979"/>
              <a:ext cx="253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78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59" y="1525"/>
              <a:ext cx="17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79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04" y="1797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80" name="Rectangle 36"/>
            <p:cNvSpPr>
              <a14:cpLocks xmlns:a14="http://schemas.microsoft.com/office/drawing/2010/main" noChangeArrowheads="1"/>
            </p:cNvSpPr>
            <p:nvPr/>
          </p:nvSpPr>
          <p:spPr bwMode="auto">
            <a:xfrm rot="5400000">
              <a:off x="3182" y="1480"/>
              <a:ext cx="267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CommonBullets" pitchFamily="34" charset="2"/>
                </a:rPr>
                <a:t>+</a:t>
              </a:r>
              <a:endParaRPr kumimoji="1" lang="en-US" altLang="zh-CN" sz="2800" i="1">
                <a:latin typeface="Times New Roman" pitchFamily="18" charset="0"/>
                <a:sym typeface="CommonBullets" pitchFamily="34" charset="2"/>
              </a:endParaRPr>
            </a:p>
          </p:txBody>
        </p:sp>
        <p:sp>
          <p:nvSpPr>
            <p:cNvPr id="18481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 rot="16200000" flipV="1">
              <a:off x="3401" y="2047"/>
              <a:ext cx="104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Rectangle 3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98" y="2251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CommonBullets" pitchFamily="34" charset="2"/>
                </a:rPr>
                <a:t>–</a:t>
              </a:r>
              <a:endParaRPr kumimoji="1" lang="en-US" altLang="zh-CN" sz="2800" i="1">
                <a:latin typeface="Times New Roman" pitchFamily="18" charset="0"/>
                <a:sym typeface="CommonBullets" pitchFamily="34" charset="2"/>
              </a:endParaRPr>
            </a:p>
          </p:txBody>
        </p:sp>
        <p:sp>
          <p:nvSpPr>
            <p:cNvPr id="18483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14" y="1525"/>
              <a:ext cx="0" cy="38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4" name="Line 4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8" y="2568"/>
              <a:ext cx="6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5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8" y="1525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6" name="Rectangle 4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33" y="1979"/>
              <a:ext cx="136" cy="317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/>
          <p:nvPr/>
        </p:nvGrpSpPr>
        <p:grpSpPr bwMode="auto">
          <a:xfrm>
            <a:off x="250825" y="2924175"/>
            <a:ext cx="2305050" cy="2520950"/>
            <a:chOff x="2880" y="890"/>
            <a:chExt cx="1452" cy="1588"/>
          </a:xfrm>
        </p:grpSpPr>
        <p:sp>
          <p:nvSpPr>
            <p:cNvPr id="18466" name="Rectangle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80" y="890"/>
              <a:ext cx="1452" cy="1588"/>
            </a:xfrm>
            <a:prstGeom prst="rect">
              <a:avLst/>
            </a:prstGeom>
            <a:solidFill>
              <a:srgbClr val="969696"/>
            </a:solidFill>
            <a:ln w="28575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67" name="Group 45"/>
            <p:cNvGrpSpPr/>
            <p:nvPr/>
          </p:nvGrpSpPr>
          <p:grpSpPr bwMode="auto">
            <a:xfrm>
              <a:off x="3152" y="1162"/>
              <a:ext cx="817" cy="1068"/>
              <a:chOff x="3152" y="1162"/>
              <a:chExt cx="817" cy="1068"/>
            </a:xfrm>
          </p:grpSpPr>
          <p:sp>
            <p:nvSpPr>
              <p:cNvPr id="18468" name="Text Box 4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204" y="1449"/>
                <a:ext cx="228" cy="327"/>
              </a:xfrm>
              <a:prstGeom prst="rect">
                <a:avLst/>
              </a:prstGeom>
              <a:noFill/>
              <a:ln w="28575" cap="sq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endParaRPr kumimoji="1" lang="en-US" altLang="zh-CN" sz="2800" i="1">
                  <a:latin typeface="Times New Roman" pitchFamily="18" charset="0"/>
                </a:endParaRPr>
              </a:p>
            </p:txBody>
          </p:sp>
          <p:sp>
            <p:nvSpPr>
              <p:cNvPr id="18469" name="Rectangle 4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 rot="5400000">
                <a:off x="3182" y="1132"/>
                <a:ext cx="267" cy="327"/>
              </a:xfrm>
              <a:prstGeom prst="rect">
                <a:avLst/>
              </a:prstGeom>
              <a:noFill/>
              <a:ln w="28575" cap="sq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CommonBullets" pitchFamily="34" charset="2"/>
                  </a:rPr>
                  <a:t>+</a:t>
                </a:r>
                <a:endParaRPr kumimoji="1" lang="en-US" altLang="zh-CN" sz="2800" i="1">
                  <a:latin typeface="Times New Roman" pitchFamily="18" charset="0"/>
                  <a:sym typeface="CommonBullets" pitchFamily="34" charset="2"/>
                </a:endParaRPr>
              </a:p>
            </p:txBody>
          </p:sp>
          <p:sp>
            <p:nvSpPr>
              <p:cNvPr id="18470" name="Line 4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16200000" flipV="1">
                <a:off x="3771" y="1329"/>
                <a:ext cx="303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Rectangle 4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198" y="1903"/>
                <a:ext cx="228" cy="327"/>
              </a:xfrm>
              <a:prstGeom prst="rect">
                <a:avLst/>
              </a:prstGeom>
              <a:noFill/>
              <a:ln w="28575" cap="sq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CommonBullets" pitchFamily="34" charset="2"/>
                  </a:rPr>
                  <a:t>–</a:t>
                </a:r>
                <a:endParaRPr kumimoji="1" lang="en-US" altLang="zh-CN" sz="2800" i="1">
                  <a:latin typeface="Times New Roman" pitchFamily="18" charset="0"/>
                  <a:sym typeface="CommonBullets" pitchFamily="34" charset="2"/>
                </a:endParaRPr>
              </a:p>
            </p:txBody>
          </p:sp>
          <p:sp>
            <p:nvSpPr>
              <p:cNvPr id="18472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288" y="2220"/>
                <a:ext cx="63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3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288" y="1177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4" name="Oval 52" descr="斜纹布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878" y="1480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5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16200000" flipV="1">
                <a:off x="3787" y="2069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6" name="Oval 54" descr="斜纹布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878" y="1843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/>
          <p:nvPr/>
        </p:nvGrpSpPr>
        <p:grpSpPr bwMode="auto">
          <a:xfrm>
            <a:off x="250825" y="2924175"/>
            <a:ext cx="2305050" cy="2520950"/>
            <a:chOff x="2381" y="1570"/>
            <a:chExt cx="1452" cy="1588"/>
          </a:xfrm>
        </p:grpSpPr>
        <p:sp>
          <p:nvSpPr>
            <p:cNvPr id="18460" name="Rectangle 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81" y="1570"/>
              <a:ext cx="1452" cy="1588"/>
            </a:xfrm>
            <a:prstGeom prst="rect">
              <a:avLst/>
            </a:prstGeom>
            <a:solidFill>
              <a:srgbClr val="969696"/>
            </a:solidFill>
            <a:ln w="28575" cap="sq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Text Box 5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07" y="1933"/>
              <a:ext cx="17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62" name="Line 58"/>
            <p:cNvSpPr>
              <a14:cpLocks xmlns:a14="http://schemas.microsoft.com/office/drawing/2010/main" noChangeShapeType="1"/>
            </p:cNvSpPr>
            <p:nvPr/>
          </p:nvSpPr>
          <p:spPr bwMode="auto">
            <a:xfrm rot="16200000" flipV="1">
              <a:off x="2909" y="2372"/>
              <a:ext cx="102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5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89" y="2900"/>
              <a:ext cx="6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4" name="Line 6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89" y="1857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Line 6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1933"/>
              <a:ext cx="0" cy="363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0766" name="Text Box 62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77050" y="2781300"/>
            <a:ext cx="360363" cy="519113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0767" name="Text Box 63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946900" y="5156200"/>
            <a:ext cx="360363" cy="519113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8457" name="Group 6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8458" name="Picture 6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9" name="Text Box 6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30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20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20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animBg="1" autoUpdateAnimBg="0"/>
      <p:bldP spid="200713" grpId="0"/>
      <p:bldP spid="200714" grpId="0" animBg="1"/>
      <p:bldP spid="200715" grpId="0" animBg="1"/>
      <p:bldP spid="200717" grpId="0" animBg="1"/>
      <p:bldP spid="200719" grpId="0" animBg="1"/>
      <p:bldP spid="200721" grpId="0" animBg="1"/>
      <p:bldP spid="200728" grpId="0" animBg="1"/>
      <p:bldP spid="200729" grpId="0" animBg="1"/>
      <p:bldP spid="200766" grpId="0"/>
      <p:bldP spid="2007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9613" y="836613"/>
            <a:ext cx="5357812" cy="762000"/>
          </a:xfrm>
          <a:prstGeom prst="rect">
            <a:avLst/>
          </a:prstGeom>
          <a:noFill/>
          <a:ln w="12700" cap="rnd">
            <a:noFill/>
            <a:prstDash val="sysDot"/>
            <a:miter lim="800000"/>
          </a:ln>
          <a:effectLst>
            <a:prstShdw prst="shdw17" dist="17961" dir="2700000">
              <a:srgbClr val="009900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40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1.6 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</a:rPr>
              <a:t>电压源和电流源</a:t>
            </a:r>
            <a:endParaRPr kumimoji="1" lang="zh-CN" altLang="en-US" sz="36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460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19475" y="2420938"/>
            <a:ext cx="5472113" cy="1081087"/>
          </a:xfrm>
          <a:prstGeom prst="rect">
            <a:avLst/>
          </a:prstGeom>
          <a:noFill/>
          <a:ln w="12700" cap="rnd">
            <a:noFill/>
            <a:prstDash val="sysDot"/>
            <a:miter lim="800000"/>
          </a:ln>
        </p:spPr>
        <p:txBody>
          <a:bodyPr anchor="ctr"/>
          <a:lstStyle/>
          <a:p>
            <a:pPr marL="2476500" indent="-2476500" eaLnBrk="0" hangingPunct="0">
              <a:lnSpc>
                <a:spcPct val="120000"/>
              </a:lnSpc>
            </a:pP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476500" indent="-2476500" eaLnBrk="0" hangingPunct="0">
              <a:lnSpc>
                <a:spcPct val="120000"/>
              </a:lnSpc>
            </a:pP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275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4437063"/>
            <a:ext cx="2087562" cy="5762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buFont typeface="Wingdings" charset="2"/>
              <a:buChar char="l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电路符号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275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484313"/>
            <a:ext cx="316706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理想电压源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275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2349500"/>
            <a:ext cx="1368425" cy="5476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2759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2627313" y="2565400"/>
            <a:ext cx="719137" cy="144463"/>
          </a:xfrm>
          <a:prstGeom prst="rightArrow">
            <a:avLst>
              <a:gd name="adj1" fmla="val 50000"/>
              <a:gd name="adj2" fmla="val 124450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779838" y="4149725"/>
            <a:ext cx="3382962" cy="2076450"/>
            <a:chOff x="1610" y="2659"/>
            <a:chExt cx="2131" cy="1308"/>
          </a:xfrm>
        </p:grpSpPr>
        <p:sp>
          <p:nvSpPr>
            <p:cNvPr id="19476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2659"/>
              <a:ext cx="178" cy="327"/>
            </a:xfrm>
            <a:prstGeom prst="rect">
              <a:avLst/>
            </a:prstGeom>
            <a:solidFill>
              <a:srgbClr val="00CC00"/>
            </a:solidFill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9458" name="Object 10"/>
            <p:cNvGraphicFramePr>
              <a:graphicFrameLocks noChangeAspect="1"/>
            </p:cNvGraphicFramePr>
            <p:nvPr/>
          </p:nvGraphicFramePr>
          <p:xfrm>
            <a:off x="2471" y="3555"/>
            <a:ext cx="32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7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71" y="3555"/>
                          <a:ext cx="325" cy="412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27" y="3385"/>
              <a:ext cx="272" cy="327"/>
            </a:xfrm>
            <a:prstGeom prst="rect">
              <a:avLst/>
            </a:prstGeom>
            <a:solidFill>
              <a:srgbClr val="00CC00"/>
            </a:solidFill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478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70" y="3249"/>
              <a:ext cx="272" cy="327"/>
            </a:xfrm>
            <a:prstGeom prst="rect">
              <a:avLst/>
            </a:prstGeom>
            <a:solidFill>
              <a:srgbClr val="00CC00"/>
            </a:solidFill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19479" name="AutoShap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610" y="3022"/>
              <a:ext cx="680" cy="91"/>
            </a:xfrm>
            <a:prstGeom prst="leftArrow">
              <a:avLst>
                <a:gd name="adj1" fmla="val 50000"/>
                <a:gd name="adj2" fmla="val 186813"/>
              </a:avLst>
            </a:prstGeom>
            <a:solidFill>
              <a:srgbClr val="00CC00"/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80" name="Group 14"/>
            <p:cNvGrpSpPr/>
            <p:nvPr/>
          </p:nvGrpSpPr>
          <p:grpSpPr bwMode="auto">
            <a:xfrm>
              <a:off x="1693" y="2985"/>
              <a:ext cx="2048" cy="536"/>
              <a:chOff x="1693" y="2985"/>
              <a:chExt cx="2048" cy="536"/>
            </a:xfrm>
          </p:grpSpPr>
          <p:sp>
            <p:nvSpPr>
              <p:cNvPr id="19481" name="Oval 1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63" y="2985"/>
                <a:ext cx="547" cy="536"/>
              </a:xfrm>
              <a:prstGeom prst="ellipse">
                <a:avLst/>
              </a:prstGeom>
              <a:solidFill>
                <a:srgbClr val="00CC00"/>
              </a:solidFill>
              <a:ln w="50800">
                <a:solidFill>
                  <a:srgbClr val="FF99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Line 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5400000">
                <a:off x="2717" y="2246"/>
                <a:ext cx="0" cy="204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 type="oval" w="med" len="med"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466" name="Group 17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9474" name="Picture 18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5" name="Text Box 19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467" name="Group 20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9472" name="Picture 21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3" name="Text Box 22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2775" name="Rectangle 23"/>
          <p:cNvSpPr>
            <a14:cpLocks xmlns:a14="http://schemas.microsoft.com/office/drawing/2010/main" noChangeArrowheads="1"/>
          </p:cNvSpPr>
          <p:nvPr/>
        </p:nvSpPr>
        <p:spPr bwMode="auto">
          <a:xfrm>
            <a:off x="3419475" y="2420938"/>
            <a:ext cx="5329238" cy="1630362"/>
          </a:xfrm>
          <a:prstGeom prst="rect">
            <a:avLst/>
          </a:prstGeom>
          <a:solidFill>
            <a:schemeClr val="accent2"/>
          </a:solidFill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其两端电压总能保持定值或一定的时间函数，其值与流过它的电流 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无关的元件叫理想电压源。</a:t>
            </a:r>
            <a:endParaRPr kumimoji="1" lang="zh-CN" altLang="en-US" sz="2800" b="1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19469" name="Group 2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19470" name="Picture 2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1" name="Text Box 2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6" grpId="0" animBg="1" autoUpdateAnimBg="0"/>
      <p:bldP spid="202757" grpId="0"/>
      <p:bldP spid="202758" grpId="0" animBg="1"/>
      <p:bldP spid="202759" grpId="0" animBg="1"/>
      <p:bldP spid="2027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200150"/>
            <a:ext cx="8064500" cy="968375"/>
          </a:xfrm>
          <a:prstGeom prst="rect">
            <a:avLst/>
          </a:prstGeom>
          <a:solidFill>
            <a:srgbClr val="33CC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电源两端电压由电源本身决定，与外电路无关；与流经它的电流方向、大小无关。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377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205038"/>
            <a:ext cx="5111750" cy="96837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通过电压源的电流由电源及外电路共同决定。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378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620713"/>
            <a:ext cx="5688013" cy="547687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理想电压源的电压、电流关系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795963" y="1700213"/>
            <a:ext cx="2954337" cy="2449512"/>
            <a:chOff x="3651" y="391"/>
            <a:chExt cx="1861" cy="1543"/>
          </a:xfrm>
        </p:grpSpPr>
        <p:sp>
          <p:nvSpPr>
            <p:cNvPr id="20517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51" y="1525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8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32" y="527"/>
              <a:ext cx="0" cy="1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19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696" y="1117"/>
              <a:ext cx="13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20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77" y="391"/>
              <a:ext cx="273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0521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39" y="1389"/>
              <a:ext cx="273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20486" name="Object 11"/>
            <p:cNvGraphicFramePr>
              <a:graphicFrameLocks noChangeAspect="1"/>
            </p:cNvGraphicFramePr>
            <p:nvPr/>
          </p:nvGraphicFramePr>
          <p:xfrm>
            <a:off x="4508" y="790"/>
            <a:ext cx="28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08" y="790"/>
                          <a:ext cx="282" cy="35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788" name="AutoShape 12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6804025" y="4292600"/>
            <a:ext cx="1944688" cy="792163"/>
          </a:xfrm>
          <a:prstGeom prst="wedgeRoundRectCallout">
            <a:avLst>
              <a:gd name="adj1" fmla="val -26000"/>
              <a:gd name="adj2" fmla="val -216134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直流电压源的伏安关系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0492" name="Group 13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0515" name="Picture 14" descr="789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6" name="Text Box 15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493" name="Group 16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0513" name="Picture 17" descr="789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4" name="Text Box 18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3795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429000"/>
            <a:ext cx="647700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solidFill>
                <a:srgbClr val="FFFFFF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5" name="Group 20"/>
          <p:cNvGrpSpPr/>
          <p:nvPr/>
        </p:nvGrpSpPr>
        <p:grpSpPr bwMode="auto">
          <a:xfrm>
            <a:off x="900113" y="3500438"/>
            <a:ext cx="1944687" cy="1871662"/>
            <a:chOff x="1973" y="1616"/>
            <a:chExt cx="1225" cy="1179"/>
          </a:xfrm>
        </p:grpSpPr>
        <p:sp>
          <p:nvSpPr>
            <p:cNvPr id="20505" name="Oval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73" y="202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0506" name="Rectangle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154" y="1661"/>
              <a:ext cx="998" cy="1134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9" y="2069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R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0508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35" y="1616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0509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0" y="2342"/>
              <a:ext cx="273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3200" i="1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20510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0" y="1707"/>
              <a:ext cx="272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20485" name="Object 27"/>
            <p:cNvGraphicFramePr>
              <a:graphicFrameLocks noChangeAspect="1"/>
            </p:cNvGraphicFramePr>
            <p:nvPr/>
          </p:nvGraphicFramePr>
          <p:xfrm>
            <a:off x="2381" y="2024"/>
            <a:ext cx="28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81" y="2024"/>
                          <a:ext cx="286" cy="3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1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61" y="2024"/>
              <a:ext cx="137" cy="363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62" y="1752"/>
              <a:ext cx="273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806" name="AutoShape 30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5805488"/>
            <a:ext cx="1368425" cy="398462"/>
          </a:xfrm>
          <a:prstGeom prst="wedgeRoundRectCallout">
            <a:avLst>
              <a:gd name="adj1" fmla="val 98028"/>
              <a:gd name="adj2" fmla="val -342032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外电路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3807" name="AutoShape 31"/>
          <p:cNvSpPr>
            <a14:cpLocks xmlns:a14="http://schemas.microsoft.com/office/drawing/2010/main" noChangeArrowheads="1"/>
          </p:cNvSpPr>
          <p:nvPr/>
        </p:nvSpPr>
        <p:spPr bwMode="auto">
          <a:xfrm rot="20827372" flipV="1">
            <a:off x="3132138" y="3716338"/>
            <a:ext cx="719137" cy="144462"/>
          </a:xfrm>
          <a:prstGeom prst="rightArrow">
            <a:avLst>
              <a:gd name="adj1" fmla="val 50000"/>
              <a:gd name="adj2" fmla="val 124451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3808" name="Object 32"/>
          <p:cNvGraphicFramePr>
            <a:graphicFrameLocks noChangeAspect="1"/>
          </p:cNvGraphicFramePr>
          <p:nvPr/>
        </p:nvGraphicFramePr>
        <p:xfrm>
          <a:off x="3971925" y="3068638"/>
          <a:ext cx="1536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1925" y="3068638"/>
                        <a:ext cx="1536700" cy="1016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9" name="AutoShape 33"/>
          <p:cNvSpPr>
            <a14:cpLocks xmlns:a14="http://schemas.microsoft.com/office/drawing/2010/main" noChangeArrowheads="1"/>
          </p:cNvSpPr>
          <p:nvPr/>
        </p:nvSpPr>
        <p:spPr bwMode="auto">
          <a:xfrm>
            <a:off x="3132138" y="42926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3810" name="Object 34"/>
          <p:cNvGraphicFramePr>
            <a:graphicFrameLocks noChangeAspect="1"/>
          </p:cNvGraphicFramePr>
          <p:nvPr/>
        </p:nvGraphicFramePr>
        <p:xfrm>
          <a:off x="3995738" y="4116388"/>
          <a:ext cx="2505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4116388"/>
                        <a:ext cx="2505075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1" name="AutoShape 35"/>
          <p:cNvSpPr>
            <a14:cpLocks xmlns:a14="http://schemas.microsoft.com/office/drawing/2010/main" noChangeArrowheads="1"/>
          </p:cNvSpPr>
          <p:nvPr/>
        </p:nvSpPr>
        <p:spPr bwMode="auto">
          <a:xfrm rot="1047492">
            <a:off x="3059113" y="4868863"/>
            <a:ext cx="719137" cy="144462"/>
          </a:xfrm>
          <a:prstGeom prst="rightArrow">
            <a:avLst>
              <a:gd name="adj1" fmla="val 50000"/>
              <a:gd name="adj2" fmla="val 124451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3812" name="Object 36"/>
          <p:cNvGraphicFramePr>
            <a:graphicFrameLocks noChangeAspect="1"/>
          </p:cNvGraphicFramePr>
          <p:nvPr/>
        </p:nvGraphicFramePr>
        <p:xfrm>
          <a:off x="3946525" y="4910138"/>
          <a:ext cx="2762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3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46525" y="4910138"/>
                        <a:ext cx="2762250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3" name="Text Box 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92500" y="5661025"/>
            <a:ext cx="3529013" cy="519113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电压源不能短路！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3814" name="Text Box 38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443663" y="3571875"/>
            <a:ext cx="360362" cy="519113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0502" name="Group 39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0503" name="Picture 4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04" name="Text Box 41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20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0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1000"/>
                                        <p:tgtEl>
                                          <p:spTgt spid="2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10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nimBg="1" autoUpdateAnimBg="0"/>
      <p:bldP spid="203780" grpId="0" animBg="1"/>
      <p:bldP spid="203788" grpId="0" animBg="1"/>
      <p:bldP spid="203795" grpId="0"/>
      <p:bldP spid="203806" grpId="0" animBg="1"/>
      <p:bldP spid="203807" grpId="0" animBg="1"/>
      <p:bldP spid="203809" grpId="0" animBg="1"/>
      <p:bldP spid="203811" grpId="0" animBg="1"/>
      <p:bldP spid="203813" grpId="0" animBg="1"/>
      <p:bldP spid="2038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836613"/>
            <a:ext cx="2736850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1"/>
              </a:buClr>
              <a:buFont typeface="Wingdings" charset="2"/>
              <a:buChar char="l"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电压源的功率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480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059113" y="1341438"/>
            <a:ext cx="5545137" cy="51911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电压、电流参考方向非关联；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　　　　　　　　　　　　　　　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4804" name="Line 4"/>
          <p:cNvSpPr>
            <a14:cpLocks xmlns:a14="http://schemas.microsoft.com/office/drawing/2010/main" noChangeShapeType="1"/>
          </p:cNvSpPr>
          <p:nvPr/>
        </p:nvSpPr>
        <p:spPr bwMode="auto">
          <a:xfrm>
            <a:off x="1619250" y="1557338"/>
            <a:ext cx="458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395288" y="1196975"/>
            <a:ext cx="2109787" cy="2425700"/>
            <a:chOff x="249" y="663"/>
            <a:chExt cx="1329" cy="1528"/>
          </a:xfrm>
        </p:grpSpPr>
        <p:sp>
          <p:nvSpPr>
            <p:cNvPr id="204806" name="Oval 6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559" y="1424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49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90" y="1116"/>
              <a:ext cx="289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50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3" y="1664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51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9" y="663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52" name="Oval 10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380" y="212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3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1060" y="1837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Oval 12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380" y="948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5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1060" y="662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6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24" y="1386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57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289" y="958"/>
              <a:ext cx="289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58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43" y="1726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59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rot="10800000">
              <a:off x="740" y="982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510" name="Object 18"/>
            <p:cNvGraphicFramePr>
              <a:graphicFrameLocks noChangeAspect="1"/>
            </p:cNvGraphicFramePr>
            <p:nvPr/>
          </p:nvGraphicFramePr>
          <p:xfrm>
            <a:off x="249" y="1424"/>
            <a:ext cx="30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9" y="1424"/>
                          <a:ext cx="302" cy="3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19" name="AutoShape 19"/>
          <p:cNvSpPr>
            <a14:cpLocks xmlns:a14="http://schemas.microsoft.com/office/drawing/2010/main" noChangeArrowheads="1"/>
          </p:cNvSpPr>
          <p:nvPr/>
        </p:nvSpPr>
        <p:spPr bwMode="auto">
          <a:xfrm>
            <a:off x="3708400" y="836613"/>
            <a:ext cx="792163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20" name="Object 20"/>
          <p:cNvGraphicFramePr>
            <a:graphicFrameLocks noChangeAspect="1"/>
          </p:cNvGraphicFramePr>
          <p:nvPr/>
        </p:nvGraphicFramePr>
        <p:xfrm>
          <a:off x="4643438" y="765175"/>
          <a:ext cx="14462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765175"/>
                        <a:ext cx="1446212" cy="652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1" name="Text Box 2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1981200"/>
            <a:ext cx="6049962" cy="1422400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电流（正电荷 ）由低电位向高电位移动，外力克服电场力作功，电源发出功率。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　　　　　　　　　　　　　　　　　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04822" name="Object 22"/>
          <p:cNvGraphicFramePr>
            <a:graphicFrameLocks noChangeAspect="1"/>
          </p:cNvGraphicFramePr>
          <p:nvPr/>
        </p:nvGraphicFramePr>
        <p:xfrm>
          <a:off x="2843213" y="3429000"/>
          <a:ext cx="14573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3429000"/>
                        <a:ext cx="1457325" cy="601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3" name="AutoShape 23"/>
          <p:cNvSpPr>
            <a14:cpLocks xmlns:a14="http://schemas.microsoft.com/office/drawing/2010/main" noChangeArrowheads="1"/>
          </p:cNvSpPr>
          <p:nvPr/>
        </p:nvSpPr>
        <p:spPr bwMode="auto">
          <a:xfrm>
            <a:off x="4284663" y="3644900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787900" y="3429000"/>
            <a:ext cx="4105275" cy="519113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发出功率，起电源作用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4825" name="Rectangle 25"/>
          <p:cNvSpPr>
            <a14:cpLocks xmlns:a14="http://schemas.microsoft.com/office/drawing/2010/main" noChangeArrowheads="1"/>
          </p:cNvSpPr>
          <p:nvPr/>
        </p:nvSpPr>
        <p:spPr bwMode="auto">
          <a:xfrm>
            <a:off x="2627313" y="1989138"/>
            <a:ext cx="1970087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物理意义：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1520" name="Group 26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1546" name="Picture 27" descr="789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47" name="Text Box 28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521" name="Group 29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1544" name="Picture 30" descr="789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45" name="Text Box 31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" name="Group 32"/>
          <p:cNvGrpSpPr/>
          <p:nvPr/>
        </p:nvGrpSpPr>
        <p:grpSpPr bwMode="auto">
          <a:xfrm>
            <a:off x="395288" y="3789363"/>
            <a:ext cx="2093912" cy="2425700"/>
            <a:chOff x="249" y="2387"/>
            <a:chExt cx="1319" cy="1528"/>
          </a:xfrm>
        </p:grpSpPr>
        <p:sp>
          <p:nvSpPr>
            <p:cNvPr id="204833" name="Oval 33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559" y="3148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33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502" y="2859"/>
              <a:ext cx="26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34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3" y="3407"/>
              <a:ext cx="196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35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9" y="2387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36" name="Oval 37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380" y="3847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7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1060" y="3561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8" name="Oval 39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380" y="267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9" name="Line 40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1060" y="2386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0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24" y="3110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41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1301" y="2701"/>
              <a:ext cx="26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42" name="Text Box 4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43" y="3469"/>
              <a:ext cx="196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543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rot="10800000">
              <a:off x="740" y="2706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509" name="Object 45"/>
            <p:cNvGraphicFramePr>
              <a:graphicFrameLocks noChangeAspect="1"/>
            </p:cNvGraphicFramePr>
            <p:nvPr/>
          </p:nvGraphicFramePr>
          <p:xfrm>
            <a:off x="249" y="3148"/>
            <a:ext cx="30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公式" r:id="rId8" imgW="0" imgH="0" progId="Equation.3">
                    <p:embed/>
                  </p:oleObj>
                </mc:Choice>
                <mc:Fallback>
                  <p:oleObj name="公式" r:id="rId8" imgW="0" imgH="0" progId="Equation.3">
                    <p:embed/>
                    <p:pic>
                      <p:nvPicPr>
                        <p:cNvPr id="0" name="Object 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49" y="3148"/>
                          <a:ext cx="302" cy="3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6" name="Line 46"/>
          <p:cNvSpPr>
            <a14:cpLocks xmlns:a14="http://schemas.microsoft.com/office/drawing/2010/main" noChangeShapeType="1"/>
          </p:cNvSpPr>
          <p:nvPr/>
        </p:nvSpPr>
        <p:spPr bwMode="auto">
          <a:xfrm>
            <a:off x="1692275" y="4149725"/>
            <a:ext cx="458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47" name="Text Box 4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03575" y="4133850"/>
            <a:ext cx="5184775" cy="519113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电压、电流参考方向关联；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　　　　　　　　　　　　　　　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4848" name="Rectangle 48"/>
          <p:cNvSpPr>
            <a14:cpLocks xmlns:a14="http://schemas.microsoft.com/office/drawing/2010/main" noChangeArrowheads="1"/>
          </p:cNvSpPr>
          <p:nvPr/>
        </p:nvSpPr>
        <p:spPr bwMode="auto">
          <a:xfrm>
            <a:off x="2700338" y="4854575"/>
            <a:ext cx="196215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物理意义：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4849" name="Text Box 4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427538" y="4854575"/>
            <a:ext cx="4537075" cy="519113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电场力做功，电源吸收功率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04850" name="Object 50"/>
          <p:cNvGraphicFramePr>
            <a:graphicFrameLocks noChangeAspect="1"/>
          </p:cNvGraphicFramePr>
          <p:nvPr/>
        </p:nvGraphicFramePr>
        <p:xfrm>
          <a:off x="2898775" y="5516563"/>
          <a:ext cx="1457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10" imgW="0" imgH="0" progId="Equation.3">
                  <p:embed/>
                </p:oleObj>
              </mc:Choice>
              <mc:Fallback>
                <p:oleObj name="公式" r:id="rId10" imgW="0" imgH="0" progId="Equation.3">
                  <p:embed/>
                  <p:pic>
                    <p:nvPicPr>
                      <p:cNvPr id="0" name="Object 5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8775" y="5516563"/>
                        <a:ext cx="1457325" cy="600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1" name="AutoShape 51"/>
          <p:cNvSpPr>
            <a14:cpLocks xmlns:a14="http://schemas.microsoft.com/office/drawing/2010/main" noChangeArrowheads="1"/>
          </p:cNvSpPr>
          <p:nvPr/>
        </p:nvSpPr>
        <p:spPr bwMode="auto">
          <a:xfrm>
            <a:off x="4284663" y="5734050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2" name="Text Box 5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005388" y="5516563"/>
            <a:ext cx="3527425" cy="519112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吸收功率，充当负载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1529" name="Group 5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1530" name="Picture 5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31" name="Text Box 5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75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75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75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25"/>
                            </p:stCondLst>
                            <p:childTnLst>
                              <p:par>
                                <p:cTn id="6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25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"/>
                                        <p:tgtEl>
                                          <p:spTgt spid="20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nimBg="1" autoUpdateAnimBg="0"/>
      <p:bldP spid="204803" grpId="0" animBg="1" autoUpdateAnimBg="0"/>
      <p:bldP spid="204804" grpId="0" animBg="1"/>
      <p:bldP spid="204819" grpId="0" animBg="1"/>
      <p:bldP spid="204821" grpId="0" animBg="1" autoUpdateAnimBg="0"/>
      <p:bldP spid="204823" grpId="0" animBg="1"/>
      <p:bldP spid="204824" grpId="0" animBg="1"/>
      <p:bldP spid="204825" grpId="0"/>
      <p:bldP spid="204846" grpId="0" animBg="1"/>
      <p:bldP spid="204847" grpId="0" animBg="1" autoUpdateAnimBg="0"/>
      <p:bldP spid="204848" grpId="0"/>
      <p:bldP spid="204849" grpId="0" animBg="1" autoUpdateAnimBg="0"/>
      <p:bldP spid="204851" grpId="0" animBg="1"/>
      <p:bldP spid="2048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836613"/>
            <a:ext cx="64770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582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1196975"/>
            <a:ext cx="4824412" cy="51911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计算图示电路各元件的功率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582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1700213"/>
            <a:ext cx="647700" cy="519112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1514475" y="1800225"/>
          <a:ext cx="2513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4475" y="1800225"/>
                        <a:ext cx="2513013" cy="481013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1331913" y="2492375"/>
          <a:ext cx="2463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492375"/>
                        <a:ext cx="2463800" cy="1019175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900113" y="4941888"/>
          <a:ext cx="37449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941888"/>
                        <a:ext cx="3744912" cy="631825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900113" y="3573463"/>
          <a:ext cx="41036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573463"/>
                        <a:ext cx="4103687" cy="576262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1187450" y="4221163"/>
          <a:ext cx="36464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4221163"/>
                        <a:ext cx="3646488" cy="577850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4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227763" y="3789363"/>
            <a:ext cx="935037" cy="528637"/>
          </a:xfrm>
          <a:prstGeom prst="rect">
            <a:avLst/>
          </a:prstGeom>
          <a:solidFill>
            <a:srgbClr val="FF66FF"/>
          </a:solidFill>
          <a:ln w="9525" algn="ctr">
            <a:solidFill>
              <a:srgbClr val="FF66FF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发出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5835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300788" y="4724400"/>
            <a:ext cx="935037" cy="519113"/>
          </a:xfrm>
          <a:prstGeom prst="rect">
            <a:avLst/>
          </a:prstGeom>
          <a:solidFill>
            <a:srgbClr val="FF66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吸收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5836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300788" y="5516563"/>
            <a:ext cx="935037" cy="519112"/>
          </a:xfrm>
          <a:prstGeom prst="rect">
            <a:avLst/>
          </a:prstGeom>
          <a:solidFill>
            <a:srgbClr val="FF66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吸收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5837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5661025"/>
            <a:ext cx="4537075" cy="519113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满足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：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P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（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Wingdings" charset="2"/>
              </a:rPr>
              <a:t>发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）＝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P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（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Wingdings" charset="2"/>
              </a:rPr>
              <a:t>吸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Wingdings" charset="2"/>
              </a:rPr>
              <a:t>）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pSp>
        <p:nvGrpSpPr>
          <p:cNvPr id="22544" name="Group 14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2566" name="Picture 15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67" name="Text Box 16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2545" name="Group 17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2564" name="Picture 18" descr="7890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65" name="Text Box 19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5976938" y="908050"/>
            <a:ext cx="3167062" cy="2319338"/>
            <a:chOff x="3198" y="164"/>
            <a:chExt cx="1995" cy="1461"/>
          </a:xfrm>
        </p:grpSpPr>
        <p:sp>
          <p:nvSpPr>
            <p:cNvPr id="22550" name="Oval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86" y="89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2551" name="Oval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98" y="9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22535" name="Object 23"/>
            <p:cNvGraphicFramePr>
              <a:graphicFrameLocks noChangeAspect="1"/>
            </p:cNvGraphicFramePr>
            <p:nvPr/>
          </p:nvGraphicFramePr>
          <p:xfrm>
            <a:off x="3576" y="164"/>
            <a:ext cx="6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76" y="164"/>
                          <a:ext cx="698" cy="2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59" y="1298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53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059" y="482"/>
              <a:ext cx="263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54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60" y="300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2536" name="Object 27"/>
            <p:cNvGraphicFramePr>
              <a:graphicFrameLocks noChangeAspect="1"/>
            </p:cNvGraphicFramePr>
            <p:nvPr/>
          </p:nvGraphicFramePr>
          <p:xfrm>
            <a:off x="3787" y="482"/>
            <a:ext cx="30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公式" r:id="rId14" imgW="0" imgH="0" progId="Equation.3">
                    <p:embed/>
                  </p:oleObj>
                </mc:Choice>
                <mc:Fallback>
                  <p:oleObj name="公式" r:id="rId14" imgW="0" imgH="0" progId="Equation.3">
                    <p:embed/>
                    <p:pic>
                      <p:nvPicPr>
                        <p:cNvPr id="0" name="Object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87" y="482"/>
                          <a:ext cx="302" cy="3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454" y="573"/>
              <a:ext cx="289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56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8" y="1117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57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49" y="935"/>
              <a:ext cx="54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10V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2558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60" y="935"/>
              <a:ext cx="43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5V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2559" name="Rectangle 32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79" y="436"/>
              <a:ext cx="1089" cy="1180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1251"/>
              <a:ext cx="273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3200" i="1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22561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79" y="618"/>
              <a:ext cx="272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2562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42" y="1525"/>
              <a:ext cx="317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Rectangle 3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742" y="39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47" name="Group 3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2548" name="Picture 3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9" name="Text Box 3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10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10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27" grpId="0" animBg="1"/>
      <p:bldP spid="205828" grpId="0" animBg="1"/>
      <p:bldP spid="205834" grpId="0" animBg="1"/>
      <p:bldP spid="205835" grpId="0" animBg="1"/>
      <p:bldP spid="205836" grpId="0" animBg="1"/>
      <p:bldP spid="2058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07950" y="-3175"/>
          <a:ext cx="8713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Visio" r:id="rId1" imgW="0" imgH="0" progId="Visio.Drawing.11">
                  <p:embed/>
                </p:oleObj>
              </mc:Choice>
              <mc:Fallback>
                <p:oleObj name="Visio" r:id="rId1" imgW="0" imgH="0" progId="Visio.Drawing.11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-3175"/>
                        <a:ext cx="8713788" cy="552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5214938" y="428625"/>
          <a:ext cx="40195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4938" y="428625"/>
                        <a:ext cx="4019550" cy="257175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07950" y="590550"/>
            <a:ext cx="63357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/>
              <a:t>求图示电路中每个电压源发出的功率。</a:t>
            </a:r>
            <a:endParaRPr lang="zh-CN" altLang="en-US" sz="2400"/>
          </a:p>
        </p:txBody>
      </p:sp>
      <p:sp>
        <p:nvSpPr>
          <p:cNvPr id="5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34925" y="1655763"/>
            <a:ext cx="40973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(1) </a:t>
            </a:r>
            <a:r>
              <a:rPr lang="zh-CN" altLang="en-US" sz="2400">
                <a:latin typeface="Times New Roman" pitchFamily="18" charset="0"/>
              </a:rPr>
              <a:t>根据</a:t>
            </a:r>
            <a:r>
              <a:rPr lang="en-US" altLang="zh-CN" sz="2400">
                <a:latin typeface="Times New Roman" pitchFamily="18" charset="0"/>
              </a:rPr>
              <a:t>KVL</a:t>
            </a:r>
            <a:r>
              <a:rPr lang="zh-CN" altLang="en-US" sz="2400">
                <a:latin typeface="Times New Roman" pitchFamily="18" charset="0"/>
              </a:rPr>
              <a:t>求得各电阻电压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3569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6" name="Object 9"/>
          <p:cNvGraphicFramePr>
            <a:graphicFrameLocks noChangeAspect="1"/>
          </p:cNvGraphicFramePr>
          <p:nvPr/>
        </p:nvGraphicFramePr>
        <p:xfrm>
          <a:off x="250825" y="1052513"/>
          <a:ext cx="7921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1052513"/>
                        <a:ext cx="792163" cy="515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684213" y="2133600"/>
          <a:ext cx="19431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2133600"/>
                        <a:ext cx="1943100" cy="338138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82625" y="2636838"/>
          <a:ext cx="20891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2636838"/>
                        <a:ext cx="2089150" cy="360362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82625" y="3040063"/>
          <a:ext cx="20177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625" y="3040063"/>
                        <a:ext cx="2017713" cy="388937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75" y="3455988"/>
            <a:ext cx="43592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/>
              <a:t>(2) </a:t>
            </a:r>
            <a:r>
              <a:rPr lang="zh-CN" altLang="en-US" sz="2400"/>
              <a:t>由欧姆定律求出各电阻电流</a:t>
            </a:r>
            <a:r>
              <a:rPr lang="zh-CN" altLang="en-US" sz="2000"/>
              <a:t> </a:t>
            </a:r>
            <a:endParaRPr lang="zh-CN" altLang="en-US" sz="2000"/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611188" y="3933825"/>
          <a:ext cx="16573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188" y="3933825"/>
                        <a:ext cx="1657350" cy="62071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611188" y="4602163"/>
          <a:ext cx="18732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188" y="4602163"/>
                        <a:ext cx="1873250" cy="65087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611188" y="5300663"/>
          <a:ext cx="1728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1188" y="5300663"/>
                        <a:ext cx="1728787" cy="6064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21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6643688" y="4429125"/>
          <a:ext cx="2016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9" imgW="0" imgH="0" progId="Equation.DSMT4">
                  <p:embed/>
                </p:oleObj>
              </mc:Choice>
              <mc:Fallback>
                <p:oleObj name="Equation" r:id="rId19" imgW="0" imgH="0" progId="Equation.DSMT4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43688" y="4429125"/>
                        <a:ext cx="2016125" cy="4064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4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25"/>
          <p:cNvGraphicFramePr>
            <a:graphicFrameLocks noChangeAspect="1"/>
          </p:cNvGraphicFramePr>
          <p:nvPr/>
        </p:nvGraphicFramePr>
        <p:xfrm>
          <a:off x="6659563" y="4872038"/>
          <a:ext cx="18732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1" imgW="0" imgH="0" progId="Equation.DSMT4">
                  <p:embed/>
                </p:oleObj>
              </mc:Choice>
              <mc:Fallback>
                <p:oleObj name="Equation" r:id="rId21" imgW="0" imgH="0" progId="Equation.DSMT4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59563" y="4872038"/>
                        <a:ext cx="1873250" cy="376237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 bwMode="auto">
          <a:xfrm>
            <a:off x="4572000" y="3429000"/>
            <a:ext cx="3957638" cy="2330450"/>
            <a:chOff x="2880" y="2160"/>
            <a:chExt cx="2493" cy="1468"/>
          </a:xfrm>
        </p:grpSpPr>
        <p:sp>
          <p:nvSpPr>
            <p:cNvPr id="23579" name="Rectangl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80" y="2160"/>
              <a:ext cx="2493" cy="5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(3)</a:t>
              </a:r>
              <a:r>
                <a:rPr lang="zh-CN" altLang="en-US" sz="2400">
                  <a:latin typeface="Times New Roman" pitchFamily="18" charset="0"/>
                </a:rPr>
                <a:t>对各节点列写</a:t>
              </a:r>
              <a:r>
                <a:rPr lang="en-US" altLang="zh-CN" sz="2400">
                  <a:latin typeface="Times New Roman" pitchFamily="18" charset="0"/>
                </a:rPr>
                <a:t>KCL</a:t>
              </a:r>
              <a:r>
                <a:rPr lang="zh-CN" altLang="en-US" sz="2400">
                  <a:latin typeface="Times New Roman" pitchFamily="18" charset="0"/>
                </a:rPr>
                <a:t>方程，</a:t>
              </a:r>
              <a:endParaRPr lang="zh-CN" altLang="en-US" sz="2400">
                <a:latin typeface="Times New Roman" pitchFamily="18" charset="0"/>
              </a:endParaRPr>
            </a:p>
            <a:p>
              <a:r>
                <a:rPr lang="zh-CN" altLang="en-US" sz="2400">
                  <a:latin typeface="Times New Roman" pitchFamily="18" charset="0"/>
                </a:rPr>
                <a:t>求得各电压源电流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3580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59" y="2750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/>
                <a:t>节点①：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3581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62" y="3064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/>
                <a:t>节点②：</a:t>
              </a:r>
              <a:r>
                <a:rPr lang="zh-CN" altLang="en-US"/>
                <a:t> </a:t>
              </a:r>
              <a:endParaRPr lang="zh-CN" altLang="en-US"/>
            </a:p>
          </p:txBody>
        </p:sp>
        <p:sp>
          <p:nvSpPr>
            <p:cNvPr id="23582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67" y="3340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/>
                <a:t>节点③ ：</a:t>
              </a:r>
              <a:endParaRPr lang="zh-CN" altLang="en-US" sz="2400"/>
            </a:p>
          </p:txBody>
        </p:sp>
      </p:grpSp>
      <p:sp>
        <p:nvSpPr>
          <p:cNvPr id="23575" name="Rectangle 27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Object 28"/>
          <p:cNvGraphicFramePr>
            <a:graphicFrameLocks noChangeAspect="1"/>
          </p:cNvGraphicFramePr>
          <p:nvPr/>
        </p:nvGraphicFramePr>
        <p:xfrm>
          <a:off x="6659563" y="5346700"/>
          <a:ext cx="16573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3" imgW="0" imgH="0" progId="Equation.DSMT4">
                  <p:embed/>
                </p:oleObj>
              </mc:Choice>
              <mc:Fallback>
                <p:oleObj name="Equation" r:id="rId23" imgW="0" imgH="0" progId="Equation.DSMT4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59563" y="5346700"/>
                        <a:ext cx="1657350" cy="35401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9"/>
          <p:cNvSpPr>
            <a14:cpLocks xmlns:a14="http://schemas.microsoft.com/office/drawing/2010/main" noChangeArrowheads="1"/>
          </p:cNvSpPr>
          <p:nvPr/>
        </p:nvSpPr>
        <p:spPr bwMode="auto">
          <a:xfrm>
            <a:off x="179388" y="5876925"/>
            <a:ext cx="40528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/>
              <a:t>(4) </a:t>
            </a:r>
            <a:r>
              <a:rPr lang="zh-CN" altLang="en-US" sz="2400"/>
              <a:t>计算各电压源发出的功率</a:t>
            </a:r>
            <a:r>
              <a:rPr lang="zh-CN" altLang="en-US" sz="2000"/>
              <a:t> </a:t>
            </a:r>
            <a:endParaRPr lang="zh-CN" altLang="en-US" sz="2000"/>
          </a:p>
        </p:txBody>
      </p:sp>
      <p:graphicFrame>
        <p:nvGraphicFramePr>
          <p:cNvPr id="28" name="Object 30"/>
          <p:cNvGraphicFramePr>
            <a:graphicFrameLocks noChangeAspect="1"/>
          </p:cNvGraphicFramePr>
          <p:nvPr/>
        </p:nvGraphicFramePr>
        <p:xfrm>
          <a:off x="1116013" y="6399213"/>
          <a:ext cx="69484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25" imgW="0" imgH="0" progId="Equation.DSMT4">
                  <p:embed/>
                </p:oleObj>
              </mc:Choice>
              <mc:Fallback>
                <p:oleObj name="Equation" r:id="rId25" imgW="0" imgH="0" progId="Equation.DSMT4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16013" y="6399213"/>
                        <a:ext cx="6948487" cy="414337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AutoShape 31">
            <a:hlinkClick r:id="" action="ppaction://hlinkshowjump?jump=previousslide" highlightClick="1"/>
          </p:cNvPr>
          <p:cNvSpPr>
            <a14:cpLocks xmlns:a14="http://schemas.microsoft.com/office/drawing/2010/main" noChangeArrowheads="1"/>
          </p:cNvSpPr>
          <p:nvPr/>
        </p:nvSpPr>
        <p:spPr bwMode="auto">
          <a:xfrm>
            <a:off x="8532813" y="6642100"/>
            <a:ext cx="287337" cy="2159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AutoShape 32">
            <a:hlinkClick r:id="rId27" action="ppaction://hlinksldjump" highlightClick="1"/>
          </p:cNvPr>
          <p:cNvSpPr>
            <a14:cpLocks xmlns:a14="http://schemas.microsoft.com/office/drawing/2010/main" noChangeArrowheads="1"/>
          </p:cNvSpPr>
          <p:nvPr/>
        </p:nvSpPr>
        <p:spPr bwMode="auto">
          <a:xfrm>
            <a:off x="8856663" y="6642100"/>
            <a:ext cx="287337" cy="2159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836613"/>
            <a:ext cx="8496300" cy="823912"/>
          </a:xfrm>
          <a:prstGeom prst="rect">
            <a:avLst/>
          </a:prstGeom>
          <a:noFill/>
          <a:ln w="12700" cap="sq">
            <a:noFill/>
            <a:miter lim="800000"/>
          </a:ln>
          <a:effectLst>
            <a:prstShdw prst="shdw17" dist="17961" dir="2700000">
              <a:srgbClr val="000099"/>
            </a:prst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4800" b="1"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4800" b="1"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4800" b="1">
                <a:latin typeface="隶书" pitchFamily="49" charset="-122"/>
                <a:ea typeface="隶书" pitchFamily="49" charset="-122"/>
              </a:rPr>
              <a:t>章  电路模型和电路定律</a:t>
            </a:r>
            <a:endParaRPr kumimoji="1" lang="zh-CN" altLang="en-US" sz="4800" b="1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50825" y="2889250"/>
            <a:ext cx="4608513" cy="611188"/>
            <a:chOff x="158" y="1820"/>
            <a:chExt cx="2903" cy="385"/>
          </a:xfrm>
        </p:grpSpPr>
        <p:pic>
          <p:nvPicPr>
            <p:cNvPr id="58414" name="Picture 4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1820"/>
              <a:ext cx="2404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5" name="Text Box 5">
              <a:hlinkClick r:id="rId1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49" y="1842"/>
              <a:ext cx="2222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电路和电路模型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416" name="Picture 6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1820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7" name="Text Box 7">
              <a:hlinkClick r:id="rId1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" y="1865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1.1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148263" y="2889250"/>
            <a:ext cx="3817937" cy="611188"/>
            <a:chOff x="3243" y="1820"/>
            <a:chExt cx="2405" cy="385"/>
          </a:xfrm>
        </p:grpSpPr>
        <p:pic>
          <p:nvPicPr>
            <p:cNvPr id="58410" name="Picture 9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2" y="1820"/>
              <a:ext cx="190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1" name="Text Box 10">
              <a:hlinkClick r:id="rId4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9" y="1865"/>
              <a:ext cx="1723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电阻元件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412" name="Picture 11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3" y="1820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3" name="Text Box 12">
              <a:hlinkClick r:id="rId4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27" y="1865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1.5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250825" y="3681413"/>
            <a:ext cx="4608513" cy="611187"/>
            <a:chOff x="158" y="2319"/>
            <a:chExt cx="2903" cy="385"/>
          </a:xfrm>
        </p:grpSpPr>
        <p:pic>
          <p:nvPicPr>
            <p:cNvPr id="58406" name="Picture 14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319"/>
              <a:ext cx="2404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7" name="Text Box 15">
              <a:hlinkClick r:id="rId5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49" y="2341"/>
              <a:ext cx="2222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电流和电压的参考方向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408" name="Picture 16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2319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9" name="Text Box 17">
              <a:hlinkClick r:id="rId5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" y="2364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1.2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5148263" y="3681413"/>
            <a:ext cx="3817937" cy="611187"/>
            <a:chOff x="3243" y="2319"/>
            <a:chExt cx="2405" cy="385"/>
          </a:xfrm>
        </p:grpSpPr>
        <p:pic>
          <p:nvPicPr>
            <p:cNvPr id="58402" name="Picture 19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2" y="2319"/>
              <a:ext cx="190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3" name="Text Box 20">
              <a:hlinkClick r:id="rId6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9" y="2364"/>
              <a:ext cx="1723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电压源和电流源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404" name="Picture 21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3" y="2319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5" name="Text Box 22">
              <a:hlinkClick r:id="rId6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27" y="2364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1.6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3"/>
          <p:cNvGrpSpPr/>
          <p:nvPr/>
        </p:nvGrpSpPr>
        <p:grpSpPr bwMode="auto">
          <a:xfrm>
            <a:off x="250825" y="4473575"/>
            <a:ext cx="4608513" cy="611188"/>
            <a:chOff x="158" y="2818"/>
            <a:chExt cx="2903" cy="385"/>
          </a:xfrm>
        </p:grpSpPr>
        <p:pic>
          <p:nvPicPr>
            <p:cNvPr id="58398" name="Picture 24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818"/>
              <a:ext cx="2404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9" name="Text Box 25">
              <a:hlinkClick r:id="rId7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49" y="2840"/>
              <a:ext cx="2222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电功率和能量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400" name="Picture 26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2818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1" name="Text Box 27">
              <a:hlinkClick r:id="rId7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" y="2863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1.3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5148263" y="4473575"/>
            <a:ext cx="3817937" cy="611188"/>
            <a:chOff x="3243" y="2818"/>
            <a:chExt cx="2405" cy="385"/>
          </a:xfrm>
        </p:grpSpPr>
        <p:pic>
          <p:nvPicPr>
            <p:cNvPr id="58394" name="Picture 29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2" y="2818"/>
              <a:ext cx="190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5" name="Text Box 30">
              <a:hlinkClick r:id="rId8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9" y="2863"/>
              <a:ext cx="1723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受控电源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396" name="Picture 31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3" y="2818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7" name="Text Box 32">
              <a:hlinkClick r:id="rId8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27" y="2863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1.7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33"/>
          <p:cNvGrpSpPr/>
          <p:nvPr/>
        </p:nvGrpSpPr>
        <p:grpSpPr bwMode="auto">
          <a:xfrm>
            <a:off x="250825" y="5265738"/>
            <a:ext cx="4608513" cy="611187"/>
            <a:chOff x="158" y="3317"/>
            <a:chExt cx="2903" cy="385"/>
          </a:xfrm>
        </p:grpSpPr>
        <p:pic>
          <p:nvPicPr>
            <p:cNvPr id="58390" name="Picture 34" descr="GEL Rounded Rectangle aquamarine">
              <a:hlinkClick r:id="rId9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3317"/>
              <a:ext cx="2404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1" name="Text Box 35">
              <a:hlinkClick r:id="rId9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49" y="3339"/>
              <a:ext cx="2222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电路元件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392" name="Picture 36" descr="GEL Rounded Rectangle aquamarine">
              <a:hlinkClick r:id="rId9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" y="3317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93" name="Text Box 37">
              <a:hlinkClick r:id="rId9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" y="3362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1.4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38"/>
          <p:cNvGrpSpPr/>
          <p:nvPr/>
        </p:nvGrpSpPr>
        <p:grpSpPr bwMode="auto">
          <a:xfrm>
            <a:off x="5148263" y="5265738"/>
            <a:ext cx="3817937" cy="611187"/>
            <a:chOff x="3243" y="3317"/>
            <a:chExt cx="2405" cy="385"/>
          </a:xfrm>
        </p:grpSpPr>
        <p:pic>
          <p:nvPicPr>
            <p:cNvPr id="58386" name="Picture 39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2" y="3317"/>
              <a:ext cx="190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87" name="Text Box 40">
              <a:hlinkClick r:id="rId8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9" y="3362"/>
              <a:ext cx="1723" cy="30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CC0000"/>
                  </a:solidFill>
                  <a:latin typeface="Times New Roman" pitchFamily="18" charset="0"/>
                  <a:ea typeface="隶书" pitchFamily="49" charset="-122"/>
                </a:rPr>
                <a:t>基尔霍夫定律</a:t>
              </a:r>
              <a:endParaRPr lang="zh-CN" altLang="en-US" sz="26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pic>
          <p:nvPicPr>
            <p:cNvPr id="58388" name="Picture 41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43" y="3317"/>
              <a:ext cx="57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89" name="Text Box 42">
              <a:hlinkClick r:id="rId8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27" y="3362"/>
              <a:ext cx="415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1.8</a:t>
              </a:r>
              <a:endParaRPr lang="en-US" altLang="zh-CN" sz="26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7596188" y="6021388"/>
            <a:ext cx="1368425" cy="647700"/>
            <a:chOff x="2971" y="3113"/>
            <a:chExt cx="1043" cy="499"/>
          </a:xfrm>
        </p:grpSpPr>
        <p:sp>
          <p:nvSpPr>
            <p:cNvPr id="58384" name="Oval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Oval 45">
              <a:hlinkClick r:id="" action="ppaction://hlinkshowjump?jump=endshow" highlightClick="1"/>
            </p:cNvPr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CC0000"/>
                  </a:solidFill>
                  <a:ea typeface="隶书" pitchFamily="49" charset="-122"/>
                </a:rPr>
                <a:t>首 页</a:t>
              </a:r>
              <a:endParaRPr lang="zh-CN" altLang="en-US" sz="28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</p:grpSp>
      <p:grpSp>
        <p:nvGrpSpPr>
          <p:cNvPr id="11" name="Group 46"/>
          <p:cNvGrpSpPr/>
          <p:nvPr/>
        </p:nvGrpSpPr>
        <p:grpSpPr bwMode="auto">
          <a:xfrm>
            <a:off x="3059113" y="1701800"/>
            <a:ext cx="3024187" cy="1079500"/>
            <a:chOff x="1928" y="890"/>
            <a:chExt cx="1905" cy="680"/>
          </a:xfrm>
        </p:grpSpPr>
        <p:pic>
          <p:nvPicPr>
            <p:cNvPr id="58381" name="Picture 47" descr="GEL Oval MS-blue"/>
            <p:cNvPicPr preferRelativeResize="0"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82" name="Picture 48" descr="GEL Oval MS-yellow">
              <a:hlinkClick r:id="rId11" action="ppaction://hlinksldjump"/>
            </p:cNvPr>
            <p:cNvPicPr>
              <a:picLocks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83" name="Text Box 49" descr="斜纹布">
              <a:hlinkClick r:id="rId11" action="ppaction://hlinksldjump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1062"/>
              <a:ext cx="1238" cy="365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本章重点</a:t>
              </a:r>
              <a:endParaRPr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059113" y="1196975"/>
            <a:ext cx="5651500" cy="1439863"/>
          </a:xfrm>
          <a:prstGeom prst="rect">
            <a:avLst/>
          </a:prstGeom>
          <a:solidFill>
            <a:srgbClr val="CC6600">
              <a:alpha val="50195"/>
            </a:srgbClr>
          </a:solidFill>
          <a:ln w="12700" cap="rnd">
            <a:noFill/>
            <a:prstDash val="sysDot"/>
            <a:miter lim="800000"/>
          </a:ln>
        </p:spPr>
        <p:txBody>
          <a:bodyPr anchor="ctr"/>
          <a:lstStyle/>
          <a:p>
            <a:pPr marL="2476500" indent="-2476500" eaLnBrk="0" hangingPunct="0">
              <a:lnSpc>
                <a:spcPct val="12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其输出电流总能保持定值或一定的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2476500" indent="-2476500" eaLnBrk="0" hangingPunct="0">
              <a:lnSpc>
                <a:spcPct val="12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时间函数，其值与它的两端电压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800" b="1" i="1">
              <a:latin typeface="Times New Roman" pitchFamily="18" charset="0"/>
              <a:ea typeface="楷体_GB2312" pitchFamily="49" charset="-122"/>
            </a:endParaRPr>
          </a:p>
          <a:p>
            <a:pPr marL="2476500" indent="-2476500" eaLnBrk="0" hangingPunct="0">
              <a:lnSpc>
                <a:spcPct val="12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无关的元件叫理想电流源。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685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2625" y="3068638"/>
            <a:ext cx="2087563" cy="647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/>
          <a:lstStyle/>
          <a:p>
            <a:pPr eaLnBrk="0" hangingPunct="0">
              <a:spcBef>
                <a:spcPct val="50000"/>
              </a:spcBef>
              <a:buSzPct val="80000"/>
              <a:buFont typeface="Wingdings" charset="2"/>
              <a:buChar char="l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电路符号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685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620713"/>
            <a:ext cx="2881313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理想电流源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685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412875"/>
            <a:ext cx="1512887" cy="5476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charset="2"/>
              <a:buChar char="l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6854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2339975" y="162877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3408363" y="2636838"/>
            <a:ext cx="3252787" cy="1558925"/>
            <a:chOff x="2147" y="1661"/>
            <a:chExt cx="2049" cy="982"/>
          </a:xfrm>
        </p:grpSpPr>
        <p:sp>
          <p:nvSpPr>
            <p:cNvPr id="24596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3171" y="1078"/>
              <a:ext cx="0" cy="204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857" name="Oval 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17" y="1817"/>
              <a:ext cx="547" cy="5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598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008" y="2278"/>
              <a:ext cx="244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u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4578" name="Object 11"/>
            <p:cNvGraphicFramePr>
              <a:graphicFrameLocks noChangeAspect="1"/>
            </p:cNvGraphicFramePr>
            <p:nvPr/>
          </p:nvGraphicFramePr>
          <p:xfrm>
            <a:off x="2517" y="1661"/>
            <a:ext cx="237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7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17" y="1661"/>
                          <a:ext cx="237" cy="4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55" y="2115"/>
              <a:ext cx="272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600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4" y="2070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4601" name="AutoShape 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91" y="2069"/>
              <a:ext cx="317" cy="80"/>
            </a:xfrm>
            <a:prstGeom prst="leftArrow">
              <a:avLst>
                <a:gd name="adj1" fmla="val 50000"/>
                <a:gd name="adj2" fmla="val 99063"/>
              </a:avLst>
            </a:prstGeom>
            <a:solidFill>
              <a:srgbClr val="00FFFF"/>
            </a:solidFill>
            <a:ln w="9525" algn="ctr">
              <a:solidFill>
                <a:srgbClr val="00FF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107" y="1809"/>
              <a:ext cx="0" cy="54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585" name="Group 16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4594" name="Picture 17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5" name="Text Box 18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586" name="Group 19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4592" name="Picture 20" descr="789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3" name="Text Box 21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6870" name="Text Box 2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2625" y="4297363"/>
            <a:ext cx="5689600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charset="2"/>
              <a:buChar char="l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理想电流源的电压、电流关系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6871" name="Text Box 2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4903788"/>
            <a:ext cx="8135937" cy="1117600"/>
          </a:xfrm>
          <a:prstGeom prst="rect">
            <a:avLst/>
          </a:prstGeom>
          <a:solidFill>
            <a:srgbClr val="CC66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电流源的输出电流由电源本身决定，与外电路无关；与它两端电压方向、大小无关。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4589" name="Group 2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4590" name="Picture 2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1" name="Text Box 2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1" grpId="0" animBg="1" autoUpdateAnimBg="0"/>
      <p:bldP spid="206852" grpId="0"/>
      <p:bldP spid="206853" grpId="0" animBg="1"/>
      <p:bldP spid="206854" grpId="0" animBg="1"/>
      <p:bldP spid="206870" grpId="0" animBg="1" autoUpdateAnimBg="0"/>
      <p:bldP spid="20687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836613"/>
            <a:ext cx="6264275" cy="1117600"/>
          </a:xfrm>
          <a:prstGeom prst="rect">
            <a:avLst/>
          </a:prstGeom>
          <a:solidFill>
            <a:srgbClr val="00CC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电流源两端的电压由电源及外电路共同决定。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588125" y="404813"/>
            <a:ext cx="2206625" cy="2952750"/>
            <a:chOff x="4150" y="2024"/>
            <a:chExt cx="1390" cy="1860"/>
          </a:xfrm>
        </p:grpSpPr>
        <p:sp>
          <p:nvSpPr>
            <p:cNvPr id="25636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50" y="3126"/>
              <a:ext cx="1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7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4558" y="2230"/>
              <a:ext cx="0" cy="1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8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41" y="2437"/>
              <a:ext cx="1" cy="14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9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78" y="2024"/>
              <a:ext cx="298" cy="32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5640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41" y="3058"/>
              <a:ext cx="299" cy="32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5225" y="2218"/>
            <a:ext cx="19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1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25" y="2218"/>
                          <a:ext cx="197" cy="4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882" name="AutoShape 10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3995738" y="1700213"/>
            <a:ext cx="2447925" cy="863600"/>
          </a:xfrm>
          <a:prstGeom prst="wedgeRoundRectCallout">
            <a:avLst>
              <a:gd name="adj1" fmla="val 107069"/>
              <a:gd name="adj2" fmla="val -38236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直流电流源的伏安关系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5610" name="Group 11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5634" name="Picture 12" descr="789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35" name="Text Box 13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611" name="Group 14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5632" name="Picture 15" descr="789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33" name="Text Box 16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7889" name="Text Box 17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77050" y="2060575"/>
            <a:ext cx="433388" cy="519113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楷体_GB2312" pitchFamily="49" charset="-122"/>
              </a:rPr>
              <a:t>0</a:t>
            </a:r>
            <a:endParaRPr lang="en-US" altLang="zh-CN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7890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1989138"/>
            <a:ext cx="647700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solidFill>
                <a:srgbClr val="FFFFFF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971550" y="2760663"/>
            <a:ext cx="2433638" cy="1944687"/>
            <a:chOff x="612" y="1739"/>
            <a:chExt cx="1533" cy="1225"/>
          </a:xfrm>
        </p:grpSpPr>
        <p:sp>
          <p:nvSpPr>
            <p:cNvPr id="25623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65" y="1739"/>
              <a:ext cx="998" cy="1225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5624" name="Oval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84" y="214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5625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46" y="2193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R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5626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12" y="2238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5627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2510"/>
              <a:ext cx="273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32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25628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48" y="1830"/>
              <a:ext cx="272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1201" y="1785"/>
            <a:ext cx="23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1" y="1785"/>
                          <a:ext cx="238" cy="4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84" y="2329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0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018" y="214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066" y="1797"/>
              <a:ext cx="0" cy="317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902" name="AutoShape 30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827088" y="5208588"/>
            <a:ext cx="1584325" cy="525462"/>
          </a:xfrm>
          <a:prstGeom prst="wedgeRoundRectCallout">
            <a:avLst>
              <a:gd name="adj1" fmla="val 96792"/>
              <a:gd name="adj2" fmla="val -279306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外电路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7903" name="AutoShape 31"/>
          <p:cNvSpPr>
            <a14:cpLocks xmlns:a14="http://schemas.microsoft.com/office/drawing/2010/main" noChangeArrowheads="1"/>
          </p:cNvSpPr>
          <p:nvPr/>
        </p:nvSpPr>
        <p:spPr bwMode="auto">
          <a:xfrm rot="-1218513">
            <a:off x="3563938" y="3141663"/>
            <a:ext cx="812800" cy="146050"/>
          </a:xfrm>
          <a:prstGeom prst="rightArrow">
            <a:avLst>
              <a:gd name="adj1" fmla="val 50000"/>
              <a:gd name="adj2" fmla="val 139130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4" name="Object 2"/>
          <p:cNvGraphicFramePr>
            <a:graphicFrameLocks noChangeAspect="1"/>
          </p:cNvGraphicFramePr>
          <p:nvPr/>
        </p:nvGraphicFramePr>
        <p:xfrm>
          <a:off x="4787900" y="2636838"/>
          <a:ext cx="12620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2636838"/>
                        <a:ext cx="1262063" cy="569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5" name="AutoShape 33"/>
          <p:cNvSpPr>
            <a14:cpLocks xmlns:a14="http://schemas.microsoft.com/office/drawing/2010/main" noChangeArrowheads="1"/>
          </p:cNvSpPr>
          <p:nvPr/>
        </p:nvSpPr>
        <p:spPr bwMode="auto">
          <a:xfrm>
            <a:off x="3563938" y="3624263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6" name="Object 3"/>
          <p:cNvGraphicFramePr>
            <a:graphicFrameLocks noChangeAspect="1"/>
          </p:cNvGraphicFramePr>
          <p:nvPr/>
        </p:nvGraphicFramePr>
        <p:xfrm>
          <a:off x="4787900" y="3500438"/>
          <a:ext cx="2520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7900" y="3500438"/>
                        <a:ext cx="252095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7" name="AutoShape 35"/>
          <p:cNvSpPr>
            <a14:cpLocks xmlns:a14="http://schemas.microsoft.com/office/drawing/2010/main" noChangeArrowheads="1"/>
          </p:cNvSpPr>
          <p:nvPr/>
        </p:nvSpPr>
        <p:spPr bwMode="auto">
          <a:xfrm rot="1049089">
            <a:off x="3563938" y="4129088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8" name="Object 4"/>
          <p:cNvGraphicFramePr>
            <a:graphicFrameLocks noChangeAspect="1"/>
          </p:cNvGraphicFramePr>
          <p:nvPr/>
        </p:nvGraphicFramePr>
        <p:xfrm>
          <a:off x="4716463" y="4149725"/>
          <a:ext cx="3195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463" y="4149725"/>
                        <a:ext cx="3195637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24300" y="4941888"/>
            <a:ext cx="3529013" cy="519112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电流源不能开路！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5620" name="Group 3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5621" name="Picture 3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2" name="Text Box 4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20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0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2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2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 autoUpdateAnimBg="0"/>
      <p:bldP spid="207882" grpId="0" animBg="1"/>
      <p:bldP spid="207889" grpId="0"/>
      <p:bldP spid="207890" grpId="0"/>
      <p:bldP spid="207902" grpId="0" animBg="1"/>
      <p:bldP spid="207903" grpId="0" animBg="1"/>
      <p:bldP spid="207905" grpId="0" animBg="1"/>
      <p:bldP spid="207907" grpId="0" animBg="1"/>
      <p:bldP spid="20790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1412875"/>
            <a:ext cx="7777163" cy="936625"/>
          </a:xfrm>
          <a:prstGeom prst="rect">
            <a:avLst/>
          </a:prstGeom>
          <a:solidFill>
            <a:srgbClr val="3399FF"/>
          </a:solidFill>
          <a:ln w="12700">
            <a:noFill/>
            <a:miter lim="800000"/>
          </a:ln>
        </p:spPr>
        <p:txBody>
          <a:bodyPr/>
          <a:lstStyle/>
          <a:p>
            <a:pPr algn="just" eaLnBrk="0" hangingPunct="0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可由稳流电子设备产生，如晶体管的集电极电流与负载无关；光电池在一定光线照射下光电子被激发产生一定值的电流等。</a:t>
            </a:r>
            <a:endParaRPr kumimoji="1" lang="zh-CN" altLang="en-US" sz="20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6632" name="Group 3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6672" name="Picture 4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3" name="Text Box 5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6633" name="Group 6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6670" name="Picture 7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71" name="Text Box 8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8905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836613"/>
            <a:ext cx="4032250" cy="50482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marL="285750" indent="-285750" algn="just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实际电流源的产生：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8906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786063"/>
            <a:ext cx="3024188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charset="2"/>
              <a:buChar char="l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电流源的功率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6372225" y="2349500"/>
            <a:ext cx="1398588" cy="1973263"/>
            <a:chOff x="4014" y="1480"/>
            <a:chExt cx="881" cy="1243"/>
          </a:xfrm>
        </p:grpSpPr>
        <p:sp>
          <p:nvSpPr>
            <p:cNvPr id="26659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 rot="10800000">
              <a:off x="4195" y="1514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Oval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14" y="197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6661" name="Oval 14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827" y="265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2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4507" y="2369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3" name="Oval 16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827" y="1480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4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4507" y="1194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5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49" y="1933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6666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604" y="1480"/>
              <a:ext cx="289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6667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49" y="2251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4332" y="1616"/>
            <a:ext cx="22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5" name="公式" r:id="rId2" imgW="0" imgH="0" progId="Equation.3">
                    <p:embed/>
                  </p:oleObj>
                </mc:Choice>
                <mc:Fallback>
                  <p:oleObj name="公式" r:id="rId2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32" y="1616"/>
                          <a:ext cx="222" cy="3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8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14" y="2160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69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95" y="1616"/>
              <a:ext cx="0" cy="317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920" name="AutoShape 24"/>
          <p:cNvSpPr>
            <a14:cpLocks xmlns:a14="http://schemas.microsoft.com/office/drawing/2010/main" noChangeArrowheads="1"/>
          </p:cNvSpPr>
          <p:nvPr/>
        </p:nvSpPr>
        <p:spPr bwMode="auto">
          <a:xfrm>
            <a:off x="3779838" y="2997200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8921" name="Object 2"/>
          <p:cNvGraphicFramePr>
            <a:graphicFrameLocks noChangeAspect="1"/>
          </p:cNvGraphicFramePr>
          <p:nvPr/>
        </p:nvGraphicFramePr>
        <p:xfrm>
          <a:off x="4572000" y="2781300"/>
          <a:ext cx="1243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2781300"/>
                        <a:ext cx="1243013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2" name="Text Box 2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3500438"/>
            <a:ext cx="5545138" cy="51911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电压、电流的参考方向非关联；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　　　　　　　　　　　　　　　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8923" name="AutoShape 27"/>
          <p:cNvSpPr>
            <a14:cpLocks xmlns:a14="http://schemas.microsoft.com/office/drawing/2010/main" noChangeArrowheads="1"/>
          </p:cNvSpPr>
          <p:nvPr/>
        </p:nvSpPr>
        <p:spPr bwMode="auto">
          <a:xfrm>
            <a:off x="1979613" y="4292600"/>
            <a:ext cx="574675" cy="144463"/>
          </a:xfrm>
          <a:prstGeom prst="rightArrow">
            <a:avLst>
              <a:gd name="adj1" fmla="val 50000"/>
              <a:gd name="adj2" fmla="val 99450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4" name="Text Box 2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84438" y="4076700"/>
            <a:ext cx="3960812" cy="5191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发出功率，起电源作用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08925" name="Object 3"/>
          <p:cNvGraphicFramePr>
            <a:graphicFrameLocks noChangeAspect="1"/>
          </p:cNvGraphicFramePr>
          <p:nvPr/>
        </p:nvGraphicFramePr>
        <p:xfrm>
          <a:off x="611188" y="4076700"/>
          <a:ext cx="1239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4076700"/>
                        <a:ext cx="1239837" cy="574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6" name="Text Box 3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724400"/>
            <a:ext cx="5184775" cy="51911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电压、电流的参考方向关联；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　　　　　　　　　　　　　　　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5" name="Group 31"/>
          <p:cNvGrpSpPr/>
          <p:nvPr/>
        </p:nvGrpSpPr>
        <p:grpSpPr bwMode="auto">
          <a:xfrm>
            <a:off x="6372225" y="4437063"/>
            <a:ext cx="1398588" cy="1973262"/>
            <a:chOff x="4014" y="2795"/>
            <a:chExt cx="881" cy="1243"/>
          </a:xfrm>
        </p:grpSpPr>
        <p:sp>
          <p:nvSpPr>
            <p:cNvPr id="26648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 rot="10800000">
              <a:off x="4195" y="2829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9" name="Oval 3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14" y="311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6650" name="Oval 34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827" y="3970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1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4507" y="3684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2" name="Oval 36"/>
            <p:cNvSpPr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827" y="279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>
              <a:off x="4507" y="2509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4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49" y="3248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6655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604" y="2795"/>
              <a:ext cx="289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6656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49" y="3566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4332" y="2931"/>
            <a:ext cx="22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" name="公式" r:id="rId8" imgW="0" imgH="0" progId="Equation.3">
                    <p:embed/>
                  </p:oleObj>
                </mc:Choice>
                <mc:Fallback>
                  <p:oleObj name="公式" r:id="rId8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32" y="2931"/>
                          <a:ext cx="222" cy="3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14" y="3294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58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95" y="3566"/>
              <a:ext cx="0" cy="317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940" name="AutoShape 44"/>
          <p:cNvSpPr>
            <a14:cpLocks xmlns:a14="http://schemas.microsoft.com/office/drawing/2010/main" noChangeArrowheads="1"/>
          </p:cNvSpPr>
          <p:nvPr/>
        </p:nvSpPr>
        <p:spPr bwMode="auto">
          <a:xfrm>
            <a:off x="1908175" y="5661025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41" name="Text Box 4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55875" y="5445125"/>
            <a:ext cx="3529013" cy="5191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吸收功率，充当负载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08942" name="Object 4"/>
          <p:cNvGraphicFramePr>
            <a:graphicFrameLocks noChangeAspect="1"/>
          </p:cNvGraphicFramePr>
          <p:nvPr/>
        </p:nvGraphicFramePr>
        <p:xfrm>
          <a:off x="611188" y="5445125"/>
          <a:ext cx="1168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5445125"/>
                        <a:ext cx="1168400" cy="541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5" name="Group 4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664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7" name="Text Box 4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75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75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905" grpId="0"/>
      <p:bldP spid="208906" grpId="0" animBg="1" autoUpdateAnimBg="0"/>
      <p:bldP spid="208920" grpId="0" animBg="1"/>
      <p:bldP spid="208922" grpId="0" animBg="1" autoUpdateAnimBg="0"/>
      <p:bldP spid="208923" grpId="0" animBg="1"/>
      <p:bldP spid="208924" grpId="0" animBg="1"/>
      <p:bldP spid="208926" grpId="0" animBg="1" autoUpdateAnimBg="0"/>
      <p:bldP spid="208940" grpId="0" animBg="1"/>
      <p:bldP spid="2089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9388" y="692150"/>
            <a:ext cx="1079500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992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765175"/>
            <a:ext cx="4537075" cy="5191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计算图示电路各元件的功率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992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1557338"/>
            <a:ext cx="647700" cy="519112"/>
          </a:xfrm>
          <a:prstGeom prst="rect">
            <a:avLst/>
          </a:prstGeom>
          <a:solidFill>
            <a:srgbClr val="66CC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9925" name="Object 2"/>
          <p:cNvGraphicFramePr>
            <a:graphicFrameLocks noChangeAspect="1"/>
          </p:cNvGraphicFramePr>
          <p:nvPr/>
        </p:nvGraphicFramePr>
        <p:xfrm>
          <a:off x="1476375" y="2492375"/>
          <a:ext cx="2325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492375"/>
                        <a:ext cx="2325688" cy="460375"/>
                      </a:xfrm>
                      <a:prstGeom prst="rect">
                        <a:avLst/>
                      </a:prstGeom>
                      <a:solidFill>
                        <a:srgbClr val="9999C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3"/>
          <p:cNvGraphicFramePr>
            <a:graphicFrameLocks noChangeAspect="1"/>
          </p:cNvGraphicFramePr>
          <p:nvPr/>
        </p:nvGraphicFramePr>
        <p:xfrm>
          <a:off x="1116013" y="3429000"/>
          <a:ext cx="406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3429000"/>
                        <a:ext cx="4064000" cy="603250"/>
                      </a:xfrm>
                      <a:prstGeom prst="rect">
                        <a:avLst/>
                      </a:prstGeom>
                      <a:solidFill>
                        <a:srgbClr val="9999C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4"/>
          <p:cNvGraphicFramePr>
            <a:graphicFrameLocks noChangeAspect="1"/>
          </p:cNvGraphicFramePr>
          <p:nvPr/>
        </p:nvGraphicFramePr>
        <p:xfrm>
          <a:off x="1095375" y="4292600"/>
          <a:ext cx="47005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375" y="4292600"/>
                        <a:ext cx="4700588" cy="576263"/>
                      </a:xfrm>
                      <a:prstGeom prst="rect">
                        <a:avLst/>
                      </a:prstGeom>
                      <a:solidFill>
                        <a:srgbClr val="9999C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651500" y="3429000"/>
            <a:ext cx="935038" cy="519113"/>
          </a:xfrm>
          <a:prstGeom prst="rect">
            <a:avLst/>
          </a:prstGeom>
          <a:solidFill>
            <a:srgbClr val="FF66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发出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9930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40425" y="4365625"/>
            <a:ext cx="935038" cy="519113"/>
          </a:xfrm>
          <a:prstGeom prst="rect">
            <a:avLst/>
          </a:prstGeom>
          <a:solidFill>
            <a:srgbClr val="FF66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吸收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09931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5157788"/>
            <a:ext cx="4537075" cy="519112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满足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Wingdings" charset="2"/>
              </a:rPr>
              <a:t>：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Wingdings" charset="2"/>
              </a:rPr>
              <a:t>P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Wingdings" charset="2"/>
              </a:rPr>
              <a:t>（发）＝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Wingdings" charset="2"/>
              </a:rPr>
              <a:t>P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Wingdings" charset="2"/>
              </a:rPr>
              <a:t>（吸）</a:t>
            </a:r>
            <a:endParaRPr kumimoji="1"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7660" name="Group 12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7683" name="Picture 13" descr="789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4" name="Text Box 14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7661" name="Group 15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7681" name="Picture 16" descr="789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2" name="Text Box 17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5940425" y="1484313"/>
            <a:ext cx="2952750" cy="1873250"/>
            <a:chOff x="3560" y="845"/>
            <a:chExt cx="1860" cy="1180"/>
          </a:xfrm>
        </p:grpSpPr>
        <p:sp>
          <p:nvSpPr>
            <p:cNvPr id="27667" name="Oval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60" y="134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7668" name="Rectangle 20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741" y="845"/>
              <a:ext cx="1089" cy="1180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Oval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648" y="129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27670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22" y="1344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671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76" y="1027"/>
              <a:ext cx="54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7672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49" y="1480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3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86" y="845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8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674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10800000">
              <a:off x="4467" y="982"/>
              <a:ext cx="289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675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13" y="1571"/>
              <a:ext cx="196" cy="36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3200" i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676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2" y="1344"/>
              <a:ext cx="43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5V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7677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6" y="1660"/>
              <a:ext cx="273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3200" i="1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27678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41" y="1027"/>
              <a:ext cx="272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32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7679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78" y="936"/>
              <a:ext cx="317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830" y="935"/>
              <a:ext cx="0" cy="318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63" name="Group 3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7665" name="Picture 3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6" name="Text Box 3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7664" name="Text Box 3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84438" y="1484313"/>
            <a:ext cx="1871662" cy="779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209957" name="Object 5"/>
          <p:cNvGraphicFramePr>
            <a:graphicFrameLocks noChangeAspect="1"/>
          </p:cNvGraphicFramePr>
          <p:nvPr/>
        </p:nvGraphicFramePr>
        <p:xfrm>
          <a:off x="2771775" y="1628775"/>
          <a:ext cx="1295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1775" y="1628775"/>
                        <a:ext cx="12954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1000"/>
                                        <p:tgtEl>
                                          <p:spTgt spid="2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4" grpId="0" animBg="1"/>
      <p:bldP spid="209929" grpId="0" animBg="1"/>
      <p:bldP spid="209930" grpId="0" animBg="1"/>
      <p:bldP spid="2099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692150"/>
            <a:ext cx="8353425" cy="792163"/>
          </a:xfrm>
          <a:prstGeom prst="rect">
            <a:avLst/>
          </a:prstGeom>
          <a:noFill/>
          <a:ln w="12700">
            <a:noFill/>
            <a:miter lim="800000"/>
          </a:ln>
          <a:effectLst>
            <a:prstShdw prst="shdw17" dist="17961" dir="2700000">
              <a:srgbClr val="009900"/>
            </a:prstShdw>
          </a:effectLst>
        </p:spPr>
        <p:txBody>
          <a:bodyPr tIns="0" bIns="0" anchorCtr="1"/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1.7 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受控电源</a:t>
            </a:r>
            <a:r>
              <a:rPr kumimoji="1" lang="en-US" altLang="zh-CN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非独立源</a:t>
            </a:r>
            <a:r>
              <a:rPr kumimoji="1" lang="en-US" altLang="zh-CN" sz="4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3600" b="1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1811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3359150"/>
            <a:ext cx="2520950" cy="5746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</p:spPr>
        <p:txBody>
          <a:bodyPr anchor="ctr"/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charset="2"/>
              <a:buChar char="l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电路符号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71550" y="4005263"/>
            <a:ext cx="2735263" cy="1081087"/>
            <a:chOff x="1066" y="2741"/>
            <a:chExt cx="1008" cy="398"/>
          </a:xfrm>
        </p:grpSpPr>
        <p:sp>
          <p:nvSpPr>
            <p:cNvPr id="218117" name="AutoShape 5"/>
            <p:cNvSpPr>
              <a14:cpLocks xmlns:a14="http://schemas.microsoft.com/office/drawing/2010/main" noChangeArrowheads="1"/>
            </p:cNvSpPr>
            <p:nvPr/>
          </p:nvSpPr>
          <p:spPr bwMode="auto">
            <a:xfrm rot="5400000">
              <a:off x="1436" y="2788"/>
              <a:ext cx="267" cy="432"/>
            </a:xfrm>
            <a:prstGeom prst="diamond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47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114" y="3005"/>
              <a:ext cx="91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8" name="Oval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026" y="2981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Oval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66" y="2981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0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62" y="2741"/>
              <a:ext cx="247" cy="21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+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81951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31" y="2741"/>
              <a:ext cx="247" cy="21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–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</p:grpSp>
      <p:sp>
        <p:nvSpPr>
          <p:cNvPr id="218123" name="Text Box 11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5302250"/>
            <a:ext cx="2303463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9050">
            <a:noFill/>
            <a:miter lim="800000"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受控电压源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8124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557338"/>
            <a:ext cx="165576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定义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8125" name="AutoShap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2341563" y="1774825"/>
            <a:ext cx="719137" cy="141288"/>
          </a:xfrm>
          <a:prstGeom prst="rightArrow">
            <a:avLst>
              <a:gd name="adj1" fmla="val 50000"/>
              <a:gd name="adj2" fmla="val 127247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6" name="Text Box 14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932363" y="5229225"/>
            <a:ext cx="2376487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19050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受控电流源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4643438" y="4360863"/>
            <a:ext cx="2735262" cy="725487"/>
            <a:chOff x="2925" y="2747"/>
            <a:chExt cx="1723" cy="457"/>
          </a:xfrm>
        </p:grpSpPr>
        <p:sp>
          <p:nvSpPr>
            <p:cNvPr id="81940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007" y="2975"/>
              <a:ext cx="155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Oval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566" y="2934"/>
              <a:ext cx="82" cy="8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Oval 1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25" y="2934"/>
              <a:ext cx="82" cy="8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AutoShap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50" y="2931"/>
              <a:ext cx="363" cy="91"/>
            </a:xfrm>
            <a:prstGeom prst="rightArrow">
              <a:avLst>
                <a:gd name="adj1" fmla="val 50000"/>
                <a:gd name="adj2" fmla="val 99725"/>
              </a:avLst>
            </a:prstGeom>
            <a:solidFill>
              <a:srgbClr val="00CCFF"/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2" name="AutoShape 20"/>
            <p:cNvSpPr>
              <a14:cpLocks xmlns:a14="http://schemas.microsoft.com/office/drawing/2010/main" noChangeArrowheads="1"/>
            </p:cNvSpPr>
            <p:nvPr/>
          </p:nvSpPr>
          <p:spPr bwMode="auto">
            <a:xfrm rot="5400000">
              <a:off x="3558" y="2606"/>
              <a:ext cx="457" cy="739"/>
            </a:xfrm>
            <a:prstGeom prst="diamond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945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86" y="2750"/>
              <a:ext cx="0" cy="45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18134" name="Rectangle 22" descr="斜纹布"/>
          <p:cNvSpPr>
            <a14:cpLocks xmlns:a14="http://schemas.microsoft.com/office/drawing/2010/main" noChangeArrowheads="1"/>
          </p:cNvSpPr>
          <p:nvPr/>
        </p:nvSpPr>
        <p:spPr bwMode="auto">
          <a:xfrm>
            <a:off x="900113" y="1557338"/>
            <a:ext cx="7993062" cy="1630362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chemeClr val="bg2"/>
            </a:prst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ea typeface="楷体_GB2312" pitchFamily="49" charset="-122"/>
              </a:rPr>
              <a:t>                      </a:t>
            </a:r>
            <a:r>
              <a:rPr kumimoji="1" lang="zh-CN" altLang="en-US" sz="2800" b="1">
                <a:ea typeface="楷体_GB2312" pitchFamily="49" charset="-122"/>
              </a:rPr>
              <a:t>电压或电流的大小和方向不是给定的时间函数，而是受电路中某个地方的电压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ea typeface="楷体_GB2312" pitchFamily="49" charset="-122"/>
              </a:rPr>
              <a:t>或电流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ea typeface="楷体_GB2312" pitchFamily="49" charset="-122"/>
              </a:rPr>
              <a:t>控制的电源，称受控源。</a:t>
            </a:r>
            <a:endParaRPr kumimoji="1" lang="zh-CN" altLang="en-US" sz="2800" b="1">
              <a:ea typeface="楷体_GB2312" pitchFamily="49" charset="-122"/>
            </a:endParaRPr>
          </a:p>
        </p:txBody>
      </p:sp>
      <p:grpSp>
        <p:nvGrpSpPr>
          <p:cNvPr id="81931" name="Group 23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1938" name="Picture 24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9" name="Text Box 25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1932" name="Group 26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1936" name="Picture 27" descr="789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7" name="Text Box 28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1933" name="Group 29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81934" name="Picture 3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5" name="Text Box 31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90"/>
                                        <p:tgtEl>
                                          <p:spTgt spid="21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5" grpId="0" animBg="1" autoUpdateAnimBg="0"/>
      <p:bldP spid="218123" grpId="0" animBg="1" autoUpdateAnimBg="0"/>
      <p:bldP spid="218124" grpId="0"/>
      <p:bldP spid="218125" grpId="0" animBg="1"/>
      <p:bldP spid="218126" grpId="0" animBg="1"/>
      <p:bldP spid="2181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2924175"/>
            <a:ext cx="5616575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电流控制的电流源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CCCS )</a:t>
            </a:r>
            <a:endParaRPr kumimoji="1" lang="en-US" altLang="zh-CN" sz="28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9139" name="Text Box 3" descr="羊皮纸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40425" y="4652963"/>
            <a:ext cx="2871788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33CCCC"/>
                </a:solidFill>
                <a:latin typeface="Symbol" pitchFamily="18" charset="2"/>
                <a:sym typeface="Symbol" pitchFamily="18" charset="2"/>
              </a:rPr>
              <a:t> </a:t>
            </a:r>
            <a:r>
              <a:rPr kumimoji="1" lang="en-US" altLang="zh-CN" sz="2800" b="1">
                <a:solidFill>
                  <a:srgbClr val="33CCCC"/>
                </a:solidFill>
                <a:latin typeface="Symbol" pitchFamily="18" charset="2"/>
                <a:sym typeface="Symbol" pitchFamily="18" charset="2"/>
              </a:rPr>
              <a:t>: </a:t>
            </a:r>
            <a:r>
              <a:rPr kumimoji="1" lang="zh-CN" altLang="en-US" sz="2800" b="1">
                <a:solidFill>
                  <a:srgbClr val="33CC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电流放大倍数</a:t>
            </a:r>
            <a:endParaRPr kumimoji="1" lang="zh-CN" altLang="en-US" sz="2800" b="1">
              <a:solidFill>
                <a:srgbClr val="33CCCC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914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1196975"/>
            <a:ext cx="8569325" cy="163036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anchor="ctr">
            <a:spAutoFit/>
          </a:bodyPr>
          <a:lstStyle/>
          <a:p>
            <a:pPr marL="1143000" indent="-1143000" algn="just" eaLnBrk="0" hangingPunct="0">
              <a:lnSpc>
                <a:spcPct val="120000"/>
              </a:lnSpc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根据控制量和被控制量是电压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或电流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，受控源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1143000" indent="-1143000" algn="just" eaLnBrk="0" hangingPunct="0">
              <a:lnSpc>
                <a:spcPct val="12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可分四种类型：当被控制量是电压时，用受控电压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1143000" indent="-1143000" algn="just" eaLnBrk="0" hangingPunct="0">
              <a:lnSpc>
                <a:spcPct val="12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源表示；当被控制量是电流时，用受控电流源表示。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914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765175"/>
            <a:ext cx="2016125" cy="57943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charset="2"/>
              <a:buNone/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分类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9142" name="AutoShape 6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4500563" y="3644900"/>
            <a:ext cx="1800225" cy="503238"/>
          </a:xfrm>
          <a:prstGeom prst="wedgeRoundRectCallout">
            <a:avLst>
              <a:gd name="adj1" fmla="val -84125"/>
              <a:gd name="adj2" fmla="val 167352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四端元件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6516688" y="3933825"/>
          <a:ext cx="15843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6688" y="3933825"/>
                        <a:ext cx="1584325" cy="684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4" name="AutoShape 8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3635375" y="5805488"/>
            <a:ext cx="3168650" cy="503237"/>
          </a:xfrm>
          <a:prstGeom prst="wedgeRoundRectCallout">
            <a:avLst>
              <a:gd name="adj1" fmla="val -53306"/>
              <a:gd name="adj2" fmla="val -199213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输出：受控部分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9145" name="AutoShape 9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179388" y="5805488"/>
            <a:ext cx="3097212" cy="503237"/>
          </a:xfrm>
          <a:prstGeom prst="wedgeRoundRectCallout">
            <a:avLst>
              <a:gd name="adj1" fmla="val -898"/>
              <a:gd name="adj2" fmla="val -222556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输入：控制部分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8682" name="Group 1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8710" name="Picture 11" descr="789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11" name="Text Box 1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683" name="Group 1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8708" name="Picture 14" descr="7890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09" name="Text Box 1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539750" y="3357563"/>
            <a:ext cx="4017963" cy="2016125"/>
            <a:chOff x="340" y="2115"/>
            <a:chExt cx="2531" cy="1270"/>
          </a:xfrm>
        </p:grpSpPr>
        <p:sp>
          <p:nvSpPr>
            <p:cNvPr id="28688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10" y="3385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10" y="2523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5" y="2976"/>
              <a:ext cx="50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Symbol" pitchFamily="18" charset="2"/>
                  <a:sym typeface="Symbol" pitchFamily="18" charset="2"/>
                </a:rPr>
                <a:t>b</a:t>
              </a:r>
              <a:r>
                <a:rPr kumimoji="1" lang="en-US" altLang="zh-CN" sz="2800">
                  <a:latin typeface="Symbol" pitchFamily="18" charset="2"/>
                  <a:sym typeface="Symbol" pitchFamily="18" charset="2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91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6" y="2478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92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2" y="2977"/>
              <a:ext cx="345" cy="32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93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81" y="2750"/>
              <a:ext cx="4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94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837" y="2433"/>
              <a:ext cx="400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5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45" y="2160"/>
              <a:ext cx="43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96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30" y="2520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7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39" y="2433"/>
              <a:ext cx="36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8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202" y="2520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9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612" y="3385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0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67" y="2977"/>
              <a:ext cx="21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701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0" y="2750"/>
              <a:ext cx="490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702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0" y="2115"/>
              <a:ext cx="52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703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10" y="2523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4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5" y="2466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8705" name="Rectangle 3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156" y="275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10" y="2972"/>
              <a:ext cx="0" cy="367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72" name="AutoShape 3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84" y="2613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8685" name="Group 37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8686" name="Picture 3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7" name="Text Box 39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30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/>
      <p:bldP spid="219140" grpId="0" autoUpdateAnimBg="0"/>
      <p:bldP spid="219141" grpId="0"/>
      <p:bldP spid="219142" grpId="0" animBg="1"/>
      <p:bldP spid="219144" grpId="0" animBg="1"/>
      <p:bldP spid="2191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292725" y="1989138"/>
            <a:ext cx="2663825" cy="519112"/>
          </a:xfrm>
          <a:prstGeom prst="rect">
            <a:avLst/>
          </a:prstGeom>
          <a:solidFill>
            <a:srgbClr val="33CC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转移电导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016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765175"/>
            <a:ext cx="511175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电压控制的电流源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VCCS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5445125" y="1155700"/>
          <a:ext cx="16478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5125" y="1155700"/>
                        <a:ext cx="1647825" cy="727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3357563"/>
            <a:ext cx="5400675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algn="ctr" eaLnBrk="0" hangingPunct="0"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电压控制的电压源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VCVS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)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5651500" y="4149725"/>
          <a:ext cx="17287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0" y="4149725"/>
                        <a:ext cx="1728788" cy="655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148263" y="4941888"/>
            <a:ext cx="3024187" cy="519112"/>
          </a:xfrm>
          <a:prstGeom prst="rect">
            <a:avLst/>
          </a:prstGeom>
          <a:solidFill>
            <a:srgbClr val="33CCCC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2800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电压放大倍数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11188" y="1052513"/>
            <a:ext cx="4017962" cy="2016125"/>
            <a:chOff x="385" y="663"/>
            <a:chExt cx="2531" cy="1270"/>
          </a:xfrm>
        </p:grpSpPr>
        <p:sp>
          <p:nvSpPr>
            <p:cNvPr id="29737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071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8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933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9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071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0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02" y="1381"/>
              <a:ext cx="50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  <a:sym typeface="Symbol" pitchFamily="18" charset="2"/>
                </a:rPr>
                <a:t>gu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41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1" y="1026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42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17" y="1525"/>
              <a:ext cx="345" cy="32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43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6" y="1298"/>
              <a:ext cx="4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44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882" y="981"/>
              <a:ext cx="4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0" y="708"/>
              <a:ext cx="43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46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75" y="1068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7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84" y="981"/>
              <a:ext cx="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8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247" y="1068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9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657" y="1933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0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12" y="1525"/>
              <a:ext cx="21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51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5" y="1298"/>
              <a:ext cx="490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52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5" y="663"/>
              <a:ext cx="52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53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706"/>
              <a:ext cx="0" cy="22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186" name="AutoShap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28" y="1253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55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0" y="1014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29756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01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5" name="Group 29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9735" name="Picture 30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36" name="Text Box 31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9706" name="Group 32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9733" name="Picture 33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34" name="Text Box 34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539750" y="3860800"/>
            <a:ext cx="4017963" cy="2016125"/>
            <a:chOff x="340" y="2432"/>
            <a:chExt cx="2531" cy="1270"/>
          </a:xfrm>
        </p:grpSpPr>
        <p:sp>
          <p:nvSpPr>
            <p:cNvPr id="29711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0" y="2432"/>
              <a:ext cx="52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9712" name="Group 37"/>
            <p:cNvGrpSpPr/>
            <p:nvPr/>
          </p:nvGrpSpPr>
          <p:grpSpPr bwMode="auto">
            <a:xfrm>
              <a:off x="340" y="2477"/>
              <a:ext cx="2531" cy="1225"/>
              <a:chOff x="340" y="2477"/>
              <a:chExt cx="2531" cy="1225"/>
            </a:xfrm>
          </p:grpSpPr>
          <p:sp>
            <p:nvSpPr>
              <p:cNvPr id="29713" name="Text Box 3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837" y="3041"/>
                <a:ext cx="639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Symbol" pitchFamily="18" charset="2"/>
                    <a:sym typeface="Symbol" pitchFamily="18" charset="2"/>
                  </a:rPr>
                  <a:t></a:t>
                </a: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14" name="Line 3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610" y="3702"/>
                <a:ext cx="101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4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610" y="2840"/>
                <a:ext cx="101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Text Box 4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426" y="2795"/>
                <a:ext cx="29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17" name="Text Box 4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81" y="3294"/>
                <a:ext cx="345" cy="32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18" name="Text Box 4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81" y="3067"/>
                <a:ext cx="49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2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19" name="Line 4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1837" y="2750"/>
                <a:ext cx="4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Text Box 4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245" y="2477"/>
                <a:ext cx="435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2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21" name="Line 4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630" y="2837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2" name="Line 4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839" y="2750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4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1202" y="2837"/>
                <a:ext cx="9" cy="86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4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 flipV="1">
                <a:off x="612" y="3702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Text Box 5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67" y="3294"/>
                <a:ext cx="218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26" name="Text Box 5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40" y="3067"/>
                <a:ext cx="490" cy="32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9727" name="Line 5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610" y="2840"/>
                <a:ext cx="0" cy="86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0213" name="AutoShape 5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 rot="5400000">
                <a:off x="1396" y="3009"/>
                <a:ext cx="453" cy="454"/>
              </a:xfrm>
              <a:prstGeom prst="flowChartSor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729" name="Text Box 5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75" y="2783"/>
                <a:ext cx="29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29730" name="Rectangle 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6" y="3067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1" name="Text Box 5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610" y="2795"/>
                <a:ext cx="29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29732" name="Text Box 5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655" y="3294"/>
                <a:ext cx="218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</p:grpSp>
      <p:grpSp>
        <p:nvGrpSpPr>
          <p:cNvPr id="29708" name="Group 5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29709" name="Picture 5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0" name="Text Box 6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nimBg="1"/>
      <p:bldP spid="220163" grpId="0"/>
      <p:bldP spid="220165" grpId="0"/>
      <p:bldP spid="2201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692150"/>
            <a:ext cx="568960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42900" indent="-342900" eaLnBrk="0" hangingPunct="0">
              <a:buFontTx/>
              <a:buAutoNum type="circleNumDbPlain" startAt="4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电流控制的电压源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CCVS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5795963" y="1125538"/>
          <a:ext cx="14398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963" y="1125538"/>
                        <a:ext cx="1439862" cy="668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435600" y="1989138"/>
            <a:ext cx="2447925" cy="519112"/>
          </a:xfrm>
          <a:prstGeom prst="rect">
            <a:avLst/>
          </a:prstGeom>
          <a:solidFill>
            <a:srgbClr val="66FFFF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转移电阻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21189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3284538"/>
            <a:ext cx="623887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39750" y="3429000"/>
            <a:ext cx="3384550" cy="2303463"/>
            <a:chOff x="340" y="2296"/>
            <a:chExt cx="2314" cy="1497"/>
          </a:xfrm>
        </p:grpSpPr>
        <p:grpSp>
          <p:nvGrpSpPr>
            <p:cNvPr id="30779" name="Group 7"/>
            <p:cNvGrpSpPr/>
            <p:nvPr/>
          </p:nvGrpSpPr>
          <p:grpSpPr bwMode="auto">
            <a:xfrm>
              <a:off x="340" y="2296"/>
              <a:ext cx="2314" cy="1497"/>
              <a:chOff x="385" y="2713"/>
              <a:chExt cx="1761" cy="1080"/>
            </a:xfrm>
          </p:grpSpPr>
          <p:grpSp>
            <p:nvGrpSpPr>
              <p:cNvPr id="30780" name="Group 8"/>
              <p:cNvGrpSpPr/>
              <p:nvPr/>
            </p:nvGrpSpPr>
            <p:grpSpPr bwMode="auto">
              <a:xfrm>
                <a:off x="1153" y="3025"/>
                <a:ext cx="264" cy="240"/>
                <a:chOff x="1344" y="1968"/>
                <a:chExt cx="1344" cy="1344"/>
              </a:xfrm>
            </p:grpSpPr>
            <p:sp>
              <p:nvSpPr>
                <p:cNvPr id="221193" name="Oval 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391" y="1967"/>
                  <a:ext cx="1295" cy="134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802" name="Line 1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1920" y="2271"/>
                  <a:ext cx="0" cy="762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03" name="Line 1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1920" y="2738"/>
                  <a:ext cx="480" cy="47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04" name="Line 1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1920" y="2064"/>
                  <a:ext cx="480" cy="48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05" name="Line 13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H="1">
                  <a:off x="1344" y="2640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781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510" y="3145"/>
                <a:ext cx="65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2" name="Rectangle 1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77" y="3079"/>
                <a:ext cx="332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3" name="Line 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360" y="3248"/>
                <a:ext cx="0" cy="5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4" name="Line 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1360" y="2785"/>
                <a:ext cx="0" cy="257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5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360" y="2785"/>
                <a:ext cx="65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6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10" y="3793"/>
                <a:ext cx="15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7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510" y="3145"/>
                <a:ext cx="0" cy="64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8" name="Rectangle 2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541" y="2713"/>
                <a:ext cx="332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0789" name="Group 22"/>
              <p:cNvGrpSpPr/>
              <p:nvPr/>
            </p:nvGrpSpPr>
            <p:grpSpPr bwMode="auto">
              <a:xfrm>
                <a:off x="1885" y="3265"/>
                <a:ext cx="261" cy="192"/>
                <a:chOff x="2112" y="3130"/>
                <a:chExt cx="432" cy="278"/>
              </a:xfrm>
            </p:grpSpPr>
            <p:sp>
              <p:nvSpPr>
                <p:cNvPr id="30797" name="Line 23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112" y="3130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98" name="Line 24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208" y="321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99" name="Line 2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112" y="3322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00" name="Line 2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208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790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017" y="2785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1" name="Line 2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2017" y="3457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0792" name="Group 29"/>
              <p:cNvGrpSpPr/>
              <p:nvPr/>
            </p:nvGrpSpPr>
            <p:grpSpPr bwMode="auto">
              <a:xfrm>
                <a:off x="385" y="3361"/>
                <a:ext cx="272" cy="272"/>
                <a:chOff x="1732" y="3033"/>
                <a:chExt cx="620" cy="605"/>
              </a:xfrm>
            </p:grpSpPr>
            <p:sp>
              <p:nvSpPr>
                <p:cNvPr id="221214" name="Oval 3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1732" y="3035"/>
                  <a:ext cx="604" cy="6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796" name="Freeform 31"/>
                <p:cNvSpPr/>
                <p:nvPr/>
              </p:nvSpPr>
              <p:spPr bwMode="auto">
                <a:xfrm>
                  <a:off x="1752" y="3240"/>
                  <a:ext cx="600" cy="240"/>
                </a:xfrm>
                <a:custGeom>
                  <a:avLst/>
                  <a:gdLst>
                    <a:gd name="T0" fmla="*/ 0 w 600"/>
                    <a:gd name="T1" fmla="*/ 228 h 240"/>
                    <a:gd name="T2" fmla="*/ 84 w 600"/>
                    <a:gd name="T3" fmla="*/ 84 h 240"/>
                    <a:gd name="T4" fmla="*/ 168 w 600"/>
                    <a:gd name="T5" fmla="*/ 0 h 240"/>
                    <a:gd name="T6" fmla="*/ 216 w 600"/>
                    <a:gd name="T7" fmla="*/ 12 h 240"/>
                    <a:gd name="T8" fmla="*/ 324 w 600"/>
                    <a:gd name="T9" fmla="*/ 156 h 240"/>
                    <a:gd name="T10" fmla="*/ 468 w 600"/>
                    <a:gd name="T11" fmla="*/ 240 h 240"/>
                    <a:gd name="T12" fmla="*/ 600 w 600"/>
                    <a:gd name="T13" fmla="*/ 96 h 2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0"/>
                    <a:gd name="T22" fmla="*/ 0 h 240"/>
                    <a:gd name="T23" fmla="*/ 600 w 600"/>
                    <a:gd name="T24" fmla="*/ 240 h 24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0" h="240">
                      <a:moveTo>
                        <a:pt x="0" y="228"/>
                      </a:moveTo>
                      <a:cubicBezTo>
                        <a:pt x="16" y="163"/>
                        <a:pt x="26" y="122"/>
                        <a:pt x="84" y="84"/>
                      </a:cubicBezTo>
                      <a:cubicBezTo>
                        <a:pt x="139" y="1"/>
                        <a:pt x="105" y="21"/>
                        <a:pt x="168" y="0"/>
                      </a:cubicBezTo>
                      <a:cubicBezTo>
                        <a:pt x="184" y="4"/>
                        <a:pt x="204" y="1"/>
                        <a:pt x="216" y="12"/>
                      </a:cubicBezTo>
                      <a:cubicBezTo>
                        <a:pt x="257" y="48"/>
                        <a:pt x="282" y="119"/>
                        <a:pt x="324" y="156"/>
                      </a:cubicBezTo>
                      <a:cubicBezTo>
                        <a:pt x="365" y="192"/>
                        <a:pt x="416" y="223"/>
                        <a:pt x="468" y="240"/>
                      </a:cubicBezTo>
                      <a:cubicBezTo>
                        <a:pt x="560" y="222"/>
                        <a:pt x="600" y="194"/>
                        <a:pt x="600" y="96"/>
                      </a:cubicBezTo>
                    </a:path>
                  </a:pathLst>
                </a:custGeom>
                <a:solidFill>
                  <a:schemeClr val="accent1"/>
                </a:solidFill>
                <a:ln w="38100" cap="flat" cmpd="sng">
                  <a:solidFill>
                    <a:srgbClr val="FF9900"/>
                  </a:solidFill>
                  <a:prstDash val="solid"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793" name="Line 3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677" y="3324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4" name="Line 3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1541" y="2953"/>
                <a:ext cx="332" cy="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0724" name="Object 34"/>
            <p:cNvGraphicFramePr>
              <a:graphicFrameLocks noChangeAspect="1"/>
            </p:cNvGraphicFramePr>
            <p:nvPr/>
          </p:nvGraphicFramePr>
          <p:xfrm>
            <a:off x="839" y="3148"/>
            <a:ext cx="23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4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3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9" y="3148"/>
                          <a:ext cx="230" cy="39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35"/>
            <p:cNvGraphicFramePr>
              <a:graphicFrameLocks noChangeAspect="1"/>
            </p:cNvGraphicFramePr>
            <p:nvPr/>
          </p:nvGraphicFramePr>
          <p:xfrm>
            <a:off x="1983" y="2693"/>
            <a:ext cx="209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5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83" y="2693"/>
                          <a:ext cx="209" cy="39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220" name="Object 36"/>
          <p:cNvGraphicFramePr>
            <a:graphicFrameLocks noChangeAspect="1"/>
          </p:cNvGraphicFramePr>
          <p:nvPr/>
        </p:nvGraphicFramePr>
        <p:xfrm>
          <a:off x="5580063" y="2997200"/>
          <a:ext cx="13858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3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063" y="2997200"/>
                        <a:ext cx="1385887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21" name="AutoShape 37"/>
          <p:cNvSpPr>
            <a14:cpLocks xmlns:a14="http://schemas.microsoft.com/office/drawing/2010/main" noChangeArrowheads="1"/>
          </p:cNvSpPr>
          <p:nvPr/>
        </p:nvSpPr>
        <p:spPr bwMode="auto">
          <a:xfrm rot="-1118616">
            <a:off x="4356100" y="3573463"/>
            <a:ext cx="792163" cy="71437"/>
          </a:xfrm>
          <a:prstGeom prst="rightArrow">
            <a:avLst>
              <a:gd name="adj1" fmla="val 50000"/>
              <a:gd name="adj2" fmla="val 277224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2" name="AutoShape 38"/>
          <p:cNvSpPr>
            <a14:cpLocks xmlns:a14="http://schemas.microsoft.com/office/drawing/2010/main" noChangeArrowheads="1"/>
          </p:cNvSpPr>
          <p:nvPr/>
        </p:nvSpPr>
        <p:spPr bwMode="auto">
          <a:xfrm>
            <a:off x="4427538" y="4581525"/>
            <a:ext cx="792162" cy="71438"/>
          </a:xfrm>
          <a:prstGeom prst="rightArrow">
            <a:avLst>
              <a:gd name="adj1" fmla="val 50000"/>
              <a:gd name="adj2" fmla="val 277220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3" name="AutoShape 39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4067175" y="5805488"/>
            <a:ext cx="2016125" cy="504825"/>
          </a:xfrm>
          <a:prstGeom prst="wedgeRectCallout">
            <a:avLst>
              <a:gd name="adj1" fmla="val 52676"/>
              <a:gd name="adj2" fmla="val -221699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电路模型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7" name="Group 40"/>
          <p:cNvGrpSpPr/>
          <p:nvPr/>
        </p:nvGrpSpPr>
        <p:grpSpPr bwMode="auto">
          <a:xfrm>
            <a:off x="5508625" y="3573463"/>
            <a:ext cx="2744788" cy="1944687"/>
            <a:chOff x="3470" y="2251"/>
            <a:chExt cx="1729" cy="1225"/>
          </a:xfrm>
        </p:grpSpPr>
        <p:sp>
          <p:nvSpPr>
            <p:cNvPr id="30765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2614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766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99" y="3476"/>
              <a:ext cx="69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7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99" y="2614"/>
              <a:ext cx="64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8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94" y="2886"/>
              <a:ext cx="50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  <a:sym typeface="Symbol" pitchFamily="18" charset="2"/>
                </a:rPr>
                <a:t>i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b</a:t>
              </a:r>
              <a:endParaRPr kumimoji="1" lang="en-US" altLang="zh-CN" sz="28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69" name="Line 4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4558" y="2660"/>
              <a:ext cx="400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0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58" y="2251"/>
              <a:ext cx="43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c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71" name="Line 4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19" y="2611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2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06" y="2660"/>
              <a:ext cx="36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Line 49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4091" y="2611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4" name="Line 50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3501" y="3476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70" y="2251"/>
              <a:ext cx="52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b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76" name="Line 5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249"/>
              <a:ext cx="0" cy="22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237" name="AutoShape 5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72" y="2796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78" name="Rectangle 5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45" y="28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4" name="Group 55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763" name="Picture 56" descr="7890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64" name="Text Box 57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35" name="Group 58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0761" name="Picture 59" descr="7890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62" name="Text Box 60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" name="Group 61"/>
          <p:cNvGrpSpPr/>
          <p:nvPr/>
        </p:nvGrpSpPr>
        <p:grpSpPr bwMode="auto">
          <a:xfrm>
            <a:off x="611188" y="981075"/>
            <a:ext cx="4017962" cy="2016125"/>
            <a:chOff x="385" y="618"/>
            <a:chExt cx="2531" cy="1270"/>
          </a:xfrm>
        </p:grpSpPr>
        <p:sp>
          <p:nvSpPr>
            <p:cNvPr id="30740" name="Text Box 6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82" y="1227"/>
              <a:ext cx="639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  <a:sym typeface="Symbol" pitchFamily="18" charset="2"/>
                </a:rPr>
                <a:t>ri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41" name="Line 6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888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Line 6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026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Text Box 6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1" y="981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44" name="Text Box 6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6" y="1480"/>
              <a:ext cx="345" cy="32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45" name="Text Box 6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26" y="1253"/>
              <a:ext cx="4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46" name="Line 6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882" y="936"/>
              <a:ext cx="400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Text Box 6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0" y="663"/>
              <a:ext cx="43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48" name="Line 7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75" y="1023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Line 7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84" y="936"/>
              <a:ext cx="363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Line 7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247" y="1023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Line 73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657" y="1888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Text Box 7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12" y="1480"/>
              <a:ext cx="21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53" name="Text Box 7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5" y="1298"/>
              <a:ext cx="490" cy="3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54" name="Text Box 7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5" y="618"/>
              <a:ext cx="52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0755" name="Line 7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026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1262" name="AutoShape 78"/>
            <p:cNvSpPr>
              <a14:cpLocks xmlns:a14="http://schemas.microsoft.com/office/drawing/2010/main" noChangeArrowheads="1"/>
            </p:cNvSpPr>
            <p:nvPr/>
          </p:nvSpPr>
          <p:spPr bwMode="auto">
            <a:xfrm rot="5400000">
              <a:off x="1441" y="1207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57" name="Text Box 7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0" y="969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0758" name="Rectangle 8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01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Text Box 8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01" y="981"/>
              <a:ext cx="29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0760" name="Text Box 8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46" y="1480"/>
              <a:ext cx="21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0737" name="Group 83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0738" name="Picture 8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9" name="Text Box 85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88" grpId="0" animBg="1"/>
      <p:bldP spid="221189" grpId="0"/>
      <p:bldP spid="221221" grpId="0" animBg="1"/>
      <p:bldP spid="221222" grpId="0" animBg="1"/>
      <p:bldP spid="2212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052513"/>
            <a:ext cx="5545137" cy="57943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受控源与独立源的比较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2221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844675"/>
            <a:ext cx="7920037" cy="16303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81000" indent="-381000" algn="just"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独立源电压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或电流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由电源本身决定，与电路中其它电压、电流无关，而受控源电压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或电流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由控制量决定。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2221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500438"/>
            <a:ext cx="7920037" cy="21431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marL="381000" indent="-381000" algn="just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独立源在电路中起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“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激励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”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作用，在电路中产生电压、电流，而受控源是反映电路中某处的电压或电流对另一处的</a:t>
            </a:r>
            <a:r>
              <a:rPr kumimoji="1" lang="zh-CN" altLang="en-US" sz="2800" b="1">
                <a:ea typeface="楷体_GB2312" pitchFamily="49" charset="-122"/>
                <a:sym typeface="Symbol" pitchFamily="18" charset="2"/>
              </a:rPr>
              <a:t>电压或电流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的控制关系，在电路中不能作为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“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激励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”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82949" name="Group 5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956" name="Picture 6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57" name="Text Box 7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950" name="Group 8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2954" name="Picture 9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55" name="Text Box 10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951" name="Group 11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82952" name="Picture 1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53" name="Text Box 13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nimBg="1"/>
      <p:bldP spid="222211" grpId="0" animBg="1"/>
      <p:bldP spid="2222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765175"/>
            <a:ext cx="647700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例</a:t>
            </a:r>
            <a:endParaRPr kumimoji="1" lang="zh-CN" altLang="en-US" sz="3200" b="1">
              <a:solidFill>
                <a:srgbClr val="FFFFFF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323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1557338"/>
            <a:ext cx="2376488" cy="519112"/>
          </a:xfrm>
          <a:prstGeom prst="rect">
            <a:avLst/>
          </a:prstGeom>
          <a:solidFill>
            <a:srgbClr val="66CCFF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求：电压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endParaRPr kumimoji="1" lang="en-US" altLang="zh-CN" sz="2800" b="1" baseline="-25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2323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2420938"/>
            <a:ext cx="647700" cy="519112"/>
          </a:xfrm>
          <a:prstGeom prst="rect">
            <a:avLst/>
          </a:prstGeom>
          <a:solidFill>
            <a:srgbClr val="990033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solidFill>
                <a:srgbClr val="FFFFFF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1403350" y="2924175"/>
          <a:ext cx="19494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924175"/>
                        <a:ext cx="1949450" cy="739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258888" y="3933825"/>
          <a:ext cx="2959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933825"/>
                        <a:ext cx="2959100" cy="898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4787900" y="1773238"/>
            <a:ext cx="3954463" cy="2159000"/>
            <a:chOff x="2517" y="436"/>
            <a:chExt cx="2491" cy="1360"/>
          </a:xfrm>
        </p:grpSpPr>
        <p:grpSp>
          <p:nvGrpSpPr>
            <p:cNvPr id="31761" name="Group 8"/>
            <p:cNvGrpSpPr/>
            <p:nvPr/>
          </p:nvGrpSpPr>
          <p:grpSpPr bwMode="auto">
            <a:xfrm>
              <a:off x="3198" y="436"/>
              <a:ext cx="1810" cy="1360"/>
              <a:chOff x="3152" y="845"/>
              <a:chExt cx="1810" cy="1360"/>
            </a:xfrm>
          </p:grpSpPr>
          <p:sp>
            <p:nvSpPr>
              <p:cNvPr id="31763" name="Text Box 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833" y="845"/>
                <a:ext cx="678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5</a:t>
                </a: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64" name="Text Box 1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513" y="1298"/>
                <a:ext cx="293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65" name="Text Box 1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513" y="1842"/>
                <a:ext cx="348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66" name="Text Box 1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68" y="1570"/>
                <a:ext cx="494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2</a:t>
                </a:r>
                <a:endPara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67" name="Line 1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152" y="1344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8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96" y="1344"/>
                <a:ext cx="0" cy="86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9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 flipV="1">
                <a:off x="3152" y="2205"/>
                <a:ext cx="167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0" name="Text Box 1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152" y="1842"/>
                <a:ext cx="219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71" name="Text Box 1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288" y="1616"/>
                <a:ext cx="53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223250" name="AutoShape 1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69" y="1162"/>
                <a:ext cx="453" cy="363"/>
              </a:xfrm>
              <a:prstGeom prst="flowChartSor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773" name="Text Box 1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152" y="1298"/>
                <a:ext cx="292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74" name="Text Box 2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6" y="1026"/>
                <a:ext cx="292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solidFill>
                    <a:srgbClr val="FFFF00"/>
                  </a:solidFill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75" name="Text Box 2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422" y="1026"/>
                <a:ext cx="293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/>
                <a:r>
                  <a:rPr kumimoji="1" lang="en-US" altLang="zh-CN" sz="2800">
                    <a:latin typeface="宋体" charset="-122"/>
                    <a:sym typeface="Symbol" pitchFamily="18" charset="2"/>
                  </a:rPr>
                  <a:t>-</a:t>
                </a:r>
                <a:endParaRPr kumimoji="1" lang="en-US" altLang="zh-CN" sz="2800">
                  <a:solidFill>
                    <a:srgbClr val="FFFF00"/>
                  </a:solidFill>
                  <a:latin typeface="宋体" charset="-122"/>
                  <a:sym typeface="Symbol" pitchFamily="18" charset="2"/>
                </a:endParaRPr>
              </a:p>
            </p:txBody>
          </p:sp>
          <p:sp>
            <p:nvSpPr>
              <p:cNvPr id="31776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560" y="1389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777" name="Text Box 2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87" y="1661"/>
                <a:ext cx="453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3</a:t>
                </a:r>
                <a:endPara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endParaRPr>
              </a:p>
            </p:txBody>
          </p:sp>
          <p:sp>
            <p:nvSpPr>
              <p:cNvPr id="31778" name="Rectangle 24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51" y="1661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2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17" y="1207"/>
              <a:ext cx="108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=6V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1752" name="Group 26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1759" name="Picture 27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60" name="Text Box 28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753" name="Group 29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1757" name="Picture 30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8" name="Text Box 31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754" name="Group 32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1755" name="Picture 3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6" name="Text Box 34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35" grpId="0" animBg="1"/>
      <p:bldP spid="2232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620713"/>
            <a:ext cx="8137525" cy="572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Wingdings" charset="2"/>
              <a:buChar char="u"/>
            </a:pPr>
            <a:r>
              <a:rPr lang="zh-CN" altLang="en-US" sz="3200">
                <a:solidFill>
                  <a:srgbClr val="FF0000"/>
                </a:solidFill>
              </a:rPr>
              <a:t>为什么要学习电路</a:t>
            </a:r>
            <a:r>
              <a:rPr lang="en-US" altLang="zh-CN" sz="3200">
                <a:solidFill>
                  <a:srgbClr val="FF0000"/>
                </a:solidFill>
              </a:rPr>
              <a:t>?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00B050"/>
                </a:solidFill>
              </a:rPr>
              <a:t>一</a:t>
            </a:r>
            <a:r>
              <a:rPr lang="en-US" altLang="zh-CN" sz="3200">
                <a:solidFill>
                  <a:srgbClr val="00B050"/>
                </a:solidFill>
              </a:rPr>
              <a:t>.</a:t>
            </a:r>
            <a:r>
              <a:rPr lang="zh-CN" altLang="en-US" sz="3200">
                <a:solidFill>
                  <a:srgbClr val="00B050"/>
                </a:solidFill>
              </a:rPr>
              <a:t>从学术观点看：</a:t>
            </a:r>
            <a:endParaRPr lang="en-US" altLang="zh-CN" sz="3200">
              <a:solidFill>
                <a:srgbClr val="00B050"/>
              </a:solidFill>
            </a:endParaRPr>
          </a:p>
          <a:p>
            <a:r>
              <a:rPr lang="en-US" altLang="zh-CN" sz="3200"/>
              <a:t>---</a:t>
            </a:r>
            <a:r>
              <a:rPr lang="zh-CN" altLang="en-US" sz="3200"/>
              <a:t>电路是电气工程的基础（</a:t>
            </a:r>
            <a:r>
              <a:rPr lang="en-US" altLang="zh-CN" sz="3200"/>
              <a:t>Electrical</a:t>
            </a:r>
            <a:r>
              <a:rPr lang="zh-CN" altLang="en-US" sz="3200"/>
              <a:t>  </a:t>
            </a:r>
            <a:r>
              <a:rPr lang="en-US" altLang="zh-CN" sz="3200"/>
              <a:t>Engineering)</a:t>
            </a:r>
            <a:endParaRPr lang="en-US" altLang="zh-CN" sz="3200"/>
          </a:p>
          <a:p>
            <a:r>
              <a:rPr lang="en-US" altLang="zh-CN" sz="3200"/>
              <a:t>----</a:t>
            </a:r>
            <a:r>
              <a:rPr lang="zh-CN" altLang="en-US" sz="3200"/>
              <a:t>电路是计算机科学的基础</a:t>
            </a:r>
            <a:r>
              <a:rPr lang="en-US" altLang="zh-CN" sz="3200"/>
              <a:t>(Computer</a:t>
            </a:r>
            <a:r>
              <a:rPr lang="zh-CN" altLang="en-US" sz="3200"/>
              <a:t> </a:t>
            </a:r>
            <a:r>
              <a:rPr lang="en-US" altLang="zh-CN" sz="3200"/>
              <a:t>Science)</a:t>
            </a:r>
            <a:endParaRPr lang="en-US" altLang="zh-CN" sz="3200"/>
          </a:p>
          <a:p>
            <a:r>
              <a:rPr lang="en-US" altLang="zh-CN" sz="3200"/>
              <a:t>-----</a:t>
            </a:r>
            <a:r>
              <a:rPr lang="zh-CN" altLang="en-US" sz="3200"/>
              <a:t>电路是通讯的基础</a:t>
            </a:r>
            <a:r>
              <a:rPr lang="en-US" altLang="zh-CN" sz="3200"/>
              <a:t>(Comunication)</a:t>
            </a:r>
            <a:endParaRPr lang="en-US" altLang="zh-CN" sz="3200"/>
          </a:p>
          <a:p>
            <a:r>
              <a:rPr lang="en-US" altLang="zh-CN" sz="3200"/>
              <a:t>-----</a:t>
            </a:r>
            <a:r>
              <a:rPr lang="zh-CN" altLang="en-US" sz="3200"/>
              <a:t>电路是自动控制的基础</a:t>
            </a:r>
            <a:r>
              <a:rPr lang="en-US" altLang="zh-CN" sz="3200"/>
              <a:t>(Control)</a:t>
            </a:r>
            <a:endParaRPr lang="en-US" altLang="zh-CN" sz="3200"/>
          </a:p>
          <a:p>
            <a:r>
              <a:rPr lang="zh-CN" altLang="en-US" sz="3200">
                <a:solidFill>
                  <a:srgbClr val="00B050"/>
                </a:solidFill>
              </a:rPr>
              <a:t>二</a:t>
            </a:r>
            <a:r>
              <a:rPr lang="en-US" altLang="zh-CN" sz="3200">
                <a:solidFill>
                  <a:srgbClr val="00B050"/>
                </a:solidFill>
              </a:rPr>
              <a:t>.</a:t>
            </a:r>
            <a:r>
              <a:rPr lang="zh-CN" altLang="en-US" sz="3200">
                <a:solidFill>
                  <a:srgbClr val="00B050"/>
                </a:solidFill>
              </a:rPr>
              <a:t>从实际情况看：</a:t>
            </a:r>
            <a:endParaRPr lang="en-US" altLang="zh-CN" sz="3200"/>
          </a:p>
          <a:p>
            <a:r>
              <a:rPr lang="en-US" altLang="zh-CN" sz="3200"/>
              <a:t>----</a:t>
            </a:r>
            <a:r>
              <a:rPr lang="zh-CN" altLang="en-US" sz="3200"/>
              <a:t>电路是许多高级课程的先修课程</a:t>
            </a:r>
            <a:endParaRPr lang="en-US" altLang="zh-CN" sz="3200"/>
          </a:p>
          <a:p>
            <a:r>
              <a:rPr lang="en-US" altLang="zh-CN" sz="3200"/>
              <a:t>-----</a:t>
            </a:r>
            <a:r>
              <a:rPr lang="zh-CN" altLang="en-US" sz="3200"/>
              <a:t>熟练掌握电路原理对生活有帮助</a:t>
            </a:r>
            <a:endParaRPr lang="en-US" altLang="zh-CN" sz="3200"/>
          </a:p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Object 2"/>
          <p:cNvGraphicFramePr>
            <a:graphicFrameLocks noChangeAspect="1"/>
          </p:cNvGraphicFramePr>
          <p:nvPr/>
        </p:nvGraphicFramePr>
        <p:xfrm>
          <a:off x="1331913" y="5157788"/>
          <a:ext cx="25923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5157788"/>
                        <a:ext cx="2592387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4787900" y="5157788"/>
          <a:ext cx="36718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7900" y="5157788"/>
                        <a:ext cx="3671888" cy="427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Oval 4" descr="斜纹布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1439863"/>
            <a:ext cx="3168650" cy="3068637"/>
          </a:xfrm>
          <a:prstGeom prst="ellipse">
            <a:avLst/>
          </a:prstGeom>
          <a:noFill/>
          <a:ln w="28575" algn="ctr">
            <a:solidFill>
              <a:srgbClr val="FF3300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6" name="Group 5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2833" name="Picture 6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34" name="Text Box 7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787" name="Group 8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2831" name="Picture 9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32" name="Text Box 10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5076825" y="1628775"/>
            <a:ext cx="3679825" cy="2808288"/>
            <a:chOff x="3243" y="527"/>
            <a:chExt cx="2318" cy="1497"/>
          </a:xfrm>
        </p:grpSpPr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5239" y="1298"/>
            <a:ext cx="322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" name="公式" r:id="rId6" imgW="0" imgH="0" progId="Equation.3">
                    <p:embed/>
                  </p:oleObj>
                </mc:Choice>
                <mc:Fallback>
                  <p:oleObj name="公式" r:id="rId6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39" y="1298"/>
                          <a:ext cx="322" cy="6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4241" y="1298"/>
            <a:ext cx="7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1" name="公式" r:id="rId8" imgW="0" imgH="0" progId="Equation.3">
                    <p:embed/>
                  </p:oleObj>
                </mc:Choice>
                <mc:Fallback>
                  <p:oleObj name="公式" r:id="rId8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41" y="1298"/>
                          <a:ext cx="772" cy="22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4"/>
            <p:cNvGraphicFramePr>
              <a:graphicFrameLocks noChangeAspect="1"/>
            </p:cNvGraphicFramePr>
            <p:nvPr/>
          </p:nvGraphicFramePr>
          <p:xfrm>
            <a:off x="4377" y="1389"/>
            <a:ext cx="5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" name="公式" r:id="rId10" imgW="0" imgH="0" progId="Equation.3">
                    <p:embed/>
                  </p:oleObj>
                </mc:Choice>
                <mc:Fallback>
                  <p:oleObj name="公式" r:id="rId10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77" y="1389"/>
                          <a:ext cx="507" cy="2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5"/>
            <p:cNvGraphicFramePr>
              <a:graphicFrameLocks noChangeAspect="1"/>
            </p:cNvGraphicFramePr>
            <p:nvPr/>
          </p:nvGraphicFramePr>
          <p:xfrm>
            <a:off x="4196" y="573"/>
            <a:ext cx="390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3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96" y="573"/>
                          <a:ext cx="390" cy="6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8" name="Rectangle 16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97" y="527"/>
              <a:ext cx="1406" cy="1497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527"/>
              <a:ext cx="0" cy="1497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20" name="Group 18"/>
            <p:cNvGrpSpPr/>
            <p:nvPr/>
          </p:nvGrpSpPr>
          <p:grpSpPr bwMode="auto">
            <a:xfrm>
              <a:off x="4150" y="1253"/>
              <a:ext cx="277" cy="82"/>
              <a:chOff x="2200" y="3385"/>
              <a:chExt cx="453" cy="90"/>
            </a:xfrm>
          </p:grpSpPr>
          <p:sp>
            <p:nvSpPr>
              <p:cNvPr id="32829" name="Oval 1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562" y="3385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0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200" y="3430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821" name="Group 21"/>
            <p:cNvGrpSpPr/>
            <p:nvPr/>
          </p:nvGrpSpPr>
          <p:grpSpPr bwMode="auto">
            <a:xfrm rot="10800000">
              <a:off x="4787" y="1253"/>
              <a:ext cx="316" cy="82"/>
              <a:chOff x="2200" y="3385"/>
              <a:chExt cx="453" cy="90"/>
            </a:xfrm>
          </p:grpSpPr>
          <p:sp>
            <p:nvSpPr>
              <p:cNvPr id="32827" name="Oval 2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562" y="3385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8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2200" y="3430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784" name="Object 24"/>
            <p:cNvGraphicFramePr>
              <a:graphicFrameLocks noChangeAspect="1"/>
            </p:cNvGraphicFramePr>
            <p:nvPr/>
          </p:nvGraphicFramePr>
          <p:xfrm>
            <a:off x="3243" y="981"/>
            <a:ext cx="389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4" name="公式" r:id="rId14" imgW="0" imgH="0" progId="Equation.3">
                    <p:embed/>
                  </p:oleObj>
                </mc:Choice>
                <mc:Fallback>
                  <p:oleObj name="公式" r:id="rId14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243" y="981"/>
                          <a:ext cx="389" cy="6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2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60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58" y="70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2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60" y="75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51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058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6011863" y="1628775"/>
            <a:ext cx="1800225" cy="1871663"/>
            <a:chOff x="3833" y="663"/>
            <a:chExt cx="1134" cy="1179"/>
          </a:xfrm>
        </p:grpSpPr>
        <p:sp>
          <p:nvSpPr>
            <p:cNvPr id="32813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33" y="663"/>
              <a:ext cx="0" cy="907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14" y="1162"/>
              <a:ext cx="953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14" y="663"/>
              <a:ext cx="0" cy="499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6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1162"/>
              <a:ext cx="0" cy="68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33" y="663"/>
              <a:ext cx="181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56" name="Text Box 36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836613"/>
            <a:ext cx="923925" cy="579437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1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611188" y="1800225"/>
            <a:ext cx="3975100" cy="2303463"/>
            <a:chOff x="702" y="709"/>
            <a:chExt cx="2504" cy="1451"/>
          </a:xfrm>
        </p:grpSpPr>
        <p:sp>
          <p:nvSpPr>
            <p:cNvPr id="32800" name="Rectangle 38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83" y="754"/>
              <a:ext cx="1204" cy="1366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383" y="1571"/>
              <a:ext cx="119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Line 4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8" y="754"/>
              <a:ext cx="62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03" y="2115"/>
              <a:ext cx="66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8" y="2024"/>
              <a:ext cx="333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2" name="Object 43"/>
            <p:cNvGraphicFramePr>
              <a:graphicFrameLocks noChangeAspect="1"/>
            </p:cNvGraphicFramePr>
            <p:nvPr/>
          </p:nvGraphicFramePr>
          <p:xfrm>
            <a:off x="793" y="890"/>
            <a:ext cx="2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2" name="公式" r:id="rId16" imgW="0" imgH="0" progId="Equation.3">
                    <p:embed/>
                  </p:oleObj>
                </mc:Choice>
                <mc:Fallback>
                  <p:oleObj name="公式" r:id="rId16" imgW="0" imgH="0" progId="Equation.3">
                    <p:embed/>
                    <p:pic>
                      <p:nvPicPr>
                        <p:cNvPr id="0" name="Object 4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93" y="890"/>
                          <a:ext cx="292" cy="2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44"/>
            <p:cNvGraphicFramePr>
              <a:graphicFrameLocks noChangeAspect="1"/>
            </p:cNvGraphicFramePr>
            <p:nvPr/>
          </p:nvGraphicFramePr>
          <p:xfrm>
            <a:off x="702" y="1752"/>
            <a:ext cx="4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3" name="公式" r:id="rId18" imgW="0" imgH="0" progId="Equation.3">
                    <p:embed/>
                  </p:oleObj>
                </mc:Choice>
                <mc:Fallback>
                  <p:oleObj name="公式" r:id="rId18" imgW="0" imgH="0" progId="Equation.3">
                    <p:embed/>
                    <p:pic>
                      <p:nvPicPr>
                        <p:cNvPr id="0" name="Object 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02" y="1752"/>
                          <a:ext cx="490" cy="2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45"/>
            <p:cNvGraphicFramePr>
              <a:graphicFrameLocks noChangeAspect="1"/>
            </p:cNvGraphicFramePr>
            <p:nvPr/>
          </p:nvGraphicFramePr>
          <p:xfrm>
            <a:off x="2689" y="1152"/>
            <a:ext cx="51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4" name="公式" r:id="rId20" imgW="0" imgH="0" progId="Equation.3">
                    <p:embed/>
                  </p:oleObj>
                </mc:Choice>
                <mc:Fallback>
                  <p:oleObj name="公式" r:id="rId20" imgW="0" imgH="0" progId="Equation.3">
                    <p:embed/>
                    <p:pic>
                      <p:nvPicPr>
                        <p:cNvPr id="0" name="Object 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689" y="1152"/>
                          <a:ext cx="517" cy="3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46"/>
            <p:cNvGraphicFramePr>
              <a:graphicFrameLocks noChangeAspect="1"/>
            </p:cNvGraphicFramePr>
            <p:nvPr/>
          </p:nvGraphicFramePr>
          <p:xfrm>
            <a:off x="1836" y="1253"/>
            <a:ext cx="3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5" name="公式" r:id="rId22" imgW="0" imgH="0" progId="Equation.3">
                    <p:embed/>
                  </p:oleObj>
                </mc:Choice>
                <mc:Fallback>
                  <p:oleObj name="公式" r:id="rId22" imgW="0" imgH="0" progId="Equation.3">
                    <p:embed/>
                    <p:pic>
                      <p:nvPicPr>
                        <p:cNvPr id="0" name="Object 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836" y="1253"/>
                          <a:ext cx="321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47"/>
            <p:cNvGraphicFramePr>
              <a:graphicFrameLocks noChangeAspect="1"/>
            </p:cNvGraphicFramePr>
            <p:nvPr/>
          </p:nvGraphicFramePr>
          <p:xfrm>
            <a:off x="2244" y="1072"/>
            <a:ext cx="25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6" name="公式" r:id="rId24" imgW="0" imgH="0" progId="Equation.3">
                    <p:embed/>
                  </p:oleObj>
                </mc:Choice>
                <mc:Fallback>
                  <p:oleObj name="公式" r:id="rId24" imgW="0" imgH="0" progId="Equation.3">
                    <p:embed/>
                    <p:pic>
                      <p:nvPicPr>
                        <p:cNvPr id="0" name="Object 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244" y="1072"/>
                          <a:ext cx="257" cy="2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48"/>
            <p:cNvGraphicFramePr>
              <a:graphicFrameLocks noChangeAspect="1"/>
            </p:cNvGraphicFramePr>
            <p:nvPr/>
          </p:nvGraphicFramePr>
          <p:xfrm>
            <a:off x="1791" y="1797"/>
            <a:ext cx="32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公式" r:id="rId26" imgW="0" imgH="0" progId="Equation.3">
                    <p:embed/>
                  </p:oleObj>
                </mc:Choice>
                <mc:Fallback>
                  <p:oleObj name="公式" r:id="rId26" imgW="0" imgH="0" progId="Equation.3">
                    <p:embed/>
                    <p:pic>
                      <p:nvPicPr>
                        <p:cNvPr id="0" name="Object 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791" y="1797"/>
                          <a:ext cx="322" cy="2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5" name="Line 4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607" y="1571"/>
              <a:ext cx="49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Rectangle 5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36" y="20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Rectangle 5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36" y="14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Rectangle 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36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Rectangle 5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92" y="981"/>
              <a:ext cx="136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Rectangle 5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17" y="981"/>
              <a:ext cx="136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8" name="Object 55"/>
            <p:cNvGraphicFramePr>
              <a:graphicFrameLocks noChangeAspect="1"/>
            </p:cNvGraphicFramePr>
            <p:nvPr/>
          </p:nvGraphicFramePr>
          <p:xfrm>
            <a:off x="1473" y="1026"/>
            <a:ext cx="30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8" name="公式" r:id="rId28" imgW="0" imgH="0" progId="Equation.3">
                    <p:embed/>
                  </p:oleObj>
                </mc:Choice>
                <mc:Fallback>
                  <p:oleObj name="公式" r:id="rId28" imgW="0" imgH="0" progId="Equation.3">
                    <p:embed/>
                    <p:pic>
                      <p:nvPicPr>
                        <p:cNvPr id="0" name="Object 5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473" y="1026"/>
                          <a:ext cx="307" cy="2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56"/>
            <p:cNvGraphicFramePr>
              <a:graphicFrameLocks noChangeAspect="1"/>
            </p:cNvGraphicFramePr>
            <p:nvPr/>
          </p:nvGraphicFramePr>
          <p:xfrm>
            <a:off x="1836" y="845"/>
            <a:ext cx="30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9" name="公式" r:id="rId30" imgW="0" imgH="0" progId="Equation.3">
                    <p:embed/>
                  </p:oleObj>
                </mc:Choice>
                <mc:Fallback>
                  <p:oleObj name="公式" r:id="rId30" imgW="0" imgH="0" progId="Equation.3">
                    <p:embed/>
                    <p:pic>
                      <p:nvPicPr>
                        <p:cNvPr id="0" name="Object 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836" y="845"/>
                          <a:ext cx="307" cy="2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Line 5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93" y="845"/>
              <a:ext cx="333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Line 5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653" y="1525"/>
              <a:ext cx="333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9" name="Text Box 5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03350" y="908050"/>
            <a:ext cx="1728788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求电流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endParaRPr kumimoji="1" lang="en-US" altLang="zh-CN" sz="2800" b="1" i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35580" name="Text Box 6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4365625"/>
            <a:ext cx="647700" cy="519113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5581" name="Text Box 61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43438" y="836613"/>
            <a:ext cx="923925" cy="579437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35582" name="Text Box 6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932363" y="4221163"/>
            <a:ext cx="647700" cy="519112"/>
          </a:xfrm>
          <a:prstGeom prst="rect">
            <a:avLst/>
          </a:prstGeom>
          <a:solidFill>
            <a:srgbClr val="33CCCC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5583" name="Text Box 6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867400" y="908050"/>
            <a:ext cx="1728788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求电压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endParaRPr kumimoji="1" lang="en-US" altLang="zh-CN" sz="2800" b="1" i="1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2797" name="Group 64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2798" name="Picture 6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99" name="Text Box 66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2355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  <p:bldP spid="235556" grpId="0"/>
      <p:bldP spid="235579" grpId="0"/>
      <p:bldP spid="235580" grpId="0" animBg="1"/>
      <p:bldP spid="235581" grpId="0"/>
      <p:bldP spid="235582" grpId="0" animBg="1"/>
      <p:bldP spid="23558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5003800" y="1773238"/>
          <a:ext cx="3532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1773238"/>
                        <a:ext cx="3532188" cy="411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7" name="Object 3"/>
          <p:cNvGraphicFramePr>
            <a:graphicFrameLocks noChangeAspect="1"/>
          </p:cNvGraphicFramePr>
          <p:nvPr/>
        </p:nvGraphicFramePr>
        <p:xfrm>
          <a:off x="5148263" y="3573463"/>
          <a:ext cx="2376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3573463"/>
                        <a:ext cx="2376487" cy="404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6" name="Group 4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3848" name="Picture 5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49" name="Text Box 6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797" name="Group 7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3846" name="Picture 8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47" name="Text Box 9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827088" y="1341438"/>
            <a:ext cx="3455987" cy="1527175"/>
            <a:chOff x="749" y="618"/>
            <a:chExt cx="2177" cy="962"/>
          </a:xfrm>
        </p:grpSpPr>
        <p:sp>
          <p:nvSpPr>
            <p:cNvPr id="33832" name="Oval 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7" y="89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3833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930" y="1071"/>
              <a:ext cx="1860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Oval 13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39" y="1026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Oval 14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89" y="1026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Text Box 15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708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37" name="Text Box 1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49" y="1162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38" name="Text Box 1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54" y="1162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3839" name="Text Box 18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92" y="663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3840" name="Text Box 1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28" y="618"/>
              <a:ext cx="45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4V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41" name="Text Box 2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6" y="1253"/>
              <a:ext cx="45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5V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42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066" y="935"/>
              <a:ext cx="454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3" name="Text Box 2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11" y="618"/>
              <a:ext cx="54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 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=?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44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47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5" name="Text Box 2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6" y="1117"/>
              <a:ext cx="590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3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611188" y="4149725"/>
            <a:ext cx="3886200" cy="1743075"/>
            <a:chOff x="385" y="2614"/>
            <a:chExt cx="2448" cy="1098"/>
          </a:xfrm>
        </p:grpSpPr>
        <p:sp>
          <p:nvSpPr>
            <p:cNvPr id="33813" name="Oval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108" y="297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3814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66" y="3157"/>
              <a:ext cx="2132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Oval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928" y="293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3816" name="Oval 29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75" y="3112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Oval 30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98" y="3112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110" y="2932"/>
              <a:ext cx="0" cy="362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Text Box 3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5" y="3339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20" name="Text Box 33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80" y="2795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21" name="Text Box 3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1" y="3295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3822" name="Text Box 35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27" y="2750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3823" name="Text Box 3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3" y="2704"/>
              <a:ext cx="45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4V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24" name="Text Box 3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8" y="3385"/>
              <a:ext cx="45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5V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25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57" y="3158"/>
              <a:ext cx="227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Text Box 3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5" y="3113"/>
              <a:ext cx="45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1A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27" name="Text Box 4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57" y="2795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28" name="Text Box 41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6" y="2795"/>
              <a:ext cx="272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solidFill>
                  <a:srgbClr val="FFFF00"/>
                </a:solidFill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3829" name="Text Box 4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8" y="2614"/>
              <a:ext cx="54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 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=?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3830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63" y="306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Text Box 4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7" y="2796"/>
              <a:ext cx="590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3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sp>
        <p:nvSpPr>
          <p:cNvPr id="236589" name="Text Box 45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765175"/>
            <a:ext cx="923925" cy="579438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3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36590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836613"/>
            <a:ext cx="1728787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求电流</a:t>
            </a:r>
            <a:r>
              <a:rPr kumimoji="1" lang="zh-CN" altLang="en-US" sz="28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i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endParaRPr kumimoji="1" lang="en-US" altLang="zh-CN" sz="2800" i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36591" name="Text Box 47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41338" y="3213100"/>
            <a:ext cx="923925" cy="579438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4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36592" name="Text Box 4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03350" y="3213100"/>
            <a:ext cx="1728788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求电压 </a:t>
            </a:r>
            <a:r>
              <a:rPr kumimoji="1" lang="en-US" altLang="zh-CN" sz="2800" b="1" i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endParaRPr kumimoji="1" lang="en-US" altLang="zh-CN" sz="2800" b="1" i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36593" name="Text Box 4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859338" y="1052513"/>
            <a:ext cx="647700" cy="519112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6594" name="Text Box 5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932363" y="2924175"/>
            <a:ext cx="647700" cy="51911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6" name="Group 51"/>
          <p:cNvGrpSpPr/>
          <p:nvPr/>
        </p:nvGrpSpPr>
        <p:grpSpPr bwMode="auto">
          <a:xfrm>
            <a:off x="4859338" y="4076700"/>
            <a:ext cx="1644650" cy="850900"/>
            <a:chOff x="385" y="3022"/>
            <a:chExt cx="1036" cy="536"/>
          </a:xfrm>
        </p:grpSpPr>
        <p:pic>
          <p:nvPicPr>
            <p:cNvPr id="33811" name="Picture 52" descr="12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12" name="Text Box 5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CC6600"/>
                  </a:solidFill>
                  <a:ea typeface="华文行楷" pitchFamily="2" charset="-122"/>
                </a:rPr>
                <a:t>要求</a:t>
              </a:r>
              <a:endParaRPr lang="zh-CN" altLang="en-US" sz="3200">
                <a:solidFill>
                  <a:srgbClr val="CC6600"/>
                </a:solidFill>
                <a:ea typeface="华文行楷" pitchFamily="2" charset="-122"/>
              </a:endParaRPr>
            </a:p>
          </p:txBody>
        </p:sp>
      </p:grpSp>
      <p:sp>
        <p:nvSpPr>
          <p:cNvPr id="236598" name="Text Box 5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148263" y="4797425"/>
            <a:ext cx="3529012" cy="9461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能熟练求解含源支路的电压和电流。</a:t>
            </a:r>
            <a:endParaRPr kumimoji="1" lang="zh-CN" altLang="en-US" sz="2800" i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3808" name="Group 55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3809" name="Picture 5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10" name="Text Box 57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9" grpId="0"/>
      <p:bldP spid="236590" grpId="0"/>
      <p:bldP spid="236591" grpId="0"/>
      <p:bldP spid="236592" grpId="0"/>
      <p:bldP spid="236593" grpId="0" animBg="1"/>
      <p:bldP spid="236594" grpId="0" animBg="1"/>
      <p:bldP spid="2365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0" name="Object 2"/>
          <p:cNvGraphicFramePr>
            <a:graphicFrameLocks noChangeAspect="1"/>
          </p:cNvGraphicFramePr>
          <p:nvPr/>
        </p:nvGraphicFramePr>
        <p:xfrm>
          <a:off x="4803775" y="836613"/>
          <a:ext cx="33416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3775" y="836613"/>
                        <a:ext cx="3341688" cy="550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24300" y="836613"/>
            <a:ext cx="647700" cy="519112"/>
          </a:xfrm>
          <a:prstGeom prst="rect">
            <a:avLst/>
          </a:prstGeom>
          <a:solidFill>
            <a:srgbClr val="66FFFF"/>
          </a:solidFill>
          <a:ln w="28575" cap="sq" algn="ctr">
            <a:noFill/>
            <a:miter lim="800000"/>
          </a:ln>
          <a:effectLst>
            <a:prstShdw prst="shdw17" dist="17961" dir="2700000">
              <a:srgbClr val="3D99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4803775" y="1412875"/>
          <a:ext cx="14954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3775" y="1412875"/>
                        <a:ext cx="1495425" cy="550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4787900" y="2012950"/>
          <a:ext cx="3903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2012950"/>
                        <a:ext cx="3903663" cy="552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2051050" y="1196975"/>
            <a:ext cx="503238" cy="503238"/>
            <a:chOff x="884" y="210"/>
            <a:chExt cx="317" cy="317"/>
          </a:xfrm>
        </p:grpSpPr>
        <p:sp>
          <p:nvSpPr>
            <p:cNvPr id="34883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84" y="527"/>
              <a:ext cx="317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Text Box 8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84" y="210"/>
              <a:ext cx="273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24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34826" name="Group 9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4881" name="Picture 10" descr="789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82" name="Text Box 11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27" name="Group 12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4879" name="Picture 13" descr="789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80" name="Text Box 14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539750" y="1268413"/>
            <a:ext cx="3600450" cy="2390775"/>
            <a:chOff x="340" y="799"/>
            <a:chExt cx="2268" cy="1506"/>
          </a:xfrm>
        </p:grpSpPr>
        <p:sp>
          <p:nvSpPr>
            <p:cNvPr id="34861" name="Text Box 1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82" y="1525"/>
              <a:ext cx="726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-10V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4862" name="Oval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39" y="176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4863" name="Rectangle 1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43" y="1126"/>
              <a:ext cx="612" cy="1179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Oval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74" y="158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4865" name="Text Box 2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0" y="1715"/>
              <a:ext cx="54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10V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66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474" y="1761"/>
              <a:ext cx="363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78" y="1126"/>
              <a:ext cx="49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78" y="2305"/>
              <a:ext cx="49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Text Box 2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41" y="1081"/>
              <a:ext cx="31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70" name="Text Box 25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635" y="1534"/>
              <a:ext cx="31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71" name="Text Box 2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57" y="1943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4872" name="Text Box 2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18" y="1943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4873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655" y="1207"/>
              <a:ext cx="0" cy="318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Text Box 2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92" y="1207"/>
              <a:ext cx="408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75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46" y="1217"/>
              <a:ext cx="317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Text Box 31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5" y="799"/>
              <a:ext cx="544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 =?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77" name="Text Box 3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" y="1262"/>
              <a:ext cx="589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10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78" name="Rectangle 3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975" y="12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7602" name="Text Box 34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908050"/>
            <a:ext cx="923925" cy="579438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5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37603" name="Text Box 3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47813" y="765175"/>
            <a:ext cx="1728787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求电流 </a:t>
            </a:r>
            <a:r>
              <a:rPr kumimoji="1" lang="en-US" altLang="zh-CN" sz="2800" b="1" i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I</a:t>
            </a:r>
            <a:endParaRPr kumimoji="1" lang="en-US" altLang="zh-CN" sz="2800" b="1" i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37604" name="Text Box 36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859338" y="2708275"/>
            <a:ext cx="923925" cy="579438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6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37605" name="Text Box 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724525" y="2708275"/>
            <a:ext cx="1728788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求电压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endParaRPr kumimoji="1" lang="en-US" altLang="zh-CN" sz="2800" i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37606" name="Text Box 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4005263"/>
            <a:ext cx="647700" cy="519112"/>
          </a:xfrm>
          <a:prstGeom prst="rect">
            <a:avLst/>
          </a:prstGeom>
          <a:solidFill>
            <a:srgbClr val="66FFFF"/>
          </a:solidFill>
          <a:ln w="28575" cap="sq" algn="ctr">
            <a:noFill/>
            <a:miter lim="800000"/>
          </a:ln>
          <a:effectLst>
            <a:prstShdw prst="shdw17" dist="17961" dir="2700000">
              <a:srgbClr val="3D99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7607" name="Object 39"/>
          <p:cNvGraphicFramePr>
            <a:graphicFrameLocks noChangeAspect="1"/>
          </p:cNvGraphicFramePr>
          <p:nvPr/>
        </p:nvGraphicFramePr>
        <p:xfrm>
          <a:off x="1692275" y="4076700"/>
          <a:ext cx="2274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8" imgW="0" imgH="0" progId="Equation.3">
                  <p:embed/>
                </p:oleObj>
              </mc:Choice>
              <mc:Fallback>
                <p:oleObj name="公式" r:id="rId8" imgW="0" imgH="0" progId="Equation.3">
                  <p:embed/>
                  <p:pic>
                    <p:nvPicPr>
                      <p:cNvPr id="0" name="Object 3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2275" y="4076700"/>
                        <a:ext cx="2274888" cy="395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08" name="Object 40"/>
          <p:cNvGraphicFramePr>
            <a:graphicFrameLocks noChangeAspect="1"/>
          </p:cNvGraphicFramePr>
          <p:nvPr/>
        </p:nvGraphicFramePr>
        <p:xfrm>
          <a:off x="1633538" y="4724400"/>
          <a:ext cx="236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公式" r:id="rId10" imgW="0" imgH="0" progId="Equation.3">
                  <p:embed/>
                </p:oleObj>
              </mc:Choice>
              <mc:Fallback>
                <p:oleObj name="公式" r:id="rId10" imgW="0" imgH="0" progId="Equation.3">
                  <p:embed/>
                  <p:pic>
                    <p:nvPicPr>
                      <p:cNvPr id="0" name="Object 4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3538" y="4724400"/>
                        <a:ext cx="236220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09" name="Object 41"/>
          <p:cNvGraphicFramePr>
            <a:graphicFrameLocks noChangeAspect="1"/>
          </p:cNvGraphicFramePr>
          <p:nvPr/>
        </p:nvGraphicFramePr>
        <p:xfrm>
          <a:off x="827088" y="5445125"/>
          <a:ext cx="39735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公式" r:id="rId12" imgW="0" imgH="0" progId="Equation.3">
                  <p:embed/>
                </p:oleObj>
              </mc:Choice>
              <mc:Fallback>
                <p:oleObj name="公式" r:id="rId12" imgW="0" imgH="0" progId="Equation.3">
                  <p:embed/>
                  <p:pic>
                    <p:nvPicPr>
                      <p:cNvPr id="0" name="Object 41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088" y="5445125"/>
                        <a:ext cx="3973512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2"/>
          <p:cNvGrpSpPr/>
          <p:nvPr/>
        </p:nvGrpSpPr>
        <p:grpSpPr bwMode="auto">
          <a:xfrm>
            <a:off x="4932363" y="3284538"/>
            <a:ext cx="4068762" cy="2592387"/>
            <a:chOff x="3107" y="2069"/>
            <a:chExt cx="2563" cy="1633"/>
          </a:xfrm>
        </p:grpSpPr>
        <p:sp>
          <p:nvSpPr>
            <p:cNvPr id="34841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58" y="2523"/>
              <a:ext cx="0" cy="117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Oval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32" y="23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ea typeface="仿宋_GB2312" pitchFamily="49" charset="-122"/>
              </a:endParaRPr>
            </a:p>
          </p:txBody>
        </p:sp>
        <p:sp>
          <p:nvSpPr>
            <p:cNvPr id="34843" name="Rectangle 4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34" y="2523"/>
              <a:ext cx="613" cy="1179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Oval 4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07" y="297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4845" name="Rectangle 4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967" y="297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Rectangle 4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78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Text Box 4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87" y="2069"/>
              <a:ext cx="589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4V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48" name="Line 5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107" y="3157"/>
              <a:ext cx="363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5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947" y="2523"/>
              <a:ext cx="111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5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947" y="3702"/>
              <a:ext cx="111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Text Box 53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86" y="2478"/>
              <a:ext cx="31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52" name="Text Box 5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31" y="3340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4853" name="Line 5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334" y="2614"/>
              <a:ext cx="0" cy="318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Text Box 5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88" y="2614"/>
              <a:ext cx="545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10A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55" name="Text Box 5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32" y="2931"/>
              <a:ext cx="77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 =?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56" name="Text Box 58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8" y="2931"/>
              <a:ext cx="635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2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57" name="Text Box 5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60" y="2206"/>
              <a:ext cx="31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4858" name="Text Box 6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86" y="220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4859" name="Line 6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194" y="2614"/>
              <a:ext cx="0" cy="363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Text Box 6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125" y="2569"/>
              <a:ext cx="545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3A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7" name="Group 63"/>
          <p:cNvGrpSpPr/>
          <p:nvPr/>
        </p:nvGrpSpPr>
        <p:grpSpPr bwMode="auto">
          <a:xfrm>
            <a:off x="6372225" y="5229225"/>
            <a:ext cx="431800" cy="647700"/>
            <a:chOff x="2925" y="2523"/>
            <a:chExt cx="272" cy="408"/>
          </a:xfrm>
        </p:grpSpPr>
        <p:sp>
          <p:nvSpPr>
            <p:cNvPr id="34839" name="Line 6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925" y="2523"/>
              <a:ext cx="0" cy="40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Text Box 65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2568"/>
              <a:ext cx="272" cy="288"/>
            </a:xfrm>
            <a:prstGeom prst="rect">
              <a:avLst/>
            </a:prstGeom>
            <a:noFill/>
            <a:ln w="38100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endParaRPr kumimoji="1" lang="en-US" altLang="zh-CN" sz="2400" i="1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</p:grpSp>
      <p:grpSp>
        <p:nvGrpSpPr>
          <p:cNvPr id="34836" name="Group 66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4837" name="Picture 6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8" name="Text Box 68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2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2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/>
      <p:bldP spid="237602" grpId="0"/>
      <p:bldP spid="237603" grpId="0"/>
      <p:bldP spid="237604" grpId="0"/>
      <p:bldP spid="237605" grpId="0"/>
      <p:bldP spid="237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4437063"/>
            <a:ext cx="647700" cy="519112"/>
          </a:xfrm>
          <a:prstGeom prst="rect">
            <a:avLst/>
          </a:prstGeom>
          <a:solidFill>
            <a:srgbClr val="66FFFF"/>
          </a:solidFill>
          <a:ln w="28575" cap="sq" algn="ctr">
            <a:noFill/>
            <a:miter lim="800000"/>
          </a:ln>
          <a:effectLst>
            <a:prstShdw prst="shdw17" dist="17961" dir="2700000">
              <a:srgbClr val="3D99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979613" y="4292600"/>
          <a:ext cx="21590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4292600"/>
                        <a:ext cx="2159000" cy="922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966913" y="5399088"/>
          <a:ext cx="58451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5399088"/>
                        <a:ext cx="5845175" cy="550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Group 5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5886" name="Picture 6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87" name="Text Box 7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846" name="Group 8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5884" name="Picture 9" descr="789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85" name="Text Box 10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116013" y="1125538"/>
            <a:ext cx="5616575" cy="3500437"/>
            <a:chOff x="703" y="572"/>
            <a:chExt cx="3538" cy="2343"/>
          </a:xfrm>
        </p:grpSpPr>
        <p:sp>
          <p:nvSpPr>
            <p:cNvPr id="35853" name="Oval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02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ea typeface="仿宋_GB2312" pitchFamily="49" charset="-122"/>
              </a:endParaRPr>
            </a:p>
          </p:txBody>
        </p:sp>
        <p:sp>
          <p:nvSpPr>
            <p:cNvPr id="35854" name="Rectangl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84" y="1116"/>
              <a:ext cx="907" cy="1044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AutoShape 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935"/>
              <a:ext cx="499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15" descr="斜纹布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99" y="2160"/>
              <a:ext cx="862" cy="408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AutoShape 1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80" y="2387"/>
              <a:ext cx="454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45" y="147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Text Box 18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03" y="1434"/>
              <a:ext cx="544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10V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60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313" y="1117"/>
              <a:ext cx="167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290" y="2159"/>
              <a:ext cx="167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Text Box 21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64" y="1162"/>
              <a:ext cx="317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63" name="Text Box 2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1066" y="1142"/>
              <a:ext cx="317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64" name="Text Box 23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57" y="1797"/>
              <a:ext cx="227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5865" name="Text Box 2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88" y="1842"/>
              <a:ext cx="227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5866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404" y="1162"/>
              <a:ext cx="0" cy="318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Text Box 2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35" y="572"/>
              <a:ext cx="408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3</a:t>
              </a: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68" name="Text Box 2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7" y="1525"/>
              <a:ext cx="544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=?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69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25" y="1162"/>
              <a:ext cx="317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799"/>
              <a:ext cx="590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 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=0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71" name="Text Box 3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65" y="754"/>
              <a:ext cx="589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5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72" name="Text Box 31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92" y="1479"/>
              <a:ext cx="454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5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73" name="Text Box 3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2518" y="824"/>
              <a:ext cx="273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5874" name="Text Box 33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3153" y="824"/>
              <a:ext cx="317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75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107" y="2387"/>
              <a:ext cx="0" cy="363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334" y="2568"/>
              <a:ext cx="226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Text Box 3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88" y="2568"/>
              <a:ext cx="408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78" name="Text Box 3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36" y="1162"/>
              <a:ext cx="363" cy="34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79" name="Text Box 38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80" y="1797"/>
              <a:ext cx="454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5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80" name="Text Box 3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3356" y="1913"/>
              <a:ext cx="317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5881" name="Text Box 4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2517" y="1913"/>
              <a:ext cx="317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800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5882" name="Rectangle 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71" y="21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Rectangle 4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656" y="107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683" name="Text Box 43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9388" y="836613"/>
            <a:ext cx="923925" cy="579437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7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40684" name="Text Box 4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836613"/>
            <a:ext cx="29527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求开路电压 </a:t>
            </a:r>
            <a:r>
              <a:rPr kumimoji="1" lang="en-US" altLang="zh-CN" sz="2800" b="1" i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endParaRPr kumimoji="1" lang="en-US" altLang="zh-CN" sz="2800" b="1" i="1">
              <a:solidFill>
                <a:srgbClr val="0066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5850" name="Group 45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35851" name="Picture 4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2" name="Text Box 47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nimBg="1"/>
      <p:bldP spid="240683" grpId="0"/>
      <p:bldP spid="24068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932363" y="836613"/>
            <a:ext cx="647700" cy="519112"/>
          </a:xfrm>
          <a:prstGeom prst="rect">
            <a:avLst/>
          </a:prstGeom>
          <a:solidFill>
            <a:srgbClr val="66FFFF"/>
          </a:solidFill>
          <a:ln w="28575" cap="sq" algn="ctr">
            <a:noFill/>
            <a:miter lim="800000"/>
          </a:ln>
          <a:effectLst>
            <a:prstShdw prst="shdw17" dist="17961" dir="2700000">
              <a:srgbClr val="3D99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解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6011863" y="692150"/>
          <a:ext cx="20637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1863" y="692150"/>
                        <a:ext cx="2063750" cy="569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724525" y="1341438"/>
          <a:ext cx="2765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1341438"/>
                        <a:ext cx="2765425" cy="552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Line 5"/>
          <p:cNvSpPr>
            <a14:cpLocks xmlns:a14="http://schemas.microsoft.com/office/drawing/2010/main" noChangeShapeType="1"/>
          </p:cNvSpPr>
          <p:nvPr/>
        </p:nvSpPr>
        <p:spPr bwMode="auto">
          <a:xfrm>
            <a:off x="5508625" y="2420938"/>
            <a:ext cx="503238" cy="0"/>
          </a:xfrm>
          <a:prstGeom prst="line">
            <a:avLst/>
          </a:prstGeom>
          <a:noFill/>
          <a:ln w="76200" cap="sq">
            <a:solidFill>
              <a:srgbClr val="99CC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6227763" y="1844675"/>
          <a:ext cx="22367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7763" y="1844675"/>
                        <a:ext cx="2236787" cy="1120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Line 7"/>
          <p:cNvSpPr>
            <a14:cpLocks xmlns:a14="http://schemas.microsoft.com/office/drawing/2010/main" noChangeShapeType="1"/>
          </p:cNvSpPr>
          <p:nvPr/>
        </p:nvSpPr>
        <p:spPr bwMode="auto">
          <a:xfrm>
            <a:off x="684213" y="3644900"/>
            <a:ext cx="647700" cy="0"/>
          </a:xfrm>
          <a:prstGeom prst="line">
            <a:avLst/>
          </a:prstGeom>
          <a:noFill/>
          <a:ln w="76200" cap="sq">
            <a:solidFill>
              <a:srgbClr val="99CC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1403350" y="3213100"/>
          <a:ext cx="24749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3213100"/>
                        <a:ext cx="2474913" cy="1100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755650" y="4292600"/>
          <a:ext cx="31829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4292600"/>
                        <a:ext cx="3182938" cy="1074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755650" y="5300663"/>
          <a:ext cx="33670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5300663"/>
                        <a:ext cx="3367088" cy="1008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5" name="Object 11"/>
          <p:cNvGraphicFramePr>
            <a:graphicFrameLocks noChangeAspect="1"/>
          </p:cNvGraphicFramePr>
          <p:nvPr/>
        </p:nvGraphicFramePr>
        <p:xfrm>
          <a:off x="5364163" y="2924175"/>
          <a:ext cx="24749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4163" y="2924175"/>
                        <a:ext cx="2474912" cy="1139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5364163" y="4149725"/>
          <a:ext cx="25336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4163" y="4149725"/>
                        <a:ext cx="2533650" cy="1201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7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148263" y="5373688"/>
            <a:ext cx="3168650" cy="822325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选择参数可以得到电压和功率放大。</a:t>
            </a:r>
            <a:endParaRPr kumimoji="1" lang="zh-CN" altLang="en-US" sz="2400" b="1">
              <a:solidFill>
                <a:srgbClr val="0066FF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250825" y="1341438"/>
            <a:ext cx="4967288" cy="1870075"/>
            <a:chOff x="158" y="709"/>
            <a:chExt cx="3129" cy="1318"/>
          </a:xfrm>
        </p:grpSpPr>
        <p:sp>
          <p:nvSpPr>
            <p:cNvPr id="36887" name="Oval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1" y="12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6888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890"/>
              <a:ext cx="104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AutoShape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018" y="709"/>
              <a:ext cx="453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Rectangle 1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25" y="890"/>
              <a:ext cx="907" cy="1044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Rectangl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64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698" y="890"/>
              <a:ext cx="0" cy="1044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Text Box 21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3" y="890"/>
              <a:ext cx="317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894" name="Text Box 22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 flipV="1">
              <a:off x="317" y="989"/>
              <a:ext cx="317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+</a:t>
              </a:r>
              <a:endParaRPr kumimoji="1" lang="en-US" altLang="zh-CN" sz="24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895" name="Text Box 23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3" y="1616"/>
              <a:ext cx="227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b="1">
                  <a:latin typeface="宋体" charset="-122"/>
                  <a:sym typeface="Symbol" pitchFamily="18" charset="2"/>
                </a:rPr>
                <a:t>-</a:t>
              </a:r>
              <a:endParaRPr kumimoji="1" lang="en-US" altLang="zh-CN" sz="2400" b="1">
                <a:latin typeface="宋体" charset="-122"/>
                <a:sym typeface="Symbol" pitchFamily="18" charset="2"/>
              </a:endParaRPr>
            </a:p>
          </p:txBody>
        </p:sp>
        <p:sp>
          <p:nvSpPr>
            <p:cNvPr id="36896" name="Text Box 2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89" y="1661"/>
              <a:ext cx="295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－</a:t>
              </a:r>
              <a:endParaRPr kumimoji="1" lang="zh-CN" altLang="en-US" sz="28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897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156" y="981"/>
              <a:ext cx="363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Text Box 26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46" y="981"/>
              <a:ext cx="408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I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800" baseline="-25000"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899" name="Text Box 27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3" y="1253"/>
              <a:ext cx="544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=?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900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1701" y="890"/>
              <a:ext cx="318" cy="1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Text Box 29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99" y="1298"/>
              <a:ext cx="408" cy="365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2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902" name="Text Box 30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9" y="846"/>
              <a:ext cx="363" cy="365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 I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903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244" y="709"/>
              <a:ext cx="0" cy="363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55" y="1934"/>
              <a:ext cx="104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Text Box 33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02" y="1298"/>
              <a:ext cx="408" cy="365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1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906" name="Text Box 34" descr="斜纹布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8" y="1343"/>
              <a:ext cx="408" cy="36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  <a:effectLst>
              <a:prstShdw prst="shdw17" dist="17961" dir="2700000">
                <a:srgbClr val="3D5C99"/>
              </a:prstShdw>
            </a:effec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00" i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S</a:t>
              </a:r>
              <a:endParaRPr kumimoji="1" lang="en-US" altLang="zh-CN" sz="280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endParaRPr>
            </a:p>
          </p:txBody>
        </p:sp>
        <p:sp>
          <p:nvSpPr>
            <p:cNvPr id="36907" name="Rectangle 3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53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9" name="Group 36"/>
          <p:cNvGrpSpPr/>
          <p:nvPr/>
        </p:nvGrpSpPr>
        <p:grpSpPr bwMode="auto">
          <a:xfrm>
            <a:off x="8316913" y="6446838"/>
            <a:ext cx="792162" cy="366712"/>
            <a:chOff x="4649" y="4020"/>
            <a:chExt cx="499" cy="231"/>
          </a:xfrm>
        </p:grpSpPr>
        <p:pic>
          <p:nvPicPr>
            <p:cNvPr id="36885" name="Picture 37" descr="78900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6" name="Text Box 38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41703" name="Text Box 39" descr="斜纹布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9388" y="908050"/>
            <a:ext cx="923925" cy="579438"/>
          </a:xfrm>
          <a:prstGeom prst="rect">
            <a:avLst/>
          </a:prstGeom>
          <a:noFill/>
          <a:ln w="28575" cap="sq" algn="ctr">
            <a:noFill/>
            <a:miter lim="800000"/>
          </a:ln>
          <a:effectLst>
            <a:prstShdw prst="shdw17" dist="17961" dir="2700000">
              <a:srgbClr val="3D5C99"/>
            </a:prst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例</a:t>
            </a:r>
            <a:r>
              <a:rPr kumimoji="1" lang="en-US" altLang="zh-CN" sz="320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8</a:t>
            </a:r>
            <a:endParaRPr kumimoji="1" lang="en-US" altLang="zh-CN" sz="320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241704" name="Text Box 4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836613"/>
            <a:ext cx="29527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求输出电压 </a:t>
            </a:r>
            <a:r>
              <a:rPr kumimoji="1" lang="en-US" altLang="zh-CN" sz="2800" b="1" i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endParaRPr kumimoji="1" lang="en-US" altLang="zh-CN" sz="2800" b="1" i="1">
              <a:solidFill>
                <a:schemeClr val="bg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6882" name="Group 41"/>
          <p:cNvGrpSpPr/>
          <p:nvPr/>
        </p:nvGrpSpPr>
        <p:grpSpPr bwMode="auto">
          <a:xfrm>
            <a:off x="7451725" y="6445250"/>
            <a:ext cx="792163" cy="366713"/>
            <a:chOff x="5193" y="4020"/>
            <a:chExt cx="499" cy="231"/>
          </a:xfrm>
        </p:grpSpPr>
        <p:pic>
          <p:nvPicPr>
            <p:cNvPr id="36883" name="Picture 4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Text Box 43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20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animBg="1"/>
      <p:bldP spid="241671" grpId="0" animBg="1"/>
      <p:bldP spid="241677" grpId="0"/>
      <p:bldP spid="241703" grpId="0"/>
      <p:bldP spid="2417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285750" y="428625"/>
            <a:ext cx="84963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1-9</a:t>
            </a:r>
            <a:r>
              <a:rPr kumimoji="1"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分压公式和分流</a:t>
            </a:r>
            <a:r>
              <a:rPr kumimoji="1"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电阻的串联和并联</a:t>
            </a:r>
            <a:endParaRPr kumimoji="1" lang="zh-CN" altLang="en-US" sz="36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7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133600"/>
            <a:ext cx="2159000" cy="51911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电路特点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8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076700"/>
            <a:ext cx="79200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kumimoji="1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各电阻顺序连接，流过同一电流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82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724400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kumimoji="1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总电压等于各串联电阻的电压之和</a:t>
            </a:r>
            <a:r>
              <a:rPr kumimoji="1" lang="zh-CN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8183" name="Object 2"/>
          <p:cNvGraphicFramePr>
            <a:graphicFrameLocks noChangeAspect="1"/>
          </p:cNvGraphicFramePr>
          <p:nvPr/>
        </p:nvGraphicFramePr>
        <p:xfrm>
          <a:off x="1908175" y="5300663"/>
          <a:ext cx="4535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5300663"/>
                        <a:ext cx="4535488" cy="642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3492500" y="1916113"/>
            <a:ext cx="4895850" cy="2046287"/>
            <a:chOff x="2200" y="1198"/>
            <a:chExt cx="3084" cy="1289"/>
          </a:xfrm>
        </p:grpSpPr>
        <p:sp>
          <p:nvSpPr>
            <p:cNvPr id="37897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" y="2160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7898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67" y="2069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_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7899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09" y="1198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7900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73" y="1198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 </a:t>
              </a:r>
              <a:r>
                <a:rPr kumimoji="1" lang="en-US" altLang="zh-CN" sz="2800" i="1" baseline="-25000">
                  <a:latin typeface="Times New Roman" pitchFamily="18" charset="0"/>
                </a:rPr>
                <a:t>n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grpSp>
          <p:nvGrpSpPr>
            <p:cNvPr id="37901" name="Group 19"/>
            <p:cNvGrpSpPr/>
            <p:nvPr/>
          </p:nvGrpSpPr>
          <p:grpSpPr bwMode="auto">
            <a:xfrm>
              <a:off x="3515" y="1570"/>
              <a:ext cx="806" cy="439"/>
              <a:chOff x="576" y="1152"/>
              <a:chExt cx="768" cy="378"/>
            </a:xfrm>
          </p:grpSpPr>
          <p:sp>
            <p:nvSpPr>
              <p:cNvPr id="37924" name="Text Box 2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+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7925" name="Text Box 2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_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7926" name="Text Box 2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r>
                  <a:rPr kumimoji="1" lang="en-US" altLang="zh-CN" sz="2800">
                    <a:latin typeface="Times New Roman" pitchFamily="18" charset="0"/>
                  </a:rPr>
                  <a:t> </a:t>
                </a:r>
                <a:r>
                  <a:rPr kumimoji="1" lang="en-US" altLang="zh-CN" sz="2800" baseline="-25000">
                    <a:latin typeface="Times New Roman" pitchFamily="18" charset="0"/>
                  </a:rPr>
                  <a:t>k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37902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1752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7903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17" y="1570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4" name="Group 25"/>
            <p:cNvGrpSpPr/>
            <p:nvPr/>
          </p:nvGrpSpPr>
          <p:grpSpPr bwMode="auto">
            <a:xfrm>
              <a:off x="2653" y="1570"/>
              <a:ext cx="806" cy="439"/>
              <a:chOff x="576" y="1152"/>
              <a:chExt cx="768" cy="378"/>
            </a:xfrm>
          </p:grpSpPr>
          <p:sp>
            <p:nvSpPr>
              <p:cNvPr id="37921" name="Text Box 2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+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7922" name="Text Box 2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_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7923" name="Text Box 2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</a:rPr>
                  <a:t>1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grpSp>
          <p:nvGrpSpPr>
            <p:cNvPr id="37905" name="Group 29"/>
            <p:cNvGrpSpPr/>
            <p:nvPr/>
          </p:nvGrpSpPr>
          <p:grpSpPr bwMode="auto">
            <a:xfrm>
              <a:off x="4422" y="1616"/>
              <a:ext cx="806" cy="439"/>
              <a:chOff x="576" y="1152"/>
              <a:chExt cx="768" cy="378"/>
            </a:xfrm>
          </p:grpSpPr>
          <p:sp>
            <p:nvSpPr>
              <p:cNvPr id="37918" name="Text Box 3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+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7919" name="Text Box 3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bg1"/>
                    </a:solidFill>
                    <a:latin typeface="Times New Roman" pitchFamily="18" charset="0"/>
                  </a:rPr>
                  <a:t>_</a:t>
                </a:r>
                <a:endParaRPr kumimoji="1" lang="en-US" altLang="zh-CN" sz="28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0" name="Text Box 3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r>
                  <a:rPr kumimoji="1" lang="en-US" altLang="zh-CN" sz="2800" i="1" baseline="-25000">
                    <a:latin typeface="Times New Roman" pitchFamily="18" charset="0"/>
                  </a:rPr>
                  <a:t>n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37906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22" y="1570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239" y="157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21" y="1553"/>
              <a:ext cx="0" cy="6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6" y="2160"/>
              <a:ext cx="33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7910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66" y="1198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k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7911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426" y="1706"/>
              <a:ext cx="0" cy="3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Oval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13" y="2262"/>
              <a:ext cx="71" cy="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Oval 4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86" y="2223"/>
              <a:ext cx="71" cy="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558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4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89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8" y="1570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Rectangle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51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28625" y="1071563"/>
            <a:ext cx="59626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电阻串联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----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分压</a:t>
            </a:r>
            <a:endParaRPr kumimoji="1" lang="zh-CN" altLang="en-US" sz="3200">
              <a:solidFill>
                <a:srgbClr val="FF3300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179" grpId="0"/>
      <p:bldP spid="178181" grpId="0" autoUpdateAnimBg="0"/>
      <p:bldP spid="178182" grpId="0"/>
      <p:bldP spid="3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068638"/>
            <a:ext cx="28082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由欧姆定律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219700" y="1844675"/>
            <a:ext cx="1066800" cy="685800"/>
            <a:chOff x="1488" y="720"/>
            <a:chExt cx="672" cy="432"/>
          </a:xfrm>
        </p:grpSpPr>
        <p:sp>
          <p:nvSpPr>
            <p:cNvPr id="38967" name="AutoShape 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等效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7920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908175" y="5373688"/>
            <a:ext cx="6480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串联电路的总电阻等于各分电阻之和。  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7920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836613"/>
            <a:ext cx="2447925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等效电阻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9208" name="Object 2"/>
          <p:cNvGraphicFramePr>
            <a:graphicFrameLocks noChangeAspect="1"/>
          </p:cNvGraphicFramePr>
          <p:nvPr/>
        </p:nvGraphicFramePr>
        <p:xfrm>
          <a:off x="395288" y="3644900"/>
          <a:ext cx="82089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644900"/>
                        <a:ext cx="8208962" cy="673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3"/>
          <p:cNvGraphicFramePr>
            <a:graphicFrameLocks noChangeAspect="1"/>
          </p:cNvGraphicFramePr>
          <p:nvPr/>
        </p:nvGraphicFramePr>
        <p:xfrm>
          <a:off x="611188" y="4221163"/>
          <a:ext cx="67897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4221163"/>
                        <a:ext cx="6789737" cy="10874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 bwMode="auto">
          <a:xfrm>
            <a:off x="0" y="5013325"/>
            <a:ext cx="1644650" cy="850900"/>
            <a:chOff x="385" y="3022"/>
            <a:chExt cx="1036" cy="536"/>
          </a:xfrm>
        </p:grpSpPr>
        <p:pic>
          <p:nvPicPr>
            <p:cNvPr id="38965" name="Picture 17" descr="12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66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结论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0" y="1268413"/>
            <a:ext cx="4895850" cy="2046287"/>
            <a:chOff x="2200" y="1198"/>
            <a:chExt cx="3084" cy="1289"/>
          </a:xfrm>
        </p:grpSpPr>
        <p:sp>
          <p:nvSpPr>
            <p:cNvPr id="38935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2" y="2160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8936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67" y="2069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_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8937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09" y="1198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8938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73" y="1198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n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grpSp>
          <p:nvGrpSpPr>
            <p:cNvPr id="38939" name="Group 24"/>
            <p:cNvGrpSpPr/>
            <p:nvPr/>
          </p:nvGrpSpPr>
          <p:grpSpPr bwMode="auto">
            <a:xfrm>
              <a:off x="3515" y="1570"/>
              <a:ext cx="806" cy="439"/>
              <a:chOff x="576" y="1152"/>
              <a:chExt cx="768" cy="378"/>
            </a:xfrm>
          </p:grpSpPr>
          <p:sp>
            <p:nvSpPr>
              <p:cNvPr id="38962" name="Text Box 2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+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8963" name="Text Box 2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bg1"/>
                    </a:solidFill>
                    <a:latin typeface="Times New Roman" pitchFamily="18" charset="0"/>
                  </a:rPr>
                  <a:t>_</a:t>
                </a:r>
                <a:endParaRPr kumimoji="1" lang="en-US" altLang="zh-CN" sz="28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64" name="Text Box 2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r>
                  <a:rPr kumimoji="1" lang="en-US" altLang="zh-CN" sz="2800">
                    <a:latin typeface="Times New Roman" pitchFamily="18" charset="0"/>
                  </a:rPr>
                  <a:t> </a:t>
                </a:r>
                <a:r>
                  <a:rPr kumimoji="1" lang="en-US" altLang="zh-CN" sz="2800" baseline="-25000">
                    <a:latin typeface="Times New Roman" pitchFamily="18" charset="0"/>
                  </a:rPr>
                  <a:t>k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38940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1752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8941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17" y="1570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42" name="Group 30"/>
            <p:cNvGrpSpPr/>
            <p:nvPr/>
          </p:nvGrpSpPr>
          <p:grpSpPr bwMode="auto">
            <a:xfrm>
              <a:off x="2653" y="1570"/>
              <a:ext cx="806" cy="439"/>
              <a:chOff x="576" y="1152"/>
              <a:chExt cx="768" cy="378"/>
            </a:xfrm>
          </p:grpSpPr>
          <p:sp>
            <p:nvSpPr>
              <p:cNvPr id="38959" name="Text Box 3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+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8960" name="Text Box 3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bg1"/>
                    </a:solidFill>
                    <a:latin typeface="Times New Roman" pitchFamily="18" charset="0"/>
                  </a:rPr>
                  <a:t>_</a:t>
                </a:r>
                <a:endParaRPr kumimoji="1" lang="en-US" altLang="zh-CN" sz="28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61" name="Text Box 3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</a:rPr>
                  <a:t>1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grpSp>
          <p:nvGrpSpPr>
            <p:cNvPr id="38943" name="Group 34"/>
            <p:cNvGrpSpPr/>
            <p:nvPr/>
          </p:nvGrpSpPr>
          <p:grpSpPr bwMode="auto">
            <a:xfrm>
              <a:off x="4422" y="1616"/>
              <a:ext cx="806" cy="439"/>
              <a:chOff x="576" y="1152"/>
              <a:chExt cx="768" cy="378"/>
            </a:xfrm>
          </p:grpSpPr>
          <p:sp>
            <p:nvSpPr>
              <p:cNvPr id="38956" name="Text Box 3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76" y="1248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+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8957" name="Text Box 3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152" y="1152"/>
                <a:ext cx="192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bg1"/>
                    </a:solidFill>
                    <a:latin typeface="Times New Roman" pitchFamily="18" charset="0"/>
                  </a:rPr>
                  <a:t>_</a:t>
                </a:r>
                <a:endParaRPr kumimoji="1" lang="en-US" altLang="zh-CN" sz="28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8" name="Text Box 3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248"/>
                <a:ext cx="384" cy="2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</a:rPr>
                  <a:t>u</a:t>
                </a:r>
                <a:r>
                  <a:rPr kumimoji="1" lang="en-US" altLang="zh-CN" sz="2800" i="1" baseline="-25000">
                    <a:latin typeface="Times New Roman" pitchFamily="18" charset="0"/>
                  </a:rPr>
                  <a:t>n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38944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22" y="1570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239" y="157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Line 4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521" y="1553"/>
              <a:ext cx="0" cy="6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6" y="2160"/>
              <a:ext cx="33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8948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66" y="1198"/>
              <a:ext cx="4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k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8949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426" y="1706"/>
              <a:ext cx="0" cy="39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Oval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213" y="2262"/>
              <a:ext cx="71" cy="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Oval 4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86" y="2223"/>
              <a:ext cx="71" cy="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Rectangle 4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558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Rectangle 4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89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8" y="1570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Rectangle 4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51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/>
          <p:nvPr/>
        </p:nvGrpSpPr>
        <p:grpSpPr bwMode="auto">
          <a:xfrm>
            <a:off x="6372225" y="1125538"/>
            <a:ext cx="2247900" cy="1974850"/>
            <a:chOff x="2200" y="1933"/>
            <a:chExt cx="1416" cy="1244"/>
          </a:xfrm>
        </p:grpSpPr>
        <p:sp>
          <p:nvSpPr>
            <p:cNvPr id="38923" name="Text Box 5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77" y="285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u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8924" name="Text Box 52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-5400000">
              <a:off x="2345" y="2805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+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8925" name="Text Box 5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24" y="2704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_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8926" name="Line 54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162" y="25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55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993" y="1729"/>
              <a:ext cx="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5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35" y="1933"/>
              <a:ext cx="672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e q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8929" name="Line 57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325" y="2579"/>
              <a:ext cx="3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Text Box 5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2432"/>
              <a:ext cx="192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38931" name="Oval 5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81" y="281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60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3285" y="25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Oval 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515" y="2818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8934" name="Rectangle 6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35" y="225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6" grpId="0"/>
      <p:bldP spid="17920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981075"/>
            <a:ext cx="3600450" cy="51911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串联电阻的分压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022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708275"/>
            <a:ext cx="7632700" cy="1042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电压与电阻成正比，因此串联电阻电路可作分压电路。</a:t>
            </a:r>
            <a:endParaRPr kumimoji="1" lang="zh-CN" altLang="en-US" sz="24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0228" name="Object 2"/>
          <p:cNvGraphicFramePr>
            <a:graphicFrameLocks noChangeAspect="1"/>
          </p:cNvGraphicFramePr>
          <p:nvPr/>
        </p:nvGraphicFramePr>
        <p:xfrm>
          <a:off x="1547813" y="1628775"/>
          <a:ext cx="453548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628775"/>
                        <a:ext cx="4535487" cy="1169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9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357563"/>
            <a:ext cx="5921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例</a:t>
            </a:r>
            <a:endParaRPr kumimoji="1" lang="zh-CN" altLang="en-US" sz="3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80230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3860800"/>
            <a:ext cx="39608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66FF"/>
                </a:solidFill>
                <a:ea typeface="楷体_GB2312" pitchFamily="49" charset="-122"/>
              </a:rPr>
              <a:t>两个电阻的分压：</a:t>
            </a:r>
            <a:endParaRPr lang="zh-CN" altLang="en-US" sz="2400" b="1">
              <a:solidFill>
                <a:srgbClr val="0066FF"/>
              </a:solidFill>
              <a:ea typeface="楷体_GB2312" pitchFamily="49" charset="-122"/>
            </a:endParaRPr>
          </a:p>
        </p:txBody>
      </p:sp>
      <p:graphicFrame>
        <p:nvGraphicFramePr>
          <p:cNvPr id="180231" name="Object 3"/>
          <p:cNvGraphicFramePr>
            <a:graphicFrameLocks noChangeAspect="1"/>
          </p:cNvGraphicFramePr>
          <p:nvPr/>
        </p:nvGraphicFramePr>
        <p:xfrm>
          <a:off x="395288" y="4868863"/>
          <a:ext cx="22256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868863"/>
                        <a:ext cx="2225675" cy="1125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4"/>
          <p:cNvGraphicFramePr>
            <a:graphicFrameLocks noChangeAspect="1"/>
          </p:cNvGraphicFramePr>
          <p:nvPr/>
        </p:nvGraphicFramePr>
        <p:xfrm>
          <a:off x="3276600" y="4797425"/>
          <a:ext cx="23685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4797425"/>
                        <a:ext cx="2368550" cy="1184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0" y="2205038"/>
            <a:ext cx="1644650" cy="850900"/>
            <a:chOff x="385" y="3022"/>
            <a:chExt cx="1036" cy="536"/>
          </a:xfrm>
        </p:grpSpPr>
        <p:pic>
          <p:nvPicPr>
            <p:cNvPr id="39966" name="Picture 16" descr="12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67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表明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6659563" y="3716338"/>
            <a:ext cx="1905000" cy="2378075"/>
            <a:chOff x="4014" y="1797"/>
            <a:chExt cx="1200" cy="1962"/>
          </a:xfrm>
        </p:grpSpPr>
        <p:sp>
          <p:nvSpPr>
            <p:cNvPr id="39947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785" y="2160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3521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59" y="2160"/>
              <a:ext cx="192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+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50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59" y="3113"/>
              <a:ext cx="192" cy="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_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9951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14" y="2568"/>
              <a:ext cx="240" cy="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52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30" y="2296"/>
              <a:ext cx="384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53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30" y="2976"/>
              <a:ext cx="384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54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8" y="2115"/>
              <a:ext cx="192" cy="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9955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73" y="2541"/>
              <a:ext cx="192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宋体" charset="-122"/>
                </a:rPr>
                <a:t>-</a:t>
              </a:r>
              <a:endParaRPr kumimoji="1" lang="en-US" altLang="zh-CN" sz="2800">
                <a:solidFill>
                  <a:schemeClr val="bg1"/>
                </a:solidFill>
                <a:latin typeface="宋体" charset="-122"/>
              </a:endParaRPr>
            </a:p>
          </p:txBody>
        </p:sp>
        <p:sp>
          <p:nvSpPr>
            <p:cNvPr id="39956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77" y="2251"/>
              <a:ext cx="384" cy="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57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8" y="2750"/>
              <a:ext cx="192" cy="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宋体" charset="-122"/>
                </a:rPr>
                <a:t>+</a:t>
              </a:r>
              <a:endParaRPr kumimoji="1" lang="en-US" altLang="zh-CN" sz="2800">
                <a:solidFill>
                  <a:schemeClr val="bg1"/>
                </a:solidFill>
                <a:latin typeface="宋体" charset="-122"/>
              </a:endParaRPr>
            </a:p>
          </p:txBody>
        </p:sp>
        <p:sp>
          <p:nvSpPr>
            <p:cNvPr id="39958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8" y="3239"/>
              <a:ext cx="192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宋体" charset="-122"/>
                </a:rPr>
                <a:t>-</a:t>
              </a:r>
              <a:endParaRPr kumimoji="1" lang="en-US" altLang="zh-CN" sz="2800">
                <a:latin typeface="宋体" charset="-122"/>
              </a:endParaRPr>
            </a:p>
          </p:txBody>
        </p:sp>
        <p:sp>
          <p:nvSpPr>
            <p:cNvPr id="39959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77" y="2976"/>
              <a:ext cx="384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60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41" y="2115"/>
              <a:ext cx="28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86" y="1797"/>
              <a:ext cx="192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39962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17" y="3330"/>
              <a:ext cx="116" cy="4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º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963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2160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Rectangle 3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703" y="297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3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703" y="23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/>
      <p:bldP spid="180229" grpId="0"/>
      <p:bldP spid="1802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836613"/>
            <a:ext cx="1517650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4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功率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125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95513" y="908050"/>
            <a:ext cx="58324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=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r>
              <a:rPr kumimoji="1" lang="zh-CN" altLang="en-US" sz="3200">
                <a:latin typeface="Times New Roman" pitchFamily="18" charset="0"/>
              </a:rPr>
              <a:t>，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=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r>
              <a:rPr kumimoji="1" lang="zh-CN" altLang="en-US" sz="3200">
                <a:latin typeface="Times New Roman" pitchFamily="18" charset="0"/>
              </a:rPr>
              <a:t>，</a:t>
            </a:r>
            <a:r>
              <a:rPr kumimoji="1" lang="zh-CN" altLang="en-US" sz="3200">
                <a:latin typeface="Times New Roman" pitchFamily="18" charset="0"/>
                <a:sym typeface="Symbol" pitchFamily="18" charset="2"/>
              </a:rPr>
              <a:t>，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Times New Roman" pitchFamily="18" charset="0"/>
              </a:rPr>
              <a:t>=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8125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95513" y="1484313"/>
            <a:ext cx="59769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: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latin typeface="Times New Roman" pitchFamily="18" charset="0"/>
              </a:rPr>
              <a:t>2 </a:t>
            </a:r>
            <a:r>
              <a:rPr kumimoji="1" lang="en-US" altLang="zh-CN" sz="3200">
                <a:latin typeface="Times New Roman" pitchFamily="18" charset="0"/>
              </a:rPr>
              <a:t>: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 :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Times New Roman" pitchFamily="18" charset="0"/>
              </a:rPr>
              <a:t>= 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1 </a:t>
            </a:r>
            <a:r>
              <a:rPr kumimoji="1" lang="en-US" altLang="zh-CN" sz="3200">
                <a:latin typeface="Times New Roman" pitchFamily="18" charset="0"/>
              </a:rPr>
              <a:t>: 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2  </a:t>
            </a:r>
            <a:r>
              <a:rPr kumimoji="1" lang="en-US" altLang="zh-CN" sz="3200">
                <a:latin typeface="Times New Roman" pitchFamily="18" charset="0"/>
              </a:rPr>
              <a:t>: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 :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endParaRPr kumimoji="1" lang="en-US" altLang="zh-CN" sz="3200" baseline="30000">
              <a:latin typeface="Times New Roman" pitchFamily="18" charset="0"/>
            </a:endParaRPr>
          </a:p>
        </p:txBody>
      </p:sp>
      <p:sp>
        <p:nvSpPr>
          <p:cNvPr id="18125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2133600"/>
            <a:ext cx="7200900" cy="252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总功率</a:t>
            </a:r>
            <a:r>
              <a:rPr kumimoji="1" lang="zh-CN" altLang="en-US" sz="2400">
                <a:latin typeface="Times New Roman" pitchFamily="18" charset="0"/>
              </a:rPr>
              <a:t>        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>
                <a:latin typeface="Times New Roman" pitchFamily="18" charset="0"/>
              </a:rPr>
              <a:t>=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eq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 </a:t>
            </a:r>
            <a:r>
              <a:rPr kumimoji="1" lang="en-US" altLang="zh-CN" sz="3200">
                <a:latin typeface="Times New Roman" pitchFamily="18" charset="0"/>
              </a:rPr>
              <a:t>= (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+ 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+ …+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i="1" baseline="-25000">
                <a:latin typeface="Times New Roman" pitchFamily="18" charset="0"/>
              </a:rPr>
              <a:t>n </a:t>
            </a:r>
            <a:r>
              <a:rPr kumimoji="1" lang="en-US" altLang="zh-CN" sz="3200">
                <a:latin typeface="Times New Roman" pitchFamily="18" charset="0"/>
              </a:rPr>
              <a:t>) 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endParaRPr kumimoji="1" lang="en-US" altLang="zh-CN" sz="3200" baseline="300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                   =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+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+ 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</a:t>
            </a:r>
            <a:r>
              <a:rPr kumimoji="1" lang="en-US" altLang="zh-CN" sz="3200">
                <a:latin typeface="Times New Roman" pitchFamily="18" charset="0"/>
              </a:rPr>
              <a:t>+</a:t>
            </a:r>
            <a:r>
              <a:rPr kumimoji="1" lang="en-US" altLang="zh-CN" sz="3200" i="1">
                <a:latin typeface="Times New Roman" pitchFamily="18" charset="0"/>
              </a:rPr>
              <a:t>R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 baseline="30000">
                <a:latin typeface="Times New Roman" pitchFamily="18" charset="0"/>
              </a:rPr>
              <a:t>2</a:t>
            </a:r>
            <a:endParaRPr kumimoji="1" lang="en-US" altLang="zh-CN" sz="3200" baseline="300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                   =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+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+</a:t>
            </a:r>
            <a:r>
              <a:rPr kumimoji="1" lang="en-US" altLang="zh-CN" sz="3200">
                <a:latin typeface="Times New Roman" pitchFamily="18" charset="0"/>
                <a:sym typeface="Symbol" pitchFamily="18" charset="2"/>
              </a:rPr>
              <a:t>+ </a:t>
            </a:r>
            <a:r>
              <a:rPr kumimoji="1" lang="en-US" altLang="zh-CN" sz="3200" i="1">
                <a:latin typeface="Times New Roman" pitchFamily="18" charset="0"/>
              </a:rPr>
              <a:t>p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3200" baseline="30000">
              <a:latin typeface="Times New Roman" pitchFamily="18" charset="0"/>
            </a:endParaRPr>
          </a:p>
        </p:txBody>
      </p:sp>
      <p:sp>
        <p:nvSpPr>
          <p:cNvPr id="18125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4221163"/>
            <a:ext cx="7561263" cy="191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电阻串联时，各电阻消耗的功率与电阻大小成正比；</a:t>
            </a:r>
            <a:endParaRPr lang="zh-CN" altLang="en-US" sz="24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等效电阻消耗的功率等于各串联电阻消耗功率的总和。</a:t>
            </a:r>
            <a:endParaRPr lang="zh-CN" altLang="en-US" sz="24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0" y="3357563"/>
            <a:ext cx="1644650" cy="850900"/>
            <a:chOff x="385" y="3022"/>
            <a:chExt cx="1036" cy="536"/>
          </a:xfrm>
        </p:grpSpPr>
        <p:pic>
          <p:nvPicPr>
            <p:cNvPr id="83976" name="Picture 14" descr="12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77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表明</a:t>
              </a:r>
              <a:endParaRPr kumimoji="1" lang="zh-CN" altLang="en-US" sz="3200">
                <a:solidFill>
                  <a:srgbClr val="FF3300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/>
      <p:bldP spid="181252" grpId="0" autoUpdateAnimBg="0"/>
      <p:bldP spid="181253" grpId="0"/>
      <p:bldP spid="18125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642938"/>
            <a:ext cx="59626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电阻并联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----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分流</a:t>
            </a:r>
            <a:endParaRPr kumimoji="1" lang="zh-CN" altLang="en-US" sz="3200">
              <a:solidFill>
                <a:srgbClr val="FF33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227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93738" y="1412875"/>
            <a:ext cx="2222500" cy="51911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电路特点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3789363"/>
            <a:ext cx="6624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kumimoji="1"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各电阻两端为同一电压（</a:t>
            </a:r>
            <a:r>
              <a:rPr kumimoji="1" lang="en-US" altLang="zh-CN" sz="28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KVL</a:t>
            </a:r>
            <a:r>
              <a:rPr kumimoji="1" lang="en-US" altLang="zh-CN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2800" b="1">
              <a:solidFill>
                <a:srgbClr val="00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227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508500"/>
            <a:ext cx="83534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kumimoji="1"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总电流等于流过各并联电阻的电流之和</a:t>
            </a:r>
            <a:r>
              <a:rPr kumimoji="1" lang="en-US" altLang="zh-CN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KCL</a:t>
            </a:r>
            <a:r>
              <a:rPr kumimoji="1" lang="en-US" altLang="zh-CN" sz="2800" b="1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5157788"/>
            <a:ext cx="4968875" cy="6413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i="1">
                <a:latin typeface="Times New Roman" pitchFamily="18" charset="0"/>
              </a:rPr>
              <a:t>i = i</a:t>
            </a:r>
            <a:r>
              <a:rPr kumimoji="1" lang="en-US" altLang="zh-CN" sz="3600" baseline="-25000">
                <a:latin typeface="Times New Roman" pitchFamily="18" charset="0"/>
              </a:rPr>
              <a:t>1</a:t>
            </a:r>
            <a:r>
              <a:rPr kumimoji="1" lang="en-US" altLang="zh-CN" sz="3600" i="1">
                <a:latin typeface="Times New Roman" pitchFamily="18" charset="0"/>
              </a:rPr>
              <a:t>+ i</a:t>
            </a:r>
            <a:r>
              <a:rPr kumimoji="1" lang="en-US" altLang="zh-CN" sz="3600" baseline="-25000">
                <a:latin typeface="Times New Roman" pitchFamily="18" charset="0"/>
              </a:rPr>
              <a:t>2</a:t>
            </a:r>
            <a:r>
              <a:rPr kumimoji="1" lang="en-US" altLang="zh-CN" sz="3600" i="1">
                <a:latin typeface="Times New Roman" pitchFamily="18" charset="0"/>
              </a:rPr>
              <a:t>+</a:t>
            </a:r>
            <a:r>
              <a:rPr kumimoji="1" lang="en-US" altLang="zh-CN" sz="3600" i="1">
                <a:latin typeface="Times New Roman" pitchFamily="18" charset="0"/>
                <a:sym typeface="Math4" pitchFamily="2" charset="2"/>
              </a:rPr>
              <a:t> …</a:t>
            </a:r>
            <a:r>
              <a:rPr kumimoji="1" lang="en-US" altLang="zh-CN" sz="3600" i="1">
                <a:latin typeface="Times New Roman" pitchFamily="18" charset="0"/>
              </a:rPr>
              <a:t>+ i</a:t>
            </a:r>
            <a:r>
              <a:rPr kumimoji="1" lang="en-US" altLang="zh-CN" sz="3600" i="1" baseline="-25000">
                <a:latin typeface="Times New Roman" pitchFamily="18" charset="0"/>
              </a:rPr>
              <a:t>k</a:t>
            </a:r>
            <a:r>
              <a:rPr kumimoji="1" lang="en-US" altLang="zh-CN" sz="3600" i="1">
                <a:latin typeface="Times New Roman" pitchFamily="18" charset="0"/>
              </a:rPr>
              <a:t>+ …+i</a:t>
            </a:r>
            <a:r>
              <a:rPr kumimoji="1" lang="en-US" altLang="zh-CN" sz="3600" baseline="-25000">
                <a:latin typeface="Times New Roman" pitchFamily="18" charset="0"/>
              </a:rPr>
              <a:t>n</a:t>
            </a:r>
            <a:endParaRPr kumimoji="1" lang="en-US" altLang="zh-CN" sz="3600" baseline="-25000">
              <a:latin typeface="Times New Roman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3132138" y="1125538"/>
            <a:ext cx="5456237" cy="2268537"/>
            <a:chOff x="1429" y="1933"/>
            <a:chExt cx="3437" cy="1429"/>
          </a:xfrm>
        </p:grpSpPr>
        <p:sp>
          <p:nvSpPr>
            <p:cNvPr id="85000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07" y="2252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n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85001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83" y="2252"/>
              <a:ext cx="1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2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1610" y="2795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3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114" y="2791"/>
              <a:ext cx="108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4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83" y="3339"/>
              <a:ext cx="1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5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880" y="2795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35" y="3339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7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44" y="2252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8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44" y="3339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9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3880" y="2788"/>
              <a:ext cx="1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0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28" y="2571"/>
              <a:ext cx="329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85011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74" y="2571"/>
              <a:ext cx="329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85012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75" y="2571"/>
              <a:ext cx="320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i="1" baseline="-25000">
                  <a:latin typeface="Times New Roman" pitchFamily="18" charset="0"/>
                </a:rPr>
                <a:t>k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85013" name="Rectangle 2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44" y="2571"/>
              <a:ext cx="329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i="1" baseline="-25000">
                  <a:latin typeface="Times New Roman" pitchFamily="18" charset="0"/>
                </a:rPr>
                <a:t>n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85014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10" y="2296"/>
              <a:ext cx="4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5" y="1933"/>
              <a:ext cx="17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85016" name="Rectangle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29" y="2251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  <a:sym typeface="CommonBullets" pitchFamily="34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CommonBullets" pitchFamily="34" charset="2"/>
              </a:endParaRPr>
            </a:p>
          </p:txBody>
        </p:sp>
        <p:sp>
          <p:nvSpPr>
            <p:cNvPr id="85017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9" y="26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u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5018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200" y="2296"/>
              <a:ext cx="0" cy="28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2251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85020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53" y="2252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85021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15" y="2251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i="1" baseline="-25000">
                  <a:latin typeface="Times New Roman" pitchFamily="18" charset="0"/>
                </a:rPr>
                <a:t>k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85022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9" y="293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_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5023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44" y="2296"/>
              <a:ext cx="0" cy="2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15" y="2305"/>
              <a:ext cx="0" cy="2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5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07" y="2252"/>
              <a:ext cx="0" cy="28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Oval 4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15" y="3286"/>
              <a:ext cx="75" cy="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Oval 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15" y="2214"/>
              <a:ext cx="75" cy="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35" y="2251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79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0" name="Rectangle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08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1" name="Rectangle 4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109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2" name="Rectangle 4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32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5" grpId="0"/>
      <p:bldP spid="182276" grpId="0" autoUpdateAnimBg="0"/>
      <p:bldP spid="182277" grpId="0" autoUpdateAnimBg="0"/>
      <p:bldP spid="1822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1268413"/>
            <a:ext cx="7200900" cy="3478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>
                <a:solidFill>
                  <a:srgbClr val="FF0000"/>
                </a:solidFill>
              </a:rPr>
              <a:t>如何学？</a:t>
            </a:r>
            <a:endParaRPr lang="en-US" altLang="zh-CN" sz="4400">
              <a:solidFill>
                <a:srgbClr val="FF0000"/>
              </a:solidFill>
            </a:endParaRPr>
          </a:p>
          <a:p>
            <a:endParaRPr lang="en-US" altLang="zh-CN" sz="4400"/>
          </a:p>
          <a:p>
            <a:pPr>
              <a:buFont typeface="Wingdings" charset="2"/>
              <a:buChar char="l"/>
            </a:pPr>
            <a:r>
              <a:rPr lang="zh-CN" altLang="en-US" sz="4400"/>
              <a:t>上课认真听</a:t>
            </a:r>
            <a:endParaRPr lang="en-US" altLang="zh-CN" sz="4400"/>
          </a:p>
          <a:p>
            <a:pPr>
              <a:buFont typeface="Wingdings" charset="2"/>
              <a:buChar char="l"/>
            </a:pPr>
            <a:r>
              <a:rPr lang="zh-CN" altLang="en-US" sz="4400"/>
              <a:t>作业认真做</a:t>
            </a:r>
            <a:endParaRPr lang="en-US" altLang="zh-CN" sz="4400"/>
          </a:p>
          <a:p>
            <a:pPr>
              <a:buFont typeface="Wingdings" charset="2"/>
              <a:buChar char="l"/>
            </a:pPr>
            <a:r>
              <a:rPr lang="zh-CN" altLang="en-US" sz="4400"/>
              <a:t>考试前适当复习            </a:t>
            </a:r>
            <a:endParaRPr lang="en-US" altLang="zh-CN" sz="4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3573463"/>
            <a:ext cx="1557337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由</a:t>
            </a:r>
            <a:r>
              <a:rPr kumimoji="1" lang="en-US" altLang="zh-CN" sz="2800">
                <a:latin typeface="Times New Roman" pitchFamily="18" charset="0"/>
              </a:rPr>
              <a:t>KCL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8329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24075" y="3573463"/>
            <a:ext cx="4895850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latin typeface="Times New Roman" pitchFamily="18" charset="0"/>
              </a:rPr>
              <a:t>i = i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+ i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 i="1">
                <a:latin typeface="Times New Roman" pitchFamily="18" charset="0"/>
              </a:rPr>
              <a:t>+</a:t>
            </a:r>
            <a:r>
              <a:rPr kumimoji="1" lang="en-US" altLang="zh-CN" sz="3200" i="1">
                <a:latin typeface="Times New Roman" pitchFamily="18" charset="0"/>
                <a:sym typeface="Math4" pitchFamily="2" charset="2"/>
              </a:rPr>
              <a:t> …</a:t>
            </a:r>
            <a:r>
              <a:rPr kumimoji="1" lang="en-US" altLang="zh-CN" sz="3200" i="1">
                <a:latin typeface="Times New Roman" pitchFamily="18" charset="0"/>
              </a:rPr>
              <a:t>+ i</a:t>
            </a:r>
            <a:r>
              <a:rPr kumimoji="1" lang="en-US" altLang="zh-CN" sz="3200" i="1" baseline="-25000">
                <a:latin typeface="Times New Roman" pitchFamily="18" charset="0"/>
              </a:rPr>
              <a:t>k</a:t>
            </a:r>
            <a:r>
              <a:rPr kumimoji="1" lang="en-US" altLang="zh-CN" sz="3200" i="1">
                <a:latin typeface="Times New Roman" pitchFamily="18" charset="0"/>
              </a:rPr>
              <a:t>+ …+i</a:t>
            </a:r>
            <a:r>
              <a:rPr kumimoji="1" lang="en-US" altLang="zh-CN" sz="3200" baseline="-25000">
                <a:latin typeface="Times New Roman" pitchFamily="18" charset="0"/>
              </a:rPr>
              <a:t>n</a:t>
            </a:r>
            <a:endParaRPr kumimoji="1" lang="en-US" altLang="zh-CN" sz="3200" baseline="-25000">
              <a:latin typeface="Times New Roman" pitchFamily="18" charset="0"/>
            </a:endParaRPr>
          </a:p>
        </p:txBody>
      </p:sp>
      <p:sp>
        <p:nvSpPr>
          <p:cNvPr id="18330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339975" y="4221163"/>
            <a:ext cx="5689600" cy="11636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i="1">
                <a:latin typeface="Times New Roman" pitchFamily="18" charset="0"/>
              </a:rPr>
              <a:t>=u/R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 +u/R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 i="1">
                <a:latin typeface="Times New Roman" pitchFamily="18" charset="0"/>
              </a:rPr>
              <a:t>+</a:t>
            </a:r>
            <a:r>
              <a:rPr kumimoji="1" lang="en-US" altLang="zh-CN" sz="3200" i="1">
                <a:latin typeface="Times New Roman" pitchFamily="18" charset="0"/>
                <a:sym typeface="Math4" pitchFamily="2" charset="2"/>
              </a:rPr>
              <a:t> …</a:t>
            </a:r>
            <a:r>
              <a:rPr kumimoji="1" lang="en-US" altLang="zh-CN" sz="3200" i="1">
                <a:latin typeface="Times New Roman" pitchFamily="18" charset="0"/>
              </a:rPr>
              <a:t>+u/R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endParaRPr kumimoji="1" lang="en-US" altLang="zh-CN" sz="3200" i="1" baseline="-2500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i="1">
                <a:latin typeface="Times New Roman" pitchFamily="18" charset="0"/>
              </a:rPr>
              <a:t>=u</a:t>
            </a:r>
            <a:r>
              <a:rPr kumimoji="1" lang="en-US" altLang="zh-CN" sz="3200">
                <a:latin typeface="Times New Roman" pitchFamily="18" charset="0"/>
              </a:rPr>
              <a:t>(1</a:t>
            </a:r>
            <a:r>
              <a:rPr kumimoji="1" lang="en-US" altLang="zh-CN" sz="3200" i="1">
                <a:latin typeface="Times New Roman" pitchFamily="18" charset="0"/>
              </a:rPr>
              <a:t>/R</a:t>
            </a:r>
            <a:r>
              <a:rPr kumimoji="1" lang="en-US" altLang="zh-CN" sz="3200" baseline="-250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+</a:t>
            </a:r>
            <a:r>
              <a:rPr kumimoji="1" lang="en-US" altLang="zh-CN" sz="32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/R</a:t>
            </a:r>
            <a:r>
              <a:rPr kumimoji="1" lang="en-US" altLang="zh-CN" sz="3200" baseline="-25000">
                <a:latin typeface="Times New Roman" pitchFamily="18" charset="0"/>
              </a:rPr>
              <a:t>2</a:t>
            </a:r>
            <a:r>
              <a:rPr kumimoji="1" lang="en-US" altLang="zh-CN" sz="3200" i="1">
                <a:latin typeface="Times New Roman" pitchFamily="18" charset="0"/>
              </a:rPr>
              <a:t>+</a:t>
            </a:r>
            <a:r>
              <a:rPr kumimoji="1" lang="en-US" altLang="zh-CN" sz="3200" i="1">
                <a:latin typeface="Times New Roman" pitchFamily="18" charset="0"/>
                <a:sym typeface="Math4" pitchFamily="2" charset="2"/>
              </a:rPr>
              <a:t>…</a:t>
            </a:r>
            <a:r>
              <a:rPr kumimoji="1" lang="en-US" altLang="zh-CN" sz="3200" i="1">
                <a:latin typeface="Times New Roman" pitchFamily="18" charset="0"/>
              </a:rPr>
              <a:t>+</a:t>
            </a:r>
            <a:r>
              <a:rPr kumimoji="1" lang="en-US" altLang="zh-CN" sz="3200">
                <a:latin typeface="Times New Roman" pitchFamily="18" charset="0"/>
              </a:rPr>
              <a:t>1</a:t>
            </a:r>
            <a:r>
              <a:rPr kumimoji="1" lang="en-US" altLang="zh-CN" sz="3200" i="1">
                <a:latin typeface="Times New Roman" pitchFamily="18" charset="0"/>
              </a:rPr>
              <a:t>/R</a:t>
            </a:r>
            <a:r>
              <a:rPr kumimoji="1" lang="en-US" altLang="zh-CN" sz="3200" i="1" baseline="-25000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Times New Roman" pitchFamily="18" charset="0"/>
              </a:rPr>
              <a:t>)=</a:t>
            </a:r>
            <a:r>
              <a:rPr kumimoji="1" lang="en-US" altLang="zh-CN" sz="3200" i="1">
                <a:latin typeface="Times New Roman" pitchFamily="18" charset="0"/>
              </a:rPr>
              <a:t>uG</a:t>
            </a:r>
            <a:r>
              <a:rPr kumimoji="1" lang="en-US" altLang="zh-CN" sz="3200" i="1" baseline="-25000">
                <a:latin typeface="Times New Roman" pitchFamily="18" charset="0"/>
              </a:rPr>
              <a:t>eq</a:t>
            </a:r>
            <a:endParaRPr kumimoji="1" lang="en-US" altLang="zh-CN" sz="3200" i="1" baseline="-25000">
              <a:latin typeface="Times New Roman" pitchFamily="18" charset="0"/>
            </a:endParaRPr>
          </a:p>
        </p:txBody>
      </p:sp>
      <p:sp>
        <p:nvSpPr>
          <p:cNvPr id="18330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836613"/>
            <a:ext cx="2520950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等效电阻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3302" name="Object 2"/>
          <p:cNvGraphicFramePr>
            <a:graphicFrameLocks noChangeAspect="1"/>
          </p:cNvGraphicFramePr>
          <p:nvPr/>
        </p:nvGraphicFramePr>
        <p:xfrm>
          <a:off x="2555875" y="5373688"/>
          <a:ext cx="46751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5373688"/>
                        <a:ext cx="4675188" cy="903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611188" y="1196975"/>
            <a:ext cx="5456237" cy="2268538"/>
            <a:chOff x="1429" y="1933"/>
            <a:chExt cx="3437" cy="1429"/>
          </a:xfrm>
        </p:grpSpPr>
        <p:sp>
          <p:nvSpPr>
            <p:cNvPr id="40984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07" y="2252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n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0985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83" y="2252"/>
              <a:ext cx="1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1610" y="2795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114" y="2791"/>
              <a:ext cx="108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583" y="3339"/>
              <a:ext cx="1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2880" y="2795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35" y="3339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44" y="2252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44" y="3339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 rot="-5400000">
              <a:off x="3880" y="2788"/>
              <a:ext cx="1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828" y="2571"/>
              <a:ext cx="329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40995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274" y="2571"/>
              <a:ext cx="329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40996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75" y="2571"/>
              <a:ext cx="320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i="1" baseline="-25000">
                  <a:latin typeface="Times New Roman" pitchFamily="18" charset="0"/>
                </a:rPr>
                <a:t>k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40997" name="Rectangle 2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44" y="2571"/>
              <a:ext cx="329" cy="3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i="1" baseline="-25000">
                  <a:latin typeface="Times New Roman" pitchFamily="18" charset="0"/>
                </a:rPr>
                <a:t>n</a:t>
              </a:r>
              <a:endParaRPr kumimoji="1" lang="en-US" altLang="zh-CN" sz="2800" i="1" baseline="-25000">
                <a:latin typeface="Times New Roman" pitchFamily="18" charset="0"/>
              </a:endParaRPr>
            </a:p>
          </p:txBody>
        </p:sp>
        <p:sp>
          <p:nvSpPr>
            <p:cNvPr id="40998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10" y="2296"/>
              <a:ext cx="4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655" y="1933"/>
              <a:ext cx="17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1000" name="Rectangle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29" y="2251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  <a:sym typeface="CommonBullets" pitchFamily="34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CommonBullets" pitchFamily="34" charset="2"/>
              </a:endParaRPr>
            </a:p>
          </p:txBody>
        </p:sp>
        <p:sp>
          <p:nvSpPr>
            <p:cNvPr id="41001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9" y="26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u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002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200" y="2296"/>
              <a:ext cx="0" cy="28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00" y="2251"/>
              <a:ext cx="359" cy="33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1004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53" y="2252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1005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15" y="2251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i="1" baseline="-25000">
                  <a:latin typeface="Times New Roman" pitchFamily="18" charset="0"/>
                </a:rPr>
                <a:t>k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1006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29" y="293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_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41007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44" y="2296"/>
              <a:ext cx="0" cy="28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15" y="2305"/>
              <a:ext cx="0" cy="28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9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07" y="2252"/>
              <a:ext cx="0" cy="2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Oval 4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15" y="3286"/>
              <a:ext cx="75" cy="76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Oval 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15" y="2214"/>
              <a:ext cx="75" cy="76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35" y="2251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3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79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4" name="Rectangle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08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5" name="Rectangle 4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109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6" name="Rectangle 4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32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7"/>
          <p:cNvGrpSpPr/>
          <p:nvPr/>
        </p:nvGrpSpPr>
        <p:grpSpPr bwMode="auto">
          <a:xfrm>
            <a:off x="5795963" y="2276475"/>
            <a:ext cx="1066800" cy="685800"/>
            <a:chOff x="1488" y="720"/>
            <a:chExt cx="672" cy="432"/>
          </a:xfrm>
        </p:grpSpPr>
        <p:sp>
          <p:nvSpPr>
            <p:cNvPr id="40982" name="AutoShape 4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Text Box 4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536" y="72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等效</a:t>
              </a:r>
              <a:endPara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50"/>
          <p:cNvGrpSpPr/>
          <p:nvPr/>
        </p:nvGrpSpPr>
        <p:grpSpPr bwMode="auto">
          <a:xfrm>
            <a:off x="6877050" y="1125538"/>
            <a:ext cx="1982788" cy="2232025"/>
            <a:chOff x="3152" y="799"/>
            <a:chExt cx="1249" cy="1406"/>
          </a:xfrm>
        </p:grpSpPr>
        <p:sp>
          <p:nvSpPr>
            <p:cNvPr id="40970" name="Line 5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24" y="1207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Text Box 5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43" y="1162"/>
              <a:ext cx="240" cy="327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+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40972" name="Text Box 5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52" y="1522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u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40973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00" y="1762"/>
              <a:ext cx="192" cy="327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_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40974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70" y="799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0975" name="Text Box 5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69" y="1434"/>
              <a:ext cx="432" cy="327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</a:rPr>
                <a:t>eq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0976" name="Oval 5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66" y="2137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Oval 5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20" y="1138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5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923" y="1162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60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334" y="2160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6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8" y="1162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Rectangle 6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42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  <p:bldP spid="183299" grpId="0"/>
      <p:bldP spid="183300" grpId="0"/>
      <p:bldP spid="18330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0" y="981075"/>
            <a:ext cx="62658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等效电导等于并联的各电导之和。</a:t>
            </a:r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4323" name="Object 2"/>
          <p:cNvGraphicFramePr>
            <a:graphicFrameLocks noChangeAspect="1"/>
          </p:cNvGraphicFramePr>
          <p:nvPr/>
        </p:nvGraphicFramePr>
        <p:xfrm>
          <a:off x="1187450" y="1700213"/>
          <a:ext cx="63992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700213"/>
                        <a:ext cx="6399213" cy="1063625"/>
                      </a:xfrm>
                      <a:prstGeom prst="rect">
                        <a:avLst/>
                      </a:prstGeom>
                      <a:solidFill>
                        <a:srgbClr val="9999C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0" y="908050"/>
            <a:ext cx="1644650" cy="850900"/>
            <a:chOff x="385" y="3022"/>
            <a:chExt cx="1036" cy="536"/>
          </a:xfrm>
        </p:grpSpPr>
        <p:pic>
          <p:nvPicPr>
            <p:cNvPr id="41994" name="Picture 11" descr="1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5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结论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  <p:sp>
        <p:nvSpPr>
          <p:cNvPr id="184333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213100"/>
            <a:ext cx="3455987" cy="547688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并联电阻的分流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4334" name="Object 3"/>
          <p:cNvGraphicFramePr>
            <a:graphicFrameLocks noChangeAspect="1"/>
          </p:cNvGraphicFramePr>
          <p:nvPr/>
        </p:nvGraphicFramePr>
        <p:xfrm>
          <a:off x="611188" y="4076700"/>
          <a:ext cx="27908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4076700"/>
                        <a:ext cx="2790825" cy="1125538"/>
                      </a:xfrm>
                      <a:prstGeom prst="rect">
                        <a:avLst/>
                      </a:prstGeom>
                      <a:solidFill>
                        <a:srgbClr val="6699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5" name="AutoShap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3635375" y="436562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66CC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36" name="Object 4"/>
          <p:cNvGraphicFramePr>
            <a:graphicFrameLocks noChangeAspect="1"/>
          </p:cNvGraphicFramePr>
          <p:nvPr/>
        </p:nvGraphicFramePr>
        <p:xfrm>
          <a:off x="4643438" y="4149725"/>
          <a:ext cx="15128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3438" y="4149725"/>
                        <a:ext cx="1512887" cy="1146175"/>
                      </a:xfrm>
                      <a:prstGeom prst="rect">
                        <a:avLst/>
                      </a:prstGeom>
                      <a:solidFill>
                        <a:srgbClr val="6699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7" name="AutoShape 17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6372225" y="2924175"/>
            <a:ext cx="2233613" cy="1079500"/>
          </a:xfrm>
          <a:prstGeom prst="wedgeRoundRectCallout">
            <a:avLst>
              <a:gd name="adj1" fmla="val -73241"/>
              <a:gd name="adj2" fmla="val 16472"/>
              <a:gd name="adj3" fmla="val 16667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/>
          <a:lstStyle/>
          <a:p>
            <a:pPr algn="ctr"/>
            <a:r>
              <a:rPr kumimoji="1" lang="zh-CN" altLang="en-US" sz="2800" b="1">
                <a:ea typeface="楷体_GB2312" pitchFamily="49" charset="-122"/>
              </a:rPr>
              <a:t>电流分配与电导成正比</a:t>
            </a:r>
            <a:endParaRPr kumimoji="1" lang="zh-CN" altLang="en-US" sz="28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33" grpId="0" animBg="1" autoUpdateAnimBg="0"/>
      <p:bldP spid="184335" grpId="0" animBg="1"/>
      <p:bldP spid="18433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2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908050"/>
            <a:ext cx="5921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</a:rPr>
              <a:t>例</a:t>
            </a:r>
            <a:endParaRPr kumimoji="1" lang="zh-CN" altLang="en-US" sz="3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85353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965200"/>
            <a:ext cx="3024187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两电阻的分流：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724525" y="1125538"/>
            <a:ext cx="2819400" cy="2879725"/>
            <a:chOff x="3674" y="527"/>
            <a:chExt cx="1776" cy="1406"/>
          </a:xfrm>
        </p:grpSpPr>
        <p:sp>
          <p:nvSpPr>
            <p:cNvPr id="43016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68" y="1162"/>
              <a:ext cx="545" cy="253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3017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49" y="1162"/>
              <a:ext cx="583" cy="25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3018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68" y="935"/>
              <a:ext cx="0" cy="41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9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rot="10800000">
              <a:off x="5103" y="981"/>
              <a:ext cx="0" cy="4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8" y="935"/>
              <a:ext cx="347" cy="253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3021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103" y="891"/>
              <a:ext cx="347" cy="254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3022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78" y="935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4" y="527"/>
              <a:ext cx="192" cy="2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kumimoji="1" lang="en-US" altLang="zh-CN" sz="2800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3024" name="Oval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720" y="186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5" name="Oval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74" y="866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77" y="890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788" y="1888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42" y="890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96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12" y="890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2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930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5371" name="Object 2"/>
          <p:cNvGraphicFramePr>
            <a:graphicFrameLocks noChangeAspect="1"/>
          </p:cNvGraphicFramePr>
          <p:nvPr/>
        </p:nvGraphicFramePr>
        <p:xfrm>
          <a:off x="1225550" y="1773238"/>
          <a:ext cx="39941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5550" y="1773238"/>
                        <a:ext cx="3994150" cy="1050925"/>
                      </a:xfrm>
                      <a:prstGeom prst="rect">
                        <a:avLst/>
                      </a:prstGeom>
                      <a:solidFill>
                        <a:srgbClr val="6699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2" name="Object 3"/>
          <p:cNvGraphicFramePr>
            <a:graphicFrameLocks noChangeAspect="1"/>
          </p:cNvGraphicFramePr>
          <p:nvPr/>
        </p:nvGraphicFramePr>
        <p:xfrm>
          <a:off x="1196975" y="3284538"/>
          <a:ext cx="382428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975" y="3284538"/>
                        <a:ext cx="3824288" cy="1039812"/>
                      </a:xfrm>
                      <a:prstGeom prst="rect">
                        <a:avLst/>
                      </a:prstGeom>
                      <a:solidFill>
                        <a:srgbClr val="6699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3" name="Object 4"/>
          <p:cNvGraphicFramePr>
            <a:graphicFrameLocks noChangeAspect="1"/>
          </p:cNvGraphicFramePr>
          <p:nvPr/>
        </p:nvGraphicFramePr>
        <p:xfrm>
          <a:off x="1168400" y="4530725"/>
          <a:ext cx="5564188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4530725"/>
                        <a:ext cx="5564188" cy="1128713"/>
                      </a:xfrm>
                      <a:prstGeom prst="rect">
                        <a:avLst/>
                      </a:prstGeom>
                      <a:solidFill>
                        <a:srgbClr val="6699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/>
      <p:bldP spid="18535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850" y="1052513"/>
            <a:ext cx="1439863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4"/>
            </a:pPr>
            <a:r>
              <a:rPr kumimoji="1" lang="zh-CN" altLang="en-US" sz="28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功率</a:t>
            </a:r>
            <a:endParaRPr kumimoji="1" lang="zh-CN" altLang="en-US" sz="2800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637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71688" y="571500"/>
            <a:ext cx="6659562" cy="579438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latin typeface="Times New Roman" pitchFamily="18" charset="0"/>
              </a:rPr>
              <a:t>，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latin typeface="Times New Roman" pitchFamily="18" charset="0"/>
              </a:rPr>
              <a:t>，</a:t>
            </a:r>
            <a:r>
              <a:rPr kumimoji="1" lang="zh-CN" altLang="en-US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，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8637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484438" y="1268413"/>
            <a:ext cx="5976937" cy="579437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 :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=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 :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</a:t>
            </a:r>
            <a:endParaRPr kumimoji="1" lang="en-US" altLang="zh-CN" sz="3200" baseline="30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8637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1916113"/>
            <a:ext cx="7777162" cy="2132012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总功率</a:t>
            </a: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eq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= (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 …+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3200" baseline="300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                   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 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3200" baseline="300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                   =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+ 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latin typeface="Times New Roman" pitchFamily="18" charset="0"/>
              </a:rPr>
              <a:t>n</a:t>
            </a:r>
            <a:endParaRPr kumimoji="1" lang="en-US" altLang="zh-CN" sz="320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kumimoji="1" lang="en-US" altLang="zh-CN" sz="3200" baseline="30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8637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63713" y="3933825"/>
            <a:ext cx="6911975" cy="222885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电阻并联时，各电阻消耗的功率与电阻大小成反比；</a:t>
            </a:r>
            <a:endParaRPr lang="zh-CN" altLang="en-US" sz="2800" b="1">
              <a:solidFill>
                <a:srgbClr val="FFFF00"/>
              </a:solidFill>
              <a:ea typeface="楷体_GB2312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等效电阻消耗的功率等于各并联电阻消耗功率的总和</a:t>
            </a:r>
            <a:endParaRPr lang="zh-CN" altLang="en-US" sz="2800" b="1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0" y="4005263"/>
            <a:ext cx="1644650" cy="850900"/>
            <a:chOff x="385" y="3022"/>
            <a:chExt cx="1036" cy="536"/>
          </a:xfrm>
        </p:grpSpPr>
        <p:pic>
          <p:nvPicPr>
            <p:cNvPr id="86024" name="Picture 14" descr="12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5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latin typeface="Times New Roman" pitchFamily="18" charset="0"/>
                  <a:ea typeface="华文行楷" pitchFamily="2" charset="-122"/>
                </a:rPr>
                <a:t>表明</a:t>
              </a:r>
              <a:endParaRPr kumimoji="1" lang="zh-CN" altLang="en-US" sz="3200">
                <a:solidFill>
                  <a:srgbClr val="FA7748"/>
                </a:solidFill>
                <a:latin typeface="Times New Roman" pitchFamily="18" charset="0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1" grpId="0" animBg="1" autoUpdateAnimBg="0"/>
      <p:bldP spid="186372" grpId="0" animBg="1" autoUpdateAnimBg="0"/>
      <p:bldP spid="186373" grpId="0" animBg="1" autoUpdateAnimBg="0"/>
      <p:bldP spid="18637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620713"/>
            <a:ext cx="3311525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电阻的串并联</a:t>
            </a:r>
            <a:endParaRPr kumimoji="1" lang="zh-CN" altLang="en-US" sz="3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276475"/>
            <a:ext cx="936625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宋体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latin typeface="宋体" charset="-122"/>
              </a:rPr>
              <a:t>1</a:t>
            </a:r>
            <a:endParaRPr kumimoji="1" lang="en-US" altLang="zh-CN" sz="3200">
              <a:solidFill>
                <a:schemeClr val="bg1"/>
              </a:solidFill>
              <a:latin typeface="宋体" charset="-122"/>
            </a:endParaRPr>
          </a:p>
        </p:txBody>
      </p:sp>
      <p:sp>
        <p:nvSpPr>
          <p:cNvPr id="18739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125538"/>
            <a:ext cx="8351837" cy="1117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电路中有电阻的串联，又有电阻的并联，这种连接方式称电阻的串并联。</a:t>
            </a:r>
            <a:endParaRPr lang="zh-CN" altLang="en-US" sz="2800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739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2333625"/>
            <a:ext cx="676910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计算图示电路中各支路的电压和电流</a:t>
            </a:r>
            <a:endParaRPr lang="zh-CN" altLang="en-US" sz="2800" b="1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68313" y="2924175"/>
            <a:ext cx="4608512" cy="2232025"/>
            <a:chOff x="1066" y="2115"/>
            <a:chExt cx="2903" cy="1406"/>
          </a:xfrm>
        </p:grpSpPr>
        <p:sp>
          <p:nvSpPr>
            <p:cNvPr id="44067" name="Oval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66" y="28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44068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2115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69" name="Rectangle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48" y="2523"/>
              <a:ext cx="817" cy="99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0" name="Rectangle 1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3022"/>
              <a:ext cx="499" cy="49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064" y="2523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971" y="2523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064" y="3521"/>
              <a:ext cx="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2568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charset="-122"/>
                </a:rPr>
                <a:t>+</a:t>
              </a:r>
              <a:endParaRPr lang="en-US" altLang="zh-CN" sz="2800">
                <a:latin typeface="宋体" charset="-122"/>
              </a:endParaRPr>
            </a:p>
          </p:txBody>
        </p:sp>
        <p:sp>
          <p:nvSpPr>
            <p:cNvPr id="44075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3158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charset="-122"/>
                </a:rPr>
                <a:t>-</a:t>
              </a:r>
              <a:endParaRPr lang="en-US" altLang="zh-CN" sz="2800">
                <a:latin typeface="宋体" charset="-122"/>
              </a:endParaRPr>
            </a:p>
          </p:txBody>
        </p:sp>
        <p:sp>
          <p:nvSpPr>
            <p:cNvPr id="44076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247" y="2478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55" y="2569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2932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35" y="3158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35" y="2614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55" y="2523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82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3" y="2569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83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35" y="3113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4084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2841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5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85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2840"/>
              <a:ext cx="81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18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86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71" y="2569"/>
              <a:ext cx="68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6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87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74" y="2205"/>
              <a:ext cx="63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5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88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3158"/>
              <a:ext cx="544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4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89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43" y="3158"/>
              <a:ext cx="726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12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90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83" y="2840"/>
              <a:ext cx="72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165V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4091" name="Rectangle 3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20" y="247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Rectangle 3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90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Rectangle 3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62" y="31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4" name="Rectangle 4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63" y="31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5" name="Rectangle 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82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5003800" y="2924175"/>
            <a:ext cx="4105275" cy="2233613"/>
            <a:chOff x="2562" y="391"/>
            <a:chExt cx="2586" cy="1406"/>
          </a:xfrm>
        </p:grpSpPr>
        <p:sp>
          <p:nvSpPr>
            <p:cNvPr id="44047" name="Oval 4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62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44048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3" y="391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49" name="Rectangle 4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799"/>
              <a:ext cx="817" cy="99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Line 4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60" y="799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4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67" y="799"/>
              <a:ext cx="1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60" y="1797"/>
              <a:ext cx="9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4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3" y="844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bg1"/>
                  </a:solidFill>
                  <a:latin typeface="宋体" charset="-122"/>
                </a:rPr>
                <a:t>+</a:t>
              </a:r>
              <a:endParaRPr lang="en-US" altLang="zh-CN" sz="2800">
                <a:solidFill>
                  <a:schemeClr val="bg1"/>
                </a:solidFill>
                <a:latin typeface="宋体" charset="-122"/>
              </a:endParaRPr>
            </a:p>
          </p:txBody>
        </p:sp>
        <p:sp>
          <p:nvSpPr>
            <p:cNvPr id="44054" name="Text Box 5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43" y="1434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bg1"/>
                  </a:solidFill>
                  <a:latin typeface="宋体" charset="-122"/>
                </a:rPr>
                <a:t>-</a:t>
              </a:r>
              <a:endParaRPr lang="en-US" altLang="zh-CN" sz="2800">
                <a:solidFill>
                  <a:schemeClr val="bg1"/>
                </a:solidFill>
                <a:latin typeface="宋体" charset="-122"/>
              </a:endParaRPr>
            </a:p>
          </p:txBody>
        </p:sp>
        <p:sp>
          <p:nvSpPr>
            <p:cNvPr id="44055" name="Line 5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43" y="754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5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51" y="845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5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31" y="890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51" y="799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59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59" y="845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4060" name="Text Box 5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60" y="1116"/>
              <a:ext cx="81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18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61" name="Text Box 5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8" y="1162"/>
              <a:ext cx="68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62" name="Text Box 5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70" y="481"/>
              <a:ext cx="63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5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4063" name="Text Box 5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79" y="1116"/>
              <a:ext cx="72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165V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4064" name="Rectangle 6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16" y="75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Rectangle 6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77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Rectangle 6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478" y="11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3"/>
          <p:cNvGrpSpPr/>
          <p:nvPr/>
        </p:nvGrpSpPr>
        <p:grpSpPr bwMode="auto">
          <a:xfrm>
            <a:off x="6588125" y="2276475"/>
            <a:ext cx="2016125" cy="1800225"/>
            <a:chOff x="4014" y="1480"/>
            <a:chExt cx="1270" cy="1134"/>
          </a:xfrm>
        </p:grpSpPr>
        <p:sp>
          <p:nvSpPr>
            <p:cNvPr id="44044" name="Line 6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921" y="1842"/>
              <a:ext cx="363" cy="77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6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014" y="1797"/>
              <a:ext cx="681" cy="81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Text Box 6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94" y="1480"/>
              <a:ext cx="589" cy="3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FF3399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87459" name="AutoShape 67"/>
          <p:cNvSpPr>
            <a14:cpLocks xmlns:a14="http://schemas.microsoft.com/office/drawing/2010/main" noChangeArrowheads="1"/>
          </p:cNvSpPr>
          <p:nvPr/>
        </p:nvSpPr>
        <p:spPr bwMode="auto">
          <a:xfrm>
            <a:off x="4211638" y="371792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7460" name="Object 2"/>
          <p:cNvGraphicFramePr>
            <a:graphicFrameLocks noChangeAspect="1"/>
          </p:cNvGraphicFramePr>
          <p:nvPr/>
        </p:nvGraphicFramePr>
        <p:xfrm>
          <a:off x="755650" y="5445125"/>
          <a:ext cx="3024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5445125"/>
                        <a:ext cx="3024188" cy="563563"/>
                      </a:xfrm>
                      <a:prstGeom prst="rect">
                        <a:avLst/>
                      </a:prstGeom>
                      <a:solidFill>
                        <a:srgbClr val="9999CC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61" name="Object 3"/>
          <p:cNvGraphicFramePr>
            <a:graphicFrameLocks noChangeAspect="1"/>
          </p:cNvGraphicFramePr>
          <p:nvPr/>
        </p:nvGraphicFramePr>
        <p:xfrm>
          <a:off x="4427538" y="5445125"/>
          <a:ext cx="40322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5445125"/>
                        <a:ext cx="4032250" cy="614363"/>
                      </a:xfrm>
                      <a:prstGeom prst="rect">
                        <a:avLst/>
                      </a:prstGeom>
                      <a:solidFill>
                        <a:srgbClr val="9999C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1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1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  <p:bldP spid="187395" grpId="0"/>
      <p:bldP spid="187396" grpId="0" animBg="1"/>
      <p:bldP spid="187397" grpId="0" animBg="1"/>
      <p:bldP spid="18745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Line 2"/>
          <p:cNvSpPr>
            <a14:cpLocks xmlns:a14="http://schemas.microsoft.com/office/drawing/2010/main" noChangeShapeType="1"/>
          </p:cNvSpPr>
          <p:nvPr/>
        </p:nvSpPr>
        <p:spPr bwMode="auto">
          <a:xfrm>
            <a:off x="2124075" y="5661025"/>
            <a:ext cx="719138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3"/>
          <p:cNvSpPr>
            <a14:cpLocks xmlns:a14="http://schemas.microsoft.com/office/drawing/2010/main" noChangeShapeType="1"/>
          </p:cNvSpPr>
          <p:nvPr/>
        </p:nvSpPr>
        <p:spPr bwMode="auto">
          <a:xfrm>
            <a:off x="7380288" y="4365625"/>
            <a:ext cx="576262" cy="863600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042988" y="3429000"/>
          <a:ext cx="26955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3429000"/>
                        <a:ext cx="2695575" cy="588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3"/>
          <p:cNvGraphicFramePr>
            <a:graphicFrameLocks noChangeAspect="1"/>
          </p:cNvGraphicFramePr>
          <p:nvPr/>
        </p:nvGraphicFramePr>
        <p:xfrm>
          <a:off x="1042988" y="4292600"/>
          <a:ext cx="27479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4292600"/>
                        <a:ext cx="2747962" cy="563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4"/>
          <p:cNvGraphicFramePr>
            <a:graphicFrameLocks noChangeAspect="1"/>
          </p:cNvGraphicFramePr>
          <p:nvPr/>
        </p:nvGraphicFramePr>
        <p:xfrm>
          <a:off x="4356100" y="3429000"/>
          <a:ext cx="36464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429000"/>
                        <a:ext cx="3646488" cy="550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5"/>
          <p:cNvGraphicFramePr>
            <a:graphicFrameLocks noChangeAspect="1"/>
          </p:cNvGraphicFramePr>
          <p:nvPr/>
        </p:nvGraphicFramePr>
        <p:xfrm>
          <a:off x="4427538" y="4244975"/>
          <a:ext cx="2343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538" y="4244975"/>
                        <a:ext cx="2343150" cy="552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6"/>
          <p:cNvGraphicFramePr>
            <a:graphicFrameLocks noChangeAspect="1"/>
          </p:cNvGraphicFramePr>
          <p:nvPr/>
        </p:nvGraphicFramePr>
        <p:xfrm>
          <a:off x="1042988" y="5013325"/>
          <a:ext cx="2746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5013325"/>
                        <a:ext cx="2746375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5" name="Object 7"/>
          <p:cNvGraphicFramePr>
            <a:graphicFrameLocks noChangeAspect="1"/>
          </p:cNvGraphicFramePr>
          <p:nvPr/>
        </p:nvGraphicFramePr>
        <p:xfrm>
          <a:off x="4427538" y="4995863"/>
          <a:ext cx="2994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538" y="4995863"/>
                        <a:ext cx="299402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827088" y="908050"/>
            <a:ext cx="4608512" cy="2376488"/>
            <a:chOff x="1066" y="2115"/>
            <a:chExt cx="2903" cy="1406"/>
          </a:xfrm>
        </p:grpSpPr>
        <p:sp>
          <p:nvSpPr>
            <p:cNvPr id="45067" name="Oval 1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66" y="28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45068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2115"/>
              <a:ext cx="25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5069" name="Rectangl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48" y="2523"/>
              <a:ext cx="817" cy="99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3022"/>
              <a:ext cx="499" cy="4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064" y="2523"/>
              <a:ext cx="9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971" y="2523"/>
              <a:ext cx="0" cy="4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064" y="3521"/>
              <a:ext cx="6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2568"/>
              <a:ext cx="272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charset="-122"/>
                </a:rPr>
                <a:t>+</a:t>
              </a:r>
              <a:endParaRPr lang="en-US" altLang="zh-CN" sz="2800">
                <a:latin typeface="宋体" charset="-122"/>
              </a:endParaRPr>
            </a:p>
          </p:txBody>
        </p:sp>
        <p:sp>
          <p:nvSpPr>
            <p:cNvPr id="45075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3158"/>
              <a:ext cx="272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宋体" charset="-122"/>
                </a:rPr>
                <a:t>-</a:t>
              </a:r>
              <a:endParaRPr lang="en-US" altLang="zh-CN" sz="2800">
                <a:latin typeface="宋体" charset="-122"/>
              </a:endParaRPr>
            </a:p>
          </p:txBody>
        </p:sp>
        <p:sp>
          <p:nvSpPr>
            <p:cNvPr id="45076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247" y="2478"/>
              <a:ext cx="227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55" y="2569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334" y="2932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35" y="3158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35" y="2614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155" y="2524"/>
              <a:ext cx="25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5082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563" y="2569"/>
              <a:ext cx="25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5083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35" y="3112"/>
              <a:ext cx="254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4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5084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334" y="2841"/>
              <a:ext cx="25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5</a:t>
              </a:r>
              <a:endParaRPr kumimoji="1"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45085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2840"/>
              <a:ext cx="817" cy="30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18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5086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71" y="2569"/>
              <a:ext cx="680" cy="30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6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5087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474" y="2206"/>
              <a:ext cx="635" cy="30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5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5088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1" y="3159"/>
              <a:ext cx="544" cy="30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4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5089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43" y="3157"/>
              <a:ext cx="726" cy="30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12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5090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83" y="2840"/>
              <a:ext cx="726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165V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5091" name="Rectangle 4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520" y="247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2" name="Rectangle 4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90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Rectangle 4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62" y="31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Rectangle 4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663" y="31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5" name="Rectangle 4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82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765175"/>
            <a:ext cx="1008062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例</a:t>
            </a:r>
            <a:r>
              <a:rPr kumimoji="1" lang="en-US" altLang="zh-CN" sz="3200"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8944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2852738"/>
            <a:ext cx="595312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8944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3068638"/>
            <a:ext cx="3073400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用分流方法做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944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4797425"/>
            <a:ext cx="360045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②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用分压方法做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9446" name="Object 2"/>
          <p:cNvGraphicFramePr>
            <a:graphicFrameLocks noChangeAspect="1"/>
          </p:cNvGraphicFramePr>
          <p:nvPr/>
        </p:nvGraphicFramePr>
        <p:xfrm>
          <a:off x="1258888" y="3573463"/>
          <a:ext cx="59451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3573463"/>
                        <a:ext cx="5945187" cy="715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3"/>
          <p:cNvGraphicFramePr>
            <a:graphicFrameLocks noChangeAspect="1"/>
          </p:cNvGraphicFramePr>
          <p:nvPr/>
        </p:nvGraphicFramePr>
        <p:xfrm>
          <a:off x="1258888" y="5300663"/>
          <a:ext cx="3600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5300663"/>
                        <a:ext cx="3600450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4"/>
          <p:cNvGraphicFramePr>
            <a:graphicFrameLocks noChangeAspect="1"/>
          </p:cNvGraphicFramePr>
          <p:nvPr/>
        </p:nvGraphicFramePr>
        <p:xfrm>
          <a:off x="5580063" y="4292600"/>
          <a:ext cx="11525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063" y="4292600"/>
                        <a:ext cx="1152525" cy="811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9" name="Object 5"/>
          <p:cNvGraphicFramePr>
            <a:graphicFrameLocks noChangeAspect="1"/>
          </p:cNvGraphicFramePr>
          <p:nvPr/>
        </p:nvGraphicFramePr>
        <p:xfrm>
          <a:off x="1258888" y="4221163"/>
          <a:ext cx="32527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221163"/>
                        <a:ext cx="3252787" cy="557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0" name="Object 6"/>
          <p:cNvGraphicFramePr>
            <a:graphicFrameLocks noChangeAspect="1"/>
          </p:cNvGraphicFramePr>
          <p:nvPr/>
        </p:nvGraphicFramePr>
        <p:xfrm>
          <a:off x="5795963" y="5300663"/>
          <a:ext cx="1800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5963" y="5300663"/>
                        <a:ext cx="1800225" cy="928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1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516688" y="836613"/>
            <a:ext cx="23034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zh-CN" altLang="en-US" sz="2800">
                <a:latin typeface="仿宋_GB2312" pitchFamily="49" charset="-122"/>
                <a:ea typeface="仿宋_GB2312" pitchFamily="49" charset="-122"/>
              </a:rPr>
              <a:t>：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800" i="1" baseline="-250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,I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</a:rPr>
              <a:t>4</a:t>
            </a:r>
            <a:r>
              <a:rPr kumimoji="1" lang="en-US" altLang="zh-CN" sz="2800" i="1" baseline="-2500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,U</a:t>
            </a:r>
            <a:r>
              <a:rPr kumimoji="1" lang="en-US" altLang="zh-CN" sz="2800" baseline="-25000">
                <a:latin typeface="Times New Roman" pitchFamily="18" charset="0"/>
                <a:ea typeface="仿宋_GB2312" pitchFamily="49" charset="-122"/>
              </a:rPr>
              <a:t>4</a:t>
            </a:r>
            <a:endParaRPr kumimoji="1" lang="en-US" altLang="zh-CN" sz="280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827088" y="836613"/>
            <a:ext cx="6054725" cy="2247900"/>
            <a:chOff x="2064" y="200"/>
            <a:chExt cx="3814" cy="1416"/>
          </a:xfrm>
        </p:grpSpPr>
        <p:sp>
          <p:nvSpPr>
            <p:cNvPr id="46093" name="Oval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562" y="89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46094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2" y="618"/>
              <a:ext cx="242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+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6095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72" y="1117"/>
              <a:ext cx="212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6096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24" y="572"/>
              <a:ext cx="0" cy="10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572"/>
              <a:ext cx="0" cy="10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30" y="572"/>
              <a:ext cx="0" cy="10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57" y="935"/>
              <a:ext cx="384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00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22" y="935"/>
              <a:ext cx="432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01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42" y="935"/>
              <a:ext cx="384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02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016" y="935"/>
              <a:ext cx="384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03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96" y="200"/>
              <a:ext cx="24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R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46104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22" y="210"/>
              <a:ext cx="192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R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05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80" y="663"/>
              <a:ext cx="336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70" y="663"/>
              <a:ext cx="272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95" y="663"/>
              <a:ext cx="257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663"/>
              <a:ext cx="0" cy="24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5012" y="618"/>
              <a:ext cx="288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880" y="255"/>
              <a:ext cx="28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11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08" y="245"/>
              <a:ext cx="28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12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34" y="245"/>
              <a:ext cx="28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13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255"/>
              <a:ext cx="28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</a:rPr>
                <a:t>4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46114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64" y="935"/>
              <a:ext cx="504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12V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46115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465" y="1117"/>
              <a:ext cx="29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_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6116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75" y="935"/>
              <a:ext cx="503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  <a:sym typeface="Symbol" pitchFamily="18" charset="2"/>
                </a:rPr>
                <a:t>U</a:t>
              </a:r>
              <a:r>
                <a:rPr kumimoji="1" lang="en-US" altLang="zh-CN" sz="2800" baseline="-25000">
                  <a:latin typeface="Times New Roman" pitchFamily="18" charset="0"/>
                  <a:sym typeface="Symbol" pitchFamily="18" charset="2"/>
                </a:rPr>
                <a:t>4</a:t>
              </a:r>
              <a:endParaRPr kumimoji="1" lang="en-US" altLang="zh-CN" sz="2800">
                <a:latin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46117" name="Group 43"/>
            <p:cNvGrpSpPr/>
            <p:nvPr/>
          </p:nvGrpSpPr>
          <p:grpSpPr bwMode="auto">
            <a:xfrm>
              <a:off x="4150" y="754"/>
              <a:ext cx="369" cy="651"/>
              <a:chOff x="276" y="2621"/>
              <a:chExt cx="324" cy="554"/>
            </a:xfrm>
          </p:grpSpPr>
          <p:sp>
            <p:nvSpPr>
              <p:cNvPr id="46130" name="Text Box 4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0" y="2621"/>
                <a:ext cx="116" cy="27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6131" name="Text Box 4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" y="2897"/>
                <a:ext cx="144" cy="27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6132" name="Text Box 4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" y="2789"/>
                <a:ext cx="324" cy="27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2</a:t>
                </a:r>
                <a:endParaRPr kumimoji="1" lang="en-US" altLang="zh-CN" sz="2800" i="1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6118" name="Group 47"/>
            <p:cNvGrpSpPr/>
            <p:nvPr/>
          </p:nvGrpSpPr>
          <p:grpSpPr bwMode="auto">
            <a:xfrm>
              <a:off x="3424" y="754"/>
              <a:ext cx="415" cy="643"/>
              <a:chOff x="276" y="2617"/>
              <a:chExt cx="324" cy="563"/>
            </a:xfrm>
          </p:grpSpPr>
          <p:sp>
            <p:nvSpPr>
              <p:cNvPr id="46127" name="Text Box 4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0" y="2617"/>
                <a:ext cx="116" cy="28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+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6128" name="Text Box 4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60" y="2893"/>
                <a:ext cx="144" cy="28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sym typeface="Symbol" pitchFamily="18" charset="2"/>
                  </a:rPr>
                  <a:t>_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6129" name="Text Box 5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" y="2784"/>
                <a:ext cx="324" cy="28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kumimoji="1" lang="en-US" altLang="zh-CN" sz="280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46119" name="Text Box 5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52" y="663"/>
              <a:ext cx="408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+</a:t>
              </a:r>
              <a:endParaRPr lang="en-US" altLang="zh-CN" sz="2800">
                <a:ea typeface="仿宋_GB2312" pitchFamily="49" charset="-122"/>
              </a:endParaRPr>
            </a:p>
          </p:txBody>
        </p:sp>
        <p:sp>
          <p:nvSpPr>
            <p:cNvPr id="46120" name="Rectangle 5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744" y="572"/>
              <a:ext cx="2721" cy="104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Rectangle 5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384" y="9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Rectangle 5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749" y="9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Rectangle 5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068" y="9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Rectangle 5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43" y="9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Rectangle 5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77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Rectangle 5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51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/>
      <p:bldP spid="189443" grpId="0"/>
      <p:bldP spid="189444" grpId="0" autoUpdateAnimBg="0"/>
      <p:bldP spid="189445" grpId="0" autoUpdateAnimBg="0"/>
      <p:bldP spid="18945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429FF-5167-4E1B-B241-4126B348D98B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7043" name="Rectangle 2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1-11</a:t>
            </a:r>
            <a:r>
              <a:rPr lang="zh-CN" altLang="en-US" smtClean="0">
                <a:latin typeface="宋体" charset="-122"/>
              </a:rPr>
              <a:t>支路电流法与支路电压法</a:t>
            </a:r>
            <a:endParaRPr lang="en-US" altLang="zh-CN" smtClean="0">
              <a:latin typeface="宋体" charset="-122"/>
            </a:endParaRPr>
          </a:p>
        </p:txBody>
      </p:sp>
      <p:sp>
        <p:nvSpPr>
          <p:cNvPr id="309251" name="Rectangle 3"/>
          <p:cNvSpPr>
            <a14:cpLocks xmlns:a14="http://schemas.microsoft.com/office/drawing/2010/main" noGrp="1" noChangeArrowheads="1"/>
          </p:cNvSpPr>
          <p:nvPr>
            <p:ph type="body" sz="half" idx="1"/>
          </p:nvPr>
        </p:nvSpPr>
        <p:spPr>
          <a:xfrm>
            <a:off x="428625" y="1357313"/>
            <a:ext cx="8305800" cy="2895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宋体" charset="-122"/>
              </a:rPr>
              <a:t>KCL </a:t>
            </a:r>
            <a:r>
              <a:rPr lang="el-GR" altLang="zh-CN" smtClean="0">
                <a:latin typeface="宋体" charset="-122"/>
              </a:rPr>
              <a:t>Σ</a:t>
            </a:r>
            <a:r>
              <a:rPr lang="en-US" altLang="zh-CN" smtClean="0">
                <a:latin typeface="宋体" charset="-122"/>
              </a:rPr>
              <a:t>i=0    </a:t>
            </a:r>
            <a:r>
              <a:rPr lang="zh-CN" altLang="en-US" smtClean="0">
                <a:latin typeface="宋体" charset="-122"/>
              </a:rPr>
              <a:t>节点电流法</a:t>
            </a:r>
            <a:endParaRPr lang="en-US" altLang="zh-CN" smtClean="0">
              <a:latin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mtClean="0">
                <a:latin typeface="宋体" charset="-122"/>
              </a:rPr>
              <a:t>  KVL </a:t>
            </a:r>
            <a:r>
              <a:rPr lang="el-GR" altLang="zh-CN" smtClean="0">
                <a:latin typeface="宋体" charset="-122"/>
              </a:rPr>
              <a:t>Σ</a:t>
            </a:r>
            <a:r>
              <a:rPr lang="en-US" altLang="zh-CN" smtClean="0">
                <a:latin typeface="宋体" charset="-122"/>
              </a:rPr>
              <a:t>u=0    </a:t>
            </a:r>
            <a:r>
              <a:rPr lang="zh-CN" altLang="en-US" smtClean="0">
                <a:latin typeface="宋体" charset="-122"/>
              </a:rPr>
              <a:t>节点电压法</a:t>
            </a:r>
            <a:endParaRPr lang="en-US" altLang="zh-CN" smtClean="0">
              <a:latin typeface="宋体" charset="-122"/>
            </a:endParaRPr>
          </a:p>
          <a:p>
            <a:pPr eaLnBrk="1" hangingPunct="1">
              <a:buFont typeface="Wingdings" charset="2"/>
              <a:buNone/>
            </a:pPr>
            <a:r>
              <a:rPr lang="en-US" altLang="zh-CN" smtClean="0">
                <a:latin typeface="宋体" charset="-122"/>
              </a:rPr>
              <a:t>  VCR   </a:t>
            </a:r>
            <a:r>
              <a:rPr lang="zh-CN" altLang="en-US" smtClean="0">
                <a:latin typeface="宋体" charset="-122"/>
              </a:rPr>
              <a:t>元件的伏安特性  元件约束</a:t>
            </a:r>
            <a:endParaRPr lang="en-US" altLang="zh-CN" smtClean="0">
              <a:latin typeface="宋体" charset="-122"/>
            </a:endParaRPr>
          </a:p>
          <a:p>
            <a:pPr eaLnBrk="1" hangingPunct="1"/>
            <a:r>
              <a:rPr lang="zh-CN" altLang="en-US" smtClean="0">
                <a:latin typeface="宋体" charset="-122"/>
              </a:rPr>
              <a:t>根据这两类约束可以列出求解支路电流或支路电压的独立方程组</a:t>
            </a:r>
            <a:r>
              <a:rPr lang="zh-CN" altLang="en-US" sz="2000" smtClean="0">
                <a:latin typeface="宋体" charset="-122"/>
              </a:rPr>
              <a:t>。</a:t>
            </a:r>
            <a:endParaRPr lang="zh-CN" altLang="en-US" sz="2000" smtClean="0">
              <a:latin typeface="宋体" charset="-122"/>
            </a:endParaRPr>
          </a:p>
          <a:p>
            <a:pPr eaLnBrk="1" hangingPunct="1"/>
            <a:endParaRPr lang="zh-CN" altLang="en-US" sz="1400" smtClean="0">
              <a:latin typeface="宋体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宋体" charset="-122"/>
              </a:rPr>
              <a:t>由</a:t>
            </a:r>
            <a:r>
              <a:rPr lang="en-US" altLang="zh-CN" sz="2800" smtClean="0">
                <a:latin typeface="宋体" charset="-122"/>
              </a:rPr>
              <a:t>KCL</a:t>
            </a:r>
            <a:r>
              <a:rPr lang="zh-CN" altLang="en-US" sz="2800" smtClean="0">
                <a:latin typeface="宋体" charset="-122"/>
              </a:rPr>
              <a:t>列出</a:t>
            </a:r>
            <a:r>
              <a:rPr lang="en-US" altLang="zh-CN" sz="2800" smtClean="0">
                <a:latin typeface="宋体" charset="-122"/>
              </a:rPr>
              <a:t>n</a:t>
            </a:r>
            <a:r>
              <a:rPr lang="en-US" altLang="zh-CN" sz="2800" smtClean="0">
                <a:latin typeface="Courier New" pitchFamily="49" charset="0"/>
              </a:rPr>
              <a:t>—</a:t>
            </a:r>
            <a:r>
              <a:rPr lang="en-US" altLang="zh-CN" sz="2800" smtClean="0">
                <a:latin typeface="宋体" charset="-122"/>
              </a:rPr>
              <a:t>1</a:t>
            </a:r>
            <a:r>
              <a:rPr lang="zh-CN" altLang="en-US" sz="2800" smtClean="0">
                <a:latin typeface="宋体" charset="-122"/>
              </a:rPr>
              <a:t>个独立节点电流方程 </a:t>
            </a:r>
            <a:r>
              <a:rPr lang="en-US" altLang="zh-CN" sz="2800" smtClean="0">
                <a:latin typeface="宋体" charset="-122"/>
              </a:rPr>
              <a:t>(n</a:t>
            </a:r>
            <a:r>
              <a:rPr lang="zh-CN" altLang="en-US" sz="2800" smtClean="0">
                <a:latin typeface="宋体" charset="-122"/>
              </a:rPr>
              <a:t>是节点数</a:t>
            </a:r>
            <a:r>
              <a:rPr lang="en-US" altLang="zh-CN" sz="2800" smtClean="0">
                <a:latin typeface="宋体" charset="-122"/>
              </a:rPr>
              <a:t>)</a:t>
            </a:r>
            <a:r>
              <a:rPr lang="en-US" altLang="zh-CN" sz="2400" smtClean="0">
                <a:latin typeface="宋体" charset="-122"/>
              </a:rPr>
              <a:t>    </a:t>
            </a:r>
            <a:endParaRPr lang="en-US" altLang="zh-CN" sz="2400" smtClean="0">
              <a:latin typeface="宋体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宋体" charset="-122"/>
              </a:rPr>
              <a:t>由</a:t>
            </a:r>
            <a:r>
              <a:rPr lang="en-US" altLang="zh-CN" sz="2800" smtClean="0">
                <a:latin typeface="宋体" charset="-122"/>
              </a:rPr>
              <a:t>KVL</a:t>
            </a:r>
            <a:r>
              <a:rPr lang="zh-CN" altLang="en-US" sz="2800" smtClean="0">
                <a:latin typeface="宋体" charset="-122"/>
              </a:rPr>
              <a:t>列出</a:t>
            </a:r>
            <a:r>
              <a:rPr lang="en-US" altLang="zh-CN" sz="2800" smtClean="0">
                <a:latin typeface="宋体" charset="-122"/>
              </a:rPr>
              <a:t>b-(n-1)</a:t>
            </a:r>
            <a:r>
              <a:rPr lang="zh-CN" altLang="en-US" sz="2800" smtClean="0">
                <a:latin typeface="宋体" charset="-122"/>
              </a:rPr>
              <a:t>个独立回路电压方程</a:t>
            </a:r>
            <a:r>
              <a:rPr lang="en-US" altLang="zh-CN" sz="2800" smtClean="0">
                <a:latin typeface="宋体" charset="-122"/>
              </a:rPr>
              <a:t>(b</a:t>
            </a:r>
            <a:r>
              <a:rPr lang="zh-CN" altLang="en-US" sz="2800" smtClean="0">
                <a:latin typeface="宋体" charset="-122"/>
              </a:rPr>
              <a:t>是支路数</a:t>
            </a:r>
            <a:r>
              <a:rPr lang="en-US" altLang="zh-CN" sz="2800" smtClean="0">
                <a:latin typeface="宋体" charset="-122"/>
              </a:rPr>
              <a:t>)</a:t>
            </a:r>
            <a:r>
              <a:rPr lang="zh-CN" altLang="en-US" sz="2800" smtClean="0">
                <a:latin typeface="宋体" charset="-122"/>
              </a:rPr>
              <a:t>。</a:t>
            </a:r>
            <a:r>
              <a:rPr lang="zh-CN" altLang="en-US" sz="1800" smtClean="0">
                <a:latin typeface="宋体" charset="-122"/>
              </a:rPr>
              <a:t> </a:t>
            </a:r>
            <a:endParaRPr lang="zh-CN" altLang="en-US" sz="1800" smtClean="0">
              <a:latin typeface="宋体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smtClean="0">
                <a:latin typeface="宋体" charset="-122"/>
              </a:rPr>
              <a:t>   </a:t>
            </a:r>
            <a:endParaRPr lang="zh-CN" altLang="en-US" sz="1800" smtClean="0">
              <a:latin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000" smtClean="0"/>
          </a:p>
        </p:txBody>
      </p:sp>
      <p:sp>
        <p:nvSpPr>
          <p:cNvPr id="87045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2571750" y="29622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643563" y="1571625"/>
            <a:ext cx="285750" cy="6429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047" name="Text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72188" y="1643063"/>
            <a:ext cx="2286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/>
              <a:t>拓扑约束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1052513"/>
            <a:ext cx="712787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44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支路电流法</a:t>
            </a:r>
            <a:endParaRPr kumimoji="1" lang="zh-CN" altLang="en-US" sz="4000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781300"/>
            <a:ext cx="8137525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66750">
              <a:lnSpc>
                <a:spcPct val="120000"/>
              </a:lnSpc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对于有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个结点、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条支路的电路，要求解支路电流</a:t>
            </a:r>
            <a:r>
              <a:rPr kumimoji="1"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未知量共有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b</a:t>
            </a:r>
            <a:r>
              <a:rPr kumimoji="1" lang="zh-CN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个。只要列出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b</a:t>
            </a:r>
            <a:r>
              <a:rPr kumimoji="1" lang="zh-CN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个独立的电路方程，便可以求解这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b</a:t>
            </a:r>
            <a:r>
              <a:rPr kumimoji="1" lang="zh-CN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个变量。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1989138"/>
            <a:ext cx="29527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3200" b="1">
                <a:solidFill>
                  <a:srgbClr val="002060"/>
                </a:solidFill>
                <a:ea typeface="楷体_GB2312" pitchFamily="49" charset="-122"/>
              </a:rPr>
              <a:t>. </a:t>
            </a:r>
            <a:r>
              <a:rPr kumimoji="1" lang="zh-CN" altLang="en-US" sz="3200" b="1">
                <a:solidFill>
                  <a:srgbClr val="002060"/>
                </a:solidFill>
                <a:ea typeface="楷体_GB2312" pitchFamily="49" charset="-122"/>
              </a:rPr>
              <a:t>支路电流法</a:t>
            </a:r>
            <a:endParaRPr kumimoji="1" lang="zh-CN" altLang="en-US" sz="3200" b="1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5" name="AutoShap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3203575" y="2492375"/>
            <a:ext cx="576263" cy="71438"/>
          </a:xfrm>
          <a:prstGeom prst="rightArrow">
            <a:avLst>
              <a:gd name="adj1" fmla="val 50000"/>
              <a:gd name="adj2" fmla="val 201665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4437063"/>
            <a:ext cx="38163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3200" b="1">
                <a:solidFill>
                  <a:srgbClr val="002060"/>
                </a:solidFill>
                <a:ea typeface="楷体_GB2312" pitchFamily="49" charset="-122"/>
              </a:rPr>
              <a:t>. </a:t>
            </a:r>
            <a:r>
              <a:rPr kumimoji="1" lang="zh-CN" altLang="en-US" sz="3200" b="1">
                <a:solidFill>
                  <a:srgbClr val="002060"/>
                </a:solidFill>
                <a:ea typeface="楷体_GB2312" pitchFamily="49" charset="-122"/>
              </a:rPr>
              <a:t>独立方程的列写</a:t>
            </a:r>
            <a:endParaRPr kumimoji="1" lang="zh-CN" altLang="en-US" sz="3200" b="1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7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3851275" y="1844675"/>
            <a:ext cx="46450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2060"/>
                </a:solidFill>
                <a:ea typeface="楷体_GB2312" pitchFamily="49" charset="-122"/>
              </a:rPr>
              <a:t>以各支路电流为未知量列写电路方程分析电路的方法。</a:t>
            </a:r>
            <a:endParaRPr kumimoji="1" lang="zh-CN" altLang="en-US" sz="2800" b="1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8" name="Rectangle 14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5013325"/>
            <a:ext cx="7920038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从电路的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个结点中任意选择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002060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个结点列写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KCL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827088" y="6092825"/>
            <a:ext cx="66341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选择基本回路列写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b-(n-1)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KVL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方程。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9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/>
      <p:bldP spid="5" grpId="0" animBg="1"/>
      <p:bldP spid="6" grpId="0"/>
      <p:bldP spid="7" grpId="0"/>
      <p:bldP spid="8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D5AA9-3497-4319-9509-174906B6743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108" name="Rectangle 2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>
          <a:xfrm>
            <a:off x="4114800" y="304800"/>
            <a:ext cx="4648200" cy="1905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charset="-122"/>
              </a:rPr>
              <a:t>试用支路电流法求解图示电路各支路电流。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57731" name="Rectangle 3"/>
          <p:cNvSpPr>
            <a14:cpLocks xmlns:a14="http://schemas.microsoft.com/office/drawing/2010/main" noGrp="1" noChangeArrowheads="1"/>
          </p:cNvSpPr>
          <p:nvPr>
            <p:ph type="body" sz="half" idx="1"/>
          </p:nvPr>
        </p:nvSpPr>
        <p:spPr>
          <a:xfrm>
            <a:off x="228600" y="2286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Ii1+i2+i3=0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5i1-20i3=20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10i2-20i3=10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i1=8/7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i2=-3/7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i3=-5/7</a:t>
            </a:r>
            <a:endParaRPr lang="en-US" altLang="zh-CN" sz="3600" smtClean="0"/>
          </a:p>
        </p:txBody>
      </p:sp>
      <p:sp>
        <p:nvSpPr>
          <p:cNvPr id="47110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3500438" y="29098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2643188" y="2633663"/>
          <a:ext cx="542925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" r:id="rId1" imgW="0" imgH="0" progId="Visio.Drawing.4">
                  <p:embed/>
                </p:oleObj>
              </mc:Choice>
              <mc:Fallback>
                <p:oleObj name="" r:id="rId1" imgW="0" imgH="0" progId="Visio.Drawing.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88" y="2633663"/>
                        <a:ext cx="5429250" cy="4224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1400" y="1774825"/>
            <a:ext cx="6321425" cy="641350"/>
          </a:xfrm>
          <a:prstGeom prst="rect">
            <a:avLst/>
          </a:prstGeom>
          <a:solidFill>
            <a:srgbClr val="0066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电压、电流的参考方向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203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3508375"/>
            <a:ext cx="4132262" cy="641350"/>
          </a:xfrm>
          <a:prstGeom prst="rect">
            <a:avLst/>
          </a:prstGeom>
          <a:solidFill>
            <a:srgbClr val="0066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基尔霍夫定律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2036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827088" y="1052513"/>
            <a:ext cx="2132012" cy="641350"/>
          </a:xfrm>
          <a:prstGeom prst="rect">
            <a:avLst/>
          </a:prstGeom>
          <a:solidFill>
            <a:srgbClr val="FF3300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buClr>
                <a:schemeClr val="tx1"/>
              </a:buClr>
              <a:buFont typeface="Wingdings" charset="2"/>
              <a:buChar char="l"/>
              <a:defRPr/>
            </a:pPr>
            <a:r>
              <a:rPr kumimoji="1"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重点</a:t>
            </a:r>
            <a:r>
              <a:rPr kumimoji="1"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32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203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1400" y="2638425"/>
            <a:ext cx="7202488" cy="641350"/>
          </a:xfrm>
          <a:prstGeom prst="rect">
            <a:avLst/>
          </a:prstGeom>
          <a:solidFill>
            <a:srgbClr val="0066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电阻元件和电源元件的特性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1446" name="Group 6"/>
          <p:cNvGrpSpPr/>
          <p:nvPr/>
        </p:nvGrpSpPr>
        <p:grpSpPr bwMode="auto">
          <a:xfrm>
            <a:off x="8316913" y="6445250"/>
            <a:ext cx="792162" cy="366713"/>
            <a:chOff x="5193" y="4020"/>
            <a:chExt cx="499" cy="231"/>
          </a:xfrm>
        </p:grpSpPr>
        <p:pic>
          <p:nvPicPr>
            <p:cNvPr id="61447" name="Picture 7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8" name="Text Box 8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nimBg="1" autoUpdateAnimBg="0"/>
      <p:bldP spid="172035" grpId="0" animBg="1" autoUpdateAnimBg="0"/>
      <p:bldP spid="172036" grpId="0" animBg="1" autoUpdateAnimBg="0"/>
      <p:bldP spid="172037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0" y="1196975"/>
            <a:ext cx="5746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2060"/>
                </a:solidFill>
              </a:rPr>
              <a:t>例</a:t>
            </a:r>
            <a:endParaRPr lang="zh-CN" altLang="en-US" sz="3200" b="1">
              <a:solidFill>
                <a:srgbClr val="00206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435600" y="2205038"/>
          <a:ext cx="24717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2205038"/>
                        <a:ext cx="2471738" cy="642937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4"/>
          <p:cNvSpPr>
            <a14:cpLocks xmlns:a14="http://schemas.microsoft.com/office/drawing/2010/main" noChangeArrowheads="1"/>
          </p:cNvSpPr>
          <p:nvPr/>
        </p:nvSpPr>
        <p:spPr bwMode="auto">
          <a:xfrm>
            <a:off x="4500563" y="2349500"/>
            <a:ext cx="358775" cy="28892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ea typeface="楷体_GB2312" pitchFamily="49" charset="-122"/>
              </a:rPr>
              <a:t>1</a:t>
            </a:r>
            <a:endParaRPr lang="en-US" altLang="zh-CN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5" name="Oval 5"/>
          <p:cNvSpPr>
            <a14:cpLocks xmlns:a14="http://schemas.microsoft.com/office/drawing/2010/main" noChangeArrowheads="1"/>
          </p:cNvSpPr>
          <p:nvPr/>
        </p:nvSpPr>
        <p:spPr bwMode="auto">
          <a:xfrm>
            <a:off x="4500563" y="3573463"/>
            <a:ext cx="358775" cy="28892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ea typeface="楷体_GB2312" pitchFamily="49" charset="-122"/>
              </a:rPr>
              <a:t>3</a:t>
            </a:r>
            <a:endParaRPr lang="en-US" altLang="zh-CN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6" name="Oval 6"/>
          <p:cNvSpPr>
            <a14:cpLocks xmlns:a14="http://schemas.microsoft.com/office/drawing/2010/main" noChangeArrowheads="1"/>
          </p:cNvSpPr>
          <p:nvPr/>
        </p:nvSpPr>
        <p:spPr bwMode="auto">
          <a:xfrm>
            <a:off x="4500563" y="2924175"/>
            <a:ext cx="358775" cy="28892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2060"/>
                </a:solidFill>
                <a:ea typeface="楷体_GB2312" pitchFamily="49" charset="-122"/>
              </a:rPr>
              <a:t>2</a:t>
            </a:r>
            <a:endParaRPr lang="en-US" altLang="zh-CN">
              <a:solidFill>
                <a:srgbClr val="002060"/>
              </a:solidFill>
              <a:ea typeface="楷体_GB2312" pitchFamily="49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508625" y="3500438"/>
          <a:ext cx="27352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25" y="3500438"/>
                        <a:ext cx="2735263" cy="619125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508625" y="2924175"/>
          <a:ext cx="26638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8625" y="2924175"/>
                        <a:ext cx="2663825" cy="595313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95738" y="1125538"/>
            <a:ext cx="489585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>
                <a:solidFill>
                  <a:srgbClr val="002060"/>
                </a:solidFill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个支路电流，需列写</a:t>
            </a:r>
            <a:r>
              <a:rPr lang="en-US" altLang="zh-CN" sz="2800">
                <a:solidFill>
                  <a:srgbClr val="002060"/>
                </a:solidFill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个方程。</a:t>
            </a:r>
            <a:r>
              <a:rPr lang="en-US" altLang="zh-CN" sz="2800">
                <a:solidFill>
                  <a:srgbClr val="002060"/>
                </a:solidFill>
                <a:ea typeface="楷体_GB2312" pitchFamily="49" charset="-122"/>
              </a:rPr>
              <a:t>KCL</a:t>
            </a: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95738" y="4149725"/>
            <a:ext cx="4716462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取网孔为独立回路，沿顺时针方向绕行列</a:t>
            </a:r>
            <a:r>
              <a:rPr lang="en-US" altLang="zh-CN" sz="2800">
                <a:solidFill>
                  <a:srgbClr val="002060"/>
                </a:solidFill>
                <a:ea typeface="楷体_GB2312" pitchFamily="49" charset="-122"/>
              </a:rPr>
              <a:t>KVL</a:t>
            </a: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写方程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932363" y="5084763"/>
          <a:ext cx="27352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363" y="5084763"/>
                        <a:ext cx="2735262" cy="606425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932363" y="5734050"/>
          <a:ext cx="27352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363" y="5734050"/>
                        <a:ext cx="2735262" cy="619125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003800" y="6270625"/>
          <a:ext cx="28082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3800" y="6270625"/>
                        <a:ext cx="2808288" cy="587375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132138" y="5084763"/>
            <a:ext cx="16557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059113" y="5589588"/>
            <a:ext cx="1943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987675" y="6165850"/>
            <a:ext cx="2016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7" name="Group 17"/>
          <p:cNvGrpSpPr/>
          <p:nvPr/>
        </p:nvGrpSpPr>
        <p:grpSpPr bwMode="auto">
          <a:xfrm>
            <a:off x="1476375" y="1989138"/>
            <a:ext cx="1871663" cy="2032000"/>
            <a:chOff x="975" y="1162"/>
            <a:chExt cx="1179" cy="1280"/>
          </a:xfrm>
        </p:grpSpPr>
        <p:sp>
          <p:nvSpPr>
            <p:cNvPr id="48195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75" y="1207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  <p:sp>
          <p:nvSpPr>
            <p:cNvPr id="48196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37" y="116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  <p:sp>
          <p:nvSpPr>
            <p:cNvPr id="48197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211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2060"/>
                  </a:solidFill>
                  <a:ea typeface="楷体_GB2312" pitchFamily="49" charset="-122"/>
                </a:rPr>
                <a:t>3</a:t>
              </a:r>
              <a:endParaRPr lang="en-US" altLang="zh-CN" sz="280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8" name="Group 27"/>
          <p:cNvGrpSpPr/>
          <p:nvPr/>
        </p:nvGrpSpPr>
        <p:grpSpPr bwMode="auto">
          <a:xfrm>
            <a:off x="250825" y="908050"/>
            <a:ext cx="4017963" cy="4554538"/>
            <a:chOff x="2517" y="799"/>
            <a:chExt cx="2531" cy="2869"/>
          </a:xfrm>
        </p:grpSpPr>
        <p:sp>
          <p:nvSpPr>
            <p:cNvPr id="48147" name="Oval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78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002060"/>
                </a:solidFill>
                <a:ea typeface="仿宋_GB2312" pitchFamily="49" charset="-122"/>
              </a:endParaRPr>
            </a:p>
          </p:txBody>
        </p:sp>
        <p:sp>
          <p:nvSpPr>
            <p:cNvPr id="48148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22" y="1152"/>
              <a:ext cx="0" cy="148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22" y="1152"/>
              <a:ext cx="916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05" y="1895"/>
              <a:ext cx="917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722" y="1895"/>
              <a:ext cx="916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2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805" y="1152"/>
              <a:ext cx="917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Freeform 34"/>
            <p:cNvSpPr/>
            <p:nvPr/>
          </p:nvSpPr>
          <p:spPr bwMode="auto">
            <a:xfrm>
              <a:off x="2805" y="1895"/>
              <a:ext cx="1" cy="1163"/>
            </a:xfrm>
            <a:custGeom>
              <a:avLst/>
              <a:gdLst>
                <a:gd name="T0" fmla="*/ 0 w 1"/>
                <a:gd name="T1" fmla="*/ 0 h 1135"/>
                <a:gd name="T2" fmla="*/ 0 w 1"/>
                <a:gd name="T3" fmla="*/ 1379 h 1135"/>
                <a:gd name="T4" fmla="*/ 0 60000 65536"/>
                <a:gd name="T5" fmla="*/ 0 60000 65536"/>
                <a:gd name="T6" fmla="*/ 0 w 1"/>
                <a:gd name="T7" fmla="*/ 0 h 1135"/>
                <a:gd name="T8" fmla="*/ 1 w 1"/>
                <a:gd name="T9" fmla="*/ 1135 h 1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35">
                  <a:moveTo>
                    <a:pt x="0" y="0"/>
                  </a:moveTo>
                  <a:lnTo>
                    <a:pt x="0" y="1135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Freeform 35"/>
            <p:cNvSpPr/>
            <p:nvPr/>
          </p:nvSpPr>
          <p:spPr bwMode="auto">
            <a:xfrm>
              <a:off x="4638" y="1895"/>
              <a:ext cx="1" cy="1169"/>
            </a:xfrm>
            <a:custGeom>
              <a:avLst/>
              <a:gdLst>
                <a:gd name="T0" fmla="*/ 0 w 1"/>
                <a:gd name="T1" fmla="*/ 0 h 1141"/>
                <a:gd name="T2" fmla="*/ 0 w 1"/>
                <a:gd name="T3" fmla="*/ 1385 h 1141"/>
                <a:gd name="T4" fmla="*/ 0 60000 65536"/>
                <a:gd name="T5" fmla="*/ 0 60000 65536"/>
                <a:gd name="T6" fmla="*/ 0 w 1"/>
                <a:gd name="T7" fmla="*/ 0 h 1141"/>
                <a:gd name="T8" fmla="*/ 1 w 1"/>
                <a:gd name="T9" fmla="*/ 1141 h 11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41">
                  <a:moveTo>
                    <a:pt x="0" y="0"/>
                  </a:moveTo>
                  <a:lnTo>
                    <a:pt x="0" y="1141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12" y="3052"/>
              <a:ext cx="18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Text Box 3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2160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1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57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1162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2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58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87" y="1752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3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59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05" y="1117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4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60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05" y="2296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5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61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061" y="3067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6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62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789" y="1616"/>
              <a:ext cx="263" cy="23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86" y="2115"/>
              <a:ext cx="262" cy="23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45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 flipV="1">
              <a:off x="3395" y="2416"/>
              <a:ext cx="232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Line 46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 flipV="1">
              <a:off x="4347" y="1555"/>
              <a:ext cx="233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6" name="Line 47"/>
            <p:cNvSpPr>
              <a14:cpLocks xmlns:a14="http://schemas.microsoft.com/office/drawing/2010/main" noChangeShapeType="1"/>
            </p:cNvSpPr>
            <p:nvPr/>
          </p:nvSpPr>
          <p:spPr bwMode="auto">
            <a:xfrm rot="8093792" flipV="1">
              <a:off x="3541" y="1366"/>
              <a:ext cx="255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 rot="8219172" flipV="1">
              <a:off x="4603" y="2759"/>
              <a:ext cx="226" cy="24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8" name="Text Box 4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04" y="3033"/>
              <a:ext cx="326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2060"/>
                  </a:solidFill>
                </a:rPr>
                <a:t>+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69" name="Text Box 5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9" y="3052"/>
              <a:ext cx="326" cy="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2060"/>
                  </a:solidFill>
                </a:rPr>
                <a:t>–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0" name="Text Box 5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62" y="1434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2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1" name="Text Box 5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33" y="1344"/>
              <a:ext cx="354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3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2" name="Text Box 5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22" y="1389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4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3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88" y="2387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1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4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40" y="2160"/>
              <a:ext cx="354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5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5" name="Text Box 5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94" y="2659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6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8176" name="Text Box 5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3158"/>
              <a:ext cx="354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u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S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grpSp>
          <p:nvGrpSpPr>
            <p:cNvPr id="48177" name="Group 58"/>
            <p:cNvGrpSpPr/>
            <p:nvPr/>
          </p:nvGrpSpPr>
          <p:grpSpPr bwMode="auto">
            <a:xfrm>
              <a:off x="2517" y="1752"/>
              <a:ext cx="264" cy="327"/>
              <a:chOff x="2316" y="2388"/>
              <a:chExt cx="228" cy="300"/>
            </a:xfrm>
          </p:grpSpPr>
          <p:sp>
            <p:nvSpPr>
              <p:cNvPr id="48193" name="Text Box 5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16" y="2388"/>
                <a:ext cx="228" cy="30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1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8194" name="Oval 60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28" y="2436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8178" name="Group 61"/>
            <p:cNvGrpSpPr/>
            <p:nvPr/>
          </p:nvGrpSpPr>
          <p:grpSpPr bwMode="auto">
            <a:xfrm>
              <a:off x="3606" y="799"/>
              <a:ext cx="264" cy="327"/>
              <a:chOff x="2748" y="2460"/>
              <a:chExt cx="228" cy="289"/>
            </a:xfrm>
          </p:grpSpPr>
          <p:sp>
            <p:nvSpPr>
              <p:cNvPr id="48191" name="Text Box 6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48" y="2460"/>
                <a:ext cx="228" cy="28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2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8192" name="Oval 63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0" y="2520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8179" name="Group 64"/>
            <p:cNvGrpSpPr/>
            <p:nvPr/>
          </p:nvGrpSpPr>
          <p:grpSpPr bwMode="auto">
            <a:xfrm>
              <a:off x="4694" y="1752"/>
              <a:ext cx="264" cy="327"/>
              <a:chOff x="2748" y="2460"/>
              <a:chExt cx="228" cy="311"/>
            </a:xfrm>
          </p:grpSpPr>
          <p:sp>
            <p:nvSpPr>
              <p:cNvPr id="48189" name="Text Box 65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48" y="2460"/>
                <a:ext cx="228" cy="311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3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8190" name="Oval 6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0" y="2520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8180" name="Group 67"/>
            <p:cNvGrpSpPr/>
            <p:nvPr/>
          </p:nvGrpSpPr>
          <p:grpSpPr bwMode="auto">
            <a:xfrm>
              <a:off x="3606" y="2659"/>
              <a:ext cx="264" cy="327"/>
              <a:chOff x="2748" y="2460"/>
              <a:chExt cx="228" cy="314"/>
            </a:xfrm>
          </p:grpSpPr>
          <p:sp>
            <p:nvSpPr>
              <p:cNvPr id="48187" name="Text Box 6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48" y="2460"/>
                <a:ext cx="228" cy="31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4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8188" name="Oval 69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0" y="2520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8181" name="Rectangle 7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61" y="297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182" name="Rectangle 7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51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183" name="Rectangle 72"/>
            <p:cNvSpPr>
              <a14:cpLocks xmlns:a14="http://schemas.microsoft.com/office/drawing/2010/main" noChangeArrowheads="1"/>
            </p:cNvSpPr>
            <p:nvPr/>
          </p:nvSpPr>
          <p:spPr bwMode="auto">
            <a:xfrm rot="-2292636">
              <a:off x="4059" y="216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184" name="Rectangle 73"/>
            <p:cNvSpPr>
              <a14:cpLocks xmlns:a14="http://schemas.microsoft.com/office/drawing/2010/main" noChangeArrowheads="1"/>
            </p:cNvSpPr>
            <p:nvPr/>
          </p:nvSpPr>
          <p:spPr bwMode="auto">
            <a:xfrm rot="2678942">
              <a:off x="3061" y="216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185" name="Rectangle 74"/>
            <p:cNvSpPr>
              <a14:cpLocks xmlns:a14="http://schemas.microsoft.com/office/drawing/2010/main" noChangeArrowheads="1"/>
            </p:cNvSpPr>
            <p:nvPr/>
          </p:nvSpPr>
          <p:spPr bwMode="auto">
            <a:xfrm rot="2354262">
              <a:off x="3923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8186" name="Rectangle 75"/>
            <p:cNvSpPr>
              <a14:cpLocks xmlns:a14="http://schemas.microsoft.com/office/drawing/2010/main" noChangeArrowheads="1"/>
            </p:cNvSpPr>
            <p:nvPr/>
          </p:nvSpPr>
          <p:spPr bwMode="auto">
            <a:xfrm rot="-2684887">
              <a:off x="3107" y="14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4" grpId="0"/>
      <p:bldP spid="15" grpId="0"/>
      <p:bldP spid="1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9225" y="2997200"/>
            <a:ext cx="5184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ea typeface="楷体_GB2312" pitchFamily="49" charset="-122"/>
              </a:rPr>
              <a:t>应用欧姆定律消去支路电压得：</a:t>
            </a:r>
            <a:endParaRPr lang="zh-CN" altLang="en-US" sz="2800" b="1">
              <a:solidFill>
                <a:srgbClr val="002060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716463" y="3716338"/>
          <a:ext cx="35607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463" y="3716338"/>
                        <a:ext cx="3560762" cy="620712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16463" y="4652963"/>
          <a:ext cx="35607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4652963"/>
                        <a:ext cx="3560762" cy="6096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0" y="5516563"/>
          <a:ext cx="36877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5516563"/>
                        <a:ext cx="3687763" cy="614362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2" descr="羊皮纸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836613"/>
            <a:ext cx="1800225" cy="1079500"/>
          </a:xfrm>
          <a:prstGeom prst="wedgeRoundRectCallout">
            <a:avLst>
              <a:gd name="adj1" fmla="val 100704"/>
              <a:gd name="adj2" fmla="val 736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/>
          <a:lstStyle/>
          <a:p>
            <a:r>
              <a:rPr lang="zh-CN" altLang="en-US" sz="2800" b="1">
                <a:solidFill>
                  <a:srgbClr val="002060"/>
                </a:solidFill>
                <a:ea typeface="楷体_GB2312" pitchFamily="49" charset="-122"/>
              </a:rPr>
              <a:t>这一步可以省去</a:t>
            </a:r>
            <a:endParaRPr lang="zh-CN" altLang="en-US" sz="2800" b="1">
              <a:solidFill>
                <a:srgbClr val="002060"/>
              </a:solidFill>
              <a:ea typeface="楷体_GB2312" pitchFamily="49" charset="-122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435600" y="836613"/>
          <a:ext cx="26479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公式" r:id="rId8" imgW="0" imgH="0" progId="Equation.3">
                  <p:embed/>
                </p:oleObj>
              </mc:Choice>
              <mc:Fallback>
                <p:oleObj name="公式" r:id="rId8" imgW="0" imgH="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5600" y="836613"/>
                        <a:ext cx="2647950" cy="606425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5508625" y="1514475"/>
          <a:ext cx="27352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公式" r:id="rId10" imgW="0" imgH="0" progId="Equation.3">
                  <p:embed/>
                </p:oleObj>
              </mc:Choice>
              <mc:Fallback>
                <p:oleObj name="公式" r:id="rId10" imgW="0" imgH="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8625" y="1514475"/>
                        <a:ext cx="2735263" cy="619125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580063" y="2276475"/>
          <a:ext cx="2743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公式" r:id="rId12" imgW="0" imgH="0" progId="Equation.3">
                  <p:embed/>
                </p:oleObj>
              </mc:Choice>
              <mc:Fallback>
                <p:oleObj name="公式" r:id="rId12" imgW="0" imgH="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80063" y="2276475"/>
                        <a:ext cx="2743200" cy="620713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779838" y="981075"/>
            <a:ext cx="16557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3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779838" y="1628775"/>
            <a:ext cx="1943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4" name="Text Box 1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851275" y="2349500"/>
            <a:ext cx="2016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回路</a:t>
            </a:r>
            <a:r>
              <a:rPr lang="en-US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9165" name="Group 19"/>
          <p:cNvGrpSpPr/>
          <p:nvPr/>
        </p:nvGrpSpPr>
        <p:grpSpPr bwMode="auto">
          <a:xfrm>
            <a:off x="0" y="2133600"/>
            <a:ext cx="4017963" cy="4554538"/>
            <a:chOff x="2517" y="799"/>
            <a:chExt cx="2531" cy="2869"/>
          </a:xfrm>
        </p:grpSpPr>
        <p:sp>
          <p:nvSpPr>
            <p:cNvPr id="49170" name="Oval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78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002060"/>
                </a:solidFill>
                <a:ea typeface="仿宋_GB2312" pitchFamily="49" charset="-122"/>
              </a:endParaRPr>
            </a:p>
          </p:txBody>
        </p:sp>
        <p:sp>
          <p:nvSpPr>
            <p:cNvPr id="49171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22" y="1152"/>
              <a:ext cx="0" cy="148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22" y="1152"/>
              <a:ext cx="916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05" y="1895"/>
              <a:ext cx="917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3722" y="1895"/>
              <a:ext cx="916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2805" y="1152"/>
              <a:ext cx="917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Freeform 26"/>
            <p:cNvSpPr/>
            <p:nvPr/>
          </p:nvSpPr>
          <p:spPr bwMode="auto">
            <a:xfrm>
              <a:off x="2805" y="1895"/>
              <a:ext cx="1" cy="1163"/>
            </a:xfrm>
            <a:custGeom>
              <a:avLst/>
              <a:gdLst>
                <a:gd name="T0" fmla="*/ 0 w 1"/>
                <a:gd name="T1" fmla="*/ 0 h 1135"/>
                <a:gd name="T2" fmla="*/ 0 w 1"/>
                <a:gd name="T3" fmla="*/ 1379 h 1135"/>
                <a:gd name="T4" fmla="*/ 0 60000 65536"/>
                <a:gd name="T5" fmla="*/ 0 60000 65536"/>
                <a:gd name="T6" fmla="*/ 0 w 1"/>
                <a:gd name="T7" fmla="*/ 0 h 1135"/>
                <a:gd name="T8" fmla="*/ 1 w 1"/>
                <a:gd name="T9" fmla="*/ 1135 h 1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35">
                  <a:moveTo>
                    <a:pt x="0" y="0"/>
                  </a:moveTo>
                  <a:lnTo>
                    <a:pt x="0" y="1135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Freeform 27"/>
            <p:cNvSpPr/>
            <p:nvPr/>
          </p:nvSpPr>
          <p:spPr bwMode="auto">
            <a:xfrm>
              <a:off x="4638" y="1895"/>
              <a:ext cx="1" cy="1169"/>
            </a:xfrm>
            <a:custGeom>
              <a:avLst/>
              <a:gdLst>
                <a:gd name="T0" fmla="*/ 0 w 1"/>
                <a:gd name="T1" fmla="*/ 0 h 1141"/>
                <a:gd name="T2" fmla="*/ 0 w 1"/>
                <a:gd name="T3" fmla="*/ 1385 h 1141"/>
                <a:gd name="T4" fmla="*/ 0 60000 65536"/>
                <a:gd name="T5" fmla="*/ 0 60000 65536"/>
                <a:gd name="T6" fmla="*/ 0 w 1"/>
                <a:gd name="T7" fmla="*/ 0 h 1141"/>
                <a:gd name="T8" fmla="*/ 1 w 1"/>
                <a:gd name="T9" fmla="*/ 1141 h 11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41">
                  <a:moveTo>
                    <a:pt x="0" y="0"/>
                  </a:moveTo>
                  <a:lnTo>
                    <a:pt x="0" y="1141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812" y="3052"/>
              <a:ext cx="18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2160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1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80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925" y="1162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2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81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87" y="1752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3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82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05" y="1117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4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83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05" y="2296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5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84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061" y="3067"/>
              <a:ext cx="354" cy="601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R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6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85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789" y="1616"/>
              <a:ext cx="263" cy="23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86" y="2115"/>
              <a:ext cx="262" cy="23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 flipV="1">
              <a:off x="3395" y="2416"/>
              <a:ext cx="232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 rot="5400000" flipV="1">
              <a:off x="4347" y="1555"/>
              <a:ext cx="233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 rot="8093792" flipV="1">
              <a:off x="3541" y="1366"/>
              <a:ext cx="255" cy="2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40"/>
            <p:cNvSpPr>
              <a14:cpLocks xmlns:a14="http://schemas.microsoft.com/office/drawing/2010/main" noChangeShapeType="1"/>
            </p:cNvSpPr>
            <p:nvPr/>
          </p:nvSpPr>
          <p:spPr bwMode="auto">
            <a:xfrm rot="8219172" flipV="1">
              <a:off x="4603" y="2759"/>
              <a:ext cx="226" cy="24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1" name="Text Box 4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04" y="3033"/>
              <a:ext cx="326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2060"/>
                  </a:solidFill>
                </a:rPr>
                <a:t>+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2" name="Text Box 4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9" y="3052"/>
              <a:ext cx="326" cy="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2060"/>
                  </a:solidFill>
                </a:rPr>
                <a:t>–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3" name="Text Box 4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62" y="1434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2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4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33" y="1344"/>
              <a:ext cx="354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3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5" name="Text Box 4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22" y="1389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4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6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88" y="2387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1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7" name="Text Box 4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40" y="2160"/>
              <a:ext cx="354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5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8" name="Text Box 4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94" y="2659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i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6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sp>
          <p:nvSpPr>
            <p:cNvPr id="49199" name="Text Box 4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3158"/>
              <a:ext cx="354" cy="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2060"/>
                  </a:solidFill>
                </a:rPr>
                <a:t>u</a:t>
              </a:r>
              <a:r>
                <a:rPr kumimoji="1" lang="en-US" altLang="zh-CN" sz="2800" baseline="-25000">
                  <a:solidFill>
                    <a:srgbClr val="002060"/>
                  </a:solidFill>
                </a:rPr>
                <a:t>S</a:t>
              </a:r>
              <a:endParaRPr kumimoji="1" lang="en-US" altLang="zh-CN" sz="2800">
                <a:solidFill>
                  <a:srgbClr val="002060"/>
                </a:solidFill>
              </a:endParaRPr>
            </a:p>
          </p:txBody>
        </p:sp>
        <p:grpSp>
          <p:nvGrpSpPr>
            <p:cNvPr id="49200" name="Group 50"/>
            <p:cNvGrpSpPr/>
            <p:nvPr/>
          </p:nvGrpSpPr>
          <p:grpSpPr bwMode="auto">
            <a:xfrm>
              <a:off x="2517" y="1752"/>
              <a:ext cx="264" cy="327"/>
              <a:chOff x="2316" y="2388"/>
              <a:chExt cx="228" cy="300"/>
            </a:xfrm>
          </p:grpSpPr>
          <p:sp>
            <p:nvSpPr>
              <p:cNvPr id="49216" name="Text Box 5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16" y="2388"/>
                <a:ext cx="228" cy="30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1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217" name="Oval 52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328" y="2436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9201" name="Group 53"/>
            <p:cNvGrpSpPr/>
            <p:nvPr/>
          </p:nvGrpSpPr>
          <p:grpSpPr bwMode="auto">
            <a:xfrm>
              <a:off x="3606" y="799"/>
              <a:ext cx="264" cy="327"/>
              <a:chOff x="2748" y="2460"/>
              <a:chExt cx="228" cy="289"/>
            </a:xfrm>
          </p:grpSpPr>
          <p:sp>
            <p:nvSpPr>
              <p:cNvPr id="49214" name="Text Box 5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48" y="2460"/>
                <a:ext cx="228" cy="289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2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215" name="Oval 55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0" y="2520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9202" name="Group 56"/>
            <p:cNvGrpSpPr/>
            <p:nvPr/>
          </p:nvGrpSpPr>
          <p:grpSpPr bwMode="auto">
            <a:xfrm>
              <a:off x="4694" y="1752"/>
              <a:ext cx="264" cy="327"/>
              <a:chOff x="2748" y="2460"/>
              <a:chExt cx="228" cy="311"/>
            </a:xfrm>
          </p:grpSpPr>
          <p:sp>
            <p:nvSpPr>
              <p:cNvPr id="49212" name="Text Box 5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48" y="2460"/>
                <a:ext cx="228" cy="311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3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213" name="Oval 58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0" y="2520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49203" name="Group 59"/>
            <p:cNvGrpSpPr/>
            <p:nvPr/>
          </p:nvGrpSpPr>
          <p:grpSpPr bwMode="auto">
            <a:xfrm>
              <a:off x="3606" y="2659"/>
              <a:ext cx="264" cy="327"/>
              <a:chOff x="2748" y="2460"/>
              <a:chExt cx="228" cy="314"/>
            </a:xfrm>
          </p:grpSpPr>
          <p:sp>
            <p:nvSpPr>
              <p:cNvPr id="49210" name="Text Box 6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48" y="2460"/>
                <a:ext cx="228" cy="31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2060"/>
                    </a:solidFill>
                  </a:rPr>
                  <a:t>4</a:t>
                </a:r>
                <a:endParaRPr kumimoji="1" lang="en-US" altLang="zh-CN" sz="2800">
                  <a:solidFill>
                    <a:srgbClr val="002060"/>
                  </a:solidFill>
                </a:endParaRPr>
              </a:p>
            </p:txBody>
          </p:sp>
          <p:sp>
            <p:nvSpPr>
              <p:cNvPr id="49211" name="Oval 61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760" y="2520"/>
                <a:ext cx="180" cy="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9204" name="Rectangle 6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61" y="297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205" name="Rectangle 6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651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206" name="Rectangle 64"/>
            <p:cNvSpPr>
              <a14:cpLocks xmlns:a14="http://schemas.microsoft.com/office/drawing/2010/main" noChangeArrowheads="1"/>
            </p:cNvSpPr>
            <p:nvPr/>
          </p:nvSpPr>
          <p:spPr bwMode="auto">
            <a:xfrm rot="-2292636">
              <a:off x="4059" y="216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207" name="Rectangle 65"/>
            <p:cNvSpPr>
              <a14:cpLocks xmlns:a14="http://schemas.microsoft.com/office/drawing/2010/main" noChangeArrowheads="1"/>
            </p:cNvSpPr>
            <p:nvPr/>
          </p:nvSpPr>
          <p:spPr bwMode="auto">
            <a:xfrm rot="2678942">
              <a:off x="3061" y="216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208" name="Rectangle 66"/>
            <p:cNvSpPr>
              <a14:cpLocks xmlns:a14="http://schemas.microsoft.com/office/drawing/2010/main" noChangeArrowheads="1"/>
            </p:cNvSpPr>
            <p:nvPr/>
          </p:nvSpPr>
          <p:spPr bwMode="auto">
            <a:xfrm rot="2354262">
              <a:off x="3923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49209" name="Rectangle 67"/>
            <p:cNvSpPr>
              <a14:cpLocks xmlns:a14="http://schemas.microsoft.com/office/drawing/2010/main" noChangeArrowheads="1"/>
            </p:cNvSpPr>
            <p:nvPr/>
          </p:nvSpPr>
          <p:spPr bwMode="auto">
            <a:xfrm rot="-2684887">
              <a:off x="3107" y="14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49166" name="Group 68"/>
          <p:cNvGrpSpPr/>
          <p:nvPr/>
        </p:nvGrpSpPr>
        <p:grpSpPr bwMode="auto">
          <a:xfrm>
            <a:off x="1258888" y="3413125"/>
            <a:ext cx="1871662" cy="2032000"/>
            <a:chOff x="975" y="1162"/>
            <a:chExt cx="1179" cy="1280"/>
          </a:xfrm>
        </p:grpSpPr>
        <p:sp>
          <p:nvSpPr>
            <p:cNvPr id="49167" name="Text Box 6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75" y="1207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  <p:sp>
          <p:nvSpPr>
            <p:cNvPr id="49168" name="Text Box 7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837" y="116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  <p:sp>
          <p:nvSpPr>
            <p:cNvPr id="49169" name="Text Box 7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7" y="211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2060"/>
                  </a:solidFill>
                  <a:ea typeface="楷体_GB2312" pitchFamily="49" charset="-122"/>
                </a:rPr>
                <a:t>3</a:t>
              </a:r>
              <a:endParaRPr lang="en-US" altLang="zh-CN" sz="2800">
                <a:solidFill>
                  <a:srgbClr val="00206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 descr="绿色大理石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24075" y="1268413"/>
            <a:ext cx="50403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2060"/>
                </a:solidFill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rgbClr val="002060"/>
                </a:solidFill>
                <a:ea typeface="楷体_GB2312" pitchFamily="49" charset="-122"/>
              </a:rPr>
              <a:t>）</a:t>
            </a:r>
            <a:r>
              <a:rPr kumimoji="1" lang="zh-CN" altLang="en-US" sz="2800" b="1">
                <a:solidFill>
                  <a:srgbClr val="002060"/>
                </a:solidFill>
                <a:ea typeface="楷体_GB2312" pitchFamily="49" charset="-122"/>
              </a:rPr>
              <a:t>支路电流法的一般步骤：</a:t>
            </a:r>
            <a:endParaRPr kumimoji="1" lang="zh-CN" altLang="en-US" sz="2800" b="1">
              <a:solidFill>
                <a:srgbClr val="002060"/>
              </a:solidFill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989138"/>
            <a:ext cx="7632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标定各支路电流（电压）的参考方向；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2708275"/>
            <a:ext cx="74882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选定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–1)</a:t>
            </a:r>
            <a:r>
              <a:rPr kumimoji="1" lang="zh-CN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，列写其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KCL</a:t>
            </a:r>
            <a:r>
              <a:rPr kumimoji="1" lang="zh-CN" altLang="zh-CN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方程；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3357563"/>
            <a:ext cx="80645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选定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–(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–1)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个独立回路，指定回路绕行方    向，结合</a:t>
            </a:r>
            <a:r>
              <a:rPr kumimoji="1" lang="en-US" altLang="zh-CN" sz="2800">
                <a:solidFill>
                  <a:srgbClr val="002060"/>
                </a:solidFill>
                <a:ea typeface="楷体_GB2312" pitchFamily="49" charset="-122"/>
              </a:rPr>
              <a:t>KVL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和支路方程列写；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5157788"/>
            <a:ext cx="7632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4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求解上述方程，得到</a:t>
            </a:r>
            <a:r>
              <a:rPr kumimoji="1" lang="en-US" altLang="zh-CN" sz="2800" i="1">
                <a:solidFill>
                  <a:srgbClr val="002060"/>
                </a:solidFill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个支路电流；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5805488"/>
            <a:ext cx="7632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5"/>
            </a:pPr>
            <a:r>
              <a:rPr kumimoji="1" lang="zh-CN" altLang="en-US" sz="28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进一步计算支路电压和进行其它分析。</a:t>
            </a:r>
            <a:endParaRPr kumimoji="1" lang="zh-CN" altLang="en-US" sz="2800" b="1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24075" y="4581525"/>
          <a:ext cx="2663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4581525"/>
                        <a:ext cx="2663825" cy="6096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5"/>
          <p:cNvGrpSpPr/>
          <p:nvPr/>
        </p:nvGrpSpPr>
        <p:grpSpPr bwMode="auto">
          <a:xfrm>
            <a:off x="323850" y="981075"/>
            <a:ext cx="1644650" cy="850900"/>
            <a:chOff x="385" y="3022"/>
            <a:chExt cx="1036" cy="536"/>
          </a:xfrm>
        </p:grpSpPr>
        <p:pic>
          <p:nvPicPr>
            <p:cNvPr id="50186" name="Picture 16" descr="1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7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002060"/>
                  </a:solidFill>
                  <a:ea typeface="华文行楷" pitchFamily="2" charset="-122"/>
                </a:rPr>
                <a:t>小结</a:t>
              </a:r>
              <a:endParaRPr kumimoji="1" lang="zh-CN" altLang="en-US" sz="3200">
                <a:solidFill>
                  <a:srgbClr val="002060"/>
                </a:solidFill>
                <a:ea typeface="华文行楷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14:cpLocks xmlns:a14="http://schemas.microsoft.com/office/drawing/2010/main" noChangeArrowheads="1"/>
          </p:cNvSpPr>
          <p:nvPr/>
        </p:nvSpPr>
        <p:spPr bwMode="auto">
          <a:xfrm>
            <a:off x="1000125" y="857250"/>
            <a:ext cx="6572250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ea typeface="黑体" pitchFamily="49" charset="-122"/>
              </a:rPr>
              <a:t>把各元件的</a:t>
            </a:r>
            <a:r>
              <a:rPr lang="en-US" altLang="zh-CN" sz="3600">
                <a:ea typeface="黑体" pitchFamily="49" charset="-122"/>
              </a:rPr>
              <a:t>VAR(or VCR)</a:t>
            </a:r>
            <a:r>
              <a:rPr lang="zh-CN" altLang="en-US" sz="3600">
                <a:ea typeface="黑体" pitchFamily="49" charset="-122"/>
              </a:rPr>
              <a:t>代入各节点电流方程，方程中支路电流用支路电压表示，加上</a:t>
            </a:r>
            <a:r>
              <a:rPr lang="en-US" altLang="zh-CN" sz="3600">
                <a:ea typeface="黑体" pitchFamily="49" charset="-122"/>
              </a:rPr>
              <a:t>n—1</a:t>
            </a:r>
            <a:r>
              <a:rPr lang="zh-CN" altLang="en-US" sz="3600">
                <a:ea typeface="黑体" pitchFamily="49" charset="-122"/>
              </a:rPr>
              <a:t>个回路电压方程可得到</a:t>
            </a:r>
            <a:r>
              <a:rPr lang="en-US" altLang="zh-CN" sz="3600">
                <a:ea typeface="黑体" pitchFamily="49" charset="-122"/>
              </a:rPr>
              <a:t>b</a:t>
            </a:r>
            <a:r>
              <a:rPr lang="zh-CN" altLang="en-US" sz="3600">
                <a:ea typeface="黑体" pitchFamily="49" charset="-122"/>
              </a:rPr>
              <a:t>个以支路电压为求解变量的方程组。解此方程组可求得各支路电压。进而求得各支路电流；称为支路电压法。</a:t>
            </a:r>
            <a:r>
              <a:rPr lang="zh-CN" altLang="en-US" sz="3600">
                <a:latin typeface="宋体" charset="-122"/>
                <a:ea typeface="黑体" pitchFamily="49" charset="-122"/>
              </a:rPr>
              <a:t> </a:t>
            </a:r>
            <a:endParaRPr lang="zh-CN" altLang="en-US" sz="36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A6E0E-70DD-41B9-9737-8DAA2E36D11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1204" name="Rectangle 2"/>
          <p:cNvSpPr>
            <a14:cpLocks xmlns:a14="http://schemas.microsoft.com/office/drawing/2010/main" noGrp="1" noChangeArrowheads="1"/>
          </p:cNvSpPr>
          <p:nvPr>
            <p:ph type="title"/>
          </p:nvPr>
        </p:nvSpPr>
        <p:spPr>
          <a:xfrm>
            <a:off x="4343400" y="381000"/>
            <a:ext cx="4343400" cy="22098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charset="-122"/>
              </a:rPr>
              <a:t>试用支路电压法求得图示电路中的</a:t>
            </a:r>
            <a:r>
              <a:rPr lang="en-US" altLang="zh-CN" sz="3600" smtClean="0">
                <a:latin typeface="宋体" charset="-122"/>
              </a:rPr>
              <a:t>U1</a:t>
            </a:r>
            <a:r>
              <a:rPr lang="zh-CN" altLang="en-US" sz="3600" smtClean="0">
                <a:latin typeface="宋体" charset="-122"/>
              </a:rPr>
              <a:t>、</a:t>
            </a:r>
            <a:r>
              <a:rPr lang="en-US" altLang="zh-CN" sz="3600" smtClean="0">
                <a:latin typeface="宋体" charset="-122"/>
              </a:rPr>
              <a:t>U2</a:t>
            </a:r>
            <a:r>
              <a:rPr lang="zh-CN" altLang="en-US" sz="3600" smtClean="0">
                <a:latin typeface="宋体" charset="-122"/>
              </a:rPr>
              <a:t>、与</a:t>
            </a:r>
            <a:r>
              <a:rPr lang="en-US" altLang="zh-CN" sz="3600" smtClean="0">
                <a:latin typeface="宋体" charset="-122"/>
              </a:rPr>
              <a:t>U3</a:t>
            </a:r>
            <a:r>
              <a:rPr lang="zh-CN" altLang="en-US" smtClean="0">
                <a:latin typeface="宋体" charset="-122"/>
              </a:rPr>
              <a:t>。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62851" name="Rectangle 3"/>
          <p:cNvSpPr>
            <a14:cpLocks xmlns:a14="http://schemas.microsoft.com/office/drawing/2010/main" noGrp="1" noChangeArrowheads="1"/>
          </p:cNvSpPr>
          <p:nvPr>
            <p:ph type="body" sz="half" idx="1"/>
          </p:nvPr>
        </p:nvSpPr>
        <p:spPr>
          <a:xfrm>
            <a:off x="304800" y="2286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U2/1+U1/1=2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-U2/1+U3/1=3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-U1+U2+U3=0</a:t>
            </a:r>
            <a:endParaRPr lang="en-US" altLang="zh-CN" sz="3600" smtClean="0"/>
          </a:p>
          <a:p>
            <a:pPr eaLnBrk="1" hangingPunct="1">
              <a:buFontTx/>
              <a:buNone/>
            </a:pPr>
            <a:r>
              <a:rPr lang="en-US" altLang="zh-CN" sz="3600" smtClean="0"/>
              <a:t>U1=7/3</a:t>
            </a:r>
            <a:endParaRPr lang="en-US" altLang="zh-CN" sz="3600" smtClean="0"/>
          </a:p>
          <a:p>
            <a:pPr eaLnBrk="1" hangingPunct="1">
              <a:buFontTx/>
              <a:buNone/>
            </a:pPr>
            <a:r>
              <a:rPr lang="en-US" altLang="zh-CN" sz="3600" smtClean="0"/>
              <a:t>U2=-1/3</a:t>
            </a:r>
            <a:endParaRPr lang="en-US" altLang="zh-CN" sz="3600" smtClean="0"/>
          </a:p>
          <a:p>
            <a:pPr eaLnBrk="1" hangingPunct="1">
              <a:buFontTx/>
              <a:buNone/>
            </a:pPr>
            <a:r>
              <a:rPr lang="en-US" altLang="zh-CN" sz="3600" smtClean="0"/>
              <a:t>U3=8/3</a:t>
            </a:r>
            <a:endParaRPr lang="en-US" altLang="zh-CN" sz="3600" smtClean="0"/>
          </a:p>
        </p:txBody>
      </p:sp>
      <p:sp>
        <p:nvSpPr>
          <p:cNvPr id="5120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3348038" y="27955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0" y="1897063"/>
          <a:ext cx="9601200" cy="496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" r:id="rId1" imgW="0" imgH="0" progId="Visio.Drawing.4">
                  <p:embed/>
                </p:oleObj>
              </mc:Choice>
              <mc:Fallback>
                <p:oleObj name="" r:id="rId1" imgW="0" imgH="0" progId="Visio.Drawing.4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897063"/>
                        <a:ext cx="9601200" cy="4960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autoUpdateAnimBg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3038" y="333375"/>
            <a:ext cx="8970962" cy="4845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rgbClr val="FF0000"/>
                </a:solidFill>
              </a:rPr>
              <a:t>作        业</a:t>
            </a:r>
            <a:r>
              <a:rPr lang="en-US" altLang="zh-CN" sz="4000">
                <a:solidFill>
                  <a:srgbClr val="FF0000"/>
                </a:solidFill>
              </a:rPr>
              <a:t>(p51~59)</a:t>
            </a:r>
            <a:endParaRPr lang="en-US" altLang="zh-CN" sz="4000">
              <a:solidFill>
                <a:srgbClr val="FF0000"/>
              </a:solidFill>
            </a:endParaRPr>
          </a:p>
          <a:p>
            <a:r>
              <a:rPr lang="zh-CN" altLang="en-US" sz="3200"/>
              <a:t>习题一：</a:t>
            </a:r>
            <a:r>
              <a:rPr lang="en-US" altLang="zh-CN" sz="3200"/>
              <a:t>2016.09.13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 </a:t>
            </a:r>
            <a:r>
              <a:rPr lang="en-US" altLang="zh-CN" sz="2000"/>
              <a:t>1-1</a:t>
            </a:r>
            <a:r>
              <a:rPr lang="zh-CN" altLang="en-US" sz="2000"/>
              <a:t>； </a:t>
            </a:r>
            <a:r>
              <a:rPr lang="en-US" altLang="zh-CN" sz="2000">
                <a:solidFill>
                  <a:srgbClr val="0033CC"/>
                </a:solidFill>
              </a:rPr>
              <a:t>1-2</a:t>
            </a:r>
            <a:r>
              <a:rPr lang="zh-CN" altLang="en-US" sz="2000">
                <a:solidFill>
                  <a:srgbClr val="0033CC"/>
                </a:solidFill>
              </a:rPr>
              <a:t>，</a:t>
            </a:r>
            <a:r>
              <a:rPr lang="zh-CN" altLang="en-US" sz="2000"/>
              <a:t> </a:t>
            </a:r>
            <a:r>
              <a:rPr lang="en-US" altLang="zh-CN" sz="2000"/>
              <a:t>1-3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5</a:t>
            </a:r>
            <a:r>
              <a:rPr lang="zh-CN" altLang="en-US" sz="2000"/>
              <a:t>，</a:t>
            </a:r>
            <a:r>
              <a:rPr lang="en-US" altLang="zh-CN" sz="2000"/>
              <a:t>7</a:t>
            </a:r>
            <a:r>
              <a:rPr lang="zh-CN" altLang="en-US" sz="2000"/>
              <a:t>）；</a:t>
            </a:r>
            <a:r>
              <a:rPr lang="en-US" altLang="zh-CN" sz="2000"/>
              <a:t>1-5</a:t>
            </a:r>
            <a:r>
              <a:rPr lang="zh-CN" altLang="en-US" sz="2000"/>
              <a:t>；</a:t>
            </a:r>
            <a:r>
              <a:rPr lang="en-US" altLang="zh-CN" sz="2000"/>
              <a:t>1-6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）；</a:t>
            </a:r>
            <a:r>
              <a:rPr lang="en-US" altLang="zh-CN" sz="2000"/>
              <a:t>1-7</a:t>
            </a:r>
            <a:r>
              <a:rPr lang="zh-CN" altLang="en-US" sz="2000"/>
              <a:t>；</a:t>
            </a:r>
            <a:r>
              <a:rPr lang="en-US" altLang="zh-CN" sz="2000"/>
              <a:t>1-10</a:t>
            </a:r>
            <a:r>
              <a:rPr lang="zh-CN" altLang="en-US" sz="2000"/>
              <a:t>；</a:t>
            </a:r>
            <a:r>
              <a:rPr lang="en-US" altLang="zh-CN" sz="2000"/>
              <a:t>1-13</a:t>
            </a:r>
            <a:r>
              <a:rPr lang="zh-CN" altLang="en-US" sz="2000"/>
              <a:t>；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3200"/>
              <a:t>习题二：</a:t>
            </a:r>
            <a:r>
              <a:rPr lang="en-US" altLang="zh-CN" sz="3200"/>
              <a:t>2016.09.20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/>
              <a:t>1-14</a:t>
            </a:r>
            <a:r>
              <a:rPr lang="zh-CN" altLang="en-US"/>
              <a:t>；</a:t>
            </a:r>
            <a:r>
              <a:rPr lang="en-US" altLang="zh-CN"/>
              <a:t>1-15;1-16</a:t>
            </a:r>
            <a:r>
              <a:rPr lang="zh-CN" altLang="en-US"/>
              <a:t>；</a:t>
            </a:r>
            <a:r>
              <a:rPr lang="en-US" altLang="zh-CN"/>
              <a:t>1-20</a:t>
            </a:r>
            <a:r>
              <a:rPr lang="zh-CN" altLang="en-US"/>
              <a:t>；</a:t>
            </a:r>
            <a:r>
              <a:rPr lang="en-US" altLang="zh-CN"/>
              <a:t>1-21</a:t>
            </a:r>
            <a:r>
              <a:rPr lang="zh-CN" altLang="en-US"/>
              <a:t>；</a:t>
            </a:r>
            <a:r>
              <a:rPr lang="en-US" altLang="zh-CN"/>
              <a:t>1-22</a:t>
            </a:r>
            <a:r>
              <a:rPr lang="zh-CN" altLang="en-US"/>
              <a:t>；</a:t>
            </a:r>
            <a:r>
              <a:rPr lang="en-US" altLang="zh-CN"/>
              <a:t>1-23;1-24</a:t>
            </a:r>
            <a:r>
              <a:rPr lang="zh-CN" altLang="en-US"/>
              <a:t>；</a:t>
            </a:r>
            <a:r>
              <a:rPr lang="en-US" altLang="zh-CN"/>
              <a:t>1-25; 1-26</a:t>
            </a:r>
            <a:r>
              <a:rPr lang="zh-CN" altLang="en-US"/>
              <a:t>；</a:t>
            </a:r>
            <a:r>
              <a:rPr lang="en-US" altLang="zh-CN"/>
              <a:t>1-27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）；</a:t>
            </a:r>
            <a:r>
              <a:rPr lang="en-US" altLang="zh-CN"/>
              <a:t>1-29</a:t>
            </a:r>
            <a:r>
              <a:rPr lang="zh-CN" altLang="en-US"/>
              <a:t>；</a:t>
            </a:r>
            <a:r>
              <a:rPr lang="en-US" altLang="zh-CN"/>
              <a:t>1-30; 1-32</a:t>
            </a:r>
            <a:r>
              <a:rPr lang="zh-CN" altLang="en-US"/>
              <a:t>；</a:t>
            </a:r>
            <a:r>
              <a:rPr lang="en-US" altLang="zh-CN"/>
              <a:t>1-33</a:t>
            </a:r>
            <a:endParaRPr lang="en-US" altLang="zh-CN"/>
          </a:p>
          <a:p>
            <a:pPr>
              <a:buFont typeface="Wingdings" charset="2"/>
              <a:buNone/>
            </a:pPr>
            <a:endParaRPr lang="en-US" altLang="zh-CN" sz="3200"/>
          </a:p>
          <a:p>
            <a:endParaRPr lang="en-US" altLang="zh-CN" sz="2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765175"/>
            <a:ext cx="7561262" cy="762000"/>
          </a:xfrm>
          <a:prstGeom prst="rect">
            <a:avLst/>
          </a:prstGeom>
          <a:noFill/>
          <a:ln w="12700">
            <a:noFill/>
            <a:miter lim="800000"/>
          </a:ln>
          <a:effectLst>
            <a:prstShdw prst="shdw17" dist="17961" dir="2700000">
              <a:srgbClr val="009900"/>
            </a:prst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4400" b="1">
                <a:latin typeface="楷体_GB2312" pitchFamily="49" charset="-122"/>
                <a:ea typeface="楷体_GB2312" pitchFamily="49" charset="-122"/>
              </a:rPr>
              <a:t>1.1 </a:t>
            </a:r>
            <a:r>
              <a:rPr kumimoji="1" lang="zh-CN" altLang="en-US" sz="4400" b="1">
                <a:latin typeface="楷体_GB2312" pitchFamily="49" charset="-122"/>
                <a:ea typeface="楷体_GB2312" pitchFamily="49" charset="-122"/>
              </a:rPr>
              <a:t>电路及集总电路模型</a:t>
            </a:r>
            <a:endParaRPr kumimoji="1" lang="zh-CN" altLang="en-US" sz="4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5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885950"/>
            <a:ext cx="2243138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实际电路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6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3141663"/>
            <a:ext cx="1152525" cy="544512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功能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3061" name="Line 5"/>
          <p:cNvSpPr>
            <a14:cpLocks xmlns:a14="http://schemas.microsoft.com/office/drawing/2010/main" noChangeShapeType="1"/>
          </p:cNvSpPr>
          <p:nvPr/>
        </p:nvSpPr>
        <p:spPr bwMode="auto">
          <a:xfrm>
            <a:off x="2916238" y="2205038"/>
            <a:ext cx="576262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2" name="Line 6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051050" y="3429000"/>
            <a:ext cx="647700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3213" y="3141663"/>
            <a:ext cx="6049962" cy="116998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能量的产生、传输、分配与转换；</a:t>
            </a:r>
            <a:endParaRPr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信息的获取、传递、控制与处理。</a:t>
            </a:r>
            <a:endParaRPr lang="zh-CN" altLang="en-US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306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844800" y="4581525"/>
            <a:ext cx="5040313" cy="519113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建立在同一电路理论基础上。</a:t>
            </a:r>
            <a:endParaRPr lang="zh-CN" altLang="en-US" sz="2800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73065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3492500" y="1733550"/>
            <a:ext cx="5111750" cy="120332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由电工设备和电气器件按预期目的连接构成的电流的通路。</a:t>
            </a:r>
            <a:endParaRPr kumimoji="1" lang="zh-CN" altLang="en-US" sz="2800" b="1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62474" name="Group 10"/>
          <p:cNvGrpSpPr/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2483" name="Picture 11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84" name="Text Box 12">
              <a:hlinkClick r:id="" action="ppaction://hlinkshowjump?jump=nex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2475" name="Group 13"/>
          <p:cNvGrpSpPr/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62481" name="Picture 14" descr="7890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82" name="Text Box 15">
              <a:hlinkClick r:id="" action="ppaction://hlinkshowjump?jump=previous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73072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4581525"/>
            <a:ext cx="1152525" cy="544513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共性</a:t>
            </a:r>
            <a:endParaRPr kumimoji="1" lang="zh-CN" altLang="en-US" sz="2800" b="1">
              <a:solidFill>
                <a:srgbClr val="FF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3073" name="Line 17"/>
          <p:cNvSpPr>
            <a14:cpLocks xmlns:a14="http://schemas.microsoft.com/office/drawing/2010/main" noChangeShapeType="1"/>
          </p:cNvSpPr>
          <p:nvPr/>
        </p:nvSpPr>
        <p:spPr bwMode="auto">
          <a:xfrm flipV="1">
            <a:off x="2051050" y="4868863"/>
            <a:ext cx="647700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78" name="Group 18"/>
          <p:cNvGrpSpPr/>
          <p:nvPr/>
        </p:nvGrpSpPr>
        <p:grpSpPr bwMode="auto">
          <a:xfrm>
            <a:off x="6588125" y="6445250"/>
            <a:ext cx="792163" cy="366713"/>
            <a:chOff x="5193" y="4020"/>
            <a:chExt cx="499" cy="231"/>
          </a:xfrm>
        </p:grpSpPr>
        <p:pic>
          <p:nvPicPr>
            <p:cNvPr id="62479" name="Picture 1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80" name="Text Box 20">
              <a:hlinkClick r:id="" action="ppaction://hlinkshowjump?jump=firstslide"/>
            </p:cNvPr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59" grpId="0"/>
      <p:bldP spid="173060" grpId="0" animBg="1" autoUpdateAnimBg="0"/>
      <p:bldP spid="173061" grpId="0" animBg="1"/>
      <p:bldP spid="173062" grpId="0" animBg="1"/>
      <p:bldP spid="173063" grpId="0" animBg="1"/>
      <p:bldP spid="173064" grpId="0" animBg="1"/>
      <p:bldP spid="173065" grpId="0" animBg="1"/>
      <p:bldP spid="173072" grpId="0" animBg="1" autoUpdateAnimBg="0"/>
      <p:bldP spid="173073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0</Words>
  <Application/>
  <PresentationFormat>全屏显示(4:3)</PresentationFormat>
  <Paragraphs>1358</Paragraphs>
  <Slides>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85</vt:i4>
      </vt:variant>
    </vt:vector>
  </HeadingPairs>
  <TitlesOfParts>
    <vt:vector size="110" baseType="lpstr">
      <vt:lpstr>Arial</vt:lpstr>
      <vt:lpstr>宋体</vt:lpstr>
      <vt:lpstr>Wingdings</vt:lpstr>
      <vt:lpstr>Arial Black</vt:lpstr>
      <vt:lpstr>Times New Roman</vt:lpstr>
      <vt:lpstr>华文中宋</vt:lpstr>
      <vt:lpstr>隶书</vt:lpstr>
      <vt:lpstr>楷体_GB2312</vt:lpstr>
      <vt:lpstr>Monotype Sorts</vt:lpstr>
      <vt:lpstr>Symbol</vt:lpstr>
      <vt:lpstr>华文行楷</vt:lpstr>
      <vt:lpstr>仿宋_GB2312</vt:lpstr>
      <vt:lpstr>CommonBullets</vt:lpstr>
      <vt:lpstr>Wingdings 2</vt:lpstr>
      <vt:lpstr>华文新魏</vt:lpstr>
      <vt:lpstr>Math4</vt:lpstr>
      <vt:lpstr>Courier New</vt:lpstr>
      <vt:lpstr>黑体</vt:lpstr>
      <vt:lpstr>Pixel</vt:lpstr>
      <vt:lpstr>Flash.Movie</vt:lpstr>
      <vt:lpstr>Visio.Drawing.6</vt:lpstr>
      <vt:lpstr>Equation.DSMT4</vt:lpstr>
      <vt:lpstr>Equation.3</vt:lpstr>
      <vt:lpstr>Visio.Drawing.4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1-11支路电流法与支路电压法</vt:lpstr>
      <vt:lpstr>PowerPoint 演示文稿</vt:lpstr>
      <vt:lpstr>试用支路电流法求解图示电路各支路电流。 </vt:lpstr>
      <vt:lpstr>PowerPoint 演示文稿</vt:lpstr>
      <vt:lpstr>PowerPoint 演示文稿</vt:lpstr>
      <vt:lpstr>PowerPoint 演示文稿</vt:lpstr>
      <vt:lpstr>PowerPoint 演示文稿</vt:lpstr>
      <vt:lpstr>试用支路电压法求得图示电路中的U1、U2、与U3。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猪猪猫.CN</dc:creator>
  <cp:lastModifiedBy>陈昊天的iPad</cp:lastModifiedBy>
  <cp:revision>66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8F81871E7F4CC880587F1862FBB0AE36</vt:lpwstr>
  </property>
  <property fmtid="{D5CDD505-2E9C-101B-9397-08002B2CF9AE}" pid="3" name="KSOProductBuildVer">
    <vt:lpwstr>2052-11.19.0</vt:lpwstr>
  </property>
</Properties>
</file>