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409" r:id="rId2"/>
    <p:sldId id="410" r:id="rId3"/>
    <p:sldId id="344" r:id="rId4"/>
    <p:sldId id="345" r:id="rId5"/>
    <p:sldId id="346" r:id="rId6"/>
    <p:sldId id="347" r:id="rId7"/>
    <p:sldId id="349" r:id="rId8"/>
    <p:sldId id="348" r:id="rId9"/>
    <p:sldId id="350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66CCFF"/>
    <a:srgbClr val="FF9900"/>
    <a:srgbClr val="FFFF00"/>
    <a:srgbClr val="FFCCFF"/>
    <a:srgbClr val="66FFFF"/>
    <a:srgbClr val="FF0066"/>
    <a:srgbClr val="FF66CC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2" autoAdjust="0"/>
    <p:restoredTop sz="94643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92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12" Type="http://schemas.openxmlformats.org/officeDocument/2006/relationships/image" Target="../media/image91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5" Type="http://schemas.openxmlformats.org/officeDocument/2006/relationships/image" Target="../media/image84.emf"/><Relationship Id="rId10" Type="http://schemas.openxmlformats.org/officeDocument/2006/relationships/image" Target="../media/image89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image" Target="../media/image99.w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12" Type="http://schemas.openxmlformats.org/officeDocument/2006/relationships/image" Target="../media/image121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11" Type="http://schemas.openxmlformats.org/officeDocument/2006/relationships/image" Target="../media/image120.emf"/><Relationship Id="rId5" Type="http://schemas.openxmlformats.org/officeDocument/2006/relationships/image" Target="../media/image114.emf"/><Relationship Id="rId10" Type="http://schemas.openxmlformats.org/officeDocument/2006/relationships/image" Target="../media/image119.emf"/><Relationship Id="rId4" Type="http://schemas.openxmlformats.org/officeDocument/2006/relationships/image" Target="../media/image113.emf"/><Relationship Id="rId9" Type="http://schemas.openxmlformats.org/officeDocument/2006/relationships/image" Target="../media/image11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image" Target="../media/image134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12" Type="http://schemas.openxmlformats.org/officeDocument/2006/relationships/image" Target="../media/image133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5" Type="http://schemas.openxmlformats.org/officeDocument/2006/relationships/image" Target="../media/image126.emf"/><Relationship Id="rId10" Type="http://schemas.openxmlformats.org/officeDocument/2006/relationships/image" Target="../media/image131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4" Type="http://schemas.openxmlformats.org/officeDocument/2006/relationships/image" Target="../media/image13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4" Type="http://schemas.openxmlformats.org/officeDocument/2006/relationships/image" Target="../media/image1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emf"/><Relationship Id="rId1" Type="http://schemas.openxmlformats.org/officeDocument/2006/relationships/image" Target="../media/image14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4" Type="http://schemas.openxmlformats.org/officeDocument/2006/relationships/image" Target="../media/image15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11" Type="http://schemas.openxmlformats.org/officeDocument/2006/relationships/image" Target="../media/image19.emf"/><Relationship Id="rId5" Type="http://schemas.openxmlformats.org/officeDocument/2006/relationships/image" Target="../media/image13.wmf"/><Relationship Id="rId10" Type="http://schemas.openxmlformats.org/officeDocument/2006/relationships/image" Target="../media/image18.e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emf"/><Relationship Id="rId1" Type="http://schemas.openxmlformats.org/officeDocument/2006/relationships/image" Target="../media/image16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76657CA-9838-F802-1DE1-A40B50904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520620F-530F-2E8A-32C9-5BB1F61DA8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07401D6-EEEC-1C1B-0FA9-2AC10D14D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2A12C-CD73-4D99-B63A-8F2412E58D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4109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F78AE9E-6E49-DEE0-C1C9-68CFBD7D34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8B6F4F-E7F2-C328-F796-0090B5C5CA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304E32B-86DE-A6AB-150E-D30B8CFD2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5E585E-8AA4-43AB-927A-7AD4DDBFF9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130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589F4B5-EA61-20C8-2727-7354A3A618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0DA1BC4-2C14-C314-2147-4918F189B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A2F489D-5BB3-AABF-CAD8-AFC0F5DBD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0C1D7-315C-4AA2-ABB4-638B35071D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034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4295B89-3439-C476-4E31-B9DC35B51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0D6A570-22BE-A491-40A5-A6D60DA6D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8D2A045-D250-ACE9-7625-A8B191803A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5C77E-394D-4D8B-BF31-327F2E1D4F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9758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8DDBCE7-16BF-0424-E7C1-68A7EC2E65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09502AE-5C7D-8D7F-0616-C2A5FDF2C4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B530A59-0C9A-7D28-7A4B-D45F4C3E4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5FE9E-8E0C-4558-A26D-226196F235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3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63E0DF-D847-3024-8FCF-D5092BE7D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5730973-C785-8E41-B745-76FB52258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8B8D48-7B4E-145D-BBC4-F711112FB8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94B8E-A7F6-4A1D-9A0B-91E4EA552A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6419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5E225B1-9231-8CBC-411C-2A5825EE8D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761C259B-3677-6D9A-A635-7167A45F9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E67790F-F4C5-739C-7D92-2234B8CE64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AE197-1910-4E21-ADE8-2DAA686681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6348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05A811D9-290B-DE0C-C5E5-A90A14949C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2AFEB10-25A8-1EB1-D8AD-D3E4B8574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9B94FEA4-E89C-2C72-D7C2-DD3FF3E361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59B75-F704-4995-84A1-64A9F14E30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261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1B5EAD1-8318-D865-08A2-A678D55DE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A8A9419-DB03-58FF-69EE-AF1E1EB85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29AC431-D25E-2A19-A346-4CC77E207D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D06DC-44EB-461F-A5BB-2AC5B07731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312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6B158A-6F48-CD3D-96D4-EFDE83EC2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7AB061-D62F-E8AA-D49D-716D51283B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8F2369-0E7B-EB66-8513-6843201271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E6186-E35D-49D3-90A7-469D8DA012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8242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90726E-857C-367F-BC1E-9A4E68E79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195B79-8409-6D25-05BE-0E6C748865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8B3E6B3-BEDC-BAA6-2192-6D096DCEC9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EBB1A-B926-4C9D-87AA-95A0A57505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6387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3399"/>
            </a:gs>
            <a:gs pos="100000">
              <a:srgbClr val="00184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EEC84518-8846-C43D-0199-95544BE3D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D432FBBF-72E9-5EC4-6D26-28E88AD41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844" name="Rectangle 4">
            <a:extLst>
              <a:ext uri="{FF2B5EF4-FFF2-40B4-BE49-F238E27FC236}">
                <a16:creationId xmlns:a16="http://schemas.microsoft.com/office/drawing/2014/main" xmlns="" id="{1C45FC13-F303-49A1-F5D5-55BCF0D94B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xmlns="" id="{946690F4-FDFD-EC3A-CD1D-F7E8D28BBF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6" name="Rectangle 6">
            <a:extLst>
              <a:ext uri="{FF2B5EF4-FFF2-40B4-BE49-F238E27FC236}">
                <a16:creationId xmlns:a16="http://schemas.microsoft.com/office/drawing/2014/main" xmlns="" id="{754000AD-31CD-7383-03D7-BF8CA4D39F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4FE7D065-D4E5-4D5D-A6C9-04C44C9E6F8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5.png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5.png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jpeg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9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3.jpeg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6.bin"/><Relationship Id="rId7" Type="http://schemas.openxmlformats.org/officeDocument/2006/relationships/image" Target="../media/image9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5.png"/><Relationship Id="rId5" Type="http://schemas.openxmlformats.org/officeDocument/2006/relationships/oleObject" Target="../embeddings/oleObject98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jpeg"/><Relationship Id="rId5" Type="http://schemas.openxmlformats.org/officeDocument/2006/relationships/image" Target="../media/image109.jpeg"/><Relationship Id="rId4" Type="http://schemas.openxmlformats.org/officeDocument/2006/relationships/oleObject" Target="../embeddings/oleObject10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9.bin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08.bin"/><Relationship Id="rId15" Type="http://schemas.openxmlformats.org/officeDocument/2006/relationships/image" Target="../media/image5.png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Relationship Id="rId14" Type="http://schemas.openxmlformats.org/officeDocument/2006/relationships/oleObject" Target="../embeddings/oleObject11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30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31.bin"/><Relationship Id="rId7" Type="http://schemas.openxmlformats.org/officeDocument/2006/relationships/image" Target="../media/image10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png"/><Relationship Id="rId5" Type="http://schemas.openxmlformats.org/officeDocument/2006/relationships/image" Target="../media/image79.png"/><Relationship Id="rId4" Type="http://schemas.openxmlformats.org/officeDocument/2006/relationships/oleObject" Target="../embeddings/oleObject14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4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48.bin"/><Relationship Id="rId7" Type="http://schemas.openxmlformats.org/officeDocument/2006/relationships/image" Target="../media/image10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1.bin"/><Relationship Id="rId5" Type="http://schemas.openxmlformats.org/officeDocument/2006/relationships/oleObject" Target="../embeddings/oleObject150.bin"/><Relationship Id="rId4" Type="http://schemas.openxmlformats.org/officeDocument/2006/relationships/oleObject" Target="../embeddings/oleObject14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4" Type="http://schemas.openxmlformats.org/officeDocument/2006/relationships/oleObject" Target="../embeddings/oleObject15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62.bin"/><Relationship Id="rId4" Type="http://schemas.openxmlformats.org/officeDocument/2006/relationships/oleObject" Target="../embeddings/oleObject16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6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.png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.png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xmlns="" id="{33E564D2-27E1-B053-57BB-30070C78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bg1"/>
                </a:solidFill>
                <a:ea typeface="宋体" panose="02010600030101010101" pitchFamily="2" charset="-122"/>
              </a:rPr>
              <a:t>第十一章 频率响应 多频正弦稳态电路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xmlns="" id="{C32A91F9-D2DA-9E35-B5F2-22E6E944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193925"/>
            <a:ext cx="7772400" cy="3449653"/>
          </a:xfrm>
        </p:spPr>
        <p:txBody>
          <a:bodyPr/>
          <a:lstStyle/>
          <a:p>
            <a:r>
              <a:rPr lang="en-US" altLang="zh-CN" sz="3600" dirty="0">
                <a:solidFill>
                  <a:srgbClr val="66CCFF"/>
                </a:solidFill>
                <a:ea typeface="宋体" panose="02010600030101010101" pitchFamily="2" charset="-122"/>
              </a:rPr>
              <a:t>11.1 </a:t>
            </a:r>
            <a:r>
              <a:rPr lang="zh-CN" altLang="en-US" sz="3600" dirty="0">
                <a:solidFill>
                  <a:srgbClr val="66CCFF"/>
                </a:solidFill>
                <a:ea typeface="宋体" panose="02010600030101010101" pitchFamily="2" charset="-122"/>
              </a:rPr>
              <a:t>基本概念</a:t>
            </a:r>
            <a:endParaRPr lang="en-US" altLang="zh-CN" sz="3600" dirty="0">
              <a:solidFill>
                <a:srgbClr val="66CCFF"/>
              </a:solidFill>
              <a:ea typeface="宋体" panose="02010600030101010101" pitchFamily="2" charset="-122"/>
            </a:endParaRPr>
          </a:p>
          <a:p>
            <a:r>
              <a:rPr lang="en-US" altLang="zh-CN" sz="3600" dirty="0">
                <a:solidFill>
                  <a:srgbClr val="66CCFF"/>
                </a:solidFill>
                <a:ea typeface="宋体" panose="02010600030101010101" pitchFamily="2" charset="-122"/>
              </a:rPr>
              <a:t>11.4</a:t>
            </a:r>
            <a:r>
              <a:rPr lang="zh-CN" altLang="en-US" sz="3600" dirty="0">
                <a:solidFill>
                  <a:srgbClr val="66CCFF"/>
                </a:solidFill>
                <a:ea typeface="宋体" panose="02010600030101010101" pitchFamily="2" charset="-122"/>
              </a:rPr>
              <a:t>正弦稳态的叠加</a:t>
            </a:r>
            <a:endParaRPr lang="en-US" altLang="zh-CN" sz="3600" dirty="0">
              <a:solidFill>
                <a:srgbClr val="66CCFF"/>
              </a:solidFill>
              <a:ea typeface="宋体" panose="02010600030101010101" pitchFamily="2" charset="-122"/>
            </a:endParaRPr>
          </a:p>
          <a:p>
            <a:r>
              <a:rPr lang="en-US" altLang="zh-CN" sz="3600" dirty="0">
                <a:solidFill>
                  <a:srgbClr val="66CCFF"/>
                </a:solidFill>
                <a:ea typeface="宋体" panose="02010600030101010101" pitchFamily="2" charset="-122"/>
              </a:rPr>
              <a:t>11.5</a:t>
            </a:r>
            <a:r>
              <a:rPr lang="zh-CN" altLang="en-US" sz="3600" dirty="0">
                <a:solidFill>
                  <a:srgbClr val="66CCFF"/>
                </a:solidFill>
                <a:ea typeface="宋体" panose="02010600030101010101" pitchFamily="2" charset="-122"/>
              </a:rPr>
              <a:t>平均功率的叠加</a:t>
            </a:r>
            <a:endParaRPr lang="en-US" altLang="zh-CN" sz="3600" dirty="0">
              <a:solidFill>
                <a:srgbClr val="66CCFF"/>
              </a:solidFill>
              <a:ea typeface="宋体" panose="02010600030101010101" pitchFamily="2" charset="-122"/>
            </a:endParaRPr>
          </a:p>
          <a:p>
            <a:r>
              <a:rPr lang="en-US" altLang="zh-CN" sz="3600" dirty="0">
                <a:solidFill>
                  <a:srgbClr val="66CCFF"/>
                </a:solidFill>
                <a:ea typeface="宋体" panose="02010600030101010101" pitchFamily="2" charset="-122"/>
              </a:rPr>
              <a:t>11.3</a:t>
            </a:r>
            <a:r>
              <a:rPr lang="zh-CN" altLang="en-US" sz="3600" dirty="0">
                <a:solidFill>
                  <a:srgbClr val="66CCFF"/>
                </a:solidFill>
                <a:ea typeface="宋体" panose="02010600030101010101" pitchFamily="2" charset="-122"/>
              </a:rPr>
              <a:t> 正弦稳态</a:t>
            </a:r>
            <a:r>
              <a:rPr lang="zh-CN" altLang="en-US" sz="3600" dirty="0" smtClean="0">
                <a:solidFill>
                  <a:srgbClr val="66CCFF"/>
                </a:solidFill>
                <a:ea typeface="宋体" panose="02010600030101010101" pitchFamily="2" charset="-122"/>
              </a:rPr>
              <a:t>网络函数</a:t>
            </a:r>
            <a:endParaRPr lang="en-US" altLang="zh-CN" sz="3600" dirty="0">
              <a:solidFill>
                <a:srgbClr val="66CCFF"/>
              </a:solidFill>
              <a:ea typeface="宋体" panose="02010600030101010101" pitchFamily="2" charset="-122"/>
            </a:endParaRPr>
          </a:p>
          <a:p>
            <a:r>
              <a:rPr lang="en-US" altLang="zh-CN" sz="3600" dirty="0">
                <a:solidFill>
                  <a:srgbClr val="66CCFF"/>
                </a:solidFill>
                <a:ea typeface="宋体" panose="02010600030101010101" pitchFamily="2" charset="-122"/>
              </a:rPr>
              <a:t>11.7 RLC</a:t>
            </a:r>
            <a:r>
              <a:rPr lang="zh-CN" altLang="en-US" sz="3600" dirty="0">
                <a:solidFill>
                  <a:srgbClr val="66CCFF"/>
                </a:solidFill>
                <a:ea typeface="宋体" panose="02010600030101010101" pitchFamily="2" charset="-122"/>
              </a:rPr>
              <a:t>串联</a:t>
            </a:r>
            <a:r>
              <a:rPr lang="zh-CN" altLang="en-US" sz="3600" dirty="0" smtClean="0">
                <a:solidFill>
                  <a:srgbClr val="66CCFF"/>
                </a:solidFill>
                <a:ea typeface="宋体" panose="02010600030101010101" pitchFamily="2" charset="-122"/>
              </a:rPr>
              <a:t>谐振</a:t>
            </a:r>
            <a:endParaRPr lang="en-US" altLang="zh-CN" sz="3600" dirty="0">
              <a:solidFill>
                <a:srgbClr val="66CC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Text Box 2">
            <a:extLst>
              <a:ext uri="{FF2B5EF4-FFF2-40B4-BE49-F238E27FC236}">
                <a16:creationId xmlns:a16="http://schemas.microsoft.com/office/drawing/2014/main" xmlns="" id="{0812AA7C-E10F-E0EA-6844-33CE43647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33375"/>
            <a:ext cx="5111750" cy="762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11.3 </a:t>
            </a:r>
            <a:r>
              <a:rPr kumimoji="1" lang="zh-CN" altLang="en-US" sz="44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网络函数</a:t>
            </a:r>
            <a:endParaRPr kumimoji="1" lang="zh-CN" altLang="en-US" sz="4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98019" name="Text Box 3">
            <a:extLst>
              <a:ext uri="{FF2B5EF4-FFF2-40B4-BE49-F238E27FC236}">
                <a16:creationId xmlns:a16="http://schemas.microsoft.com/office/drawing/2014/main" xmlns="" id="{8085E16E-7921-734B-7669-3E2BB08D3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82423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当电路中激励源的频率变化时，电路中的感抗、容抗将跟随频率变化，从而导致电路的工作状态亦跟随频率变化。因此，分析研究电路和系统的频率特性就显得格外重要。 </a:t>
            </a:r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xmlns="" id="{88F449AD-EC86-C266-773E-5906757FBA44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4288" name="Picture 5" descr="78900">
              <a:extLst>
                <a:ext uri="{FF2B5EF4-FFF2-40B4-BE49-F238E27FC236}">
                  <a16:creationId xmlns:a16="http://schemas.microsoft.com/office/drawing/2014/main" xmlns="" id="{93038CFA-3D48-B951-F9BB-2CA66638D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9" name="Text Box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0E6E1CC5-EA1E-2E97-07A1-5A86BDC53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4277" name="Group 7">
            <a:extLst>
              <a:ext uri="{FF2B5EF4-FFF2-40B4-BE49-F238E27FC236}">
                <a16:creationId xmlns:a16="http://schemas.microsoft.com/office/drawing/2014/main" xmlns="" id="{64EB2E3D-1807-3BE3-6B69-64BE9ADF41F6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4286" name="Picture 8" descr="78900">
              <a:extLst>
                <a:ext uri="{FF2B5EF4-FFF2-40B4-BE49-F238E27FC236}">
                  <a16:creationId xmlns:a16="http://schemas.microsoft.com/office/drawing/2014/main" xmlns="" id="{2DD3BE21-92B7-F497-5225-460DBEAA2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7" name="Text Box 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F3D920C4-109F-F393-5EE7-BB3261A2E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54278" name="Rectangle 10">
            <a:extLst>
              <a:ext uri="{FF2B5EF4-FFF2-40B4-BE49-F238E27FC236}">
                <a16:creationId xmlns:a16="http://schemas.microsoft.com/office/drawing/2014/main" xmlns="" id="{54E33364-FBB7-887B-94F1-74D3C1718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8027" name="Rectangle 11">
            <a:extLst>
              <a:ext uri="{FF2B5EF4-FFF2-40B4-BE49-F238E27FC236}">
                <a16:creationId xmlns:a16="http://schemas.microsoft.com/office/drawing/2014/main" xmlns="" id="{A2583894-161A-57C6-5937-179FAB9F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284538"/>
            <a:ext cx="1641475" cy="547687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频率特性</a:t>
            </a:r>
          </a:p>
        </p:txBody>
      </p:sp>
      <p:sp>
        <p:nvSpPr>
          <p:cNvPr id="598028" name="Line 12">
            <a:extLst>
              <a:ext uri="{FF2B5EF4-FFF2-40B4-BE49-F238E27FC236}">
                <a16:creationId xmlns:a16="http://schemas.microsoft.com/office/drawing/2014/main" xmlns="" id="{E43322AC-B74A-72DB-183E-46F427FE6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644900"/>
            <a:ext cx="719137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8029" name="Rectangle 13">
            <a:extLst>
              <a:ext uri="{FF2B5EF4-FFF2-40B4-BE49-F238E27FC236}">
                <a16:creationId xmlns:a16="http://schemas.microsoft.com/office/drawing/2014/main" xmlns="" id="{CE726D51-9E9E-3143-38B5-AA5EF678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76700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电路和系统的工作状态跟随频率而变化的现象，称为电路和系统的频率特性，又称频率响应。 </a:t>
            </a:r>
          </a:p>
        </p:txBody>
      </p:sp>
      <p:sp>
        <p:nvSpPr>
          <p:cNvPr id="598030" name="Text Box 14">
            <a:extLst>
              <a:ext uri="{FF2B5EF4-FFF2-40B4-BE49-F238E27FC236}">
                <a16:creationId xmlns:a16="http://schemas.microsoft.com/office/drawing/2014/main" xmlns="" id="{25733A25-4899-94C8-A422-8C4B34EF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157788"/>
            <a:ext cx="5327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.  </a:t>
            </a:r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网络函数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j</a:t>
            </a:r>
            <a:r>
              <a:rPr kumimoji="1" lang="el-GR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的定义</a:t>
            </a:r>
          </a:p>
        </p:txBody>
      </p:sp>
      <p:grpSp>
        <p:nvGrpSpPr>
          <p:cNvPr id="54283" name="Group 15">
            <a:extLst>
              <a:ext uri="{FF2B5EF4-FFF2-40B4-BE49-F238E27FC236}">
                <a16:creationId xmlns:a16="http://schemas.microsoft.com/office/drawing/2014/main" xmlns="" id="{ADA483B9-29A4-D969-72A2-A808888E09D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4284" name="Picture 16" descr="78900">
              <a:extLst>
                <a:ext uri="{FF2B5EF4-FFF2-40B4-BE49-F238E27FC236}">
                  <a16:creationId xmlns:a16="http://schemas.microsoft.com/office/drawing/2014/main" xmlns="" id="{134C055D-6010-1BAB-D440-48887DF9E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5" name="Text Box 1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117DFE4F-B494-0CCC-F7F2-8E07FC517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9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/>
      <p:bldP spid="598019" grpId="0" autoUpdateAnimBg="0"/>
      <p:bldP spid="598027" grpId="0" animBg="1"/>
      <p:bldP spid="598029" grpId="0"/>
      <p:bldP spid="5980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>
            <a:extLst>
              <a:ext uri="{FF2B5EF4-FFF2-40B4-BE49-F238E27FC236}">
                <a16:creationId xmlns:a16="http://schemas.microsoft.com/office/drawing/2014/main" xmlns="" id="{6006CE66-D387-196F-94B7-CFDA7A2C4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7848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在线性正弦稳态网络中，当只有一个独立激励源作用时，网络中某一处的响应（电压或电流）与网络输入之比，称为该响应的网络函数。</a:t>
            </a:r>
          </a:p>
        </p:txBody>
      </p:sp>
      <p:graphicFrame>
        <p:nvGraphicFramePr>
          <p:cNvPr id="599043" name="Object 3">
            <a:extLst>
              <a:ext uri="{FF2B5EF4-FFF2-40B4-BE49-F238E27FC236}">
                <a16:creationId xmlns:a16="http://schemas.microsoft.com/office/drawing/2014/main" xmlns="" id="{309C8A40-5A2F-0294-0CAE-C50A42F9A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205038"/>
          <a:ext cx="2778125" cy="1176337"/>
        </p:xfrm>
        <a:graphic>
          <a:graphicData uri="http://schemas.openxmlformats.org/presentationml/2006/ole">
            <p:oleObj spid="_x0000_s10263" name="Equation" r:id="rId3" imgW="853920" imgH="359280" progId="Equation.DSMT4">
              <p:embed/>
            </p:oleObj>
          </a:graphicData>
        </a:graphic>
      </p:graphicFrame>
      <p:sp>
        <p:nvSpPr>
          <p:cNvPr id="599044" name="Text Box 4">
            <a:extLst>
              <a:ext uri="{FF2B5EF4-FFF2-40B4-BE49-F238E27FC236}">
                <a16:creationId xmlns:a16="http://schemas.microsoft.com/office/drawing/2014/main" xmlns="" id="{70ECEB01-C6C3-731B-B352-8858BCE1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5446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.  </a:t>
            </a:r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网络函数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(j</a:t>
            </a:r>
            <a:r>
              <a:rPr kumimoji="1" lang="el-GR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的物理意义</a:t>
            </a:r>
          </a:p>
        </p:txBody>
      </p:sp>
      <p:sp>
        <p:nvSpPr>
          <p:cNvPr id="599045" name="Text Box 5">
            <a:extLst>
              <a:ext uri="{FF2B5EF4-FFF2-40B4-BE49-F238E27FC236}">
                <a16:creationId xmlns:a16="http://schemas.microsoft.com/office/drawing/2014/main" xmlns="" id="{C1BD010D-B15A-4022-E805-72CB00B5D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2333625" cy="547688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驱动点函数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686BF6AA-8B12-A557-D460-F6E4D53C8B8B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437063"/>
            <a:ext cx="3187700" cy="1524000"/>
            <a:chOff x="81" y="1298"/>
            <a:chExt cx="2008" cy="960"/>
          </a:xfrm>
        </p:grpSpPr>
        <p:sp>
          <p:nvSpPr>
            <p:cNvPr id="10258" name="Line 7">
              <a:extLst>
                <a:ext uri="{FF2B5EF4-FFF2-40B4-BE49-F238E27FC236}">
                  <a16:creationId xmlns:a16="http://schemas.microsoft.com/office/drawing/2014/main" xmlns="" id="{54F442FE-25FD-FB13-0238-D671F224B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" y="1418"/>
              <a:ext cx="7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8">
              <a:extLst>
                <a:ext uri="{FF2B5EF4-FFF2-40B4-BE49-F238E27FC236}">
                  <a16:creationId xmlns:a16="http://schemas.microsoft.com/office/drawing/2014/main" xmlns="" id="{ED6300BE-3402-0973-7C4F-C1F2DACAA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" y="2102"/>
              <a:ext cx="80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9">
              <a:extLst>
                <a:ext uri="{FF2B5EF4-FFF2-40B4-BE49-F238E27FC236}">
                  <a16:creationId xmlns:a16="http://schemas.microsoft.com/office/drawing/2014/main" xmlns="" id="{CA470877-5951-CC23-7BF5-1158E2022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1344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0">
              <a:extLst>
                <a:ext uri="{FF2B5EF4-FFF2-40B4-BE49-F238E27FC236}">
                  <a16:creationId xmlns:a16="http://schemas.microsoft.com/office/drawing/2014/main" xmlns="" id="{C24DACAC-3BB3-51A1-18D8-DA9381EE3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526"/>
              <a:ext cx="0" cy="4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Rectangle 11">
              <a:extLst>
                <a:ext uri="{FF2B5EF4-FFF2-40B4-BE49-F238E27FC236}">
                  <a16:creationId xmlns:a16="http://schemas.microsoft.com/office/drawing/2014/main" xmlns="" id="{0C580752-8554-33E6-87BE-54FDBE79B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98"/>
              <a:ext cx="660" cy="96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线性</a:t>
              </a:r>
            </a:p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网络</a:t>
              </a:r>
            </a:p>
          </p:txBody>
        </p:sp>
        <p:graphicFrame>
          <p:nvGraphicFramePr>
            <p:cNvPr id="10243" name="Object 12">
              <a:extLst>
                <a:ext uri="{FF2B5EF4-FFF2-40B4-BE49-F238E27FC236}">
                  <a16:creationId xmlns:a16="http://schemas.microsoft.com/office/drawing/2014/main" xmlns="" id="{62505C3A-09B1-C100-01EB-90FF7DD879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1434"/>
            <a:ext cx="589" cy="343"/>
          </p:xfrm>
          <a:graphic>
            <a:graphicData uri="http://schemas.openxmlformats.org/presentationml/2006/ole">
              <p:oleObj spid="_x0000_s10264" name="公式" r:id="rId4" imgW="331200" imgH="191160" progId="Equation.3">
                <p:embed/>
              </p:oleObj>
            </a:graphicData>
          </a:graphic>
        </p:graphicFrame>
        <p:graphicFrame>
          <p:nvGraphicFramePr>
            <p:cNvPr id="10244" name="Object 13">
              <a:extLst>
                <a:ext uri="{FF2B5EF4-FFF2-40B4-BE49-F238E27FC236}">
                  <a16:creationId xmlns:a16="http://schemas.microsoft.com/office/drawing/2014/main" xmlns="" id="{8AD534F9-11E9-B53F-F770-A109E1CBD2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" y="1570"/>
            <a:ext cx="654" cy="343"/>
          </p:xfrm>
          <a:graphic>
            <a:graphicData uri="http://schemas.openxmlformats.org/presentationml/2006/ole">
              <p:oleObj spid="_x0000_s10265" name="公式" r:id="rId5" imgW="368640" imgH="191160" progId="Equation.3">
                <p:embed/>
              </p:oleObj>
            </a:graphicData>
          </a:graphic>
        </p:graphicFrame>
      </p:grpSp>
      <p:grpSp>
        <p:nvGrpSpPr>
          <p:cNvPr id="10249" name="Group 14">
            <a:extLst>
              <a:ext uri="{FF2B5EF4-FFF2-40B4-BE49-F238E27FC236}">
                <a16:creationId xmlns:a16="http://schemas.microsoft.com/office/drawing/2014/main" xmlns="" id="{11AC2575-F4A6-B9D2-0A56-736303363B4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0256" name="Picture 15" descr="78900">
              <a:extLst>
                <a:ext uri="{FF2B5EF4-FFF2-40B4-BE49-F238E27FC236}">
                  <a16:creationId xmlns:a16="http://schemas.microsoft.com/office/drawing/2014/main" xmlns="" id="{CF39CE76-6681-7DA4-83E1-D206F6AC8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7" name="Text Box 1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8081ABA9-5D13-E703-2B86-4EA62FCF5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0250" name="Group 17">
            <a:extLst>
              <a:ext uri="{FF2B5EF4-FFF2-40B4-BE49-F238E27FC236}">
                <a16:creationId xmlns:a16="http://schemas.microsoft.com/office/drawing/2014/main" xmlns="" id="{AC025A75-5840-E59B-75A1-8E2B238DEE7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0254" name="Picture 18" descr="78900">
              <a:extLst>
                <a:ext uri="{FF2B5EF4-FFF2-40B4-BE49-F238E27FC236}">
                  <a16:creationId xmlns:a16="http://schemas.microsoft.com/office/drawing/2014/main" xmlns="" id="{7E68F935-B8E9-AD7F-43CD-C26605E67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Text Box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39A1C462-BBD1-41F3-806A-95425C1E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0251" name="Group 20">
            <a:extLst>
              <a:ext uri="{FF2B5EF4-FFF2-40B4-BE49-F238E27FC236}">
                <a16:creationId xmlns:a16="http://schemas.microsoft.com/office/drawing/2014/main" xmlns="" id="{D0BEE388-BBBD-48AB-7689-4417B451D80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0252" name="Picture 21" descr="78900">
              <a:extLst>
                <a:ext uri="{FF2B5EF4-FFF2-40B4-BE49-F238E27FC236}">
                  <a16:creationId xmlns:a16="http://schemas.microsoft.com/office/drawing/2014/main" xmlns="" id="{A4743A19-196B-3E63-8733-D77012F57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Text Box 22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E4B58439-8717-EEC3-703B-4E485B72D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2" grpId="0"/>
      <p:bldP spid="599044" grpId="0"/>
      <p:bldP spid="5990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066" name="Object 2">
            <a:extLst>
              <a:ext uri="{FF2B5EF4-FFF2-40B4-BE49-F238E27FC236}">
                <a16:creationId xmlns:a16="http://schemas.microsoft.com/office/drawing/2014/main" xmlns="" id="{6514BDFC-5993-99D4-044B-924D1F860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412875"/>
          <a:ext cx="2333625" cy="966788"/>
        </p:xfrm>
        <a:graphic>
          <a:graphicData uri="http://schemas.openxmlformats.org/presentationml/2006/ole">
            <p:oleObj spid="_x0000_s11310" name="公式" r:id="rId3" imgW="872640" imgH="359280" progId="Equation.3">
              <p:embed/>
            </p:oleObj>
          </a:graphicData>
        </a:graphic>
      </p:graphicFrame>
      <p:sp>
        <p:nvSpPr>
          <p:cNvPr id="600067" name="Text Box 3">
            <a:extLst>
              <a:ext uri="{FF2B5EF4-FFF2-40B4-BE49-F238E27FC236}">
                <a16:creationId xmlns:a16="http://schemas.microsoft.com/office/drawing/2014/main" xmlns="" id="{B191A7B9-33A5-5CCF-B216-134C4EAD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70021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策动点阻抗</a:t>
            </a:r>
          </a:p>
        </p:txBody>
      </p:sp>
      <p:sp>
        <p:nvSpPr>
          <p:cNvPr id="600068" name="Text Box 4">
            <a:extLst>
              <a:ext uri="{FF2B5EF4-FFF2-40B4-BE49-F238E27FC236}">
                <a16:creationId xmlns:a16="http://schemas.microsoft.com/office/drawing/2014/main" xmlns="" id="{F89335FE-DE70-1124-9F1B-2D9E6DB5F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357563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策动点导纳</a:t>
            </a:r>
          </a:p>
        </p:txBody>
      </p:sp>
      <p:sp>
        <p:nvSpPr>
          <p:cNvPr id="600069" name="Text Box 5">
            <a:extLst>
              <a:ext uri="{FF2B5EF4-FFF2-40B4-BE49-F238E27FC236}">
                <a16:creationId xmlns:a16="http://schemas.microsoft.com/office/drawing/2014/main" xmlns="" id="{C0A18FDC-A04F-E8DC-7B8B-96D2C494A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5256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激励是电流源，响应是电压</a:t>
            </a:r>
          </a:p>
        </p:txBody>
      </p:sp>
      <p:sp>
        <p:nvSpPr>
          <p:cNvPr id="600070" name="Text Box 6">
            <a:extLst>
              <a:ext uri="{FF2B5EF4-FFF2-40B4-BE49-F238E27FC236}">
                <a16:creationId xmlns:a16="http://schemas.microsoft.com/office/drawing/2014/main" xmlns="" id="{72F7CCEF-90B2-A868-1523-10177391E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2375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激励是电压源，响应是电流</a:t>
            </a:r>
          </a:p>
        </p:txBody>
      </p:sp>
      <p:sp>
        <p:nvSpPr>
          <p:cNvPr id="600071" name="Line 7">
            <a:extLst>
              <a:ext uri="{FF2B5EF4-FFF2-40B4-BE49-F238E27FC236}">
                <a16:creationId xmlns:a16="http://schemas.microsoft.com/office/drawing/2014/main" xmlns="" id="{BA39F0D7-C686-9880-AC2B-4F14EA29D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1916113"/>
            <a:ext cx="719138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0072" name="Object 8">
            <a:extLst>
              <a:ext uri="{FF2B5EF4-FFF2-40B4-BE49-F238E27FC236}">
                <a16:creationId xmlns:a16="http://schemas.microsoft.com/office/drawing/2014/main" xmlns="" id="{0925B39A-C124-E0E5-78E8-89C06D3F9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068638"/>
          <a:ext cx="2520950" cy="1044575"/>
        </p:xfrm>
        <a:graphic>
          <a:graphicData uri="http://schemas.openxmlformats.org/presentationml/2006/ole">
            <p:oleObj spid="_x0000_s11311" name="公式" r:id="rId4" imgW="872640" imgH="359280" progId="Equation.3">
              <p:embed/>
            </p:oleObj>
          </a:graphicData>
        </a:graphic>
      </p:graphicFrame>
      <p:sp>
        <p:nvSpPr>
          <p:cNvPr id="600073" name="Line 9">
            <a:extLst>
              <a:ext uri="{FF2B5EF4-FFF2-40B4-BE49-F238E27FC236}">
                <a16:creationId xmlns:a16="http://schemas.microsoft.com/office/drawing/2014/main" xmlns="" id="{EBE10D44-0044-17A5-E6B1-4B0D55FDC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644900"/>
            <a:ext cx="719137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xmlns="" id="{14B74403-0F91-E7FE-21AF-D2C2111340E9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549275"/>
            <a:ext cx="3187700" cy="1524000"/>
            <a:chOff x="81" y="1298"/>
            <a:chExt cx="2008" cy="960"/>
          </a:xfrm>
        </p:grpSpPr>
        <p:sp>
          <p:nvSpPr>
            <p:cNvPr id="11305" name="Line 11">
              <a:extLst>
                <a:ext uri="{FF2B5EF4-FFF2-40B4-BE49-F238E27FC236}">
                  <a16:creationId xmlns:a16="http://schemas.microsoft.com/office/drawing/2014/main" xmlns="" id="{7B5A2C65-3061-2509-31D8-B3C1D8759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" y="1418"/>
              <a:ext cx="7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12">
              <a:extLst>
                <a:ext uri="{FF2B5EF4-FFF2-40B4-BE49-F238E27FC236}">
                  <a16:creationId xmlns:a16="http://schemas.microsoft.com/office/drawing/2014/main" xmlns="" id="{1A02C239-D930-0688-10BB-52EDE7498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" y="2102"/>
              <a:ext cx="80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Line 13">
              <a:extLst>
                <a:ext uri="{FF2B5EF4-FFF2-40B4-BE49-F238E27FC236}">
                  <a16:creationId xmlns:a16="http://schemas.microsoft.com/office/drawing/2014/main" xmlns="" id="{EBD7BBFF-C098-8698-309D-EFEDB8881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1344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Line 14">
              <a:extLst>
                <a:ext uri="{FF2B5EF4-FFF2-40B4-BE49-F238E27FC236}">
                  <a16:creationId xmlns:a16="http://schemas.microsoft.com/office/drawing/2014/main" xmlns="" id="{C6E88A04-AD34-BF2A-ED4F-C6B09D54D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526"/>
              <a:ext cx="0" cy="4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Rectangle 15">
              <a:extLst>
                <a:ext uri="{FF2B5EF4-FFF2-40B4-BE49-F238E27FC236}">
                  <a16:creationId xmlns:a16="http://schemas.microsoft.com/office/drawing/2014/main" xmlns="" id="{58755684-09F5-EF18-E2E0-7E27824B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98"/>
              <a:ext cx="660" cy="96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线性</a:t>
              </a:r>
            </a:p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网络</a:t>
              </a:r>
            </a:p>
          </p:txBody>
        </p:sp>
        <p:graphicFrame>
          <p:nvGraphicFramePr>
            <p:cNvPr id="11272" name="Object 16">
              <a:extLst>
                <a:ext uri="{FF2B5EF4-FFF2-40B4-BE49-F238E27FC236}">
                  <a16:creationId xmlns:a16="http://schemas.microsoft.com/office/drawing/2014/main" xmlns="" id="{DA44AAAE-E70E-5FC9-D16C-93E5706FF9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1434"/>
            <a:ext cx="589" cy="343"/>
          </p:xfrm>
          <a:graphic>
            <a:graphicData uri="http://schemas.openxmlformats.org/presentationml/2006/ole">
              <p:oleObj spid="_x0000_s11312" name="公式" r:id="rId5" imgW="331200" imgH="191160" progId="Equation.3">
                <p:embed/>
              </p:oleObj>
            </a:graphicData>
          </a:graphic>
        </p:graphicFrame>
        <p:graphicFrame>
          <p:nvGraphicFramePr>
            <p:cNvPr id="11273" name="Object 17">
              <a:extLst>
                <a:ext uri="{FF2B5EF4-FFF2-40B4-BE49-F238E27FC236}">
                  <a16:creationId xmlns:a16="http://schemas.microsoft.com/office/drawing/2014/main" xmlns="" id="{7C6F9EAD-04E9-BEE9-54D4-9A5722FFFD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" y="1570"/>
            <a:ext cx="654" cy="343"/>
          </p:xfrm>
          <a:graphic>
            <a:graphicData uri="http://schemas.openxmlformats.org/presentationml/2006/ole">
              <p:oleObj spid="_x0000_s11313" name="公式" r:id="rId6" imgW="368640" imgH="191160" progId="Equation.3">
                <p:embed/>
              </p:oleObj>
            </a:graphicData>
          </a:graphic>
        </p:graphicFrame>
      </p:grpSp>
      <p:sp>
        <p:nvSpPr>
          <p:cNvPr id="600082" name="Text Box 18">
            <a:extLst>
              <a:ext uri="{FF2B5EF4-FFF2-40B4-BE49-F238E27FC236}">
                <a16:creationId xmlns:a16="http://schemas.microsoft.com/office/drawing/2014/main" xmlns="" id="{471DCD50-88B8-B98E-C747-B45C182B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21163"/>
            <a:ext cx="3771900" cy="547687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转移函数</a:t>
            </a:r>
            <a:r>
              <a:rPr kumimoji="1" lang="en-US" altLang="zh-CN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kumimoji="1" lang="zh-CN" altLang="en-US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传递函数</a:t>
            </a:r>
            <a:r>
              <a:rPr kumimoji="1" lang="en-US" altLang="zh-CN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xmlns="" id="{56748677-7D6D-2B3A-4D0B-CB909C8F35F7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292600"/>
            <a:ext cx="5600700" cy="2122488"/>
            <a:chOff x="612" y="1979"/>
            <a:chExt cx="3528" cy="1337"/>
          </a:xfrm>
        </p:grpSpPr>
        <p:graphicFrame>
          <p:nvGraphicFramePr>
            <p:cNvPr id="11268" name="Object 20">
              <a:extLst>
                <a:ext uri="{FF2B5EF4-FFF2-40B4-BE49-F238E27FC236}">
                  <a16:creationId xmlns:a16="http://schemas.microsoft.com/office/drawing/2014/main" xmlns="" id="{3FB29616-60EF-BDB4-F4B0-F87A20BDB6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614"/>
            <a:ext cx="700" cy="344"/>
          </p:xfrm>
          <a:graphic>
            <a:graphicData uri="http://schemas.openxmlformats.org/presentationml/2006/ole">
              <p:oleObj spid="_x0000_s11314" name="公式" r:id="rId7" imgW="396720" imgH="191160" progId="Equation.3">
                <p:embed/>
              </p:oleObj>
            </a:graphicData>
          </a:graphic>
        </p:graphicFrame>
        <p:sp>
          <p:nvSpPr>
            <p:cNvPr id="11292" name="Line 21">
              <a:extLst>
                <a:ext uri="{FF2B5EF4-FFF2-40B4-BE49-F238E27FC236}">
                  <a16:creationId xmlns:a16="http://schemas.microsoft.com/office/drawing/2014/main" xmlns="" id="{357376AB-5A24-6C9F-E7DB-B4783B522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392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22">
              <a:extLst>
                <a:ext uri="{FF2B5EF4-FFF2-40B4-BE49-F238E27FC236}">
                  <a16:creationId xmlns:a16="http://schemas.microsoft.com/office/drawing/2014/main" xmlns="" id="{BC3F4763-7A5E-86EF-2363-378140CB3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208"/>
              <a:ext cx="72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23">
              <a:extLst>
                <a:ext uri="{FF2B5EF4-FFF2-40B4-BE49-F238E27FC236}">
                  <a16:creationId xmlns:a16="http://schemas.microsoft.com/office/drawing/2014/main" xmlns="" id="{0CF92785-19F7-07E1-32CF-0F81B62FE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386"/>
              <a:ext cx="67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24">
              <a:extLst>
                <a:ext uri="{FF2B5EF4-FFF2-40B4-BE49-F238E27FC236}">
                  <a16:creationId xmlns:a16="http://schemas.microsoft.com/office/drawing/2014/main" xmlns="" id="{93829B54-D525-8350-59B0-26C819E27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3203"/>
              <a:ext cx="70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25">
              <a:extLst>
                <a:ext uri="{FF2B5EF4-FFF2-40B4-BE49-F238E27FC236}">
                  <a16:creationId xmlns:a16="http://schemas.microsoft.com/office/drawing/2014/main" xmlns="" id="{A77FE95E-2C82-86FB-10FF-1D13B8D96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60"/>
              <a:ext cx="0" cy="4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26">
              <a:extLst>
                <a:ext uri="{FF2B5EF4-FFF2-40B4-BE49-F238E27FC236}">
                  <a16:creationId xmlns:a16="http://schemas.microsoft.com/office/drawing/2014/main" xmlns="" id="{A6E10720-B37C-1E5D-AFCB-7A7246808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5" y="2584"/>
              <a:ext cx="0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27">
              <a:extLst>
                <a:ext uri="{FF2B5EF4-FFF2-40B4-BE49-F238E27FC236}">
                  <a16:creationId xmlns:a16="http://schemas.microsoft.com/office/drawing/2014/main" xmlns="" id="{63B2DA0A-EE3A-0F40-FFAE-9EA89AE23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341"/>
              <a:ext cx="2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28">
              <a:extLst>
                <a:ext uri="{FF2B5EF4-FFF2-40B4-BE49-F238E27FC236}">
                  <a16:creationId xmlns:a16="http://schemas.microsoft.com/office/drawing/2014/main" xmlns="" id="{F3A95B4D-FE66-8730-B835-B3BE45C31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41"/>
              <a:ext cx="275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Rectangle 29">
              <a:extLst>
                <a:ext uri="{FF2B5EF4-FFF2-40B4-BE49-F238E27FC236}">
                  <a16:creationId xmlns:a16="http://schemas.microsoft.com/office/drawing/2014/main" xmlns="" id="{FB5ED356-98D6-B936-4D9E-240A25886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2296"/>
              <a:ext cx="751" cy="102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线性</a:t>
              </a:r>
            </a:p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网络</a:t>
              </a:r>
            </a:p>
          </p:txBody>
        </p:sp>
        <p:sp>
          <p:nvSpPr>
            <p:cNvPr id="11301" name="Oval 30">
              <a:extLst>
                <a:ext uri="{FF2B5EF4-FFF2-40B4-BE49-F238E27FC236}">
                  <a16:creationId xmlns:a16="http://schemas.microsoft.com/office/drawing/2014/main" xmlns="" id="{98658DAB-0EEA-4430-8D0B-9939FF5A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302" name="Oval 31">
              <a:extLst>
                <a:ext uri="{FF2B5EF4-FFF2-40B4-BE49-F238E27FC236}">
                  <a16:creationId xmlns:a16="http://schemas.microsoft.com/office/drawing/2014/main" xmlns="" id="{E3F06750-DCAB-F75D-0DD3-A770D2AA9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34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303" name="Oval 32">
              <a:extLst>
                <a:ext uri="{FF2B5EF4-FFF2-40B4-BE49-F238E27FC236}">
                  <a16:creationId xmlns:a16="http://schemas.microsoft.com/office/drawing/2014/main" xmlns="" id="{992FBB77-2DA7-201F-6080-E19FAB4B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304" name="Oval 33">
              <a:extLst>
                <a:ext uri="{FF2B5EF4-FFF2-40B4-BE49-F238E27FC236}">
                  <a16:creationId xmlns:a16="http://schemas.microsoft.com/office/drawing/2014/main" xmlns="" id="{1815511D-DFA4-4636-BFDA-CEDBB70F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4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11269" name="Object 34">
              <a:extLst>
                <a:ext uri="{FF2B5EF4-FFF2-40B4-BE49-F238E27FC236}">
                  <a16:creationId xmlns:a16="http://schemas.microsoft.com/office/drawing/2014/main" xmlns="" id="{77E0B27C-6CF5-FDC3-C044-78125826E2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614"/>
            <a:ext cx="716" cy="344"/>
          </p:xfrm>
          <a:graphic>
            <a:graphicData uri="http://schemas.openxmlformats.org/presentationml/2006/ole">
              <p:oleObj spid="_x0000_s11315" name="公式" r:id="rId8" imgW="406080" imgH="191160" progId="Equation.3">
                <p:embed/>
              </p:oleObj>
            </a:graphicData>
          </a:graphic>
        </p:graphicFrame>
        <p:graphicFrame>
          <p:nvGraphicFramePr>
            <p:cNvPr id="11270" name="Object 35">
              <a:extLst>
                <a:ext uri="{FF2B5EF4-FFF2-40B4-BE49-F238E27FC236}">
                  <a16:creationId xmlns:a16="http://schemas.microsoft.com/office/drawing/2014/main" xmlns="" id="{466AAE01-C15F-9622-4966-50DC02CF5E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4" y="1979"/>
            <a:ext cx="635" cy="344"/>
          </p:xfrm>
          <a:graphic>
            <a:graphicData uri="http://schemas.openxmlformats.org/presentationml/2006/ole">
              <p:oleObj spid="_x0000_s11316" name="公式" r:id="rId9" imgW="359280" imgH="191160" progId="Equation.3">
                <p:embed/>
              </p:oleObj>
            </a:graphicData>
          </a:graphic>
        </p:graphicFrame>
        <p:graphicFrame>
          <p:nvGraphicFramePr>
            <p:cNvPr id="11271" name="Object 36">
              <a:extLst>
                <a:ext uri="{FF2B5EF4-FFF2-40B4-BE49-F238E27FC236}">
                  <a16:creationId xmlns:a16="http://schemas.microsoft.com/office/drawing/2014/main" xmlns="" id="{D1181827-6568-ECD7-83D6-DD82CF157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997"/>
            <a:ext cx="652" cy="344"/>
          </p:xfrm>
          <a:graphic>
            <a:graphicData uri="http://schemas.openxmlformats.org/presentationml/2006/ole">
              <p:oleObj spid="_x0000_s11317" name="公式" r:id="rId10" imgW="368640" imgH="191160" progId="Equation.3">
                <p:embed/>
              </p:oleObj>
            </a:graphicData>
          </a:graphic>
        </p:graphicFrame>
      </p:grpSp>
      <p:grpSp>
        <p:nvGrpSpPr>
          <p:cNvPr id="11283" name="Group 37">
            <a:extLst>
              <a:ext uri="{FF2B5EF4-FFF2-40B4-BE49-F238E27FC236}">
                <a16:creationId xmlns:a16="http://schemas.microsoft.com/office/drawing/2014/main" xmlns="" id="{DA3F218A-5DDE-E18F-07FE-D8FEAB0E992D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1290" name="Picture 38" descr="78900">
              <a:extLst>
                <a:ext uri="{FF2B5EF4-FFF2-40B4-BE49-F238E27FC236}">
                  <a16:creationId xmlns:a16="http://schemas.microsoft.com/office/drawing/2014/main" xmlns="" id="{AC5EBAE6-4963-6122-2EF4-ED0C3A81C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Text Box 3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2205A038-7B0A-F704-064F-0F12BD750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1284" name="Group 40">
            <a:extLst>
              <a:ext uri="{FF2B5EF4-FFF2-40B4-BE49-F238E27FC236}">
                <a16:creationId xmlns:a16="http://schemas.microsoft.com/office/drawing/2014/main" xmlns="" id="{392DECAE-BBD3-97BE-6B7A-32AED3CCD04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1288" name="Picture 41" descr="78900">
              <a:extLst>
                <a:ext uri="{FF2B5EF4-FFF2-40B4-BE49-F238E27FC236}">
                  <a16:creationId xmlns:a16="http://schemas.microsoft.com/office/drawing/2014/main" xmlns="" id="{A79AC0FF-30BA-1D06-CF52-5B35BC520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Text Box 4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A513CFD5-A5F1-DB3B-6362-919CDACA4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1285" name="Group 43">
            <a:extLst>
              <a:ext uri="{FF2B5EF4-FFF2-40B4-BE49-F238E27FC236}">
                <a16:creationId xmlns:a16="http://schemas.microsoft.com/office/drawing/2014/main" xmlns="" id="{82FEC36E-91E9-08CF-B86F-D106267E4B7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1286" name="Picture 44" descr="78900">
              <a:extLst>
                <a:ext uri="{FF2B5EF4-FFF2-40B4-BE49-F238E27FC236}">
                  <a16:creationId xmlns:a16="http://schemas.microsoft.com/office/drawing/2014/main" xmlns="" id="{3819ED36-60F3-A4B4-042D-4404D0858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Text Box 4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7A4FED51-5C98-C59B-63FB-8BCE60C5C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0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0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 autoUpdateAnimBg="0"/>
      <p:bldP spid="600068" grpId="0" build="p" autoUpdateAnimBg="0" advAuto="0"/>
      <p:bldP spid="600069" grpId="0"/>
      <p:bldP spid="600070" grpId="0"/>
      <p:bldP spid="6000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Text Box 2">
            <a:extLst>
              <a:ext uri="{FF2B5EF4-FFF2-40B4-BE49-F238E27FC236}">
                <a16:creationId xmlns:a16="http://schemas.microsoft.com/office/drawing/2014/main" xmlns="" id="{28E85075-5137-FC3E-3D58-8D7845BF4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429000"/>
            <a:ext cx="898525" cy="9461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转移</a:t>
            </a:r>
          </a:p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导纳</a:t>
            </a:r>
          </a:p>
        </p:txBody>
      </p:sp>
      <p:sp>
        <p:nvSpPr>
          <p:cNvPr id="601091" name="Text Box 3">
            <a:extLst>
              <a:ext uri="{FF2B5EF4-FFF2-40B4-BE49-F238E27FC236}">
                <a16:creationId xmlns:a16="http://schemas.microsoft.com/office/drawing/2014/main" xmlns="" id="{DD9AC7E2-E9F6-8F28-0670-1D7B4189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429000"/>
            <a:ext cx="1009650" cy="9461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转移</a:t>
            </a:r>
          </a:p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阻抗</a:t>
            </a:r>
            <a:endParaRPr kumimoji="1"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601092" name="Text Box 4">
            <a:extLst>
              <a:ext uri="{FF2B5EF4-FFF2-40B4-BE49-F238E27FC236}">
                <a16:creationId xmlns:a16="http://schemas.microsoft.com/office/drawing/2014/main" xmlns="" id="{347F841C-B08C-D729-9636-D270A051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68863"/>
            <a:ext cx="1255713" cy="9461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转移</a:t>
            </a:r>
          </a:p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电压比</a:t>
            </a:r>
          </a:p>
        </p:txBody>
      </p:sp>
      <p:sp>
        <p:nvSpPr>
          <p:cNvPr id="601093" name="Text Box 5">
            <a:extLst>
              <a:ext uri="{FF2B5EF4-FFF2-40B4-BE49-F238E27FC236}">
                <a16:creationId xmlns:a16="http://schemas.microsoft.com/office/drawing/2014/main" xmlns="" id="{F60F7475-EF80-F8C8-8EF5-23A68E7B3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797425"/>
            <a:ext cx="1262063" cy="9461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转移</a:t>
            </a:r>
          </a:p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电流比</a:t>
            </a:r>
          </a:p>
        </p:txBody>
      </p:sp>
      <p:sp>
        <p:nvSpPr>
          <p:cNvPr id="601094" name="Text Box 6">
            <a:extLst>
              <a:ext uri="{FF2B5EF4-FFF2-40B4-BE49-F238E27FC236}">
                <a16:creationId xmlns:a16="http://schemas.microsoft.com/office/drawing/2014/main" xmlns="" id="{094D7A43-5F24-91A0-B26D-5734492D0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93975"/>
            <a:ext cx="2447925" cy="547688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激励是电压源</a:t>
            </a:r>
          </a:p>
        </p:txBody>
      </p:sp>
      <p:sp>
        <p:nvSpPr>
          <p:cNvPr id="601095" name="Text Box 7">
            <a:extLst>
              <a:ext uri="{FF2B5EF4-FFF2-40B4-BE49-F238E27FC236}">
                <a16:creationId xmlns:a16="http://schemas.microsoft.com/office/drawing/2014/main" xmlns="" id="{3BCFC087-5465-29A2-9CDB-8B084AE12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2565400"/>
            <a:ext cx="2355850" cy="547688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激励是电流源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xmlns="" id="{E2AC67BD-FD0D-F035-986E-7B990DC10D8B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33375"/>
            <a:ext cx="5600700" cy="2122488"/>
            <a:chOff x="612" y="1979"/>
            <a:chExt cx="3528" cy="1337"/>
          </a:xfrm>
        </p:grpSpPr>
        <p:graphicFrame>
          <p:nvGraphicFramePr>
            <p:cNvPr id="12294" name="Object 9">
              <a:extLst>
                <a:ext uri="{FF2B5EF4-FFF2-40B4-BE49-F238E27FC236}">
                  <a16:creationId xmlns:a16="http://schemas.microsoft.com/office/drawing/2014/main" xmlns="" id="{FB0376CE-031A-6CDF-A562-8191A8876A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614"/>
            <a:ext cx="700" cy="344"/>
          </p:xfrm>
          <a:graphic>
            <a:graphicData uri="http://schemas.openxmlformats.org/presentationml/2006/ole">
              <p:oleObj spid="_x0000_s12327" name="公式" r:id="rId3" imgW="396720" imgH="191160" progId="Equation.3">
                <p:embed/>
              </p:oleObj>
            </a:graphicData>
          </a:graphic>
        </p:graphicFrame>
        <p:sp>
          <p:nvSpPr>
            <p:cNvPr id="12314" name="Line 10">
              <a:extLst>
                <a:ext uri="{FF2B5EF4-FFF2-40B4-BE49-F238E27FC236}">
                  <a16:creationId xmlns:a16="http://schemas.microsoft.com/office/drawing/2014/main" xmlns="" id="{39427F87-CA59-62E6-CA89-B67DC8230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392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11">
              <a:extLst>
                <a:ext uri="{FF2B5EF4-FFF2-40B4-BE49-F238E27FC236}">
                  <a16:creationId xmlns:a16="http://schemas.microsoft.com/office/drawing/2014/main" xmlns="" id="{A946AF8C-D7DC-17E7-F1C9-6781041DC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208"/>
              <a:ext cx="72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12">
              <a:extLst>
                <a:ext uri="{FF2B5EF4-FFF2-40B4-BE49-F238E27FC236}">
                  <a16:creationId xmlns:a16="http://schemas.microsoft.com/office/drawing/2014/main" xmlns="" id="{0D585AEC-5685-4636-97DA-F23DDE38A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386"/>
              <a:ext cx="67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13">
              <a:extLst>
                <a:ext uri="{FF2B5EF4-FFF2-40B4-BE49-F238E27FC236}">
                  <a16:creationId xmlns:a16="http://schemas.microsoft.com/office/drawing/2014/main" xmlns="" id="{94E8734E-5258-BB93-687B-FCE9CFBA4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3203"/>
              <a:ext cx="70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Line 14">
              <a:extLst>
                <a:ext uri="{FF2B5EF4-FFF2-40B4-BE49-F238E27FC236}">
                  <a16:creationId xmlns:a16="http://schemas.microsoft.com/office/drawing/2014/main" xmlns="" id="{63C707E5-87B1-1EBA-3FC2-E906D40BA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60"/>
              <a:ext cx="0" cy="4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15">
              <a:extLst>
                <a:ext uri="{FF2B5EF4-FFF2-40B4-BE49-F238E27FC236}">
                  <a16:creationId xmlns:a16="http://schemas.microsoft.com/office/drawing/2014/main" xmlns="" id="{AF626C51-6FD6-1643-DFAC-D48096AA5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5" y="2584"/>
              <a:ext cx="0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16">
              <a:extLst>
                <a:ext uri="{FF2B5EF4-FFF2-40B4-BE49-F238E27FC236}">
                  <a16:creationId xmlns:a16="http://schemas.microsoft.com/office/drawing/2014/main" xmlns="" id="{9D8D13B4-ECFB-CF22-4D40-EBE192B17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341"/>
              <a:ext cx="2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17">
              <a:extLst>
                <a:ext uri="{FF2B5EF4-FFF2-40B4-BE49-F238E27FC236}">
                  <a16:creationId xmlns:a16="http://schemas.microsoft.com/office/drawing/2014/main" xmlns="" id="{2F3717D6-486B-031B-95C0-0C9035EC9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41"/>
              <a:ext cx="275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Rectangle 18">
              <a:extLst>
                <a:ext uri="{FF2B5EF4-FFF2-40B4-BE49-F238E27FC236}">
                  <a16:creationId xmlns:a16="http://schemas.microsoft.com/office/drawing/2014/main" xmlns="" id="{3ADA11AE-03D6-8774-003D-CC59BDBB5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2296"/>
              <a:ext cx="751" cy="102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线性</a:t>
              </a:r>
            </a:p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网络</a:t>
              </a:r>
            </a:p>
          </p:txBody>
        </p:sp>
        <p:sp>
          <p:nvSpPr>
            <p:cNvPr id="12323" name="Oval 19">
              <a:extLst>
                <a:ext uri="{FF2B5EF4-FFF2-40B4-BE49-F238E27FC236}">
                  <a16:creationId xmlns:a16="http://schemas.microsoft.com/office/drawing/2014/main" xmlns="" id="{A8BD3AD6-EB59-2178-9141-1C71FAF15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24" name="Oval 20">
              <a:extLst>
                <a:ext uri="{FF2B5EF4-FFF2-40B4-BE49-F238E27FC236}">
                  <a16:creationId xmlns:a16="http://schemas.microsoft.com/office/drawing/2014/main" xmlns="" id="{A22AA60F-63B5-2F85-BA6C-7FF7D25F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34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25" name="Oval 21">
              <a:extLst>
                <a:ext uri="{FF2B5EF4-FFF2-40B4-BE49-F238E27FC236}">
                  <a16:creationId xmlns:a16="http://schemas.microsoft.com/office/drawing/2014/main" xmlns="" id="{AE1A5091-7C9C-7388-EA6A-76F68A73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26" name="Oval 22">
              <a:extLst>
                <a:ext uri="{FF2B5EF4-FFF2-40B4-BE49-F238E27FC236}">
                  <a16:creationId xmlns:a16="http://schemas.microsoft.com/office/drawing/2014/main" xmlns="" id="{79EF1EC5-700A-550C-73D0-B93D643A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4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12295" name="Object 23">
              <a:extLst>
                <a:ext uri="{FF2B5EF4-FFF2-40B4-BE49-F238E27FC236}">
                  <a16:creationId xmlns:a16="http://schemas.microsoft.com/office/drawing/2014/main" xmlns="" id="{492E4B18-EA4B-B695-87DF-0E89CA1012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614"/>
            <a:ext cx="716" cy="344"/>
          </p:xfrm>
          <a:graphic>
            <a:graphicData uri="http://schemas.openxmlformats.org/presentationml/2006/ole">
              <p:oleObj spid="_x0000_s12328" name="公式" r:id="rId4" imgW="406080" imgH="191160" progId="Equation.3">
                <p:embed/>
              </p:oleObj>
            </a:graphicData>
          </a:graphic>
        </p:graphicFrame>
        <p:graphicFrame>
          <p:nvGraphicFramePr>
            <p:cNvPr id="12296" name="Object 24">
              <a:extLst>
                <a:ext uri="{FF2B5EF4-FFF2-40B4-BE49-F238E27FC236}">
                  <a16:creationId xmlns:a16="http://schemas.microsoft.com/office/drawing/2014/main" xmlns="" id="{B9B16CC7-F2FE-01F2-92BF-D1EA8FEF32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4" y="1979"/>
            <a:ext cx="635" cy="344"/>
          </p:xfrm>
          <a:graphic>
            <a:graphicData uri="http://schemas.openxmlformats.org/presentationml/2006/ole">
              <p:oleObj spid="_x0000_s12329" name="公式" r:id="rId5" imgW="359280" imgH="191160" progId="Equation.3">
                <p:embed/>
              </p:oleObj>
            </a:graphicData>
          </a:graphic>
        </p:graphicFrame>
        <p:graphicFrame>
          <p:nvGraphicFramePr>
            <p:cNvPr id="12297" name="Object 25">
              <a:extLst>
                <a:ext uri="{FF2B5EF4-FFF2-40B4-BE49-F238E27FC236}">
                  <a16:creationId xmlns:a16="http://schemas.microsoft.com/office/drawing/2014/main" xmlns="" id="{5F27CD19-AB91-92A2-F529-E3A328D445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997"/>
            <a:ext cx="652" cy="344"/>
          </p:xfrm>
          <a:graphic>
            <a:graphicData uri="http://schemas.openxmlformats.org/presentationml/2006/ole">
              <p:oleObj spid="_x0000_s12330" name="公式" r:id="rId6" imgW="368640" imgH="191160" progId="Equation.3">
                <p:embed/>
              </p:oleObj>
            </a:graphicData>
          </a:graphic>
        </p:graphicFrame>
      </p:grpSp>
      <p:graphicFrame>
        <p:nvGraphicFramePr>
          <p:cNvPr id="601114" name="Object 26">
            <a:extLst>
              <a:ext uri="{FF2B5EF4-FFF2-40B4-BE49-F238E27FC236}">
                <a16:creationId xmlns:a16="http://schemas.microsoft.com/office/drawing/2014/main" xmlns="" id="{4DDB1471-43B7-BDDB-CAC1-82096E8C8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429000"/>
          <a:ext cx="2352675" cy="960438"/>
        </p:xfrm>
        <a:graphic>
          <a:graphicData uri="http://schemas.openxmlformats.org/presentationml/2006/ole">
            <p:oleObj spid="_x0000_s12331" name="公式" r:id="rId7" imgW="910080" imgH="368640" progId="Equation.3">
              <p:embed/>
            </p:oleObj>
          </a:graphicData>
        </a:graphic>
      </p:graphicFrame>
      <p:graphicFrame>
        <p:nvGraphicFramePr>
          <p:cNvPr id="601115" name="Object 27">
            <a:extLst>
              <a:ext uri="{FF2B5EF4-FFF2-40B4-BE49-F238E27FC236}">
                <a16:creationId xmlns:a16="http://schemas.microsoft.com/office/drawing/2014/main" xmlns="" id="{AFB736E8-8CF6-42F3-1330-F0123B76E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84538"/>
          <a:ext cx="2519362" cy="1047750"/>
        </p:xfrm>
        <a:graphic>
          <a:graphicData uri="http://schemas.openxmlformats.org/presentationml/2006/ole">
            <p:oleObj spid="_x0000_s12332" name="公式" r:id="rId8" imgW="891360" imgH="368640" progId="Equation.3">
              <p:embed/>
            </p:oleObj>
          </a:graphicData>
        </a:graphic>
      </p:graphicFrame>
      <p:graphicFrame>
        <p:nvGraphicFramePr>
          <p:cNvPr id="601116" name="Object 28">
            <a:extLst>
              <a:ext uri="{FF2B5EF4-FFF2-40B4-BE49-F238E27FC236}">
                <a16:creationId xmlns:a16="http://schemas.microsoft.com/office/drawing/2014/main" xmlns="" id="{97AE18A2-BE5F-E719-8D4F-F832A4943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97425"/>
          <a:ext cx="2628900" cy="1071563"/>
        </p:xfrm>
        <a:graphic>
          <a:graphicData uri="http://schemas.openxmlformats.org/presentationml/2006/ole">
            <p:oleObj spid="_x0000_s12333" name="公式" r:id="rId9" imgW="910080" imgH="368640" progId="Equation.3">
              <p:embed/>
            </p:oleObj>
          </a:graphicData>
        </a:graphic>
      </p:graphicFrame>
      <p:graphicFrame>
        <p:nvGraphicFramePr>
          <p:cNvPr id="601117" name="Object 29">
            <a:extLst>
              <a:ext uri="{FF2B5EF4-FFF2-40B4-BE49-F238E27FC236}">
                <a16:creationId xmlns:a16="http://schemas.microsoft.com/office/drawing/2014/main" xmlns="" id="{83E9D87E-2608-990E-1D5D-83EEFCC3F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724400"/>
          <a:ext cx="2447925" cy="1041400"/>
        </p:xfrm>
        <a:graphic>
          <a:graphicData uri="http://schemas.openxmlformats.org/presentationml/2006/ole">
            <p:oleObj spid="_x0000_s12334" name="公式" r:id="rId10" imgW="872640" imgH="368640" progId="Equation.3">
              <p:embed/>
            </p:oleObj>
          </a:graphicData>
        </a:graphic>
      </p:graphicFrame>
      <p:grpSp>
        <p:nvGrpSpPr>
          <p:cNvPr id="12305" name="Group 30">
            <a:extLst>
              <a:ext uri="{FF2B5EF4-FFF2-40B4-BE49-F238E27FC236}">
                <a16:creationId xmlns:a16="http://schemas.microsoft.com/office/drawing/2014/main" xmlns="" id="{A41AA9DF-EB3A-11F7-D5E3-95090273E4CC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2312" name="Picture 31" descr="78900">
              <a:extLst>
                <a:ext uri="{FF2B5EF4-FFF2-40B4-BE49-F238E27FC236}">
                  <a16:creationId xmlns:a16="http://schemas.microsoft.com/office/drawing/2014/main" xmlns="" id="{DA5AC640-A85C-C8F9-1861-918DB58B2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3" name="Text Box 3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4626F708-1427-F81F-936E-AEF5D2BC1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2306" name="Group 33">
            <a:extLst>
              <a:ext uri="{FF2B5EF4-FFF2-40B4-BE49-F238E27FC236}">
                <a16:creationId xmlns:a16="http://schemas.microsoft.com/office/drawing/2014/main" xmlns="" id="{AC6B7A21-36A9-D26B-E0DA-D11275E6F8A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2310" name="Picture 34" descr="78900">
              <a:extLst>
                <a:ext uri="{FF2B5EF4-FFF2-40B4-BE49-F238E27FC236}">
                  <a16:creationId xmlns:a16="http://schemas.microsoft.com/office/drawing/2014/main" xmlns="" id="{BACE23FE-A96F-6B62-44AA-BCB38FCD5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1" name="Text Box 3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4E3D962C-BB97-6394-A777-1CD9FCB3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2307" name="Group 36">
            <a:extLst>
              <a:ext uri="{FF2B5EF4-FFF2-40B4-BE49-F238E27FC236}">
                <a16:creationId xmlns:a16="http://schemas.microsoft.com/office/drawing/2014/main" xmlns="" id="{8825BDF0-709E-2DCB-5E61-CCC8BE86E11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2308" name="Picture 37" descr="78900">
              <a:extLst>
                <a:ext uri="{FF2B5EF4-FFF2-40B4-BE49-F238E27FC236}">
                  <a16:creationId xmlns:a16="http://schemas.microsoft.com/office/drawing/2014/main" xmlns="" id="{2BDCC3F4-1868-7CDC-4496-D65E88BA8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9" name="Text Box 3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983131B9-D9AF-479B-5B49-980D6D8CB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 autoUpdateAnimBg="0"/>
      <p:bldP spid="601091" grpId="0" animBg="1" autoUpdateAnimBg="0"/>
      <p:bldP spid="601092" grpId="0" animBg="1" autoUpdateAnimBg="0"/>
      <p:bldP spid="601093" grpId="0" animBg="1" autoUpdateAnimBg="0"/>
      <p:bldP spid="601094" grpId="0" animBg="1"/>
      <p:bldP spid="6010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5D70D470-BCC8-FE15-6A92-AED2443F421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1847850" cy="850900"/>
            <a:chOff x="385" y="3022"/>
            <a:chExt cx="1164" cy="536"/>
          </a:xfrm>
        </p:grpSpPr>
        <p:pic>
          <p:nvPicPr>
            <p:cNvPr id="13337" name="Picture 3" descr="123">
              <a:extLst>
                <a:ext uri="{FF2B5EF4-FFF2-40B4-BE49-F238E27FC236}">
                  <a16:creationId xmlns:a16="http://schemas.microsoft.com/office/drawing/2014/main" xmlns="" id="{0550CFE9-B2D2-0B5B-8C25-FC7F87540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8" name="Text Box 4">
              <a:extLst>
                <a:ext uri="{FF2B5EF4-FFF2-40B4-BE49-F238E27FC236}">
                  <a16:creationId xmlns:a16="http://schemas.microsoft.com/office/drawing/2014/main" xmlns="" id="{DD0CEA3C-8310-FFA5-5560-0FB24E1FF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  </a:t>
              </a:r>
            </a:p>
          </p:txBody>
        </p:sp>
      </p:grpSp>
      <p:sp>
        <p:nvSpPr>
          <p:cNvPr id="602117" name="Text Box 5">
            <a:extLst>
              <a:ext uri="{FF2B5EF4-FFF2-40B4-BE49-F238E27FC236}">
                <a16:creationId xmlns:a16="http://schemas.microsoft.com/office/drawing/2014/main" xmlns="" id="{BB247B1B-2744-8EAF-3975-3A501FFED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3534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 2" panose="05020102010507070707" pitchFamily="18" charset="2"/>
              </a:rPr>
              <a:t> 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(j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与网络的结构、参数值有关，与输入、输出变量的类型以及端口对的相互位置有关，与输入、输出幅值无关。因此网络函数是网络性质的一种体现。</a:t>
            </a:r>
          </a:p>
        </p:txBody>
      </p:sp>
      <p:sp>
        <p:nvSpPr>
          <p:cNvPr id="602118" name="Text Box 6">
            <a:extLst>
              <a:ext uri="{FF2B5EF4-FFF2-40B4-BE49-F238E27FC236}">
                <a16:creationId xmlns:a16="http://schemas.microsoft.com/office/drawing/2014/main" xmlns="" id="{E37D9F86-F7DD-33EA-D3EE-13652962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68638"/>
            <a:ext cx="85328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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(j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是一个复数，它的频率特性分为两个部分：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xmlns="" id="{DCFD2F0D-1AB5-704F-F998-38754FC72CCE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789363"/>
            <a:ext cx="4752975" cy="519112"/>
            <a:chOff x="567" y="2432"/>
            <a:chExt cx="2994" cy="327"/>
          </a:xfrm>
        </p:grpSpPr>
        <p:sp>
          <p:nvSpPr>
            <p:cNvPr id="13336" name="Rectangle 8">
              <a:extLst>
                <a:ext uri="{FF2B5EF4-FFF2-40B4-BE49-F238E27FC236}">
                  <a16:creationId xmlns:a16="http://schemas.microsoft.com/office/drawing/2014/main" xmlns="" id="{33CADADA-D9BA-1A61-6DB6-45148FB1F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432"/>
              <a:ext cx="17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模与频率的关系 </a:t>
              </a:r>
            </a:p>
          </p:txBody>
        </p:sp>
        <p:graphicFrame>
          <p:nvGraphicFramePr>
            <p:cNvPr id="13315" name="Object 9">
              <a:extLst>
                <a:ext uri="{FF2B5EF4-FFF2-40B4-BE49-F238E27FC236}">
                  <a16:creationId xmlns:a16="http://schemas.microsoft.com/office/drawing/2014/main" xmlns="" id="{FE7C99F2-AD08-ABC1-D142-3C590AF797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2432"/>
            <a:ext cx="1225" cy="307"/>
          </p:xfrm>
          <a:graphic>
            <a:graphicData uri="http://schemas.openxmlformats.org/presentationml/2006/ole">
              <p:oleObj spid="_x0000_s13339" name="公式" r:id="rId4" imgW="583200" imgH="144720" progId="Equation.3">
                <p:embed/>
              </p:oleObj>
            </a:graphicData>
          </a:graphic>
        </p:graphicFrame>
      </p:grpSp>
      <p:sp>
        <p:nvSpPr>
          <p:cNvPr id="602122" name="Rectangle 10">
            <a:extLst>
              <a:ext uri="{FF2B5EF4-FFF2-40B4-BE49-F238E27FC236}">
                <a16:creationId xmlns:a16="http://schemas.microsoft.com/office/drawing/2014/main" xmlns="" id="{78E8B880-021A-CCEA-7D77-9682D84A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89363"/>
            <a:ext cx="1730375" cy="547687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幅频特性 </a:t>
            </a:r>
          </a:p>
        </p:txBody>
      </p:sp>
      <p:sp>
        <p:nvSpPr>
          <p:cNvPr id="602123" name="Line 11">
            <a:extLst>
              <a:ext uri="{FF2B5EF4-FFF2-40B4-BE49-F238E27FC236}">
                <a16:creationId xmlns:a16="http://schemas.microsoft.com/office/drawing/2014/main" xmlns="" id="{28DC5795-2A59-082C-09C7-3C6358A03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076700"/>
            <a:ext cx="792162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xmlns="" id="{D35805C6-B837-2D74-F5D5-DFDC6D094348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652963"/>
            <a:ext cx="4700588" cy="519112"/>
            <a:chOff x="2336" y="2931"/>
            <a:chExt cx="2961" cy="327"/>
          </a:xfrm>
        </p:grpSpPr>
        <p:sp>
          <p:nvSpPr>
            <p:cNvPr id="13335" name="Rectangle 13">
              <a:extLst>
                <a:ext uri="{FF2B5EF4-FFF2-40B4-BE49-F238E27FC236}">
                  <a16:creationId xmlns:a16="http://schemas.microsoft.com/office/drawing/2014/main" xmlns="" id="{F9AE9085-A79E-2AF8-6C0A-857406894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931"/>
              <a:ext cx="1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幅角与频率的关系 </a:t>
              </a:r>
            </a:p>
          </p:txBody>
        </p:sp>
        <p:graphicFrame>
          <p:nvGraphicFramePr>
            <p:cNvPr id="13314" name="Object 14">
              <a:extLst>
                <a:ext uri="{FF2B5EF4-FFF2-40B4-BE49-F238E27FC236}">
                  <a16:creationId xmlns:a16="http://schemas.microsoft.com/office/drawing/2014/main" xmlns="" id="{DE13B203-E31D-1114-9257-3539EDD6DA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6" y="2931"/>
            <a:ext cx="1041" cy="314"/>
          </p:xfrm>
          <a:graphic>
            <a:graphicData uri="http://schemas.openxmlformats.org/presentationml/2006/ole">
              <p:oleObj spid="_x0000_s13340" name="公式" r:id="rId5" imgW="546120" imgH="163440" progId="Equation.3">
                <p:embed/>
              </p:oleObj>
            </a:graphicData>
          </a:graphic>
        </p:graphicFrame>
      </p:grpSp>
      <p:sp>
        <p:nvSpPr>
          <p:cNvPr id="602127" name="Rectangle 15">
            <a:extLst>
              <a:ext uri="{FF2B5EF4-FFF2-40B4-BE49-F238E27FC236}">
                <a16:creationId xmlns:a16="http://schemas.microsoft.com/office/drawing/2014/main" xmlns="" id="{2F4DB76B-91AE-AB99-0BF2-47784918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52963"/>
            <a:ext cx="1730375" cy="547687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相频特性 </a:t>
            </a:r>
          </a:p>
        </p:txBody>
      </p:sp>
      <p:sp>
        <p:nvSpPr>
          <p:cNvPr id="602128" name="Line 16">
            <a:extLst>
              <a:ext uri="{FF2B5EF4-FFF2-40B4-BE49-F238E27FC236}">
                <a16:creationId xmlns:a16="http://schemas.microsoft.com/office/drawing/2014/main" xmlns="" id="{CD0838AD-32E6-80EA-B051-FEEC864CA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941888"/>
            <a:ext cx="792162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2129" name="Rectangle 17">
            <a:extLst>
              <a:ext uri="{FF2B5EF4-FFF2-40B4-BE49-F238E27FC236}">
                <a16:creationId xmlns:a16="http://schemas.microsoft.com/office/drawing/2014/main" xmlns="" id="{8BF95C6E-F54C-BFFC-4D38-938AC68A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5373688"/>
            <a:ext cx="8605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 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网络函数可以用相量法中任一分析求解方法获得。</a:t>
            </a:r>
          </a:p>
        </p:txBody>
      </p:sp>
      <p:grpSp>
        <p:nvGrpSpPr>
          <p:cNvPr id="13326" name="Group 18">
            <a:extLst>
              <a:ext uri="{FF2B5EF4-FFF2-40B4-BE49-F238E27FC236}">
                <a16:creationId xmlns:a16="http://schemas.microsoft.com/office/drawing/2014/main" xmlns="" id="{1FC51068-073B-D22F-689A-66925D9CFE1E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3333" name="Picture 19" descr="78900">
              <a:extLst>
                <a:ext uri="{FF2B5EF4-FFF2-40B4-BE49-F238E27FC236}">
                  <a16:creationId xmlns:a16="http://schemas.microsoft.com/office/drawing/2014/main" xmlns="" id="{D05BD0B2-4C8A-1038-4B4E-9EF7ED1FF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4" name="Text Box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9EBDFA4F-DF59-2F51-12B0-FEAE1EFDE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3327" name="Group 21">
            <a:extLst>
              <a:ext uri="{FF2B5EF4-FFF2-40B4-BE49-F238E27FC236}">
                <a16:creationId xmlns:a16="http://schemas.microsoft.com/office/drawing/2014/main" xmlns="" id="{0A52AA66-4D24-EC3C-E6D1-A8EA0764C56E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3331" name="Picture 22" descr="78900">
              <a:extLst>
                <a:ext uri="{FF2B5EF4-FFF2-40B4-BE49-F238E27FC236}">
                  <a16:creationId xmlns:a16="http://schemas.microsoft.com/office/drawing/2014/main" xmlns="" id="{A93F8E6E-01CC-7C0F-6593-6BEFCE48C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2" name="Text Box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5E0038FF-79D1-CEBC-9F2F-E0CA155B8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3328" name="Group 24">
            <a:extLst>
              <a:ext uri="{FF2B5EF4-FFF2-40B4-BE49-F238E27FC236}">
                <a16:creationId xmlns:a16="http://schemas.microsoft.com/office/drawing/2014/main" xmlns="" id="{CCC63EAB-BC10-102A-DA17-88CE259B7DC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3329" name="Picture 25" descr="78900">
              <a:extLst>
                <a:ext uri="{FF2B5EF4-FFF2-40B4-BE49-F238E27FC236}">
                  <a16:creationId xmlns:a16="http://schemas.microsoft.com/office/drawing/2014/main" xmlns="" id="{85B625EB-5D96-31C5-9A4B-B05EB8491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0" name="Text Box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16016E11-4864-BAD3-C9C2-134BE059B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60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7" grpId="0"/>
      <p:bldP spid="602118" grpId="0"/>
      <p:bldP spid="602122" grpId="0" animBg="1"/>
      <p:bldP spid="602127" grpId="0" animBg="1"/>
      <p:bldP spid="602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>
            <a:extLst>
              <a:ext uri="{FF2B5EF4-FFF2-40B4-BE49-F238E27FC236}">
                <a16:creationId xmlns:a16="http://schemas.microsoft.com/office/drawing/2014/main" xmlns="" id="{BF87B68B-D653-1114-329A-3610CFC0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574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EAD46A75-6D08-6B02-C431-7E4DC3811524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441325"/>
            <a:ext cx="6407150" cy="574675"/>
            <a:chOff x="658" y="278"/>
            <a:chExt cx="4036" cy="362"/>
          </a:xfrm>
        </p:grpSpPr>
        <p:sp>
          <p:nvSpPr>
            <p:cNvPr id="14399" name="Rectangle 4">
              <a:extLst>
                <a:ext uri="{FF2B5EF4-FFF2-40B4-BE49-F238E27FC236}">
                  <a16:creationId xmlns:a16="http://schemas.microsoft.com/office/drawing/2014/main" xmlns="" id="{EDA07198-B597-5901-A69A-B23D719F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78"/>
              <a:ext cx="28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求图示电路的网络函数</a:t>
              </a:r>
            </a:p>
          </p:txBody>
        </p:sp>
        <p:graphicFrame>
          <p:nvGraphicFramePr>
            <p:cNvPr id="14349" name="Object 5">
              <a:extLst>
                <a:ext uri="{FF2B5EF4-FFF2-40B4-BE49-F238E27FC236}">
                  <a16:creationId xmlns:a16="http://schemas.microsoft.com/office/drawing/2014/main" xmlns="" id="{E50BF24E-930B-87C1-88F9-32FCE8A4AF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00"/>
            <a:ext cx="591" cy="336"/>
          </p:xfrm>
          <a:graphic>
            <a:graphicData uri="http://schemas.openxmlformats.org/presentationml/2006/ole">
              <p:oleObj spid="_x0000_s14401" r:id="rId3" imgW="303480" imgH="172800" progId="Equation.DSMT4">
                <p:embed/>
              </p:oleObj>
            </a:graphicData>
          </a:graphic>
        </p:graphicFrame>
        <p:graphicFrame>
          <p:nvGraphicFramePr>
            <p:cNvPr id="14350" name="Object 6">
              <a:extLst>
                <a:ext uri="{FF2B5EF4-FFF2-40B4-BE49-F238E27FC236}">
                  <a16:creationId xmlns:a16="http://schemas.microsoft.com/office/drawing/2014/main" xmlns="" id="{0F4808D5-FBBA-A3F9-3EEB-CF9125FFDD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300"/>
            <a:ext cx="680" cy="340"/>
          </p:xfrm>
          <a:graphic>
            <a:graphicData uri="http://schemas.openxmlformats.org/presentationml/2006/ole">
              <p:oleObj spid="_x0000_s14402" r:id="rId4" imgW="340560" imgH="172800" progId="Equation.DSMT4">
                <p:embed/>
              </p:oleObj>
            </a:graphicData>
          </a:graphic>
        </p:graphicFrame>
        <p:sp>
          <p:nvSpPr>
            <p:cNvPr id="14400" name="Rectangle 7">
              <a:extLst>
                <a:ext uri="{FF2B5EF4-FFF2-40B4-BE49-F238E27FC236}">
                  <a16:creationId xmlns:a16="http://schemas.microsoft.com/office/drawing/2014/main" xmlns="" id="{017334C2-051D-FB8A-C1AD-7BEF48635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00"/>
              <a:ext cx="9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和</a:t>
              </a:r>
              <a:endPara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0EEEC1E4-E278-56AF-814A-0F83015C319E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836613"/>
            <a:ext cx="5099050" cy="2303462"/>
            <a:chOff x="748" y="2205"/>
            <a:chExt cx="3212" cy="1451"/>
          </a:xfrm>
        </p:grpSpPr>
        <p:graphicFrame>
          <p:nvGraphicFramePr>
            <p:cNvPr id="14344" name="Object 9">
              <a:extLst>
                <a:ext uri="{FF2B5EF4-FFF2-40B4-BE49-F238E27FC236}">
                  <a16:creationId xmlns:a16="http://schemas.microsoft.com/office/drawing/2014/main" xmlns="" id="{F748480F-192B-93C8-769D-6726D5F0D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2568"/>
            <a:ext cx="300" cy="363"/>
          </p:xfrm>
          <a:graphic>
            <a:graphicData uri="http://schemas.openxmlformats.org/presentationml/2006/ole">
              <p:oleObj spid="_x0000_s14403" name="公式" r:id="rId5" imgW="172800" imgH="209880" progId="Equation.3">
                <p:embed/>
              </p:oleObj>
            </a:graphicData>
          </a:graphic>
        </p:graphicFrame>
        <p:sp>
          <p:nvSpPr>
            <p:cNvPr id="14370" name="Line 10">
              <a:extLst>
                <a:ext uri="{FF2B5EF4-FFF2-40B4-BE49-F238E27FC236}">
                  <a16:creationId xmlns:a16="http://schemas.microsoft.com/office/drawing/2014/main" xmlns="" id="{EEBD1634-4518-746F-4B10-4AA6BD17C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614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11">
              <a:extLst>
                <a:ext uri="{FF2B5EF4-FFF2-40B4-BE49-F238E27FC236}">
                  <a16:creationId xmlns:a16="http://schemas.microsoft.com/office/drawing/2014/main" xmlns="" id="{64E70461-8BA1-12E8-5B21-F22744CB9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614"/>
              <a:ext cx="59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12">
              <a:extLst>
                <a:ext uri="{FF2B5EF4-FFF2-40B4-BE49-F238E27FC236}">
                  <a16:creationId xmlns:a16="http://schemas.microsoft.com/office/drawing/2014/main" xmlns="" id="{E0A8C219-A2FD-E01C-E98F-602F1E307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614"/>
              <a:ext cx="4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13">
              <a:extLst>
                <a:ext uri="{FF2B5EF4-FFF2-40B4-BE49-F238E27FC236}">
                  <a16:creationId xmlns:a16="http://schemas.microsoft.com/office/drawing/2014/main" xmlns="" id="{695757C7-0B63-24E0-44B5-B4907926B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612"/>
              <a:ext cx="272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14">
              <a:extLst>
                <a:ext uri="{FF2B5EF4-FFF2-40B4-BE49-F238E27FC236}">
                  <a16:creationId xmlns:a16="http://schemas.microsoft.com/office/drawing/2014/main" xmlns="" id="{425DD1EF-1F04-1FD2-2C02-F2398BD02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614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5" name="Group 15">
              <a:extLst>
                <a:ext uri="{FF2B5EF4-FFF2-40B4-BE49-F238E27FC236}">
                  <a16:creationId xmlns:a16="http://schemas.microsoft.com/office/drawing/2014/main" xmlns="" id="{A170A080-2E6F-BFEE-7995-A9F13BFDC222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587" y="2365"/>
              <a:ext cx="91" cy="408"/>
              <a:chOff x="2744" y="2931"/>
              <a:chExt cx="57" cy="283"/>
            </a:xfrm>
          </p:grpSpPr>
          <p:sp>
            <p:nvSpPr>
              <p:cNvPr id="14396" name="Arc 16">
                <a:extLst>
                  <a:ext uri="{FF2B5EF4-FFF2-40B4-BE49-F238E27FC236}">
                    <a16:creationId xmlns:a16="http://schemas.microsoft.com/office/drawing/2014/main" xmlns="" id="{55029B2C-68D4-544F-EFB8-EDE437C8983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7" name="Arc 17">
                <a:extLst>
                  <a:ext uri="{FF2B5EF4-FFF2-40B4-BE49-F238E27FC236}">
                    <a16:creationId xmlns:a16="http://schemas.microsoft.com/office/drawing/2014/main" xmlns="" id="{5AF8938E-BD7B-58B1-13BA-75104F49273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8" name="Arc 18">
                <a:extLst>
                  <a:ext uri="{FF2B5EF4-FFF2-40B4-BE49-F238E27FC236}">
                    <a16:creationId xmlns:a16="http://schemas.microsoft.com/office/drawing/2014/main" xmlns="" id="{A63DEBCE-F196-BF7F-FF53-93689B72AC0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6" name="Group 19">
              <a:extLst>
                <a:ext uri="{FF2B5EF4-FFF2-40B4-BE49-F238E27FC236}">
                  <a16:creationId xmlns:a16="http://schemas.microsoft.com/office/drawing/2014/main" xmlns="" id="{23116693-303C-2EEB-B05B-B5F5CF40729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858" y="2364"/>
              <a:ext cx="90" cy="408"/>
              <a:chOff x="2744" y="2931"/>
              <a:chExt cx="57" cy="283"/>
            </a:xfrm>
          </p:grpSpPr>
          <p:sp>
            <p:nvSpPr>
              <p:cNvPr id="14393" name="Arc 20">
                <a:extLst>
                  <a:ext uri="{FF2B5EF4-FFF2-40B4-BE49-F238E27FC236}">
                    <a16:creationId xmlns:a16="http://schemas.microsoft.com/office/drawing/2014/main" xmlns="" id="{045055BA-36C6-520D-8360-3B0CF1205A3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4" name="Arc 21">
                <a:extLst>
                  <a:ext uri="{FF2B5EF4-FFF2-40B4-BE49-F238E27FC236}">
                    <a16:creationId xmlns:a16="http://schemas.microsoft.com/office/drawing/2014/main" xmlns="" id="{4E6D9430-B89F-2FA9-CED8-A01614A9213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5" name="Arc 22">
                <a:extLst>
                  <a:ext uri="{FF2B5EF4-FFF2-40B4-BE49-F238E27FC236}">
                    <a16:creationId xmlns:a16="http://schemas.microsoft.com/office/drawing/2014/main" xmlns="" id="{81AF5CB2-940B-5B58-8A59-C9C2398660E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77" name="Line 23">
              <a:extLst>
                <a:ext uri="{FF2B5EF4-FFF2-40B4-BE49-F238E27FC236}">
                  <a16:creationId xmlns:a16="http://schemas.microsoft.com/office/drawing/2014/main" xmlns="" id="{412D329E-A594-58DB-07A1-2796C2D3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614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Rectangle 24">
              <a:extLst>
                <a:ext uri="{FF2B5EF4-FFF2-40B4-BE49-F238E27FC236}">
                  <a16:creationId xmlns:a16="http://schemas.microsoft.com/office/drawing/2014/main" xmlns="" id="{0DF92CB5-E955-FC7F-CB04-FDCADC787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93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79" name="Rectangle 25">
              <a:extLst>
                <a:ext uri="{FF2B5EF4-FFF2-40B4-BE49-F238E27FC236}">
                  <a16:creationId xmlns:a16="http://schemas.microsoft.com/office/drawing/2014/main" xmlns="" id="{109890E2-51DB-DBB3-92F5-CCCE5D36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293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14345" name="Object 26">
              <a:extLst>
                <a:ext uri="{FF2B5EF4-FFF2-40B4-BE49-F238E27FC236}">
                  <a16:creationId xmlns:a16="http://schemas.microsoft.com/office/drawing/2014/main" xmlns="" id="{9C994D3E-244C-D064-5C38-7F7788D3D6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976"/>
            <a:ext cx="243" cy="319"/>
          </p:xfrm>
          <a:graphic>
            <a:graphicData uri="http://schemas.openxmlformats.org/presentationml/2006/ole">
              <p:oleObj spid="_x0000_s14404" name="公式" r:id="rId6" imgW="144720" imgH="191160" progId="Equation.3">
                <p:embed/>
              </p:oleObj>
            </a:graphicData>
          </a:graphic>
        </p:graphicFrame>
        <p:sp>
          <p:nvSpPr>
            <p:cNvPr id="14380" name="Text Box 27">
              <a:extLst>
                <a:ext uri="{FF2B5EF4-FFF2-40B4-BE49-F238E27FC236}">
                  <a16:creationId xmlns:a16="http://schemas.microsoft.com/office/drawing/2014/main" xmlns="" id="{E61F8053-A63F-D660-0842-93BC9D202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931"/>
              <a:ext cx="4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4381" name="Text Box 28">
              <a:extLst>
                <a:ext uri="{FF2B5EF4-FFF2-40B4-BE49-F238E27FC236}">
                  <a16:creationId xmlns:a16="http://schemas.microsoft.com/office/drawing/2014/main" xmlns="" id="{56F9E88C-3A70-5340-3DCC-8D4217395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205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l-GR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14382" name="Text Box 29">
              <a:extLst>
                <a:ext uri="{FF2B5EF4-FFF2-40B4-BE49-F238E27FC236}">
                  <a16:creationId xmlns:a16="http://schemas.microsoft.com/office/drawing/2014/main" xmlns="" id="{87B0522C-E2AB-F139-75DF-3D44FC45B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614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4383" name="Text Box 30">
              <a:extLst>
                <a:ext uri="{FF2B5EF4-FFF2-40B4-BE49-F238E27FC236}">
                  <a16:creationId xmlns:a16="http://schemas.microsoft.com/office/drawing/2014/main" xmlns="" id="{DBA017D8-280B-CD1B-C86F-1675BCFB0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20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4384" name="Text Box 31">
              <a:extLst>
                <a:ext uri="{FF2B5EF4-FFF2-40B4-BE49-F238E27FC236}">
                  <a16:creationId xmlns:a16="http://schemas.microsoft.com/office/drawing/2014/main" xmlns="" id="{B5BEC706-7F64-97AE-25BB-7EEA77EC3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568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4385" name="Text Box 32">
              <a:extLst>
                <a:ext uri="{FF2B5EF4-FFF2-40B4-BE49-F238E27FC236}">
                  <a16:creationId xmlns:a16="http://schemas.microsoft.com/office/drawing/2014/main" xmlns="" id="{5AF5617F-CAE8-666A-5C77-4707AF572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4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4386" name="Oval 33">
              <a:extLst>
                <a:ext uri="{FF2B5EF4-FFF2-40B4-BE49-F238E27FC236}">
                  <a16:creationId xmlns:a16="http://schemas.microsoft.com/office/drawing/2014/main" xmlns="" id="{1F9CCD8B-352B-E5AF-45F5-39BE0ACD9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568"/>
              <a:ext cx="91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87" name="Oval 34">
              <a:extLst>
                <a:ext uri="{FF2B5EF4-FFF2-40B4-BE49-F238E27FC236}">
                  <a16:creationId xmlns:a16="http://schemas.microsoft.com/office/drawing/2014/main" xmlns="" id="{18B329A3-A48E-347D-7969-30E6CE15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66"/>
              <a:ext cx="91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88" name="Text Box 35">
              <a:extLst>
                <a:ext uri="{FF2B5EF4-FFF2-40B4-BE49-F238E27FC236}">
                  <a16:creationId xmlns:a16="http://schemas.microsoft.com/office/drawing/2014/main" xmlns="" id="{144706EB-EB17-1DC2-5FA4-DECA88AA5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205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l-GR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14389" name="Text Box 36">
              <a:extLst>
                <a:ext uri="{FF2B5EF4-FFF2-40B4-BE49-F238E27FC236}">
                  <a16:creationId xmlns:a16="http://schemas.microsoft.com/office/drawing/2014/main" xmlns="" id="{AAF8E9B8-EC38-B3D5-AD2E-0D64B05D0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931"/>
              <a:ext cx="4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4390" name="Freeform 37">
              <a:extLst>
                <a:ext uri="{FF2B5EF4-FFF2-40B4-BE49-F238E27FC236}">
                  <a16:creationId xmlns:a16="http://schemas.microsoft.com/office/drawing/2014/main" xmlns="" id="{F04494FB-6B34-6978-C7DB-E05859DE9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2886"/>
              <a:ext cx="514" cy="590"/>
            </a:xfrm>
            <a:custGeom>
              <a:avLst/>
              <a:gdLst>
                <a:gd name="T0" fmla="*/ 45 w 514"/>
                <a:gd name="T1" fmla="*/ 106 h 590"/>
                <a:gd name="T2" fmla="*/ 136 w 514"/>
                <a:gd name="T3" fmla="*/ 15 h 590"/>
                <a:gd name="T4" fmla="*/ 272 w 514"/>
                <a:gd name="T5" fmla="*/ 15 h 590"/>
                <a:gd name="T6" fmla="*/ 408 w 514"/>
                <a:gd name="T7" fmla="*/ 15 h 590"/>
                <a:gd name="T8" fmla="*/ 499 w 514"/>
                <a:gd name="T9" fmla="*/ 106 h 590"/>
                <a:gd name="T10" fmla="*/ 499 w 514"/>
                <a:gd name="T11" fmla="*/ 242 h 590"/>
                <a:gd name="T12" fmla="*/ 499 w 514"/>
                <a:gd name="T13" fmla="*/ 424 h 590"/>
                <a:gd name="T14" fmla="*/ 454 w 514"/>
                <a:gd name="T15" fmla="*/ 514 h 590"/>
                <a:gd name="T16" fmla="*/ 318 w 514"/>
                <a:gd name="T17" fmla="*/ 560 h 590"/>
                <a:gd name="T18" fmla="*/ 91 w 514"/>
                <a:gd name="T19" fmla="*/ 560 h 590"/>
                <a:gd name="T20" fmla="*/ 0 w 514"/>
                <a:gd name="T21" fmla="*/ 378 h 5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4"/>
                <a:gd name="T34" fmla="*/ 0 h 590"/>
                <a:gd name="T35" fmla="*/ 514 w 514"/>
                <a:gd name="T36" fmla="*/ 590 h 59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4" h="590">
                  <a:moveTo>
                    <a:pt x="45" y="106"/>
                  </a:moveTo>
                  <a:cubicBezTo>
                    <a:pt x="71" y="68"/>
                    <a:pt x="98" y="30"/>
                    <a:pt x="136" y="15"/>
                  </a:cubicBezTo>
                  <a:cubicBezTo>
                    <a:pt x="174" y="0"/>
                    <a:pt x="227" y="15"/>
                    <a:pt x="272" y="15"/>
                  </a:cubicBezTo>
                  <a:cubicBezTo>
                    <a:pt x="317" y="15"/>
                    <a:pt x="370" y="0"/>
                    <a:pt x="408" y="15"/>
                  </a:cubicBezTo>
                  <a:cubicBezTo>
                    <a:pt x="446" y="30"/>
                    <a:pt x="484" y="68"/>
                    <a:pt x="499" y="106"/>
                  </a:cubicBezTo>
                  <a:cubicBezTo>
                    <a:pt x="514" y="144"/>
                    <a:pt x="499" y="189"/>
                    <a:pt x="499" y="242"/>
                  </a:cubicBezTo>
                  <a:cubicBezTo>
                    <a:pt x="499" y="295"/>
                    <a:pt x="506" y="379"/>
                    <a:pt x="499" y="424"/>
                  </a:cubicBezTo>
                  <a:cubicBezTo>
                    <a:pt x="492" y="469"/>
                    <a:pt x="484" y="491"/>
                    <a:pt x="454" y="514"/>
                  </a:cubicBezTo>
                  <a:cubicBezTo>
                    <a:pt x="424" y="537"/>
                    <a:pt x="378" y="552"/>
                    <a:pt x="318" y="560"/>
                  </a:cubicBezTo>
                  <a:cubicBezTo>
                    <a:pt x="258" y="568"/>
                    <a:pt x="144" y="590"/>
                    <a:pt x="91" y="560"/>
                  </a:cubicBezTo>
                  <a:cubicBezTo>
                    <a:pt x="38" y="530"/>
                    <a:pt x="15" y="408"/>
                    <a:pt x="0" y="378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38">
              <a:extLst>
                <a:ext uri="{FF2B5EF4-FFF2-40B4-BE49-F238E27FC236}">
                  <a16:creationId xmlns:a16="http://schemas.microsoft.com/office/drawing/2014/main" xmlns="" id="{2E20AB96-EB52-8F0B-80A9-E53E20677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2931"/>
              <a:ext cx="514" cy="590"/>
            </a:xfrm>
            <a:custGeom>
              <a:avLst/>
              <a:gdLst>
                <a:gd name="T0" fmla="*/ 45 w 514"/>
                <a:gd name="T1" fmla="*/ 106 h 590"/>
                <a:gd name="T2" fmla="*/ 136 w 514"/>
                <a:gd name="T3" fmla="*/ 15 h 590"/>
                <a:gd name="T4" fmla="*/ 272 w 514"/>
                <a:gd name="T5" fmla="*/ 15 h 590"/>
                <a:gd name="T6" fmla="*/ 408 w 514"/>
                <a:gd name="T7" fmla="*/ 15 h 590"/>
                <a:gd name="T8" fmla="*/ 499 w 514"/>
                <a:gd name="T9" fmla="*/ 106 h 590"/>
                <a:gd name="T10" fmla="*/ 499 w 514"/>
                <a:gd name="T11" fmla="*/ 242 h 590"/>
                <a:gd name="T12" fmla="*/ 499 w 514"/>
                <a:gd name="T13" fmla="*/ 424 h 590"/>
                <a:gd name="T14" fmla="*/ 454 w 514"/>
                <a:gd name="T15" fmla="*/ 514 h 590"/>
                <a:gd name="T16" fmla="*/ 318 w 514"/>
                <a:gd name="T17" fmla="*/ 560 h 590"/>
                <a:gd name="T18" fmla="*/ 91 w 514"/>
                <a:gd name="T19" fmla="*/ 560 h 590"/>
                <a:gd name="T20" fmla="*/ 0 w 514"/>
                <a:gd name="T21" fmla="*/ 378 h 5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4"/>
                <a:gd name="T34" fmla="*/ 0 h 590"/>
                <a:gd name="T35" fmla="*/ 514 w 514"/>
                <a:gd name="T36" fmla="*/ 590 h 59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4" h="590">
                  <a:moveTo>
                    <a:pt x="45" y="106"/>
                  </a:moveTo>
                  <a:cubicBezTo>
                    <a:pt x="71" y="68"/>
                    <a:pt x="98" y="30"/>
                    <a:pt x="136" y="15"/>
                  </a:cubicBezTo>
                  <a:cubicBezTo>
                    <a:pt x="174" y="0"/>
                    <a:pt x="227" y="15"/>
                    <a:pt x="272" y="15"/>
                  </a:cubicBezTo>
                  <a:cubicBezTo>
                    <a:pt x="317" y="15"/>
                    <a:pt x="370" y="0"/>
                    <a:pt x="408" y="15"/>
                  </a:cubicBezTo>
                  <a:cubicBezTo>
                    <a:pt x="446" y="30"/>
                    <a:pt x="484" y="68"/>
                    <a:pt x="499" y="106"/>
                  </a:cubicBezTo>
                  <a:cubicBezTo>
                    <a:pt x="514" y="144"/>
                    <a:pt x="499" y="189"/>
                    <a:pt x="499" y="242"/>
                  </a:cubicBezTo>
                  <a:cubicBezTo>
                    <a:pt x="499" y="295"/>
                    <a:pt x="506" y="379"/>
                    <a:pt x="499" y="424"/>
                  </a:cubicBezTo>
                  <a:cubicBezTo>
                    <a:pt x="492" y="469"/>
                    <a:pt x="484" y="491"/>
                    <a:pt x="454" y="514"/>
                  </a:cubicBezTo>
                  <a:cubicBezTo>
                    <a:pt x="424" y="537"/>
                    <a:pt x="378" y="552"/>
                    <a:pt x="318" y="560"/>
                  </a:cubicBezTo>
                  <a:cubicBezTo>
                    <a:pt x="258" y="568"/>
                    <a:pt x="144" y="590"/>
                    <a:pt x="91" y="560"/>
                  </a:cubicBezTo>
                  <a:cubicBezTo>
                    <a:pt x="38" y="530"/>
                    <a:pt x="15" y="408"/>
                    <a:pt x="0" y="378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6" name="Object 39">
              <a:extLst>
                <a:ext uri="{FF2B5EF4-FFF2-40B4-BE49-F238E27FC236}">
                  <a16:creationId xmlns:a16="http://schemas.microsoft.com/office/drawing/2014/main" xmlns="" id="{C2E985F1-147F-EC78-DB64-2D45868265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976"/>
            <a:ext cx="258" cy="404"/>
          </p:xfrm>
          <a:graphic>
            <a:graphicData uri="http://schemas.openxmlformats.org/presentationml/2006/ole">
              <p:oleObj spid="_x0000_s14405" name="公式" r:id="rId7" imgW="116640" imgH="191160" progId="Equation.3">
                <p:embed/>
              </p:oleObj>
            </a:graphicData>
          </a:graphic>
        </p:graphicFrame>
        <p:graphicFrame>
          <p:nvGraphicFramePr>
            <p:cNvPr id="14347" name="Object 40">
              <a:extLst>
                <a:ext uri="{FF2B5EF4-FFF2-40B4-BE49-F238E27FC236}">
                  <a16:creationId xmlns:a16="http://schemas.microsoft.com/office/drawing/2014/main" xmlns="" id="{E0CF8183-846A-FCC0-69F8-956451379A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2935"/>
            <a:ext cx="238" cy="404"/>
          </p:xfrm>
          <a:graphic>
            <a:graphicData uri="http://schemas.openxmlformats.org/presentationml/2006/ole">
              <p:oleObj spid="_x0000_s14406" name="公式" r:id="rId8" imgW="107280" imgH="191160" progId="Equation.3">
                <p:embed/>
              </p:oleObj>
            </a:graphicData>
          </a:graphic>
        </p:graphicFrame>
        <p:graphicFrame>
          <p:nvGraphicFramePr>
            <p:cNvPr id="14348" name="Object 41">
              <a:extLst>
                <a:ext uri="{FF2B5EF4-FFF2-40B4-BE49-F238E27FC236}">
                  <a16:creationId xmlns:a16="http://schemas.microsoft.com/office/drawing/2014/main" xmlns="" id="{A3C01CB6-4DA9-C923-CF8E-0720724110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2568"/>
            <a:ext cx="232" cy="363"/>
          </p:xfrm>
          <a:graphic>
            <a:graphicData uri="http://schemas.openxmlformats.org/presentationml/2006/ole">
              <p:oleObj spid="_x0000_s14407" name="公式" r:id="rId9" imgW="116640" imgH="191160" progId="Equation.3">
                <p:embed/>
              </p:oleObj>
            </a:graphicData>
          </a:graphic>
        </p:graphicFrame>
        <p:sp>
          <p:nvSpPr>
            <p:cNvPr id="14392" name="Line 42">
              <a:extLst>
                <a:ext uri="{FF2B5EF4-FFF2-40B4-BE49-F238E27FC236}">
                  <a16:creationId xmlns:a16="http://schemas.microsoft.com/office/drawing/2014/main" xmlns="" id="{B3709200-7358-2985-3E0C-90E0965B2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614"/>
              <a:ext cx="0" cy="2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3179" name="Text Box 43">
            <a:extLst>
              <a:ext uri="{FF2B5EF4-FFF2-40B4-BE49-F238E27FC236}">
                <a16:creationId xmlns:a16="http://schemas.microsoft.com/office/drawing/2014/main" xmlns="" id="{99F1EB87-7E84-D7A6-DC07-AE9E5301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7563"/>
            <a:ext cx="647700" cy="579437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pSp>
        <p:nvGrpSpPr>
          <p:cNvPr id="6" name="Group 44">
            <a:extLst>
              <a:ext uri="{FF2B5EF4-FFF2-40B4-BE49-F238E27FC236}">
                <a16:creationId xmlns:a16="http://schemas.microsoft.com/office/drawing/2014/main" xmlns="" id="{CE258E76-E5E7-6911-B50D-A52CEB2BDFF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357563"/>
            <a:ext cx="3503612" cy="576262"/>
            <a:chOff x="657" y="2115"/>
            <a:chExt cx="2207" cy="363"/>
          </a:xfrm>
        </p:grpSpPr>
        <p:sp>
          <p:nvSpPr>
            <p:cNvPr id="14369" name="Rectangle 45">
              <a:extLst>
                <a:ext uri="{FF2B5EF4-FFF2-40B4-BE49-F238E27FC236}">
                  <a16:creationId xmlns:a16="http://schemas.microsoft.com/office/drawing/2014/main" xmlns="" id="{D191AFE1-89AA-50C8-820B-B9E231B2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115"/>
              <a:ext cx="1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列网孔方程解电流 </a:t>
              </a:r>
            </a:p>
          </p:txBody>
        </p:sp>
        <p:graphicFrame>
          <p:nvGraphicFramePr>
            <p:cNvPr id="14343" name="Object 46">
              <a:extLst>
                <a:ext uri="{FF2B5EF4-FFF2-40B4-BE49-F238E27FC236}">
                  <a16:creationId xmlns:a16="http://schemas.microsoft.com/office/drawing/2014/main" xmlns="" id="{685C0603-9C95-5389-6858-721E2687C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2115"/>
            <a:ext cx="256" cy="363"/>
          </p:xfrm>
          <a:graphic>
            <a:graphicData uri="http://schemas.openxmlformats.org/presentationml/2006/ole">
              <p:oleObj spid="_x0000_s14408" name="公式" r:id="rId10" imgW="116640" imgH="163440" progId="Equation.3">
                <p:embed/>
              </p:oleObj>
            </a:graphicData>
          </a:graphic>
        </p:graphicFrame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xmlns="" id="{EB51C1F3-4C95-7E59-41A4-3E188B83F58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05263"/>
            <a:ext cx="3960812" cy="1201737"/>
            <a:chOff x="1247" y="2478"/>
            <a:chExt cx="2495" cy="757"/>
          </a:xfrm>
        </p:grpSpPr>
        <p:graphicFrame>
          <p:nvGraphicFramePr>
            <p:cNvPr id="14341" name="Object 48">
              <a:extLst>
                <a:ext uri="{FF2B5EF4-FFF2-40B4-BE49-F238E27FC236}">
                  <a16:creationId xmlns:a16="http://schemas.microsoft.com/office/drawing/2014/main" xmlns="" id="{F176D3A5-6DAF-7F30-6F85-C9ADD3C123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478"/>
            <a:ext cx="2086" cy="380"/>
          </p:xfrm>
          <a:graphic>
            <a:graphicData uri="http://schemas.openxmlformats.org/presentationml/2006/ole">
              <p:oleObj spid="_x0000_s14409" r:id="rId11" imgW="947160" imgH="172800" progId="Equation.DSMT4">
                <p:embed/>
              </p:oleObj>
            </a:graphicData>
          </a:graphic>
        </p:graphicFrame>
        <p:graphicFrame>
          <p:nvGraphicFramePr>
            <p:cNvPr id="14342" name="Object 49">
              <a:extLst>
                <a:ext uri="{FF2B5EF4-FFF2-40B4-BE49-F238E27FC236}">
                  <a16:creationId xmlns:a16="http://schemas.microsoft.com/office/drawing/2014/main" xmlns="" id="{CD8DD84D-C55E-B5F6-A30B-9D1301089A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840"/>
            <a:ext cx="2404" cy="395"/>
          </p:xfrm>
          <a:graphic>
            <a:graphicData uri="http://schemas.openxmlformats.org/presentationml/2006/ole">
              <p:oleObj spid="_x0000_s14410" name="公式" r:id="rId12" imgW="1012680" imgH="163440" progId="Equation.3">
                <p:embed/>
              </p:oleObj>
            </a:graphicData>
          </a:graphic>
        </p:graphicFrame>
        <p:sp>
          <p:nvSpPr>
            <p:cNvPr id="14368" name="AutoShape 50">
              <a:extLst>
                <a:ext uri="{FF2B5EF4-FFF2-40B4-BE49-F238E27FC236}">
                  <a16:creationId xmlns:a16="http://schemas.microsoft.com/office/drawing/2014/main" xmlns="" id="{5996AB1F-2B9C-72E7-C616-46D6E22D7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2523"/>
              <a:ext cx="46" cy="635"/>
            </a:xfrm>
            <a:prstGeom prst="leftBrace">
              <a:avLst>
                <a:gd name="adj1" fmla="val 115036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03187" name="Object 51">
            <a:extLst>
              <a:ext uri="{FF2B5EF4-FFF2-40B4-BE49-F238E27FC236}">
                <a16:creationId xmlns:a16="http://schemas.microsoft.com/office/drawing/2014/main" xmlns="" id="{B5EE147C-A07C-6FB2-BF14-E5C9DA931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300663"/>
          <a:ext cx="3097212" cy="1093787"/>
        </p:xfrm>
        <a:graphic>
          <a:graphicData uri="http://schemas.openxmlformats.org/presentationml/2006/ole">
            <p:oleObj spid="_x0000_s14411" r:id="rId13" imgW="928800" imgH="321840" progId="Equation.DSMT4">
              <p:embed/>
            </p:oleObj>
          </a:graphicData>
        </a:graphic>
      </p:graphicFrame>
      <p:graphicFrame>
        <p:nvGraphicFramePr>
          <p:cNvPr id="603188" name="Object 52">
            <a:extLst>
              <a:ext uri="{FF2B5EF4-FFF2-40B4-BE49-F238E27FC236}">
                <a16:creationId xmlns:a16="http://schemas.microsoft.com/office/drawing/2014/main" xmlns="" id="{0CEFC0D9-7777-5931-421E-FD5EF48F1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500438"/>
          <a:ext cx="3382963" cy="1033462"/>
        </p:xfrm>
        <a:graphic>
          <a:graphicData uri="http://schemas.openxmlformats.org/presentationml/2006/ole">
            <p:oleObj spid="_x0000_s14412" r:id="rId14" imgW="1003320" imgH="303480" progId="Equation.DSMT4">
              <p:embed/>
            </p:oleObj>
          </a:graphicData>
        </a:graphic>
      </p:graphicFrame>
      <p:graphicFrame>
        <p:nvGraphicFramePr>
          <p:cNvPr id="603189" name="Object 53">
            <a:extLst>
              <a:ext uri="{FF2B5EF4-FFF2-40B4-BE49-F238E27FC236}">
                <a16:creationId xmlns:a16="http://schemas.microsoft.com/office/drawing/2014/main" xmlns="" id="{6F0E809A-FC44-9498-6ABF-335A1EE51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652963"/>
          <a:ext cx="3313113" cy="977900"/>
        </p:xfrm>
        <a:graphic>
          <a:graphicData uri="http://schemas.openxmlformats.org/presentationml/2006/ole">
            <p:oleObj spid="_x0000_s14413" r:id="rId15" imgW="1040760" imgH="303480" progId="Equation.DSMT4">
              <p:embed/>
            </p:oleObj>
          </a:graphicData>
        </a:graphic>
      </p:graphicFrame>
      <p:sp>
        <p:nvSpPr>
          <p:cNvPr id="603190" name="AutoShape 54" descr="羊皮纸">
            <a:extLst>
              <a:ext uri="{FF2B5EF4-FFF2-40B4-BE49-F238E27FC236}">
                <a16:creationId xmlns:a16="http://schemas.microsoft.com/office/drawing/2014/main" xmlns="" id="{578B5184-91B2-2443-0DBC-B30A5382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636838"/>
            <a:ext cx="1835150" cy="503237"/>
          </a:xfrm>
          <a:prstGeom prst="wedgeRoundRectCallout">
            <a:avLst>
              <a:gd name="adj1" fmla="val -81745"/>
              <a:gd name="adj2" fmla="val 171449"/>
              <a:gd name="adj3" fmla="val 16667"/>
            </a:avLst>
          </a:prstGeom>
          <a:blipFill dpi="0" rotWithShape="1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转移导纳 </a:t>
            </a:r>
          </a:p>
        </p:txBody>
      </p:sp>
      <p:sp>
        <p:nvSpPr>
          <p:cNvPr id="603191" name="AutoShape 55" descr="羊皮纸">
            <a:extLst>
              <a:ext uri="{FF2B5EF4-FFF2-40B4-BE49-F238E27FC236}">
                <a16:creationId xmlns:a16="http://schemas.microsoft.com/office/drawing/2014/main" xmlns="" id="{FAD8ED04-B1B9-7CF6-1F6A-300215412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805488"/>
            <a:ext cx="2592388" cy="503237"/>
          </a:xfrm>
          <a:prstGeom prst="wedgeRoundRectCallout">
            <a:avLst>
              <a:gd name="adj1" fmla="val -44000"/>
              <a:gd name="adj2" fmla="val -142745"/>
              <a:gd name="adj3" fmla="val 16667"/>
            </a:avLst>
          </a:prstGeom>
          <a:blipFill dpi="0" rotWithShape="1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转移电压比 </a:t>
            </a:r>
          </a:p>
        </p:txBody>
      </p:sp>
      <p:grpSp>
        <p:nvGrpSpPr>
          <p:cNvPr id="14359" name="Group 56">
            <a:extLst>
              <a:ext uri="{FF2B5EF4-FFF2-40B4-BE49-F238E27FC236}">
                <a16:creationId xmlns:a16="http://schemas.microsoft.com/office/drawing/2014/main" xmlns="" id="{44165E29-BCE9-0B2C-BCD2-DB11131898DE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4366" name="Picture 57" descr="78900">
              <a:extLst>
                <a:ext uri="{FF2B5EF4-FFF2-40B4-BE49-F238E27FC236}">
                  <a16:creationId xmlns:a16="http://schemas.microsoft.com/office/drawing/2014/main" xmlns="" id="{54AEE842-A8BB-79CA-1B20-FDA728EFF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7" name="Text Box 5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4CD2D8E5-F37E-2B8A-83FB-A57DB6280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4360" name="Group 59">
            <a:extLst>
              <a:ext uri="{FF2B5EF4-FFF2-40B4-BE49-F238E27FC236}">
                <a16:creationId xmlns:a16="http://schemas.microsoft.com/office/drawing/2014/main" xmlns="" id="{CA68191F-AF77-3874-B2F9-90FBD18AA408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4364" name="Picture 60" descr="78900">
              <a:extLst>
                <a:ext uri="{FF2B5EF4-FFF2-40B4-BE49-F238E27FC236}">
                  <a16:creationId xmlns:a16="http://schemas.microsoft.com/office/drawing/2014/main" xmlns="" id="{FE7C5195-364C-7F72-3F94-26A1225DA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5" name="Text Box 6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2B0401A9-1D30-78DF-8D4B-00DE74419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4361" name="Group 62">
            <a:extLst>
              <a:ext uri="{FF2B5EF4-FFF2-40B4-BE49-F238E27FC236}">
                <a16:creationId xmlns:a16="http://schemas.microsoft.com/office/drawing/2014/main" xmlns="" id="{61CCDA7C-388E-062B-5E7B-77D7787DB9C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4362" name="Picture 63" descr="78900">
              <a:extLst>
                <a:ext uri="{FF2B5EF4-FFF2-40B4-BE49-F238E27FC236}">
                  <a16:creationId xmlns:a16="http://schemas.microsoft.com/office/drawing/2014/main" xmlns="" id="{F7156B1A-C53E-749A-1099-D2CD0483F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3" name="Text Box 6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D277C00E-D51B-04B4-E70F-170AB8CFE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6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1000"/>
                                        <p:tgtEl>
                                          <p:spTgt spid="6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/>
      <p:bldP spid="603179" grpId="0" animBg="1"/>
      <p:bldP spid="603190" grpId="0" animBg="1"/>
      <p:bldP spid="6031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Text Box 2">
            <a:extLst>
              <a:ext uri="{FF2B5EF4-FFF2-40B4-BE49-F238E27FC236}">
                <a16:creationId xmlns:a16="http://schemas.microsoft.com/office/drawing/2014/main" xmlns="" id="{244DF01D-2A1C-7382-EF0F-B72C2CEAB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04813"/>
            <a:ext cx="72977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以网络函数中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j</a:t>
            </a:r>
            <a:r>
              <a:rPr kumimoji="1" lang="el-GR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的最高次方的次数定义网络函数的阶数。 </a:t>
            </a:r>
          </a:p>
        </p:txBody>
      </p:sp>
      <p:graphicFrame>
        <p:nvGraphicFramePr>
          <p:cNvPr id="604163" name="Object 3">
            <a:extLst>
              <a:ext uri="{FF2B5EF4-FFF2-40B4-BE49-F238E27FC236}">
                <a16:creationId xmlns:a16="http://schemas.microsoft.com/office/drawing/2014/main" xmlns="" id="{2983156D-BDCC-0819-93FF-0F03AE5CE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995613"/>
          <a:ext cx="3057525" cy="506412"/>
        </p:xfrm>
        <a:graphic>
          <a:graphicData uri="http://schemas.openxmlformats.org/presentationml/2006/ole">
            <p:oleObj spid="_x0000_s15379" name="公式" r:id="rId3" imgW="1171440" imgH="191160" progId="Equation.3">
              <p:embed/>
            </p:oleObj>
          </a:graphicData>
        </a:graphic>
      </p:graphicFrame>
      <p:sp>
        <p:nvSpPr>
          <p:cNvPr id="604164" name="Line 4">
            <a:extLst>
              <a:ext uri="{FF2B5EF4-FFF2-40B4-BE49-F238E27FC236}">
                <a16:creationId xmlns:a16="http://schemas.microsoft.com/office/drawing/2014/main" xmlns="" id="{FBA581C3-3250-8165-1FA3-5C2082959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211513"/>
            <a:ext cx="720725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xmlns="" id="{48BD4E3E-665F-8D53-EAD9-752572FF8E38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0"/>
            <a:ext cx="1847850" cy="850900"/>
            <a:chOff x="385" y="3022"/>
            <a:chExt cx="1164" cy="536"/>
          </a:xfrm>
        </p:grpSpPr>
        <p:pic>
          <p:nvPicPr>
            <p:cNvPr id="15377" name="Picture 6" descr="123">
              <a:extLst>
                <a:ext uri="{FF2B5EF4-FFF2-40B4-BE49-F238E27FC236}">
                  <a16:creationId xmlns:a16="http://schemas.microsoft.com/office/drawing/2014/main" xmlns="" id="{001DE442-B0EE-8024-1730-1FA4F0E0D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8" name="Text Box 7">
              <a:extLst>
                <a:ext uri="{FF2B5EF4-FFF2-40B4-BE49-F238E27FC236}">
                  <a16:creationId xmlns:a16="http://schemas.microsoft.com/office/drawing/2014/main" xmlns="" id="{F2B8B34F-8B99-69E3-40A0-E92A5E3DC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  </a:t>
              </a:r>
            </a:p>
          </p:txBody>
        </p:sp>
      </p:grpSp>
      <p:sp>
        <p:nvSpPr>
          <p:cNvPr id="604168" name="Text Box 8">
            <a:extLst>
              <a:ext uri="{FF2B5EF4-FFF2-40B4-BE49-F238E27FC236}">
                <a16:creationId xmlns:a16="http://schemas.microsoft.com/office/drawing/2014/main" xmlns="" id="{79DA2172-E446-079A-8854-2780D923E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412875"/>
            <a:ext cx="71993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由网络函数能求得网络在任意正弦输入时的端口正弦响应，即有</a:t>
            </a:r>
          </a:p>
        </p:txBody>
      </p:sp>
      <p:graphicFrame>
        <p:nvGraphicFramePr>
          <p:cNvPr id="604169" name="Object 9">
            <a:extLst>
              <a:ext uri="{FF2B5EF4-FFF2-40B4-BE49-F238E27FC236}">
                <a16:creationId xmlns:a16="http://schemas.microsoft.com/office/drawing/2014/main" xmlns="" id="{1810031D-EE36-5BF4-6755-2C562BB8E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708275"/>
          <a:ext cx="2390775" cy="1001713"/>
        </p:xfrm>
        <a:graphic>
          <a:graphicData uri="http://schemas.openxmlformats.org/presentationml/2006/ole">
            <p:oleObj spid="_x0000_s15380" name="公式" r:id="rId5" imgW="863280" imgH="359280" progId="Equation.3">
              <p:embed/>
            </p:oleObj>
          </a:graphicData>
        </a:graphic>
      </p:graphicFrame>
      <p:grpSp>
        <p:nvGrpSpPr>
          <p:cNvPr id="15368" name="Group 10">
            <a:extLst>
              <a:ext uri="{FF2B5EF4-FFF2-40B4-BE49-F238E27FC236}">
                <a16:creationId xmlns:a16="http://schemas.microsoft.com/office/drawing/2014/main" xmlns="" id="{C1504B09-99F8-5D53-04C2-0044B2F1FCB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5375" name="Picture 11" descr="78900">
              <a:extLst>
                <a:ext uri="{FF2B5EF4-FFF2-40B4-BE49-F238E27FC236}">
                  <a16:creationId xmlns:a16="http://schemas.microsoft.com/office/drawing/2014/main" xmlns="" id="{797C17E2-982C-CAB3-B655-0D5AF857A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6" name="Text Box 1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BECFF22E-205F-28ED-F7E0-BECD9B7AC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5369" name="Group 13">
            <a:extLst>
              <a:ext uri="{FF2B5EF4-FFF2-40B4-BE49-F238E27FC236}">
                <a16:creationId xmlns:a16="http://schemas.microsoft.com/office/drawing/2014/main" xmlns="" id="{769D2455-D141-A4C1-D175-88546B826686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5373" name="Picture 14" descr="78900">
              <a:extLst>
                <a:ext uri="{FF2B5EF4-FFF2-40B4-BE49-F238E27FC236}">
                  <a16:creationId xmlns:a16="http://schemas.microsoft.com/office/drawing/2014/main" xmlns="" id="{634A81BB-91E8-181F-186F-3CFB9C9AE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4" name="Text Box 1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421E1453-1015-EFC3-DB5D-23F940A63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5370" name="Group 16">
            <a:extLst>
              <a:ext uri="{FF2B5EF4-FFF2-40B4-BE49-F238E27FC236}">
                <a16:creationId xmlns:a16="http://schemas.microsoft.com/office/drawing/2014/main" xmlns="" id="{AA2B8D36-30AD-5CD8-17AF-14D737B29AB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5371" name="Picture 17" descr="78900">
              <a:extLst>
                <a:ext uri="{FF2B5EF4-FFF2-40B4-BE49-F238E27FC236}">
                  <a16:creationId xmlns:a16="http://schemas.microsoft.com/office/drawing/2014/main" xmlns="" id="{0946C989-0D7C-E99F-5E7F-501407D64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2" name="Text Box 1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23D1E8A2-D8D9-EF36-99F7-0A3870F5C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4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60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 build="p" autoUpdateAnimBg="0"/>
      <p:bldP spid="60416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>
            <a:extLst>
              <a:ext uri="{FF2B5EF4-FFF2-40B4-BE49-F238E27FC236}">
                <a16:creationId xmlns:a16="http://schemas.microsoft.com/office/drawing/2014/main" xmlns="" id="{71D34DA2-9EF2-11CA-1C06-A19026A61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33375"/>
            <a:ext cx="7056437" cy="762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11.6 </a:t>
            </a:r>
            <a:r>
              <a:rPr kumimoji="1" lang="en-US" altLang="zh-CN" sz="44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RLC</a:t>
            </a:r>
            <a:r>
              <a:rPr kumimoji="1" lang="zh-CN" altLang="en-US" sz="4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串联电路的谐振</a:t>
            </a:r>
          </a:p>
        </p:txBody>
      </p:sp>
      <p:sp>
        <p:nvSpPr>
          <p:cNvPr id="622595" name="Text Box 3">
            <a:extLst>
              <a:ext uri="{FF2B5EF4-FFF2-40B4-BE49-F238E27FC236}">
                <a16:creationId xmlns:a16="http://schemas.microsoft.com/office/drawing/2014/main" xmlns="" id="{CDFFF33A-CE97-FF20-85B8-F731281AF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52513"/>
            <a:ext cx="82423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谐振是正弦电路在特定条件下产生的一种特殊物理现象。谐振现象在无线电和电工技术中得到广泛应用，研究电路中的谐振现象有重要实际意义。</a:t>
            </a:r>
          </a:p>
        </p:txBody>
      </p:sp>
      <p:sp>
        <p:nvSpPr>
          <p:cNvPr id="622596" name="Text Box 4">
            <a:extLst>
              <a:ext uri="{FF2B5EF4-FFF2-40B4-BE49-F238E27FC236}">
                <a16:creationId xmlns:a16="http://schemas.microsoft.com/office/drawing/2014/main" xmlns="" id="{89DFCCED-8080-5DB6-2AAF-098C28002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含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R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、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L</a:t>
            </a:r>
            <a:r>
              <a:rPr kumimoji="1" lang="zh-CN" altLang="en-US" sz="2800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、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C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的一端口电路，在特定条件下出现端口电压、电流同相位的现象时，称电路发生了谐振。</a:t>
            </a:r>
          </a:p>
        </p:txBody>
      </p:sp>
      <p:sp>
        <p:nvSpPr>
          <p:cNvPr id="622597" name="Text Box 5">
            <a:extLst>
              <a:ext uri="{FF2B5EF4-FFF2-40B4-BE49-F238E27FC236}">
                <a16:creationId xmlns:a16="http://schemas.microsoft.com/office/drawing/2014/main" xmlns="" id="{FB75CC4C-532E-2DCB-92D0-8DDA24A24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36838"/>
            <a:ext cx="3529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 </a:t>
            </a:r>
            <a:r>
              <a:rPr kumimoji="1" lang="zh-CN" altLang="en-US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谐振的定义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AEDF61E8-73C8-5D53-1B2A-4F5B83917F22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292600"/>
            <a:ext cx="2173288" cy="1970088"/>
            <a:chOff x="167" y="1796"/>
            <a:chExt cx="1273" cy="1216"/>
          </a:xfrm>
        </p:grpSpPr>
        <p:sp>
          <p:nvSpPr>
            <p:cNvPr id="20500" name="Rectangle 7">
              <a:extLst>
                <a:ext uri="{FF2B5EF4-FFF2-40B4-BE49-F238E27FC236}">
                  <a16:creationId xmlns:a16="http://schemas.microsoft.com/office/drawing/2014/main" xmlns="" id="{355FDE07-6532-C0C0-AA73-1B7C3D9E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2028"/>
              <a:ext cx="656" cy="984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501" name="Line 8">
              <a:extLst>
                <a:ext uri="{FF2B5EF4-FFF2-40B4-BE49-F238E27FC236}">
                  <a16:creationId xmlns:a16="http://schemas.microsoft.com/office/drawing/2014/main" xmlns="" id="{B5F088D3-6645-6CB9-B8EC-BC0AEA4BF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2136"/>
              <a:ext cx="50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Line 9">
              <a:extLst>
                <a:ext uri="{FF2B5EF4-FFF2-40B4-BE49-F238E27FC236}">
                  <a16:creationId xmlns:a16="http://schemas.microsoft.com/office/drawing/2014/main" xmlns="" id="{91F62D76-FE3B-0EF4-F09B-B5CD4FC58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2904"/>
              <a:ext cx="50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3" name="Text Box 10">
              <a:extLst>
                <a:ext uri="{FF2B5EF4-FFF2-40B4-BE49-F238E27FC236}">
                  <a16:creationId xmlns:a16="http://schemas.microsoft.com/office/drawing/2014/main" xmlns="" id="{6600D60C-299A-9D1A-2705-A22B078B6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" y="2247"/>
              <a:ext cx="594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R,L,C</a:t>
              </a:r>
            </a:p>
            <a:p>
              <a:pPr algn="ctr" eaLnBrk="1" hangingPunct="1"/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电路</a:t>
              </a:r>
              <a:endParaRPr kumimoji="1" lang="zh-CN" altLang="en-US" sz="2800" b="1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20504" name="Line 11">
              <a:extLst>
                <a:ext uri="{FF2B5EF4-FFF2-40B4-BE49-F238E27FC236}">
                  <a16:creationId xmlns:a16="http://schemas.microsoft.com/office/drawing/2014/main" xmlns="" id="{526EA5A6-F517-A4B9-D94F-38947E95C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" y="2796"/>
              <a:ext cx="1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12">
              <a:extLst>
                <a:ext uri="{FF2B5EF4-FFF2-40B4-BE49-F238E27FC236}">
                  <a16:creationId xmlns:a16="http://schemas.microsoft.com/office/drawing/2014/main" xmlns="" id="{F3D7167D-0EBF-A2D5-007C-4A2F955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" y="2352"/>
              <a:ext cx="1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13">
              <a:extLst>
                <a:ext uri="{FF2B5EF4-FFF2-40B4-BE49-F238E27FC236}">
                  <a16:creationId xmlns:a16="http://schemas.microsoft.com/office/drawing/2014/main" xmlns="" id="{61306AB5-183E-3E96-BC4F-65F7646959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9" y="2352"/>
              <a:ext cx="1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3" name="Object 14">
              <a:extLst>
                <a:ext uri="{FF2B5EF4-FFF2-40B4-BE49-F238E27FC236}">
                  <a16:creationId xmlns:a16="http://schemas.microsoft.com/office/drawing/2014/main" xmlns="" id="{E64D36FE-F0C5-9C43-3120-BC93BD7E20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" y="2453"/>
            <a:ext cx="223" cy="287"/>
          </p:xfrm>
          <a:graphic>
            <a:graphicData uri="http://schemas.openxmlformats.org/presentationml/2006/ole">
              <p:oleObj spid="_x0000_s20509" name="公式" r:id="rId3" imgW="126000" imgH="163440" progId="Equation.3">
                <p:embed/>
              </p:oleObj>
            </a:graphicData>
          </a:graphic>
        </p:graphicFrame>
        <p:grpSp>
          <p:nvGrpSpPr>
            <p:cNvPr id="20507" name="Group 15">
              <a:extLst>
                <a:ext uri="{FF2B5EF4-FFF2-40B4-BE49-F238E27FC236}">
                  <a16:creationId xmlns:a16="http://schemas.microsoft.com/office/drawing/2014/main" xmlns="" id="{8F359BB7-88E8-A44A-A219-4DF32A025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" y="1796"/>
              <a:ext cx="300" cy="285"/>
              <a:chOff x="2413" y="2324"/>
              <a:chExt cx="300" cy="285"/>
            </a:xfrm>
          </p:grpSpPr>
          <p:sp>
            <p:nvSpPr>
              <p:cNvPr id="20508" name="Line 16">
                <a:extLst>
                  <a:ext uri="{FF2B5EF4-FFF2-40B4-BE49-F238E27FC236}">
                    <a16:creationId xmlns:a16="http://schemas.microsoft.com/office/drawing/2014/main" xmlns="" id="{86699D71-D912-339F-27CA-14634F75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3" y="2589"/>
                <a:ext cx="3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484" name="Object 17">
                <a:extLst>
                  <a:ext uri="{FF2B5EF4-FFF2-40B4-BE49-F238E27FC236}">
                    <a16:creationId xmlns:a16="http://schemas.microsoft.com/office/drawing/2014/main" xmlns="" id="{0DFAE6D8-4A5A-1274-7448-106012C419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13" y="2324"/>
              <a:ext cx="166" cy="285"/>
            </p:xfrm>
            <a:graphic>
              <a:graphicData uri="http://schemas.openxmlformats.org/presentationml/2006/ole">
                <p:oleObj spid="_x0000_s20510" name="公式" r:id="rId4" imgW="88560" imgH="154080" progId="Equation.3">
                  <p:embed/>
                </p:oleObj>
              </a:graphicData>
            </a:graphic>
          </p:graphicFrame>
        </p:grpSp>
      </p:grpSp>
      <p:graphicFrame>
        <p:nvGraphicFramePr>
          <p:cNvPr id="622610" name="Object 18">
            <a:extLst>
              <a:ext uri="{FF2B5EF4-FFF2-40B4-BE49-F238E27FC236}">
                <a16:creationId xmlns:a16="http://schemas.microsoft.com/office/drawing/2014/main" xmlns="" id="{AC73DCE3-5458-27AF-C859-441CB4214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4627563"/>
          <a:ext cx="2557463" cy="1460500"/>
        </p:xfrm>
        <a:graphic>
          <a:graphicData uri="http://schemas.openxmlformats.org/presentationml/2006/ole">
            <p:oleObj spid="_x0000_s20511" name="公式" r:id="rId5" imgW="583200" imgH="331200" progId="Equation.3">
              <p:embed/>
            </p:oleObj>
          </a:graphicData>
        </a:graphic>
      </p:graphicFrame>
      <p:sp>
        <p:nvSpPr>
          <p:cNvPr id="622611" name="AutoShape 19" descr="羊皮纸">
            <a:extLst>
              <a:ext uri="{FF2B5EF4-FFF2-40B4-BE49-F238E27FC236}">
                <a16:creationId xmlns:a16="http://schemas.microsoft.com/office/drawing/2014/main" xmlns="" id="{20C95D75-1874-D19E-9B30-9A08D540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699000"/>
            <a:ext cx="1150938" cy="1152525"/>
          </a:xfrm>
          <a:prstGeom prst="wedgeRoundRectCallout">
            <a:avLst>
              <a:gd name="adj1" fmla="val -131241"/>
              <a:gd name="adj2" fmla="val 5787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ea typeface="楷体_GB2312" panose="02010609030101010101" pitchFamily="49" charset="-122"/>
              </a:rPr>
              <a:t>发生谐振</a:t>
            </a:r>
          </a:p>
        </p:txBody>
      </p:sp>
      <p:grpSp>
        <p:nvGrpSpPr>
          <p:cNvPr id="20491" name="Group 20">
            <a:extLst>
              <a:ext uri="{FF2B5EF4-FFF2-40B4-BE49-F238E27FC236}">
                <a16:creationId xmlns:a16="http://schemas.microsoft.com/office/drawing/2014/main" xmlns="" id="{B2AA714F-640E-CF5D-F253-66981162D39F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0498" name="Picture 21" descr="78900">
              <a:extLst>
                <a:ext uri="{FF2B5EF4-FFF2-40B4-BE49-F238E27FC236}">
                  <a16:creationId xmlns:a16="http://schemas.microsoft.com/office/drawing/2014/main" xmlns="" id="{41153AB4-4603-7E5B-80D0-DEAAE8EFE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 Box 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012B81C7-51B9-4853-5EF1-26E933BF0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0492" name="Group 23">
            <a:extLst>
              <a:ext uri="{FF2B5EF4-FFF2-40B4-BE49-F238E27FC236}">
                <a16:creationId xmlns:a16="http://schemas.microsoft.com/office/drawing/2014/main" xmlns="" id="{4760302F-A73D-6590-2A07-DB6C2D9D9A25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0496" name="Picture 24" descr="78900">
              <a:extLst>
                <a:ext uri="{FF2B5EF4-FFF2-40B4-BE49-F238E27FC236}">
                  <a16:creationId xmlns:a16="http://schemas.microsoft.com/office/drawing/2014/main" xmlns="" id="{B4CB946E-9C1C-5DC7-DBB0-31275D5EC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7" name="Text Box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731E4DE3-64A8-CB46-41AA-2F39DFB51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0493" name="Group 26">
            <a:extLst>
              <a:ext uri="{FF2B5EF4-FFF2-40B4-BE49-F238E27FC236}">
                <a16:creationId xmlns:a16="http://schemas.microsoft.com/office/drawing/2014/main" xmlns="" id="{4875E08B-CCFA-DC7B-18C1-C0A73CA6DA9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0494" name="Picture 27" descr="78900">
              <a:extLst>
                <a:ext uri="{FF2B5EF4-FFF2-40B4-BE49-F238E27FC236}">
                  <a16:creationId xmlns:a16="http://schemas.microsoft.com/office/drawing/2014/main" xmlns="" id="{2558DF85-18A7-1C21-DBF0-0001044FD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5" name="Text Box 2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76BEDBFF-9928-A543-211C-6D0F6A041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6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6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autoUpdateAnimBg="0"/>
      <p:bldP spid="622596" grpId="0" autoUpdateAnimBg="0"/>
      <p:bldP spid="622597" grpId="0"/>
      <p:bldP spid="6226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3618" name="Object 2">
            <a:extLst>
              <a:ext uri="{FF2B5EF4-FFF2-40B4-BE49-F238E27FC236}">
                <a16:creationId xmlns:a16="http://schemas.microsoft.com/office/drawing/2014/main" xmlns="" id="{4F034188-6EF1-558E-9CA0-06D45CBE6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573463"/>
          <a:ext cx="2089150" cy="1111250"/>
        </p:xfrm>
        <a:graphic>
          <a:graphicData uri="http://schemas.openxmlformats.org/presentationml/2006/ole">
            <p:oleObj spid="_x0000_s21549" name="公式" r:id="rId3" imgW="787400" imgH="419100" progId="Equation.3">
              <p:embed/>
            </p:oleObj>
          </a:graphicData>
        </a:graphic>
      </p:graphicFrame>
      <p:graphicFrame>
        <p:nvGraphicFramePr>
          <p:cNvPr id="623619" name="Object 3">
            <a:extLst>
              <a:ext uri="{FF2B5EF4-FFF2-40B4-BE49-F238E27FC236}">
                <a16:creationId xmlns:a16="http://schemas.microsoft.com/office/drawing/2014/main" xmlns="" id="{F4EBC13A-8908-F4E0-1E18-87EDC8190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125538"/>
          <a:ext cx="5699125" cy="1357312"/>
        </p:xfrm>
        <a:graphic>
          <a:graphicData uri="http://schemas.openxmlformats.org/presentationml/2006/ole">
            <p:oleObj spid="_x0000_s21550" name="公式" r:id="rId4" imgW="1992600" imgH="471240" progId="Equation.3">
              <p:embed/>
            </p:oleObj>
          </a:graphicData>
        </a:graphic>
      </p:graphicFrame>
      <p:sp>
        <p:nvSpPr>
          <p:cNvPr id="623620" name="Text Box 4">
            <a:extLst>
              <a:ext uri="{FF2B5EF4-FFF2-40B4-BE49-F238E27FC236}">
                <a16:creationId xmlns:a16="http://schemas.microsoft.com/office/drawing/2014/main" xmlns="" id="{2493C2D1-8F50-257F-3FB0-F66E1927F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367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kumimoji="1" lang="zh-CN" altLang="en-US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串联谐振的条件</a:t>
            </a:r>
          </a:p>
        </p:txBody>
      </p:sp>
      <p:sp>
        <p:nvSpPr>
          <p:cNvPr id="623621" name="Rectangle 5">
            <a:extLst>
              <a:ext uri="{FF2B5EF4-FFF2-40B4-BE49-F238E27FC236}">
                <a16:creationId xmlns:a16="http://schemas.microsoft.com/office/drawing/2014/main" xmlns="" id="{FCCC67EA-AB5A-B151-77B8-FF9543FE6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谐振角频率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3622" name="Rectangle 6">
            <a:extLst>
              <a:ext uri="{FF2B5EF4-FFF2-40B4-BE49-F238E27FC236}">
                <a16:creationId xmlns:a16="http://schemas.microsoft.com/office/drawing/2014/main" xmlns="" id="{5D0C221D-971D-7912-50C0-B85AAAB6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3006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谐振频率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23623" name="Object 7">
            <a:extLst>
              <a:ext uri="{FF2B5EF4-FFF2-40B4-BE49-F238E27FC236}">
                <a16:creationId xmlns:a16="http://schemas.microsoft.com/office/drawing/2014/main" xmlns="" id="{471552B0-7B5C-78E0-47C3-48B8F52CF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084763"/>
          <a:ext cx="2287588" cy="1001712"/>
        </p:xfrm>
        <a:graphic>
          <a:graphicData uri="http://schemas.openxmlformats.org/presentationml/2006/ole">
            <p:oleObj spid="_x0000_s21551" name="公式" r:id="rId5" imgW="952087" imgH="418918" progId="Equation.3">
              <p:embed/>
            </p:oleObj>
          </a:graphicData>
        </a:graphic>
      </p:graphicFrame>
      <p:graphicFrame>
        <p:nvGraphicFramePr>
          <p:cNvPr id="623624" name="Object 8">
            <a:extLst>
              <a:ext uri="{FF2B5EF4-FFF2-40B4-BE49-F238E27FC236}">
                <a16:creationId xmlns:a16="http://schemas.microsoft.com/office/drawing/2014/main" xmlns="" id="{5ADFB10C-4F9A-86CD-4E92-82F79BF4F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638" y="2565400"/>
          <a:ext cx="7777162" cy="882650"/>
        </p:xfrm>
        <a:graphic>
          <a:graphicData uri="http://schemas.openxmlformats.org/presentationml/2006/ole">
            <p:oleObj spid="_x0000_s21552" name="公式" r:id="rId6" imgW="2729880" imgH="303480" progId="Equation.3">
              <p:embed/>
            </p:oleObj>
          </a:graphicData>
        </a:graphic>
      </p:graphicFrame>
      <p:sp>
        <p:nvSpPr>
          <p:cNvPr id="623625" name="Rectangle 9">
            <a:extLst>
              <a:ext uri="{FF2B5EF4-FFF2-40B4-BE49-F238E27FC236}">
                <a16:creationId xmlns:a16="http://schemas.microsoft.com/office/drawing/2014/main" xmlns="" id="{D1CC927C-98F5-3B85-5065-F17485F1A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92375"/>
            <a:ext cx="2160588" cy="1008063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3626" name="AutoShape 10" descr="羊皮纸">
            <a:extLst>
              <a:ext uri="{FF2B5EF4-FFF2-40B4-BE49-F238E27FC236}">
                <a16:creationId xmlns:a16="http://schemas.microsoft.com/office/drawing/2014/main" xmlns="" id="{4F7C9ECB-C392-5854-D66C-37B7D8CA0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284538"/>
            <a:ext cx="1800225" cy="504825"/>
          </a:xfrm>
          <a:prstGeom prst="wedgeRoundRectCallout">
            <a:avLst>
              <a:gd name="adj1" fmla="val -120546"/>
              <a:gd name="adj2" fmla="val -73898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ea typeface="楷体_GB2312" panose="02010609030101010101" pitchFamily="49" charset="-122"/>
              </a:rPr>
              <a:t>谐振条件</a:t>
            </a:r>
          </a:p>
        </p:txBody>
      </p:sp>
      <p:sp>
        <p:nvSpPr>
          <p:cNvPr id="623627" name="AutoShape 11" descr="羊皮纸">
            <a:extLst>
              <a:ext uri="{FF2B5EF4-FFF2-40B4-BE49-F238E27FC236}">
                <a16:creationId xmlns:a16="http://schemas.microsoft.com/office/drawing/2014/main" xmlns="" id="{3A1BC628-117E-CAC6-CE85-C00906E7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52963"/>
            <a:ext cx="3384550" cy="576262"/>
          </a:xfrm>
          <a:prstGeom prst="wedgeRoundRectCallout">
            <a:avLst>
              <a:gd name="adj1" fmla="val -115903"/>
              <a:gd name="adj2" fmla="val -81681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ea typeface="楷体_GB2312" panose="02010609030101010101" pitchFamily="49" charset="-122"/>
              </a:rPr>
              <a:t>仅与电路参数有关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BF16ED9A-B882-CE85-E7E8-2B2623470671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2225"/>
            <a:ext cx="2257425" cy="2470150"/>
            <a:chOff x="2835" y="1071"/>
            <a:chExt cx="1422" cy="1556"/>
          </a:xfrm>
        </p:grpSpPr>
        <p:grpSp>
          <p:nvGrpSpPr>
            <p:cNvPr id="21529" name="Group 13">
              <a:extLst>
                <a:ext uri="{FF2B5EF4-FFF2-40B4-BE49-F238E27FC236}">
                  <a16:creationId xmlns:a16="http://schemas.microsoft.com/office/drawing/2014/main" xmlns="" id="{4EF96A5F-D765-5630-7F31-04DCB106A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9" y="2333"/>
              <a:ext cx="258" cy="91"/>
              <a:chOff x="1351" y="3976"/>
              <a:chExt cx="174" cy="93"/>
            </a:xfrm>
          </p:grpSpPr>
          <p:sp>
            <p:nvSpPr>
              <p:cNvPr id="21547" name="Line 14">
                <a:extLst>
                  <a:ext uri="{FF2B5EF4-FFF2-40B4-BE49-F238E27FC236}">
                    <a16:creationId xmlns:a16="http://schemas.microsoft.com/office/drawing/2014/main" xmlns="" id="{8EF5B13F-76E2-BA2C-DE47-364F459F6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8" name="Line 15">
                <a:extLst>
                  <a:ext uri="{FF2B5EF4-FFF2-40B4-BE49-F238E27FC236}">
                    <a16:creationId xmlns:a16="http://schemas.microsoft.com/office/drawing/2014/main" xmlns="" id="{8B3E4649-9F96-92C2-BBCA-340CC97E0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30" name="Line 16">
              <a:extLst>
                <a:ext uri="{FF2B5EF4-FFF2-40B4-BE49-F238E27FC236}">
                  <a16:creationId xmlns:a16="http://schemas.microsoft.com/office/drawing/2014/main" xmlns="" id="{1FBE8E6E-83EF-979F-F94B-7C7A01353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0" y="2135"/>
              <a:ext cx="1" cy="2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17">
              <a:extLst>
                <a:ext uri="{FF2B5EF4-FFF2-40B4-BE49-F238E27FC236}">
                  <a16:creationId xmlns:a16="http://schemas.microsoft.com/office/drawing/2014/main" xmlns="" id="{D7303CCC-F2D2-8BFB-3238-00EF0BD57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2423"/>
              <a:ext cx="0" cy="1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18">
              <a:extLst>
                <a:ext uri="{FF2B5EF4-FFF2-40B4-BE49-F238E27FC236}">
                  <a16:creationId xmlns:a16="http://schemas.microsoft.com/office/drawing/2014/main" xmlns="" id="{2A7F7E45-2D4A-4B2B-60F2-C5B577FA4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525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19">
              <a:extLst>
                <a:ext uri="{FF2B5EF4-FFF2-40B4-BE49-F238E27FC236}">
                  <a16:creationId xmlns:a16="http://schemas.microsoft.com/office/drawing/2014/main" xmlns="" id="{8D14A817-75A3-1D64-0C91-02FECD5A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1" y="1525"/>
              <a:ext cx="0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0" name="Object 20">
              <a:extLst>
                <a:ext uri="{FF2B5EF4-FFF2-40B4-BE49-F238E27FC236}">
                  <a16:creationId xmlns:a16="http://schemas.microsoft.com/office/drawing/2014/main" xmlns="" id="{9CE691C0-F5ED-598D-D95C-9F42B09FFF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071"/>
            <a:ext cx="159" cy="435"/>
          </p:xfrm>
          <a:graphic>
            <a:graphicData uri="http://schemas.openxmlformats.org/presentationml/2006/ole">
              <p:oleObj spid="_x0000_s21553" name="公式" r:id="rId8" imgW="88560" imgH="247320" progId="Equation.3">
                <p:embed/>
              </p:oleObj>
            </a:graphicData>
          </a:graphic>
        </p:graphicFrame>
        <p:sp>
          <p:nvSpPr>
            <p:cNvPr id="21534" name="Text Box 21">
              <a:extLst>
                <a:ext uri="{FF2B5EF4-FFF2-40B4-BE49-F238E27FC236}">
                  <a16:creationId xmlns:a16="http://schemas.microsoft.com/office/drawing/2014/main" xmlns="" id="{77A54ABE-83E6-6FC7-ED6A-4B714BFEF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57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1535" name="Text Box 22">
              <a:extLst>
                <a:ext uri="{FF2B5EF4-FFF2-40B4-BE49-F238E27FC236}">
                  <a16:creationId xmlns:a16="http://schemas.microsoft.com/office/drawing/2014/main" xmlns="" id="{D6C1081D-BFE8-5117-A427-39BBAB04B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1661"/>
              <a:ext cx="5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1536" name="Line 23">
              <a:extLst>
                <a:ext uri="{FF2B5EF4-FFF2-40B4-BE49-F238E27FC236}">
                  <a16:creationId xmlns:a16="http://schemas.microsoft.com/office/drawing/2014/main" xmlns="" id="{5B799180-B7DE-1802-60AF-17A6CE076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616"/>
              <a:ext cx="28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Text Box 24">
              <a:extLst>
                <a:ext uri="{FF2B5EF4-FFF2-40B4-BE49-F238E27FC236}">
                  <a16:creationId xmlns:a16="http://schemas.microsoft.com/office/drawing/2014/main" xmlns="" id="{11FB8C32-BCD4-6EE7-DE88-328E8F858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5" y="1494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1538" name="Text Box 25">
              <a:extLst>
                <a:ext uri="{FF2B5EF4-FFF2-40B4-BE49-F238E27FC236}">
                  <a16:creationId xmlns:a16="http://schemas.microsoft.com/office/drawing/2014/main" xmlns="" id="{ECA267F9-CE51-4D8A-82E8-04BAAD8DC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1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21539" name="Oval 26">
              <a:extLst>
                <a:ext uri="{FF2B5EF4-FFF2-40B4-BE49-F238E27FC236}">
                  <a16:creationId xmlns:a16="http://schemas.microsoft.com/office/drawing/2014/main" xmlns="" id="{A58F4789-424F-7CE3-21F7-0206E7F47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2579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21540" name="Oval 27">
              <a:extLst>
                <a:ext uri="{FF2B5EF4-FFF2-40B4-BE49-F238E27FC236}">
                  <a16:creationId xmlns:a16="http://schemas.microsoft.com/office/drawing/2014/main" xmlns="" id="{BAF33E8C-F4DD-DB61-D0CC-9AABF026D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1522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21511" name="Object 28">
              <a:extLst>
                <a:ext uri="{FF2B5EF4-FFF2-40B4-BE49-F238E27FC236}">
                  <a16:creationId xmlns:a16="http://schemas.microsoft.com/office/drawing/2014/main" xmlns="" id="{DE798A79-F9E9-46F2-C499-B12D7BA595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1979"/>
            <a:ext cx="508" cy="621"/>
          </p:xfrm>
          <a:graphic>
            <a:graphicData uri="http://schemas.openxmlformats.org/presentationml/2006/ole">
              <p:oleObj spid="_x0000_s21554" name="公式" r:id="rId9" imgW="284760" imgH="349920" progId="Equation.3">
                <p:embed/>
              </p:oleObj>
            </a:graphicData>
          </a:graphic>
        </p:graphicFrame>
        <p:graphicFrame>
          <p:nvGraphicFramePr>
            <p:cNvPr id="21512" name="Object 29">
              <a:extLst>
                <a:ext uri="{FF2B5EF4-FFF2-40B4-BE49-F238E27FC236}">
                  <a16:creationId xmlns:a16="http://schemas.microsoft.com/office/drawing/2014/main" xmlns="" id="{B486886F-E704-A949-38ED-0E81E92F3F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706"/>
            <a:ext cx="248" cy="499"/>
          </p:xfrm>
          <a:graphic>
            <a:graphicData uri="http://schemas.openxmlformats.org/presentationml/2006/ole">
              <p:oleObj spid="_x0000_s21555" name="公式" r:id="rId10" imgW="126000" imgH="256680" progId="Equation.3">
                <p:embed/>
              </p:oleObj>
            </a:graphicData>
          </a:graphic>
        </p:graphicFrame>
        <p:grpSp>
          <p:nvGrpSpPr>
            <p:cNvPr id="21541" name="Group 30">
              <a:extLst>
                <a:ext uri="{FF2B5EF4-FFF2-40B4-BE49-F238E27FC236}">
                  <a16:creationId xmlns:a16="http://schemas.microsoft.com/office/drawing/2014/main" xmlns="" id="{65FFA954-79BA-B730-B110-5622665AD53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687" y="1616"/>
              <a:ext cx="499" cy="590"/>
              <a:chOff x="476" y="663"/>
              <a:chExt cx="771" cy="862"/>
            </a:xfrm>
          </p:grpSpPr>
          <p:sp>
            <p:nvSpPr>
              <p:cNvPr id="21544" name="AutoShape 31">
                <a:extLst>
                  <a:ext uri="{FF2B5EF4-FFF2-40B4-BE49-F238E27FC236}">
                    <a16:creationId xmlns:a16="http://schemas.microsoft.com/office/drawing/2014/main" xmlns="" id="{51A83B79-FDB7-0780-11E5-2B34D5777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AutoShape 32">
                <a:extLst>
                  <a:ext uri="{FF2B5EF4-FFF2-40B4-BE49-F238E27FC236}">
                    <a16:creationId xmlns:a16="http://schemas.microsoft.com/office/drawing/2014/main" xmlns="" id="{06B11D2D-7ACA-11E9-E020-31BBCD781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6" name="AutoShape 33">
                <a:extLst>
                  <a:ext uri="{FF2B5EF4-FFF2-40B4-BE49-F238E27FC236}">
                    <a16:creationId xmlns:a16="http://schemas.microsoft.com/office/drawing/2014/main" xmlns="" id="{E3187B3C-46F9-789C-FEA9-D41445B9A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42" name="Rectangle 34">
              <a:extLst>
                <a:ext uri="{FF2B5EF4-FFF2-40B4-BE49-F238E27FC236}">
                  <a16:creationId xmlns:a16="http://schemas.microsoft.com/office/drawing/2014/main" xmlns="" id="{C7C9946B-3174-E439-5B8C-4B3C8F7F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48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543" name="Line 35">
              <a:extLst>
                <a:ext uri="{FF2B5EF4-FFF2-40B4-BE49-F238E27FC236}">
                  <a16:creationId xmlns:a16="http://schemas.microsoft.com/office/drawing/2014/main" xmlns="" id="{E64BDE6C-0C5B-0FAF-DC17-979CCEA05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614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0" name="Group 36">
            <a:extLst>
              <a:ext uri="{FF2B5EF4-FFF2-40B4-BE49-F238E27FC236}">
                <a16:creationId xmlns:a16="http://schemas.microsoft.com/office/drawing/2014/main" xmlns="" id="{E67C0AE7-DD93-6750-A807-6E9C072493C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1527" name="Picture 37" descr="78900">
              <a:extLst>
                <a:ext uri="{FF2B5EF4-FFF2-40B4-BE49-F238E27FC236}">
                  <a16:creationId xmlns:a16="http://schemas.microsoft.com/office/drawing/2014/main" xmlns="" id="{CBC56479-BEC9-CEB0-B159-162FCB1A6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8" name="Text Box 3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A83218D0-34FC-5F56-FEEF-B7CC61BE3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1521" name="Group 39">
            <a:extLst>
              <a:ext uri="{FF2B5EF4-FFF2-40B4-BE49-F238E27FC236}">
                <a16:creationId xmlns:a16="http://schemas.microsoft.com/office/drawing/2014/main" xmlns="" id="{406E2C7F-B7AA-450F-1C40-8DCF5D13CB9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1525" name="Picture 40" descr="78900">
              <a:extLst>
                <a:ext uri="{FF2B5EF4-FFF2-40B4-BE49-F238E27FC236}">
                  <a16:creationId xmlns:a16="http://schemas.microsoft.com/office/drawing/2014/main" xmlns="" id="{3903D239-A013-A412-7131-81AF41B0C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6" name="Text Box 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28B0DE34-3D7A-58B3-03C6-34571E998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1522" name="Group 42">
            <a:extLst>
              <a:ext uri="{FF2B5EF4-FFF2-40B4-BE49-F238E27FC236}">
                <a16:creationId xmlns:a16="http://schemas.microsoft.com/office/drawing/2014/main" xmlns="" id="{2A5CDA18-A94B-5B6F-7F4E-60BE0D41F6B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1523" name="Picture 43" descr="78900">
              <a:extLst>
                <a:ext uri="{FF2B5EF4-FFF2-40B4-BE49-F238E27FC236}">
                  <a16:creationId xmlns:a16="http://schemas.microsoft.com/office/drawing/2014/main" xmlns="" id="{08D14F75-1872-F7FD-4AA0-D0B65779F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Text Box 4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44CE065A-CC69-D19F-6409-2CF800230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6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20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6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2000"/>
                                        <p:tgtEl>
                                          <p:spTgt spid="6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0" grpId="0"/>
      <p:bldP spid="623621" grpId="0" autoUpdateAnimBg="0"/>
      <p:bldP spid="623622" grpId="0" autoUpdateAnimBg="0"/>
      <p:bldP spid="623625" grpId="0" animBg="1"/>
      <p:bldP spid="623626" grpId="0" animBg="1"/>
      <p:bldP spid="6236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>
            <a:extLst>
              <a:ext uri="{FF2B5EF4-FFF2-40B4-BE49-F238E27FC236}">
                <a16:creationId xmlns:a16="http://schemas.microsoft.com/office/drawing/2014/main" xmlns="" id="{8447EEDC-0E24-91BF-CFF8-4200AD39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串联电路实现谐振的方式：</a:t>
            </a:r>
          </a:p>
        </p:txBody>
      </p:sp>
      <p:sp>
        <p:nvSpPr>
          <p:cNvPr id="624643" name="Text Box 3">
            <a:extLst>
              <a:ext uri="{FF2B5EF4-FFF2-40B4-BE49-F238E27FC236}">
                <a16:creationId xmlns:a16="http://schemas.microsoft.com/office/drawing/2014/main" xmlns="" id="{9FA0FCCD-D8D1-4EAF-B067-AD590D36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429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C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不变，改变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44" name="Rectangle 4">
            <a:extLst>
              <a:ext uri="{FF2B5EF4-FFF2-40B4-BE49-F238E27FC236}">
                <a16:creationId xmlns:a16="http://schemas.microsoft.com/office/drawing/2014/main" xmlns="" id="{70C50A09-D390-FBAA-CA8B-9B09A5CE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13100"/>
            <a:ext cx="777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FF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(2)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电源频率不变，改变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L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 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常改变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C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kumimoji="1" lang="zh-CN" altLang="en-US" sz="2800" b="1">
                <a:solidFill>
                  <a:srgbClr val="FFFF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</a:p>
        </p:txBody>
      </p:sp>
      <p:sp>
        <p:nvSpPr>
          <p:cNvPr id="624645" name="Text Box 5">
            <a:extLst>
              <a:ext uri="{FF2B5EF4-FFF2-40B4-BE49-F238E27FC236}">
                <a16:creationId xmlns:a16="http://schemas.microsoft.com/office/drawing/2014/main" xmlns="" id="{9E84003D-A1F9-4C92-8621-CF854EBFA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82089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   </a:t>
            </a:r>
            <a:r>
              <a:rPr kumimoji="1" lang="zh-CN" altLang="en-US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="1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由电路参数决定，一个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 L C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串联电路只有一个对应的</a:t>
            </a:r>
            <a:r>
              <a:rPr kumimoji="1" lang="zh-CN" altLang="en-US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当外加电源频率等于谐振频率时，电路发生谐振。</a:t>
            </a:r>
          </a:p>
        </p:txBody>
      </p:sp>
      <p:sp>
        <p:nvSpPr>
          <p:cNvPr id="624646" name="Text Box 6">
            <a:extLst>
              <a:ext uri="{FF2B5EF4-FFF2-40B4-BE49-F238E27FC236}">
                <a16:creationId xmlns:a16="http://schemas.microsoft.com/office/drawing/2014/main" xmlns="" id="{8C9ADE11-6F60-FAF0-23EC-FFFA36C42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60800"/>
            <a:ext cx="6337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RLC</a:t>
            </a:r>
            <a:r>
              <a:rPr kumimoji="1" lang="zh-CN" altLang="en-US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串联电路谐振时的特点</a:t>
            </a:r>
          </a:p>
        </p:txBody>
      </p:sp>
      <p:sp>
        <p:nvSpPr>
          <p:cNvPr id="624647" name="Text Box 7">
            <a:extLst>
              <a:ext uri="{FF2B5EF4-FFF2-40B4-BE49-F238E27FC236}">
                <a16:creationId xmlns:a16="http://schemas.microsoft.com/office/drawing/2014/main" xmlns="" id="{4C63B729-6071-CAFD-BA4C-843FA3A0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5545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串联电路阻抗的频率特性</a:t>
            </a:r>
          </a:p>
        </p:txBody>
      </p:sp>
      <p:graphicFrame>
        <p:nvGraphicFramePr>
          <p:cNvPr id="624648" name="Object 8">
            <a:extLst>
              <a:ext uri="{FF2B5EF4-FFF2-40B4-BE49-F238E27FC236}">
                <a16:creationId xmlns:a16="http://schemas.microsoft.com/office/drawing/2014/main" xmlns="" id="{66F5CB52-5113-7D03-F85B-38A531AC2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229225"/>
          <a:ext cx="5768975" cy="809625"/>
        </p:xfrm>
        <a:graphic>
          <a:graphicData uri="http://schemas.openxmlformats.org/presentationml/2006/ole">
            <p:oleObj spid="_x0000_s22546" name="公式" r:id="rId3" imgW="1918080" imgH="266040" progId="Equation.3">
              <p:embed/>
            </p:oleObj>
          </a:graphicData>
        </a:graphic>
      </p:graphicFrame>
      <p:grpSp>
        <p:nvGrpSpPr>
          <p:cNvPr id="22537" name="Group 9">
            <a:extLst>
              <a:ext uri="{FF2B5EF4-FFF2-40B4-BE49-F238E27FC236}">
                <a16:creationId xmlns:a16="http://schemas.microsoft.com/office/drawing/2014/main" xmlns="" id="{E2914569-79E3-BAF9-E5DA-DDFC70241C1C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2544" name="Picture 10" descr="78900">
              <a:extLst>
                <a:ext uri="{FF2B5EF4-FFF2-40B4-BE49-F238E27FC236}">
                  <a16:creationId xmlns:a16="http://schemas.microsoft.com/office/drawing/2014/main" xmlns="" id="{0FB0F679-B4B1-48B4-575B-C16E7D172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5" name="Text Box 1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5AA485A3-C9ED-63CC-9E0B-090DCE1E0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2538" name="Group 12">
            <a:extLst>
              <a:ext uri="{FF2B5EF4-FFF2-40B4-BE49-F238E27FC236}">
                <a16:creationId xmlns:a16="http://schemas.microsoft.com/office/drawing/2014/main" xmlns="" id="{DDD29CC8-F6F1-CC63-E94A-B77F00C2F081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2542" name="Picture 13" descr="78900">
              <a:extLst>
                <a:ext uri="{FF2B5EF4-FFF2-40B4-BE49-F238E27FC236}">
                  <a16:creationId xmlns:a16="http://schemas.microsoft.com/office/drawing/2014/main" xmlns="" id="{8CC2C804-6EAA-3B01-1751-2B3D2BB65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3" name="Text Box 1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36DCA2FC-2AE9-A955-7B80-7C198C88F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2539" name="Group 15">
            <a:extLst>
              <a:ext uri="{FF2B5EF4-FFF2-40B4-BE49-F238E27FC236}">
                <a16:creationId xmlns:a16="http://schemas.microsoft.com/office/drawing/2014/main" xmlns="" id="{712D772D-E658-C8B3-1FA5-7630F01679C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2540" name="Picture 16" descr="78900">
              <a:extLst>
                <a:ext uri="{FF2B5EF4-FFF2-40B4-BE49-F238E27FC236}">
                  <a16:creationId xmlns:a16="http://schemas.microsoft.com/office/drawing/2014/main" xmlns="" id="{9734EE83-CDC8-6B97-3180-23AB436B4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1" name="Text Box 1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3D232E65-D047-654C-D0A7-107562C89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1000"/>
                                        <p:tgtEl>
                                          <p:spTgt spid="6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6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2" grpId="0"/>
      <p:bldP spid="624643" grpId="0" autoUpdateAnimBg="0"/>
      <p:bldP spid="624644" grpId="0" autoUpdateAnimBg="0"/>
      <p:bldP spid="624645" grpId="0" autoUpdateAnimBg="0"/>
      <p:bldP spid="624646" grpId="0"/>
      <p:bldP spid="6246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4" name="Text Box 4">
            <a:extLst>
              <a:ext uri="{FF2B5EF4-FFF2-40B4-BE49-F238E27FC236}">
                <a16:creationId xmlns:a16="http://schemas.microsoft.com/office/drawing/2014/main" xmlns="" id="{DBBEE2C4-A55D-C221-9161-9A0E1A0A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60350"/>
            <a:ext cx="7380288" cy="7699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11.1,4,5 </a:t>
            </a:r>
            <a:r>
              <a:rPr kumimoji="1" lang="zh-CN" altLang="en-US" sz="44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多频稳态正弦电路</a:t>
            </a:r>
            <a:endParaRPr kumimoji="1" lang="zh-CN" altLang="en-US" sz="4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78565" name="Text Box 5">
            <a:extLst>
              <a:ext uri="{FF2B5EF4-FFF2-40B4-BE49-F238E27FC236}">
                <a16:creationId xmlns:a16="http://schemas.microsoft.com/office/drawing/2014/main" xmlns="" id="{A3F63289-1D6D-C6D0-63C4-740FD55DF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916113"/>
            <a:ext cx="82423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指多个不同频率正弦激励下的稳态电路。 </a:t>
            </a:r>
          </a:p>
        </p:txBody>
      </p:sp>
      <p:sp>
        <p:nvSpPr>
          <p:cNvPr id="578566" name="Rectangle 6">
            <a:extLst>
              <a:ext uri="{FF2B5EF4-FFF2-40B4-BE49-F238E27FC236}">
                <a16:creationId xmlns:a16="http://schemas.microsoft.com/office/drawing/2014/main" xmlns="" id="{8C46E81E-E6D2-2D3C-FFBE-06B9E489F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25550"/>
            <a:ext cx="2881313" cy="547688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多频正弦电路：</a:t>
            </a:r>
          </a:p>
        </p:txBody>
      </p:sp>
      <p:sp>
        <p:nvSpPr>
          <p:cNvPr id="578568" name="Rectangle 8">
            <a:extLst>
              <a:ext uri="{FF2B5EF4-FFF2-40B4-BE49-F238E27FC236}">
                <a16:creationId xmlns:a16="http://schemas.microsoft.com/office/drawing/2014/main" xmlns="" id="{07C01F52-85AE-ADB3-7CA9-54116836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52738"/>
            <a:ext cx="2663825" cy="547687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多频正弦激励</a:t>
            </a:r>
          </a:p>
        </p:txBody>
      </p:sp>
      <p:sp>
        <p:nvSpPr>
          <p:cNvPr id="578570" name="Rectangle 10">
            <a:extLst>
              <a:ext uri="{FF2B5EF4-FFF2-40B4-BE49-F238E27FC236}">
                <a16:creationId xmlns:a16="http://schemas.microsoft.com/office/drawing/2014/main" xmlns="" id="{FADB6745-4C39-CA87-2997-C99BD568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3933825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非正弦波</a:t>
            </a:r>
          </a:p>
        </p:txBody>
      </p:sp>
      <p:graphicFrame>
        <p:nvGraphicFramePr>
          <p:cNvPr id="1026" name="Object 12">
            <a:extLst>
              <a:ext uri="{FF2B5EF4-FFF2-40B4-BE49-F238E27FC236}">
                <a16:creationId xmlns:a16="http://schemas.microsoft.com/office/drawing/2014/main" xmlns="" id="{434D01AE-734D-B7E5-3FE8-263D68477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724400"/>
          <a:ext cx="2160588" cy="1724025"/>
        </p:xfrm>
        <a:graphic>
          <a:graphicData uri="http://schemas.openxmlformats.org/presentationml/2006/ole">
            <p:oleObj spid="_x0000_s1044" name="Visio" r:id="rId3" imgW="1557528" imgH="1243965" progId="">
              <p:embed/>
            </p:oleObj>
          </a:graphicData>
        </a:graphic>
      </p:graphicFrame>
      <p:graphicFrame>
        <p:nvGraphicFramePr>
          <p:cNvPr id="1027" name="Object 13">
            <a:extLst>
              <a:ext uri="{FF2B5EF4-FFF2-40B4-BE49-F238E27FC236}">
                <a16:creationId xmlns:a16="http://schemas.microsoft.com/office/drawing/2014/main" xmlns="" id="{664895A7-8A2B-DC2E-75C2-1A5D4B597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5373688"/>
          <a:ext cx="6835775" cy="1057275"/>
        </p:xfrm>
        <a:graphic>
          <a:graphicData uri="http://schemas.openxmlformats.org/presentationml/2006/ole">
            <p:oleObj spid="_x0000_s1045" name="Equation" r:id="rId4" imgW="2743200" imgH="393700" progId="Equation.DSMT4">
              <p:embed/>
            </p:oleObj>
          </a:graphicData>
        </a:graphic>
      </p:graphicFrame>
      <p:graphicFrame>
        <p:nvGraphicFramePr>
          <p:cNvPr id="578574" name="Object 14">
            <a:extLst>
              <a:ext uri="{FF2B5EF4-FFF2-40B4-BE49-F238E27FC236}">
                <a16:creationId xmlns:a16="http://schemas.microsoft.com/office/drawing/2014/main" xmlns="" id="{61008E77-AA5B-15FB-8A49-135CEF373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573463"/>
          <a:ext cx="3455987" cy="1833562"/>
        </p:xfrm>
        <a:graphic>
          <a:graphicData uri="http://schemas.openxmlformats.org/presentationml/2006/ole">
            <p:oleObj spid="_x0000_s1046" name="图片" r:id="rId5" imgW="2543556" imgH="1962912" progId="Word.Picture.8">
              <p:embed/>
            </p:oleObj>
          </a:graphicData>
        </a:graphic>
      </p:graphicFrame>
      <p:graphicFrame>
        <p:nvGraphicFramePr>
          <p:cNvPr id="578575" name="Object 15">
            <a:extLst>
              <a:ext uri="{FF2B5EF4-FFF2-40B4-BE49-F238E27FC236}">
                <a16:creationId xmlns:a16="http://schemas.microsoft.com/office/drawing/2014/main" xmlns="" id="{060C3B85-CDA5-0F00-ABA0-4C5737663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2938" y="3568700"/>
          <a:ext cx="3313112" cy="1841500"/>
        </p:xfrm>
        <a:graphic>
          <a:graphicData uri="http://schemas.openxmlformats.org/presentationml/2006/ole">
            <p:oleObj spid="_x0000_s1047" name="图片" r:id="rId6" imgW="2534412" imgH="1962912" progId="Word.Picture.8">
              <p:embed/>
            </p:oleObj>
          </a:graphicData>
        </a:graphic>
      </p:graphicFrame>
      <p:grpSp>
        <p:nvGrpSpPr>
          <p:cNvPr id="1035" name="Group 16">
            <a:extLst>
              <a:ext uri="{FF2B5EF4-FFF2-40B4-BE49-F238E27FC236}">
                <a16:creationId xmlns:a16="http://schemas.microsoft.com/office/drawing/2014/main" xmlns="" id="{738AAFA3-CC3B-6D99-B6E0-C9889792A961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042" name="Picture 17" descr="78900">
              <a:extLst>
                <a:ext uri="{FF2B5EF4-FFF2-40B4-BE49-F238E27FC236}">
                  <a16:creationId xmlns:a16="http://schemas.microsoft.com/office/drawing/2014/main" xmlns="" id="{C84DEC61-4BF9-DF2E-3775-28BB7DB2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3" name="Text Box 1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75DA1C3E-1E16-C29D-06CB-8B210CD17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036" name="Group 19">
            <a:extLst>
              <a:ext uri="{FF2B5EF4-FFF2-40B4-BE49-F238E27FC236}">
                <a16:creationId xmlns:a16="http://schemas.microsoft.com/office/drawing/2014/main" xmlns="" id="{7B1AE690-EC37-C034-9CDF-A304B2081004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040" name="Picture 20" descr="78900">
              <a:extLst>
                <a:ext uri="{FF2B5EF4-FFF2-40B4-BE49-F238E27FC236}">
                  <a16:creationId xmlns:a16="http://schemas.microsoft.com/office/drawing/2014/main" xmlns="" id="{FD6EE0DB-1B22-C381-4C23-6904E585B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1" name="Text Box 2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6721FA64-BAE9-F4E6-1E2D-589860594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037" name="Group 22">
            <a:extLst>
              <a:ext uri="{FF2B5EF4-FFF2-40B4-BE49-F238E27FC236}">
                <a16:creationId xmlns:a16="http://schemas.microsoft.com/office/drawing/2014/main" xmlns="" id="{E41A4529-AEA9-8CBA-06BA-17E5DC37B0A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038" name="Picture 23" descr="78900">
              <a:extLst>
                <a:ext uri="{FF2B5EF4-FFF2-40B4-BE49-F238E27FC236}">
                  <a16:creationId xmlns:a16="http://schemas.microsoft.com/office/drawing/2014/main" xmlns="" id="{95A1A642-21C2-44E8-0C0F-DD0CF126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Text Box 2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8DDF5379-3021-F40A-DC5C-3D8E266D5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4" grpId="0"/>
      <p:bldP spid="578565" grpId="0" autoUpdateAnimBg="0"/>
      <p:bldP spid="578566" grpId="0" animBg="1"/>
      <p:bldP spid="578568" grpId="0" animBg="1"/>
      <p:bldP spid="5785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666" name="Object 2">
            <a:extLst>
              <a:ext uri="{FF2B5EF4-FFF2-40B4-BE49-F238E27FC236}">
                <a16:creationId xmlns:a16="http://schemas.microsoft.com/office/drawing/2014/main" xmlns="" id="{D6CF71A4-DD67-CB74-4827-5B658B39D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341438"/>
          <a:ext cx="6669087" cy="1152525"/>
        </p:xfrm>
        <a:graphic>
          <a:graphicData uri="http://schemas.openxmlformats.org/presentationml/2006/ole">
            <p:oleObj spid="_x0000_s23603" name="公式" r:id="rId3" imgW="2394000" imgH="396720" progId="Equation.3">
              <p:embed/>
            </p:oleObj>
          </a:graphicData>
        </a:graphic>
      </p:graphicFrame>
      <p:graphicFrame>
        <p:nvGraphicFramePr>
          <p:cNvPr id="625667" name="Object 3">
            <a:extLst>
              <a:ext uri="{FF2B5EF4-FFF2-40B4-BE49-F238E27FC236}">
                <a16:creationId xmlns:a16="http://schemas.microsoft.com/office/drawing/2014/main" xmlns="" id="{D0BF06F6-3CE5-4FC6-C9C2-E64F6F78A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49275"/>
          <a:ext cx="8135937" cy="827088"/>
        </p:xfrm>
        <a:graphic>
          <a:graphicData uri="http://schemas.openxmlformats.org/presentationml/2006/ole">
            <p:oleObj spid="_x0000_s23604" name="公式" r:id="rId4" imgW="3168720" imgH="303480" progId="Equation.3">
              <p:embed/>
            </p:oleObj>
          </a:graphicData>
        </a:graphic>
      </p:graphicFrame>
      <p:sp>
        <p:nvSpPr>
          <p:cNvPr id="625668" name="AutoShape 4" descr="信纸">
            <a:extLst>
              <a:ext uri="{FF2B5EF4-FFF2-40B4-BE49-F238E27FC236}">
                <a16:creationId xmlns:a16="http://schemas.microsoft.com/office/drawing/2014/main" xmlns="" id="{E1210C77-10BF-E68F-D04A-5BA6770DC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268413"/>
            <a:ext cx="1152525" cy="1008062"/>
          </a:xfrm>
          <a:prstGeom prst="wedgeRoundRectCallout">
            <a:avLst>
              <a:gd name="adj1" fmla="val -184574"/>
              <a:gd name="adj2" fmla="val -49056"/>
              <a:gd name="adj3" fmla="val 1666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ea typeface="楷体_GB2312" panose="02010609030101010101" pitchFamily="49" charset="-122"/>
              </a:rPr>
              <a:t>幅频特性</a:t>
            </a:r>
          </a:p>
        </p:txBody>
      </p:sp>
      <p:sp>
        <p:nvSpPr>
          <p:cNvPr id="625669" name="AutoShape 5" descr="信纸">
            <a:extLst>
              <a:ext uri="{FF2B5EF4-FFF2-40B4-BE49-F238E27FC236}">
                <a16:creationId xmlns:a16="http://schemas.microsoft.com/office/drawing/2014/main" xmlns="" id="{8A58F0AB-33E7-36FE-3767-712C87D9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20938"/>
            <a:ext cx="1152525" cy="1079500"/>
          </a:xfrm>
          <a:prstGeom prst="wedgeRoundRectCallout">
            <a:avLst>
              <a:gd name="adj1" fmla="val -175208"/>
              <a:gd name="adj2" fmla="val -48676"/>
              <a:gd name="adj3" fmla="val 1666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ea typeface="楷体_GB2312" panose="02010609030101010101" pitchFamily="49" charset="-122"/>
              </a:rPr>
              <a:t>相频特性</a:t>
            </a:r>
          </a:p>
        </p:txBody>
      </p:sp>
      <p:sp>
        <p:nvSpPr>
          <p:cNvPr id="625670" name="Line 6">
            <a:extLst>
              <a:ext uri="{FF2B5EF4-FFF2-40B4-BE49-F238E27FC236}">
                <a16:creationId xmlns:a16="http://schemas.microsoft.com/office/drawing/2014/main" xmlns="" id="{8A9D2BCA-37D4-4DBF-8EB1-39DEEBE7D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9638" y="4276725"/>
            <a:ext cx="0" cy="8636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6E740D10-2DC3-96B0-C0D4-BCCBFA8DBDCF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3614738"/>
            <a:ext cx="2989263" cy="2212975"/>
            <a:chOff x="3431" y="564"/>
            <a:chExt cx="1883" cy="1394"/>
          </a:xfrm>
        </p:grpSpPr>
        <p:sp>
          <p:nvSpPr>
            <p:cNvPr id="23601" name="Freeform 8">
              <a:extLst>
                <a:ext uri="{FF2B5EF4-FFF2-40B4-BE49-F238E27FC236}">
                  <a16:creationId xmlns:a16="http://schemas.microsoft.com/office/drawing/2014/main" xmlns="" id="{B5C9F8BA-5AAD-638B-1DF7-65BC881D9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" y="564"/>
              <a:ext cx="1446" cy="1394"/>
            </a:xfrm>
            <a:custGeom>
              <a:avLst/>
              <a:gdLst>
                <a:gd name="T0" fmla="*/ 0 w 1446"/>
                <a:gd name="T1" fmla="*/ 987 h 1968"/>
                <a:gd name="T2" fmla="*/ 192 w 1446"/>
                <a:gd name="T3" fmla="*/ 659 h 1968"/>
                <a:gd name="T4" fmla="*/ 606 w 1446"/>
                <a:gd name="T5" fmla="*/ 376 h 1968"/>
                <a:gd name="T6" fmla="*/ 1020 w 1446"/>
                <a:gd name="T7" fmla="*/ 171 h 1968"/>
                <a:gd name="T8" fmla="*/ 1446 w 1446"/>
                <a:gd name="T9" fmla="*/ 0 h 1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6"/>
                <a:gd name="T16" fmla="*/ 0 h 1968"/>
                <a:gd name="T17" fmla="*/ 1446 w 1446"/>
                <a:gd name="T18" fmla="*/ 1968 h 1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6" h="1968">
                  <a:moveTo>
                    <a:pt x="0" y="1968"/>
                  </a:moveTo>
                  <a:cubicBezTo>
                    <a:pt x="32" y="1859"/>
                    <a:pt x="91" y="1517"/>
                    <a:pt x="192" y="1314"/>
                  </a:cubicBezTo>
                  <a:cubicBezTo>
                    <a:pt x="293" y="1111"/>
                    <a:pt x="468" y="912"/>
                    <a:pt x="606" y="750"/>
                  </a:cubicBezTo>
                  <a:cubicBezTo>
                    <a:pt x="744" y="588"/>
                    <a:pt x="880" y="467"/>
                    <a:pt x="1020" y="342"/>
                  </a:cubicBezTo>
                  <a:cubicBezTo>
                    <a:pt x="1160" y="217"/>
                    <a:pt x="1357" y="71"/>
                    <a:pt x="1446" y="0"/>
                  </a:cubicBezTo>
                </a:path>
              </a:pathLst>
            </a:custGeom>
            <a:noFill/>
            <a:ln w="28575" cap="flat" cmpd="sng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2" name="Text Box 9">
              <a:extLst>
                <a:ext uri="{FF2B5EF4-FFF2-40B4-BE49-F238E27FC236}">
                  <a16:creationId xmlns:a16="http://schemas.microsoft.com/office/drawing/2014/main" xmlns="" id="{1654AC44-2F89-615B-CB7D-1AB4B168F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604"/>
              <a:ext cx="6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xmlns="" id="{D7AB6553-791F-26BC-2905-A816FDCDEBB6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2949575"/>
            <a:ext cx="2571750" cy="1512888"/>
            <a:chOff x="3379" y="145"/>
            <a:chExt cx="1620" cy="953"/>
          </a:xfrm>
        </p:grpSpPr>
        <p:sp>
          <p:nvSpPr>
            <p:cNvPr id="23599" name="Freeform 11">
              <a:extLst>
                <a:ext uri="{FF2B5EF4-FFF2-40B4-BE49-F238E27FC236}">
                  <a16:creationId xmlns:a16="http://schemas.microsoft.com/office/drawing/2014/main" xmlns="" id="{4420B431-FAD3-87CC-94BE-28E578147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300"/>
              <a:ext cx="1620" cy="798"/>
            </a:xfrm>
            <a:custGeom>
              <a:avLst/>
              <a:gdLst>
                <a:gd name="T0" fmla="*/ 0 w 1620"/>
                <a:gd name="T1" fmla="*/ 0 h 1126"/>
                <a:gd name="T2" fmla="*/ 192 w 1620"/>
                <a:gd name="T3" fmla="*/ 298 h 1126"/>
                <a:gd name="T4" fmla="*/ 408 w 1620"/>
                <a:gd name="T5" fmla="*/ 524 h 1126"/>
                <a:gd name="T6" fmla="*/ 576 w 1620"/>
                <a:gd name="T7" fmla="*/ 546 h 1126"/>
                <a:gd name="T8" fmla="*/ 834 w 1620"/>
                <a:gd name="T9" fmla="*/ 416 h 1126"/>
                <a:gd name="T10" fmla="*/ 1104 w 1620"/>
                <a:gd name="T11" fmla="*/ 292 h 1126"/>
                <a:gd name="T12" fmla="*/ 1494 w 1620"/>
                <a:gd name="T13" fmla="*/ 147 h 1126"/>
                <a:gd name="T14" fmla="*/ 1620 w 1620"/>
                <a:gd name="T15" fmla="*/ 99 h 1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20"/>
                <a:gd name="T25" fmla="*/ 0 h 1126"/>
                <a:gd name="T26" fmla="*/ 1620 w 1620"/>
                <a:gd name="T27" fmla="*/ 1126 h 1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20" h="1126">
                  <a:moveTo>
                    <a:pt x="0" y="0"/>
                  </a:moveTo>
                  <a:cubicBezTo>
                    <a:pt x="62" y="210"/>
                    <a:pt x="124" y="420"/>
                    <a:pt x="192" y="594"/>
                  </a:cubicBezTo>
                  <a:cubicBezTo>
                    <a:pt x="260" y="768"/>
                    <a:pt x="344" y="962"/>
                    <a:pt x="408" y="1044"/>
                  </a:cubicBezTo>
                  <a:cubicBezTo>
                    <a:pt x="472" y="1126"/>
                    <a:pt x="505" y="1122"/>
                    <a:pt x="576" y="1086"/>
                  </a:cubicBezTo>
                  <a:cubicBezTo>
                    <a:pt x="647" y="1050"/>
                    <a:pt x="746" y="912"/>
                    <a:pt x="834" y="828"/>
                  </a:cubicBezTo>
                  <a:cubicBezTo>
                    <a:pt x="922" y="744"/>
                    <a:pt x="994" y="671"/>
                    <a:pt x="1104" y="582"/>
                  </a:cubicBezTo>
                  <a:cubicBezTo>
                    <a:pt x="1214" y="493"/>
                    <a:pt x="1408" y="358"/>
                    <a:pt x="1494" y="294"/>
                  </a:cubicBezTo>
                  <a:cubicBezTo>
                    <a:pt x="1580" y="230"/>
                    <a:pt x="1594" y="218"/>
                    <a:pt x="1620" y="19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0" name="Text Box 12">
              <a:extLst>
                <a:ext uri="{FF2B5EF4-FFF2-40B4-BE49-F238E27FC236}">
                  <a16:creationId xmlns:a16="http://schemas.microsoft.com/office/drawing/2014/main" xmlns="" id="{F0C16DA1-52B0-DD54-EB86-F2E4A4F25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" y="145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|Z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)|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xmlns="" id="{1C69F3CE-8285-D3E1-81DC-B33242ACAF23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3119438"/>
            <a:ext cx="2800350" cy="1539875"/>
            <a:chOff x="3291" y="252"/>
            <a:chExt cx="1764" cy="970"/>
          </a:xfrm>
        </p:grpSpPr>
        <p:sp>
          <p:nvSpPr>
            <p:cNvPr id="23597" name="Line 14">
              <a:extLst>
                <a:ext uri="{FF2B5EF4-FFF2-40B4-BE49-F238E27FC236}">
                  <a16:creationId xmlns:a16="http://schemas.microsoft.com/office/drawing/2014/main" xmlns="" id="{E1B78875-C95B-AF3F-EC2A-4894B6BE3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1" y="410"/>
              <a:ext cx="1764" cy="8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8" name="Text Box 15">
              <a:extLst>
                <a:ext uri="{FF2B5EF4-FFF2-40B4-BE49-F238E27FC236}">
                  <a16:creationId xmlns:a16="http://schemas.microsoft.com/office/drawing/2014/main" xmlns="" id="{C61C1DEB-8F60-005F-A31C-1EC825497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" y="252"/>
              <a:ext cx="7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sz="28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xmlns="" id="{4E552217-3238-269D-81ED-C129692712BA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4757738"/>
            <a:ext cx="2595563" cy="1119187"/>
            <a:chOff x="3478" y="1279"/>
            <a:chExt cx="1635" cy="705"/>
          </a:xfrm>
        </p:grpSpPr>
        <p:sp>
          <p:nvSpPr>
            <p:cNvPr id="23595" name="Freeform 17">
              <a:extLst>
                <a:ext uri="{FF2B5EF4-FFF2-40B4-BE49-F238E27FC236}">
                  <a16:creationId xmlns:a16="http://schemas.microsoft.com/office/drawing/2014/main" xmlns="" id="{62324058-6C34-BF5A-AA8B-CFEAF7B38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1293"/>
              <a:ext cx="1488" cy="691"/>
            </a:xfrm>
            <a:custGeom>
              <a:avLst/>
              <a:gdLst>
                <a:gd name="T0" fmla="*/ 0 w 1488"/>
                <a:gd name="T1" fmla="*/ 691 h 691"/>
                <a:gd name="T2" fmla="*/ 216 w 1488"/>
                <a:gd name="T3" fmla="*/ 307 h 691"/>
                <a:gd name="T4" fmla="*/ 768 w 1488"/>
                <a:gd name="T5" fmla="*/ 77 h 691"/>
                <a:gd name="T6" fmla="*/ 1488 w 1488"/>
                <a:gd name="T7" fmla="*/ 0 h 6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691"/>
                <a:gd name="T14" fmla="*/ 1488 w 1488"/>
                <a:gd name="T15" fmla="*/ 691 h 6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691">
                  <a:moveTo>
                    <a:pt x="0" y="691"/>
                  </a:moveTo>
                  <a:cubicBezTo>
                    <a:pt x="35" y="627"/>
                    <a:pt x="88" y="409"/>
                    <a:pt x="216" y="307"/>
                  </a:cubicBezTo>
                  <a:cubicBezTo>
                    <a:pt x="344" y="205"/>
                    <a:pt x="556" y="128"/>
                    <a:pt x="768" y="77"/>
                  </a:cubicBezTo>
                  <a:cubicBezTo>
                    <a:pt x="980" y="26"/>
                    <a:pt x="1338" y="16"/>
                    <a:pt x="1488" y="0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6" name="Text Box 18">
              <a:extLst>
                <a:ext uri="{FF2B5EF4-FFF2-40B4-BE49-F238E27FC236}">
                  <a16:creationId xmlns:a16="http://schemas.microsoft.com/office/drawing/2014/main" xmlns="" id="{9D3A966C-CAA0-9F7C-3237-04C108A4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279"/>
              <a:ext cx="6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sz="28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xmlns="" id="{3767AC73-7867-027C-01C4-AFDA311D0C50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4149725"/>
            <a:ext cx="2581275" cy="519113"/>
            <a:chOff x="3025" y="901"/>
            <a:chExt cx="1626" cy="327"/>
          </a:xfrm>
        </p:grpSpPr>
        <p:sp>
          <p:nvSpPr>
            <p:cNvPr id="23593" name="Line 20">
              <a:extLst>
                <a:ext uri="{FF2B5EF4-FFF2-40B4-BE49-F238E27FC236}">
                  <a16:creationId xmlns:a16="http://schemas.microsoft.com/office/drawing/2014/main" xmlns="" id="{A08755A1-87F9-03AB-D5F3-01E5904F4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" y="1105"/>
              <a:ext cx="135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4" name="Text Box 21">
              <a:extLst>
                <a:ext uri="{FF2B5EF4-FFF2-40B4-BE49-F238E27FC236}">
                  <a16:creationId xmlns:a16="http://schemas.microsoft.com/office/drawing/2014/main" xmlns="" id="{7BEFBA62-EBFD-322D-021F-6C371CAA8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" y="901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xmlns="" id="{59191CAE-471E-5E77-8253-9266E036A5E4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997200"/>
            <a:ext cx="4767262" cy="2795588"/>
            <a:chOff x="228" y="209"/>
            <a:chExt cx="3003" cy="1761"/>
          </a:xfrm>
        </p:grpSpPr>
        <p:sp>
          <p:nvSpPr>
            <p:cNvPr id="23587" name="Line 23">
              <a:extLst>
                <a:ext uri="{FF2B5EF4-FFF2-40B4-BE49-F238E27FC236}">
                  <a16:creationId xmlns:a16="http://schemas.microsoft.com/office/drawing/2014/main" xmlns="" id="{C570C4CF-8D17-E6F4-C841-18C7F2650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" y="1256"/>
              <a:ext cx="253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8" name="Line 24">
              <a:extLst>
                <a:ext uri="{FF2B5EF4-FFF2-40B4-BE49-F238E27FC236}">
                  <a16:creationId xmlns:a16="http://schemas.microsoft.com/office/drawing/2014/main" xmlns="" id="{835051F1-28F0-4E41-0FED-DF28DDDD6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5" y="228"/>
              <a:ext cx="0" cy="174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9" name="Text Box 25">
              <a:extLst>
                <a:ext uri="{FF2B5EF4-FFF2-40B4-BE49-F238E27FC236}">
                  <a16:creationId xmlns:a16="http://schemas.microsoft.com/office/drawing/2014/main" xmlns="" id="{E2EC8259-98DF-13F1-213C-1C3C5A746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139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0" name="Text Box 26">
              <a:extLst>
                <a:ext uri="{FF2B5EF4-FFF2-40B4-BE49-F238E27FC236}">
                  <a16:creationId xmlns:a16="http://schemas.microsoft.com/office/drawing/2014/main" xmlns="" id="{CC00518D-1BAF-AE66-F858-2270F5088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1176"/>
              <a:ext cx="3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endPara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1" name="Text Box 27">
              <a:extLst>
                <a:ext uri="{FF2B5EF4-FFF2-40B4-BE49-F238E27FC236}">
                  <a16:creationId xmlns:a16="http://schemas.microsoft.com/office/drawing/2014/main" xmlns="" id="{71779D10-D9E4-333B-C9E8-A9890636A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" y="209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 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23592" name="Text Box 28">
              <a:extLst>
                <a:ext uri="{FF2B5EF4-FFF2-40B4-BE49-F238E27FC236}">
                  <a16:creationId xmlns:a16="http://schemas.microsoft.com/office/drawing/2014/main" xmlns="" id="{BA075AFE-A154-2EB0-1071-153D41A24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" y="12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625693" name="AutoShape 29" descr="羊皮纸">
            <a:extLst>
              <a:ext uri="{FF2B5EF4-FFF2-40B4-BE49-F238E27FC236}">
                <a16:creationId xmlns:a16="http://schemas.microsoft.com/office/drawing/2014/main" xmlns="" id="{69144BFF-1190-9B45-5632-C336457E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949950"/>
            <a:ext cx="3384550" cy="576263"/>
          </a:xfrm>
          <a:prstGeom prst="wedgeRoundRectCallout">
            <a:avLst>
              <a:gd name="adj1" fmla="val 421"/>
              <a:gd name="adj2" fmla="val -175894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800">
                <a:latin typeface="Times New Roman" panose="02020603050405020304" pitchFamily="18" charset="0"/>
                <a:ea typeface="楷体_GB2312" panose="02010609030101010101" pitchFamily="49" charset="-122"/>
              </a:rPr>
              <a:t>Z(j</a:t>
            </a:r>
            <a:r>
              <a:rPr lang="el-GR" altLang="zh-CN" sz="28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频响曲线</a:t>
            </a:r>
          </a:p>
        </p:txBody>
      </p:sp>
      <p:sp>
        <p:nvSpPr>
          <p:cNvPr id="625694" name="Freeform 30">
            <a:extLst>
              <a:ext uri="{FF2B5EF4-FFF2-40B4-BE49-F238E27FC236}">
                <a16:creationId xmlns:a16="http://schemas.microsoft.com/office/drawing/2014/main" xmlns="" id="{4DEEA2AA-0FE4-E279-DFBA-93B8CAA7AC89}"/>
              </a:ext>
            </a:extLst>
          </p:cNvPr>
          <p:cNvSpPr>
            <a:spLocks/>
          </p:cNvSpPr>
          <p:nvPr/>
        </p:nvSpPr>
        <p:spPr bwMode="auto">
          <a:xfrm>
            <a:off x="5602288" y="3948113"/>
            <a:ext cx="2455862" cy="1636712"/>
          </a:xfrm>
          <a:custGeom>
            <a:avLst/>
            <a:gdLst>
              <a:gd name="T0" fmla="*/ 57962795 w 1547"/>
              <a:gd name="T1" fmla="*/ 2147483647 h 1037"/>
              <a:gd name="T2" fmla="*/ 178930257 w 1547"/>
              <a:gd name="T3" fmla="*/ 2147483647 h 1037"/>
              <a:gd name="T4" fmla="*/ 1131549172 w 1547"/>
              <a:gd name="T5" fmla="*/ 2147483647 h 1037"/>
              <a:gd name="T6" fmla="*/ 1449088694 w 1547"/>
              <a:gd name="T7" fmla="*/ 1674002835 h 1037"/>
              <a:gd name="T8" fmla="*/ 1570056132 w 1547"/>
              <a:gd name="T9" fmla="*/ 1120983442 h 1037"/>
              <a:gd name="T10" fmla="*/ 2084168137 w 1547"/>
              <a:gd name="T11" fmla="*/ 179358031 h 1037"/>
              <a:gd name="T12" fmla="*/ 2147483647 w 1547"/>
              <a:gd name="T13" fmla="*/ 44839902 h 10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47"/>
              <a:gd name="T22" fmla="*/ 0 h 1037"/>
              <a:gd name="T23" fmla="*/ 1547 w 1547"/>
              <a:gd name="T24" fmla="*/ 1037 h 10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47" h="1037">
                <a:moveTo>
                  <a:pt x="23" y="1026"/>
                </a:moveTo>
                <a:cubicBezTo>
                  <a:pt x="14" y="1028"/>
                  <a:pt x="0" y="1037"/>
                  <a:pt x="71" y="1026"/>
                </a:cubicBezTo>
                <a:cubicBezTo>
                  <a:pt x="142" y="1015"/>
                  <a:pt x="365" y="1019"/>
                  <a:pt x="449" y="960"/>
                </a:cubicBezTo>
                <a:cubicBezTo>
                  <a:pt x="533" y="901"/>
                  <a:pt x="546" y="757"/>
                  <a:pt x="575" y="672"/>
                </a:cubicBezTo>
                <a:cubicBezTo>
                  <a:pt x="604" y="587"/>
                  <a:pt x="581" y="550"/>
                  <a:pt x="623" y="450"/>
                </a:cubicBezTo>
                <a:cubicBezTo>
                  <a:pt x="665" y="350"/>
                  <a:pt x="673" y="144"/>
                  <a:pt x="827" y="72"/>
                </a:cubicBezTo>
                <a:cubicBezTo>
                  <a:pt x="981" y="0"/>
                  <a:pt x="1397" y="29"/>
                  <a:pt x="1547" y="18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Group 31">
            <a:extLst>
              <a:ext uri="{FF2B5EF4-FFF2-40B4-BE49-F238E27FC236}">
                <a16:creationId xmlns:a16="http://schemas.microsoft.com/office/drawing/2014/main" xmlns="" id="{9EA14573-8E91-0AA2-FDB0-6C135972080C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3287713"/>
            <a:ext cx="4343400" cy="2662237"/>
            <a:chOff x="2968" y="334"/>
            <a:chExt cx="2736" cy="1677"/>
          </a:xfrm>
        </p:grpSpPr>
        <p:sp>
          <p:nvSpPr>
            <p:cNvPr id="23577" name="Text Box 32">
              <a:extLst>
                <a:ext uri="{FF2B5EF4-FFF2-40B4-BE49-F238E27FC236}">
                  <a16:creationId xmlns:a16="http://schemas.microsoft.com/office/drawing/2014/main" xmlns="" id="{0FE97873-9DE4-E4BB-3B4A-501B62E91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334"/>
              <a:ext cx="6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zh-CN" altLang="en-US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23578" name="Line 33">
              <a:extLst>
                <a:ext uri="{FF2B5EF4-FFF2-40B4-BE49-F238E27FC236}">
                  <a16:creationId xmlns:a16="http://schemas.microsoft.com/office/drawing/2014/main" xmlns="" id="{58B43F67-09CB-28B6-9E2D-B5FD77DEF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1276"/>
              <a:ext cx="225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9" name="Freeform 34">
              <a:extLst>
                <a:ext uri="{FF2B5EF4-FFF2-40B4-BE49-F238E27FC236}">
                  <a16:creationId xmlns:a16="http://schemas.microsoft.com/office/drawing/2014/main" xmlns="" id="{2DCCBDDA-8036-A770-48B6-3FFB2C02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" y="474"/>
              <a:ext cx="3" cy="1537"/>
            </a:xfrm>
            <a:custGeom>
              <a:avLst/>
              <a:gdLst>
                <a:gd name="T0" fmla="*/ 3 w 3"/>
                <a:gd name="T1" fmla="*/ 1537 h 1537"/>
                <a:gd name="T2" fmla="*/ 0 w 3"/>
                <a:gd name="T3" fmla="*/ 0 h 1537"/>
                <a:gd name="T4" fmla="*/ 0 60000 65536"/>
                <a:gd name="T5" fmla="*/ 0 60000 65536"/>
                <a:gd name="T6" fmla="*/ 0 w 3"/>
                <a:gd name="T7" fmla="*/ 0 h 1537"/>
                <a:gd name="T8" fmla="*/ 3 w 3"/>
                <a:gd name="T9" fmla="*/ 1537 h 1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537">
                  <a:moveTo>
                    <a:pt x="3" y="153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0" name="Text Box 35">
              <a:extLst>
                <a:ext uri="{FF2B5EF4-FFF2-40B4-BE49-F238E27FC236}">
                  <a16:creationId xmlns:a16="http://schemas.microsoft.com/office/drawing/2014/main" xmlns="" id="{9F11A829-1450-518E-28EE-8735FA425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6" y="1159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1" name="Text Box 36">
              <a:extLst>
                <a:ext uri="{FF2B5EF4-FFF2-40B4-BE49-F238E27FC236}">
                  <a16:creationId xmlns:a16="http://schemas.microsoft.com/office/drawing/2014/main" xmlns="" id="{E912F826-E276-2B5B-BB07-DA204D8F8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" y="1196"/>
              <a:ext cx="3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endPara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2" name="Text Box 37">
              <a:extLst>
                <a:ext uri="{FF2B5EF4-FFF2-40B4-BE49-F238E27FC236}">
                  <a16:creationId xmlns:a16="http://schemas.microsoft.com/office/drawing/2014/main" xmlns="" id="{B5C2348D-5EF3-E39F-A969-6E736CAA8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2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3583" name="Text Box 38">
              <a:extLst>
                <a:ext uri="{FF2B5EF4-FFF2-40B4-BE49-F238E27FC236}">
                  <a16:creationId xmlns:a16="http://schemas.microsoft.com/office/drawing/2014/main" xmlns="" id="{345E95DE-FE15-4F29-392D-464C8F9E0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" y="1601"/>
              <a:ext cx="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–/2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4" name="Line 39">
              <a:extLst>
                <a:ext uri="{FF2B5EF4-FFF2-40B4-BE49-F238E27FC236}">
                  <a16:creationId xmlns:a16="http://schemas.microsoft.com/office/drawing/2014/main" xmlns="" id="{AE568D04-C78D-1F75-1075-A5C0230A2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1771"/>
              <a:ext cx="1703" cy="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5" name="Line 40">
              <a:extLst>
                <a:ext uri="{FF2B5EF4-FFF2-40B4-BE49-F238E27FC236}">
                  <a16:creationId xmlns:a16="http://schemas.microsoft.com/office/drawing/2014/main" xmlns="" id="{1045A5BE-9D08-D82E-9DCF-A95514AA3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744"/>
              <a:ext cx="1583" cy="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6" name="Text Box 41">
              <a:extLst>
                <a:ext uri="{FF2B5EF4-FFF2-40B4-BE49-F238E27FC236}">
                  <a16:creationId xmlns:a16="http://schemas.microsoft.com/office/drawing/2014/main" xmlns="" id="{EB3343BF-C277-6E83-45DF-2EC89A9B3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593"/>
              <a:ext cx="4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/2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568" name="Group 42">
            <a:extLst>
              <a:ext uri="{FF2B5EF4-FFF2-40B4-BE49-F238E27FC236}">
                <a16:creationId xmlns:a16="http://schemas.microsoft.com/office/drawing/2014/main" xmlns="" id="{B2F72E19-2688-C14A-901D-C6388D444801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3575" name="Picture 43" descr="78900">
              <a:extLst>
                <a:ext uri="{FF2B5EF4-FFF2-40B4-BE49-F238E27FC236}">
                  <a16:creationId xmlns:a16="http://schemas.microsoft.com/office/drawing/2014/main" xmlns="" id="{B0023E67-421D-4E74-1EB4-60659A7B6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6" name="Text Box 4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709CBEC3-EE37-F35A-B756-0E01CD379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3569" name="Group 45">
            <a:extLst>
              <a:ext uri="{FF2B5EF4-FFF2-40B4-BE49-F238E27FC236}">
                <a16:creationId xmlns:a16="http://schemas.microsoft.com/office/drawing/2014/main" xmlns="" id="{6B5B7194-5011-DCEB-ABE2-F08CB6C035B1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3573" name="Picture 46" descr="78900">
              <a:extLst>
                <a:ext uri="{FF2B5EF4-FFF2-40B4-BE49-F238E27FC236}">
                  <a16:creationId xmlns:a16="http://schemas.microsoft.com/office/drawing/2014/main" xmlns="" id="{AC4C5026-FBA4-FD68-689C-BA2935E818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4" name="Text Box 4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D2385D42-E895-6B7D-70CB-1455951A0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3570" name="Group 48">
            <a:extLst>
              <a:ext uri="{FF2B5EF4-FFF2-40B4-BE49-F238E27FC236}">
                <a16:creationId xmlns:a16="http://schemas.microsoft.com/office/drawing/2014/main" xmlns="" id="{4BF8D9F0-2F22-F9F0-DEBC-F29176F9612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3571" name="Picture 49" descr="78900">
              <a:extLst>
                <a:ext uri="{FF2B5EF4-FFF2-40B4-BE49-F238E27FC236}">
                  <a16:creationId xmlns:a16="http://schemas.microsoft.com/office/drawing/2014/main" xmlns="" id="{4FCC19F3-E4EC-904D-006D-886535EA5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2" name="Text Box 5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276971F7-2EC2-5440-FC38-A29C94EE5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1000"/>
                                        <p:tgtEl>
                                          <p:spTgt spid="6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6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6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62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62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  <p:bldP spid="625669" grpId="0" animBg="1"/>
      <p:bldP spid="6256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>
            <a:extLst>
              <a:ext uri="{FF2B5EF4-FFF2-40B4-BE49-F238E27FC236}">
                <a16:creationId xmlns:a16="http://schemas.microsoft.com/office/drawing/2014/main" xmlns="" id="{A23761E4-8DAA-6B6A-F9B6-D369599F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Z(j</a:t>
            </a:r>
            <a:r>
              <a:rPr lang="el-GR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ω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频响曲线表明阻抗特性可分三个区域描述：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A4D30602-AA1A-148E-D9BD-28CA87D6F00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836613"/>
            <a:ext cx="7005637" cy="3455987"/>
            <a:chOff x="657" y="754"/>
            <a:chExt cx="4413" cy="2359"/>
          </a:xfrm>
        </p:grpSpPr>
        <p:sp>
          <p:nvSpPr>
            <p:cNvPr id="24607" name="Line 4">
              <a:extLst>
                <a:ext uri="{FF2B5EF4-FFF2-40B4-BE49-F238E27FC236}">
                  <a16:creationId xmlns:a16="http://schemas.microsoft.com/office/drawing/2014/main" xmlns="" id="{DD831903-10FF-B28B-A629-2BB106510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90"/>
              <a:ext cx="0" cy="217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5">
              <a:extLst>
                <a:ext uri="{FF2B5EF4-FFF2-40B4-BE49-F238E27FC236}">
                  <a16:creationId xmlns:a16="http://schemas.microsoft.com/office/drawing/2014/main" xmlns="" id="{B5F440C2-0A5C-2423-D90D-8BE685EA8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890"/>
              <a:ext cx="0" cy="222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Rectangle 6">
              <a:extLst>
                <a:ext uri="{FF2B5EF4-FFF2-40B4-BE49-F238E27FC236}">
                  <a16:creationId xmlns:a16="http://schemas.microsoft.com/office/drawing/2014/main" xmlns="" id="{A1A097A5-9541-770A-9685-4C0DD251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00"/>
              <a:ext cx="952" cy="3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容性区</a:t>
              </a:r>
            </a:p>
          </p:txBody>
        </p:sp>
        <p:sp>
          <p:nvSpPr>
            <p:cNvPr id="24610" name="Rectangle 7">
              <a:extLst>
                <a:ext uri="{FF2B5EF4-FFF2-40B4-BE49-F238E27FC236}">
                  <a16:creationId xmlns:a16="http://schemas.microsoft.com/office/drawing/2014/main" xmlns="" id="{C9B677AC-2411-6F4D-E54F-330AF764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754"/>
              <a:ext cx="952" cy="3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感性区</a:t>
              </a:r>
            </a:p>
          </p:txBody>
        </p:sp>
        <p:sp>
          <p:nvSpPr>
            <p:cNvPr id="24611" name="Rectangle 8">
              <a:extLst>
                <a:ext uri="{FF2B5EF4-FFF2-40B4-BE49-F238E27FC236}">
                  <a16:creationId xmlns:a16="http://schemas.microsoft.com/office/drawing/2014/main" xmlns="" id="{9A0E1076-A4E9-8AE7-6A5B-C06E3FDCF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800"/>
              <a:ext cx="952" cy="3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电阻性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xmlns="" id="{44013DB5-DB6A-E57E-3C6D-8C0852F0A71B}"/>
              </a:ext>
            </a:extLst>
          </p:cNvPr>
          <p:cNvGrpSpPr>
            <a:grpSpLocks/>
          </p:cNvGrpSpPr>
          <p:nvPr/>
        </p:nvGrpSpPr>
        <p:grpSpPr bwMode="auto">
          <a:xfrm>
            <a:off x="498475" y="1411288"/>
            <a:ext cx="2471738" cy="2933700"/>
            <a:chOff x="269" y="2251"/>
            <a:chExt cx="1557" cy="1848"/>
          </a:xfrm>
        </p:grpSpPr>
        <p:graphicFrame>
          <p:nvGraphicFramePr>
            <p:cNvPr id="24586" name="Object 10">
              <a:extLst>
                <a:ext uri="{FF2B5EF4-FFF2-40B4-BE49-F238E27FC236}">
                  <a16:creationId xmlns:a16="http://schemas.microsoft.com/office/drawing/2014/main" xmlns="" id="{36C0CF8A-1691-0718-8EBB-2F8982D9A7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2251"/>
            <a:ext cx="719" cy="321"/>
          </p:xfrm>
          <a:graphic>
            <a:graphicData uri="http://schemas.openxmlformats.org/presentationml/2006/ole">
              <p:oleObj spid="_x0000_s24612" name="公式" r:id="rId3" imgW="396720" imgH="172800" progId="Equation.3">
                <p:embed/>
              </p:oleObj>
            </a:graphicData>
          </a:graphic>
        </p:graphicFrame>
        <p:graphicFrame>
          <p:nvGraphicFramePr>
            <p:cNvPr id="24587" name="Object 11">
              <a:extLst>
                <a:ext uri="{FF2B5EF4-FFF2-40B4-BE49-F238E27FC236}">
                  <a16:creationId xmlns:a16="http://schemas.microsoft.com/office/drawing/2014/main" xmlns="" id="{F207ADFE-E150-0339-85B9-405B3ED295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2613"/>
            <a:ext cx="1179" cy="645"/>
          </p:xfrm>
          <a:graphic>
            <a:graphicData uri="http://schemas.openxmlformats.org/presentationml/2006/ole">
              <p:oleObj spid="_x0000_s24613" name="公式" r:id="rId4" imgW="667440" imgH="359280" progId="Equation.3">
                <p:embed/>
              </p:oleObj>
            </a:graphicData>
          </a:graphic>
        </p:graphicFrame>
        <p:graphicFrame>
          <p:nvGraphicFramePr>
            <p:cNvPr id="24588" name="Object 12">
              <a:extLst>
                <a:ext uri="{FF2B5EF4-FFF2-40B4-BE49-F238E27FC236}">
                  <a16:creationId xmlns:a16="http://schemas.microsoft.com/office/drawing/2014/main" xmlns="" id="{ED2AC80A-030C-AC67-6DBA-ADCC99D62B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3339"/>
            <a:ext cx="1229" cy="347"/>
          </p:xfrm>
          <a:graphic>
            <a:graphicData uri="http://schemas.openxmlformats.org/presentationml/2006/ole">
              <p:oleObj spid="_x0000_s24614" name="公式" r:id="rId5" imgW="695160" imgH="191160" progId="Equation.3">
                <p:embed/>
              </p:oleObj>
            </a:graphicData>
          </a:graphic>
        </p:graphicFrame>
        <p:graphicFrame>
          <p:nvGraphicFramePr>
            <p:cNvPr id="24589" name="Object 13">
              <a:extLst>
                <a:ext uri="{FF2B5EF4-FFF2-40B4-BE49-F238E27FC236}">
                  <a16:creationId xmlns:a16="http://schemas.microsoft.com/office/drawing/2014/main" xmlns="" id="{6864C2F1-7EA4-17C9-39FD-9B233B94CF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" y="3702"/>
            <a:ext cx="1557" cy="397"/>
          </p:xfrm>
          <a:graphic>
            <a:graphicData uri="http://schemas.openxmlformats.org/presentationml/2006/ole">
              <p:oleObj spid="_x0000_s24615" name="公式" r:id="rId6" imgW="882000" imgH="219240" progId="Equation.3">
                <p:embed/>
              </p:oleObj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0051395B-E8D2-4842-3ADE-51AFCDC7E242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411288"/>
            <a:ext cx="1884362" cy="2357437"/>
            <a:chOff x="2282" y="2160"/>
            <a:chExt cx="1187" cy="1485"/>
          </a:xfrm>
        </p:grpSpPr>
        <p:graphicFrame>
          <p:nvGraphicFramePr>
            <p:cNvPr id="24583" name="Object 15">
              <a:extLst>
                <a:ext uri="{FF2B5EF4-FFF2-40B4-BE49-F238E27FC236}">
                  <a16:creationId xmlns:a16="http://schemas.microsoft.com/office/drawing/2014/main" xmlns="" id="{E433B21C-6EDD-4A14-AF2D-23ED740F0A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160"/>
            <a:ext cx="719" cy="321"/>
          </p:xfrm>
          <a:graphic>
            <a:graphicData uri="http://schemas.openxmlformats.org/presentationml/2006/ole">
              <p:oleObj spid="_x0000_s24616" name="公式" r:id="rId7" imgW="396720" imgH="172800" progId="Equation.3">
                <p:embed/>
              </p:oleObj>
            </a:graphicData>
          </a:graphic>
        </p:graphicFrame>
        <p:graphicFrame>
          <p:nvGraphicFramePr>
            <p:cNvPr id="24584" name="Object 16">
              <a:extLst>
                <a:ext uri="{FF2B5EF4-FFF2-40B4-BE49-F238E27FC236}">
                  <a16:creationId xmlns:a16="http://schemas.microsoft.com/office/drawing/2014/main" xmlns="" id="{662E3629-27CA-A372-6961-F35D980E76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2568"/>
            <a:ext cx="1179" cy="645"/>
          </p:xfrm>
          <a:graphic>
            <a:graphicData uri="http://schemas.openxmlformats.org/presentationml/2006/ole">
              <p:oleObj spid="_x0000_s24617" name="公式" r:id="rId8" imgW="667440" imgH="359280" progId="Equation.3">
                <p:embed/>
              </p:oleObj>
            </a:graphicData>
          </a:graphic>
        </p:graphicFrame>
        <p:graphicFrame>
          <p:nvGraphicFramePr>
            <p:cNvPr id="24585" name="Object 17">
              <a:extLst>
                <a:ext uri="{FF2B5EF4-FFF2-40B4-BE49-F238E27FC236}">
                  <a16:creationId xmlns:a16="http://schemas.microsoft.com/office/drawing/2014/main" xmlns="" id="{146F70C3-D559-802D-506C-6C6AA17FC8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2" y="3331"/>
            <a:ext cx="1180" cy="314"/>
          </p:xfrm>
          <a:graphic>
            <a:graphicData uri="http://schemas.openxmlformats.org/presentationml/2006/ole">
              <p:oleObj spid="_x0000_s24618" name="公式" r:id="rId9" imgW="667440" imgH="172800" progId="Equation.3">
                <p:embed/>
              </p:oleObj>
            </a:graphicData>
          </a:graphic>
        </p:graphicFrame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xmlns="" id="{F16C2D4B-FC26-ACC6-8AB7-482E8A06616E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339850"/>
            <a:ext cx="2471737" cy="2862263"/>
            <a:chOff x="3833" y="2205"/>
            <a:chExt cx="1557" cy="1803"/>
          </a:xfrm>
        </p:grpSpPr>
        <p:graphicFrame>
          <p:nvGraphicFramePr>
            <p:cNvPr id="24579" name="Object 19">
              <a:extLst>
                <a:ext uri="{FF2B5EF4-FFF2-40B4-BE49-F238E27FC236}">
                  <a16:creationId xmlns:a16="http://schemas.microsoft.com/office/drawing/2014/main" xmlns="" id="{E676C6FA-A984-711C-A364-F880F1AD7E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8" y="2205"/>
            <a:ext cx="719" cy="321"/>
          </p:xfrm>
          <a:graphic>
            <a:graphicData uri="http://schemas.openxmlformats.org/presentationml/2006/ole">
              <p:oleObj spid="_x0000_s24619" name="公式" r:id="rId10" imgW="396720" imgH="172800" progId="Equation.3">
                <p:embed/>
              </p:oleObj>
            </a:graphicData>
          </a:graphic>
        </p:graphicFrame>
        <p:graphicFrame>
          <p:nvGraphicFramePr>
            <p:cNvPr id="24580" name="Object 20">
              <a:extLst>
                <a:ext uri="{FF2B5EF4-FFF2-40B4-BE49-F238E27FC236}">
                  <a16:creationId xmlns:a16="http://schemas.microsoft.com/office/drawing/2014/main" xmlns="" id="{15461198-DDCE-0E0E-31B4-F8A1354998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8" y="2523"/>
            <a:ext cx="1179" cy="645"/>
          </p:xfrm>
          <a:graphic>
            <a:graphicData uri="http://schemas.openxmlformats.org/presentationml/2006/ole">
              <p:oleObj spid="_x0000_s24620" name="公式" r:id="rId11" imgW="667440" imgH="359280" progId="Equation.3">
                <p:embed/>
              </p:oleObj>
            </a:graphicData>
          </a:graphic>
        </p:graphicFrame>
        <p:graphicFrame>
          <p:nvGraphicFramePr>
            <p:cNvPr id="24581" name="Object 21">
              <a:extLst>
                <a:ext uri="{FF2B5EF4-FFF2-40B4-BE49-F238E27FC236}">
                  <a16:creationId xmlns:a16="http://schemas.microsoft.com/office/drawing/2014/main" xmlns="" id="{433AFD0C-6D05-6875-02A5-269F59F2F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8" y="3203"/>
            <a:ext cx="1229" cy="347"/>
          </p:xfrm>
          <a:graphic>
            <a:graphicData uri="http://schemas.openxmlformats.org/presentationml/2006/ole">
              <p:oleObj spid="_x0000_s24621" name="公式" r:id="rId12" imgW="695160" imgH="191160" progId="Equation.3">
                <p:embed/>
              </p:oleObj>
            </a:graphicData>
          </a:graphic>
        </p:graphicFrame>
        <p:graphicFrame>
          <p:nvGraphicFramePr>
            <p:cNvPr id="24582" name="Object 22">
              <a:extLst>
                <a:ext uri="{FF2B5EF4-FFF2-40B4-BE49-F238E27FC236}">
                  <a16:creationId xmlns:a16="http://schemas.microsoft.com/office/drawing/2014/main" xmlns="" id="{75DDF075-2494-E3D4-3518-409B6C0E25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3611"/>
            <a:ext cx="1557" cy="397"/>
          </p:xfrm>
          <a:graphic>
            <a:graphicData uri="http://schemas.openxmlformats.org/presentationml/2006/ole">
              <p:oleObj spid="_x0000_s24622" name="公式" r:id="rId13" imgW="882000" imgH="219240" progId="Equation.3">
                <p:embed/>
              </p:oleObj>
            </a:graphicData>
          </a:graphic>
        </p:graphicFrame>
      </p:grpSp>
      <p:graphicFrame>
        <p:nvGraphicFramePr>
          <p:cNvPr id="626711" name="Object 23">
            <a:extLst>
              <a:ext uri="{FF2B5EF4-FFF2-40B4-BE49-F238E27FC236}">
                <a16:creationId xmlns:a16="http://schemas.microsoft.com/office/drawing/2014/main" xmlns="" id="{7EDB0133-F9F1-29E5-C363-4DDD68376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365625"/>
          <a:ext cx="3355975" cy="712788"/>
        </p:xfrm>
        <a:graphic>
          <a:graphicData uri="http://schemas.openxmlformats.org/presentationml/2006/ole">
            <p:oleObj spid="_x0000_s24623" name="公式" r:id="rId14" imgW="1264680" imgH="266040" progId="Equation.3">
              <p:embed/>
            </p:oleObj>
          </a:graphicData>
        </a:graphic>
      </p:graphicFrame>
      <p:sp>
        <p:nvSpPr>
          <p:cNvPr id="626712" name="Text Box 24">
            <a:extLst>
              <a:ext uri="{FF2B5EF4-FFF2-40B4-BE49-F238E27FC236}">
                <a16:creationId xmlns:a16="http://schemas.microsoft.com/office/drawing/2014/main" xmlns="" id="{ECF61A43-0B6D-C7F8-BD8D-04E11CF5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84763"/>
            <a:ext cx="8066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入端阻抗为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纯电阻，即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，阻抗值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|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|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最小。</a:t>
            </a:r>
          </a:p>
        </p:txBody>
      </p:sp>
      <p:sp>
        <p:nvSpPr>
          <p:cNvPr id="626713" name="Text Box 25">
            <a:extLst>
              <a:ext uri="{FF2B5EF4-FFF2-40B4-BE49-F238E27FC236}">
                <a16:creationId xmlns:a16="http://schemas.microsoft.com/office/drawing/2014/main" xmlns="" id="{1F0A37B3-2F18-7E6A-8014-B1E0ADCC8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734050"/>
            <a:ext cx="838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电流</a:t>
            </a:r>
            <a:r>
              <a:rPr kumimoji="1" lang="en-US" altLang="zh-CN" sz="2800" i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和电阻电压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 i="1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达到最大值 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 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一定</a:t>
            </a:r>
            <a:r>
              <a:rPr kumimoji="1"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626714" name="Line 26">
            <a:extLst>
              <a:ext uri="{FF2B5EF4-FFF2-40B4-BE49-F238E27FC236}">
                <a16:creationId xmlns:a16="http://schemas.microsoft.com/office/drawing/2014/main" xmlns="" id="{DB6341AF-6837-1814-4F92-6BEC23CA3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797425"/>
            <a:ext cx="865187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598" name="Group 27">
            <a:extLst>
              <a:ext uri="{FF2B5EF4-FFF2-40B4-BE49-F238E27FC236}">
                <a16:creationId xmlns:a16="http://schemas.microsoft.com/office/drawing/2014/main" xmlns="" id="{F60A42EB-5816-E3AC-31D0-0E46320B126D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4605" name="Picture 28" descr="78900">
              <a:extLst>
                <a:ext uri="{FF2B5EF4-FFF2-40B4-BE49-F238E27FC236}">
                  <a16:creationId xmlns:a16="http://schemas.microsoft.com/office/drawing/2014/main" xmlns="" id="{6FF04955-B7F8-324B-1C43-7F0B92767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6" name="Text Box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144E7872-CFD9-E0FB-DBF3-48CA5B466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4599" name="Group 30">
            <a:extLst>
              <a:ext uri="{FF2B5EF4-FFF2-40B4-BE49-F238E27FC236}">
                <a16:creationId xmlns:a16="http://schemas.microsoft.com/office/drawing/2014/main" xmlns="" id="{483C8E6F-92DA-6388-A438-FC98F30BFAB5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4603" name="Picture 31" descr="78900">
              <a:extLst>
                <a:ext uri="{FF2B5EF4-FFF2-40B4-BE49-F238E27FC236}">
                  <a16:creationId xmlns:a16="http://schemas.microsoft.com/office/drawing/2014/main" xmlns="" id="{3BEC4DDE-084D-C7AA-C7FA-26361C50F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4" name="Text Box 3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DAF04604-71C6-B6B9-5DBB-2B7CBF6D2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4600" name="Group 33">
            <a:extLst>
              <a:ext uri="{FF2B5EF4-FFF2-40B4-BE49-F238E27FC236}">
                <a16:creationId xmlns:a16="http://schemas.microsoft.com/office/drawing/2014/main" xmlns="" id="{BEF79662-A53A-5759-BC1C-F62C6AD90D8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4601" name="Picture 34" descr="78900">
              <a:extLst>
                <a:ext uri="{FF2B5EF4-FFF2-40B4-BE49-F238E27FC236}">
                  <a16:creationId xmlns:a16="http://schemas.microsoft.com/office/drawing/2014/main" xmlns="" id="{FD5813B2-30B0-4CAD-F6EA-9D4291D94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2" name="Text Box 3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AFBAB694-D34E-A4F4-16B9-647FE1017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2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62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/>
      <p:bldP spid="626712" grpId="0" autoUpdateAnimBg="0"/>
      <p:bldP spid="6267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7714" name="Object 2">
            <a:extLst>
              <a:ext uri="{FF2B5EF4-FFF2-40B4-BE49-F238E27FC236}">
                <a16:creationId xmlns:a16="http://schemas.microsoft.com/office/drawing/2014/main" xmlns="" id="{ED7E0B4E-A1FB-A27D-B4B6-0839FCC8F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292600"/>
          <a:ext cx="4562475" cy="766763"/>
        </p:xfrm>
        <a:graphic>
          <a:graphicData uri="http://schemas.openxmlformats.org/presentationml/2006/ole">
            <p:oleObj spid="_x0000_s25662" name="公式" r:id="rId3" imgW="1666080" imgH="275400" progId="Equation.3">
              <p:embed/>
            </p:oleObj>
          </a:graphicData>
        </a:graphic>
      </p:graphicFrame>
      <p:sp>
        <p:nvSpPr>
          <p:cNvPr id="627715" name="Text Box 3">
            <a:extLst>
              <a:ext uri="{FF2B5EF4-FFF2-40B4-BE49-F238E27FC236}">
                <a16:creationId xmlns:a16="http://schemas.microsoft.com/office/drawing/2014/main" xmlns="" id="{1861EE2F-55BC-A1A2-D285-737172C2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13100"/>
            <a:ext cx="80867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LC</a:t>
            </a:r>
            <a:r>
              <a:rPr kumimoji="1" lang="zh-CN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上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的电压大小相等，相位相反，</a:t>
            </a:r>
            <a:r>
              <a:rPr kumimoji="1" lang="zh-CN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串联总电压为零，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也称电压谐振，即</a:t>
            </a:r>
          </a:p>
        </p:txBody>
      </p:sp>
      <p:graphicFrame>
        <p:nvGraphicFramePr>
          <p:cNvPr id="627716" name="Object 4">
            <a:extLst>
              <a:ext uri="{FF2B5EF4-FFF2-40B4-BE49-F238E27FC236}">
                <a16:creationId xmlns:a16="http://schemas.microsoft.com/office/drawing/2014/main" xmlns="" id="{E50917AB-3911-2275-BEEA-F31431B03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157788"/>
          <a:ext cx="5472112" cy="528637"/>
        </p:xfrm>
        <a:graphic>
          <a:graphicData uri="http://schemas.openxmlformats.org/presentationml/2006/ole">
            <p:oleObj spid="_x0000_s25663" name="公式" r:id="rId4" imgW="1927440" imgH="191160" progId="Equation.3">
              <p:embed/>
            </p:oleObj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xmlns="" id="{6A20E928-E85B-F399-C695-3B21E70B86F4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449263"/>
            <a:ext cx="1593850" cy="2665412"/>
            <a:chOff x="3618" y="282"/>
            <a:chExt cx="1004" cy="1679"/>
          </a:xfrm>
        </p:grpSpPr>
        <p:sp>
          <p:nvSpPr>
            <p:cNvPr id="25658" name="Line 6">
              <a:extLst>
                <a:ext uri="{FF2B5EF4-FFF2-40B4-BE49-F238E27FC236}">
                  <a16:creationId xmlns:a16="http://schemas.microsoft.com/office/drawing/2014/main" xmlns="" id="{3445CE1D-B517-4936-9FB5-C45CA3325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140"/>
              <a:ext cx="69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9" name="Line 7">
              <a:extLst>
                <a:ext uri="{FF2B5EF4-FFF2-40B4-BE49-F238E27FC236}">
                  <a16:creationId xmlns:a16="http://schemas.microsoft.com/office/drawing/2014/main" xmlns="" id="{E3BF0D39-25FB-383C-BEB7-4EDE57D6A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140"/>
              <a:ext cx="28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0" name="Line 8">
              <a:extLst>
                <a:ext uri="{FF2B5EF4-FFF2-40B4-BE49-F238E27FC236}">
                  <a16:creationId xmlns:a16="http://schemas.microsoft.com/office/drawing/2014/main" xmlns="" id="{E0C33AAB-68B9-D8A7-B213-B37D48185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" y="420"/>
              <a:ext cx="0" cy="79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1" name="Line 9">
              <a:extLst>
                <a:ext uri="{FF2B5EF4-FFF2-40B4-BE49-F238E27FC236}">
                  <a16:creationId xmlns:a16="http://schemas.microsoft.com/office/drawing/2014/main" xmlns="" id="{379460EA-F36C-B030-6A0E-8088626FD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140"/>
              <a:ext cx="0" cy="79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1" name="Object 10">
              <a:extLst>
                <a:ext uri="{FF2B5EF4-FFF2-40B4-BE49-F238E27FC236}">
                  <a16:creationId xmlns:a16="http://schemas.microsoft.com/office/drawing/2014/main" xmlns="" id="{672D9440-3E5F-D37E-0EC1-A5D5F5B95E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5" y="282"/>
            <a:ext cx="306" cy="444"/>
          </p:xfrm>
          <a:graphic>
            <a:graphicData uri="http://schemas.openxmlformats.org/presentationml/2006/ole">
              <p:oleObj spid="_x0000_s25664" name="公式" r:id="rId5" imgW="163440" imgH="237960" progId="Equation.3">
                <p:embed/>
              </p:oleObj>
            </a:graphicData>
          </a:graphic>
        </p:graphicFrame>
        <p:graphicFrame>
          <p:nvGraphicFramePr>
            <p:cNvPr id="25612" name="Object 11">
              <a:extLst>
                <a:ext uri="{FF2B5EF4-FFF2-40B4-BE49-F238E27FC236}">
                  <a16:creationId xmlns:a16="http://schemas.microsoft.com/office/drawing/2014/main" xmlns="" id="{BBC3D139-6AC2-AF60-C23A-5FA228CB94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8" y="1517"/>
            <a:ext cx="289" cy="444"/>
          </p:xfrm>
          <a:graphic>
            <a:graphicData uri="http://schemas.openxmlformats.org/presentationml/2006/ole">
              <p:oleObj spid="_x0000_s25665" name="公式" r:id="rId6" imgW="154080" imgH="237960" progId="Equation.3">
                <p:embed/>
              </p:oleObj>
            </a:graphicData>
          </a:graphic>
        </p:graphicFrame>
        <p:graphicFrame>
          <p:nvGraphicFramePr>
            <p:cNvPr id="25613" name="Object 12">
              <a:extLst>
                <a:ext uri="{FF2B5EF4-FFF2-40B4-BE49-F238E27FC236}">
                  <a16:creationId xmlns:a16="http://schemas.microsoft.com/office/drawing/2014/main" xmlns="" id="{4FF506E9-B783-5C12-10B3-8573B5D4C0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3" y="1077"/>
            <a:ext cx="308" cy="444"/>
          </p:xfrm>
          <a:graphic>
            <a:graphicData uri="http://schemas.openxmlformats.org/presentationml/2006/ole">
              <p:oleObj spid="_x0000_s25666" name="公式" r:id="rId7" imgW="163440" imgH="237960" progId="Equation.3">
                <p:embed/>
              </p:oleObj>
            </a:graphicData>
          </a:graphic>
        </p:graphicFrame>
        <p:graphicFrame>
          <p:nvGraphicFramePr>
            <p:cNvPr id="25614" name="Object 13">
              <a:extLst>
                <a:ext uri="{FF2B5EF4-FFF2-40B4-BE49-F238E27FC236}">
                  <a16:creationId xmlns:a16="http://schemas.microsoft.com/office/drawing/2014/main" xmlns="" id="{C439D0FE-840E-627F-2CB5-D5700AD44B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3" y="1077"/>
            <a:ext cx="169" cy="392"/>
          </p:xfrm>
          <a:graphic>
            <a:graphicData uri="http://schemas.openxmlformats.org/presentationml/2006/ole">
              <p:oleObj spid="_x0000_s25667" name="公式" r:id="rId8" imgW="88560" imgH="209880" progId="Equation.3">
                <p:embed/>
              </p:oleObj>
            </a:graphicData>
          </a:graphic>
        </p:graphicFrame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A13B31B4-ECB5-6209-6F6F-D9440DEA2427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836613"/>
            <a:ext cx="1935163" cy="1944687"/>
            <a:chOff x="2597" y="618"/>
            <a:chExt cx="1219" cy="1225"/>
          </a:xfrm>
        </p:grpSpPr>
        <p:sp>
          <p:nvSpPr>
            <p:cNvPr id="25657" name="AutoShape 15">
              <a:extLst>
                <a:ext uri="{FF2B5EF4-FFF2-40B4-BE49-F238E27FC236}">
                  <a16:creationId xmlns:a16="http://schemas.microsoft.com/office/drawing/2014/main" xmlns="" id="{E5AFD9B0-DBD3-0C9C-926C-59782A06C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618"/>
              <a:ext cx="181" cy="1225"/>
            </a:xfrm>
            <a:prstGeom prst="rightBrace">
              <a:avLst>
                <a:gd name="adj1" fmla="val 56400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ea typeface="仿宋_GB2312" panose="02010609030101010101" pitchFamily="49" charset="-122"/>
              </a:endParaRPr>
            </a:p>
          </p:txBody>
        </p:sp>
        <p:graphicFrame>
          <p:nvGraphicFramePr>
            <p:cNvPr id="25610" name="Object 16">
              <a:extLst>
                <a:ext uri="{FF2B5EF4-FFF2-40B4-BE49-F238E27FC236}">
                  <a16:creationId xmlns:a16="http://schemas.microsoft.com/office/drawing/2014/main" xmlns="" id="{BD6B2498-D255-1B3A-ED20-8D9B19C820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7" y="805"/>
            <a:ext cx="1219" cy="788"/>
          </p:xfrm>
          <a:graphic>
            <a:graphicData uri="http://schemas.openxmlformats.org/presentationml/2006/ole">
              <p:oleObj spid="_x0000_s25668" name="公式" r:id="rId9" imgW="704520" imgH="452520" progId="Equation.3">
                <p:embed/>
              </p:oleObj>
            </a:graphicData>
          </a:graphic>
        </p:graphicFrame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xmlns="" id="{7F13C2C0-A5E3-E439-286F-D21C9137A58E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44463"/>
            <a:ext cx="3189287" cy="2736850"/>
            <a:chOff x="3334" y="1933"/>
            <a:chExt cx="2009" cy="1724"/>
          </a:xfrm>
        </p:grpSpPr>
        <p:sp>
          <p:nvSpPr>
            <p:cNvPr id="25631" name="Text Box 18">
              <a:extLst>
                <a:ext uri="{FF2B5EF4-FFF2-40B4-BE49-F238E27FC236}">
                  <a16:creationId xmlns:a16="http://schemas.microsoft.com/office/drawing/2014/main" xmlns="" id="{93CBBB91-238B-9E9E-430F-CECC4400E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387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5632" name="Text Box 19">
              <a:extLst>
                <a:ext uri="{FF2B5EF4-FFF2-40B4-BE49-F238E27FC236}">
                  <a16:creationId xmlns:a16="http://schemas.microsoft.com/office/drawing/2014/main" xmlns="" id="{9A7ABED7-153C-673A-8C2D-87DE38B5C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2387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5633" name="Text Box 20">
              <a:extLst>
                <a:ext uri="{FF2B5EF4-FFF2-40B4-BE49-F238E27FC236}">
                  <a16:creationId xmlns:a16="http://schemas.microsoft.com/office/drawing/2014/main" xmlns="" id="{0E53E671-9820-5065-4C6F-11B47CA18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2976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5634" name="Text Box 21">
              <a:extLst>
                <a:ext uri="{FF2B5EF4-FFF2-40B4-BE49-F238E27FC236}">
                  <a16:creationId xmlns:a16="http://schemas.microsoft.com/office/drawing/2014/main" xmlns="" id="{4F8ADA12-DA69-A71F-D923-0B64081BD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2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25635" name="Text Box 22">
              <a:extLst>
                <a:ext uri="{FF2B5EF4-FFF2-40B4-BE49-F238E27FC236}">
                  <a16:creationId xmlns:a16="http://schemas.microsoft.com/office/drawing/2014/main" xmlns="" id="{4C2A6321-752C-12BA-2FD6-27FED4775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275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25636" name="Text Box 23">
              <a:extLst>
                <a:ext uri="{FF2B5EF4-FFF2-40B4-BE49-F238E27FC236}">
                  <a16:creationId xmlns:a16="http://schemas.microsoft.com/office/drawing/2014/main" xmlns="" id="{14624B45-C281-0EE9-A0B8-9503FABBE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332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graphicFrame>
          <p:nvGraphicFramePr>
            <p:cNvPr id="25604" name="Object 24">
              <a:extLst>
                <a:ext uri="{FF2B5EF4-FFF2-40B4-BE49-F238E27FC236}">
                  <a16:creationId xmlns:a16="http://schemas.microsoft.com/office/drawing/2014/main" xmlns="" id="{8F65129C-923D-3BAC-2850-9C58BCE12D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2387"/>
            <a:ext cx="271" cy="483"/>
          </p:xfrm>
          <a:graphic>
            <a:graphicData uri="http://schemas.openxmlformats.org/presentationml/2006/ole">
              <p:oleObj spid="_x0000_s25669" name="公式" r:id="rId10" imgW="154080" imgH="275400" progId="Equation.3">
                <p:embed/>
              </p:oleObj>
            </a:graphicData>
          </a:graphic>
        </p:graphicFrame>
        <p:graphicFrame>
          <p:nvGraphicFramePr>
            <p:cNvPr id="25605" name="Object 25">
              <a:extLst>
                <a:ext uri="{FF2B5EF4-FFF2-40B4-BE49-F238E27FC236}">
                  <a16:creationId xmlns:a16="http://schemas.microsoft.com/office/drawing/2014/main" xmlns="" id="{B8DFD843-C4D1-F7AC-E9DA-94E956BF4B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8" y="2478"/>
            <a:ext cx="255" cy="483"/>
          </p:xfrm>
          <a:graphic>
            <a:graphicData uri="http://schemas.openxmlformats.org/presentationml/2006/ole">
              <p:oleObj spid="_x0000_s25670" name="公式" r:id="rId11" imgW="144720" imgH="275400" progId="Equation.3">
                <p:embed/>
              </p:oleObj>
            </a:graphicData>
          </a:graphic>
        </p:graphicFrame>
        <p:graphicFrame>
          <p:nvGraphicFramePr>
            <p:cNvPr id="25606" name="Object 26">
              <a:extLst>
                <a:ext uri="{FF2B5EF4-FFF2-40B4-BE49-F238E27FC236}">
                  <a16:creationId xmlns:a16="http://schemas.microsoft.com/office/drawing/2014/main" xmlns="" id="{FA0FB154-7C3E-7DF5-C944-9C20AFE17D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3" y="3022"/>
            <a:ext cx="270" cy="483"/>
          </p:xfrm>
          <a:graphic>
            <a:graphicData uri="http://schemas.openxmlformats.org/presentationml/2006/ole">
              <p:oleObj spid="_x0000_s25671" name="公式" r:id="rId12" imgW="154080" imgH="275400" progId="Equation.3">
                <p:embed/>
              </p:oleObj>
            </a:graphicData>
          </a:graphic>
        </p:graphicFrame>
        <p:sp>
          <p:nvSpPr>
            <p:cNvPr id="25637" name="Line 27">
              <a:extLst>
                <a:ext uri="{FF2B5EF4-FFF2-40B4-BE49-F238E27FC236}">
                  <a16:creationId xmlns:a16="http://schemas.microsoft.com/office/drawing/2014/main" xmlns="" id="{69CBEC11-DB74-9AEC-2BD0-99EC1EA9E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1" y="3022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Line 28">
              <a:extLst>
                <a:ext uri="{FF2B5EF4-FFF2-40B4-BE49-F238E27FC236}">
                  <a16:creationId xmlns:a16="http://schemas.microsoft.com/office/drawing/2014/main" xmlns="" id="{C2F7F3B6-14B1-7599-15C5-371E37D35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2432"/>
              <a:ext cx="1270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9" name="Line 29">
              <a:extLst>
                <a:ext uri="{FF2B5EF4-FFF2-40B4-BE49-F238E27FC236}">
                  <a16:creationId xmlns:a16="http://schemas.microsoft.com/office/drawing/2014/main" xmlns="" id="{057CBFA7-E839-AD68-11F3-77F3E5003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2" y="2433"/>
              <a:ext cx="0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7" name="Object 30">
              <a:extLst>
                <a:ext uri="{FF2B5EF4-FFF2-40B4-BE49-F238E27FC236}">
                  <a16:creationId xmlns:a16="http://schemas.microsoft.com/office/drawing/2014/main" xmlns="" id="{9E62122C-1C67-444A-F86B-23480043B5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1933"/>
            <a:ext cx="159" cy="435"/>
          </p:xfrm>
          <a:graphic>
            <a:graphicData uri="http://schemas.openxmlformats.org/presentationml/2006/ole">
              <p:oleObj spid="_x0000_s25672" name="公式" r:id="rId13" imgW="88560" imgH="247320" progId="Equation.3">
                <p:embed/>
              </p:oleObj>
            </a:graphicData>
          </a:graphic>
        </p:graphicFrame>
        <p:sp>
          <p:nvSpPr>
            <p:cNvPr id="25640" name="Text Box 31">
              <a:extLst>
                <a:ext uri="{FF2B5EF4-FFF2-40B4-BE49-F238E27FC236}">
                  <a16:creationId xmlns:a16="http://schemas.microsoft.com/office/drawing/2014/main" xmlns="" id="{2EFEF614-630D-77A7-A1BA-07BF3A184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11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5641" name="Text Box 32">
              <a:extLst>
                <a:ext uri="{FF2B5EF4-FFF2-40B4-BE49-F238E27FC236}">
                  <a16:creationId xmlns:a16="http://schemas.microsoft.com/office/drawing/2014/main" xmlns="" id="{EE1A531D-DF52-025B-1CA8-FE1FC5A59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614"/>
              <a:ext cx="5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5642" name="Line 33">
              <a:extLst>
                <a:ext uri="{FF2B5EF4-FFF2-40B4-BE49-F238E27FC236}">
                  <a16:creationId xmlns:a16="http://schemas.microsoft.com/office/drawing/2014/main" xmlns="" id="{6A76A04D-0EE1-5796-B3E1-18C21013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387"/>
              <a:ext cx="28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3" name="Text Box 34">
              <a:extLst>
                <a:ext uri="{FF2B5EF4-FFF2-40B4-BE49-F238E27FC236}">
                  <a16:creationId xmlns:a16="http://schemas.microsoft.com/office/drawing/2014/main" xmlns="" id="{97672E89-BCA1-AAB5-AC16-9D33B479A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478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5644" name="Text Box 35">
              <a:extLst>
                <a:ext uri="{FF2B5EF4-FFF2-40B4-BE49-F238E27FC236}">
                  <a16:creationId xmlns:a16="http://schemas.microsoft.com/office/drawing/2014/main" xmlns="" id="{E86316F8-9245-CEAA-FB5A-AC5E70B4C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20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25645" name="Oval 36">
              <a:extLst>
                <a:ext uri="{FF2B5EF4-FFF2-40B4-BE49-F238E27FC236}">
                  <a16:creationId xmlns:a16="http://schemas.microsoft.com/office/drawing/2014/main" xmlns="" id="{DA806758-4ABF-6158-CB25-891173D4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09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25646" name="Oval 37">
              <a:extLst>
                <a:ext uri="{FF2B5EF4-FFF2-40B4-BE49-F238E27FC236}">
                  <a16:creationId xmlns:a16="http://schemas.microsoft.com/office/drawing/2014/main" xmlns="" id="{E57EBB59-ABE6-6843-C199-761B1A34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30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25608" name="Object 38">
              <a:extLst>
                <a:ext uri="{FF2B5EF4-FFF2-40B4-BE49-F238E27FC236}">
                  <a16:creationId xmlns:a16="http://schemas.microsoft.com/office/drawing/2014/main" xmlns="" id="{7FCCC5A3-A1E9-AA8D-38F9-5BFEF0DE61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2976"/>
            <a:ext cx="508" cy="621"/>
          </p:xfrm>
          <a:graphic>
            <a:graphicData uri="http://schemas.openxmlformats.org/presentationml/2006/ole">
              <p:oleObj spid="_x0000_s25673" name="公式" r:id="rId14" imgW="284760" imgH="349920" progId="Equation.3">
                <p:embed/>
              </p:oleObj>
            </a:graphicData>
          </a:graphic>
        </p:graphicFrame>
        <p:graphicFrame>
          <p:nvGraphicFramePr>
            <p:cNvPr id="25609" name="Object 39">
              <a:extLst>
                <a:ext uri="{FF2B5EF4-FFF2-40B4-BE49-F238E27FC236}">
                  <a16:creationId xmlns:a16="http://schemas.microsoft.com/office/drawing/2014/main" xmlns="" id="{B44137EC-926E-D2AE-2F75-43D896921C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614"/>
            <a:ext cx="248" cy="499"/>
          </p:xfrm>
          <a:graphic>
            <a:graphicData uri="http://schemas.openxmlformats.org/presentationml/2006/ole">
              <p:oleObj spid="_x0000_s25674" name="公式" r:id="rId15" imgW="126000" imgH="256680" progId="Equation.3">
                <p:embed/>
              </p:oleObj>
            </a:graphicData>
          </a:graphic>
        </p:graphicFrame>
        <p:grpSp>
          <p:nvGrpSpPr>
            <p:cNvPr id="25647" name="Group 40">
              <a:extLst>
                <a:ext uri="{FF2B5EF4-FFF2-40B4-BE49-F238E27FC236}">
                  <a16:creationId xmlns:a16="http://schemas.microsoft.com/office/drawing/2014/main" xmlns="" id="{D1C6FE6D-32D4-D6DA-30BC-D767A409016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08" y="2524"/>
              <a:ext cx="499" cy="590"/>
              <a:chOff x="476" y="663"/>
              <a:chExt cx="771" cy="862"/>
            </a:xfrm>
          </p:grpSpPr>
          <p:sp>
            <p:nvSpPr>
              <p:cNvPr id="25654" name="AutoShape 41">
                <a:extLst>
                  <a:ext uri="{FF2B5EF4-FFF2-40B4-BE49-F238E27FC236}">
                    <a16:creationId xmlns:a16="http://schemas.microsoft.com/office/drawing/2014/main" xmlns="" id="{4D01B2C6-0AAE-A3AD-36E5-F5D766054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5" name="AutoShape 42">
                <a:extLst>
                  <a:ext uri="{FF2B5EF4-FFF2-40B4-BE49-F238E27FC236}">
                    <a16:creationId xmlns:a16="http://schemas.microsoft.com/office/drawing/2014/main" xmlns="" id="{4D3B61AD-4B89-F88F-FF34-3843726A9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6" name="AutoShape 43">
                <a:extLst>
                  <a:ext uri="{FF2B5EF4-FFF2-40B4-BE49-F238E27FC236}">
                    <a16:creationId xmlns:a16="http://schemas.microsoft.com/office/drawing/2014/main" xmlns="" id="{0D96C73B-EB84-2ECE-41CF-4C82560DA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48" name="Rectangle 44">
              <a:extLst>
                <a:ext uri="{FF2B5EF4-FFF2-40B4-BE49-F238E27FC236}">
                  <a16:creationId xmlns:a16="http://schemas.microsoft.com/office/drawing/2014/main" xmlns="" id="{FFAF8E76-48A1-8438-BA6E-6C1587819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38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25649" name="Group 45">
              <a:extLst>
                <a:ext uri="{FF2B5EF4-FFF2-40B4-BE49-F238E27FC236}">
                  <a16:creationId xmlns:a16="http://schemas.microsoft.com/office/drawing/2014/main" xmlns="" id="{237CA95C-F330-D442-088B-48CFAEDB9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0" y="3363"/>
              <a:ext cx="258" cy="91"/>
              <a:chOff x="1351" y="3976"/>
              <a:chExt cx="174" cy="93"/>
            </a:xfrm>
          </p:grpSpPr>
          <p:sp>
            <p:nvSpPr>
              <p:cNvPr id="25652" name="Line 46">
                <a:extLst>
                  <a:ext uri="{FF2B5EF4-FFF2-40B4-BE49-F238E27FC236}">
                    <a16:creationId xmlns:a16="http://schemas.microsoft.com/office/drawing/2014/main" xmlns="" id="{EA19791B-AC3D-7A4B-A345-40C50D922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3" name="Line 47">
                <a:extLst>
                  <a:ext uri="{FF2B5EF4-FFF2-40B4-BE49-F238E27FC236}">
                    <a16:creationId xmlns:a16="http://schemas.microsoft.com/office/drawing/2014/main" xmlns="" id="{BE4D361A-D3F8-070C-413A-E5E3A6A44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50" name="Line 48">
              <a:extLst>
                <a:ext uri="{FF2B5EF4-FFF2-40B4-BE49-F238E27FC236}">
                  <a16:creationId xmlns:a16="http://schemas.microsoft.com/office/drawing/2014/main" xmlns="" id="{44565A52-81C7-4884-9FAE-3F9712E63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657"/>
              <a:ext cx="127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49">
              <a:extLst>
                <a:ext uri="{FF2B5EF4-FFF2-40B4-BE49-F238E27FC236}">
                  <a16:creationId xmlns:a16="http://schemas.microsoft.com/office/drawing/2014/main" xmlns="" id="{6772CA7E-D6B0-0CDC-9893-E205292C2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475"/>
              <a:ext cx="0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0">
            <a:extLst>
              <a:ext uri="{FF2B5EF4-FFF2-40B4-BE49-F238E27FC236}">
                <a16:creationId xmlns:a16="http://schemas.microsoft.com/office/drawing/2014/main" xmlns="" id="{AF9A42BA-0DB9-EBA2-6203-4480BE63B7DB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620713"/>
            <a:ext cx="1512888" cy="2592387"/>
            <a:chOff x="1655" y="482"/>
            <a:chExt cx="953" cy="1451"/>
          </a:xfrm>
        </p:grpSpPr>
        <p:sp>
          <p:nvSpPr>
            <p:cNvPr id="25629" name="Rectangle 51">
              <a:extLst>
                <a:ext uri="{FF2B5EF4-FFF2-40B4-BE49-F238E27FC236}">
                  <a16:creationId xmlns:a16="http://schemas.microsoft.com/office/drawing/2014/main" xmlns="" id="{419457D7-6A2E-F379-F161-73E2C3C3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482"/>
              <a:ext cx="953" cy="1451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630" name="Freeform 52">
              <a:extLst>
                <a:ext uri="{FF2B5EF4-FFF2-40B4-BE49-F238E27FC236}">
                  <a16:creationId xmlns:a16="http://schemas.microsoft.com/office/drawing/2014/main" xmlns="" id="{28766DE5-B09D-DB32-4126-FAAE4E7A2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663"/>
              <a:ext cx="590" cy="1089"/>
            </a:xfrm>
            <a:custGeom>
              <a:avLst/>
              <a:gdLst>
                <a:gd name="T0" fmla="*/ 0 w 545"/>
                <a:gd name="T1" fmla="*/ 0 h 1043"/>
                <a:gd name="T2" fmla="*/ 639 w 545"/>
                <a:gd name="T3" fmla="*/ 495 h 1043"/>
                <a:gd name="T4" fmla="*/ 0 w 545"/>
                <a:gd name="T5" fmla="*/ 1137 h 1043"/>
                <a:gd name="T6" fmla="*/ 0 60000 65536"/>
                <a:gd name="T7" fmla="*/ 0 60000 65536"/>
                <a:gd name="T8" fmla="*/ 0 60000 65536"/>
                <a:gd name="T9" fmla="*/ 0 w 545"/>
                <a:gd name="T10" fmla="*/ 0 h 1043"/>
                <a:gd name="T11" fmla="*/ 545 w 545"/>
                <a:gd name="T12" fmla="*/ 1043 h 1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5" h="1043">
                  <a:moveTo>
                    <a:pt x="0" y="0"/>
                  </a:moveTo>
                  <a:cubicBezTo>
                    <a:pt x="272" y="140"/>
                    <a:pt x="545" y="280"/>
                    <a:pt x="545" y="454"/>
                  </a:cubicBezTo>
                  <a:cubicBezTo>
                    <a:pt x="545" y="628"/>
                    <a:pt x="91" y="945"/>
                    <a:pt x="0" y="1043"/>
                  </a:cubicBezTo>
                </a:path>
              </a:pathLst>
            </a:custGeom>
            <a:solidFill>
              <a:srgbClr val="000066"/>
            </a:solidFill>
            <a:ln w="28575" cmpd="sng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20" name="Group 53">
            <a:extLst>
              <a:ext uri="{FF2B5EF4-FFF2-40B4-BE49-F238E27FC236}">
                <a16:creationId xmlns:a16="http://schemas.microsoft.com/office/drawing/2014/main" xmlns="" id="{6C100DD9-6A65-EB6A-307E-13A1C0059CD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5627" name="Picture 54" descr="78900">
              <a:extLst>
                <a:ext uri="{FF2B5EF4-FFF2-40B4-BE49-F238E27FC236}">
                  <a16:creationId xmlns:a16="http://schemas.microsoft.com/office/drawing/2014/main" xmlns="" id="{A581413F-F3F7-C7C7-E3B0-20D616F5E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8" name="Text Box 5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9D714582-62C9-551C-0B23-F50E207C4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5621" name="Group 56">
            <a:extLst>
              <a:ext uri="{FF2B5EF4-FFF2-40B4-BE49-F238E27FC236}">
                <a16:creationId xmlns:a16="http://schemas.microsoft.com/office/drawing/2014/main" xmlns="" id="{23D567A5-7AA4-567E-0C4B-E36B395E7C43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5625" name="Picture 57" descr="78900">
              <a:extLst>
                <a:ext uri="{FF2B5EF4-FFF2-40B4-BE49-F238E27FC236}">
                  <a16:creationId xmlns:a16="http://schemas.microsoft.com/office/drawing/2014/main" xmlns="" id="{6438B03E-1789-FCDD-F9C2-EDEB336FE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" y="24"/>
              <a:ext cx="3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6" name="Text Box 5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1D973085-E8BE-4503-C118-BBBB7CACC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5622" name="Group 59">
            <a:extLst>
              <a:ext uri="{FF2B5EF4-FFF2-40B4-BE49-F238E27FC236}">
                <a16:creationId xmlns:a16="http://schemas.microsoft.com/office/drawing/2014/main" xmlns="" id="{5BD26419-4744-C8C4-8051-7B216638465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5623" name="Picture 60" descr="78900">
              <a:extLst>
                <a:ext uri="{FF2B5EF4-FFF2-40B4-BE49-F238E27FC236}">
                  <a16:creationId xmlns:a16="http://schemas.microsoft.com/office/drawing/2014/main" xmlns="" id="{042C6A47-DAD9-C7D9-C73F-FAAA4C0A4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4" name="Text Box 6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960E0E0B-58C7-172D-2E35-336E88B44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8738" name="Object 2">
            <a:extLst>
              <a:ext uri="{FF2B5EF4-FFF2-40B4-BE49-F238E27FC236}">
                <a16:creationId xmlns:a16="http://schemas.microsoft.com/office/drawing/2014/main" xmlns="" id="{F08F1092-41D6-7C87-3390-CF793E35D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3" y="231775"/>
          <a:ext cx="5197475" cy="1112838"/>
        </p:xfrm>
        <a:graphic>
          <a:graphicData uri="http://schemas.openxmlformats.org/presentationml/2006/ole">
            <p:oleObj spid="_x0000_s26643" name="公式" r:id="rId3" imgW="1656720" imgH="349920" progId="Equation.3">
              <p:embed/>
            </p:oleObj>
          </a:graphicData>
        </a:graphic>
      </p:graphicFrame>
      <p:graphicFrame>
        <p:nvGraphicFramePr>
          <p:cNvPr id="628739" name="Object 3">
            <a:extLst>
              <a:ext uri="{FF2B5EF4-FFF2-40B4-BE49-F238E27FC236}">
                <a16:creationId xmlns:a16="http://schemas.microsoft.com/office/drawing/2014/main" xmlns="" id="{9358E6D1-C9A6-3404-86B2-6580E3076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196975"/>
          <a:ext cx="5721350" cy="1230313"/>
        </p:xfrm>
        <a:graphic>
          <a:graphicData uri="http://schemas.openxmlformats.org/presentationml/2006/ole">
            <p:oleObj spid="_x0000_s26644" name="公式" r:id="rId4" imgW="1824840" imgH="387360" progId="Equation.3">
              <p:embed/>
            </p:oleObj>
          </a:graphicData>
        </a:graphic>
      </p:graphicFrame>
      <p:graphicFrame>
        <p:nvGraphicFramePr>
          <p:cNvPr id="628740" name="Object 4">
            <a:extLst>
              <a:ext uri="{FF2B5EF4-FFF2-40B4-BE49-F238E27FC236}">
                <a16:creationId xmlns:a16="http://schemas.microsoft.com/office/drawing/2014/main" xmlns="" id="{31CA380D-3242-5074-61BB-417DA1774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420938"/>
          <a:ext cx="2890837" cy="731837"/>
        </p:xfrm>
        <a:graphic>
          <a:graphicData uri="http://schemas.openxmlformats.org/presentationml/2006/ole">
            <p:oleObj spid="_x0000_s26645" name="公式" r:id="rId5" imgW="919440" imgH="228600" progId="Equation.3">
              <p:embed/>
            </p:oleObj>
          </a:graphicData>
        </a:graphic>
      </p:graphicFrame>
      <p:graphicFrame>
        <p:nvGraphicFramePr>
          <p:cNvPr id="628741" name="Object 5">
            <a:extLst>
              <a:ext uri="{FF2B5EF4-FFF2-40B4-BE49-F238E27FC236}">
                <a16:creationId xmlns:a16="http://schemas.microsoft.com/office/drawing/2014/main" xmlns="" id="{03E00010-A5B6-43D3-1C76-AC9A88B4C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3141663"/>
          <a:ext cx="3736975" cy="1074737"/>
        </p:xfrm>
        <a:graphic>
          <a:graphicData uri="http://schemas.openxmlformats.org/presentationml/2006/ole">
            <p:oleObj spid="_x0000_s26646" name="公式" r:id="rId6" imgW="1264680" imgH="359280" progId="Equation.3">
              <p:embed/>
            </p:oleObj>
          </a:graphicData>
        </a:graphic>
      </p:graphicFrame>
      <p:sp>
        <p:nvSpPr>
          <p:cNvPr id="628742" name="AutoShape 6" descr="信纸">
            <a:extLst>
              <a:ext uri="{FF2B5EF4-FFF2-40B4-BE49-F238E27FC236}">
                <a16:creationId xmlns:a16="http://schemas.microsoft.com/office/drawing/2014/main" xmlns="" id="{1FF231E1-0F68-DCCD-4175-7BB57EBC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492375"/>
            <a:ext cx="1800225" cy="504825"/>
          </a:xfrm>
          <a:prstGeom prst="wedgeRoundRectCallout">
            <a:avLst>
              <a:gd name="adj1" fmla="val -84125"/>
              <a:gd name="adj2" fmla="val 138366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ea typeface="楷体_GB2312" panose="02010609030101010101" pitchFamily="49" charset="-122"/>
              </a:rPr>
              <a:t>特性阻抗</a:t>
            </a:r>
          </a:p>
        </p:txBody>
      </p:sp>
      <p:sp>
        <p:nvSpPr>
          <p:cNvPr id="628743" name="AutoShape 7" descr="信纸">
            <a:extLst>
              <a:ext uri="{FF2B5EF4-FFF2-40B4-BE49-F238E27FC236}">
                <a16:creationId xmlns:a16="http://schemas.microsoft.com/office/drawing/2014/main" xmlns="" id="{A2788677-92F3-A4B5-35C0-7A0DAE0D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3284538"/>
            <a:ext cx="2519362" cy="1512887"/>
          </a:xfrm>
          <a:prstGeom prst="wedgeRoundRectCallout">
            <a:avLst>
              <a:gd name="adj1" fmla="val 62542"/>
              <a:gd name="adj2" fmla="val -12750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ea typeface="楷体_GB2312" panose="02010609030101010101" pitchFamily="49" charset="-122"/>
              </a:rPr>
              <a:t>品质因数：动态元件电压与激励之比</a:t>
            </a:r>
          </a:p>
        </p:txBody>
      </p:sp>
      <p:sp>
        <p:nvSpPr>
          <p:cNvPr id="628744" name="Text Box 8">
            <a:extLst>
              <a:ext uri="{FF2B5EF4-FFF2-40B4-BE49-F238E27FC236}">
                <a16:creationId xmlns:a16="http://schemas.microsoft.com/office/drawing/2014/main" xmlns="" id="{0F9F6A29-B63F-40E3-9113-776BA1D43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08613"/>
            <a:ext cx="69119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当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＝</a:t>
            </a:r>
            <a:r>
              <a:rPr kumimoji="1" lang="en-US" altLang="zh-CN" sz="320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=1/(</a:t>
            </a:r>
            <a:r>
              <a:rPr kumimoji="1" lang="en-US" altLang="zh-CN" sz="320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)&gt;&gt;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时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&gt;&gt;1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U</a:t>
            </a:r>
            <a:r>
              <a:rPr kumimoji="1" lang="en-US" altLang="zh-CN" sz="320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=QU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628745" name="Text Box 9">
            <a:extLst>
              <a:ext uri="{FF2B5EF4-FFF2-40B4-BE49-F238E27FC236}">
                <a16:creationId xmlns:a16="http://schemas.microsoft.com/office/drawing/2014/main" xmlns="" id="{A5FF05F6-004C-215F-F100-152026EF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33938"/>
            <a:ext cx="4319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谐振时出现过电压</a:t>
            </a:r>
            <a:endParaRPr lang="zh-CN" altLang="en-US" sz="2800" b="1">
              <a:solidFill>
                <a:srgbClr val="FFFF00"/>
              </a:solidFill>
              <a:ea typeface="仿宋_GB2312" panose="02010609030101010101" pitchFamily="49" charset="-122"/>
            </a:endParaRPr>
          </a:p>
        </p:txBody>
      </p:sp>
      <p:grpSp>
        <p:nvGrpSpPr>
          <p:cNvPr id="26634" name="Group 10">
            <a:extLst>
              <a:ext uri="{FF2B5EF4-FFF2-40B4-BE49-F238E27FC236}">
                <a16:creationId xmlns:a16="http://schemas.microsoft.com/office/drawing/2014/main" xmlns="" id="{BBEDD839-E372-590E-64AA-60DF0515F6D7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6641" name="Picture 11" descr="78900">
              <a:extLst>
                <a:ext uri="{FF2B5EF4-FFF2-40B4-BE49-F238E27FC236}">
                  <a16:creationId xmlns:a16="http://schemas.microsoft.com/office/drawing/2014/main" xmlns="" id="{2C1711E7-1626-E692-2F6F-5B034BEEB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2" name="Text Box 1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DE73802A-A3B5-4FA9-7B45-60023853A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6635" name="Group 13">
            <a:extLst>
              <a:ext uri="{FF2B5EF4-FFF2-40B4-BE49-F238E27FC236}">
                <a16:creationId xmlns:a16="http://schemas.microsoft.com/office/drawing/2014/main" xmlns="" id="{B736CB40-A6B0-878B-7C4F-21A9C4DABE2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6639" name="Picture 14" descr="78900">
              <a:extLst>
                <a:ext uri="{FF2B5EF4-FFF2-40B4-BE49-F238E27FC236}">
                  <a16:creationId xmlns:a16="http://schemas.microsoft.com/office/drawing/2014/main" xmlns="" id="{DF6520D3-5318-7397-0ECE-2CEE0693B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0" name="Text Box 1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90775A91-3CF0-ED65-F18A-9DCE752A2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6636" name="Group 16">
            <a:extLst>
              <a:ext uri="{FF2B5EF4-FFF2-40B4-BE49-F238E27FC236}">
                <a16:creationId xmlns:a16="http://schemas.microsoft.com/office/drawing/2014/main" xmlns="" id="{F9E7C882-2543-8882-3EC9-0E2E49054D7D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6637" name="Picture 17" descr="78900">
              <a:extLst>
                <a:ext uri="{FF2B5EF4-FFF2-40B4-BE49-F238E27FC236}">
                  <a16:creationId xmlns:a16="http://schemas.microsoft.com/office/drawing/2014/main" xmlns="" id="{1B07A059-E0A4-D77E-C1BF-CE295ACA9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8" name="Text Box 1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4A66B1A7-777D-9A37-87F2-83741A97F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6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6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2" grpId="0" animBg="1"/>
      <p:bldP spid="628743" grpId="0" animBg="1"/>
      <p:bldP spid="628744" grpId="0" autoUpdateAnimBg="0"/>
      <p:bldP spid="6287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>
            <a:extLst>
              <a:ext uri="{FF2B5EF4-FFF2-40B4-BE49-F238E27FC236}">
                <a16:creationId xmlns:a16="http://schemas.microsoft.com/office/drawing/2014/main" xmlns="" id="{A2941084-328B-3A4F-3C34-B022BC788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68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629763" name="Text Box 3">
            <a:extLst>
              <a:ext uri="{FF2B5EF4-FFF2-40B4-BE49-F238E27FC236}">
                <a16:creationId xmlns:a16="http://schemas.microsoft.com/office/drawing/2014/main" xmlns="" id="{237A02EA-D195-57C5-41C7-3199F1665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33375"/>
            <a:ext cx="777716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某收音机输入回路 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L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=0.3mH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=10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，为收到中央电台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560kHz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信号，求：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调谐电容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C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值；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)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如输入电压为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1.5V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求谐振电流和此时的电容电压。</a:t>
            </a:r>
          </a:p>
        </p:txBody>
      </p:sp>
      <p:graphicFrame>
        <p:nvGraphicFramePr>
          <p:cNvPr id="629764" name="Object 4">
            <a:extLst>
              <a:ext uri="{FF2B5EF4-FFF2-40B4-BE49-F238E27FC236}">
                <a16:creationId xmlns:a16="http://schemas.microsoft.com/office/drawing/2014/main" xmlns="" id="{150590C8-0CD4-78EF-7334-ED8F68B79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573463"/>
          <a:ext cx="4349750" cy="993775"/>
        </p:xfrm>
        <a:graphic>
          <a:graphicData uri="http://schemas.openxmlformats.org/presentationml/2006/ole">
            <p:oleObj spid="_x0000_s27689" name="公式" r:id="rId3" imgW="1460520" imgH="331200" progId="Equation.3">
              <p:embed/>
            </p:oleObj>
          </a:graphicData>
        </a:graphic>
      </p:graphicFrame>
      <p:graphicFrame>
        <p:nvGraphicFramePr>
          <p:cNvPr id="629765" name="Object 5">
            <a:extLst>
              <a:ext uri="{FF2B5EF4-FFF2-40B4-BE49-F238E27FC236}">
                <a16:creationId xmlns:a16="http://schemas.microsoft.com/office/drawing/2014/main" xmlns="" id="{BED58416-1465-5809-943F-C35BE82F1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349500"/>
          <a:ext cx="4135437" cy="966788"/>
        </p:xfrm>
        <a:graphic>
          <a:graphicData uri="http://schemas.openxmlformats.org/presentationml/2006/ole">
            <p:oleObj spid="_x0000_s27690" name="公式" r:id="rId4" imgW="1507320" imgH="349920" progId="Equation.3">
              <p:embed/>
            </p:oleObj>
          </a:graphicData>
        </a:graphic>
      </p:graphicFrame>
      <p:sp>
        <p:nvSpPr>
          <p:cNvPr id="629766" name="Text Box 6">
            <a:extLst>
              <a:ext uri="{FF2B5EF4-FFF2-40B4-BE49-F238E27FC236}">
                <a16:creationId xmlns:a16="http://schemas.microsoft.com/office/drawing/2014/main" xmlns="" id="{33329415-28A7-7AF3-0FB3-014FFBCC7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2375"/>
            <a:ext cx="542925" cy="51911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29767" name="Object 7">
            <a:extLst>
              <a:ext uri="{FF2B5EF4-FFF2-40B4-BE49-F238E27FC236}">
                <a16:creationId xmlns:a16="http://schemas.microsoft.com/office/drawing/2014/main" xmlns="" id="{DC606D9B-89EF-85C1-260C-D38582F7C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724400"/>
          <a:ext cx="4670425" cy="484188"/>
        </p:xfrm>
        <a:graphic>
          <a:graphicData uri="http://schemas.openxmlformats.org/presentationml/2006/ole">
            <p:oleObj spid="_x0000_s27691" name="公式" r:id="rId5" imgW="1703160" imgH="172800" progId="Equation.3">
              <p:embed/>
            </p:oleObj>
          </a:graphicData>
        </a:graphic>
      </p:graphicFrame>
      <p:graphicFrame>
        <p:nvGraphicFramePr>
          <p:cNvPr id="629768" name="Object 8">
            <a:extLst>
              <a:ext uri="{FF2B5EF4-FFF2-40B4-BE49-F238E27FC236}">
                <a16:creationId xmlns:a16="http://schemas.microsoft.com/office/drawing/2014/main" xmlns="" id="{C279D3CE-A9DE-86E3-833C-A35EE2304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5300663"/>
          <a:ext cx="3698875" cy="1000125"/>
        </p:xfrm>
        <a:graphic>
          <a:graphicData uri="http://schemas.openxmlformats.org/presentationml/2006/ole">
            <p:oleObj spid="_x0000_s27692" name="Equation" r:id="rId6" imgW="1199160" imgH="321840" progId="Equation.DSMT4">
              <p:embed/>
            </p:oleObj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841F6837-D29F-18B0-3726-74F268711E3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205038"/>
            <a:ext cx="2447925" cy="2246312"/>
            <a:chOff x="748" y="1842"/>
            <a:chExt cx="1542" cy="1415"/>
          </a:xfrm>
        </p:grpSpPr>
        <p:sp>
          <p:nvSpPr>
            <p:cNvPr id="27667" name="Oval 10">
              <a:extLst>
                <a:ext uri="{FF2B5EF4-FFF2-40B4-BE49-F238E27FC236}">
                  <a16:creationId xmlns:a16="http://schemas.microsoft.com/office/drawing/2014/main" xmlns="" id="{5CF468AC-3984-37A4-636B-C0DC6038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34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68" name="Text Box 11">
              <a:extLst>
                <a:ext uri="{FF2B5EF4-FFF2-40B4-BE49-F238E27FC236}">
                  <a16:creationId xmlns:a16="http://schemas.microsoft.com/office/drawing/2014/main" xmlns="" id="{47E25E90-9C30-4941-F069-CBDB7D28E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2059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69" name="Text Box 12">
              <a:extLst>
                <a:ext uri="{FF2B5EF4-FFF2-40B4-BE49-F238E27FC236}">
                  <a16:creationId xmlns:a16="http://schemas.microsoft.com/office/drawing/2014/main" xmlns="" id="{B381F0ED-EC55-93B8-C5E3-22D405C39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2603"/>
              <a:ext cx="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27670" name="Group 13">
              <a:extLst>
                <a:ext uri="{FF2B5EF4-FFF2-40B4-BE49-F238E27FC236}">
                  <a16:creationId xmlns:a16="http://schemas.microsoft.com/office/drawing/2014/main" xmlns="" id="{D4108F09-B007-856E-2119-26D40826F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931"/>
              <a:ext cx="262" cy="99"/>
              <a:chOff x="1351" y="3976"/>
              <a:chExt cx="174" cy="93"/>
            </a:xfrm>
          </p:grpSpPr>
          <p:sp>
            <p:nvSpPr>
              <p:cNvPr id="27687" name="Line 14">
                <a:extLst>
                  <a:ext uri="{FF2B5EF4-FFF2-40B4-BE49-F238E27FC236}">
                    <a16:creationId xmlns:a16="http://schemas.microsoft.com/office/drawing/2014/main" xmlns="" id="{8807AB60-EDA3-A317-EA2A-70D749E35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Line 15">
                <a:extLst>
                  <a:ext uri="{FF2B5EF4-FFF2-40B4-BE49-F238E27FC236}">
                    <a16:creationId xmlns:a16="http://schemas.microsoft.com/office/drawing/2014/main" xmlns="" id="{5FCD320B-15A7-0D55-7AF1-54FDAB14B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1" name="Line 16">
              <a:extLst>
                <a:ext uri="{FF2B5EF4-FFF2-40B4-BE49-F238E27FC236}">
                  <a16:creationId xmlns:a16="http://schemas.microsoft.com/office/drawing/2014/main" xmlns="" id="{417E7DF7-B55B-FD33-9F83-3F075E9F5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12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17">
              <a:extLst>
                <a:ext uri="{FF2B5EF4-FFF2-40B4-BE49-F238E27FC236}">
                  <a16:creationId xmlns:a16="http://schemas.microsoft.com/office/drawing/2014/main" xmlns="" id="{19E7D51D-A723-B8F6-1449-24B650FF0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9" y="1902"/>
              <a:ext cx="3" cy="135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18">
              <a:extLst>
                <a:ext uri="{FF2B5EF4-FFF2-40B4-BE49-F238E27FC236}">
                  <a16:creationId xmlns:a16="http://schemas.microsoft.com/office/drawing/2014/main" xmlns="" id="{EE077A8D-D5A7-EC0D-D304-A67E6CAD2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888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19">
              <a:extLst>
                <a:ext uri="{FF2B5EF4-FFF2-40B4-BE49-F238E27FC236}">
                  <a16:creationId xmlns:a16="http://schemas.microsoft.com/office/drawing/2014/main" xmlns="" id="{3147CAEE-DF03-3475-B834-0E5577D38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2659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20">
              <a:extLst>
                <a:ext uri="{FF2B5EF4-FFF2-40B4-BE49-F238E27FC236}">
                  <a16:creationId xmlns:a16="http://schemas.microsoft.com/office/drawing/2014/main" xmlns="" id="{A6217C8F-9AF0-10A8-0C7B-5C0923C7E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022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Line 21">
              <a:extLst>
                <a:ext uri="{FF2B5EF4-FFF2-40B4-BE49-F238E27FC236}">
                  <a16:creationId xmlns:a16="http://schemas.microsoft.com/office/drawing/2014/main" xmlns="" id="{D73B97B4-2575-D28F-2917-7522A5AF7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750"/>
              <a:ext cx="226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Text Box 22">
              <a:extLst>
                <a:ext uri="{FF2B5EF4-FFF2-40B4-BE49-F238E27FC236}">
                  <a16:creationId xmlns:a16="http://schemas.microsoft.com/office/drawing/2014/main" xmlns="" id="{DC56C79F-1F07-4525-5C78-9EE31BD1B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26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7678" name="Text Box 23">
              <a:extLst>
                <a:ext uri="{FF2B5EF4-FFF2-40B4-BE49-F238E27FC236}">
                  <a16:creationId xmlns:a16="http://schemas.microsoft.com/office/drawing/2014/main" xmlns="" id="{036E57A7-867B-8EEC-EE5A-CDB79E1E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" y="275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7679" name="Text Box 24">
              <a:extLst>
                <a:ext uri="{FF2B5EF4-FFF2-40B4-BE49-F238E27FC236}">
                  <a16:creationId xmlns:a16="http://schemas.microsoft.com/office/drawing/2014/main" xmlns="" id="{D020B9D5-72B4-F448-E752-E6A8BECDB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194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7680" name="Text Box 25">
              <a:extLst>
                <a:ext uri="{FF2B5EF4-FFF2-40B4-BE49-F238E27FC236}">
                  <a16:creationId xmlns:a16="http://schemas.microsoft.com/office/drawing/2014/main" xmlns="" id="{A1ECA134-5A9E-7647-695A-87FCE391F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26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1" name="Line 26">
              <a:extLst>
                <a:ext uri="{FF2B5EF4-FFF2-40B4-BE49-F238E27FC236}">
                  <a16:creationId xmlns:a16="http://schemas.microsoft.com/office/drawing/2014/main" xmlns="" id="{4D28CACB-38AE-06B6-FA17-4C4428C79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3257"/>
              <a:ext cx="12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Rectangle 27">
              <a:extLst>
                <a:ext uri="{FF2B5EF4-FFF2-40B4-BE49-F238E27FC236}">
                  <a16:creationId xmlns:a16="http://schemas.microsoft.com/office/drawing/2014/main" xmlns="" id="{495CCE00-E4B8-35BC-5225-37A2B6CF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84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27683" name="Group 28">
              <a:extLst>
                <a:ext uri="{FF2B5EF4-FFF2-40B4-BE49-F238E27FC236}">
                  <a16:creationId xmlns:a16="http://schemas.microsoft.com/office/drawing/2014/main" xmlns="" id="{9DD46598-89AE-4540-7E82-D8745E8D160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00" y="2160"/>
              <a:ext cx="499" cy="590"/>
              <a:chOff x="476" y="663"/>
              <a:chExt cx="771" cy="862"/>
            </a:xfrm>
          </p:grpSpPr>
          <p:sp>
            <p:nvSpPr>
              <p:cNvPr id="27684" name="AutoShape 29">
                <a:extLst>
                  <a:ext uri="{FF2B5EF4-FFF2-40B4-BE49-F238E27FC236}">
                    <a16:creationId xmlns:a16="http://schemas.microsoft.com/office/drawing/2014/main" xmlns="" id="{669AF8E5-8BEA-4513-BA96-E573CB22F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AutoShape 30">
                <a:extLst>
                  <a:ext uri="{FF2B5EF4-FFF2-40B4-BE49-F238E27FC236}">
                    <a16:creationId xmlns:a16="http://schemas.microsoft.com/office/drawing/2014/main" xmlns="" id="{6C77C015-CED4-C52B-650E-49906CD0C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6" name="AutoShape 31">
                <a:extLst>
                  <a:ext uri="{FF2B5EF4-FFF2-40B4-BE49-F238E27FC236}">
                    <a16:creationId xmlns:a16="http://schemas.microsoft.com/office/drawing/2014/main" xmlns="" id="{EA33AB23-E95A-E063-736F-648013234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658" name="Group 32">
            <a:extLst>
              <a:ext uri="{FF2B5EF4-FFF2-40B4-BE49-F238E27FC236}">
                <a16:creationId xmlns:a16="http://schemas.microsoft.com/office/drawing/2014/main" xmlns="" id="{67D2FCE9-6399-781A-A1D0-183D9C6341BF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7665" name="Picture 33" descr="78900">
              <a:extLst>
                <a:ext uri="{FF2B5EF4-FFF2-40B4-BE49-F238E27FC236}">
                  <a16:creationId xmlns:a16="http://schemas.microsoft.com/office/drawing/2014/main" xmlns="" id="{B2AF551A-DF59-2944-4254-10BD264FA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6" name="Text Box 3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3E06FCE1-1E6D-D6B9-E9D6-F0783377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7659" name="Group 35">
            <a:extLst>
              <a:ext uri="{FF2B5EF4-FFF2-40B4-BE49-F238E27FC236}">
                <a16:creationId xmlns:a16="http://schemas.microsoft.com/office/drawing/2014/main" xmlns="" id="{2FCA2B8E-4084-E966-CBC1-A4272276500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7663" name="Picture 36" descr="78900">
              <a:extLst>
                <a:ext uri="{FF2B5EF4-FFF2-40B4-BE49-F238E27FC236}">
                  <a16:creationId xmlns:a16="http://schemas.microsoft.com/office/drawing/2014/main" xmlns="" id="{364B30F8-D307-D19E-169D-9050F259C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4" name="Text Box 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F7F01CF0-2DA3-B35E-5190-CC0119153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7660" name="Group 38">
            <a:extLst>
              <a:ext uri="{FF2B5EF4-FFF2-40B4-BE49-F238E27FC236}">
                <a16:creationId xmlns:a16="http://schemas.microsoft.com/office/drawing/2014/main" xmlns="" id="{0FFE0009-0195-AE45-E430-F303BF2CDCB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7661" name="Picture 39" descr="78900">
              <a:extLst>
                <a:ext uri="{FF2B5EF4-FFF2-40B4-BE49-F238E27FC236}">
                  <a16:creationId xmlns:a16="http://schemas.microsoft.com/office/drawing/2014/main" xmlns="" id="{D2B21B4C-F324-3B3F-41F4-D8A9559D2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2" name="Text Box 4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62D71310-38A7-A4A7-5C6D-01807A07C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6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10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/>
      <p:bldP spid="629763" grpId="0" autoUpdateAnimBg="0"/>
      <p:bldP spid="62976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Text Box 2">
            <a:extLst>
              <a:ext uri="{FF2B5EF4-FFF2-40B4-BE49-F238E27FC236}">
                <a16:creationId xmlns:a16="http://schemas.microsoft.com/office/drawing/2014/main" xmlns="" id="{E4A9BB1C-29E1-6D6D-C5F8-818D4B504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4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谐振时的功率</a:t>
            </a:r>
          </a:p>
        </p:txBody>
      </p:sp>
      <p:sp>
        <p:nvSpPr>
          <p:cNvPr id="630787" name="Text Box 3">
            <a:extLst>
              <a:ext uri="{FF2B5EF4-FFF2-40B4-BE49-F238E27FC236}">
                <a16:creationId xmlns:a16="http://schemas.microsoft.com/office/drawing/2014/main" xmlns="" id="{0832DEE7-747D-0EEE-BF68-E314A4BA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981075"/>
            <a:ext cx="864076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UIcos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＝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UI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＝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RI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kumimoji="1" lang="en-US" altLang="zh-CN" sz="3200" baseline="30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电源向电路输送电阻消耗的功率，电阻功率达最大。</a:t>
            </a:r>
          </a:p>
        </p:txBody>
      </p:sp>
      <p:graphicFrame>
        <p:nvGraphicFramePr>
          <p:cNvPr id="630788" name="Object 4">
            <a:extLst>
              <a:ext uri="{FF2B5EF4-FFF2-40B4-BE49-F238E27FC236}">
                <a16:creationId xmlns:a16="http://schemas.microsoft.com/office/drawing/2014/main" xmlns="" id="{8E46FB19-171D-3161-3F05-ACAE1CC67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133600"/>
          <a:ext cx="4183063" cy="534988"/>
        </p:xfrm>
        <a:graphic>
          <a:graphicData uri="http://schemas.openxmlformats.org/presentationml/2006/ole">
            <p:oleObj spid="_x0000_s28716" name="公式" r:id="rId3" imgW="1376640" imgH="172800" progId="Equation.3">
              <p:embed/>
            </p:oleObj>
          </a:graphicData>
        </a:graphic>
      </p:graphicFrame>
      <p:graphicFrame>
        <p:nvGraphicFramePr>
          <p:cNvPr id="630789" name="Object 5">
            <a:extLst>
              <a:ext uri="{FF2B5EF4-FFF2-40B4-BE49-F238E27FC236}">
                <a16:creationId xmlns:a16="http://schemas.microsoft.com/office/drawing/2014/main" xmlns="" id="{C845C58C-9170-2C55-2CE3-CA436E8E1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65400"/>
          <a:ext cx="5905500" cy="1082675"/>
        </p:xfrm>
        <a:graphic>
          <a:graphicData uri="http://schemas.openxmlformats.org/presentationml/2006/ole">
            <p:oleObj spid="_x0000_s28717" name="公式" r:id="rId4" imgW="1973880" imgH="359280" progId="Equation.3">
              <p:embed/>
            </p:oleObj>
          </a:graphicData>
        </a:graphic>
      </p:graphicFrame>
      <p:sp>
        <p:nvSpPr>
          <p:cNvPr id="630790" name="Text Box 6">
            <a:extLst>
              <a:ext uri="{FF2B5EF4-FFF2-40B4-BE49-F238E27FC236}">
                <a16:creationId xmlns:a16="http://schemas.microsoft.com/office/drawing/2014/main" xmlns="" id="{7F5B2AFF-5E89-BBC7-D062-DEB2886A2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16338"/>
            <a:ext cx="432117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  电源不向电路输送无功。电感中的无功与电容中的无功大小相等，互相补偿，彼此进行能量交换。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90404CEE-2131-06F8-1046-2FD7075FD947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3429000"/>
            <a:ext cx="3297237" cy="2413000"/>
            <a:chOff x="748" y="1901"/>
            <a:chExt cx="2077" cy="1520"/>
          </a:xfrm>
        </p:grpSpPr>
        <p:sp>
          <p:nvSpPr>
            <p:cNvPr id="28692" name="Oval 8">
              <a:extLst>
                <a:ext uri="{FF2B5EF4-FFF2-40B4-BE49-F238E27FC236}">
                  <a16:creationId xmlns:a16="http://schemas.microsoft.com/office/drawing/2014/main" xmlns="" id="{6A35313A-A257-BA87-2D14-44323BC01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65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8693" name="Text Box 9">
              <a:extLst>
                <a:ext uri="{FF2B5EF4-FFF2-40B4-BE49-F238E27FC236}">
                  <a16:creationId xmlns:a16="http://schemas.microsoft.com/office/drawing/2014/main" xmlns="" id="{A5C7CCF4-2C1B-9F97-06C0-34982BC3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387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8694" name="Text Box 10">
              <a:extLst>
                <a:ext uri="{FF2B5EF4-FFF2-40B4-BE49-F238E27FC236}">
                  <a16:creationId xmlns:a16="http://schemas.microsoft.com/office/drawing/2014/main" xmlns="" id="{98C1387A-0269-3D88-E9F4-DD6108638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886"/>
              <a:ext cx="2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28695" name="Group 11">
              <a:extLst>
                <a:ext uri="{FF2B5EF4-FFF2-40B4-BE49-F238E27FC236}">
                  <a16:creationId xmlns:a16="http://schemas.microsoft.com/office/drawing/2014/main" xmlns="" id="{74B50627-D474-B1CF-ABC9-06D9A2C82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160"/>
              <a:ext cx="84" cy="270"/>
              <a:chOff x="625" y="3889"/>
              <a:chExt cx="93" cy="174"/>
            </a:xfrm>
          </p:grpSpPr>
          <p:sp>
            <p:nvSpPr>
              <p:cNvPr id="28714" name="Line 12">
                <a:extLst>
                  <a:ext uri="{FF2B5EF4-FFF2-40B4-BE49-F238E27FC236}">
                    <a16:creationId xmlns:a16="http://schemas.microsoft.com/office/drawing/2014/main" xmlns="" id="{0E952B59-3DA2-45DA-84EF-891FD9CBA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39" y="3975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5" name="Line 13">
                <a:extLst>
                  <a:ext uri="{FF2B5EF4-FFF2-40B4-BE49-F238E27FC236}">
                    <a16:creationId xmlns:a16="http://schemas.microsoft.com/office/drawing/2014/main" xmlns="" id="{03C71DAF-9AD5-8C15-7AA1-93D26D67E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631" y="3975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96" name="Line 14">
              <a:extLst>
                <a:ext uri="{FF2B5EF4-FFF2-40B4-BE49-F238E27FC236}">
                  <a16:creationId xmlns:a16="http://schemas.microsoft.com/office/drawing/2014/main" xmlns="" id="{1F62C810-0624-2AF1-9ECF-FAADEDED0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296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15">
              <a:extLst>
                <a:ext uri="{FF2B5EF4-FFF2-40B4-BE49-F238E27FC236}">
                  <a16:creationId xmlns:a16="http://schemas.microsoft.com/office/drawing/2014/main" xmlns="" id="{3815B506-EDE9-95BC-A6B8-03F110CC5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296"/>
              <a:ext cx="3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16">
              <a:extLst>
                <a:ext uri="{FF2B5EF4-FFF2-40B4-BE49-F238E27FC236}">
                  <a16:creationId xmlns:a16="http://schemas.microsoft.com/office/drawing/2014/main" xmlns="" id="{7FC72C43-8963-353A-9339-ABE1ECDB8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296"/>
              <a:ext cx="34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17">
              <a:extLst>
                <a:ext uri="{FF2B5EF4-FFF2-40B4-BE49-F238E27FC236}">
                  <a16:creationId xmlns:a16="http://schemas.microsoft.com/office/drawing/2014/main" xmlns="" id="{0CBBE7C9-C495-052D-AC20-5454D2320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2" y="2296"/>
              <a:ext cx="5" cy="11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18">
              <a:extLst>
                <a:ext uri="{FF2B5EF4-FFF2-40B4-BE49-F238E27FC236}">
                  <a16:creationId xmlns:a16="http://schemas.microsoft.com/office/drawing/2014/main" xmlns="" id="{224B4486-DED3-357D-1B41-9DAC09ECF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3415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Line 19">
              <a:extLst>
                <a:ext uri="{FF2B5EF4-FFF2-40B4-BE49-F238E27FC236}">
                  <a16:creationId xmlns:a16="http://schemas.microsoft.com/office/drawing/2014/main" xmlns="" id="{F787D871-EDCA-68D6-AE43-774CC24DE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296"/>
              <a:ext cx="4" cy="11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Line 20">
              <a:extLst>
                <a:ext uri="{FF2B5EF4-FFF2-40B4-BE49-F238E27FC236}">
                  <a16:creationId xmlns:a16="http://schemas.microsoft.com/office/drawing/2014/main" xmlns="" id="{BA548F99-D39A-F61B-090A-74518BFEA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86"/>
              <a:ext cx="1104" cy="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Text Box 21">
              <a:extLst>
                <a:ext uri="{FF2B5EF4-FFF2-40B4-BE49-F238E27FC236}">
                  <a16:creationId xmlns:a16="http://schemas.microsoft.com/office/drawing/2014/main" xmlns="" id="{099CD71C-5E3E-1754-39A7-802A2BD58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289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28704" name="Arc 22">
              <a:extLst>
                <a:ext uri="{FF2B5EF4-FFF2-40B4-BE49-F238E27FC236}">
                  <a16:creationId xmlns:a16="http://schemas.microsoft.com/office/drawing/2014/main" xmlns="" id="{85A4BC33-5CA0-C56B-74F4-3DA3902FCB57}"/>
                </a:ext>
              </a:extLst>
            </p:cNvPr>
            <p:cNvSpPr>
              <a:spLocks/>
            </p:cNvSpPr>
            <p:nvPr/>
          </p:nvSpPr>
          <p:spPr bwMode="auto">
            <a:xfrm rot="8055901">
              <a:off x="1595" y="2230"/>
              <a:ext cx="376" cy="361"/>
            </a:xfrm>
            <a:custGeom>
              <a:avLst/>
              <a:gdLst>
                <a:gd name="T0" fmla="*/ 0 w 24197"/>
                <a:gd name="T1" fmla="*/ 0 h 23163"/>
                <a:gd name="T2" fmla="*/ 0 w 24197"/>
                <a:gd name="T3" fmla="*/ 0 h 23163"/>
                <a:gd name="T4" fmla="*/ 0 w 24197"/>
                <a:gd name="T5" fmla="*/ 0 h 23163"/>
                <a:gd name="T6" fmla="*/ 0 60000 65536"/>
                <a:gd name="T7" fmla="*/ 0 60000 65536"/>
                <a:gd name="T8" fmla="*/ 0 60000 65536"/>
                <a:gd name="T9" fmla="*/ 0 w 24197"/>
                <a:gd name="T10" fmla="*/ 0 h 23163"/>
                <a:gd name="T11" fmla="*/ 24197 w 24197"/>
                <a:gd name="T12" fmla="*/ 23163 h 23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97" h="23163" fill="none" extrusionOk="0">
                  <a:moveTo>
                    <a:pt x="-1" y="156"/>
                  </a:moveTo>
                  <a:cubicBezTo>
                    <a:pt x="861" y="52"/>
                    <a:pt x="1728" y="-1"/>
                    <a:pt x="2597" y="0"/>
                  </a:cubicBezTo>
                  <a:cubicBezTo>
                    <a:pt x="14526" y="0"/>
                    <a:pt x="24197" y="9670"/>
                    <a:pt x="24197" y="21600"/>
                  </a:cubicBezTo>
                  <a:cubicBezTo>
                    <a:pt x="24197" y="22121"/>
                    <a:pt x="24178" y="22642"/>
                    <a:pt x="24140" y="23163"/>
                  </a:cubicBezTo>
                </a:path>
                <a:path w="24197" h="23163" stroke="0" extrusionOk="0">
                  <a:moveTo>
                    <a:pt x="-1" y="156"/>
                  </a:moveTo>
                  <a:cubicBezTo>
                    <a:pt x="861" y="52"/>
                    <a:pt x="1728" y="-1"/>
                    <a:pt x="2597" y="0"/>
                  </a:cubicBezTo>
                  <a:cubicBezTo>
                    <a:pt x="14526" y="0"/>
                    <a:pt x="24197" y="9670"/>
                    <a:pt x="24197" y="21600"/>
                  </a:cubicBezTo>
                  <a:cubicBezTo>
                    <a:pt x="24197" y="22121"/>
                    <a:pt x="24178" y="22642"/>
                    <a:pt x="24140" y="23163"/>
                  </a:cubicBezTo>
                  <a:lnTo>
                    <a:pt x="2597" y="21600"/>
                  </a:lnTo>
                  <a:close/>
                </a:path>
              </a:pathLst>
            </a:custGeom>
            <a:noFill/>
            <a:ln w="28575">
              <a:solidFill>
                <a:srgbClr val="66FF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Text Box 23">
              <a:extLst>
                <a:ext uri="{FF2B5EF4-FFF2-40B4-BE49-F238E27FC236}">
                  <a16:creationId xmlns:a16="http://schemas.microsoft.com/office/drawing/2014/main" xmlns="" id="{123C04A0-573D-F709-2224-5A2E432A8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47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8706" name="Text Box 24">
              <a:extLst>
                <a:ext uri="{FF2B5EF4-FFF2-40B4-BE49-F238E27FC236}">
                  <a16:creationId xmlns:a16="http://schemas.microsoft.com/office/drawing/2014/main" xmlns="" id="{346E3991-7604-C86D-DE8C-72BEA261F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193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8707" name="Text Box 25">
              <a:extLst>
                <a:ext uri="{FF2B5EF4-FFF2-40B4-BE49-F238E27FC236}">
                  <a16:creationId xmlns:a16="http://schemas.microsoft.com/office/drawing/2014/main" xmlns="" id="{B54E3955-3C8D-EFB8-1CEF-4EA5FA571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190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8708" name="Text Box 26">
              <a:extLst>
                <a:ext uri="{FF2B5EF4-FFF2-40B4-BE49-F238E27FC236}">
                  <a16:creationId xmlns:a16="http://schemas.microsoft.com/office/drawing/2014/main" xmlns="" id="{490693AD-16BB-2AAE-3E85-B4B07D111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" y="271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8709" name="Rectangle 27">
              <a:extLst>
                <a:ext uri="{FF2B5EF4-FFF2-40B4-BE49-F238E27FC236}">
                  <a16:creationId xmlns:a16="http://schemas.microsoft.com/office/drawing/2014/main" xmlns="" id="{F4EBC03E-67D2-EF32-24BD-162716FBE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65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28710" name="Group 28">
              <a:extLst>
                <a:ext uri="{FF2B5EF4-FFF2-40B4-BE49-F238E27FC236}">
                  <a16:creationId xmlns:a16="http://schemas.microsoft.com/office/drawing/2014/main" xmlns="" id="{14776181-FFE7-0261-0E90-00AC5985FE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205"/>
              <a:ext cx="499" cy="590"/>
              <a:chOff x="476" y="663"/>
              <a:chExt cx="771" cy="862"/>
            </a:xfrm>
          </p:grpSpPr>
          <p:sp>
            <p:nvSpPr>
              <p:cNvPr id="28711" name="AutoShape 29">
                <a:extLst>
                  <a:ext uri="{FF2B5EF4-FFF2-40B4-BE49-F238E27FC236}">
                    <a16:creationId xmlns:a16="http://schemas.microsoft.com/office/drawing/2014/main" xmlns="" id="{44A66060-D038-1726-655E-0D85DB9A8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2" name="AutoShape 30">
                <a:extLst>
                  <a:ext uri="{FF2B5EF4-FFF2-40B4-BE49-F238E27FC236}">
                    <a16:creationId xmlns:a16="http://schemas.microsoft.com/office/drawing/2014/main" xmlns="" id="{FCA09F94-CAAC-4967-8050-271680CF4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3" name="AutoShape 31">
                <a:extLst>
                  <a:ext uri="{FF2B5EF4-FFF2-40B4-BE49-F238E27FC236}">
                    <a16:creationId xmlns:a16="http://schemas.microsoft.com/office/drawing/2014/main" xmlns="" id="{00B832CE-E3A3-3EC7-7CC8-04DC84711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2">
            <a:extLst>
              <a:ext uri="{FF2B5EF4-FFF2-40B4-BE49-F238E27FC236}">
                <a16:creationId xmlns:a16="http://schemas.microsoft.com/office/drawing/2014/main" xmlns="" id="{9AEA7D0F-B714-F8EF-DBBA-19F1A303680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500438"/>
            <a:ext cx="1847850" cy="850900"/>
            <a:chOff x="385" y="3022"/>
            <a:chExt cx="1164" cy="536"/>
          </a:xfrm>
        </p:grpSpPr>
        <p:pic>
          <p:nvPicPr>
            <p:cNvPr id="28690" name="Picture 33" descr="123">
              <a:extLst>
                <a:ext uri="{FF2B5EF4-FFF2-40B4-BE49-F238E27FC236}">
                  <a16:creationId xmlns:a16="http://schemas.microsoft.com/office/drawing/2014/main" xmlns="" id="{4A791F05-3DB0-C9B9-15CC-692D6C79B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1" name="Text Box 34">
              <a:extLst>
                <a:ext uri="{FF2B5EF4-FFF2-40B4-BE49-F238E27FC236}">
                  <a16:creationId xmlns:a16="http://schemas.microsoft.com/office/drawing/2014/main" xmlns="" id="{B94BDEE6-7A35-EED1-478E-B99EC190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  </a:t>
              </a:r>
            </a:p>
          </p:txBody>
        </p:sp>
      </p:grpSp>
      <p:grpSp>
        <p:nvGrpSpPr>
          <p:cNvPr id="28681" name="Group 35">
            <a:extLst>
              <a:ext uri="{FF2B5EF4-FFF2-40B4-BE49-F238E27FC236}">
                <a16:creationId xmlns:a16="http://schemas.microsoft.com/office/drawing/2014/main" xmlns="" id="{9D6198FF-1A30-7E2D-1968-213553DE23E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8688" name="Picture 36" descr="78900">
              <a:extLst>
                <a:ext uri="{FF2B5EF4-FFF2-40B4-BE49-F238E27FC236}">
                  <a16:creationId xmlns:a16="http://schemas.microsoft.com/office/drawing/2014/main" xmlns="" id="{9DC2BE0E-B48E-820C-5056-E69D25FE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9" name="Text Box 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63393209-8BF4-04FB-7DB8-9C7DFBD3F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8682" name="Group 38">
            <a:extLst>
              <a:ext uri="{FF2B5EF4-FFF2-40B4-BE49-F238E27FC236}">
                <a16:creationId xmlns:a16="http://schemas.microsoft.com/office/drawing/2014/main" xmlns="" id="{1FED427E-BA53-0ED6-8FD7-154311CB34D6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8686" name="Picture 39" descr="78900">
              <a:extLst>
                <a:ext uri="{FF2B5EF4-FFF2-40B4-BE49-F238E27FC236}">
                  <a16:creationId xmlns:a16="http://schemas.microsoft.com/office/drawing/2014/main" xmlns="" id="{4856AC79-DE09-5145-EA1E-54C094D12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7" name="Text Box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50342FB7-2507-743A-E930-7F879B45B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8683" name="Group 41">
            <a:extLst>
              <a:ext uri="{FF2B5EF4-FFF2-40B4-BE49-F238E27FC236}">
                <a16:creationId xmlns:a16="http://schemas.microsoft.com/office/drawing/2014/main" xmlns="" id="{A7AC96C6-331D-E404-F21C-BEC0786FAF8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8684" name="Picture 42" descr="78900">
              <a:extLst>
                <a:ext uri="{FF2B5EF4-FFF2-40B4-BE49-F238E27FC236}">
                  <a16:creationId xmlns:a16="http://schemas.microsoft.com/office/drawing/2014/main" xmlns="" id="{FD3F96A0-75FA-E163-349C-7CB0CAF23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5" name="Text Box 4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C2E2FD00-580B-9D34-FF2D-8F8D009A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 autoUpdateAnimBg="0"/>
      <p:bldP spid="630787" grpId="0" autoUpdateAnimBg="0"/>
      <p:bldP spid="6307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ext Box 2">
            <a:extLst>
              <a:ext uri="{FF2B5EF4-FFF2-40B4-BE49-F238E27FC236}">
                <a16:creationId xmlns:a16="http://schemas.microsoft.com/office/drawing/2014/main" xmlns="" id="{8455A5C3-71AE-676D-60AD-6E8C8746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3960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谐振时的能量关系</a:t>
            </a:r>
          </a:p>
        </p:txBody>
      </p:sp>
      <p:graphicFrame>
        <p:nvGraphicFramePr>
          <p:cNvPr id="631811" name="Object 3">
            <a:extLst>
              <a:ext uri="{FF2B5EF4-FFF2-40B4-BE49-F238E27FC236}">
                <a16:creationId xmlns:a16="http://schemas.microsoft.com/office/drawing/2014/main" xmlns="" id="{71F6A813-2963-4972-6BF7-1040B2B75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20938"/>
          <a:ext cx="4654550" cy="869950"/>
        </p:xfrm>
        <a:graphic>
          <a:graphicData uri="http://schemas.openxmlformats.org/presentationml/2006/ole">
            <p:oleObj spid="_x0000_s29723" name="公式" r:id="rId3" imgW="1432800" imgH="266040" progId="Equation.3">
              <p:embed/>
            </p:oleObj>
          </a:graphicData>
        </a:graphic>
      </p:graphicFrame>
      <p:graphicFrame>
        <p:nvGraphicFramePr>
          <p:cNvPr id="631812" name="Object 4">
            <a:extLst>
              <a:ext uri="{FF2B5EF4-FFF2-40B4-BE49-F238E27FC236}">
                <a16:creationId xmlns:a16="http://schemas.microsoft.com/office/drawing/2014/main" xmlns="" id="{D466FBD6-C2E6-C6EA-BEE8-47C6A72E9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12875"/>
          <a:ext cx="6951663" cy="1135063"/>
        </p:xfrm>
        <a:graphic>
          <a:graphicData uri="http://schemas.openxmlformats.org/presentationml/2006/ole">
            <p:oleObj spid="_x0000_s29724" name="公式" r:id="rId4" imgW="2104560" imgH="340560" progId="Equation.3">
              <p:embed/>
            </p:oleObj>
          </a:graphicData>
        </a:graphic>
      </p:graphicFrame>
      <p:graphicFrame>
        <p:nvGraphicFramePr>
          <p:cNvPr id="631813" name="Object 5">
            <a:extLst>
              <a:ext uri="{FF2B5EF4-FFF2-40B4-BE49-F238E27FC236}">
                <a16:creationId xmlns:a16="http://schemas.microsoft.com/office/drawing/2014/main" xmlns="" id="{3306C1BE-EC6E-603C-3B5E-29C1A72CB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284538"/>
          <a:ext cx="4367212" cy="858837"/>
        </p:xfrm>
        <a:graphic>
          <a:graphicData uri="http://schemas.openxmlformats.org/presentationml/2006/ole">
            <p:oleObj spid="_x0000_s29725" name="公式" r:id="rId5" imgW="1367280" imgH="266040" progId="Equation.3">
              <p:embed/>
            </p:oleObj>
          </a:graphicData>
        </a:graphic>
      </p:graphicFrame>
      <p:graphicFrame>
        <p:nvGraphicFramePr>
          <p:cNvPr id="631814" name="Object 6">
            <a:extLst>
              <a:ext uri="{FF2B5EF4-FFF2-40B4-BE49-F238E27FC236}">
                <a16:creationId xmlns:a16="http://schemas.microsoft.com/office/drawing/2014/main" xmlns="" id="{DAC74F49-CE66-0A69-8C92-8B6CC69B2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08050"/>
          <a:ext cx="2427287" cy="590550"/>
        </p:xfrm>
        <a:graphic>
          <a:graphicData uri="http://schemas.openxmlformats.org/presentationml/2006/ole">
            <p:oleObj spid="_x0000_s29726" name="公式" r:id="rId6" imgW="723240" imgH="172800" progId="Equation.3">
              <p:embed/>
            </p:oleObj>
          </a:graphicData>
        </a:graphic>
      </p:graphicFrame>
      <p:sp>
        <p:nvSpPr>
          <p:cNvPr id="631815" name="Text Box 7">
            <a:extLst>
              <a:ext uri="{FF2B5EF4-FFF2-40B4-BE49-F238E27FC236}">
                <a16:creationId xmlns:a16="http://schemas.microsoft.com/office/drawing/2014/main" xmlns="" id="{26BC7F64-F176-1B98-D372-B05883CCD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28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设</a:t>
            </a:r>
          </a:p>
        </p:txBody>
      </p:sp>
      <p:graphicFrame>
        <p:nvGraphicFramePr>
          <p:cNvPr id="631816" name="Object 8">
            <a:extLst>
              <a:ext uri="{FF2B5EF4-FFF2-40B4-BE49-F238E27FC236}">
                <a16:creationId xmlns:a16="http://schemas.microsoft.com/office/drawing/2014/main" xmlns="" id="{99FD2610-92FE-0D79-4D55-9CE299F89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692150"/>
          <a:ext cx="4103687" cy="914400"/>
        </p:xfrm>
        <a:graphic>
          <a:graphicData uri="http://schemas.openxmlformats.org/presentationml/2006/ole">
            <p:oleObj spid="_x0000_s29727" name="公式" r:id="rId7" imgW="1302120" imgH="303480" progId="Equation.3">
              <p:embed/>
            </p:oleObj>
          </a:graphicData>
        </a:graphic>
      </p:graphicFrame>
      <p:sp>
        <p:nvSpPr>
          <p:cNvPr id="631817" name="Text Box 9">
            <a:extLst>
              <a:ext uri="{FF2B5EF4-FFF2-40B4-BE49-F238E27FC236}">
                <a16:creationId xmlns:a16="http://schemas.microsoft.com/office/drawing/2014/main" xmlns="" id="{D54C06C5-3C2A-A1CE-D59E-D8AC2F7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85566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则</a:t>
            </a:r>
          </a:p>
        </p:txBody>
      </p:sp>
      <p:sp>
        <p:nvSpPr>
          <p:cNvPr id="631818" name="Text Box 10">
            <a:extLst>
              <a:ext uri="{FF2B5EF4-FFF2-40B4-BE49-F238E27FC236}">
                <a16:creationId xmlns:a16="http://schemas.microsoft.com/office/drawing/2014/main" xmlns="" id="{E7FA7BC4-8808-8856-CD45-CE37FB6A1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492375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电场能量</a:t>
            </a:r>
          </a:p>
        </p:txBody>
      </p:sp>
      <p:sp>
        <p:nvSpPr>
          <p:cNvPr id="631819" name="Text Box 11">
            <a:extLst>
              <a:ext uri="{FF2B5EF4-FFF2-40B4-BE49-F238E27FC236}">
                <a16:creationId xmlns:a16="http://schemas.microsoft.com/office/drawing/2014/main" xmlns="" id="{E5F35B1A-D8B7-DEC1-7448-E4CBCFEFD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284538"/>
            <a:ext cx="194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磁场能量</a:t>
            </a:r>
          </a:p>
        </p:txBody>
      </p:sp>
      <p:sp>
        <p:nvSpPr>
          <p:cNvPr id="631820" name="Text Box 12">
            <a:extLst>
              <a:ext uri="{FF2B5EF4-FFF2-40B4-BE49-F238E27FC236}">
                <a16:creationId xmlns:a16="http://schemas.microsoft.com/office/drawing/2014/main" xmlns="" id="{4BEFDDC3-A2FC-94C5-DFD6-B4AE847E6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77771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电感和电容能量按正弦规律变化，最大值相等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L</a:t>
            </a:r>
            <a:r>
              <a:rPr kumimoji="1" lang="zh-CN" altLang="en-US" sz="2800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、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C</a:t>
            </a: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的电场能量和磁场能量作周期振荡性的交换，而不与电源进行能量交换。</a:t>
            </a:r>
          </a:p>
          <a:p>
            <a:pPr eaLnBrk="1" hangingPunct="1">
              <a:buFontTx/>
              <a:buAutoNum type="circleNumDbPlain"/>
            </a:pPr>
            <a:endParaRPr kumimoji="1"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1821" name="Line 13">
            <a:extLst>
              <a:ext uri="{FF2B5EF4-FFF2-40B4-BE49-F238E27FC236}">
                <a16:creationId xmlns:a16="http://schemas.microsoft.com/office/drawing/2014/main" xmlns="" id="{B82760EB-45A0-6C59-A49E-89F0C736A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852738"/>
            <a:ext cx="576263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22" name="Line 14">
            <a:extLst>
              <a:ext uri="{FF2B5EF4-FFF2-40B4-BE49-F238E27FC236}">
                <a16:creationId xmlns:a16="http://schemas.microsoft.com/office/drawing/2014/main" xmlns="" id="{CBE665B3-C0B5-5DB0-C058-75D22B5EE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573463"/>
            <a:ext cx="576263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5138CCB2-2B54-9D6C-E6C1-6333CCAE742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933825"/>
            <a:ext cx="1847850" cy="850900"/>
            <a:chOff x="385" y="3022"/>
            <a:chExt cx="1164" cy="536"/>
          </a:xfrm>
        </p:grpSpPr>
        <p:pic>
          <p:nvPicPr>
            <p:cNvPr id="29721" name="Picture 16" descr="123">
              <a:extLst>
                <a:ext uri="{FF2B5EF4-FFF2-40B4-BE49-F238E27FC236}">
                  <a16:creationId xmlns:a16="http://schemas.microsoft.com/office/drawing/2014/main" xmlns="" id="{F820758A-ED13-3CC2-CCDA-B3F2BD78D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2" name="Text Box 17">
              <a:extLst>
                <a:ext uri="{FF2B5EF4-FFF2-40B4-BE49-F238E27FC236}">
                  <a16:creationId xmlns:a16="http://schemas.microsoft.com/office/drawing/2014/main" xmlns="" id="{7CBEFEE5-46D5-4485-984D-4E792B573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 </a:t>
              </a:r>
              <a:r>
                <a:rPr kumimoji="1" lang="zh-CN" altLang="en-US" sz="320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 </a:t>
              </a:r>
            </a:p>
          </p:txBody>
        </p:sp>
      </p:grpSp>
      <p:grpSp>
        <p:nvGrpSpPr>
          <p:cNvPr id="29712" name="Group 18">
            <a:extLst>
              <a:ext uri="{FF2B5EF4-FFF2-40B4-BE49-F238E27FC236}">
                <a16:creationId xmlns:a16="http://schemas.microsoft.com/office/drawing/2014/main" xmlns="" id="{1B75253F-BC90-DE27-D226-1AB5E074162E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9719" name="Picture 19" descr="78900">
              <a:extLst>
                <a:ext uri="{FF2B5EF4-FFF2-40B4-BE49-F238E27FC236}">
                  <a16:creationId xmlns:a16="http://schemas.microsoft.com/office/drawing/2014/main" xmlns="" id="{B1A417DA-C2B5-4A07-B35E-577047448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0" name="Text Box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87E0A086-3375-A9ED-2E08-8CDF9412D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9713" name="Group 21">
            <a:extLst>
              <a:ext uri="{FF2B5EF4-FFF2-40B4-BE49-F238E27FC236}">
                <a16:creationId xmlns:a16="http://schemas.microsoft.com/office/drawing/2014/main" xmlns="" id="{3C349F37-EA7C-AE1F-3C4C-70AB8B60224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9717" name="Picture 22" descr="78900">
              <a:extLst>
                <a:ext uri="{FF2B5EF4-FFF2-40B4-BE49-F238E27FC236}">
                  <a16:creationId xmlns:a16="http://schemas.microsoft.com/office/drawing/2014/main" xmlns="" id="{6FF01798-2D12-132E-46DF-B40D08DCB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8" name="Text Box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FCCF9AFD-564B-D1F4-0423-AE0DBF6FA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9714" name="Group 24">
            <a:extLst>
              <a:ext uri="{FF2B5EF4-FFF2-40B4-BE49-F238E27FC236}">
                <a16:creationId xmlns:a16="http://schemas.microsoft.com/office/drawing/2014/main" xmlns="" id="{1B97D99A-8BF4-7703-C1EE-93E57AC3823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9715" name="Picture 25" descr="78900">
              <a:extLst>
                <a:ext uri="{FF2B5EF4-FFF2-40B4-BE49-F238E27FC236}">
                  <a16:creationId xmlns:a16="http://schemas.microsoft.com/office/drawing/2014/main" xmlns="" id="{B4D12383-A877-8B17-ECE5-8C7F6EC37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6" name="Text Box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CC2836DB-88AB-BB65-DBD2-030CF2343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6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2000"/>
                                        <p:tgtEl>
                                          <p:spTgt spid="6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0" grpId="0" autoUpdateAnimBg="0"/>
      <p:bldP spid="631815" grpId="0" autoUpdateAnimBg="0"/>
      <p:bldP spid="631817" grpId="0" autoUpdateAnimBg="0"/>
      <p:bldP spid="631818" grpId="0" autoUpdateAnimBg="0"/>
      <p:bldP spid="631819" grpId="0" autoUpdateAnimBg="0"/>
      <p:bldP spid="63182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>
            <a:extLst>
              <a:ext uri="{FF2B5EF4-FFF2-40B4-BE49-F238E27FC236}">
                <a16:creationId xmlns:a16="http://schemas.microsoft.com/office/drawing/2014/main" xmlns="" id="{D3D8F9E3-888C-A559-22B7-B0D41FFE0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825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总能量是不随时间变化的常量，且等于最大值。</a:t>
            </a:r>
          </a:p>
        </p:txBody>
      </p:sp>
      <p:graphicFrame>
        <p:nvGraphicFramePr>
          <p:cNvPr id="632835" name="Object 3">
            <a:extLst>
              <a:ext uri="{FF2B5EF4-FFF2-40B4-BE49-F238E27FC236}">
                <a16:creationId xmlns:a16="http://schemas.microsoft.com/office/drawing/2014/main" xmlns="" id="{989FE7B2-E12F-6175-1F53-020F03944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8" y="836613"/>
          <a:ext cx="7300912" cy="914400"/>
        </p:xfrm>
        <a:graphic>
          <a:graphicData uri="http://schemas.openxmlformats.org/presentationml/2006/ole">
            <p:oleObj spid="_x0000_s30736" name="公式" r:id="rId3" imgW="2142000" imgH="266040" progId="Equation.3">
              <p:embed/>
            </p:oleObj>
          </a:graphicData>
        </a:graphic>
      </p:graphicFrame>
      <p:sp>
        <p:nvSpPr>
          <p:cNvPr id="632836" name="Text Box 4">
            <a:extLst>
              <a:ext uri="{FF2B5EF4-FFF2-40B4-BE49-F238E27FC236}">
                <a16:creationId xmlns:a16="http://schemas.microsoft.com/office/drawing/2014/main" xmlns="" id="{7F087974-13CD-3FA7-48B3-3573A3345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5"/>
            <a:ext cx="7183437" cy="5191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电感、电容储能的总值与品质因数的关系：</a:t>
            </a:r>
          </a:p>
        </p:txBody>
      </p:sp>
      <p:graphicFrame>
        <p:nvGraphicFramePr>
          <p:cNvPr id="632837" name="Object 5">
            <a:extLst>
              <a:ext uri="{FF2B5EF4-FFF2-40B4-BE49-F238E27FC236}">
                <a16:creationId xmlns:a16="http://schemas.microsoft.com/office/drawing/2014/main" xmlns="" id="{AF141875-EA70-22DF-A0C6-645AF0477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420938"/>
          <a:ext cx="6696075" cy="2032000"/>
        </p:xfrm>
        <a:graphic>
          <a:graphicData uri="http://schemas.openxmlformats.org/presentationml/2006/ole">
            <p:oleObj spid="_x0000_s30737" name="公式" r:id="rId4" imgW="2151360" imgH="695160" progId="Equation.3">
              <p:embed/>
            </p:oleObj>
          </a:graphicData>
        </a:graphic>
      </p:graphicFrame>
      <p:sp>
        <p:nvSpPr>
          <p:cNvPr id="632838" name="Text Box 6">
            <a:extLst>
              <a:ext uri="{FF2B5EF4-FFF2-40B4-BE49-F238E27FC236}">
                <a16:creationId xmlns:a16="http://schemas.microsoft.com/office/drawing/2014/main" xmlns="" id="{0407EA05-4DB9-827F-09A7-803641346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849788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Q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是反映谐振回路中电磁振荡程度的量，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Q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越大，总能量就越大，维持振荡所消耗的能量愈小，振荡程度越剧烈。则振荡电路的“品质”愈好。一般在要求发生谐振的回路中希望尽可能提高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Q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值。</a:t>
            </a:r>
          </a:p>
        </p:txBody>
      </p:sp>
      <p:grpSp>
        <p:nvGrpSpPr>
          <p:cNvPr id="30727" name="Group 7">
            <a:extLst>
              <a:ext uri="{FF2B5EF4-FFF2-40B4-BE49-F238E27FC236}">
                <a16:creationId xmlns:a16="http://schemas.microsoft.com/office/drawing/2014/main" xmlns="" id="{A30FB1E5-CEB0-0476-0D48-51A23F6532F7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0734" name="Picture 8" descr="78900">
              <a:extLst>
                <a:ext uri="{FF2B5EF4-FFF2-40B4-BE49-F238E27FC236}">
                  <a16:creationId xmlns:a16="http://schemas.microsoft.com/office/drawing/2014/main" xmlns="" id="{C35A3B37-3152-8E09-9578-FC69F0B1F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5" name="Text Box 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C41EBB73-3FA2-45BF-6762-983EB4084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0728" name="Group 10">
            <a:extLst>
              <a:ext uri="{FF2B5EF4-FFF2-40B4-BE49-F238E27FC236}">
                <a16:creationId xmlns:a16="http://schemas.microsoft.com/office/drawing/2014/main" xmlns="" id="{245ACF42-0DF0-C50E-D4F9-043123C1675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0732" name="Picture 11" descr="78900">
              <a:extLst>
                <a:ext uri="{FF2B5EF4-FFF2-40B4-BE49-F238E27FC236}">
                  <a16:creationId xmlns:a16="http://schemas.microsoft.com/office/drawing/2014/main" xmlns="" id="{E2E422A5-07DE-B6E4-841A-3A3B073D6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3" name="Text Box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1437EFDC-9E9E-ECA3-EE00-67C738ED4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0729" name="Group 13">
            <a:extLst>
              <a:ext uri="{FF2B5EF4-FFF2-40B4-BE49-F238E27FC236}">
                <a16:creationId xmlns:a16="http://schemas.microsoft.com/office/drawing/2014/main" xmlns="" id="{01699C7C-374D-6560-39D8-1B014151DC9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0730" name="Picture 14" descr="78900">
              <a:extLst>
                <a:ext uri="{FF2B5EF4-FFF2-40B4-BE49-F238E27FC236}">
                  <a16:creationId xmlns:a16="http://schemas.microsoft.com/office/drawing/2014/main" xmlns="" id="{F6F2606C-D2AE-C53B-8A0B-86C5FFA25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1" name="Text Box 1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743C8591-16BE-8A07-0129-57FB2A04F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6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36" grpId="0" animBg="1" autoUpdateAnimBg="0"/>
      <p:bldP spid="63283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>
            <a:extLst>
              <a:ext uri="{FF2B5EF4-FFF2-40B4-BE49-F238E27FC236}">
                <a16:creationId xmlns:a16="http://schemas.microsoft.com/office/drawing/2014/main" xmlns="" id="{F480693B-85AC-023F-F4D9-175DC8817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620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</a:p>
        </p:txBody>
      </p:sp>
      <p:sp>
        <p:nvSpPr>
          <p:cNvPr id="633859" name="Text Box 3">
            <a:extLst>
              <a:ext uri="{FF2B5EF4-FFF2-40B4-BE49-F238E27FC236}">
                <a16:creationId xmlns:a16="http://schemas.microsoft.com/office/drawing/2014/main" xmlns="" id="{B79A9434-37EE-62EF-16BD-B52F8C157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76250"/>
            <a:ext cx="516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一接收器的电路参数为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：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U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=10V</a:t>
            </a:r>
          </a:p>
        </p:txBody>
      </p:sp>
      <p:sp>
        <p:nvSpPr>
          <p:cNvPr id="633860" name="Text Box 4">
            <a:extLst>
              <a:ext uri="{FF2B5EF4-FFF2-40B4-BE49-F238E27FC236}">
                <a16:creationId xmlns:a16="http://schemas.microsoft.com/office/drawing/2014/main" xmlns="" id="{04583E10-D008-A6A2-1000-4C63AADB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908050"/>
            <a:ext cx="50228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80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rad/s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调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使电路中的电流最大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，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=200mA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测得电容电压为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600V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8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8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及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33861" name="Text Box 5">
            <a:extLst>
              <a:ext uri="{FF2B5EF4-FFF2-40B4-BE49-F238E27FC236}">
                <a16:creationId xmlns:a16="http://schemas.microsoft.com/office/drawing/2014/main" xmlns="" id="{09F8BA8C-7284-0CCB-7A1A-8B551162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84538"/>
            <a:ext cx="620712" cy="519112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 </a:t>
            </a:r>
          </a:p>
        </p:txBody>
      </p:sp>
      <p:graphicFrame>
        <p:nvGraphicFramePr>
          <p:cNvPr id="633862" name="Object 6">
            <a:extLst>
              <a:ext uri="{FF2B5EF4-FFF2-40B4-BE49-F238E27FC236}">
                <a16:creationId xmlns:a16="http://schemas.microsoft.com/office/drawing/2014/main" xmlns="" id="{A7701648-773F-3D90-77A9-C04FEEACC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141663"/>
          <a:ext cx="3816350" cy="962025"/>
        </p:xfrm>
        <a:graphic>
          <a:graphicData uri="http://schemas.openxmlformats.org/presentationml/2006/ole">
            <p:oleObj spid="_x0000_s31790" name="公式" r:id="rId3" imgW="1367280" imgH="340560" progId="Equation.3">
              <p:embed/>
            </p:oleObj>
          </a:graphicData>
        </a:graphic>
      </p:graphicFrame>
      <p:graphicFrame>
        <p:nvGraphicFramePr>
          <p:cNvPr id="633863" name="Object 7">
            <a:extLst>
              <a:ext uri="{FF2B5EF4-FFF2-40B4-BE49-F238E27FC236}">
                <a16:creationId xmlns:a16="http://schemas.microsoft.com/office/drawing/2014/main" xmlns="" id="{E0F9DFB4-2A37-C7AC-0F3C-7EF3F5ECD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221163"/>
          <a:ext cx="4824413" cy="966787"/>
        </p:xfrm>
        <a:graphic>
          <a:graphicData uri="http://schemas.openxmlformats.org/presentationml/2006/ole">
            <p:oleObj spid="_x0000_s31791" name="公式" r:id="rId4" imgW="1675440" imgH="331200" progId="Equation.3">
              <p:embed/>
            </p:oleObj>
          </a:graphicData>
        </a:graphic>
      </p:graphicFrame>
      <p:graphicFrame>
        <p:nvGraphicFramePr>
          <p:cNvPr id="633864" name="Object 8">
            <a:extLst>
              <a:ext uri="{FF2B5EF4-FFF2-40B4-BE49-F238E27FC236}">
                <a16:creationId xmlns:a16="http://schemas.microsoft.com/office/drawing/2014/main" xmlns="" id="{2092B69E-DCF7-0861-247D-F783E4A5C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229225"/>
          <a:ext cx="4378325" cy="1106488"/>
        </p:xfrm>
        <a:graphic>
          <a:graphicData uri="http://schemas.openxmlformats.org/presentationml/2006/ole">
            <p:oleObj spid="_x0000_s31792" name="公式" r:id="rId5" imgW="1432800" imgH="359280" progId="Equation.3">
              <p:embed/>
            </p:oleObj>
          </a:graphicData>
        </a:graphic>
      </p:graphicFrame>
      <p:graphicFrame>
        <p:nvGraphicFramePr>
          <p:cNvPr id="633865" name="Object 9">
            <a:extLst>
              <a:ext uri="{FF2B5EF4-FFF2-40B4-BE49-F238E27FC236}">
                <a16:creationId xmlns:a16="http://schemas.microsoft.com/office/drawing/2014/main" xmlns="" id="{DDF9DAD2-6596-8FA5-B7D4-BB9346F2E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5229225"/>
          <a:ext cx="3241675" cy="1104900"/>
        </p:xfrm>
        <a:graphic>
          <a:graphicData uri="http://schemas.openxmlformats.org/presentationml/2006/ole">
            <p:oleObj spid="_x0000_s31793" name="公式" r:id="rId6" imgW="1012680" imgH="359280" progId="Equation.3">
              <p:embed/>
            </p:oleObj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xmlns="" id="{673BE08C-D3D5-F846-3332-26AD12AEEA0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4813"/>
            <a:ext cx="2432050" cy="2516187"/>
            <a:chOff x="3198" y="403"/>
            <a:chExt cx="1532" cy="1585"/>
          </a:xfrm>
        </p:grpSpPr>
        <p:sp>
          <p:nvSpPr>
            <p:cNvPr id="31764" name="Oval 11">
              <a:extLst>
                <a:ext uri="{FF2B5EF4-FFF2-40B4-BE49-F238E27FC236}">
                  <a16:creationId xmlns:a16="http://schemas.microsoft.com/office/drawing/2014/main" xmlns="" id="{B591C87B-1F5B-3BF3-65AB-5B091EBC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765" name="Text Box 12">
              <a:extLst>
                <a:ext uri="{FF2B5EF4-FFF2-40B4-BE49-F238E27FC236}">
                  <a16:creationId xmlns:a16="http://schemas.microsoft.com/office/drawing/2014/main" xmlns="" id="{CC7B67E2-B914-1F80-EA05-8C1B88204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" y="40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6" name="Text Box 13">
              <a:extLst>
                <a:ext uri="{FF2B5EF4-FFF2-40B4-BE49-F238E27FC236}">
                  <a16:creationId xmlns:a16="http://schemas.microsoft.com/office/drawing/2014/main" xmlns="" id="{7A89BBC2-EC50-443B-28DA-E59F714AF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61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1767" name="Text Box 14">
              <a:extLst>
                <a:ext uri="{FF2B5EF4-FFF2-40B4-BE49-F238E27FC236}">
                  <a16:creationId xmlns:a16="http://schemas.microsoft.com/office/drawing/2014/main" xmlns="" id="{A17A5218-064F-383F-6569-813464DDD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480"/>
              <a:ext cx="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31768" name="Group 15">
              <a:extLst>
                <a:ext uri="{FF2B5EF4-FFF2-40B4-BE49-F238E27FC236}">
                  <a16:creationId xmlns:a16="http://schemas.microsoft.com/office/drawing/2014/main" xmlns="" id="{48CF480C-FF89-81E1-8BEE-910921CE2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1525"/>
              <a:ext cx="262" cy="99"/>
              <a:chOff x="1351" y="3976"/>
              <a:chExt cx="174" cy="93"/>
            </a:xfrm>
          </p:grpSpPr>
          <p:sp>
            <p:nvSpPr>
              <p:cNvPr id="31788" name="Line 16">
                <a:extLst>
                  <a:ext uri="{FF2B5EF4-FFF2-40B4-BE49-F238E27FC236}">
                    <a16:creationId xmlns:a16="http://schemas.microsoft.com/office/drawing/2014/main" xmlns="" id="{59E364E7-4D6C-9A78-3A8D-942D58178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9" name="Line 17">
                <a:extLst>
                  <a:ext uri="{FF2B5EF4-FFF2-40B4-BE49-F238E27FC236}">
                    <a16:creationId xmlns:a16="http://schemas.microsoft.com/office/drawing/2014/main" xmlns="" id="{D49CEE16-3475-F190-7433-226FC98AF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69" name="Line 18">
              <a:extLst>
                <a:ext uri="{FF2B5EF4-FFF2-40B4-BE49-F238E27FC236}">
                  <a16:creationId xmlns:a16="http://schemas.microsoft.com/office/drawing/2014/main" xmlns="" id="{907F790D-0DDF-0A7C-0F77-29520944A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520"/>
              <a:ext cx="12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19">
              <a:extLst>
                <a:ext uri="{FF2B5EF4-FFF2-40B4-BE49-F238E27FC236}">
                  <a16:creationId xmlns:a16="http://schemas.microsoft.com/office/drawing/2014/main" xmlns="" id="{A5BFB68D-2A1F-36A6-0AEC-6275A86B8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527"/>
              <a:ext cx="0" cy="14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Line 20">
              <a:extLst>
                <a:ext uri="{FF2B5EF4-FFF2-40B4-BE49-F238E27FC236}">
                  <a16:creationId xmlns:a16="http://schemas.microsoft.com/office/drawing/2014/main" xmlns="" id="{7B3E8DAA-8D00-86A5-99B6-15A2E7F38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527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21">
              <a:extLst>
                <a:ext uri="{FF2B5EF4-FFF2-40B4-BE49-F238E27FC236}">
                  <a16:creationId xmlns:a16="http://schemas.microsoft.com/office/drawing/2014/main" xmlns="" id="{2D3A9C7A-B70D-100C-1C7B-ADB1944CE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62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Line 22">
              <a:extLst>
                <a:ext uri="{FF2B5EF4-FFF2-40B4-BE49-F238E27FC236}">
                  <a16:creationId xmlns:a16="http://schemas.microsoft.com/office/drawing/2014/main" xmlns="" id="{91806700-1B98-1201-5747-C2845DCBA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616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23">
              <a:extLst>
                <a:ext uri="{FF2B5EF4-FFF2-40B4-BE49-F238E27FC236}">
                  <a16:creationId xmlns:a16="http://schemas.microsoft.com/office/drawing/2014/main" xmlns="" id="{91DB66EF-98CE-E12E-50AD-1C8A8AF34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1434"/>
              <a:ext cx="257" cy="29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Text Box 24">
              <a:extLst>
                <a:ext uri="{FF2B5EF4-FFF2-40B4-BE49-F238E27FC236}">
                  <a16:creationId xmlns:a16="http://schemas.microsoft.com/office/drawing/2014/main" xmlns="" id="{7C9A624C-6F75-F28D-D880-B0A7137BF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" y="87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1776" name="Text Box 25">
              <a:extLst>
                <a:ext uri="{FF2B5EF4-FFF2-40B4-BE49-F238E27FC236}">
                  <a16:creationId xmlns:a16="http://schemas.microsoft.com/office/drawing/2014/main" xmlns="" id="{C9BBF5A2-EFB8-2573-0970-DA3E2277B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66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1777" name="Text Box 26">
              <a:extLst>
                <a:ext uri="{FF2B5EF4-FFF2-40B4-BE49-F238E27FC236}">
                  <a16:creationId xmlns:a16="http://schemas.microsoft.com/office/drawing/2014/main" xmlns="" id="{DB050A9C-1692-DDA8-1447-663AB22CF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56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31778" name="Text Box 27">
              <a:extLst>
                <a:ext uri="{FF2B5EF4-FFF2-40B4-BE49-F238E27FC236}">
                  <a16:creationId xmlns:a16="http://schemas.microsoft.com/office/drawing/2014/main" xmlns="" id="{51EAD57F-415F-77D8-A3AD-5DC1230BD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9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9" name="Line 28">
              <a:extLst>
                <a:ext uri="{FF2B5EF4-FFF2-40B4-BE49-F238E27FC236}">
                  <a16:creationId xmlns:a16="http://schemas.microsoft.com/office/drawing/2014/main" xmlns="" id="{1DCAD7CB-BFED-7FE6-28B8-D09AB4BD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" y="1979"/>
              <a:ext cx="122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Line 29">
              <a:extLst>
                <a:ext uri="{FF2B5EF4-FFF2-40B4-BE49-F238E27FC236}">
                  <a16:creationId xmlns:a16="http://schemas.microsoft.com/office/drawing/2014/main" xmlns="" id="{2B7D05F0-72BE-E157-ADE5-41B0FFFC2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1344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30">
              <a:extLst>
                <a:ext uri="{FF2B5EF4-FFF2-40B4-BE49-F238E27FC236}">
                  <a16:creationId xmlns:a16="http://schemas.microsoft.com/office/drawing/2014/main" xmlns="" id="{03D3C73D-71B0-4703-217F-524F8C4A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344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Oval 31" descr="信纸">
              <a:extLst>
                <a:ext uri="{FF2B5EF4-FFF2-40B4-BE49-F238E27FC236}">
                  <a16:creationId xmlns:a16="http://schemas.microsoft.com/office/drawing/2014/main" xmlns="" id="{DAED99A8-5A59-374B-9297-CFCA766C0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480"/>
              <a:ext cx="317" cy="317"/>
            </a:xfrm>
            <a:prstGeom prst="ellipse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ea typeface="仿宋_GB2312" panose="02010609030101010101" pitchFamily="49" charset="-122"/>
                </a:rPr>
                <a:t>V</a:t>
              </a:r>
            </a:p>
          </p:txBody>
        </p:sp>
        <p:sp>
          <p:nvSpPr>
            <p:cNvPr id="31783" name="Rectangle 32">
              <a:extLst>
                <a:ext uri="{FF2B5EF4-FFF2-40B4-BE49-F238E27FC236}">
                  <a16:creationId xmlns:a16="http://schemas.microsoft.com/office/drawing/2014/main" xmlns="" id="{F7DDD30D-11F1-78F6-20B2-DE0023673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43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31784" name="Group 33">
              <a:extLst>
                <a:ext uri="{FF2B5EF4-FFF2-40B4-BE49-F238E27FC236}">
                  <a16:creationId xmlns:a16="http://schemas.microsoft.com/office/drawing/2014/main" xmlns="" id="{7CFE715F-71F5-9F97-3437-B674BA6A175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50" y="664"/>
              <a:ext cx="499" cy="590"/>
              <a:chOff x="476" y="663"/>
              <a:chExt cx="771" cy="862"/>
            </a:xfrm>
          </p:grpSpPr>
          <p:sp>
            <p:nvSpPr>
              <p:cNvPr id="31785" name="AutoShape 34">
                <a:extLst>
                  <a:ext uri="{FF2B5EF4-FFF2-40B4-BE49-F238E27FC236}">
                    <a16:creationId xmlns:a16="http://schemas.microsoft.com/office/drawing/2014/main" xmlns="" id="{40265C95-7E77-AE9D-DF97-EB6925550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6" name="AutoShape 35">
                <a:extLst>
                  <a:ext uri="{FF2B5EF4-FFF2-40B4-BE49-F238E27FC236}">
                    <a16:creationId xmlns:a16="http://schemas.microsoft.com/office/drawing/2014/main" xmlns="" id="{21F4A447-02B8-F79E-0CCD-65895E9F0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7" name="AutoShape 36">
                <a:extLst>
                  <a:ext uri="{FF2B5EF4-FFF2-40B4-BE49-F238E27FC236}">
                    <a16:creationId xmlns:a16="http://schemas.microsoft.com/office/drawing/2014/main" xmlns="" id="{0F7104C0-F5D7-9464-2C74-96F53E31F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755" name="Group 37">
            <a:extLst>
              <a:ext uri="{FF2B5EF4-FFF2-40B4-BE49-F238E27FC236}">
                <a16:creationId xmlns:a16="http://schemas.microsoft.com/office/drawing/2014/main" xmlns="" id="{32B95E25-A261-3F40-A9DA-9D5875AC5628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1762" name="Picture 38" descr="78900">
              <a:extLst>
                <a:ext uri="{FF2B5EF4-FFF2-40B4-BE49-F238E27FC236}">
                  <a16:creationId xmlns:a16="http://schemas.microsoft.com/office/drawing/2014/main" xmlns="" id="{D586CF69-5CCD-8B0A-2B1B-6F49FE8BD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3" name="Text Box 3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1533DC79-7FB7-408F-16E3-30C760A0A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1756" name="Group 40">
            <a:extLst>
              <a:ext uri="{FF2B5EF4-FFF2-40B4-BE49-F238E27FC236}">
                <a16:creationId xmlns:a16="http://schemas.microsoft.com/office/drawing/2014/main" xmlns="" id="{F769789A-4BAD-D0B9-C012-884C3860BC1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1760" name="Picture 41" descr="78900">
              <a:extLst>
                <a:ext uri="{FF2B5EF4-FFF2-40B4-BE49-F238E27FC236}">
                  <a16:creationId xmlns:a16="http://schemas.microsoft.com/office/drawing/2014/main" xmlns="" id="{399CE907-9EF7-EC80-660B-15C6FFF95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1" name="Text Box 4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A0A6EE12-DE28-CFB5-0C5C-26E8C5F1C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1757" name="Group 43">
            <a:extLst>
              <a:ext uri="{FF2B5EF4-FFF2-40B4-BE49-F238E27FC236}">
                <a16:creationId xmlns:a16="http://schemas.microsoft.com/office/drawing/2014/main" xmlns="" id="{F9D3747C-1127-C569-B66E-E5ECB9D7C5C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1758" name="Picture 44" descr="78900">
              <a:extLst>
                <a:ext uri="{FF2B5EF4-FFF2-40B4-BE49-F238E27FC236}">
                  <a16:creationId xmlns:a16="http://schemas.microsoft.com/office/drawing/2014/main" xmlns="" id="{FCD36678-08FE-5218-8F3B-56AF1624A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9" name="Text Box 4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28331900-FDAB-91C1-85EF-CDE1DDFD1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20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6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6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2000"/>
                                        <p:tgtEl>
                                          <p:spTgt spid="6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20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/>
      <p:bldP spid="633859" grpId="0" autoUpdateAnimBg="0"/>
      <p:bldP spid="633860" grpId="0" autoUpdateAnimBg="0"/>
      <p:bldP spid="63386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>
            <a:extLst>
              <a:ext uri="{FF2B5EF4-FFF2-40B4-BE49-F238E27FC236}">
                <a16:creationId xmlns:a16="http://schemas.microsoft.com/office/drawing/2014/main" xmlns="" id="{AA51138D-99BC-0375-297D-7B2FC799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4813"/>
            <a:ext cx="8208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11.7 </a:t>
            </a:r>
            <a:r>
              <a:rPr kumimoji="1" lang="en-US" altLang="zh-CN" sz="4000" b="1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RLC</a:t>
            </a:r>
            <a:r>
              <a:rPr kumimoji="1"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串联电路的频率响应</a:t>
            </a:r>
          </a:p>
        </p:txBody>
      </p:sp>
      <p:sp>
        <p:nvSpPr>
          <p:cNvPr id="634883" name="Text Box 3">
            <a:extLst>
              <a:ext uri="{FF2B5EF4-FFF2-40B4-BE49-F238E27FC236}">
                <a16:creationId xmlns:a16="http://schemas.microsoft.com/office/drawing/2014/main" xmlns="" id="{91A0DE20-B769-5F93-C388-9FB511A48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1359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研究物理量与频率关系的图形（谐振曲线）可以加深对谐振现象的认识。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8A776473-0B54-36BD-BD54-FF1799196B7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349500"/>
            <a:ext cx="7848600" cy="525463"/>
            <a:chOff x="340" y="1480"/>
            <a:chExt cx="4944" cy="331"/>
          </a:xfrm>
        </p:grpSpPr>
        <p:sp>
          <p:nvSpPr>
            <p:cNvPr id="32786" name="Text Box 5">
              <a:extLst>
                <a:ext uri="{FF2B5EF4-FFF2-40B4-BE49-F238E27FC236}">
                  <a16:creationId xmlns:a16="http://schemas.microsoft.com/office/drawing/2014/main" xmlns="" id="{00A011A4-9CB0-6367-2728-99A24F0DA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480"/>
              <a:ext cx="49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AutoNum type="circleNumDbPlain"/>
              </a:pPr>
              <a:r>
                <a:rPr kumimoji="1" lang="zh-CN" altLang="en-US" sz="2800" b="1">
                  <a:solidFill>
                    <a:srgbClr val="FF99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              的频率响应</a:t>
              </a:r>
            </a:p>
          </p:txBody>
        </p:sp>
        <p:graphicFrame>
          <p:nvGraphicFramePr>
            <p:cNvPr id="32772" name="Object 6">
              <a:extLst>
                <a:ext uri="{FF2B5EF4-FFF2-40B4-BE49-F238E27FC236}">
                  <a16:creationId xmlns:a16="http://schemas.microsoft.com/office/drawing/2014/main" xmlns="" id="{EDC665C6-A8A1-1499-0747-C5097BB2FB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1480"/>
            <a:ext cx="2280" cy="331"/>
          </p:xfrm>
          <a:graphic>
            <a:graphicData uri="http://schemas.openxmlformats.org/presentationml/2006/ole">
              <p:oleObj spid="_x0000_s32787" name="公式" r:id="rId3" imgW="1348560" imgH="191160" progId="Equation.3">
                <p:embed/>
              </p:oleObj>
            </a:graphicData>
          </a:graphic>
        </p:graphicFrame>
      </p:grpSp>
      <p:graphicFrame>
        <p:nvGraphicFramePr>
          <p:cNvPr id="634887" name="Object 7">
            <a:extLst>
              <a:ext uri="{FF2B5EF4-FFF2-40B4-BE49-F238E27FC236}">
                <a16:creationId xmlns:a16="http://schemas.microsoft.com/office/drawing/2014/main" xmlns="" id="{AE373E24-0CD8-5F7F-FD8D-AE889ED13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97200"/>
          <a:ext cx="5834062" cy="1555750"/>
        </p:xfrm>
        <a:graphic>
          <a:graphicData uri="http://schemas.openxmlformats.org/presentationml/2006/ole">
            <p:oleObj spid="_x0000_s32788" name="公式" r:id="rId4" imgW="1890000" imgH="499320" progId="Equation.3">
              <p:embed/>
            </p:oleObj>
          </a:graphicData>
        </a:graphic>
      </p:graphicFrame>
      <p:sp>
        <p:nvSpPr>
          <p:cNvPr id="634888" name="Text Box 8">
            <a:extLst>
              <a:ext uri="{FF2B5EF4-FFF2-40B4-BE49-F238E27FC236}">
                <a16:creationId xmlns:a16="http://schemas.microsoft.com/office/drawing/2014/main" xmlns="" id="{0FF79868-ACD4-5521-F1E6-AB26C60B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437063"/>
            <a:ext cx="59769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为比较不同谐振回路，令</a:t>
            </a:r>
          </a:p>
        </p:txBody>
      </p:sp>
      <p:graphicFrame>
        <p:nvGraphicFramePr>
          <p:cNvPr id="634889" name="Object 9">
            <a:extLst>
              <a:ext uri="{FF2B5EF4-FFF2-40B4-BE49-F238E27FC236}">
                <a16:creationId xmlns:a16="http://schemas.microsoft.com/office/drawing/2014/main" xmlns="" id="{C32FC4F8-64AA-FCD0-08C6-ECA1044B0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084763"/>
          <a:ext cx="2016125" cy="960437"/>
        </p:xfrm>
        <a:graphic>
          <a:graphicData uri="http://schemas.openxmlformats.org/presentationml/2006/ole">
            <p:oleObj spid="_x0000_s32789" name="公式" r:id="rId5" imgW="639360" imgH="303480" progId="Equation.3">
              <p:embed/>
            </p:oleObj>
          </a:graphicData>
        </a:graphic>
      </p:graphicFrame>
      <p:grpSp>
        <p:nvGrpSpPr>
          <p:cNvPr id="32777" name="Group 10">
            <a:extLst>
              <a:ext uri="{FF2B5EF4-FFF2-40B4-BE49-F238E27FC236}">
                <a16:creationId xmlns:a16="http://schemas.microsoft.com/office/drawing/2014/main" xmlns="" id="{6A48AD27-EDD4-90DA-6324-FA1A1BC8455D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2784" name="Picture 11" descr="78900">
              <a:extLst>
                <a:ext uri="{FF2B5EF4-FFF2-40B4-BE49-F238E27FC236}">
                  <a16:creationId xmlns:a16="http://schemas.microsoft.com/office/drawing/2014/main" xmlns="" id="{466FA103-4427-D258-BDC0-F5D8A5D07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5" name="Text Box 1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4BF2035F-068F-6C9B-CCF8-1EC643013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2778" name="Group 13">
            <a:extLst>
              <a:ext uri="{FF2B5EF4-FFF2-40B4-BE49-F238E27FC236}">
                <a16:creationId xmlns:a16="http://schemas.microsoft.com/office/drawing/2014/main" xmlns="" id="{D4D7F1D1-0501-71AA-1E9C-3883E7F6D144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2782" name="Picture 14" descr="78900">
              <a:extLst>
                <a:ext uri="{FF2B5EF4-FFF2-40B4-BE49-F238E27FC236}">
                  <a16:creationId xmlns:a16="http://schemas.microsoft.com/office/drawing/2014/main" xmlns="" id="{0B050843-25D6-F5BC-6ED4-761553B77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3" name="Text Box 1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69D454BF-E748-1DEE-E6DC-C8B0CDB18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2779" name="Group 16">
            <a:extLst>
              <a:ext uri="{FF2B5EF4-FFF2-40B4-BE49-F238E27FC236}">
                <a16:creationId xmlns:a16="http://schemas.microsoft.com/office/drawing/2014/main" xmlns="" id="{6B529A5A-EDD9-D521-A9A0-7033710B7A6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2780" name="Picture 17" descr="78900">
              <a:extLst>
                <a:ext uri="{FF2B5EF4-FFF2-40B4-BE49-F238E27FC236}">
                  <a16:creationId xmlns:a16="http://schemas.microsoft.com/office/drawing/2014/main" xmlns="" id="{8B6EC057-F45C-982B-B6CC-2C310D04A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1" name="Text Box 1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3BD7B761-FB52-F6ED-DF70-D18CB27BA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6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6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/>
      <p:bldP spid="634883" grpId="0" autoUpdateAnimBg="0"/>
      <p:bldP spid="63488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4" name="Rectangle 4">
            <a:extLst>
              <a:ext uri="{FF2B5EF4-FFF2-40B4-BE49-F238E27FC236}">
                <a16:creationId xmlns:a16="http://schemas.microsoft.com/office/drawing/2014/main" xmlns="" id="{EF479516-8DCA-74B7-C290-DDCD8620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7200900" cy="547688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多频正弦稳态电路的计算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——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叠加</a:t>
            </a:r>
          </a:p>
        </p:txBody>
      </p:sp>
      <p:sp>
        <p:nvSpPr>
          <p:cNvPr id="588805" name="Rectangle 5">
            <a:extLst>
              <a:ext uri="{FF2B5EF4-FFF2-40B4-BE49-F238E27FC236}">
                <a16:creationId xmlns:a16="http://schemas.microsoft.com/office/drawing/2014/main" xmlns="" id="{154C142B-E250-859B-3B05-EC1E3744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81075"/>
            <a:ext cx="80645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、分别计算出各正弦电源单独作用下的正弦稳态响应分量。</a:t>
            </a:r>
            <a:endParaRPr kumimoji="1"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88806" name="Rectangle 6">
            <a:extLst>
              <a:ext uri="{FF2B5EF4-FFF2-40B4-BE49-F238E27FC236}">
                <a16:creationId xmlns:a16="http://schemas.microsoft.com/office/drawing/2014/main" xmlns="" id="{0135845A-8878-B68F-17CE-87BFA41D1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05038"/>
            <a:ext cx="86042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、如果激励是同频的，则响应为各同频正弦响应和，仍为同频正弦量</a:t>
            </a:r>
            <a:endParaRPr kumimoji="1"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588807" name="Object 7">
            <a:extLst>
              <a:ext uri="{FF2B5EF4-FFF2-40B4-BE49-F238E27FC236}">
                <a16:creationId xmlns:a16="http://schemas.microsoft.com/office/drawing/2014/main" xmlns="" id="{C370525C-1E5A-A6D9-106D-C3505231A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852738"/>
          <a:ext cx="2103438" cy="555625"/>
        </p:xfrm>
        <a:graphic>
          <a:graphicData uri="http://schemas.openxmlformats.org/presentationml/2006/ole">
            <p:oleObj spid="_x0000_s3091" name="Equation" r:id="rId3" imgW="667440" imgH="172800" progId="Equation.DSMT4">
              <p:embed/>
            </p:oleObj>
          </a:graphicData>
        </a:graphic>
      </p:graphicFrame>
      <p:sp>
        <p:nvSpPr>
          <p:cNvPr id="588808" name="Rectangle 8">
            <a:extLst>
              <a:ext uri="{FF2B5EF4-FFF2-40B4-BE49-F238E27FC236}">
                <a16:creationId xmlns:a16="http://schemas.microsoft.com/office/drawing/2014/main" xmlns="" id="{363885D4-612D-AAB2-96E8-10ACDD63A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500438"/>
            <a:ext cx="86042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、如果激励是不同频的，则响应为各不同频正弦响应和，不再是正弦波。</a:t>
            </a:r>
            <a:endParaRPr kumimoji="1"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588809" name="Object 9">
            <a:extLst>
              <a:ext uri="{FF2B5EF4-FFF2-40B4-BE49-F238E27FC236}">
                <a16:creationId xmlns:a16="http://schemas.microsoft.com/office/drawing/2014/main" xmlns="" id="{301924FF-7A14-AFAB-D0D0-59FAB1F41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221163"/>
          <a:ext cx="2103438" cy="555625"/>
        </p:xfrm>
        <a:graphic>
          <a:graphicData uri="http://schemas.openxmlformats.org/presentationml/2006/ole">
            <p:oleObj spid="_x0000_s3092" name="Equation" r:id="rId4" imgW="667440" imgH="172800" progId="Equation.DSMT4">
              <p:embed/>
            </p:oleObj>
          </a:graphicData>
        </a:graphic>
      </p:graphicFrame>
      <p:graphicFrame>
        <p:nvGraphicFramePr>
          <p:cNvPr id="588810" name="Object 10">
            <a:extLst>
              <a:ext uri="{FF2B5EF4-FFF2-40B4-BE49-F238E27FC236}">
                <a16:creationId xmlns:a16="http://schemas.microsoft.com/office/drawing/2014/main" xmlns="" id="{F6377350-C1FD-236D-34B3-40F048FD4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013325"/>
          <a:ext cx="2949575" cy="525463"/>
        </p:xfrm>
        <a:graphic>
          <a:graphicData uri="http://schemas.openxmlformats.org/presentationml/2006/ole">
            <p:oleObj spid="_x0000_s3093" name="Equation" r:id="rId5" imgW="938160" imgH="163440" progId="Equation.DSMT4">
              <p:embed/>
            </p:oleObj>
          </a:graphicData>
        </a:graphic>
      </p:graphicFrame>
      <p:sp>
        <p:nvSpPr>
          <p:cNvPr id="588811" name="Rectangle 11">
            <a:extLst>
              <a:ext uri="{FF2B5EF4-FFF2-40B4-BE49-F238E27FC236}">
                <a16:creationId xmlns:a16="http://schemas.microsoft.com/office/drawing/2014/main" xmlns="" id="{1595E4E0-14F4-0BCE-33B5-347ACCBB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16563"/>
            <a:ext cx="86042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4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、对非正弦周期信号，先用傅里叶级数展开，再按前面方法计算。</a:t>
            </a:r>
            <a:endParaRPr kumimoji="1"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3082" name="Group 12">
            <a:extLst>
              <a:ext uri="{FF2B5EF4-FFF2-40B4-BE49-F238E27FC236}">
                <a16:creationId xmlns:a16="http://schemas.microsoft.com/office/drawing/2014/main" xmlns="" id="{01FCBF5B-CFC1-D92E-DA77-4B16D46E2246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089" name="Picture 13" descr="78900">
              <a:extLst>
                <a:ext uri="{FF2B5EF4-FFF2-40B4-BE49-F238E27FC236}">
                  <a16:creationId xmlns:a16="http://schemas.microsoft.com/office/drawing/2014/main" xmlns="" id="{90F1F631-76F1-78BB-499F-448138A6F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0" name="Text Box 1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777A0881-990E-EDA4-A60D-2E6019C22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083" name="Group 15">
            <a:extLst>
              <a:ext uri="{FF2B5EF4-FFF2-40B4-BE49-F238E27FC236}">
                <a16:creationId xmlns:a16="http://schemas.microsoft.com/office/drawing/2014/main" xmlns="" id="{F078AC1D-3EAC-8B0D-C190-0363FE8E631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087" name="Picture 16" descr="78900">
              <a:extLst>
                <a:ext uri="{FF2B5EF4-FFF2-40B4-BE49-F238E27FC236}">
                  <a16:creationId xmlns:a16="http://schemas.microsoft.com/office/drawing/2014/main" xmlns="" id="{38B5C16C-5F30-0A69-06B3-34FA96D4B5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8" name="Text Box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C813A78F-DC0F-F176-6078-AFD01EA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084" name="Group 18">
            <a:extLst>
              <a:ext uri="{FF2B5EF4-FFF2-40B4-BE49-F238E27FC236}">
                <a16:creationId xmlns:a16="http://schemas.microsoft.com/office/drawing/2014/main" xmlns="" id="{B1CC730F-1658-C57D-982F-587C1AAE356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085" name="Picture 19" descr="78900">
              <a:extLst>
                <a:ext uri="{FF2B5EF4-FFF2-40B4-BE49-F238E27FC236}">
                  <a16:creationId xmlns:a16="http://schemas.microsoft.com/office/drawing/2014/main" xmlns="" id="{12F2DBE7-8F39-F795-5281-759476B74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6" name="Text Box 2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B800D084-9F03-42E0-BCEE-8011989B3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58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8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4" grpId="0" animBg="1"/>
      <p:bldP spid="588805" grpId="0"/>
      <p:bldP spid="588806" grpId="0"/>
      <p:bldP spid="588808" grpId="0"/>
      <p:bldP spid="5888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2">
            <a:extLst>
              <a:ext uri="{FF2B5EF4-FFF2-40B4-BE49-F238E27FC236}">
                <a16:creationId xmlns:a16="http://schemas.microsoft.com/office/drawing/2014/main" xmlns="" id="{800C8DD5-4F6E-8292-6334-048C972B6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907" name="Object 3">
            <a:extLst>
              <a:ext uri="{FF2B5EF4-FFF2-40B4-BE49-F238E27FC236}">
                <a16:creationId xmlns:a16="http://schemas.microsoft.com/office/drawing/2014/main" xmlns="" id="{417D797D-056B-A02D-3D7C-5ED5092CA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33375"/>
          <a:ext cx="7561262" cy="1484313"/>
        </p:xfrm>
        <a:graphic>
          <a:graphicData uri="http://schemas.openxmlformats.org/presentationml/2006/ole">
            <p:oleObj spid="_x0000_s33827" r:id="rId3" imgW="2384640" imgH="461880" progId="Equation.DSMT4">
              <p:embed/>
            </p:oleObj>
          </a:graphicData>
        </a:graphic>
      </p:graphicFrame>
      <p:graphicFrame>
        <p:nvGraphicFramePr>
          <p:cNvPr id="635908" name="Object 4">
            <a:extLst>
              <a:ext uri="{FF2B5EF4-FFF2-40B4-BE49-F238E27FC236}">
                <a16:creationId xmlns:a16="http://schemas.microsoft.com/office/drawing/2014/main" xmlns="" id="{509D0CBB-0EE4-E68A-6E23-D41A6C194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484313"/>
          <a:ext cx="3673475" cy="923925"/>
        </p:xfrm>
        <a:graphic>
          <a:graphicData uri="http://schemas.openxmlformats.org/presentationml/2006/ole">
            <p:oleObj spid="_x0000_s33828" r:id="rId4" imgW="1217880" imgH="303480" progId="Equation.DSMT4">
              <p:embed/>
            </p:oleObj>
          </a:graphicData>
        </a:graphic>
      </p:graphicFrame>
      <p:sp>
        <p:nvSpPr>
          <p:cNvPr id="33800" name="Rectangle 5">
            <a:extLst>
              <a:ext uri="{FF2B5EF4-FFF2-40B4-BE49-F238E27FC236}">
                <a16:creationId xmlns:a16="http://schemas.microsoft.com/office/drawing/2014/main" xmlns="" id="{44626D67-7022-CCE1-464C-C07980BBA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910" name="Object 6">
            <a:extLst>
              <a:ext uri="{FF2B5EF4-FFF2-40B4-BE49-F238E27FC236}">
                <a16:creationId xmlns:a16="http://schemas.microsoft.com/office/drawing/2014/main" xmlns="" id="{7EFE758A-DE0A-E17F-1887-07A460F90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20938"/>
          <a:ext cx="3095625" cy="541337"/>
        </p:xfrm>
        <a:graphic>
          <a:graphicData uri="http://schemas.openxmlformats.org/presentationml/2006/ole">
            <p:oleObj spid="_x0000_s33829" r:id="rId5" imgW="956520" imgH="163440" progId="Equation.DSMT4">
              <p:embed/>
            </p:oleObj>
          </a:graphicData>
        </a:graphic>
      </p:graphicFrame>
      <p:sp>
        <p:nvSpPr>
          <p:cNvPr id="635911" name="Rectangle 7">
            <a:extLst>
              <a:ext uri="{FF2B5EF4-FFF2-40B4-BE49-F238E27FC236}">
                <a16:creationId xmlns:a16="http://schemas.microsoft.com/office/drawing/2014/main" xmlns="" id="{68B6DF20-C253-A8AB-77C3-BC069163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420938"/>
            <a:ext cx="1612900" cy="5191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幅频特性</a:t>
            </a:r>
          </a:p>
        </p:txBody>
      </p:sp>
      <p:sp>
        <p:nvSpPr>
          <p:cNvPr id="635912" name="Rectangle 8">
            <a:extLst>
              <a:ext uri="{FF2B5EF4-FFF2-40B4-BE49-F238E27FC236}">
                <a16:creationId xmlns:a16="http://schemas.microsoft.com/office/drawing/2014/main" xmlns="" id="{63E9C6EA-1B11-033F-4AB5-E5CB5DBA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700213"/>
            <a:ext cx="1612900" cy="5191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相频特性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45B1D00E-211D-7E58-2DB3-9E1658D86DD8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2903538"/>
            <a:ext cx="5980113" cy="3694112"/>
            <a:chOff x="930" y="1874"/>
            <a:chExt cx="3767" cy="2327"/>
          </a:xfrm>
        </p:grpSpPr>
        <p:sp>
          <p:nvSpPr>
            <p:cNvPr id="33813" name="Text Box 10">
              <a:extLst>
                <a:ext uri="{FF2B5EF4-FFF2-40B4-BE49-F238E27FC236}">
                  <a16:creationId xmlns:a16="http://schemas.microsoft.com/office/drawing/2014/main" xmlns="" id="{812814F1-AF96-3EAA-CFC8-57B4F48A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527"/>
              <a:ext cx="6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=10</a:t>
              </a:r>
            </a:p>
          </p:txBody>
        </p:sp>
        <p:sp>
          <p:nvSpPr>
            <p:cNvPr id="33814" name="Text Box 11">
              <a:extLst>
                <a:ext uri="{FF2B5EF4-FFF2-40B4-BE49-F238E27FC236}">
                  <a16:creationId xmlns:a16="http://schemas.microsoft.com/office/drawing/2014/main" xmlns="" id="{66E8CDFF-8848-1027-D683-3C03A4AB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188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</a:p>
          </p:txBody>
        </p:sp>
        <p:sp>
          <p:nvSpPr>
            <p:cNvPr id="33815" name="Text Box 12">
              <a:extLst>
                <a:ext uri="{FF2B5EF4-FFF2-40B4-BE49-F238E27FC236}">
                  <a16:creationId xmlns:a16="http://schemas.microsoft.com/office/drawing/2014/main" xmlns="" id="{84133163-C02D-8E8F-CB5B-5B87E0D8E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2807"/>
              <a:ext cx="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=0.5</a:t>
              </a:r>
            </a:p>
          </p:txBody>
        </p:sp>
        <p:sp>
          <p:nvSpPr>
            <p:cNvPr id="33816" name="Freeform 13">
              <a:extLst>
                <a:ext uri="{FF2B5EF4-FFF2-40B4-BE49-F238E27FC236}">
                  <a16:creationId xmlns:a16="http://schemas.microsoft.com/office/drawing/2014/main" xmlns="" id="{7628F537-FF2D-ADFE-F3A3-0F51F794A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087"/>
              <a:ext cx="2184" cy="1761"/>
            </a:xfrm>
            <a:custGeom>
              <a:avLst/>
              <a:gdLst>
                <a:gd name="T0" fmla="*/ 0 w 2337"/>
                <a:gd name="T1" fmla="*/ 1646 h 1884"/>
                <a:gd name="T2" fmla="*/ 367 w 2337"/>
                <a:gd name="T3" fmla="*/ 451 h 1884"/>
                <a:gd name="T4" fmla="*/ 603 w 2337"/>
                <a:gd name="T5" fmla="*/ 55 h 1884"/>
                <a:gd name="T6" fmla="*/ 851 w 2337"/>
                <a:gd name="T7" fmla="*/ 121 h 1884"/>
                <a:gd name="T8" fmla="*/ 1177 w 2337"/>
                <a:gd name="T9" fmla="*/ 404 h 1884"/>
                <a:gd name="T10" fmla="*/ 1405 w 2337"/>
                <a:gd name="T11" fmla="*/ 577 h 1884"/>
                <a:gd name="T12" fmla="*/ 1663 w 2337"/>
                <a:gd name="T13" fmla="*/ 734 h 1884"/>
                <a:gd name="T14" fmla="*/ 2041 w 2337"/>
                <a:gd name="T15" fmla="*/ 896 h 18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37"/>
                <a:gd name="T25" fmla="*/ 0 h 1884"/>
                <a:gd name="T26" fmla="*/ 2337 w 2337"/>
                <a:gd name="T27" fmla="*/ 1884 h 18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37" h="1884">
                  <a:moveTo>
                    <a:pt x="0" y="1884"/>
                  </a:moveTo>
                  <a:cubicBezTo>
                    <a:pt x="70" y="1656"/>
                    <a:pt x="305" y="820"/>
                    <a:pt x="420" y="516"/>
                  </a:cubicBezTo>
                  <a:cubicBezTo>
                    <a:pt x="535" y="212"/>
                    <a:pt x="597" y="126"/>
                    <a:pt x="690" y="63"/>
                  </a:cubicBezTo>
                  <a:cubicBezTo>
                    <a:pt x="783" y="0"/>
                    <a:pt x="866" y="72"/>
                    <a:pt x="975" y="138"/>
                  </a:cubicBezTo>
                  <a:cubicBezTo>
                    <a:pt x="1084" y="204"/>
                    <a:pt x="1242" y="375"/>
                    <a:pt x="1347" y="462"/>
                  </a:cubicBezTo>
                  <a:cubicBezTo>
                    <a:pt x="1452" y="549"/>
                    <a:pt x="1515" y="597"/>
                    <a:pt x="1608" y="660"/>
                  </a:cubicBezTo>
                  <a:cubicBezTo>
                    <a:pt x="1701" y="723"/>
                    <a:pt x="1784" y="779"/>
                    <a:pt x="1905" y="840"/>
                  </a:cubicBezTo>
                  <a:cubicBezTo>
                    <a:pt x="2026" y="901"/>
                    <a:pt x="2247" y="987"/>
                    <a:pt x="2337" y="1026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7" name="Freeform 14">
              <a:extLst>
                <a:ext uri="{FF2B5EF4-FFF2-40B4-BE49-F238E27FC236}">
                  <a16:creationId xmlns:a16="http://schemas.microsoft.com/office/drawing/2014/main" xmlns="" id="{5B66008B-6902-B72D-B948-4E57C5380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2120"/>
              <a:ext cx="2192" cy="1733"/>
            </a:xfrm>
            <a:custGeom>
              <a:avLst/>
              <a:gdLst>
                <a:gd name="T0" fmla="*/ 0 w 2346"/>
                <a:gd name="T1" fmla="*/ 1619 h 1855"/>
                <a:gd name="T2" fmla="*/ 215 w 2346"/>
                <a:gd name="T3" fmla="*/ 1074 h 1855"/>
                <a:gd name="T4" fmla="*/ 461 w 2346"/>
                <a:gd name="T5" fmla="*/ 336 h 1855"/>
                <a:gd name="T6" fmla="*/ 587 w 2346"/>
                <a:gd name="T7" fmla="*/ 69 h 1855"/>
                <a:gd name="T8" fmla="*/ 697 w 2346"/>
                <a:gd name="T9" fmla="*/ 8 h 1855"/>
                <a:gd name="T10" fmla="*/ 828 w 2346"/>
                <a:gd name="T11" fmla="*/ 124 h 1855"/>
                <a:gd name="T12" fmla="*/ 1037 w 2346"/>
                <a:gd name="T13" fmla="*/ 415 h 1855"/>
                <a:gd name="T14" fmla="*/ 1273 w 2346"/>
                <a:gd name="T15" fmla="*/ 666 h 1855"/>
                <a:gd name="T16" fmla="*/ 1640 w 2346"/>
                <a:gd name="T17" fmla="*/ 907 h 1855"/>
                <a:gd name="T18" fmla="*/ 2048 w 2346"/>
                <a:gd name="T19" fmla="*/ 1058 h 18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46"/>
                <a:gd name="T31" fmla="*/ 0 h 1855"/>
                <a:gd name="T32" fmla="*/ 2346 w 2346"/>
                <a:gd name="T33" fmla="*/ 1855 h 18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46" h="1855">
                  <a:moveTo>
                    <a:pt x="0" y="1855"/>
                  </a:moveTo>
                  <a:cubicBezTo>
                    <a:pt x="41" y="1751"/>
                    <a:pt x="158" y="1476"/>
                    <a:pt x="246" y="1231"/>
                  </a:cubicBezTo>
                  <a:cubicBezTo>
                    <a:pt x="334" y="986"/>
                    <a:pt x="457" y="577"/>
                    <a:pt x="528" y="385"/>
                  </a:cubicBezTo>
                  <a:cubicBezTo>
                    <a:pt x="599" y="193"/>
                    <a:pt x="627" y="141"/>
                    <a:pt x="672" y="79"/>
                  </a:cubicBezTo>
                  <a:cubicBezTo>
                    <a:pt x="717" y="17"/>
                    <a:pt x="752" y="0"/>
                    <a:pt x="798" y="10"/>
                  </a:cubicBezTo>
                  <a:cubicBezTo>
                    <a:pt x="844" y="20"/>
                    <a:pt x="883" y="65"/>
                    <a:pt x="948" y="142"/>
                  </a:cubicBezTo>
                  <a:cubicBezTo>
                    <a:pt x="1013" y="219"/>
                    <a:pt x="1103" y="372"/>
                    <a:pt x="1188" y="475"/>
                  </a:cubicBezTo>
                  <a:cubicBezTo>
                    <a:pt x="1273" y="578"/>
                    <a:pt x="1343" y="669"/>
                    <a:pt x="1458" y="763"/>
                  </a:cubicBezTo>
                  <a:cubicBezTo>
                    <a:pt x="1573" y="857"/>
                    <a:pt x="1730" y="964"/>
                    <a:pt x="1878" y="1039"/>
                  </a:cubicBezTo>
                  <a:cubicBezTo>
                    <a:pt x="2026" y="1114"/>
                    <a:pt x="2249" y="1177"/>
                    <a:pt x="2346" y="1213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8" name="Freeform 15">
              <a:extLst>
                <a:ext uri="{FF2B5EF4-FFF2-40B4-BE49-F238E27FC236}">
                  <a16:creationId xmlns:a16="http://schemas.microsoft.com/office/drawing/2014/main" xmlns="" id="{A83017D7-9C6E-92F1-CE23-8F52C9A4B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2121"/>
              <a:ext cx="2181" cy="1738"/>
            </a:xfrm>
            <a:custGeom>
              <a:avLst/>
              <a:gdLst>
                <a:gd name="T0" fmla="*/ 0 w 2334"/>
                <a:gd name="T1" fmla="*/ 1625 h 1859"/>
                <a:gd name="T2" fmla="*/ 404 w 2334"/>
                <a:gd name="T3" fmla="*/ 1471 h 1859"/>
                <a:gd name="T4" fmla="*/ 563 w 2334"/>
                <a:gd name="T5" fmla="*/ 1174 h 1859"/>
                <a:gd name="T6" fmla="*/ 623 w 2334"/>
                <a:gd name="T7" fmla="*/ 744 h 1859"/>
                <a:gd name="T8" fmla="*/ 652 w 2334"/>
                <a:gd name="T9" fmla="*/ 211 h 1859"/>
                <a:gd name="T10" fmla="*/ 673 w 2334"/>
                <a:gd name="T11" fmla="*/ 7 h 1859"/>
                <a:gd name="T12" fmla="*/ 697 w 2334"/>
                <a:gd name="T13" fmla="*/ 256 h 1859"/>
                <a:gd name="T14" fmla="*/ 747 w 2334"/>
                <a:gd name="T15" fmla="*/ 909 h 1859"/>
                <a:gd name="T16" fmla="*/ 891 w 2334"/>
                <a:gd name="T17" fmla="*/ 1342 h 1859"/>
                <a:gd name="T18" fmla="*/ 1333 w 2334"/>
                <a:gd name="T19" fmla="*/ 1515 h 1859"/>
                <a:gd name="T20" fmla="*/ 2038 w 2334"/>
                <a:gd name="T21" fmla="*/ 1562 h 18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4"/>
                <a:gd name="T34" fmla="*/ 0 h 1859"/>
                <a:gd name="T35" fmla="*/ 2334 w 2334"/>
                <a:gd name="T36" fmla="*/ 1859 h 18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4" h="1859">
                  <a:moveTo>
                    <a:pt x="0" y="1859"/>
                  </a:moveTo>
                  <a:cubicBezTo>
                    <a:pt x="77" y="1830"/>
                    <a:pt x="355" y="1768"/>
                    <a:pt x="462" y="1682"/>
                  </a:cubicBezTo>
                  <a:cubicBezTo>
                    <a:pt x="569" y="1596"/>
                    <a:pt x="603" y="1481"/>
                    <a:pt x="645" y="1343"/>
                  </a:cubicBezTo>
                  <a:cubicBezTo>
                    <a:pt x="687" y="1205"/>
                    <a:pt x="697" y="1034"/>
                    <a:pt x="714" y="851"/>
                  </a:cubicBezTo>
                  <a:cubicBezTo>
                    <a:pt x="731" y="668"/>
                    <a:pt x="738" y="382"/>
                    <a:pt x="747" y="242"/>
                  </a:cubicBezTo>
                  <a:cubicBezTo>
                    <a:pt x="756" y="102"/>
                    <a:pt x="763" y="0"/>
                    <a:pt x="771" y="8"/>
                  </a:cubicBezTo>
                  <a:cubicBezTo>
                    <a:pt x="779" y="16"/>
                    <a:pt x="784" y="121"/>
                    <a:pt x="798" y="293"/>
                  </a:cubicBezTo>
                  <a:cubicBezTo>
                    <a:pt x="812" y="465"/>
                    <a:pt x="818" y="833"/>
                    <a:pt x="855" y="1040"/>
                  </a:cubicBezTo>
                  <a:cubicBezTo>
                    <a:pt x="892" y="1247"/>
                    <a:pt x="908" y="1419"/>
                    <a:pt x="1020" y="1535"/>
                  </a:cubicBezTo>
                  <a:cubicBezTo>
                    <a:pt x="1132" y="1651"/>
                    <a:pt x="1308" y="1691"/>
                    <a:pt x="1527" y="1733"/>
                  </a:cubicBezTo>
                  <a:cubicBezTo>
                    <a:pt x="1746" y="1775"/>
                    <a:pt x="2166" y="1776"/>
                    <a:pt x="2334" y="1787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9" name="Line 16">
              <a:extLst>
                <a:ext uri="{FF2B5EF4-FFF2-40B4-BE49-F238E27FC236}">
                  <a16:creationId xmlns:a16="http://schemas.microsoft.com/office/drawing/2014/main" xmlns="" id="{298867BC-BB87-3C3C-9440-D80A17F40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144"/>
              <a:ext cx="0" cy="17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0" name="Line 17">
              <a:extLst>
                <a:ext uri="{FF2B5EF4-FFF2-40B4-BE49-F238E27FC236}">
                  <a16:creationId xmlns:a16="http://schemas.microsoft.com/office/drawing/2014/main" xmlns="" id="{A2015282-37D9-B005-EF7E-209F8BB49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6" y="3848"/>
              <a:ext cx="2677" cy="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1" name="Line 18">
              <a:extLst>
                <a:ext uri="{FF2B5EF4-FFF2-40B4-BE49-F238E27FC236}">
                  <a16:creationId xmlns:a16="http://schemas.microsoft.com/office/drawing/2014/main" xmlns="" id="{398C0E0B-B65C-1EE9-AA92-80E3F66DB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2" y="1907"/>
              <a:ext cx="3" cy="218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2" name="Text Box 19">
              <a:extLst>
                <a:ext uri="{FF2B5EF4-FFF2-40B4-BE49-F238E27FC236}">
                  <a16:creationId xmlns:a16="http://schemas.microsoft.com/office/drawing/2014/main" xmlns="" id="{1026C9AB-370B-41AD-2F84-0210638B7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38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33797" name="Object 20">
              <a:extLst>
                <a:ext uri="{FF2B5EF4-FFF2-40B4-BE49-F238E27FC236}">
                  <a16:creationId xmlns:a16="http://schemas.microsoft.com/office/drawing/2014/main" xmlns="" id="{3828C781-B0C8-E41B-F2E8-C9DCCE1319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933"/>
            <a:ext cx="698" cy="619"/>
          </p:xfrm>
          <a:graphic>
            <a:graphicData uri="http://schemas.openxmlformats.org/presentationml/2006/ole">
              <p:oleObj spid="_x0000_s33830" name="公式" r:id="rId6" imgW="406080" imgH="359280" progId="Equation.3">
                <p:embed/>
              </p:oleObj>
            </a:graphicData>
          </a:graphic>
        </p:graphicFrame>
        <p:sp>
          <p:nvSpPr>
            <p:cNvPr id="33823" name="Text Box 21">
              <a:extLst>
                <a:ext uri="{FF2B5EF4-FFF2-40B4-BE49-F238E27FC236}">
                  <a16:creationId xmlns:a16="http://schemas.microsoft.com/office/drawing/2014/main" xmlns="" id="{9FA54EB8-0EF1-5214-DA94-AFD27F2E7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380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3824" name="Text Box 22">
              <a:extLst>
                <a:ext uri="{FF2B5EF4-FFF2-40B4-BE49-F238E27FC236}">
                  <a16:creationId xmlns:a16="http://schemas.microsoft.com/office/drawing/2014/main" xmlns="" id="{0BAEAB82-7B3D-32EE-D06B-0444CA68A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" y="377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endParaRPr kumimoji="1" lang="zh-CN" altLang="en-US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3825" name="Group 23">
              <a:extLst>
                <a:ext uri="{FF2B5EF4-FFF2-40B4-BE49-F238E27FC236}">
                  <a16:creationId xmlns:a16="http://schemas.microsoft.com/office/drawing/2014/main" xmlns="" id="{B38778C0-A757-B153-4DA2-831F84927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1874"/>
              <a:ext cx="216" cy="2327"/>
              <a:chOff x="3206" y="258"/>
              <a:chExt cx="233" cy="2490"/>
            </a:xfrm>
          </p:grpSpPr>
          <p:sp>
            <p:nvSpPr>
              <p:cNvPr id="33826" name="Line 24">
                <a:extLst>
                  <a:ext uri="{FF2B5EF4-FFF2-40B4-BE49-F238E27FC236}">
                    <a16:creationId xmlns:a16="http://schemas.microsoft.com/office/drawing/2014/main" xmlns="" id="{DF6DC051-B936-8980-53DC-9503D20FB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6" y="258"/>
                <a:ext cx="0" cy="249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3798" name="Object 25">
                <a:extLst>
                  <a:ext uri="{FF2B5EF4-FFF2-40B4-BE49-F238E27FC236}">
                    <a16:creationId xmlns:a16="http://schemas.microsoft.com/office/drawing/2014/main" xmlns="" id="{74679EA8-B1AB-5BD8-F571-3A38C736D0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42" y="2332"/>
              <a:ext cx="197" cy="292"/>
            </p:xfrm>
            <a:graphic>
              <a:graphicData uri="http://schemas.openxmlformats.org/presentationml/2006/ole">
                <p:oleObj spid="_x0000_s33831" name="公式" r:id="rId7" imgW="116640" imgH="172800" progId="Equation.3">
                  <p:embed/>
                </p:oleObj>
              </a:graphicData>
            </a:graphic>
          </p:graphicFrame>
        </p:grpSp>
      </p:grpSp>
      <p:grpSp>
        <p:nvGrpSpPr>
          <p:cNvPr id="33804" name="Group 26">
            <a:extLst>
              <a:ext uri="{FF2B5EF4-FFF2-40B4-BE49-F238E27FC236}">
                <a16:creationId xmlns:a16="http://schemas.microsoft.com/office/drawing/2014/main" xmlns="" id="{411A927E-1756-C437-3E6D-7DBB8A8E6BFC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3811" name="Picture 27" descr="78900">
              <a:extLst>
                <a:ext uri="{FF2B5EF4-FFF2-40B4-BE49-F238E27FC236}">
                  <a16:creationId xmlns:a16="http://schemas.microsoft.com/office/drawing/2014/main" xmlns="" id="{51BF6160-5FF5-20A1-34D3-E0B24A2CB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2" name="Text Box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CBFFD31B-B204-BB6C-3F2B-00CC439C6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3805" name="Group 29">
            <a:extLst>
              <a:ext uri="{FF2B5EF4-FFF2-40B4-BE49-F238E27FC236}">
                <a16:creationId xmlns:a16="http://schemas.microsoft.com/office/drawing/2014/main" xmlns="" id="{2658A1CC-EC36-F1C1-E5D6-5FB5009EB4B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3809" name="Picture 30" descr="78900">
              <a:extLst>
                <a:ext uri="{FF2B5EF4-FFF2-40B4-BE49-F238E27FC236}">
                  <a16:creationId xmlns:a16="http://schemas.microsoft.com/office/drawing/2014/main" xmlns="" id="{936B76A2-9978-9B67-17B4-F9E8A0B7D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0" name="Text Box 3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1E2A1C6D-3EF3-7FAF-FD1E-1A34143DC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3806" name="Group 32">
            <a:extLst>
              <a:ext uri="{FF2B5EF4-FFF2-40B4-BE49-F238E27FC236}">
                <a16:creationId xmlns:a16="http://schemas.microsoft.com/office/drawing/2014/main" xmlns="" id="{4718BB77-A4F9-6B21-6852-94CB56C8F33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3807" name="Picture 33" descr="78900">
              <a:extLst>
                <a:ext uri="{FF2B5EF4-FFF2-40B4-BE49-F238E27FC236}">
                  <a16:creationId xmlns:a16="http://schemas.microsoft.com/office/drawing/2014/main" xmlns="" id="{9B99BA9C-2586-4098-8553-61CA62930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8" name="Text Box 3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1902846F-0BDA-916B-5A79-F3060C38D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1" grpId="0" animBg="1"/>
      <p:bldP spid="6359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2">
            <a:extLst>
              <a:ext uri="{FF2B5EF4-FFF2-40B4-BE49-F238E27FC236}">
                <a16:creationId xmlns:a16="http://schemas.microsoft.com/office/drawing/2014/main" xmlns="" id="{BFF73EA9-9403-64D2-27B6-46A58E304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79883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在谐振点响应出现峰值，当</a:t>
            </a:r>
            <a:r>
              <a:rPr kumimoji="1" lang="zh-CN" altLang="en-US" sz="2800" i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kumimoji="1" lang="zh-CN" altLang="en-US" sz="2800" b="1" i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偏离</a:t>
            </a:r>
            <a:r>
              <a:rPr kumimoji="1" lang="zh-CN" altLang="en-US" sz="2800" i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aseline="-250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时，输出下降。即串联谐振电路对不同频率信号有不同的响应，对谐振信号最突出</a:t>
            </a:r>
            <a:r>
              <a:rPr kumimoji="1" lang="en-US" altLang="zh-CN" sz="2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响应最大</a:t>
            </a:r>
            <a:r>
              <a:rPr kumimoji="1" lang="en-US" altLang="zh-CN" sz="2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，而对远离谐振频率的信号具有抑制能力。这种对不同输入信号的选择能力称为“选择性”。</a:t>
            </a:r>
          </a:p>
        </p:txBody>
      </p:sp>
      <p:sp>
        <p:nvSpPr>
          <p:cNvPr id="636931" name="Text Box 3">
            <a:extLst>
              <a:ext uri="{FF2B5EF4-FFF2-40B4-BE49-F238E27FC236}">
                <a16:creationId xmlns:a16="http://schemas.microsoft.com/office/drawing/2014/main" xmlns="" id="{CDEC8177-0D8B-9EB3-871E-BFAE99401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3844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AutoNum type="circleNumDbPlain"/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谐振电路具有选择性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69B84E1D-05E2-58B3-D878-D726B1C2DF8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33375"/>
            <a:ext cx="1847850" cy="850900"/>
            <a:chOff x="385" y="3022"/>
            <a:chExt cx="1164" cy="536"/>
          </a:xfrm>
        </p:grpSpPr>
        <p:pic>
          <p:nvPicPr>
            <p:cNvPr id="67600" name="Picture 5" descr="123">
              <a:extLst>
                <a:ext uri="{FF2B5EF4-FFF2-40B4-BE49-F238E27FC236}">
                  <a16:creationId xmlns:a16="http://schemas.microsoft.com/office/drawing/2014/main" xmlns="" id="{035DABFA-FD7F-36CF-20A2-0087C7C31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1" name="Text Box 6">
              <a:extLst>
                <a:ext uri="{FF2B5EF4-FFF2-40B4-BE49-F238E27FC236}">
                  <a16:creationId xmlns:a16="http://schemas.microsoft.com/office/drawing/2014/main" xmlns="" id="{518EB1BE-B469-501E-F221-4EE4E67C2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  </a:t>
              </a:r>
            </a:p>
          </p:txBody>
        </p:sp>
      </p:grpSp>
      <p:sp>
        <p:nvSpPr>
          <p:cNvPr id="636935" name="Text Box 7">
            <a:extLst>
              <a:ext uri="{FF2B5EF4-FFF2-40B4-BE49-F238E27FC236}">
                <a16:creationId xmlns:a16="http://schemas.microsoft.com/office/drawing/2014/main" xmlns="" id="{D3632DD7-3C8B-53AE-1712-066A6EC36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21163"/>
            <a:ext cx="5173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AutoNum type="circleNumDbPlain" startAt="2"/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谐振电路的选择性与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Q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成正比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36936" name="Text Box 8">
            <a:extLst>
              <a:ext uri="{FF2B5EF4-FFF2-40B4-BE49-F238E27FC236}">
                <a16:creationId xmlns:a16="http://schemas.microsoft.com/office/drawing/2014/main" xmlns="" id="{ED341015-134B-DBF2-F8F3-457AF274C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82867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Q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越大，谐振曲线越陡。电路对非谐振频率的信号具有强的抑制能力，所以选择性好。因此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Q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是反映谐振电路性质的一个重要指标。</a:t>
            </a:r>
          </a:p>
        </p:txBody>
      </p:sp>
      <p:grpSp>
        <p:nvGrpSpPr>
          <p:cNvPr id="67591" name="Group 9">
            <a:extLst>
              <a:ext uri="{FF2B5EF4-FFF2-40B4-BE49-F238E27FC236}">
                <a16:creationId xmlns:a16="http://schemas.microsoft.com/office/drawing/2014/main" xmlns="" id="{932E03A0-12C8-9BA6-A8B4-FFB255B9AD7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7598" name="Picture 10" descr="78900">
              <a:extLst>
                <a:ext uri="{FF2B5EF4-FFF2-40B4-BE49-F238E27FC236}">
                  <a16:creationId xmlns:a16="http://schemas.microsoft.com/office/drawing/2014/main" xmlns="" id="{E359BB54-F316-57B6-59B8-08150716F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9" name="Text Box 1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437928DF-EF69-4351-9694-E080B429C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67592" name="Group 12">
            <a:extLst>
              <a:ext uri="{FF2B5EF4-FFF2-40B4-BE49-F238E27FC236}">
                <a16:creationId xmlns:a16="http://schemas.microsoft.com/office/drawing/2014/main" xmlns="" id="{937A4569-ADB0-D9C8-CC15-9C101B2D3458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67596" name="Picture 13" descr="78900">
              <a:extLst>
                <a:ext uri="{FF2B5EF4-FFF2-40B4-BE49-F238E27FC236}">
                  <a16:creationId xmlns:a16="http://schemas.microsoft.com/office/drawing/2014/main" xmlns="" id="{691508B4-4B23-156D-10C9-176AB600E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7" name="Text Box 1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73959431-F0DA-BB4C-D0BF-88E58A2C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67593" name="Group 15">
            <a:extLst>
              <a:ext uri="{FF2B5EF4-FFF2-40B4-BE49-F238E27FC236}">
                <a16:creationId xmlns:a16="http://schemas.microsoft.com/office/drawing/2014/main" xmlns="" id="{4BEC9A25-3C3C-6C2D-2131-C9028B3A596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67594" name="Picture 16" descr="78900">
              <a:extLst>
                <a:ext uri="{FF2B5EF4-FFF2-40B4-BE49-F238E27FC236}">
                  <a16:creationId xmlns:a16="http://schemas.microsoft.com/office/drawing/2014/main" xmlns="" id="{501D76D0-711C-DF80-1DB7-F06800A27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5" name="Text Box 1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396B42C2-E6F4-75D5-06B8-D46D8F483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0" grpId="0" autoUpdateAnimBg="0"/>
      <p:bldP spid="636931" grpId="0"/>
      <p:bldP spid="636935" grpId="0"/>
      <p:bldP spid="63693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>
            <a:extLst>
              <a:ext uri="{FF2B5EF4-FFF2-40B4-BE49-F238E27FC236}">
                <a16:creationId xmlns:a16="http://schemas.microsoft.com/office/drawing/2014/main" xmlns="" id="{4B1F0A8B-E052-EEB1-E8B7-23FA02E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476250"/>
            <a:ext cx="454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AutoNum type="circleNumDbPlain" startAt="3"/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谐振电路的有效工作频段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37955" name="Text Box 3">
            <a:extLst>
              <a:ext uri="{FF2B5EF4-FFF2-40B4-BE49-F238E27FC236}">
                <a16:creationId xmlns:a16="http://schemas.microsoft.com/office/drawing/2014/main" xmlns="" id="{B4F91871-E0C2-D7BF-88D1-96CF731E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182562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半功率点</a:t>
            </a:r>
          </a:p>
        </p:txBody>
      </p:sp>
      <p:sp>
        <p:nvSpPr>
          <p:cNvPr id="637956" name="Text Box 4">
            <a:extLst>
              <a:ext uri="{FF2B5EF4-FFF2-40B4-BE49-F238E27FC236}">
                <a16:creationId xmlns:a16="http://schemas.microsoft.com/office/drawing/2014/main" xmlns="" id="{84EEE15F-58B0-9709-BB9B-0CEA3A93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981075"/>
            <a:ext cx="61928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声学研究表明，如信号功率不低于原有最大值一半，人的听觉辨别不出。</a:t>
            </a:r>
          </a:p>
        </p:txBody>
      </p:sp>
      <p:graphicFrame>
        <p:nvGraphicFramePr>
          <p:cNvPr id="637957" name="Object 5">
            <a:extLst>
              <a:ext uri="{FF2B5EF4-FFF2-40B4-BE49-F238E27FC236}">
                <a16:creationId xmlns:a16="http://schemas.microsoft.com/office/drawing/2014/main" xmlns="" id="{CFA34239-2E70-3594-43AF-93A790BD1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2924175"/>
          <a:ext cx="1706563" cy="2771775"/>
        </p:xfrm>
        <a:graphic>
          <a:graphicData uri="http://schemas.openxmlformats.org/presentationml/2006/ole">
            <p:oleObj spid="_x0000_s34857" name="公式" r:id="rId3" imgW="611280" imgH="938160" progId="Equation.3">
              <p:embed/>
            </p:oleObj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FBB35A7-F573-DA62-F61A-155EFDF81FDB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3116263"/>
            <a:ext cx="3870325" cy="2805112"/>
            <a:chOff x="793" y="1577"/>
            <a:chExt cx="2438" cy="1767"/>
          </a:xfrm>
        </p:grpSpPr>
        <p:sp>
          <p:nvSpPr>
            <p:cNvPr id="34850" name="Line 7">
              <a:extLst>
                <a:ext uri="{FF2B5EF4-FFF2-40B4-BE49-F238E27FC236}">
                  <a16:creationId xmlns:a16="http://schemas.microsoft.com/office/drawing/2014/main" xmlns="" id="{9CCAC122-6327-B7A8-9810-A9CC532BD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734"/>
              <a:ext cx="154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1" name="Line 8">
              <a:extLst>
                <a:ext uri="{FF2B5EF4-FFF2-40B4-BE49-F238E27FC236}">
                  <a16:creationId xmlns:a16="http://schemas.microsoft.com/office/drawing/2014/main" xmlns="" id="{121AEDF0-CCA5-E8E2-0F03-1A08479B8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734"/>
              <a:ext cx="0" cy="1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2" name="Line 9">
              <a:extLst>
                <a:ext uri="{FF2B5EF4-FFF2-40B4-BE49-F238E27FC236}">
                  <a16:creationId xmlns:a16="http://schemas.microsoft.com/office/drawing/2014/main" xmlns="" id="{A9231BF9-08B0-BD22-D540-B8D78B7C9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1734"/>
              <a:ext cx="0" cy="1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3" name="Text Box 10">
              <a:extLst>
                <a:ext uri="{FF2B5EF4-FFF2-40B4-BE49-F238E27FC236}">
                  <a16:creationId xmlns:a16="http://schemas.microsoft.com/office/drawing/2014/main" xmlns="" id="{34A08F8B-4350-23A6-13E1-6D222C258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3017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854" name="Text Box 11">
              <a:extLst>
                <a:ext uri="{FF2B5EF4-FFF2-40B4-BE49-F238E27FC236}">
                  <a16:creationId xmlns:a16="http://schemas.microsoft.com/office/drawing/2014/main" xmlns="" id="{438766F3-4AE1-3111-068B-E8F204D45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3011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r>
                <a:rPr kumimoji="1" lang="en-US" altLang="zh-CN" sz="28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5" name="Text Box 12">
              <a:extLst>
                <a:ext uri="{FF2B5EF4-FFF2-40B4-BE49-F238E27FC236}">
                  <a16:creationId xmlns:a16="http://schemas.microsoft.com/office/drawing/2014/main" xmlns="" id="{45228EFC-1675-6795-091D-54D8D331D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" y="3011"/>
              <a:ext cx="4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r>
                <a:rPr kumimoji="1" lang="en-US" altLang="zh-CN" sz="28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6" name="Text Box 13">
              <a:extLst>
                <a:ext uri="{FF2B5EF4-FFF2-40B4-BE49-F238E27FC236}">
                  <a16:creationId xmlns:a16="http://schemas.microsoft.com/office/drawing/2014/main" xmlns="" id="{8795C51E-16CA-AFA1-3B2E-49B388516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577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0.707</a:t>
              </a:r>
            </a:p>
          </p:txBody>
        </p:sp>
      </p:grpSp>
      <p:graphicFrame>
        <p:nvGraphicFramePr>
          <p:cNvPr id="637966" name="Object 14">
            <a:extLst>
              <a:ext uri="{FF2B5EF4-FFF2-40B4-BE49-F238E27FC236}">
                <a16:creationId xmlns:a16="http://schemas.microsoft.com/office/drawing/2014/main" xmlns="" id="{CF1724DF-E583-6440-1EBD-FA2FB750C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205038"/>
          <a:ext cx="3992562" cy="666750"/>
        </p:xfrm>
        <a:graphic>
          <a:graphicData uri="http://schemas.openxmlformats.org/presentationml/2006/ole">
            <p:oleObj spid="_x0000_s34858" name="公式" r:id="rId4" imgW="1283400" imgH="209880" progId="Equation.3">
              <p:embed/>
            </p:oleObj>
          </a:graphicData>
        </a:graphic>
      </p:graphicFrame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A899B68B-DFD9-516F-659D-6FC032FA4EE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989138"/>
            <a:ext cx="6084888" cy="3951287"/>
            <a:chOff x="204" y="1253"/>
            <a:chExt cx="3833" cy="2489"/>
          </a:xfrm>
        </p:grpSpPr>
        <p:graphicFrame>
          <p:nvGraphicFramePr>
            <p:cNvPr id="34820" name="Object 16">
              <a:extLst>
                <a:ext uri="{FF2B5EF4-FFF2-40B4-BE49-F238E27FC236}">
                  <a16:creationId xmlns:a16="http://schemas.microsoft.com/office/drawing/2014/main" xmlns="" id="{97B87BAD-BB73-945A-DEF1-A8DA43019D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253"/>
            <a:ext cx="698" cy="619"/>
          </p:xfrm>
          <a:graphic>
            <a:graphicData uri="http://schemas.openxmlformats.org/presentationml/2006/ole">
              <p:oleObj spid="_x0000_s34859" name="公式" r:id="rId5" imgW="406080" imgH="359280" progId="Equation.3">
                <p:embed/>
              </p:oleObj>
            </a:graphicData>
          </a:graphic>
        </p:graphicFrame>
        <p:sp>
          <p:nvSpPr>
            <p:cNvPr id="34839" name="Text Box 17">
              <a:extLst>
                <a:ext uri="{FF2B5EF4-FFF2-40B4-BE49-F238E27FC236}">
                  <a16:creationId xmlns:a16="http://schemas.microsoft.com/office/drawing/2014/main" xmlns="" id="{5008303D-EE7C-25BA-676D-52A8EE75A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3086"/>
              <a:ext cx="6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=10</a:t>
              </a:r>
            </a:p>
          </p:txBody>
        </p:sp>
        <p:sp>
          <p:nvSpPr>
            <p:cNvPr id="34840" name="Text Box 18">
              <a:extLst>
                <a:ext uri="{FF2B5EF4-FFF2-40B4-BE49-F238E27FC236}">
                  <a16:creationId xmlns:a16="http://schemas.microsoft.com/office/drawing/2014/main" xmlns="" id="{2DD69723-AB21-A1FE-49A2-8777B2C7B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2723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</a:p>
          </p:txBody>
        </p:sp>
        <p:sp>
          <p:nvSpPr>
            <p:cNvPr id="34841" name="Text Box 19">
              <a:extLst>
                <a:ext uri="{FF2B5EF4-FFF2-40B4-BE49-F238E27FC236}">
                  <a16:creationId xmlns:a16="http://schemas.microsoft.com/office/drawing/2014/main" xmlns="" id="{3D5E8F61-2515-2F23-529B-86D2E6E59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2315"/>
              <a:ext cx="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=0.5</a:t>
              </a:r>
            </a:p>
          </p:txBody>
        </p:sp>
        <p:sp>
          <p:nvSpPr>
            <p:cNvPr id="34842" name="Freeform 20">
              <a:extLst>
                <a:ext uri="{FF2B5EF4-FFF2-40B4-BE49-F238E27FC236}">
                  <a16:creationId xmlns:a16="http://schemas.microsoft.com/office/drawing/2014/main" xmlns="" id="{611AF96B-EA51-E051-5706-7938F3FF6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" y="1545"/>
              <a:ext cx="2349" cy="1884"/>
            </a:xfrm>
            <a:custGeom>
              <a:avLst/>
              <a:gdLst>
                <a:gd name="T0" fmla="*/ 0 w 2337"/>
                <a:gd name="T1" fmla="*/ 1884 h 1884"/>
                <a:gd name="T2" fmla="*/ 424 w 2337"/>
                <a:gd name="T3" fmla="*/ 516 h 1884"/>
                <a:gd name="T4" fmla="*/ 698 w 2337"/>
                <a:gd name="T5" fmla="*/ 63 h 1884"/>
                <a:gd name="T6" fmla="*/ 985 w 2337"/>
                <a:gd name="T7" fmla="*/ 138 h 1884"/>
                <a:gd name="T8" fmla="*/ 1361 w 2337"/>
                <a:gd name="T9" fmla="*/ 462 h 1884"/>
                <a:gd name="T10" fmla="*/ 1624 w 2337"/>
                <a:gd name="T11" fmla="*/ 660 h 1884"/>
                <a:gd name="T12" fmla="*/ 1925 w 2337"/>
                <a:gd name="T13" fmla="*/ 840 h 1884"/>
                <a:gd name="T14" fmla="*/ 2361 w 2337"/>
                <a:gd name="T15" fmla="*/ 1026 h 18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37"/>
                <a:gd name="T25" fmla="*/ 0 h 1884"/>
                <a:gd name="T26" fmla="*/ 2337 w 2337"/>
                <a:gd name="T27" fmla="*/ 1884 h 18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37" h="1884">
                  <a:moveTo>
                    <a:pt x="0" y="1884"/>
                  </a:moveTo>
                  <a:cubicBezTo>
                    <a:pt x="70" y="1656"/>
                    <a:pt x="305" y="820"/>
                    <a:pt x="420" y="516"/>
                  </a:cubicBezTo>
                  <a:cubicBezTo>
                    <a:pt x="535" y="212"/>
                    <a:pt x="597" y="126"/>
                    <a:pt x="690" y="63"/>
                  </a:cubicBezTo>
                  <a:cubicBezTo>
                    <a:pt x="783" y="0"/>
                    <a:pt x="866" y="72"/>
                    <a:pt x="975" y="138"/>
                  </a:cubicBezTo>
                  <a:cubicBezTo>
                    <a:pt x="1084" y="204"/>
                    <a:pt x="1242" y="375"/>
                    <a:pt x="1347" y="462"/>
                  </a:cubicBezTo>
                  <a:cubicBezTo>
                    <a:pt x="1452" y="549"/>
                    <a:pt x="1515" y="597"/>
                    <a:pt x="1608" y="660"/>
                  </a:cubicBezTo>
                  <a:cubicBezTo>
                    <a:pt x="1701" y="723"/>
                    <a:pt x="1784" y="779"/>
                    <a:pt x="1905" y="840"/>
                  </a:cubicBezTo>
                  <a:cubicBezTo>
                    <a:pt x="2026" y="901"/>
                    <a:pt x="2247" y="987"/>
                    <a:pt x="2337" y="1026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3" name="Freeform 21">
              <a:extLst>
                <a:ext uri="{FF2B5EF4-FFF2-40B4-BE49-F238E27FC236}">
                  <a16:creationId xmlns:a16="http://schemas.microsoft.com/office/drawing/2014/main" xmlns="" id="{EFFB948B-58DC-CC00-8698-F16A8453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580"/>
              <a:ext cx="2358" cy="1855"/>
            </a:xfrm>
            <a:custGeom>
              <a:avLst/>
              <a:gdLst>
                <a:gd name="T0" fmla="*/ 0 w 2346"/>
                <a:gd name="T1" fmla="*/ 1855 h 1855"/>
                <a:gd name="T2" fmla="*/ 248 w 2346"/>
                <a:gd name="T3" fmla="*/ 1231 h 1855"/>
                <a:gd name="T4" fmla="*/ 534 w 2346"/>
                <a:gd name="T5" fmla="*/ 385 h 1855"/>
                <a:gd name="T6" fmla="*/ 678 w 2346"/>
                <a:gd name="T7" fmla="*/ 79 h 1855"/>
                <a:gd name="T8" fmla="*/ 806 w 2346"/>
                <a:gd name="T9" fmla="*/ 10 h 1855"/>
                <a:gd name="T10" fmla="*/ 958 w 2346"/>
                <a:gd name="T11" fmla="*/ 142 h 1855"/>
                <a:gd name="T12" fmla="*/ 1200 w 2346"/>
                <a:gd name="T13" fmla="*/ 475 h 1855"/>
                <a:gd name="T14" fmla="*/ 1472 w 2346"/>
                <a:gd name="T15" fmla="*/ 763 h 1855"/>
                <a:gd name="T16" fmla="*/ 1898 w 2346"/>
                <a:gd name="T17" fmla="*/ 1039 h 1855"/>
                <a:gd name="T18" fmla="*/ 2370 w 2346"/>
                <a:gd name="T19" fmla="*/ 1213 h 18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46"/>
                <a:gd name="T31" fmla="*/ 0 h 1855"/>
                <a:gd name="T32" fmla="*/ 2346 w 2346"/>
                <a:gd name="T33" fmla="*/ 1855 h 18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46" h="1855">
                  <a:moveTo>
                    <a:pt x="0" y="1855"/>
                  </a:moveTo>
                  <a:cubicBezTo>
                    <a:pt x="41" y="1751"/>
                    <a:pt x="158" y="1476"/>
                    <a:pt x="246" y="1231"/>
                  </a:cubicBezTo>
                  <a:cubicBezTo>
                    <a:pt x="334" y="986"/>
                    <a:pt x="457" y="577"/>
                    <a:pt x="528" y="385"/>
                  </a:cubicBezTo>
                  <a:cubicBezTo>
                    <a:pt x="599" y="193"/>
                    <a:pt x="627" y="141"/>
                    <a:pt x="672" y="79"/>
                  </a:cubicBezTo>
                  <a:cubicBezTo>
                    <a:pt x="717" y="17"/>
                    <a:pt x="752" y="0"/>
                    <a:pt x="798" y="10"/>
                  </a:cubicBezTo>
                  <a:cubicBezTo>
                    <a:pt x="844" y="20"/>
                    <a:pt x="883" y="65"/>
                    <a:pt x="948" y="142"/>
                  </a:cubicBezTo>
                  <a:cubicBezTo>
                    <a:pt x="1013" y="219"/>
                    <a:pt x="1103" y="372"/>
                    <a:pt x="1188" y="475"/>
                  </a:cubicBezTo>
                  <a:cubicBezTo>
                    <a:pt x="1273" y="578"/>
                    <a:pt x="1343" y="669"/>
                    <a:pt x="1458" y="763"/>
                  </a:cubicBezTo>
                  <a:cubicBezTo>
                    <a:pt x="1573" y="857"/>
                    <a:pt x="1730" y="964"/>
                    <a:pt x="1878" y="1039"/>
                  </a:cubicBezTo>
                  <a:cubicBezTo>
                    <a:pt x="2026" y="1114"/>
                    <a:pt x="2249" y="1177"/>
                    <a:pt x="2346" y="1213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4" name="Freeform 22">
              <a:extLst>
                <a:ext uri="{FF2B5EF4-FFF2-40B4-BE49-F238E27FC236}">
                  <a16:creationId xmlns:a16="http://schemas.microsoft.com/office/drawing/2014/main" xmlns="" id="{EDE3A69F-F1FF-033A-B6CA-331B83E23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582"/>
              <a:ext cx="2346" cy="1859"/>
            </a:xfrm>
            <a:custGeom>
              <a:avLst/>
              <a:gdLst>
                <a:gd name="T0" fmla="*/ 0 w 2334"/>
                <a:gd name="T1" fmla="*/ 1859 h 1859"/>
                <a:gd name="T2" fmla="*/ 466 w 2334"/>
                <a:gd name="T3" fmla="*/ 1682 h 1859"/>
                <a:gd name="T4" fmla="*/ 651 w 2334"/>
                <a:gd name="T5" fmla="*/ 1343 h 1859"/>
                <a:gd name="T6" fmla="*/ 722 w 2334"/>
                <a:gd name="T7" fmla="*/ 851 h 1859"/>
                <a:gd name="T8" fmla="*/ 755 w 2334"/>
                <a:gd name="T9" fmla="*/ 242 h 1859"/>
                <a:gd name="T10" fmla="*/ 779 w 2334"/>
                <a:gd name="T11" fmla="*/ 8 h 1859"/>
                <a:gd name="T12" fmla="*/ 806 w 2334"/>
                <a:gd name="T13" fmla="*/ 293 h 1859"/>
                <a:gd name="T14" fmla="*/ 863 w 2334"/>
                <a:gd name="T15" fmla="*/ 1040 h 1859"/>
                <a:gd name="T16" fmla="*/ 1030 w 2334"/>
                <a:gd name="T17" fmla="*/ 1535 h 1859"/>
                <a:gd name="T18" fmla="*/ 1543 w 2334"/>
                <a:gd name="T19" fmla="*/ 1733 h 1859"/>
                <a:gd name="T20" fmla="*/ 2358 w 2334"/>
                <a:gd name="T21" fmla="*/ 1787 h 18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4"/>
                <a:gd name="T34" fmla="*/ 0 h 1859"/>
                <a:gd name="T35" fmla="*/ 2334 w 2334"/>
                <a:gd name="T36" fmla="*/ 1859 h 18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4" h="1859">
                  <a:moveTo>
                    <a:pt x="0" y="1859"/>
                  </a:moveTo>
                  <a:cubicBezTo>
                    <a:pt x="77" y="1830"/>
                    <a:pt x="355" y="1768"/>
                    <a:pt x="462" y="1682"/>
                  </a:cubicBezTo>
                  <a:cubicBezTo>
                    <a:pt x="569" y="1596"/>
                    <a:pt x="603" y="1481"/>
                    <a:pt x="645" y="1343"/>
                  </a:cubicBezTo>
                  <a:cubicBezTo>
                    <a:pt x="687" y="1205"/>
                    <a:pt x="697" y="1034"/>
                    <a:pt x="714" y="851"/>
                  </a:cubicBezTo>
                  <a:cubicBezTo>
                    <a:pt x="731" y="668"/>
                    <a:pt x="738" y="382"/>
                    <a:pt x="747" y="242"/>
                  </a:cubicBezTo>
                  <a:cubicBezTo>
                    <a:pt x="756" y="102"/>
                    <a:pt x="763" y="0"/>
                    <a:pt x="771" y="8"/>
                  </a:cubicBezTo>
                  <a:cubicBezTo>
                    <a:pt x="779" y="16"/>
                    <a:pt x="784" y="121"/>
                    <a:pt x="798" y="293"/>
                  </a:cubicBezTo>
                  <a:cubicBezTo>
                    <a:pt x="812" y="465"/>
                    <a:pt x="818" y="833"/>
                    <a:pt x="855" y="1040"/>
                  </a:cubicBezTo>
                  <a:cubicBezTo>
                    <a:pt x="892" y="1247"/>
                    <a:pt x="908" y="1419"/>
                    <a:pt x="1020" y="1535"/>
                  </a:cubicBezTo>
                  <a:cubicBezTo>
                    <a:pt x="1132" y="1651"/>
                    <a:pt x="1308" y="1691"/>
                    <a:pt x="1527" y="1733"/>
                  </a:cubicBezTo>
                  <a:cubicBezTo>
                    <a:pt x="1746" y="1775"/>
                    <a:pt x="2166" y="1776"/>
                    <a:pt x="2334" y="1787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5" name="Line 23">
              <a:extLst>
                <a:ext uri="{FF2B5EF4-FFF2-40B4-BE49-F238E27FC236}">
                  <a16:creationId xmlns:a16="http://schemas.microsoft.com/office/drawing/2014/main" xmlns="" id="{80186BDC-AD4D-56B4-54A1-AD4579F5E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606"/>
              <a:ext cx="0" cy="185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6" name="Line 24">
              <a:extLst>
                <a:ext uri="{FF2B5EF4-FFF2-40B4-BE49-F238E27FC236}">
                  <a16:creationId xmlns:a16="http://schemas.microsoft.com/office/drawing/2014/main" xmlns="" id="{34E59CA4-96E8-14D4-CCAA-7C0A6C473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4" y="3429"/>
              <a:ext cx="2880" cy="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7" name="Line 25">
              <a:extLst>
                <a:ext uri="{FF2B5EF4-FFF2-40B4-BE49-F238E27FC236}">
                  <a16:creationId xmlns:a16="http://schemas.microsoft.com/office/drawing/2014/main" xmlns="" id="{8C0DF47B-F20B-19EF-2251-ED3D4B7324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4" y="1353"/>
              <a:ext cx="3" cy="233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8" name="Text Box 26">
              <a:extLst>
                <a:ext uri="{FF2B5EF4-FFF2-40B4-BE49-F238E27FC236}">
                  <a16:creationId xmlns:a16="http://schemas.microsoft.com/office/drawing/2014/main" xmlns="" id="{098A55C0-67BB-646E-1114-40079A8E9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341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4849" name="Text Box 27">
              <a:extLst>
                <a:ext uri="{FF2B5EF4-FFF2-40B4-BE49-F238E27FC236}">
                  <a16:creationId xmlns:a16="http://schemas.microsoft.com/office/drawing/2014/main" xmlns="" id="{656C1850-1B94-CE0F-07C0-C14A0500F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3358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endParaRPr kumimoji="1" lang="zh-CN" altLang="en-US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7CFF435A-1417-DF95-8F76-AF690E20EB04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5805488"/>
            <a:ext cx="1835150" cy="889000"/>
            <a:chOff x="1338" y="3430"/>
            <a:chExt cx="1156" cy="560"/>
          </a:xfrm>
        </p:grpSpPr>
        <p:sp>
          <p:nvSpPr>
            <p:cNvPr id="34836" name="Text Box 29">
              <a:extLst>
                <a:ext uri="{FF2B5EF4-FFF2-40B4-BE49-F238E27FC236}">
                  <a16:creationId xmlns:a16="http://schemas.microsoft.com/office/drawing/2014/main" xmlns="" id="{D514F46E-4A34-B071-3E15-96AF93DD7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657"/>
              <a:ext cx="1156" cy="33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lIns="198000" rIns="198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anose="02010609030101010101" pitchFamily="49" charset="-122"/>
                </a:rPr>
                <a:t>半功率点</a:t>
              </a:r>
            </a:p>
          </p:txBody>
        </p:sp>
        <p:sp>
          <p:nvSpPr>
            <p:cNvPr id="34837" name="Line 30">
              <a:extLst>
                <a:ext uri="{FF2B5EF4-FFF2-40B4-BE49-F238E27FC236}">
                  <a16:creationId xmlns:a16="http://schemas.microsoft.com/office/drawing/2014/main" xmlns="" id="{B94471D5-D3BE-B9F8-6D23-E6C3A2C7C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9" y="3475"/>
              <a:ext cx="227" cy="18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31">
              <a:extLst>
                <a:ext uri="{FF2B5EF4-FFF2-40B4-BE49-F238E27FC236}">
                  <a16:creationId xmlns:a16="http://schemas.microsoft.com/office/drawing/2014/main" xmlns="" id="{4A880E20-C64F-1797-AF45-2F9939C2A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3430"/>
              <a:ext cx="272" cy="27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7" name="Group 32">
            <a:extLst>
              <a:ext uri="{FF2B5EF4-FFF2-40B4-BE49-F238E27FC236}">
                <a16:creationId xmlns:a16="http://schemas.microsoft.com/office/drawing/2014/main" xmlns="" id="{82A2501B-DB32-4A9F-E0DD-CC54742823A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4834" name="Picture 33" descr="78900">
              <a:extLst>
                <a:ext uri="{FF2B5EF4-FFF2-40B4-BE49-F238E27FC236}">
                  <a16:creationId xmlns:a16="http://schemas.microsoft.com/office/drawing/2014/main" xmlns="" id="{2AFABAC8-CDE5-7E74-C00C-68EB703A9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5" name="Text Box 3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F8415EB3-8419-28C7-6B4A-DF22166C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4828" name="Group 35">
            <a:extLst>
              <a:ext uri="{FF2B5EF4-FFF2-40B4-BE49-F238E27FC236}">
                <a16:creationId xmlns:a16="http://schemas.microsoft.com/office/drawing/2014/main" xmlns="" id="{BEB11CA4-6FD3-0B20-A451-030DDCCAB93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4832" name="Picture 36" descr="78900">
              <a:extLst>
                <a:ext uri="{FF2B5EF4-FFF2-40B4-BE49-F238E27FC236}">
                  <a16:creationId xmlns:a16="http://schemas.microsoft.com/office/drawing/2014/main" xmlns="" id="{820695B4-FBF5-1648-5FAB-F681AE834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3" name="Text Box 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C614CF47-D01D-12FC-4D78-631835E63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4829" name="Group 38">
            <a:extLst>
              <a:ext uri="{FF2B5EF4-FFF2-40B4-BE49-F238E27FC236}">
                <a16:creationId xmlns:a16="http://schemas.microsoft.com/office/drawing/2014/main" xmlns="" id="{B38473C4-3F5D-6F8C-B297-F4B1E4D0436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4830" name="Picture 39" descr="78900">
              <a:extLst>
                <a:ext uri="{FF2B5EF4-FFF2-40B4-BE49-F238E27FC236}">
                  <a16:creationId xmlns:a16="http://schemas.microsoft.com/office/drawing/2014/main" xmlns="" id="{A168F90E-2F82-2F9F-70CE-3A8D75B2D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1" name="Text Box 4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9E84FD99-F3A4-8014-3C86-E97D80D78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6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/>
      <p:bldP spid="637955" grpId="0" animBg="1"/>
      <p:bldP spid="6379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8978" name="Object 2">
            <a:extLst>
              <a:ext uri="{FF2B5EF4-FFF2-40B4-BE49-F238E27FC236}">
                <a16:creationId xmlns:a16="http://schemas.microsoft.com/office/drawing/2014/main" xmlns="" id="{E5DEF995-2B98-3B9B-1DC3-AF81C6095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76250"/>
          <a:ext cx="1368425" cy="560388"/>
        </p:xfrm>
        <a:graphic>
          <a:graphicData uri="http://schemas.openxmlformats.org/presentationml/2006/ole">
            <p:oleObj spid="_x0000_s35861" name="公式" r:id="rId3" imgW="424800" imgH="172800" progId="Equation.3">
              <p:embed/>
            </p:oleObj>
          </a:graphicData>
        </a:graphic>
      </p:graphicFrame>
      <p:sp>
        <p:nvSpPr>
          <p:cNvPr id="638979" name="Text Box 3">
            <a:extLst>
              <a:ext uri="{FF2B5EF4-FFF2-40B4-BE49-F238E27FC236}">
                <a16:creationId xmlns:a16="http://schemas.microsoft.com/office/drawing/2014/main" xmlns="" id="{6CEDC915-8B39-C31D-0B67-FFB3F069A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89363"/>
            <a:ext cx="79930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通频带规定了谐振电路允许通过信号的频率范围。是比较和设计谐振电路的指标。</a:t>
            </a:r>
          </a:p>
        </p:txBody>
      </p:sp>
      <p:sp>
        <p:nvSpPr>
          <p:cNvPr id="638980" name="Text Box 4">
            <a:extLst>
              <a:ext uri="{FF2B5EF4-FFF2-40B4-BE49-F238E27FC236}">
                <a16:creationId xmlns:a16="http://schemas.microsoft.com/office/drawing/2014/main" xmlns="" id="{4D9E9D29-8814-1F26-A717-E16CC520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1468438" cy="5191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通频带</a:t>
            </a:r>
          </a:p>
        </p:txBody>
      </p:sp>
      <p:sp>
        <p:nvSpPr>
          <p:cNvPr id="638981" name="Text Box 5">
            <a:extLst>
              <a:ext uri="{FF2B5EF4-FFF2-40B4-BE49-F238E27FC236}">
                <a16:creationId xmlns:a16="http://schemas.microsoft.com/office/drawing/2014/main" xmlns="" id="{B7E9E380-303F-33D5-7441-3BD4E6D55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可以证明：</a:t>
            </a:r>
          </a:p>
        </p:txBody>
      </p:sp>
      <p:graphicFrame>
        <p:nvGraphicFramePr>
          <p:cNvPr id="638982" name="Object 6">
            <a:extLst>
              <a:ext uri="{FF2B5EF4-FFF2-40B4-BE49-F238E27FC236}">
                <a16:creationId xmlns:a16="http://schemas.microsoft.com/office/drawing/2014/main" xmlns="" id="{18589E0A-C3C9-8A46-0EF1-6E0E66561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125538"/>
          <a:ext cx="4324350" cy="1106487"/>
        </p:xfrm>
        <a:graphic>
          <a:graphicData uri="http://schemas.openxmlformats.org/presentationml/2006/ole">
            <p:oleObj spid="_x0000_s35862" name="公式" r:id="rId4" imgW="1497960" imgH="359280" progId="Equation.3">
              <p:embed/>
            </p:oleObj>
          </a:graphicData>
        </a:graphic>
      </p:graphicFrame>
      <p:sp>
        <p:nvSpPr>
          <p:cNvPr id="638983" name="Text Box 7">
            <a:extLst>
              <a:ext uri="{FF2B5EF4-FFF2-40B4-BE49-F238E27FC236}">
                <a16:creationId xmlns:a16="http://schemas.microsoft.com/office/drawing/2014/main" xmlns="" id="{D33DF5F7-C44C-DEB0-A8FB-8296CBBE1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349500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20log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j1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638984" name="Text Box 8">
            <a:extLst>
              <a:ext uri="{FF2B5EF4-FFF2-40B4-BE49-F238E27FC236}">
                <a16:creationId xmlns:a16="http://schemas.microsoft.com/office/drawing/2014/main" xmlns="" id="{9BF5083B-8D5B-F05D-3256-301C95DF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068638"/>
            <a:ext cx="3167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20lg0.707 = –3 dB</a:t>
            </a:r>
          </a:p>
        </p:txBody>
      </p:sp>
      <p:sp>
        <p:nvSpPr>
          <p:cNvPr id="638985" name="Text Box 9">
            <a:extLst>
              <a:ext uri="{FF2B5EF4-FFF2-40B4-BE49-F238E27FC236}">
                <a16:creationId xmlns:a16="http://schemas.microsoft.com/office/drawing/2014/main" xmlns="" id="{01DE5B2D-BF33-6703-A01F-8A8763840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定义：</a:t>
            </a:r>
          </a:p>
        </p:txBody>
      </p:sp>
      <p:sp>
        <p:nvSpPr>
          <p:cNvPr id="638986" name="Line 10">
            <a:extLst>
              <a:ext uri="{FF2B5EF4-FFF2-40B4-BE49-F238E27FC236}">
                <a16:creationId xmlns:a16="http://schemas.microsoft.com/office/drawing/2014/main" xmlns="" id="{9D6DD3E7-6C18-D97E-058E-228EDF08A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765175"/>
            <a:ext cx="576262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8987" name="Rectangle 11">
            <a:extLst>
              <a:ext uri="{FF2B5EF4-FFF2-40B4-BE49-F238E27FC236}">
                <a16:creationId xmlns:a16="http://schemas.microsoft.com/office/drawing/2014/main" xmlns="" id="{7F08D477-8EDF-210E-E191-CD82F2B9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49275"/>
            <a:ext cx="1790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3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分贝频率</a:t>
            </a:r>
          </a:p>
        </p:txBody>
      </p:sp>
      <p:grpSp>
        <p:nvGrpSpPr>
          <p:cNvPr id="35852" name="Group 12">
            <a:extLst>
              <a:ext uri="{FF2B5EF4-FFF2-40B4-BE49-F238E27FC236}">
                <a16:creationId xmlns:a16="http://schemas.microsoft.com/office/drawing/2014/main" xmlns="" id="{E8E61965-9CF4-4E41-67D8-B026032F7A26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5859" name="Picture 13" descr="78900">
              <a:extLst>
                <a:ext uri="{FF2B5EF4-FFF2-40B4-BE49-F238E27FC236}">
                  <a16:creationId xmlns:a16="http://schemas.microsoft.com/office/drawing/2014/main" xmlns="" id="{E9D18806-A990-AB1E-5815-6D6FCD9AD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0" name="Text Box 1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7D2D8B7D-D6A3-648F-C7B1-6660E5A25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5853" name="Group 15">
            <a:extLst>
              <a:ext uri="{FF2B5EF4-FFF2-40B4-BE49-F238E27FC236}">
                <a16:creationId xmlns:a16="http://schemas.microsoft.com/office/drawing/2014/main" xmlns="" id="{B12C4B03-8330-EA91-9BFF-2F1146C2412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5857" name="Picture 16" descr="78900">
              <a:extLst>
                <a:ext uri="{FF2B5EF4-FFF2-40B4-BE49-F238E27FC236}">
                  <a16:creationId xmlns:a16="http://schemas.microsoft.com/office/drawing/2014/main" xmlns="" id="{94F50BE2-AE63-A030-A090-210952200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8" name="Text Box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6704529A-65AF-82AD-4E4F-481259245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5854" name="Group 18">
            <a:extLst>
              <a:ext uri="{FF2B5EF4-FFF2-40B4-BE49-F238E27FC236}">
                <a16:creationId xmlns:a16="http://schemas.microsoft.com/office/drawing/2014/main" xmlns="" id="{01001F7A-801D-7BE7-8E11-6187D4E537E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5855" name="Picture 19" descr="78900">
              <a:extLst>
                <a:ext uri="{FF2B5EF4-FFF2-40B4-BE49-F238E27FC236}">
                  <a16:creationId xmlns:a16="http://schemas.microsoft.com/office/drawing/2014/main" xmlns="" id="{704448FB-2D54-811A-6048-9FEE8FAAD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6" name="Text Box 2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948CE8BA-367D-7ECB-0D1B-8D0803E51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20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autoUpdateAnimBg="0"/>
      <p:bldP spid="638980" grpId="0" animBg="1"/>
      <p:bldP spid="638981" grpId="0" autoUpdateAnimBg="0"/>
      <p:bldP spid="638983" grpId="0" autoUpdateAnimBg="0"/>
      <p:bldP spid="638984" grpId="0" autoUpdateAnimBg="0"/>
      <p:bldP spid="638985" grpId="0"/>
      <p:bldP spid="6389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2" name="Group 71">
            <a:extLst>
              <a:ext uri="{FF2B5EF4-FFF2-40B4-BE49-F238E27FC236}">
                <a16:creationId xmlns:a16="http://schemas.microsoft.com/office/drawing/2014/main" xmlns="" id="{CEC17DD4-F461-16EB-7DFE-1829701B85D4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260350"/>
            <a:ext cx="3814762" cy="1511300"/>
            <a:chOff x="3107" y="744"/>
            <a:chExt cx="2585" cy="1008"/>
          </a:xfrm>
        </p:grpSpPr>
        <p:sp>
          <p:nvSpPr>
            <p:cNvPr id="4142" name="Oval 62">
              <a:extLst>
                <a:ext uri="{FF2B5EF4-FFF2-40B4-BE49-F238E27FC236}">
                  <a16:creationId xmlns:a16="http://schemas.microsoft.com/office/drawing/2014/main" xmlns="" id="{F2F84525-3998-9FEF-4D0D-410477726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43" name="Line 5">
              <a:extLst>
                <a:ext uri="{FF2B5EF4-FFF2-40B4-BE49-F238E27FC236}">
                  <a16:creationId xmlns:a16="http://schemas.microsoft.com/office/drawing/2014/main" xmlns="" id="{D4985FFB-4C16-1BFE-C5B3-6F60169F9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800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4" name="Text Box 6">
              <a:extLst>
                <a:ext uri="{FF2B5EF4-FFF2-40B4-BE49-F238E27FC236}">
                  <a16:creationId xmlns:a16="http://schemas.microsoft.com/office/drawing/2014/main" xmlns="" id="{543FD006-A166-F1DC-C479-8D75D89C9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" y="840"/>
              <a:ext cx="26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145" name="Text Box 7">
              <a:extLst>
                <a:ext uri="{FF2B5EF4-FFF2-40B4-BE49-F238E27FC236}">
                  <a16:creationId xmlns:a16="http://schemas.microsoft.com/office/drawing/2014/main" xmlns="" id="{AE576176-01D9-2CB9-F615-CD02C49D5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4" y="1333"/>
              <a:ext cx="21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4146" name="Group 8">
              <a:extLst>
                <a:ext uri="{FF2B5EF4-FFF2-40B4-BE49-F238E27FC236}">
                  <a16:creationId xmlns:a16="http://schemas.microsoft.com/office/drawing/2014/main" xmlns="" id="{56F57A3D-CD38-7DE5-7468-79EACEB13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190"/>
              <a:ext cx="258" cy="93"/>
              <a:chOff x="1351" y="3976"/>
              <a:chExt cx="174" cy="93"/>
            </a:xfrm>
          </p:grpSpPr>
          <p:sp>
            <p:nvSpPr>
              <p:cNvPr id="4169" name="Line 9">
                <a:extLst>
                  <a:ext uri="{FF2B5EF4-FFF2-40B4-BE49-F238E27FC236}">
                    <a16:creationId xmlns:a16="http://schemas.microsoft.com/office/drawing/2014/main" xmlns="" id="{B568E335-EDCB-8787-2835-12901484A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0" name="Line 10">
                <a:extLst>
                  <a:ext uri="{FF2B5EF4-FFF2-40B4-BE49-F238E27FC236}">
                    <a16:creationId xmlns:a16="http://schemas.microsoft.com/office/drawing/2014/main" xmlns="" id="{ADF02D5D-EF93-0532-243D-BCA4F2D6F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47" name="Line 11">
              <a:extLst>
                <a:ext uri="{FF2B5EF4-FFF2-40B4-BE49-F238E27FC236}">
                  <a16:creationId xmlns:a16="http://schemas.microsoft.com/office/drawing/2014/main" xmlns="" id="{604BFB70-B539-8A9F-53E3-282203F24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5" y="800"/>
              <a:ext cx="0" cy="2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8" name="Line 12">
              <a:extLst>
                <a:ext uri="{FF2B5EF4-FFF2-40B4-BE49-F238E27FC236}">
                  <a16:creationId xmlns:a16="http://schemas.microsoft.com/office/drawing/2014/main" xmlns="" id="{4475446D-E096-8648-094F-7D0929EB7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4" y="1480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9" name="Line 13">
              <a:extLst>
                <a:ext uri="{FF2B5EF4-FFF2-40B4-BE49-F238E27FC236}">
                  <a16:creationId xmlns:a16="http://schemas.microsoft.com/office/drawing/2014/main" xmlns="" id="{7B9FF4DA-F505-9ED9-0893-57B761F45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712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0" name="Line 14">
              <a:extLst>
                <a:ext uri="{FF2B5EF4-FFF2-40B4-BE49-F238E27FC236}">
                  <a16:creationId xmlns:a16="http://schemas.microsoft.com/office/drawing/2014/main" xmlns="" id="{0642307F-9B72-594F-A5EF-D1CF81A24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800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1" name="Line 15">
              <a:extLst>
                <a:ext uri="{FF2B5EF4-FFF2-40B4-BE49-F238E27FC236}">
                  <a16:creationId xmlns:a16="http://schemas.microsoft.com/office/drawing/2014/main" xmlns="" id="{FF11272C-F35F-15B8-44E2-B58F2FB3B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282"/>
              <a:ext cx="0" cy="43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2" name="Line 16">
              <a:extLst>
                <a:ext uri="{FF2B5EF4-FFF2-40B4-BE49-F238E27FC236}">
                  <a16:creationId xmlns:a16="http://schemas.microsoft.com/office/drawing/2014/main" xmlns="" id="{2235CB79-C0D4-6AC7-4722-D9B8A293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9" y="800"/>
              <a:ext cx="0" cy="3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3" name="Text Box 21">
              <a:extLst>
                <a:ext uri="{FF2B5EF4-FFF2-40B4-BE49-F238E27FC236}">
                  <a16:creationId xmlns:a16="http://schemas.microsoft.com/office/drawing/2014/main" xmlns="" id="{31A175B8-052C-8608-D235-D57ADD7CC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253"/>
              <a:ext cx="28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154" name="Text Box 22">
              <a:extLst>
                <a:ext uri="{FF2B5EF4-FFF2-40B4-BE49-F238E27FC236}">
                  <a16:creationId xmlns:a16="http://schemas.microsoft.com/office/drawing/2014/main" xmlns="" id="{4349450F-0EB3-BAF9-C7E2-9DD5B10A0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207"/>
              <a:ext cx="25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graphicFrame>
          <p:nvGraphicFramePr>
            <p:cNvPr id="4110" name="Object 23">
              <a:extLst>
                <a:ext uri="{FF2B5EF4-FFF2-40B4-BE49-F238E27FC236}">
                  <a16:creationId xmlns:a16="http://schemas.microsoft.com/office/drawing/2014/main" xmlns="" id="{B5283934-06B7-6C44-7364-6603D1209B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6" y="1154"/>
            <a:ext cx="396" cy="326"/>
          </p:xfrm>
          <a:graphic>
            <a:graphicData uri="http://schemas.openxmlformats.org/presentationml/2006/ole">
              <p:oleObj spid="_x0000_s4171" name="Equation" r:id="rId3" imgW="247320" imgH="163440" progId="Equation.DSMT4">
                <p:embed/>
              </p:oleObj>
            </a:graphicData>
          </a:graphic>
        </p:graphicFrame>
        <p:sp>
          <p:nvSpPr>
            <p:cNvPr id="4155" name="Rectangle 24">
              <a:extLst>
                <a:ext uri="{FF2B5EF4-FFF2-40B4-BE49-F238E27FC236}">
                  <a16:creationId xmlns:a16="http://schemas.microsoft.com/office/drawing/2014/main" xmlns="" id="{6A394E2D-B718-278A-88CB-04F3D9BA54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81" y="65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4156" name="Group 25">
              <a:extLst>
                <a:ext uri="{FF2B5EF4-FFF2-40B4-BE49-F238E27FC236}">
                  <a16:creationId xmlns:a16="http://schemas.microsoft.com/office/drawing/2014/main" xmlns="" id="{29C3883C-7EE6-1F27-5AD8-79D4F7650BC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740" y="982"/>
              <a:ext cx="499" cy="590"/>
              <a:chOff x="476" y="663"/>
              <a:chExt cx="771" cy="862"/>
            </a:xfrm>
          </p:grpSpPr>
          <p:sp>
            <p:nvSpPr>
              <p:cNvPr id="4166" name="AutoShape 26">
                <a:extLst>
                  <a:ext uri="{FF2B5EF4-FFF2-40B4-BE49-F238E27FC236}">
                    <a16:creationId xmlns:a16="http://schemas.microsoft.com/office/drawing/2014/main" xmlns="" id="{A6595088-036E-4A5E-711E-960EB0581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" name="AutoShape 27">
                <a:extLst>
                  <a:ext uri="{FF2B5EF4-FFF2-40B4-BE49-F238E27FC236}">
                    <a16:creationId xmlns:a16="http://schemas.microsoft.com/office/drawing/2014/main" xmlns="" id="{C21044C1-921B-12A2-9DBA-89CEBAAB5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" name="AutoShape 28">
                <a:extLst>
                  <a:ext uri="{FF2B5EF4-FFF2-40B4-BE49-F238E27FC236}">
                    <a16:creationId xmlns:a16="http://schemas.microsoft.com/office/drawing/2014/main" xmlns="" id="{1D296AB3-4E55-401B-BD69-CFAA92690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57" name="Text Box 43">
              <a:extLst>
                <a:ext uri="{FF2B5EF4-FFF2-40B4-BE49-F238E27FC236}">
                  <a16:creationId xmlns:a16="http://schemas.microsoft.com/office/drawing/2014/main" xmlns="" id="{41F86143-B6FC-4D25-575D-DD3BC37FE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744"/>
              <a:ext cx="22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158" name="Text Box 45">
              <a:extLst>
                <a:ext uri="{FF2B5EF4-FFF2-40B4-BE49-F238E27FC236}">
                  <a16:creationId xmlns:a16="http://schemas.microsoft.com/office/drawing/2014/main" xmlns="" id="{CEF50AF9-CD84-6DAC-943C-5FF48DF5A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799"/>
              <a:ext cx="2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159" name="Text Box 54">
              <a:extLst>
                <a:ext uri="{FF2B5EF4-FFF2-40B4-BE49-F238E27FC236}">
                  <a16:creationId xmlns:a16="http://schemas.microsoft.com/office/drawing/2014/main" xmlns="" id="{2E672493-CCB0-D6B6-8984-7B9008AE0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744"/>
              <a:ext cx="22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i</a:t>
              </a:r>
              <a:endPara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4160" name="Text Box 63">
              <a:extLst>
                <a:ext uri="{FF2B5EF4-FFF2-40B4-BE49-F238E27FC236}">
                  <a16:creationId xmlns:a16="http://schemas.microsoft.com/office/drawing/2014/main" xmlns="" id="{1C169A9F-3142-6011-2D2D-2EA6CF18A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389"/>
              <a:ext cx="31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4161" name="Text Box 64">
              <a:extLst>
                <a:ext uri="{FF2B5EF4-FFF2-40B4-BE49-F238E27FC236}">
                  <a16:creationId xmlns:a16="http://schemas.microsoft.com/office/drawing/2014/main" xmlns="" id="{664CFC61-5A85-B3A3-6EC4-F20AFEF17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800"/>
              <a:ext cx="31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graphicFrame>
          <p:nvGraphicFramePr>
            <p:cNvPr id="4111" name="Object 66">
              <a:extLst>
                <a:ext uri="{FF2B5EF4-FFF2-40B4-BE49-F238E27FC236}">
                  <a16:creationId xmlns:a16="http://schemas.microsoft.com/office/drawing/2014/main" xmlns="" id="{6FA0C738-D798-E108-E6CA-344AC7C04C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071"/>
            <a:ext cx="396" cy="318"/>
          </p:xfrm>
          <a:graphic>
            <a:graphicData uri="http://schemas.openxmlformats.org/presentationml/2006/ole">
              <p:oleObj spid="_x0000_s4172" name="Equation" r:id="rId4" imgW="247320" imgH="163440" progId="Equation.DSMT4">
                <p:embed/>
              </p:oleObj>
            </a:graphicData>
          </a:graphic>
        </p:graphicFrame>
        <p:sp>
          <p:nvSpPr>
            <p:cNvPr id="4162" name="Line 67">
              <a:extLst>
                <a:ext uri="{FF2B5EF4-FFF2-40B4-BE49-F238E27FC236}">
                  <a16:creationId xmlns:a16="http://schemas.microsoft.com/office/drawing/2014/main" xmlns="" id="{048A2548-8C48-D7A0-85B5-9AC3B40B0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799"/>
              <a:ext cx="272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Oval 68">
              <a:extLst>
                <a:ext uri="{FF2B5EF4-FFF2-40B4-BE49-F238E27FC236}">
                  <a16:creationId xmlns:a16="http://schemas.microsoft.com/office/drawing/2014/main" xmlns="" id="{C40A6CB7-D649-DA0C-C163-AC94E4D69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661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64" name="Oval 69">
              <a:extLst>
                <a:ext uri="{FF2B5EF4-FFF2-40B4-BE49-F238E27FC236}">
                  <a16:creationId xmlns:a16="http://schemas.microsoft.com/office/drawing/2014/main" xmlns="" id="{818961D2-A79D-88AC-8142-692F0E714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75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65" name="Text Box 70">
              <a:extLst>
                <a:ext uri="{FF2B5EF4-FFF2-40B4-BE49-F238E27FC236}">
                  <a16:creationId xmlns:a16="http://schemas.microsoft.com/office/drawing/2014/main" xmlns="" id="{69FA05C7-BF5E-F9B1-1339-E1CB62853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389"/>
              <a:ext cx="22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589908" name="Text Box 84">
            <a:extLst>
              <a:ext uri="{FF2B5EF4-FFF2-40B4-BE49-F238E27FC236}">
                <a16:creationId xmlns:a16="http://schemas.microsoft.com/office/drawing/2014/main" xmlns="" id="{7C17D32C-2D3C-A241-BC9A-0716C8229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933825"/>
            <a:ext cx="6985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本题的激励电压源已分解成各次谐波分量，因此可直接进行各次谐波的计算。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89909" name="Text Box 85">
            <a:extLst>
              <a:ext uri="{FF2B5EF4-FFF2-40B4-BE49-F238E27FC236}">
                <a16:creationId xmlns:a16="http://schemas.microsoft.com/office/drawing/2014/main" xmlns="" id="{E7F58CE7-025D-83A9-06EB-7FB150BC0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21163"/>
            <a:ext cx="620713" cy="519112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 </a:t>
            </a:r>
          </a:p>
        </p:txBody>
      </p:sp>
      <p:grpSp>
        <p:nvGrpSpPr>
          <p:cNvPr id="4115" name="Group 87">
            <a:extLst>
              <a:ext uri="{FF2B5EF4-FFF2-40B4-BE49-F238E27FC236}">
                <a16:creationId xmlns:a16="http://schemas.microsoft.com/office/drawing/2014/main" xmlns="" id="{9DE6F158-859B-6843-A48C-CD45BC8516C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3663"/>
            <a:ext cx="8569325" cy="3840162"/>
            <a:chOff x="204" y="210"/>
            <a:chExt cx="5398" cy="2419"/>
          </a:xfrm>
        </p:grpSpPr>
        <p:sp>
          <p:nvSpPr>
            <p:cNvPr id="4139" name="Text Box 73">
              <a:extLst>
                <a:ext uri="{FF2B5EF4-FFF2-40B4-BE49-F238E27FC236}">
                  <a16:creationId xmlns:a16="http://schemas.microsoft.com/office/drawing/2014/main" xmlns="" id="{4A90CF0A-FCA7-C1B8-233A-DFCCB071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482"/>
              <a:ext cx="3120" cy="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已知       ，       </a:t>
              </a:r>
              <a:r>
                <a:rPr kumimoji="1" lang="en-US" altLang="zh-CN" sz="2800" b="1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,</a:t>
              </a:r>
            </a:p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 ，电源电压</a:t>
              </a:r>
            </a:p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</a:t>
              </a:r>
            </a:p>
          </p:txBody>
        </p:sp>
        <p:graphicFrame>
          <p:nvGraphicFramePr>
            <p:cNvPr id="4103" name="Object 74">
              <a:extLst>
                <a:ext uri="{FF2B5EF4-FFF2-40B4-BE49-F238E27FC236}">
                  <a16:creationId xmlns:a16="http://schemas.microsoft.com/office/drawing/2014/main" xmlns="" id="{E9F70308-6BB4-8551-232A-3ABEEA5FC1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618"/>
            <a:ext cx="720" cy="231"/>
          </p:xfrm>
          <a:graphic>
            <a:graphicData uri="http://schemas.openxmlformats.org/presentationml/2006/ole">
              <p:oleObj spid="_x0000_s4173" name="Equation" r:id="rId5" imgW="507780" imgH="165028" progId="Equation.DSMT4">
                <p:embed/>
              </p:oleObj>
            </a:graphicData>
          </a:graphic>
        </p:graphicFrame>
        <p:graphicFrame>
          <p:nvGraphicFramePr>
            <p:cNvPr id="4104" name="Object 75">
              <a:extLst>
                <a:ext uri="{FF2B5EF4-FFF2-40B4-BE49-F238E27FC236}">
                  <a16:creationId xmlns:a16="http://schemas.microsoft.com/office/drawing/2014/main" xmlns="" id="{F0EAC616-8292-ED3C-26BD-E993F219DD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572"/>
            <a:ext cx="864" cy="229"/>
          </p:xfrm>
          <a:graphic>
            <a:graphicData uri="http://schemas.openxmlformats.org/presentationml/2006/ole">
              <p:oleObj spid="_x0000_s4174" name="Equation" r:id="rId6" imgW="609336" imgH="165028" progId="Equation.DSMT4">
                <p:embed/>
              </p:oleObj>
            </a:graphicData>
          </a:graphic>
        </p:graphicFrame>
        <p:graphicFrame>
          <p:nvGraphicFramePr>
            <p:cNvPr id="4105" name="Object 76">
              <a:extLst>
                <a:ext uri="{FF2B5EF4-FFF2-40B4-BE49-F238E27FC236}">
                  <a16:creationId xmlns:a16="http://schemas.microsoft.com/office/drawing/2014/main" xmlns="" id="{E1134F61-EFD9-7D85-C7CD-2708056750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076"/>
            <a:ext cx="912" cy="268"/>
          </p:xfrm>
          <a:graphic>
            <a:graphicData uri="http://schemas.openxmlformats.org/presentationml/2006/ole">
              <p:oleObj spid="_x0000_s4175" name="Equation" r:id="rId7" imgW="647700" imgH="190500" progId="Equation.DSMT4">
                <p:embed/>
              </p:oleObj>
            </a:graphicData>
          </a:graphic>
        </p:graphicFrame>
        <p:graphicFrame>
          <p:nvGraphicFramePr>
            <p:cNvPr id="4106" name="Object 77">
              <a:extLst>
                <a:ext uri="{FF2B5EF4-FFF2-40B4-BE49-F238E27FC236}">
                  <a16:creationId xmlns:a16="http://schemas.microsoft.com/office/drawing/2014/main" xmlns="" id="{07183128-00C3-9D8F-E9F9-269123FE53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434"/>
            <a:ext cx="4303" cy="403"/>
          </p:xfrm>
          <a:graphic>
            <a:graphicData uri="http://schemas.openxmlformats.org/presentationml/2006/ole">
              <p:oleObj spid="_x0000_s4176" name="Equation" r:id="rId8" imgW="3187700" imgH="254000" progId="Equation.DSMT4">
                <p:embed/>
              </p:oleObj>
            </a:graphicData>
          </a:graphic>
        </p:graphicFrame>
        <p:graphicFrame>
          <p:nvGraphicFramePr>
            <p:cNvPr id="4107" name="Object 78">
              <a:extLst>
                <a:ext uri="{FF2B5EF4-FFF2-40B4-BE49-F238E27FC236}">
                  <a16:creationId xmlns:a16="http://schemas.microsoft.com/office/drawing/2014/main" xmlns="" id="{211F57A9-70D0-357E-C246-3D1A1D4737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1979"/>
            <a:ext cx="1104" cy="235"/>
          </p:xfrm>
          <a:graphic>
            <a:graphicData uri="http://schemas.openxmlformats.org/presentationml/2006/ole">
              <p:oleObj spid="_x0000_s4177" name="Equation" r:id="rId9" imgW="761669" imgH="165028" progId="Equation.DSMT4">
                <p:embed/>
              </p:oleObj>
            </a:graphicData>
          </a:graphic>
        </p:graphicFrame>
        <p:graphicFrame>
          <p:nvGraphicFramePr>
            <p:cNvPr id="4108" name="Object 79">
              <a:extLst>
                <a:ext uri="{FF2B5EF4-FFF2-40B4-BE49-F238E27FC236}">
                  <a16:creationId xmlns:a16="http://schemas.microsoft.com/office/drawing/2014/main" xmlns="" id="{4D48DC89-F66E-235E-F046-3FA4B15CB5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3" y="1979"/>
            <a:ext cx="363" cy="302"/>
          </p:xfrm>
          <a:graphic>
            <a:graphicData uri="http://schemas.openxmlformats.org/presentationml/2006/ole">
              <p:oleObj spid="_x0000_s4178" name="Equation" r:id="rId10" imgW="228600" imgH="190500" progId="Equation.DSMT4">
                <p:embed/>
              </p:oleObj>
            </a:graphicData>
          </a:graphic>
        </p:graphicFrame>
        <p:graphicFrame>
          <p:nvGraphicFramePr>
            <p:cNvPr id="4109" name="Object 80">
              <a:extLst>
                <a:ext uri="{FF2B5EF4-FFF2-40B4-BE49-F238E27FC236}">
                  <a16:creationId xmlns:a16="http://schemas.microsoft.com/office/drawing/2014/main" xmlns="" id="{A28BA36C-DCDC-70C3-706F-35A6125890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2341"/>
            <a:ext cx="480" cy="288"/>
          </p:xfrm>
          <a:graphic>
            <a:graphicData uri="http://schemas.openxmlformats.org/presentationml/2006/ole">
              <p:oleObj spid="_x0000_s4179" name="Equation" r:id="rId11" imgW="330057" imgH="203112" progId="Equation.DSMT4">
                <p:embed/>
              </p:oleObj>
            </a:graphicData>
          </a:graphic>
        </p:graphicFrame>
        <p:sp>
          <p:nvSpPr>
            <p:cNvPr id="4140" name="Text Box 83">
              <a:extLst>
                <a:ext uri="{FF2B5EF4-FFF2-40B4-BE49-F238E27FC236}">
                  <a16:creationId xmlns:a16="http://schemas.microsoft.com/office/drawing/2014/main" xmlns="" id="{4209A573-3CAB-40B0-C418-B91126F89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10"/>
              <a:ext cx="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kumimoji="1" lang="en-US" altLang="zh-CN"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141" name="Text Box 86">
              <a:extLst>
                <a:ext uri="{FF2B5EF4-FFF2-40B4-BE49-F238E27FC236}">
                  <a16:creationId xmlns:a16="http://schemas.microsoft.com/office/drawing/2014/main" xmlns="" id="{076E5679-1534-52C8-B16E-FF129F3C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56"/>
              <a:ext cx="5035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基波角频率          ，试求流过电阻的电流                               及电感两端电压</a:t>
              </a:r>
              <a:endPara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589913" name="Text Box 89">
            <a:extLst>
              <a:ext uri="{FF2B5EF4-FFF2-40B4-BE49-F238E27FC236}">
                <a16:creationId xmlns:a16="http://schemas.microsoft.com/office/drawing/2014/main" xmlns="" id="{6CC195F9-BFB9-953A-B9DE-7BD988893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300663"/>
            <a:ext cx="2087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直流分量</a:t>
            </a:r>
          </a:p>
        </p:txBody>
      </p:sp>
      <p:grpSp>
        <p:nvGrpSpPr>
          <p:cNvPr id="4117" name="Group 90">
            <a:extLst>
              <a:ext uri="{FF2B5EF4-FFF2-40B4-BE49-F238E27FC236}">
                <a16:creationId xmlns:a16="http://schemas.microsoft.com/office/drawing/2014/main" xmlns="" id="{A6FD2EA0-5530-3DB3-91F4-AF33D1EF86F2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5157788"/>
            <a:ext cx="3419475" cy="1439862"/>
            <a:chOff x="1066" y="2115"/>
            <a:chExt cx="2403" cy="952"/>
          </a:xfrm>
        </p:grpSpPr>
        <p:sp>
          <p:nvSpPr>
            <p:cNvPr id="4118" name="Oval 91">
              <a:extLst>
                <a:ext uri="{FF2B5EF4-FFF2-40B4-BE49-F238E27FC236}">
                  <a16:creationId xmlns:a16="http://schemas.microsoft.com/office/drawing/2014/main" xmlns="" id="{33B60EA3-4970-9A2B-F741-087E32143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2381"/>
              <a:ext cx="338" cy="34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19" name="Line 92">
              <a:extLst>
                <a:ext uri="{FF2B5EF4-FFF2-40B4-BE49-F238E27FC236}">
                  <a16:creationId xmlns:a16="http://schemas.microsoft.com/office/drawing/2014/main" xmlns="" id="{69A1A680-EE61-DC1C-DF7B-65188D8CC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" y="2168"/>
              <a:ext cx="0" cy="8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Text Box 93">
              <a:extLst>
                <a:ext uri="{FF2B5EF4-FFF2-40B4-BE49-F238E27FC236}">
                  <a16:creationId xmlns:a16="http://schemas.microsoft.com/office/drawing/2014/main" xmlns="" id="{51A1FA01-7414-9BA4-DFE4-4B12BE1DE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2198"/>
              <a:ext cx="27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121" name="Text Box 94">
              <a:extLst>
                <a:ext uri="{FF2B5EF4-FFF2-40B4-BE49-F238E27FC236}">
                  <a16:creationId xmlns:a16="http://schemas.microsoft.com/office/drawing/2014/main" xmlns="" id="{44263C6D-343D-9D4A-0916-3BFF71830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2663"/>
              <a:ext cx="197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122" name="Line 95">
              <a:extLst>
                <a:ext uri="{FF2B5EF4-FFF2-40B4-BE49-F238E27FC236}">
                  <a16:creationId xmlns:a16="http://schemas.microsoft.com/office/drawing/2014/main" xmlns="" id="{2156418C-4500-BF0B-C7A6-3BB633E9E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0" y="2160"/>
              <a:ext cx="8" cy="88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96">
              <a:extLst>
                <a:ext uri="{FF2B5EF4-FFF2-40B4-BE49-F238E27FC236}">
                  <a16:creationId xmlns:a16="http://schemas.microsoft.com/office/drawing/2014/main" xmlns="" id="{9FCAC1D5-864E-C0C9-54CD-F59ADD54B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4" y="3029"/>
              <a:ext cx="13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97">
              <a:extLst>
                <a:ext uri="{FF2B5EF4-FFF2-40B4-BE49-F238E27FC236}">
                  <a16:creationId xmlns:a16="http://schemas.microsoft.com/office/drawing/2014/main" xmlns="" id="{A369CDED-4C4C-0C4E-075E-7F1361DF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4" y="2168"/>
              <a:ext cx="13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98">
              <a:extLst>
                <a:ext uri="{FF2B5EF4-FFF2-40B4-BE49-F238E27FC236}">
                  <a16:creationId xmlns:a16="http://schemas.microsoft.com/office/drawing/2014/main" xmlns="" id="{3F33F07F-A3EB-6EB4-6132-9433E7407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2623"/>
              <a:ext cx="0" cy="40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Line 99">
              <a:extLst>
                <a:ext uri="{FF2B5EF4-FFF2-40B4-BE49-F238E27FC236}">
                  <a16:creationId xmlns:a16="http://schemas.microsoft.com/office/drawing/2014/main" xmlns="" id="{A9CCA286-035A-0FF5-B054-98A557CC3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4" y="2168"/>
              <a:ext cx="0" cy="3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Text Box 100">
              <a:extLst>
                <a:ext uri="{FF2B5EF4-FFF2-40B4-BE49-F238E27FC236}">
                  <a16:creationId xmlns:a16="http://schemas.microsoft.com/office/drawing/2014/main" xmlns="" id="{4CB87DAD-5A3C-47EE-42B3-46D4F06B4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2596"/>
              <a:ext cx="296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128" name="Text Box 101">
              <a:extLst>
                <a:ext uri="{FF2B5EF4-FFF2-40B4-BE49-F238E27FC236}">
                  <a16:creationId xmlns:a16="http://schemas.microsoft.com/office/drawing/2014/main" xmlns="" id="{35F97F2B-A7C0-15B0-4189-81CC427FF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2552"/>
              <a:ext cx="269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graphicFrame>
          <p:nvGraphicFramePr>
            <p:cNvPr id="4101" name="Object 102">
              <a:extLst>
                <a:ext uri="{FF2B5EF4-FFF2-40B4-BE49-F238E27FC236}">
                  <a16:creationId xmlns:a16="http://schemas.microsoft.com/office/drawing/2014/main" xmlns="" id="{1D64749D-4CD0-B650-E71F-180EDF4CFD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1" y="2502"/>
            <a:ext cx="368" cy="308"/>
          </p:xfrm>
          <a:graphic>
            <a:graphicData uri="http://schemas.openxmlformats.org/presentationml/2006/ole">
              <p:oleObj spid="_x0000_s4180" name="Equation" r:id="rId12" imgW="247320" imgH="163440" progId="Equation.DSMT4">
                <p:embed/>
              </p:oleObj>
            </a:graphicData>
          </a:graphic>
        </p:graphicFrame>
        <p:sp>
          <p:nvSpPr>
            <p:cNvPr id="4129" name="Rectangle 103">
              <a:extLst>
                <a:ext uri="{FF2B5EF4-FFF2-40B4-BE49-F238E27FC236}">
                  <a16:creationId xmlns:a16="http://schemas.microsoft.com/office/drawing/2014/main" xmlns="" id="{1E4491A4-7015-6D1C-F6C8-0EE91727B9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50" y="2029"/>
              <a:ext cx="120" cy="29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30" name="Text Box 104">
              <a:extLst>
                <a:ext uri="{FF2B5EF4-FFF2-40B4-BE49-F238E27FC236}">
                  <a16:creationId xmlns:a16="http://schemas.microsoft.com/office/drawing/2014/main" xmlns="" id="{10DA134C-56E4-381D-06C4-BD4D73CCE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" y="2115"/>
              <a:ext cx="21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131" name="Text Box 105">
              <a:extLst>
                <a:ext uri="{FF2B5EF4-FFF2-40B4-BE49-F238E27FC236}">
                  <a16:creationId xmlns:a16="http://schemas.microsoft.com/office/drawing/2014/main" xmlns="" id="{1C0FC301-D501-7902-9A93-9973441B6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0" y="2167"/>
              <a:ext cx="283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132" name="Text Box 106">
              <a:extLst>
                <a:ext uri="{FF2B5EF4-FFF2-40B4-BE49-F238E27FC236}">
                  <a16:creationId xmlns:a16="http://schemas.microsoft.com/office/drawing/2014/main" xmlns="" id="{64FFC498-A660-6601-D195-E90E77C1B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9" y="2115"/>
              <a:ext cx="21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i</a:t>
              </a:r>
              <a:endPara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4133" name="Text Box 107">
              <a:extLst>
                <a:ext uri="{FF2B5EF4-FFF2-40B4-BE49-F238E27FC236}">
                  <a16:creationId xmlns:a16="http://schemas.microsoft.com/office/drawing/2014/main" xmlns="" id="{0DB5747F-26F5-5876-0B2A-779C6F020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2724"/>
              <a:ext cx="29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4134" name="Text Box 108">
              <a:extLst>
                <a:ext uri="{FF2B5EF4-FFF2-40B4-BE49-F238E27FC236}">
                  <a16:creationId xmlns:a16="http://schemas.microsoft.com/office/drawing/2014/main" xmlns="" id="{DE30AAFC-A86D-FD0E-527E-0B9A04ABC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2167"/>
              <a:ext cx="295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graphicFrame>
          <p:nvGraphicFramePr>
            <p:cNvPr id="4102" name="Object 109">
              <a:extLst>
                <a:ext uri="{FF2B5EF4-FFF2-40B4-BE49-F238E27FC236}">
                  <a16:creationId xmlns:a16="http://schemas.microsoft.com/office/drawing/2014/main" xmlns="" id="{419BA832-A780-601A-9282-369BC270B6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424"/>
            <a:ext cx="368" cy="300"/>
          </p:xfrm>
          <a:graphic>
            <a:graphicData uri="http://schemas.openxmlformats.org/presentationml/2006/ole">
              <p:oleObj spid="_x0000_s4181" name="Equation" r:id="rId13" imgW="247320" imgH="163440" progId="Equation.DSMT4">
                <p:embed/>
              </p:oleObj>
            </a:graphicData>
          </a:graphic>
        </p:graphicFrame>
        <p:sp>
          <p:nvSpPr>
            <p:cNvPr id="4135" name="Line 110">
              <a:extLst>
                <a:ext uri="{FF2B5EF4-FFF2-40B4-BE49-F238E27FC236}">
                  <a16:creationId xmlns:a16="http://schemas.microsoft.com/office/drawing/2014/main" xmlns="" id="{2B8786F2-C7D1-C76B-6517-7D14D9A11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" y="2167"/>
              <a:ext cx="252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Oval 111">
              <a:extLst>
                <a:ext uri="{FF2B5EF4-FFF2-40B4-BE49-F238E27FC236}">
                  <a16:creationId xmlns:a16="http://schemas.microsoft.com/office/drawing/2014/main" xmlns="" id="{6764312F-41EB-B7B0-0114-17B77450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981"/>
              <a:ext cx="84" cy="8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37" name="Oval 112">
              <a:extLst>
                <a:ext uri="{FF2B5EF4-FFF2-40B4-BE49-F238E27FC236}">
                  <a16:creationId xmlns:a16="http://schemas.microsoft.com/office/drawing/2014/main" xmlns="" id="{058860FD-FA16-B1D5-7268-93C33DDE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" y="2124"/>
              <a:ext cx="85" cy="8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38" name="Text Box 113">
              <a:extLst>
                <a:ext uri="{FF2B5EF4-FFF2-40B4-BE49-F238E27FC236}">
                  <a16:creationId xmlns:a16="http://schemas.microsoft.com/office/drawing/2014/main" xmlns="" id="{71A3E428-AC53-71D0-B7CB-8A5FFE001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2724"/>
              <a:ext cx="21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aphicFrame>
        <p:nvGraphicFramePr>
          <p:cNvPr id="4098" name="Object 114">
            <a:extLst>
              <a:ext uri="{FF2B5EF4-FFF2-40B4-BE49-F238E27FC236}">
                <a16:creationId xmlns:a16="http://schemas.microsoft.com/office/drawing/2014/main" xmlns="" id="{835501F8-3CC5-A43E-A9FD-32E356BE8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5373688"/>
          <a:ext cx="1417637" cy="487362"/>
        </p:xfrm>
        <a:graphic>
          <a:graphicData uri="http://schemas.openxmlformats.org/presentationml/2006/ole">
            <p:oleObj spid="_x0000_s4182" name="Equation" r:id="rId14" imgW="583947" imgH="203112" progId="Equation.DSMT4">
              <p:embed/>
            </p:oleObj>
          </a:graphicData>
        </a:graphic>
      </p:graphicFrame>
      <p:graphicFrame>
        <p:nvGraphicFramePr>
          <p:cNvPr id="4099" name="Object 115">
            <a:extLst>
              <a:ext uri="{FF2B5EF4-FFF2-40B4-BE49-F238E27FC236}">
                <a16:creationId xmlns:a16="http://schemas.microsoft.com/office/drawing/2014/main" xmlns="" id="{58FEA20E-95C0-DC50-B731-0374EB0E9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949950"/>
          <a:ext cx="2362200" cy="725488"/>
        </p:xfrm>
        <a:graphic>
          <a:graphicData uri="http://schemas.openxmlformats.org/presentationml/2006/ole">
            <p:oleObj spid="_x0000_s4183" name="Equation" r:id="rId15" imgW="1206500" imgH="368300" progId="Equation.DSMT4">
              <p:embed/>
            </p:oleObj>
          </a:graphicData>
        </a:graphic>
      </p:graphicFrame>
      <p:graphicFrame>
        <p:nvGraphicFramePr>
          <p:cNvPr id="4100" name="Object 116">
            <a:extLst>
              <a:ext uri="{FF2B5EF4-FFF2-40B4-BE49-F238E27FC236}">
                <a16:creationId xmlns:a16="http://schemas.microsoft.com/office/drawing/2014/main" xmlns="" id="{166DD2B7-1331-BD06-7DC9-CA375B115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6092825"/>
          <a:ext cx="1295400" cy="446088"/>
        </p:xfrm>
        <a:graphic>
          <a:graphicData uri="http://schemas.openxmlformats.org/presentationml/2006/ole">
            <p:oleObj spid="_x0000_s4184" name="Equation" r:id="rId16" imgW="583947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9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9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8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908" grpId="0" autoUpdateAnimBg="0"/>
      <p:bldP spid="589909" grpId="0" animBg="1" autoUpdateAnimBg="0"/>
      <p:bldP spid="5899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1">
            <a:extLst>
              <a:ext uri="{FF2B5EF4-FFF2-40B4-BE49-F238E27FC236}">
                <a16:creationId xmlns:a16="http://schemas.microsoft.com/office/drawing/2014/main" xmlns="" id="{218C69CF-46BF-9EEE-B34D-9ECED65BF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981075"/>
          <a:ext cx="2592387" cy="474663"/>
        </p:xfrm>
        <a:graphic>
          <a:graphicData uri="http://schemas.openxmlformats.org/presentationml/2006/ole">
            <p:oleObj spid="_x0000_s5175" name="Equation" r:id="rId3" imgW="1244600" imgH="228600" progId="Equation.DSMT4">
              <p:embed/>
            </p:oleObj>
          </a:graphicData>
        </a:graphic>
      </p:graphicFrame>
      <p:graphicFrame>
        <p:nvGraphicFramePr>
          <p:cNvPr id="5123" name="Object 12">
            <a:extLst>
              <a:ext uri="{FF2B5EF4-FFF2-40B4-BE49-F238E27FC236}">
                <a16:creationId xmlns:a16="http://schemas.microsoft.com/office/drawing/2014/main" xmlns="" id="{D6F61C60-124D-22D8-02BE-05405A88B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993775"/>
          <a:ext cx="1366838" cy="490538"/>
        </p:xfrm>
        <a:graphic>
          <a:graphicData uri="http://schemas.openxmlformats.org/presentationml/2006/ole">
            <p:oleObj spid="_x0000_s5176" name="Equation" r:id="rId4" imgW="800100" imgH="228600" progId="Equation.DSMT4">
              <p:embed/>
            </p:oleObj>
          </a:graphicData>
        </a:graphic>
      </p:graphicFrame>
      <p:sp>
        <p:nvSpPr>
          <p:cNvPr id="5131" name="Rectangle 14">
            <a:extLst>
              <a:ext uri="{FF2B5EF4-FFF2-40B4-BE49-F238E27FC236}">
                <a16:creationId xmlns:a16="http://schemas.microsoft.com/office/drawing/2014/main" xmlns="" id="{0DED75B3-0567-EC44-6324-247EECD3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81163"/>
            <a:ext cx="217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ab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端入端阻抗</a:t>
            </a:r>
          </a:p>
        </p:txBody>
      </p:sp>
      <p:graphicFrame>
        <p:nvGraphicFramePr>
          <p:cNvPr id="5124" name="Object 15">
            <a:extLst>
              <a:ext uri="{FF2B5EF4-FFF2-40B4-BE49-F238E27FC236}">
                <a16:creationId xmlns:a16="http://schemas.microsoft.com/office/drawing/2014/main" xmlns="" id="{68B52F7B-08DF-C118-A680-538B247A5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060575"/>
          <a:ext cx="8567738" cy="1511300"/>
        </p:xfrm>
        <a:graphic>
          <a:graphicData uri="http://schemas.openxmlformats.org/presentationml/2006/ole">
            <p:oleObj spid="_x0000_s5177" name="Equation" r:id="rId5" imgW="3911600" imgH="711200" progId="Equation.DSMT4">
              <p:embed/>
            </p:oleObj>
          </a:graphicData>
        </a:graphic>
      </p:graphicFrame>
      <p:graphicFrame>
        <p:nvGraphicFramePr>
          <p:cNvPr id="590865" name="Object 17">
            <a:extLst>
              <a:ext uri="{FF2B5EF4-FFF2-40B4-BE49-F238E27FC236}">
                <a16:creationId xmlns:a16="http://schemas.microsoft.com/office/drawing/2014/main" xmlns="" id="{9288DB4B-877A-C1AE-A73D-AA1A80118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644900"/>
          <a:ext cx="5257800" cy="863600"/>
        </p:xfrm>
        <a:graphic>
          <a:graphicData uri="http://schemas.openxmlformats.org/presentationml/2006/ole">
            <p:oleObj spid="_x0000_s5178" name="Equation" r:id="rId6" imgW="2413000" imgH="431800" progId="Equation.DSMT4">
              <p:embed/>
            </p:oleObj>
          </a:graphicData>
        </a:graphic>
      </p:graphicFrame>
      <p:sp>
        <p:nvSpPr>
          <p:cNvPr id="590890" name="Text Box 42">
            <a:extLst>
              <a:ext uri="{FF2B5EF4-FFF2-40B4-BE49-F238E27FC236}">
                <a16:creationId xmlns:a16="http://schemas.microsoft.com/office/drawing/2014/main" xmlns="" id="{D53BDEF3-590C-52AE-8087-407ABC2AA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80867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基波分量</a:t>
            </a:r>
          </a:p>
        </p:txBody>
      </p:sp>
      <p:grpSp>
        <p:nvGrpSpPr>
          <p:cNvPr id="5133" name="Group 43">
            <a:extLst>
              <a:ext uri="{FF2B5EF4-FFF2-40B4-BE49-F238E27FC236}">
                <a16:creationId xmlns:a16="http://schemas.microsoft.com/office/drawing/2014/main" xmlns="" id="{5A9006B7-9E30-F265-6685-B833EEEC7093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76250"/>
            <a:ext cx="3600450" cy="1439863"/>
            <a:chOff x="3107" y="744"/>
            <a:chExt cx="2585" cy="1009"/>
          </a:xfrm>
        </p:grpSpPr>
        <p:sp>
          <p:nvSpPr>
            <p:cNvPr id="5146" name="Oval 44">
              <a:extLst>
                <a:ext uri="{FF2B5EF4-FFF2-40B4-BE49-F238E27FC236}">
                  <a16:creationId xmlns:a16="http://schemas.microsoft.com/office/drawing/2014/main" xmlns="" id="{CE8829BF-B818-DBDD-2D0C-DFABD9BE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47" name="Line 45">
              <a:extLst>
                <a:ext uri="{FF2B5EF4-FFF2-40B4-BE49-F238E27FC236}">
                  <a16:creationId xmlns:a16="http://schemas.microsoft.com/office/drawing/2014/main" xmlns="" id="{1180B7D7-7263-A93F-5FD5-491E844D4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800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Text Box 46">
              <a:extLst>
                <a:ext uri="{FF2B5EF4-FFF2-40B4-BE49-F238E27FC236}">
                  <a16:creationId xmlns:a16="http://schemas.microsoft.com/office/drawing/2014/main" xmlns="" id="{B60DF494-035F-92FA-1872-F7B174484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832"/>
              <a:ext cx="27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149" name="Text Box 47">
              <a:extLst>
                <a:ext uri="{FF2B5EF4-FFF2-40B4-BE49-F238E27FC236}">
                  <a16:creationId xmlns:a16="http://schemas.microsoft.com/office/drawing/2014/main" xmlns="" id="{D5E641D7-785C-1543-B0A6-F20EDF9FA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4" y="1325"/>
              <a:ext cx="21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5150" name="Group 48">
              <a:extLst>
                <a:ext uri="{FF2B5EF4-FFF2-40B4-BE49-F238E27FC236}">
                  <a16:creationId xmlns:a16="http://schemas.microsoft.com/office/drawing/2014/main" xmlns="" id="{21A02D06-AF79-090E-AC1B-1E109E215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190"/>
              <a:ext cx="258" cy="93"/>
              <a:chOff x="1351" y="3976"/>
              <a:chExt cx="174" cy="93"/>
            </a:xfrm>
          </p:grpSpPr>
          <p:sp>
            <p:nvSpPr>
              <p:cNvPr id="5173" name="Line 49">
                <a:extLst>
                  <a:ext uri="{FF2B5EF4-FFF2-40B4-BE49-F238E27FC236}">
                    <a16:creationId xmlns:a16="http://schemas.microsoft.com/office/drawing/2014/main" xmlns="" id="{FF3097A4-0A32-8707-3815-669DD9120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4" name="Line 50">
                <a:extLst>
                  <a:ext uri="{FF2B5EF4-FFF2-40B4-BE49-F238E27FC236}">
                    <a16:creationId xmlns:a16="http://schemas.microsoft.com/office/drawing/2014/main" xmlns="" id="{18D823F6-D3C6-135D-C99D-D02B38E13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51" name="Line 51">
              <a:extLst>
                <a:ext uri="{FF2B5EF4-FFF2-40B4-BE49-F238E27FC236}">
                  <a16:creationId xmlns:a16="http://schemas.microsoft.com/office/drawing/2014/main" xmlns="" id="{A5233FD2-9F50-0C1F-0E8F-D67EFABA5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5" y="800"/>
              <a:ext cx="0" cy="2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52">
              <a:extLst>
                <a:ext uri="{FF2B5EF4-FFF2-40B4-BE49-F238E27FC236}">
                  <a16:creationId xmlns:a16="http://schemas.microsoft.com/office/drawing/2014/main" xmlns="" id="{B34286D0-CBB2-F0BB-51D3-F3FE4CAE2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4" y="1480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Line 53">
              <a:extLst>
                <a:ext uri="{FF2B5EF4-FFF2-40B4-BE49-F238E27FC236}">
                  <a16:creationId xmlns:a16="http://schemas.microsoft.com/office/drawing/2014/main" xmlns="" id="{5006C2E8-8E59-C631-FC74-95D429E24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712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54">
              <a:extLst>
                <a:ext uri="{FF2B5EF4-FFF2-40B4-BE49-F238E27FC236}">
                  <a16:creationId xmlns:a16="http://schemas.microsoft.com/office/drawing/2014/main" xmlns="" id="{E6F32120-D0F0-DCFA-C5CD-65A1688B5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800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55">
              <a:extLst>
                <a:ext uri="{FF2B5EF4-FFF2-40B4-BE49-F238E27FC236}">
                  <a16:creationId xmlns:a16="http://schemas.microsoft.com/office/drawing/2014/main" xmlns="" id="{B2DB7C08-BE05-16AC-A503-F54D702E1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282"/>
              <a:ext cx="0" cy="43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56">
              <a:extLst>
                <a:ext uri="{FF2B5EF4-FFF2-40B4-BE49-F238E27FC236}">
                  <a16:creationId xmlns:a16="http://schemas.microsoft.com/office/drawing/2014/main" xmlns="" id="{5E15D6C9-727D-7D17-E097-E90535F35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9" y="800"/>
              <a:ext cx="0" cy="3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Text Box 57">
              <a:extLst>
                <a:ext uri="{FF2B5EF4-FFF2-40B4-BE49-F238E27FC236}">
                  <a16:creationId xmlns:a16="http://schemas.microsoft.com/office/drawing/2014/main" xmlns="" id="{6327D339-33EA-FBC7-8A90-09B6FC8C8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254"/>
              <a:ext cx="30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58" name="Text Box 58">
              <a:extLst>
                <a:ext uri="{FF2B5EF4-FFF2-40B4-BE49-F238E27FC236}">
                  <a16:creationId xmlns:a16="http://schemas.microsoft.com/office/drawing/2014/main" xmlns="" id="{C40C5579-9CDC-24CD-5F9F-EF34477F7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207"/>
              <a:ext cx="27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graphicFrame>
          <p:nvGraphicFramePr>
            <p:cNvPr id="5129" name="Object 59">
              <a:extLst>
                <a:ext uri="{FF2B5EF4-FFF2-40B4-BE49-F238E27FC236}">
                  <a16:creationId xmlns:a16="http://schemas.microsoft.com/office/drawing/2014/main" xmlns="" id="{5432FEC5-3F5E-13A5-B004-F8D69C4CFA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6" y="1154"/>
            <a:ext cx="396" cy="326"/>
          </p:xfrm>
          <a:graphic>
            <a:graphicData uri="http://schemas.openxmlformats.org/presentationml/2006/ole">
              <p:oleObj spid="_x0000_s5179" name="Equation" r:id="rId7" imgW="247320" imgH="163440" progId="Equation.DSMT4">
                <p:embed/>
              </p:oleObj>
            </a:graphicData>
          </a:graphic>
        </p:graphicFrame>
        <p:sp>
          <p:nvSpPr>
            <p:cNvPr id="5159" name="Rectangle 60">
              <a:extLst>
                <a:ext uri="{FF2B5EF4-FFF2-40B4-BE49-F238E27FC236}">
                  <a16:creationId xmlns:a16="http://schemas.microsoft.com/office/drawing/2014/main" xmlns="" id="{6082877E-1106-8727-1201-B62D836577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81" y="65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5160" name="Group 61">
              <a:extLst>
                <a:ext uri="{FF2B5EF4-FFF2-40B4-BE49-F238E27FC236}">
                  <a16:creationId xmlns:a16="http://schemas.microsoft.com/office/drawing/2014/main" xmlns="" id="{56F58A27-E8F7-675B-8880-F6BFFC82B37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740" y="982"/>
              <a:ext cx="499" cy="590"/>
              <a:chOff x="476" y="663"/>
              <a:chExt cx="771" cy="862"/>
            </a:xfrm>
          </p:grpSpPr>
          <p:sp>
            <p:nvSpPr>
              <p:cNvPr id="5170" name="AutoShape 62">
                <a:extLst>
                  <a:ext uri="{FF2B5EF4-FFF2-40B4-BE49-F238E27FC236}">
                    <a16:creationId xmlns:a16="http://schemas.microsoft.com/office/drawing/2014/main" xmlns="" id="{89F2DD31-BA99-B6FF-2543-E65515E12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1" name="AutoShape 63">
                <a:extLst>
                  <a:ext uri="{FF2B5EF4-FFF2-40B4-BE49-F238E27FC236}">
                    <a16:creationId xmlns:a16="http://schemas.microsoft.com/office/drawing/2014/main" xmlns="" id="{2FEB05FC-41B9-7529-FBC4-F6CC9B7A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2" name="AutoShape 64">
                <a:extLst>
                  <a:ext uri="{FF2B5EF4-FFF2-40B4-BE49-F238E27FC236}">
                    <a16:creationId xmlns:a16="http://schemas.microsoft.com/office/drawing/2014/main" xmlns="" id="{B9D6676A-FC8C-9694-E261-8BE1F5019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61" name="Text Box 65">
              <a:extLst>
                <a:ext uri="{FF2B5EF4-FFF2-40B4-BE49-F238E27FC236}">
                  <a16:creationId xmlns:a16="http://schemas.microsoft.com/office/drawing/2014/main" xmlns="" id="{38C76FB8-61B9-E1F0-B624-79718DD42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744"/>
              <a:ext cx="2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162" name="Text Box 66">
              <a:extLst>
                <a:ext uri="{FF2B5EF4-FFF2-40B4-BE49-F238E27FC236}">
                  <a16:creationId xmlns:a16="http://schemas.microsoft.com/office/drawing/2014/main" xmlns="" id="{3849E8D0-DC84-3344-7FBE-5B6B6069B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799"/>
              <a:ext cx="28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163" name="Text Box 67">
              <a:extLst>
                <a:ext uri="{FF2B5EF4-FFF2-40B4-BE49-F238E27FC236}">
                  <a16:creationId xmlns:a16="http://schemas.microsoft.com/office/drawing/2014/main" xmlns="" id="{1AF4AFC2-E100-9857-931B-92B7051E8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744"/>
              <a:ext cx="22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i</a:t>
              </a:r>
              <a:endPara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5164" name="Text Box 68">
              <a:extLst>
                <a:ext uri="{FF2B5EF4-FFF2-40B4-BE49-F238E27FC236}">
                  <a16:creationId xmlns:a16="http://schemas.microsoft.com/office/drawing/2014/main" xmlns="" id="{BB956B04-103C-E5B6-C01A-D99C8E408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389"/>
              <a:ext cx="31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5165" name="Text Box 69">
              <a:extLst>
                <a:ext uri="{FF2B5EF4-FFF2-40B4-BE49-F238E27FC236}">
                  <a16:creationId xmlns:a16="http://schemas.microsoft.com/office/drawing/2014/main" xmlns="" id="{9B84E546-5615-392B-0108-6570BC72B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800"/>
              <a:ext cx="317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graphicFrame>
          <p:nvGraphicFramePr>
            <p:cNvPr id="5130" name="Object 70">
              <a:extLst>
                <a:ext uri="{FF2B5EF4-FFF2-40B4-BE49-F238E27FC236}">
                  <a16:creationId xmlns:a16="http://schemas.microsoft.com/office/drawing/2014/main" xmlns="" id="{4051EB32-5A26-C4BC-BC8D-E6B74274BD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071"/>
            <a:ext cx="396" cy="318"/>
          </p:xfrm>
          <a:graphic>
            <a:graphicData uri="http://schemas.openxmlformats.org/presentationml/2006/ole">
              <p:oleObj spid="_x0000_s5180" name="Equation" r:id="rId8" imgW="247320" imgH="163440" progId="Equation.DSMT4">
                <p:embed/>
              </p:oleObj>
            </a:graphicData>
          </a:graphic>
        </p:graphicFrame>
        <p:sp>
          <p:nvSpPr>
            <p:cNvPr id="5166" name="Line 71">
              <a:extLst>
                <a:ext uri="{FF2B5EF4-FFF2-40B4-BE49-F238E27FC236}">
                  <a16:creationId xmlns:a16="http://schemas.microsoft.com/office/drawing/2014/main" xmlns="" id="{28B3FB6F-A689-168B-9B6C-C772D6AC5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799"/>
              <a:ext cx="272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7" name="Oval 72">
              <a:extLst>
                <a:ext uri="{FF2B5EF4-FFF2-40B4-BE49-F238E27FC236}">
                  <a16:creationId xmlns:a16="http://schemas.microsoft.com/office/drawing/2014/main" xmlns="" id="{FF33A555-D2E0-680A-8A74-4CE0DCD0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661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68" name="Oval 73">
              <a:extLst>
                <a:ext uri="{FF2B5EF4-FFF2-40B4-BE49-F238E27FC236}">
                  <a16:creationId xmlns:a16="http://schemas.microsoft.com/office/drawing/2014/main" xmlns="" id="{E3254DF5-60D1-4D5B-042C-CE3E76CF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75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69" name="Text Box 74">
              <a:extLst>
                <a:ext uri="{FF2B5EF4-FFF2-40B4-BE49-F238E27FC236}">
                  <a16:creationId xmlns:a16="http://schemas.microsoft.com/office/drawing/2014/main" xmlns="" id="{BE9E2A01-062A-E939-225D-955F243C8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389"/>
              <a:ext cx="2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5134" name="AutoShape 75">
            <a:extLst>
              <a:ext uri="{FF2B5EF4-FFF2-40B4-BE49-F238E27FC236}">
                <a16:creationId xmlns:a16="http://schemas.microsoft.com/office/drawing/2014/main" xmlns="" id="{4E733B58-3757-1C81-8149-6897C72E9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196975"/>
            <a:ext cx="287337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35" name="Text Box 76">
            <a:extLst>
              <a:ext uri="{FF2B5EF4-FFF2-40B4-BE49-F238E27FC236}">
                <a16:creationId xmlns:a16="http://schemas.microsoft.com/office/drawing/2014/main" xmlns="" id="{71085602-9954-5808-1E29-CB183B10C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974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电感两端电压 </a:t>
            </a:r>
          </a:p>
        </p:txBody>
      </p:sp>
      <p:graphicFrame>
        <p:nvGraphicFramePr>
          <p:cNvPr id="5126" name="Object 77">
            <a:extLst>
              <a:ext uri="{FF2B5EF4-FFF2-40B4-BE49-F238E27FC236}">
                <a16:creationId xmlns:a16="http://schemas.microsoft.com/office/drawing/2014/main" xmlns="" id="{D4D735B0-09D6-D4A2-E798-24EF17B02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724400"/>
          <a:ext cx="6553200" cy="509588"/>
        </p:xfrm>
        <a:graphic>
          <a:graphicData uri="http://schemas.openxmlformats.org/presentationml/2006/ole">
            <p:oleObj spid="_x0000_s5181" name="Equation" r:id="rId9" imgW="3416300" imgH="228600" progId="Equation.DSMT4">
              <p:embed/>
            </p:oleObj>
          </a:graphicData>
        </a:graphic>
      </p:graphicFrame>
      <p:sp>
        <p:nvSpPr>
          <p:cNvPr id="5136" name="Text Box 78">
            <a:extLst>
              <a:ext uri="{FF2B5EF4-FFF2-40B4-BE49-F238E27FC236}">
                <a16:creationId xmlns:a16="http://schemas.microsoft.com/office/drawing/2014/main" xmlns="" id="{470E25B2-9F2E-B24D-A175-D0A18A345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57038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即有 </a:t>
            </a:r>
          </a:p>
        </p:txBody>
      </p:sp>
      <p:graphicFrame>
        <p:nvGraphicFramePr>
          <p:cNvPr id="5127" name="Object 79">
            <a:extLst>
              <a:ext uri="{FF2B5EF4-FFF2-40B4-BE49-F238E27FC236}">
                <a16:creationId xmlns:a16="http://schemas.microsoft.com/office/drawing/2014/main" xmlns="" id="{CFE37578-A742-8402-4787-215E383B4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516563"/>
          <a:ext cx="3886200" cy="485775"/>
        </p:xfrm>
        <a:graphic>
          <a:graphicData uri="http://schemas.openxmlformats.org/presentationml/2006/ole">
            <p:oleObj spid="_x0000_s5182" name="Equation" r:id="rId10" imgW="1828800" imgH="228600" progId="Equation.DSMT4">
              <p:embed/>
            </p:oleObj>
          </a:graphicData>
        </a:graphic>
      </p:graphicFrame>
      <p:graphicFrame>
        <p:nvGraphicFramePr>
          <p:cNvPr id="5128" name="Object 80">
            <a:extLst>
              <a:ext uri="{FF2B5EF4-FFF2-40B4-BE49-F238E27FC236}">
                <a16:creationId xmlns:a16="http://schemas.microsoft.com/office/drawing/2014/main" xmlns="" id="{C4C7D336-4125-56DA-41A6-3A32A42EC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6161088"/>
          <a:ext cx="4229100" cy="509587"/>
        </p:xfrm>
        <a:graphic>
          <a:graphicData uri="http://schemas.openxmlformats.org/presentationml/2006/ole">
            <p:oleObj spid="_x0000_s5183" name="Equation" r:id="rId11" imgW="1892300" imgH="228600" progId="Equation.DSMT4">
              <p:embed/>
            </p:oleObj>
          </a:graphicData>
        </a:graphic>
      </p:graphicFrame>
      <p:grpSp>
        <p:nvGrpSpPr>
          <p:cNvPr id="5137" name="Group 81">
            <a:extLst>
              <a:ext uri="{FF2B5EF4-FFF2-40B4-BE49-F238E27FC236}">
                <a16:creationId xmlns:a16="http://schemas.microsoft.com/office/drawing/2014/main" xmlns="" id="{2EF6D3E8-1CD3-DBDD-7337-FB73F74BB7F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144" name="Picture 82" descr="78900">
              <a:extLst>
                <a:ext uri="{FF2B5EF4-FFF2-40B4-BE49-F238E27FC236}">
                  <a16:creationId xmlns:a16="http://schemas.microsoft.com/office/drawing/2014/main" xmlns="" id="{6F4AFF31-1F39-978F-146B-8893CEB50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5" name="Text Box 8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64C93A31-86DD-6148-DC14-BFDFAC98C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138" name="Group 84">
            <a:extLst>
              <a:ext uri="{FF2B5EF4-FFF2-40B4-BE49-F238E27FC236}">
                <a16:creationId xmlns:a16="http://schemas.microsoft.com/office/drawing/2014/main" xmlns="" id="{FBA37905-5715-0D2D-8CCE-DEE30FD16C9E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142" name="Picture 85" descr="78900">
              <a:extLst>
                <a:ext uri="{FF2B5EF4-FFF2-40B4-BE49-F238E27FC236}">
                  <a16:creationId xmlns:a16="http://schemas.microsoft.com/office/drawing/2014/main" xmlns="" id="{C0FF1BB4-29ED-1F0F-F79D-08D56CC7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3" name="Text Box 8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06C0F0BC-7366-BDCF-A3F4-683DD6DC0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139" name="Group 87">
            <a:extLst>
              <a:ext uri="{FF2B5EF4-FFF2-40B4-BE49-F238E27FC236}">
                <a16:creationId xmlns:a16="http://schemas.microsoft.com/office/drawing/2014/main" xmlns="" id="{E33B43D1-D122-09B0-25FE-34DFB4A142C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140" name="Picture 88" descr="78900">
              <a:extLst>
                <a:ext uri="{FF2B5EF4-FFF2-40B4-BE49-F238E27FC236}">
                  <a16:creationId xmlns:a16="http://schemas.microsoft.com/office/drawing/2014/main" xmlns="" id="{67455AC4-E16A-1F75-1EC8-B4321F03F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" name="Text Box 8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D77A8C7A-0DCC-5C40-2460-13F2DC61D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3">
            <a:extLst>
              <a:ext uri="{FF2B5EF4-FFF2-40B4-BE49-F238E27FC236}">
                <a16:creationId xmlns:a16="http://schemas.microsoft.com/office/drawing/2014/main" xmlns="" id="{80299A12-93BA-EAEA-16EF-35786E3BD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268413"/>
          <a:ext cx="1814512" cy="468312"/>
        </p:xfrm>
        <a:graphic>
          <a:graphicData uri="http://schemas.openxmlformats.org/presentationml/2006/ole">
            <p:oleObj spid="_x0000_s6198" name="Equation" r:id="rId3" imgW="889000" imgH="228600" progId="Equation.DSMT4">
              <p:embed/>
            </p:oleObj>
          </a:graphicData>
        </a:graphic>
      </p:graphicFrame>
      <p:sp>
        <p:nvSpPr>
          <p:cNvPr id="6154" name="Text Box 14">
            <a:extLst>
              <a:ext uri="{FF2B5EF4-FFF2-40B4-BE49-F238E27FC236}">
                <a16:creationId xmlns:a16="http://schemas.microsoft.com/office/drawing/2014/main" xmlns="" id="{48E94E06-744D-8B1E-1650-2C2644F5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26841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其入端阻抗为 </a:t>
            </a:r>
          </a:p>
        </p:txBody>
      </p:sp>
      <p:graphicFrame>
        <p:nvGraphicFramePr>
          <p:cNvPr id="6147" name="Object 15">
            <a:extLst>
              <a:ext uri="{FF2B5EF4-FFF2-40B4-BE49-F238E27FC236}">
                <a16:creationId xmlns:a16="http://schemas.microsoft.com/office/drawing/2014/main" xmlns="" id="{ED582301-33E4-F812-639D-80CA3F128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916113"/>
          <a:ext cx="8077200" cy="1584325"/>
        </p:xfrm>
        <a:graphic>
          <a:graphicData uri="http://schemas.openxmlformats.org/presentationml/2006/ole">
            <p:oleObj spid="_x0000_s6199" name="Equation" r:id="rId4" imgW="4025900" imgH="711200" progId="Equation.DSMT4">
              <p:embed/>
            </p:oleObj>
          </a:graphicData>
        </a:graphic>
      </p:graphicFrame>
      <p:graphicFrame>
        <p:nvGraphicFramePr>
          <p:cNvPr id="6148" name="Object 17">
            <a:extLst>
              <a:ext uri="{FF2B5EF4-FFF2-40B4-BE49-F238E27FC236}">
                <a16:creationId xmlns:a16="http://schemas.microsoft.com/office/drawing/2014/main" xmlns="" id="{E6C04148-3D99-2C5B-C12F-EA02CA14C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590925"/>
          <a:ext cx="4953000" cy="917575"/>
        </p:xfrm>
        <a:graphic>
          <a:graphicData uri="http://schemas.openxmlformats.org/presentationml/2006/ole">
            <p:oleObj spid="_x0000_s6200" name="Equation" r:id="rId5" imgW="2311400" imgH="431800" progId="Equation.DSMT4">
              <p:embed/>
            </p:oleObj>
          </a:graphicData>
        </a:graphic>
      </p:graphicFrame>
      <p:sp>
        <p:nvSpPr>
          <p:cNvPr id="6155" name="Text Box 18">
            <a:extLst>
              <a:ext uri="{FF2B5EF4-FFF2-40B4-BE49-F238E27FC236}">
                <a16:creationId xmlns:a16="http://schemas.microsoft.com/office/drawing/2014/main" xmlns="" id="{279378BB-2AF8-00A1-79EF-F3FF31B1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电感两端电压 </a:t>
            </a:r>
          </a:p>
        </p:txBody>
      </p:sp>
      <p:graphicFrame>
        <p:nvGraphicFramePr>
          <p:cNvPr id="6149" name="Object 19">
            <a:extLst>
              <a:ext uri="{FF2B5EF4-FFF2-40B4-BE49-F238E27FC236}">
                <a16:creationId xmlns:a16="http://schemas.microsoft.com/office/drawing/2014/main" xmlns="" id="{ED4E3B1A-874A-3F44-658E-25E1A338E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724400"/>
          <a:ext cx="3962400" cy="536575"/>
        </p:xfrm>
        <a:graphic>
          <a:graphicData uri="http://schemas.openxmlformats.org/presentationml/2006/ole">
            <p:oleObj spid="_x0000_s6201" name="Equation" r:id="rId6" imgW="1689100" imgH="228600" progId="Equation.DSMT4">
              <p:embed/>
            </p:oleObj>
          </a:graphicData>
        </a:graphic>
      </p:graphicFrame>
      <p:grpSp>
        <p:nvGrpSpPr>
          <p:cNvPr id="6156" name="Group 20">
            <a:extLst>
              <a:ext uri="{FF2B5EF4-FFF2-40B4-BE49-F238E27FC236}">
                <a16:creationId xmlns:a16="http://schemas.microsoft.com/office/drawing/2014/main" xmlns="" id="{529A7823-07A9-1F20-AC67-4593E5B32E61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549275"/>
            <a:ext cx="3600450" cy="1439863"/>
            <a:chOff x="3107" y="744"/>
            <a:chExt cx="2585" cy="1009"/>
          </a:xfrm>
        </p:grpSpPr>
        <p:sp>
          <p:nvSpPr>
            <p:cNvPr id="6169" name="Oval 21">
              <a:extLst>
                <a:ext uri="{FF2B5EF4-FFF2-40B4-BE49-F238E27FC236}">
                  <a16:creationId xmlns:a16="http://schemas.microsoft.com/office/drawing/2014/main" xmlns="" id="{DAD59543-973A-67FF-333E-08E46212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0" name="Line 22">
              <a:extLst>
                <a:ext uri="{FF2B5EF4-FFF2-40B4-BE49-F238E27FC236}">
                  <a16:creationId xmlns:a16="http://schemas.microsoft.com/office/drawing/2014/main" xmlns="" id="{D1B05FF9-042F-AD23-4547-7006DCFF1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800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Text Box 23">
              <a:extLst>
                <a:ext uri="{FF2B5EF4-FFF2-40B4-BE49-F238E27FC236}">
                  <a16:creationId xmlns:a16="http://schemas.microsoft.com/office/drawing/2014/main" xmlns="" id="{A4FAE17A-564B-3939-9DFA-8C3A0A4CD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832"/>
              <a:ext cx="27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172" name="Text Box 24">
              <a:extLst>
                <a:ext uri="{FF2B5EF4-FFF2-40B4-BE49-F238E27FC236}">
                  <a16:creationId xmlns:a16="http://schemas.microsoft.com/office/drawing/2014/main" xmlns="" id="{4A2A5D3F-CEBD-FFB4-C42A-B576C50D4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4" y="1325"/>
              <a:ext cx="21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6173" name="Group 25">
              <a:extLst>
                <a:ext uri="{FF2B5EF4-FFF2-40B4-BE49-F238E27FC236}">
                  <a16:creationId xmlns:a16="http://schemas.microsoft.com/office/drawing/2014/main" xmlns="" id="{A853B798-3A3E-4C1A-9DEB-2A63B8999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190"/>
              <a:ext cx="258" cy="93"/>
              <a:chOff x="1351" y="3976"/>
              <a:chExt cx="174" cy="93"/>
            </a:xfrm>
          </p:grpSpPr>
          <p:sp>
            <p:nvSpPr>
              <p:cNvPr id="6196" name="Line 26">
                <a:extLst>
                  <a:ext uri="{FF2B5EF4-FFF2-40B4-BE49-F238E27FC236}">
                    <a16:creationId xmlns:a16="http://schemas.microsoft.com/office/drawing/2014/main" xmlns="" id="{173F55BB-7CA0-A11F-2F78-F5946F806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7" name="Line 27">
                <a:extLst>
                  <a:ext uri="{FF2B5EF4-FFF2-40B4-BE49-F238E27FC236}">
                    <a16:creationId xmlns:a16="http://schemas.microsoft.com/office/drawing/2014/main" xmlns="" id="{2B6E379D-633E-3E83-9554-B4C9E9FDC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74" name="Line 28">
              <a:extLst>
                <a:ext uri="{FF2B5EF4-FFF2-40B4-BE49-F238E27FC236}">
                  <a16:creationId xmlns:a16="http://schemas.microsoft.com/office/drawing/2014/main" xmlns="" id="{DFDD5460-3F61-0BBD-1054-90D3121E4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5" y="800"/>
              <a:ext cx="0" cy="2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29">
              <a:extLst>
                <a:ext uri="{FF2B5EF4-FFF2-40B4-BE49-F238E27FC236}">
                  <a16:creationId xmlns:a16="http://schemas.microsoft.com/office/drawing/2014/main" xmlns="" id="{7997435F-443A-2F99-A562-4407FC2E4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4" y="1480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30">
              <a:extLst>
                <a:ext uri="{FF2B5EF4-FFF2-40B4-BE49-F238E27FC236}">
                  <a16:creationId xmlns:a16="http://schemas.microsoft.com/office/drawing/2014/main" xmlns="" id="{3593BE49-8DDE-5A1A-2306-2A137A938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712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31">
              <a:extLst>
                <a:ext uri="{FF2B5EF4-FFF2-40B4-BE49-F238E27FC236}">
                  <a16:creationId xmlns:a16="http://schemas.microsoft.com/office/drawing/2014/main" xmlns="" id="{8B3354BE-7561-5690-C14E-ADF501EFC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800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32">
              <a:extLst>
                <a:ext uri="{FF2B5EF4-FFF2-40B4-BE49-F238E27FC236}">
                  <a16:creationId xmlns:a16="http://schemas.microsoft.com/office/drawing/2014/main" xmlns="" id="{DC6C5FBC-FDC8-AA41-D880-5F7B784B1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282"/>
              <a:ext cx="0" cy="43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33">
              <a:extLst>
                <a:ext uri="{FF2B5EF4-FFF2-40B4-BE49-F238E27FC236}">
                  <a16:creationId xmlns:a16="http://schemas.microsoft.com/office/drawing/2014/main" xmlns="" id="{7804D9C6-2DDC-9BEF-4EFD-4513F1D09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9" y="800"/>
              <a:ext cx="0" cy="3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Text Box 34">
              <a:extLst>
                <a:ext uri="{FF2B5EF4-FFF2-40B4-BE49-F238E27FC236}">
                  <a16:creationId xmlns:a16="http://schemas.microsoft.com/office/drawing/2014/main" xmlns="" id="{FD75ADB3-6388-5634-BAC0-2D0C75808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254"/>
              <a:ext cx="30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181" name="Text Box 35">
              <a:extLst>
                <a:ext uri="{FF2B5EF4-FFF2-40B4-BE49-F238E27FC236}">
                  <a16:creationId xmlns:a16="http://schemas.microsoft.com/office/drawing/2014/main" xmlns="" id="{0A8393CB-AB53-7C9C-B6E9-4A95ABE57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207"/>
              <a:ext cx="27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graphicFrame>
          <p:nvGraphicFramePr>
            <p:cNvPr id="6152" name="Object 36">
              <a:extLst>
                <a:ext uri="{FF2B5EF4-FFF2-40B4-BE49-F238E27FC236}">
                  <a16:creationId xmlns:a16="http://schemas.microsoft.com/office/drawing/2014/main" xmlns="" id="{662454F4-97F1-3367-790C-20026E809E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6" y="1154"/>
            <a:ext cx="396" cy="326"/>
          </p:xfrm>
          <a:graphic>
            <a:graphicData uri="http://schemas.openxmlformats.org/presentationml/2006/ole">
              <p:oleObj spid="_x0000_s6202" name="Equation" r:id="rId7" imgW="247320" imgH="163440" progId="Equation.DSMT4">
                <p:embed/>
              </p:oleObj>
            </a:graphicData>
          </a:graphic>
        </p:graphicFrame>
        <p:sp>
          <p:nvSpPr>
            <p:cNvPr id="6182" name="Rectangle 37">
              <a:extLst>
                <a:ext uri="{FF2B5EF4-FFF2-40B4-BE49-F238E27FC236}">
                  <a16:creationId xmlns:a16="http://schemas.microsoft.com/office/drawing/2014/main" xmlns="" id="{6D70F442-C522-B7C6-63A4-964DBA91A8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81" y="65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6183" name="Group 38">
              <a:extLst>
                <a:ext uri="{FF2B5EF4-FFF2-40B4-BE49-F238E27FC236}">
                  <a16:creationId xmlns:a16="http://schemas.microsoft.com/office/drawing/2014/main" xmlns="" id="{D421E2DA-DE97-9BDD-5101-428575C4D37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740" y="982"/>
              <a:ext cx="499" cy="590"/>
              <a:chOff x="476" y="663"/>
              <a:chExt cx="771" cy="862"/>
            </a:xfrm>
          </p:grpSpPr>
          <p:sp>
            <p:nvSpPr>
              <p:cNvPr id="6193" name="AutoShape 39">
                <a:extLst>
                  <a:ext uri="{FF2B5EF4-FFF2-40B4-BE49-F238E27FC236}">
                    <a16:creationId xmlns:a16="http://schemas.microsoft.com/office/drawing/2014/main" xmlns="" id="{0C42688E-0E45-54DF-36AF-F6ED0B38B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AutoShape 40">
                <a:extLst>
                  <a:ext uri="{FF2B5EF4-FFF2-40B4-BE49-F238E27FC236}">
                    <a16:creationId xmlns:a16="http://schemas.microsoft.com/office/drawing/2014/main" xmlns="" id="{4B0A949A-0853-DD46-6CDB-8BD6DB4A1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AutoShape 41">
                <a:extLst>
                  <a:ext uri="{FF2B5EF4-FFF2-40B4-BE49-F238E27FC236}">
                    <a16:creationId xmlns:a16="http://schemas.microsoft.com/office/drawing/2014/main" xmlns="" id="{3A6E8C32-971E-710D-DEBD-5E0A2D2A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84" name="Text Box 42">
              <a:extLst>
                <a:ext uri="{FF2B5EF4-FFF2-40B4-BE49-F238E27FC236}">
                  <a16:creationId xmlns:a16="http://schemas.microsoft.com/office/drawing/2014/main" xmlns="" id="{AC1DF137-5C33-CCA8-0092-CDBF31F87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744"/>
              <a:ext cx="2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185" name="Text Box 43">
              <a:extLst>
                <a:ext uri="{FF2B5EF4-FFF2-40B4-BE49-F238E27FC236}">
                  <a16:creationId xmlns:a16="http://schemas.microsoft.com/office/drawing/2014/main" xmlns="" id="{9EABC1C9-CD4A-D666-B3C3-1084E512B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799"/>
              <a:ext cx="28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186" name="Text Box 44">
              <a:extLst>
                <a:ext uri="{FF2B5EF4-FFF2-40B4-BE49-F238E27FC236}">
                  <a16:creationId xmlns:a16="http://schemas.microsoft.com/office/drawing/2014/main" xmlns="" id="{90B89AC6-5E12-611C-0F03-C0CD6147A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744"/>
              <a:ext cx="22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i</a:t>
              </a:r>
              <a:endPara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6187" name="Text Box 45">
              <a:extLst>
                <a:ext uri="{FF2B5EF4-FFF2-40B4-BE49-F238E27FC236}">
                  <a16:creationId xmlns:a16="http://schemas.microsoft.com/office/drawing/2014/main" xmlns="" id="{55E63156-0F7B-C60F-394E-86499BD89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389"/>
              <a:ext cx="31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6188" name="Text Box 46">
              <a:extLst>
                <a:ext uri="{FF2B5EF4-FFF2-40B4-BE49-F238E27FC236}">
                  <a16:creationId xmlns:a16="http://schemas.microsoft.com/office/drawing/2014/main" xmlns="" id="{8A089F19-A5CA-843C-CC5E-A7EE3C402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800"/>
              <a:ext cx="317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graphicFrame>
          <p:nvGraphicFramePr>
            <p:cNvPr id="6153" name="Object 47">
              <a:extLst>
                <a:ext uri="{FF2B5EF4-FFF2-40B4-BE49-F238E27FC236}">
                  <a16:creationId xmlns:a16="http://schemas.microsoft.com/office/drawing/2014/main" xmlns="" id="{18DBF86B-AD16-8534-2108-EDC474568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071"/>
            <a:ext cx="396" cy="318"/>
          </p:xfrm>
          <a:graphic>
            <a:graphicData uri="http://schemas.openxmlformats.org/presentationml/2006/ole">
              <p:oleObj spid="_x0000_s6203" name="Equation" r:id="rId8" imgW="247320" imgH="163440" progId="Equation.DSMT4">
                <p:embed/>
              </p:oleObj>
            </a:graphicData>
          </a:graphic>
        </p:graphicFrame>
        <p:sp>
          <p:nvSpPr>
            <p:cNvPr id="6189" name="Line 48">
              <a:extLst>
                <a:ext uri="{FF2B5EF4-FFF2-40B4-BE49-F238E27FC236}">
                  <a16:creationId xmlns:a16="http://schemas.microsoft.com/office/drawing/2014/main" xmlns="" id="{DABFB798-3D34-6F98-B13F-12745FAC8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799"/>
              <a:ext cx="272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Oval 49">
              <a:extLst>
                <a:ext uri="{FF2B5EF4-FFF2-40B4-BE49-F238E27FC236}">
                  <a16:creationId xmlns:a16="http://schemas.microsoft.com/office/drawing/2014/main" xmlns="" id="{D72E4FB4-27EE-88D8-E1A3-E5846D962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661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91" name="Oval 50">
              <a:extLst>
                <a:ext uri="{FF2B5EF4-FFF2-40B4-BE49-F238E27FC236}">
                  <a16:creationId xmlns:a16="http://schemas.microsoft.com/office/drawing/2014/main" xmlns="" id="{B6D764F3-2595-7FB6-D3A0-576AACA8F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75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92" name="Text Box 51">
              <a:extLst>
                <a:ext uri="{FF2B5EF4-FFF2-40B4-BE49-F238E27FC236}">
                  <a16:creationId xmlns:a16="http://schemas.microsoft.com/office/drawing/2014/main" xmlns="" id="{C26C135A-661A-A5D0-3B3D-D3D2A36BE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389"/>
              <a:ext cx="2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591924" name="Text Box 52">
            <a:extLst>
              <a:ext uri="{FF2B5EF4-FFF2-40B4-BE49-F238E27FC236}">
                <a16:creationId xmlns:a16="http://schemas.microsoft.com/office/drawing/2014/main" xmlns="" id="{03165B25-9031-666E-4DF5-106483803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3671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 startAt="3"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三次谐波分量</a:t>
            </a:r>
          </a:p>
        </p:txBody>
      </p:sp>
      <p:grpSp>
        <p:nvGrpSpPr>
          <p:cNvPr id="6158" name="Group 53">
            <a:extLst>
              <a:ext uri="{FF2B5EF4-FFF2-40B4-BE49-F238E27FC236}">
                <a16:creationId xmlns:a16="http://schemas.microsoft.com/office/drawing/2014/main" xmlns="" id="{7887183D-D928-E9BF-4092-3CC14C1ED77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445125"/>
            <a:ext cx="5688013" cy="1223963"/>
            <a:chOff x="96" y="96"/>
            <a:chExt cx="3504" cy="722"/>
          </a:xfrm>
        </p:grpSpPr>
        <p:sp>
          <p:nvSpPr>
            <p:cNvPr id="6168" name="Text Box 54">
              <a:extLst>
                <a:ext uri="{FF2B5EF4-FFF2-40B4-BE49-F238E27FC236}">
                  <a16:creationId xmlns:a16="http://schemas.microsoft.com/office/drawing/2014/main" xmlns="" id="{82809379-6BC5-6936-CB27-13D8B175C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4"/>
              <a:ext cx="86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即有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6150" name="Object 55">
              <a:extLst>
                <a:ext uri="{FF2B5EF4-FFF2-40B4-BE49-F238E27FC236}">
                  <a16:creationId xmlns:a16="http://schemas.microsoft.com/office/drawing/2014/main" xmlns="" id="{F6830597-6CB8-7192-1F48-A194FD1154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1" y="96"/>
            <a:ext cx="2670" cy="318"/>
          </p:xfrm>
          <a:graphic>
            <a:graphicData uri="http://schemas.openxmlformats.org/presentationml/2006/ole">
              <p:oleObj spid="_x0000_s6204" name="Equation" r:id="rId9" imgW="1917700" imgH="228600" progId="Equation.DSMT4">
                <p:embed/>
              </p:oleObj>
            </a:graphicData>
          </a:graphic>
        </p:graphicFrame>
        <p:graphicFrame>
          <p:nvGraphicFramePr>
            <p:cNvPr id="6151" name="Object 56">
              <a:extLst>
                <a:ext uri="{FF2B5EF4-FFF2-40B4-BE49-F238E27FC236}">
                  <a16:creationId xmlns:a16="http://schemas.microsoft.com/office/drawing/2014/main" xmlns="" id="{CE87C8F1-4668-D8E1-7C53-BE7BCE03FB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480"/>
            <a:ext cx="2928" cy="338"/>
          </p:xfrm>
          <a:graphic>
            <a:graphicData uri="http://schemas.openxmlformats.org/presentationml/2006/ole">
              <p:oleObj spid="_x0000_s6205" name="Equation" r:id="rId10" imgW="1981200" imgH="228600" progId="Equation.DSMT4">
                <p:embed/>
              </p:oleObj>
            </a:graphicData>
          </a:graphic>
        </p:graphicFrame>
      </p:grpSp>
      <p:grpSp>
        <p:nvGrpSpPr>
          <p:cNvPr id="6159" name="Group 57">
            <a:extLst>
              <a:ext uri="{FF2B5EF4-FFF2-40B4-BE49-F238E27FC236}">
                <a16:creationId xmlns:a16="http://schemas.microsoft.com/office/drawing/2014/main" xmlns="" id="{E73E737D-1954-56E7-F085-816B3F3B2F2C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166" name="Picture 58" descr="78900">
              <a:extLst>
                <a:ext uri="{FF2B5EF4-FFF2-40B4-BE49-F238E27FC236}">
                  <a16:creationId xmlns:a16="http://schemas.microsoft.com/office/drawing/2014/main" xmlns="" id="{96EDD4BE-3810-E25A-2449-A85971595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7" name="Text Box 5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415400D5-EF74-B41B-5012-6F6A534FE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6160" name="Group 60">
            <a:extLst>
              <a:ext uri="{FF2B5EF4-FFF2-40B4-BE49-F238E27FC236}">
                <a16:creationId xmlns:a16="http://schemas.microsoft.com/office/drawing/2014/main" xmlns="" id="{3FA946E1-1056-0E54-FDA5-5E5779F0AA0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6164" name="Picture 61" descr="78900">
              <a:extLst>
                <a:ext uri="{FF2B5EF4-FFF2-40B4-BE49-F238E27FC236}">
                  <a16:creationId xmlns:a16="http://schemas.microsoft.com/office/drawing/2014/main" xmlns="" id="{61D096E7-0C42-4CD9-2D3C-CD86AD042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5" name="Text Box 6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48448F79-8ACA-403C-432D-EFFA0B5E1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6161" name="Group 63">
            <a:extLst>
              <a:ext uri="{FF2B5EF4-FFF2-40B4-BE49-F238E27FC236}">
                <a16:creationId xmlns:a16="http://schemas.microsoft.com/office/drawing/2014/main" xmlns="" id="{1B106F09-DA20-D9AD-99B1-13C8D779A5C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6162" name="Picture 64" descr="78900">
              <a:extLst>
                <a:ext uri="{FF2B5EF4-FFF2-40B4-BE49-F238E27FC236}">
                  <a16:creationId xmlns:a16="http://schemas.microsoft.com/office/drawing/2014/main" xmlns="" id="{A42896C9-C401-A58E-B834-E84E398A2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3" name="Text Box 6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89C67336-54FF-3576-F848-BDFE86D6C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38">
            <a:extLst>
              <a:ext uri="{FF2B5EF4-FFF2-40B4-BE49-F238E27FC236}">
                <a16:creationId xmlns:a16="http://schemas.microsoft.com/office/drawing/2014/main" xmlns="" id="{8BA0ABF9-D85F-FDAB-90D2-075EDDCA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08038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电流和电感电压分别为</a:t>
            </a:r>
          </a:p>
        </p:txBody>
      </p:sp>
      <p:graphicFrame>
        <p:nvGraphicFramePr>
          <p:cNvPr id="7170" name="Object 39">
            <a:extLst>
              <a:ext uri="{FF2B5EF4-FFF2-40B4-BE49-F238E27FC236}">
                <a16:creationId xmlns:a16="http://schemas.microsoft.com/office/drawing/2014/main" xmlns="" id="{8B3B2EDF-4358-0B86-0D81-EECDA843E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1646238"/>
          <a:ext cx="7812087" cy="1092200"/>
        </p:xfrm>
        <a:graphic>
          <a:graphicData uri="http://schemas.openxmlformats.org/presentationml/2006/ole">
            <p:oleObj spid="_x0000_s7220" name="Equation" r:id="rId3" imgW="3276600" imgH="457200" progId="Equation.DSMT4">
              <p:embed/>
            </p:oleObj>
          </a:graphicData>
        </a:graphic>
      </p:graphicFrame>
      <p:graphicFrame>
        <p:nvGraphicFramePr>
          <p:cNvPr id="7171" name="Object 41">
            <a:extLst>
              <a:ext uri="{FF2B5EF4-FFF2-40B4-BE49-F238E27FC236}">
                <a16:creationId xmlns:a16="http://schemas.microsoft.com/office/drawing/2014/main" xmlns="" id="{DD9BE473-E07B-3507-BC3A-9BEA510DF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41638"/>
          <a:ext cx="7038975" cy="1063625"/>
        </p:xfrm>
        <a:graphic>
          <a:graphicData uri="http://schemas.openxmlformats.org/presentationml/2006/ole">
            <p:oleObj spid="_x0000_s7221" name="Equation" r:id="rId4" imgW="3022600" imgH="457200" progId="Equation.DSMT4">
              <p:embed/>
            </p:oleObj>
          </a:graphicData>
        </a:graphic>
      </p:graphicFrame>
      <p:grpSp>
        <p:nvGrpSpPr>
          <p:cNvPr id="2" name="Group 43">
            <a:extLst>
              <a:ext uri="{FF2B5EF4-FFF2-40B4-BE49-F238E27FC236}">
                <a16:creationId xmlns:a16="http://schemas.microsoft.com/office/drawing/2014/main" xmlns="" id="{CE08CD4F-C784-89A4-B3F3-C2CB806AE9A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337050"/>
            <a:ext cx="6386512" cy="1828800"/>
            <a:chOff x="240" y="2928"/>
            <a:chExt cx="4023" cy="1152"/>
          </a:xfrm>
        </p:grpSpPr>
        <p:sp>
          <p:nvSpPr>
            <p:cNvPr id="7216" name="Rectangle 44">
              <a:extLst>
                <a:ext uri="{FF2B5EF4-FFF2-40B4-BE49-F238E27FC236}">
                  <a16:creationId xmlns:a16="http://schemas.microsoft.com/office/drawing/2014/main" xmlns="" id="{2C69DDE0-8FDA-EE04-B22E-F54C179B9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928"/>
              <a:ext cx="3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注意：各分量的瞬时表达式才可叠加。</a:t>
              </a:r>
            </a:p>
          </p:txBody>
        </p:sp>
        <p:sp>
          <p:nvSpPr>
            <p:cNvPr id="7217" name="Rectangle 45">
              <a:extLst>
                <a:ext uri="{FF2B5EF4-FFF2-40B4-BE49-F238E27FC236}">
                  <a16:creationId xmlns:a16="http://schemas.microsoft.com/office/drawing/2014/main" xmlns="" id="{E65BB9DE-C61E-3DAE-E3A3-ABC7793D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792"/>
              <a:ext cx="37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（因为不同频率的相量式相加是无意义的）</a:t>
              </a:r>
            </a:p>
          </p:txBody>
        </p:sp>
        <p:graphicFrame>
          <p:nvGraphicFramePr>
            <p:cNvPr id="7174" name="Object 46">
              <a:extLst>
                <a:ext uri="{FF2B5EF4-FFF2-40B4-BE49-F238E27FC236}">
                  <a16:creationId xmlns:a16="http://schemas.microsoft.com/office/drawing/2014/main" xmlns="" id="{C84B05AB-D0EC-39E2-C1F6-BB5008E09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312"/>
            <a:ext cx="1632" cy="414"/>
          </p:xfrm>
          <a:graphic>
            <a:graphicData uri="http://schemas.openxmlformats.org/presentationml/2006/ole">
              <p:oleObj spid="_x0000_s7222" name="Equation" r:id="rId5" imgW="850531" imgH="215806" progId="Equation.DSMT4">
                <p:embed/>
              </p:oleObj>
            </a:graphicData>
          </a:graphic>
        </p:graphicFrame>
        <p:sp>
          <p:nvSpPr>
            <p:cNvPr id="7218" name="Line 47">
              <a:extLst>
                <a:ext uri="{FF2B5EF4-FFF2-40B4-BE49-F238E27FC236}">
                  <a16:creationId xmlns:a16="http://schemas.microsoft.com/office/drawing/2014/main" xmlns="" id="{6B738A60-6C15-B2D4-14C2-805A4D124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08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9" name="Line 48">
              <a:extLst>
                <a:ext uri="{FF2B5EF4-FFF2-40B4-BE49-F238E27FC236}">
                  <a16:creationId xmlns:a16="http://schemas.microsoft.com/office/drawing/2014/main" xmlns="" id="{974CA8DC-A6F9-4B5A-4A9F-200D6E0D8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408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7" name="Group 49">
            <a:extLst>
              <a:ext uri="{FF2B5EF4-FFF2-40B4-BE49-F238E27FC236}">
                <a16:creationId xmlns:a16="http://schemas.microsoft.com/office/drawing/2014/main" xmlns="" id="{50674B95-7506-E288-2ABE-75D4CA479667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214" name="Picture 50" descr="78900">
              <a:extLst>
                <a:ext uri="{FF2B5EF4-FFF2-40B4-BE49-F238E27FC236}">
                  <a16:creationId xmlns:a16="http://schemas.microsoft.com/office/drawing/2014/main" xmlns="" id="{4F99C08F-A07C-1109-AB29-625B587DA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15" name="Text Box 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B66C0720-68F0-B9D3-BC6E-1FE3E8362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7178" name="Group 52">
            <a:extLst>
              <a:ext uri="{FF2B5EF4-FFF2-40B4-BE49-F238E27FC236}">
                <a16:creationId xmlns:a16="http://schemas.microsoft.com/office/drawing/2014/main" xmlns="" id="{5C4DBBF6-E1D3-A4F0-1CD2-15C5965ED9AC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7212" name="Picture 53" descr="78900">
              <a:extLst>
                <a:ext uri="{FF2B5EF4-FFF2-40B4-BE49-F238E27FC236}">
                  <a16:creationId xmlns:a16="http://schemas.microsoft.com/office/drawing/2014/main" xmlns="" id="{94B2F311-86FD-BFC4-FE7E-4677E4C8A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13" name="Text Box 5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48ADEBE9-C8A1-B04D-DC82-7E5A80C45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7179" name="Group 55">
            <a:extLst>
              <a:ext uri="{FF2B5EF4-FFF2-40B4-BE49-F238E27FC236}">
                <a16:creationId xmlns:a16="http://schemas.microsoft.com/office/drawing/2014/main" xmlns="" id="{9419BFD5-C756-229A-0ED3-559BEBEF48D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7210" name="Picture 56" descr="78900">
              <a:extLst>
                <a:ext uri="{FF2B5EF4-FFF2-40B4-BE49-F238E27FC236}">
                  <a16:creationId xmlns:a16="http://schemas.microsoft.com/office/drawing/2014/main" xmlns="" id="{FD4BA7D0-6399-764C-0D5A-B3258570C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11" name="Text Box 5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87971CE0-F2AC-DCC4-6F49-3CF8ACEC1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pSp>
        <p:nvGrpSpPr>
          <p:cNvPr id="7180" name="Group 58">
            <a:extLst>
              <a:ext uri="{FF2B5EF4-FFF2-40B4-BE49-F238E27FC236}">
                <a16:creationId xmlns:a16="http://schemas.microsoft.com/office/drawing/2014/main" xmlns="" id="{3FFD5680-4E05-1358-2D40-C397FDB92DDC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76250"/>
            <a:ext cx="3600450" cy="1439863"/>
            <a:chOff x="3107" y="744"/>
            <a:chExt cx="2585" cy="1009"/>
          </a:xfrm>
        </p:grpSpPr>
        <p:sp>
          <p:nvSpPr>
            <p:cNvPr id="7181" name="Oval 59">
              <a:extLst>
                <a:ext uri="{FF2B5EF4-FFF2-40B4-BE49-F238E27FC236}">
                  <a16:creationId xmlns:a16="http://schemas.microsoft.com/office/drawing/2014/main" xmlns="" id="{3198AC11-2B6E-E8B8-1681-1FDDC632B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82" name="Line 60">
              <a:extLst>
                <a:ext uri="{FF2B5EF4-FFF2-40B4-BE49-F238E27FC236}">
                  <a16:creationId xmlns:a16="http://schemas.microsoft.com/office/drawing/2014/main" xmlns="" id="{8CA3A603-737A-32F6-9086-02442199C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800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Text Box 61">
              <a:extLst>
                <a:ext uri="{FF2B5EF4-FFF2-40B4-BE49-F238E27FC236}">
                  <a16:creationId xmlns:a16="http://schemas.microsoft.com/office/drawing/2014/main" xmlns="" id="{D2807C06-170E-5B20-9AD6-9923660D3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832"/>
              <a:ext cx="27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7184" name="Text Box 62">
              <a:extLst>
                <a:ext uri="{FF2B5EF4-FFF2-40B4-BE49-F238E27FC236}">
                  <a16:creationId xmlns:a16="http://schemas.microsoft.com/office/drawing/2014/main" xmlns="" id="{B5AEF699-A738-CDBA-36AF-C14582D05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4" y="1325"/>
              <a:ext cx="21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7185" name="Group 63">
              <a:extLst>
                <a:ext uri="{FF2B5EF4-FFF2-40B4-BE49-F238E27FC236}">
                  <a16:creationId xmlns:a16="http://schemas.microsoft.com/office/drawing/2014/main" xmlns="" id="{A7ED9831-2C49-1E83-6E5F-88F39B821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190"/>
              <a:ext cx="258" cy="93"/>
              <a:chOff x="1351" y="3976"/>
              <a:chExt cx="174" cy="93"/>
            </a:xfrm>
          </p:grpSpPr>
          <p:sp>
            <p:nvSpPr>
              <p:cNvPr id="7208" name="Line 64">
                <a:extLst>
                  <a:ext uri="{FF2B5EF4-FFF2-40B4-BE49-F238E27FC236}">
                    <a16:creationId xmlns:a16="http://schemas.microsoft.com/office/drawing/2014/main" xmlns="" id="{1964DF53-336F-3374-C492-2B595051F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Line 65">
                <a:extLst>
                  <a:ext uri="{FF2B5EF4-FFF2-40B4-BE49-F238E27FC236}">
                    <a16:creationId xmlns:a16="http://schemas.microsoft.com/office/drawing/2014/main" xmlns="" id="{E26B3EE7-3F97-2974-8000-D966EA4DB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86" name="Line 66">
              <a:extLst>
                <a:ext uri="{FF2B5EF4-FFF2-40B4-BE49-F238E27FC236}">
                  <a16:creationId xmlns:a16="http://schemas.microsoft.com/office/drawing/2014/main" xmlns="" id="{B6B69149-C69D-9DE8-A955-4AC83547F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5" y="800"/>
              <a:ext cx="0" cy="2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67">
              <a:extLst>
                <a:ext uri="{FF2B5EF4-FFF2-40B4-BE49-F238E27FC236}">
                  <a16:creationId xmlns:a16="http://schemas.microsoft.com/office/drawing/2014/main" xmlns="" id="{60934B27-CDA6-80FC-D11A-E0C17B097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4" y="1480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68">
              <a:extLst>
                <a:ext uri="{FF2B5EF4-FFF2-40B4-BE49-F238E27FC236}">
                  <a16:creationId xmlns:a16="http://schemas.microsoft.com/office/drawing/2014/main" xmlns="" id="{9BA29003-22F7-614B-C65E-59B2B3299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712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69">
              <a:extLst>
                <a:ext uri="{FF2B5EF4-FFF2-40B4-BE49-F238E27FC236}">
                  <a16:creationId xmlns:a16="http://schemas.microsoft.com/office/drawing/2014/main" xmlns="" id="{2ECD0E31-DED4-A249-089F-9FACC7CD3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800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70">
              <a:extLst>
                <a:ext uri="{FF2B5EF4-FFF2-40B4-BE49-F238E27FC236}">
                  <a16:creationId xmlns:a16="http://schemas.microsoft.com/office/drawing/2014/main" xmlns="" id="{E4089C7A-BD28-267C-B54A-44BF5058F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282"/>
              <a:ext cx="0" cy="43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71">
              <a:extLst>
                <a:ext uri="{FF2B5EF4-FFF2-40B4-BE49-F238E27FC236}">
                  <a16:creationId xmlns:a16="http://schemas.microsoft.com/office/drawing/2014/main" xmlns="" id="{8081C91D-5FC1-C1F5-881C-7603DDE76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9" y="800"/>
              <a:ext cx="0" cy="3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Text Box 72">
              <a:extLst>
                <a:ext uri="{FF2B5EF4-FFF2-40B4-BE49-F238E27FC236}">
                  <a16:creationId xmlns:a16="http://schemas.microsoft.com/office/drawing/2014/main" xmlns="" id="{A7C93511-3F39-C3EE-F90D-C41BED62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254"/>
              <a:ext cx="30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193" name="Text Box 73">
              <a:extLst>
                <a:ext uri="{FF2B5EF4-FFF2-40B4-BE49-F238E27FC236}">
                  <a16:creationId xmlns:a16="http://schemas.microsoft.com/office/drawing/2014/main" xmlns="" id="{B17B1064-7009-8FA8-E8C7-53C10023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207"/>
              <a:ext cx="27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graphicFrame>
          <p:nvGraphicFramePr>
            <p:cNvPr id="7172" name="Object 74">
              <a:extLst>
                <a:ext uri="{FF2B5EF4-FFF2-40B4-BE49-F238E27FC236}">
                  <a16:creationId xmlns:a16="http://schemas.microsoft.com/office/drawing/2014/main" xmlns="" id="{7B84683E-B6C7-5593-4CB4-D2E361E010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6" y="1154"/>
            <a:ext cx="396" cy="326"/>
          </p:xfrm>
          <a:graphic>
            <a:graphicData uri="http://schemas.openxmlformats.org/presentationml/2006/ole">
              <p:oleObj spid="_x0000_s7223" name="Equation" r:id="rId7" imgW="247320" imgH="163440" progId="Equation.DSMT4">
                <p:embed/>
              </p:oleObj>
            </a:graphicData>
          </a:graphic>
        </p:graphicFrame>
        <p:sp>
          <p:nvSpPr>
            <p:cNvPr id="7194" name="Rectangle 75">
              <a:extLst>
                <a:ext uri="{FF2B5EF4-FFF2-40B4-BE49-F238E27FC236}">
                  <a16:creationId xmlns:a16="http://schemas.microsoft.com/office/drawing/2014/main" xmlns="" id="{E9498EAF-352B-6CB6-2557-4FB4491CF5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81" y="65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7195" name="Group 76">
              <a:extLst>
                <a:ext uri="{FF2B5EF4-FFF2-40B4-BE49-F238E27FC236}">
                  <a16:creationId xmlns:a16="http://schemas.microsoft.com/office/drawing/2014/main" xmlns="" id="{B0090E77-A47A-DB3C-BD52-98EF76360A0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740" y="982"/>
              <a:ext cx="499" cy="590"/>
              <a:chOff x="476" y="663"/>
              <a:chExt cx="771" cy="862"/>
            </a:xfrm>
          </p:grpSpPr>
          <p:sp>
            <p:nvSpPr>
              <p:cNvPr id="7205" name="AutoShape 77">
                <a:extLst>
                  <a:ext uri="{FF2B5EF4-FFF2-40B4-BE49-F238E27FC236}">
                    <a16:creationId xmlns:a16="http://schemas.microsoft.com/office/drawing/2014/main" xmlns="" id="{C51498A0-B133-7CA1-10E3-F9E08A8D0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AutoShape 78">
                <a:extLst>
                  <a:ext uri="{FF2B5EF4-FFF2-40B4-BE49-F238E27FC236}">
                    <a16:creationId xmlns:a16="http://schemas.microsoft.com/office/drawing/2014/main" xmlns="" id="{6FC483D1-3611-74E8-763F-C86199714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AutoShape 79">
                <a:extLst>
                  <a:ext uri="{FF2B5EF4-FFF2-40B4-BE49-F238E27FC236}">
                    <a16:creationId xmlns:a16="http://schemas.microsoft.com/office/drawing/2014/main" xmlns="" id="{E72A6D8C-2381-AD94-2807-CA69DF96E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96" name="Text Box 80">
              <a:extLst>
                <a:ext uri="{FF2B5EF4-FFF2-40B4-BE49-F238E27FC236}">
                  <a16:creationId xmlns:a16="http://schemas.microsoft.com/office/drawing/2014/main" xmlns="" id="{29ED9460-3480-5DF4-3CD8-19A62A860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744"/>
              <a:ext cx="2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197" name="Text Box 81">
              <a:extLst>
                <a:ext uri="{FF2B5EF4-FFF2-40B4-BE49-F238E27FC236}">
                  <a16:creationId xmlns:a16="http://schemas.microsoft.com/office/drawing/2014/main" xmlns="" id="{586F21A3-F044-2F47-45C8-B0AEFAFF7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799"/>
              <a:ext cx="28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7198" name="Text Box 82">
              <a:extLst>
                <a:ext uri="{FF2B5EF4-FFF2-40B4-BE49-F238E27FC236}">
                  <a16:creationId xmlns:a16="http://schemas.microsoft.com/office/drawing/2014/main" xmlns="" id="{585E7F1E-C5F7-5B93-0DD5-FC13E08A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744"/>
              <a:ext cx="22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i</a:t>
              </a:r>
              <a:endPara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7199" name="Text Box 83">
              <a:extLst>
                <a:ext uri="{FF2B5EF4-FFF2-40B4-BE49-F238E27FC236}">
                  <a16:creationId xmlns:a16="http://schemas.microsoft.com/office/drawing/2014/main" xmlns="" id="{AC2AB175-CFE6-5140-EF16-02262FD08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389"/>
              <a:ext cx="31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7200" name="Text Box 84">
              <a:extLst>
                <a:ext uri="{FF2B5EF4-FFF2-40B4-BE49-F238E27FC236}">
                  <a16:creationId xmlns:a16="http://schemas.microsoft.com/office/drawing/2014/main" xmlns="" id="{5DBCF468-5914-5302-59D1-88B769DAF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800"/>
              <a:ext cx="317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graphicFrame>
          <p:nvGraphicFramePr>
            <p:cNvPr id="7173" name="Object 85">
              <a:extLst>
                <a:ext uri="{FF2B5EF4-FFF2-40B4-BE49-F238E27FC236}">
                  <a16:creationId xmlns:a16="http://schemas.microsoft.com/office/drawing/2014/main" xmlns="" id="{9847598D-C797-7474-17FF-9952C17F9C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071"/>
            <a:ext cx="396" cy="318"/>
          </p:xfrm>
          <a:graphic>
            <a:graphicData uri="http://schemas.openxmlformats.org/presentationml/2006/ole">
              <p:oleObj spid="_x0000_s7224" name="Equation" r:id="rId8" imgW="247320" imgH="163440" progId="Equation.DSMT4">
                <p:embed/>
              </p:oleObj>
            </a:graphicData>
          </a:graphic>
        </p:graphicFrame>
        <p:sp>
          <p:nvSpPr>
            <p:cNvPr id="7201" name="Line 86">
              <a:extLst>
                <a:ext uri="{FF2B5EF4-FFF2-40B4-BE49-F238E27FC236}">
                  <a16:creationId xmlns:a16="http://schemas.microsoft.com/office/drawing/2014/main" xmlns="" id="{63C1CA18-8178-F516-3C20-F7D25DCC8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799"/>
              <a:ext cx="272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Oval 87">
              <a:extLst>
                <a:ext uri="{FF2B5EF4-FFF2-40B4-BE49-F238E27FC236}">
                  <a16:creationId xmlns:a16="http://schemas.microsoft.com/office/drawing/2014/main" xmlns="" id="{686F0B45-78AA-5373-A30D-44A43C2F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661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203" name="Oval 88">
              <a:extLst>
                <a:ext uri="{FF2B5EF4-FFF2-40B4-BE49-F238E27FC236}">
                  <a16:creationId xmlns:a16="http://schemas.microsoft.com/office/drawing/2014/main" xmlns="" id="{580D025B-52AA-D974-8F41-2DDB0C6B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75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204" name="Text Box 89">
              <a:extLst>
                <a:ext uri="{FF2B5EF4-FFF2-40B4-BE49-F238E27FC236}">
                  <a16:creationId xmlns:a16="http://schemas.microsoft.com/office/drawing/2014/main" xmlns="" id="{30ACC5CD-75DB-47BF-9C16-DC52B302F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389"/>
              <a:ext cx="2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52">
            <a:extLst>
              <a:ext uri="{FF2B5EF4-FFF2-40B4-BE49-F238E27FC236}">
                <a16:creationId xmlns:a16="http://schemas.microsoft.com/office/drawing/2014/main" xmlns="" id="{35525AF3-9FA3-7136-14B1-35251A245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92600"/>
            <a:ext cx="7704138" cy="720725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2900" name="Rectangle 4">
            <a:extLst>
              <a:ext uri="{FF2B5EF4-FFF2-40B4-BE49-F238E27FC236}">
                <a16:creationId xmlns:a16="http://schemas.microsoft.com/office/drawing/2014/main" xmlns="" id="{D9DDCF33-A735-37C1-C634-C8DA103AC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7200900" cy="547688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多频正弦稳态电路的功率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——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叠加</a:t>
            </a:r>
          </a:p>
        </p:txBody>
      </p:sp>
      <p:grpSp>
        <p:nvGrpSpPr>
          <p:cNvPr id="8204" name="Group 42">
            <a:extLst>
              <a:ext uri="{FF2B5EF4-FFF2-40B4-BE49-F238E27FC236}">
                <a16:creationId xmlns:a16="http://schemas.microsoft.com/office/drawing/2014/main" xmlns="" id="{F8F203CF-4D81-7B92-A9EB-01A8B85D7DD1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412875"/>
            <a:ext cx="3398838" cy="1381125"/>
            <a:chOff x="1815" y="1661"/>
            <a:chExt cx="2141" cy="870"/>
          </a:xfrm>
        </p:grpSpPr>
        <p:sp>
          <p:nvSpPr>
            <p:cNvPr id="8218" name="Oval 6">
              <a:extLst>
                <a:ext uri="{FF2B5EF4-FFF2-40B4-BE49-F238E27FC236}">
                  <a16:creationId xmlns:a16="http://schemas.microsoft.com/office/drawing/2014/main" xmlns="" id="{8407AD82-98F5-F95F-0539-6E87A130F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914"/>
              <a:ext cx="318" cy="327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19" name="Line 7">
              <a:extLst>
                <a:ext uri="{FF2B5EF4-FFF2-40B4-BE49-F238E27FC236}">
                  <a16:creationId xmlns:a16="http://schemas.microsoft.com/office/drawing/2014/main" xmlns="" id="{FF40D08E-8BA3-DC41-5A88-C00C902A7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1711"/>
              <a:ext cx="0" cy="8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Text Box 8">
              <a:extLst>
                <a:ext uri="{FF2B5EF4-FFF2-40B4-BE49-F238E27FC236}">
                  <a16:creationId xmlns:a16="http://schemas.microsoft.com/office/drawing/2014/main" xmlns="" id="{BC0D086F-A22D-6155-E4CB-D85F92927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740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8221" name="Text Box 9">
              <a:extLst>
                <a:ext uri="{FF2B5EF4-FFF2-40B4-BE49-F238E27FC236}">
                  <a16:creationId xmlns:a16="http://schemas.microsoft.com/office/drawing/2014/main" xmlns="" id="{B881587A-0525-F900-6842-42B92ACF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183"/>
              <a:ext cx="1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8222" name="Line 15">
              <a:extLst>
                <a:ext uri="{FF2B5EF4-FFF2-40B4-BE49-F238E27FC236}">
                  <a16:creationId xmlns:a16="http://schemas.microsoft.com/office/drawing/2014/main" xmlns="" id="{77382636-0A81-866F-4B9A-1B7F1BC9C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531"/>
              <a:ext cx="13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16">
              <a:extLst>
                <a:ext uri="{FF2B5EF4-FFF2-40B4-BE49-F238E27FC236}">
                  <a16:creationId xmlns:a16="http://schemas.microsoft.com/office/drawing/2014/main" xmlns="" id="{3430370C-9B1D-9540-9340-943EA57B7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1711"/>
              <a:ext cx="13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0" name="Object 21">
              <a:extLst>
                <a:ext uri="{FF2B5EF4-FFF2-40B4-BE49-F238E27FC236}">
                  <a16:creationId xmlns:a16="http://schemas.microsoft.com/office/drawing/2014/main" xmlns="" id="{DE9BD25F-4962-B3C3-7FAD-FBE22F0DE4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5" y="2030"/>
            <a:ext cx="231" cy="293"/>
          </p:xfrm>
          <a:graphic>
            <a:graphicData uri="http://schemas.openxmlformats.org/presentationml/2006/ole">
              <p:oleObj spid="_x0000_s8232" name="Equation" r:id="rId3" imgW="163440" imgH="163440" progId="Equation.DSMT4">
                <p:embed/>
              </p:oleObj>
            </a:graphicData>
          </a:graphic>
        </p:graphicFrame>
        <p:sp>
          <p:nvSpPr>
            <p:cNvPr id="8224" name="Rectangle 22">
              <a:extLst>
                <a:ext uri="{FF2B5EF4-FFF2-40B4-BE49-F238E27FC236}">
                  <a16:creationId xmlns:a16="http://schemas.microsoft.com/office/drawing/2014/main" xmlns="" id="{FA35608D-A462-4130-638C-D21333A779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63" y="1580"/>
              <a:ext cx="114" cy="279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25" name="Text Box 28">
              <a:extLst>
                <a:ext uri="{FF2B5EF4-FFF2-40B4-BE49-F238E27FC236}">
                  <a16:creationId xmlns:a16="http://schemas.microsoft.com/office/drawing/2014/main" xmlns="" id="{07714EA1-1E07-68D1-D157-87EA71154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" y="171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8226" name="Text Box 29">
              <a:extLst>
                <a:ext uri="{FF2B5EF4-FFF2-40B4-BE49-F238E27FC236}">
                  <a16:creationId xmlns:a16="http://schemas.microsoft.com/office/drawing/2014/main" xmlns="" id="{E7565ACC-27CC-CAD6-E775-9E3BF9583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1661"/>
              <a:ext cx="1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i</a:t>
              </a:r>
              <a:endPara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8227" name="Line 33">
              <a:extLst>
                <a:ext uri="{FF2B5EF4-FFF2-40B4-BE49-F238E27FC236}">
                  <a16:creationId xmlns:a16="http://schemas.microsoft.com/office/drawing/2014/main" xmlns="" id="{D1F74BE8-8C86-FA56-F63B-FCDEA2BB7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710"/>
              <a:ext cx="238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Text Box 37">
              <a:extLst>
                <a:ext uri="{FF2B5EF4-FFF2-40B4-BE49-F238E27FC236}">
                  <a16:creationId xmlns:a16="http://schemas.microsoft.com/office/drawing/2014/main" xmlns="" id="{D47C56E6-86D9-1B15-AA92-615BDC33A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706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8229" name="Text Box 38">
              <a:extLst>
                <a:ext uri="{FF2B5EF4-FFF2-40B4-BE49-F238E27FC236}">
                  <a16:creationId xmlns:a16="http://schemas.microsoft.com/office/drawing/2014/main" xmlns="" id="{427D3DFB-9860-B29F-B3DD-33D9DFCC6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160"/>
              <a:ext cx="1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aphicFrame>
          <p:nvGraphicFramePr>
            <p:cNvPr id="8201" name="Object 39">
              <a:extLst>
                <a:ext uri="{FF2B5EF4-FFF2-40B4-BE49-F238E27FC236}">
                  <a16:creationId xmlns:a16="http://schemas.microsoft.com/office/drawing/2014/main" xmlns="" id="{7BA93DE6-8DCD-7BD6-64C7-14DFFDEC72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5" y="1962"/>
            <a:ext cx="249" cy="334"/>
          </p:xfrm>
          <a:graphic>
            <a:graphicData uri="http://schemas.openxmlformats.org/presentationml/2006/ole">
              <p:oleObj spid="_x0000_s8233" name="Equation" r:id="rId4" imgW="154080" imgH="163440" progId="Equation.DSMT4">
                <p:embed/>
              </p:oleObj>
            </a:graphicData>
          </a:graphic>
        </p:graphicFrame>
        <p:sp>
          <p:nvSpPr>
            <p:cNvPr id="8230" name="Oval 40">
              <a:extLst>
                <a:ext uri="{FF2B5EF4-FFF2-40B4-BE49-F238E27FC236}">
                  <a16:creationId xmlns:a16="http://schemas.microsoft.com/office/drawing/2014/main" xmlns="" id="{3B64C3AD-884D-7E70-AE28-482856D7D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1909"/>
              <a:ext cx="318" cy="327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31" name="Line 41">
              <a:extLst>
                <a:ext uri="{FF2B5EF4-FFF2-40B4-BE49-F238E27FC236}">
                  <a16:creationId xmlns:a16="http://schemas.microsoft.com/office/drawing/2014/main" xmlns="" id="{E8BA30FB-09AD-D650-B80E-D69AFEC78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706"/>
              <a:ext cx="0" cy="8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92939" name="Object 43">
            <a:extLst>
              <a:ext uri="{FF2B5EF4-FFF2-40B4-BE49-F238E27FC236}">
                <a16:creationId xmlns:a16="http://schemas.microsoft.com/office/drawing/2014/main" xmlns="" id="{57939B3F-FE53-BC9B-C521-CE1DD57C5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341438"/>
          <a:ext cx="2336800" cy="525462"/>
        </p:xfrm>
        <a:graphic>
          <a:graphicData uri="http://schemas.openxmlformats.org/presentationml/2006/ole">
            <p:oleObj spid="_x0000_s8234" name="Equation" r:id="rId5" imgW="741960" imgH="163440" progId="Equation.DSMT4">
              <p:embed/>
            </p:oleObj>
          </a:graphicData>
        </a:graphic>
      </p:graphicFrame>
      <p:graphicFrame>
        <p:nvGraphicFramePr>
          <p:cNvPr id="592940" name="Object 44">
            <a:extLst>
              <a:ext uri="{FF2B5EF4-FFF2-40B4-BE49-F238E27FC236}">
                <a16:creationId xmlns:a16="http://schemas.microsoft.com/office/drawing/2014/main" xmlns="" id="{96AE3D8A-BAAB-5545-7B60-F9B07E158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060575"/>
          <a:ext cx="4440238" cy="555625"/>
        </p:xfrm>
        <a:graphic>
          <a:graphicData uri="http://schemas.openxmlformats.org/presentationml/2006/ole">
            <p:oleObj spid="_x0000_s8235" name="Equation" r:id="rId6" imgW="1414080" imgH="172800" progId="Equation.DSMT4">
              <p:embed/>
            </p:oleObj>
          </a:graphicData>
        </a:graphic>
      </p:graphicFrame>
      <p:sp>
        <p:nvSpPr>
          <p:cNvPr id="8205" name="Text Box 45">
            <a:extLst>
              <a:ext uri="{FF2B5EF4-FFF2-40B4-BE49-F238E27FC236}">
                <a16:creationId xmlns:a16="http://schemas.microsoft.com/office/drawing/2014/main" xmlns="" id="{F5497390-7319-4EB3-6866-9944740C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0827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如果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为周期函数</a:t>
            </a:r>
          </a:p>
        </p:txBody>
      </p:sp>
      <p:graphicFrame>
        <p:nvGraphicFramePr>
          <p:cNvPr id="592942" name="Object 46">
            <a:extLst>
              <a:ext uri="{FF2B5EF4-FFF2-40B4-BE49-F238E27FC236}">
                <a16:creationId xmlns:a16="http://schemas.microsoft.com/office/drawing/2014/main" xmlns="" id="{6C6D19B9-0D7B-2B60-9ABA-FC018E52A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213100"/>
          <a:ext cx="8529638" cy="906463"/>
        </p:xfrm>
        <a:graphic>
          <a:graphicData uri="http://schemas.openxmlformats.org/presentationml/2006/ole">
            <p:oleObj spid="_x0000_s8236" name="Equation" r:id="rId7" imgW="2720520" imgH="284760" progId="Equation.DSMT4">
              <p:embed/>
            </p:oleObj>
          </a:graphicData>
        </a:graphic>
      </p:graphicFrame>
      <p:sp>
        <p:nvSpPr>
          <p:cNvPr id="8206" name="Text Box 48">
            <a:extLst>
              <a:ext uri="{FF2B5EF4-FFF2-40B4-BE49-F238E27FC236}">
                <a16:creationId xmlns:a16="http://schemas.microsoft.com/office/drawing/2014/main" xmlns="" id="{C37FD5D1-30F5-751B-7510-860229D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411663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如果</a:t>
            </a:r>
          </a:p>
        </p:txBody>
      </p:sp>
      <p:graphicFrame>
        <p:nvGraphicFramePr>
          <p:cNvPr id="592945" name="Object 49">
            <a:extLst>
              <a:ext uri="{FF2B5EF4-FFF2-40B4-BE49-F238E27FC236}">
                <a16:creationId xmlns:a16="http://schemas.microsoft.com/office/drawing/2014/main" xmlns="" id="{1FFE3E99-B78D-88A3-AD74-7A3100302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221163"/>
          <a:ext cx="1139825" cy="758825"/>
        </p:xfrm>
        <a:graphic>
          <a:graphicData uri="http://schemas.openxmlformats.org/presentationml/2006/ole">
            <p:oleObj spid="_x0000_s8237" name="Equation" r:id="rId8" imgW="359280" imgH="237960" progId="Equation.DSMT4">
              <p:embed/>
            </p:oleObj>
          </a:graphicData>
        </a:graphic>
      </p:graphicFrame>
      <p:sp>
        <p:nvSpPr>
          <p:cNvPr id="8207" name="Text Box 50">
            <a:extLst>
              <a:ext uri="{FF2B5EF4-FFF2-40B4-BE49-F238E27FC236}">
                <a16:creationId xmlns:a16="http://schemas.microsoft.com/office/drawing/2014/main" xmlns="" id="{6F2B0313-BA55-B11A-8155-FF4795C9E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364038"/>
            <a:ext cx="345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为零成立，则功率可叠加</a:t>
            </a:r>
          </a:p>
        </p:txBody>
      </p:sp>
      <p:graphicFrame>
        <p:nvGraphicFramePr>
          <p:cNvPr id="592947" name="Object 51">
            <a:extLst>
              <a:ext uri="{FF2B5EF4-FFF2-40B4-BE49-F238E27FC236}">
                <a16:creationId xmlns:a16="http://schemas.microsoft.com/office/drawing/2014/main" xmlns="" id="{3BA16DD8-A5C0-8206-BEAC-16B5D143A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5350" y="4414838"/>
          <a:ext cx="1549400" cy="525462"/>
        </p:xfrm>
        <a:graphic>
          <a:graphicData uri="http://schemas.openxmlformats.org/presentationml/2006/ole">
            <p:oleObj spid="_x0000_s8238" name="Equation" r:id="rId9" imgW="489960" imgH="163440" progId="Equation.DSMT4">
              <p:embed/>
            </p:oleObj>
          </a:graphicData>
        </a:graphic>
      </p:graphicFrame>
      <p:sp>
        <p:nvSpPr>
          <p:cNvPr id="8208" name="Text Box 53">
            <a:extLst>
              <a:ext uri="{FF2B5EF4-FFF2-40B4-BE49-F238E27FC236}">
                <a16:creationId xmlns:a16="http://schemas.microsoft.com/office/drawing/2014/main" xmlns="" id="{41BD955D-B778-8CE6-7FBF-45F97D65C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0382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正弦稳态下</a:t>
            </a:r>
          </a:p>
        </p:txBody>
      </p:sp>
      <p:graphicFrame>
        <p:nvGraphicFramePr>
          <p:cNvPr id="592950" name="Object 54">
            <a:extLst>
              <a:ext uri="{FF2B5EF4-FFF2-40B4-BE49-F238E27FC236}">
                <a16:creationId xmlns:a16="http://schemas.microsoft.com/office/drawing/2014/main" xmlns="" id="{8B127DAD-CA78-A3B5-7E54-4C189C480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668963"/>
          <a:ext cx="8064500" cy="784225"/>
        </p:xfrm>
        <a:graphic>
          <a:graphicData uri="http://schemas.openxmlformats.org/presentationml/2006/ole">
            <p:oleObj spid="_x0000_s8239" name="Equation" r:id="rId10" imgW="2394000" imgH="237960" progId="Equation.DSMT4">
              <p:embed/>
            </p:oleObj>
          </a:graphicData>
        </a:graphic>
      </p:graphicFrame>
      <p:grpSp>
        <p:nvGrpSpPr>
          <p:cNvPr id="8209" name="Group 55">
            <a:extLst>
              <a:ext uri="{FF2B5EF4-FFF2-40B4-BE49-F238E27FC236}">
                <a16:creationId xmlns:a16="http://schemas.microsoft.com/office/drawing/2014/main" xmlns="" id="{DAFE07CD-542D-4D44-CBE9-3F39626905B8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8216" name="Picture 56" descr="78900">
              <a:extLst>
                <a:ext uri="{FF2B5EF4-FFF2-40B4-BE49-F238E27FC236}">
                  <a16:creationId xmlns:a16="http://schemas.microsoft.com/office/drawing/2014/main" xmlns="" id="{877DBF46-4114-A4FE-2892-0D7BA9F58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7" name="Text Box 5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5CB66187-BC23-D25D-99B0-2DFBFF35F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8210" name="Group 58">
            <a:extLst>
              <a:ext uri="{FF2B5EF4-FFF2-40B4-BE49-F238E27FC236}">
                <a16:creationId xmlns:a16="http://schemas.microsoft.com/office/drawing/2014/main" xmlns="" id="{22C5350A-9B98-DFE3-EADE-6E766203ACD3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8214" name="Picture 59" descr="78900">
              <a:extLst>
                <a:ext uri="{FF2B5EF4-FFF2-40B4-BE49-F238E27FC236}">
                  <a16:creationId xmlns:a16="http://schemas.microsoft.com/office/drawing/2014/main" xmlns="" id="{49D05F1D-FB31-ED17-10F1-93B77165F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5" name="Text Box 6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8EEB01F0-A90E-5EC3-87C4-58B527060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8211" name="Group 61">
            <a:extLst>
              <a:ext uri="{FF2B5EF4-FFF2-40B4-BE49-F238E27FC236}">
                <a16:creationId xmlns:a16="http://schemas.microsoft.com/office/drawing/2014/main" xmlns="" id="{85B0661A-6E8B-7FAD-9287-573458987D6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8212" name="Picture 62" descr="78900">
              <a:extLst>
                <a:ext uri="{FF2B5EF4-FFF2-40B4-BE49-F238E27FC236}">
                  <a16:creationId xmlns:a16="http://schemas.microsoft.com/office/drawing/2014/main" xmlns="" id="{B9D2066D-B22C-C7B6-E60D-CE648B5ED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3" name="Text Box 6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ECFEC7E0-E74C-04E6-29D8-961863A7C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9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9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9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9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4">
            <a:extLst>
              <a:ext uri="{FF2B5EF4-FFF2-40B4-BE49-F238E27FC236}">
                <a16:creationId xmlns:a16="http://schemas.microsoft.com/office/drawing/2014/main" xmlns="" id="{BE23F71E-6076-3E78-87BA-01BA14BB1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8893175" cy="1203325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50000">
                <a:srgbClr val="FFFF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多个不同频率的正弦电流（电压）产生的平均功率等于每一正弦电流（电压）单独作用产生的平均功率总和</a:t>
            </a:r>
          </a:p>
        </p:txBody>
      </p:sp>
      <p:graphicFrame>
        <p:nvGraphicFramePr>
          <p:cNvPr id="594949" name="Object 5">
            <a:extLst>
              <a:ext uri="{FF2B5EF4-FFF2-40B4-BE49-F238E27FC236}">
                <a16:creationId xmlns:a16="http://schemas.microsoft.com/office/drawing/2014/main" xmlns="" id="{52842F9E-3064-87A2-5C1F-9FD327E25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7588" y="2735263"/>
          <a:ext cx="3524250" cy="646112"/>
        </p:xfrm>
        <a:graphic>
          <a:graphicData uri="http://schemas.openxmlformats.org/presentationml/2006/ole">
            <p:oleObj spid="_x0000_s9236" name="Equation" r:id="rId3" imgW="910080" imgH="163440" progId="Equation.DSMT4">
              <p:embed/>
            </p:oleObj>
          </a:graphicData>
        </a:graphic>
      </p:graphicFrame>
      <p:sp>
        <p:nvSpPr>
          <p:cNvPr id="9224" name="Text Box 6">
            <a:extLst>
              <a:ext uri="{FF2B5EF4-FFF2-40B4-BE49-F238E27FC236}">
                <a16:creationId xmlns:a16="http://schemas.microsoft.com/office/drawing/2014/main" xmlns="" id="{D17C6119-7F0F-2CBE-547A-11D0A5BB9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98863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根据有效值定义</a:t>
            </a:r>
          </a:p>
        </p:txBody>
      </p:sp>
      <p:graphicFrame>
        <p:nvGraphicFramePr>
          <p:cNvPr id="594951" name="Object 7">
            <a:extLst>
              <a:ext uri="{FF2B5EF4-FFF2-40B4-BE49-F238E27FC236}">
                <a16:creationId xmlns:a16="http://schemas.microsoft.com/office/drawing/2014/main" xmlns="" id="{39BF85E0-A6E6-87D4-80F0-04B2E9658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3671888"/>
          <a:ext cx="4681537" cy="633412"/>
        </p:xfrm>
        <a:graphic>
          <a:graphicData uri="http://schemas.openxmlformats.org/presentationml/2006/ole">
            <p:oleObj spid="_x0000_s9237" name="Equation" r:id="rId4" imgW="1302120" imgH="172800" progId="Equation.DSMT4">
              <p:embed/>
            </p:oleObj>
          </a:graphicData>
        </a:graphic>
      </p:graphicFrame>
      <p:sp>
        <p:nvSpPr>
          <p:cNvPr id="9225" name="Text Box 8">
            <a:extLst>
              <a:ext uri="{FF2B5EF4-FFF2-40B4-BE49-F238E27FC236}">
                <a16:creationId xmlns:a16="http://schemas.microsoft.com/office/drawing/2014/main" xmlns="" id="{B5B46105-D453-7771-85DA-299AAD36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64075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因此</a:t>
            </a:r>
          </a:p>
        </p:txBody>
      </p:sp>
      <p:graphicFrame>
        <p:nvGraphicFramePr>
          <p:cNvPr id="594953" name="Object 9">
            <a:extLst>
              <a:ext uri="{FF2B5EF4-FFF2-40B4-BE49-F238E27FC236}">
                <a16:creationId xmlns:a16="http://schemas.microsoft.com/office/drawing/2014/main" xmlns="" id="{23668CF7-F074-384D-14F3-04A605441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4533900"/>
          <a:ext cx="3844925" cy="766763"/>
        </p:xfrm>
        <a:graphic>
          <a:graphicData uri="http://schemas.openxmlformats.org/presentationml/2006/ole">
            <p:oleObj spid="_x0000_s9238" name="Equation" r:id="rId5" imgW="1068840" imgH="209880" progId="Equation.DSMT4">
              <p:embed/>
            </p:oleObj>
          </a:graphicData>
        </a:graphic>
      </p:graphicFrame>
      <p:sp>
        <p:nvSpPr>
          <p:cNvPr id="9226" name="Text Box 10">
            <a:extLst>
              <a:ext uri="{FF2B5EF4-FFF2-40B4-BE49-F238E27FC236}">
                <a16:creationId xmlns:a16="http://schemas.microsoft.com/office/drawing/2014/main" xmlns="" id="{A10E3502-B80F-6B89-05F5-9CF18615F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543550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同理</a:t>
            </a:r>
          </a:p>
        </p:txBody>
      </p:sp>
      <p:graphicFrame>
        <p:nvGraphicFramePr>
          <p:cNvPr id="594955" name="Object 11">
            <a:extLst>
              <a:ext uri="{FF2B5EF4-FFF2-40B4-BE49-F238E27FC236}">
                <a16:creationId xmlns:a16="http://schemas.microsoft.com/office/drawing/2014/main" xmlns="" id="{A511DD47-0C9B-841B-A4D2-B14C2CA08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0213" y="5614988"/>
          <a:ext cx="4313237" cy="766762"/>
        </p:xfrm>
        <a:graphic>
          <a:graphicData uri="http://schemas.openxmlformats.org/presentationml/2006/ole">
            <p:oleObj spid="_x0000_s9239" name="Equation" r:id="rId6" imgW="1199160" imgH="209880" progId="Equation.DSMT4">
              <p:embed/>
            </p:oleObj>
          </a:graphicData>
        </a:graphic>
      </p:graphicFrame>
      <p:grpSp>
        <p:nvGrpSpPr>
          <p:cNvPr id="9227" name="Group 12">
            <a:extLst>
              <a:ext uri="{FF2B5EF4-FFF2-40B4-BE49-F238E27FC236}">
                <a16:creationId xmlns:a16="http://schemas.microsoft.com/office/drawing/2014/main" xmlns="" id="{84A73B88-340B-D372-51B8-7F9FB7081A5E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9234" name="Picture 13" descr="78900">
              <a:extLst>
                <a:ext uri="{FF2B5EF4-FFF2-40B4-BE49-F238E27FC236}">
                  <a16:creationId xmlns:a16="http://schemas.microsoft.com/office/drawing/2014/main" xmlns="" id="{F4A4F28A-41D5-0577-E57C-C74FDA2DB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5" name="Text Box 1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xmlns="" id="{B131D6B8-EBC4-15CA-3DF2-37937DD3A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9228" name="Group 15">
            <a:extLst>
              <a:ext uri="{FF2B5EF4-FFF2-40B4-BE49-F238E27FC236}">
                <a16:creationId xmlns:a16="http://schemas.microsoft.com/office/drawing/2014/main" xmlns="" id="{26CC5B4C-535C-88FE-2F31-3BD813196DA7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9232" name="Picture 16" descr="78900">
              <a:extLst>
                <a:ext uri="{FF2B5EF4-FFF2-40B4-BE49-F238E27FC236}">
                  <a16:creationId xmlns:a16="http://schemas.microsoft.com/office/drawing/2014/main" xmlns="" id="{E900399F-B477-2C54-62FA-7FE733909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3" name="Text Box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70FD3193-2A9E-3615-1AF7-15372E961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9229" name="Group 18">
            <a:extLst>
              <a:ext uri="{FF2B5EF4-FFF2-40B4-BE49-F238E27FC236}">
                <a16:creationId xmlns:a16="http://schemas.microsoft.com/office/drawing/2014/main" xmlns="" id="{64160189-0548-CA08-F889-D1BE62773E6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9230" name="Picture 19" descr="78900">
              <a:extLst>
                <a:ext uri="{FF2B5EF4-FFF2-40B4-BE49-F238E27FC236}">
                  <a16:creationId xmlns:a16="http://schemas.microsoft.com/office/drawing/2014/main" xmlns="" id="{30D0E645-E503-3811-7BCD-28EA10A55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1" name="Text Box 2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xmlns="" id="{575E28A8-B16E-5070-E036-11BF9FCAA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594965" name="Object 21">
            <a:extLst>
              <a:ext uri="{FF2B5EF4-FFF2-40B4-BE49-F238E27FC236}">
                <a16:creationId xmlns:a16="http://schemas.microsoft.com/office/drawing/2014/main" xmlns="" id="{1A0F06EF-150B-C0C1-AE9D-F302B451F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788" y="1878013"/>
          <a:ext cx="7718425" cy="542925"/>
        </p:xfrm>
        <a:graphic>
          <a:graphicData uri="http://schemas.openxmlformats.org/presentationml/2006/ole">
            <p:oleObj spid="_x0000_s9240" name="Equation" r:id="rId8" imgW="2291400" imgH="163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4383</TotalTime>
  <Words>1782</Words>
  <Application>Microsoft Office PowerPoint</Application>
  <PresentationFormat>全屏显示(4:3)</PresentationFormat>
  <Paragraphs>392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Default Design</vt:lpstr>
      <vt:lpstr>Visio</vt:lpstr>
      <vt:lpstr>Equation</vt:lpstr>
      <vt:lpstr>图片</vt:lpstr>
      <vt:lpstr>公式</vt:lpstr>
      <vt:lpstr>MathType 6.0 Equation</vt:lpstr>
      <vt:lpstr>第十一章 频率响应 多频正弦稳态电路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>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Shastry</dc:creator>
  <cp:lastModifiedBy>dell</cp:lastModifiedBy>
  <cp:revision>221</cp:revision>
  <dcterms:created xsi:type="dcterms:W3CDTF">2003-03-28T13:43:40Z</dcterms:created>
  <dcterms:modified xsi:type="dcterms:W3CDTF">2022-05-22T05:39:09Z</dcterms:modified>
</cp:coreProperties>
</file>