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409" r:id="rId2"/>
    <p:sldId id="410" r:id="rId3"/>
    <p:sldId id="413" r:id="rId4"/>
    <p:sldId id="333" r:id="rId5"/>
    <p:sldId id="334" r:id="rId6"/>
    <p:sldId id="335" r:id="rId7"/>
    <p:sldId id="336" r:id="rId8"/>
    <p:sldId id="337" r:id="rId9"/>
    <p:sldId id="338" r:id="rId10"/>
    <p:sldId id="339" r:id="rId11"/>
    <p:sldId id="411" r:id="rId12"/>
    <p:sldId id="412"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3" r:id="rId26"/>
    <p:sldId id="354" r:id="rId27"/>
    <p:sldId id="355" r:id="rId28"/>
    <p:sldId id="356" r:id="rId29"/>
    <p:sldId id="357" r:id="rId30"/>
    <p:sldId id="360" r:id="rId31"/>
    <p:sldId id="361" r:id="rId32"/>
    <p:sldId id="362" r:id="rId33"/>
    <p:sldId id="380" r:id="rId34"/>
    <p:sldId id="381" r:id="rId35"/>
    <p:sldId id="382" r:id="rId36"/>
    <p:sldId id="383" r:id="rId37"/>
    <p:sldId id="384" r:id="rId38"/>
    <p:sldId id="385" r:id="rId39"/>
    <p:sldId id="397" r:id="rId40"/>
    <p:sldId id="398" r:id="rId41"/>
    <p:sldId id="399" r:id="rId42"/>
    <p:sldId id="400" r:id="rId43"/>
    <p:sldId id="401" r:id="rId44"/>
    <p:sldId id="402" r:id="rId45"/>
    <p:sldId id="403" r:id="rId46"/>
    <p:sldId id="404" r:id="rId47"/>
    <p:sldId id="405" r:id="rId48"/>
    <p:sldId id="406"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339966"/>
    <a:srgbClr val="00CC99"/>
    <a:srgbClr val="FFFF99"/>
    <a:srgbClr val="0066FF"/>
    <a:srgbClr val="6666FF"/>
    <a:srgbClr val="FFFF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94643" autoAdjust="0"/>
  </p:normalViewPr>
  <p:slideViewPr>
    <p:cSldViewPr>
      <p:cViewPr varScale="1">
        <p:scale>
          <a:sx n="81" d="100"/>
          <a:sy n="81" d="100"/>
        </p:scale>
        <p:origin x="-18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4"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5" Type="http://schemas.openxmlformats.org/officeDocument/2006/relationships/image" Target="../media/image64.emf"/><Relationship Id="rId4"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emf"/><Relationship Id="rId7" Type="http://schemas.openxmlformats.org/officeDocument/2006/relationships/image" Target="../media/image82.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0.emf"/><Relationship Id="rId3" Type="http://schemas.openxmlformats.org/officeDocument/2006/relationships/image" Target="../media/image85.emf"/><Relationship Id="rId7" Type="http://schemas.openxmlformats.org/officeDocument/2006/relationships/image" Target="../media/image89.emf"/><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 Id="rId9" Type="http://schemas.openxmlformats.org/officeDocument/2006/relationships/image" Target="../media/image91.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1.emf"/><Relationship Id="rId1" Type="http://schemas.openxmlformats.org/officeDocument/2006/relationships/image" Target="../media/image10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4" Type="http://schemas.openxmlformats.org/officeDocument/2006/relationships/image" Target="../media/image113.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image" Target="../media/image11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6" Type="http://schemas.openxmlformats.org/officeDocument/2006/relationships/image" Target="../media/image121.emf"/><Relationship Id="rId5" Type="http://schemas.openxmlformats.org/officeDocument/2006/relationships/image" Target="../media/image120.emf"/><Relationship Id="rId4" Type="http://schemas.openxmlformats.org/officeDocument/2006/relationships/image" Target="../media/image11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image" Target="../media/image123.emf"/><Relationship Id="rId1" Type="http://schemas.openxmlformats.org/officeDocument/2006/relationships/image" Target="../media/image122.emf"/><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image" Target="../media/image134.emf"/><Relationship Id="rId7" Type="http://schemas.openxmlformats.org/officeDocument/2006/relationships/image" Target="../media/image138.emf"/><Relationship Id="rId2" Type="http://schemas.openxmlformats.org/officeDocument/2006/relationships/image" Target="../media/image133.emf"/><Relationship Id="rId1" Type="http://schemas.openxmlformats.org/officeDocument/2006/relationships/image" Target="../media/image132.emf"/><Relationship Id="rId6" Type="http://schemas.openxmlformats.org/officeDocument/2006/relationships/image" Target="../media/image137.emf"/><Relationship Id="rId5" Type="http://schemas.openxmlformats.org/officeDocument/2006/relationships/image" Target="../media/image136.emf"/><Relationship Id="rId10" Type="http://schemas.openxmlformats.org/officeDocument/2006/relationships/image" Target="../media/image141.emf"/><Relationship Id="rId4" Type="http://schemas.openxmlformats.org/officeDocument/2006/relationships/image" Target="../media/image135.emf"/><Relationship Id="rId9" Type="http://schemas.openxmlformats.org/officeDocument/2006/relationships/image" Target="../media/image140.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image" Target="../media/image154.emf"/><Relationship Id="rId3" Type="http://schemas.openxmlformats.org/officeDocument/2006/relationships/image" Target="../media/image144.emf"/><Relationship Id="rId7" Type="http://schemas.openxmlformats.org/officeDocument/2006/relationships/image" Target="../media/image148.emf"/><Relationship Id="rId12" Type="http://schemas.openxmlformats.org/officeDocument/2006/relationships/image" Target="../media/image153.emf"/><Relationship Id="rId2" Type="http://schemas.openxmlformats.org/officeDocument/2006/relationships/image" Target="../media/image143.emf"/><Relationship Id="rId1" Type="http://schemas.openxmlformats.org/officeDocument/2006/relationships/image" Target="../media/image142.emf"/><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0" Type="http://schemas.openxmlformats.org/officeDocument/2006/relationships/image" Target="../media/image151.emf"/><Relationship Id="rId4" Type="http://schemas.openxmlformats.org/officeDocument/2006/relationships/image" Target="../media/image145.emf"/><Relationship Id="rId9" Type="http://schemas.openxmlformats.org/officeDocument/2006/relationships/image" Target="../media/image150.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56.emf"/><Relationship Id="rId1" Type="http://schemas.openxmlformats.org/officeDocument/2006/relationships/image" Target="../media/image15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 Id="rId4"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80D0C95-6998-44BC-92DD-D1F7FC1BF325}" type="slidenum">
              <a:rPr lang="zh-CN" altLang="en-US"/>
              <a:pPr/>
              <a:t>‹#›</a:t>
            </a:fld>
            <a:endParaRPr lang="en-US" altLang="zh-CN"/>
          </a:p>
        </p:txBody>
      </p:sp>
    </p:spTree>
    <p:extLst>
      <p:ext uri="{BB962C8B-B14F-4D97-AF65-F5344CB8AC3E}">
        <p14:creationId xmlns:p14="http://schemas.microsoft.com/office/powerpoint/2010/main" val="371162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FE58FAD-2FA1-4585-852B-AD4C81BE2BAB}" type="slidenum">
              <a:rPr lang="zh-CN" altLang="en-US"/>
              <a:pPr/>
              <a:t>‹#›</a:t>
            </a:fld>
            <a:endParaRPr lang="en-US" altLang="zh-CN"/>
          </a:p>
        </p:txBody>
      </p:sp>
    </p:spTree>
    <p:extLst>
      <p:ext uri="{BB962C8B-B14F-4D97-AF65-F5344CB8AC3E}">
        <p14:creationId xmlns:p14="http://schemas.microsoft.com/office/powerpoint/2010/main" val="130860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CB7FDC0-223B-4433-B4BB-DEBD416DD371}" type="slidenum">
              <a:rPr lang="zh-CN" altLang="en-US"/>
              <a:pPr/>
              <a:t>‹#›</a:t>
            </a:fld>
            <a:endParaRPr lang="en-US" altLang="zh-CN"/>
          </a:p>
        </p:txBody>
      </p:sp>
    </p:spTree>
    <p:extLst>
      <p:ext uri="{BB962C8B-B14F-4D97-AF65-F5344CB8AC3E}">
        <p14:creationId xmlns:p14="http://schemas.microsoft.com/office/powerpoint/2010/main" val="2204704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E351073-1071-4A99-A892-CD2AFA06026A}" type="slidenum">
              <a:rPr lang="zh-CN" altLang="en-US"/>
              <a:pPr/>
              <a:t>‹#›</a:t>
            </a:fld>
            <a:endParaRPr lang="en-US" altLang="zh-CN"/>
          </a:p>
        </p:txBody>
      </p:sp>
    </p:spTree>
    <p:extLst>
      <p:ext uri="{BB962C8B-B14F-4D97-AF65-F5344CB8AC3E}">
        <p14:creationId xmlns:p14="http://schemas.microsoft.com/office/powerpoint/2010/main" val="225674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479AC3E-F3F0-4BA8-BA27-65DDA3412664}" type="slidenum">
              <a:rPr lang="zh-CN" altLang="en-US"/>
              <a:pPr/>
              <a:t>‹#›</a:t>
            </a:fld>
            <a:endParaRPr lang="en-US" altLang="zh-CN"/>
          </a:p>
        </p:txBody>
      </p:sp>
    </p:spTree>
    <p:extLst>
      <p:ext uri="{BB962C8B-B14F-4D97-AF65-F5344CB8AC3E}">
        <p14:creationId xmlns:p14="http://schemas.microsoft.com/office/powerpoint/2010/main" val="422223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0611C78-4F60-4043-879D-B3F24F8BBEE9}" type="slidenum">
              <a:rPr lang="zh-CN" altLang="en-US"/>
              <a:pPr/>
              <a:t>‹#›</a:t>
            </a:fld>
            <a:endParaRPr lang="en-US" altLang="zh-CN"/>
          </a:p>
        </p:txBody>
      </p:sp>
    </p:spTree>
    <p:extLst>
      <p:ext uri="{BB962C8B-B14F-4D97-AF65-F5344CB8AC3E}">
        <p14:creationId xmlns:p14="http://schemas.microsoft.com/office/powerpoint/2010/main" val="306180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0F17809-A1CF-4ECC-8D51-F5AB0754E341}" type="slidenum">
              <a:rPr lang="zh-CN" altLang="en-US"/>
              <a:pPr/>
              <a:t>‹#›</a:t>
            </a:fld>
            <a:endParaRPr lang="en-US" altLang="zh-CN"/>
          </a:p>
        </p:txBody>
      </p:sp>
    </p:spTree>
    <p:extLst>
      <p:ext uri="{BB962C8B-B14F-4D97-AF65-F5344CB8AC3E}">
        <p14:creationId xmlns:p14="http://schemas.microsoft.com/office/powerpoint/2010/main" val="200348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7004947C-91CE-4135-9D6D-550652400444}" type="slidenum">
              <a:rPr lang="zh-CN" altLang="en-US"/>
              <a:pPr/>
              <a:t>‹#›</a:t>
            </a:fld>
            <a:endParaRPr lang="en-US" altLang="zh-CN"/>
          </a:p>
        </p:txBody>
      </p:sp>
    </p:spTree>
    <p:extLst>
      <p:ext uri="{BB962C8B-B14F-4D97-AF65-F5344CB8AC3E}">
        <p14:creationId xmlns:p14="http://schemas.microsoft.com/office/powerpoint/2010/main" val="163179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00126CB9-6A49-4ED8-8EB0-573BC944ED28}" type="slidenum">
              <a:rPr lang="zh-CN" altLang="en-US"/>
              <a:pPr/>
              <a:t>‹#›</a:t>
            </a:fld>
            <a:endParaRPr lang="en-US" altLang="zh-CN"/>
          </a:p>
        </p:txBody>
      </p:sp>
    </p:spTree>
    <p:extLst>
      <p:ext uri="{BB962C8B-B14F-4D97-AF65-F5344CB8AC3E}">
        <p14:creationId xmlns:p14="http://schemas.microsoft.com/office/powerpoint/2010/main" val="237265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19F5ADE-7C1D-480A-AC8B-E830E13376C3}" type="slidenum">
              <a:rPr lang="zh-CN" altLang="en-US"/>
              <a:pPr/>
              <a:t>‹#›</a:t>
            </a:fld>
            <a:endParaRPr lang="en-US" altLang="zh-CN"/>
          </a:p>
        </p:txBody>
      </p:sp>
    </p:spTree>
    <p:extLst>
      <p:ext uri="{BB962C8B-B14F-4D97-AF65-F5344CB8AC3E}">
        <p14:creationId xmlns:p14="http://schemas.microsoft.com/office/powerpoint/2010/main" val="311057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36A7ECA-F180-425D-ABD4-235BD2726372}" type="slidenum">
              <a:rPr lang="zh-CN" altLang="en-US"/>
              <a:pPr/>
              <a:t>‹#›</a:t>
            </a:fld>
            <a:endParaRPr lang="en-US" altLang="zh-CN"/>
          </a:p>
        </p:txBody>
      </p:sp>
    </p:spTree>
    <p:extLst>
      <p:ext uri="{BB962C8B-B14F-4D97-AF65-F5344CB8AC3E}">
        <p14:creationId xmlns:p14="http://schemas.microsoft.com/office/powerpoint/2010/main" val="3192881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003399"/>
            </a:gs>
            <a:gs pos="100000">
              <a:srgbClr val="001847"/>
            </a:gs>
          </a:gsLst>
          <a:path path="shape">
            <a:fillToRect l="50000" t="50000" r="50000" b="50000"/>
          </a:path>
        </a:gra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861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84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mn-lt"/>
                <a:ea typeface="宋体" pitchFamily="2" charset="-122"/>
              </a:defRPr>
            </a:lvl1pPr>
          </a:lstStyle>
          <a:p>
            <a:pPr>
              <a:defRPr/>
            </a:pPr>
            <a:endParaRPr lang="en-US" altLang="zh-CN"/>
          </a:p>
        </p:txBody>
      </p:sp>
      <p:sp>
        <p:nvSpPr>
          <p:cNvPr id="16384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latin typeface="+mn-lt"/>
                <a:ea typeface="宋体" pitchFamily="2" charset="-122"/>
              </a:defRPr>
            </a:lvl1pPr>
          </a:lstStyle>
          <a:p>
            <a:pPr>
              <a:defRPr/>
            </a:pPr>
            <a:endParaRPr lang="en-US" altLang="zh-CN"/>
          </a:p>
        </p:txBody>
      </p:sp>
      <p:sp>
        <p:nvSpPr>
          <p:cNvPr id="16384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ea typeface="宋体" panose="02010600030101010101" pitchFamily="2" charset="-122"/>
              </a:defRPr>
            </a:lvl1pPr>
          </a:lstStyle>
          <a:p>
            <a:fld id="{DFE6B29A-08B5-4AA6-9230-DF974F3CFCFC}"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slide" Target="slide3.xml"/><Relationship Id="rId4" Type="http://schemas.openxmlformats.org/officeDocument/2006/relationships/image" Target="../media/image2.png"/><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8.emf"/><Relationship Id="rId3" Type="http://schemas.openxmlformats.org/officeDocument/2006/relationships/oleObject" Target="../embeddings/oleObject1.bin"/><Relationship Id="rId7" Type="http://schemas.openxmlformats.org/officeDocument/2006/relationships/image" Target="../media/image15.e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5.png"/><Relationship Id="rId15" Type="http://schemas.openxmlformats.org/officeDocument/2006/relationships/image" Target="../media/image19.emf"/><Relationship Id="rId10" Type="http://schemas.openxmlformats.org/officeDocument/2006/relationships/oleObject" Target="../embeddings/oleObject4.bin"/><Relationship Id="rId4" Type="http://schemas.openxmlformats.org/officeDocument/2006/relationships/image" Target="../media/image14.emf"/><Relationship Id="rId9" Type="http://schemas.openxmlformats.org/officeDocument/2006/relationships/image" Target="../media/image16.wmf"/><Relationship Id="rId1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1.emf"/><Relationship Id="rId5" Type="http://schemas.openxmlformats.org/officeDocument/2006/relationships/oleObject" Target="../embeddings/oleObject8.bin"/><Relationship Id="rId10" Type="http://schemas.openxmlformats.org/officeDocument/2006/relationships/image" Target="../media/image23.png"/><Relationship Id="rId4" Type="http://schemas.openxmlformats.org/officeDocument/2006/relationships/image" Target="../media/image20.emf"/><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emf"/><Relationship Id="rId5" Type="http://schemas.openxmlformats.org/officeDocument/2006/relationships/oleObject" Target="../embeddings/oleObject11.bin"/><Relationship Id="rId4" Type="http://schemas.openxmlformats.org/officeDocument/2006/relationships/image" Target="../media/image24.emf"/><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3.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8.emf"/><Relationship Id="rId5" Type="http://schemas.openxmlformats.org/officeDocument/2006/relationships/oleObject" Target="../embeddings/oleObject14.bin"/><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3" Type="http://schemas.openxmlformats.org/officeDocument/2006/relationships/hyperlink" Target="http://www.cxon.com/offer/offer3.asp?type=&#20379;&#24212;&amp;id=20&amp;Pagno=35"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3.emf"/><Relationship Id="rId5" Type="http://schemas.openxmlformats.org/officeDocument/2006/relationships/oleObject" Target="../embeddings/oleObject16.bin"/><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5.emf"/><Relationship Id="rId11" Type="http://schemas.openxmlformats.org/officeDocument/2006/relationships/image" Target="../media/image5.png"/><Relationship Id="rId5" Type="http://schemas.openxmlformats.org/officeDocument/2006/relationships/oleObject" Target="../embeddings/oleObject18.bin"/><Relationship Id="rId10" Type="http://schemas.openxmlformats.org/officeDocument/2006/relationships/image" Target="../media/image37.emf"/><Relationship Id="rId4" Type="http://schemas.openxmlformats.org/officeDocument/2006/relationships/image" Target="../media/image34.emf"/><Relationship Id="rId9"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5.png"/><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39.emf"/></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2.jpe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png"/><Relationship Id="rId5" Type="http://schemas.openxmlformats.org/officeDocument/2006/relationships/image" Target="../media/image40.emf"/><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25.bin"/><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emf"/><Relationship Id="rId11" Type="http://schemas.openxmlformats.org/officeDocument/2006/relationships/image" Target="../media/image5.png"/><Relationship Id="rId5" Type="http://schemas.openxmlformats.org/officeDocument/2006/relationships/oleObject" Target="../embeddings/oleObject27.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30.bin"/><Relationship Id="rId7" Type="http://schemas.openxmlformats.org/officeDocument/2006/relationships/image" Target="../media/image41.jpeg"/><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0.emf"/><Relationship Id="rId11" Type="http://schemas.openxmlformats.org/officeDocument/2006/relationships/oleObject" Target="../embeddings/oleObject33.bin"/><Relationship Id="rId5" Type="http://schemas.openxmlformats.org/officeDocument/2006/relationships/oleObject" Target="../embeddings/oleObject31.bin"/><Relationship Id="rId10" Type="http://schemas.openxmlformats.org/officeDocument/2006/relationships/image" Target="../media/image51.emf"/><Relationship Id="rId4" Type="http://schemas.openxmlformats.org/officeDocument/2006/relationships/image" Target="../media/image49.emf"/><Relationship Id="rId9"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4.emf"/><Relationship Id="rId11" Type="http://schemas.openxmlformats.org/officeDocument/2006/relationships/image" Target="../media/image5.png"/><Relationship Id="rId5" Type="http://schemas.openxmlformats.org/officeDocument/2006/relationships/oleObject" Target="../embeddings/oleObject35.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37.bin"/></Relationships>
</file>

<file path=ppt/slides/_rels/slide28.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8.emf"/><Relationship Id="rId5" Type="http://schemas.openxmlformats.org/officeDocument/2006/relationships/oleObject" Target="../embeddings/oleObject39.bin"/><Relationship Id="rId4" Type="http://schemas.openxmlformats.org/officeDocument/2006/relationships/image" Target="../media/image57.emf"/><Relationship Id="rId9"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64.emf"/><Relationship Id="rId3" Type="http://schemas.openxmlformats.org/officeDocument/2006/relationships/oleObject" Target="../embeddings/oleObject41.bin"/><Relationship Id="rId7" Type="http://schemas.openxmlformats.org/officeDocument/2006/relationships/image" Target="../media/image61.emf"/><Relationship Id="rId12"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2.bin"/><Relationship Id="rId11" Type="http://schemas.openxmlformats.org/officeDocument/2006/relationships/image" Target="../media/image63.emf"/><Relationship Id="rId5" Type="http://schemas.openxmlformats.org/officeDocument/2006/relationships/image" Target="../media/image5.png"/><Relationship Id="rId10" Type="http://schemas.openxmlformats.org/officeDocument/2006/relationships/oleObject" Target="../embeddings/oleObject44.bin"/><Relationship Id="rId4" Type="http://schemas.openxmlformats.org/officeDocument/2006/relationships/image" Target="../media/image60.emf"/><Relationship Id="rId9" Type="http://schemas.openxmlformats.org/officeDocument/2006/relationships/image" Target="../media/image62.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6.emf"/><Relationship Id="rId5" Type="http://schemas.openxmlformats.org/officeDocument/2006/relationships/oleObject" Target="../embeddings/oleObject47.bin"/><Relationship Id="rId4" Type="http://schemas.openxmlformats.org/officeDocument/2006/relationships/image" Target="../media/image65.emf"/><Relationship Id="rId9"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png"/><Relationship Id="rId5" Type="http://schemas.openxmlformats.org/officeDocument/2006/relationships/image" Target="../media/image41.jpeg"/><Relationship Id="rId4" Type="http://schemas.openxmlformats.org/officeDocument/2006/relationships/image" Target="../media/image68.emf"/></Relationships>
</file>

<file path=ppt/slides/_rels/slide32.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emf"/><Relationship Id="rId11" Type="http://schemas.openxmlformats.org/officeDocument/2006/relationships/image" Target="../media/image5.png"/><Relationship Id="rId5" Type="http://schemas.openxmlformats.org/officeDocument/2006/relationships/oleObject" Target="../embeddings/oleObject51.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53.bin"/></Relationships>
</file>

<file path=ppt/slides/_rels/slide33.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41.jpeg"/><Relationship Id="rId7"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3.emf"/><Relationship Id="rId5" Type="http://schemas.openxmlformats.org/officeDocument/2006/relationships/oleObject" Target="../embeddings/oleObject54.bin"/><Relationship Id="rId10" Type="http://schemas.openxmlformats.org/officeDocument/2006/relationships/image" Target="../media/image75.emf"/><Relationship Id="rId4" Type="http://schemas.openxmlformats.org/officeDocument/2006/relationships/image" Target="../media/image5.png"/><Relationship Id="rId9"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image" Target="../media/image80.e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oleObject" Target="../embeddings/oleObject61.bin"/><Relationship Id="rId17" Type="http://schemas.openxmlformats.org/officeDocument/2006/relationships/image" Target="../media/image82.emf"/><Relationship Id="rId2" Type="http://schemas.openxmlformats.org/officeDocument/2006/relationships/slideLayout" Target="../slideLayouts/slideLayout7.xml"/><Relationship Id="rId16" Type="http://schemas.openxmlformats.org/officeDocument/2006/relationships/oleObject" Target="../embeddings/oleObject63.bin"/><Relationship Id="rId1" Type="http://schemas.openxmlformats.org/officeDocument/2006/relationships/vmlDrawing" Target="../drawings/vmlDrawing20.vml"/><Relationship Id="rId6" Type="http://schemas.openxmlformats.org/officeDocument/2006/relationships/image" Target="../media/image77.emf"/><Relationship Id="rId11" Type="http://schemas.openxmlformats.org/officeDocument/2006/relationships/image" Target="../media/image5.png"/><Relationship Id="rId5" Type="http://schemas.openxmlformats.org/officeDocument/2006/relationships/oleObject" Target="../embeddings/oleObject58.bin"/><Relationship Id="rId15" Type="http://schemas.openxmlformats.org/officeDocument/2006/relationships/image" Target="../media/image81.emf"/><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60.bin"/><Relationship Id="rId14" Type="http://schemas.openxmlformats.org/officeDocument/2006/relationships/oleObject" Target="../embeddings/oleObject62.bin"/></Relationships>
</file>

<file path=ppt/slides/_rels/slide35.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image" Target="../media/image87.emf"/><Relationship Id="rId18" Type="http://schemas.openxmlformats.org/officeDocument/2006/relationships/oleObject" Target="../embeddings/oleObject71.bin"/><Relationship Id="rId3" Type="http://schemas.openxmlformats.org/officeDocument/2006/relationships/oleObject" Target="../embeddings/oleObject64.bin"/><Relationship Id="rId21" Type="http://schemas.openxmlformats.org/officeDocument/2006/relationships/image" Target="../media/image91.emf"/><Relationship Id="rId7" Type="http://schemas.openxmlformats.org/officeDocument/2006/relationships/oleObject" Target="../embeddings/oleObject66.bin"/><Relationship Id="rId12" Type="http://schemas.openxmlformats.org/officeDocument/2006/relationships/oleObject" Target="../embeddings/oleObject68.bin"/><Relationship Id="rId17" Type="http://schemas.openxmlformats.org/officeDocument/2006/relationships/image" Target="../media/image89.emf"/><Relationship Id="rId2" Type="http://schemas.openxmlformats.org/officeDocument/2006/relationships/slideLayout" Target="../slideLayouts/slideLayout7.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21.vml"/><Relationship Id="rId6" Type="http://schemas.openxmlformats.org/officeDocument/2006/relationships/image" Target="../media/image84.emf"/><Relationship Id="rId11" Type="http://schemas.openxmlformats.org/officeDocument/2006/relationships/image" Target="../media/image86.emf"/><Relationship Id="rId5" Type="http://schemas.openxmlformats.org/officeDocument/2006/relationships/oleObject" Target="../embeddings/oleObject65.bin"/><Relationship Id="rId15" Type="http://schemas.openxmlformats.org/officeDocument/2006/relationships/image" Target="../media/image88.emf"/><Relationship Id="rId10" Type="http://schemas.openxmlformats.org/officeDocument/2006/relationships/oleObject" Target="../embeddings/oleObject67.bin"/><Relationship Id="rId19" Type="http://schemas.openxmlformats.org/officeDocument/2006/relationships/image" Target="../media/image90.emf"/><Relationship Id="rId4" Type="http://schemas.openxmlformats.org/officeDocument/2006/relationships/image" Target="../media/image83.emf"/><Relationship Id="rId9" Type="http://schemas.openxmlformats.org/officeDocument/2006/relationships/image" Target="../media/image5.png"/><Relationship Id="rId14" Type="http://schemas.openxmlformats.org/officeDocument/2006/relationships/oleObject" Target="../embeddings/oleObject69.bin"/><Relationship Id="rId22" Type="http://schemas.openxmlformats.org/officeDocument/2006/relationships/image" Target="../media/image41.jpeg"/></Relationships>
</file>

<file path=ppt/slides/_rels/slide36.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image" Target="../media/image96.emf"/><Relationship Id="rId18" Type="http://schemas.openxmlformats.org/officeDocument/2006/relationships/oleObject" Target="../embeddings/oleObject80.bin"/><Relationship Id="rId3" Type="http://schemas.openxmlformats.org/officeDocument/2006/relationships/oleObject" Target="../embeddings/oleObject73.bin"/><Relationship Id="rId21" Type="http://schemas.openxmlformats.org/officeDocument/2006/relationships/image" Target="../media/image23.png"/><Relationship Id="rId7" Type="http://schemas.openxmlformats.org/officeDocument/2006/relationships/oleObject" Target="../embeddings/oleObject75.bin"/><Relationship Id="rId12" Type="http://schemas.openxmlformats.org/officeDocument/2006/relationships/oleObject" Target="../embeddings/oleObject77.bin"/><Relationship Id="rId17" Type="http://schemas.openxmlformats.org/officeDocument/2006/relationships/image" Target="../media/image98.emf"/><Relationship Id="rId2" Type="http://schemas.openxmlformats.org/officeDocument/2006/relationships/slideLayout" Target="../slideLayouts/slideLayout7.xml"/><Relationship Id="rId16" Type="http://schemas.openxmlformats.org/officeDocument/2006/relationships/oleObject" Target="../embeddings/oleObject79.bin"/><Relationship Id="rId20" Type="http://schemas.openxmlformats.org/officeDocument/2006/relationships/image" Target="../media/image41.jpeg"/><Relationship Id="rId1" Type="http://schemas.openxmlformats.org/officeDocument/2006/relationships/vmlDrawing" Target="../drawings/vmlDrawing22.vml"/><Relationship Id="rId6" Type="http://schemas.openxmlformats.org/officeDocument/2006/relationships/image" Target="../media/image93.emf"/><Relationship Id="rId11" Type="http://schemas.openxmlformats.org/officeDocument/2006/relationships/image" Target="../media/image5.png"/><Relationship Id="rId5" Type="http://schemas.openxmlformats.org/officeDocument/2006/relationships/oleObject" Target="../embeddings/oleObject74.bin"/><Relationship Id="rId15" Type="http://schemas.openxmlformats.org/officeDocument/2006/relationships/image" Target="../media/image97.emf"/><Relationship Id="rId10" Type="http://schemas.openxmlformats.org/officeDocument/2006/relationships/image" Target="../media/image95.emf"/><Relationship Id="rId19" Type="http://schemas.openxmlformats.org/officeDocument/2006/relationships/image" Target="../media/image99.emf"/><Relationship Id="rId4" Type="http://schemas.openxmlformats.org/officeDocument/2006/relationships/image" Target="../media/image92.emf"/><Relationship Id="rId9" Type="http://schemas.openxmlformats.org/officeDocument/2006/relationships/oleObject" Target="../embeddings/oleObject76.bin"/><Relationship Id="rId14" Type="http://schemas.openxmlformats.org/officeDocument/2006/relationships/oleObject" Target="../embeddings/oleObject78.bin"/></Relationships>
</file>

<file path=ppt/slides/_rels/slide37.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1.emf"/><Relationship Id="rId5" Type="http://schemas.openxmlformats.org/officeDocument/2006/relationships/oleObject" Target="../embeddings/oleObject82.bin"/><Relationship Id="rId4" Type="http://schemas.openxmlformats.org/officeDocument/2006/relationships/image" Target="../media/image100.emf"/><Relationship Id="rId9"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oleObject" Target="../embeddings/oleObject88.bin"/><Relationship Id="rId3" Type="http://schemas.openxmlformats.org/officeDocument/2006/relationships/oleObject" Target="../embeddings/oleObject84.bin"/><Relationship Id="rId7" Type="http://schemas.openxmlformats.org/officeDocument/2006/relationships/image" Target="../media/image41.jpeg"/><Relationship Id="rId12" Type="http://schemas.openxmlformats.org/officeDocument/2006/relationships/image" Target="../media/image106.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4.emf"/><Relationship Id="rId11" Type="http://schemas.openxmlformats.org/officeDocument/2006/relationships/oleObject" Target="../embeddings/oleObject87.bin"/><Relationship Id="rId5" Type="http://schemas.openxmlformats.org/officeDocument/2006/relationships/oleObject" Target="../embeddings/oleObject85.bin"/><Relationship Id="rId15" Type="http://schemas.openxmlformats.org/officeDocument/2006/relationships/image" Target="../media/image23.png"/><Relationship Id="rId10" Type="http://schemas.openxmlformats.org/officeDocument/2006/relationships/image" Target="../media/image105.emf"/><Relationship Id="rId4" Type="http://schemas.openxmlformats.org/officeDocument/2006/relationships/image" Target="../media/image103.emf"/><Relationship Id="rId9" Type="http://schemas.openxmlformats.org/officeDocument/2006/relationships/oleObject" Target="../embeddings/oleObject86.bin"/><Relationship Id="rId14" Type="http://schemas.openxmlformats.org/officeDocument/2006/relationships/image" Target="../media/image107.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9.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9.emf"/><Relationship Id="rId5" Type="http://schemas.openxmlformats.org/officeDocument/2006/relationships/oleObject" Target="../embeddings/oleObject90.bin"/><Relationship Id="rId4" Type="http://schemas.openxmlformats.org/officeDocument/2006/relationships/image" Target="../media/image108.emf"/></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1.emf"/><Relationship Id="rId3" Type="http://schemas.openxmlformats.org/officeDocument/2006/relationships/image" Target="../media/image5.png"/><Relationship Id="rId7" Type="http://schemas.openxmlformats.org/officeDocument/2006/relationships/oleObject" Target="../embeddings/oleObject92.bin"/><Relationship Id="rId12" Type="http://schemas.openxmlformats.org/officeDocument/2006/relationships/image" Target="../media/image113.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0.e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12.emf"/><Relationship Id="rId4" Type="http://schemas.openxmlformats.org/officeDocument/2006/relationships/image" Target="../media/image23.png"/><Relationship Id="rId9"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96.bin"/><Relationship Id="rId3" Type="http://schemas.openxmlformats.org/officeDocument/2006/relationships/oleObject" Target="../embeddings/oleObject95.bin"/><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41.jpeg"/><Relationship Id="rId5" Type="http://schemas.openxmlformats.org/officeDocument/2006/relationships/image" Target="../media/image5.png"/><Relationship Id="rId4" Type="http://schemas.openxmlformats.org/officeDocument/2006/relationships/image" Target="../media/image114.emf"/><Relationship Id="rId9" Type="http://schemas.openxmlformats.org/officeDocument/2006/relationships/image" Target="../media/image115.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20.emf"/><Relationship Id="rId3" Type="http://schemas.openxmlformats.org/officeDocument/2006/relationships/image" Target="../media/image41.jpeg"/><Relationship Id="rId7" Type="http://schemas.openxmlformats.org/officeDocument/2006/relationships/image" Target="../media/image117.emf"/><Relationship Id="rId12" Type="http://schemas.openxmlformats.org/officeDocument/2006/relationships/oleObject" Target="../embeddings/oleObject101.bin"/><Relationship Id="rId2" Type="http://schemas.openxmlformats.org/officeDocument/2006/relationships/slideLayout" Target="../slideLayouts/slideLayout7.xml"/><Relationship Id="rId16" Type="http://schemas.openxmlformats.org/officeDocument/2006/relationships/image" Target="../media/image121.emf"/><Relationship Id="rId1" Type="http://schemas.openxmlformats.org/officeDocument/2006/relationships/vmlDrawing" Target="../drawings/vmlDrawing28.vml"/><Relationship Id="rId6" Type="http://schemas.openxmlformats.org/officeDocument/2006/relationships/oleObject" Target="../embeddings/oleObject98.bin"/><Relationship Id="rId11" Type="http://schemas.openxmlformats.org/officeDocument/2006/relationships/image" Target="../media/image119.emf"/><Relationship Id="rId5" Type="http://schemas.openxmlformats.org/officeDocument/2006/relationships/image" Target="../media/image116.emf"/><Relationship Id="rId15" Type="http://schemas.openxmlformats.org/officeDocument/2006/relationships/oleObject" Target="../embeddings/oleObject102.bin"/><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18.emf"/><Relationship Id="rId14"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openxmlformats.org/officeDocument/2006/relationships/image" Target="../media/image123.emf"/><Relationship Id="rId13" Type="http://schemas.openxmlformats.org/officeDocument/2006/relationships/oleObject" Target="../embeddings/oleObject107.bin"/><Relationship Id="rId18" Type="http://schemas.openxmlformats.org/officeDocument/2006/relationships/image" Target="../media/image128.emf"/><Relationship Id="rId3" Type="http://schemas.openxmlformats.org/officeDocument/2006/relationships/image" Target="../media/image5.png"/><Relationship Id="rId7" Type="http://schemas.openxmlformats.org/officeDocument/2006/relationships/oleObject" Target="../embeddings/oleObject104.bin"/><Relationship Id="rId12" Type="http://schemas.openxmlformats.org/officeDocument/2006/relationships/image" Target="../media/image125.emf"/><Relationship Id="rId17"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127.emf"/><Relationship Id="rId1" Type="http://schemas.openxmlformats.org/officeDocument/2006/relationships/vmlDrawing" Target="../drawings/vmlDrawing29.vml"/><Relationship Id="rId6" Type="http://schemas.openxmlformats.org/officeDocument/2006/relationships/image" Target="../media/image122.emf"/><Relationship Id="rId11" Type="http://schemas.openxmlformats.org/officeDocument/2006/relationships/oleObject" Target="../embeddings/oleObject106.bin"/><Relationship Id="rId5" Type="http://schemas.openxmlformats.org/officeDocument/2006/relationships/oleObject" Target="../embeddings/oleObject103.bin"/><Relationship Id="rId15" Type="http://schemas.openxmlformats.org/officeDocument/2006/relationships/oleObject" Target="../embeddings/oleObject108.bin"/><Relationship Id="rId10" Type="http://schemas.openxmlformats.org/officeDocument/2006/relationships/image" Target="../media/image124.emf"/><Relationship Id="rId4" Type="http://schemas.openxmlformats.org/officeDocument/2006/relationships/image" Target="../media/image23.png"/><Relationship Id="rId9" Type="http://schemas.openxmlformats.org/officeDocument/2006/relationships/oleObject" Target="../embeddings/oleObject105.bin"/><Relationship Id="rId14" Type="http://schemas.openxmlformats.org/officeDocument/2006/relationships/image" Target="../media/image126.emf"/></Relationships>
</file>

<file path=ppt/slides/_rels/slide44.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30.emf"/><Relationship Id="rId5" Type="http://schemas.openxmlformats.org/officeDocument/2006/relationships/oleObject" Target="../embeddings/oleObject111.bin"/><Relationship Id="rId10" Type="http://schemas.openxmlformats.org/officeDocument/2006/relationships/image" Target="../media/image23.png"/><Relationship Id="rId4" Type="http://schemas.openxmlformats.org/officeDocument/2006/relationships/image" Target="../media/image129.emf"/><Relationship Id="rId9" Type="http://schemas.openxmlformats.org/officeDocument/2006/relationships/image" Target="../media/image5.png"/></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118.bin"/><Relationship Id="rId18" Type="http://schemas.openxmlformats.org/officeDocument/2006/relationships/oleObject" Target="../embeddings/oleObject120.bin"/><Relationship Id="rId3" Type="http://schemas.openxmlformats.org/officeDocument/2006/relationships/oleObject" Target="../embeddings/oleObject113.bin"/><Relationship Id="rId21" Type="http://schemas.openxmlformats.org/officeDocument/2006/relationships/image" Target="../media/image140.emf"/><Relationship Id="rId7" Type="http://schemas.openxmlformats.org/officeDocument/2006/relationships/oleObject" Target="../embeddings/oleObject115.bin"/><Relationship Id="rId12" Type="http://schemas.openxmlformats.org/officeDocument/2006/relationships/image" Target="../media/image136.emf"/><Relationship Id="rId17" Type="http://schemas.openxmlformats.org/officeDocument/2006/relationships/image" Target="../media/image138.emf"/><Relationship Id="rId2" Type="http://schemas.openxmlformats.org/officeDocument/2006/relationships/slideLayout" Target="../slideLayouts/slideLayout7.xml"/><Relationship Id="rId16" Type="http://schemas.openxmlformats.org/officeDocument/2006/relationships/oleObject" Target="../embeddings/oleObject119.bin"/><Relationship Id="rId20" Type="http://schemas.openxmlformats.org/officeDocument/2006/relationships/oleObject" Target="../embeddings/oleObject121.bin"/><Relationship Id="rId1" Type="http://schemas.openxmlformats.org/officeDocument/2006/relationships/vmlDrawing" Target="../drawings/vmlDrawing31.vml"/><Relationship Id="rId6" Type="http://schemas.openxmlformats.org/officeDocument/2006/relationships/image" Target="../media/image133.e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image" Target="../media/image5.png"/><Relationship Id="rId23" Type="http://schemas.openxmlformats.org/officeDocument/2006/relationships/image" Target="../media/image141.emf"/><Relationship Id="rId10" Type="http://schemas.openxmlformats.org/officeDocument/2006/relationships/image" Target="../media/image135.emf"/><Relationship Id="rId19" Type="http://schemas.openxmlformats.org/officeDocument/2006/relationships/image" Target="../media/image139.emf"/><Relationship Id="rId4" Type="http://schemas.openxmlformats.org/officeDocument/2006/relationships/image" Target="../media/image132.emf"/><Relationship Id="rId9" Type="http://schemas.openxmlformats.org/officeDocument/2006/relationships/oleObject" Target="../embeddings/oleObject116.bin"/><Relationship Id="rId14" Type="http://schemas.openxmlformats.org/officeDocument/2006/relationships/image" Target="../media/image137.emf"/><Relationship Id="rId22" Type="http://schemas.openxmlformats.org/officeDocument/2006/relationships/oleObject" Target="../embeddings/oleObject122.bin"/></Relationships>
</file>

<file path=ppt/slides/_rels/slide47.xml.rels><?xml version="1.0" encoding="UTF-8" standalone="yes"?>
<Relationships xmlns="http://schemas.openxmlformats.org/package/2006/relationships"><Relationship Id="rId8" Type="http://schemas.openxmlformats.org/officeDocument/2006/relationships/image" Target="../media/image144.emf"/><Relationship Id="rId13" Type="http://schemas.openxmlformats.org/officeDocument/2006/relationships/image" Target="../media/image5.png"/><Relationship Id="rId18" Type="http://schemas.openxmlformats.org/officeDocument/2006/relationships/oleObject" Target="../embeddings/oleObject130.bin"/><Relationship Id="rId26" Type="http://schemas.openxmlformats.org/officeDocument/2006/relationships/oleObject" Target="../embeddings/oleObject134.bin"/><Relationship Id="rId3" Type="http://schemas.openxmlformats.org/officeDocument/2006/relationships/oleObject" Target="../embeddings/oleObject123.bin"/><Relationship Id="rId21" Type="http://schemas.openxmlformats.org/officeDocument/2006/relationships/image" Target="../media/image150.emf"/><Relationship Id="rId7" Type="http://schemas.openxmlformats.org/officeDocument/2006/relationships/oleObject" Target="../embeddings/oleObject125.bin"/><Relationship Id="rId12" Type="http://schemas.openxmlformats.org/officeDocument/2006/relationships/image" Target="../media/image146.emf"/><Relationship Id="rId17" Type="http://schemas.openxmlformats.org/officeDocument/2006/relationships/image" Target="../media/image148.emf"/><Relationship Id="rId25" Type="http://schemas.openxmlformats.org/officeDocument/2006/relationships/image" Target="../media/image152.emf"/><Relationship Id="rId2" Type="http://schemas.openxmlformats.org/officeDocument/2006/relationships/slideLayout" Target="../slideLayouts/slideLayout7.xml"/><Relationship Id="rId16" Type="http://schemas.openxmlformats.org/officeDocument/2006/relationships/oleObject" Target="../embeddings/oleObject129.bin"/><Relationship Id="rId20" Type="http://schemas.openxmlformats.org/officeDocument/2006/relationships/oleObject" Target="../embeddings/oleObject131.bin"/><Relationship Id="rId29" Type="http://schemas.openxmlformats.org/officeDocument/2006/relationships/image" Target="../media/image154.emf"/><Relationship Id="rId1" Type="http://schemas.openxmlformats.org/officeDocument/2006/relationships/vmlDrawing" Target="../drawings/vmlDrawing32.vml"/><Relationship Id="rId6" Type="http://schemas.openxmlformats.org/officeDocument/2006/relationships/image" Target="../media/image143.emf"/><Relationship Id="rId11" Type="http://schemas.openxmlformats.org/officeDocument/2006/relationships/oleObject" Target="../embeddings/oleObject127.bin"/><Relationship Id="rId24" Type="http://schemas.openxmlformats.org/officeDocument/2006/relationships/oleObject" Target="../embeddings/oleObject133.bin"/><Relationship Id="rId5" Type="http://schemas.openxmlformats.org/officeDocument/2006/relationships/oleObject" Target="../embeddings/oleObject124.bin"/><Relationship Id="rId15" Type="http://schemas.openxmlformats.org/officeDocument/2006/relationships/image" Target="../media/image147.emf"/><Relationship Id="rId23" Type="http://schemas.openxmlformats.org/officeDocument/2006/relationships/image" Target="../media/image151.emf"/><Relationship Id="rId28" Type="http://schemas.openxmlformats.org/officeDocument/2006/relationships/oleObject" Target="../embeddings/oleObject135.bin"/><Relationship Id="rId10" Type="http://schemas.openxmlformats.org/officeDocument/2006/relationships/image" Target="../media/image145.emf"/><Relationship Id="rId19" Type="http://schemas.openxmlformats.org/officeDocument/2006/relationships/image" Target="../media/image149.emf"/><Relationship Id="rId4" Type="http://schemas.openxmlformats.org/officeDocument/2006/relationships/image" Target="../media/image142.emf"/><Relationship Id="rId9" Type="http://schemas.openxmlformats.org/officeDocument/2006/relationships/oleObject" Target="../embeddings/oleObject126.bin"/><Relationship Id="rId14" Type="http://schemas.openxmlformats.org/officeDocument/2006/relationships/oleObject" Target="../embeddings/oleObject128.bin"/><Relationship Id="rId22" Type="http://schemas.openxmlformats.org/officeDocument/2006/relationships/oleObject" Target="../embeddings/oleObject132.bin"/><Relationship Id="rId27" Type="http://schemas.openxmlformats.org/officeDocument/2006/relationships/image" Target="../media/image153.e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oleObject" Target="../embeddings/oleObject136.bin"/><Relationship Id="rId7" Type="http://schemas.openxmlformats.org/officeDocument/2006/relationships/image" Target="../media/image156.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37.bin"/><Relationship Id="rId5" Type="http://schemas.openxmlformats.org/officeDocument/2006/relationships/image" Target="../media/image5.png"/><Relationship Id="rId4" Type="http://schemas.openxmlformats.org/officeDocument/2006/relationships/image" Target="../media/image155.emf"/><Relationship Id="rId9" Type="http://schemas.openxmlformats.org/officeDocument/2006/relationships/image" Target="../media/image157.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468313" y="476250"/>
            <a:ext cx="83169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4800" b="1">
                <a:solidFill>
                  <a:schemeClr val="bg1"/>
                </a:solidFill>
                <a:latin typeface="隶书" panose="02010509060101010101" pitchFamily="49" charset="-122"/>
                <a:ea typeface="隶书" panose="02010509060101010101" pitchFamily="49" charset="-122"/>
              </a:rPr>
              <a:t>第</a:t>
            </a:r>
            <a:r>
              <a:rPr kumimoji="1" lang="en-US" altLang="zh-CN" sz="4800" b="1">
                <a:solidFill>
                  <a:schemeClr val="bg1"/>
                </a:solidFill>
                <a:latin typeface="隶书" panose="02010509060101010101" pitchFamily="49" charset="-122"/>
                <a:ea typeface="隶书" panose="02010509060101010101" pitchFamily="49" charset="-122"/>
              </a:rPr>
              <a:t>12</a:t>
            </a:r>
            <a:r>
              <a:rPr kumimoji="1" lang="zh-CN" altLang="en-US" sz="4800" b="1">
                <a:solidFill>
                  <a:schemeClr val="bg1"/>
                </a:solidFill>
                <a:latin typeface="隶书" panose="02010509060101010101" pitchFamily="49" charset="-122"/>
                <a:ea typeface="隶书" panose="02010509060101010101" pitchFamily="49" charset="-122"/>
              </a:rPr>
              <a:t>章 含有耦合电感的电路</a:t>
            </a:r>
          </a:p>
        </p:txBody>
      </p:sp>
      <p:grpSp>
        <p:nvGrpSpPr>
          <p:cNvPr id="2" name="Group 3"/>
          <p:cNvGrpSpPr>
            <a:grpSpLocks/>
          </p:cNvGrpSpPr>
          <p:nvPr/>
        </p:nvGrpSpPr>
        <p:grpSpPr bwMode="auto">
          <a:xfrm>
            <a:off x="7451725" y="6021388"/>
            <a:ext cx="1512888" cy="647700"/>
            <a:chOff x="2971" y="3113"/>
            <a:chExt cx="1043" cy="499"/>
          </a:xfrm>
        </p:grpSpPr>
        <p:sp>
          <p:nvSpPr>
            <p:cNvPr id="69665" name="Oval 4"/>
            <p:cNvSpPr>
              <a:spLocks noChangeArrowheads="1"/>
            </p:cNvSpPr>
            <p:nvPr/>
          </p:nvSpPr>
          <p:spPr bwMode="auto">
            <a:xfrm>
              <a:off x="2971" y="3113"/>
              <a:ext cx="1043" cy="499"/>
            </a:xfrm>
            <a:prstGeom prst="ellipse">
              <a:avLst/>
            </a:prstGeom>
            <a:gradFill rotWithShape="0">
              <a:gsLst>
                <a:gs pos="0">
                  <a:srgbClr val="3366FF"/>
                </a:gs>
                <a:gs pos="50000">
                  <a:srgbClr val="7799FF"/>
                </a:gs>
                <a:gs pos="100000">
                  <a:srgbClr val="3366FF"/>
                </a:gs>
              </a:gsLst>
              <a:lin ang="5400000" scaled="1"/>
            </a:gradFill>
            <a:ln w="28575" cap="sq" algn="ctr">
              <a:solidFill>
                <a:srgbClr val="0033CC"/>
              </a:solidFill>
              <a:round/>
              <a:headEnd/>
              <a:tailEnd/>
            </a:ln>
            <a:effectLst>
              <a:prstShdw prst="shdw17" dist="17961" dir="2700000">
                <a:schemeClr val="bg2"/>
              </a:prst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9666" name="Oval 5">
              <a:hlinkClick r:id="" action="ppaction://hlinkshowjump?jump=endshow" highlightClick="1"/>
            </p:cNvPr>
            <p:cNvSpPr>
              <a:spLocks noChangeArrowheads="1"/>
            </p:cNvSpPr>
            <p:nvPr/>
          </p:nvSpPr>
          <p:spPr bwMode="auto">
            <a:xfrm>
              <a:off x="3016" y="3158"/>
              <a:ext cx="953" cy="408"/>
            </a:xfrm>
            <a:prstGeom prst="ellipse">
              <a:avLst/>
            </a:prstGeom>
            <a:gradFill rotWithShape="0">
              <a:gsLst>
                <a:gs pos="0">
                  <a:srgbClr val="0033CC"/>
                </a:gs>
                <a:gs pos="50000">
                  <a:srgbClr val="87DAED"/>
                </a:gs>
                <a:gs pos="100000">
                  <a:srgbClr val="0033CC"/>
                </a:gs>
              </a:gsLst>
              <a:lin ang="5400000" scaled="1"/>
            </a:gradFill>
            <a:ln w="28575" cap="sq" algn="ctr">
              <a:solidFill>
                <a:srgbClr val="0033CC"/>
              </a:solidFill>
              <a:round/>
              <a:headEnd/>
              <a:tailEnd/>
            </a:ln>
            <a:effectLst>
              <a:prstShdw prst="shdw17" dist="17961" dir="2700000">
                <a:schemeClr val="bg2"/>
              </a:prst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800" b="1">
                  <a:solidFill>
                    <a:srgbClr val="CC0000"/>
                  </a:solidFill>
                  <a:ea typeface="隶书" panose="02010509060101010101" pitchFamily="49" charset="-122"/>
                </a:rPr>
                <a:t>首 页</a:t>
              </a:r>
            </a:p>
          </p:txBody>
        </p:sp>
      </p:grpSp>
      <p:grpSp>
        <p:nvGrpSpPr>
          <p:cNvPr id="3" name="Group 6"/>
          <p:cNvGrpSpPr>
            <a:grpSpLocks/>
          </p:cNvGrpSpPr>
          <p:nvPr/>
        </p:nvGrpSpPr>
        <p:grpSpPr bwMode="auto">
          <a:xfrm>
            <a:off x="3203575" y="1412875"/>
            <a:ext cx="3024188" cy="1079500"/>
            <a:chOff x="1928" y="890"/>
            <a:chExt cx="1905" cy="680"/>
          </a:xfrm>
        </p:grpSpPr>
        <p:pic>
          <p:nvPicPr>
            <p:cNvPr id="69662" name="Picture 7" descr="GEL Oval MS-blue"/>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 y="890"/>
              <a:ext cx="190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63" name="Picture 8" descr="GEL Oval MS-yellow">
              <a:hlinkClick r:id="rId3" action="ppaction://hlinksldjump"/>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8" y="981"/>
              <a:ext cx="17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64" name="Text Box 9" descr="斜纹布">
              <a:hlinkClick r:id="rId3" action="ppaction://hlinksldjump"/>
            </p:cNvPr>
            <p:cNvSpPr txBox="1">
              <a:spLocks noChangeArrowheads="1"/>
            </p:cNvSpPr>
            <p:nvPr/>
          </p:nvSpPr>
          <p:spPr bwMode="auto">
            <a:xfrm>
              <a:off x="2291" y="1062"/>
              <a:ext cx="1238" cy="365"/>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zh-CN" altLang="en-US" sz="3200" b="1">
                  <a:solidFill>
                    <a:srgbClr val="CC0000"/>
                  </a:solidFill>
                  <a:latin typeface="Times New Roman" panose="02020603050405020304" pitchFamily="18" charset="0"/>
                  <a:ea typeface="楷体_GB2312" pitchFamily="49" charset="-122"/>
                </a:rPr>
                <a:t>本章重点</a:t>
              </a:r>
            </a:p>
          </p:txBody>
        </p:sp>
      </p:grpSp>
      <p:grpSp>
        <p:nvGrpSpPr>
          <p:cNvPr id="4" name="Group 10"/>
          <p:cNvGrpSpPr>
            <a:grpSpLocks/>
          </p:cNvGrpSpPr>
          <p:nvPr/>
        </p:nvGrpSpPr>
        <p:grpSpPr bwMode="auto">
          <a:xfrm>
            <a:off x="1331913" y="2706688"/>
            <a:ext cx="6624637" cy="577850"/>
            <a:chOff x="839" y="1705"/>
            <a:chExt cx="4173" cy="364"/>
          </a:xfrm>
        </p:grpSpPr>
        <p:pic>
          <p:nvPicPr>
            <p:cNvPr id="69658" name="Picture 11" descr="GEL Rounded Rectangle aquamarine">
              <a:hlinkClick r:id="rId5" action="ppaction://hlinksldjump"/>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1715"/>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9" name="Text Box 12">
              <a:hlinkClick r:id="rId5" action="ppaction://hlinksldjump"/>
            </p:cNvPr>
            <p:cNvSpPr txBox="1">
              <a:spLocks noChangeArrowheads="1"/>
            </p:cNvSpPr>
            <p:nvPr/>
          </p:nvSpPr>
          <p:spPr bwMode="auto">
            <a:xfrm>
              <a:off x="1792" y="1705"/>
              <a:ext cx="31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CC0000"/>
                  </a:solidFill>
                  <a:latin typeface="Times New Roman" panose="02020603050405020304" pitchFamily="18" charset="0"/>
                  <a:ea typeface="隶书" panose="02010509060101010101" pitchFamily="49" charset="-122"/>
                </a:rPr>
                <a:t>互感</a:t>
              </a:r>
            </a:p>
          </p:txBody>
        </p:sp>
        <p:pic>
          <p:nvPicPr>
            <p:cNvPr id="69660" name="Picture 13" descr="GEL Rounded Rectangle aquamarine">
              <a:hlinkClick r:id="rId5" action="ppaction://hlinksldjump"/>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1715"/>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61" name="Text Box 14">
              <a:hlinkClick r:id="rId5" action="ppaction://hlinksldjump"/>
            </p:cNvPr>
            <p:cNvSpPr txBox="1">
              <a:spLocks noChangeArrowheads="1"/>
            </p:cNvSpPr>
            <p:nvPr/>
          </p:nvSpPr>
          <p:spPr bwMode="auto">
            <a:xfrm>
              <a:off x="1020" y="1741"/>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solidFill>
                    <a:srgbClr val="CC0000"/>
                  </a:solidFill>
                  <a:latin typeface="Times New Roman" panose="02020603050405020304" pitchFamily="18" charset="0"/>
                  <a:ea typeface="楷体_GB2312" pitchFamily="49" charset="-122"/>
                </a:rPr>
                <a:t>12.1</a:t>
              </a:r>
            </a:p>
          </p:txBody>
        </p:sp>
      </p:grpSp>
      <p:grpSp>
        <p:nvGrpSpPr>
          <p:cNvPr id="5" name="Group 15"/>
          <p:cNvGrpSpPr>
            <a:grpSpLocks/>
          </p:cNvGrpSpPr>
          <p:nvPr/>
        </p:nvGrpSpPr>
        <p:grpSpPr bwMode="auto">
          <a:xfrm>
            <a:off x="1331913" y="3351213"/>
            <a:ext cx="6624637" cy="577850"/>
            <a:chOff x="839" y="2111"/>
            <a:chExt cx="4173" cy="364"/>
          </a:xfrm>
        </p:grpSpPr>
        <p:pic>
          <p:nvPicPr>
            <p:cNvPr id="69654" name="Picture 16" descr="GEL Rounded Rectangle aquamarine">
              <a:hlinkClick r:id="rId8" action="ppaction://hlinksldjump"/>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2121"/>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5" name="Text Box 17">
              <a:hlinkClick r:id="rId8" action="ppaction://hlinksldjump"/>
            </p:cNvPr>
            <p:cNvSpPr txBox="1">
              <a:spLocks noChangeArrowheads="1"/>
            </p:cNvSpPr>
            <p:nvPr/>
          </p:nvSpPr>
          <p:spPr bwMode="auto">
            <a:xfrm>
              <a:off x="1792" y="2111"/>
              <a:ext cx="31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CC0000"/>
                  </a:solidFill>
                  <a:latin typeface="Times New Roman" panose="02020603050405020304" pitchFamily="18" charset="0"/>
                  <a:ea typeface="隶书" panose="02010509060101010101" pitchFamily="49" charset="-122"/>
                </a:rPr>
                <a:t>含有耦合电感电路的计算</a:t>
              </a:r>
            </a:p>
          </p:txBody>
        </p:sp>
        <p:pic>
          <p:nvPicPr>
            <p:cNvPr id="69656" name="Picture 18" descr="GEL Rounded Rectangle aquamarine">
              <a:hlinkClick r:id="rId8" action="ppaction://hlinksldjump"/>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2121"/>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7" name="Text Box 19">
              <a:hlinkClick r:id="rId8" action="ppaction://hlinksldjump"/>
            </p:cNvPr>
            <p:cNvSpPr txBox="1">
              <a:spLocks noChangeArrowheads="1"/>
            </p:cNvSpPr>
            <p:nvPr/>
          </p:nvSpPr>
          <p:spPr bwMode="auto">
            <a:xfrm>
              <a:off x="1020" y="2147"/>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solidFill>
                    <a:srgbClr val="CC0000"/>
                  </a:solidFill>
                  <a:latin typeface="Times New Roman" panose="02020603050405020304" pitchFamily="18" charset="0"/>
                  <a:ea typeface="楷体_GB2312" pitchFamily="49" charset="-122"/>
                </a:rPr>
                <a:t>12.2</a:t>
              </a:r>
            </a:p>
          </p:txBody>
        </p:sp>
      </p:grpSp>
      <p:grpSp>
        <p:nvGrpSpPr>
          <p:cNvPr id="6" name="Group 20"/>
          <p:cNvGrpSpPr>
            <a:grpSpLocks/>
          </p:cNvGrpSpPr>
          <p:nvPr/>
        </p:nvGrpSpPr>
        <p:grpSpPr bwMode="auto">
          <a:xfrm>
            <a:off x="1331913" y="3998913"/>
            <a:ext cx="6624637" cy="577850"/>
            <a:chOff x="839" y="2519"/>
            <a:chExt cx="4173" cy="364"/>
          </a:xfrm>
        </p:grpSpPr>
        <p:pic>
          <p:nvPicPr>
            <p:cNvPr id="69650" name="Picture 21" descr="GEL Rounded Rectangle aquamarine">
              <a:hlinkClick r:id="rId9" action="ppaction://hlinksldjump"/>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2529"/>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1" name="Text Box 22">
              <a:hlinkClick r:id="rId9" action="ppaction://hlinksldjump"/>
            </p:cNvPr>
            <p:cNvSpPr txBox="1">
              <a:spLocks noChangeArrowheads="1"/>
            </p:cNvSpPr>
            <p:nvPr/>
          </p:nvSpPr>
          <p:spPr bwMode="auto">
            <a:xfrm>
              <a:off x="1792" y="2519"/>
              <a:ext cx="31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CC0000"/>
                  </a:solidFill>
                  <a:latin typeface="Times New Roman" panose="02020603050405020304" pitchFamily="18" charset="0"/>
                  <a:ea typeface="隶书" panose="02010509060101010101" pitchFamily="49" charset="-122"/>
                </a:rPr>
                <a:t>耦合电感的功率</a:t>
              </a:r>
            </a:p>
          </p:txBody>
        </p:sp>
        <p:pic>
          <p:nvPicPr>
            <p:cNvPr id="69652" name="Picture 23" descr="GEL Rounded Rectangle aquamarine">
              <a:hlinkClick r:id="rId9" action="ppaction://hlinksldjump"/>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2529"/>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3" name="Text Box 24">
              <a:hlinkClick r:id="rId9" action="ppaction://hlinksldjump"/>
            </p:cNvPr>
            <p:cNvSpPr txBox="1">
              <a:spLocks noChangeArrowheads="1"/>
            </p:cNvSpPr>
            <p:nvPr/>
          </p:nvSpPr>
          <p:spPr bwMode="auto">
            <a:xfrm>
              <a:off x="1020" y="2555"/>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solidFill>
                    <a:srgbClr val="CC0000"/>
                  </a:solidFill>
                  <a:latin typeface="Times New Roman" panose="02020603050405020304" pitchFamily="18" charset="0"/>
                  <a:ea typeface="楷体_GB2312" pitchFamily="49" charset="-122"/>
                </a:rPr>
                <a:t>12.3</a:t>
              </a:r>
            </a:p>
          </p:txBody>
        </p:sp>
      </p:grpSp>
      <p:grpSp>
        <p:nvGrpSpPr>
          <p:cNvPr id="7" name="Group 25"/>
          <p:cNvGrpSpPr>
            <a:grpSpLocks/>
          </p:cNvGrpSpPr>
          <p:nvPr/>
        </p:nvGrpSpPr>
        <p:grpSpPr bwMode="auto">
          <a:xfrm>
            <a:off x="1331913" y="4652963"/>
            <a:ext cx="6624637" cy="577850"/>
            <a:chOff x="839" y="2931"/>
            <a:chExt cx="4173" cy="364"/>
          </a:xfrm>
        </p:grpSpPr>
        <p:pic>
          <p:nvPicPr>
            <p:cNvPr id="69646" name="Picture 26" descr="GEL Rounded Rectangle aquamarine">
              <a:hlinkClick r:id="" action="ppaction://noaction"/>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2941"/>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7" name="Text Box 27">
              <a:hlinkClick r:id="" action="ppaction://noaction"/>
            </p:cNvPr>
            <p:cNvSpPr txBox="1">
              <a:spLocks noChangeArrowheads="1"/>
            </p:cNvSpPr>
            <p:nvPr/>
          </p:nvSpPr>
          <p:spPr bwMode="auto">
            <a:xfrm>
              <a:off x="1792" y="2931"/>
              <a:ext cx="31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CC0000"/>
                  </a:solidFill>
                  <a:latin typeface="Times New Roman" panose="02020603050405020304" pitchFamily="18" charset="0"/>
                  <a:ea typeface="隶书" panose="02010509060101010101" pitchFamily="49" charset="-122"/>
                </a:rPr>
                <a:t>变压器原理</a:t>
              </a:r>
            </a:p>
          </p:txBody>
        </p:sp>
        <p:pic>
          <p:nvPicPr>
            <p:cNvPr id="69648" name="Picture 28" descr="GEL Rounded Rectangle aquamarine">
              <a:hlinkClick r:id="" action="ppaction://noaction"/>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2941"/>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9" name="Text Box 29">
              <a:hlinkClick r:id="" action="ppaction://noaction"/>
            </p:cNvPr>
            <p:cNvSpPr txBox="1">
              <a:spLocks noChangeArrowheads="1"/>
            </p:cNvSpPr>
            <p:nvPr/>
          </p:nvSpPr>
          <p:spPr bwMode="auto">
            <a:xfrm>
              <a:off x="1020" y="2967"/>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solidFill>
                    <a:srgbClr val="CC0000"/>
                  </a:solidFill>
                  <a:latin typeface="Times New Roman" panose="02020603050405020304" pitchFamily="18" charset="0"/>
                  <a:ea typeface="楷体_GB2312" pitchFamily="49" charset="-122"/>
                </a:rPr>
                <a:t>12.4</a:t>
              </a:r>
            </a:p>
          </p:txBody>
        </p:sp>
      </p:grpSp>
      <p:grpSp>
        <p:nvGrpSpPr>
          <p:cNvPr id="8" name="Group 30"/>
          <p:cNvGrpSpPr>
            <a:grpSpLocks/>
          </p:cNvGrpSpPr>
          <p:nvPr/>
        </p:nvGrpSpPr>
        <p:grpSpPr bwMode="auto">
          <a:xfrm>
            <a:off x="1331913" y="5297488"/>
            <a:ext cx="6624637" cy="577850"/>
            <a:chOff x="839" y="3337"/>
            <a:chExt cx="4173" cy="364"/>
          </a:xfrm>
        </p:grpSpPr>
        <p:pic>
          <p:nvPicPr>
            <p:cNvPr id="69642" name="Picture 31" descr="GEL Rounded Rectangle aquamarine">
              <a:hlinkClick r:id="" action="ppaction://noaction"/>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3347"/>
              <a:ext cx="340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3" name="Text Box 32">
              <a:hlinkClick r:id="" action="ppaction://noaction"/>
            </p:cNvPr>
            <p:cNvSpPr txBox="1">
              <a:spLocks noChangeArrowheads="1"/>
            </p:cNvSpPr>
            <p:nvPr/>
          </p:nvSpPr>
          <p:spPr bwMode="auto">
            <a:xfrm>
              <a:off x="1792" y="3337"/>
              <a:ext cx="31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CC0000"/>
                  </a:solidFill>
                  <a:latin typeface="Times New Roman" panose="02020603050405020304" pitchFamily="18" charset="0"/>
                  <a:ea typeface="隶书" panose="02010509060101010101" pitchFamily="49" charset="-122"/>
                </a:rPr>
                <a:t>理想变压器</a:t>
              </a:r>
            </a:p>
          </p:txBody>
        </p:sp>
        <p:pic>
          <p:nvPicPr>
            <p:cNvPr id="69644" name="Picture 33" descr="GEL Rounded Rectangle aquamarine">
              <a:hlinkClick r:id="" action="ppaction://noaction"/>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3347"/>
              <a:ext cx="86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45" name="Text Box 34">
              <a:hlinkClick r:id="" action="ppaction://noaction"/>
            </p:cNvPr>
            <p:cNvSpPr txBox="1">
              <a:spLocks noChangeArrowheads="1"/>
            </p:cNvSpPr>
            <p:nvPr/>
          </p:nvSpPr>
          <p:spPr bwMode="auto">
            <a:xfrm>
              <a:off x="1020" y="3373"/>
              <a:ext cx="6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solidFill>
                    <a:srgbClr val="CC0000"/>
                  </a:solidFill>
                  <a:latin typeface="Times New Roman" panose="02020603050405020304" pitchFamily="18" charset="0"/>
                  <a:ea typeface="楷体_GB2312" pitchFamily="49" charset="-122"/>
                </a:rPr>
                <a:t>12.5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505858"/>
                                        </p:tgtEl>
                                        <p:attrNameLst>
                                          <p:attrName>style.visibility</p:attrName>
                                        </p:attrNameLst>
                                      </p:cBhvr>
                                      <p:to>
                                        <p:strVal val="visible"/>
                                      </p:to>
                                    </p:set>
                                    <p:anim calcmode="lin" valueType="num">
                                      <p:cBhvr additive="base">
                                        <p:cTn id="7" dur="500" fill="hold"/>
                                        <p:tgtEl>
                                          <p:spTgt spid="505858"/>
                                        </p:tgtEl>
                                        <p:attrNameLst>
                                          <p:attrName>ppt_x</p:attrName>
                                        </p:attrNameLst>
                                      </p:cBhvr>
                                      <p:tavLst>
                                        <p:tav tm="0">
                                          <p:val>
                                            <p:strVal val="0-#ppt_w/2"/>
                                          </p:val>
                                        </p:tav>
                                        <p:tav tm="100000">
                                          <p:val>
                                            <p:strVal val="#ppt_x"/>
                                          </p:val>
                                        </p:tav>
                                      </p:tavLst>
                                    </p:anim>
                                    <p:anim calcmode="lin" valueType="num">
                                      <p:cBhvr additive="base">
                                        <p:cTn id="8" dur="500" fill="hold"/>
                                        <p:tgtEl>
                                          <p:spTgt spid="505858"/>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1000"/>
                                        <p:tgtEl>
                                          <p:spTgt spid="4"/>
                                        </p:tgtEl>
                                      </p:cBhvr>
                                    </p:animEffect>
                                  </p:childTnLst>
                                </p:cTn>
                              </p:par>
                              <p:par>
                                <p:cTn id="12" presetID="22" presetClass="entr" presetSubtype="8" fill="hold"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1000"/>
                                        <p:tgtEl>
                                          <p:spTgt spid="5"/>
                                        </p:tgtEl>
                                      </p:cBhvr>
                                    </p:animEffect>
                                  </p:childTnLst>
                                </p:cTn>
                              </p:par>
                              <p:par>
                                <p:cTn id="15" presetID="22" presetClass="entr" presetSubtype="8" fill="hold" nodeType="withEffect">
                                  <p:stCondLst>
                                    <p:cond delay="100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par>
                                <p:cTn id="18" presetID="22" presetClass="entr" presetSubtype="8" fill="hold" nodeType="withEffect">
                                  <p:stCondLst>
                                    <p:cond delay="10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par>
                                <p:cTn id="21" presetID="22" presetClass="entr" presetSubtype="8" fill="hold" nodeType="with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1000"/>
                                        <p:tgtEl>
                                          <p:spTgt spid="8"/>
                                        </p:tgtEl>
                                      </p:cBhvr>
                                    </p:animEffect>
                                  </p:childTnLst>
                                </p:cTn>
                              </p:par>
                            </p:childTnLst>
                          </p:cTn>
                        </p:par>
                        <p:par>
                          <p:cTn id="24" fill="hold" nodeType="afterGroup">
                            <p:stCondLst>
                              <p:cond delay="2000"/>
                            </p:stCondLst>
                            <p:childTnLst>
                              <p:par>
                                <p:cTn id="25" presetID="49" presetClass="entr" presetSubtype="0" decel="100000" fill="hold" nodeType="afterEffect">
                                  <p:stCondLst>
                                    <p:cond delay="50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style.rotation</p:attrName>
                                        </p:attrNameLst>
                                      </p:cBhvr>
                                      <p:tavLst>
                                        <p:tav tm="0">
                                          <p:val>
                                            <p:fltVal val="360"/>
                                          </p:val>
                                        </p:tav>
                                        <p:tav tm="100000">
                                          <p:val>
                                            <p:fltVal val="0"/>
                                          </p:val>
                                        </p:tav>
                                      </p:tavLst>
                                    </p:anim>
                                    <p:animEffect transition="in" filter="fade">
                                      <p:cBhvr>
                                        <p:cTn id="30" dur="500"/>
                                        <p:tgtEl>
                                          <p:spTgt spid="3"/>
                                        </p:tgtEl>
                                      </p:cBhvr>
                                    </p:animEffect>
                                  </p:childTnLst>
                                </p:cTn>
                              </p:par>
                            </p:childTnLst>
                          </p:cTn>
                        </p:par>
                        <p:par>
                          <p:cTn id="31" fill="hold" nodeType="afterGroup">
                            <p:stCondLst>
                              <p:cond delay="3000"/>
                            </p:stCondLst>
                            <p:childTnLst>
                              <p:par>
                                <p:cTn id="32" presetID="55"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strVal val="#ppt_w*0.70"/>
                                          </p:val>
                                        </p:tav>
                                        <p:tav tm="100000">
                                          <p:val>
                                            <p:strVal val="#ppt_w"/>
                                          </p:val>
                                        </p:tav>
                                      </p:tavLst>
                                    </p:anim>
                                    <p:anim calcmode="lin" valueType="num">
                                      <p:cBhvr>
                                        <p:cTn id="35" dur="500" fill="hold"/>
                                        <p:tgtEl>
                                          <p:spTgt spid="2"/>
                                        </p:tgtEl>
                                        <p:attrNameLst>
                                          <p:attrName>ppt_h</p:attrName>
                                        </p:attrNameLst>
                                      </p:cBhvr>
                                      <p:tavLst>
                                        <p:tav tm="0">
                                          <p:val>
                                            <p:strVal val="#ppt_h"/>
                                          </p:val>
                                        </p:tav>
                                        <p:tav tm="100000">
                                          <p:val>
                                            <p:strVal val="#ppt_h"/>
                                          </p:val>
                                        </p:tav>
                                      </p:tavLst>
                                    </p:anim>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4198" name="Object 22"/>
          <p:cNvGraphicFramePr>
            <a:graphicFrameLocks noChangeAspect="1"/>
          </p:cNvGraphicFramePr>
          <p:nvPr/>
        </p:nvGraphicFramePr>
        <p:xfrm>
          <a:off x="755650" y="2060575"/>
          <a:ext cx="3600450" cy="942975"/>
        </p:xfrm>
        <a:graphic>
          <a:graphicData uri="http://schemas.openxmlformats.org/presentationml/2006/ole">
            <mc:AlternateContent xmlns:mc="http://schemas.openxmlformats.org/markup-compatibility/2006">
              <mc:Choice xmlns:v="urn:schemas-microsoft-com:vml" Requires="v">
                <p:oleObj spid="_x0000_s1057" name="Equation" r:id="rId3" imgW="1498320" imgH="393480" progId="Equation.DSMT4">
                  <p:embed/>
                </p:oleObj>
              </mc:Choice>
              <mc:Fallback>
                <p:oleObj name="Equation" r:id="rId3" imgW="1498320" imgH="39348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060575"/>
                        <a:ext cx="36004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199" name="Line 23"/>
          <p:cNvSpPr>
            <a:spLocks noChangeShapeType="1"/>
          </p:cNvSpPr>
          <p:nvPr/>
        </p:nvSpPr>
        <p:spPr bwMode="auto">
          <a:xfrm>
            <a:off x="4354513" y="2493963"/>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4200" name="Text Box 24"/>
          <p:cNvSpPr txBox="1">
            <a:spLocks noChangeArrowheads="1"/>
          </p:cNvSpPr>
          <p:nvPr/>
        </p:nvSpPr>
        <p:spPr bwMode="auto">
          <a:xfrm>
            <a:off x="5219700" y="2205038"/>
            <a:ext cx="1728788" cy="519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自感电压</a:t>
            </a:r>
          </a:p>
        </p:txBody>
      </p:sp>
      <p:grpSp>
        <p:nvGrpSpPr>
          <p:cNvPr id="1034" name="Group 31"/>
          <p:cNvGrpSpPr>
            <a:grpSpLocks/>
          </p:cNvGrpSpPr>
          <p:nvPr/>
        </p:nvGrpSpPr>
        <p:grpSpPr bwMode="auto">
          <a:xfrm>
            <a:off x="8316913" y="6446838"/>
            <a:ext cx="792162" cy="366712"/>
            <a:chOff x="5193" y="4020"/>
            <a:chExt cx="499" cy="231"/>
          </a:xfrm>
        </p:grpSpPr>
        <p:pic>
          <p:nvPicPr>
            <p:cNvPr id="1043" name="Picture 32"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Text Box 33">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035" name="Group 34"/>
          <p:cNvGrpSpPr>
            <a:grpSpLocks/>
          </p:cNvGrpSpPr>
          <p:nvPr/>
        </p:nvGrpSpPr>
        <p:grpSpPr bwMode="auto">
          <a:xfrm>
            <a:off x="7453313" y="6446838"/>
            <a:ext cx="792162" cy="366712"/>
            <a:chOff x="4649" y="4020"/>
            <a:chExt cx="499" cy="231"/>
          </a:xfrm>
        </p:grpSpPr>
        <p:pic>
          <p:nvPicPr>
            <p:cNvPr id="1041" name="Picture 35"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Text Box 36">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1036" name="Group 40"/>
          <p:cNvGrpSpPr>
            <a:grpSpLocks/>
          </p:cNvGrpSpPr>
          <p:nvPr/>
        </p:nvGrpSpPr>
        <p:grpSpPr bwMode="auto">
          <a:xfrm>
            <a:off x="6588125" y="6446838"/>
            <a:ext cx="792163" cy="366712"/>
            <a:chOff x="4649" y="4020"/>
            <a:chExt cx="499" cy="231"/>
          </a:xfrm>
        </p:grpSpPr>
        <p:pic>
          <p:nvPicPr>
            <p:cNvPr id="1039" name="Picture 41"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Text Box 4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
        <p:nvSpPr>
          <p:cNvPr id="434219" name="Text Box 43"/>
          <p:cNvSpPr txBox="1">
            <a:spLocks noChangeArrowheads="1"/>
          </p:cNvSpPr>
          <p:nvPr/>
        </p:nvSpPr>
        <p:spPr bwMode="auto">
          <a:xfrm>
            <a:off x="539750" y="692150"/>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当只有一个线圈</a:t>
            </a:r>
            <a:r>
              <a:rPr kumimoji="1" lang="en-US" altLang="zh-CN" sz="2800" b="1">
                <a:solidFill>
                  <a:schemeClr val="bg1"/>
                </a:solidFill>
                <a:latin typeface="Times New Roman" panose="02020603050405020304" pitchFamily="18" charset="0"/>
                <a:ea typeface="楷体_GB2312" pitchFamily="49" charset="-122"/>
                <a:sym typeface="Symbol" panose="05050102010706020507" pitchFamily="18" charset="2"/>
              </a:rPr>
              <a:t>L</a:t>
            </a:r>
            <a:r>
              <a:rPr kumimoji="1" lang="en-US" altLang="zh-CN" sz="2800" b="1" baseline="-25000">
                <a:solidFill>
                  <a:schemeClr val="bg1"/>
                </a:solidFill>
                <a:latin typeface="Times New Roman" panose="02020603050405020304" pitchFamily="18" charset="0"/>
                <a:ea typeface="楷体_GB2312" pitchFamily="49" charset="-122"/>
                <a:sym typeface="Symbol" panose="05050102010706020507" pitchFamily="18" charset="2"/>
              </a:rPr>
              <a:t>1</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时：</a:t>
            </a: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 </a:t>
            </a:r>
            <a:endParaRPr kumimoji="1" lang="zh-CN" altLang="en-US" sz="2800" b="1">
              <a:solidFill>
                <a:srgbClr val="FFFF00"/>
              </a:solidFill>
              <a:latin typeface="Times New Roman" panose="02020603050405020304" pitchFamily="18" charset="0"/>
              <a:ea typeface="宋体" panose="02010600030101010101" pitchFamily="2" charset="-122"/>
            </a:endParaRPr>
          </a:p>
        </p:txBody>
      </p:sp>
      <p:graphicFrame>
        <p:nvGraphicFramePr>
          <p:cNvPr id="434220" name="Object 44"/>
          <p:cNvGraphicFramePr>
            <a:graphicFrameLocks noChangeAspect="1"/>
          </p:cNvGraphicFramePr>
          <p:nvPr/>
        </p:nvGraphicFramePr>
        <p:xfrm>
          <a:off x="755650" y="1290638"/>
          <a:ext cx="6672263" cy="525462"/>
        </p:xfrm>
        <a:graphic>
          <a:graphicData uri="http://schemas.openxmlformats.org/presentationml/2006/ole">
            <mc:AlternateContent xmlns:mc="http://schemas.openxmlformats.org/markup-compatibility/2006">
              <mc:Choice xmlns:v="urn:schemas-microsoft-com:vml" Requires="v">
                <p:oleObj spid="_x0000_s1058" name="Equation" r:id="rId6" imgW="3213000" imgH="253800" progId="Equation.DSMT4">
                  <p:embed/>
                </p:oleObj>
              </mc:Choice>
              <mc:Fallback>
                <p:oleObj name="Equation" r:id="rId6" imgW="3213000" imgH="253800" progId="Equation.DSMT4">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290638"/>
                        <a:ext cx="6672263"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4221" name="Text Box 45"/>
          <p:cNvSpPr txBox="1">
            <a:spLocks noChangeArrowheads="1"/>
          </p:cNvSpPr>
          <p:nvPr/>
        </p:nvSpPr>
        <p:spPr bwMode="auto">
          <a:xfrm>
            <a:off x="684213" y="3141663"/>
            <a:ext cx="662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当线圈</a:t>
            </a:r>
            <a:r>
              <a:rPr kumimoji="1" lang="en-US" altLang="zh-CN" sz="2800" b="1">
                <a:solidFill>
                  <a:schemeClr val="bg1"/>
                </a:solidFill>
                <a:latin typeface="Times New Roman" panose="02020603050405020304" pitchFamily="18" charset="0"/>
                <a:ea typeface="楷体_GB2312" pitchFamily="49" charset="-122"/>
                <a:sym typeface="Symbol" panose="05050102010706020507" pitchFamily="18" charset="2"/>
              </a:rPr>
              <a:t>L</a:t>
            </a:r>
            <a:r>
              <a:rPr kumimoji="1" lang="en-US" altLang="zh-CN" sz="2800" b="1" baseline="-25000">
                <a:solidFill>
                  <a:schemeClr val="bg1"/>
                </a:solidFill>
                <a:latin typeface="Times New Roman" panose="02020603050405020304" pitchFamily="18" charset="0"/>
                <a:ea typeface="楷体_GB2312" pitchFamily="49" charset="-122"/>
                <a:sym typeface="Symbol" panose="05050102010706020507" pitchFamily="18" charset="2"/>
              </a:rPr>
              <a:t>1</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电流为</a:t>
            </a:r>
            <a:r>
              <a:rPr kumimoji="1" lang="en-US" altLang="zh-CN" sz="2800" b="1" i="1">
                <a:solidFill>
                  <a:schemeClr val="bg1"/>
                </a:solidFill>
                <a:latin typeface="Times New Roman" panose="02020603050405020304" pitchFamily="18" charset="0"/>
                <a:ea typeface="楷体_GB2312" pitchFamily="49" charset="-122"/>
                <a:sym typeface="Symbol" panose="05050102010706020507" pitchFamily="18" charset="2"/>
              </a:rPr>
              <a:t>i</a:t>
            </a:r>
            <a:r>
              <a:rPr kumimoji="1" lang="en-US" altLang="zh-CN" sz="2800" b="1" baseline="-25000">
                <a:solidFill>
                  <a:schemeClr val="bg1"/>
                </a:solidFill>
                <a:latin typeface="Times New Roman" panose="02020603050405020304" pitchFamily="18" charset="0"/>
                <a:ea typeface="楷体_GB2312" pitchFamily="49" charset="-122"/>
                <a:sym typeface="Symbol" panose="05050102010706020507" pitchFamily="18" charset="2"/>
              </a:rPr>
              <a:t>1</a:t>
            </a:r>
            <a:r>
              <a:rPr kumimoji="1" lang="zh-CN" altLang="en-US" sz="2800" b="1" baseline="-25000">
                <a:solidFill>
                  <a:srgbClr val="FFFF00"/>
                </a:solidFill>
                <a:latin typeface="Times New Roman" panose="02020603050405020304" pitchFamily="18" charset="0"/>
                <a:ea typeface="楷体_GB2312" pitchFamily="49" charset="-122"/>
                <a:sym typeface="Symbol" panose="05050102010706020507" pitchFamily="18" charset="2"/>
              </a:rPr>
              <a:t>，</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线圈</a:t>
            </a:r>
            <a:r>
              <a:rPr kumimoji="1" lang="en-US" altLang="zh-CN" sz="2800" b="1">
                <a:solidFill>
                  <a:schemeClr val="bg1"/>
                </a:solidFill>
                <a:latin typeface="Times New Roman" panose="02020603050405020304" pitchFamily="18" charset="0"/>
                <a:ea typeface="楷体_GB2312" pitchFamily="49" charset="-122"/>
                <a:sym typeface="Symbol" panose="05050102010706020507" pitchFamily="18" charset="2"/>
              </a:rPr>
              <a:t>L</a:t>
            </a:r>
            <a:r>
              <a:rPr kumimoji="1" lang="en-US" altLang="zh-CN" sz="2800" b="1" baseline="-25000">
                <a:solidFill>
                  <a:schemeClr val="bg1"/>
                </a:solidFill>
                <a:latin typeface="Times New Roman" panose="02020603050405020304" pitchFamily="18" charset="0"/>
                <a:ea typeface="楷体_GB2312" pitchFamily="49" charset="-122"/>
                <a:sym typeface="Symbol" panose="05050102010706020507" pitchFamily="18" charset="2"/>
              </a:rPr>
              <a:t>2</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无电流时：</a:t>
            </a: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 </a:t>
            </a:r>
            <a:endParaRPr kumimoji="1" lang="zh-CN" altLang="en-US" sz="2800" b="1">
              <a:solidFill>
                <a:srgbClr val="FFFF00"/>
              </a:solidFill>
              <a:latin typeface="Times New Roman" panose="02020603050405020304" pitchFamily="18" charset="0"/>
              <a:ea typeface="宋体" panose="02010600030101010101" pitchFamily="2" charset="-122"/>
            </a:endParaRPr>
          </a:p>
        </p:txBody>
      </p:sp>
      <p:graphicFrame>
        <p:nvGraphicFramePr>
          <p:cNvPr id="1028" name="Object 46"/>
          <p:cNvGraphicFramePr>
            <a:graphicFrameLocks noChangeAspect="1"/>
          </p:cNvGraphicFramePr>
          <p:nvPr/>
        </p:nvGraphicFramePr>
        <p:xfrm>
          <a:off x="1187450" y="3860800"/>
          <a:ext cx="1655763" cy="584200"/>
        </p:xfrm>
        <a:graphic>
          <a:graphicData uri="http://schemas.openxmlformats.org/presentationml/2006/ole">
            <mc:AlternateContent xmlns:mc="http://schemas.openxmlformats.org/markup-compatibility/2006">
              <mc:Choice xmlns:v="urn:schemas-microsoft-com:vml" Requires="v">
                <p:oleObj spid="_x0000_s1059" name="Equation" r:id="rId8" imgW="647640" imgH="228600" progId="Equation.DSMT4">
                  <p:embed/>
                </p:oleObj>
              </mc:Choice>
              <mc:Fallback>
                <p:oleObj name="Equation" r:id="rId8" imgW="647640" imgH="228600" progId="Equation.DSMT4">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450" y="3860800"/>
                        <a:ext cx="16557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47"/>
          <p:cNvGraphicFramePr>
            <a:graphicFrameLocks noChangeAspect="1"/>
          </p:cNvGraphicFramePr>
          <p:nvPr/>
        </p:nvGraphicFramePr>
        <p:xfrm>
          <a:off x="3046413" y="3789363"/>
          <a:ext cx="4032250" cy="595312"/>
        </p:xfrm>
        <a:graphic>
          <a:graphicData uri="http://schemas.openxmlformats.org/presentationml/2006/ole">
            <mc:AlternateContent xmlns:mc="http://schemas.openxmlformats.org/markup-compatibility/2006">
              <mc:Choice xmlns:v="urn:schemas-microsoft-com:vml" Requires="v">
                <p:oleObj spid="_x0000_s1060" name="Equation" r:id="rId10" imgW="1549080" imgH="228600" progId="Equation.DSMT4">
                  <p:embed/>
                </p:oleObj>
              </mc:Choice>
              <mc:Fallback>
                <p:oleObj name="Equation" r:id="rId10" imgW="1549080" imgH="228600" progId="Equation.DSMT4">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6413" y="3789363"/>
                        <a:ext cx="4032250"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4224" name="Object 48"/>
          <p:cNvGraphicFramePr>
            <a:graphicFrameLocks noChangeAspect="1"/>
          </p:cNvGraphicFramePr>
          <p:nvPr/>
        </p:nvGraphicFramePr>
        <p:xfrm>
          <a:off x="1116013" y="4581525"/>
          <a:ext cx="3600450" cy="942975"/>
        </p:xfrm>
        <a:graphic>
          <a:graphicData uri="http://schemas.openxmlformats.org/presentationml/2006/ole">
            <mc:AlternateContent xmlns:mc="http://schemas.openxmlformats.org/markup-compatibility/2006">
              <mc:Choice xmlns:v="urn:schemas-microsoft-com:vml" Requires="v">
                <p:oleObj spid="_x0000_s1061" name="Equation" r:id="rId12" imgW="1498320" imgH="393480" progId="Equation.DSMT4">
                  <p:embed/>
                </p:oleObj>
              </mc:Choice>
              <mc:Fallback>
                <p:oleObj name="Equation" r:id="rId12" imgW="1498320" imgH="393480" progId="Equation.DSMT4">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6013" y="4581525"/>
                        <a:ext cx="36004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4225" name="Object 49"/>
          <p:cNvGraphicFramePr>
            <a:graphicFrameLocks noChangeAspect="1"/>
          </p:cNvGraphicFramePr>
          <p:nvPr/>
        </p:nvGraphicFramePr>
        <p:xfrm>
          <a:off x="1116013" y="5581650"/>
          <a:ext cx="3173412" cy="942975"/>
        </p:xfrm>
        <a:graphic>
          <a:graphicData uri="http://schemas.openxmlformats.org/presentationml/2006/ole">
            <mc:AlternateContent xmlns:mc="http://schemas.openxmlformats.org/markup-compatibility/2006">
              <mc:Choice xmlns:v="urn:schemas-microsoft-com:vml" Requires="v">
                <p:oleObj spid="_x0000_s1062" name="Equation" r:id="rId14" imgW="1320480" imgH="393480" progId="Equation.DSMT4">
                  <p:embed/>
                </p:oleObj>
              </mc:Choice>
              <mc:Fallback>
                <p:oleObj name="Equation" r:id="rId14" imgW="1320480" imgH="393480" progId="Equation.DSMT4">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5581650"/>
                        <a:ext cx="3173412"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34198"/>
                                        </p:tgtEl>
                                        <p:attrNameLst>
                                          <p:attrName>style.visibility</p:attrName>
                                        </p:attrNameLst>
                                      </p:cBhvr>
                                      <p:to>
                                        <p:strVal val="visible"/>
                                      </p:to>
                                    </p:set>
                                    <p:animEffect transition="in" filter="strips(downRight)">
                                      <p:cBhvr>
                                        <p:cTn id="7" dur="2000"/>
                                        <p:tgtEl>
                                          <p:spTgt spid="434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34199"/>
                                        </p:tgtEl>
                                        <p:attrNameLst>
                                          <p:attrName>style.visibility</p:attrName>
                                        </p:attrNameLst>
                                      </p:cBhvr>
                                      <p:to>
                                        <p:strVal val="visible"/>
                                      </p:to>
                                    </p:set>
                                    <p:animEffect transition="in" filter="slide(fromLeft)">
                                      <p:cBhvr>
                                        <p:cTn id="12" dur="500"/>
                                        <p:tgtEl>
                                          <p:spTgt spid="434199"/>
                                        </p:tgtEl>
                                      </p:cBhvr>
                                    </p:animEffec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434200"/>
                                        </p:tgtEl>
                                        <p:attrNameLst>
                                          <p:attrName>style.visibility</p:attrName>
                                        </p:attrNameLst>
                                      </p:cBhvr>
                                      <p:to>
                                        <p:strVal val="visible"/>
                                      </p:to>
                                    </p:set>
                                    <p:anim calcmode="lin" valueType="num">
                                      <p:cBhvr additive="base">
                                        <p:cTn id="16" dur="500" fill="hold"/>
                                        <p:tgtEl>
                                          <p:spTgt spid="434200"/>
                                        </p:tgtEl>
                                        <p:attrNameLst>
                                          <p:attrName>ppt_x</p:attrName>
                                        </p:attrNameLst>
                                      </p:cBhvr>
                                      <p:tavLst>
                                        <p:tav tm="0">
                                          <p:val>
                                            <p:strVal val="1+#ppt_w/2"/>
                                          </p:val>
                                        </p:tav>
                                        <p:tav tm="100000">
                                          <p:val>
                                            <p:strVal val="#ppt_x"/>
                                          </p:val>
                                        </p:tav>
                                      </p:tavLst>
                                    </p:anim>
                                    <p:anim calcmode="lin" valueType="num">
                                      <p:cBhvr additive="base">
                                        <p:cTn id="17" dur="500" fill="hold"/>
                                        <p:tgtEl>
                                          <p:spTgt spid="434200"/>
                                        </p:tgtEl>
                                        <p:attrNameLst>
                                          <p:attrName>ppt_y</p:attrName>
                                        </p:attrNameLst>
                                      </p:cBhvr>
                                      <p:tavLst>
                                        <p:tav tm="0">
                                          <p:val>
                                            <p:strVal val="#ppt_y"/>
                                          </p:val>
                                        </p:tav>
                                        <p:tav tm="100000">
                                          <p:val>
                                            <p:strVal val="#ppt_y"/>
                                          </p:val>
                                        </p:tav>
                                      </p:tavLst>
                                    </p:anim>
                                  </p:childTnLst>
                                </p:cTn>
                              </p:par>
                              <p:par>
                                <p:cTn id="18" presetID="12" presetClass="entr" presetSubtype="4" fill="hold" grpId="0" nodeType="withEffect">
                                  <p:stCondLst>
                                    <p:cond delay="0"/>
                                  </p:stCondLst>
                                  <p:childTnLst>
                                    <p:set>
                                      <p:cBhvr>
                                        <p:cTn id="19" dur="1" fill="hold">
                                          <p:stCondLst>
                                            <p:cond delay="0"/>
                                          </p:stCondLst>
                                        </p:cTn>
                                        <p:tgtEl>
                                          <p:spTgt spid="434219"/>
                                        </p:tgtEl>
                                        <p:attrNameLst>
                                          <p:attrName>style.visibility</p:attrName>
                                        </p:attrNameLst>
                                      </p:cBhvr>
                                      <p:to>
                                        <p:strVal val="visible"/>
                                      </p:to>
                                    </p:set>
                                    <p:animEffect transition="in" filter="slide(fromBottom)">
                                      <p:cBhvr>
                                        <p:cTn id="20" dur="500"/>
                                        <p:tgtEl>
                                          <p:spTgt spid="4342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434220"/>
                                        </p:tgtEl>
                                        <p:attrNameLst>
                                          <p:attrName>style.visibility</p:attrName>
                                        </p:attrNameLst>
                                      </p:cBhvr>
                                      <p:to>
                                        <p:strVal val="visible"/>
                                      </p:to>
                                    </p:set>
                                    <p:anim calcmode="lin" valueType="num">
                                      <p:cBhvr additive="base">
                                        <p:cTn id="25" dur="500" fill="hold"/>
                                        <p:tgtEl>
                                          <p:spTgt spid="434220"/>
                                        </p:tgtEl>
                                        <p:attrNameLst>
                                          <p:attrName>ppt_x</p:attrName>
                                        </p:attrNameLst>
                                      </p:cBhvr>
                                      <p:tavLst>
                                        <p:tav tm="0">
                                          <p:val>
                                            <p:strVal val="1+#ppt_w/2"/>
                                          </p:val>
                                        </p:tav>
                                        <p:tav tm="100000">
                                          <p:val>
                                            <p:strVal val="#ppt_x"/>
                                          </p:val>
                                        </p:tav>
                                      </p:tavLst>
                                    </p:anim>
                                    <p:anim calcmode="lin" valueType="num">
                                      <p:cBhvr additive="base">
                                        <p:cTn id="26" dur="500" fill="hold"/>
                                        <p:tgtEl>
                                          <p:spTgt spid="434220"/>
                                        </p:tgtEl>
                                        <p:attrNameLst>
                                          <p:attrName>ppt_y</p:attrName>
                                        </p:attrNameLst>
                                      </p:cBhvr>
                                      <p:tavLst>
                                        <p:tav tm="0">
                                          <p:val>
                                            <p:strVal val="#ppt_y"/>
                                          </p:val>
                                        </p:tav>
                                        <p:tav tm="100000">
                                          <p:val>
                                            <p:strVal val="#ppt_y"/>
                                          </p:val>
                                        </p:tav>
                                      </p:tavLst>
                                    </p:anim>
                                  </p:childTnLst>
                                </p:cTn>
                              </p:par>
                              <p:par>
                                <p:cTn id="27" presetID="12" presetClass="entr" presetSubtype="4" fill="hold" grpId="0" nodeType="withEffect">
                                  <p:stCondLst>
                                    <p:cond delay="0"/>
                                  </p:stCondLst>
                                  <p:childTnLst>
                                    <p:set>
                                      <p:cBhvr>
                                        <p:cTn id="28" dur="1" fill="hold">
                                          <p:stCondLst>
                                            <p:cond delay="0"/>
                                          </p:stCondLst>
                                        </p:cTn>
                                        <p:tgtEl>
                                          <p:spTgt spid="434221"/>
                                        </p:tgtEl>
                                        <p:attrNameLst>
                                          <p:attrName>style.visibility</p:attrName>
                                        </p:attrNameLst>
                                      </p:cBhvr>
                                      <p:to>
                                        <p:strVal val="visible"/>
                                      </p:to>
                                    </p:set>
                                    <p:animEffect transition="in" filter="slide(fromBottom)">
                                      <p:cBhvr>
                                        <p:cTn id="29" dur="500"/>
                                        <p:tgtEl>
                                          <p:spTgt spid="43422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434224"/>
                                        </p:tgtEl>
                                        <p:attrNameLst>
                                          <p:attrName>style.visibility</p:attrName>
                                        </p:attrNameLst>
                                      </p:cBhvr>
                                      <p:to>
                                        <p:strVal val="visible"/>
                                      </p:to>
                                    </p:set>
                                    <p:animEffect transition="in" filter="strips(downRight)">
                                      <p:cBhvr>
                                        <p:cTn id="34" dur="2000"/>
                                        <p:tgtEl>
                                          <p:spTgt spid="4342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434225"/>
                                        </p:tgtEl>
                                        <p:attrNameLst>
                                          <p:attrName>style.visibility</p:attrName>
                                        </p:attrNameLst>
                                      </p:cBhvr>
                                      <p:to>
                                        <p:strVal val="visible"/>
                                      </p:to>
                                    </p:set>
                                    <p:animEffect transition="in" filter="strips(downRight)">
                                      <p:cBhvr>
                                        <p:cTn id="39" dur="2000"/>
                                        <p:tgtEl>
                                          <p:spTgt spid="4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00" grpId="0" animBg="1"/>
      <p:bldP spid="434219" grpId="0" autoUpdateAnimBg="0"/>
      <p:bldP spid="4342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Text Box 4"/>
          <p:cNvSpPr txBox="1">
            <a:spLocks noChangeArrowheads="1"/>
          </p:cNvSpPr>
          <p:nvPr/>
        </p:nvSpPr>
        <p:spPr bwMode="auto">
          <a:xfrm>
            <a:off x="539750" y="604838"/>
            <a:ext cx="79914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sym typeface="Symbol" panose="05050102010706020507" pitchFamily="18" charset="2"/>
              </a:rPr>
              <a:t>    当两个线圈都有电流时，每一线圈的磁链为自磁链与互磁链的代数和： </a:t>
            </a:r>
            <a:endParaRPr kumimoji="1" lang="zh-CN" altLang="en-US" sz="2800" b="1">
              <a:solidFill>
                <a:srgbClr val="FFFF00"/>
              </a:solidFill>
              <a:latin typeface="楷体_GB2312" pitchFamily="49" charset="-122"/>
              <a:ea typeface="楷体_GB2312" pitchFamily="49" charset="-122"/>
            </a:endParaRPr>
          </a:p>
        </p:txBody>
      </p:sp>
      <p:graphicFrame>
        <p:nvGraphicFramePr>
          <p:cNvPr id="507909" name="Object 5"/>
          <p:cNvGraphicFramePr>
            <a:graphicFrameLocks noChangeAspect="1"/>
          </p:cNvGraphicFramePr>
          <p:nvPr/>
        </p:nvGraphicFramePr>
        <p:xfrm>
          <a:off x="1835150" y="1757363"/>
          <a:ext cx="4752975" cy="552450"/>
        </p:xfrm>
        <a:graphic>
          <a:graphicData uri="http://schemas.openxmlformats.org/presentationml/2006/ole">
            <mc:AlternateContent xmlns:mc="http://schemas.openxmlformats.org/markup-compatibility/2006">
              <mc:Choice xmlns:v="urn:schemas-microsoft-com:vml" Requires="v">
                <p:oleObj spid="_x0000_s2074" name="公式" r:id="rId3" imgW="2070000" imgH="241200" progId="Equation.3">
                  <p:embed/>
                </p:oleObj>
              </mc:Choice>
              <mc:Fallback>
                <p:oleObj name="公式" r:id="rId3" imgW="207000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757363"/>
                        <a:ext cx="47529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7910" name="Object 6"/>
          <p:cNvGraphicFramePr>
            <a:graphicFrameLocks noChangeAspect="1"/>
          </p:cNvGraphicFramePr>
          <p:nvPr/>
        </p:nvGraphicFramePr>
        <p:xfrm>
          <a:off x="1763713" y="2333625"/>
          <a:ext cx="4984750" cy="574675"/>
        </p:xfrm>
        <a:graphic>
          <a:graphicData uri="http://schemas.openxmlformats.org/presentationml/2006/ole">
            <mc:AlternateContent xmlns:mc="http://schemas.openxmlformats.org/markup-compatibility/2006">
              <mc:Choice xmlns:v="urn:schemas-microsoft-com:vml" Requires="v">
                <p:oleObj spid="_x0000_s2075" name="公式" r:id="rId5" imgW="2082600" imgH="241200" progId="Equation.3">
                  <p:embed/>
                </p:oleObj>
              </mc:Choice>
              <mc:Fallback>
                <p:oleObj name="公式" r:id="rId5" imgW="208260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333625"/>
                        <a:ext cx="49847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7911" name="Object 7"/>
          <p:cNvGraphicFramePr>
            <a:graphicFrameLocks noChangeAspect="1"/>
          </p:cNvGraphicFramePr>
          <p:nvPr/>
        </p:nvGraphicFramePr>
        <p:xfrm>
          <a:off x="1331913" y="2981325"/>
          <a:ext cx="5916612" cy="523875"/>
        </p:xfrm>
        <a:graphic>
          <a:graphicData uri="http://schemas.openxmlformats.org/presentationml/2006/ole">
            <mc:AlternateContent xmlns:mc="http://schemas.openxmlformats.org/markup-compatibility/2006">
              <mc:Choice xmlns:v="urn:schemas-microsoft-com:vml" Requires="v">
                <p:oleObj spid="_x0000_s2076" name="公式" r:id="rId7" imgW="2857320" imgH="253800" progId="Equation.3">
                  <p:embed/>
                </p:oleObj>
              </mc:Choice>
              <mc:Fallback>
                <p:oleObj name="公式" r:id="rId7" imgW="2857320" imgH="253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81325"/>
                        <a:ext cx="591661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2" name="Text Box 8"/>
          <p:cNvSpPr txBox="1">
            <a:spLocks noChangeArrowheads="1"/>
          </p:cNvSpPr>
          <p:nvPr/>
        </p:nvSpPr>
        <p:spPr bwMode="auto">
          <a:xfrm>
            <a:off x="1835150" y="3702050"/>
            <a:ext cx="6770688"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620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3200">
                <a:solidFill>
                  <a:schemeClr val="bg1"/>
                </a:solidFill>
                <a:latin typeface="Times New Roman" panose="02020603050405020304" pitchFamily="18" charset="0"/>
                <a:ea typeface="仿宋_GB2312" pitchFamily="49" charset="-122"/>
                <a:sym typeface="Wingdings 2" panose="05020102010507070707" pitchFamily="18" charset="2"/>
              </a:rPr>
              <a:t> </a:t>
            </a:r>
            <a:r>
              <a:rPr kumimoji="1" lang="en-US" altLang="zh-CN" sz="2800" i="1">
                <a:solidFill>
                  <a:schemeClr val="bg1"/>
                </a:solidFill>
                <a:latin typeface="Times New Roman" panose="02020603050405020304" pitchFamily="18" charset="0"/>
                <a:ea typeface="仿宋_GB2312" pitchFamily="49" charset="-122"/>
              </a:rPr>
              <a:t>M</a:t>
            </a:r>
            <a:r>
              <a:rPr kumimoji="1" lang="zh-CN" altLang="en-US" sz="2800" b="1">
                <a:solidFill>
                  <a:srgbClr val="FFFF00"/>
                </a:solidFill>
                <a:latin typeface="楷体_GB2312" pitchFamily="49" charset="-122"/>
                <a:ea typeface="楷体_GB2312" pitchFamily="49" charset="-122"/>
              </a:rPr>
              <a:t>值与线圈的形状、几何位置、空间媒质有关，与线圈中的电流无关，满足</a:t>
            </a:r>
            <a:r>
              <a:rPr kumimoji="1" lang="en-US" altLang="zh-CN" sz="2800" i="1">
                <a:solidFill>
                  <a:schemeClr val="bg1"/>
                </a:solidFill>
                <a:latin typeface="Times New Roman" panose="02020603050405020304" pitchFamily="18" charset="0"/>
                <a:ea typeface="仿宋_GB2312" pitchFamily="49" charset="-122"/>
              </a:rPr>
              <a:t>M</a:t>
            </a:r>
            <a:r>
              <a:rPr kumimoji="1" lang="en-US" altLang="zh-CN" sz="2800" baseline="-25000">
                <a:solidFill>
                  <a:schemeClr val="bg1"/>
                </a:solidFill>
                <a:latin typeface="Times New Roman" panose="02020603050405020304" pitchFamily="18" charset="0"/>
                <a:ea typeface="仿宋_GB2312" pitchFamily="49" charset="-122"/>
              </a:rPr>
              <a:t>12</a:t>
            </a:r>
            <a:r>
              <a:rPr kumimoji="1" lang="en-US" altLang="zh-CN" sz="2800" i="1">
                <a:solidFill>
                  <a:schemeClr val="bg1"/>
                </a:solidFill>
                <a:latin typeface="Times New Roman" panose="02020603050405020304" pitchFamily="18" charset="0"/>
                <a:ea typeface="仿宋_GB2312" pitchFamily="49" charset="-122"/>
              </a:rPr>
              <a:t>=M</a:t>
            </a:r>
            <a:r>
              <a:rPr kumimoji="1" lang="en-US" altLang="zh-CN" sz="2800" baseline="-25000">
                <a:solidFill>
                  <a:schemeClr val="bg1"/>
                </a:solidFill>
                <a:latin typeface="Times New Roman" panose="02020603050405020304" pitchFamily="18" charset="0"/>
                <a:ea typeface="仿宋_GB2312" pitchFamily="49" charset="-122"/>
              </a:rPr>
              <a:t>21</a:t>
            </a:r>
          </a:p>
        </p:txBody>
      </p:sp>
      <p:sp>
        <p:nvSpPr>
          <p:cNvPr id="507913" name="Text Box 9"/>
          <p:cNvSpPr txBox="1">
            <a:spLocks noChangeArrowheads="1"/>
          </p:cNvSpPr>
          <p:nvPr/>
        </p:nvSpPr>
        <p:spPr bwMode="auto">
          <a:xfrm>
            <a:off x="1835150" y="550227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62000">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2"/>
            </a:pPr>
            <a:r>
              <a:rPr kumimoji="1" lang="zh-CN" altLang="en-US" sz="2800" b="1">
                <a:solidFill>
                  <a:schemeClr val="bg1"/>
                </a:solidFill>
                <a:latin typeface="仿宋_GB2312" pitchFamily="49" charset="-122"/>
                <a:ea typeface="仿宋_GB2312" pitchFamily="49" charset="-122"/>
              </a:rPr>
              <a:t> </a:t>
            </a:r>
            <a:r>
              <a:rPr kumimoji="1" lang="en-US" altLang="zh-CN" sz="2800" i="1">
                <a:solidFill>
                  <a:schemeClr val="bg1"/>
                </a:solidFill>
                <a:latin typeface="Times New Roman" panose="02020603050405020304" pitchFamily="18" charset="0"/>
                <a:ea typeface="仿宋_GB2312" pitchFamily="49" charset="-122"/>
              </a:rPr>
              <a:t>L</a:t>
            </a:r>
            <a:r>
              <a:rPr kumimoji="1" lang="en-US" altLang="zh-CN" sz="2800" b="1" i="1">
                <a:solidFill>
                  <a:schemeClr val="bg1"/>
                </a:solidFill>
                <a:latin typeface="仿宋_GB2312" pitchFamily="49" charset="-122"/>
                <a:ea typeface="仿宋_GB2312" pitchFamily="49" charset="-122"/>
              </a:rPr>
              <a:t> </a:t>
            </a:r>
            <a:r>
              <a:rPr kumimoji="1" lang="zh-CN" altLang="en-US" sz="2800" b="1">
                <a:solidFill>
                  <a:srgbClr val="FFFF00"/>
                </a:solidFill>
                <a:latin typeface="楷体_GB2312" pitchFamily="49" charset="-122"/>
                <a:ea typeface="楷体_GB2312" pitchFamily="49" charset="-122"/>
              </a:rPr>
              <a:t>总为正值，</a:t>
            </a:r>
            <a:r>
              <a:rPr kumimoji="1" lang="en-US" altLang="zh-CN" sz="2800" i="1">
                <a:solidFill>
                  <a:schemeClr val="bg1"/>
                </a:solidFill>
                <a:latin typeface="Times New Roman" panose="02020603050405020304" pitchFamily="18" charset="0"/>
                <a:ea typeface="仿宋_GB2312" pitchFamily="49" charset="-122"/>
              </a:rPr>
              <a:t>M </a:t>
            </a:r>
            <a:r>
              <a:rPr kumimoji="1" lang="zh-CN" altLang="en-US" sz="2800" b="1">
                <a:solidFill>
                  <a:srgbClr val="FFFF00"/>
                </a:solidFill>
                <a:latin typeface="楷体_GB2312" pitchFamily="49" charset="-122"/>
                <a:ea typeface="楷体_GB2312" pitchFamily="49" charset="-122"/>
              </a:rPr>
              <a:t>值有正有负。</a:t>
            </a:r>
            <a:endParaRPr kumimoji="1" lang="zh-CN" altLang="en-US" sz="2800" b="1" baseline="-25000">
              <a:solidFill>
                <a:srgbClr val="FFFF00"/>
              </a:solidFill>
              <a:latin typeface="楷体_GB2312" pitchFamily="49" charset="-122"/>
              <a:ea typeface="楷体_GB2312" pitchFamily="49" charset="-122"/>
            </a:endParaRPr>
          </a:p>
        </p:txBody>
      </p:sp>
      <p:grpSp>
        <p:nvGrpSpPr>
          <p:cNvPr id="2056" name="Group 10"/>
          <p:cNvGrpSpPr>
            <a:grpSpLocks/>
          </p:cNvGrpSpPr>
          <p:nvPr/>
        </p:nvGrpSpPr>
        <p:grpSpPr bwMode="auto">
          <a:xfrm>
            <a:off x="8316913" y="6446838"/>
            <a:ext cx="792162" cy="366712"/>
            <a:chOff x="5193" y="4020"/>
            <a:chExt cx="499" cy="231"/>
          </a:xfrm>
        </p:grpSpPr>
        <p:pic>
          <p:nvPicPr>
            <p:cNvPr id="2066" name="Picture 11"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Text Box 1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2057" name="Group 13"/>
          <p:cNvGrpSpPr>
            <a:grpSpLocks/>
          </p:cNvGrpSpPr>
          <p:nvPr/>
        </p:nvGrpSpPr>
        <p:grpSpPr bwMode="auto">
          <a:xfrm>
            <a:off x="7453313" y="6446838"/>
            <a:ext cx="792162" cy="366712"/>
            <a:chOff x="4649" y="4020"/>
            <a:chExt cx="499" cy="231"/>
          </a:xfrm>
        </p:grpSpPr>
        <p:pic>
          <p:nvPicPr>
            <p:cNvPr id="2064" name="Picture 14"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1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6"/>
          <p:cNvGrpSpPr>
            <a:grpSpLocks/>
          </p:cNvGrpSpPr>
          <p:nvPr/>
        </p:nvGrpSpPr>
        <p:grpSpPr bwMode="auto">
          <a:xfrm>
            <a:off x="179388" y="3573463"/>
            <a:ext cx="1847850" cy="850900"/>
            <a:chOff x="385" y="3022"/>
            <a:chExt cx="1164" cy="536"/>
          </a:xfrm>
        </p:grpSpPr>
        <p:pic>
          <p:nvPicPr>
            <p:cNvPr id="2062" name="Picture 17" descr="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Text Box 18"/>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2059" name="Group 19"/>
          <p:cNvGrpSpPr>
            <a:grpSpLocks/>
          </p:cNvGrpSpPr>
          <p:nvPr/>
        </p:nvGrpSpPr>
        <p:grpSpPr bwMode="auto">
          <a:xfrm>
            <a:off x="6588125" y="6446838"/>
            <a:ext cx="792163" cy="366712"/>
            <a:chOff x="4649" y="4020"/>
            <a:chExt cx="499" cy="231"/>
          </a:xfrm>
        </p:grpSpPr>
        <p:pic>
          <p:nvPicPr>
            <p:cNvPr id="2060" name="Picture 20"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21">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7908"/>
                                        </p:tgtEl>
                                        <p:attrNameLst>
                                          <p:attrName>style.visibility</p:attrName>
                                        </p:attrNameLst>
                                      </p:cBhvr>
                                      <p:to>
                                        <p:strVal val="visible"/>
                                      </p:to>
                                    </p:set>
                                    <p:animEffect transition="in" filter="slide(fromBottom)">
                                      <p:cBhvr>
                                        <p:cTn id="7" dur="500"/>
                                        <p:tgtEl>
                                          <p:spTgt spid="507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07909"/>
                                        </p:tgtEl>
                                        <p:attrNameLst>
                                          <p:attrName>style.visibility</p:attrName>
                                        </p:attrNameLst>
                                      </p:cBhvr>
                                      <p:to>
                                        <p:strVal val="visible"/>
                                      </p:to>
                                    </p:set>
                                    <p:anim calcmode="lin" valueType="num">
                                      <p:cBhvr additive="base">
                                        <p:cTn id="12" dur="500" fill="hold"/>
                                        <p:tgtEl>
                                          <p:spTgt spid="507909"/>
                                        </p:tgtEl>
                                        <p:attrNameLst>
                                          <p:attrName>ppt_x</p:attrName>
                                        </p:attrNameLst>
                                      </p:cBhvr>
                                      <p:tavLst>
                                        <p:tav tm="0">
                                          <p:val>
                                            <p:strVal val="1+#ppt_w/2"/>
                                          </p:val>
                                        </p:tav>
                                        <p:tav tm="100000">
                                          <p:val>
                                            <p:strVal val="#ppt_x"/>
                                          </p:val>
                                        </p:tav>
                                      </p:tavLst>
                                    </p:anim>
                                    <p:anim calcmode="lin" valueType="num">
                                      <p:cBhvr additive="base">
                                        <p:cTn id="13"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507910"/>
                                        </p:tgtEl>
                                        <p:attrNameLst>
                                          <p:attrName>style.visibility</p:attrName>
                                        </p:attrNameLst>
                                      </p:cBhvr>
                                      <p:to>
                                        <p:strVal val="visible"/>
                                      </p:to>
                                    </p:set>
                                    <p:anim calcmode="lin" valueType="num">
                                      <p:cBhvr additive="base">
                                        <p:cTn id="18" dur="500" fill="hold"/>
                                        <p:tgtEl>
                                          <p:spTgt spid="507910"/>
                                        </p:tgtEl>
                                        <p:attrNameLst>
                                          <p:attrName>ppt_x</p:attrName>
                                        </p:attrNameLst>
                                      </p:cBhvr>
                                      <p:tavLst>
                                        <p:tav tm="0">
                                          <p:val>
                                            <p:strVal val="1+#ppt_w/2"/>
                                          </p:val>
                                        </p:tav>
                                        <p:tav tm="100000">
                                          <p:val>
                                            <p:strVal val="#ppt_x"/>
                                          </p:val>
                                        </p:tav>
                                      </p:tavLst>
                                    </p:anim>
                                    <p:anim calcmode="lin" valueType="num">
                                      <p:cBhvr additive="base">
                                        <p:cTn id="19" dur="500" fill="hold"/>
                                        <p:tgtEl>
                                          <p:spTgt spid="5079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507911"/>
                                        </p:tgtEl>
                                        <p:attrNameLst>
                                          <p:attrName>style.visibility</p:attrName>
                                        </p:attrNameLst>
                                      </p:cBhvr>
                                      <p:to>
                                        <p:strVal val="visible"/>
                                      </p:to>
                                    </p:set>
                                    <p:anim calcmode="lin" valueType="num">
                                      <p:cBhvr additive="base">
                                        <p:cTn id="24" dur="500" fill="hold"/>
                                        <p:tgtEl>
                                          <p:spTgt spid="507911"/>
                                        </p:tgtEl>
                                        <p:attrNameLst>
                                          <p:attrName>ppt_x</p:attrName>
                                        </p:attrNameLst>
                                      </p:cBhvr>
                                      <p:tavLst>
                                        <p:tav tm="0">
                                          <p:val>
                                            <p:strVal val="1+#ppt_w/2"/>
                                          </p:val>
                                        </p:tav>
                                        <p:tav tm="100000">
                                          <p:val>
                                            <p:strVal val="#ppt_x"/>
                                          </p:val>
                                        </p:tav>
                                      </p:tavLst>
                                    </p:anim>
                                    <p:anim calcmode="lin" valueType="num">
                                      <p:cBhvr additive="base">
                                        <p:cTn id="25" dur="500" fill="hold"/>
                                        <p:tgtEl>
                                          <p:spTgt spid="50791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507912"/>
                                        </p:tgtEl>
                                        <p:attrNameLst>
                                          <p:attrName>style.visibility</p:attrName>
                                        </p:attrNameLst>
                                      </p:cBhvr>
                                      <p:to>
                                        <p:strVal val="visible"/>
                                      </p:to>
                                    </p:set>
                                    <p:animEffect transition="in" filter="slide(fromBottom)">
                                      <p:cBhvr>
                                        <p:cTn id="35" dur="500"/>
                                        <p:tgtEl>
                                          <p:spTgt spid="50791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507913"/>
                                        </p:tgtEl>
                                        <p:attrNameLst>
                                          <p:attrName>style.visibility</p:attrName>
                                        </p:attrNameLst>
                                      </p:cBhvr>
                                      <p:to>
                                        <p:strVal val="visible"/>
                                      </p:to>
                                    </p:set>
                                    <p:animEffect transition="in" filter="slide(fromBottom)">
                                      <p:cBhvr>
                                        <p:cTn id="40" dur="500"/>
                                        <p:tgtEl>
                                          <p:spTgt spid="507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utoUpdateAnimBg="0"/>
      <p:bldP spid="507912" grpId="0" autoUpdateAnimBg="0"/>
      <p:bldP spid="50791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2" name="Text Box 4"/>
          <p:cNvSpPr txBox="1">
            <a:spLocks noChangeArrowheads="1"/>
          </p:cNvSpPr>
          <p:nvPr/>
        </p:nvSpPr>
        <p:spPr bwMode="auto">
          <a:xfrm>
            <a:off x="323850" y="1052513"/>
            <a:ext cx="85693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   当每一线圈的磁通全部与另一线圈相交链时，称为全耦合。</a:t>
            </a:r>
          </a:p>
        </p:txBody>
      </p:sp>
      <p:sp>
        <p:nvSpPr>
          <p:cNvPr id="508933" name="Rectangle 5"/>
          <p:cNvSpPr>
            <a:spLocks noChangeArrowheads="1"/>
          </p:cNvSpPr>
          <p:nvPr/>
        </p:nvSpPr>
        <p:spPr bwMode="auto">
          <a:xfrm>
            <a:off x="3635375" y="1685925"/>
            <a:ext cx="3086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Symbol" panose="05050102010706020507" pitchFamily="18" charset="2"/>
                <a:ea typeface="宋体" panose="02010600030101010101" pitchFamily="2" charset="-122"/>
              </a:rPr>
              <a:t>F</a:t>
            </a:r>
            <a:r>
              <a:rPr kumimoji="1" lang="en-US" altLang="zh-CN" sz="2800" baseline="-25000">
                <a:solidFill>
                  <a:schemeClr val="bg1"/>
                </a:solidFill>
                <a:latin typeface="Times New Roman" panose="02020603050405020304" pitchFamily="18" charset="0"/>
                <a:ea typeface="宋体" panose="02010600030101010101" pitchFamily="2" charset="-122"/>
              </a:rPr>
              <a:t>11</a:t>
            </a:r>
            <a:r>
              <a:rPr kumimoji="1" lang="en-US" altLang="zh-CN" sz="2800">
                <a:solidFill>
                  <a:schemeClr val="bg1"/>
                </a:solidFill>
                <a:latin typeface="Times New Roman" panose="02020603050405020304" pitchFamily="18" charset="0"/>
                <a:ea typeface="宋体" panose="02010600030101010101" pitchFamily="2" charset="-122"/>
              </a:rPr>
              <a:t>= </a:t>
            </a:r>
            <a:r>
              <a:rPr kumimoji="1" lang="en-US" altLang="zh-CN" sz="2800" i="1">
                <a:solidFill>
                  <a:schemeClr val="bg1"/>
                </a:solidFill>
                <a:latin typeface="Symbol" panose="05050102010706020507" pitchFamily="18" charset="2"/>
                <a:ea typeface="宋体" panose="02010600030101010101" pitchFamily="2" charset="-122"/>
              </a:rPr>
              <a:t>F</a:t>
            </a:r>
            <a:r>
              <a:rPr kumimoji="1" lang="en-US" altLang="zh-CN" sz="2800" baseline="-25000">
                <a:solidFill>
                  <a:schemeClr val="bg1"/>
                </a:solidFill>
                <a:latin typeface="Times New Roman" panose="02020603050405020304" pitchFamily="18" charset="0"/>
                <a:ea typeface="宋体" panose="02010600030101010101" pitchFamily="2" charset="-122"/>
              </a:rPr>
              <a:t>21 </a:t>
            </a:r>
            <a:r>
              <a:rPr kumimoji="1" lang="zh-CN" altLang="en-US" sz="2800" baseline="-25000">
                <a:solidFill>
                  <a:schemeClr val="bg1"/>
                </a:solidFill>
                <a:latin typeface="Times New Roman" panose="02020603050405020304" pitchFamily="18" charset="0"/>
                <a:ea typeface="宋体" panose="02010600030101010101" pitchFamily="2" charset="-122"/>
              </a:rPr>
              <a:t>，</a:t>
            </a:r>
            <a:r>
              <a:rPr kumimoji="1" lang="en-US" altLang="zh-CN" sz="2800" i="1">
                <a:solidFill>
                  <a:schemeClr val="bg1"/>
                </a:solidFill>
                <a:latin typeface="Symbol" panose="05050102010706020507" pitchFamily="18" charset="2"/>
                <a:ea typeface="宋体" panose="02010600030101010101" pitchFamily="2" charset="-122"/>
              </a:rPr>
              <a:t>F</a:t>
            </a:r>
            <a:r>
              <a:rPr kumimoji="1" lang="en-US" altLang="zh-CN" sz="2800" baseline="-25000">
                <a:solidFill>
                  <a:schemeClr val="bg1"/>
                </a:solidFill>
                <a:latin typeface="Times New Roman" panose="02020603050405020304" pitchFamily="18" charset="0"/>
                <a:ea typeface="宋体" panose="02010600030101010101" pitchFamily="2" charset="-122"/>
              </a:rPr>
              <a:t>22 </a:t>
            </a:r>
            <a:r>
              <a:rPr kumimoji="1" lang="en-US" altLang="zh-CN" sz="2800">
                <a:solidFill>
                  <a:schemeClr val="bg1"/>
                </a:solidFill>
                <a:latin typeface="Times New Roman" panose="02020603050405020304" pitchFamily="18" charset="0"/>
                <a:ea typeface="宋体" panose="02010600030101010101" pitchFamily="2" charset="-122"/>
              </a:rPr>
              <a:t>=</a:t>
            </a:r>
            <a:r>
              <a:rPr kumimoji="1" lang="en-US" altLang="zh-CN" sz="2800" i="1">
                <a:solidFill>
                  <a:schemeClr val="bg1"/>
                </a:solidFill>
                <a:latin typeface="Symbol" panose="05050102010706020507" pitchFamily="18" charset="2"/>
                <a:ea typeface="宋体" panose="02010600030101010101" pitchFamily="2" charset="-122"/>
              </a:rPr>
              <a:t>F</a:t>
            </a:r>
            <a:r>
              <a:rPr kumimoji="1" lang="en-US" altLang="zh-CN" sz="2800" baseline="-25000">
                <a:solidFill>
                  <a:schemeClr val="bg1"/>
                </a:solidFill>
                <a:latin typeface="Times New Roman" panose="02020603050405020304" pitchFamily="18" charset="0"/>
                <a:ea typeface="宋体" panose="02010600030101010101" pitchFamily="2" charset="-122"/>
              </a:rPr>
              <a:t>12</a:t>
            </a:r>
          </a:p>
        </p:txBody>
      </p:sp>
      <p:sp>
        <p:nvSpPr>
          <p:cNvPr id="508934" name="Text Box 6"/>
          <p:cNvSpPr txBox="1">
            <a:spLocks noChangeArrowheads="1"/>
          </p:cNvSpPr>
          <p:nvPr/>
        </p:nvSpPr>
        <p:spPr bwMode="auto">
          <a:xfrm>
            <a:off x="2268538" y="1700213"/>
            <a:ext cx="216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满足：</a:t>
            </a:r>
          </a:p>
        </p:txBody>
      </p:sp>
      <p:sp>
        <p:nvSpPr>
          <p:cNvPr id="508935" name="Text Box 7"/>
          <p:cNvSpPr txBox="1">
            <a:spLocks noChangeArrowheads="1"/>
          </p:cNvSpPr>
          <p:nvPr/>
        </p:nvSpPr>
        <p:spPr bwMode="auto">
          <a:xfrm>
            <a:off x="395288" y="5430838"/>
            <a:ext cx="662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所以全耦合时</a:t>
            </a:r>
            <a:r>
              <a:rPr kumimoji="1" lang="en-US" altLang="zh-CN" sz="2800" b="1">
                <a:solidFill>
                  <a:srgbClr val="FFFF00"/>
                </a:solidFill>
                <a:latin typeface="楷体_GB2312" pitchFamily="49" charset="-122"/>
                <a:ea typeface="楷体_GB2312" pitchFamily="49" charset="-122"/>
              </a:rPr>
              <a:t>: </a:t>
            </a:r>
            <a:r>
              <a:rPr kumimoji="1" lang="en-US" altLang="zh-CN" sz="2800" i="1">
                <a:solidFill>
                  <a:schemeClr val="bg1"/>
                </a:solidFill>
                <a:latin typeface="Times New Roman" panose="02020603050405020304" pitchFamily="18" charset="0"/>
                <a:ea typeface="宋体" panose="02010600030101010101" pitchFamily="2" charset="-122"/>
              </a:rPr>
              <a:t>k</a:t>
            </a:r>
            <a:r>
              <a:rPr kumimoji="1" lang="en-US" altLang="zh-CN" sz="2800">
                <a:solidFill>
                  <a:schemeClr val="bg1"/>
                </a:solidFill>
                <a:latin typeface="Times New Roman" panose="02020603050405020304" pitchFamily="18" charset="0"/>
                <a:ea typeface="宋体" panose="02010600030101010101" pitchFamily="2" charset="-122"/>
              </a:rPr>
              <a:t>=1</a:t>
            </a:r>
            <a:r>
              <a:rPr kumimoji="1" lang="zh-CN" altLang="en-US" sz="2800">
                <a:solidFill>
                  <a:schemeClr val="bg1"/>
                </a:solidFill>
                <a:latin typeface="Times New Roman" panose="02020603050405020304" pitchFamily="18" charset="0"/>
                <a:ea typeface="宋体" panose="02010600030101010101" pitchFamily="2" charset="-122"/>
              </a:rPr>
              <a:t>，</a:t>
            </a:r>
            <a:r>
              <a:rPr kumimoji="1" lang="zh-CN" altLang="en-US" sz="2800" b="1">
                <a:solidFill>
                  <a:schemeClr val="bg1"/>
                </a:solidFill>
                <a:latin typeface="Times New Roman" panose="02020603050405020304" pitchFamily="18" charset="0"/>
                <a:ea typeface="宋体" panose="02010600030101010101" pitchFamily="2" charset="-122"/>
              </a:rPr>
              <a:t> </a:t>
            </a:r>
            <a:r>
              <a:rPr kumimoji="1" lang="zh-CN" altLang="en-US" sz="2800" b="1">
                <a:solidFill>
                  <a:srgbClr val="FFFF00"/>
                </a:solidFill>
                <a:latin typeface="楷体_GB2312" pitchFamily="49" charset="-122"/>
                <a:ea typeface="楷体_GB2312" pitchFamily="49" charset="-122"/>
              </a:rPr>
              <a:t>漏磁</a:t>
            </a:r>
            <a:r>
              <a:rPr kumimoji="1" lang="zh-CN" altLang="en-US" sz="2800" b="1">
                <a:solidFill>
                  <a:srgbClr val="FFFF00"/>
                </a:solidFill>
                <a:latin typeface="Times New Roman" panose="02020603050405020304" pitchFamily="18" charset="0"/>
                <a:ea typeface="仿宋_GB2312" pitchFamily="49" charset="-122"/>
              </a:rPr>
              <a:t> </a:t>
            </a:r>
            <a:r>
              <a:rPr kumimoji="1" lang="en-US" altLang="zh-CN" sz="2800" i="1">
                <a:solidFill>
                  <a:schemeClr val="bg1"/>
                </a:solidFill>
                <a:latin typeface="Symbol" panose="05050102010706020507" pitchFamily="18" charset="2"/>
                <a:ea typeface="宋体" panose="02010600030101010101" pitchFamily="2" charset="-122"/>
              </a:rPr>
              <a:t>F </a:t>
            </a:r>
            <a:r>
              <a:rPr kumimoji="1" lang="en-US" altLang="zh-CN" sz="2800" baseline="-25000">
                <a:solidFill>
                  <a:schemeClr val="bg1"/>
                </a:solidFill>
                <a:latin typeface="Times New Roman" panose="02020603050405020304" pitchFamily="18" charset="0"/>
                <a:ea typeface="宋体" panose="02010600030101010101" pitchFamily="2" charset="-122"/>
              </a:rPr>
              <a:t>s1</a:t>
            </a:r>
            <a:r>
              <a:rPr kumimoji="1" lang="en-US" altLang="zh-CN" sz="2800">
                <a:solidFill>
                  <a:schemeClr val="bg1"/>
                </a:solidFill>
                <a:latin typeface="Times New Roman" panose="02020603050405020304" pitchFamily="18" charset="0"/>
                <a:ea typeface="宋体" panose="02010600030101010101" pitchFamily="2" charset="-122"/>
              </a:rPr>
              <a:t> =</a:t>
            </a:r>
            <a:r>
              <a:rPr kumimoji="1" lang="en-US" altLang="zh-CN" sz="2800" i="1">
                <a:solidFill>
                  <a:schemeClr val="bg1"/>
                </a:solidFill>
                <a:latin typeface="Symbol" panose="05050102010706020507" pitchFamily="18" charset="2"/>
                <a:ea typeface="宋体" panose="02010600030101010101" pitchFamily="2" charset="-122"/>
              </a:rPr>
              <a:t>F</a:t>
            </a:r>
            <a:r>
              <a:rPr kumimoji="1" lang="en-US" altLang="zh-CN" sz="2800" baseline="-25000">
                <a:solidFill>
                  <a:schemeClr val="bg1"/>
                </a:solidFill>
                <a:latin typeface="Times New Roman" panose="02020603050405020304" pitchFamily="18" charset="0"/>
                <a:ea typeface="宋体" panose="02010600030101010101" pitchFamily="2" charset="-122"/>
              </a:rPr>
              <a:t>s2</a:t>
            </a:r>
            <a:r>
              <a:rPr kumimoji="1" lang="en-US" altLang="zh-CN" sz="2800">
                <a:solidFill>
                  <a:schemeClr val="bg1"/>
                </a:solidFill>
                <a:latin typeface="Times New Roman" panose="02020603050405020304" pitchFamily="18" charset="0"/>
                <a:ea typeface="宋体" panose="02010600030101010101" pitchFamily="2" charset="-122"/>
              </a:rPr>
              <a:t>=0</a:t>
            </a:r>
          </a:p>
        </p:txBody>
      </p:sp>
      <p:graphicFrame>
        <p:nvGraphicFramePr>
          <p:cNvPr id="508936" name="Object 8"/>
          <p:cNvGraphicFramePr>
            <a:graphicFrameLocks noChangeAspect="1"/>
          </p:cNvGraphicFramePr>
          <p:nvPr/>
        </p:nvGraphicFramePr>
        <p:xfrm>
          <a:off x="395288" y="2584450"/>
          <a:ext cx="8535987" cy="989013"/>
        </p:xfrm>
        <a:graphic>
          <a:graphicData uri="http://schemas.openxmlformats.org/presentationml/2006/ole">
            <mc:AlternateContent xmlns:mc="http://schemas.openxmlformats.org/markup-compatibility/2006">
              <mc:Choice xmlns:v="urn:schemas-microsoft-com:vml" Requires="v">
                <p:oleObj spid="_x0000_s3098" name="Equation" r:id="rId3" imgW="3936960" imgH="431640" progId="Equation.DSMT4">
                  <p:embed/>
                </p:oleObj>
              </mc:Choice>
              <mc:Fallback>
                <p:oleObj name="Equation" r:id="rId3" imgW="3936960" imgH="43164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584450"/>
                        <a:ext cx="85359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8937" name="Object 9"/>
          <p:cNvGraphicFramePr>
            <a:graphicFrameLocks noChangeAspect="1"/>
          </p:cNvGraphicFramePr>
          <p:nvPr/>
        </p:nvGraphicFramePr>
        <p:xfrm>
          <a:off x="1635125" y="3754438"/>
          <a:ext cx="1928813" cy="611187"/>
        </p:xfrm>
        <a:graphic>
          <a:graphicData uri="http://schemas.openxmlformats.org/presentationml/2006/ole">
            <mc:AlternateContent xmlns:mc="http://schemas.openxmlformats.org/markup-compatibility/2006">
              <mc:Choice xmlns:v="urn:schemas-microsoft-com:vml" Requires="v">
                <p:oleObj spid="_x0000_s3099" name="Equation" r:id="rId5" imgW="888840" imgH="266400" progId="Equation.DSMT4">
                  <p:embed/>
                </p:oleObj>
              </mc:Choice>
              <mc:Fallback>
                <p:oleObj name="Equation" r:id="rId5" imgW="888840" imgH="2664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5125" y="3754438"/>
                        <a:ext cx="1928813" cy="61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8938" name="Text Box 10"/>
          <p:cNvSpPr txBox="1">
            <a:spLocks noChangeArrowheads="1"/>
          </p:cNvSpPr>
          <p:nvPr/>
        </p:nvSpPr>
        <p:spPr bwMode="auto">
          <a:xfrm>
            <a:off x="323850" y="4624388"/>
            <a:ext cx="85693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为反映耦合的强弱，定义耦合系数</a:t>
            </a:r>
          </a:p>
        </p:txBody>
      </p:sp>
      <p:graphicFrame>
        <p:nvGraphicFramePr>
          <p:cNvPr id="508939" name="Object 11"/>
          <p:cNvGraphicFramePr>
            <a:graphicFrameLocks noChangeAspect="1"/>
          </p:cNvGraphicFramePr>
          <p:nvPr/>
        </p:nvGraphicFramePr>
        <p:xfrm>
          <a:off x="6011863" y="4397375"/>
          <a:ext cx="2562225" cy="1047750"/>
        </p:xfrm>
        <a:graphic>
          <a:graphicData uri="http://schemas.openxmlformats.org/presentationml/2006/ole">
            <mc:AlternateContent xmlns:mc="http://schemas.openxmlformats.org/markup-compatibility/2006">
              <mc:Choice xmlns:v="urn:schemas-microsoft-com:vml" Requires="v">
                <p:oleObj spid="_x0000_s3100" name="Equation" r:id="rId7" imgW="1180800" imgH="457200" progId="Equation.DSMT4">
                  <p:embed/>
                </p:oleObj>
              </mc:Choice>
              <mc:Fallback>
                <p:oleObj name="Equation" r:id="rId7" imgW="1180800" imgH="4572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397375"/>
                        <a:ext cx="2562225"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2" name="Group 12"/>
          <p:cNvGrpSpPr>
            <a:grpSpLocks/>
          </p:cNvGrpSpPr>
          <p:nvPr/>
        </p:nvGrpSpPr>
        <p:grpSpPr bwMode="auto">
          <a:xfrm>
            <a:off x="8316913" y="6446838"/>
            <a:ext cx="792162" cy="366712"/>
            <a:chOff x="5193" y="4020"/>
            <a:chExt cx="499" cy="231"/>
          </a:xfrm>
        </p:grpSpPr>
        <p:pic>
          <p:nvPicPr>
            <p:cNvPr id="3090" name="Picture 13"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Text Box 1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3083" name="Group 15"/>
          <p:cNvGrpSpPr>
            <a:grpSpLocks/>
          </p:cNvGrpSpPr>
          <p:nvPr/>
        </p:nvGrpSpPr>
        <p:grpSpPr bwMode="auto">
          <a:xfrm>
            <a:off x="7453313" y="6446838"/>
            <a:ext cx="792162" cy="366712"/>
            <a:chOff x="4649" y="4020"/>
            <a:chExt cx="499" cy="231"/>
          </a:xfrm>
        </p:grpSpPr>
        <p:pic>
          <p:nvPicPr>
            <p:cNvPr id="3088" name="Picture 16"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9" name="Text Box 1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3084" name="Group 18"/>
          <p:cNvGrpSpPr>
            <a:grpSpLocks/>
          </p:cNvGrpSpPr>
          <p:nvPr/>
        </p:nvGrpSpPr>
        <p:grpSpPr bwMode="auto">
          <a:xfrm>
            <a:off x="6588125" y="6446838"/>
            <a:ext cx="792163" cy="366712"/>
            <a:chOff x="4649" y="4020"/>
            <a:chExt cx="499" cy="231"/>
          </a:xfrm>
        </p:grpSpPr>
        <p:pic>
          <p:nvPicPr>
            <p:cNvPr id="3086" name="Picture 19"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7" name="Text Box 20">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
        <p:nvSpPr>
          <p:cNvPr id="508949" name="Text Box 21"/>
          <p:cNvSpPr txBox="1">
            <a:spLocks noChangeArrowheads="1"/>
          </p:cNvSpPr>
          <p:nvPr/>
        </p:nvSpPr>
        <p:spPr bwMode="auto">
          <a:xfrm>
            <a:off x="395288" y="404813"/>
            <a:ext cx="6192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b="1">
                <a:solidFill>
                  <a:schemeClr val="bg1"/>
                </a:solidFill>
                <a:latin typeface="仿宋_GB2312" pitchFamily="49" charset="-122"/>
                <a:ea typeface="仿宋_GB2312" pitchFamily="49" charset="-122"/>
              </a:rPr>
              <a:t>2. </a:t>
            </a:r>
            <a:r>
              <a:rPr kumimoji="1" lang="zh-CN" altLang="en-US" sz="3200" b="1">
                <a:solidFill>
                  <a:schemeClr val="bg1"/>
                </a:solidFill>
                <a:latin typeface="楷体_GB2312" pitchFamily="49" charset="-122"/>
                <a:ea typeface="楷体_GB2312" pitchFamily="49" charset="-122"/>
              </a:rPr>
              <a:t>耦合系数</a:t>
            </a:r>
            <a:endParaRPr kumimoji="1" lang="zh-CN" altLang="en-US" sz="3200">
              <a:solidFill>
                <a:schemeClr val="bg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slide(fromBottom)">
                                      <p:cBhvr>
                                        <p:cTn id="7" dur="2000"/>
                                        <p:tgtEl>
                                          <p:spTgt spid="508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08934"/>
                                        </p:tgtEl>
                                        <p:attrNameLst>
                                          <p:attrName>style.visibility</p:attrName>
                                        </p:attrNameLst>
                                      </p:cBhvr>
                                      <p:to>
                                        <p:strVal val="visible"/>
                                      </p:to>
                                    </p:set>
                                    <p:animEffect transition="in" filter="slide(fromLeft)">
                                      <p:cBhvr>
                                        <p:cTn id="12" dur="500"/>
                                        <p:tgtEl>
                                          <p:spTgt spid="50893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08933"/>
                                        </p:tgtEl>
                                        <p:attrNameLst>
                                          <p:attrName>style.visibility</p:attrName>
                                        </p:attrNameLst>
                                      </p:cBhvr>
                                      <p:to>
                                        <p:strVal val="visible"/>
                                      </p:to>
                                    </p:set>
                                    <p:animEffect transition="in" filter="wipe(left)">
                                      <p:cBhvr>
                                        <p:cTn id="16" dur="2000"/>
                                        <p:tgtEl>
                                          <p:spTgt spid="5089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8935"/>
                                        </p:tgtEl>
                                        <p:attrNameLst>
                                          <p:attrName>style.visibility</p:attrName>
                                        </p:attrNameLst>
                                      </p:cBhvr>
                                      <p:to>
                                        <p:strVal val="visible"/>
                                      </p:to>
                                    </p:set>
                                    <p:animEffect transition="in" filter="wipe(left)">
                                      <p:cBhvr>
                                        <p:cTn id="21" dur="2000"/>
                                        <p:tgtEl>
                                          <p:spTgt spid="5089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08936"/>
                                        </p:tgtEl>
                                        <p:attrNameLst>
                                          <p:attrName>style.visibility</p:attrName>
                                        </p:attrNameLst>
                                      </p:cBhvr>
                                      <p:to>
                                        <p:strVal val="visible"/>
                                      </p:to>
                                    </p:set>
                                    <p:anim calcmode="lin" valueType="num">
                                      <p:cBhvr additive="base">
                                        <p:cTn id="26" dur="500" fill="hold"/>
                                        <p:tgtEl>
                                          <p:spTgt spid="508936"/>
                                        </p:tgtEl>
                                        <p:attrNameLst>
                                          <p:attrName>ppt_x</p:attrName>
                                        </p:attrNameLst>
                                      </p:cBhvr>
                                      <p:tavLst>
                                        <p:tav tm="0">
                                          <p:val>
                                            <p:strVal val="1+#ppt_w/2"/>
                                          </p:val>
                                        </p:tav>
                                        <p:tav tm="100000">
                                          <p:val>
                                            <p:strVal val="#ppt_x"/>
                                          </p:val>
                                        </p:tav>
                                      </p:tavLst>
                                    </p:anim>
                                    <p:anim calcmode="lin" valueType="num">
                                      <p:cBhvr additive="base">
                                        <p:cTn id="27" dur="500" fill="hold"/>
                                        <p:tgtEl>
                                          <p:spTgt spid="508936"/>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508937"/>
                                        </p:tgtEl>
                                        <p:attrNameLst>
                                          <p:attrName>style.visibility</p:attrName>
                                        </p:attrNameLst>
                                      </p:cBhvr>
                                      <p:to>
                                        <p:strVal val="visible"/>
                                      </p:to>
                                    </p:set>
                                    <p:anim calcmode="lin" valueType="num">
                                      <p:cBhvr additive="base">
                                        <p:cTn id="32" dur="500" fill="hold"/>
                                        <p:tgtEl>
                                          <p:spTgt spid="508937"/>
                                        </p:tgtEl>
                                        <p:attrNameLst>
                                          <p:attrName>ppt_x</p:attrName>
                                        </p:attrNameLst>
                                      </p:cBhvr>
                                      <p:tavLst>
                                        <p:tav tm="0">
                                          <p:val>
                                            <p:strVal val="1+#ppt_w/2"/>
                                          </p:val>
                                        </p:tav>
                                        <p:tav tm="100000">
                                          <p:val>
                                            <p:strVal val="#ppt_x"/>
                                          </p:val>
                                        </p:tav>
                                      </p:tavLst>
                                    </p:anim>
                                    <p:anim calcmode="lin" valueType="num">
                                      <p:cBhvr additive="base">
                                        <p:cTn id="33" dur="500" fill="hold"/>
                                        <p:tgtEl>
                                          <p:spTgt spid="50893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508938"/>
                                        </p:tgtEl>
                                        <p:attrNameLst>
                                          <p:attrName>style.visibility</p:attrName>
                                        </p:attrNameLst>
                                      </p:cBhvr>
                                      <p:to>
                                        <p:strVal val="visible"/>
                                      </p:to>
                                    </p:set>
                                    <p:animEffect transition="in" filter="slide(fromBottom)">
                                      <p:cBhvr>
                                        <p:cTn id="38" dur="2000"/>
                                        <p:tgtEl>
                                          <p:spTgt spid="50893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508939"/>
                                        </p:tgtEl>
                                        <p:attrNameLst>
                                          <p:attrName>style.visibility</p:attrName>
                                        </p:attrNameLst>
                                      </p:cBhvr>
                                      <p:to>
                                        <p:strVal val="visible"/>
                                      </p:to>
                                    </p:set>
                                    <p:anim calcmode="lin" valueType="num">
                                      <p:cBhvr additive="base">
                                        <p:cTn id="43" dur="500" fill="hold"/>
                                        <p:tgtEl>
                                          <p:spTgt spid="508939"/>
                                        </p:tgtEl>
                                        <p:attrNameLst>
                                          <p:attrName>ppt_x</p:attrName>
                                        </p:attrNameLst>
                                      </p:cBhvr>
                                      <p:tavLst>
                                        <p:tav tm="0">
                                          <p:val>
                                            <p:strVal val="1+#ppt_w/2"/>
                                          </p:val>
                                        </p:tav>
                                        <p:tav tm="100000">
                                          <p:val>
                                            <p:strVal val="#ppt_x"/>
                                          </p:val>
                                        </p:tav>
                                      </p:tavLst>
                                    </p:anim>
                                    <p:anim calcmode="lin" valueType="num">
                                      <p:cBhvr additive="base">
                                        <p:cTn id="44" dur="500" fill="hold"/>
                                        <p:tgtEl>
                                          <p:spTgt spid="508939"/>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508949"/>
                                        </p:tgtEl>
                                        <p:attrNameLst>
                                          <p:attrName>style.visibility</p:attrName>
                                        </p:attrNameLst>
                                      </p:cBhvr>
                                      <p:to>
                                        <p:strVal val="visible"/>
                                      </p:to>
                                    </p:set>
                                    <p:anim calcmode="lin" valueType="num">
                                      <p:cBhvr additive="base">
                                        <p:cTn id="47" dur="500" fill="hold"/>
                                        <p:tgtEl>
                                          <p:spTgt spid="508949"/>
                                        </p:tgtEl>
                                        <p:attrNameLst>
                                          <p:attrName>ppt_x</p:attrName>
                                        </p:attrNameLst>
                                      </p:cBhvr>
                                      <p:tavLst>
                                        <p:tav tm="0">
                                          <p:val>
                                            <p:strVal val="0-#ppt_w/2"/>
                                          </p:val>
                                        </p:tav>
                                        <p:tav tm="100000">
                                          <p:val>
                                            <p:strVal val="#ppt_x"/>
                                          </p:val>
                                        </p:tav>
                                      </p:tavLst>
                                    </p:anim>
                                    <p:anim calcmode="lin" valueType="num">
                                      <p:cBhvr additive="base">
                                        <p:cTn id="48" dur="500" fill="hold"/>
                                        <p:tgtEl>
                                          <p:spTgt spid="508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autoUpdateAnimBg="0"/>
      <p:bldP spid="508933" grpId="0"/>
      <p:bldP spid="508934" grpId="0"/>
      <p:bldP spid="508935" grpId="0"/>
      <p:bldP spid="508938" grpId="0" autoUpdateAnimBg="0"/>
      <p:bldP spid="5089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5204" name="Object 4"/>
          <p:cNvGraphicFramePr>
            <a:graphicFrameLocks noChangeAspect="1"/>
          </p:cNvGraphicFramePr>
          <p:nvPr/>
        </p:nvGraphicFramePr>
        <p:xfrm>
          <a:off x="3132138" y="2924175"/>
          <a:ext cx="2952750" cy="1403350"/>
        </p:xfrm>
        <a:graphic>
          <a:graphicData uri="http://schemas.openxmlformats.org/presentationml/2006/ole">
            <mc:AlternateContent xmlns:mc="http://schemas.openxmlformats.org/markup-compatibility/2006">
              <mc:Choice xmlns:v="urn:schemas-microsoft-com:vml" Requires="v">
                <p:oleObj spid="_x0000_s4117" name="公式" r:id="rId3" imgW="977760" imgH="482400" progId="Equation.3">
                  <p:embed/>
                </p:oleObj>
              </mc:Choice>
              <mc:Fallback>
                <p:oleObj name="公式" r:id="rId3" imgW="97776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924175"/>
                        <a:ext cx="2952750" cy="1403350"/>
                      </a:xfrm>
                      <a:prstGeom prst="rect">
                        <a:avLst/>
                      </a:prstGeom>
                      <a:gradFill rotWithShape="1">
                        <a:gsLst>
                          <a:gs pos="0">
                            <a:srgbClr val="3399FF"/>
                          </a:gs>
                          <a:gs pos="50000">
                            <a:schemeClr val="bg1"/>
                          </a:gs>
                          <a:gs pos="100000">
                            <a:srgbClr val="3399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7"/>
          <p:cNvGraphicFramePr>
            <a:graphicFrameLocks noChangeAspect="1"/>
          </p:cNvGraphicFramePr>
          <p:nvPr/>
        </p:nvGraphicFramePr>
        <p:xfrm>
          <a:off x="611188" y="1125538"/>
          <a:ext cx="7804150" cy="1231900"/>
        </p:xfrm>
        <a:graphic>
          <a:graphicData uri="http://schemas.openxmlformats.org/presentationml/2006/ole">
            <mc:AlternateContent xmlns:mc="http://schemas.openxmlformats.org/markup-compatibility/2006">
              <mc:Choice xmlns:v="urn:schemas-microsoft-com:vml" Requires="v">
                <p:oleObj spid="_x0000_s4118" name="公式" r:id="rId5" imgW="3454200" imgH="545760" progId="Equation.3">
                  <p:embed/>
                </p:oleObj>
              </mc:Choice>
              <mc:Fallback>
                <p:oleObj name="公式" r:id="rId5" imgW="3454200" imgH="5457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125538"/>
                        <a:ext cx="780415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09" name="Text Box 9"/>
          <p:cNvSpPr txBox="1">
            <a:spLocks noChangeArrowheads="1"/>
          </p:cNvSpPr>
          <p:nvPr/>
        </p:nvSpPr>
        <p:spPr bwMode="auto">
          <a:xfrm>
            <a:off x="1547813" y="5084763"/>
            <a:ext cx="7416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5000"/>
              </a:lnSpc>
              <a:spcBef>
                <a:spcPct val="50000"/>
              </a:spcBef>
            </a:pPr>
            <a:r>
              <a:rPr kumimoji="1" lang="zh-CN" altLang="en-US" sz="2800" b="1">
                <a:solidFill>
                  <a:srgbClr val="FFFF00"/>
                </a:solidFill>
                <a:latin typeface="楷体_GB2312" pitchFamily="49" charset="-122"/>
                <a:ea typeface="楷体_GB2312" pitchFamily="49" charset="-122"/>
              </a:rPr>
              <a:t>  耦合系数</a:t>
            </a:r>
            <a:r>
              <a:rPr kumimoji="1" lang="en-US" altLang="zh-CN" sz="2800">
                <a:solidFill>
                  <a:schemeClr val="bg1"/>
                </a:solidFill>
                <a:latin typeface="Times New Roman" panose="02020603050405020304" pitchFamily="18" charset="0"/>
                <a:ea typeface="楷体_GB2312" pitchFamily="49" charset="-122"/>
              </a:rPr>
              <a:t>k</a:t>
            </a:r>
            <a:r>
              <a:rPr kumimoji="1" lang="zh-CN" altLang="en-US" sz="2800" b="1">
                <a:solidFill>
                  <a:srgbClr val="FFFF00"/>
                </a:solidFill>
                <a:latin typeface="楷体_GB2312" pitchFamily="49" charset="-122"/>
                <a:ea typeface="楷体_GB2312" pitchFamily="49" charset="-122"/>
              </a:rPr>
              <a:t>与线圈的结构、相互几何位置、空间磁介质有关。</a:t>
            </a:r>
            <a:endParaRPr kumimoji="1" lang="zh-CN" altLang="en-US" sz="2800" b="1" baseline="-25000">
              <a:solidFill>
                <a:srgbClr val="FFFF00"/>
              </a:solidFill>
              <a:latin typeface="楷体_GB2312" pitchFamily="49" charset="-122"/>
              <a:ea typeface="楷体_GB2312" pitchFamily="49" charset="-122"/>
            </a:endParaRPr>
          </a:p>
        </p:txBody>
      </p:sp>
      <p:grpSp>
        <p:nvGrpSpPr>
          <p:cNvPr id="4101" name="Group 10"/>
          <p:cNvGrpSpPr>
            <a:grpSpLocks/>
          </p:cNvGrpSpPr>
          <p:nvPr/>
        </p:nvGrpSpPr>
        <p:grpSpPr bwMode="auto">
          <a:xfrm>
            <a:off x="8316913" y="6446838"/>
            <a:ext cx="792162" cy="366712"/>
            <a:chOff x="5193" y="4020"/>
            <a:chExt cx="499" cy="231"/>
          </a:xfrm>
        </p:grpSpPr>
        <p:pic>
          <p:nvPicPr>
            <p:cNvPr id="4111" name="Picture 11"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 Box 1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102" name="Group 13"/>
          <p:cNvGrpSpPr>
            <a:grpSpLocks/>
          </p:cNvGrpSpPr>
          <p:nvPr/>
        </p:nvGrpSpPr>
        <p:grpSpPr bwMode="auto">
          <a:xfrm>
            <a:off x="7453313" y="6446838"/>
            <a:ext cx="792162" cy="366712"/>
            <a:chOff x="4649" y="4020"/>
            <a:chExt cx="499" cy="231"/>
          </a:xfrm>
        </p:grpSpPr>
        <p:pic>
          <p:nvPicPr>
            <p:cNvPr id="4109" name="Picture 14"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 Box 1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7"/>
          <p:cNvGrpSpPr>
            <a:grpSpLocks/>
          </p:cNvGrpSpPr>
          <p:nvPr/>
        </p:nvGrpSpPr>
        <p:grpSpPr bwMode="auto">
          <a:xfrm>
            <a:off x="323850" y="4941888"/>
            <a:ext cx="1847850" cy="850900"/>
            <a:chOff x="385" y="3022"/>
            <a:chExt cx="1164" cy="536"/>
          </a:xfrm>
        </p:grpSpPr>
        <p:pic>
          <p:nvPicPr>
            <p:cNvPr id="4107" name="Picture 18" descr="1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8" name="Text Box 19"/>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4104" name="Group 20"/>
          <p:cNvGrpSpPr>
            <a:grpSpLocks/>
          </p:cNvGrpSpPr>
          <p:nvPr/>
        </p:nvGrpSpPr>
        <p:grpSpPr bwMode="auto">
          <a:xfrm>
            <a:off x="6588125" y="6446838"/>
            <a:ext cx="792163" cy="366712"/>
            <a:chOff x="4649" y="4020"/>
            <a:chExt cx="499" cy="231"/>
          </a:xfrm>
        </p:grpSpPr>
        <p:pic>
          <p:nvPicPr>
            <p:cNvPr id="4105" name="Picture 21"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 Box 2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strips(downRight)">
                                      <p:cBhvr>
                                        <p:cTn id="7" dur="2000"/>
                                        <p:tgtEl>
                                          <p:spTgt spid="435204"/>
                                        </p:tgtEl>
                                      </p:cBhvr>
                                    </p:animEffect>
                                  </p:childTnLst>
                                </p:cTn>
                              </p:par>
                            </p:childTnLst>
                          </p:cTn>
                        </p:par>
                        <p:par>
                          <p:cTn id="8" fill="hold" nodeType="afterGroup">
                            <p:stCondLst>
                              <p:cond delay="2000"/>
                            </p:stCondLst>
                            <p:childTnLst>
                              <p:par>
                                <p:cTn id="9" presetID="22" presetClass="entr" presetSubtype="8" fill="hold" nodeType="afterEffect">
                                  <p:stCondLst>
                                    <p:cond delay="0"/>
                                  </p:stCondLst>
                                  <p:childTnLst>
                                    <p:set>
                                      <p:cBhvr>
                                        <p:cTn id="10" dur="1" fill="hold">
                                          <p:stCondLst>
                                            <p:cond delay="0"/>
                                          </p:stCondLst>
                                        </p:cTn>
                                        <p:tgtEl>
                                          <p:spTgt spid="435207"/>
                                        </p:tgtEl>
                                        <p:attrNameLst>
                                          <p:attrName>style.visibility</p:attrName>
                                        </p:attrNameLst>
                                      </p:cBhvr>
                                      <p:to>
                                        <p:strVal val="visible"/>
                                      </p:to>
                                    </p:set>
                                    <p:animEffect transition="in" filter="wipe(left)">
                                      <p:cBhvr>
                                        <p:cTn id="11" dur="2000"/>
                                        <p:tgtEl>
                                          <p:spTgt spid="4352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5209"/>
                                        </p:tgtEl>
                                        <p:attrNameLst>
                                          <p:attrName>style.visibility</p:attrName>
                                        </p:attrNameLst>
                                      </p:cBhvr>
                                      <p:to>
                                        <p:strVal val="visible"/>
                                      </p:to>
                                    </p:set>
                                    <p:animEffect transition="in" filter="wipe(left)">
                                      <p:cBhvr>
                                        <p:cTn id="21" dur="2000"/>
                                        <p:tgtEl>
                                          <p:spTgt spid="435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468313" y="620713"/>
            <a:ext cx="1800225" cy="519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互感现象</a:t>
            </a:r>
          </a:p>
        </p:txBody>
      </p:sp>
      <p:sp>
        <p:nvSpPr>
          <p:cNvPr id="436227" name="Rectangle 3"/>
          <p:cNvSpPr>
            <a:spLocks noChangeArrowheads="1"/>
          </p:cNvSpPr>
          <p:nvPr/>
        </p:nvSpPr>
        <p:spPr bwMode="auto">
          <a:xfrm>
            <a:off x="3132138" y="569913"/>
            <a:ext cx="6011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利用</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Times New Roman" panose="02020603050405020304" pitchFamily="18" charset="0"/>
                <a:ea typeface="楷体_GB2312" pitchFamily="49" charset="-122"/>
              </a:rPr>
              <a:t>变压器：信号、功率传递</a:t>
            </a:r>
          </a:p>
        </p:txBody>
      </p:sp>
      <p:sp>
        <p:nvSpPr>
          <p:cNvPr id="436228" name="Rectangle 4"/>
          <p:cNvSpPr>
            <a:spLocks noChangeArrowheads="1"/>
          </p:cNvSpPr>
          <p:nvPr/>
        </p:nvSpPr>
        <p:spPr bwMode="auto">
          <a:xfrm>
            <a:off x="3203575" y="1268413"/>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避免</a:t>
            </a:r>
            <a:r>
              <a:rPr kumimoji="1" lang="en-US" altLang="zh-CN" sz="2800" b="1">
                <a:solidFill>
                  <a:srgbClr val="FFFF00"/>
                </a:solidFill>
                <a:latin typeface="Times New Roman" panose="02020603050405020304" pitchFamily="18" charset="0"/>
                <a:ea typeface="楷体_GB2312" pitchFamily="49" charset="-122"/>
              </a:rPr>
              <a:t>——</a:t>
            </a:r>
            <a:r>
              <a:rPr kumimoji="1" lang="zh-CN" altLang="en-US" sz="2800" b="1">
                <a:solidFill>
                  <a:srgbClr val="FFFF00"/>
                </a:solidFill>
                <a:latin typeface="Times New Roman" panose="02020603050405020304" pitchFamily="18" charset="0"/>
                <a:ea typeface="楷体_GB2312" pitchFamily="49" charset="-122"/>
              </a:rPr>
              <a:t>干扰</a:t>
            </a:r>
          </a:p>
        </p:txBody>
      </p:sp>
      <p:sp>
        <p:nvSpPr>
          <p:cNvPr id="436229" name="Rectangle 5"/>
          <p:cNvSpPr>
            <a:spLocks noChangeArrowheads="1"/>
          </p:cNvSpPr>
          <p:nvPr/>
        </p:nvSpPr>
        <p:spPr bwMode="auto">
          <a:xfrm>
            <a:off x="611188" y="1951038"/>
            <a:ext cx="8137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Times New Roman" panose="02020603050405020304" pitchFamily="18" charset="0"/>
                <a:ea typeface="楷体_GB2312" pitchFamily="49" charset="-122"/>
              </a:rPr>
              <a:t>克服：合理布置线圈相互位置或增加屏蔽减少互感</a:t>
            </a:r>
          </a:p>
          <a:p>
            <a:pPr eaLnBrk="1" hangingPunct="1">
              <a:lnSpc>
                <a:spcPct val="120000"/>
              </a:lnSpc>
            </a:pPr>
            <a:r>
              <a:rPr kumimoji="1" lang="zh-CN" altLang="en-US" sz="2800" b="1">
                <a:solidFill>
                  <a:srgbClr val="FFFF00"/>
                </a:solidFill>
                <a:latin typeface="Times New Roman" panose="02020603050405020304" pitchFamily="18" charset="0"/>
                <a:ea typeface="楷体_GB2312" pitchFamily="49" charset="-122"/>
              </a:rPr>
              <a:t>            作 用。</a:t>
            </a:r>
          </a:p>
        </p:txBody>
      </p:sp>
      <p:sp>
        <p:nvSpPr>
          <p:cNvPr id="436230" name="Line 6"/>
          <p:cNvSpPr>
            <a:spLocks noChangeShapeType="1"/>
          </p:cNvSpPr>
          <p:nvPr/>
        </p:nvSpPr>
        <p:spPr bwMode="auto">
          <a:xfrm>
            <a:off x="2555875" y="836613"/>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8855" name="Group 7"/>
          <p:cNvGrpSpPr>
            <a:grpSpLocks/>
          </p:cNvGrpSpPr>
          <p:nvPr/>
        </p:nvGrpSpPr>
        <p:grpSpPr bwMode="auto">
          <a:xfrm>
            <a:off x="8316913" y="6446838"/>
            <a:ext cx="792162" cy="366712"/>
            <a:chOff x="5193" y="4020"/>
            <a:chExt cx="499" cy="231"/>
          </a:xfrm>
        </p:grpSpPr>
        <p:pic>
          <p:nvPicPr>
            <p:cNvPr id="78864" name="Picture 8"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5" name="Text Box 9">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8856" name="Group 10"/>
          <p:cNvGrpSpPr>
            <a:grpSpLocks/>
          </p:cNvGrpSpPr>
          <p:nvPr/>
        </p:nvGrpSpPr>
        <p:grpSpPr bwMode="auto">
          <a:xfrm>
            <a:off x="7453313" y="6446838"/>
            <a:ext cx="792162" cy="366712"/>
            <a:chOff x="4649" y="4020"/>
            <a:chExt cx="499" cy="231"/>
          </a:xfrm>
        </p:grpSpPr>
        <p:pic>
          <p:nvPicPr>
            <p:cNvPr id="78862"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3" name="Text Box 12">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436237" name="Picture 13" descr="2005051914051373499">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3206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238" name="Text Box 14" descr="斜纹布"/>
          <p:cNvSpPr txBox="1">
            <a:spLocks noChangeArrowheads="1"/>
          </p:cNvSpPr>
          <p:nvPr/>
        </p:nvSpPr>
        <p:spPr bwMode="auto">
          <a:xfrm>
            <a:off x="2484438" y="5949950"/>
            <a:ext cx="2951162" cy="519113"/>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kumimoji="1" lang="zh-CN" altLang="en-US" sz="2800" b="1">
                <a:solidFill>
                  <a:schemeClr val="bg1"/>
                </a:solidFill>
                <a:latin typeface="Times New Roman" panose="02020603050405020304" pitchFamily="18" charset="0"/>
                <a:ea typeface="楷体_GB2312" pitchFamily="49" charset="-122"/>
                <a:sym typeface="Symbol" panose="05050102010706020507" pitchFamily="18" charset="2"/>
              </a:rPr>
              <a:t>电抗器</a:t>
            </a:r>
          </a:p>
        </p:txBody>
      </p:sp>
      <p:grpSp>
        <p:nvGrpSpPr>
          <p:cNvPr id="78859" name="Group 15"/>
          <p:cNvGrpSpPr>
            <a:grpSpLocks/>
          </p:cNvGrpSpPr>
          <p:nvPr/>
        </p:nvGrpSpPr>
        <p:grpSpPr bwMode="auto">
          <a:xfrm>
            <a:off x="6588125" y="6446838"/>
            <a:ext cx="792163" cy="366712"/>
            <a:chOff x="4649" y="4020"/>
            <a:chExt cx="499" cy="231"/>
          </a:xfrm>
        </p:grpSpPr>
        <p:pic>
          <p:nvPicPr>
            <p:cNvPr id="78860" name="Picture 1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1" name="Text Box 17">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additive="base">
                                        <p:cTn id="7" dur="500" fill="hold"/>
                                        <p:tgtEl>
                                          <p:spTgt spid="436226"/>
                                        </p:tgtEl>
                                        <p:attrNameLst>
                                          <p:attrName>ppt_x</p:attrName>
                                        </p:attrNameLst>
                                      </p:cBhvr>
                                      <p:tavLst>
                                        <p:tav tm="0">
                                          <p:val>
                                            <p:strVal val="0-#ppt_w/2"/>
                                          </p:val>
                                        </p:tav>
                                        <p:tav tm="100000">
                                          <p:val>
                                            <p:strVal val="#ppt_x"/>
                                          </p:val>
                                        </p:tav>
                                      </p:tavLst>
                                    </p:anim>
                                    <p:anim calcmode="lin" valueType="num">
                                      <p:cBhvr additive="base">
                                        <p:cTn id="8" dur="500" fill="hold"/>
                                        <p:tgtEl>
                                          <p:spTgt spid="436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436230"/>
                                        </p:tgtEl>
                                        <p:attrNameLst>
                                          <p:attrName>style.visibility</p:attrName>
                                        </p:attrNameLst>
                                      </p:cBhvr>
                                      <p:to>
                                        <p:strVal val="visible"/>
                                      </p:to>
                                    </p:set>
                                    <p:animEffect transition="in" filter="slide(fromLeft)">
                                      <p:cBhvr>
                                        <p:cTn id="13" dur="1000"/>
                                        <p:tgtEl>
                                          <p:spTgt spid="436230"/>
                                        </p:tgtEl>
                                      </p:cBhvr>
                                    </p:animEffect>
                                  </p:childTnLst>
                                </p:cTn>
                              </p:par>
                            </p:childTnLst>
                          </p:cTn>
                        </p:par>
                        <p:par>
                          <p:cTn id="14" fill="hold" nodeType="afterGroup">
                            <p:stCondLst>
                              <p:cond delay="1000"/>
                            </p:stCondLst>
                            <p:childTnLst>
                              <p:par>
                                <p:cTn id="15" presetID="17" presetClass="entr" presetSubtype="10" fill="hold" grpId="0" nodeType="afterEffect">
                                  <p:stCondLst>
                                    <p:cond delay="0"/>
                                  </p:stCondLst>
                                  <p:childTnLst>
                                    <p:set>
                                      <p:cBhvr>
                                        <p:cTn id="16" dur="1" fill="hold">
                                          <p:stCondLst>
                                            <p:cond delay="0"/>
                                          </p:stCondLst>
                                        </p:cTn>
                                        <p:tgtEl>
                                          <p:spTgt spid="436227"/>
                                        </p:tgtEl>
                                        <p:attrNameLst>
                                          <p:attrName>style.visibility</p:attrName>
                                        </p:attrNameLst>
                                      </p:cBhvr>
                                      <p:to>
                                        <p:strVal val="visible"/>
                                      </p:to>
                                    </p:set>
                                    <p:anim calcmode="lin" valueType="num">
                                      <p:cBhvr>
                                        <p:cTn id="17" dur="500" fill="hold"/>
                                        <p:tgtEl>
                                          <p:spTgt spid="436227"/>
                                        </p:tgtEl>
                                        <p:attrNameLst>
                                          <p:attrName>ppt_w</p:attrName>
                                        </p:attrNameLst>
                                      </p:cBhvr>
                                      <p:tavLst>
                                        <p:tav tm="0">
                                          <p:val>
                                            <p:fltVal val="0"/>
                                          </p:val>
                                        </p:tav>
                                        <p:tav tm="100000">
                                          <p:val>
                                            <p:strVal val="#ppt_w"/>
                                          </p:val>
                                        </p:tav>
                                      </p:tavLst>
                                    </p:anim>
                                    <p:anim calcmode="lin" valueType="num">
                                      <p:cBhvr>
                                        <p:cTn id="18" dur="500" fill="hold"/>
                                        <p:tgtEl>
                                          <p:spTgt spid="436227"/>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36228"/>
                                        </p:tgtEl>
                                        <p:attrNameLst>
                                          <p:attrName>style.visibility</p:attrName>
                                        </p:attrNameLst>
                                      </p:cBhvr>
                                      <p:to>
                                        <p:strVal val="visible"/>
                                      </p:to>
                                    </p:set>
                                    <p:anim calcmode="lin" valueType="num">
                                      <p:cBhvr>
                                        <p:cTn id="23" dur="500" fill="hold"/>
                                        <p:tgtEl>
                                          <p:spTgt spid="436228"/>
                                        </p:tgtEl>
                                        <p:attrNameLst>
                                          <p:attrName>ppt_w</p:attrName>
                                        </p:attrNameLst>
                                      </p:cBhvr>
                                      <p:tavLst>
                                        <p:tav tm="0">
                                          <p:val>
                                            <p:fltVal val="0"/>
                                          </p:val>
                                        </p:tav>
                                        <p:tav tm="100000">
                                          <p:val>
                                            <p:strVal val="#ppt_w"/>
                                          </p:val>
                                        </p:tav>
                                      </p:tavLst>
                                    </p:anim>
                                    <p:anim calcmode="lin" valueType="num">
                                      <p:cBhvr>
                                        <p:cTn id="24" dur="500" fill="hold"/>
                                        <p:tgtEl>
                                          <p:spTgt spid="436228"/>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36229"/>
                                        </p:tgtEl>
                                        <p:attrNameLst>
                                          <p:attrName>style.visibility</p:attrName>
                                        </p:attrNameLst>
                                      </p:cBhvr>
                                      <p:to>
                                        <p:strVal val="visible"/>
                                      </p:to>
                                    </p:set>
                                    <p:animEffect transition="in" filter="wipe(left)">
                                      <p:cBhvr>
                                        <p:cTn id="29" dur="2000"/>
                                        <p:tgtEl>
                                          <p:spTgt spid="43622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36237"/>
                                        </p:tgtEl>
                                        <p:attrNameLst>
                                          <p:attrName>style.visibility</p:attrName>
                                        </p:attrNameLst>
                                      </p:cBhvr>
                                      <p:to>
                                        <p:strVal val="visible"/>
                                      </p:to>
                                    </p:set>
                                    <p:animEffect transition="in" filter="blinds(horizontal)">
                                      <p:cBhvr>
                                        <p:cTn id="34" dur="500"/>
                                        <p:tgtEl>
                                          <p:spTgt spid="436237"/>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436238"/>
                                        </p:tgtEl>
                                        <p:attrNameLst>
                                          <p:attrName>style.visibility</p:attrName>
                                        </p:attrNameLst>
                                      </p:cBhvr>
                                      <p:to>
                                        <p:strVal val="visible"/>
                                      </p:to>
                                    </p:set>
                                    <p:animEffect transition="in" filter="blinds(horizontal)">
                                      <p:cBhvr>
                                        <p:cTn id="38" dur="500"/>
                                        <p:tgtEl>
                                          <p:spTgt spid="436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animBg="1" autoUpdateAnimBg="0"/>
      <p:bldP spid="436227" grpId="0" autoUpdateAnimBg="0"/>
      <p:bldP spid="436228" grpId="0" autoUpdateAnimBg="0"/>
      <p:bldP spid="436229" grpId="0" autoUpdateAnimBg="0"/>
      <p:bldP spid="4362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7250" name="Picture 2" descr="Snap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404813"/>
            <a:ext cx="36464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75" name="Group 3"/>
          <p:cNvGrpSpPr>
            <a:grpSpLocks/>
          </p:cNvGrpSpPr>
          <p:nvPr/>
        </p:nvGrpSpPr>
        <p:grpSpPr bwMode="auto">
          <a:xfrm>
            <a:off x="8316913" y="6446838"/>
            <a:ext cx="792162" cy="366712"/>
            <a:chOff x="5193" y="4020"/>
            <a:chExt cx="499" cy="231"/>
          </a:xfrm>
        </p:grpSpPr>
        <p:pic>
          <p:nvPicPr>
            <p:cNvPr id="79885" name="Picture 4"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6" name="Text Box 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9876" name="Group 6"/>
          <p:cNvGrpSpPr>
            <a:grpSpLocks/>
          </p:cNvGrpSpPr>
          <p:nvPr/>
        </p:nvGrpSpPr>
        <p:grpSpPr bwMode="auto">
          <a:xfrm>
            <a:off x="7453313" y="6446838"/>
            <a:ext cx="792162" cy="366712"/>
            <a:chOff x="4649" y="4020"/>
            <a:chExt cx="499" cy="231"/>
          </a:xfrm>
        </p:grpSpPr>
        <p:pic>
          <p:nvPicPr>
            <p:cNvPr id="79883" name="Picture 7"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4" name="Text Box 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437257" name="Picture 9" descr="Snap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04813"/>
            <a:ext cx="3973512"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58" name="Text Box 10"/>
          <p:cNvSpPr txBox="1">
            <a:spLocks noChangeArrowheads="1"/>
          </p:cNvSpPr>
          <p:nvPr/>
        </p:nvSpPr>
        <p:spPr bwMode="auto">
          <a:xfrm>
            <a:off x="684213" y="6021388"/>
            <a:ext cx="287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chemeClr val="bg1"/>
                </a:solidFill>
                <a:ea typeface="楷体_GB2312" pitchFamily="49" charset="-122"/>
              </a:rPr>
              <a:t>电抗器磁场</a:t>
            </a:r>
          </a:p>
        </p:txBody>
      </p:sp>
      <p:sp>
        <p:nvSpPr>
          <p:cNvPr id="437259" name="Text Box 11"/>
          <p:cNvSpPr txBox="1">
            <a:spLocks noChangeArrowheads="1"/>
          </p:cNvSpPr>
          <p:nvPr/>
        </p:nvSpPr>
        <p:spPr bwMode="auto">
          <a:xfrm>
            <a:off x="4859338" y="5949950"/>
            <a:ext cx="3455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chemeClr val="bg1"/>
                </a:solidFill>
                <a:ea typeface="楷体_GB2312" pitchFamily="49" charset="-122"/>
              </a:rPr>
              <a:t>铁磁材料屏蔽磁场</a:t>
            </a:r>
          </a:p>
        </p:txBody>
      </p:sp>
      <p:grpSp>
        <p:nvGrpSpPr>
          <p:cNvPr id="79880" name="Group 12"/>
          <p:cNvGrpSpPr>
            <a:grpSpLocks/>
          </p:cNvGrpSpPr>
          <p:nvPr/>
        </p:nvGrpSpPr>
        <p:grpSpPr bwMode="auto">
          <a:xfrm>
            <a:off x="6588125" y="6446838"/>
            <a:ext cx="792163" cy="366712"/>
            <a:chOff x="4649" y="4020"/>
            <a:chExt cx="499" cy="231"/>
          </a:xfrm>
        </p:grpSpPr>
        <p:pic>
          <p:nvPicPr>
            <p:cNvPr id="79881" name="Picture 13"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Text Box 1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37257"/>
                                        </p:tgtEl>
                                        <p:attrNameLst>
                                          <p:attrName>style.visibility</p:attrName>
                                        </p:attrNameLst>
                                      </p:cBhvr>
                                      <p:to>
                                        <p:strVal val="visible"/>
                                      </p:to>
                                    </p:set>
                                    <p:animEffect transition="in" filter="wipe(left)">
                                      <p:cBhvr>
                                        <p:cTn id="7" dur="500"/>
                                        <p:tgtEl>
                                          <p:spTgt spid="43725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7258"/>
                                        </p:tgtEl>
                                        <p:attrNameLst>
                                          <p:attrName>style.visibility</p:attrName>
                                        </p:attrNameLst>
                                      </p:cBhvr>
                                      <p:to>
                                        <p:strVal val="visible"/>
                                      </p:to>
                                    </p:set>
                                    <p:animEffect transition="in" filter="blinds(horizontal)">
                                      <p:cBhvr>
                                        <p:cTn id="11" dur="500"/>
                                        <p:tgtEl>
                                          <p:spTgt spid="4372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37250"/>
                                        </p:tgtEl>
                                        <p:attrNameLst>
                                          <p:attrName>style.visibility</p:attrName>
                                        </p:attrNameLst>
                                      </p:cBhvr>
                                      <p:to>
                                        <p:strVal val="visible"/>
                                      </p:to>
                                    </p:set>
                                    <p:animEffect transition="in" filter="wipe(left)">
                                      <p:cBhvr>
                                        <p:cTn id="16" dur="500"/>
                                        <p:tgtEl>
                                          <p:spTgt spid="437250"/>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37259"/>
                                        </p:tgtEl>
                                        <p:attrNameLst>
                                          <p:attrName>style.visibility</p:attrName>
                                        </p:attrNameLst>
                                      </p:cBhvr>
                                      <p:to>
                                        <p:strVal val="visible"/>
                                      </p:to>
                                    </p:set>
                                    <p:animEffect transition="in" filter="blinds(horizontal)">
                                      <p:cBhvr>
                                        <p:cTn id="20" dur="500"/>
                                        <p:tgtEl>
                                          <p:spTgt spid="437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8" grpId="0"/>
      <p:bldP spid="4372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468313" y="908050"/>
            <a:ext cx="80406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当</a:t>
            </a:r>
            <a:r>
              <a:rPr kumimoji="1" lang="en-US" altLang="zh-CN" sz="2800" b="1" i="1">
                <a:solidFill>
                  <a:srgbClr val="FFFF00"/>
                </a:solidFill>
                <a:latin typeface="Times New Roman" panose="02020603050405020304" pitchFamily="18" charset="0"/>
                <a:ea typeface="楷体_GB2312" pitchFamily="49" charset="-122"/>
              </a:rPr>
              <a:t>i</a:t>
            </a:r>
            <a:r>
              <a:rPr kumimoji="1" lang="en-US" altLang="zh-CN" sz="2800" b="1" baseline="-25000">
                <a:solidFill>
                  <a:srgbClr val="FFFF00"/>
                </a:solidFill>
                <a:latin typeface="Times New Roman" panose="02020603050405020304" pitchFamily="18" charset="0"/>
                <a:ea typeface="楷体_GB2312" pitchFamily="49" charset="-122"/>
              </a:rPr>
              <a:t>1</a:t>
            </a:r>
            <a:r>
              <a:rPr kumimoji="1" lang="zh-CN" altLang="en-US" sz="2800" b="1">
                <a:solidFill>
                  <a:srgbClr val="FFFF00"/>
                </a:solidFill>
                <a:latin typeface="楷体_GB2312" pitchFamily="49" charset="-122"/>
                <a:ea typeface="楷体_GB2312" pitchFamily="49" charset="-122"/>
              </a:rPr>
              <a:t>为时变电流时，磁通也将随时间变化，从而在线圈两端产生感应电压。</a:t>
            </a:r>
          </a:p>
        </p:txBody>
      </p:sp>
      <p:graphicFrame>
        <p:nvGraphicFramePr>
          <p:cNvPr id="438275" name="Object 3"/>
          <p:cNvGraphicFramePr>
            <a:graphicFrameLocks noChangeAspect="1"/>
          </p:cNvGraphicFramePr>
          <p:nvPr/>
        </p:nvGraphicFramePr>
        <p:xfrm>
          <a:off x="971550" y="2997200"/>
          <a:ext cx="2844800" cy="981075"/>
        </p:xfrm>
        <a:graphic>
          <a:graphicData uri="http://schemas.openxmlformats.org/presentationml/2006/ole">
            <mc:AlternateContent xmlns:mc="http://schemas.openxmlformats.org/markup-compatibility/2006">
              <mc:Choice xmlns:v="urn:schemas-microsoft-com:vml" Requires="v">
                <p:oleObj spid="_x0000_s5145" name="公式" r:id="rId3" imgW="1320480" imgH="457200" progId="Equation.3">
                  <p:embed/>
                </p:oleObj>
              </mc:Choice>
              <mc:Fallback>
                <p:oleObj name="公式" r:id="rId3" imgW="132048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997200"/>
                        <a:ext cx="28448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8276" name="Text Box 4"/>
          <p:cNvSpPr txBox="1">
            <a:spLocks noChangeArrowheads="1"/>
          </p:cNvSpPr>
          <p:nvPr/>
        </p:nvSpPr>
        <p:spPr bwMode="auto">
          <a:xfrm>
            <a:off x="468313" y="1916113"/>
            <a:ext cx="79819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666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当</a:t>
            </a:r>
            <a:r>
              <a:rPr kumimoji="1" lang="en-US" altLang="zh-CN" sz="2800" i="1">
                <a:solidFill>
                  <a:schemeClr val="bg1"/>
                </a:solidFill>
                <a:latin typeface="Times New Roman" panose="02020603050405020304" pitchFamily="18" charset="0"/>
                <a:ea typeface="仿宋_GB2312" pitchFamily="49" charset="-122"/>
              </a:rPr>
              <a:t>i</a:t>
            </a:r>
            <a:r>
              <a:rPr kumimoji="1" lang="en-US" altLang="zh-CN" sz="2800" baseline="-25000">
                <a:solidFill>
                  <a:schemeClr val="bg1"/>
                </a:solidFill>
                <a:latin typeface="Times New Roman" panose="02020603050405020304" pitchFamily="18" charset="0"/>
                <a:ea typeface="仿宋_GB2312" pitchFamily="49" charset="-122"/>
              </a:rPr>
              <a:t>1</a:t>
            </a:r>
            <a:r>
              <a:rPr kumimoji="1" lang="zh-CN" altLang="en-US" sz="2800">
                <a:solidFill>
                  <a:schemeClr val="bg1"/>
                </a:solidFill>
                <a:latin typeface="Times New Roman" panose="02020603050405020304" pitchFamily="18" charset="0"/>
                <a:ea typeface="仿宋_GB2312" pitchFamily="49" charset="-122"/>
              </a:rPr>
              <a:t>、</a:t>
            </a:r>
            <a:r>
              <a:rPr kumimoji="1" lang="en-US" altLang="zh-CN" sz="2800" i="1">
                <a:solidFill>
                  <a:schemeClr val="bg1"/>
                </a:solidFill>
                <a:latin typeface="Times New Roman" panose="02020603050405020304" pitchFamily="18" charset="0"/>
                <a:ea typeface="仿宋_GB2312" pitchFamily="49" charset="-122"/>
              </a:rPr>
              <a:t>u</a:t>
            </a:r>
            <a:r>
              <a:rPr kumimoji="1" lang="en-US" altLang="zh-CN" sz="2800" baseline="-25000">
                <a:solidFill>
                  <a:schemeClr val="bg1"/>
                </a:solidFill>
                <a:latin typeface="Times New Roman" panose="02020603050405020304" pitchFamily="18" charset="0"/>
                <a:ea typeface="仿宋_GB2312" pitchFamily="49" charset="-122"/>
              </a:rPr>
              <a:t>11</a:t>
            </a:r>
            <a:r>
              <a:rPr kumimoji="1" lang="zh-CN" altLang="en-US" sz="2800">
                <a:solidFill>
                  <a:schemeClr val="bg1"/>
                </a:solidFill>
                <a:latin typeface="Times New Roman" panose="02020603050405020304" pitchFamily="18" charset="0"/>
                <a:ea typeface="仿宋_GB2312" pitchFamily="49" charset="-122"/>
              </a:rPr>
              <a:t>、</a:t>
            </a:r>
            <a:r>
              <a:rPr kumimoji="1" lang="en-US" altLang="zh-CN" sz="2800" i="1">
                <a:solidFill>
                  <a:schemeClr val="bg1"/>
                </a:solidFill>
                <a:latin typeface="Times New Roman" panose="02020603050405020304" pitchFamily="18" charset="0"/>
                <a:ea typeface="仿宋_GB2312" pitchFamily="49" charset="-122"/>
              </a:rPr>
              <a:t>u</a:t>
            </a:r>
            <a:r>
              <a:rPr kumimoji="1" lang="en-US" altLang="zh-CN" sz="2800" baseline="-25000">
                <a:solidFill>
                  <a:schemeClr val="bg1"/>
                </a:solidFill>
                <a:latin typeface="Times New Roman" panose="02020603050405020304" pitchFamily="18" charset="0"/>
                <a:ea typeface="仿宋_GB2312" pitchFamily="49" charset="-122"/>
              </a:rPr>
              <a:t>21</a:t>
            </a:r>
            <a:r>
              <a:rPr kumimoji="1" lang="zh-CN" altLang="zh-CN" sz="2800" b="1">
                <a:solidFill>
                  <a:srgbClr val="FFFF00"/>
                </a:solidFill>
                <a:latin typeface="楷体_GB2312" pitchFamily="49" charset="-122"/>
                <a:ea typeface="楷体_GB2312" pitchFamily="49" charset="-122"/>
              </a:rPr>
              <a:t>方向与</a:t>
            </a:r>
            <a:r>
              <a:rPr kumimoji="1" lang="zh-CN" altLang="en-US" sz="2800" i="1">
                <a:solidFill>
                  <a:schemeClr val="bg1"/>
                </a:solidFill>
                <a:latin typeface="Times New Roman" panose="02020603050405020304" pitchFamily="18" charset="0"/>
                <a:ea typeface="仿宋_GB2312" pitchFamily="49" charset="-122"/>
                <a:sym typeface="Symbol" panose="05050102010706020507" pitchFamily="18" charset="2"/>
              </a:rPr>
              <a:t></a:t>
            </a:r>
            <a:r>
              <a:rPr kumimoji="1" lang="zh-CN" altLang="en-US" sz="2800" b="1" i="1">
                <a:solidFill>
                  <a:srgbClr val="FFFF00"/>
                </a:solidFill>
                <a:latin typeface="仿宋_GB2312" pitchFamily="49" charset="-122"/>
                <a:ea typeface="仿宋_GB2312" pitchFamily="49" charset="-122"/>
                <a:sym typeface="Symbol" panose="05050102010706020507" pitchFamily="18" charset="2"/>
              </a:rPr>
              <a:t> </a:t>
            </a:r>
            <a:r>
              <a:rPr kumimoji="1" lang="zh-CN" altLang="zh-CN" sz="2800" b="1">
                <a:solidFill>
                  <a:srgbClr val="FFFF00"/>
                </a:solidFill>
                <a:latin typeface="楷体_GB2312" pitchFamily="49" charset="-122"/>
                <a:ea typeface="楷体_GB2312" pitchFamily="49" charset="-122"/>
                <a:sym typeface="Symbol" panose="05050102010706020507" pitchFamily="18" charset="2"/>
              </a:rPr>
              <a:t>符合右手螺旋时，根据电磁感应定律和楞次定律：</a:t>
            </a:r>
            <a:endParaRPr kumimoji="1" lang="zh-CN" altLang="en-US" sz="2800" b="1">
              <a:solidFill>
                <a:srgbClr val="FFFF00"/>
              </a:solidFill>
              <a:latin typeface="楷体_GB2312" pitchFamily="49" charset="-122"/>
              <a:ea typeface="楷体_GB2312" pitchFamily="49" charset="-122"/>
              <a:sym typeface="Symbol" panose="05050102010706020507" pitchFamily="18" charset="2"/>
            </a:endParaRPr>
          </a:p>
        </p:txBody>
      </p:sp>
      <p:graphicFrame>
        <p:nvGraphicFramePr>
          <p:cNvPr id="438277" name="Object 5"/>
          <p:cNvGraphicFramePr>
            <a:graphicFrameLocks noChangeAspect="1"/>
          </p:cNvGraphicFramePr>
          <p:nvPr/>
        </p:nvGraphicFramePr>
        <p:xfrm>
          <a:off x="827088" y="3933825"/>
          <a:ext cx="3236912" cy="1074738"/>
        </p:xfrm>
        <a:graphic>
          <a:graphicData uri="http://schemas.openxmlformats.org/presentationml/2006/ole">
            <mc:AlternateContent xmlns:mc="http://schemas.openxmlformats.org/markup-compatibility/2006">
              <mc:Choice xmlns:v="urn:schemas-microsoft-com:vml" Requires="v">
                <p:oleObj spid="_x0000_s5146" name="公式" r:id="rId5" imgW="1371600" imgH="457200" progId="Equation.3">
                  <p:embed/>
                </p:oleObj>
              </mc:Choice>
              <mc:Fallback>
                <p:oleObj name="公式" r:id="rId5" imgW="13716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3933825"/>
                        <a:ext cx="3236912"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8278" name="Line 6"/>
          <p:cNvSpPr>
            <a:spLocks noChangeShapeType="1"/>
          </p:cNvSpPr>
          <p:nvPr/>
        </p:nvSpPr>
        <p:spPr bwMode="auto">
          <a:xfrm>
            <a:off x="4211638" y="3357563"/>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8279" name="Text Box 7"/>
          <p:cNvSpPr txBox="1">
            <a:spLocks noChangeArrowheads="1"/>
          </p:cNvSpPr>
          <p:nvPr/>
        </p:nvSpPr>
        <p:spPr bwMode="auto">
          <a:xfrm>
            <a:off x="5219700" y="3068638"/>
            <a:ext cx="1728788" cy="519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自感电压</a:t>
            </a:r>
          </a:p>
        </p:txBody>
      </p:sp>
      <p:sp>
        <p:nvSpPr>
          <p:cNvPr id="438280" name="Line 8"/>
          <p:cNvSpPr>
            <a:spLocks noChangeShapeType="1"/>
          </p:cNvSpPr>
          <p:nvPr/>
        </p:nvSpPr>
        <p:spPr bwMode="auto">
          <a:xfrm>
            <a:off x="4284663" y="4437063"/>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8281" name="Text Box 9"/>
          <p:cNvSpPr txBox="1">
            <a:spLocks noChangeArrowheads="1"/>
          </p:cNvSpPr>
          <p:nvPr/>
        </p:nvSpPr>
        <p:spPr bwMode="auto">
          <a:xfrm>
            <a:off x="5219700" y="4076700"/>
            <a:ext cx="1728788" cy="519113"/>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互感电压</a:t>
            </a:r>
          </a:p>
        </p:txBody>
      </p:sp>
      <p:sp>
        <p:nvSpPr>
          <p:cNvPr id="438282" name="Text Box 10"/>
          <p:cNvSpPr txBox="1">
            <a:spLocks noChangeArrowheads="1"/>
          </p:cNvSpPr>
          <p:nvPr/>
        </p:nvSpPr>
        <p:spPr bwMode="auto">
          <a:xfrm>
            <a:off x="323850" y="333375"/>
            <a:ext cx="6769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3. </a:t>
            </a:r>
            <a:r>
              <a:rPr kumimoji="1" lang="zh-CN" altLang="en-US" sz="3200" b="1">
                <a:solidFill>
                  <a:schemeClr val="bg1"/>
                </a:solidFill>
                <a:latin typeface="楷体_GB2312" pitchFamily="49" charset="-122"/>
                <a:ea typeface="楷体_GB2312" pitchFamily="49" charset="-122"/>
              </a:rPr>
              <a:t>耦合电感上的电压、电流关系</a:t>
            </a:r>
          </a:p>
        </p:txBody>
      </p:sp>
      <p:grpSp>
        <p:nvGrpSpPr>
          <p:cNvPr id="5131" name="Group 11"/>
          <p:cNvGrpSpPr>
            <a:grpSpLocks/>
          </p:cNvGrpSpPr>
          <p:nvPr/>
        </p:nvGrpSpPr>
        <p:grpSpPr bwMode="auto">
          <a:xfrm>
            <a:off x="8316913" y="6446838"/>
            <a:ext cx="792162" cy="366712"/>
            <a:chOff x="5193" y="4020"/>
            <a:chExt cx="499" cy="231"/>
          </a:xfrm>
        </p:grpSpPr>
        <p:pic>
          <p:nvPicPr>
            <p:cNvPr id="5139" name="Picture 12"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 name="Text Box 13">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5132" name="Group 14"/>
          <p:cNvGrpSpPr>
            <a:grpSpLocks/>
          </p:cNvGrpSpPr>
          <p:nvPr/>
        </p:nvGrpSpPr>
        <p:grpSpPr bwMode="auto">
          <a:xfrm>
            <a:off x="7453313" y="6446838"/>
            <a:ext cx="792162" cy="366712"/>
            <a:chOff x="4649" y="4020"/>
            <a:chExt cx="499" cy="231"/>
          </a:xfrm>
        </p:grpSpPr>
        <p:pic>
          <p:nvPicPr>
            <p:cNvPr id="5137" name="Picture 15"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Text Box 16">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sp>
        <p:nvSpPr>
          <p:cNvPr id="438289" name="Text Box 17"/>
          <p:cNvSpPr txBox="1">
            <a:spLocks noChangeArrowheads="1"/>
          </p:cNvSpPr>
          <p:nvPr/>
        </p:nvSpPr>
        <p:spPr bwMode="auto">
          <a:xfrm>
            <a:off x="611188" y="5084763"/>
            <a:ext cx="77724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      当两个线圈同时通以电流时，每个线圈两端的电压均包含自感电压和互感电压。</a:t>
            </a:r>
          </a:p>
        </p:txBody>
      </p:sp>
      <p:grpSp>
        <p:nvGrpSpPr>
          <p:cNvPr id="5134" name="Group 18"/>
          <p:cNvGrpSpPr>
            <a:grpSpLocks/>
          </p:cNvGrpSpPr>
          <p:nvPr/>
        </p:nvGrpSpPr>
        <p:grpSpPr bwMode="auto">
          <a:xfrm>
            <a:off x="6588125" y="6446838"/>
            <a:ext cx="792163" cy="366712"/>
            <a:chOff x="4649" y="4020"/>
            <a:chExt cx="499" cy="231"/>
          </a:xfrm>
        </p:grpSpPr>
        <p:pic>
          <p:nvPicPr>
            <p:cNvPr id="5135" name="Picture 19"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6" name="Text Box 20">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8282"/>
                                        </p:tgtEl>
                                        <p:attrNameLst>
                                          <p:attrName>style.visibility</p:attrName>
                                        </p:attrNameLst>
                                      </p:cBhvr>
                                      <p:to>
                                        <p:strVal val="visible"/>
                                      </p:to>
                                    </p:set>
                                    <p:anim calcmode="lin" valueType="num">
                                      <p:cBhvr additive="base">
                                        <p:cTn id="7" dur="500" fill="hold"/>
                                        <p:tgtEl>
                                          <p:spTgt spid="438282"/>
                                        </p:tgtEl>
                                        <p:attrNameLst>
                                          <p:attrName>ppt_x</p:attrName>
                                        </p:attrNameLst>
                                      </p:cBhvr>
                                      <p:tavLst>
                                        <p:tav tm="0">
                                          <p:val>
                                            <p:strVal val="0-#ppt_w/2"/>
                                          </p:val>
                                        </p:tav>
                                        <p:tav tm="100000">
                                          <p:val>
                                            <p:strVal val="#ppt_x"/>
                                          </p:val>
                                        </p:tav>
                                      </p:tavLst>
                                    </p:anim>
                                    <p:anim calcmode="lin" valueType="num">
                                      <p:cBhvr additive="base">
                                        <p:cTn id="8" dur="500" fill="hold"/>
                                        <p:tgtEl>
                                          <p:spTgt spid="4382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8274"/>
                                        </p:tgtEl>
                                        <p:attrNameLst>
                                          <p:attrName>style.visibility</p:attrName>
                                        </p:attrNameLst>
                                      </p:cBhvr>
                                      <p:to>
                                        <p:strVal val="visible"/>
                                      </p:to>
                                    </p:set>
                                    <p:animEffect transition="in" filter="slide(fromBottom)">
                                      <p:cBhvr>
                                        <p:cTn id="13" dur="1000"/>
                                        <p:tgtEl>
                                          <p:spTgt spid="4382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38276"/>
                                        </p:tgtEl>
                                        <p:attrNameLst>
                                          <p:attrName>style.visibility</p:attrName>
                                        </p:attrNameLst>
                                      </p:cBhvr>
                                      <p:to>
                                        <p:strVal val="visible"/>
                                      </p:to>
                                    </p:set>
                                    <p:animEffect transition="in" filter="slide(fromBottom)">
                                      <p:cBhvr>
                                        <p:cTn id="18" dur="1000"/>
                                        <p:tgtEl>
                                          <p:spTgt spid="4382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438275"/>
                                        </p:tgtEl>
                                        <p:attrNameLst>
                                          <p:attrName>style.visibility</p:attrName>
                                        </p:attrNameLst>
                                      </p:cBhvr>
                                      <p:to>
                                        <p:strVal val="visible"/>
                                      </p:to>
                                    </p:set>
                                    <p:animEffect transition="in" filter="strips(downRight)">
                                      <p:cBhvr>
                                        <p:cTn id="23" dur="2000"/>
                                        <p:tgtEl>
                                          <p:spTgt spid="4382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nodeType="clickEffect">
                                  <p:stCondLst>
                                    <p:cond delay="0"/>
                                  </p:stCondLst>
                                  <p:childTnLst>
                                    <p:set>
                                      <p:cBhvr>
                                        <p:cTn id="27" dur="1" fill="hold">
                                          <p:stCondLst>
                                            <p:cond delay="0"/>
                                          </p:stCondLst>
                                        </p:cTn>
                                        <p:tgtEl>
                                          <p:spTgt spid="438278"/>
                                        </p:tgtEl>
                                        <p:attrNameLst>
                                          <p:attrName>style.visibility</p:attrName>
                                        </p:attrNameLst>
                                      </p:cBhvr>
                                      <p:to>
                                        <p:strVal val="visible"/>
                                      </p:to>
                                    </p:set>
                                    <p:animEffect transition="in" filter="slide(fromLeft)">
                                      <p:cBhvr>
                                        <p:cTn id="28" dur="500"/>
                                        <p:tgtEl>
                                          <p:spTgt spid="438278"/>
                                        </p:tgtEl>
                                      </p:cBhvr>
                                    </p:animEffect>
                                  </p:childTnLst>
                                </p:cTn>
                              </p:par>
                            </p:childTnLst>
                          </p:cTn>
                        </p:par>
                        <p:par>
                          <p:cTn id="29" fill="hold" nodeType="afterGroup">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438279"/>
                                        </p:tgtEl>
                                        <p:attrNameLst>
                                          <p:attrName>style.visibility</p:attrName>
                                        </p:attrNameLst>
                                      </p:cBhvr>
                                      <p:to>
                                        <p:strVal val="visible"/>
                                      </p:to>
                                    </p:set>
                                    <p:anim calcmode="lin" valueType="num">
                                      <p:cBhvr additive="base">
                                        <p:cTn id="32" dur="500" fill="hold"/>
                                        <p:tgtEl>
                                          <p:spTgt spid="438279"/>
                                        </p:tgtEl>
                                        <p:attrNameLst>
                                          <p:attrName>ppt_x</p:attrName>
                                        </p:attrNameLst>
                                      </p:cBhvr>
                                      <p:tavLst>
                                        <p:tav tm="0">
                                          <p:val>
                                            <p:strVal val="1+#ppt_w/2"/>
                                          </p:val>
                                        </p:tav>
                                        <p:tav tm="100000">
                                          <p:val>
                                            <p:strVal val="#ppt_x"/>
                                          </p:val>
                                        </p:tav>
                                      </p:tavLst>
                                    </p:anim>
                                    <p:anim calcmode="lin" valueType="num">
                                      <p:cBhvr additive="base">
                                        <p:cTn id="33" dur="500" fill="hold"/>
                                        <p:tgtEl>
                                          <p:spTgt spid="43827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438277"/>
                                        </p:tgtEl>
                                        <p:attrNameLst>
                                          <p:attrName>style.visibility</p:attrName>
                                        </p:attrNameLst>
                                      </p:cBhvr>
                                      <p:to>
                                        <p:strVal val="visible"/>
                                      </p:to>
                                    </p:set>
                                    <p:animEffect transition="in" filter="strips(downRight)">
                                      <p:cBhvr>
                                        <p:cTn id="38" dur="2000"/>
                                        <p:tgtEl>
                                          <p:spTgt spid="43827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nodeType="clickEffect">
                                  <p:stCondLst>
                                    <p:cond delay="0"/>
                                  </p:stCondLst>
                                  <p:childTnLst>
                                    <p:set>
                                      <p:cBhvr>
                                        <p:cTn id="42" dur="1" fill="hold">
                                          <p:stCondLst>
                                            <p:cond delay="0"/>
                                          </p:stCondLst>
                                        </p:cTn>
                                        <p:tgtEl>
                                          <p:spTgt spid="438280"/>
                                        </p:tgtEl>
                                        <p:attrNameLst>
                                          <p:attrName>style.visibility</p:attrName>
                                        </p:attrNameLst>
                                      </p:cBhvr>
                                      <p:to>
                                        <p:strVal val="visible"/>
                                      </p:to>
                                    </p:set>
                                    <p:animEffect transition="in" filter="slide(fromLeft)">
                                      <p:cBhvr>
                                        <p:cTn id="43" dur="500"/>
                                        <p:tgtEl>
                                          <p:spTgt spid="438280"/>
                                        </p:tgtEl>
                                      </p:cBhvr>
                                    </p:animEffect>
                                  </p:childTnLst>
                                </p:cTn>
                              </p:par>
                            </p:childTnLst>
                          </p:cTn>
                        </p:par>
                        <p:par>
                          <p:cTn id="44" fill="hold" nodeType="afterGroup">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438281"/>
                                        </p:tgtEl>
                                        <p:attrNameLst>
                                          <p:attrName>style.visibility</p:attrName>
                                        </p:attrNameLst>
                                      </p:cBhvr>
                                      <p:to>
                                        <p:strVal val="visible"/>
                                      </p:to>
                                    </p:set>
                                    <p:anim calcmode="lin" valueType="num">
                                      <p:cBhvr additive="base">
                                        <p:cTn id="47" dur="500" fill="hold"/>
                                        <p:tgtEl>
                                          <p:spTgt spid="438281"/>
                                        </p:tgtEl>
                                        <p:attrNameLst>
                                          <p:attrName>ppt_x</p:attrName>
                                        </p:attrNameLst>
                                      </p:cBhvr>
                                      <p:tavLst>
                                        <p:tav tm="0">
                                          <p:val>
                                            <p:strVal val="1+#ppt_w/2"/>
                                          </p:val>
                                        </p:tav>
                                        <p:tav tm="100000">
                                          <p:val>
                                            <p:strVal val="#ppt_x"/>
                                          </p:val>
                                        </p:tav>
                                      </p:tavLst>
                                    </p:anim>
                                    <p:anim calcmode="lin" valueType="num">
                                      <p:cBhvr additive="base">
                                        <p:cTn id="48" dur="500" fill="hold"/>
                                        <p:tgtEl>
                                          <p:spTgt spid="43828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438289"/>
                                        </p:tgtEl>
                                        <p:attrNameLst>
                                          <p:attrName>style.visibility</p:attrName>
                                        </p:attrNameLst>
                                      </p:cBhvr>
                                      <p:to>
                                        <p:strVal val="visible"/>
                                      </p:to>
                                    </p:set>
                                    <p:animEffect transition="in" filter="slide(fromBottom)">
                                      <p:cBhvr>
                                        <p:cTn id="53" dur="1000"/>
                                        <p:tgtEl>
                                          <p:spTgt spid="438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4" grpId="0" autoUpdateAnimBg="0"/>
      <p:bldP spid="438276" grpId="0" autoUpdateAnimBg="0"/>
      <p:bldP spid="438279" grpId="0" animBg="1"/>
      <p:bldP spid="438281" grpId="0" animBg="1"/>
      <p:bldP spid="438282" grpId="0"/>
      <p:bldP spid="43828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1116013" y="3933825"/>
            <a:ext cx="734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在正弦交流电路中，其相量形式的方程为：</a:t>
            </a:r>
          </a:p>
        </p:txBody>
      </p:sp>
      <p:graphicFrame>
        <p:nvGraphicFramePr>
          <p:cNvPr id="439299" name="Object 3"/>
          <p:cNvGraphicFramePr>
            <a:graphicFrameLocks noChangeAspect="1"/>
          </p:cNvGraphicFramePr>
          <p:nvPr/>
        </p:nvGraphicFramePr>
        <p:xfrm>
          <a:off x="1476375" y="4508500"/>
          <a:ext cx="4284663" cy="1790700"/>
        </p:xfrm>
        <a:graphic>
          <a:graphicData uri="http://schemas.openxmlformats.org/presentationml/2006/ole">
            <mc:AlternateContent xmlns:mc="http://schemas.openxmlformats.org/markup-compatibility/2006">
              <mc:Choice xmlns:v="urn:schemas-microsoft-com:vml" Requires="v">
                <p:oleObj spid="_x0000_s6170" name="公式" r:id="rId3" imgW="1790640" imgH="749160" progId="Equation.3">
                  <p:embed/>
                </p:oleObj>
              </mc:Choice>
              <mc:Fallback>
                <p:oleObj name="公式" r:id="rId3" imgW="1790640" imgH="7491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508500"/>
                        <a:ext cx="4284663"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0" name="Object 4"/>
          <p:cNvGraphicFramePr>
            <a:graphicFrameLocks noChangeAspect="1"/>
          </p:cNvGraphicFramePr>
          <p:nvPr/>
        </p:nvGraphicFramePr>
        <p:xfrm>
          <a:off x="1403350" y="1700213"/>
          <a:ext cx="5611813" cy="2195512"/>
        </p:xfrm>
        <a:graphic>
          <a:graphicData uri="http://schemas.openxmlformats.org/presentationml/2006/ole">
            <mc:AlternateContent xmlns:mc="http://schemas.openxmlformats.org/markup-compatibility/2006">
              <mc:Choice xmlns:v="urn:schemas-microsoft-com:vml" Requires="v">
                <p:oleObj spid="_x0000_s6171" name="公式" r:id="rId5" imgW="2361960" imgH="927000" progId="Equation.3">
                  <p:embed/>
                </p:oleObj>
              </mc:Choice>
              <mc:Fallback>
                <p:oleObj name="公式" r:id="rId5" imgW="2361960" imgH="927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700213"/>
                        <a:ext cx="5611813" cy="219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1476375" y="404813"/>
            <a:ext cx="5549900" cy="1222375"/>
            <a:chOff x="793" y="210"/>
            <a:chExt cx="3496" cy="770"/>
          </a:xfrm>
        </p:grpSpPr>
        <p:sp>
          <p:nvSpPr>
            <p:cNvPr id="6161" name="AutoShape 6"/>
            <p:cNvSpPr>
              <a:spLocks/>
            </p:cNvSpPr>
            <p:nvPr/>
          </p:nvSpPr>
          <p:spPr bwMode="auto">
            <a:xfrm>
              <a:off x="793" y="210"/>
              <a:ext cx="95" cy="726"/>
            </a:xfrm>
            <a:prstGeom prst="leftBrace">
              <a:avLst>
                <a:gd name="adj1" fmla="val 63684"/>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6148" name="Object 7"/>
            <p:cNvGraphicFramePr>
              <a:graphicFrameLocks noChangeAspect="1"/>
            </p:cNvGraphicFramePr>
            <p:nvPr/>
          </p:nvGraphicFramePr>
          <p:xfrm>
            <a:off x="975" y="255"/>
            <a:ext cx="3190" cy="351"/>
          </p:xfrm>
          <a:graphic>
            <a:graphicData uri="http://schemas.openxmlformats.org/presentationml/2006/ole">
              <mc:AlternateContent xmlns:mc="http://schemas.openxmlformats.org/markup-compatibility/2006">
                <mc:Choice xmlns:v="urn:schemas-microsoft-com:vml" Requires="v">
                  <p:oleObj spid="_x0000_s6172" name="公式" r:id="rId7" imgW="2070000" imgH="241200" progId="Equation.3">
                    <p:embed/>
                  </p:oleObj>
                </mc:Choice>
                <mc:Fallback>
                  <p:oleObj name="公式" r:id="rId7" imgW="2070000" imgH="24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255"/>
                          <a:ext cx="3190"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8"/>
            <p:cNvGraphicFramePr>
              <a:graphicFrameLocks noChangeAspect="1"/>
            </p:cNvGraphicFramePr>
            <p:nvPr/>
          </p:nvGraphicFramePr>
          <p:xfrm>
            <a:off x="975" y="618"/>
            <a:ext cx="3314" cy="362"/>
          </p:xfrm>
          <a:graphic>
            <a:graphicData uri="http://schemas.openxmlformats.org/presentationml/2006/ole">
              <mc:AlternateContent xmlns:mc="http://schemas.openxmlformats.org/markup-compatibility/2006">
                <mc:Choice xmlns:v="urn:schemas-microsoft-com:vml" Requires="v">
                  <p:oleObj spid="_x0000_s6173" name="公式" r:id="rId9" imgW="2082600" imgH="241200" progId="Equation.3">
                    <p:embed/>
                  </p:oleObj>
                </mc:Choice>
                <mc:Fallback>
                  <p:oleObj name="公式" r:id="rId9" imgW="2082600" imgH="241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618"/>
                          <a:ext cx="331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52" name="Group 9"/>
          <p:cNvGrpSpPr>
            <a:grpSpLocks/>
          </p:cNvGrpSpPr>
          <p:nvPr/>
        </p:nvGrpSpPr>
        <p:grpSpPr bwMode="auto">
          <a:xfrm>
            <a:off x="8316913" y="6446838"/>
            <a:ext cx="792162" cy="366712"/>
            <a:chOff x="5193" y="4020"/>
            <a:chExt cx="499" cy="231"/>
          </a:xfrm>
        </p:grpSpPr>
        <p:pic>
          <p:nvPicPr>
            <p:cNvPr id="6159" name="Picture 10"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Text Box 11">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153" name="Group 12"/>
          <p:cNvGrpSpPr>
            <a:grpSpLocks/>
          </p:cNvGrpSpPr>
          <p:nvPr/>
        </p:nvGrpSpPr>
        <p:grpSpPr bwMode="auto">
          <a:xfrm>
            <a:off x="7453313" y="6446838"/>
            <a:ext cx="792162" cy="366712"/>
            <a:chOff x="4649" y="4020"/>
            <a:chExt cx="499" cy="231"/>
          </a:xfrm>
        </p:grpSpPr>
        <p:pic>
          <p:nvPicPr>
            <p:cNvPr id="6157" name="Picture 13"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8" name="Text Box 14">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6154" name="Group 15"/>
          <p:cNvGrpSpPr>
            <a:grpSpLocks/>
          </p:cNvGrpSpPr>
          <p:nvPr/>
        </p:nvGrpSpPr>
        <p:grpSpPr bwMode="auto">
          <a:xfrm>
            <a:off x="6588125" y="6446838"/>
            <a:ext cx="792163" cy="366712"/>
            <a:chOff x="4649" y="4020"/>
            <a:chExt cx="499" cy="231"/>
          </a:xfrm>
        </p:grpSpPr>
        <p:pic>
          <p:nvPicPr>
            <p:cNvPr id="6155" name="Picture 16"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Text Box 17">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39300"/>
                                        </p:tgtEl>
                                        <p:attrNameLst>
                                          <p:attrName>style.visibility</p:attrName>
                                        </p:attrNameLst>
                                      </p:cBhvr>
                                      <p:to>
                                        <p:strVal val="visible"/>
                                      </p:to>
                                    </p:set>
                                    <p:animEffect transition="in" filter="dissolve">
                                      <p:cBhvr>
                                        <p:cTn id="12" dur="500"/>
                                        <p:tgtEl>
                                          <p:spTgt spid="439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298"/>
                                        </p:tgtEl>
                                        <p:attrNameLst>
                                          <p:attrName>style.visibility</p:attrName>
                                        </p:attrNameLst>
                                      </p:cBhvr>
                                      <p:to>
                                        <p:strVal val="visible"/>
                                      </p:to>
                                    </p:set>
                                    <p:animEffect transition="in" filter="wipe(left)">
                                      <p:cBhvr>
                                        <p:cTn id="17" dur="2000"/>
                                        <p:tgtEl>
                                          <p:spTgt spid="439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39299"/>
                                        </p:tgtEl>
                                        <p:attrNameLst>
                                          <p:attrName>style.visibility</p:attrName>
                                        </p:attrNameLst>
                                      </p:cBhvr>
                                      <p:to>
                                        <p:strVal val="visible"/>
                                      </p:to>
                                    </p:set>
                                    <p:animEffect transition="in" filter="dissolve">
                                      <p:cBhvr>
                                        <p:cTn id="22" dur="500"/>
                                        <p:tgtEl>
                                          <p:spTgt spid="439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684213" y="1341438"/>
            <a:ext cx="7920037"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20000"/>
              </a:spcBef>
            </a:pPr>
            <a:r>
              <a:rPr kumimoji="1" lang="zh-CN" altLang="en-US" sz="2800" b="1">
                <a:solidFill>
                  <a:srgbClr val="FFFF00"/>
                </a:solidFill>
                <a:latin typeface="楷体_GB2312" pitchFamily="49" charset="-122"/>
                <a:ea typeface="楷体_GB2312" pitchFamily="49" charset="-122"/>
              </a:rPr>
              <a:t>      两线圈的自磁链和互磁链相助，互感电压取正，否则取负。表明互感电压的正、负：</a:t>
            </a:r>
          </a:p>
          <a:p>
            <a:pPr eaLnBrk="1" hangingPunct="1">
              <a:lnSpc>
                <a:spcPct val="120000"/>
              </a:lnSpc>
              <a:spcBef>
                <a:spcPct val="20000"/>
              </a:spcBef>
            </a:pPr>
            <a:r>
              <a:rPr kumimoji="1" lang="zh-CN" altLang="en-US" sz="2800" b="1">
                <a:solidFill>
                  <a:srgbClr val="FFFF00"/>
                </a:solidFill>
                <a:latin typeface="楷体_GB2312" pitchFamily="49" charset="-122"/>
                <a:ea typeface="楷体_GB2312" pitchFamily="49" charset="-122"/>
              </a:rPr>
              <a:t>   </a:t>
            </a:r>
            <a:r>
              <a:rPr kumimoji="1" lang="zh-CN" altLang="en-US" sz="2800">
                <a:solidFill>
                  <a:srgbClr val="FFFF00"/>
                </a:solidFill>
                <a:latin typeface="楷体_GB2312" pitchFamily="49" charset="-122"/>
                <a:ea typeface="楷体_GB2312" pitchFamily="49" charset="-122"/>
              </a:rPr>
              <a:t>（</a:t>
            </a:r>
            <a:r>
              <a:rPr kumimoji="1" lang="en-US" altLang="zh-CN" sz="2800">
                <a:solidFill>
                  <a:srgbClr val="FFFF00"/>
                </a:solidFill>
                <a:latin typeface="楷体_GB2312" pitchFamily="49" charset="-122"/>
                <a:ea typeface="楷体_GB2312" pitchFamily="49" charset="-122"/>
              </a:rPr>
              <a:t>1</a:t>
            </a:r>
            <a:r>
              <a:rPr kumimoji="1" lang="zh-CN" altLang="en-US" sz="2800">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与电流的参考方向有关；</a:t>
            </a:r>
          </a:p>
          <a:p>
            <a:pPr eaLnBrk="1" hangingPunct="1">
              <a:lnSpc>
                <a:spcPct val="120000"/>
              </a:lnSpc>
              <a:spcBef>
                <a:spcPct val="20000"/>
              </a:spcBef>
            </a:pPr>
            <a:r>
              <a:rPr kumimoji="1" lang="zh-CN" altLang="en-US" sz="2800" b="1">
                <a:solidFill>
                  <a:srgbClr val="FFFF00"/>
                </a:solidFill>
                <a:latin typeface="楷体_GB2312" pitchFamily="49" charset="-122"/>
                <a:ea typeface="楷体_GB2312" pitchFamily="49" charset="-122"/>
              </a:rPr>
              <a:t>   </a:t>
            </a:r>
            <a:r>
              <a:rPr kumimoji="1" lang="zh-CN" altLang="en-US" sz="2800">
                <a:solidFill>
                  <a:srgbClr val="FFFF00"/>
                </a:solidFill>
                <a:latin typeface="楷体_GB2312" pitchFamily="49" charset="-122"/>
                <a:ea typeface="楷体_GB2312" pitchFamily="49" charset="-122"/>
              </a:rPr>
              <a:t>（</a:t>
            </a:r>
            <a:r>
              <a:rPr kumimoji="1" lang="en-US" altLang="zh-CN" sz="2800">
                <a:solidFill>
                  <a:srgbClr val="FFFF00"/>
                </a:solidFill>
                <a:latin typeface="楷体_GB2312" pitchFamily="49" charset="-122"/>
                <a:ea typeface="楷体_GB2312" pitchFamily="49" charset="-122"/>
              </a:rPr>
              <a:t>2</a:t>
            </a:r>
            <a:r>
              <a:rPr kumimoji="1" lang="zh-CN" altLang="en-US" sz="2800">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与线圈的相对位置和绕向有关。</a:t>
            </a:r>
          </a:p>
        </p:txBody>
      </p:sp>
      <p:grpSp>
        <p:nvGrpSpPr>
          <p:cNvPr id="80899" name="Group 3"/>
          <p:cNvGrpSpPr>
            <a:grpSpLocks/>
          </p:cNvGrpSpPr>
          <p:nvPr/>
        </p:nvGrpSpPr>
        <p:grpSpPr bwMode="auto">
          <a:xfrm>
            <a:off x="8316913" y="6446838"/>
            <a:ext cx="792162" cy="366712"/>
            <a:chOff x="5193" y="4020"/>
            <a:chExt cx="499" cy="231"/>
          </a:xfrm>
        </p:grpSpPr>
        <p:pic>
          <p:nvPicPr>
            <p:cNvPr id="80909" name="Picture 4"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0" name="Text Box 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80900" name="Group 6"/>
          <p:cNvGrpSpPr>
            <a:grpSpLocks/>
          </p:cNvGrpSpPr>
          <p:nvPr/>
        </p:nvGrpSpPr>
        <p:grpSpPr bwMode="auto">
          <a:xfrm>
            <a:off x="7453313" y="6446838"/>
            <a:ext cx="792162" cy="366712"/>
            <a:chOff x="4649" y="4020"/>
            <a:chExt cx="499" cy="231"/>
          </a:xfrm>
        </p:grpSpPr>
        <p:pic>
          <p:nvPicPr>
            <p:cNvPr id="80907" name="Picture 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8" name="Text Box 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9"/>
          <p:cNvGrpSpPr>
            <a:grpSpLocks/>
          </p:cNvGrpSpPr>
          <p:nvPr/>
        </p:nvGrpSpPr>
        <p:grpSpPr bwMode="auto">
          <a:xfrm>
            <a:off x="755650" y="549275"/>
            <a:ext cx="1847850" cy="850900"/>
            <a:chOff x="385" y="3022"/>
            <a:chExt cx="1164" cy="536"/>
          </a:xfrm>
        </p:grpSpPr>
        <p:pic>
          <p:nvPicPr>
            <p:cNvPr id="80905" name="Picture 10" descr="1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6" name="Text Box 11"/>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80902" name="Group 12"/>
          <p:cNvGrpSpPr>
            <a:grpSpLocks/>
          </p:cNvGrpSpPr>
          <p:nvPr/>
        </p:nvGrpSpPr>
        <p:grpSpPr bwMode="auto">
          <a:xfrm>
            <a:off x="6588125" y="6446838"/>
            <a:ext cx="792163" cy="366712"/>
            <a:chOff x="4649" y="4020"/>
            <a:chExt cx="499" cy="231"/>
          </a:xfrm>
        </p:grpSpPr>
        <p:pic>
          <p:nvPicPr>
            <p:cNvPr id="80903" name="Picture 1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1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40322"/>
                                        </p:tgtEl>
                                        <p:attrNameLst>
                                          <p:attrName>style.visibility</p:attrName>
                                        </p:attrNameLst>
                                      </p:cBhvr>
                                      <p:to>
                                        <p:strVal val="visible"/>
                                      </p:to>
                                    </p:set>
                                    <p:animEffect transition="in" filter="slide(fromBottom)">
                                      <p:cBhvr>
                                        <p:cTn id="12" dur="2000"/>
                                        <p:tgtEl>
                                          <p:spTgt spid="440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684213" y="476250"/>
            <a:ext cx="39703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4.</a:t>
            </a:r>
            <a:r>
              <a:rPr kumimoji="1" lang="zh-CN" altLang="en-US" sz="3200" b="1">
                <a:solidFill>
                  <a:schemeClr val="bg1"/>
                </a:solidFill>
                <a:latin typeface="楷体_GB2312" pitchFamily="49" charset="-122"/>
                <a:ea typeface="楷体_GB2312" pitchFamily="49" charset="-122"/>
              </a:rPr>
              <a:t>互感线圈的同名端</a:t>
            </a:r>
          </a:p>
        </p:txBody>
      </p:sp>
      <p:sp>
        <p:nvSpPr>
          <p:cNvPr id="441347" name="Text Box 3"/>
          <p:cNvSpPr txBox="1">
            <a:spLocks noChangeArrowheads="1"/>
          </p:cNvSpPr>
          <p:nvPr/>
        </p:nvSpPr>
        <p:spPr bwMode="auto">
          <a:xfrm>
            <a:off x="684213" y="1125538"/>
            <a:ext cx="7620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对自感电压，当</a:t>
            </a:r>
            <a:r>
              <a:rPr kumimoji="1" lang="en-US" altLang="zh-CN" sz="2800" i="1">
                <a:solidFill>
                  <a:schemeClr val="bg1"/>
                </a:solidFill>
                <a:latin typeface="Times New Roman" panose="02020603050405020304" pitchFamily="18" charset="0"/>
                <a:ea typeface="楷体_GB2312" pitchFamily="49" charset="-122"/>
              </a:rPr>
              <a:t>u</a:t>
            </a:r>
            <a:r>
              <a:rPr kumimoji="1" lang="en-US" altLang="zh-CN" sz="2800">
                <a:solidFill>
                  <a:schemeClr val="bg1"/>
                </a:solidFill>
                <a:latin typeface="Times New Roman" panose="02020603050405020304" pitchFamily="18" charset="0"/>
                <a:ea typeface="楷体_GB2312" pitchFamily="49" charset="-122"/>
              </a:rPr>
              <a:t>, </a:t>
            </a:r>
            <a:r>
              <a:rPr kumimoji="1" lang="en-US" altLang="zh-CN" sz="2800" i="1">
                <a:solidFill>
                  <a:schemeClr val="bg1"/>
                </a:solidFill>
                <a:latin typeface="Times New Roman" panose="02020603050405020304" pitchFamily="18" charset="0"/>
                <a:ea typeface="楷体_GB2312" pitchFamily="49" charset="-122"/>
              </a:rPr>
              <a:t>i</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取关联参考方向，</a:t>
            </a:r>
            <a:r>
              <a:rPr kumimoji="1" lang="en-US" altLang="zh-CN" sz="2800" i="1">
                <a:solidFill>
                  <a:schemeClr val="bg1"/>
                </a:solidFill>
                <a:latin typeface="Times New Roman" panose="02020603050405020304" pitchFamily="18" charset="0"/>
                <a:ea typeface="楷体_GB2312" pitchFamily="49" charset="-122"/>
              </a:rPr>
              <a:t>u</a:t>
            </a:r>
            <a:r>
              <a:rPr kumimoji="1" lang="zh-CN" altLang="en-US" sz="2800" i="1">
                <a:solidFill>
                  <a:schemeClr val="bg1"/>
                </a:solidFill>
                <a:latin typeface="Times New Roman" panose="02020603050405020304" pitchFamily="18" charset="0"/>
                <a:ea typeface="楷体_GB2312" pitchFamily="49" charset="-122"/>
              </a:rPr>
              <a:t>、</a:t>
            </a:r>
            <a:r>
              <a:rPr kumimoji="1" lang="en-US" altLang="zh-CN" sz="2800" i="1">
                <a:solidFill>
                  <a:schemeClr val="bg1"/>
                </a:solidFill>
                <a:latin typeface="Times New Roman" panose="02020603050405020304" pitchFamily="18" charset="0"/>
                <a:ea typeface="楷体_GB2312" pitchFamily="49" charset="-122"/>
              </a:rPr>
              <a:t>i</a:t>
            </a:r>
            <a:r>
              <a:rPr kumimoji="1" lang="zh-CN" altLang="en-US" sz="2800" b="1">
                <a:solidFill>
                  <a:srgbClr val="FFFF00"/>
                </a:solidFill>
                <a:latin typeface="楷体_GB2312" pitchFamily="49" charset="-122"/>
                <a:ea typeface="楷体_GB2312" pitchFamily="49" charset="-122"/>
              </a:rPr>
              <a:t>与</a:t>
            </a:r>
            <a:r>
              <a:rPr kumimoji="1" lang="zh-CN" altLang="en-US" sz="2800" i="1">
                <a:solidFill>
                  <a:schemeClr val="bg1"/>
                </a:solidFill>
                <a:latin typeface="Times New Roman" panose="02020603050405020304" pitchFamily="18" charset="0"/>
                <a:ea typeface="楷体_GB2312" pitchFamily="49" charset="-122"/>
                <a:sym typeface="Symbol" panose="05050102010706020507" pitchFamily="18" charset="2"/>
              </a:rPr>
              <a:t></a:t>
            </a:r>
            <a:r>
              <a:rPr kumimoji="1" lang="zh-CN" altLang="en-US" sz="2800" i="1">
                <a:solidFill>
                  <a:srgbClr val="FFFF00"/>
                </a:solidFill>
                <a:latin typeface="Times New Roman" panose="02020603050405020304" pitchFamily="18" charset="0"/>
                <a:ea typeface="楷体_GB2312" pitchFamily="49" charset="-122"/>
                <a:sym typeface="Symbol" panose="05050102010706020507" pitchFamily="18" charset="2"/>
              </a:rPr>
              <a:t> </a:t>
            </a:r>
            <a:r>
              <a:rPr kumimoji="1" lang="zh-CN" altLang="en-US" sz="2800" b="1">
                <a:solidFill>
                  <a:srgbClr val="FFFF00"/>
                </a:solidFill>
                <a:latin typeface="楷体_GB2312" pitchFamily="49" charset="-122"/>
                <a:ea typeface="楷体_GB2312" pitchFamily="49" charset="-122"/>
                <a:sym typeface="Symbol" panose="05050102010706020507" pitchFamily="18" charset="2"/>
              </a:rPr>
              <a:t>符合右螺旋定则，其表达式为：</a:t>
            </a:r>
            <a:endParaRPr kumimoji="1" lang="zh-CN" altLang="en-US" sz="2800" b="1">
              <a:solidFill>
                <a:srgbClr val="FFFF00"/>
              </a:solidFill>
              <a:latin typeface="楷体_GB2312" pitchFamily="49" charset="-122"/>
              <a:ea typeface="楷体_GB2312" pitchFamily="49" charset="-122"/>
            </a:endParaRPr>
          </a:p>
        </p:txBody>
      </p:sp>
      <p:graphicFrame>
        <p:nvGraphicFramePr>
          <p:cNvPr id="441348" name="Object 4"/>
          <p:cNvGraphicFramePr>
            <a:graphicFrameLocks noChangeAspect="1"/>
          </p:cNvGraphicFramePr>
          <p:nvPr/>
        </p:nvGraphicFramePr>
        <p:xfrm>
          <a:off x="468313" y="2492375"/>
          <a:ext cx="5356225" cy="1022350"/>
        </p:xfrm>
        <a:graphic>
          <a:graphicData uri="http://schemas.openxmlformats.org/presentationml/2006/ole">
            <mc:AlternateContent xmlns:mc="http://schemas.openxmlformats.org/markup-compatibility/2006">
              <mc:Choice xmlns:v="urn:schemas-microsoft-com:vml" Requires="v">
                <p:oleObj spid="_x0000_s7200" name="公式" r:id="rId3" imgW="2387520" imgH="457200" progId="Equation.3">
                  <p:embed/>
                </p:oleObj>
              </mc:Choice>
              <mc:Fallback>
                <p:oleObj name="公式" r:id="rId3" imgW="238752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92375"/>
                        <a:ext cx="53562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9" name="Text Box 5"/>
          <p:cNvSpPr txBox="1">
            <a:spLocks noChangeArrowheads="1"/>
          </p:cNvSpPr>
          <p:nvPr/>
        </p:nvSpPr>
        <p:spPr bwMode="auto">
          <a:xfrm>
            <a:off x="684213" y="3860800"/>
            <a:ext cx="76962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    上式说明，对于自感电压由于电压电流为同一线圈上的，只要参考方向确定了，其数学描述便可容易地写出，可不用考虑线圈绕向。</a:t>
            </a:r>
          </a:p>
        </p:txBody>
      </p:sp>
      <p:grpSp>
        <p:nvGrpSpPr>
          <p:cNvPr id="7174" name="Group 6"/>
          <p:cNvGrpSpPr>
            <a:grpSpLocks/>
          </p:cNvGrpSpPr>
          <p:nvPr/>
        </p:nvGrpSpPr>
        <p:grpSpPr bwMode="auto">
          <a:xfrm>
            <a:off x="8316913" y="6446838"/>
            <a:ext cx="792162" cy="366712"/>
            <a:chOff x="5193" y="4020"/>
            <a:chExt cx="499" cy="231"/>
          </a:xfrm>
        </p:grpSpPr>
        <p:pic>
          <p:nvPicPr>
            <p:cNvPr id="7196" name="Picture 7"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Text Box 8">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175" name="Group 9"/>
          <p:cNvGrpSpPr>
            <a:grpSpLocks/>
          </p:cNvGrpSpPr>
          <p:nvPr/>
        </p:nvGrpSpPr>
        <p:grpSpPr bwMode="auto">
          <a:xfrm>
            <a:off x="7453313" y="6446838"/>
            <a:ext cx="792162" cy="366712"/>
            <a:chOff x="4649" y="4020"/>
            <a:chExt cx="499" cy="231"/>
          </a:xfrm>
        </p:grpSpPr>
        <p:pic>
          <p:nvPicPr>
            <p:cNvPr id="7194" name="Picture 10"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5" name="Text Box 11">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2"/>
          <p:cNvGrpSpPr>
            <a:grpSpLocks/>
          </p:cNvGrpSpPr>
          <p:nvPr/>
        </p:nvGrpSpPr>
        <p:grpSpPr bwMode="auto">
          <a:xfrm>
            <a:off x="5940425" y="2276475"/>
            <a:ext cx="2087563" cy="1289050"/>
            <a:chOff x="1066" y="2310"/>
            <a:chExt cx="1315" cy="812"/>
          </a:xfrm>
        </p:grpSpPr>
        <p:sp>
          <p:nvSpPr>
            <p:cNvPr id="7180" name="Line 13"/>
            <p:cNvSpPr>
              <a:spLocks noChangeShapeType="1"/>
            </p:cNvSpPr>
            <p:nvPr/>
          </p:nvSpPr>
          <p:spPr bwMode="auto">
            <a:xfrm>
              <a:off x="1882" y="2795"/>
              <a:ext cx="414"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1" name="Line 14"/>
            <p:cNvSpPr>
              <a:spLocks noChangeShapeType="1"/>
            </p:cNvSpPr>
            <p:nvPr/>
          </p:nvSpPr>
          <p:spPr bwMode="auto">
            <a:xfrm>
              <a:off x="1138" y="2799"/>
              <a:ext cx="35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15"/>
            <p:cNvSpPr>
              <a:spLocks noChangeShapeType="1"/>
            </p:cNvSpPr>
            <p:nvPr/>
          </p:nvSpPr>
          <p:spPr bwMode="auto">
            <a:xfrm>
              <a:off x="1138" y="2691"/>
              <a:ext cx="30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Text Box 16"/>
            <p:cNvSpPr txBox="1">
              <a:spLocks noChangeArrowheads="1"/>
            </p:cNvSpPr>
            <p:nvPr/>
          </p:nvSpPr>
          <p:spPr bwMode="auto">
            <a:xfrm>
              <a:off x="1189" y="231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184" name="Oval 17"/>
            <p:cNvSpPr>
              <a:spLocks noChangeArrowheads="1"/>
            </p:cNvSpPr>
            <p:nvPr/>
          </p:nvSpPr>
          <p:spPr bwMode="auto">
            <a:xfrm>
              <a:off x="1066" y="2745"/>
              <a:ext cx="72" cy="7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185" name="Oval 18"/>
            <p:cNvSpPr>
              <a:spLocks noChangeArrowheads="1"/>
            </p:cNvSpPr>
            <p:nvPr/>
          </p:nvSpPr>
          <p:spPr bwMode="auto">
            <a:xfrm>
              <a:off x="2309" y="2745"/>
              <a:ext cx="72" cy="77"/>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186" name="Line 19"/>
            <p:cNvSpPr>
              <a:spLocks noChangeShapeType="1"/>
            </p:cNvSpPr>
            <p:nvPr/>
          </p:nvSpPr>
          <p:spPr bwMode="auto">
            <a:xfrm>
              <a:off x="1130" y="3001"/>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20"/>
            <p:cNvSpPr>
              <a:spLocks noChangeShapeType="1"/>
            </p:cNvSpPr>
            <p:nvPr/>
          </p:nvSpPr>
          <p:spPr bwMode="auto">
            <a:xfrm>
              <a:off x="2160" y="3003"/>
              <a:ext cx="123"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8" name="Line 21"/>
            <p:cNvSpPr>
              <a:spLocks noChangeShapeType="1"/>
            </p:cNvSpPr>
            <p:nvPr/>
          </p:nvSpPr>
          <p:spPr bwMode="auto">
            <a:xfrm rot="-5400000">
              <a:off x="1126" y="3001"/>
              <a:ext cx="13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9" name="Text Box 22"/>
            <p:cNvSpPr txBox="1">
              <a:spLocks noChangeArrowheads="1"/>
            </p:cNvSpPr>
            <p:nvPr/>
          </p:nvSpPr>
          <p:spPr bwMode="auto">
            <a:xfrm>
              <a:off x="1519" y="2795"/>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11</a:t>
              </a:r>
            </a:p>
          </p:txBody>
        </p:sp>
        <p:grpSp>
          <p:nvGrpSpPr>
            <p:cNvPr id="7190" name="Group 23"/>
            <p:cNvGrpSpPr>
              <a:grpSpLocks/>
            </p:cNvGrpSpPr>
            <p:nvPr/>
          </p:nvGrpSpPr>
          <p:grpSpPr bwMode="auto">
            <a:xfrm rot="-5400000">
              <a:off x="1633" y="2545"/>
              <a:ext cx="90" cy="408"/>
              <a:chOff x="2744" y="2931"/>
              <a:chExt cx="57" cy="283"/>
            </a:xfrm>
          </p:grpSpPr>
          <p:sp>
            <p:nvSpPr>
              <p:cNvPr id="7191" name="Arc 24"/>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2" name="Arc 25"/>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3" name="Arc 26"/>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7177" name="Group 27"/>
          <p:cNvGrpSpPr>
            <a:grpSpLocks/>
          </p:cNvGrpSpPr>
          <p:nvPr/>
        </p:nvGrpSpPr>
        <p:grpSpPr bwMode="auto">
          <a:xfrm>
            <a:off x="6588125" y="6446838"/>
            <a:ext cx="792163" cy="366712"/>
            <a:chOff x="4649" y="4020"/>
            <a:chExt cx="499" cy="231"/>
          </a:xfrm>
        </p:grpSpPr>
        <p:pic>
          <p:nvPicPr>
            <p:cNvPr id="7178" name="Picture 28"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 Box 29">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1346"/>
                                        </p:tgtEl>
                                        <p:attrNameLst>
                                          <p:attrName>style.visibility</p:attrName>
                                        </p:attrNameLst>
                                      </p:cBhvr>
                                      <p:to>
                                        <p:strVal val="visible"/>
                                      </p:to>
                                    </p:set>
                                    <p:anim calcmode="lin" valueType="num">
                                      <p:cBhvr additive="base">
                                        <p:cTn id="7" dur="500" fill="hold"/>
                                        <p:tgtEl>
                                          <p:spTgt spid="441346"/>
                                        </p:tgtEl>
                                        <p:attrNameLst>
                                          <p:attrName>ppt_x</p:attrName>
                                        </p:attrNameLst>
                                      </p:cBhvr>
                                      <p:tavLst>
                                        <p:tav tm="0">
                                          <p:val>
                                            <p:strVal val="0-#ppt_w/2"/>
                                          </p:val>
                                        </p:tav>
                                        <p:tav tm="100000">
                                          <p:val>
                                            <p:strVal val="#ppt_x"/>
                                          </p:val>
                                        </p:tav>
                                      </p:tavLst>
                                    </p:anim>
                                    <p:anim calcmode="lin" valueType="num">
                                      <p:cBhvr additive="base">
                                        <p:cTn id="8" dur="500" fill="hold"/>
                                        <p:tgtEl>
                                          <p:spTgt spid="4413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1347"/>
                                        </p:tgtEl>
                                        <p:attrNameLst>
                                          <p:attrName>style.visibility</p:attrName>
                                        </p:attrNameLst>
                                      </p:cBhvr>
                                      <p:to>
                                        <p:strVal val="visible"/>
                                      </p:to>
                                    </p:set>
                                    <p:animEffect transition="in" filter="wipe(up)">
                                      <p:cBhvr>
                                        <p:cTn id="13" dur="500"/>
                                        <p:tgtEl>
                                          <p:spTgt spid="4413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41348"/>
                                        </p:tgtEl>
                                        <p:attrNameLst>
                                          <p:attrName>style.visibility</p:attrName>
                                        </p:attrNameLst>
                                      </p:cBhvr>
                                      <p:to>
                                        <p:strVal val="visible"/>
                                      </p:to>
                                    </p:set>
                                    <p:animEffect transition="in" filter="wipe(left)">
                                      <p:cBhvr>
                                        <p:cTn id="23" dur="2000"/>
                                        <p:tgtEl>
                                          <p:spTgt spid="4413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441349"/>
                                        </p:tgtEl>
                                        <p:attrNameLst>
                                          <p:attrName>style.visibility</p:attrName>
                                        </p:attrNameLst>
                                      </p:cBhvr>
                                      <p:to>
                                        <p:strVal val="visible"/>
                                      </p:to>
                                    </p:set>
                                    <p:animEffect transition="in" filter="wipe(left)">
                                      <p:cBhvr>
                                        <p:cTn id="28" dur="100"/>
                                        <p:tgtEl>
                                          <p:spTgt spid="441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6" grpId="0"/>
      <p:bldP spid="441347" grpId="0" autoUpdateAnimBg="0"/>
      <p:bldP spid="44134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900113" y="1130300"/>
            <a:ext cx="1468437" cy="579438"/>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l"/>
            </a:pPr>
            <a:r>
              <a:rPr kumimoji="1" lang="zh-CN" altLang="en-US" sz="3200" b="1">
                <a:solidFill>
                  <a:schemeClr val="bg1"/>
                </a:solidFill>
                <a:latin typeface="楷体_GB2312" pitchFamily="49" charset="-122"/>
                <a:ea typeface="楷体_GB2312" pitchFamily="49" charset="-122"/>
              </a:rPr>
              <a:t>重点</a:t>
            </a:r>
          </a:p>
        </p:txBody>
      </p:sp>
      <p:sp>
        <p:nvSpPr>
          <p:cNvPr id="506883" name="Text Box 3"/>
          <p:cNvSpPr txBox="1">
            <a:spLocks noChangeArrowheads="1"/>
          </p:cNvSpPr>
          <p:nvPr/>
        </p:nvSpPr>
        <p:spPr bwMode="auto">
          <a:xfrm>
            <a:off x="1403350" y="1851025"/>
            <a:ext cx="6459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600" b="1">
                <a:solidFill>
                  <a:srgbClr val="FFFF00"/>
                </a:solidFill>
                <a:latin typeface="楷体_GB2312" pitchFamily="49" charset="-122"/>
                <a:ea typeface="楷体_GB2312" pitchFamily="49" charset="-122"/>
              </a:rPr>
              <a:t> </a:t>
            </a:r>
            <a:r>
              <a:rPr kumimoji="1" lang="en-US" altLang="zh-CN" sz="3600" b="1">
                <a:solidFill>
                  <a:srgbClr val="FFFF00"/>
                </a:solidFill>
                <a:latin typeface="楷体_GB2312" pitchFamily="49" charset="-122"/>
                <a:ea typeface="楷体_GB2312" pitchFamily="49" charset="-122"/>
              </a:rPr>
              <a:t>1.</a:t>
            </a:r>
            <a:r>
              <a:rPr kumimoji="1" lang="zh-CN" altLang="en-US" sz="3600" b="1">
                <a:solidFill>
                  <a:srgbClr val="FFFF00"/>
                </a:solidFill>
                <a:latin typeface="楷体_GB2312" pitchFamily="49" charset="-122"/>
                <a:ea typeface="楷体_GB2312" pitchFamily="49" charset="-122"/>
              </a:rPr>
              <a:t>互感和互感电压</a:t>
            </a:r>
          </a:p>
        </p:txBody>
      </p:sp>
      <p:sp>
        <p:nvSpPr>
          <p:cNvPr id="506884" name="Text Box 4"/>
          <p:cNvSpPr txBox="1">
            <a:spLocks noChangeArrowheads="1"/>
          </p:cNvSpPr>
          <p:nvPr/>
        </p:nvSpPr>
        <p:spPr bwMode="auto">
          <a:xfrm>
            <a:off x="1403350" y="2571750"/>
            <a:ext cx="6459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600" b="1">
                <a:solidFill>
                  <a:srgbClr val="FFFF00"/>
                </a:solidFill>
                <a:latin typeface="楷体_GB2312" pitchFamily="49" charset="-122"/>
                <a:ea typeface="楷体_GB2312" pitchFamily="49" charset="-122"/>
              </a:rPr>
              <a:t> </a:t>
            </a:r>
            <a:r>
              <a:rPr kumimoji="1" lang="en-US" altLang="zh-CN" sz="3600" b="1">
                <a:solidFill>
                  <a:srgbClr val="FFFF00"/>
                </a:solidFill>
                <a:latin typeface="楷体_GB2312" pitchFamily="49" charset="-122"/>
                <a:ea typeface="楷体_GB2312" pitchFamily="49" charset="-122"/>
              </a:rPr>
              <a:t>2.</a:t>
            </a:r>
            <a:r>
              <a:rPr kumimoji="1" lang="zh-CN" altLang="en-US" sz="3600" b="1">
                <a:solidFill>
                  <a:srgbClr val="FFFF00"/>
                </a:solidFill>
                <a:latin typeface="楷体_GB2312" pitchFamily="49" charset="-122"/>
                <a:ea typeface="楷体_GB2312" pitchFamily="49" charset="-122"/>
              </a:rPr>
              <a:t>有互感电路的计算</a:t>
            </a:r>
          </a:p>
        </p:txBody>
      </p:sp>
      <p:sp>
        <p:nvSpPr>
          <p:cNvPr id="506885" name="Text Box 5"/>
          <p:cNvSpPr txBox="1">
            <a:spLocks noChangeArrowheads="1"/>
          </p:cNvSpPr>
          <p:nvPr/>
        </p:nvSpPr>
        <p:spPr bwMode="auto">
          <a:xfrm>
            <a:off x="1403350" y="3363913"/>
            <a:ext cx="7056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600" b="1">
                <a:solidFill>
                  <a:srgbClr val="FFFF00"/>
                </a:solidFill>
                <a:latin typeface="楷体_GB2312" pitchFamily="49" charset="-122"/>
                <a:ea typeface="楷体_GB2312" pitchFamily="49" charset="-122"/>
              </a:rPr>
              <a:t> </a:t>
            </a:r>
            <a:r>
              <a:rPr kumimoji="1" lang="en-US" altLang="zh-CN" sz="3600" b="1">
                <a:solidFill>
                  <a:srgbClr val="FFFF00"/>
                </a:solidFill>
                <a:latin typeface="楷体_GB2312" pitchFamily="49" charset="-122"/>
                <a:ea typeface="楷体_GB2312" pitchFamily="49" charset="-122"/>
              </a:rPr>
              <a:t>3.</a:t>
            </a:r>
            <a:r>
              <a:rPr kumimoji="1" lang="zh-CN" altLang="en-US" sz="3600" b="1">
                <a:solidFill>
                  <a:srgbClr val="FFFF00"/>
                </a:solidFill>
                <a:latin typeface="楷体_GB2312" pitchFamily="49" charset="-122"/>
                <a:ea typeface="楷体_GB2312" pitchFamily="49" charset="-122"/>
              </a:rPr>
              <a:t>变压器和理想变压器原理</a:t>
            </a:r>
          </a:p>
        </p:txBody>
      </p:sp>
      <p:grpSp>
        <p:nvGrpSpPr>
          <p:cNvPr id="70662" name="Group 6"/>
          <p:cNvGrpSpPr>
            <a:grpSpLocks/>
          </p:cNvGrpSpPr>
          <p:nvPr/>
        </p:nvGrpSpPr>
        <p:grpSpPr bwMode="auto">
          <a:xfrm>
            <a:off x="8316913" y="6446838"/>
            <a:ext cx="792162" cy="366712"/>
            <a:chOff x="4649" y="4020"/>
            <a:chExt cx="499" cy="231"/>
          </a:xfrm>
        </p:grpSpPr>
        <p:pic>
          <p:nvPicPr>
            <p:cNvPr id="70663" name="Picture 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Text Box 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6882"/>
                                        </p:tgtEl>
                                        <p:attrNameLst>
                                          <p:attrName>style.visibility</p:attrName>
                                        </p:attrNameLst>
                                      </p:cBhvr>
                                      <p:to>
                                        <p:strVal val="visible"/>
                                      </p:to>
                                    </p:set>
                                    <p:anim calcmode="lin" valueType="num">
                                      <p:cBhvr additive="base">
                                        <p:cTn id="7" dur="500" fill="hold"/>
                                        <p:tgtEl>
                                          <p:spTgt spid="506882"/>
                                        </p:tgtEl>
                                        <p:attrNameLst>
                                          <p:attrName>ppt_x</p:attrName>
                                        </p:attrNameLst>
                                      </p:cBhvr>
                                      <p:tavLst>
                                        <p:tav tm="0">
                                          <p:val>
                                            <p:strVal val="0-#ppt_w/2"/>
                                          </p:val>
                                        </p:tav>
                                        <p:tav tm="100000">
                                          <p:val>
                                            <p:strVal val="#ppt_x"/>
                                          </p:val>
                                        </p:tav>
                                      </p:tavLst>
                                    </p:anim>
                                    <p:anim calcmode="lin" valueType="num">
                                      <p:cBhvr additive="base">
                                        <p:cTn id="8" dur="500" fill="hold"/>
                                        <p:tgtEl>
                                          <p:spTgt spid="50688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06883"/>
                                        </p:tgtEl>
                                        <p:attrNameLst>
                                          <p:attrName>style.visibility</p:attrName>
                                        </p:attrNameLst>
                                      </p:cBhvr>
                                      <p:to>
                                        <p:strVal val="visible"/>
                                      </p:to>
                                    </p:set>
                                    <p:anim calcmode="lin" valueType="num">
                                      <p:cBhvr>
                                        <p:cTn id="12" dur="1000" fill="hold"/>
                                        <p:tgtEl>
                                          <p:spTgt spid="506883"/>
                                        </p:tgtEl>
                                        <p:attrNameLst>
                                          <p:attrName>ppt_w</p:attrName>
                                        </p:attrNameLst>
                                      </p:cBhvr>
                                      <p:tavLst>
                                        <p:tav tm="0">
                                          <p:val>
                                            <p:fltVal val="0"/>
                                          </p:val>
                                        </p:tav>
                                        <p:tav tm="100000">
                                          <p:val>
                                            <p:strVal val="#ppt_w"/>
                                          </p:val>
                                        </p:tav>
                                      </p:tavLst>
                                    </p:anim>
                                    <p:anim calcmode="lin" valueType="num">
                                      <p:cBhvr>
                                        <p:cTn id="13" dur="1000" fill="hold"/>
                                        <p:tgtEl>
                                          <p:spTgt spid="50688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500"/>
                            </p:stCondLst>
                            <p:childTnLst>
                              <p:par>
                                <p:cTn id="15" presetID="23" presetClass="entr" presetSubtype="16" fill="hold" grpId="0" nodeType="afterEffect">
                                  <p:stCondLst>
                                    <p:cond delay="0"/>
                                  </p:stCondLst>
                                  <p:childTnLst>
                                    <p:set>
                                      <p:cBhvr>
                                        <p:cTn id="16" dur="1" fill="hold">
                                          <p:stCondLst>
                                            <p:cond delay="0"/>
                                          </p:stCondLst>
                                        </p:cTn>
                                        <p:tgtEl>
                                          <p:spTgt spid="506884"/>
                                        </p:tgtEl>
                                        <p:attrNameLst>
                                          <p:attrName>style.visibility</p:attrName>
                                        </p:attrNameLst>
                                      </p:cBhvr>
                                      <p:to>
                                        <p:strVal val="visible"/>
                                      </p:to>
                                    </p:set>
                                    <p:anim calcmode="lin" valueType="num">
                                      <p:cBhvr>
                                        <p:cTn id="17" dur="1000" fill="hold"/>
                                        <p:tgtEl>
                                          <p:spTgt spid="506884"/>
                                        </p:tgtEl>
                                        <p:attrNameLst>
                                          <p:attrName>ppt_w</p:attrName>
                                        </p:attrNameLst>
                                      </p:cBhvr>
                                      <p:tavLst>
                                        <p:tav tm="0">
                                          <p:val>
                                            <p:fltVal val="0"/>
                                          </p:val>
                                        </p:tav>
                                        <p:tav tm="100000">
                                          <p:val>
                                            <p:strVal val="#ppt_w"/>
                                          </p:val>
                                        </p:tav>
                                      </p:tavLst>
                                    </p:anim>
                                    <p:anim calcmode="lin" valueType="num">
                                      <p:cBhvr>
                                        <p:cTn id="18" dur="1000" fill="hold"/>
                                        <p:tgtEl>
                                          <p:spTgt spid="506884"/>
                                        </p:tgtEl>
                                        <p:attrNameLst>
                                          <p:attrName>ppt_h</p:attrName>
                                        </p:attrNameLst>
                                      </p:cBhvr>
                                      <p:tavLst>
                                        <p:tav tm="0">
                                          <p:val>
                                            <p:fltVal val="0"/>
                                          </p:val>
                                        </p:tav>
                                        <p:tav tm="100000">
                                          <p:val>
                                            <p:strVal val="#ppt_h"/>
                                          </p:val>
                                        </p:tav>
                                      </p:tavLst>
                                    </p:anim>
                                  </p:childTnLst>
                                </p:cTn>
                              </p:par>
                            </p:childTnLst>
                          </p:cTn>
                        </p:par>
                        <p:par>
                          <p:cTn id="19" fill="hold" nodeType="afterGroup">
                            <p:stCondLst>
                              <p:cond delay="2500"/>
                            </p:stCondLst>
                            <p:childTnLst>
                              <p:par>
                                <p:cTn id="20" presetID="23" presetClass="entr" presetSubtype="16" fill="hold" grpId="0" nodeType="afterEffect">
                                  <p:stCondLst>
                                    <p:cond delay="0"/>
                                  </p:stCondLst>
                                  <p:childTnLst>
                                    <p:set>
                                      <p:cBhvr>
                                        <p:cTn id="21" dur="1" fill="hold">
                                          <p:stCondLst>
                                            <p:cond delay="0"/>
                                          </p:stCondLst>
                                        </p:cTn>
                                        <p:tgtEl>
                                          <p:spTgt spid="506885"/>
                                        </p:tgtEl>
                                        <p:attrNameLst>
                                          <p:attrName>style.visibility</p:attrName>
                                        </p:attrNameLst>
                                      </p:cBhvr>
                                      <p:to>
                                        <p:strVal val="visible"/>
                                      </p:to>
                                    </p:set>
                                    <p:anim calcmode="lin" valueType="num">
                                      <p:cBhvr>
                                        <p:cTn id="22" dur="1000" fill="hold"/>
                                        <p:tgtEl>
                                          <p:spTgt spid="506885"/>
                                        </p:tgtEl>
                                        <p:attrNameLst>
                                          <p:attrName>ppt_w</p:attrName>
                                        </p:attrNameLst>
                                      </p:cBhvr>
                                      <p:tavLst>
                                        <p:tav tm="0">
                                          <p:val>
                                            <p:fltVal val="0"/>
                                          </p:val>
                                        </p:tav>
                                        <p:tav tm="100000">
                                          <p:val>
                                            <p:strVal val="#ppt_w"/>
                                          </p:val>
                                        </p:tav>
                                      </p:tavLst>
                                    </p:anim>
                                    <p:anim calcmode="lin" valueType="num">
                                      <p:cBhvr>
                                        <p:cTn id="23" dur="1000" fill="hold"/>
                                        <p:tgtEl>
                                          <p:spTgt spid="5068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nimBg="1"/>
      <p:bldP spid="506883" grpId="0"/>
      <p:bldP spid="506884" grpId="0"/>
      <p:bldP spid="50688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755650" y="476250"/>
            <a:ext cx="8001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666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Times New Roman" panose="02020603050405020304" pitchFamily="18" charset="0"/>
                <a:ea typeface="楷体_GB2312" pitchFamily="49" charset="-122"/>
              </a:rPr>
              <a:t>对互感电压，因产生该电压的电流在另一线圈上，因此，要确定其符号，就必须知道两个线圈的绕向。这在电路分析中显得很不方便。</a:t>
            </a:r>
            <a:r>
              <a:rPr kumimoji="1" lang="zh-CN" altLang="en-US" sz="2800" b="1">
                <a:solidFill>
                  <a:srgbClr val="FFFF00"/>
                </a:solidFill>
                <a:ea typeface="楷体_GB2312" pitchFamily="49" charset="-122"/>
              </a:rPr>
              <a:t>为解决这个问题引入同名端的概念。</a:t>
            </a:r>
            <a:endParaRPr kumimoji="1" lang="zh-CN" altLang="en-US" sz="2800" b="1">
              <a:solidFill>
                <a:srgbClr val="FFFF00"/>
              </a:solidFill>
              <a:latin typeface="Times New Roman" panose="02020603050405020304" pitchFamily="18" charset="0"/>
              <a:ea typeface="楷体_GB2312" pitchFamily="49" charset="-122"/>
            </a:endParaRPr>
          </a:p>
        </p:txBody>
      </p:sp>
      <p:grpSp>
        <p:nvGrpSpPr>
          <p:cNvPr id="81923" name="Group 3"/>
          <p:cNvGrpSpPr>
            <a:grpSpLocks/>
          </p:cNvGrpSpPr>
          <p:nvPr/>
        </p:nvGrpSpPr>
        <p:grpSpPr bwMode="auto">
          <a:xfrm>
            <a:off x="8316913" y="6446838"/>
            <a:ext cx="792162" cy="366712"/>
            <a:chOff x="5193" y="4020"/>
            <a:chExt cx="499" cy="231"/>
          </a:xfrm>
        </p:grpSpPr>
        <p:pic>
          <p:nvPicPr>
            <p:cNvPr id="81933" name="Picture 4"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4" name="Text Box 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81924" name="Group 6"/>
          <p:cNvGrpSpPr>
            <a:grpSpLocks/>
          </p:cNvGrpSpPr>
          <p:nvPr/>
        </p:nvGrpSpPr>
        <p:grpSpPr bwMode="auto">
          <a:xfrm>
            <a:off x="7453313" y="6446838"/>
            <a:ext cx="792162" cy="366712"/>
            <a:chOff x="4649" y="4020"/>
            <a:chExt cx="499" cy="231"/>
          </a:xfrm>
        </p:grpSpPr>
        <p:pic>
          <p:nvPicPr>
            <p:cNvPr id="81931" name="Picture 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Text Box 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sp>
        <p:nvSpPr>
          <p:cNvPr id="442377" name="Text Box 9"/>
          <p:cNvSpPr txBox="1">
            <a:spLocks noChangeArrowheads="1"/>
          </p:cNvSpPr>
          <p:nvPr/>
        </p:nvSpPr>
        <p:spPr bwMode="auto">
          <a:xfrm>
            <a:off x="539750" y="3598863"/>
            <a:ext cx="81375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       当两个电流分别从两个线圈的对应端子同时流入或流出，若所产生的磁通相互加强时，则这两个对应端子称为两互感线圈的同名端。</a:t>
            </a:r>
          </a:p>
          <a:p>
            <a:pPr eaLnBrk="1" hangingPunct="1">
              <a:lnSpc>
                <a:spcPct val="120000"/>
              </a:lnSpc>
            </a:pPr>
            <a:r>
              <a:rPr kumimoji="1" lang="zh-CN" altLang="en-US" sz="2800" b="1">
                <a:solidFill>
                  <a:srgbClr val="FFFF00"/>
                </a:solidFill>
                <a:latin typeface="楷体_GB2312" pitchFamily="49" charset="-122"/>
                <a:ea typeface="楷体_GB2312" pitchFamily="49" charset="-122"/>
              </a:rPr>
              <a:t>       也可见书</a:t>
            </a:r>
            <a:r>
              <a:rPr kumimoji="1" lang="en-US" altLang="zh-CN" sz="2800" b="1">
                <a:solidFill>
                  <a:schemeClr val="bg1"/>
                </a:solidFill>
                <a:latin typeface="楷体_GB2312" pitchFamily="49" charset="-122"/>
                <a:ea typeface="楷体_GB2312" pitchFamily="49" charset="-122"/>
              </a:rPr>
              <a:t>P549</a:t>
            </a:r>
            <a:r>
              <a:rPr kumimoji="1" lang="zh-CN" altLang="en-US" sz="2800" b="1">
                <a:solidFill>
                  <a:srgbClr val="FFFF00"/>
                </a:solidFill>
                <a:latin typeface="楷体_GB2312" pitchFamily="49" charset="-122"/>
                <a:ea typeface="楷体_GB2312" pitchFamily="49" charset="-122"/>
              </a:rPr>
              <a:t>定义            </a:t>
            </a:r>
          </a:p>
        </p:txBody>
      </p:sp>
      <p:sp>
        <p:nvSpPr>
          <p:cNvPr id="442378" name="Text Box 10"/>
          <p:cNvSpPr txBox="1">
            <a:spLocks noChangeArrowheads="1"/>
          </p:cNvSpPr>
          <p:nvPr/>
        </p:nvSpPr>
        <p:spPr bwMode="auto">
          <a:xfrm>
            <a:off x="971550" y="2924175"/>
            <a:ext cx="1403350" cy="5191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chemeClr val="bg1"/>
                </a:solidFill>
                <a:ea typeface="楷体_GB2312" pitchFamily="49" charset="-122"/>
              </a:rPr>
              <a:t>同名端</a:t>
            </a:r>
          </a:p>
        </p:txBody>
      </p:sp>
      <p:sp>
        <p:nvSpPr>
          <p:cNvPr id="442379" name="Line 11"/>
          <p:cNvSpPr>
            <a:spLocks noChangeShapeType="1"/>
          </p:cNvSpPr>
          <p:nvPr/>
        </p:nvSpPr>
        <p:spPr bwMode="auto">
          <a:xfrm>
            <a:off x="2700338" y="3141663"/>
            <a:ext cx="8636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928" name="Group 12"/>
          <p:cNvGrpSpPr>
            <a:grpSpLocks/>
          </p:cNvGrpSpPr>
          <p:nvPr/>
        </p:nvGrpSpPr>
        <p:grpSpPr bwMode="auto">
          <a:xfrm>
            <a:off x="6588125" y="6446838"/>
            <a:ext cx="792163" cy="366712"/>
            <a:chOff x="4649" y="4020"/>
            <a:chExt cx="499" cy="231"/>
          </a:xfrm>
        </p:grpSpPr>
        <p:pic>
          <p:nvPicPr>
            <p:cNvPr id="81929" name="Picture 1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0" name="Text Box 1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442370"/>
                                        </p:tgtEl>
                                        <p:attrNameLst>
                                          <p:attrName>style.visibility</p:attrName>
                                        </p:attrNameLst>
                                      </p:cBhvr>
                                      <p:to>
                                        <p:strVal val="visible"/>
                                      </p:to>
                                    </p:set>
                                    <p:animEffect transition="in" filter="wipe(left)">
                                      <p:cBhvr>
                                        <p:cTn id="7" dur="100"/>
                                        <p:tgtEl>
                                          <p:spTgt spid="442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42378"/>
                                        </p:tgtEl>
                                        <p:attrNameLst>
                                          <p:attrName>style.visibility</p:attrName>
                                        </p:attrNameLst>
                                      </p:cBhvr>
                                      <p:to>
                                        <p:strVal val="visible"/>
                                      </p:to>
                                    </p:set>
                                    <p:anim calcmode="lin" valueType="num">
                                      <p:cBhvr additive="base">
                                        <p:cTn id="12" dur="500" fill="hold"/>
                                        <p:tgtEl>
                                          <p:spTgt spid="442378"/>
                                        </p:tgtEl>
                                        <p:attrNameLst>
                                          <p:attrName>ppt_x</p:attrName>
                                        </p:attrNameLst>
                                      </p:cBhvr>
                                      <p:tavLst>
                                        <p:tav tm="0">
                                          <p:val>
                                            <p:strVal val="0-#ppt_w/2"/>
                                          </p:val>
                                        </p:tav>
                                        <p:tav tm="100000">
                                          <p:val>
                                            <p:strVal val="#ppt_x"/>
                                          </p:val>
                                        </p:tav>
                                      </p:tavLst>
                                    </p:anim>
                                    <p:anim calcmode="lin" valueType="num">
                                      <p:cBhvr additive="base">
                                        <p:cTn id="13" dur="500" fill="hold"/>
                                        <p:tgtEl>
                                          <p:spTgt spid="44237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442379"/>
                                        </p:tgtEl>
                                        <p:attrNameLst>
                                          <p:attrName>style.visibility</p:attrName>
                                        </p:attrNameLst>
                                      </p:cBhvr>
                                      <p:to>
                                        <p:strVal val="visible"/>
                                      </p:to>
                                    </p:set>
                                    <p:animEffect transition="in" filter="slide(fromLeft)">
                                      <p:cBhvr>
                                        <p:cTn id="18" dur="500"/>
                                        <p:tgtEl>
                                          <p:spTgt spid="442379"/>
                                        </p:tgtEl>
                                      </p:cBhvr>
                                    </p:animEffect>
                                  </p:child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42377"/>
                                        </p:tgtEl>
                                        <p:attrNameLst>
                                          <p:attrName>style.visibility</p:attrName>
                                        </p:attrNameLst>
                                      </p:cBhvr>
                                      <p:to>
                                        <p:strVal val="visible"/>
                                      </p:to>
                                    </p:set>
                                    <p:animEffect transition="in" filter="wipe(up)">
                                      <p:cBhvr>
                                        <p:cTn id="22" dur="1000"/>
                                        <p:tgtEl>
                                          <p:spTgt spid="44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autoUpdateAnimBg="0"/>
      <p:bldP spid="442377" grpId="0" autoUpdateAnimBg="0"/>
      <p:bldP spid="4423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3394" name="Object 2"/>
          <p:cNvGraphicFramePr>
            <a:graphicFrameLocks noChangeAspect="1"/>
          </p:cNvGraphicFramePr>
          <p:nvPr/>
        </p:nvGraphicFramePr>
        <p:xfrm>
          <a:off x="1547813" y="3644900"/>
          <a:ext cx="5726112" cy="1062038"/>
        </p:xfrm>
        <a:graphic>
          <a:graphicData uri="http://schemas.openxmlformats.org/presentationml/2006/ole">
            <mc:AlternateContent xmlns:mc="http://schemas.openxmlformats.org/markup-compatibility/2006">
              <mc:Choice xmlns:v="urn:schemas-microsoft-com:vml" Requires="v">
                <p:oleObj spid="_x0000_s8283" name="公式" r:id="rId3" imgW="2463480" imgH="457200" progId="Equation.3">
                  <p:embed/>
                </p:oleObj>
              </mc:Choice>
              <mc:Fallback>
                <p:oleObj name="公式" r:id="rId3" imgW="246348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644900"/>
                        <a:ext cx="5726112" cy="1062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 name="Text Box 3"/>
          <p:cNvSpPr txBox="1">
            <a:spLocks noChangeArrowheads="1"/>
          </p:cNvSpPr>
          <p:nvPr/>
        </p:nvSpPr>
        <p:spPr bwMode="auto">
          <a:xfrm>
            <a:off x="611188" y="333375"/>
            <a:ext cx="511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kumimoji="1" lang="zh-CN" altLang="en-US" sz="2400" b="1">
              <a:solidFill>
                <a:schemeClr val="bg1"/>
              </a:solidFill>
              <a:latin typeface="Times New Roman" panose="02020603050405020304" pitchFamily="18" charset="0"/>
              <a:ea typeface="宋体" panose="02010600030101010101" pitchFamily="2" charset="-122"/>
            </a:endParaRPr>
          </a:p>
        </p:txBody>
      </p:sp>
      <p:grpSp>
        <p:nvGrpSpPr>
          <p:cNvPr id="2" name="Group 4"/>
          <p:cNvGrpSpPr>
            <a:grpSpLocks/>
          </p:cNvGrpSpPr>
          <p:nvPr/>
        </p:nvGrpSpPr>
        <p:grpSpPr bwMode="auto">
          <a:xfrm>
            <a:off x="2195513" y="2276475"/>
            <a:ext cx="4767262" cy="592138"/>
            <a:chOff x="1111" y="3339"/>
            <a:chExt cx="3003" cy="373"/>
          </a:xfrm>
        </p:grpSpPr>
        <p:sp>
          <p:nvSpPr>
            <p:cNvPr id="8279" name="Text Box 5"/>
            <p:cNvSpPr txBox="1">
              <a:spLocks noChangeArrowheads="1"/>
            </p:cNvSpPr>
            <p:nvPr/>
          </p:nvSpPr>
          <p:spPr bwMode="auto">
            <a:xfrm>
              <a:off x="1111" y="3385"/>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8280" name="Text Box 6"/>
            <p:cNvSpPr txBox="1">
              <a:spLocks noChangeArrowheads="1"/>
            </p:cNvSpPr>
            <p:nvPr/>
          </p:nvSpPr>
          <p:spPr bwMode="auto">
            <a:xfrm>
              <a:off x="3742" y="3339"/>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latin typeface="Times New Roman" panose="02020603050405020304" pitchFamily="18" charset="0"/>
                  <a:ea typeface="宋体" panose="02010600030101010101" pitchFamily="2" charset="-122"/>
                </a:rPr>
                <a:t>*</a:t>
              </a:r>
            </a:p>
          </p:txBody>
        </p:sp>
      </p:grpSp>
      <p:grpSp>
        <p:nvGrpSpPr>
          <p:cNvPr id="3" name="Group 7"/>
          <p:cNvGrpSpPr>
            <a:grpSpLocks/>
          </p:cNvGrpSpPr>
          <p:nvPr/>
        </p:nvGrpSpPr>
        <p:grpSpPr bwMode="auto">
          <a:xfrm>
            <a:off x="2268538" y="2492375"/>
            <a:ext cx="2041525" cy="590550"/>
            <a:chOff x="1066" y="2387"/>
            <a:chExt cx="1286" cy="372"/>
          </a:xfrm>
        </p:grpSpPr>
        <p:sp>
          <p:nvSpPr>
            <p:cNvPr id="8277" name="Text Box 8"/>
            <p:cNvSpPr txBox="1">
              <a:spLocks noChangeArrowheads="1"/>
            </p:cNvSpPr>
            <p:nvPr/>
          </p:nvSpPr>
          <p:spPr bwMode="auto">
            <a:xfrm>
              <a:off x="1066" y="243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a:solidFill>
                  <a:schemeClr val="bg1"/>
                </a:solidFill>
                <a:latin typeface="Times New Roman" panose="02020603050405020304" pitchFamily="18" charset="0"/>
                <a:ea typeface="宋体" panose="02010600030101010101" pitchFamily="2" charset="-122"/>
              </a:endParaRPr>
            </a:p>
          </p:txBody>
        </p:sp>
        <p:sp>
          <p:nvSpPr>
            <p:cNvPr id="8278" name="Text Box 9"/>
            <p:cNvSpPr txBox="1">
              <a:spLocks noChangeArrowheads="1"/>
            </p:cNvSpPr>
            <p:nvPr/>
          </p:nvSpPr>
          <p:spPr bwMode="auto">
            <a:xfrm>
              <a:off x="2064" y="2387"/>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ea typeface="仿宋_GB2312" pitchFamily="49" charset="-122"/>
                  <a:sym typeface="Symbol" panose="05050102010706020507" pitchFamily="18" charset="2"/>
                </a:rPr>
                <a:t></a:t>
              </a:r>
            </a:p>
          </p:txBody>
        </p:sp>
      </p:grpSp>
      <p:grpSp>
        <p:nvGrpSpPr>
          <p:cNvPr id="4" name="Group 10"/>
          <p:cNvGrpSpPr>
            <a:grpSpLocks/>
          </p:cNvGrpSpPr>
          <p:nvPr/>
        </p:nvGrpSpPr>
        <p:grpSpPr bwMode="auto">
          <a:xfrm>
            <a:off x="1619250" y="2276475"/>
            <a:ext cx="457200" cy="533400"/>
            <a:chOff x="711" y="2311"/>
            <a:chExt cx="288" cy="336"/>
          </a:xfrm>
        </p:grpSpPr>
        <p:sp>
          <p:nvSpPr>
            <p:cNvPr id="8275" name="Line 11"/>
            <p:cNvSpPr>
              <a:spLocks noChangeShapeType="1"/>
            </p:cNvSpPr>
            <p:nvPr/>
          </p:nvSpPr>
          <p:spPr bwMode="auto">
            <a:xfrm flipV="1">
              <a:off x="951" y="2311"/>
              <a:ext cx="0" cy="336"/>
            </a:xfrm>
            <a:prstGeom prst="line">
              <a:avLst/>
            </a:prstGeom>
            <a:noFill/>
            <a:ln w="38100">
              <a:solidFill>
                <a:srgbClr val="00FF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6" name="Text Box 12"/>
            <p:cNvSpPr txBox="1">
              <a:spLocks noChangeArrowheads="1"/>
            </p:cNvSpPr>
            <p:nvPr/>
          </p:nvSpPr>
          <p:spPr bwMode="auto">
            <a:xfrm>
              <a:off x="711" y="235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i="1">
                  <a:solidFill>
                    <a:schemeClr val="bg1"/>
                  </a:solidFill>
                  <a:latin typeface="Times New Roman" panose="02020603050405020304" pitchFamily="18" charset="0"/>
                  <a:ea typeface="宋体" panose="02010600030101010101" pitchFamily="2" charset="-122"/>
                </a:rPr>
                <a:t>i</a:t>
              </a:r>
              <a:r>
                <a:rPr kumimoji="1" lang="en-US" altLang="zh-CN" sz="2400" b="1" baseline="-25000">
                  <a:solidFill>
                    <a:schemeClr val="bg1"/>
                  </a:solidFill>
                  <a:latin typeface="Times New Roman" panose="02020603050405020304" pitchFamily="18" charset="0"/>
                  <a:ea typeface="宋体" panose="02010600030101010101" pitchFamily="2" charset="-122"/>
                </a:rPr>
                <a:t>1</a:t>
              </a:r>
              <a:endParaRPr kumimoji="1" lang="en-US" altLang="zh-CN" sz="2400" b="1">
                <a:solidFill>
                  <a:schemeClr val="bg1"/>
                </a:solidFill>
                <a:latin typeface="Times New Roman" panose="02020603050405020304" pitchFamily="18" charset="0"/>
                <a:ea typeface="宋体" panose="02010600030101010101" pitchFamily="2" charset="-122"/>
              </a:endParaRPr>
            </a:p>
          </p:txBody>
        </p:sp>
      </p:grpSp>
      <p:grpSp>
        <p:nvGrpSpPr>
          <p:cNvPr id="5" name="Group 13"/>
          <p:cNvGrpSpPr>
            <a:grpSpLocks/>
          </p:cNvGrpSpPr>
          <p:nvPr/>
        </p:nvGrpSpPr>
        <p:grpSpPr bwMode="auto">
          <a:xfrm>
            <a:off x="3348038" y="2276475"/>
            <a:ext cx="457200" cy="533400"/>
            <a:chOff x="711" y="2311"/>
            <a:chExt cx="288" cy="336"/>
          </a:xfrm>
        </p:grpSpPr>
        <p:sp>
          <p:nvSpPr>
            <p:cNvPr id="8273" name="Line 14"/>
            <p:cNvSpPr>
              <a:spLocks noChangeShapeType="1"/>
            </p:cNvSpPr>
            <p:nvPr/>
          </p:nvSpPr>
          <p:spPr bwMode="auto">
            <a:xfrm flipV="1">
              <a:off x="951" y="2311"/>
              <a:ext cx="0" cy="336"/>
            </a:xfrm>
            <a:prstGeom prst="line">
              <a:avLst/>
            </a:prstGeom>
            <a:noFill/>
            <a:ln w="38100">
              <a:solidFill>
                <a:srgbClr val="00FF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4" name="Text Box 15"/>
            <p:cNvSpPr txBox="1">
              <a:spLocks noChangeArrowheads="1"/>
            </p:cNvSpPr>
            <p:nvPr/>
          </p:nvSpPr>
          <p:spPr bwMode="auto">
            <a:xfrm>
              <a:off x="711" y="235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i="1">
                  <a:solidFill>
                    <a:schemeClr val="bg1"/>
                  </a:solidFill>
                  <a:latin typeface="Times New Roman" panose="02020603050405020304" pitchFamily="18" charset="0"/>
                  <a:ea typeface="宋体" panose="02010600030101010101" pitchFamily="2" charset="-122"/>
                </a:rPr>
                <a:t>i</a:t>
              </a:r>
              <a:r>
                <a:rPr kumimoji="1" lang="en-US" altLang="zh-CN" sz="2400" b="1" baseline="-25000">
                  <a:solidFill>
                    <a:schemeClr val="bg1"/>
                  </a:solidFill>
                  <a:latin typeface="Times New Roman" panose="02020603050405020304" pitchFamily="18" charset="0"/>
                  <a:ea typeface="宋体" panose="02010600030101010101" pitchFamily="2" charset="-122"/>
                </a:rPr>
                <a:t>2</a:t>
              </a:r>
              <a:endParaRPr kumimoji="1" lang="en-US" altLang="zh-CN" sz="2400" b="1">
                <a:solidFill>
                  <a:schemeClr val="bg1"/>
                </a:solidFill>
                <a:latin typeface="Times New Roman" panose="02020603050405020304" pitchFamily="18" charset="0"/>
                <a:ea typeface="宋体" panose="02010600030101010101" pitchFamily="2" charset="-122"/>
              </a:endParaRPr>
            </a:p>
          </p:txBody>
        </p:sp>
      </p:grpSp>
      <p:grpSp>
        <p:nvGrpSpPr>
          <p:cNvPr id="6" name="Group 16"/>
          <p:cNvGrpSpPr>
            <a:grpSpLocks/>
          </p:cNvGrpSpPr>
          <p:nvPr/>
        </p:nvGrpSpPr>
        <p:grpSpPr bwMode="auto">
          <a:xfrm>
            <a:off x="4860925" y="2276475"/>
            <a:ext cx="457200" cy="533400"/>
            <a:chOff x="711" y="2311"/>
            <a:chExt cx="288" cy="336"/>
          </a:xfrm>
        </p:grpSpPr>
        <p:sp>
          <p:nvSpPr>
            <p:cNvPr id="8271" name="Line 17"/>
            <p:cNvSpPr>
              <a:spLocks noChangeShapeType="1"/>
            </p:cNvSpPr>
            <p:nvPr/>
          </p:nvSpPr>
          <p:spPr bwMode="auto">
            <a:xfrm flipV="1">
              <a:off x="951" y="2311"/>
              <a:ext cx="0" cy="336"/>
            </a:xfrm>
            <a:prstGeom prst="line">
              <a:avLst/>
            </a:prstGeom>
            <a:noFill/>
            <a:ln w="38100">
              <a:solidFill>
                <a:srgbClr val="00FFFF"/>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72" name="Text Box 18"/>
            <p:cNvSpPr txBox="1">
              <a:spLocks noChangeArrowheads="1"/>
            </p:cNvSpPr>
            <p:nvPr/>
          </p:nvSpPr>
          <p:spPr bwMode="auto">
            <a:xfrm>
              <a:off x="711" y="235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b="1" i="1">
                  <a:solidFill>
                    <a:schemeClr val="bg1"/>
                  </a:solidFill>
                  <a:latin typeface="Times New Roman" panose="02020603050405020304" pitchFamily="18" charset="0"/>
                  <a:ea typeface="宋体" panose="02010600030101010101" pitchFamily="2" charset="-122"/>
                </a:rPr>
                <a:t>i</a:t>
              </a:r>
              <a:r>
                <a:rPr kumimoji="1" lang="en-US" altLang="zh-CN" sz="2400" b="1" baseline="-25000">
                  <a:solidFill>
                    <a:schemeClr val="bg1"/>
                  </a:solidFill>
                  <a:latin typeface="Times New Roman" panose="02020603050405020304" pitchFamily="18" charset="0"/>
                  <a:ea typeface="宋体" panose="02010600030101010101" pitchFamily="2" charset="-122"/>
                </a:rPr>
                <a:t>3</a:t>
              </a:r>
              <a:endParaRPr kumimoji="1" lang="en-US" altLang="zh-CN" sz="2400" b="1">
                <a:solidFill>
                  <a:schemeClr val="bg1"/>
                </a:solidFill>
                <a:latin typeface="Times New Roman" panose="02020603050405020304" pitchFamily="18" charset="0"/>
                <a:ea typeface="宋体" panose="02010600030101010101" pitchFamily="2" charset="-122"/>
              </a:endParaRPr>
            </a:p>
          </p:txBody>
        </p:sp>
      </p:grpSp>
      <p:grpSp>
        <p:nvGrpSpPr>
          <p:cNvPr id="7" name="Group 19"/>
          <p:cNvGrpSpPr>
            <a:grpSpLocks/>
          </p:cNvGrpSpPr>
          <p:nvPr/>
        </p:nvGrpSpPr>
        <p:grpSpPr bwMode="auto">
          <a:xfrm>
            <a:off x="3924300" y="2511425"/>
            <a:ext cx="2987675" cy="519113"/>
            <a:chOff x="2109" y="2399"/>
            <a:chExt cx="1882" cy="327"/>
          </a:xfrm>
        </p:grpSpPr>
        <p:sp>
          <p:nvSpPr>
            <p:cNvPr id="8269" name="Rectangle 20"/>
            <p:cNvSpPr>
              <a:spLocks noChangeArrowheads="1"/>
            </p:cNvSpPr>
            <p:nvPr/>
          </p:nvSpPr>
          <p:spPr bwMode="auto">
            <a:xfrm>
              <a:off x="2109" y="239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仿宋_GB2312" pitchFamily="49" charset="-122"/>
                  <a:ea typeface="仿宋_GB2312" pitchFamily="49" charset="-122"/>
                  <a:sym typeface="Symbol" panose="05050102010706020507" pitchFamily="18" charset="2"/>
                </a:rPr>
                <a:t>△</a:t>
              </a:r>
            </a:p>
          </p:txBody>
        </p:sp>
        <p:sp>
          <p:nvSpPr>
            <p:cNvPr id="8270" name="Rectangle 21"/>
            <p:cNvSpPr>
              <a:spLocks noChangeArrowheads="1"/>
            </p:cNvSpPr>
            <p:nvPr/>
          </p:nvSpPr>
          <p:spPr bwMode="auto">
            <a:xfrm>
              <a:off x="3651" y="239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仿宋_GB2312" pitchFamily="49" charset="-122"/>
                  <a:ea typeface="仿宋_GB2312" pitchFamily="49" charset="-122"/>
                  <a:sym typeface="Symbol" panose="05050102010706020507" pitchFamily="18" charset="2"/>
                </a:rPr>
                <a:t>△</a:t>
              </a:r>
            </a:p>
          </p:txBody>
        </p:sp>
      </p:grpSp>
      <p:sp>
        <p:nvSpPr>
          <p:cNvPr id="443414" name="Text Box 22"/>
          <p:cNvSpPr txBox="1">
            <a:spLocks noChangeArrowheads="1"/>
          </p:cNvSpPr>
          <p:nvPr/>
        </p:nvSpPr>
        <p:spPr bwMode="auto">
          <a:xfrm>
            <a:off x="2268538" y="4941888"/>
            <a:ext cx="55705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线圈的同名端必须两两确定。</a:t>
            </a:r>
          </a:p>
        </p:txBody>
      </p:sp>
      <p:grpSp>
        <p:nvGrpSpPr>
          <p:cNvPr id="8203" name="Group 23"/>
          <p:cNvGrpSpPr>
            <a:grpSpLocks/>
          </p:cNvGrpSpPr>
          <p:nvPr/>
        </p:nvGrpSpPr>
        <p:grpSpPr bwMode="auto">
          <a:xfrm>
            <a:off x="8316913" y="6446838"/>
            <a:ext cx="792162" cy="366712"/>
            <a:chOff x="5193" y="4020"/>
            <a:chExt cx="499" cy="231"/>
          </a:xfrm>
        </p:grpSpPr>
        <p:pic>
          <p:nvPicPr>
            <p:cNvPr id="8267" name="Picture 24"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68" name="Text Box 2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8204" name="Group 26"/>
          <p:cNvGrpSpPr>
            <a:grpSpLocks/>
          </p:cNvGrpSpPr>
          <p:nvPr/>
        </p:nvGrpSpPr>
        <p:grpSpPr bwMode="auto">
          <a:xfrm>
            <a:off x="7453313" y="6446838"/>
            <a:ext cx="792162" cy="366712"/>
            <a:chOff x="4649" y="4020"/>
            <a:chExt cx="499" cy="231"/>
          </a:xfrm>
        </p:grpSpPr>
        <p:pic>
          <p:nvPicPr>
            <p:cNvPr id="8265" name="Picture 27"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66" name="Text Box 2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10" name="Group 29"/>
          <p:cNvGrpSpPr>
            <a:grpSpLocks/>
          </p:cNvGrpSpPr>
          <p:nvPr/>
        </p:nvGrpSpPr>
        <p:grpSpPr bwMode="auto">
          <a:xfrm>
            <a:off x="539750" y="4868863"/>
            <a:ext cx="1847850" cy="850900"/>
            <a:chOff x="385" y="3022"/>
            <a:chExt cx="1164" cy="536"/>
          </a:xfrm>
        </p:grpSpPr>
        <p:pic>
          <p:nvPicPr>
            <p:cNvPr id="8263" name="Picture 30" descr="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64" name="Text Box 31"/>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8206" name="Group 32"/>
          <p:cNvGrpSpPr>
            <a:grpSpLocks/>
          </p:cNvGrpSpPr>
          <p:nvPr/>
        </p:nvGrpSpPr>
        <p:grpSpPr bwMode="auto">
          <a:xfrm>
            <a:off x="1258888" y="620713"/>
            <a:ext cx="6337300" cy="2728912"/>
            <a:chOff x="793" y="391"/>
            <a:chExt cx="3992" cy="1719"/>
          </a:xfrm>
        </p:grpSpPr>
        <p:sp>
          <p:nvSpPr>
            <p:cNvPr id="8210" name="Rectangle 33"/>
            <p:cNvSpPr>
              <a:spLocks noChangeArrowheads="1"/>
            </p:cNvSpPr>
            <p:nvPr/>
          </p:nvSpPr>
          <p:spPr bwMode="auto">
            <a:xfrm>
              <a:off x="1314" y="775"/>
              <a:ext cx="2880" cy="528"/>
            </a:xfrm>
            <a:prstGeom prst="rect">
              <a:avLst/>
            </a:prstGeom>
            <a:solidFill>
              <a:srgbClr val="FF9900"/>
            </a:solidFill>
            <a:ln w="38100">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11" name="Arc 34"/>
            <p:cNvSpPr>
              <a:spLocks/>
            </p:cNvSpPr>
            <p:nvPr/>
          </p:nvSpPr>
          <p:spPr bwMode="auto">
            <a:xfrm flipH="1" flipV="1">
              <a:off x="1035" y="823"/>
              <a:ext cx="3312" cy="192"/>
            </a:xfrm>
            <a:custGeom>
              <a:avLst/>
              <a:gdLst>
                <a:gd name="T0" fmla="*/ 0 w 38424"/>
                <a:gd name="T1" fmla="*/ 120 h 21600"/>
                <a:gd name="T2" fmla="*/ 3312 w 38424"/>
                <a:gd name="T3" fmla="*/ 92 h 21600"/>
                <a:gd name="T4" fmla="*/ 1724 w 38424"/>
                <a:gd name="T5" fmla="*/ 192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2" name="Line 35"/>
            <p:cNvSpPr>
              <a:spLocks noChangeShapeType="1"/>
            </p:cNvSpPr>
            <p:nvPr/>
          </p:nvSpPr>
          <p:spPr bwMode="auto">
            <a:xfrm flipH="1">
              <a:off x="1035" y="1063"/>
              <a:ext cx="3312" cy="0"/>
            </a:xfrm>
            <a:prstGeom prst="line">
              <a:avLst/>
            </a:prstGeom>
            <a:noFill/>
            <a:ln w="38100">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Arc 36"/>
            <p:cNvSpPr>
              <a:spLocks/>
            </p:cNvSpPr>
            <p:nvPr/>
          </p:nvSpPr>
          <p:spPr bwMode="auto">
            <a:xfrm flipH="1">
              <a:off x="1035" y="1207"/>
              <a:ext cx="3268" cy="192"/>
            </a:xfrm>
            <a:custGeom>
              <a:avLst/>
              <a:gdLst>
                <a:gd name="T0" fmla="*/ 0 w 39984"/>
                <a:gd name="T1" fmla="*/ 120 h 21600"/>
                <a:gd name="T2" fmla="*/ 3268 w 39984"/>
                <a:gd name="T3" fmla="*/ 119 h 21600"/>
                <a:gd name="T4" fmla="*/ 1635 w 39984"/>
                <a:gd name="T5" fmla="*/ 192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4" name="Arc 37"/>
            <p:cNvSpPr>
              <a:spLocks/>
            </p:cNvSpPr>
            <p:nvPr/>
          </p:nvSpPr>
          <p:spPr bwMode="auto">
            <a:xfrm flipH="1">
              <a:off x="1035" y="1111"/>
              <a:ext cx="3312" cy="192"/>
            </a:xfrm>
            <a:custGeom>
              <a:avLst/>
              <a:gdLst>
                <a:gd name="T0" fmla="*/ 0 w 38424"/>
                <a:gd name="T1" fmla="*/ 120 h 21600"/>
                <a:gd name="T2" fmla="*/ 3312 w 38424"/>
                <a:gd name="T3" fmla="*/ 92 h 21600"/>
                <a:gd name="T4" fmla="*/ 1724 w 38424"/>
                <a:gd name="T5" fmla="*/ 192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5" name="Arc 38"/>
            <p:cNvSpPr>
              <a:spLocks/>
            </p:cNvSpPr>
            <p:nvPr/>
          </p:nvSpPr>
          <p:spPr bwMode="auto">
            <a:xfrm flipV="1">
              <a:off x="1266" y="1255"/>
              <a:ext cx="960" cy="336"/>
            </a:xfrm>
            <a:custGeom>
              <a:avLst/>
              <a:gdLst>
                <a:gd name="T0" fmla="*/ 480 w 43200"/>
                <a:gd name="T1" fmla="*/ 0 h 43200"/>
                <a:gd name="T2" fmla="*/ 461 w 43200"/>
                <a:gd name="T3" fmla="*/ 0 h 43200"/>
                <a:gd name="T4" fmla="*/ 480 w 43200"/>
                <a:gd name="T5" fmla="*/ 168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6" name="Arc 39"/>
            <p:cNvSpPr>
              <a:spLocks/>
            </p:cNvSpPr>
            <p:nvPr/>
          </p:nvSpPr>
          <p:spPr bwMode="auto">
            <a:xfrm>
              <a:off x="1266" y="487"/>
              <a:ext cx="960" cy="336"/>
            </a:xfrm>
            <a:custGeom>
              <a:avLst/>
              <a:gdLst>
                <a:gd name="T0" fmla="*/ 480 w 43200"/>
                <a:gd name="T1" fmla="*/ 0 h 43200"/>
                <a:gd name="T2" fmla="*/ 461 w 43200"/>
                <a:gd name="T3" fmla="*/ 0 h 43200"/>
                <a:gd name="T4" fmla="*/ 480 w 43200"/>
                <a:gd name="T5" fmla="*/ 168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7" name="Text Box 40"/>
            <p:cNvSpPr txBox="1">
              <a:spLocks noChangeArrowheads="1"/>
            </p:cNvSpPr>
            <p:nvPr/>
          </p:nvSpPr>
          <p:spPr bwMode="auto">
            <a:xfrm>
              <a:off x="131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18" name="Text Box 41"/>
            <p:cNvSpPr txBox="1">
              <a:spLocks noChangeArrowheads="1"/>
            </p:cNvSpPr>
            <p:nvPr/>
          </p:nvSpPr>
          <p:spPr bwMode="auto">
            <a:xfrm>
              <a:off x="1986"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19" name="Text Box 42"/>
            <p:cNvSpPr txBox="1">
              <a:spLocks noChangeArrowheads="1"/>
            </p:cNvSpPr>
            <p:nvPr/>
          </p:nvSpPr>
          <p:spPr bwMode="auto">
            <a:xfrm>
              <a:off x="165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20" name="Text Box 43"/>
            <p:cNvSpPr txBox="1">
              <a:spLocks noChangeArrowheads="1"/>
            </p:cNvSpPr>
            <p:nvPr/>
          </p:nvSpPr>
          <p:spPr bwMode="auto">
            <a:xfrm>
              <a:off x="2322"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21" name="Text Box 44"/>
            <p:cNvSpPr txBox="1">
              <a:spLocks noChangeArrowheads="1"/>
            </p:cNvSpPr>
            <p:nvPr/>
          </p:nvSpPr>
          <p:spPr bwMode="auto">
            <a:xfrm>
              <a:off x="299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22" name="Text Box 45"/>
            <p:cNvSpPr txBox="1">
              <a:spLocks noChangeArrowheads="1"/>
            </p:cNvSpPr>
            <p:nvPr/>
          </p:nvSpPr>
          <p:spPr bwMode="auto">
            <a:xfrm>
              <a:off x="261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23" name="Text Box 46"/>
            <p:cNvSpPr txBox="1">
              <a:spLocks noChangeArrowheads="1"/>
            </p:cNvSpPr>
            <p:nvPr/>
          </p:nvSpPr>
          <p:spPr bwMode="auto">
            <a:xfrm>
              <a:off x="793" y="391"/>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24" name="Text Box 47"/>
            <p:cNvSpPr txBox="1">
              <a:spLocks noChangeArrowheads="1"/>
            </p:cNvSpPr>
            <p:nvPr/>
          </p:nvSpPr>
          <p:spPr bwMode="auto">
            <a:xfrm>
              <a:off x="4299" y="919"/>
              <a:ext cx="48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aseline="-25000">
                  <a:solidFill>
                    <a:schemeClr val="bg1"/>
                  </a:solidFill>
                  <a:latin typeface="Times New Roman" panose="02020603050405020304" pitchFamily="18" charset="0"/>
                  <a:ea typeface="宋体" panose="02010600030101010101" pitchFamily="2" charset="-122"/>
                </a:rPr>
                <a:t> </a:t>
              </a:r>
              <a:r>
                <a:rPr kumimoji="1" lang="en-US" altLang="zh-CN" sz="2800" baseline="-25000">
                  <a:solidFill>
                    <a:schemeClr val="bg1"/>
                  </a:solidFill>
                  <a:latin typeface="Times New Roman" panose="02020603050405020304" pitchFamily="18" charset="0"/>
                  <a:ea typeface="宋体" panose="02010600030101010101" pitchFamily="2" charset="-122"/>
                </a:rPr>
                <a:t>0</a:t>
              </a:r>
            </a:p>
          </p:txBody>
        </p:sp>
        <p:sp>
          <p:nvSpPr>
            <p:cNvPr id="8225" name="Text Box 48"/>
            <p:cNvSpPr txBox="1">
              <a:spLocks noChangeArrowheads="1"/>
            </p:cNvSpPr>
            <p:nvPr/>
          </p:nvSpPr>
          <p:spPr bwMode="auto">
            <a:xfrm>
              <a:off x="1602" y="130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26" name="Text Box 49"/>
            <p:cNvSpPr txBox="1">
              <a:spLocks noChangeArrowheads="1"/>
            </p:cNvSpPr>
            <p:nvPr/>
          </p:nvSpPr>
          <p:spPr bwMode="auto">
            <a:xfrm>
              <a:off x="2658" y="135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27" name="Text Box 50"/>
            <p:cNvSpPr txBox="1">
              <a:spLocks noChangeArrowheads="1"/>
            </p:cNvSpPr>
            <p:nvPr/>
          </p:nvSpPr>
          <p:spPr bwMode="auto">
            <a:xfrm>
              <a:off x="3282"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28" name="Text Box 51"/>
            <p:cNvSpPr txBox="1">
              <a:spLocks noChangeArrowheads="1"/>
            </p:cNvSpPr>
            <p:nvPr/>
          </p:nvSpPr>
          <p:spPr bwMode="auto">
            <a:xfrm>
              <a:off x="3954" y="178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229" name="Text Box 52"/>
            <p:cNvSpPr txBox="1">
              <a:spLocks noChangeArrowheads="1"/>
            </p:cNvSpPr>
            <p:nvPr/>
          </p:nvSpPr>
          <p:spPr bwMode="auto">
            <a:xfrm>
              <a:off x="3570" y="1783"/>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31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30" name="Text Box 53"/>
            <p:cNvSpPr txBox="1">
              <a:spLocks noChangeArrowheads="1"/>
            </p:cNvSpPr>
            <p:nvPr/>
          </p:nvSpPr>
          <p:spPr bwMode="auto">
            <a:xfrm>
              <a:off x="3666" y="135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aseline="-25000">
                  <a:solidFill>
                    <a:schemeClr val="bg1"/>
                  </a:solidFill>
                  <a:latin typeface="Times New Roman" panose="02020603050405020304" pitchFamily="18" charset="0"/>
                  <a:ea typeface="宋体" panose="02010600030101010101" pitchFamily="2" charset="-122"/>
                </a:rPr>
                <a:t>3</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231" name="Text Box 54"/>
            <p:cNvSpPr txBox="1">
              <a:spLocks noChangeArrowheads="1"/>
            </p:cNvSpPr>
            <p:nvPr/>
          </p:nvSpPr>
          <p:spPr bwMode="auto">
            <a:xfrm>
              <a:off x="2154" y="391"/>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aseline="-25000">
                  <a:solidFill>
                    <a:schemeClr val="bg1"/>
                  </a:solidFill>
                  <a:latin typeface="Times New Roman" panose="02020603050405020304" pitchFamily="18" charset="0"/>
                  <a:ea typeface="宋体" panose="02010600030101010101" pitchFamily="2" charset="-122"/>
                </a:rPr>
                <a:t> </a:t>
              </a:r>
              <a:r>
                <a:rPr kumimoji="1" lang="en-US" altLang="zh-CN" sz="2800" baseline="-25000">
                  <a:solidFill>
                    <a:schemeClr val="bg1"/>
                  </a:solidFill>
                  <a:latin typeface="Times New Roman" panose="02020603050405020304" pitchFamily="18" charset="0"/>
                  <a:ea typeface="宋体" panose="02010600030101010101" pitchFamily="2" charset="-122"/>
                </a:rPr>
                <a:t>s</a:t>
              </a:r>
            </a:p>
          </p:txBody>
        </p:sp>
        <p:sp>
          <p:nvSpPr>
            <p:cNvPr id="8232" name="Arc 55"/>
            <p:cNvSpPr>
              <a:spLocks/>
            </p:cNvSpPr>
            <p:nvPr/>
          </p:nvSpPr>
          <p:spPr bwMode="auto">
            <a:xfrm flipH="1" flipV="1">
              <a:off x="1026" y="727"/>
              <a:ext cx="3268" cy="192"/>
            </a:xfrm>
            <a:custGeom>
              <a:avLst/>
              <a:gdLst>
                <a:gd name="T0" fmla="*/ 0 w 39984"/>
                <a:gd name="T1" fmla="*/ 120 h 21600"/>
                <a:gd name="T2" fmla="*/ 3268 w 39984"/>
                <a:gd name="T3" fmla="*/ 119 h 21600"/>
                <a:gd name="T4" fmla="*/ 1635 w 39984"/>
                <a:gd name="T5" fmla="*/ 192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close/>
                </a:path>
              </a:pathLst>
            </a:custGeom>
            <a:noFill/>
            <a:ln w="38100">
              <a:solidFill>
                <a:srgbClr val="FF3300"/>
              </a:solidFill>
              <a:prstDash val="dash"/>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33" name="Group 56"/>
            <p:cNvGrpSpPr>
              <a:grpSpLocks/>
            </p:cNvGrpSpPr>
            <p:nvPr/>
          </p:nvGrpSpPr>
          <p:grpSpPr bwMode="auto">
            <a:xfrm flipH="1">
              <a:off x="3330" y="631"/>
              <a:ext cx="720" cy="1152"/>
              <a:chOff x="1420" y="1152"/>
              <a:chExt cx="904" cy="1220"/>
            </a:xfrm>
          </p:grpSpPr>
          <p:sp>
            <p:nvSpPr>
              <p:cNvPr id="8254" name="Freeform 57"/>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5" name="Freeform 58"/>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6" name="Freeform 59"/>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7" name="Freeform 60"/>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8" name="Freeform 61"/>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9" name="Freeform 62"/>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60" name="Freeform 63"/>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cmpd="sng">
                <a:solidFill>
                  <a:srgbClr val="00FF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61" name="Oval 64"/>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62" name="Oval 65"/>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8234" name="Group 66"/>
            <p:cNvGrpSpPr>
              <a:grpSpLocks/>
            </p:cNvGrpSpPr>
            <p:nvPr/>
          </p:nvGrpSpPr>
          <p:grpSpPr bwMode="auto">
            <a:xfrm>
              <a:off x="2418" y="631"/>
              <a:ext cx="720" cy="1152"/>
              <a:chOff x="1420" y="1152"/>
              <a:chExt cx="904" cy="1220"/>
            </a:xfrm>
          </p:grpSpPr>
          <p:sp>
            <p:nvSpPr>
              <p:cNvPr id="8245" name="Freeform 67"/>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6" name="Freeform 68"/>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7" name="Freeform 69"/>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8" name="Freeform 70"/>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9" name="Freeform 71"/>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0" name="Freeform 72"/>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1" name="Freeform 73"/>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cmpd="sng">
                <a:solidFill>
                  <a:srgbClr val="00FF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52" name="Oval 74"/>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53" name="Oval 75"/>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8235" name="Group 76"/>
            <p:cNvGrpSpPr>
              <a:grpSpLocks/>
            </p:cNvGrpSpPr>
            <p:nvPr/>
          </p:nvGrpSpPr>
          <p:grpSpPr bwMode="auto">
            <a:xfrm>
              <a:off x="1410" y="631"/>
              <a:ext cx="720" cy="1152"/>
              <a:chOff x="1420" y="1152"/>
              <a:chExt cx="904" cy="1220"/>
            </a:xfrm>
          </p:grpSpPr>
          <p:sp>
            <p:nvSpPr>
              <p:cNvPr id="8236" name="Freeform 77"/>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7" name="Freeform 78"/>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8" name="Freeform 79"/>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9" name="Freeform 80"/>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0" name="Freeform 81"/>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1" name="Freeform 82"/>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2" name="Freeform 83"/>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cmpd="sng">
                <a:solidFill>
                  <a:srgbClr val="00FF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43" name="Oval 84"/>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44" name="Oval 85"/>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8207" name="Group 86"/>
          <p:cNvGrpSpPr>
            <a:grpSpLocks/>
          </p:cNvGrpSpPr>
          <p:nvPr/>
        </p:nvGrpSpPr>
        <p:grpSpPr bwMode="auto">
          <a:xfrm>
            <a:off x="6588125" y="6446838"/>
            <a:ext cx="792163" cy="366712"/>
            <a:chOff x="4649" y="4020"/>
            <a:chExt cx="499" cy="231"/>
          </a:xfrm>
        </p:grpSpPr>
        <p:pic>
          <p:nvPicPr>
            <p:cNvPr id="8208" name="Picture 87"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9" name="Text Box 8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strVal val="4*#ppt_w"/>
                                          </p:val>
                                        </p:tav>
                                        <p:tav tm="100000">
                                          <p:val>
                                            <p:strVal val="#ppt_w"/>
                                          </p:val>
                                        </p:tav>
                                      </p:tavLst>
                                    </p:anim>
                                    <p:anim calcmode="lin" valueType="num">
                                      <p:cBhvr>
                                        <p:cTn id="24"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52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ppt_x</p:attrName>
                                        </p:attrNameLst>
                                      </p:cBhvr>
                                      <p:tavLst>
                                        <p:tav tm="0">
                                          <p:val>
                                            <p:fltVal val="0.5"/>
                                          </p:val>
                                        </p:tav>
                                        <p:tav tm="100000">
                                          <p:val>
                                            <p:strVal val="#ppt_x"/>
                                          </p:val>
                                        </p:tav>
                                      </p:tavLst>
                                    </p:anim>
                                    <p:anim calcmode="lin" valueType="num">
                                      <p:cBhvr>
                                        <p:cTn id="4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16"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43394"/>
                                        </p:tgtEl>
                                        <p:attrNameLst>
                                          <p:attrName>style.visibility</p:attrName>
                                        </p:attrNameLst>
                                      </p:cBhvr>
                                      <p:to>
                                        <p:strVal val="visible"/>
                                      </p:to>
                                    </p:set>
                                    <p:animEffect transition="in" filter="wipe(left)">
                                      <p:cBhvr>
                                        <p:cTn id="51" dur="2000"/>
                                        <p:tgtEl>
                                          <p:spTgt spid="4433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grpId="0" nodeType="clickEffect">
                                  <p:stCondLst>
                                    <p:cond delay="0"/>
                                  </p:stCondLst>
                                  <p:childTnLst>
                                    <p:set>
                                      <p:cBhvr>
                                        <p:cTn id="60" dur="1" fill="hold">
                                          <p:stCondLst>
                                            <p:cond delay="0"/>
                                          </p:stCondLst>
                                        </p:cTn>
                                        <p:tgtEl>
                                          <p:spTgt spid="443414"/>
                                        </p:tgtEl>
                                        <p:attrNameLst>
                                          <p:attrName>style.visibility</p:attrName>
                                        </p:attrNameLst>
                                      </p:cBhvr>
                                      <p:to>
                                        <p:strVal val="visible"/>
                                      </p:to>
                                    </p:set>
                                    <p:anim calcmode="lin" valueType="num">
                                      <p:cBhvr>
                                        <p:cTn id="61" dur="1000" fill="hold"/>
                                        <p:tgtEl>
                                          <p:spTgt spid="443414"/>
                                        </p:tgtEl>
                                        <p:attrNameLst>
                                          <p:attrName>ppt_w</p:attrName>
                                        </p:attrNameLst>
                                      </p:cBhvr>
                                      <p:tavLst>
                                        <p:tav tm="0">
                                          <p:val>
                                            <p:strVal val="#ppt_w*0.70"/>
                                          </p:val>
                                        </p:tav>
                                        <p:tav tm="100000">
                                          <p:val>
                                            <p:strVal val="#ppt_w"/>
                                          </p:val>
                                        </p:tav>
                                      </p:tavLst>
                                    </p:anim>
                                    <p:anim calcmode="lin" valueType="num">
                                      <p:cBhvr>
                                        <p:cTn id="62" dur="1000" fill="hold"/>
                                        <p:tgtEl>
                                          <p:spTgt spid="443414"/>
                                        </p:tgtEl>
                                        <p:attrNameLst>
                                          <p:attrName>ppt_h</p:attrName>
                                        </p:attrNameLst>
                                      </p:cBhvr>
                                      <p:tavLst>
                                        <p:tav tm="0">
                                          <p:val>
                                            <p:strVal val="#ppt_h"/>
                                          </p:val>
                                        </p:tav>
                                        <p:tav tm="100000">
                                          <p:val>
                                            <p:strVal val="#ppt_h"/>
                                          </p:val>
                                        </p:tav>
                                      </p:tavLst>
                                    </p:anim>
                                    <p:animEffect transition="in" filter="fade">
                                      <p:cBhvr>
                                        <p:cTn id="63" dur="1000"/>
                                        <p:tgtEl>
                                          <p:spTgt spid="443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39750" y="476250"/>
            <a:ext cx="4103688"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楷体_GB2312" pitchFamily="49" charset="-122"/>
              </a:rPr>
              <a:t>确定同名端的方法：</a:t>
            </a:r>
          </a:p>
        </p:txBody>
      </p:sp>
      <p:sp>
        <p:nvSpPr>
          <p:cNvPr id="444419" name="Text Box 3"/>
          <p:cNvSpPr txBox="1">
            <a:spLocks noChangeArrowheads="1"/>
          </p:cNvSpPr>
          <p:nvPr/>
        </p:nvSpPr>
        <p:spPr bwMode="auto">
          <a:xfrm>
            <a:off x="468313" y="1125538"/>
            <a:ext cx="82073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en-US" altLang="zh-CN" sz="2800">
                <a:solidFill>
                  <a:srgbClr val="FFFF00"/>
                </a:solidFill>
                <a:latin typeface="楷体_GB2312" pitchFamily="49" charset="-122"/>
                <a:ea typeface="楷体_GB2312" pitchFamily="49" charset="-122"/>
              </a:rPr>
              <a:t>(1)</a:t>
            </a:r>
            <a:r>
              <a:rPr kumimoji="1" lang="zh-CN" altLang="en-US" sz="2800" b="1">
                <a:solidFill>
                  <a:srgbClr val="FFFF00"/>
                </a:solidFill>
                <a:latin typeface="楷体_GB2312" pitchFamily="49" charset="-122"/>
                <a:ea typeface="楷体_GB2312" pitchFamily="49" charset="-122"/>
              </a:rPr>
              <a:t>当两个线圈中电流同时由同名端流入</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或流出</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时，两个电流产生的磁场相互增强。</a:t>
            </a:r>
          </a:p>
        </p:txBody>
      </p:sp>
      <p:grpSp>
        <p:nvGrpSpPr>
          <p:cNvPr id="2" name="Group 4"/>
          <p:cNvGrpSpPr>
            <a:grpSpLocks/>
          </p:cNvGrpSpPr>
          <p:nvPr/>
        </p:nvGrpSpPr>
        <p:grpSpPr bwMode="auto">
          <a:xfrm>
            <a:off x="1187450" y="2636838"/>
            <a:ext cx="3144838" cy="1712912"/>
            <a:chOff x="748" y="1480"/>
            <a:chExt cx="1981" cy="1079"/>
          </a:xfrm>
        </p:grpSpPr>
        <p:sp>
          <p:nvSpPr>
            <p:cNvPr id="83014" name="Rectangle 5"/>
            <p:cNvSpPr>
              <a:spLocks noChangeArrowheads="1"/>
            </p:cNvSpPr>
            <p:nvPr/>
          </p:nvSpPr>
          <p:spPr bwMode="auto">
            <a:xfrm>
              <a:off x="1211" y="1626"/>
              <a:ext cx="876" cy="933"/>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15" name="Rectangle 6"/>
            <p:cNvSpPr>
              <a:spLocks noChangeArrowheads="1"/>
            </p:cNvSpPr>
            <p:nvPr/>
          </p:nvSpPr>
          <p:spPr bwMode="auto">
            <a:xfrm>
              <a:off x="1390" y="1792"/>
              <a:ext cx="482" cy="5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16" name="AutoShape 7"/>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17" name="Line 8"/>
            <p:cNvSpPr>
              <a:spLocks noChangeShapeType="1"/>
            </p:cNvSpPr>
            <p:nvPr/>
          </p:nvSpPr>
          <p:spPr bwMode="auto">
            <a:xfrm>
              <a:off x="1979" y="2068"/>
              <a:ext cx="0" cy="63"/>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nvGrpSpPr>
            <p:cNvPr id="83018" name="Group 9"/>
            <p:cNvGrpSpPr>
              <a:grpSpLocks/>
            </p:cNvGrpSpPr>
            <p:nvPr/>
          </p:nvGrpSpPr>
          <p:grpSpPr bwMode="auto">
            <a:xfrm>
              <a:off x="960" y="1842"/>
              <a:ext cx="472" cy="457"/>
              <a:chOff x="862" y="2612"/>
              <a:chExt cx="423" cy="450"/>
            </a:xfrm>
          </p:grpSpPr>
          <p:sp>
            <p:nvSpPr>
              <p:cNvPr id="83035" name="Freeform 10"/>
              <p:cNvSpPr>
                <a:spLocks/>
              </p:cNvSpPr>
              <p:nvPr/>
            </p:nvSpPr>
            <p:spPr bwMode="auto">
              <a:xfrm>
                <a:off x="892" y="2626"/>
                <a:ext cx="348" cy="1"/>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6" name="Line 11"/>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37" name="Freeform 12"/>
              <p:cNvSpPr>
                <a:spLocks/>
              </p:cNvSpPr>
              <p:nvPr/>
            </p:nvSpPr>
            <p:spPr bwMode="auto">
              <a:xfrm>
                <a:off x="1239" y="2624"/>
                <a:ext cx="45" cy="36"/>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8" name="Freeform 13"/>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9" name="Freeform 14"/>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40" name="Freeform 15"/>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41" name="Oval 16"/>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42" name="Oval 17"/>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83019" name="Line 18"/>
            <p:cNvSpPr>
              <a:spLocks noChangeShapeType="1"/>
            </p:cNvSpPr>
            <p:nvPr/>
          </p:nvSpPr>
          <p:spPr bwMode="auto">
            <a:xfrm>
              <a:off x="959" y="1773"/>
              <a:ext cx="18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20" name="Text Box 19"/>
            <p:cNvSpPr txBox="1">
              <a:spLocks noChangeArrowheads="1"/>
            </p:cNvSpPr>
            <p:nvPr/>
          </p:nvSpPr>
          <p:spPr bwMode="auto">
            <a:xfrm>
              <a:off x="1444" y="1544"/>
              <a:ext cx="3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a:solidFill>
                  <a:schemeClr val="bg1"/>
                </a:solidFill>
                <a:latin typeface="Times New Roman" panose="02020603050405020304" pitchFamily="18" charset="0"/>
                <a:ea typeface="宋体" panose="02010600030101010101" pitchFamily="2" charset="-122"/>
              </a:endParaRPr>
            </a:p>
          </p:txBody>
        </p:sp>
        <p:sp>
          <p:nvSpPr>
            <p:cNvPr id="83021" name="Text Box 20"/>
            <p:cNvSpPr txBox="1">
              <a:spLocks noChangeArrowheads="1"/>
            </p:cNvSpPr>
            <p:nvPr/>
          </p:nvSpPr>
          <p:spPr bwMode="auto">
            <a:xfrm>
              <a:off x="937" y="1480"/>
              <a:ext cx="3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83022" name="Group 21"/>
            <p:cNvGrpSpPr>
              <a:grpSpLocks/>
            </p:cNvGrpSpPr>
            <p:nvPr/>
          </p:nvGrpSpPr>
          <p:grpSpPr bwMode="auto">
            <a:xfrm flipH="1">
              <a:off x="1819" y="1870"/>
              <a:ext cx="589" cy="439"/>
              <a:chOff x="862" y="2612"/>
              <a:chExt cx="423" cy="450"/>
            </a:xfrm>
          </p:grpSpPr>
          <p:sp>
            <p:nvSpPr>
              <p:cNvPr id="83027" name="Freeform 22"/>
              <p:cNvSpPr>
                <a:spLocks/>
              </p:cNvSpPr>
              <p:nvPr/>
            </p:nvSpPr>
            <p:spPr bwMode="auto">
              <a:xfrm>
                <a:off x="892" y="2626"/>
                <a:ext cx="348" cy="1"/>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28" name="Line 23"/>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9" name="Freeform 24"/>
              <p:cNvSpPr>
                <a:spLocks/>
              </p:cNvSpPr>
              <p:nvPr/>
            </p:nvSpPr>
            <p:spPr bwMode="auto">
              <a:xfrm>
                <a:off x="1239" y="2624"/>
                <a:ext cx="45" cy="36"/>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0" name="Freeform 25"/>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1" name="Freeform 26"/>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2" name="Freeform 27"/>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33" name="Oval 28"/>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34" name="Oval 29"/>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83023" name="Text Box 30"/>
            <p:cNvSpPr txBox="1">
              <a:spLocks noChangeArrowheads="1"/>
            </p:cNvSpPr>
            <p:nvPr/>
          </p:nvSpPr>
          <p:spPr bwMode="auto">
            <a:xfrm>
              <a:off x="748" y="1724"/>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83024" name="Text Box 31"/>
            <p:cNvSpPr txBox="1">
              <a:spLocks noChangeArrowheads="1"/>
            </p:cNvSpPr>
            <p:nvPr/>
          </p:nvSpPr>
          <p:spPr bwMode="auto">
            <a:xfrm>
              <a:off x="748" y="211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83025" name="Text Box 32"/>
            <p:cNvSpPr txBox="1">
              <a:spLocks noChangeArrowheads="1"/>
            </p:cNvSpPr>
            <p:nvPr/>
          </p:nvSpPr>
          <p:spPr bwMode="auto">
            <a:xfrm>
              <a:off x="2408" y="172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83026" name="Text Box 33"/>
            <p:cNvSpPr txBox="1">
              <a:spLocks noChangeArrowheads="1"/>
            </p:cNvSpPr>
            <p:nvPr/>
          </p:nvSpPr>
          <p:spPr bwMode="auto">
            <a:xfrm>
              <a:off x="2408" y="211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grpSp>
      <p:sp>
        <p:nvSpPr>
          <p:cNvPr id="444450" name="Text Box 34"/>
          <p:cNvSpPr txBox="1">
            <a:spLocks noChangeArrowheads="1"/>
          </p:cNvSpPr>
          <p:nvPr/>
        </p:nvSpPr>
        <p:spPr bwMode="auto">
          <a:xfrm>
            <a:off x="1476375" y="29241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bg1"/>
                </a:solidFill>
                <a:latin typeface="Times New Roman" panose="02020603050405020304" pitchFamily="18" charset="0"/>
                <a:ea typeface="宋体" panose="02010600030101010101" pitchFamily="2" charset="-122"/>
              </a:rPr>
              <a:t>*</a:t>
            </a:r>
          </a:p>
        </p:txBody>
      </p:sp>
      <p:sp>
        <p:nvSpPr>
          <p:cNvPr id="444451" name="Text Box 35"/>
          <p:cNvSpPr txBox="1">
            <a:spLocks noChangeArrowheads="1"/>
          </p:cNvSpPr>
          <p:nvPr/>
        </p:nvSpPr>
        <p:spPr bwMode="auto">
          <a:xfrm>
            <a:off x="3563938" y="2997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bg1"/>
                </a:solidFill>
                <a:latin typeface="Times New Roman" panose="02020603050405020304" pitchFamily="18" charset="0"/>
                <a:ea typeface="宋体" panose="02010600030101010101" pitchFamily="2" charset="-122"/>
              </a:rPr>
              <a:t>*</a:t>
            </a:r>
          </a:p>
        </p:txBody>
      </p:sp>
      <p:grpSp>
        <p:nvGrpSpPr>
          <p:cNvPr id="5" name="Group 36"/>
          <p:cNvGrpSpPr>
            <a:grpSpLocks/>
          </p:cNvGrpSpPr>
          <p:nvPr/>
        </p:nvGrpSpPr>
        <p:grpSpPr bwMode="auto">
          <a:xfrm>
            <a:off x="5435600" y="2997200"/>
            <a:ext cx="838200" cy="1143000"/>
            <a:chOff x="2352" y="3600"/>
            <a:chExt cx="528" cy="720"/>
          </a:xfrm>
        </p:grpSpPr>
        <p:sp>
          <p:nvSpPr>
            <p:cNvPr id="83012" name="Line 37"/>
            <p:cNvSpPr>
              <a:spLocks noChangeShapeType="1"/>
            </p:cNvSpPr>
            <p:nvPr/>
          </p:nvSpPr>
          <p:spPr bwMode="auto">
            <a:xfrm rot="-5400000">
              <a:off x="2668" y="3572"/>
              <a:ext cx="0" cy="55"/>
            </a:xfrm>
            <a:prstGeom prst="line">
              <a:avLst/>
            </a:prstGeom>
            <a:noFill/>
            <a:ln w="28575">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3013" name="AutoShape 38"/>
            <p:cNvSpPr>
              <a:spLocks noChangeArrowheads="1"/>
            </p:cNvSpPr>
            <p:nvPr/>
          </p:nvSpPr>
          <p:spPr bwMode="auto">
            <a:xfrm>
              <a:off x="2352" y="3600"/>
              <a:ext cx="528" cy="720"/>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6" name="Group 39"/>
          <p:cNvGrpSpPr>
            <a:grpSpLocks/>
          </p:cNvGrpSpPr>
          <p:nvPr/>
        </p:nvGrpSpPr>
        <p:grpSpPr bwMode="auto">
          <a:xfrm>
            <a:off x="5364163" y="2924175"/>
            <a:ext cx="1905000" cy="1295400"/>
            <a:chOff x="3216" y="3648"/>
            <a:chExt cx="1200" cy="816"/>
          </a:xfrm>
        </p:grpSpPr>
        <p:sp>
          <p:nvSpPr>
            <p:cNvPr id="83010" name="Line 40"/>
            <p:cNvSpPr>
              <a:spLocks noChangeShapeType="1"/>
            </p:cNvSpPr>
            <p:nvPr/>
          </p:nvSpPr>
          <p:spPr bwMode="auto">
            <a:xfrm rot="16200000" flipH="1">
              <a:off x="3868" y="3620"/>
              <a:ext cx="0" cy="55"/>
            </a:xfrm>
            <a:prstGeom prst="line">
              <a:avLst/>
            </a:prstGeom>
            <a:noFill/>
            <a:ln w="28575">
              <a:solidFill>
                <a:srgbClr val="FF3300"/>
              </a:solidFill>
              <a:prstDash val="dash"/>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83011" name="AutoShape 41"/>
            <p:cNvSpPr>
              <a:spLocks noChangeArrowheads="1"/>
            </p:cNvSpPr>
            <p:nvPr/>
          </p:nvSpPr>
          <p:spPr bwMode="auto">
            <a:xfrm>
              <a:off x="3216" y="3648"/>
              <a:ext cx="1200" cy="816"/>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7" name="Group 42"/>
          <p:cNvGrpSpPr>
            <a:grpSpLocks/>
          </p:cNvGrpSpPr>
          <p:nvPr/>
        </p:nvGrpSpPr>
        <p:grpSpPr bwMode="auto">
          <a:xfrm>
            <a:off x="4643438" y="2852738"/>
            <a:ext cx="3505200" cy="1411287"/>
            <a:chOff x="2784" y="2513"/>
            <a:chExt cx="2208" cy="889"/>
          </a:xfrm>
        </p:grpSpPr>
        <p:sp>
          <p:nvSpPr>
            <p:cNvPr id="82974" name="Rectangle 43"/>
            <p:cNvSpPr>
              <a:spLocks noChangeArrowheads="1"/>
            </p:cNvSpPr>
            <p:nvPr/>
          </p:nvSpPr>
          <p:spPr bwMode="auto">
            <a:xfrm>
              <a:off x="3166" y="2513"/>
              <a:ext cx="1368" cy="8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75" name="Rectangle 44"/>
            <p:cNvSpPr>
              <a:spLocks noChangeArrowheads="1"/>
            </p:cNvSpPr>
            <p:nvPr/>
          </p:nvSpPr>
          <p:spPr bwMode="auto">
            <a:xfrm>
              <a:off x="3371" y="2686"/>
              <a:ext cx="373" cy="551"/>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76" name="Rectangle 45"/>
            <p:cNvSpPr>
              <a:spLocks noChangeArrowheads="1"/>
            </p:cNvSpPr>
            <p:nvPr/>
          </p:nvSpPr>
          <p:spPr bwMode="auto">
            <a:xfrm>
              <a:off x="3951" y="2686"/>
              <a:ext cx="373" cy="551"/>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2977" name="Group 46"/>
            <p:cNvGrpSpPr>
              <a:grpSpLocks/>
            </p:cNvGrpSpPr>
            <p:nvPr/>
          </p:nvGrpSpPr>
          <p:grpSpPr bwMode="auto">
            <a:xfrm>
              <a:off x="2985" y="2734"/>
              <a:ext cx="451" cy="467"/>
              <a:chOff x="2985" y="2734"/>
              <a:chExt cx="451" cy="467"/>
            </a:xfrm>
          </p:grpSpPr>
          <p:sp>
            <p:nvSpPr>
              <p:cNvPr id="83002" name="Freeform 47"/>
              <p:cNvSpPr>
                <a:spLocks/>
              </p:cNvSpPr>
              <p:nvPr/>
            </p:nvSpPr>
            <p:spPr bwMode="auto">
              <a:xfrm>
                <a:off x="3104" y="2820"/>
                <a:ext cx="332"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3" name="Freeform 48"/>
              <p:cNvSpPr>
                <a:spLocks/>
              </p:cNvSpPr>
              <p:nvPr/>
            </p:nvSpPr>
            <p:spPr bwMode="auto">
              <a:xfrm>
                <a:off x="3101" y="2936"/>
                <a:ext cx="331" cy="89"/>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4" name="Freeform 49"/>
              <p:cNvSpPr>
                <a:spLocks/>
              </p:cNvSpPr>
              <p:nvPr/>
            </p:nvSpPr>
            <p:spPr bwMode="auto">
              <a:xfrm>
                <a:off x="3104" y="3053"/>
                <a:ext cx="332"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5" name="Freeform 50"/>
              <p:cNvSpPr>
                <a:spLocks/>
              </p:cNvSpPr>
              <p:nvPr/>
            </p:nvSpPr>
            <p:spPr bwMode="auto">
              <a:xfrm>
                <a:off x="3032" y="2754"/>
                <a:ext cx="354" cy="2"/>
              </a:xfrm>
              <a:custGeom>
                <a:avLst/>
                <a:gdLst>
                  <a:gd name="T0" fmla="*/ 0 w 354"/>
                  <a:gd name="T1" fmla="*/ 2 h 2"/>
                  <a:gd name="T2" fmla="*/ 35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6" name="Freeform 51"/>
              <p:cNvSpPr>
                <a:spLocks/>
              </p:cNvSpPr>
              <p:nvPr/>
            </p:nvSpPr>
            <p:spPr bwMode="auto">
              <a:xfrm>
                <a:off x="3032" y="3177"/>
                <a:ext cx="130" cy="3"/>
              </a:xfrm>
              <a:custGeom>
                <a:avLst/>
                <a:gdLst>
                  <a:gd name="T0" fmla="*/ 0 w 130"/>
                  <a:gd name="T1" fmla="*/ 3 h 3"/>
                  <a:gd name="T2" fmla="*/ 130 w 130"/>
                  <a:gd name="T3" fmla="*/ 0 h 3"/>
                  <a:gd name="T4" fmla="*/ 0 60000 65536"/>
                  <a:gd name="T5" fmla="*/ 0 60000 65536"/>
                  <a:gd name="T6" fmla="*/ 0 w 130"/>
                  <a:gd name="T7" fmla="*/ 0 h 3"/>
                  <a:gd name="T8" fmla="*/ 130 w 130"/>
                  <a:gd name="T9" fmla="*/ 3 h 3"/>
                </a:gdLst>
                <a:ahLst/>
                <a:cxnLst>
                  <a:cxn ang="T4">
                    <a:pos x="T0" y="T1"/>
                  </a:cxn>
                  <a:cxn ang="T5">
                    <a:pos x="T2" y="T3"/>
                  </a:cxn>
                </a:cxnLst>
                <a:rect l="T6" t="T7" r="T8" b="T9"/>
                <a:pathLst>
                  <a:path w="130" h="3">
                    <a:moveTo>
                      <a:pt x="0" y="3"/>
                    </a:moveTo>
                    <a:lnTo>
                      <a:pt x="130" y="0"/>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7" name="Freeform 52"/>
              <p:cNvSpPr>
                <a:spLocks/>
              </p:cNvSpPr>
              <p:nvPr/>
            </p:nvSpPr>
            <p:spPr bwMode="auto">
              <a:xfrm>
                <a:off x="3375" y="2753"/>
                <a:ext cx="44" cy="28"/>
              </a:xfrm>
              <a:custGeom>
                <a:avLst/>
                <a:gdLst>
                  <a:gd name="T0" fmla="*/ 14 w 90"/>
                  <a:gd name="T1" fmla="*/ 1 h 53"/>
                  <a:gd name="T2" fmla="*/ 82 w 90"/>
                  <a:gd name="T3" fmla="*/ 7 h 53"/>
                  <a:gd name="T4" fmla="*/ 60 w 90"/>
                  <a:gd name="T5" fmla="*/ 45 h 53"/>
                  <a:gd name="T6" fmla="*/ 0 w 90"/>
                  <a:gd name="T7" fmla="*/ 53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8" name="Oval 53"/>
              <p:cNvSpPr>
                <a:spLocks noChangeArrowheads="1"/>
              </p:cNvSpPr>
              <p:nvPr/>
            </p:nvSpPr>
            <p:spPr bwMode="auto">
              <a:xfrm>
                <a:off x="2985" y="3159"/>
                <a:ext cx="39"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09" name="Oval 54"/>
              <p:cNvSpPr>
                <a:spLocks noChangeArrowheads="1"/>
              </p:cNvSpPr>
              <p:nvPr/>
            </p:nvSpPr>
            <p:spPr bwMode="auto">
              <a:xfrm>
                <a:off x="2985" y="2734"/>
                <a:ext cx="39"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82978" name="Group 55"/>
            <p:cNvGrpSpPr>
              <a:grpSpLocks/>
            </p:cNvGrpSpPr>
            <p:nvPr/>
          </p:nvGrpSpPr>
          <p:grpSpPr bwMode="auto">
            <a:xfrm>
              <a:off x="3600" y="2736"/>
              <a:ext cx="399" cy="432"/>
              <a:chOff x="3600" y="2736"/>
              <a:chExt cx="399" cy="432"/>
            </a:xfrm>
          </p:grpSpPr>
          <p:sp>
            <p:nvSpPr>
              <p:cNvPr id="82994" name="Freeform 56"/>
              <p:cNvSpPr>
                <a:spLocks/>
              </p:cNvSpPr>
              <p:nvPr/>
            </p:nvSpPr>
            <p:spPr bwMode="auto">
              <a:xfrm>
                <a:off x="3699" y="2822"/>
                <a:ext cx="300"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5" name="Freeform 57"/>
              <p:cNvSpPr>
                <a:spLocks/>
              </p:cNvSpPr>
              <p:nvPr/>
            </p:nvSpPr>
            <p:spPr bwMode="auto">
              <a:xfrm>
                <a:off x="3696" y="2938"/>
                <a:ext cx="299" cy="89"/>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6" name="Freeform 58"/>
              <p:cNvSpPr>
                <a:spLocks/>
              </p:cNvSpPr>
              <p:nvPr/>
            </p:nvSpPr>
            <p:spPr bwMode="auto">
              <a:xfrm>
                <a:off x="3699" y="3055"/>
                <a:ext cx="300" cy="88"/>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7" name="Freeform 59"/>
              <p:cNvSpPr>
                <a:spLocks/>
              </p:cNvSpPr>
              <p:nvPr/>
            </p:nvSpPr>
            <p:spPr bwMode="auto">
              <a:xfrm>
                <a:off x="3643" y="2756"/>
                <a:ext cx="320" cy="2"/>
              </a:xfrm>
              <a:custGeom>
                <a:avLst/>
                <a:gdLst>
                  <a:gd name="T0" fmla="*/ 0 w 354"/>
                  <a:gd name="T1" fmla="*/ 2 h 2"/>
                  <a:gd name="T2" fmla="*/ 35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8" name="Freeform 60"/>
              <p:cNvSpPr>
                <a:spLocks/>
              </p:cNvSpPr>
              <p:nvPr/>
            </p:nvSpPr>
            <p:spPr bwMode="auto">
              <a:xfrm>
                <a:off x="3652" y="3156"/>
                <a:ext cx="96" cy="4"/>
              </a:xfrm>
              <a:custGeom>
                <a:avLst/>
                <a:gdLst>
                  <a:gd name="T0" fmla="*/ 0 w 96"/>
                  <a:gd name="T1" fmla="*/ 0 h 4"/>
                  <a:gd name="T2" fmla="*/ 96 w 96"/>
                  <a:gd name="T3" fmla="*/ 4 h 4"/>
                  <a:gd name="T4" fmla="*/ 0 60000 65536"/>
                  <a:gd name="T5" fmla="*/ 0 60000 65536"/>
                  <a:gd name="T6" fmla="*/ 0 w 96"/>
                  <a:gd name="T7" fmla="*/ 0 h 4"/>
                  <a:gd name="T8" fmla="*/ 96 w 96"/>
                  <a:gd name="T9" fmla="*/ 4 h 4"/>
                </a:gdLst>
                <a:ahLst/>
                <a:cxnLst>
                  <a:cxn ang="T4">
                    <a:pos x="T0" y="T1"/>
                  </a:cxn>
                  <a:cxn ang="T5">
                    <a:pos x="T2" y="T3"/>
                  </a:cxn>
                </a:cxnLst>
                <a:rect l="T6" t="T7" r="T8" b="T9"/>
                <a:pathLst>
                  <a:path w="96" h="4">
                    <a:moveTo>
                      <a:pt x="0" y="0"/>
                    </a:moveTo>
                    <a:lnTo>
                      <a:pt x="96" y="4"/>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9" name="Freeform 61"/>
              <p:cNvSpPr>
                <a:spLocks/>
              </p:cNvSpPr>
              <p:nvPr/>
            </p:nvSpPr>
            <p:spPr bwMode="auto">
              <a:xfrm>
                <a:off x="3944" y="2755"/>
                <a:ext cx="40" cy="28"/>
              </a:xfrm>
              <a:custGeom>
                <a:avLst/>
                <a:gdLst>
                  <a:gd name="T0" fmla="*/ 14 w 90"/>
                  <a:gd name="T1" fmla="*/ 1 h 53"/>
                  <a:gd name="T2" fmla="*/ 82 w 90"/>
                  <a:gd name="T3" fmla="*/ 7 h 53"/>
                  <a:gd name="T4" fmla="*/ 60 w 90"/>
                  <a:gd name="T5" fmla="*/ 45 h 53"/>
                  <a:gd name="T6" fmla="*/ 0 w 90"/>
                  <a:gd name="T7" fmla="*/ 53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000" name="Oval 62"/>
              <p:cNvSpPr>
                <a:spLocks noChangeArrowheads="1"/>
              </p:cNvSpPr>
              <p:nvPr/>
            </p:nvSpPr>
            <p:spPr bwMode="auto">
              <a:xfrm>
                <a:off x="3613" y="312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001" name="Oval 63"/>
              <p:cNvSpPr>
                <a:spLocks noChangeArrowheads="1"/>
              </p:cNvSpPr>
              <p:nvPr/>
            </p:nvSpPr>
            <p:spPr bwMode="auto">
              <a:xfrm>
                <a:off x="3600" y="273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82979" name="Group 64"/>
            <p:cNvGrpSpPr>
              <a:grpSpLocks/>
            </p:cNvGrpSpPr>
            <p:nvPr/>
          </p:nvGrpSpPr>
          <p:grpSpPr bwMode="auto">
            <a:xfrm>
              <a:off x="4272" y="2742"/>
              <a:ext cx="384" cy="426"/>
              <a:chOff x="4272" y="2742"/>
              <a:chExt cx="384" cy="426"/>
            </a:xfrm>
          </p:grpSpPr>
          <p:sp>
            <p:nvSpPr>
              <p:cNvPr id="82986" name="Freeform 65"/>
              <p:cNvSpPr>
                <a:spLocks/>
              </p:cNvSpPr>
              <p:nvPr/>
            </p:nvSpPr>
            <p:spPr bwMode="auto">
              <a:xfrm flipH="1" flipV="1">
                <a:off x="4272" y="3016"/>
                <a:ext cx="317" cy="56"/>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7" name="Freeform 66"/>
              <p:cNvSpPr>
                <a:spLocks/>
              </p:cNvSpPr>
              <p:nvPr/>
            </p:nvSpPr>
            <p:spPr bwMode="auto">
              <a:xfrm flipH="1" flipV="1">
                <a:off x="4276" y="2925"/>
                <a:ext cx="317" cy="51"/>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8" name="Freeform 67"/>
              <p:cNvSpPr>
                <a:spLocks/>
              </p:cNvSpPr>
              <p:nvPr/>
            </p:nvSpPr>
            <p:spPr bwMode="auto">
              <a:xfrm flipH="1" flipV="1">
                <a:off x="4272" y="2784"/>
                <a:ext cx="317" cy="65"/>
              </a:xfrm>
              <a:custGeom>
                <a:avLst/>
                <a:gdLst>
                  <a:gd name="T0" fmla="*/ 118 w 680"/>
                  <a:gd name="T1" fmla="*/ 0 h 169"/>
                  <a:gd name="T2" fmla="*/ 60 w 680"/>
                  <a:gd name="T3" fmla="*/ 13 h 169"/>
                  <a:gd name="T4" fmla="*/ 88 w 680"/>
                  <a:gd name="T5" fmla="*/ 60 h 169"/>
                  <a:gd name="T6" fmla="*/ 590 w 680"/>
                  <a:gd name="T7" fmla="*/ 90 h 169"/>
                  <a:gd name="T8" fmla="*/ 627 w 680"/>
                  <a:gd name="T9" fmla="*/ 148 h 169"/>
                  <a:gd name="T10" fmla="*/ 558 w 680"/>
                  <a:gd name="T11" fmla="*/ 169 h 169"/>
                  <a:gd name="T12" fmla="*/ 0 60000 65536"/>
                  <a:gd name="T13" fmla="*/ 0 60000 65536"/>
                  <a:gd name="T14" fmla="*/ 0 60000 65536"/>
                  <a:gd name="T15" fmla="*/ 0 60000 65536"/>
                  <a:gd name="T16" fmla="*/ 0 60000 65536"/>
                  <a:gd name="T17" fmla="*/ 0 60000 65536"/>
                  <a:gd name="T18" fmla="*/ 0 w 680"/>
                  <a:gd name="T19" fmla="*/ 0 h 169"/>
                  <a:gd name="T20" fmla="*/ 680 w 68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89" name="Freeform 68"/>
              <p:cNvSpPr>
                <a:spLocks/>
              </p:cNvSpPr>
              <p:nvPr/>
            </p:nvSpPr>
            <p:spPr bwMode="auto">
              <a:xfrm flipH="1" flipV="1">
                <a:off x="4308" y="3146"/>
                <a:ext cx="320" cy="2"/>
              </a:xfrm>
              <a:custGeom>
                <a:avLst/>
                <a:gdLst>
                  <a:gd name="T0" fmla="*/ 0 w 354"/>
                  <a:gd name="T1" fmla="*/ 2 h 2"/>
                  <a:gd name="T2" fmla="*/ 354 w 354"/>
                  <a:gd name="T3" fmla="*/ 0 h 2"/>
                  <a:gd name="T4" fmla="*/ 0 60000 65536"/>
                  <a:gd name="T5" fmla="*/ 0 60000 65536"/>
                  <a:gd name="T6" fmla="*/ 0 w 354"/>
                  <a:gd name="T7" fmla="*/ 0 h 2"/>
                  <a:gd name="T8" fmla="*/ 354 w 354"/>
                  <a:gd name="T9" fmla="*/ 2 h 2"/>
                </a:gdLst>
                <a:ahLst/>
                <a:cxnLst>
                  <a:cxn ang="T4">
                    <a:pos x="T0" y="T1"/>
                  </a:cxn>
                  <a:cxn ang="T5">
                    <a:pos x="T2" y="T3"/>
                  </a:cxn>
                </a:cxnLst>
                <a:rect l="T6" t="T7" r="T8" b="T9"/>
                <a:pathLst>
                  <a:path w="354" h="2">
                    <a:moveTo>
                      <a:pt x="0" y="2"/>
                    </a:moveTo>
                    <a:lnTo>
                      <a:pt x="354" y="0"/>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0" name="Freeform 69"/>
              <p:cNvSpPr>
                <a:spLocks/>
              </p:cNvSpPr>
              <p:nvPr/>
            </p:nvSpPr>
            <p:spPr bwMode="auto">
              <a:xfrm>
                <a:off x="4532" y="2764"/>
                <a:ext cx="88" cy="1"/>
              </a:xfrm>
              <a:custGeom>
                <a:avLst/>
                <a:gdLst>
                  <a:gd name="T0" fmla="*/ 88 w 88"/>
                  <a:gd name="T1" fmla="*/ 0 h 1"/>
                  <a:gd name="T2" fmla="*/ 0 w 88"/>
                  <a:gd name="T3" fmla="*/ 0 h 1"/>
                  <a:gd name="T4" fmla="*/ 0 60000 65536"/>
                  <a:gd name="T5" fmla="*/ 0 60000 65536"/>
                  <a:gd name="T6" fmla="*/ 0 w 88"/>
                  <a:gd name="T7" fmla="*/ 0 h 1"/>
                  <a:gd name="T8" fmla="*/ 88 w 88"/>
                  <a:gd name="T9" fmla="*/ 1 h 1"/>
                </a:gdLst>
                <a:ahLst/>
                <a:cxnLst>
                  <a:cxn ang="T4">
                    <a:pos x="T0" y="T1"/>
                  </a:cxn>
                  <a:cxn ang="T5">
                    <a:pos x="T2" y="T3"/>
                  </a:cxn>
                </a:cxnLst>
                <a:rect l="T6" t="T7" r="T8" b="T9"/>
                <a:pathLst>
                  <a:path w="88" h="1">
                    <a:moveTo>
                      <a:pt x="88" y="0"/>
                    </a:moveTo>
                    <a:lnTo>
                      <a:pt x="0" y="0"/>
                    </a:lnTo>
                  </a:path>
                </a:pathLst>
              </a:custGeom>
              <a:noFill/>
              <a:ln w="28575"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1" name="Freeform 70"/>
              <p:cNvSpPr>
                <a:spLocks/>
              </p:cNvSpPr>
              <p:nvPr/>
            </p:nvSpPr>
            <p:spPr bwMode="auto">
              <a:xfrm flipH="1" flipV="1">
                <a:off x="4287" y="3121"/>
                <a:ext cx="40" cy="28"/>
              </a:xfrm>
              <a:custGeom>
                <a:avLst/>
                <a:gdLst>
                  <a:gd name="T0" fmla="*/ 14 w 90"/>
                  <a:gd name="T1" fmla="*/ 1 h 53"/>
                  <a:gd name="T2" fmla="*/ 82 w 90"/>
                  <a:gd name="T3" fmla="*/ 7 h 53"/>
                  <a:gd name="T4" fmla="*/ 60 w 90"/>
                  <a:gd name="T5" fmla="*/ 45 h 53"/>
                  <a:gd name="T6" fmla="*/ 0 w 90"/>
                  <a:gd name="T7" fmla="*/ 53 h 53"/>
                  <a:gd name="T8" fmla="*/ 0 60000 65536"/>
                  <a:gd name="T9" fmla="*/ 0 60000 65536"/>
                  <a:gd name="T10" fmla="*/ 0 60000 65536"/>
                  <a:gd name="T11" fmla="*/ 0 60000 65536"/>
                  <a:gd name="T12" fmla="*/ 0 w 90"/>
                  <a:gd name="T13" fmla="*/ 0 h 53"/>
                  <a:gd name="T14" fmla="*/ 90 w 90"/>
                  <a:gd name="T15" fmla="*/ 53 h 53"/>
                </a:gdLst>
                <a:ahLst/>
                <a:cxnLst>
                  <a:cxn ang="T8">
                    <a:pos x="T0" y="T1"/>
                  </a:cxn>
                  <a:cxn ang="T9">
                    <a:pos x="T2" y="T3"/>
                  </a:cxn>
                  <a:cxn ang="T10">
                    <a:pos x="T4" y="T5"/>
                  </a:cxn>
                  <a:cxn ang="T11">
                    <a:pos x="T6" y="T7"/>
                  </a:cxn>
                </a:cxnLst>
                <a:rect l="T12" t="T13" r="T14" b="T15"/>
                <a:pathLst>
                  <a:path w="90" h="53">
                    <a:moveTo>
                      <a:pt x="14" y="1"/>
                    </a:moveTo>
                    <a:cubicBezTo>
                      <a:pt x="44" y="0"/>
                      <a:pt x="74" y="0"/>
                      <a:pt x="82" y="7"/>
                    </a:cubicBezTo>
                    <a:cubicBezTo>
                      <a:pt x="90" y="14"/>
                      <a:pt x="74" y="37"/>
                      <a:pt x="60" y="45"/>
                    </a:cubicBezTo>
                    <a:cubicBezTo>
                      <a:pt x="46" y="53"/>
                      <a:pt x="23" y="53"/>
                      <a:pt x="0" y="53"/>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992" name="Oval 71"/>
              <p:cNvSpPr>
                <a:spLocks noChangeArrowheads="1"/>
              </p:cNvSpPr>
              <p:nvPr/>
            </p:nvSpPr>
            <p:spPr bwMode="auto">
              <a:xfrm flipH="1" flipV="1">
                <a:off x="4621" y="2742"/>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93" name="Oval 72"/>
              <p:cNvSpPr>
                <a:spLocks noChangeArrowheads="1"/>
              </p:cNvSpPr>
              <p:nvPr/>
            </p:nvSpPr>
            <p:spPr bwMode="auto">
              <a:xfrm flipH="1" flipV="1">
                <a:off x="4621" y="3126"/>
                <a:ext cx="35" cy="42"/>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82980" name="Text Box 73"/>
            <p:cNvSpPr txBox="1">
              <a:spLocks noChangeArrowheads="1"/>
            </p:cNvSpPr>
            <p:nvPr/>
          </p:nvSpPr>
          <p:spPr bwMode="auto">
            <a:xfrm>
              <a:off x="2784" y="26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82981" name="Text Box 74"/>
            <p:cNvSpPr txBox="1">
              <a:spLocks noChangeArrowheads="1"/>
            </p:cNvSpPr>
            <p:nvPr/>
          </p:nvSpPr>
          <p:spPr bwMode="auto">
            <a:xfrm>
              <a:off x="2784" y="30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82982" name="Text Box 75"/>
            <p:cNvSpPr txBox="1">
              <a:spLocks noChangeArrowheads="1"/>
            </p:cNvSpPr>
            <p:nvPr/>
          </p:nvSpPr>
          <p:spPr bwMode="auto">
            <a:xfrm>
              <a:off x="3456" y="26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82983" name="Text Box 76"/>
            <p:cNvSpPr txBox="1">
              <a:spLocks noChangeArrowheads="1"/>
            </p:cNvSpPr>
            <p:nvPr/>
          </p:nvSpPr>
          <p:spPr bwMode="auto">
            <a:xfrm>
              <a:off x="3456" y="301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82984" name="Text Box 77"/>
            <p:cNvSpPr txBox="1">
              <a:spLocks noChangeArrowheads="1"/>
            </p:cNvSpPr>
            <p:nvPr/>
          </p:nvSpPr>
          <p:spPr bwMode="auto">
            <a:xfrm>
              <a:off x="4656" y="301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3'</a:t>
              </a:r>
            </a:p>
          </p:txBody>
        </p:sp>
        <p:sp>
          <p:nvSpPr>
            <p:cNvPr id="82985" name="Text Box 78"/>
            <p:cNvSpPr txBox="1">
              <a:spLocks noChangeArrowheads="1"/>
            </p:cNvSpPr>
            <p:nvPr/>
          </p:nvSpPr>
          <p:spPr bwMode="auto">
            <a:xfrm>
              <a:off x="4656" y="264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3</a:t>
              </a:r>
            </a:p>
          </p:txBody>
        </p:sp>
      </p:grpSp>
      <p:sp>
        <p:nvSpPr>
          <p:cNvPr id="444495" name="Text Box 79"/>
          <p:cNvSpPr txBox="1">
            <a:spLocks noChangeArrowheads="1"/>
          </p:cNvSpPr>
          <p:nvPr/>
        </p:nvSpPr>
        <p:spPr bwMode="auto">
          <a:xfrm>
            <a:off x="4932363" y="2852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bg1"/>
                </a:solidFill>
                <a:latin typeface="Times New Roman" panose="02020603050405020304" pitchFamily="18" charset="0"/>
                <a:ea typeface="宋体" panose="02010600030101010101" pitchFamily="2" charset="-122"/>
              </a:rPr>
              <a:t>*</a:t>
            </a:r>
          </a:p>
        </p:txBody>
      </p:sp>
      <p:sp>
        <p:nvSpPr>
          <p:cNvPr id="444496" name="Text Box 80"/>
          <p:cNvSpPr txBox="1">
            <a:spLocks noChangeArrowheads="1"/>
          </p:cNvSpPr>
          <p:nvPr/>
        </p:nvSpPr>
        <p:spPr bwMode="auto">
          <a:xfrm>
            <a:off x="5867400" y="35004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a:solidFill>
                  <a:schemeClr val="bg1"/>
                </a:solidFill>
                <a:latin typeface="Times New Roman" panose="02020603050405020304" pitchFamily="18" charset="0"/>
                <a:ea typeface="宋体" panose="02010600030101010101" pitchFamily="2" charset="-122"/>
              </a:rPr>
              <a:t>*</a:t>
            </a:r>
          </a:p>
        </p:txBody>
      </p:sp>
      <p:sp>
        <p:nvSpPr>
          <p:cNvPr id="444497" name="Text Box 81"/>
          <p:cNvSpPr txBox="1">
            <a:spLocks noChangeArrowheads="1"/>
          </p:cNvSpPr>
          <p:nvPr/>
        </p:nvSpPr>
        <p:spPr bwMode="auto">
          <a:xfrm>
            <a:off x="7451725" y="350043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000" b="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b="1">
              <a:solidFill>
                <a:schemeClr val="bg1"/>
              </a:solidFill>
              <a:latin typeface="Times New Roman" panose="02020603050405020304" pitchFamily="18" charset="0"/>
              <a:ea typeface="宋体" panose="02010600030101010101" pitchFamily="2" charset="-122"/>
            </a:endParaRPr>
          </a:p>
        </p:txBody>
      </p:sp>
      <p:sp>
        <p:nvSpPr>
          <p:cNvPr id="444498" name="Text Box 82"/>
          <p:cNvSpPr txBox="1">
            <a:spLocks noChangeArrowheads="1"/>
          </p:cNvSpPr>
          <p:nvPr/>
        </p:nvSpPr>
        <p:spPr bwMode="auto">
          <a:xfrm>
            <a:off x="4787900" y="2852738"/>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000" b="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000" b="1">
              <a:solidFill>
                <a:schemeClr val="bg1"/>
              </a:solidFill>
              <a:latin typeface="Times New Roman" panose="02020603050405020304" pitchFamily="18" charset="0"/>
              <a:ea typeface="宋体" panose="02010600030101010101" pitchFamily="2" charset="-122"/>
            </a:endParaRPr>
          </a:p>
        </p:txBody>
      </p:sp>
      <p:sp>
        <p:nvSpPr>
          <p:cNvPr id="444499" name="Text Box 83"/>
          <p:cNvSpPr txBox="1">
            <a:spLocks noChangeArrowheads="1"/>
          </p:cNvSpPr>
          <p:nvPr/>
        </p:nvSpPr>
        <p:spPr bwMode="auto">
          <a:xfrm>
            <a:off x="5795963" y="285273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b="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b="1">
              <a:solidFill>
                <a:schemeClr val="bg1"/>
              </a:solidFill>
              <a:latin typeface="Times New Roman" panose="02020603050405020304" pitchFamily="18" charset="0"/>
              <a:ea typeface="宋体" panose="02010600030101010101" pitchFamily="2" charset="-122"/>
            </a:endParaRPr>
          </a:p>
        </p:txBody>
      </p:sp>
      <p:sp>
        <p:nvSpPr>
          <p:cNvPr id="444500" name="Text Box 84"/>
          <p:cNvSpPr txBox="1">
            <a:spLocks noChangeArrowheads="1"/>
          </p:cNvSpPr>
          <p:nvPr/>
        </p:nvSpPr>
        <p:spPr bwMode="auto">
          <a:xfrm>
            <a:off x="7380288" y="3860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b="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b="1">
              <a:solidFill>
                <a:schemeClr val="bg1"/>
              </a:solidFill>
              <a:latin typeface="Times New Roman" panose="02020603050405020304" pitchFamily="18" charset="0"/>
              <a:ea typeface="宋体" panose="02010600030101010101" pitchFamily="2" charset="-122"/>
            </a:endParaRPr>
          </a:p>
        </p:txBody>
      </p:sp>
      <p:sp>
        <p:nvSpPr>
          <p:cNvPr id="444501" name="Text Box 85"/>
          <p:cNvSpPr txBox="1">
            <a:spLocks noChangeArrowheads="1"/>
          </p:cNvSpPr>
          <p:nvPr/>
        </p:nvSpPr>
        <p:spPr bwMode="auto">
          <a:xfrm>
            <a:off x="539750" y="242093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b="1">
                <a:solidFill>
                  <a:schemeClr val="bg1"/>
                </a:solidFill>
                <a:latin typeface="Times New Roman" panose="02020603050405020304" pitchFamily="18" charset="0"/>
                <a:ea typeface="宋体" panose="02010600030101010101" pitchFamily="2" charset="-122"/>
              </a:rPr>
              <a:t>例</a:t>
            </a:r>
          </a:p>
        </p:txBody>
      </p:sp>
      <p:grpSp>
        <p:nvGrpSpPr>
          <p:cNvPr id="11" name="Group 86"/>
          <p:cNvGrpSpPr>
            <a:grpSpLocks/>
          </p:cNvGrpSpPr>
          <p:nvPr/>
        </p:nvGrpSpPr>
        <p:grpSpPr bwMode="auto">
          <a:xfrm>
            <a:off x="6372225" y="2997200"/>
            <a:ext cx="827088" cy="1084263"/>
            <a:chOff x="4807" y="3456"/>
            <a:chExt cx="521" cy="683"/>
          </a:xfrm>
        </p:grpSpPr>
        <p:sp>
          <p:nvSpPr>
            <p:cNvPr id="82972" name="AutoShape 87"/>
            <p:cNvSpPr>
              <a:spLocks noChangeArrowheads="1"/>
            </p:cNvSpPr>
            <p:nvPr/>
          </p:nvSpPr>
          <p:spPr bwMode="auto">
            <a:xfrm>
              <a:off x="4807" y="3456"/>
              <a:ext cx="521" cy="683"/>
            </a:xfrm>
            <a:prstGeom prst="flowChartAlternateProcess">
              <a:avLst/>
            </a:prstGeom>
            <a:noFill/>
            <a:ln w="28575">
              <a:solidFill>
                <a:srgbClr val="FF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73" name="Line 88"/>
            <p:cNvSpPr>
              <a:spLocks noChangeShapeType="1"/>
            </p:cNvSpPr>
            <p:nvPr/>
          </p:nvSpPr>
          <p:spPr bwMode="auto">
            <a:xfrm>
              <a:off x="4992" y="3456"/>
              <a:ext cx="18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4505" name="Text Box 89"/>
          <p:cNvSpPr txBox="1">
            <a:spLocks noChangeArrowheads="1"/>
          </p:cNvSpPr>
          <p:nvPr/>
        </p:nvSpPr>
        <p:spPr bwMode="auto">
          <a:xfrm>
            <a:off x="539750" y="4797425"/>
            <a:ext cx="80645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76250" indent="-4762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kumimoji="1" lang="en-US" altLang="zh-CN" sz="2800">
                <a:solidFill>
                  <a:srgbClr val="FFFF00"/>
                </a:solidFill>
                <a:latin typeface="楷体_GB2312" pitchFamily="49" charset="-122"/>
                <a:ea typeface="楷体_GB2312" pitchFamily="49" charset="-122"/>
              </a:rPr>
              <a:t>(2)</a:t>
            </a:r>
            <a:r>
              <a:rPr kumimoji="1" lang="zh-CN" altLang="en-US" sz="2800" b="1">
                <a:solidFill>
                  <a:srgbClr val="FFFF00"/>
                </a:solidFill>
                <a:latin typeface="楷体_GB2312" pitchFamily="49" charset="-122"/>
                <a:ea typeface="楷体_GB2312" pitchFamily="49" charset="-122"/>
              </a:rPr>
              <a:t>当随时间增大的时变电流从一线圈的一端流入时，将会引起另一线圈相应同名端的电位升高。</a:t>
            </a:r>
          </a:p>
        </p:txBody>
      </p:sp>
      <p:grpSp>
        <p:nvGrpSpPr>
          <p:cNvPr id="82963" name="Group 90"/>
          <p:cNvGrpSpPr>
            <a:grpSpLocks/>
          </p:cNvGrpSpPr>
          <p:nvPr/>
        </p:nvGrpSpPr>
        <p:grpSpPr bwMode="auto">
          <a:xfrm>
            <a:off x="8316913" y="6446838"/>
            <a:ext cx="792162" cy="366712"/>
            <a:chOff x="5193" y="4020"/>
            <a:chExt cx="499" cy="231"/>
          </a:xfrm>
        </p:grpSpPr>
        <p:pic>
          <p:nvPicPr>
            <p:cNvPr id="82970" name="Picture 9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71" name="Text Box 9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82964" name="Group 93"/>
          <p:cNvGrpSpPr>
            <a:grpSpLocks/>
          </p:cNvGrpSpPr>
          <p:nvPr/>
        </p:nvGrpSpPr>
        <p:grpSpPr bwMode="auto">
          <a:xfrm>
            <a:off x="7453313" y="6446838"/>
            <a:ext cx="792162" cy="366712"/>
            <a:chOff x="4649" y="4020"/>
            <a:chExt cx="499" cy="231"/>
          </a:xfrm>
        </p:grpSpPr>
        <p:pic>
          <p:nvPicPr>
            <p:cNvPr id="82968" name="Picture 94"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9" name="Text Box 9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82965" name="Group 96"/>
          <p:cNvGrpSpPr>
            <a:grpSpLocks/>
          </p:cNvGrpSpPr>
          <p:nvPr/>
        </p:nvGrpSpPr>
        <p:grpSpPr bwMode="auto">
          <a:xfrm>
            <a:off x="6588125" y="6446838"/>
            <a:ext cx="792163" cy="366712"/>
            <a:chOff x="4649" y="4020"/>
            <a:chExt cx="499" cy="231"/>
          </a:xfrm>
        </p:grpSpPr>
        <p:pic>
          <p:nvPicPr>
            <p:cNvPr id="82966" name="Picture 9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7" name="Text Box 9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44418"/>
                                        </p:tgtEl>
                                        <p:attrNameLst>
                                          <p:attrName>style.visibility</p:attrName>
                                        </p:attrNameLst>
                                      </p:cBhvr>
                                      <p:to>
                                        <p:strVal val="visible"/>
                                      </p:to>
                                    </p:set>
                                    <p:anim calcmode="lin" valueType="num">
                                      <p:cBhvr additive="base">
                                        <p:cTn id="7" dur="500" fill="hold"/>
                                        <p:tgtEl>
                                          <p:spTgt spid="444418"/>
                                        </p:tgtEl>
                                        <p:attrNameLst>
                                          <p:attrName>ppt_x</p:attrName>
                                        </p:attrNameLst>
                                      </p:cBhvr>
                                      <p:tavLst>
                                        <p:tav tm="0">
                                          <p:val>
                                            <p:strVal val="0-#ppt_w/2"/>
                                          </p:val>
                                        </p:tav>
                                        <p:tav tm="100000">
                                          <p:val>
                                            <p:strVal val="#ppt_x"/>
                                          </p:val>
                                        </p:tav>
                                      </p:tavLst>
                                    </p:anim>
                                    <p:anim calcmode="lin" valueType="num">
                                      <p:cBhvr additive="base">
                                        <p:cTn id="8" dur="500" fill="hold"/>
                                        <p:tgtEl>
                                          <p:spTgt spid="444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44419"/>
                                        </p:tgtEl>
                                        <p:attrNameLst>
                                          <p:attrName>style.visibility</p:attrName>
                                        </p:attrNameLst>
                                      </p:cBhvr>
                                      <p:to>
                                        <p:strVal val="visible"/>
                                      </p:to>
                                    </p:set>
                                    <p:animEffect transition="in" filter="slide(fromBottom)">
                                      <p:cBhvr>
                                        <p:cTn id="13" dur="2000"/>
                                        <p:tgtEl>
                                          <p:spTgt spid="4444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444501"/>
                                        </p:tgtEl>
                                        <p:attrNameLst>
                                          <p:attrName>style.visibility</p:attrName>
                                        </p:attrNameLst>
                                      </p:cBhvr>
                                      <p:to>
                                        <p:strVal val="visible"/>
                                      </p:to>
                                    </p:set>
                                    <p:anim calcmode="lin" valueType="num">
                                      <p:cBhvr>
                                        <p:cTn id="18" dur="1000" fill="hold"/>
                                        <p:tgtEl>
                                          <p:spTgt spid="444501"/>
                                        </p:tgtEl>
                                        <p:attrNameLst>
                                          <p:attrName>ppt_w</p:attrName>
                                        </p:attrNameLst>
                                      </p:cBhvr>
                                      <p:tavLst>
                                        <p:tav tm="0">
                                          <p:val>
                                            <p:fltVal val="0"/>
                                          </p:val>
                                        </p:tav>
                                        <p:tav tm="100000">
                                          <p:val>
                                            <p:strVal val="#ppt_w"/>
                                          </p:val>
                                        </p:tav>
                                      </p:tavLst>
                                    </p:anim>
                                    <p:anim calcmode="lin" valueType="num">
                                      <p:cBhvr>
                                        <p:cTn id="19" dur="1000" fill="hold"/>
                                        <p:tgtEl>
                                          <p:spTgt spid="444501"/>
                                        </p:tgtEl>
                                        <p:attrNameLst>
                                          <p:attrName>ppt_h</p:attrName>
                                        </p:attrNameLst>
                                      </p:cBhvr>
                                      <p:tavLst>
                                        <p:tav tm="0">
                                          <p:val>
                                            <p:fltVal val="0"/>
                                          </p:val>
                                        </p:tav>
                                        <p:tav tm="100000">
                                          <p:val>
                                            <p:strVal val="#ppt_h"/>
                                          </p:val>
                                        </p:tav>
                                      </p:tavLst>
                                    </p:anim>
                                    <p:anim calcmode="lin" valueType="num">
                                      <p:cBhvr>
                                        <p:cTn id="20" dur="1000" fill="hold"/>
                                        <p:tgtEl>
                                          <p:spTgt spid="444501"/>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445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edge">
                                      <p:cBhvr>
                                        <p:cTn id="26" dur="20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444450"/>
                                        </p:tgtEl>
                                        <p:attrNameLst>
                                          <p:attrName>style.visibility</p:attrName>
                                        </p:attrNameLst>
                                      </p:cBhvr>
                                      <p:to>
                                        <p:strVal val="visible"/>
                                      </p:to>
                                    </p:set>
                                    <p:anim calcmode="lin" valueType="num">
                                      <p:cBhvr>
                                        <p:cTn id="31" dur="500" fill="hold"/>
                                        <p:tgtEl>
                                          <p:spTgt spid="444450"/>
                                        </p:tgtEl>
                                        <p:attrNameLst>
                                          <p:attrName>ppt_w</p:attrName>
                                        </p:attrNameLst>
                                      </p:cBhvr>
                                      <p:tavLst>
                                        <p:tav tm="0">
                                          <p:val>
                                            <p:strVal val="4*#ppt_w"/>
                                          </p:val>
                                        </p:tav>
                                        <p:tav tm="100000">
                                          <p:val>
                                            <p:strVal val="#ppt_w"/>
                                          </p:val>
                                        </p:tav>
                                      </p:tavLst>
                                    </p:anim>
                                    <p:anim calcmode="lin" valueType="num">
                                      <p:cBhvr>
                                        <p:cTn id="32" dur="500" fill="hold"/>
                                        <p:tgtEl>
                                          <p:spTgt spid="444450"/>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444451"/>
                                        </p:tgtEl>
                                        <p:attrNameLst>
                                          <p:attrName>style.visibility</p:attrName>
                                        </p:attrNameLst>
                                      </p:cBhvr>
                                      <p:to>
                                        <p:strVal val="visible"/>
                                      </p:to>
                                    </p:set>
                                    <p:anim calcmode="lin" valueType="num">
                                      <p:cBhvr>
                                        <p:cTn id="37" dur="500" fill="hold"/>
                                        <p:tgtEl>
                                          <p:spTgt spid="444451"/>
                                        </p:tgtEl>
                                        <p:attrNameLst>
                                          <p:attrName>ppt_w</p:attrName>
                                        </p:attrNameLst>
                                      </p:cBhvr>
                                      <p:tavLst>
                                        <p:tav tm="0">
                                          <p:val>
                                            <p:strVal val="4*#ppt_w"/>
                                          </p:val>
                                        </p:tav>
                                        <p:tav tm="100000">
                                          <p:val>
                                            <p:strVal val="#ppt_w"/>
                                          </p:val>
                                        </p:tav>
                                      </p:tavLst>
                                    </p:anim>
                                    <p:anim calcmode="lin" valueType="num">
                                      <p:cBhvr>
                                        <p:cTn id="38" dur="500" fill="hold"/>
                                        <p:tgtEl>
                                          <p:spTgt spid="444451"/>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ox(ou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444495"/>
                                        </p:tgtEl>
                                        <p:attrNameLst>
                                          <p:attrName>style.visibility</p:attrName>
                                        </p:attrNameLst>
                                      </p:cBhvr>
                                      <p:to>
                                        <p:strVal val="visible"/>
                                      </p:to>
                                    </p:set>
                                    <p:anim calcmode="lin" valueType="num">
                                      <p:cBhvr>
                                        <p:cTn id="54" dur="500" fill="hold"/>
                                        <p:tgtEl>
                                          <p:spTgt spid="444495"/>
                                        </p:tgtEl>
                                        <p:attrNameLst>
                                          <p:attrName>ppt_w</p:attrName>
                                        </p:attrNameLst>
                                      </p:cBhvr>
                                      <p:tavLst>
                                        <p:tav tm="0">
                                          <p:val>
                                            <p:fltVal val="0"/>
                                          </p:val>
                                        </p:tav>
                                        <p:tav tm="100000">
                                          <p:val>
                                            <p:strVal val="#ppt_w"/>
                                          </p:val>
                                        </p:tav>
                                      </p:tavLst>
                                    </p:anim>
                                    <p:anim calcmode="lin" valueType="num">
                                      <p:cBhvr>
                                        <p:cTn id="55" dur="500" fill="hold"/>
                                        <p:tgtEl>
                                          <p:spTgt spid="444495"/>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444496"/>
                                        </p:tgtEl>
                                        <p:attrNameLst>
                                          <p:attrName>style.visibility</p:attrName>
                                        </p:attrNameLst>
                                      </p:cBhvr>
                                      <p:to>
                                        <p:strVal val="visible"/>
                                      </p:to>
                                    </p:set>
                                    <p:anim calcmode="lin" valueType="num">
                                      <p:cBhvr>
                                        <p:cTn id="60" dur="500" fill="hold"/>
                                        <p:tgtEl>
                                          <p:spTgt spid="444496"/>
                                        </p:tgtEl>
                                        <p:attrNameLst>
                                          <p:attrName>ppt_w</p:attrName>
                                        </p:attrNameLst>
                                      </p:cBhvr>
                                      <p:tavLst>
                                        <p:tav tm="0">
                                          <p:val>
                                            <p:fltVal val="0"/>
                                          </p:val>
                                        </p:tav>
                                        <p:tav tm="100000">
                                          <p:val>
                                            <p:strVal val="#ppt_w"/>
                                          </p:val>
                                        </p:tav>
                                      </p:tavLst>
                                    </p:anim>
                                    <p:anim calcmode="lin" valueType="num">
                                      <p:cBhvr>
                                        <p:cTn id="61" dur="500" fill="hold"/>
                                        <p:tgtEl>
                                          <p:spTgt spid="444496"/>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out)">
                                      <p:cBhvr>
                                        <p:cTn id="66" dur="500"/>
                                        <p:tgtEl>
                                          <p:spTgt spid="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3" presetClass="entr" presetSubtype="32" fill="hold" grpId="0" nodeType="clickEffect">
                                  <p:stCondLst>
                                    <p:cond delay="0"/>
                                  </p:stCondLst>
                                  <p:childTnLst>
                                    <p:set>
                                      <p:cBhvr>
                                        <p:cTn id="70" dur="1" fill="hold">
                                          <p:stCondLst>
                                            <p:cond delay="0"/>
                                          </p:stCondLst>
                                        </p:cTn>
                                        <p:tgtEl>
                                          <p:spTgt spid="444498"/>
                                        </p:tgtEl>
                                        <p:attrNameLst>
                                          <p:attrName>style.visibility</p:attrName>
                                        </p:attrNameLst>
                                      </p:cBhvr>
                                      <p:to>
                                        <p:strVal val="visible"/>
                                      </p:to>
                                    </p:set>
                                    <p:anim calcmode="lin" valueType="num">
                                      <p:cBhvr>
                                        <p:cTn id="71" dur="500" fill="hold"/>
                                        <p:tgtEl>
                                          <p:spTgt spid="444498"/>
                                        </p:tgtEl>
                                        <p:attrNameLst>
                                          <p:attrName>ppt_w</p:attrName>
                                        </p:attrNameLst>
                                      </p:cBhvr>
                                      <p:tavLst>
                                        <p:tav tm="0">
                                          <p:val>
                                            <p:strVal val="4*#ppt_w"/>
                                          </p:val>
                                        </p:tav>
                                        <p:tav tm="100000">
                                          <p:val>
                                            <p:strVal val="#ppt_w"/>
                                          </p:val>
                                        </p:tav>
                                      </p:tavLst>
                                    </p:anim>
                                    <p:anim calcmode="lin" valueType="num">
                                      <p:cBhvr>
                                        <p:cTn id="72" dur="500" fill="hold"/>
                                        <p:tgtEl>
                                          <p:spTgt spid="444498"/>
                                        </p:tgtEl>
                                        <p:attrNameLst>
                                          <p:attrName>ppt_h</p:attrName>
                                        </p:attrNameLst>
                                      </p:cBhvr>
                                      <p:tavLst>
                                        <p:tav tm="0">
                                          <p:val>
                                            <p:strVal val="4*#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32" fill="hold" grpId="0" nodeType="clickEffect">
                                  <p:stCondLst>
                                    <p:cond delay="0"/>
                                  </p:stCondLst>
                                  <p:childTnLst>
                                    <p:set>
                                      <p:cBhvr>
                                        <p:cTn id="76" dur="1" fill="hold">
                                          <p:stCondLst>
                                            <p:cond delay="0"/>
                                          </p:stCondLst>
                                        </p:cTn>
                                        <p:tgtEl>
                                          <p:spTgt spid="444497"/>
                                        </p:tgtEl>
                                        <p:attrNameLst>
                                          <p:attrName>style.visibility</p:attrName>
                                        </p:attrNameLst>
                                      </p:cBhvr>
                                      <p:to>
                                        <p:strVal val="visible"/>
                                      </p:to>
                                    </p:set>
                                    <p:anim calcmode="lin" valueType="num">
                                      <p:cBhvr>
                                        <p:cTn id="77" dur="500" fill="hold"/>
                                        <p:tgtEl>
                                          <p:spTgt spid="444497"/>
                                        </p:tgtEl>
                                        <p:attrNameLst>
                                          <p:attrName>ppt_w</p:attrName>
                                        </p:attrNameLst>
                                      </p:cBhvr>
                                      <p:tavLst>
                                        <p:tav tm="0">
                                          <p:val>
                                            <p:strVal val="4*#ppt_w"/>
                                          </p:val>
                                        </p:tav>
                                        <p:tav tm="100000">
                                          <p:val>
                                            <p:strVal val="#ppt_w"/>
                                          </p:val>
                                        </p:tav>
                                      </p:tavLst>
                                    </p:anim>
                                    <p:anim calcmode="lin" valueType="num">
                                      <p:cBhvr>
                                        <p:cTn id="78" dur="500" fill="hold"/>
                                        <p:tgtEl>
                                          <p:spTgt spid="444497"/>
                                        </p:tgtEl>
                                        <p:attrNameLst>
                                          <p:attrName>ppt_h</p:attrName>
                                        </p:attrNameLst>
                                      </p:cBhvr>
                                      <p:tavLst>
                                        <p:tav tm="0">
                                          <p:val>
                                            <p:strVal val="4*#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dissolve">
                                      <p:cBhvr>
                                        <p:cTn id="83" dur="500"/>
                                        <p:tgtEl>
                                          <p:spTgt spid="1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5" presetClass="entr" presetSubtype="0" fill="hold" grpId="0" nodeType="clickEffect">
                                  <p:stCondLst>
                                    <p:cond delay="0"/>
                                  </p:stCondLst>
                                  <p:childTnLst>
                                    <p:set>
                                      <p:cBhvr>
                                        <p:cTn id="87" dur="1" fill="hold">
                                          <p:stCondLst>
                                            <p:cond delay="0"/>
                                          </p:stCondLst>
                                        </p:cTn>
                                        <p:tgtEl>
                                          <p:spTgt spid="444499"/>
                                        </p:tgtEl>
                                        <p:attrNameLst>
                                          <p:attrName>style.visibility</p:attrName>
                                        </p:attrNameLst>
                                      </p:cBhvr>
                                      <p:to>
                                        <p:strVal val="visible"/>
                                      </p:to>
                                    </p:set>
                                    <p:anim calcmode="lin" valueType="num">
                                      <p:cBhvr>
                                        <p:cTn id="88" dur="1000" fill="hold"/>
                                        <p:tgtEl>
                                          <p:spTgt spid="444499"/>
                                        </p:tgtEl>
                                        <p:attrNameLst>
                                          <p:attrName>ppt_w</p:attrName>
                                        </p:attrNameLst>
                                      </p:cBhvr>
                                      <p:tavLst>
                                        <p:tav tm="0">
                                          <p:val>
                                            <p:fltVal val="0"/>
                                          </p:val>
                                        </p:tav>
                                        <p:tav tm="100000">
                                          <p:val>
                                            <p:strVal val="#ppt_w"/>
                                          </p:val>
                                        </p:tav>
                                      </p:tavLst>
                                    </p:anim>
                                    <p:anim calcmode="lin" valueType="num">
                                      <p:cBhvr>
                                        <p:cTn id="89" dur="1000" fill="hold"/>
                                        <p:tgtEl>
                                          <p:spTgt spid="444499"/>
                                        </p:tgtEl>
                                        <p:attrNameLst>
                                          <p:attrName>ppt_h</p:attrName>
                                        </p:attrNameLst>
                                      </p:cBhvr>
                                      <p:tavLst>
                                        <p:tav tm="0">
                                          <p:val>
                                            <p:fltVal val="0"/>
                                          </p:val>
                                        </p:tav>
                                        <p:tav tm="100000">
                                          <p:val>
                                            <p:strVal val="#ppt_h"/>
                                          </p:val>
                                        </p:tav>
                                      </p:tavLst>
                                    </p:anim>
                                    <p:anim calcmode="lin" valueType="num">
                                      <p:cBhvr>
                                        <p:cTn id="90" dur="1000" fill="hold"/>
                                        <p:tgtEl>
                                          <p:spTgt spid="444499"/>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4444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444500"/>
                                        </p:tgtEl>
                                        <p:attrNameLst>
                                          <p:attrName>style.visibility</p:attrName>
                                        </p:attrNameLst>
                                      </p:cBhvr>
                                      <p:to>
                                        <p:strVal val="visible"/>
                                      </p:to>
                                    </p:set>
                                    <p:anim calcmode="lin" valueType="num">
                                      <p:cBhvr>
                                        <p:cTn id="96" dur="1000" fill="hold"/>
                                        <p:tgtEl>
                                          <p:spTgt spid="444500"/>
                                        </p:tgtEl>
                                        <p:attrNameLst>
                                          <p:attrName>ppt_w</p:attrName>
                                        </p:attrNameLst>
                                      </p:cBhvr>
                                      <p:tavLst>
                                        <p:tav tm="0">
                                          <p:val>
                                            <p:fltVal val="0"/>
                                          </p:val>
                                        </p:tav>
                                        <p:tav tm="100000">
                                          <p:val>
                                            <p:strVal val="#ppt_w"/>
                                          </p:val>
                                        </p:tav>
                                      </p:tavLst>
                                    </p:anim>
                                    <p:anim calcmode="lin" valueType="num">
                                      <p:cBhvr>
                                        <p:cTn id="97" dur="1000" fill="hold"/>
                                        <p:tgtEl>
                                          <p:spTgt spid="444500"/>
                                        </p:tgtEl>
                                        <p:attrNameLst>
                                          <p:attrName>ppt_h</p:attrName>
                                        </p:attrNameLst>
                                      </p:cBhvr>
                                      <p:tavLst>
                                        <p:tav tm="0">
                                          <p:val>
                                            <p:fltVal val="0"/>
                                          </p:val>
                                        </p:tav>
                                        <p:tav tm="100000">
                                          <p:val>
                                            <p:strVal val="#ppt_h"/>
                                          </p:val>
                                        </p:tav>
                                      </p:tavLst>
                                    </p:anim>
                                    <p:anim calcmode="lin" valueType="num">
                                      <p:cBhvr>
                                        <p:cTn id="98" dur="1000" fill="hold"/>
                                        <p:tgtEl>
                                          <p:spTgt spid="444500"/>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4445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444505"/>
                                        </p:tgtEl>
                                        <p:attrNameLst>
                                          <p:attrName>style.visibility</p:attrName>
                                        </p:attrNameLst>
                                      </p:cBhvr>
                                      <p:to>
                                        <p:strVal val="visible"/>
                                      </p:to>
                                    </p:set>
                                    <p:animEffect transition="in" filter="slide(fromBottom)">
                                      <p:cBhvr>
                                        <p:cTn id="104" dur="2000"/>
                                        <p:tgtEl>
                                          <p:spTgt spid="444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autoUpdateAnimBg="0"/>
      <p:bldP spid="444419" grpId="0" autoUpdateAnimBg="0"/>
      <p:bldP spid="444450" grpId="0" autoUpdateAnimBg="0"/>
      <p:bldP spid="444451" grpId="0" autoUpdateAnimBg="0"/>
      <p:bldP spid="444495" grpId="0" autoUpdateAnimBg="0"/>
      <p:bldP spid="444496" grpId="0" autoUpdateAnimBg="0"/>
      <p:bldP spid="444497" grpId="0" autoUpdateAnimBg="0"/>
      <p:bldP spid="444498" grpId="0" autoUpdateAnimBg="0"/>
      <p:bldP spid="444499" grpId="0" autoUpdateAnimBg="0"/>
      <p:bldP spid="444500" grpId="0" autoUpdateAnimBg="0"/>
      <p:bldP spid="444501" grpId="0"/>
      <p:bldP spid="4445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651500" y="1484313"/>
            <a:ext cx="1822450" cy="1239837"/>
            <a:chOff x="793" y="2205"/>
            <a:chExt cx="1148" cy="781"/>
          </a:xfrm>
        </p:grpSpPr>
        <p:sp>
          <p:nvSpPr>
            <p:cNvPr id="9280" name="Freeform 3"/>
            <p:cNvSpPr>
              <a:spLocks/>
            </p:cNvSpPr>
            <p:nvPr/>
          </p:nvSpPr>
          <p:spPr bwMode="auto">
            <a:xfrm>
              <a:off x="793" y="2341"/>
              <a:ext cx="816" cy="46"/>
            </a:xfrm>
            <a:custGeom>
              <a:avLst/>
              <a:gdLst>
                <a:gd name="T0" fmla="*/ 0 w 510"/>
                <a:gd name="T1" fmla="*/ 0 h 1"/>
                <a:gd name="T2" fmla="*/ 510 w 510"/>
                <a:gd name="T3" fmla="*/ 0 h 1"/>
                <a:gd name="T4" fmla="*/ 0 60000 65536"/>
                <a:gd name="T5" fmla="*/ 0 60000 65536"/>
                <a:gd name="T6" fmla="*/ 0 w 510"/>
                <a:gd name="T7" fmla="*/ 0 h 1"/>
                <a:gd name="T8" fmla="*/ 510 w 510"/>
                <a:gd name="T9" fmla="*/ 1 h 1"/>
              </a:gdLst>
              <a:ahLst/>
              <a:cxnLst>
                <a:cxn ang="T4">
                  <a:pos x="T0" y="T1"/>
                </a:cxn>
                <a:cxn ang="T5">
                  <a:pos x="T2" y="T3"/>
                </a:cxn>
              </a:cxnLst>
              <a:rect l="T6" t="T7" r="T8" b="T9"/>
              <a:pathLst>
                <a:path w="510" h="1">
                  <a:moveTo>
                    <a:pt x="0" y="0"/>
                  </a:moveTo>
                  <a:lnTo>
                    <a:pt x="510" y="0"/>
                  </a:lnTo>
                </a:path>
              </a:pathLst>
            </a:custGeom>
            <a:noFill/>
            <a:ln w="28575" cap="flat" cmpd="sng">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81" name="Freeform 4"/>
            <p:cNvSpPr>
              <a:spLocks/>
            </p:cNvSpPr>
            <p:nvPr/>
          </p:nvSpPr>
          <p:spPr bwMode="auto">
            <a:xfrm flipV="1">
              <a:off x="793" y="2840"/>
              <a:ext cx="834" cy="46"/>
            </a:xfrm>
            <a:custGeom>
              <a:avLst/>
              <a:gdLst>
                <a:gd name="T0" fmla="*/ 0 w 516"/>
                <a:gd name="T1" fmla="*/ 0 h 1"/>
                <a:gd name="T2" fmla="*/ 516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0" y="0"/>
                  </a:moveTo>
                  <a:lnTo>
                    <a:pt x="516" y="0"/>
                  </a:lnTo>
                </a:path>
              </a:pathLst>
            </a:custGeom>
            <a:noFill/>
            <a:ln w="28575" cap="flat" cmpd="sng">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82" name="Text Box 5"/>
            <p:cNvSpPr txBox="1">
              <a:spLocks noChangeArrowheads="1"/>
            </p:cNvSpPr>
            <p:nvPr/>
          </p:nvSpPr>
          <p:spPr bwMode="auto">
            <a:xfrm>
              <a:off x="1701" y="2205"/>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9283" name="Text Box 6"/>
            <p:cNvSpPr txBox="1">
              <a:spLocks noChangeArrowheads="1"/>
            </p:cNvSpPr>
            <p:nvPr/>
          </p:nvSpPr>
          <p:spPr bwMode="auto">
            <a:xfrm>
              <a:off x="1701" y="265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9284" name="Line 7"/>
            <p:cNvSpPr>
              <a:spLocks noChangeShapeType="1"/>
            </p:cNvSpPr>
            <p:nvPr/>
          </p:nvSpPr>
          <p:spPr bwMode="auto">
            <a:xfrm>
              <a:off x="1610" y="2341"/>
              <a:ext cx="0" cy="5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5" name="Oval 8" descr="羊皮纸"/>
            <p:cNvSpPr>
              <a:spLocks noChangeArrowheads="1"/>
            </p:cNvSpPr>
            <p:nvPr/>
          </p:nvSpPr>
          <p:spPr bwMode="auto">
            <a:xfrm>
              <a:off x="1429" y="2432"/>
              <a:ext cx="317" cy="317"/>
            </a:xfrm>
            <a:prstGeom prst="ellipse">
              <a:avLst/>
            </a:prstGeom>
            <a:blipFill dpi="0" rotWithShape="1">
              <a:blip r:embed="rId3"/>
              <a:srcRect/>
              <a:tile tx="0" ty="0" sx="100000" sy="100000" flip="none" algn="tl"/>
            </a:blip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400">
                  <a:latin typeface="Times New Roman" panose="02020603050405020304" pitchFamily="18" charset="0"/>
                  <a:ea typeface="仿宋_GB2312" pitchFamily="49" charset="-122"/>
                </a:rPr>
                <a:t>V</a:t>
              </a:r>
            </a:p>
          </p:txBody>
        </p:sp>
      </p:grpSp>
      <p:sp>
        <p:nvSpPr>
          <p:cNvPr id="445449" name="Text Box 9"/>
          <p:cNvSpPr txBox="1">
            <a:spLocks noChangeArrowheads="1"/>
          </p:cNvSpPr>
          <p:nvPr/>
        </p:nvSpPr>
        <p:spPr bwMode="auto">
          <a:xfrm>
            <a:off x="539750" y="404813"/>
            <a:ext cx="3598863" cy="519112"/>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chemeClr val="bg1"/>
                </a:solidFill>
                <a:latin typeface="楷体_GB2312" pitchFamily="49" charset="-122"/>
                <a:ea typeface="楷体_GB2312" pitchFamily="49" charset="-122"/>
              </a:rPr>
              <a:t> 同名端的实验测定：</a:t>
            </a:r>
          </a:p>
        </p:txBody>
      </p:sp>
      <p:grpSp>
        <p:nvGrpSpPr>
          <p:cNvPr id="3" name="Group 10"/>
          <p:cNvGrpSpPr>
            <a:grpSpLocks/>
          </p:cNvGrpSpPr>
          <p:nvPr/>
        </p:nvGrpSpPr>
        <p:grpSpPr bwMode="auto">
          <a:xfrm>
            <a:off x="3348038" y="1123950"/>
            <a:ext cx="2438400" cy="1798638"/>
            <a:chOff x="1296" y="528"/>
            <a:chExt cx="1536" cy="1133"/>
          </a:xfrm>
        </p:grpSpPr>
        <p:sp>
          <p:nvSpPr>
            <p:cNvPr id="9255" name="Rectangle 11"/>
            <p:cNvSpPr>
              <a:spLocks noChangeArrowheads="1"/>
            </p:cNvSpPr>
            <p:nvPr/>
          </p:nvSpPr>
          <p:spPr bwMode="auto">
            <a:xfrm>
              <a:off x="1663" y="672"/>
              <a:ext cx="785" cy="918"/>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56" name="Rectangle 12"/>
            <p:cNvSpPr>
              <a:spLocks noChangeArrowheads="1"/>
            </p:cNvSpPr>
            <p:nvPr/>
          </p:nvSpPr>
          <p:spPr bwMode="auto">
            <a:xfrm>
              <a:off x="1824" y="835"/>
              <a:ext cx="432" cy="580"/>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257" name="Group 13"/>
            <p:cNvGrpSpPr>
              <a:grpSpLocks/>
            </p:cNvGrpSpPr>
            <p:nvPr/>
          </p:nvGrpSpPr>
          <p:grpSpPr bwMode="auto">
            <a:xfrm>
              <a:off x="1438" y="884"/>
              <a:ext cx="423" cy="450"/>
              <a:chOff x="862" y="2612"/>
              <a:chExt cx="423" cy="450"/>
            </a:xfrm>
          </p:grpSpPr>
          <p:sp>
            <p:nvSpPr>
              <p:cNvPr id="9272" name="Freeform 14"/>
              <p:cNvSpPr>
                <a:spLocks/>
              </p:cNvSpPr>
              <p:nvPr/>
            </p:nvSpPr>
            <p:spPr bwMode="auto">
              <a:xfrm>
                <a:off x="892" y="2626"/>
                <a:ext cx="348" cy="1"/>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3" name="Line 15"/>
              <p:cNvSpPr>
                <a:spLocks noChangeShapeType="1"/>
              </p:cNvSpPr>
              <p:nvPr/>
            </p:nvSpPr>
            <p:spPr bwMode="auto">
              <a:xfrm>
                <a:off x="888" y="3036"/>
                <a:ext cx="204" cy="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4" name="Freeform 16"/>
              <p:cNvSpPr>
                <a:spLocks/>
              </p:cNvSpPr>
              <p:nvPr/>
            </p:nvSpPr>
            <p:spPr bwMode="auto">
              <a:xfrm>
                <a:off x="1239" y="2624"/>
                <a:ext cx="45" cy="36"/>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5" name="Freeform 17"/>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6" name="Freeform 18"/>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7" name="Freeform 19"/>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8" name="Oval 20"/>
              <p:cNvSpPr>
                <a:spLocks noChangeArrowheads="1"/>
              </p:cNvSpPr>
              <p:nvPr/>
            </p:nvSpPr>
            <p:spPr bwMode="auto">
              <a:xfrm>
                <a:off x="862" y="2612"/>
                <a:ext cx="29" cy="4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79" name="Oval 21"/>
              <p:cNvSpPr>
                <a:spLocks noChangeArrowheads="1"/>
              </p:cNvSpPr>
              <p:nvPr/>
            </p:nvSpPr>
            <p:spPr bwMode="auto">
              <a:xfrm>
                <a:off x="866" y="3022"/>
                <a:ext cx="28" cy="4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9258" name="Line 22"/>
            <p:cNvSpPr>
              <a:spLocks noChangeShapeType="1"/>
            </p:cNvSpPr>
            <p:nvPr/>
          </p:nvSpPr>
          <p:spPr bwMode="auto">
            <a:xfrm>
              <a:off x="1465" y="816"/>
              <a:ext cx="167" cy="0"/>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9259" name="Text Box 23"/>
            <p:cNvSpPr txBox="1">
              <a:spLocks noChangeArrowheads="1"/>
            </p:cNvSpPr>
            <p:nvPr/>
          </p:nvSpPr>
          <p:spPr bwMode="auto">
            <a:xfrm>
              <a:off x="1472" y="528"/>
              <a:ext cx="30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9260" name="Freeform 24"/>
            <p:cNvSpPr>
              <a:spLocks/>
            </p:cNvSpPr>
            <p:nvPr/>
          </p:nvSpPr>
          <p:spPr bwMode="auto">
            <a:xfrm flipH="1">
              <a:off x="2264" y="925"/>
              <a:ext cx="376" cy="47"/>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1" name="Freeform 25"/>
            <p:cNvSpPr>
              <a:spLocks/>
            </p:cNvSpPr>
            <p:nvPr/>
          </p:nvSpPr>
          <p:spPr bwMode="auto">
            <a:xfrm>
              <a:off x="2450" y="1320"/>
              <a:ext cx="214" cy="2"/>
            </a:xfrm>
            <a:custGeom>
              <a:avLst/>
              <a:gdLst>
                <a:gd name="T0" fmla="*/ 214 w 214"/>
                <a:gd name="T1" fmla="*/ 0 h 2"/>
                <a:gd name="T2" fmla="*/ 0 w 214"/>
                <a:gd name="T3" fmla="*/ 2 h 2"/>
                <a:gd name="T4" fmla="*/ 0 60000 65536"/>
                <a:gd name="T5" fmla="*/ 0 60000 65536"/>
                <a:gd name="T6" fmla="*/ 0 w 214"/>
                <a:gd name="T7" fmla="*/ 0 h 2"/>
                <a:gd name="T8" fmla="*/ 214 w 214"/>
                <a:gd name="T9" fmla="*/ 2 h 2"/>
              </a:gdLst>
              <a:ahLst/>
              <a:cxnLst>
                <a:cxn ang="T4">
                  <a:pos x="T0" y="T1"/>
                </a:cxn>
                <a:cxn ang="T5">
                  <a:pos x="T2" y="T3"/>
                </a:cxn>
              </a:cxnLst>
              <a:rect l="T6" t="T7" r="T8" b="T9"/>
              <a:pathLst>
                <a:path w="214" h="2">
                  <a:moveTo>
                    <a:pt x="214" y="0"/>
                  </a:moveTo>
                  <a:lnTo>
                    <a:pt x="0" y="2"/>
                  </a:lnTo>
                </a:path>
              </a:pathLst>
            </a:custGeom>
            <a:noFill/>
            <a:ln w="28575" cmpd="sng">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2" name="Freeform 26"/>
            <p:cNvSpPr>
              <a:spLocks/>
            </p:cNvSpPr>
            <p:nvPr/>
          </p:nvSpPr>
          <p:spPr bwMode="auto">
            <a:xfrm flipH="1">
              <a:off x="2209" y="924"/>
              <a:ext cx="56" cy="34"/>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3" name="Freeform 27"/>
            <p:cNvSpPr>
              <a:spLocks/>
            </p:cNvSpPr>
            <p:nvPr/>
          </p:nvSpPr>
          <p:spPr bwMode="auto">
            <a:xfrm flipH="1">
              <a:off x="2209" y="994"/>
              <a:ext cx="279" cy="72"/>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4" name="Freeform 28"/>
            <p:cNvSpPr>
              <a:spLocks/>
            </p:cNvSpPr>
            <p:nvPr/>
          </p:nvSpPr>
          <p:spPr bwMode="auto">
            <a:xfrm flipH="1">
              <a:off x="2209" y="1093"/>
              <a:ext cx="279" cy="72"/>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5" name="Freeform 29"/>
            <p:cNvSpPr>
              <a:spLocks/>
            </p:cNvSpPr>
            <p:nvPr/>
          </p:nvSpPr>
          <p:spPr bwMode="auto">
            <a:xfrm flipH="1">
              <a:off x="2208" y="1201"/>
              <a:ext cx="287" cy="83"/>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FFCC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6" name="Oval 30"/>
            <p:cNvSpPr>
              <a:spLocks noChangeArrowheads="1"/>
            </p:cNvSpPr>
            <p:nvPr/>
          </p:nvSpPr>
          <p:spPr bwMode="auto">
            <a:xfrm flipH="1">
              <a:off x="2640" y="912"/>
              <a:ext cx="36" cy="3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7" name="Oval 31"/>
            <p:cNvSpPr>
              <a:spLocks noChangeArrowheads="1"/>
            </p:cNvSpPr>
            <p:nvPr/>
          </p:nvSpPr>
          <p:spPr bwMode="auto">
            <a:xfrm flipH="1">
              <a:off x="2653" y="1306"/>
              <a:ext cx="35" cy="38"/>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68" name="Text Box 32"/>
            <p:cNvSpPr txBox="1">
              <a:spLocks noChangeArrowheads="1"/>
            </p:cNvSpPr>
            <p:nvPr/>
          </p:nvSpPr>
          <p:spPr bwMode="auto">
            <a:xfrm>
              <a:off x="1296" y="62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9269" name="Text Box 33"/>
            <p:cNvSpPr txBox="1">
              <a:spLocks noChangeArrowheads="1"/>
            </p:cNvSpPr>
            <p:nvPr/>
          </p:nvSpPr>
          <p:spPr bwMode="auto">
            <a:xfrm>
              <a:off x="1296" y="129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9270" name="Text Box 34"/>
            <p:cNvSpPr txBox="1">
              <a:spLocks noChangeArrowheads="1"/>
            </p:cNvSpPr>
            <p:nvPr/>
          </p:nvSpPr>
          <p:spPr bwMode="auto">
            <a:xfrm>
              <a:off x="2544" y="66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9271" name="Text Box 35"/>
            <p:cNvSpPr txBox="1">
              <a:spLocks noChangeArrowheads="1"/>
            </p:cNvSpPr>
            <p:nvPr/>
          </p:nvSpPr>
          <p:spPr bwMode="auto">
            <a:xfrm>
              <a:off x="2544" y="133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grpSp>
      <p:sp>
        <p:nvSpPr>
          <p:cNvPr id="445476" name="Text Box 36"/>
          <p:cNvSpPr txBox="1">
            <a:spLocks noChangeArrowheads="1"/>
          </p:cNvSpPr>
          <p:nvPr/>
        </p:nvSpPr>
        <p:spPr bwMode="auto">
          <a:xfrm>
            <a:off x="3492500" y="1628775"/>
            <a:ext cx="436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445477" name="Text Box 37"/>
          <p:cNvSpPr txBox="1">
            <a:spLocks noChangeArrowheads="1"/>
          </p:cNvSpPr>
          <p:nvPr/>
        </p:nvSpPr>
        <p:spPr bwMode="auto">
          <a:xfrm>
            <a:off x="5292725" y="1700213"/>
            <a:ext cx="436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445478" name="Text Box 38"/>
          <p:cNvSpPr txBox="1">
            <a:spLocks noChangeArrowheads="1"/>
          </p:cNvSpPr>
          <p:nvPr/>
        </p:nvSpPr>
        <p:spPr bwMode="auto">
          <a:xfrm>
            <a:off x="5580063" y="38608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电压表正偏。</a:t>
            </a:r>
          </a:p>
        </p:txBody>
      </p:sp>
      <p:graphicFrame>
        <p:nvGraphicFramePr>
          <p:cNvPr id="445479" name="Object 39"/>
          <p:cNvGraphicFramePr>
            <a:graphicFrameLocks noChangeAspect="1"/>
          </p:cNvGraphicFramePr>
          <p:nvPr/>
        </p:nvGraphicFramePr>
        <p:xfrm>
          <a:off x="684213" y="3716338"/>
          <a:ext cx="4608512" cy="860425"/>
        </p:xfrm>
        <a:graphic>
          <a:graphicData uri="http://schemas.openxmlformats.org/presentationml/2006/ole">
            <mc:AlternateContent xmlns:mc="http://schemas.openxmlformats.org/markup-compatibility/2006">
              <mc:Choice xmlns:v="urn:schemas-microsoft-com:vml" Requires="v">
                <p:oleObj spid="_x0000_s9288" name="公式" r:id="rId4" imgW="1968480" imgH="368280" progId="Equation.3">
                  <p:embed/>
                </p:oleObj>
              </mc:Choice>
              <mc:Fallback>
                <p:oleObj name="公式" r:id="rId4" imgW="1968480" imgH="36828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716338"/>
                        <a:ext cx="460851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5480" name="Text Box 40"/>
          <p:cNvSpPr txBox="1">
            <a:spLocks noChangeArrowheads="1"/>
          </p:cNvSpPr>
          <p:nvPr/>
        </p:nvSpPr>
        <p:spPr bwMode="auto">
          <a:xfrm>
            <a:off x="827088" y="3213100"/>
            <a:ext cx="7129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如图电路，当闭合开关 </a:t>
            </a:r>
            <a:r>
              <a:rPr kumimoji="1" lang="en-US" altLang="zh-CN" sz="2800">
                <a:solidFill>
                  <a:schemeClr val="bg1"/>
                </a:solidFill>
                <a:latin typeface="Times New Roman" panose="02020603050405020304" pitchFamily="18" charset="0"/>
                <a:ea typeface="楷体_GB2312" pitchFamily="49" charset="-122"/>
              </a:rPr>
              <a:t>S</a:t>
            </a:r>
            <a:r>
              <a:rPr kumimoji="1" lang="en-US" altLang="zh-CN" sz="2800">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时，</a:t>
            </a:r>
            <a:r>
              <a:rPr kumimoji="1" lang="en-US" altLang="zh-CN" sz="2800" i="1">
                <a:solidFill>
                  <a:schemeClr val="bg1"/>
                </a:solidFill>
                <a:latin typeface="Times New Roman" panose="02020603050405020304" pitchFamily="18" charset="0"/>
                <a:ea typeface="楷体_GB2312" pitchFamily="49" charset="-122"/>
              </a:rPr>
              <a:t>i</a:t>
            </a:r>
            <a:r>
              <a:rPr kumimoji="1" lang="en-US" altLang="zh-CN" sz="2800" i="1">
                <a:solidFill>
                  <a:srgbClr val="FFFF00"/>
                </a:solidFill>
                <a:latin typeface="Times New Roman" panose="02020603050405020304" pitchFamily="18" charset="0"/>
                <a:ea typeface="楷体_GB2312" pitchFamily="49" charset="-122"/>
              </a:rPr>
              <a:t> </a:t>
            </a:r>
            <a:r>
              <a:rPr kumimoji="1" lang="zh-CN" altLang="en-US" sz="2800" b="1">
                <a:solidFill>
                  <a:srgbClr val="FFFF00"/>
                </a:solidFill>
                <a:latin typeface="楷体_GB2312" pitchFamily="49" charset="-122"/>
                <a:ea typeface="楷体_GB2312" pitchFamily="49" charset="-122"/>
              </a:rPr>
              <a:t>增加，</a:t>
            </a:r>
          </a:p>
        </p:txBody>
      </p:sp>
      <p:sp>
        <p:nvSpPr>
          <p:cNvPr id="445481" name="Text Box 41"/>
          <p:cNvSpPr txBox="1">
            <a:spLocks noChangeArrowheads="1"/>
          </p:cNvSpPr>
          <p:nvPr/>
        </p:nvSpPr>
        <p:spPr bwMode="auto">
          <a:xfrm>
            <a:off x="611188" y="4652963"/>
            <a:ext cx="74676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pPr>
            <a:r>
              <a:rPr kumimoji="1" lang="zh-CN" altLang="en-US" sz="2800" b="1">
                <a:solidFill>
                  <a:srgbClr val="FFFF00"/>
                </a:solidFill>
                <a:latin typeface="楷体_GB2312" pitchFamily="49" charset="-122"/>
                <a:ea typeface="楷体_GB2312" pitchFamily="49" charset="-122"/>
              </a:rPr>
              <a:t>    当两组线圈装在黑盒里，只引出四个端线组，要确定其同名端，就可以利用上面的结论来加以判断。</a:t>
            </a:r>
          </a:p>
        </p:txBody>
      </p:sp>
      <p:sp>
        <p:nvSpPr>
          <p:cNvPr id="445482" name="Text Box 42"/>
          <p:cNvSpPr txBox="1">
            <a:spLocks noChangeArrowheads="1"/>
          </p:cNvSpPr>
          <p:nvPr/>
        </p:nvSpPr>
        <p:spPr bwMode="auto">
          <a:xfrm>
            <a:off x="5867400" y="1555750"/>
            <a:ext cx="452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a:solidFill>
                <a:srgbClr val="FF3300"/>
              </a:solidFill>
              <a:latin typeface="Times New Roman" panose="02020603050405020304" pitchFamily="18" charset="0"/>
              <a:ea typeface="宋体" panose="02010600030101010101" pitchFamily="2" charset="-122"/>
            </a:endParaRPr>
          </a:p>
        </p:txBody>
      </p:sp>
      <p:sp>
        <p:nvSpPr>
          <p:cNvPr id="445483" name="Text Box 43"/>
          <p:cNvSpPr txBox="1">
            <a:spLocks noChangeArrowheads="1"/>
          </p:cNvSpPr>
          <p:nvPr/>
        </p:nvSpPr>
        <p:spPr bwMode="auto">
          <a:xfrm>
            <a:off x="2843213" y="1555750"/>
            <a:ext cx="452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a:solidFill>
                <a:srgbClr val="FF3300"/>
              </a:solidFill>
              <a:latin typeface="Times New Roman" panose="02020603050405020304" pitchFamily="18" charset="0"/>
              <a:ea typeface="宋体" panose="02010600030101010101" pitchFamily="2" charset="-122"/>
            </a:endParaRPr>
          </a:p>
        </p:txBody>
      </p:sp>
      <p:grpSp>
        <p:nvGrpSpPr>
          <p:cNvPr id="9229" name="Group 44"/>
          <p:cNvGrpSpPr>
            <a:grpSpLocks/>
          </p:cNvGrpSpPr>
          <p:nvPr/>
        </p:nvGrpSpPr>
        <p:grpSpPr bwMode="auto">
          <a:xfrm>
            <a:off x="8316913" y="6446838"/>
            <a:ext cx="792162" cy="366712"/>
            <a:chOff x="5193" y="4020"/>
            <a:chExt cx="499" cy="231"/>
          </a:xfrm>
        </p:grpSpPr>
        <p:pic>
          <p:nvPicPr>
            <p:cNvPr id="9253" name="Picture 45"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4" name="Text Box 46">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9230" name="Group 47"/>
          <p:cNvGrpSpPr>
            <a:grpSpLocks/>
          </p:cNvGrpSpPr>
          <p:nvPr/>
        </p:nvGrpSpPr>
        <p:grpSpPr bwMode="auto">
          <a:xfrm>
            <a:off x="7453313" y="6446838"/>
            <a:ext cx="792162" cy="366712"/>
            <a:chOff x="4649" y="4020"/>
            <a:chExt cx="499" cy="231"/>
          </a:xfrm>
        </p:grpSpPr>
        <p:pic>
          <p:nvPicPr>
            <p:cNvPr id="9251" name="Picture 48"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2" name="Text Box 49">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7" name="Group 50"/>
          <p:cNvGrpSpPr>
            <a:grpSpLocks/>
          </p:cNvGrpSpPr>
          <p:nvPr/>
        </p:nvGrpSpPr>
        <p:grpSpPr bwMode="auto">
          <a:xfrm>
            <a:off x="1116013" y="1052513"/>
            <a:ext cx="2376487" cy="1527175"/>
            <a:chOff x="703" y="2205"/>
            <a:chExt cx="1497" cy="962"/>
          </a:xfrm>
        </p:grpSpPr>
        <p:sp>
          <p:nvSpPr>
            <p:cNvPr id="9239" name="Oval 51"/>
            <p:cNvSpPr>
              <a:spLocks noChangeArrowheads="1"/>
            </p:cNvSpPr>
            <p:nvPr/>
          </p:nvSpPr>
          <p:spPr bwMode="auto">
            <a:xfrm>
              <a:off x="884" y="2659"/>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9240" name="Line 52"/>
            <p:cNvSpPr>
              <a:spLocks noChangeShapeType="1"/>
            </p:cNvSpPr>
            <p:nvPr/>
          </p:nvSpPr>
          <p:spPr bwMode="auto">
            <a:xfrm flipV="1">
              <a:off x="1066" y="2568"/>
              <a:ext cx="453"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53"/>
            <p:cNvSpPr>
              <a:spLocks noChangeShapeType="1"/>
            </p:cNvSpPr>
            <p:nvPr/>
          </p:nvSpPr>
          <p:spPr bwMode="auto">
            <a:xfrm flipH="1">
              <a:off x="1065" y="3113"/>
              <a:ext cx="113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54"/>
            <p:cNvSpPr>
              <a:spLocks noChangeShapeType="1"/>
            </p:cNvSpPr>
            <p:nvPr/>
          </p:nvSpPr>
          <p:spPr bwMode="auto">
            <a:xfrm flipH="1">
              <a:off x="1066" y="2568"/>
              <a:ext cx="0" cy="545"/>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Oval 55"/>
            <p:cNvSpPr>
              <a:spLocks noChangeArrowheads="1"/>
            </p:cNvSpPr>
            <p:nvPr/>
          </p:nvSpPr>
          <p:spPr bwMode="auto">
            <a:xfrm>
              <a:off x="1523" y="2526"/>
              <a:ext cx="42" cy="45"/>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44" name="Line 56"/>
            <p:cNvSpPr>
              <a:spLocks noChangeShapeType="1"/>
            </p:cNvSpPr>
            <p:nvPr/>
          </p:nvSpPr>
          <p:spPr bwMode="auto">
            <a:xfrm flipV="1">
              <a:off x="1607" y="2568"/>
              <a:ext cx="593"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Freeform 57"/>
            <p:cNvSpPr>
              <a:spLocks/>
            </p:cNvSpPr>
            <p:nvPr/>
          </p:nvSpPr>
          <p:spPr bwMode="auto">
            <a:xfrm>
              <a:off x="1565" y="2478"/>
              <a:ext cx="136" cy="66"/>
            </a:xfrm>
            <a:custGeom>
              <a:avLst/>
              <a:gdLst>
                <a:gd name="T0" fmla="*/ 0 w 144"/>
                <a:gd name="T1" fmla="*/ 66 h 66"/>
                <a:gd name="T2" fmla="*/ 144 w 144"/>
                <a:gd name="T3" fmla="*/ 0 h 66"/>
                <a:gd name="T4" fmla="*/ 0 60000 65536"/>
                <a:gd name="T5" fmla="*/ 0 60000 65536"/>
                <a:gd name="T6" fmla="*/ 0 w 144"/>
                <a:gd name="T7" fmla="*/ 0 h 66"/>
                <a:gd name="T8" fmla="*/ 144 w 144"/>
                <a:gd name="T9" fmla="*/ 66 h 66"/>
              </a:gdLst>
              <a:ahLst/>
              <a:cxnLst>
                <a:cxn ang="T4">
                  <a:pos x="T0" y="T1"/>
                </a:cxn>
                <a:cxn ang="T5">
                  <a:pos x="T2" y="T3"/>
                </a:cxn>
              </a:cxnLst>
              <a:rect l="T6" t="T7" r="T8" b="T9"/>
              <a:pathLst>
                <a:path w="144" h="66">
                  <a:moveTo>
                    <a:pt x="0" y="66"/>
                  </a:moveTo>
                  <a:lnTo>
                    <a:pt x="144" y="0"/>
                  </a:lnTo>
                </a:path>
              </a:pathLst>
            </a:custGeom>
            <a:noFill/>
            <a:ln w="38100" cap="flat" cmpd="sng">
              <a:solidFill>
                <a:srgbClr val="FFCC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6" name="Text Box 58"/>
            <p:cNvSpPr txBox="1">
              <a:spLocks noChangeArrowheads="1"/>
            </p:cNvSpPr>
            <p:nvPr/>
          </p:nvSpPr>
          <p:spPr bwMode="auto">
            <a:xfrm>
              <a:off x="1156" y="220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9247" name="Text Box 59"/>
            <p:cNvSpPr txBox="1">
              <a:spLocks noChangeArrowheads="1"/>
            </p:cNvSpPr>
            <p:nvPr/>
          </p:nvSpPr>
          <p:spPr bwMode="auto">
            <a:xfrm>
              <a:off x="1701" y="2251"/>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S</a:t>
              </a:r>
            </a:p>
          </p:txBody>
        </p:sp>
        <p:sp>
          <p:nvSpPr>
            <p:cNvPr id="9248" name="Rectangle 60"/>
            <p:cNvSpPr>
              <a:spLocks noChangeArrowheads="1"/>
            </p:cNvSpPr>
            <p:nvPr/>
          </p:nvSpPr>
          <p:spPr bwMode="auto">
            <a:xfrm>
              <a:off x="1111" y="2478"/>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249" name="Text Box 61"/>
            <p:cNvSpPr txBox="1">
              <a:spLocks noChangeArrowheads="1"/>
            </p:cNvSpPr>
            <p:nvPr/>
          </p:nvSpPr>
          <p:spPr bwMode="auto">
            <a:xfrm>
              <a:off x="703" y="243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9250" name="Text Box 62"/>
            <p:cNvSpPr txBox="1">
              <a:spLocks noChangeArrowheads="1"/>
            </p:cNvSpPr>
            <p:nvPr/>
          </p:nvSpPr>
          <p:spPr bwMode="auto">
            <a:xfrm>
              <a:off x="703" y="28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宋体" panose="02010600030101010101" pitchFamily="2" charset="-122"/>
                  <a:ea typeface="宋体" panose="02010600030101010101" pitchFamily="2" charset="-122"/>
                </a:rPr>
                <a:t>-</a:t>
              </a:r>
            </a:p>
          </p:txBody>
        </p:sp>
      </p:grpSp>
      <p:grpSp>
        <p:nvGrpSpPr>
          <p:cNvPr id="8" name="Group 63"/>
          <p:cNvGrpSpPr>
            <a:grpSpLocks/>
          </p:cNvGrpSpPr>
          <p:nvPr/>
        </p:nvGrpSpPr>
        <p:grpSpPr bwMode="auto">
          <a:xfrm>
            <a:off x="2411413" y="1628775"/>
            <a:ext cx="576262" cy="519113"/>
            <a:chOff x="1519" y="1026"/>
            <a:chExt cx="363" cy="327"/>
          </a:xfrm>
        </p:grpSpPr>
        <p:sp>
          <p:nvSpPr>
            <p:cNvPr id="9237" name="Line 64"/>
            <p:cNvSpPr>
              <a:spLocks noChangeShapeType="1"/>
            </p:cNvSpPr>
            <p:nvPr/>
          </p:nvSpPr>
          <p:spPr bwMode="auto">
            <a:xfrm>
              <a:off x="1565" y="1117"/>
              <a:ext cx="317"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8" name="Text Box 65"/>
            <p:cNvSpPr txBox="1">
              <a:spLocks noChangeArrowheads="1"/>
            </p:cNvSpPr>
            <p:nvPr/>
          </p:nvSpPr>
          <p:spPr bwMode="auto">
            <a:xfrm>
              <a:off x="1519" y="102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p>
          </p:txBody>
        </p:sp>
      </p:grpSp>
      <p:sp>
        <p:nvSpPr>
          <p:cNvPr id="445506" name="Rectangle 66" descr="信纸"/>
          <p:cNvSpPr>
            <a:spLocks noChangeArrowheads="1"/>
          </p:cNvSpPr>
          <p:nvPr/>
        </p:nvSpPr>
        <p:spPr bwMode="auto">
          <a:xfrm>
            <a:off x="3348038" y="1196975"/>
            <a:ext cx="2376487" cy="1828800"/>
          </a:xfrm>
          <a:prstGeom prst="rect">
            <a:avLst/>
          </a:prstGeom>
          <a:blipFill dpi="0" rotWithShape="1">
            <a:blip r:embed="rId7"/>
            <a:srcRect/>
            <a:tile tx="0" ty="0" sx="100000" sy="100000" flip="none" algn="tl"/>
          </a:blipFill>
          <a:ln w="38100">
            <a:solidFill>
              <a:srgbClr val="FF99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234" name="Group 67"/>
          <p:cNvGrpSpPr>
            <a:grpSpLocks/>
          </p:cNvGrpSpPr>
          <p:nvPr/>
        </p:nvGrpSpPr>
        <p:grpSpPr bwMode="auto">
          <a:xfrm>
            <a:off x="6588125" y="6446838"/>
            <a:ext cx="792163" cy="366712"/>
            <a:chOff x="4649" y="4020"/>
            <a:chExt cx="499" cy="231"/>
          </a:xfrm>
        </p:grpSpPr>
        <p:pic>
          <p:nvPicPr>
            <p:cNvPr id="9235" name="Picture 68"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6" name="Text Box 69">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45449"/>
                                        </p:tgtEl>
                                        <p:attrNameLst>
                                          <p:attrName>style.visibility</p:attrName>
                                        </p:attrNameLst>
                                      </p:cBhvr>
                                      <p:to>
                                        <p:strVal val="visible"/>
                                      </p:to>
                                    </p:set>
                                    <p:anim calcmode="lin" valueType="num">
                                      <p:cBhvr additive="base">
                                        <p:cTn id="7" dur="500" fill="hold"/>
                                        <p:tgtEl>
                                          <p:spTgt spid="445449"/>
                                        </p:tgtEl>
                                        <p:attrNameLst>
                                          <p:attrName>ppt_x</p:attrName>
                                        </p:attrNameLst>
                                      </p:cBhvr>
                                      <p:tavLst>
                                        <p:tav tm="0">
                                          <p:val>
                                            <p:strVal val="#ppt_x"/>
                                          </p:val>
                                        </p:tav>
                                        <p:tav tm="100000">
                                          <p:val>
                                            <p:strVal val="#ppt_x"/>
                                          </p:val>
                                        </p:tav>
                                      </p:tavLst>
                                    </p:anim>
                                    <p:anim calcmode="lin" valueType="num">
                                      <p:cBhvr additive="base">
                                        <p:cTn id="8" dur="500" fill="hold"/>
                                        <p:tgtEl>
                                          <p:spTgt spid="44544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45476"/>
                                        </p:tgtEl>
                                        <p:attrNameLst>
                                          <p:attrName>style.visibility</p:attrName>
                                        </p:attrNameLst>
                                      </p:cBhvr>
                                      <p:to>
                                        <p:strVal val="visible"/>
                                      </p:to>
                                    </p:set>
                                    <p:animEffect transition="in" filter="box(out)">
                                      <p:cBhvr>
                                        <p:cTn id="18" dur="500"/>
                                        <p:tgtEl>
                                          <p:spTgt spid="445476"/>
                                        </p:tgtEl>
                                      </p:cBhvr>
                                    </p:animEffect>
                                  </p:childTnLst>
                                </p:cTn>
                              </p:par>
                            </p:childTnLst>
                          </p:cTn>
                        </p:par>
                        <p:par>
                          <p:cTn id="19" fill="hold" nodeType="afterGroup">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445477"/>
                                        </p:tgtEl>
                                        <p:attrNameLst>
                                          <p:attrName>style.visibility</p:attrName>
                                        </p:attrNameLst>
                                      </p:cBhvr>
                                      <p:to>
                                        <p:strVal val="visible"/>
                                      </p:to>
                                    </p:set>
                                    <p:animEffect transition="in" filter="box(out)">
                                      <p:cBhvr>
                                        <p:cTn id="22" dur="500"/>
                                        <p:tgtEl>
                                          <p:spTgt spid="445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506"/>
                                        </p:tgtEl>
                                        <p:attrNameLst>
                                          <p:attrName>style.visibility</p:attrName>
                                        </p:attrNameLst>
                                      </p:cBhvr>
                                      <p:to>
                                        <p:strVal val="visible"/>
                                      </p:to>
                                    </p:set>
                                    <p:animEffect transition="in" filter="box(in)">
                                      <p:cBhvr>
                                        <p:cTn id="27" dur="500"/>
                                        <p:tgtEl>
                                          <p:spTgt spid="445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lide(fromLeft)">
                                      <p:cBhvr>
                                        <p:cTn id="32" dur="500"/>
                                        <p:tgtEl>
                                          <p:spTgt spid="7"/>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slide(fromRight)">
                                      <p:cBhvr>
                                        <p:cTn id="41" dur="500"/>
                                        <p:tgtEl>
                                          <p:spTgt spid="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5480"/>
                                        </p:tgtEl>
                                        <p:attrNameLst>
                                          <p:attrName>style.visibility</p:attrName>
                                        </p:attrNameLst>
                                      </p:cBhvr>
                                      <p:to>
                                        <p:strVal val="visible"/>
                                      </p:to>
                                    </p:set>
                                    <p:animEffect transition="in" filter="wipe(left)">
                                      <p:cBhvr>
                                        <p:cTn id="46" dur="500"/>
                                        <p:tgtEl>
                                          <p:spTgt spid="4454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445479"/>
                                        </p:tgtEl>
                                        <p:attrNameLst>
                                          <p:attrName>style.visibility</p:attrName>
                                        </p:attrNameLst>
                                      </p:cBhvr>
                                      <p:to>
                                        <p:strVal val="visible"/>
                                      </p:to>
                                    </p:set>
                                    <p:anim calcmode="lin" valueType="num">
                                      <p:cBhvr>
                                        <p:cTn id="51" dur="500" fill="hold"/>
                                        <p:tgtEl>
                                          <p:spTgt spid="445479"/>
                                        </p:tgtEl>
                                        <p:attrNameLst>
                                          <p:attrName>ppt_w</p:attrName>
                                        </p:attrNameLst>
                                      </p:cBhvr>
                                      <p:tavLst>
                                        <p:tav tm="0">
                                          <p:val>
                                            <p:fltVal val="0"/>
                                          </p:val>
                                        </p:tav>
                                        <p:tav tm="100000">
                                          <p:val>
                                            <p:strVal val="#ppt_w"/>
                                          </p:val>
                                        </p:tav>
                                      </p:tavLst>
                                    </p:anim>
                                    <p:anim calcmode="lin" valueType="num">
                                      <p:cBhvr>
                                        <p:cTn id="52" dur="500" fill="hold"/>
                                        <p:tgtEl>
                                          <p:spTgt spid="445479"/>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445478"/>
                                        </p:tgtEl>
                                        <p:attrNameLst>
                                          <p:attrName>style.visibility</p:attrName>
                                        </p:attrNameLst>
                                      </p:cBhvr>
                                      <p:to>
                                        <p:strVal val="visible"/>
                                      </p:to>
                                    </p:set>
                                    <p:anim calcmode="lin" valueType="num">
                                      <p:cBhvr additive="base">
                                        <p:cTn id="57" dur="500" fill="hold"/>
                                        <p:tgtEl>
                                          <p:spTgt spid="445478"/>
                                        </p:tgtEl>
                                        <p:attrNameLst>
                                          <p:attrName>ppt_x</p:attrName>
                                        </p:attrNameLst>
                                      </p:cBhvr>
                                      <p:tavLst>
                                        <p:tav tm="0">
                                          <p:val>
                                            <p:strVal val="1+#ppt_w/2"/>
                                          </p:val>
                                        </p:tav>
                                        <p:tav tm="100000">
                                          <p:val>
                                            <p:strVal val="#ppt_x"/>
                                          </p:val>
                                        </p:tav>
                                      </p:tavLst>
                                    </p:anim>
                                    <p:anim calcmode="lin" valueType="num">
                                      <p:cBhvr additive="base">
                                        <p:cTn id="58" dur="500" fill="hold"/>
                                        <p:tgtEl>
                                          <p:spTgt spid="445478"/>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445483"/>
                                        </p:tgtEl>
                                        <p:attrNameLst>
                                          <p:attrName>style.visibility</p:attrName>
                                        </p:attrNameLst>
                                      </p:cBhvr>
                                      <p:to>
                                        <p:strVal val="visible"/>
                                      </p:to>
                                    </p:set>
                                    <p:anim calcmode="lin" valueType="num">
                                      <p:cBhvr>
                                        <p:cTn id="63" dur="1000" fill="hold"/>
                                        <p:tgtEl>
                                          <p:spTgt spid="445483"/>
                                        </p:tgtEl>
                                        <p:attrNameLst>
                                          <p:attrName>ppt_w</p:attrName>
                                        </p:attrNameLst>
                                      </p:cBhvr>
                                      <p:tavLst>
                                        <p:tav tm="0">
                                          <p:val>
                                            <p:fltVal val="0"/>
                                          </p:val>
                                        </p:tav>
                                        <p:tav tm="100000">
                                          <p:val>
                                            <p:strVal val="#ppt_w"/>
                                          </p:val>
                                        </p:tav>
                                      </p:tavLst>
                                    </p:anim>
                                    <p:anim calcmode="lin" valueType="num">
                                      <p:cBhvr>
                                        <p:cTn id="64" dur="1000" fill="hold"/>
                                        <p:tgtEl>
                                          <p:spTgt spid="445483"/>
                                        </p:tgtEl>
                                        <p:attrNameLst>
                                          <p:attrName>ppt_h</p:attrName>
                                        </p:attrNameLst>
                                      </p:cBhvr>
                                      <p:tavLst>
                                        <p:tav tm="0">
                                          <p:val>
                                            <p:fltVal val="0"/>
                                          </p:val>
                                        </p:tav>
                                        <p:tav tm="100000">
                                          <p:val>
                                            <p:strVal val="#ppt_h"/>
                                          </p:val>
                                        </p:tav>
                                      </p:tavLst>
                                    </p:anim>
                                    <p:anim calcmode="lin" valueType="num">
                                      <p:cBhvr>
                                        <p:cTn id="65" dur="1000" fill="hold"/>
                                        <p:tgtEl>
                                          <p:spTgt spid="445483"/>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4454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445482"/>
                                        </p:tgtEl>
                                        <p:attrNameLst>
                                          <p:attrName>style.visibility</p:attrName>
                                        </p:attrNameLst>
                                      </p:cBhvr>
                                      <p:to>
                                        <p:strVal val="visible"/>
                                      </p:to>
                                    </p:set>
                                    <p:anim calcmode="lin" valueType="num">
                                      <p:cBhvr>
                                        <p:cTn id="71" dur="1000" fill="hold"/>
                                        <p:tgtEl>
                                          <p:spTgt spid="445482"/>
                                        </p:tgtEl>
                                        <p:attrNameLst>
                                          <p:attrName>ppt_w</p:attrName>
                                        </p:attrNameLst>
                                      </p:cBhvr>
                                      <p:tavLst>
                                        <p:tav tm="0">
                                          <p:val>
                                            <p:fltVal val="0"/>
                                          </p:val>
                                        </p:tav>
                                        <p:tav tm="100000">
                                          <p:val>
                                            <p:strVal val="#ppt_w"/>
                                          </p:val>
                                        </p:tav>
                                      </p:tavLst>
                                    </p:anim>
                                    <p:anim calcmode="lin" valueType="num">
                                      <p:cBhvr>
                                        <p:cTn id="72" dur="1000" fill="hold"/>
                                        <p:tgtEl>
                                          <p:spTgt spid="445482"/>
                                        </p:tgtEl>
                                        <p:attrNameLst>
                                          <p:attrName>ppt_h</p:attrName>
                                        </p:attrNameLst>
                                      </p:cBhvr>
                                      <p:tavLst>
                                        <p:tav tm="0">
                                          <p:val>
                                            <p:fltVal val="0"/>
                                          </p:val>
                                        </p:tav>
                                        <p:tav tm="100000">
                                          <p:val>
                                            <p:strVal val="#ppt_h"/>
                                          </p:val>
                                        </p:tav>
                                      </p:tavLst>
                                    </p:anim>
                                    <p:anim calcmode="lin" valueType="num">
                                      <p:cBhvr>
                                        <p:cTn id="73" dur="1000" fill="hold"/>
                                        <p:tgtEl>
                                          <p:spTgt spid="445482"/>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44548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445481"/>
                                        </p:tgtEl>
                                        <p:attrNameLst>
                                          <p:attrName>style.visibility</p:attrName>
                                        </p:attrNameLst>
                                      </p:cBhvr>
                                      <p:to>
                                        <p:strVal val="visible"/>
                                      </p:to>
                                    </p:set>
                                    <p:animEffect transition="in" filter="slide(fromBottom)">
                                      <p:cBhvr>
                                        <p:cTn id="79" dur="500"/>
                                        <p:tgtEl>
                                          <p:spTgt spid="44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9" grpId="0" animBg="1" autoUpdateAnimBg="0"/>
      <p:bldP spid="445476" grpId="0" autoUpdateAnimBg="0"/>
      <p:bldP spid="445477" grpId="0" autoUpdateAnimBg="0"/>
      <p:bldP spid="445478" grpId="0" autoUpdateAnimBg="0"/>
      <p:bldP spid="445480" grpId="0" autoUpdateAnimBg="0"/>
      <p:bldP spid="445481" grpId="0" autoUpdateAnimBg="0"/>
      <p:bldP spid="445482" grpId="0" autoUpdateAnimBg="0"/>
      <p:bldP spid="445483" grpId="0" autoUpdateAnimBg="0"/>
      <p:bldP spid="44550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611188" y="549275"/>
            <a:ext cx="7993062"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由同名端及</a:t>
            </a:r>
            <a:r>
              <a:rPr kumimoji="1" lang="en-US" altLang="zh-CN" sz="2800" b="1" i="1">
                <a:solidFill>
                  <a:schemeClr val="bg1"/>
                </a:solidFill>
                <a:latin typeface="Times New Roman" panose="02020603050405020304" pitchFamily="18" charset="0"/>
                <a:ea typeface="楷体_GB2312" pitchFamily="49" charset="-122"/>
              </a:rPr>
              <a:t>u</a:t>
            </a:r>
            <a:r>
              <a:rPr kumimoji="1" lang="zh-CN" altLang="en-US"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i</a:t>
            </a:r>
            <a:r>
              <a:rPr kumimoji="1" lang="zh-CN" altLang="en-US" sz="2800" b="1">
                <a:solidFill>
                  <a:schemeClr val="bg1"/>
                </a:solidFill>
                <a:latin typeface="楷体_GB2312" pitchFamily="49" charset="-122"/>
                <a:ea typeface="楷体_GB2312" pitchFamily="49" charset="-122"/>
              </a:rPr>
              <a:t>参考方向确定互感线圈的特性方程</a:t>
            </a:r>
          </a:p>
        </p:txBody>
      </p:sp>
      <p:sp>
        <p:nvSpPr>
          <p:cNvPr id="446467" name="Text Box 3"/>
          <p:cNvSpPr txBox="1">
            <a:spLocks noChangeArrowheads="1"/>
          </p:cNvSpPr>
          <p:nvPr/>
        </p:nvSpPr>
        <p:spPr bwMode="auto">
          <a:xfrm>
            <a:off x="611188" y="1196975"/>
            <a:ext cx="79930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    有了同名端，表示两个线圈相互作用时，就不需考虑实际绕向，而只画出同名端及</a:t>
            </a:r>
            <a:r>
              <a:rPr kumimoji="1" lang="en-US" altLang="zh-CN" sz="2800" i="1">
                <a:solidFill>
                  <a:schemeClr val="bg1"/>
                </a:solidFill>
                <a:latin typeface="Times New Roman" panose="02020603050405020304" pitchFamily="18" charset="0"/>
                <a:ea typeface="楷体_GB2312" pitchFamily="49" charset="-122"/>
              </a:rPr>
              <a:t>u</a:t>
            </a:r>
            <a:r>
              <a:rPr kumimoji="1" lang="zh-CN" altLang="en-US" sz="2800" i="1">
                <a:solidFill>
                  <a:schemeClr val="bg1"/>
                </a:solidFill>
                <a:latin typeface="Times New Roman" panose="02020603050405020304" pitchFamily="18" charset="0"/>
                <a:ea typeface="楷体_GB2312" pitchFamily="49" charset="-122"/>
              </a:rPr>
              <a:t>、</a:t>
            </a:r>
            <a:r>
              <a:rPr kumimoji="1" lang="en-US" altLang="zh-CN" sz="2800" i="1">
                <a:solidFill>
                  <a:schemeClr val="bg1"/>
                </a:solidFill>
                <a:latin typeface="Times New Roman" panose="02020603050405020304" pitchFamily="18" charset="0"/>
                <a:ea typeface="楷体_GB2312" pitchFamily="49" charset="-122"/>
              </a:rPr>
              <a:t>i</a:t>
            </a:r>
            <a:r>
              <a:rPr kumimoji="1" lang="zh-CN" altLang="en-US" sz="2800" b="1">
                <a:solidFill>
                  <a:srgbClr val="FFFF00"/>
                </a:solidFill>
                <a:latin typeface="楷体_GB2312" pitchFamily="49" charset="-122"/>
                <a:ea typeface="楷体_GB2312" pitchFamily="49" charset="-122"/>
              </a:rPr>
              <a:t>参考方向即可。</a:t>
            </a:r>
          </a:p>
        </p:txBody>
      </p:sp>
      <p:graphicFrame>
        <p:nvGraphicFramePr>
          <p:cNvPr id="446468" name="Object 4"/>
          <p:cNvGraphicFramePr>
            <a:graphicFrameLocks noChangeAspect="1"/>
          </p:cNvGraphicFramePr>
          <p:nvPr/>
        </p:nvGraphicFramePr>
        <p:xfrm>
          <a:off x="6084888" y="3141663"/>
          <a:ext cx="1600200" cy="822325"/>
        </p:xfrm>
        <a:graphic>
          <a:graphicData uri="http://schemas.openxmlformats.org/presentationml/2006/ole">
            <mc:AlternateContent xmlns:mc="http://schemas.openxmlformats.org/markup-compatibility/2006">
              <mc:Choice xmlns:v="urn:schemas-microsoft-com:vml" Requires="v">
                <p:oleObj spid="_x0000_s10313" name="公式" r:id="rId3" imgW="812520" imgH="419040" progId="Equation.3">
                  <p:embed/>
                </p:oleObj>
              </mc:Choice>
              <mc:Fallback>
                <p:oleObj name="公式" r:id="rId3" imgW="812520" imgH="419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3141663"/>
                        <a:ext cx="1600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6469" name="Object 5"/>
          <p:cNvGraphicFramePr>
            <a:graphicFrameLocks noChangeAspect="1"/>
          </p:cNvGraphicFramePr>
          <p:nvPr/>
        </p:nvGraphicFramePr>
        <p:xfrm>
          <a:off x="5940425" y="4581525"/>
          <a:ext cx="1971675" cy="898525"/>
        </p:xfrm>
        <a:graphic>
          <a:graphicData uri="http://schemas.openxmlformats.org/presentationml/2006/ole">
            <mc:AlternateContent xmlns:mc="http://schemas.openxmlformats.org/markup-compatibility/2006">
              <mc:Choice xmlns:v="urn:schemas-microsoft-com:vml" Requires="v">
                <p:oleObj spid="_x0000_s10314" name="公式" r:id="rId5" imgW="914400" imgH="419040" progId="Equation.3">
                  <p:embed/>
                </p:oleObj>
              </mc:Choice>
              <mc:Fallback>
                <p:oleObj name="公式" r:id="rId5" imgW="914400" imgH="4190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425" y="4581525"/>
                        <a:ext cx="197167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6" name="Group 6"/>
          <p:cNvGrpSpPr>
            <a:grpSpLocks/>
          </p:cNvGrpSpPr>
          <p:nvPr/>
        </p:nvGrpSpPr>
        <p:grpSpPr bwMode="auto">
          <a:xfrm>
            <a:off x="8316913" y="6446838"/>
            <a:ext cx="792162" cy="366712"/>
            <a:chOff x="5193" y="4020"/>
            <a:chExt cx="499" cy="231"/>
          </a:xfrm>
        </p:grpSpPr>
        <p:pic>
          <p:nvPicPr>
            <p:cNvPr id="10307" name="Picture 7"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8" name="Text Box 8">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0247" name="Group 9"/>
          <p:cNvGrpSpPr>
            <a:grpSpLocks/>
          </p:cNvGrpSpPr>
          <p:nvPr/>
        </p:nvGrpSpPr>
        <p:grpSpPr bwMode="auto">
          <a:xfrm>
            <a:off x="7453313" y="6446838"/>
            <a:ext cx="792162" cy="366712"/>
            <a:chOff x="4649" y="4020"/>
            <a:chExt cx="499" cy="231"/>
          </a:xfrm>
        </p:grpSpPr>
        <p:pic>
          <p:nvPicPr>
            <p:cNvPr id="10305" name="Picture 10"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6" name="Text Box 11">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2"/>
          <p:cNvGrpSpPr>
            <a:grpSpLocks/>
          </p:cNvGrpSpPr>
          <p:nvPr/>
        </p:nvGrpSpPr>
        <p:grpSpPr bwMode="auto">
          <a:xfrm>
            <a:off x="971550" y="2781300"/>
            <a:ext cx="4392613" cy="1433513"/>
            <a:chOff x="612" y="1933"/>
            <a:chExt cx="2767" cy="903"/>
          </a:xfrm>
        </p:grpSpPr>
        <p:sp>
          <p:nvSpPr>
            <p:cNvPr id="10279" name="Line 13"/>
            <p:cNvSpPr>
              <a:spLocks noChangeShapeType="1"/>
            </p:cNvSpPr>
            <p:nvPr/>
          </p:nvSpPr>
          <p:spPr bwMode="auto">
            <a:xfrm>
              <a:off x="1424" y="2461"/>
              <a:ext cx="3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0" name="Line 14"/>
            <p:cNvSpPr>
              <a:spLocks noChangeShapeType="1"/>
            </p:cNvSpPr>
            <p:nvPr/>
          </p:nvSpPr>
          <p:spPr bwMode="auto">
            <a:xfrm>
              <a:off x="680" y="2461"/>
              <a:ext cx="33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1" name="Line 15"/>
            <p:cNvSpPr>
              <a:spLocks noChangeShapeType="1"/>
            </p:cNvSpPr>
            <p:nvPr/>
          </p:nvSpPr>
          <p:spPr bwMode="auto">
            <a:xfrm>
              <a:off x="680" y="2557"/>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Text Box 16"/>
            <p:cNvSpPr txBox="1">
              <a:spLocks noChangeArrowheads="1"/>
            </p:cNvSpPr>
            <p:nvPr/>
          </p:nvSpPr>
          <p:spPr bwMode="auto">
            <a:xfrm>
              <a:off x="728" y="2477"/>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0283" name="Text Box 17"/>
            <p:cNvSpPr txBox="1">
              <a:spLocks noChangeArrowheads="1"/>
            </p:cNvSpPr>
            <p:nvPr/>
          </p:nvSpPr>
          <p:spPr bwMode="auto">
            <a:xfrm>
              <a:off x="776" y="21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0284" name="Text Box 18"/>
            <p:cNvSpPr txBox="1">
              <a:spLocks noChangeArrowheads="1"/>
            </p:cNvSpPr>
            <p:nvPr/>
          </p:nvSpPr>
          <p:spPr bwMode="auto">
            <a:xfrm>
              <a:off x="2264" y="2221"/>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0285" name="Text Box 19"/>
            <p:cNvSpPr txBox="1">
              <a:spLocks noChangeArrowheads="1"/>
            </p:cNvSpPr>
            <p:nvPr/>
          </p:nvSpPr>
          <p:spPr bwMode="auto">
            <a:xfrm>
              <a:off x="2600" y="2429"/>
              <a:ext cx="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0286" name="Oval 20"/>
            <p:cNvSpPr>
              <a:spLocks noChangeArrowheads="1"/>
            </p:cNvSpPr>
            <p:nvPr/>
          </p:nvSpPr>
          <p:spPr bwMode="auto">
            <a:xfrm>
              <a:off x="612" y="2413"/>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87" name="Oval 21"/>
            <p:cNvSpPr>
              <a:spLocks noChangeArrowheads="1"/>
            </p:cNvSpPr>
            <p:nvPr/>
          </p:nvSpPr>
          <p:spPr bwMode="auto">
            <a:xfrm>
              <a:off x="1814" y="2413"/>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88" name="Line 22"/>
            <p:cNvSpPr>
              <a:spLocks noChangeShapeType="1"/>
            </p:cNvSpPr>
            <p:nvPr/>
          </p:nvSpPr>
          <p:spPr bwMode="auto">
            <a:xfrm>
              <a:off x="2921" y="2461"/>
              <a:ext cx="3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9" name="Line 23"/>
            <p:cNvSpPr>
              <a:spLocks noChangeShapeType="1"/>
            </p:cNvSpPr>
            <p:nvPr/>
          </p:nvSpPr>
          <p:spPr bwMode="auto">
            <a:xfrm>
              <a:off x="2174" y="2461"/>
              <a:ext cx="33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Oval 24"/>
            <p:cNvSpPr>
              <a:spLocks noChangeArrowheads="1"/>
            </p:cNvSpPr>
            <p:nvPr/>
          </p:nvSpPr>
          <p:spPr bwMode="auto">
            <a:xfrm>
              <a:off x="2106" y="2413"/>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91" name="Oval 25"/>
            <p:cNvSpPr>
              <a:spLocks noChangeArrowheads="1"/>
            </p:cNvSpPr>
            <p:nvPr/>
          </p:nvSpPr>
          <p:spPr bwMode="auto">
            <a:xfrm>
              <a:off x="3311" y="2413"/>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92" name="Arc 26"/>
            <p:cNvSpPr>
              <a:spLocks/>
            </p:cNvSpPr>
            <p:nvPr/>
          </p:nvSpPr>
          <p:spPr bwMode="auto">
            <a:xfrm>
              <a:off x="1736" y="2077"/>
              <a:ext cx="592" cy="288"/>
            </a:xfrm>
            <a:custGeom>
              <a:avLst/>
              <a:gdLst>
                <a:gd name="T0" fmla="*/ 0 w 20759"/>
                <a:gd name="T1" fmla="*/ 0 h 21600"/>
                <a:gd name="T2" fmla="*/ 592 w 20759"/>
                <a:gd name="T3" fmla="*/ 208 h 21600"/>
                <a:gd name="T4" fmla="*/ 0 w 20759"/>
                <a:gd name="T5" fmla="*/ 288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93" name="Arc 27"/>
            <p:cNvSpPr>
              <a:spLocks/>
            </p:cNvSpPr>
            <p:nvPr/>
          </p:nvSpPr>
          <p:spPr bwMode="auto">
            <a:xfrm flipH="1">
              <a:off x="968" y="2077"/>
              <a:ext cx="544" cy="288"/>
            </a:xfrm>
            <a:custGeom>
              <a:avLst/>
              <a:gdLst>
                <a:gd name="T0" fmla="*/ 0 w 20759"/>
                <a:gd name="T1" fmla="*/ 0 h 21600"/>
                <a:gd name="T2" fmla="*/ 544 w 20759"/>
                <a:gd name="T3" fmla="*/ 208 h 21600"/>
                <a:gd name="T4" fmla="*/ 0 w 20759"/>
                <a:gd name="T5" fmla="*/ 288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94" name="Text Box 28"/>
            <p:cNvSpPr txBox="1">
              <a:spLocks noChangeArrowheads="1"/>
            </p:cNvSpPr>
            <p:nvPr/>
          </p:nvSpPr>
          <p:spPr bwMode="auto">
            <a:xfrm>
              <a:off x="2216" y="250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0295" name="Text Box 29"/>
            <p:cNvSpPr txBox="1">
              <a:spLocks noChangeArrowheads="1"/>
            </p:cNvSpPr>
            <p:nvPr/>
          </p:nvSpPr>
          <p:spPr bwMode="auto">
            <a:xfrm>
              <a:off x="3032" y="250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0296" name="Text Box 30"/>
            <p:cNvSpPr txBox="1">
              <a:spLocks noChangeArrowheads="1"/>
            </p:cNvSpPr>
            <p:nvPr/>
          </p:nvSpPr>
          <p:spPr bwMode="auto">
            <a:xfrm>
              <a:off x="1496" y="193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10297" name="Group 31"/>
            <p:cNvGrpSpPr>
              <a:grpSpLocks/>
            </p:cNvGrpSpPr>
            <p:nvPr/>
          </p:nvGrpSpPr>
          <p:grpSpPr bwMode="auto">
            <a:xfrm rot="-5400000">
              <a:off x="1179" y="2229"/>
              <a:ext cx="90" cy="408"/>
              <a:chOff x="2744" y="2931"/>
              <a:chExt cx="57" cy="283"/>
            </a:xfrm>
          </p:grpSpPr>
          <p:sp>
            <p:nvSpPr>
              <p:cNvPr id="10302" name="Arc 3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3" name="Arc 3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4" name="Arc 3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298" name="Group 35"/>
            <p:cNvGrpSpPr>
              <a:grpSpLocks/>
            </p:cNvGrpSpPr>
            <p:nvPr/>
          </p:nvGrpSpPr>
          <p:grpSpPr bwMode="auto">
            <a:xfrm rot="-5400000">
              <a:off x="2676" y="2229"/>
              <a:ext cx="90" cy="408"/>
              <a:chOff x="2744" y="2931"/>
              <a:chExt cx="57" cy="283"/>
            </a:xfrm>
          </p:grpSpPr>
          <p:sp>
            <p:nvSpPr>
              <p:cNvPr id="10299" name="Arc 3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0" name="Arc 3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1" name="Arc 3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7" name="Group 39"/>
          <p:cNvGrpSpPr>
            <a:grpSpLocks/>
          </p:cNvGrpSpPr>
          <p:nvPr/>
        </p:nvGrpSpPr>
        <p:grpSpPr bwMode="auto">
          <a:xfrm>
            <a:off x="827088" y="4292600"/>
            <a:ext cx="4465637" cy="1433513"/>
            <a:chOff x="521" y="2704"/>
            <a:chExt cx="2813" cy="903"/>
          </a:xfrm>
        </p:grpSpPr>
        <p:sp>
          <p:nvSpPr>
            <p:cNvPr id="10253" name="Line 40"/>
            <p:cNvSpPr>
              <a:spLocks noChangeShapeType="1"/>
            </p:cNvSpPr>
            <p:nvPr/>
          </p:nvSpPr>
          <p:spPr bwMode="auto">
            <a:xfrm>
              <a:off x="1349" y="3232"/>
              <a:ext cx="3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Line 41"/>
            <p:cNvSpPr>
              <a:spLocks noChangeShapeType="1"/>
            </p:cNvSpPr>
            <p:nvPr/>
          </p:nvSpPr>
          <p:spPr bwMode="auto">
            <a:xfrm>
              <a:off x="589" y="3232"/>
              <a:ext cx="33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42"/>
            <p:cNvSpPr>
              <a:spLocks noChangeShapeType="1"/>
            </p:cNvSpPr>
            <p:nvPr/>
          </p:nvSpPr>
          <p:spPr bwMode="auto">
            <a:xfrm>
              <a:off x="635" y="3328"/>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Text Box 43"/>
            <p:cNvSpPr txBox="1">
              <a:spLocks noChangeArrowheads="1"/>
            </p:cNvSpPr>
            <p:nvPr/>
          </p:nvSpPr>
          <p:spPr bwMode="auto">
            <a:xfrm>
              <a:off x="683" y="3248"/>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0257" name="Text Box 44"/>
            <p:cNvSpPr txBox="1">
              <a:spLocks noChangeArrowheads="1"/>
            </p:cNvSpPr>
            <p:nvPr/>
          </p:nvSpPr>
          <p:spPr bwMode="auto">
            <a:xfrm>
              <a:off x="685" y="296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0258" name="Text Box 45"/>
            <p:cNvSpPr txBox="1">
              <a:spLocks noChangeArrowheads="1"/>
            </p:cNvSpPr>
            <p:nvPr/>
          </p:nvSpPr>
          <p:spPr bwMode="auto">
            <a:xfrm>
              <a:off x="2219" y="2992"/>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0259" name="Text Box 46"/>
            <p:cNvSpPr txBox="1">
              <a:spLocks noChangeArrowheads="1"/>
            </p:cNvSpPr>
            <p:nvPr/>
          </p:nvSpPr>
          <p:spPr bwMode="auto">
            <a:xfrm>
              <a:off x="2555" y="3200"/>
              <a:ext cx="3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0260" name="Oval 47"/>
            <p:cNvSpPr>
              <a:spLocks noChangeArrowheads="1"/>
            </p:cNvSpPr>
            <p:nvPr/>
          </p:nvSpPr>
          <p:spPr bwMode="auto">
            <a:xfrm>
              <a:off x="521" y="3184"/>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61" name="Oval 48"/>
            <p:cNvSpPr>
              <a:spLocks noChangeArrowheads="1"/>
            </p:cNvSpPr>
            <p:nvPr/>
          </p:nvSpPr>
          <p:spPr bwMode="auto">
            <a:xfrm>
              <a:off x="1739" y="3184"/>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62" name="Line 49"/>
            <p:cNvSpPr>
              <a:spLocks noChangeShapeType="1"/>
            </p:cNvSpPr>
            <p:nvPr/>
          </p:nvSpPr>
          <p:spPr bwMode="auto">
            <a:xfrm>
              <a:off x="2876" y="3232"/>
              <a:ext cx="39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50"/>
            <p:cNvSpPr>
              <a:spLocks noChangeShapeType="1"/>
            </p:cNvSpPr>
            <p:nvPr/>
          </p:nvSpPr>
          <p:spPr bwMode="auto">
            <a:xfrm>
              <a:off x="2129" y="3232"/>
              <a:ext cx="336"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Oval 51"/>
            <p:cNvSpPr>
              <a:spLocks noChangeArrowheads="1"/>
            </p:cNvSpPr>
            <p:nvPr/>
          </p:nvSpPr>
          <p:spPr bwMode="auto">
            <a:xfrm>
              <a:off x="2061" y="3184"/>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65" name="Oval 52"/>
            <p:cNvSpPr>
              <a:spLocks noChangeArrowheads="1"/>
            </p:cNvSpPr>
            <p:nvPr/>
          </p:nvSpPr>
          <p:spPr bwMode="auto">
            <a:xfrm>
              <a:off x="3266" y="3184"/>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266" name="Arc 53"/>
            <p:cNvSpPr>
              <a:spLocks/>
            </p:cNvSpPr>
            <p:nvPr/>
          </p:nvSpPr>
          <p:spPr bwMode="auto">
            <a:xfrm>
              <a:off x="1691" y="2848"/>
              <a:ext cx="592" cy="288"/>
            </a:xfrm>
            <a:custGeom>
              <a:avLst/>
              <a:gdLst>
                <a:gd name="T0" fmla="*/ 0 w 20759"/>
                <a:gd name="T1" fmla="*/ 0 h 21600"/>
                <a:gd name="T2" fmla="*/ 592 w 20759"/>
                <a:gd name="T3" fmla="*/ 208 h 21600"/>
                <a:gd name="T4" fmla="*/ 0 w 20759"/>
                <a:gd name="T5" fmla="*/ 288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7" name="Arc 54"/>
            <p:cNvSpPr>
              <a:spLocks/>
            </p:cNvSpPr>
            <p:nvPr/>
          </p:nvSpPr>
          <p:spPr bwMode="auto">
            <a:xfrm flipH="1">
              <a:off x="923" y="2848"/>
              <a:ext cx="544" cy="288"/>
            </a:xfrm>
            <a:custGeom>
              <a:avLst/>
              <a:gdLst>
                <a:gd name="T0" fmla="*/ 0 w 20759"/>
                <a:gd name="T1" fmla="*/ 0 h 21600"/>
                <a:gd name="T2" fmla="*/ 544 w 20759"/>
                <a:gd name="T3" fmla="*/ 208 h 21600"/>
                <a:gd name="T4" fmla="*/ 0 w 20759"/>
                <a:gd name="T5" fmla="*/ 288 h 21600"/>
                <a:gd name="T6" fmla="*/ 0 60000 65536"/>
                <a:gd name="T7" fmla="*/ 0 60000 65536"/>
                <a:gd name="T8" fmla="*/ 0 60000 65536"/>
                <a:gd name="T9" fmla="*/ 0 w 20759"/>
                <a:gd name="T10" fmla="*/ 0 h 21600"/>
                <a:gd name="T11" fmla="*/ 20759 w 20759"/>
                <a:gd name="T12" fmla="*/ 21600 h 21600"/>
              </a:gdLst>
              <a:ahLst/>
              <a:cxnLst>
                <a:cxn ang="T6">
                  <a:pos x="T0" y="T1"/>
                </a:cxn>
                <a:cxn ang="T7">
                  <a:pos x="T2" y="T3"/>
                </a:cxn>
                <a:cxn ang="T8">
                  <a:pos x="T4" y="T5"/>
                </a:cxn>
              </a:cxnLst>
              <a:rect l="T9" t="T10" r="T11" b="T12"/>
              <a:pathLst>
                <a:path w="20759" h="21600" fill="none" extrusionOk="0">
                  <a:moveTo>
                    <a:pt x="-1" y="0"/>
                  </a:moveTo>
                  <a:cubicBezTo>
                    <a:pt x="9630" y="0"/>
                    <a:pt x="18097" y="6375"/>
                    <a:pt x="20758" y="15630"/>
                  </a:cubicBezTo>
                </a:path>
                <a:path w="20759" h="21600" stroke="0" extrusionOk="0">
                  <a:moveTo>
                    <a:pt x="-1" y="0"/>
                  </a:moveTo>
                  <a:cubicBezTo>
                    <a:pt x="9630" y="0"/>
                    <a:pt x="18097" y="6375"/>
                    <a:pt x="20758" y="1563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8" name="Text Box 55"/>
            <p:cNvSpPr txBox="1">
              <a:spLocks noChangeArrowheads="1"/>
            </p:cNvSpPr>
            <p:nvPr/>
          </p:nvSpPr>
          <p:spPr bwMode="auto">
            <a:xfrm>
              <a:off x="2171" y="328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0269" name="Text Box 56"/>
            <p:cNvSpPr txBox="1">
              <a:spLocks noChangeArrowheads="1"/>
            </p:cNvSpPr>
            <p:nvPr/>
          </p:nvSpPr>
          <p:spPr bwMode="auto">
            <a:xfrm>
              <a:off x="2987" y="328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0270" name="Text Box 57"/>
            <p:cNvSpPr txBox="1">
              <a:spLocks noChangeArrowheads="1"/>
            </p:cNvSpPr>
            <p:nvPr/>
          </p:nvSpPr>
          <p:spPr bwMode="auto">
            <a:xfrm>
              <a:off x="1451" y="270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10271" name="Group 58"/>
            <p:cNvGrpSpPr>
              <a:grpSpLocks/>
            </p:cNvGrpSpPr>
            <p:nvPr/>
          </p:nvGrpSpPr>
          <p:grpSpPr bwMode="auto">
            <a:xfrm rot="-5400000">
              <a:off x="2631" y="3000"/>
              <a:ext cx="90" cy="408"/>
              <a:chOff x="2744" y="2931"/>
              <a:chExt cx="57" cy="283"/>
            </a:xfrm>
          </p:grpSpPr>
          <p:sp>
            <p:nvSpPr>
              <p:cNvPr id="10276" name="Arc 5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7" name="Arc 6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8" name="Arc 6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272" name="Group 62"/>
            <p:cNvGrpSpPr>
              <a:grpSpLocks/>
            </p:cNvGrpSpPr>
            <p:nvPr/>
          </p:nvGrpSpPr>
          <p:grpSpPr bwMode="auto">
            <a:xfrm rot="-5400000">
              <a:off x="1089" y="3000"/>
              <a:ext cx="90" cy="408"/>
              <a:chOff x="2744" y="2931"/>
              <a:chExt cx="57" cy="283"/>
            </a:xfrm>
          </p:grpSpPr>
          <p:sp>
            <p:nvSpPr>
              <p:cNvPr id="10273" name="Arc 63"/>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4" name="Arc 64"/>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5" name="Arc 65"/>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0250" name="Group 66"/>
          <p:cNvGrpSpPr>
            <a:grpSpLocks/>
          </p:cNvGrpSpPr>
          <p:nvPr/>
        </p:nvGrpSpPr>
        <p:grpSpPr bwMode="auto">
          <a:xfrm>
            <a:off x="6588125" y="6446838"/>
            <a:ext cx="792163" cy="366712"/>
            <a:chOff x="4649" y="4020"/>
            <a:chExt cx="499" cy="231"/>
          </a:xfrm>
        </p:grpSpPr>
        <p:pic>
          <p:nvPicPr>
            <p:cNvPr id="10251" name="Picture 67"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 Box 6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46466"/>
                                        </p:tgtEl>
                                        <p:attrNameLst>
                                          <p:attrName>style.visibility</p:attrName>
                                        </p:attrNameLst>
                                      </p:cBhvr>
                                      <p:to>
                                        <p:strVal val="visible"/>
                                      </p:to>
                                    </p:set>
                                    <p:animEffect transition="in" filter="slide(fromLeft)">
                                      <p:cBhvr>
                                        <p:cTn id="7" dur="500"/>
                                        <p:tgtEl>
                                          <p:spTgt spid="446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6467"/>
                                        </p:tgtEl>
                                        <p:attrNameLst>
                                          <p:attrName>style.visibility</p:attrName>
                                        </p:attrNameLst>
                                      </p:cBhvr>
                                      <p:to>
                                        <p:strVal val="visible"/>
                                      </p:to>
                                    </p:set>
                                    <p:animEffect transition="in" filter="wipe(left)">
                                      <p:cBhvr>
                                        <p:cTn id="12" dur="500"/>
                                        <p:tgtEl>
                                          <p:spTgt spid="446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446468"/>
                                        </p:tgtEl>
                                        <p:attrNameLst>
                                          <p:attrName>style.visibility</p:attrName>
                                        </p:attrNameLst>
                                      </p:cBhvr>
                                      <p:to>
                                        <p:strVal val="visible"/>
                                      </p:to>
                                    </p:set>
                                    <p:anim calcmode="lin" valueType="num">
                                      <p:cBhvr additive="base">
                                        <p:cTn id="22" dur="500" fill="hold"/>
                                        <p:tgtEl>
                                          <p:spTgt spid="446468"/>
                                        </p:tgtEl>
                                        <p:attrNameLst>
                                          <p:attrName>ppt_x</p:attrName>
                                        </p:attrNameLst>
                                      </p:cBhvr>
                                      <p:tavLst>
                                        <p:tav tm="0">
                                          <p:val>
                                            <p:strVal val="1+#ppt_w/2"/>
                                          </p:val>
                                        </p:tav>
                                        <p:tav tm="100000">
                                          <p:val>
                                            <p:strVal val="#ppt_x"/>
                                          </p:val>
                                        </p:tav>
                                      </p:tavLst>
                                    </p:anim>
                                    <p:anim calcmode="lin" valueType="num">
                                      <p:cBhvr additive="base">
                                        <p:cTn id="23" dur="500" fill="hold"/>
                                        <p:tgtEl>
                                          <p:spTgt spid="44646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446469"/>
                                        </p:tgtEl>
                                        <p:attrNameLst>
                                          <p:attrName>style.visibility</p:attrName>
                                        </p:attrNameLst>
                                      </p:cBhvr>
                                      <p:to>
                                        <p:strVal val="visible"/>
                                      </p:to>
                                    </p:set>
                                    <p:anim calcmode="lin" valueType="num">
                                      <p:cBhvr additive="base">
                                        <p:cTn id="33" dur="500" fill="hold"/>
                                        <p:tgtEl>
                                          <p:spTgt spid="446469"/>
                                        </p:tgtEl>
                                        <p:attrNameLst>
                                          <p:attrName>ppt_x</p:attrName>
                                        </p:attrNameLst>
                                      </p:cBhvr>
                                      <p:tavLst>
                                        <p:tav tm="0">
                                          <p:val>
                                            <p:strVal val="1+#ppt_w/2"/>
                                          </p:val>
                                        </p:tav>
                                        <p:tav tm="100000">
                                          <p:val>
                                            <p:strVal val="#ppt_x"/>
                                          </p:val>
                                        </p:tav>
                                      </p:tavLst>
                                    </p:anim>
                                    <p:anim calcmode="lin" valueType="num">
                                      <p:cBhvr additive="base">
                                        <p:cTn id="34" dur="500" fill="hold"/>
                                        <p:tgtEl>
                                          <p:spTgt spid="446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6" grpId="0" animBg="1" autoUpdateAnimBg="0"/>
      <p:bldP spid="44646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Text Box 2"/>
          <p:cNvSpPr txBox="1">
            <a:spLocks noChangeArrowheads="1"/>
          </p:cNvSpPr>
          <p:nvPr/>
        </p:nvSpPr>
        <p:spPr bwMode="auto">
          <a:xfrm>
            <a:off x="250825" y="333375"/>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b="1">
                <a:solidFill>
                  <a:schemeClr val="bg1"/>
                </a:solidFill>
                <a:latin typeface="Times New Roman" panose="02020603050405020304" pitchFamily="18" charset="0"/>
                <a:ea typeface="宋体" panose="02010600030101010101" pitchFamily="2" charset="-122"/>
              </a:rPr>
              <a:t>例</a:t>
            </a:r>
          </a:p>
        </p:txBody>
      </p:sp>
      <p:grpSp>
        <p:nvGrpSpPr>
          <p:cNvPr id="2" name="Group 3"/>
          <p:cNvGrpSpPr>
            <a:grpSpLocks/>
          </p:cNvGrpSpPr>
          <p:nvPr/>
        </p:nvGrpSpPr>
        <p:grpSpPr bwMode="auto">
          <a:xfrm>
            <a:off x="5219700" y="981075"/>
            <a:ext cx="3097213" cy="2103438"/>
            <a:chOff x="3107" y="618"/>
            <a:chExt cx="1951" cy="1325"/>
          </a:xfrm>
        </p:grpSpPr>
        <p:sp>
          <p:nvSpPr>
            <p:cNvPr id="12349" name="Line 4"/>
            <p:cNvSpPr>
              <a:spLocks noChangeShapeType="1"/>
            </p:cNvSpPr>
            <p:nvPr/>
          </p:nvSpPr>
          <p:spPr bwMode="auto">
            <a:xfrm>
              <a:off x="3470" y="1616"/>
              <a:ext cx="1497" cy="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50" name="Line 5"/>
            <p:cNvSpPr>
              <a:spLocks noChangeShapeType="1"/>
            </p:cNvSpPr>
            <p:nvPr/>
          </p:nvSpPr>
          <p:spPr bwMode="auto">
            <a:xfrm flipV="1">
              <a:off x="3470" y="754"/>
              <a:ext cx="0" cy="862"/>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51" name="Line 6"/>
            <p:cNvSpPr>
              <a:spLocks noChangeShapeType="1"/>
            </p:cNvSpPr>
            <p:nvPr/>
          </p:nvSpPr>
          <p:spPr bwMode="auto">
            <a:xfrm flipV="1">
              <a:off x="3470" y="1071"/>
              <a:ext cx="544" cy="54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7"/>
            <p:cNvSpPr>
              <a:spLocks noChangeShapeType="1"/>
            </p:cNvSpPr>
            <p:nvPr/>
          </p:nvSpPr>
          <p:spPr bwMode="auto">
            <a:xfrm>
              <a:off x="4014" y="1071"/>
              <a:ext cx="409" cy="54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3" name="Text Box 8"/>
            <p:cNvSpPr txBox="1">
              <a:spLocks noChangeArrowheads="1"/>
            </p:cNvSpPr>
            <p:nvPr/>
          </p:nvSpPr>
          <p:spPr bwMode="auto">
            <a:xfrm>
              <a:off x="4286" y="161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a:solidFill>
                    <a:schemeClr val="bg1"/>
                  </a:solidFill>
                  <a:latin typeface="Times New Roman" panose="02020603050405020304" pitchFamily="18" charset="0"/>
                  <a:ea typeface="仿宋_GB2312" pitchFamily="49" charset="-122"/>
                </a:rPr>
                <a:t>2</a:t>
              </a:r>
            </a:p>
          </p:txBody>
        </p:sp>
        <p:sp>
          <p:nvSpPr>
            <p:cNvPr id="12354" name="Text Box 9"/>
            <p:cNvSpPr txBox="1">
              <a:spLocks noChangeArrowheads="1"/>
            </p:cNvSpPr>
            <p:nvPr/>
          </p:nvSpPr>
          <p:spPr bwMode="auto">
            <a:xfrm>
              <a:off x="3878" y="161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a:solidFill>
                    <a:schemeClr val="bg1"/>
                  </a:solidFill>
                  <a:latin typeface="Times New Roman" panose="02020603050405020304" pitchFamily="18" charset="0"/>
                  <a:ea typeface="仿宋_GB2312" pitchFamily="49" charset="-122"/>
                </a:rPr>
                <a:t>1</a:t>
              </a:r>
            </a:p>
          </p:txBody>
        </p:sp>
        <p:sp>
          <p:nvSpPr>
            <p:cNvPr id="12355" name="Text Box 10"/>
            <p:cNvSpPr txBox="1">
              <a:spLocks noChangeArrowheads="1"/>
            </p:cNvSpPr>
            <p:nvPr/>
          </p:nvSpPr>
          <p:spPr bwMode="auto">
            <a:xfrm>
              <a:off x="3334" y="1616"/>
              <a:ext cx="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a:solidFill>
                    <a:schemeClr val="bg1"/>
                  </a:solidFill>
                  <a:latin typeface="Times New Roman" panose="02020603050405020304" pitchFamily="18" charset="0"/>
                  <a:ea typeface="仿宋_GB2312" pitchFamily="49" charset="-122"/>
                </a:rPr>
                <a:t>0</a:t>
              </a:r>
            </a:p>
          </p:txBody>
        </p:sp>
        <p:sp>
          <p:nvSpPr>
            <p:cNvPr id="12356" name="Text Box 11"/>
            <p:cNvSpPr txBox="1">
              <a:spLocks noChangeArrowheads="1"/>
            </p:cNvSpPr>
            <p:nvPr/>
          </p:nvSpPr>
          <p:spPr bwMode="auto">
            <a:xfrm>
              <a:off x="3107" y="935"/>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a:solidFill>
                    <a:schemeClr val="bg1"/>
                  </a:solidFill>
                  <a:latin typeface="Times New Roman" panose="02020603050405020304" pitchFamily="18" charset="0"/>
                  <a:ea typeface="仿宋_GB2312" pitchFamily="49" charset="-122"/>
                </a:rPr>
                <a:t>10</a:t>
              </a:r>
            </a:p>
          </p:txBody>
        </p:sp>
        <p:sp>
          <p:nvSpPr>
            <p:cNvPr id="12357" name="Line 12"/>
            <p:cNvSpPr>
              <a:spLocks noChangeShapeType="1"/>
            </p:cNvSpPr>
            <p:nvPr/>
          </p:nvSpPr>
          <p:spPr bwMode="auto">
            <a:xfrm>
              <a:off x="3470" y="1071"/>
              <a:ext cx="544" cy="0"/>
            </a:xfrm>
            <a:prstGeom prst="line">
              <a:avLst/>
            </a:prstGeom>
            <a:noFill/>
            <a:ln w="38100">
              <a:solidFill>
                <a:schemeClr val="bg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8" name="Text Box 13"/>
            <p:cNvSpPr txBox="1">
              <a:spLocks noChangeArrowheads="1"/>
            </p:cNvSpPr>
            <p:nvPr/>
          </p:nvSpPr>
          <p:spPr bwMode="auto">
            <a:xfrm>
              <a:off x="3470" y="618"/>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1</a:t>
              </a:r>
              <a:r>
                <a:rPr lang="en-US" altLang="zh-CN" sz="2800">
                  <a:solidFill>
                    <a:schemeClr val="bg1"/>
                  </a:solidFill>
                  <a:latin typeface="Times New Roman" panose="02020603050405020304" pitchFamily="18" charset="0"/>
                  <a:ea typeface="仿宋_GB2312" pitchFamily="49" charset="-122"/>
                </a:rPr>
                <a:t>/A</a:t>
              </a:r>
            </a:p>
          </p:txBody>
        </p:sp>
        <p:sp>
          <p:nvSpPr>
            <p:cNvPr id="12359" name="Rectangle 14"/>
            <p:cNvSpPr>
              <a:spLocks noChangeArrowheads="1"/>
            </p:cNvSpPr>
            <p:nvPr/>
          </p:nvSpPr>
          <p:spPr bwMode="auto">
            <a:xfrm>
              <a:off x="4695" y="1570"/>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仿宋_GB2312" pitchFamily="49" charset="-122"/>
                </a:rPr>
                <a:t>t/s</a:t>
              </a:r>
              <a:endParaRPr kumimoji="1" lang="en-US" altLang="zh-CN" sz="2800">
                <a:solidFill>
                  <a:schemeClr val="bg1"/>
                </a:solidFill>
                <a:latin typeface="Times New Roman" panose="02020603050405020304" pitchFamily="18" charset="0"/>
                <a:ea typeface="仿宋_GB2312" pitchFamily="49" charset="-122"/>
              </a:endParaRPr>
            </a:p>
          </p:txBody>
        </p:sp>
      </p:grpSp>
      <p:graphicFrame>
        <p:nvGraphicFramePr>
          <p:cNvPr id="448527" name="Object 15"/>
          <p:cNvGraphicFramePr>
            <a:graphicFrameLocks noChangeAspect="1"/>
          </p:cNvGraphicFramePr>
          <p:nvPr/>
        </p:nvGraphicFramePr>
        <p:xfrm>
          <a:off x="971550" y="404813"/>
          <a:ext cx="7940675" cy="525462"/>
        </p:xfrm>
        <a:graphic>
          <a:graphicData uri="http://schemas.openxmlformats.org/presentationml/2006/ole">
            <mc:AlternateContent xmlns:mc="http://schemas.openxmlformats.org/markup-compatibility/2006">
              <mc:Choice xmlns:v="urn:schemas-microsoft-com:vml" Requires="v">
                <p:oleObj spid="_x0000_s12368" name="Equation" r:id="rId3" imgW="3835080" imgH="253800" progId="Equation.DSMT4">
                  <p:embed/>
                </p:oleObj>
              </mc:Choice>
              <mc:Fallback>
                <p:oleObj name="Equation" r:id="rId3" imgW="3835080" imgH="2538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04813"/>
                        <a:ext cx="79406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8528" name="Object 16"/>
          <p:cNvGraphicFramePr>
            <a:graphicFrameLocks noChangeAspect="1"/>
          </p:cNvGraphicFramePr>
          <p:nvPr/>
        </p:nvGraphicFramePr>
        <p:xfrm>
          <a:off x="468313" y="3141663"/>
          <a:ext cx="4811712" cy="1493837"/>
        </p:xfrm>
        <a:graphic>
          <a:graphicData uri="http://schemas.openxmlformats.org/presentationml/2006/ole">
            <mc:AlternateContent xmlns:mc="http://schemas.openxmlformats.org/markup-compatibility/2006">
              <mc:Choice xmlns:v="urn:schemas-microsoft-com:vml" Requires="v">
                <p:oleObj spid="_x0000_s12369" name="公式" r:id="rId5" imgW="2323800" imgH="723600" progId="Equation.3">
                  <p:embed/>
                </p:oleObj>
              </mc:Choice>
              <mc:Fallback>
                <p:oleObj name="公式" r:id="rId5" imgW="2323800" imgH="723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141663"/>
                        <a:ext cx="4811712"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8529" name="Text Box 17"/>
          <p:cNvSpPr txBox="1">
            <a:spLocks noChangeArrowheads="1"/>
          </p:cNvSpPr>
          <p:nvPr/>
        </p:nvSpPr>
        <p:spPr bwMode="auto">
          <a:xfrm>
            <a:off x="539750" y="2997200"/>
            <a:ext cx="609600" cy="519113"/>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宋体" panose="02010600030101010101" pitchFamily="2" charset="-122"/>
              </a:rPr>
              <a:t>解</a:t>
            </a:r>
          </a:p>
        </p:txBody>
      </p:sp>
      <p:graphicFrame>
        <p:nvGraphicFramePr>
          <p:cNvPr id="448530" name="Object 18"/>
          <p:cNvGraphicFramePr>
            <a:graphicFrameLocks noChangeAspect="1"/>
          </p:cNvGraphicFramePr>
          <p:nvPr/>
        </p:nvGraphicFramePr>
        <p:xfrm>
          <a:off x="539750" y="4724400"/>
          <a:ext cx="6889750" cy="1495425"/>
        </p:xfrm>
        <a:graphic>
          <a:graphicData uri="http://schemas.openxmlformats.org/presentationml/2006/ole">
            <mc:AlternateContent xmlns:mc="http://schemas.openxmlformats.org/markup-compatibility/2006">
              <mc:Choice xmlns:v="urn:schemas-microsoft-com:vml" Requires="v">
                <p:oleObj spid="_x0000_s12370" name="公式" r:id="rId7" imgW="3327120" imgH="723600" progId="Equation.3">
                  <p:embed/>
                </p:oleObj>
              </mc:Choice>
              <mc:Fallback>
                <p:oleObj name="公式" r:id="rId7" imgW="3327120" imgH="7236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4724400"/>
                        <a:ext cx="68897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8531" name="Object 19"/>
          <p:cNvGraphicFramePr>
            <a:graphicFrameLocks noChangeAspect="1"/>
          </p:cNvGraphicFramePr>
          <p:nvPr/>
        </p:nvGraphicFramePr>
        <p:xfrm>
          <a:off x="5508625" y="3213100"/>
          <a:ext cx="3121025" cy="1362075"/>
        </p:xfrm>
        <a:graphic>
          <a:graphicData uri="http://schemas.openxmlformats.org/presentationml/2006/ole">
            <mc:AlternateContent xmlns:mc="http://schemas.openxmlformats.org/markup-compatibility/2006">
              <mc:Choice xmlns:v="urn:schemas-microsoft-com:vml" Requires="v">
                <p:oleObj spid="_x0000_s12371" name="公式" r:id="rId9" imgW="1650960" imgH="723600" progId="Equation.3">
                  <p:embed/>
                </p:oleObj>
              </mc:Choice>
              <mc:Fallback>
                <p:oleObj name="公式" r:id="rId9" imgW="1650960" imgH="7236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5" y="3213100"/>
                        <a:ext cx="31210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7" name="Group 20"/>
          <p:cNvGrpSpPr>
            <a:grpSpLocks/>
          </p:cNvGrpSpPr>
          <p:nvPr/>
        </p:nvGrpSpPr>
        <p:grpSpPr bwMode="auto">
          <a:xfrm>
            <a:off x="8316913" y="6446838"/>
            <a:ext cx="792162" cy="366712"/>
            <a:chOff x="5193" y="4020"/>
            <a:chExt cx="499" cy="231"/>
          </a:xfrm>
        </p:grpSpPr>
        <p:pic>
          <p:nvPicPr>
            <p:cNvPr id="12347" name="Picture 21"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8" name="Text Box 2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2298" name="Group 23"/>
          <p:cNvGrpSpPr>
            <a:grpSpLocks/>
          </p:cNvGrpSpPr>
          <p:nvPr/>
        </p:nvGrpSpPr>
        <p:grpSpPr bwMode="auto">
          <a:xfrm>
            <a:off x="7453313" y="6446838"/>
            <a:ext cx="792162" cy="366712"/>
            <a:chOff x="4649" y="4020"/>
            <a:chExt cx="499" cy="231"/>
          </a:xfrm>
        </p:grpSpPr>
        <p:pic>
          <p:nvPicPr>
            <p:cNvPr id="12345" name="Picture 24"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6" name="Text Box 2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5" name="Group 26"/>
          <p:cNvGrpSpPr>
            <a:grpSpLocks/>
          </p:cNvGrpSpPr>
          <p:nvPr/>
        </p:nvGrpSpPr>
        <p:grpSpPr bwMode="auto">
          <a:xfrm>
            <a:off x="684213" y="981075"/>
            <a:ext cx="4176712" cy="1797050"/>
            <a:chOff x="431" y="618"/>
            <a:chExt cx="2631" cy="1132"/>
          </a:xfrm>
        </p:grpSpPr>
        <p:sp>
          <p:nvSpPr>
            <p:cNvPr id="12303" name="Text Box 27"/>
            <p:cNvSpPr txBox="1">
              <a:spLocks noChangeArrowheads="1"/>
            </p:cNvSpPr>
            <p:nvPr/>
          </p:nvSpPr>
          <p:spPr bwMode="auto">
            <a:xfrm>
              <a:off x="1645" y="618"/>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12304" name="Group 28"/>
            <p:cNvGrpSpPr>
              <a:grpSpLocks/>
            </p:cNvGrpSpPr>
            <p:nvPr/>
          </p:nvGrpSpPr>
          <p:grpSpPr bwMode="auto">
            <a:xfrm>
              <a:off x="431" y="817"/>
              <a:ext cx="2631" cy="933"/>
              <a:chOff x="431" y="817"/>
              <a:chExt cx="2631" cy="933"/>
            </a:xfrm>
          </p:grpSpPr>
          <p:sp>
            <p:nvSpPr>
              <p:cNvPr id="12305" name="Text Box 29"/>
              <p:cNvSpPr txBox="1">
                <a:spLocks noChangeArrowheads="1"/>
              </p:cNvSpPr>
              <p:nvPr/>
            </p:nvSpPr>
            <p:spPr bwMode="auto">
              <a:xfrm>
                <a:off x="1145" y="926"/>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06" name="Text Box 30"/>
              <p:cNvSpPr txBox="1">
                <a:spLocks noChangeArrowheads="1"/>
              </p:cNvSpPr>
              <p:nvPr/>
            </p:nvSpPr>
            <p:spPr bwMode="auto">
              <a:xfrm>
                <a:off x="2246" y="921"/>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07" name="Text Box 31"/>
              <p:cNvSpPr txBox="1">
                <a:spLocks noChangeArrowheads="1"/>
              </p:cNvSpPr>
              <p:nvPr/>
            </p:nvSpPr>
            <p:spPr bwMode="auto">
              <a:xfrm>
                <a:off x="884" y="935"/>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08" name="Line 32"/>
              <p:cNvSpPr>
                <a:spLocks noChangeShapeType="1"/>
              </p:cNvSpPr>
              <p:nvPr/>
            </p:nvSpPr>
            <p:spPr bwMode="auto">
              <a:xfrm flipV="1">
                <a:off x="1656" y="931"/>
                <a:ext cx="0" cy="25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33"/>
              <p:cNvSpPr>
                <a:spLocks noChangeShapeType="1"/>
              </p:cNvSpPr>
              <p:nvPr/>
            </p:nvSpPr>
            <p:spPr bwMode="auto">
              <a:xfrm flipH="1" flipV="1">
                <a:off x="1656" y="1528"/>
                <a:ext cx="0" cy="219"/>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34"/>
              <p:cNvSpPr>
                <a:spLocks noChangeShapeType="1"/>
              </p:cNvSpPr>
              <p:nvPr/>
            </p:nvSpPr>
            <p:spPr bwMode="auto">
              <a:xfrm flipH="1" flipV="1">
                <a:off x="1928" y="1521"/>
                <a:ext cx="0" cy="22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35"/>
              <p:cNvSpPr>
                <a:spLocks noChangeShapeType="1"/>
              </p:cNvSpPr>
              <p:nvPr/>
            </p:nvSpPr>
            <p:spPr bwMode="auto">
              <a:xfrm flipH="1" flipV="1">
                <a:off x="1929" y="931"/>
                <a:ext cx="0" cy="22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36"/>
              <p:cNvSpPr>
                <a:spLocks noChangeShapeType="1"/>
              </p:cNvSpPr>
              <p:nvPr/>
            </p:nvSpPr>
            <p:spPr bwMode="auto">
              <a:xfrm>
                <a:off x="885" y="931"/>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37"/>
              <p:cNvSpPr>
                <a:spLocks noChangeShapeType="1"/>
              </p:cNvSpPr>
              <p:nvPr/>
            </p:nvSpPr>
            <p:spPr bwMode="auto">
              <a:xfrm flipV="1">
                <a:off x="885" y="1747"/>
                <a:ext cx="7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38"/>
              <p:cNvSpPr>
                <a:spLocks noChangeShapeType="1"/>
              </p:cNvSpPr>
              <p:nvPr/>
            </p:nvSpPr>
            <p:spPr bwMode="auto">
              <a:xfrm>
                <a:off x="1909" y="931"/>
                <a:ext cx="9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Line 39"/>
              <p:cNvSpPr>
                <a:spLocks noChangeShapeType="1"/>
              </p:cNvSpPr>
              <p:nvPr/>
            </p:nvSpPr>
            <p:spPr bwMode="auto">
              <a:xfrm>
                <a:off x="1928" y="1747"/>
                <a:ext cx="9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Text Box 40"/>
              <p:cNvSpPr txBox="1">
                <a:spLocks noChangeArrowheads="1"/>
              </p:cNvSpPr>
              <p:nvPr/>
            </p:nvSpPr>
            <p:spPr bwMode="auto">
              <a:xfrm>
                <a:off x="1929" y="93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2317" name="Text Box 41"/>
              <p:cNvSpPr txBox="1">
                <a:spLocks noChangeArrowheads="1"/>
              </p:cNvSpPr>
              <p:nvPr/>
            </p:nvSpPr>
            <p:spPr bwMode="auto">
              <a:xfrm>
                <a:off x="1430" y="93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2318" name="Text Box 42"/>
              <p:cNvSpPr txBox="1">
                <a:spLocks noChangeArrowheads="1"/>
              </p:cNvSpPr>
              <p:nvPr/>
            </p:nvSpPr>
            <p:spPr bwMode="auto">
              <a:xfrm>
                <a:off x="1339" y="115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19" name="Text Box 43"/>
              <p:cNvSpPr txBox="1">
                <a:spLocks noChangeArrowheads="1"/>
              </p:cNvSpPr>
              <p:nvPr/>
            </p:nvSpPr>
            <p:spPr bwMode="auto">
              <a:xfrm>
                <a:off x="1929" y="115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20" name="Text Box 44"/>
              <p:cNvSpPr txBox="1">
                <a:spLocks noChangeArrowheads="1"/>
              </p:cNvSpPr>
              <p:nvPr/>
            </p:nvSpPr>
            <p:spPr bwMode="auto">
              <a:xfrm>
                <a:off x="522" y="886"/>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2321" name="Text Box 45"/>
              <p:cNvSpPr txBox="1">
                <a:spLocks noChangeArrowheads="1"/>
              </p:cNvSpPr>
              <p:nvPr/>
            </p:nvSpPr>
            <p:spPr bwMode="auto">
              <a:xfrm>
                <a:off x="520" y="130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12322" name="Text Box 46"/>
              <p:cNvSpPr txBox="1">
                <a:spLocks noChangeArrowheads="1"/>
              </p:cNvSpPr>
              <p:nvPr/>
            </p:nvSpPr>
            <p:spPr bwMode="auto">
              <a:xfrm>
                <a:off x="431" y="11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23" name="Text Box 47"/>
              <p:cNvSpPr txBox="1">
                <a:spLocks noChangeArrowheads="1"/>
              </p:cNvSpPr>
              <p:nvPr/>
            </p:nvSpPr>
            <p:spPr bwMode="auto">
              <a:xfrm>
                <a:off x="2746" y="91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2324" name="Text Box 48"/>
              <p:cNvSpPr txBox="1">
                <a:spLocks noChangeArrowheads="1"/>
              </p:cNvSpPr>
              <p:nvPr/>
            </p:nvSpPr>
            <p:spPr bwMode="auto">
              <a:xfrm>
                <a:off x="2744" y="13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12325" name="Text Box 49"/>
              <p:cNvSpPr txBox="1">
                <a:spLocks noChangeArrowheads="1"/>
              </p:cNvSpPr>
              <p:nvPr/>
            </p:nvSpPr>
            <p:spPr bwMode="auto">
              <a:xfrm>
                <a:off x="2758" y="1182"/>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2326" name="Oval 50"/>
              <p:cNvSpPr>
                <a:spLocks noChangeArrowheads="1"/>
              </p:cNvSpPr>
              <p:nvPr/>
            </p:nvSpPr>
            <p:spPr bwMode="auto">
              <a:xfrm>
                <a:off x="2835" y="1702"/>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327" name="Oval 51"/>
              <p:cNvSpPr>
                <a:spLocks noChangeArrowheads="1"/>
              </p:cNvSpPr>
              <p:nvPr/>
            </p:nvSpPr>
            <p:spPr bwMode="auto">
              <a:xfrm>
                <a:off x="2822" y="893"/>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328" name="Arc 52"/>
              <p:cNvSpPr>
                <a:spLocks/>
              </p:cNvSpPr>
              <p:nvPr/>
            </p:nvSpPr>
            <p:spPr bwMode="auto">
              <a:xfrm flipH="1">
                <a:off x="1549" y="817"/>
                <a:ext cx="148" cy="131"/>
              </a:xfrm>
              <a:custGeom>
                <a:avLst/>
                <a:gdLst>
                  <a:gd name="T0" fmla="*/ 0 w 22702"/>
                  <a:gd name="T1" fmla="*/ 0 h 21600"/>
                  <a:gd name="T2" fmla="*/ 148 w 22702"/>
                  <a:gd name="T3" fmla="*/ 105 h 21600"/>
                  <a:gd name="T4" fmla="*/ 10 w 22702"/>
                  <a:gd name="T5" fmla="*/ 131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29" name="Arc 53"/>
              <p:cNvSpPr>
                <a:spLocks/>
              </p:cNvSpPr>
              <p:nvPr/>
            </p:nvSpPr>
            <p:spPr bwMode="auto">
              <a:xfrm>
                <a:off x="1855" y="825"/>
                <a:ext cx="148" cy="131"/>
              </a:xfrm>
              <a:custGeom>
                <a:avLst/>
                <a:gdLst>
                  <a:gd name="T0" fmla="*/ 0 w 22702"/>
                  <a:gd name="T1" fmla="*/ 0 h 21600"/>
                  <a:gd name="T2" fmla="*/ 148 w 22702"/>
                  <a:gd name="T3" fmla="*/ 105 h 21600"/>
                  <a:gd name="T4" fmla="*/ 10 w 22702"/>
                  <a:gd name="T5" fmla="*/ 131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2330" name="Group 54"/>
              <p:cNvGrpSpPr>
                <a:grpSpLocks/>
              </p:cNvGrpSpPr>
              <p:nvPr/>
            </p:nvGrpSpPr>
            <p:grpSpPr bwMode="auto">
              <a:xfrm rot="10800000">
                <a:off x="1838" y="1158"/>
                <a:ext cx="91" cy="363"/>
                <a:chOff x="2744" y="2931"/>
                <a:chExt cx="57" cy="283"/>
              </a:xfrm>
            </p:grpSpPr>
            <p:sp>
              <p:nvSpPr>
                <p:cNvPr id="12342" name="Arc 55"/>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3" name="Arc 56"/>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4" name="Arc 57"/>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331" name="Group 58"/>
              <p:cNvGrpSpPr>
                <a:grpSpLocks/>
              </p:cNvGrpSpPr>
              <p:nvPr/>
            </p:nvGrpSpPr>
            <p:grpSpPr bwMode="auto">
              <a:xfrm>
                <a:off x="1656" y="1158"/>
                <a:ext cx="91" cy="363"/>
                <a:chOff x="2744" y="2931"/>
                <a:chExt cx="57" cy="283"/>
              </a:xfrm>
            </p:grpSpPr>
            <p:sp>
              <p:nvSpPr>
                <p:cNvPr id="12339" name="Arc 5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0" name="Arc 6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41" name="Arc 6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332" name="Rectangle 62"/>
              <p:cNvSpPr>
                <a:spLocks noChangeArrowheads="1"/>
              </p:cNvSpPr>
              <p:nvPr/>
            </p:nvSpPr>
            <p:spPr bwMode="auto">
              <a:xfrm>
                <a:off x="1112" y="84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333" name="Rectangle 63"/>
              <p:cNvSpPr>
                <a:spLocks noChangeArrowheads="1"/>
              </p:cNvSpPr>
              <p:nvPr/>
            </p:nvSpPr>
            <p:spPr bwMode="auto">
              <a:xfrm>
                <a:off x="2246" y="84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334" name="Line 64"/>
              <p:cNvSpPr>
                <a:spLocks noChangeShapeType="1"/>
              </p:cNvSpPr>
              <p:nvPr/>
            </p:nvSpPr>
            <p:spPr bwMode="auto">
              <a:xfrm>
                <a:off x="885" y="931"/>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65"/>
              <p:cNvSpPr>
                <a:spLocks noChangeShapeType="1"/>
              </p:cNvSpPr>
              <p:nvPr/>
            </p:nvSpPr>
            <p:spPr bwMode="auto">
              <a:xfrm flipV="1">
                <a:off x="884" y="981"/>
                <a:ext cx="0" cy="317"/>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336" name="Group 66"/>
              <p:cNvGrpSpPr>
                <a:grpSpLocks/>
              </p:cNvGrpSpPr>
              <p:nvPr/>
            </p:nvGrpSpPr>
            <p:grpSpPr bwMode="auto">
              <a:xfrm>
                <a:off x="703" y="1253"/>
                <a:ext cx="363" cy="363"/>
                <a:chOff x="703" y="1158"/>
                <a:chExt cx="363" cy="363"/>
              </a:xfrm>
            </p:grpSpPr>
            <p:sp>
              <p:nvSpPr>
                <p:cNvPr id="12337" name="Oval 67"/>
                <p:cNvSpPr>
                  <a:spLocks noChangeArrowheads="1"/>
                </p:cNvSpPr>
                <p:nvPr/>
              </p:nvSpPr>
              <p:spPr bwMode="auto">
                <a:xfrm>
                  <a:off x="703" y="115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12338" name="Line 68"/>
                <p:cNvSpPr>
                  <a:spLocks noChangeShapeType="1"/>
                </p:cNvSpPr>
                <p:nvPr/>
              </p:nvSpPr>
              <p:spPr bwMode="auto">
                <a:xfrm>
                  <a:off x="703" y="1339"/>
                  <a:ext cx="36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2300" name="Group 69"/>
          <p:cNvGrpSpPr>
            <a:grpSpLocks/>
          </p:cNvGrpSpPr>
          <p:nvPr/>
        </p:nvGrpSpPr>
        <p:grpSpPr bwMode="auto">
          <a:xfrm>
            <a:off x="6588125" y="6446838"/>
            <a:ext cx="792163" cy="366712"/>
            <a:chOff x="4649" y="4020"/>
            <a:chExt cx="499" cy="231"/>
          </a:xfrm>
        </p:grpSpPr>
        <p:pic>
          <p:nvPicPr>
            <p:cNvPr id="12301" name="Picture 70"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Text Box 71">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48514"/>
                                        </p:tgtEl>
                                        <p:attrNameLst>
                                          <p:attrName>style.visibility</p:attrName>
                                        </p:attrNameLst>
                                      </p:cBhvr>
                                      <p:to>
                                        <p:strVal val="visible"/>
                                      </p:to>
                                    </p:set>
                                    <p:anim calcmode="lin" valueType="num">
                                      <p:cBhvr>
                                        <p:cTn id="7" dur="1000" fill="hold"/>
                                        <p:tgtEl>
                                          <p:spTgt spid="448514"/>
                                        </p:tgtEl>
                                        <p:attrNameLst>
                                          <p:attrName>ppt_w</p:attrName>
                                        </p:attrNameLst>
                                      </p:cBhvr>
                                      <p:tavLst>
                                        <p:tav tm="0">
                                          <p:val>
                                            <p:fltVal val="0"/>
                                          </p:val>
                                        </p:tav>
                                        <p:tav tm="100000">
                                          <p:val>
                                            <p:strVal val="#ppt_w"/>
                                          </p:val>
                                        </p:tav>
                                      </p:tavLst>
                                    </p:anim>
                                    <p:anim calcmode="lin" valueType="num">
                                      <p:cBhvr>
                                        <p:cTn id="8" dur="1000" fill="hold"/>
                                        <p:tgtEl>
                                          <p:spTgt spid="448514"/>
                                        </p:tgtEl>
                                        <p:attrNameLst>
                                          <p:attrName>ppt_h</p:attrName>
                                        </p:attrNameLst>
                                      </p:cBhvr>
                                      <p:tavLst>
                                        <p:tav tm="0">
                                          <p:val>
                                            <p:fltVal val="0"/>
                                          </p:val>
                                        </p:tav>
                                        <p:tav tm="100000">
                                          <p:val>
                                            <p:strVal val="#ppt_h"/>
                                          </p:val>
                                        </p:tav>
                                      </p:tavLst>
                                    </p:anim>
                                    <p:anim calcmode="lin" valueType="num">
                                      <p:cBhvr>
                                        <p:cTn id="9" dur="1000" fill="hold"/>
                                        <p:tgtEl>
                                          <p:spTgt spid="4485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4851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448527"/>
                                        </p:tgtEl>
                                        <p:attrNameLst>
                                          <p:attrName>style.visibility</p:attrName>
                                        </p:attrNameLst>
                                      </p:cBhvr>
                                      <p:to>
                                        <p:strVal val="visible"/>
                                      </p:to>
                                    </p:set>
                                    <p:animEffect transition="in" filter="wipe(left)">
                                      <p:cBhvr>
                                        <p:cTn id="18" dur="2000"/>
                                        <p:tgtEl>
                                          <p:spTgt spid="448527"/>
                                        </p:tgtEl>
                                      </p:cBhvr>
                                    </p:animEffect>
                                  </p:childTnLst>
                                </p:cTn>
                              </p:par>
                            </p:childTnLst>
                          </p:cTn>
                        </p:par>
                        <p:par>
                          <p:cTn id="19" fill="hold" nodeType="afterGroup">
                            <p:stCondLst>
                              <p:cond delay="350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448529"/>
                                        </p:tgtEl>
                                        <p:attrNameLst>
                                          <p:attrName>style.visibility</p:attrName>
                                        </p:attrNameLst>
                                      </p:cBhvr>
                                      <p:to>
                                        <p:strVal val="visible"/>
                                      </p:to>
                                    </p:set>
                                    <p:anim calcmode="lin" valueType="num">
                                      <p:cBhvr>
                                        <p:cTn id="27" dur="1000" fill="hold"/>
                                        <p:tgtEl>
                                          <p:spTgt spid="448529"/>
                                        </p:tgtEl>
                                        <p:attrNameLst>
                                          <p:attrName>ppt_w</p:attrName>
                                        </p:attrNameLst>
                                      </p:cBhvr>
                                      <p:tavLst>
                                        <p:tav tm="0">
                                          <p:val>
                                            <p:fltVal val="0"/>
                                          </p:val>
                                        </p:tav>
                                        <p:tav tm="100000">
                                          <p:val>
                                            <p:strVal val="#ppt_w"/>
                                          </p:val>
                                        </p:tav>
                                      </p:tavLst>
                                    </p:anim>
                                    <p:anim calcmode="lin" valueType="num">
                                      <p:cBhvr>
                                        <p:cTn id="28" dur="1000" fill="hold"/>
                                        <p:tgtEl>
                                          <p:spTgt spid="448529"/>
                                        </p:tgtEl>
                                        <p:attrNameLst>
                                          <p:attrName>ppt_h</p:attrName>
                                        </p:attrNameLst>
                                      </p:cBhvr>
                                      <p:tavLst>
                                        <p:tav tm="0">
                                          <p:val>
                                            <p:fltVal val="0"/>
                                          </p:val>
                                        </p:tav>
                                        <p:tav tm="100000">
                                          <p:val>
                                            <p:strVal val="#ppt_h"/>
                                          </p:val>
                                        </p:tav>
                                      </p:tavLst>
                                    </p:anim>
                                    <p:anim calcmode="lin" valueType="num">
                                      <p:cBhvr>
                                        <p:cTn id="29" dur="1000" fill="hold"/>
                                        <p:tgtEl>
                                          <p:spTgt spid="44852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4485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48531"/>
                                        </p:tgtEl>
                                        <p:attrNameLst>
                                          <p:attrName>style.visibility</p:attrName>
                                        </p:attrNameLst>
                                      </p:cBhvr>
                                      <p:to>
                                        <p:strVal val="visible"/>
                                      </p:to>
                                    </p:set>
                                    <p:animEffect transition="in" filter="wipe(left)">
                                      <p:cBhvr>
                                        <p:cTn id="35" dur="2000"/>
                                        <p:tgtEl>
                                          <p:spTgt spid="44853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48528"/>
                                        </p:tgtEl>
                                        <p:attrNameLst>
                                          <p:attrName>style.visibility</p:attrName>
                                        </p:attrNameLst>
                                      </p:cBhvr>
                                      <p:to>
                                        <p:strVal val="visible"/>
                                      </p:to>
                                    </p:set>
                                    <p:animEffect transition="in" filter="wipe(left)">
                                      <p:cBhvr>
                                        <p:cTn id="40" dur="2000"/>
                                        <p:tgtEl>
                                          <p:spTgt spid="4485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48530"/>
                                        </p:tgtEl>
                                        <p:attrNameLst>
                                          <p:attrName>style.visibility</p:attrName>
                                        </p:attrNameLst>
                                      </p:cBhvr>
                                      <p:to>
                                        <p:strVal val="visible"/>
                                      </p:to>
                                    </p:set>
                                    <p:animEffect transition="in" filter="wipe(left)">
                                      <p:cBhvr>
                                        <p:cTn id="45" dur="2000"/>
                                        <p:tgtEl>
                                          <p:spTgt spid="448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4" grpId="0"/>
      <p:bldP spid="44852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468313" y="404813"/>
            <a:ext cx="8496300" cy="7620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4400" b="1">
                <a:solidFill>
                  <a:schemeClr val="bg1"/>
                </a:solidFill>
                <a:latin typeface="楷体_GB2312" pitchFamily="49" charset="-122"/>
                <a:ea typeface="楷体_GB2312" pitchFamily="49" charset="-122"/>
              </a:rPr>
              <a:t>12.2  </a:t>
            </a:r>
            <a:r>
              <a:rPr kumimoji="1" lang="zh-CN" altLang="en-US" sz="4400" b="1">
                <a:solidFill>
                  <a:schemeClr val="bg1"/>
                </a:solidFill>
                <a:latin typeface="楷体_GB2312" pitchFamily="49" charset="-122"/>
                <a:ea typeface="楷体_GB2312" pitchFamily="49" charset="-122"/>
              </a:rPr>
              <a:t>含有耦合电感电路的计算</a:t>
            </a:r>
          </a:p>
        </p:txBody>
      </p:sp>
      <p:sp>
        <p:nvSpPr>
          <p:cNvPr id="449539" name="Text Box 3"/>
          <p:cNvSpPr txBox="1">
            <a:spLocks noChangeArrowheads="1"/>
          </p:cNvSpPr>
          <p:nvPr/>
        </p:nvSpPr>
        <p:spPr bwMode="auto">
          <a:xfrm>
            <a:off x="611188" y="1268413"/>
            <a:ext cx="3816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b="1">
                <a:solidFill>
                  <a:schemeClr val="bg1"/>
                </a:solidFill>
                <a:latin typeface="楷体_GB2312" pitchFamily="49" charset="-122"/>
                <a:ea typeface="楷体_GB2312" pitchFamily="49" charset="-122"/>
              </a:rPr>
              <a:t>1. </a:t>
            </a:r>
            <a:r>
              <a:rPr kumimoji="1" lang="zh-CN" altLang="en-US" sz="3200" b="1">
                <a:solidFill>
                  <a:schemeClr val="bg1"/>
                </a:solidFill>
                <a:latin typeface="楷体_GB2312" pitchFamily="49" charset="-122"/>
                <a:ea typeface="楷体_GB2312" pitchFamily="49" charset="-122"/>
              </a:rPr>
              <a:t>耦合电感的串联</a:t>
            </a:r>
          </a:p>
        </p:txBody>
      </p:sp>
      <p:sp>
        <p:nvSpPr>
          <p:cNvPr id="449540" name="Text Box 4"/>
          <p:cNvSpPr txBox="1">
            <a:spLocks noChangeArrowheads="1"/>
          </p:cNvSpPr>
          <p:nvPr/>
        </p:nvSpPr>
        <p:spPr bwMode="auto">
          <a:xfrm>
            <a:off x="611188" y="1989138"/>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circleNumDbPlain"/>
            </a:pPr>
            <a:r>
              <a:rPr kumimoji="1" lang="zh-CN" altLang="en-US" sz="2800" b="1">
                <a:solidFill>
                  <a:srgbClr val="FF9900"/>
                </a:solidFill>
                <a:latin typeface="楷体_GB2312" pitchFamily="49" charset="-122"/>
                <a:ea typeface="楷体_GB2312" pitchFamily="49" charset="-122"/>
              </a:rPr>
              <a:t>顺接串联</a:t>
            </a:r>
          </a:p>
        </p:txBody>
      </p:sp>
      <p:graphicFrame>
        <p:nvGraphicFramePr>
          <p:cNvPr id="449541" name="Object 5"/>
          <p:cNvGraphicFramePr>
            <a:graphicFrameLocks noChangeAspect="1"/>
          </p:cNvGraphicFramePr>
          <p:nvPr/>
        </p:nvGraphicFramePr>
        <p:xfrm>
          <a:off x="539750" y="3213100"/>
          <a:ext cx="6600825" cy="817563"/>
        </p:xfrm>
        <a:graphic>
          <a:graphicData uri="http://schemas.openxmlformats.org/presentationml/2006/ole">
            <mc:AlternateContent xmlns:mc="http://schemas.openxmlformats.org/markup-compatibility/2006">
              <mc:Choice xmlns:v="urn:schemas-microsoft-com:vml" Requires="v">
                <p:oleObj spid="_x0000_s13397" name="公式" r:id="rId3" imgW="2971800" imgH="368280" progId="Equation.3">
                  <p:embed/>
                </p:oleObj>
              </mc:Choice>
              <mc:Fallback>
                <p:oleObj name="公式" r:id="rId3" imgW="2971800" imgH="368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213100"/>
                        <a:ext cx="6600825"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542" name="Object 6"/>
          <p:cNvGraphicFramePr>
            <a:graphicFrameLocks noChangeAspect="1"/>
          </p:cNvGraphicFramePr>
          <p:nvPr/>
        </p:nvGraphicFramePr>
        <p:xfrm>
          <a:off x="539750" y="5734050"/>
          <a:ext cx="5357813" cy="552450"/>
        </p:xfrm>
        <a:graphic>
          <a:graphicData uri="http://schemas.openxmlformats.org/presentationml/2006/ole">
            <mc:AlternateContent xmlns:mc="http://schemas.openxmlformats.org/markup-compatibility/2006">
              <mc:Choice xmlns:v="urn:schemas-microsoft-com:vml" Requires="v">
                <p:oleObj spid="_x0000_s13398" name="公式" r:id="rId5" imgW="2323800" imgH="241200" progId="Equation.3">
                  <p:embed/>
                </p:oleObj>
              </mc:Choice>
              <mc:Fallback>
                <p:oleObj name="公式" r:id="rId5" imgW="2323800" imgH="241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5734050"/>
                        <a:ext cx="5357813" cy="552450"/>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9543" name="AutoShape 7"/>
          <p:cNvSpPr>
            <a:spLocks noChangeArrowheads="1"/>
          </p:cNvSpPr>
          <p:nvPr/>
        </p:nvSpPr>
        <p:spPr bwMode="auto">
          <a:xfrm rot="5400000">
            <a:off x="7451725" y="3357563"/>
            <a:ext cx="647700" cy="215900"/>
          </a:xfrm>
          <a:prstGeom prst="rightArrow">
            <a:avLst>
              <a:gd name="adj1" fmla="val 50000"/>
              <a:gd name="adj2" fmla="val 75000"/>
            </a:avLst>
          </a:prstGeom>
          <a:solidFill>
            <a:srgbClr val="3399FF"/>
          </a:solidFill>
          <a:ln w="19050">
            <a:solidFill>
              <a:srgbClr val="3399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9544" name="AutoShape 8" descr="羊皮纸"/>
          <p:cNvSpPr>
            <a:spLocks noChangeArrowheads="1"/>
          </p:cNvSpPr>
          <p:nvPr/>
        </p:nvSpPr>
        <p:spPr bwMode="auto">
          <a:xfrm>
            <a:off x="3995738" y="4868863"/>
            <a:ext cx="2303462" cy="504825"/>
          </a:xfrm>
          <a:prstGeom prst="wedgeRoundRectCallout">
            <a:avLst>
              <a:gd name="adj1" fmla="val 84736"/>
              <a:gd name="adj2" fmla="val -44968"/>
              <a:gd name="adj3" fmla="val 16667"/>
            </a:avLst>
          </a:prstGeom>
          <a:blipFill dpi="0" rotWithShape="1">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b="1">
                <a:ea typeface="楷体_GB2312" pitchFamily="49" charset="-122"/>
              </a:rPr>
              <a:t>去耦等效电路</a:t>
            </a:r>
          </a:p>
        </p:txBody>
      </p:sp>
      <p:grpSp>
        <p:nvGrpSpPr>
          <p:cNvPr id="13323" name="Group 9"/>
          <p:cNvGrpSpPr>
            <a:grpSpLocks/>
          </p:cNvGrpSpPr>
          <p:nvPr/>
        </p:nvGrpSpPr>
        <p:grpSpPr bwMode="auto">
          <a:xfrm>
            <a:off x="8316913" y="6446838"/>
            <a:ext cx="792162" cy="366712"/>
            <a:chOff x="5193" y="4020"/>
            <a:chExt cx="499" cy="231"/>
          </a:xfrm>
        </p:grpSpPr>
        <p:pic>
          <p:nvPicPr>
            <p:cNvPr id="13387" name="Picture 10"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8" name="Text Box 11">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3324" name="Group 12"/>
          <p:cNvGrpSpPr>
            <a:grpSpLocks/>
          </p:cNvGrpSpPr>
          <p:nvPr/>
        </p:nvGrpSpPr>
        <p:grpSpPr bwMode="auto">
          <a:xfrm>
            <a:off x="7453313" y="6446838"/>
            <a:ext cx="792162" cy="366712"/>
            <a:chOff x="4649" y="4020"/>
            <a:chExt cx="499" cy="231"/>
          </a:xfrm>
        </p:grpSpPr>
        <p:pic>
          <p:nvPicPr>
            <p:cNvPr id="13385" name="Picture 13"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6" name="Text Box 14">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5"/>
          <p:cNvGrpSpPr>
            <a:grpSpLocks/>
          </p:cNvGrpSpPr>
          <p:nvPr/>
        </p:nvGrpSpPr>
        <p:grpSpPr bwMode="auto">
          <a:xfrm>
            <a:off x="3924300" y="1412875"/>
            <a:ext cx="5041900" cy="1887538"/>
            <a:chOff x="657" y="2024"/>
            <a:chExt cx="3176" cy="1189"/>
          </a:xfrm>
        </p:grpSpPr>
        <p:sp>
          <p:nvSpPr>
            <p:cNvPr id="13348" name="Text Box 16"/>
            <p:cNvSpPr txBox="1">
              <a:spLocks noChangeArrowheads="1"/>
            </p:cNvSpPr>
            <p:nvPr/>
          </p:nvSpPr>
          <p:spPr bwMode="auto">
            <a:xfrm>
              <a:off x="657" y="243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49" name="Text Box 17"/>
            <p:cNvSpPr txBox="1">
              <a:spLocks noChangeArrowheads="1"/>
            </p:cNvSpPr>
            <p:nvPr/>
          </p:nvSpPr>
          <p:spPr bwMode="auto">
            <a:xfrm>
              <a:off x="2200" y="2024"/>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50" name="Line 18"/>
            <p:cNvSpPr>
              <a:spLocks noChangeShapeType="1"/>
            </p:cNvSpPr>
            <p:nvPr/>
          </p:nvSpPr>
          <p:spPr bwMode="auto">
            <a:xfrm>
              <a:off x="2925" y="247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1" name="Line 19"/>
            <p:cNvSpPr>
              <a:spLocks noChangeShapeType="1"/>
            </p:cNvSpPr>
            <p:nvPr/>
          </p:nvSpPr>
          <p:spPr bwMode="auto">
            <a:xfrm>
              <a:off x="998" y="2478"/>
              <a:ext cx="8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2" name="Line 20"/>
            <p:cNvSpPr>
              <a:spLocks noChangeShapeType="1"/>
            </p:cNvSpPr>
            <p:nvPr/>
          </p:nvSpPr>
          <p:spPr bwMode="auto">
            <a:xfrm flipV="1">
              <a:off x="930" y="2432"/>
              <a:ext cx="0" cy="363"/>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3" name="Text Box 21"/>
            <p:cNvSpPr txBox="1">
              <a:spLocks noChangeArrowheads="1"/>
            </p:cNvSpPr>
            <p:nvPr/>
          </p:nvSpPr>
          <p:spPr bwMode="auto">
            <a:xfrm>
              <a:off x="1701" y="24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3354" name="Text Box 22"/>
            <p:cNvSpPr txBox="1">
              <a:spLocks noChangeArrowheads="1"/>
            </p:cNvSpPr>
            <p:nvPr/>
          </p:nvSpPr>
          <p:spPr bwMode="auto">
            <a:xfrm>
              <a:off x="2381" y="2432"/>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3355" name="Text Box 23"/>
            <p:cNvSpPr txBox="1">
              <a:spLocks noChangeArrowheads="1"/>
            </p:cNvSpPr>
            <p:nvPr/>
          </p:nvSpPr>
          <p:spPr bwMode="auto">
            <a:xfrm>
              <a:off x="2971" y="2491"/>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56" name="Oval 24"/>
            <p:cNvSpPr>
              <a:spLocks noChangeArrowheads="1"/>
            </p:cNvSpPr>
            <p:nvPr/>
          </p:nvSpPr>
          <p:spPr bwMode="auto">
            <a:xfrm>
              <a:off x="975" y="2818"/>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7" name="Oval 25"/>
            <p:cNvSpPr>
              <a:spLocks noChangeArrowheads="1"/>
            </p:cNvSpPr>
            <p:nvPr/>
          </p:nvSpPr>
          <p:spPr bwMode="auto">
            <a:xfrm>
              <a:off x="3560" y="2841"/>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8" name="Arc 26"/>
            <p:cNvSpPr>
              <a:spLocks/>
            </p:cNvSpPr>
            <p:nvPr/>
          </p:nvSpPr>
          <p:spPr bwMode="auto">
            <a:xfrm rot="467013">
              <a:off x="2472" y="2206"/>
              <a:ext cx="324" cy="281"/>
            </a:xfrm>
            <a:custGeom>
              <a:avLst/>
              <a:gdLst>
                <a:gd name="T0" fmla="*/ 0 w 19335"/>
                <a:gd name="T1" fmla="*/ 0 h 21600"/>
                <a:gd name="T2" fmla="*/ 324 w 19335"/>
                <a:gd name="T3" fmla="*/ 156 h 21600"/>
                <a:gd name="T4" fmla="*/ 0 w 19335"/>
                <a:gd name="T5" fmla="*/ 281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9" name="Arc 27"/>
            <p:cNvSpPr>
              <a:spLocks/>
            </p:cNvSpPr>
            <p:nvPr/>
          </p:nvSpPr>
          <p:spPr bwMode="auto">
            <a:xfrm rot="220785" flipH="1">
              <a:off x="1943" y="2197"/>
              <a:ext cx="347" cy="281"/>
            </a:xfrm>
            <a:custGeom>
              <a:avLst/>
              <a:gdLst>
                <a:gd name="T0" fmla="*/ 77 w 20759"/>
                <a:gd name="T1" fmla="*/ 0 h 21109"/>
                <a:gd name="T2" fmla="*/ 347 w 20759"/>
                <a:gd name="T3" fmla="*/ 202 h 21109"/>
                <a:gd name="T4" fmla="*/ 0 w 20759"/>
                <a:gd name="T5" fmla="*/ 281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0" name="Text Box 28"/>
            <p:cNvSpPr txBox="1">
              <a:spLocks noChangeArrowheads="1"/>
            </p:cNvSpPr>
            <p:nvPr/>
          </p:nvSpPr>
          <p:spPr bwMode="auto">
            <a:xfrm>
              <a:off x="1020" y="252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61" name="Text Box 29"/>
            <p:cNvSpPr txBox="1">
              <a:spLocks noChangeArrowheads="1"/>
            </p:cNvSpPr>
            <p:nvPr/>
          </p:nvSpPr>
          <p:spPr bwMode="auto">
            <a:xfrm>
              <a:off x="3379" y="252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62" name="Text Box 30"/>
            <p:cNvSpPr txBox="1">
              <a:spLocks noChangeArrowheads="1"/>
            </p:cNvSpPr>
            <p:nvPr/>
          </p:nvSpPr>
          <p:spPr bwMode="auto">
            <a:xfrm>
              <a:off x="1111" y="2069"/>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63" name="Text Box 31"/>
            <p:cNvSpPr txBox="1">
              <a:spLocks noChangeArrowheads="1"/>
            </p:cNvSpPr>
            <p:nvPr/>
          </p:nvSpPr>
          <p:spPr bwMode="auto">
            <a:xfrm>
              <a:off x="3198" y="206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64" name="Text Box 32"/>
            <p:cNvSpPr txBox="1">
              <a:spLocks noChangeArrowheads="1"/>
            </p:cNvSpPr>
            <p:nvPr/>
          </p:nvSpPr>
          <p:spPr bwMode="auto">
            <a:xfrm>
              <a:off x="1519" y="2069"/>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65" name="Text Box 33"/>
            <p:cNvSpPr txBox="1">
              <a:spLocks noChangeArrowheads="1"/>
            </p:cNvSpPr>
            <p:nvPr/>
          </p:nvSpPr>
          <p:spPr bwMode="auto">
            <a:xfrm>
              <a:off x="2835" y="2069"/>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66" name="Text Box 34"/>
            <p:cNvSpPr txBox="1">
              <a:spLocks noChangeArrowheads="1"/>
            </p:cNvSpPr>
            <p:nvPr/>
          </p:nvSpPr>
          <p:spPr bwMode="auto">
            <a:xfrm>
              <a:off x="1429" y="2523"/>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67" name="Text Box 35"/>
            <p:cNvSpPr txBox="1">
              <a:spLocks noChangeArrowheads="1"/>
            </p:cNvSpPr>
            <p:nvPr/>
          </p:nvSpPr>
          <p:spPr bwMode="auto">
            <a:xfrm>
              <a:off x="2290" y="252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68" name="Text Box 36"/>
            <p:cNvSpPr txBox="1">
              <a:spLocks noChangeArrowheads="1"/>
            </p:cNvSpPr>
            <p:nvPr/>
          </p:nvSpPr>
          <p:spPr bwMode="auto">
            <a:xfrm>
              <a:off x="2109" y="252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69" name="Text Box 37"/>
            <p:cNvSpPr txBox="1">
              <a:spLocks noChangeArrowheads="1"/>
            </p:cNvSpPr>
            <p:nvPr/>
          </p:nvSpPr>
          <p:spPr bwMode="auto">
            <a:xfrm>
              <a:off x="2154" y="288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70" name="Text Box 38"/>
            <p:cNvSpPr txBox="1">
              <a:spLocks noChangeArrowheads="1"/>
            </p:cNvSpPr>
            <p:nvPr/>
          </p:nvSpPr>
          <p:spPr bwMode="auto">
            <a:xfrm>
              <a:off x="1020" y="279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71" name="Text Box 39"/>
            <p:cNvSpPr txBox="1">
              <a:spLocks noChangeArrowheads="1"/>
            </p:cNvSpPr>
            <p:nvPr/>
          </p:nvSpPr>
          <p:spPr bwMode="auto">
            <a:xfrm>
              <a:off x="3334" y="28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72" name="Line 40"/>
            <p:cNvSpPr>
              <a:spLocks noChangeShapeType="1"/>
            </p:cNvSpPr>
            <p:nvPr/>
          </p:nvSpPr>
          <p:spPr bwMode="auto">
            <a:xfrm>
              <a:off x="2245" y="2478"/>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3" name="Line 41"/>
            <p:cNvSpPr>
              <a:spLocks noChangeShapeType="1"/>
            </p:cNvSpPr>
            <p:nvPr/>
          </p:nvSpPr>
          <p:spPr bwMode="auto">
            <a:xfrm>
              <a:off x="998" y="2478"/>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42"/>
            <p:cNvSpPr>
              <a:spLocks noChangeShapeType="1"/>
            </p:cNvSpPr>
            <p:nvPr/>
          </p:nvSpPr>
          <p:spPr bwMode="auto">
            <a:xfrm>
              <a:off x="3606" y="2478"/>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Rectangle 43"/>
            <p:cNvSpPr>
              <a:spLocks noChangeArrowheads="1"/>
            </p:cNvSpPr>
            <p:nvPr/>
          </p:nvSpPr>
          <p:spPr bwMode="auto">
            <a:xfrm>
              <a:off x="3107" y="238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76" name="Rectangle 44"/>
            <p:cNvSpPr>
              <a:spLocks noChangeArrowheads="1"/>
            </p:cNvSpPr>
            <p:nvPr/>
          </p:nvSpPr>
          <p:spPr bwMode="auto">
            <a:xfrm>
              <a:off x="1202" y="238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3377" name="Group 45"/>
            <p:cNvGrpSpPr>
              <a:grpSpLocks/>
            </p:cNvGrpSpPr>
            <p:nvPr/>
          </p:nvGrpSpPr>
          <p:grpSpPr bwMode="auto">
            <a:xfrm rot="-5400000">
              <a:off x="1996" y="2228"/>
              <a:ext cx="90" cy="408"/>
              <a:chOff x="2744" y="2931"/>
              <a:chExt cx="57" cy="283"/>
            </a:xfrm>
          </p:grpSpPr>
          <p:sp>
            <p:nvSpPr>
              <p:cNvPr id="13382" name="Arc 4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3" name="Arc 4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4" name="Arc 4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3378" name="Group 49"/>
            <p:cNvGrpSpPr>
              <a:grpSpLocks/>
            </p:cNvGrpSpPr>
            <p:nvPr/>
          </p:nvGrpSpPr>
          <p:grpSpPr bwMode="auto">
            <a:xfrm rot="-5400000">
              <a:off x="2676" y="2228"/>
              <a:ext cx="90" cy="408"/>
              <a:chOff x="2744" y="2931"/>
              <a:chExt cx="57" cy="283"/>
            </a:xfrm>
          </p:grpSpPr>
          <p:sp>
            <p:nvSpPr>
              <p:cNvPr id="13379" name="Arc 50"/>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0" name="Arc 51"/>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81" name="Arc 52"/>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7" name="Group 53"/>
          <p:cNvGrpSpPr>
            <a:grpSpLocks/>
          </p:cNvGrpSpPr>
          <p:nvPr/>
        </p:nvGrpSpPr>
        <p:grpSpPr bwMode="auto">
          <a:xfrm>
            <a:off x="6948488" y="4005263"/>
            <a:ext cx="1512887" cy="2047875"/>
            <a:chOff x="1338" y="2208"/>
            <a:chExt cx="953" cy="1290"/>
          </a:xfrm>
        </p:grpSpPr>
        <p:sp>
          <p:nvSpPr>
            <p:cNvPr id="13330" name="Line 54"/>
            <p:cNvSpPr>
              <a:spLocks noChangeShapeType="1"/>
            </p:cNvSpPr>
            <p:nvPr/>
          </p:nvSpPr>
          <p:spPr bwMode="auto">
            <a:xfrm>
              <a:off x="1495" y="2244"/>
              <a:ext cx="71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55"/>
            <p:cNvSpPr>
              <a:spLocks noChangeShapeType="1"/>
            </p:cNvSpPr>
            <p:nvPr/>
          </p:nvSpPr>
          <p:spPr bwMode="auto">
            <a:xfrm>
              <a:off x="1610" y="2296"/>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Text Box 56"/>
            <p:cNvSpPr txBox="1">
              <a:spLocks noChangeArrowheads="1"/>
            </p:cNvSpPr>
            <p:nvPr/>
          </p:nvSpPr>
          <p:spPr bwMode="auto">
            <a:xfrm>
              <a:off x="1655" y="229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33" name="Oval 57"/>
            <p:cNvSpPr>
              <a:spLocks noChangeArrowheads="1"/>
            </p:cNvSpPr>
            <p:nvPr/>
          </p:nvSpPr>
          <p:spPr bwMode="auto">
            <a:xfrm>
              <a:off x="1421" y="2208"/>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4" name="Oval 58"/>
            <p:cNvSpPr>
              <a:spLocks noChangeArrowheads="1"/>
            </p:cNvSpPr>
            <p:nvPr/>
          </p:nvSpPr>
          <p:spPr bwMode="auto">
            <a:xfrm>
              <a:off x="1409" y="3430"/>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5" name="Text Box 59"/>
            <p:cNvSpPr txBox="1">
              <a:spLocks noChangeArrowheads="1"/>
            </p:cNvSpPr>
            <p:nvPr/>
          </p:nvSpPr>
          <p:spPr bwMode="auto">
            <a:xfrm>
              <a:off x="1927" y="2387"/>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36" name="Text Box 60"/>
            <p:cNvSpPr txBox="1">
              <a:spLocks noChangeArrowheads="1"/>
            </p:cNvSpPr>
            <p:nvPr/>
          </p:nvSpPr>
          <p:spPr bwMode="auto">
            <a:xfrm>
              <a:off x="1973" y="2931"/>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37" name="Text Box 61"/>
            <p:cNvSpPr txBox="1">
              <a:spLocks noChangeArrowheads="1"/>
            </p:cNvSpPr>
            <p:nvPr/>
          </p:nvSpPr>
          <p:spPr bwMode="auto">
            <a:xfrm>
              <a:off x="1338" y="27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3338" name="Text Box 62"/>
            <p:cNvSpPr txBox="1">
              <a:spLocks noChangeArrowheads="1"/>
            </p:cNvSpPr>
            <p:nvPr/>
          </p:nvSpPr>
          <p:spPr bwMode="auto">
            <a:xfrm>
              <a:off x="1338" y="22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39" name="Text Box 63"/>
            <p:cNvSpPr txBox="1">
              <a:spLocks noChangeArrowheads="1"/>
            </p:cNvSpPr>
            <p:nvPr/>
          </p:nvSpPr>
          <p:spPr bwMode="auto">
            <a:xfrm>
              <a:off x="1338" y="311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3340" name="Line 64"/>
            <p:cNvSpPr>
              <a:spLocks noChangeShapeType="1"/>
            </p:cNvSpPr>
            <p:nvPr/>
          </p:nvSpPr>
          <p:spPr bwMode="auto">
            <a:xfrm flipH="1">
              <a:off x="2200" y="2238"/>
              <a:ext cx="8" cy="69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Line 65"/>
            <p:cNvSpPr>
              <a:spLocks noChangeShapeType="1"/>
            </p:cNvSpPr>
            <p:nvPr/>
          </p:nvSpPr>
          <p:spPr bwMode="auto">
            <a:xfrm>
              <a:off x="2200" y="3294"/>
              <a:ext cx="0" cy="18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2" name="Line 66"/>
            <p:cNvSpPr>
              <a:spLocks noChangeShapeType="1"/>
            </p:cNvSpPr>
            <p:nvPr/>
          </p:nvSpPr>
          <p:spPr bwMode="auto">
            <a:xfrm>
              <a:off x="1474" y="3475"/>
              <a:ext cx="72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Rectangle 67"/>
            <p:cNvSpPr>
              <a:spLocks noChangeArrowheads="1"/>
            </p:cNvSpPr>
            <p:nvPr/>
          </p:nvSpPr>
          <p:spPr bwMode="auto">
            <a:xfrm>
              <a:off x="2154" y="238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3344" name="Group 68"/>
            <p:cNvGrpSpPr>
              <a:grpSpLocks/>
            </p:cNvGrpSpPr>
            <p:nvPr/>
          </p:nvGrpSpPr>
          <p:grpSpPr bwMode="auto">
            <a:xfrm>
              <a:off x="2200" y="2931"/>
              <a:ext cx="91" cy="363"/>
              <a:chOff x="2744" y="2931"/>
              <a:chExt cx="57" cy="283"/>
            </a:xfrm>
          </p:grpSpPr>
          <p:sp>
            <p:nvSpPr>
              <p:cNvPr id="13345" name="Arc 6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6" name="Arc 7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7" name="Arc 7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449608" name="Object 72"/>
          <p:cNvGraphicFramePr>
            <a:graphicFrameLocks noChangeAspect="1"/>
          </p:cNvGraphicFramePr>
          <p:nvPr/>
        </p:nvGraphicFramePr>
        <p:xfrm>
          <a:off x="755650" y="4797425"/>
          <a:ext cx="1917700" cy="817563"/>
        </p:xfrm>
        <a:graphic>
          <a:graphicData uri="http://schemas.openxmlformats.org/presentationml/2006/ole">
            <mc:AlternateContent xmlns:mc="http://schemas.openxmlformats.org/markup-compatibility/2006">
              <mc:Choice xmlns:v="urn:schemas-microsoft-com:vml" Requires="v">
                <p:oleObj spid="_x0000_s13399" name="公式" r:id="rId9" imgW="863280" imgH="368280" progId="Equation.3">
                  <p:embed/>
                </p:oleObj>
              </mc:Choice>
              <mc:Fallback>
                <p:oleObj name="公式" r:id="rId9" imgW="863280" imgH="368280" progId="Equation.3">
                  <p:embed/>
                  <p:pic>
                    <p:nvPicPr>
                      <p:cNvPr id="0"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797425"/>
                        <a:ext cx="19177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9609" name="Object 73"/>
          <p:cNvGraphicFramePr>
            <a:graphicFrameLocks noChangeAspect="1"/>
          </p:cNvGraphicFramePr>
          <p:nvPr/>
        </p:nvGraphicFramePr>
        <p:xfrm>
          <a:off x="684213" y="4005263"/>
          <a:ext cx="5078412" cy="817562"/>
        </p:xfrm>
        <a:graphic>
          <a:graphicData uri="http://schemas.openxmlformats.org/presentationml/2006/ole">
            <mc:AlternateContent xmlns:mc="http://schemas.openxmlformats.org/markup-compatibility/2006">
              <mc:Choice xmlns:v="urn:schemas-microsoft-com:vml" Requires="v">
                <p:oleObj spid="_x0000_s13400" name="公式" r:id="rId11" imgW="2286000" imgH="368280" progId="Equation.3">
                  <p:embed/>
                </p:oleObj>
              </mc:Choice>
              <mc:Fallback>
                <p:oleObj name="公式" r:id="rId11" imgW="2286000" imgH="368280" progId="Equation.3">
                  <p:embed/>
                  <p:pic>
                    <p:nvPicPr>
                      <p:cNvPr id="0" name="Object 7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005263"/>
                        <a:ext cx="5078412"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27" name="Group 74"/>
          <p:cNvGrpSpPr>
            <a:grpSpLocks/>
          </p:cNvGrpSpPr>
          <p:nvPr/>
        </p:nvGrpSpPr>
        <p:grpSpPr bwMode="auto">
          <a:xfrm>
            <a:off x="6588125" y="6446838"/>
            <a:ext cx="792163" cy="366712"/>
            <a:chOff x="4649" y="4020"/>
            <a:chExt cx="499" cy="231"/>
          </a:xfrm>
        </p:grpSpPr>
        <p:pic>
          <p:nvPicPr>
            <p:cNvPr id="13328" name="Picture 75"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 Box 76">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49538"/>
                                        </p:tgtEl>
                                        <p:attrNameLst>
                                          <p:attrName>style.visibility</p:attrName>
                                        </p:attrNameLst>
                                      </p:cBhvr>
                                      <p:to>
                                        <p:strVal val="visible"/>
                                      </p:to>
                                    </p:set>
                                    <p:anim calcmode="lin" valueType="num">
                                      <p:cBhvr additive="base">
                                        <p:cTn id="7" dur="500" fill="hold"/>
                                        <p:tgtEl>
                                          <p:spTgt spid="449538"/>
                                        </p:tgtEl>
                                        <p:attrNameLst>
                                          <p:attrName>ppt_x</p:attrName>
                                        </p:attrNameLst>
                                      </p:cBhvr>
                                      <p:tavLst>
                                        <p:tav tm="0">
                                          <p:val>
                                            <p:strVal val="0-#ppt_w/2"/>
                                          </p:val>
                                        </p:tav>
                                        <p:tav tm="100000">
                                          <p:val>
                                            <p:strVal val="#ppt_x"/>
                                          </p:val>
                                        </p:tav>
                                      </p:tavLst>
                                    </p:anim>
                                    <p:anim calcmode="lin" valueType="num">
                                      <p:cBhvr additive="base">
                                        <p:cTn id="8" dur="500" fill="hold"/>
                                        <p:tgtEl>
                                          <p:spTgt spid="44953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9539"/>
                                        </p:tgtEl>
                                        <p:attrNameLst>
                                          <p:attrName>style.visibility</p:attrName>
                                        </p:attrNameLst>
                                      </p:cBhvr>
                                      <p:to>
                                        <p:strVal val="visible"/>
                                      </p:to>
                                    </p:set>
                                    <p:anim calcmode="lin" valueType="num">
                                      <p:cBhvr additive="base">
                                        <p:cTn id="13" dur="500" fill="hold"/>
                                        <p:tgtEl>
                                          <p:spTgt spid="449539"/>
                                        </p:tgtEl>
                                        <p:attrNameLst>
                                          <p:attrName>ppt_x</p:attrName>
                                        </p:attrNameLst>
                                      </p:cBhvr>
                                      <p:tavLst>
                                        <p:tav tm="0">
                                          <p:val>
                                            <p:strVal val="0-#ppt_w/2"/>
                                          </p:val>
                                        </p:tav>
                                        <p:tav tm="100000">
                                          <p:val>
                                            <p:strVal val="#ppt_x"/>
                                          </p:val>
                                        </p:tav>
                                      </p:tavLst>
                                    </p:anim>
                                    <p:anim calcmode="lin" valueType="num">
                                      <p:cBhvr additive="base">
                                        <p:cTn id="14"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9540"/>
                                        </p:tgtEl>
                                        <p:attrNameLst>
                                          <p:attrName>style.visibility</p:attrName>
                                        </p:attrNameLst>
                                      </p:cBhvr>
                                      <p:to>
                                        <p:strVal val="visible"/>
                                      </p:to>
                                    </p:set>
                                    <p:anim calcmode="lin" valueType="num">
                                      <p:cBhvr additive="base">
                                        <p:cTn id="19" dur="500" fill="hold"/>
                                        <p:tgtEl>
                                          <p:spTgt spid="449540"/>
                                        </p:tgtEl>
                                        <p:attrNameLst>
                                          <p:attrName>ppt_x</p:attrName>
                                        </p:attrNameLst>
                                      </p:cBhvr>
                                      <p:tavLst>
                                        <p:tav tm="0">
                                          <p:val>
                                            <p:strVal val="0-#ppt_w/2"/>
                                          </p:val>
                                        </p:tav>
                                        <p:tav tm="100000">
                                          <p:val>
                                            <p:strVal val="#ppt_x"/>
                                          </p:val>
                                        </p:tav>
                                      </p:tavLst>
                                    </p:anim>
                                    <p:anim calcmode="lin" valueType="num">
                                      <p:cBhvr additive="base">
                                        <p:cTn id="20" dur="500" fill="hold"/>
                                        <p:tgtEl>
                                          <p:spTgt spid="4495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449541"/>
                                        </p:tgtEl>
                                        <p:attrNameLst>
                                          <p:attrName>style.visibility</p:attrName>
                                        </p:attrNameLst>
                                      </p:cBhvr>
                                      <p:to>
                                        <p:strVal val="visible"/>
                                      </p:to>
                                    </p:set>
                                    <p:animEffect transition="in" filter="strips(downRight)">
                                      <p:cBhvr>
                                        <p:cTn id="30" dur="2000"/>
                                        <p:tgtEl>
                                          <p:spTgt spid="4495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449609"/>
                                        </p:tgtEl>
                                        <p:attrNameLst>
                                          <p:attrName>style.visibility</p:attrName>
                                        </p:attrNameLst>
                                      </p:cBhvr>
                                      <p:to>
                                        <p:strVal val="visible"/>
                                      </p:to>
                                    </p:set>
                                    <p:animEffect transition="in" filter="strips(downRight)">
                                      <p:cBhvr>
                                        <p:cTn id="35" dur="2000"/>
                                        <p:tgtEl>
                                          <p:spTgt spid="4496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449608"/>
                                        </p:tgtEl>
                                        <p:attrNameLst>
                                          <p:attrName>style.visibility</p:attrName>
                                        </p:attrNameLst>
                                      </p:cBhvr>
                                      <p:to>
                                        <p:strVal val="visible"/>
                                      </p:to>
                                    </p:set>
                                    <p:animEffect transition="in" filter="strips(downRight)">
                                      <p:cBhvr>
                                        <p:cTn id="40" dur="2000"/>
                                        <p:tgtEl>
                                          <p:spTgt spid="4496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449542"/>
                                        </p:tgtEl>
                                        <p:attrNameLst>
                                          <p:attrName>style.visibility</p:attrName>
                                        </p:attrNameLst>
                                      </p:cBhvr>
                                      <p:to>
                                        <p:strVal val="visible"/>
                                      </p:to>
                                    </p:set>
                                    <p:animEffect transition="in" filter="wipe(left)">
                                      <p:cBhvr>
                                        <p:cTn id="45" dur="2000"/>
                                        <p:tgtEl>
                                          <p:spTgt spid="44954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449543"/>
                                        </p:tgtEl>
                                        <p:attrNameLst>
                                          <p:attrName>style.visibility</p:attrName>
                                        </p:attrNameLst>
                                      </p:cBhvr>
                                      <p:to>
                                        <p:strVal val="visible"/>
                                      </p:to>
                                    </p:set>
                                    <p:animEffect transition="in" filter="slide(fromTop)">
                                      <p:cBhvr>
                                        <p:cTn id="50" dur="500"/>
                                        <p:tgtEl>
                                          <p:spTgt spid="449543"/>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childTnLst>
                          </p:cTn>
                        </p:par>
                        <p:par>
                          <p:cTn id="55" fill="hold" nodeType="afterGroup">
                            <p:stCondLst>
                              <p:cond delay="1000"/>
                            </p:stCondLst>
                            <p:childTnLst>
                              <p:par>
                                <p:cTn id="56" presetID="20" presetClass="entr" presetSubtype="0" fill="hold" grpId="0" nodeType="afterEffect">
                                  <p:stCondLst>
                                    <p:cond delay="0"/>
                                  </p:stCondLst>
                                  <p:childTnLst>
                                    <p:set>
                                      <p:cBhvr>
                                        <p:cTn id="57" dur="1" fill="hold">
                                          <p:stCondLst>
                                            <p:cond delay="0"/>
                                          </p:stCondLst>
                                        </p:cTn>
                                        <p:tgtEl>
                                          <p:spTgt spid="449544"/>
                                        </p:tgtEl>
                                        <p:attrNameLst>
                                          <p:attrName>style.visibility</p:attrName>
                                        </p:attrNameLst>
                                      </p:cBhvr>
                                      <p:to>
                                        <p:strVal val="visible"/>
                                      </p:to>
                                    </p:set>
                                    <p:animEffect transition="in" filter="wedge">
                                      <p:cBhvr>
                                        <p:cTn id="58" dur="2000"/>
                                        <p:tgtEl>
                                          <p:spTgt spid="449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p:bldP spid="449539" grpId="0"/>
      <p:bldP spid="449540" grpId="0"/>
      <p:bldP spid="449543" grpId="0" animBg="1"/>
      <p:bldP spid="44954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611188" y="404813"/>
            <a:ext cx="215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circleNumDbPlain" startAt="2"/>
            </a:pPr>
            <a:r>
              <a:rPr kumimoji="1" lang="zh-CN" altLang="en-US" sz="2800" b="1">
                <a:solidFill>
                  <a:srgbClr val="FF9900"/>
                </a:solidFill>
                <a:latin typeface="楷体_GB2312" pitchFamily="49" charset="-122"/>
                <a:ea typeface="楷体_GB2312" pitchFamily="49" charset="-122"/>
              </a:rPr>
              <a:t>反接串联</a:t>
            </a:r>
          </a:p>
        </p:txBody>
      </p:sp>
      <p:graphicFrame>
        <p:nvGraphicFramePr>
          <p:cNvPr id="450563" name="Object 3"/>
          <p:cNvGraphicFramePr>
            <a:graphicFrameLocks noChangeAspect="1"/>
          </p:cNvGraphicFramePr>
          <p:nvPr/>
        </p:nvGraphicFramePr>
        <p:xfrm>
          <a:off x="1258888" y="4508500"/>
          <a:ext cx="5310187" cy="569913"/>
        </p:xfrm>
        <a:graphic>
          <a:graphicData uri="http://schemas.openxmlformats.org/presentationml/2006/ole">
            <mc:AlternateContent xmlns:mc="http://schemas.openxmlformats.org/markup-compatibility/2006">
              <mc:Choice xmlns:v="urn:schemas-microsoft-com:vml" Requires="v">
                <p:oleObj spid="_x0000_s14422" name="公式" r:id="rId3" imgW="2234880" imgH="241200" progId="Equation.3">
                  <p:embed/>
                </p:oleObj>
              </mc:Choice>
              <mc:Fallback>
                <p:oleObj name="公式" r:id="rId3" imgW="2234880" imgH="241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508500"/>
                        <a:ext cx="5310187" cy="56991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4" name="AutoShape 4"/>
          <p:cNvSpPr>
            <a:spLocks noChangeArrowheads="1"/>
          </p:cNvSpPr>
          <p:nvPr/>
        </p:nvSpPr>
        <p:spPr bwMode="auto">
          <a:xfrm>
            <a:off x="5435600" y="1412875"/>
            <a:ext cx="809625" cy="215900"/>
          </a:xfrm>
          <a:prstGeom prst="rightArrow">
            <a:avLst>
              <a:gd name="adj1" fmla="val 50000"/>
              <a:gd name="adj2" fmla="val 93750"/>
            </a:avLst>
          </a:prstGeom>
          <a:solidFill>
            <a:srgbClr val="3399FF"/>
          </a:solidFill>
          <a:ln w="19050">
            <a:solidFill>
              <a:srgbClr val="3399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450565" name="Object 5"/>
          <p:cNvGraphicFramePr>
            <a:graphicFrameLocks noChangeAspect="1"/>
          </p:cNvGraphicFramePr>
          <p:nvPr/>
        </p:nvGraphicFramePr>
        <p:xfrm>
          <a:off x="611188" y="2852738"/>
          <a:ext cx="7094537" cy="1616075"/>
        </p:xfrm>
        <a:graphic>
          <a:graphicData uri="http://schemas.openxmlformats.org/presentationml/2006/ole">
            <mc:AlternateContent xmlns:mc="http://schemas.openxmlformats.org/markup-compatibility/2006">
              <mc:Choice xmlns:v="urn:schemas-microsoft-com:vml" Requires="v">
                <p:oleObj spid="_x0000_s14423" name="公式" r:id="rId5" imgW="3174840" imgH="723600" progId="Equation.3">
                  <p:embed/>
                </p:oleObj>
              </mc:Choice>
              <mc:Fallback>
                <p:oleObj name="公式" r:id="rId5" imgW="3174840" imgH="723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852738"/>
                        <a:ext cx="70945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66" name="Object 6"/>
          <p:cNvGraphicFramePr>
            <a:graphicFrameLocks noChangeAspect="1"/>
          </p:cNvGraphicFramePr>
          <p:nvPr/>
        </p:nvGraphicFramePr>
        <p:xfrm>
          <a:off x="6156325" y="5300663"/>
          <a:ext cx="2555875" cy="838200"/>
        </p:xfrm>
        <a:graphic>
          <a:graphicData uri="http://schemas.openxmlformats.org/presentationml/2006/ole">
            <mc:AlternateContent xmlns:mc="http://schemas.openxmlformats.org/markup-compatibility/2006">
              <mc:Choice xmlns:v="urn:schemas-microsoft-com:vml" Requires="v">
                <p:oleObj spid="_x0000_s14424" name="公式" r:id="rId7" imgW="1117440" imgH="368280" progId="Equation.3">
                  <p:embed/>
                </p:oleObj>
              </mc:Choice>
              <mc:Fallback>
                <p:oleObj name="公式" r:id="rId7" imgW="1117440" imgH="3682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5300663"/>
                        <a:ext cx="25558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567" name="Object 7"/>
          <p:cNvGraphicFramePr>
            <a:graphicFrameLocks noChangeAspect="1"/>
          </p:cNvGraphicFramePr>
          <p:nvPr/>
        </p:nvGraphicFramePr>
        <p:xfrm>
          <a:off x="1979613" y="5445125"/>
          <a:ext cx="3287712" cy="509588"/>
        </p:xfrm>
        <a:graphic>
          <a:graphicData uri="http://schemas.openxmlformats.org/presentationml/2006/ole">
            <mc:AlternateContent xmlns:mc="http://schemas.openxmlformats.org/markup-compatibility/2006">
              <mc:Choice xmlns:v="urn:schemas-microsoft-com:vml" Requires="v">
                <p:oleObj spid="_x0000_s14425" name="公式" r:id="rId9" imgW="1536480" imgH="241200" progId="Equation.3">
                  <p:embed/>
                </p:oleObj>
              </mc:Choice>
              <mc:Fallback>
                <p:oleObj name="公式" r:id="rId9" imgW="1536480" imgH="241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445125"/>
                        <a:ext cx="3287712"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8" name="Line 8"/>
          <p:cNvSpPr>
            <a:spLocks noChangeShapeType="1"/>
          </p:cNvSpPr>
          <p:nvPr/>
        </p:nvSpPr>
        <p:spPr bwMode="auto">
          <a:xfrm>
            <a:off x="5508625" y="5661025"/>
            <a:ext cx="576263"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4345" name="Group 9"/>
          <p:cNvGrpSpPr>
            <a:grpSpLocks/>
          </p:cNvGrpSpPr>
          <p:nvPr/>
        </p:nvGrpSpPr>
        <p:grpSpPr bwMode="auto">
          <a:xfrm>
            <a:off x="8316913" y="6446838"/>
            <a:ext cx="792162" cy="366712"/>
            <a:chOff x="5193" y="4020"/>
            <a:chExt cx="499" cy="231"/>
          </a:xfrm>
        </p:grpSpPr>
        <p:pic>
          <p:nvPicPr>
            <p:cNvPr id="14412" name="Picture 10"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3" name="Text Box 11">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4346" name="Group 12"/>
          <p:cNvGrpSpPr>
            <a:grpSpLocks/>
          </p:cNvGrpSpPr>
          <p:nvPr/>
        </p:nvGrpSpPr>
        <p:grpSpPr bwMode="auto">
          <a:xfrm>
            <a:off x="7453313" y="6446838"/>
            <a:ext cx="792162" cy="366712"/>
            <a:chOff x="4649" y="4020"/>
            <a:chExt cx="499" cy="231"/>
          </a:xfrm>
        </p:grpSpPr>
        <p:pic>
          <p:nvPicPr>
            <p:cNvPr id="14410" name="Picture 13"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11" name="Text Box 14">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5"/>
          <p:cNvGrpSpPr>
            <a:grpSpLocks/>
          </p:cNvGrpSpPr>
          <p:nvPr/>
        </p:nvGrpSpPr>
        <p:grpSpPr bwMode="auto">
          <a:xfrm>
            <a:off x="539750" y="1052513"/>
            <a:ext cx="5041900" cy="1887537"/>
            <a:chOff x="340" y="663"/>
            <a:chExt cx="3176" cy="1189"/>
          </a:xfrm>
        </p:grpSpPr>
        <p:sp>
          <p:nvSpPr>
            <p:cNvPr id="14373" name="Text Box 16"/>
            <p:cNvSpPr txBox="1">
              <a:spLocks noChangeArrowheads="1"/>
            </p:cNvSpPr>
            <p:nvPr/>
          </p:nvSpPr>
          <p:spPr bwMode="auto">
            <a:xfrm>
              <a:off x="340" y="1071"/>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74" name="Text Box 17"/>
            <p:cNvSpPr txBox="1">
              <a:spLocks noChangeArrowheads="1"/>
            </p:cNvSpPr>
            <p:nvPr/>
          </p:nvSpPr>
          <p:spPr bwMode="auto">
            <a:xfrm>
              <a:off x="1883" y="66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75" name="Line 18"/>
            <p:cNvSpPr>
              <a:spLocks noChangeShapeType="1"/>
            </p:cNvSpPr>
            <p:nvPr/>
          </p:nvSpPr>
          <p:spPr bwMode="auto">
            <a:xfrm>
              <a:off x="2608" y="1117"/>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19"/>
            <p:cNvSpPr>
              <a:spLocks noChangeShapeType="1"/>
            </p:cNvSpPr>
            <p:nvPr/>
          </p:nvSpPr>
          <p:spPr bwMode="auto">
            <a:xfrm>
              <a:off x="681" y="1117"/>
              <a:ext cx="839"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20"/>
            <p:cNvSpPr>
              <a:spLocks noChangeShapeType="1"/>
            </p:cNvSpPr>
            <p:nvPr/>
          </p:nvSpPr>
          <p:spPr bwMode="auto">
            <a:xfrm flipV="1">
              <a:off x="613" y="1071"/>
              <a:ext cx="0" cy="363"/>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Text Box 21"/>
            <p:cNvSpPr txBox="1">
              <a:spLocks noChangeArrowheads="1"/>
            </p:cNvSpPr>
            <p:nvPr/>
          </p:nvSpPr>
          <p:spPr bwMode="auto">
            <a:xfrm>
              <a:off x="1384" y="10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4379" name="Text Box 22"/>
            <p:cNvSpPr txBox="1">
              <a:spLocks noChangeArrowheads="1"/>
            </p:cNvSpPr>
            <p:nvPr/>
          </p:nvSpPr>
          <p:spPr bwMode="auto">
            <a:xfrm>
              <a:off x="2472" y="1071"/>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4380" name="Text Box 23"/>
            <p:cNvSpPr txBox="1">
              <a:spLocks noChangeArrowheads="1"/>
            </p:cNvSpPr>
            <p:nvPr/>
          </p:nvSpPr>
          <p:spPr bwMode="auto">
            <a:xfrm>
              <a:off x="2654" y="113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81" name="Oval 24"/>
            <p:cNvSpPr>
              <a:spLocks noChangeArrowheads="1"/>
            </p:cNvSpPr>
            <p:nvPr/>
          </p:nvSpPr>
          <p:spPr bwMode="auto">
            <a:xfrm>
              <a:off x="658" y="1457"/>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82" name="Oval 25"/>
            <p:cNvSpPr>
              <a:spLocks noChangeArrowheads="1"/>
            </p:cNvSpPr>
            <p:nvPr/>
          </p:nvSpPr>
          <p:spPr bwMode="auto">
            <a:xfrm>
              <a:off x="3243" y="1480"/>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83" name="Arc 26"/>
            <p:cNvSpPr>
              <a:spLocks/>
            </p:cNvSpPr>
            <p:nvPr/>
          </p:nvSpPr>
          <p:spPr bwMode="auto">
            <a:xfrm rot="467013">
              <a:off x="2155" y="845"/>
              <a:ext cx="324" cy="281"/>
            </a:xfrm>
            <a:custGeom>
              <a:avLst/>
              <a:gdLst>
                <a:gd name="T0" fmla="*/ 0 w 19335"/>
                <a:gd name="T1" fmla="*/ 0 h 21600"/>
                <a:gd name="T2" fmla="*/ 324 w 19335"/>
                <a:gd name="T3" fmla="*/ 156 h 21600"/>
                <a:gd name="T4" fmla="*/ 0 w 19335"/>
                <a:gd name="T5" fmla="*/ 281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4" name="Arc 27"/>
            <p:cNvSpPr>
              <a:spLocks/>
            </p:cNvSpPr>
            <p:nvPr/>
          </p:nvSpPr>
          <p:spPr bwMode="auto">
            <a:xfrm rot="220785" flipH="1">
              <a:off x="1626" y="836"/>
              <a:ext cx="347" cy="281"/>
            </a:xfrm>
            <a:custGeom>
              <a:avLst/>
              <a:gdLst>
                <a:gd name="T0" fmla="*/ 77 w 20759"/>
                <a:gd name="T1" fmla="*/ 0 h 21109"/>
                <a:gd name="T2" fmla="*/ 347 w 20759"/>
                <a:gd name="T3" fmla="*/ 202 h 21109"/>
                <a:gd name="T4" fmla="*/ 0 w 20759"/>
                <a:gd name="T5" fmla="*/ 281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5" name="Text Box 28"/>
            <p:cNvSpPr txBox="1">
              <a:spLocks noChangeArrowheads="1"/>
            </p:cNvSpPr>
            <p:nvPr/>
          </p:nvSpPr>
          <p:spPr bwMode="auto">
            <a:xfrm>
              <a:off x="703" y="11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86" name="Text Box 29"/>
            <p:cNvSpPr txBox="1">
              <a:spLocks noChangeArrowheads="1"/>
            </p:cNvSpPr>
            <p:nvPr/>
          </p:nvSpPr>
          <p:spPr bwMode="auto">
            <a:xfrm>
              <a:off x="3062" y="116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87" name="Text Box 30"/>
            <p:cNvSpPr txBox="1">
              <a:spLocks noChangeArrowheads="1"/>
            </p:cNvSpPr>
            <p:nvPr/>
          </p:nvSpPr>
          <p:spPr bwMode="auto">
            <a:xfrm>
              <a:off x="794" y="708"/>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88" name="Text Box 31"/>
            <p:cNvSpPr txBox="1">
              <a:spLocks noChangeArrowheads="1"/>
            </p:cNvSpPr>
            <p:nvPr/>
          </p:nvSpPr>
          <p:spPr bwMode="auto">
            <a:xfrm>
              <a:off x="2881" y="708"/>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89" name="Text Box 32"/>
            <p:cNvSpPr txBox="1">
              <a:spLocks noChangeArrowheads="1"/>
            </p:cNvSpPr>
            <p:nvPr/>
          </p:nvSpPr>
          <p:spPr bwMode="auto">
            <a:xfrm>
              <a:off x="1202" y="708"/>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90" name="Text Box 33"/>
            <p:cNvSpPr txBox="1">
              <a:spLocks noChangeArrowheads="1"/>
            </p:cNvSpPr>
            <p:nvPr/>
          </p:nvSpPr>
          <p:spPr bwMode="auto">
            <a:xfrm>
              <a:off x="2518" y="708"/>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91" name="Text Box 34"/>
            <p:cNvSpPr txBox="1">
              <a:spLocks noChangeArrowheads="1"/>
            </p:cNvSpPr>
            <p:nvPr/>
          </p:nvSpPr>
          <p:spPr bwMode="auto">
            <a:xfrm>
              <a:off x="1112" y="1162"/>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92" name="Text Box 35"/>
            <p:cNvSpPr txBox="1">
              <a:spLocks noChangeArrowheads="1"/>
            </p:cNvSpPr>
            <p:nvPr/>
          </p:nvSpPr>
          <p:spPr bwMode="auto">
            <a:xfrm>
              <a:off x="2064" y="116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93" name="Text Box 36"/>
            <p:cNvSpPr txBox="1">
              <a:spLocks noChangeArrowheads="1"/>
            </p:cNvSpPr>
            <p:nvPr/>
          </p:nvSpPr>
          <p:spPr bwMode="auto">
            <a:xfrm>
              <a:off x="1792" y="116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94" name="Text Box 37"/>
            <p:cNvSpPr txBox="1">
              <a:spLocks noChangeArrowheads="1"/>
            </p:cNvSpPr>
            <p:nvPr/>
          </p:nvSpPr>
          <p:spPr bwMode="auto">
            <a:xfrm>
              <a:off x="1837" y="15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95" name="Text Box 38"/>
            <p:cNvSpPr txBox="1">
              <a:spLocks noChangeArrowheads="1"/>
            </p:cNvSpPr>
            <p:nvPr/>
          </p:nvSpPr>
          <p:spPr bwMode="auto">
            <a:xfrm>
              <a:off x="703" y="143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96" name="Text Box 39"/>
            <p:cNvSpPr txBox="1">
              <a:spLocks noChangeArrowheads="1"/>
            </p:cNvSpPr>
            <p:nvPr/>
          </p:nvSpPr>
          <p:spPr bwMode="auto">
            <a:xfrm>
              <a:off x="3017" y="14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97" name="Line 40"/>
            <p:cNvSpPr>
              <a:spLocks noChangeShapeType="1"/>
            </p:cNvSpPr>
            <p:nvPr/>
          </p:nvSpPr>
          <p:spPr bwMode="auto">
            <a:xfrm>
              <a:off x="1928" y="1117"/>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41"/>
            <p:cNvSpPr>
              <a:spLocks noChangeShapeType="1"/>
            </p:cNvSpPr>
            <p:nvPr/>
          </p:nvSpPr>
          <p:spPr bwMode="auto">
            <a:xfrm>
              <a:off x="681" y="1117"/>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42"/>
            <p:cNvSpPr>
              <a:spLocks noChangeShapeType="1"/>
            </p:cNvSpPr>
            <p:nvPr/>
          </p:nvSpPr>
          <p:spPr bwMode="auto">
            <a:xfrm>
              <a:off x="3289" y="1117"/>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Rectangle 43"/>
            <p:cNvSpPr>
              <a:spLocks noChangeArrowheads="1"/>
            </p:cNvSpPr>
            <p:nvPr/>
          </p:nvSpPr>
          <p:spPr bwMode="auto">
            <a:xfrm>
              <a:off x="2790" y="102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401" name="Rectangle 44"/>
            <p:cNvSpPr>
              <a:spLocks noChangeArrowheads="1"/>
            </p:cNvSpPr>
            <p:nvPr/>
          </p:nvSpPr>
          <p:spPr bwMode="auto">
            <a:xfrm>
              <a:off x="885" y="102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4402" name="Group 45"/>
            <p:cNvGrpSpPr>
              <a:grpSpLocks/>
            </p:cNvGrpSpPr>
            <p:nvPr/>
          </p:nvGrpSpPr>
          <p:grpSpPr bwMode="auto">
            <a:xfrm rot="-5400000">
              <a:off x="1679" y="867"/>
              <a:ext cx="90" cy="408"/>
              <a:chOff x="2744" y="2931"/>
              <a:chExt cx="57" cy="283"/>
            </a:xfrm>
          </p:grpSpPr>
          <p:sp>
            <p:nvSpPr>
              <p:cNvPr id="14407" name="Arc 4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8" name="Arc 4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9" name="Arc 4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4403" name="Group 49"/>
            <p:cNvGrpSpPr>
              <a:grpSpLocks/>
            </p:cNvGrpSpPr>
            <p:nvPr/>
          </p:nvGrpSpPr>
          <p:grpSpPr bwMode="auto">
            <a:xfrm rot="-5400000">
              <a:off x="2359" y="867"/>
              <a:ext cx="90" cy="408"/>
              <a:chOff x="2744" y="2931"/>
              <a:chExt cx="57" cy="283"/>
            </a:xfrm>
          </p:grpSpPr>
          <p:sp>
            <p:nvSpPr>
              <p:cNvPr id="14404" name="Arc 50"/>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5" name="Arc 51"/>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06" name="Arc 52"/>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7" name="Group 53"/>
          <p:cNvGrpSpPr>
            <a:grpSpLocks/>
          </p:cNvGrpSpPr>
          <p:nvPr/>
        </p:nvGrpSpPr>
        <p:grpSpPr bwMode="auto">
          <a:xfrm>
            <a:off x="6516688" y="620713"/>
            <a:ext cx="1512887" cy="2047875"/>
            <a:chOff x="1338" y="2208"/>
            <a:chExt cx="953" cy="1290"/>
          </a:xfrm>
        </p:grpSpPr>
        <p:sp>
          <p:nvSpPr>
            <p:cNvPr id="14355" name="Line 54"/>
            <p:cNvSpPr>
              <a:spLocks noChangeShapeType="1"/>
            </p:cNvSpPr>
            <p:nvPr/>
          </p:nvSpPr>
          <p:spPr bwMode="auto">
            <a:xfrm>
              <a:off x="1495" y="2244"/>
              <a:ext cx="71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55"/>
            <p:cNvSpPr>
              <a:spLocks noChangeShapeType="1"/>
            </p:cNvSpPr>
            <p:nvPr/>
          </p:nvSpPr>
          <p:spPr bwMode="auto">
            <a:xfrm>
              <a:off x="1610" y="2296"/>
              <a:ext cx="2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Text Box 56"/>
            <p:cNvSpPr txBox="1">
              <a:spLocks noChangeArrowheads="1"/>
            </p:cNvSpPr>
            <p:nvPr/>
          </p:nvSpPr>
          <p:spPr bwMode="auto">
            <a:xfrm>
              <a:off x="1655" y="229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58" name="Oval 57"/>
            <p:cNvSpPr>
              <a:spLocks noChangeArrowheads="1"/>
            </p:cNvSpPr>
            <p:nvPr/>
          </p:nvSpPr>
          <p:spPr bwMode="auto">
            <a:xfrm>
              <a:off x="1421" y="2208"/>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59" name="Oval 58"/>
            <p:cNvSpPr>
              <a:spLocks noChangeArrowheads="1"/>
            </p:cNvSpPr>
            <p:nvPr/>
          </p:nvSpPr>
          <p:spPr bwMode="auto">
            <a:xfrm>
              <a:off x="1409" y="3430"/>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60" name="Text Box 59"/>
            <p:cNvSpPr txBox="1">
              <a:spLocks noChangeArrowheads="1"/>
            </p:cNvSpPr>
            <p:nvPr/>
          </p:nvSpPr>
          <p:spPr bwMode="auto">
            <a:xfrm>
              <a:off x="1927" y="2387"/>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61" name="Text Box 60"/>
            <p:cNvSpPr txBox="1">
              <a:spLocks noChangeArrowheads="1"/>
            </p:cNvSpPr>
            <p:nvPr/>
          </p:nvSpPr>
          <p:spPr bwMode="auto">
            <a:xfrm>
              <a:off x="1973" y="2931"/>
              <a:ext cx="3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L</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62" name="Text Box 61"/>
            <p:cNvSpPr txBox="1">
              <a:spLocks noChangeArrowheads="1"/>
            </p:cNvSpPr>
            <p:nvPr/>
          </p:nvSpPr>
          <p:spPr bwMode="auto">
            <a:xfrm>
              <a:off x="1338" y="27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4363" name="Text Box 62"/>
            <p:cNvSpPr txBox="1">
              <a:spLocks noChangeArrowheads="1"/>
            </p:cNvSpPr>
            <p:nvPr/>
          </p:nvSpPr>
          <p:spPr bwMode="auto">
            <a:xfrm>
              <a:off x="1338" y="22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64" name="Text Box 63"/>
            <p:cNvSpPr txBox="1">
              <a:spLocks noChangeArrowheads="1"/>
            </p:cNvSpPr>
            <p:nvPr/>
          </p:nvSpPr>
          <p:spPr bwMode="auto">
            <a:xfrm>
              <a:off x="1338" y="311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4365" name="Line 64"/>
            <p:cNvSpPr>
              <a:spLocks noChangeShapeType="1"/>
            </p:cNvSpPr>
            <p:nvPr/>
          </p:nvSpPr>
          <p:spPr bwMode="auto">
            <a:xfrm flipH="1">
              <a:off x="2200" y="2238"/>
              <a:ext cx="8" cy="69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65"/>
            <p:cNvSpPr>
              <a:spLocks noChangeShapeType="1"/>
            </p:cNvSpPr>
            <p:nvPr/>
          </p:nvSpPr>
          <p:spPr bwMode="auto">
            <a:xfrm>
              <a:off x="2200" y="3294"/>
              <a:ext cx="0" cy="18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66"/>
            <p:cNvSpPr>
              <a:spLocks noChangeShapeType="1"/>
            </p:cNvSpPr>
            <p:nvPr/>
          </p:nvSpPr>
          <p:spPr bwMode="auto">
            <a:xfrm>
              <a:off x="1474" y="3475"/>
              <a:ext cx="72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Rectangle 67"/>
            <p:cNvSpPr>
              <a:spLocks noChangeArrowheads="1"/>
            </p:cNvSpPr>
            <p:nvPr/>
          </p:nvSpPr>
          <p:spPr bwMode="auto">
            <a:xfrm>
              <a:off x="2154" y="238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4369" name="Group 68"/>
            <p:cNvGrpSpPr>
              <a:grpSpLocks/>
            </p:cNvGrpSpPr>
            <p:nvPr/>
          </p:nvGrpSpPr>
          <p:grpSpPr bwMode="auto">
            <a:xfrm>
              <a:off x="2200" y="2931"/>
              <a:ext cx="91" cy="363"/>
              <a:chOff x="2744" y="2931"/>
              <a:chExt cx="57" cy="283"/>
            </a:xfrm>
          </p:grpSpPr>
          <p:sp>
            <p:nvSpPr>
              <p:cNvPr id="14370" name="Arc 6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1" name="Arc 7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2" name="Arc 7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9" name="Group 72"/>
          <p:cNvGrpSpPr>
            <a:grpSpLocks/>
          </p:cNvGrpSpPr>
          <p:nvPr/>
        </p:nvGrpSpPr>
        <p:grpSpPr bwMode="auto">
          <a:xfrm>
            <a:off x="323850" y="5157788"/>
            <a:ext cx="1847850" cy="850900"/>
            <a:chOff x="385" y="3022"/>
            <a:chExt cx="1164" cy="536"/>
          </a:xfrm>
        </p:grpSpPr>
        <p:pic>
          <p:nvPicPr>
            <p:cNvPr id="14353" name="Picture 73" descr="1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Text Box 74"/>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14350" name="Group 75"/>
          <p:cNvGrpSpPr>
            <a:grpSpLocks/>
          </p:cNvGrpSpPr>
          <p:nvPr/>
        </p:nvGrpSpPr>
        <p:grpSpPr bwMode="auto">
          <a:xfrm>
            <a:off x="6588125" y="6446838"/>
            <a:ext cx="792163" cy="366712"/>
            <a:chOff x="4649" y="4020"/>
            <a:chExt cx="499" cy="231"/>
          </a:xfrm>
        </p:grpSpPr>
        <p:pic>
          <p:nvPicPr>
            <p:cNvPr id="14351" name="Picture 76"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Text Box 77">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450562"/>
                                        </p:tgtEl>
                                        <p:attrNameLst>
                                          <p:attrName>style.visibility</p:attrName>
                                        </p:attrNameLst>
                                      </p:cBhvr>
                                      <p:to>
                                        <p:strVal val="visible"/>
                                      </p:to>
                                    </p:set>
                                    <p:anim calcmode="lin" valueType="num">
                                      <p:cBhvr additive="base">
                                        <p:cTn id="7" dur="500" fill="hold"/>
                                        <p:tgtEl>
                                          <p:spTgt spid="450562"/>
                                        </p:tgtEl>
                                        <p:attrNameLst>
                                          <p:attrName>ppt_x</p:attrName>
                                        </p:attrNameLst>
                                      </p:cBhvr>
                                      <p:tavLst>
                                        <p:tav tm="0">
                                          <p:val>
                                            <p:strVal val="#ppt_x"/>
                                          </p:val>
                                        </p:tav>
                                        <p:tav tm="100000">
                                          <p:val>
                                            <p:strVal val="#ppt_x"/>
                                          </p:val>
                                        </p:tav>
                                      </p:tavLst>
                                    </p:anim>
                                    <p:anim calcmode="lin" valueType="num">
                                      <p:cBhvr additive="base">
                                        <p:cTn id="8" dur="500" fill="hold"/>
                                        <p:tgtEl>
                                          <p:spTgt spid="4505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450565"/>
                                        </p:tgtEl>
                                        <p:attrNameLst>
                                          <p:attrName>style.visibility</p:attrName>
                                        </p:attrNameLst>
                                      </p:cBhvr>
                                      <p:to>
                                        <p:strVal val="visible"/>
                                      </p:to>
                                    </p:set>
                                    <p:anim calcmode="lin" valueType="num">
                                      <p:cBhvr>
                                        <p:cTn id="18" dur="500" fill="hold"/>
                                        <p:tgtEl>
                                          <p:spTgt spid="450565"/>
                                        </p:tgtEl>
                                        <p:attrNameLst>
                                          <p:attrName>ppt_x</p:attrName>
                                        </p:attrNameLst>
                                      </p:cBhvr>
                                      <p:tavLst>
                                        <p:tav tm="0">
                                          <p:val>
                                            <p:strVal val="#ppt_x"/>
                                          </p:val>
                                        </p:tav>
                                        <p:tav tm="100000">
                                          <p:val>
                                            <p:strVal val="#ppt_x"/>
                                          </p:val>
                                        </p:tav>
                                      </p:tavLst>
                                    </p:anim>
                                    <p:anim calcmode="lin" valueType="num">
                                      <p:cBhvr>
                                        <p:cTn id="19" dur="500" fill="hold"/>
                                        <p:tgtEl>
                                          <p:spTgt spid="450565"/>
                                        </p:tgtEl>
                                        <p:attrNameLst>
                                          <p:attrName>ppt_y</p:attrName>
                                        </p:attrNameLst>
                                      </p:cBhvr>
                                      <p:tavLst>
                                        <p:tav tm="0">
                                          <p:val>
                                            <p:strVal val="#ppt_y-#ppt_h/2"/>
                                          </p:val>
                                        </p:tav>
                                        <p:tav tm="100000">
                                          <p:val>
                                            <p:strVal val="#ppt_y"/>
                                          </p:val>
                                        </p:tav>
                                      </p:tavLst>
                                    </p:anim>
                                    <p:anim calcmode="lin" valueType="num">
                                      <p:cBhvr>
                                        <p:cTn id="20" dur="500" fill="hold"/>
                                        <p:tgtEl>
                                          <p:spTgt spid="450565"/>
                                        </p:tgtEl>
                                        <p:attrNameLst>
                                          <p:attrName>ppt_w</p:attrName>
                                        </p:attrNameLst>
                                      </p:cBhvr>
                                      <p:tavLst>
                                        <p:tav tm="0">
                                          <p:val>
                                            <p:strVal val="#ppt_w"/>
                                          </p:val>
                                        </p:tav>
                                        <p:tav tm="100000">
                                          <p:val>
                                            <p:strVal val="#ppt_w"/>
                                          </p:val>
                                        </p:tav>
                                      </p:tavLst>
                                    </p:anim>
                                    <p:anim calcmode="lin" valueType="num">
                                      <p:cBhvr>
                                        <p:cTn id="21" dur="500" fill="hold"/>
                                        <p:tgtEl>
                                          <p:spTgt spid="45056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 fill="hold" nodeType="clickEffect">
                                  <p:stCondLst>
                                    <p:cond delay="0"/>
                                  </p:stCondLst>
                                  <p:childTnLst>
                                    <p:set>
                                      <p:cBhvr>
                                        <p:cTn id="25" dur="1" fill="hold">
                                          <p:stCondLst>
                                            <p:cond delay="0"/>
                                          </p:stCondLst>
                                        </p:cTn>
                                        <p:tgtEl>
                                          <p:spTgt spid="450563"/>
                                        </p:tgtEl>
                                        <p:attrNameLst>
                                          <p:attrName>style.visibility</p:attrName>
                                        </p:attrNameLst>
                                      </p:cBhvr>
                                      <p:to>
                                        <p:strVal val="visible"/>
                                      </p:to>
                                    </p:set>
                                    <p:anim calcmode="lin" valueType="num">
                                      <p:cBhvr>
                                        <p:cTn id="26" dur="500" fill="hold"/>
                                        <p:tgtEl>
                                          <p:spTgt spid="450563"/>
                                        </p:tgtEl>
                                        <p:attrNameLst>
                                          <p:attrName>ppt_x</p:attrName>
                                        </p:attrNameLst>
                                      </p:cBhvr>
                                      <p:tavLst>
                                        <p:tav tm="0">
                                          <p:val>
                                            <p:strVal val="#ppt_x"/>
                                          </p:val>
                                        </p:tav>
                                        <p:tav tm="100000">
                                          <p:val>
                                            <p:strVal val="#ppt_x"/>
                                          </p:val>
                                        </p:tav>
                                      </p:tavLst>
                                    </p:anim>
                                    <p:anim calcmode="lin" valueType="num">
                                      <p:cBhvr>
                                        <p:cTn id="27" dur="500" fill="hold"/>
                                        <p:tgtEl>
                                          <p:spTgt spid="450563"/>
                                        </p:tgtEl>
                                        <p:attrNameLst>
                                          <p:attrName>ppt_y</p:attrName>
                                        </p:attrNameLst>
                                      </p:cBhvr>
                                      <p:tavLst>
                                        <p:tav tm="0">
                                          <p:val>
                                            <p:strVal val="#ppt_y-#ppt_h/2"/>
                                          </p:val>
                                        </p:tav>
                                        <p:tav tm="100000">
                                          <p:val>
                                            <p:strVal val="#ppt_y"/>
                                          </p:val>
                                        </p:tav>
                                      </p:tavLst>
                                    </p:anim>
                                    <p:anim calcmode="lin" valueType="num">
                                      <p:cBhvr>
                                        <p:cTn id="28" dur="500" fill="hold"/>
                                        <p:tgtEl>
                                          <p:spTgt spid="450563"/>
                                        </p:tgtEl>
                                        <p:attrNameLst>
                                          <p:attrName>ppt_w</p:attrName>
                                        </p:attrNameLst>
                                      </p:cBhvr>
                                      <p:tavLst>
                                        <p:tav tm="0">
                                          <p:val>
                                            <p:strVal val="#ppt_w"/>
                                          </p:val>
                                        </p:tav>
                                        <p:tav tm="100000">
                                          <p:val>
                                            <p:strVal val="#ppt_w"/>
                                          </p:val>
                                        </p:tav>
                                      </p:tavLst>
                                    </p:anim>
                                    <p:anim calcmode="lin" valueType="num">
                                      <p:cBhvr>
                                        <p:cTn id="29" dur="500" fill="hold"/>
                                        <p:tgtEl>
                                          <p:spTgt spid="450563"/>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450567"/>
                                        </p:tgtEl>
                                        <p:attrNameLst>
                                          <p:attrName>style.visibility</p:attrName>
                                        </p:attrNameLst>
                                      </p:cBhvr>
                                      <p:to>
                                        <p:strVal val="visible"/>
                                      </p:to>
                                    </p:set>
                                    <p:anim calcmode="lin" valueType="num">
                                      <p:cBhvr>
                                        <p:cTn id="39" dur="500" fill="hold"/>
                                        <p:tgtEl>
                                          <p:spTgt spid="450567"/>
                                        </p:tgtEl>
                                        <p:attrNameLst>
                                          <p:attrName>ppt_w</p:attrName>
                                        </p:attrNameLst>
                                      </p:cBhvr>
                                      <p:tavLst>
                                        <p:tav tm="0">
                                          <p:val>
                                            <p:fltVal val="0"/>
                                          </p:val>
                                        </p:tav>
                                        <p:tav tm="100000">
                                          <p:val>
                                            <p:strVal val="#ppt_w"/>
                                          </p:val>
                                        </p:tav>
                                      </p:tavLst>
                                    </p:anim>
                                    <p:anim calcmode="lin" valueType="num">
                                      <p:cBhvr>
                                        <p:cTn id="40" dur="500" fill="hold"/>
                                        <p:tgtEl>
                                          <p:spTgt spid="450567"/>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450568"/>
                                        </p:tgtEl>
                                        <p:attrNameLst>
                                          <p:attrName>style.visibility</p:attrName>
                                        </p:attrNameLst>
                                      </p:cBhvr>
                                      <p:to>
                                        <p:strVal val="visible"/>
                                      </p:to>
                                    </p:set>
                                    <p:animEffect transition="in" filter="slide(fromLeft)">
                                      <p:cBhvr>
                                        <p:cTn id="45" dur="500"/>
                                        <p:tgtEl>
                                          <p:spTgt spid="450568"/>
                                        </p:tgtEl>
                                      </p:cBhvr>
                                    </p:animEffect>
                                  </p:childTnLst>
                                </p:cTn>
                              </p:par>
                            </p:childTnLst>
                          </p:cTn>
                        </p:par>
                        <p:par>
                          <p:cTn id="46" fill="hold" nodeType="afterGroup">
                            <p:stCondLst>
                              <p:cond delay="500"/>
                            </p:stCondLst>
                            <p:childTnLst>
                              <p:par>
                                <p:cTn id="47" presetID="2" presetClass="entr" presetSubtype="2" fill="hold" nodeType="afterEffect">
                                  <p:stCondLst>
                                    <p:cond delay="0"/>
                                  </p:stCondLst>
                                  <p:childTnLst>
                                    <p:set>
                                      <p:cBhvr>
                                        <p:cTn id="48" dur="1" fill="hold">
                                          <p:stCondLst>
                                            <p:cond delay="0"/>
                                          </p:stCondLst>
                                        </p:cTn>
                                        <p:tgtEl>
                                          <p:spTgt spid="450566"/>
                                        </p:tgtEl>
                                        <p:attrNameLst>
                                          <p:attrName>style.visibility</p:attrName>
                                        </p:attrNameLst>
                                      </p:cBhvr>
                                      <p:to>
                                        <p:strVal val="visible"/>
                                      </p:to>
                                    </p:set>
                                    <p:anim calcmode="lin" valueType="num">
                                      <p:cBhvr additive="base">
                                        <p:cTn id="49" dur="500" fill="hold"/>
                                        <p:tgtEl>
                                          <p:spTgt spid="450566"/>
                                        </p:tgtEl>
                                        <p:attrNameLst>
                                          <p:attrName>ppt_x</p:attrName>
                                        </p:attrNameLst>
                                      </p:cBhvr>
                                      <p:tavLst>
                                        <p:tav tm="0">
                                          <p:val>
                                            <p:strVal val="1+#ppt_w/2"/>
                                          </p:val>
                                        </p:tav>
                                        <p:tav tm="100000">
                                          <p:val>
                                            <p:strVal val="#ppt_x"/>
                                          </p:val>
                                        </p:tav>
                                      </p:tavLst>
                                    </p:anim>
                                    <p:anim calcmode="lin" valueType="num">
                                      <p:cBhvr additive="base">
                                        <p:cTn id="50" dur="500" fill="hold"/>
                                        <p:tgtEl>
                                          <p:spTgt spid="4505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450564"/>
                                        </p:tgtEl>
                                        <p:attrNameLst>
                                          <p:attrName>style.visibility</p:attrName>
                                        </p:attrNameLst>
                                      </p:cBhvr>
                                      <p:to>
                                        <p:strVal val="visible"/>
                                      </p:to>
                                    </p:set>
                                    <p:animEffect transition="in" filter="slide(fromLeft)">
                                      <p:cBhvr>
                                        <p:cTn id="55" dur="500"/>
                                        <p:tgtEl>
                                          <p:spTgt spid="450564"/>
                                        </p:tgtEl>
                                      </p:cBhvr>
                                    </p:animEffect>
                                  </p:childTnLst>
                                </p:cTn>
                              </p:par>
                            </p:childTnLst>
                          </p:cTn>
                        </p:par>
                        <p:par>
                          <p:cTn id="56" fill="hold" nodeType="afterGroup">
                            <p:stCondLst>
                              <p:cond delay="500"/>
                            </p:stCondLst>
                            <p:childTnLst>
                              <p:par>
                                <p:cTn id="57" presetID="3" presetClass="entr" presetSubtype="10"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linds(horizontal)">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p:bldP spid="4505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p:cNvSpPr txBox="1">
            <a:spLocks noChangeArrowheads="1"/>
          </p:cNvSpPr>
          <p:nvPr/>
        </p:nvSpPr>
        <p:spPr bwMode="auto">
          <a:xfrm>
            <a:off x="827088" y="1268413"/>
            <a:ext cx="7632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顺接一次，反接一次，就可以测出互感：</a:t>
            </a:r>
          </a:p>
        </p:txBody>
      </p:sp>
      <p:graphicFrame>
        <p:nvGraphicFramePr>
          <p:cNvPr id="451587" name="Object 3"/>
          <p:cNvGraphicFramePr>
            <a:graphicFrameLocks noChangeAspect="1"/>
          </p:cNvGraphicFramePr>
          <p:nvPr/>
        </p:nvGraphicFramePr>
        <p:xfrm>
          <a:off x="2555875" y="1916113"/>
          <a:ext cx="2652713" cy="1136650"/>
        </p:xfrm>
        <a:graphic>
          <a:graphicData uri="http://schemas.openxmlformats.org/presentationml/2006/ole">
            <mc:AlternateContent xmlns:mc="http://schemas.openxmlformats.org/markup-compatibility/2006">
              <mc:Choice xmlns:v="urn:schemas-microsoft-com:vml" Requires="v">
                <p:oleObj spid="_x0000_s15389" name="公式" r:id="rId3" imgW="1002960" imgH="431640" progId="Equation.3">
                  <p:embed/>
                </p:oleObj>
              </mc:Choice>
              <mc:Fallback>
                <p:oleObj name="公式" r:id="rId3" imgW="1002960" imgH="431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916113"/>
                        <a:ext cx="2652713" cy="1136650"/>
                      </a:xfrm>
                      <a:prstGeom prst="rect">
                        <a:avLst/>
                      </a:prstGeom>
                      <a:gradFill rotWithShape="1">
                        <a:gsLst>
                          <a:gs pos="0">
                            <a:srgbClr val="FFCC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88" name="Text Box 4"/>
          <p:cNvSpPr txBox="1">
            <a:spLocks noChangeArrowheads="1"/>
          </p:cNvSpPr>
          <p:nvPr/>
        </p:nvSpPr>
        <p:spPr bwMode="auto">
          <a:xfrm>
            <a:off x="755650" y="3284538"/>
            <a:ext cx="1792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全耦合时</a:t>
            </a:r>
            <a:r>
              <a:rPr kumimoji="1" lang="zh-CN" altLang="en-US" sz="2800" b="1">
                <a:solidFill>
                  <a:schemeClr val="bg1"/>
                </a:solidFill>
                <a:latin typeface="楷体_GB2312" pitchFamily="49" charset="-122"/>
                <a:ea typeface="楷体_GB2312" pitchFamily="49" charset="-122"/>
              </a:rPr>
              <a:t> </a:t>
            </a:r>
          </a:p>
        </p:txBody>
      </p:sp>
      <p:graphicFrame>
        <p:nvGraphicFramePr>
          <p:cNvPr id="451589" name="Object 5"/>
          <p:cNvGraphicFramePr>
            <a:graphicFrameLocks noChangeAspect="1"/>
          </p:cNvGraphicFramePr>
          <p:nvPr/>
        </p:nvGraphicFramePr>
        <p:xfrm>
          <a:off x="2700338" y="3284538"/>
          <a:ext cx="1801812" cy="633412"/>
        </p:xfrm>
        <a:graphic>
          <a:graphicData uri="http://schemas.openxmlformats.org/presentationml/2006/ole">
            <mc:AlternateContent xmlns:mc="http://schemas.openxmlformats.org/markup-compatibility/2006">
              <mc:Choice xmlns:v="urn:schemas-microsoft-com:vml" Requires="v">
                <p:oleObj spid="_x0000_s15390" name="公式" r:id="rId5" imgW="825480" imgH="291960" progId="Equation.3">
                  <p:embed/>
                </p:oleObj>
              </mc:Choice>
              <mc:Fallback>
                <p:oleObj name="公式" r:id="rId5" imgW="825480" imgH="29196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3284538"/>
                        <a:ext cx="180181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1590" name="Object 6"/>
          <p:cNvGraphicFramePr>
            <a:graphicFrameLocks noChangeAspect="1"/>
          </p:cNvGraphicFramePr>
          <p:nvPr/>
        </p:nvGraphicFramePr>
        <p:xfrm>
          <a:off x="827088" y="4005263"/>
          <a:ext cx="3632200" cy="2151062"/>
        </p:xfrm>
        <a:graphic>
          <a:graphicData uri="http://schemas.openxmlformats.org/presentationml/2006/ole">
            <mc:AlternateContent xmlns:mc="http://schemas.openxmlformats.org/markup-compatibility/2006">
              <mc:Choice xmlns:v="urn:schemas-microsoft-com:vml" Requires="v">
                <p:oleObj spid="_x0000_s15391" name="公式" r:id="rId7" imgW="1473120" imgH="876240" progId="Equation.3">
                  <p:embed/>
                </p:oleObj>
              </mc:Choice>
              <mc:Fallback>
                <p:oleObj name="公式" r:id="rId7" imgW="1473120" imgH="8762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005263"/>
                        <a:ext cx="3632200" cy="215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1591" name="Text Box 7"/>
          <p:cNvSpPr txBox="1">
            <a:spLocks noChangeArrowheads="1"/>
          </p:cNvSpPr>
          <p:nvPr/>
        </p:nvSpPr>
        <p:spPr bwMode="auto">
          <a:xfrm>
            <a:off x="5076825" y="3429000"/>
            <a:ext cx="3543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当</a:t>
            </a:r>
            <a:r>
              <a:rPr kumimoji="1" lang="zh-CN" altLang="en-US" sz="2800" b="1">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Times New Roman" panose="02020603050405020304" pitchFamily="18" charset="0"/>
                <a:ea typeface="宋体" panose="02010600030101010101" pitchFamily="2" charset="-122"/>
              </a:rPr>
              <a:t> </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r>
              <a:rPr kumimoji="1" lang="en-US" altLang="zh-CN" sz="2800">
                <a:solidFill>
                  <a:schemeClr val="bg1"/>
                </a:solidFill>
                <a:latin typeface="Times New Roman" panose="02020603050405020304" pitchFamily="18" charset="0"/>
                <a:ea typeface="宋体" panose="02010600030101010101" pitchFamily="2" charset="-122"/>
              </a:rPr>
              <a:t>=</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 </a:t>
            </a:r>
            <a:r>
              <a:rPr kumimoji="1" lang="en-US" altLang="zh-CN" sz="2800" b="1" baseline="-25000">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时</a:t>
            </a:r>
            <a:r>
              <a:rPr kumimoji="1" lang="zh-CN" altLang="en-US" sz="2800" b="1">
                <a:solidFill>
                  <a:schemeClr val="bg1"/>
                </a:solidFill>
                <a:latin typeface="Times New Roman" panose="02020603050405020304" pitchFamily="18" charset="0"/>
                <a:ea typeface="宋体" panose="02010600030101010101" pitchFamily="2" charset="-122"/>
              </a:rPr>
              <a:t>  </a:t>
            </a:r>
            <a:r>
              <a:rPr kumimoji="1" lang="en-US" altLang="zh-CN" sz="2800" b="1">
                <a:solidFill>
                  <a:schemeClr val="bg1"/>
                </a:solidFill>
                <a:latin typeface="Times New Roman" panose="02020603050405020304" pitchFamily="18" charset="0"/>
                <a:ea typeface="宋体" panose="02010600030101010101" pitchFamily="2" charset="-122"/>
              </a:rPr>
              <a:t>, </a:t>
            </a:r>
            <a:r>
              <a:rPr kumimoji="1" lang="en-US" altLang="zh-CN" sz="2800">
                <a:solidFill>
                  <a:schemeClr val="bg1"/>
                </a:solidFill>
                <a:latin typeface="Times New Roman" panose="02020603050405020304" pitchFamily="18" charset="0"/>
                <a:ea typeface="宋体" panose="02010600030101010101" pitchFamily="2" charset="-122"/>
              </a:rPr>
              <a:t> </a:t>
            </a:r>
            <a:r>
              <a:rPr kumimoji="1" lang="en-US" altLang="zh-CN" sz="2800" i="1">
                <a:solidFill>
                  <a:schemeClr val="bg1"/>
                </a:solidFill>
                <a:latin typeface="Times New Roman" panose="02020603050405020304" pitchFamily="18" charset="0"/>
                <a:ea typeface="宋体" panose="02010600030101010101" pitchFamily="2" charset="-122"/>
              </a:rPr>
              <a:t>M=L</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2" name="Group 8"/>
          <p:cNvGrpSpPr>
            <a:grpSpLocks/>
          </p:cNvGrpSpPr>
          <p:nvPr/>
        </p:nvGrpSpPr>
        <p:grpSpPr bwMode="auto">
          <a:xfrm>
            <a:off x="5148263" y="4292600"/>
            <a:ext cx="3089275" cy="1233488"/>
            <a:chOff x="1519" y="3084"/>
            <a:chExt cx="1946" cy="777"/>
          </a:xfrm>
        </p:grpSpPr>
        <p:sp>
          <p:nvSpPr>
            <p:cNvPr id="15379" name="Rectangle 9"/>
            <p:cNvSpPr>
              <a:spLocks noChangeArrowheads="1"/>
            </p:cNvSpPr>
            <p:nvPr/>
          </p:nvSpPr>
          <p:spPr bwMode="auto">
            <a:xfrm>
              <a:off x="2200" y="3126"/>
              <a:ext cx="1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4</a:t>
              </a:r>
              <a:r>
                <a:rPr kumimoji="1" lang="en-US" altLang="zh-CN" sz="2800" i="1">
                  <a:solidFill>
                    <a:schemeClr val="bg1"/>
                  </a:solidFill>
                  <a:latin typeface="Times New Roman" panose="02020603050405020304" pitchFamily="18" charset="0"/>
                  <a:ea typeface="宋体" panose="02010600030101010101" pitchFamily="2" charset="-122"/>
                </a:rPr>
                <a:t>M  </a:t>
              </a:r>
              <a:r>
                <a:rPr kumimoji="1" lang="en-US" altLang="zh-CN" sz="2400" i="1">
                  <a:solidFill>
                    <a:schemeClr val="bg1"/>
                  </a:solidFill>
                  <a:latin typeface="Times New Roman" panose="02020603050405020304" pitchFamily="18" charset="0"/>
                  <a:ea typeface="宋体" panose="02010600030101010101" pitchFamily="2" charset="-122"/>
                </a:rPr>
                <a:t>      </a:t>
              </a:r>
              <a:r>
                <a:rPr kumimoji="1" lang="zh-CN" altLang="zh-CN" sz="2800" b="1">
                  <a:solidFill>
                    <a:srgbClr val="FFFF00"/>
                  </a:solidFill>
                  <a:latin typeface="Times New Roman" panose="02020603050405020304" pitchFamily="18" charset="0"/>
                  <a:ea typeface="楷体_GB2312" pitchFamily="49" charset="-122"/>
                </a:rPr>
                <a:t>顺接</a:t>
              </a:r>
              <a:endParaRPr kumimoji="1" lang="zh-CN" altLang="en-US" sz="2800" b="1">
                <a:solidFill>
                  <a:srgbClr val="FFFF00"/>
                </a:solidFill>
                <a:latin typeface="Times New Roman" panose="02020603050405020304" pitchFamily="18" charset="0"/>
                <a:ea typeface="楷体_GB2312" pitchFamily="49" charset="-122"/>
              </a:endParaRPr>
            </a:p>
          </p:txBody>
        </p:sp>
        <p:sp>
          <p:nvSpPr>
            <p:cNvPr id="15380" name="Text Box 10"/>
            <p:cNvSpPr txBox="1">
              <a:spLocks noChangeArrowheads="1"/>
            </p:cNvSpPr>
            <p:nvPr/>
          </p:nvSpPr>
          <p:spPr bwMode="auto">
            <a:xfrm>
              <a:off x="2245" y="3534"/>
              <a:ext cx="1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0 </a:t>
              </a:r>
              <a:r>
                <a:rPr kumimoji="1" lang="en-US" altLang="zh-CN" sz="2400">
                  <a:solidFill>
                    <a:schemeClr val="bg1"/>
                  </a:solidFill>
                  <a:latin typeface="Times New Roman" panose="02020603050405020304" pitchFamily="18" charset="0"/>
                  <a:ea typeface="宋体" panose="02010600030101010101" pitchFamily="2" charset="-122"/>
                </a:rPr>
                <a:t>         </a:t>
              </a:r>
              <a:r>
                <a:rPr kumimoji="1" lang="zh-CN" altLang="en-US" sz="2800" b="1">
                  <a:solidFill>
                    <a:srgbClr val="FFFF00"/>
                  </a:solidFill>
                  <a:latin typeface="Times New Roman" panose="02020603050405020304" pitchFamily="18" charset="0"/>
                  <a:ea typeface="楷体_GB2312" pitchFamily="49" charset="-122"/>
                </a:rPr>
                <a:t>反接</a:t>
              </a:r>
            </a:p>
          </p:txBody>
        </p:sp>
        <p:sp>
          <p:nvSpPr>
            <p:cNvPr id="15381" name="Text Box 11"/>
            <p:cNvSpPr txBox="1">
              <a:spLocks noChangeArrowheads="1"/>
            </p:cNvSpPr>
            <p:nvPr/>
          </p:nvSpPr>
          <p:spPr bwMode="auto">
            <a:xfrm>
              <a:off x="1519" y="3262"/>
              <a:ext cx="3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5382" name="AutoShape 12"/>
            <p:cNvSpPr>
              <a:spLocks/>
            </p:cNvSpPr>
            <p:nvPr/>
          </p:nvSpPr>
          <p:spPr bwMode="auto">
            <a:xfrm>
              <a:off x="2040" y="3084"/>
              <a:ext cx="114" cy="754"/>
            </a:xfrm>
            <a:prstGeom prst="leftBrace">
              <a:avLst>
                <a:gd name="adj1" fmla="val 55117"/>
                <a:gd name="adj2" fmla="val 50000"/>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b="1">
                <a:solidFill>
                  <a:srgbClr val="FFFF00"/>
                </a:solidFill>
                <a:ea typeface="仿宋_GB2312" pitchFamily="49" charset="-122"/>
              </a:endParaRPr>
            </a:p>
          </p:txBody>
        </p:sp>
      </p:grpSp>
      <p:sp>
        <p:nvSpPr>
          <p:cNvPr id="451597" name="Text Box 13"/>
          <p:cNvSpPr txBox="1">
            <a:spLocks noChangeArrowheads="1"/>
          </p:cNvSpPr>
          <p:nvPr/>
        </p:nvSpPr>
        <p:spPr bwMode="auto">
          <a:xfrm>
            <a:off x="611188" y="476250"/>
            <a:ext cx="3168650"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楷体_GB2312" pitchFamily="49" charset="-122"/>
              </a:rPr>
              <a:t>互感的测量方法：</a:t>
            </a:r>
          </a:p>
        </p:txBody>
      </p:sp>
      <p:grpSp>
        <p:nvGrpSpPr>
          <p:cNvPr id="15370" name="Group 14"/>
          <p:cNvGrpSpPr>
            <a:grpSpLocks/>
          </p:cNvGrpSpPr>
          <p:nvPr/>
        </p:nvGrpSpPr>
        <p:grpSpPr bwMode="auto">
          <a:xfrm>
            <a:off x="8316913" y="6446838"/>
            <a:ext cx="792162" cy="366712"/>
            <a:chOff x="5193" y="4020"/>
            <a:chExt cx="499" cy="231"/>
          </a:xfrm>
        </p:grpSpPr>
        <p:pic>
          <p:nvPicPr>
            <p:cNvPr id="15377" name="Picture 15"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8" name="Text Box 16">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5371" name="Group 17"/>
          <p:cNvGrpSpPr>
            <a:grpSpLocks/>
          </p:cNvGrpSpPr>
          <p:nvPr/>
        </p:nvGrpSpPr>
        <p:grpSpPr bwMode="auto">
          <a:xfrm>
            <a:off x="7453313" y="6446838"/>
            <a:ext cx="792162" cy="366712"/>
            <a:chOff x="4649" y="4020"/>
            <a:chExt cx="499" cy="231"/>
          </a:xfrm>
        </p:grpSpPr>
        <p:pic>
          <p:nvPicPr>
            <p:cNvPr id="15375" name="Picture 18"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Text Box 19">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15372" name="Group 20"/>
          <p:cNvGrpSpPr>
            <a:grpSpLocks/>
          </p:cNvGrpSpPr>
          <p:nvPr/>
        </p:nvGrpSpPr>
        <p:grpSpPr bwMode="auto">
          <a:xfrm>
            <a:off x="6588125" y="6446838"/>
            <a:ext cx="792163" cy="366712"/>
            <a:chOff x="4649" y="4020"/>
            <a:chExt cx="499" cy="231"/>
          </a:xfrm>
        </p:grpSpPr>
        <p:pic>
          <p:nvPicPr>
            <p:cNvPr id="15373" name="Picture 21"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4" name="Text Box 2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51597"/>
                                        </p:tgtEl>
                                        <p:attrNameLst>
                                          <p:attrName>style.visibility</p:attrName>
                                        </p:attrNameLst>
                                      </p:cBhvr>
                                      <p:to>
                                        <p:strVal val="visible"/>
                                      </p:to>
                                    </p:set>
                                    <p:anim calcmode="lin" valueType="num">
                                      <p:cBhvr additive="base">
                                        <p:cTn id="7" dur="500" fill="hold"/>
                                        <p:tgtEl>
                                          <p:spTgt spid="451597"/>
                                        </p:tgtEl>
                                        <p:attrNameLst>
                                          <p:attrName>ppt_x</p:attrName>
                                        </p:attrNameLst>
                                      </p:cBhvr>
                                      <p:tavLst>
                                        <p:tav tm="0">
                                          <p:val>
                                            <p:strVal val="0-#ppt_w/2"/>
                                          </p:val>
                                        </p:tav>
                                        <p:tav tm="100000">
                                          <p:val>
                                            <p:strVal val="#ppt_x"/>
                                          </p:val>
                                        </p:tav>
                                      </p:tavLst>
                                    </p:anim>
                                    <p:anim calcmode="lin" valueType="num">
                                      <p:cBhvr additive="base">
                                        <p:cTn id="8" dur="500" fill="hold"/>
                                        <p:tgtEl>
                                          <p:spTgt spid="4515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1586"/>
                                        </p:tgtEl>
                                        <p:attrNameLst>
                                          <p:attrName>style.visibility</p:attrName>
                                        </p:attrNameLst>
                                      </p:cBhvr>
                                      <p:to>
                                        <p:strVal val="visible"/>
                                      </p:to>
                                    </p:set>
                                    <p:anim calcmode="lin" valueType="num">
                                      <p:cBhvr additive="base">
                                        <p:cTn id="13" dur="500" fill="hold"/>
                                        <p:tgtEl>
                                          <p:spTgt spid="451586"/>
                                        </p:tgtEl>
                                        <p:attrNameLst>
                                          <p:attrName>ppt_x</p:attrName>
                                        </p:attrNameLst>
                                      </p:cBhvr>
                                      <p:tavLst>
                                        <p:tav tm="0">
                                          <p:val>
                                            <p:strVal val="0-#ppt_w/2"/>
                                          </p:val>
                                        </p:tav>
                                        <p:tav tm="100000">
                                          <p:val>
                                            <p:strVal val="#ppt_x"/>
                                          </p:val>
                                        </p:tav>
                                      </p:tavLst>
                                    </p:anim>
                                    <p:anim calcmode="lin" valueType="num">
                                      <p:cBhvr additive="base">
                                        <p:cTn id="14" dur="500" fill="hold"/>
                                        <p:tgtEl>
                                          <p:spTgt spid="45158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51587"/>
                                        </p:tgtEl>
                                        <p:attrNameLst>
                                          <p:attrName>style.visibility</p:attrName>
                                        </p:attrNameLst>
                                      </p:cBhvr>
                                      <p:to>
                                        <p:strVal val="visible"/>
                                      </p:to>
                                    </p:set>
                                    <p:animEffect transition="in" filter="dissolve">
                                      <p:cBhvr>
                                        <p:cTn id="19" dur="500"/>
                                        <p:tgtEl>
                                          <p:spTgt spid="451587"/>
                                        </p:tgtEl>
                                      </p:cBhvr>
                                    </p:animEffec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451588"/>
                                        </p:tgtEl>
                                        <p:attrNameLst>
                                          <p:attrName>style.visibility</p:attrName>
                                        </p:attrNameLst>
                                      </p:cBhvr>
                                      <p:to>
                                        <p:strVal val="visible"/>
                                      </p:to>
                                    </p:set>
                                    <p:anim calcmode="lin" valueType="num">
                                      <p:cBhvr additive="base">
                                        <p:cTn id="23" dur="500" fill="hold"/>
                                        <p:tgtEl>
                                          <p:spTgt spid="451588"/>
                                        </p:tgtEl>
                                        <p:attrNameLst>
                                          <p:attrName>ppt_x</p:attrName>
                                        </p:attrNameLst>
                                      </p:cBhvr>
                                      <p:tavLst>
                                        <p:tav tm="0">
                                          <p:val>
                                            <p:strVal val="0-#ppt_w/2"/>
                                          </p:val>
                                        </p:tav>
                                        <p:tav tm="100000">
                                          <p:val>
                                            <p:strVal val="#ppt_x"/>
                                          </p:val>
                                        </p:tav>
                                      </p:tavLst>
                                    </p:anim>
                                    <p:anim calcmode="lin" valueType="num">
                                      <p:cBhvr additive="base">
                                        <p:cTn id="24" dur="500" fill="hold"/>
                                        <p:tgtEl>
                                          <p:spTgt spid="45158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451589"/>
                                        </p:tgtEl>
                                        <p:attrNameLst>
                                          <p:attrName>style.visibility</p:attrName>
                                        </p:attrNameLst>
                                      </p:cBhvr>
                                      <p:to>
                                        <p:strVal val="visible"/>
                                      </p:to>
                                    </p:set>
                                    <p:anim calcmode="lin" valueType="num">
                                      <p:cBhvr additive="base">
                                        <p:cTn id="29" dur="500" fill="hold"/>
                                        <p:tgtEl>
                                          <p:spTgt spid="451589"/>
                                        </p:tgtEl>
                                        <p:attrNameLst>
                                          <p:attrName>ppt_x</p:attrName>
                                        </p:attrNameLst>
                                      </p:cBhvr>
                                      <p:tavLst>
                                        <p:tav tm="0">
                                          <p:val>
                                            <p:strVal val="1+#ppt_w/2"/>
                                          </p:val>
                                        </p:tav>
                                        <p:tav tm="100000">
                                          <p:val>
                                            <p:strVal val="#ppt_x"/>
                                          </p:val>
                                        </p:tav>
                                      </p:tavLst>
                                    </p:anim>
                                    <p:anim calcmode="lin" valueType="num">
                                      <p:cBhvr additive="base">
                                        <p:cTn id="30" dur="500" fill="hold"/>
                                        <p:tgtEl>
                                          <p:spTgt spid="45158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51590"/>
                                        </p:tgtEl>
                                        <p:attrNameLst>
                                          <p:attrName>style.visibility</p:attrName>
                                        </p:attrNameLst>
                                      </p:cBhvr>
                                      <p:to>
                                        <p:strVal val="visible"/>
                                      </p:to>
                                    </p:set>
                                    <p:animEffect transition="in" filter="blinds(horizontal)">
                                      <p:cBhvr>
                                        <p:cTn id="35" dur="500"/>
                                        <p:tgtEl>
                                          <p:spTgt spid="4515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451591"/>
                                        </p:tgtEl>
                                        <p:attrNameLst>
                                          <p:attrName>style.visibility</p:attrName>
                                        </p:attrNameLst>
                                      </p:cBhvr>
                                      <p:to>
                                        <p:strVal val="visible"/>
                                      </p:to>
                                    </p:set>
                                    <p:anim calcmode="lin" valueType="num">
                                      <p:cBhvr>
                                        <p:cTn id="40" dur="500" fill="hold"/>
                                        <p:tgtEl>
                                          <p:spTgt spid="451591"/>
                                        </p:tgtEl>
                                        <p:attrNameLst>
                                          <p:attrName>ppt_w</p:attrName>
                                        </p:attrNameLst>
                                      </p:cBhvr>
                                      <p:tavLst>
                                        <p:tav tm="0">
                                          <p:val>
                                            <p:fltVal val="0"/>
                                          </p:val>
                                        </p:tav>
                                        <p:tav tm="100000">
                                          <p:val>
                                            <p:strVal val="#ppt_w"/>
                                          </p:val>
                                        </p:tav>
                                      </p:tavLst>
                                    </p:anim>
                                    <p:anim calcmode="lin" valueType="num">
                                      <p:cBhvr>
                                        <p:cTn id="41" dur="500" fill="hold"/>
                                        <p:tgtEl>
                                          <p:spTgt spid="451591"/>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autoUpdateAnimBg="0"/>
      <p:bldP spid="451588" grpId="0" autoUpdateAnimBg="0"/>
      <p:bldP spid="451591" grpId="0" autoUpdateAnimBg="0"/>
      <p:bldP spid="45159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755650" y="549275"/>
            <a:ext cx="3311525" cy="519113"/>
          </a:xfrm>
          <a:prstGeom prst="rect">
            <a:avLst/>
          </a:prstGeom>
          <a:solidFill>
            <a:srgbClr val="008080"/>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楷体_GB2312" pitchFamily="49" charset="-122"/>
              </a:rPr>
              <a:t>在正弦激励下：</a:t>
            </a:r>
          </a:p>
        </p:txBody>
      </p:sp>
      <p:grpSp>
        <p:nvGrpSpPr>
          <p:cNvPr id="2" name="Group 3"/>
          <p:cNvGrpSpPr>
            <a:grpSpLocks/>
          </p:cNvGrpSpPr>
          <p:nvPr/>
        </p:nvGrpSpPr>
        <p:grpSpPr bwMode="auto">
          <a:xfrm>
            <a:off x="3276600" y="2205038"/>
            <a:ext cx="1395413" cy="579437"/>
            <a:chOff x="2064" y="1389"/>
            <a:chExt cx="879" cy="365"/>
          </a:xfrm>
        </p:grpSpPr>
        <p:sp>
          <p:nvSpPr>
            <p:cNvPr id="16437" name="Text Box 4"/>
            <p:cNvSpPr txBox="1">
              <a:spLocks noChangeArrowheads="1"/>
            </p:cNvSpPr>
            <p:nvPr/>
          </p:nvSpPr>
          <p:spPr bwMode="auto">
            <a:xfrm>
              <a:off x="2064" y="1389"/>
              <a:ext cx="22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b="1">
                  <a:solidFill>
                    <a:srgbClr val="66FF33"/>
                  </a:solidFill>
                  <a:latin typeface="Times New Roman" panose="02020603050405020304" pitchFamily="18" charset="0"/>
                  <a:ea typeface="宋体" panose="02010600030101010101" pitchFamily="2" charset="-122"/>
                </a:rPr>
                <a:t>*</a:t>
              </a:r>
            </a:p>
          </p:txBody>
        </p:sp>
        <p:sp>
          <p:nvSpPr>
            <p:cNvPr id="16438" name="Text Box 5"/>
            <p:cNvSpPr txBox="1">
              <a:spLocks noChangeArrowheads="1"/>
            </p:cNvSpPr>
            <p:nvPr/>
          </p:nvSpPr>
          <p:spPr bwMode="auto">
            <a:xfrm>
              <a:off x="2699" y="138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b="1">
                  <a:solidFill>
                    <a:srgbClr val="66FF33"/>
                  </a:solidFill>
                  <a:latin typeface="Times New Roman" panose="02020603050405020304" pitchFamily="18" charset="0"/>
                  <a:ea typeface="宋体" panose="02010600030101010101" pitchFamily="2" charset="-122"/>
                </a:rPr>
                <a:t>*</a:t>
              </a:r>
            </a:p>
          </p:txBody>
        </p:sp>
      </p:grpSp>
      <p:grpSp>
        <p:nvGrpSpPr>
          <p:cNvPr id="3" name="Group 6"/>
          <p:cNvGrpSpPr>
            <a:grpSpLocks/>
          </p:cNvGrpSpPr>
          <p:nvPr/>
        </p:nvGrpSpPr>
        <p:grpSpPr bwMode="auto">
          <a:xfrm>
            <a:off x="3276600" y="2133600"/>
            <a:ext cx="2312988" cy="519113"/>
            <a:chOff x="2064" y="1344"/>
            <a:chExt cx="1457" cy="327"/>
          </a:xfrm>
        </p:grpSpPr>
        <p:sp>
          <p:nvSpPr>
            <p:cNvPr id="16435" name="Text Box 7"/>
            <p:cNvSpPr txBox="1">
              <a:spLocks noChangeArrowheads="1"/>
            </p:cNvSpPr>
            <p:nvPr/>
          </p:nvSpPr>
          <p:spPr bwMode="auto">
            <a:xfrm>
              <a:off x="3152" y="1344"/>
              <a:ext cx="36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b="1">
                <a:solidFill>
                  <a:srgbClr val="FFFF00"/>
                </a:solidFill>
                <a:latin typeface="Times New Roman" panose="02020603050405020304" pitchFamily="18" charset="0"/>
                <a:ea typeface="宋体" panose="02010600030101010101" pitchFamily="2" charset="-122"/>
              </a:endParaRPr>
            </a:p>
          </p:txBody>
        </p:sp>
        <p:sp>
          <p:nvSpPr>
            <p:cNvPr id="16436" name="Text Box 8"/>
            <p:cNvSpPr txBox="1">
              <a:spLocks noChangeArrowheads="1"/>
            </p:cNvSpPr>
            <p:nvPr/>
          </p:nvSpPr>
          <p:spPr bwMode="auto">
            <a:xfrm>
              <a:off x="2064" y="1344"/>
              <a:ext cx="3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b="1">
                <a:solidFill>
                  <a:srgbClr val="FFFF00"/>
                </a:solidFill>
                <a:latin typeface="Times New Roman" panose="02020603050405020304" pitchFamily="18" charset="0"/>
                <a:ea typeface="宋体" panose="02010600030101010101" pitchFamily="2" charset="-122"/>
              </a:endParaRPr>
            </a:p>
          </p:txBody>
        </p:sp>
      </p:grpSp>
      <p:graphicFrame>
        <p:nvGraphicFramePr>
          <p:cNvPr id="452617" name="Object 9"/>
          <p:cNvGraphicFramePr>
            <a:graphicFrameLocks noChangeAspect="1"/>
          </p:cNvGraphicFramePr>
          <p:nvPr/>
        </p:nvGraphicFramePr>
        <p:xfrm>
          <a:off x="1116013" y="3429000"/>
          <a:ext cx="6677025" cy="966788"/>
        </p:xfrm>
        <a:graphic>
          <a:graphicData uri="http://schemas.openxmlformats.org/presentationml/2006/ole">
            <mc:AlternateContent xmlns:mc="http://schemas.openxmlformats.org/markup-compatibility/2006">
              <mc:Choice xmlns:v="urn:schemas-microsoft-com:vml" Requires="v">
                <p:oleObj spid="_x0000_s16449" name="公式" r:id="rId3" imgW="2527200" imgH="368280" progId="Equation.3">
                  <p:embed/>
                </p:oleObj>
              </mc:Choice>
              <mc:Fallback>
                <p:oleObj name="公式" r:id="rId3" imgW="2527200" imgH="36828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3429000"/>
                        <a:ext cx="6677025"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8" name="Text Box 10"/>
          <p:cNvSpPr txBox="1">
            <a:spLocks noChangeArrowheads="1"/>
          </p:cNvSpPr>
          <p:nvPr/>
        </p:nvSpPr>
        <p:spPr bwMode="auto">
          <a:xfrm>
            <a:off x="6156325" y="3716338"/>
            <a:ext cx="431800" cy="6413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600" b="1">
                <a:solidFill>
                  <a:srgbClr val="FF3300"/>
                </a:solidFill>
                <a:latin typeface="Times New Roman" panose="02020603050405020304" pitchFamily="18" charset="0"/>
                <a:ea typeface="宋体" panose="02010600030101010101" pitchFamily="2" charset="-122"/>
              </a:rPr>
              <a:t>–</a:t>
            </a:r>
          </a:p>
        </p:txBody>
      </p:sp>
      <p:grpSp>
        <p:nvGrpSpPr>
          <p:cNvPr id="16395" name="Group 11"/>
          <p:cNvGrpSpPr>
            <a:grpSpLocks/>
          </p:cNvGrpSpPr>
          <p:nvPr/>
        </p:nvGrpSpPr>
        <p:grpSpPr bwMode="auto">
          <a:xfrm>
            <a:off x="8316913" y="6446838"/>
            <a:ext cx="792162" cy="366712"/>
            <a:chOff x="5193" y="4020"/>
            <a:chExt cx="499" cy="231"/>
          </a:xfrm>
        </p:grpSpPr>
        <p:pic>
          <p:nvPicPr>
            <p:cNvPr id="16433" name="Picture 12"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4" name="Text Box 13">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6396" name="Group 14"/>
          <p:cNvGrpSpPr>
            <a:grpSpLocks/>
          </p:cNvGrpSpPr>
          <p:nvPr/>
        </p:nvGrpSpPr>
        <p:grpSpPr bwMode="auto">
          <a:xfrm>
            <a:off x="7453313" y="6446838"/>
            <a:ext cx="792162" cy="366712"/>
            <a:chOff x="4649" y="4020"/>
            <a:chExt cx="499" cy="231"/>
          </a:xfrm>
        </p:grpSpPr>
        <p:pic>
          <p:nvPicPr>
            <p:cNvPr id="16431" name="Picture 15"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2" name="Text Box 16">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6" name="Group 17"/>
          <p:cNvGrpSpPr>
            <a:grpSpLocks/>
          </p:cNvGrpSpPr>
          <p:nvPr/>
        </p:nvGrpSpPr>
        <p:grpSpPr bwMode="auto">
          <a:xfrm>
            <a:off x="1763713" y="1268413"/>
            <a:ext cx="4573587" cy="2101850"/>
            <a:chOff x="1210" y="799"/>
            <a:chExt cx="2881" cy="1324"/>
          </a:xfrm>
        </p:grpSpPr>
        <p:graphicFrame>
          <p:nvGraphicFramePr>
            <p:cNvPr id="16387" name="Object 18"/>
            <p:cNvGraphicFramePr>
              <a:graphicFrameLocks noChangeAspect="1"/>
            </p:cNvGraphicFramePr>
            <p:nvPr/>
          </p:nvGraphicFramePr>
          <p:xfrm>
            <a:off x="1891" y="1343"/>
            <a:ext cx="277" cy="426"/>
          </p:xfrm>
          <a:graphic>
            <a:graphicData uri="http://schemas.openxmlformats.org/presentationml/2006/ole">
              <mc:AlternateContent xmlns:mc="http://schemas.openxmlformats.org/markup-compatibility/2006">
                <mc:Choice xmlns:v="urn:schemas-microsoft-com:vml" Requires="v">
                  <p:oleObj spid="_x0000_s16450" name="公式" r:id="rId6" imgW="215640" imgH="330120" progId="Equation.3">
                    <p:embed/>
                  </p:oleObj>
                </mc:Choice>
                <mc:Fallback>
                  <p:oleObj name="公式" r:id="rId6" imgW="215640" imgH="33012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1" y="1343"/>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1" name="Text Box 19"/>
            <p:cNvSpPr txBox="1">
              <a:spLocks noChangeArrowheads="1"/>
            </p:cNvSpPr>
            <p:nvPr/>
          </p:nvSpPr>
          <p:spPr bwMode="auto">
            <a:xfrm>
              <a:off x="1846" y="1025"/>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6402" name="Text Box 20"/>
            <p:cNvSpPr txBox="1">
              <a:spLocks noChangeArrowheads="1"/>
            </p:cNvSpPr>
            <p:nvPr/>
          </p:nvSpPr>
          <p:spPr bwMode="auto">
            <a:xfrm>
              <a:off x="3244" y="1025"/>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graphicFrame>
          <p:nvGraphicFramePr>
            <p:cNvPr id="16388" name="Object 21"/>
            <p:cNvGraphicFramePr>
              <a:graphicFrameLocks noChangeAspect="1"/>
            </p:cNvGraphicFramePr>
            <p:nvPr/>
          </p:nvGraphicFramePr>
          <p:xfrm>
            <a:off x="3388" y="1343"/>
            <a:ext cx="312" cy="426"/>
          </p:xfrm>
          <a:graphic>
            <a:graphicData uri="http://schemas.openxmlformats.org/presentationml/2006/ole">
              <mc:AlternateContent xmlns:mc="http://schemas.openxmlformats.org/markup-compatibility/2006">
                <mc:Choice xmlns:v="urn:schemas-microsoft-com:vml" Requires="v">
                  <p:oleObj spid="_x0000_s16451" name="公式" r:id="rId8" imgW="241200" imgH="330120" progId="Equation.3">
                    <p:embed/>
                  </p:oleObj>
                </mc:Choice>
                <mc:Fallback>
                  <p:oleObj name="公式" r:id="rId8" imgW="241200" imgH="33012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8" y="1343"/>
                          <a:ext cx="312"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3" name="Text Box 22"/>
            <p:cNvSpPr txBox="1">
              <a:spLocks noChangeArrowheads="1"/>
            </p:cNvSpPr>
            <p:nvPr/>
          </p:nvSpPr>
          <p:spPr bwMode="auto">
            <a:xfrm>
              <a:off x="2526" y="799"/>
              <a:ext cx="6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graphicFrame>
          <p:nvGraphicFramePr>
            <p:cNvPr id="16389" name="Object 23"/>
            <p:cNvGraphicFramePr>
              <a:graphicFrameLocks noChangeAspect="1"/>
            </p:cNvGraphicFramePr>
            <p:nvPr/>
          </p:nvGraphicFramePr>
          <p:xfrm>
            <a:off x="2662" y="1660"/>
            <a:ext cx="227" cy="426"/>
          </p:xfrm>
          <a:graphic>
            <a:graphicData uri="http://schemas.openxmlformats.org/presentationml/2006/ole">
              <mc:AlternateContent xmlns:mc="http://schemas.openxmlformats.org/markup-compatibility/2006">
                <mc:Choice xmlns:v="urn:schemas-microsoft-com:vml" Requires="v">
                  <p:oleObj spid="_x0000_s16452" name="公式" r:id="rId10" imgW="177480" imgH="330120" progId="Equation.3">
                    <p:embed/>
                  </p:oleObj>
                </mc:Choice>
                <mc:Fallback>
                  <p:oleObj name="公式" r:id="rId10" imgW="177480" imgH="33012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2" y="1660"/>
                          <a:ext cx="22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24"/>
            <p:cNvGraphicFramePr>
              <a:graphicFrameLocks noChangeAspect="1"/>
            </p:cNvGraphicFramePr>
            <p:nvPr/>
          </p:nvGraphicFramePr>
          <p:xfrm>
            <a:off x="1210" y="1297"/>
            <a:ext cx="162" cy="407"/>
          </p:xfrm>
          <a:graphic>
            <a:graphicData uri="http://schemas.openxmlformats.org/presentationml/2006/ole">
              <mc:AlternateContent xmlns:mc="http://schemas.openxmlformats.org/markup-compatibility/2006">
                <mc:Choice xmlns:v="urn:schemas-microsoft-com:vml" Requires="v">
                  <p:oleObj spid="_x0000_s16453" name="公式" r:id="rId12" imgW="126720" imgH="317160" progId="Equation.3">
                    <p:embed/>
                  </p:oleObj>
                </mc:Choice>
                <mc:Fallback>
                  <p:oleObj name="公式" r:id="rId12" imgW="126720" imgH="317160" progId="Equation.3">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0" y="1297"/>
                          <a:ext cx="16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4" name="Line 25"/>
            <p:cNvSpPr>
              <a:spLocks noChangeShapeType="1"/>
            </p:cNvSpPr>
            <p:nvPr/>
          </p:nvSpPr>
          <p:spPr bwMode="auto">
            <a:xfrm>
              <a:off x="3388" y="143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5" name="Line 26"/>
            <p:cNvSpPr>
              <a:spLocks noChangeShapeType="1"/>
            </p:cNvSpPr>
            <p:nvPr/>
          </p:nvSpPr>
          <p:spPr bwMode="auto">
            <a:xfrm>
              <a:off x="1461" y="1434"/>
              <a:ext cx="839"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27"/>
            <p:cNvSpPr>
              <a:spLocks noChangeShapeType="1"/>
            </p:cNvSpPr>
            <p:nvPr/>
          </p:nvSpPr>
          <p:spPr bwMode="auto">
            <a:xfrm flipV="1">
              <a:off x="1393" y="1388"/>
              <a:ext cx="0" cy="363"/>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Oval 28"/>
            <p:cNvSpPr>
              <a:spLocks noChangeArrowheads="1"/>
            </p:cNvSpPr>
            <p:nvPr/>
          </p:nvSpPr>
          <p:spPr bwMode="auto">
            <a:xfrm>
              <a:off x="1438" y="1774"/>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08" name="Oval 29"/>
            <p:cNvSpPr>
              <a:spLocks noChangeArrowheads="1"/>
            </p:cNvSpPr>
            <p:nvPr/>
          </p:nvSpPr>
          <p:spPr bwMode="auto">
            <a:xfrm>
              <a:off x="4023" y="1797"/>
              <a:ext cx="68" cy="6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09" name="Arc 30"/>
            <p:cNvSpPr>
              <a:spLocks/>
            </p:cNvSpPr>
            <p:nvPr/>
          </p:nvSpPr>
          <p:spPr bwMode="auto">
            <a:xfrm rot="467013">
              <a:off x="2935" y="1162"/>
              <a:ext cx="324" cy="281"/>
            </a:xfrm>
            <a:custGeom>
              <a:avLst/>
              <a:gdLst>
                <a:gd name="T0" fmla="*/ 0 w 19335"/>
                <a:gd name="T1" fmla="*/ 0 h 21600"/>
                <a:gd name="T2" fmla="*/ 324 w 19335"/>
                <a:gd name="T3" fmla="*/ 156 h 21600"/>
                <a:gd name="T4" fmla="*/ 0 w 19335"/>
                <a:gd name="T5" fmla="*/ 281 h 21600"/>
                <a:gd name="T6" fmla="*/ 0 60000 65536"/>
                <a:gd name="T7" fmla="*/ 0 60000 65536"/>
                <a:gd name="T8" fmla="*/ 0 60000 65536"/>
                <a:gd name="T9" fmla="*/ 0 w 19335"/>
                <a:gd name="T10" fmla="*/ 0 h 21600"/>
                <a:gd name="T11" fmla="*/ 19335 w 19335"/>
                <a:gd name="T12" fmla="*/ 21600 h 21600"/>
              </a:gdLst>
              <a:ahLst/>
              <a:cxnLst>
                <a:cxn ang="T6">
                  <a:pos x="T0" y="T1"/>
                </a:cxn>
                <a:cxn ang="T7">
                  <a:pos x="T2" y="T3"/>
                </a:cxn>
                <a:cxn ang="T8">
                  <a:pos x="T4" y="T5"/>
                </a:cxn>
              </a:cxnLst>
              <a:rect l="T9" t="T10" r="T11" b="T12"/>
              <a:pathLst>
                <a:path w="19335" h="21600" fill="none" extrusionOk="0">
                  <a:moveTo>
                    <a:pt x="-1" y="0"/>
                  </a:moveTo>
                  <a:cubicBezTo>
                    <a:pt x="8193" y="0"/>
                    <a:pt x="15682" y="4636"/>
                    <a:pt x="19335" y="11970"/>
                  </a:cubicBezTo>
                </a:path>
                <a:path w="19335" h="21600" stroke="0" extrusionOk="0">
                  <a:moveTo>
                    <a:pt x="-1" y="0"/>
                  </a:moveTo>
                  <a:cubicBezTo>
                    <a:pt x="8193" y="0"/>
                    <a:pt x="15682" y="4636"/>
                    <a:pt x="19335" y="11970"/>
                  </a:cubicBezTo>
                  <a:lnTo>
                    <a:pt x="0" y="21600"/>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Arc 31"/>
            <p:cNvSpPr>
              <a:spLocks/>
            </p:cNvSpPr>
            <p:nvPr/>
          </p:nvSpPr>
          <p:spPr bwMode="auto">
            <a:xfrm rot="220785" flipH="1">
              <a:off x="2406" y="1153"/>
              <a:ext cx="347" cy="281"/>
            </a:xfrm>
            <a:custGeom>
              <a:avLst/>
              <a:gdLst>
                <a:gd name="T0" fmla="*/ 77 w 20759"/>
                <a:gd name="T1" fmla="*/ 0 h 21109"/>
                <a:gd name="T2" fmla="*/ 347 w 20759"/>
                <a:gd name="T3" fmla="*/ 202 h 21109"/>
                <a:gd name="T4" fmla="*/ 0 w 20759"/>
                <a:gd name="T5" fmla="*/ 281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1" name="Text Box 32"/>
            <p:cNvSpPr txBox="1">
              <a:spLocks noChangeArrowheads="1"/>
            </p:cNvSpPr>
            <p:nvPr/>
          </p:nvSpPr>
          <p:spPr bwMode="auto">
            <a:xfrm>
              <a:off x="1483" y="147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2" name="Text Box 33"/>
            <p:cNvSpPr txBox="1">
              <a:spLocks noChangeArrowheads="1"/>
            </p:cNvSpPr>
            <p:nvPr/>
          </p:nvSpPr>
          <p:spPr bwMode="auto">
            <a:xfrm>
              <a:off x="3842" y="14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3" name="Text Box 34"/>
            <p:cNvSpPr txBox="1">
              <a:spLocks noChangeArrowheads="1"/>
            </p:cNvSpPr>
            <p:nvPr/>
          </p:nvSpPr>
          <p:spPr bwMode="auto">
            <a:xfrm>
              <a:off x="1574" y="1025"/>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6414" name="Text Box 35"/>
            <p:cNvSpPr txBox="1">
              <a:spLocks noChangeArrowheads="1"/>
            </p:cNvSpPr>
            <p:nvPr/>
          </p:nvSpPr>
          <p:spPr bwMode="auto">
            <a:xfrm>
              <a:off x="2889" y="147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5" name="Text Box 36"/>
            <p:cNvSpPr txBox="1">
              <a:spLocks noChangeArrowheads="1"/>
            </p:cNvSpPr>
            <p:nvPr/>
          </p:nvSpPr>
          <p:spPr bwMode="auto">
            <a:xfrm>
              <a:off x="2572" y="14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6" name="Text Box 37"/>
            <p:cNvSpPr txBox="1">
              <a:spLocks noChangeArrowheads="1"/>
            </p:cNvSpPr>
            <p:nvPr/>
          </p:nvSpPr>
          <p:spPr bwMode="auto">
            <a:xfrm>
              <a:off x="1483" y="1751"/>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7" name="Text Box 38"/>
            <p:cNvSpPr txBox="1">
              <a:spLocks noChangeArrowheads="1"/>
            </p:cNvSpPr>
            <p:nvPr/>
          </p:nvSpPr>
          <p:spPr bwMode="auto">
            <a:xfrm>
              <a:off x="3797" y="17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6418" name="Line 39"/>
            <p:cNvSpPr>
              <a:spLocks noChangeShapeType="1"/>
            </p:cNvSpPr>
            <p:nvPr/>
          </p:nvSpPr>
          <p:spPr bwMode="auto">
            <a:xfrm>
              <a:off x="2708" y="1434"/>
              <a:ext cx="2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9" name="Line 40"/>
            <p:cNvSpPr>
              <a:spLocks noChangeShapeType="1"/>
            </p:cNvSpPr>
            <p:nvPr/>
          </p:nvSpPr>
          <p:spPr bwMode="auto">
            <a:xfrm>
              <a:off x="1461" y="1434"/>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Line 41"/>
            <p:cNvSpPr>
              <a:spLocks noChangeShapeType="1"/>
            </p:cNvSpPr>
            <p:nvPr/>
          </p:nvSpPr>
          <p:spPr bwMode="auto">
            <a:xfrm>
              <a:off x="4069" y="1434"/>
              <a:ext cx="0" cy="3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Rectangle 42"/>
            <p:cNvSpPr>
              <a:spLocks noChangeArrowheads="1"/>
            </p:cNvSpPr>
            <p:nvPr/>
          </p:nvSpPr>
          <p:spPr bwMode="auto">
            <a:xfrm>
              <a:off x="3570" y="134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22" name="Rectangle 43"/>
            <p:cNvSpPr>
              <a:spLocks noChangeArrowheads="1"/>
            </p:cNvSpPr>
            <p:nvPr/>
          </p:nvSpPr>
          <p:spPr bwMode="auto">
            <a:xfrm>
              <a:off x="1665" y="134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6423" name="Group 44"/>
            <p:cNvGrpSpPr>
              <a:grpSpLocks/>
            </p:cNvGrpSpPr>
            <p:nvPr/>
          </p:nvGrpSpPr>
          <p:grpSpPr bwMode="auto">
            <a:xfrm rot="-5400000">
              <a:off x="2459" y="1184"/>
              <a:ext cx="90" cy="408"/>
              <a:chOff x="2744" y="2931"/>
              <a:chExt cx="57" cy="283"/>
            </a:xfrm>
          </p:grpSpPr>
          <p:sp>
            <p:nvSpPr>
              <p:cNvPr id="16428" name="Arc 45"/>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9" name="Arc 46"/>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0" name="Arc 47"/>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6424" name="Group 48"/>
            <p:cNvGrpSpPr>
              <a:grpSpLocks/>
            </p:cNvGrpSpPr>
            <p:nvPr/>
          </p:nvGrpSpPr>
          <p:grpSpPr bwMode="auto">
            <a:xfrm rot="-5400000">
              <a:off x="3139" y="1184"/>
              <a:ext cx="90" cy="408"/>
              <a:chOff x="2744" y="2931"/>
              <a:chExt cx="57" cy="283"/>
            </a:xfrm>
          </p:grpSpPr>
          <p:sp>
            <p:nvSpPr>
              <p:cNvPr id="16425" name="Arc 4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6" name="Arc 5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7" name="Arc 5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6398" name="Group 52"/>
          <p:cNvGrpSpPr>
            <a:grpSpLocks/>
          </p:cNvGrpSpPr>
          <p:nvPr/>
        </p:nvGrpSpPr>
        <p:grpSpPr bwMode="auto">
          <a:xfrm>
            <a:off x="6588125" y="6446838"/>
            <a:ext cx="792163" cy="366712"/>
            <a:chOff x="4649" y="4020"/>
            <a:chExt cx="499" cy="231"/>
          </a:xfrm>
        </p:grpSpPr>
        <p:pic>
          <p:nvPicPr>
            <p:cNvPr id="16399" name="Picture 53"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Text Box 5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52610"/>
                                        </p:tgtEl>
                                        <p:attrNameLst>
                                          <p:attrName>style.visibility</p:attrName>
                                        </p:attrNameLst>
                                      </p:cBhvr>
                                      <p:to>
                                        <p:strVal val="visible"/>
                                      </p:to>
                                    </p:set>
                                    <p:anim calcmode="lin" valueType="num">
                                      <p:cBhvr additive="base">
                                        <p:cTn id="7" dur="500" fill="hold"/>
                                        <p:tgtEl>
                                          <p:spTgt spid="452610"/>
                                        </p:tgtEl>
                                        <p:attrNameLst>
                                          <p:attrName>ppt_x</p:attrName>
                                        </p:attrNameLst>
                                      </p:cBhvr>
                                      <p:tavLst>
                                        <p:tav tm="0">
                                          <p:val>
                                            <p:strVal val="0-#ppt_w/2"/>
                                          </p:val>
                                        </p:tav>
                                        <p:tav tm="100000">
                                          <p:val>
                                            <p:strVal val="#ppt_x"/>
                                          </p:val>
                                        </p:tav>
                                      </p:tavLst>
                                    </p:anim>
                                    <p:anim calcmode="lin" valueType="num">
                                      <p:cBhvr additive="base">
                                        <p:cTn id="8" dur="500" fill="hold"/>
                                        <p:tgtEl>
                                          <p:spTgt spid="4526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strVal val="4*#ppt_w"/>
                                          </p:val>
                                        </p:tav>
                                        <p:tav tm="100000">
                                          <p:val>
                                            <p:strVal val="#ppt_w"/>
                                          </p:val>
                                        </p:tav>
                                      </p:tavLst>
                                    </p:anim>
                                    <p:anim calcmode="lin" valueType="num">
                                      <p:cBhvr>
                                        <p:cTn id="19" dur="10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52617"/>
                                        </p:tgtEl>
                                        <p:attrNameLst>
                                          <p:attrName>style.visibility</p:attrName>
                                        </p:attrNameLst>
                                      </p:cBhvr>
                                      <p:to>
                                        <p:strVal val="visible"/>
                                      </p:to>
                                    </p:set>
                                    <p:animEffect transition="in" filter="wipe(left)">
                                      <p:cBhvr>
                                        <p:cTn id="24" dur="2000"/>
                                        <p:tgtEl>
                                          <p:spTgt spid="45261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3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1000" fill="hold"/>
                                        <p:tgtEl>
                                          <p:spTgt spid="3"/>
                                        </p:tgtEl>
                                        <p:attrNameLst>
                                          <p:attrName>ppt_w</p:attrName>
                                        </p:attrNameLst>
                                      </p:cBhvr>
                                      <p:tavLst>
                                        <p:tav tm="0">
                                          <p:val>
                                            <p:strVal val="4*#ppt_w"/>
                                          </p:val>
                                        </p:tav>
                                        <p:tav tm="100000">
                                          <p:val>
                                            <p:strVal val="#ppt_w"/>
                                          </p:val>
                                        </p:tav>
                                      </p:tavLst>
                                    </p:anim>
                                    <p:anim calcmode="lin" valueType="num">
                                      <p:cBhvr>
                                        <p:cTn id="30" dur="10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32" fill="hold" grpId="0" nodeType="clickEffect">
                                  <p:stCondLst>
                                    <p:cond delay="0"/>
                                  </p:stCondLst>
                                  <p:childTnLst>
                                    <p:set>
                                      <p:cBhvr>
                                        <p:cTn id="34" dur="1" fill="hold">
                                          <p:stCondLst>
                                            <p:cond delay="0"/>
                                          </p:stCondLst>
                                        </p:cTn>
                                        <p:tgtEl>
                                          <p:spTgt spid="452618"/>
                                        </p:tgtEl>
                                        <p:attrNameLst>
                                          <p:attrName>style.visibility</p:attrName>
                                        </p:attrNameLst>
                                      </p:cBhvr>
                                      <p:to>
                                        <p:strVal val="visible"/>
                                      </p:to>
                                    </p:set>
                                    <p:anim calcmode="lin" valueType="num">
                                      <p:cBhvr>
                                        <p:cTn id="35" dur="1000" fill="hold"/>
                                        <p:tgtEl>
                                          <p:spTgt spid="452618"/>
                                        </p:tgtEl>
                                        <p:attrNameLst>
                                          <p:attrName>ppt_w</p:attrName>
                                        </p:attrNameLst>
                                      </p:cBhvr>
                                      <p:tavLst>
                                        <p:tav tm="0">
                                          <p:val>
                                            <p:strVal val="4*#ppt_w"/>
                                          </p:val>
                                        </p:tav>
                                        <p:tav tm="100000">
                                          <p:val>
                                            <p:strVal val="#ppt_w"/>
                                          </p:val>
                                        </p:tav>
                                      </p:tavLst>
                                    </p:anim>
                                    <p:anim calcmode="lin" valueType="num">
                                      <p:cBhvr>
                                        <p:cTn id="36" dur="1000" fill="hold"/>
                                        <p:tgtEl>
                                          <p:spTgt spid="4526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autoUpdateAnimBg="0"/>
      <p:bldP spid="45261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Text Box 2" descr="花束"/>
          <p:cNvSpPr txBox="1">
            <a:spLocks noChangeArrowheads="1"/>
          </p:cNvSpPr>
          <p:nvPr/>
        </p:nvSpPr>
        <p:spPr bwMode="auto">
          <a:xfrm>
            <a:off x="2484438" y="476250"/>
            <a:ext cx="3289300" cy="762000"/>
          </a:xfrm>
          <a:prstGeom prst="rect">
            <a:avLst/>
          </a:prstGeom>
          <a:noFill/>
          <a:ln>
            <a:noFill/>
          </a:ln>
          <a:effectLst>
            <a:prstShdw prst="shdw17" dist="17961" dir="2700000">
              <a:srgbClr val="7A7A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4400" b="1">
                <a:solidFill>
                  <a:schemeClr val="bg1"/>
                </a:solidFill>
                <a:latin typeface="楷体_GB2312" pitchFamily="49" charset="-122"/>
                <a:ea typeface="楷体_GB2312" pitchFamily="49" charset="-122"/>
              </a:rPr>
              <a:t>12.1  </a:t>
            </a:r>
            <a:r>
              <a:rPr kumimoji="1" lang="zh-CN" altLang="en-US" sz="4400" b="1">
                <a:solidFill>
                  <a:schemeClr val="bg1"/>
                </a:solidFill>
                <a:latin typeface="楷体_GB2312" pitchFamily="49" charset="-122"/>
                <a:ea typeface="楷体_GB2312" pitchFamily="49" charset="-122"/>
              </a:rPr>
              <a:t>互感</a:t>
            </a:r>
          </a:p>
        </p:txBody>
      </p:sp>
      <p:sp>
        <p:nvSpPr>
          <p:cNvPr id="509955" name="Text Box 3"/>
          <p:cNvSpPr txBox="1">
            <a:spLocks noChangeArrowheads="1"/>
          </p:cNvSpPr>
          <p:nvPr/>
        </p:nvSpPr>
        <p:spPr bwMode="auto">
          <a:xfrm>
            <a:off x="827088" y="1268413"/>
            <a:ext cx="77771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latin typeface="楷体_GB2312" pitchFamily="49" charset="-122"/>
                <a:ea typeface="楷体_GB2312" pitchFamily="49" charset="-122"/>
              </a:rPr>
              <a:t>       耦合电感元件属于多端元件，在实际电路中，如收音机、电视机中的中周线圈、振荡线圈，整流电源里使用的变压器等都是耦合电感元件，熟悉这类多端元件的特性，掌握包含这类多端元件的电路问题的分析方法是非常必要的。</a:t>
            </a:r>
          </a:p>
        </p:txBody>
      </p:sp>
      <p:grpSp>
        <p:nvGrpSpPr>
          <p:cNvPr id="71684" name="Group 4"/>
          <p:cNvGrpSpPr>
            <a:grpSpLocks/>
          </p:cNvGrpSpPr>
          <p:nvPr/>
        </p:nvGrpSpPr>
        <p:grpSpPr bwMode="auto">
          <a:xfrm>
            <a:off x="8316913" y="6446838"/>
            <a:ext cx="792162" cy="366712"/>
            <a:chOff x="5193" y="4020"/>
            <a:chExt cx="499" cy="231"/>
          </a:xfrm>
        </p:grpSpPr>
        <p:pic>
          <p:nvPicPr>
            <p:cNvPr id="71691" name="Picture 5"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2" name="Text Box 6">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1685" name="Group 7"/>
          <p:cNvGrpSpPr>
            <a:grpSpLocks/>
          </p:cNvGrpSpPr>
          <p:nvPr/>
        </p:nvGrpSpPr>
        <p:grpSpPr bwMode="auto">
          <a:xfrm>
            <a:off x="7453313" y="6446838"/>
            <a:ext cx="792162" cy="366712"/>
            <a:chOff x="4649" y="4020"/>
            <a:chExt cx="499" cy="231"/>
          </a:xfrm>
        </p:grpSpPr>
        <p:pic>
          <p:nvPicPr>
            <p:cNvPr id="71689" name="Picture 8"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0" name="Text Box 9">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71686" name="Group 10"/>
          <p:cNvGrpSpPr>
            <a:grpSpLocks/>
          </p:cNvGrpSpPr>
          <p:nvPr/>
        </p:nvGrpSpPr>
        <p:grpSpPr bwMode="auto">
          <a:xfrm>
            <a:off x="6588125" y="6446838"/>
            <a:ext cx="792163" cy="366712"/>
            <a:chOff x="4649" y="4020"/>
            <a:chExt cx="499" cy="231"/>
          </a:xfrm>
        </p:grpSpPr>
        <p:pic>
          <p:nvPicPr>
            <p:cNvPr id="71687"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Text Box 1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509954"/>
                                        </p:tgtEl>
                                        <p:attrNameLst>
                                          <p:attrName>style.visibility</p:attrName>
                                        </p:attrNameLst>
                                      </p:cBhvr>
                                      <p:to>
                                        <p:strVal val="visible"/>
                                      </p:to>
                                    </p:set>
                                    <p:anim calcmode="lin" valueType="num">
                                      <p:cBhvr additive="base">
                                        <p:cTn id="7" dur="500" fill="hold"/>
                                        <p:tgtEl>
                                          <p:spTgt spid="509954"/>
                                        </p:tgtEl>
                                        <p:attrNameLst>
                                          <p:attrName>ppt_x</p:attrName>
                                        </p:attrNameLst>
                                      </p:cBhvr>
                                      <p:tavLst>
                                        <p:tav tm="0">
                                          <p:val>
                                            <p:strVal val="0-#ppt_w/2"/>
                                          </p:val>
                                        </p:tav>
                                        <p:tav tm="100000">
                                          <p:val>
                                            <p:strVal val="#ppt_x"/>
                                          </p:val>
                                        </p:tav>
                                      </p:tavLst>
                                    </p:anim>
                                    <p:anim calcmode="lin" valueType="num">
                                      <p:cBhvr additive="base">
                                        <p:cTn id="8" dur="500" fill="hold"/>
                                        <p:tgtEl>
                                          <p:spTgt spid="5099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09955"/>
                                        </p:tgtEl>
                                        <p:attrNameLst>
                                          <p:attrName>style.visibility</p:attrName>
                                        </p:attrNameLst>
                                      </p:cBhvr>
                                      <p:to>
                                        <p:strVal val="visible"/>
                                      </p:to>
                                    </p:set>
                                    <p:animEffect transition="in" filter="slide(fromBottom)">
                                      <p:cBhvr>
                                        <p:cTn id="13" dur="2000"/>
                                        <p:tgtEl>
                                          <p:spTgt spid="50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4" grpId="0"/>
      <p:bldP spid="5099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755650" y="1268413"/>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circleNumDbPlain"/>
            </a:pPr>
            <a:r>
              <a:rPr kumimoji="1" lang="zh-CN" altLang="en-US" sz="2800" b="1">
                <a:solidFill>
                  <a:srgbClr val="FF9900"/>
                </a:solidFill>
                <a:latin typeface="Times New Roman" panose="02020603050405020304" pitchFamily="18" charset="0"/>
                <a:ea typeface="楷体_GB2312" pitchFamily="49" charset="-122"/>
              </a:rPr>
              <a:t>同侧并联</a:t>
            </a:r>
          </a:p>
        </p:txBody>
      </p:sp>
      <p:graphicFrame>
        <p:nvGraphicFramePr>
          <p:cNvPr id="455683" name="Object 3"/>
          <p:cNvGraphicFramePr>
            <a:graphicFrameLocks noChangeAspect="1"/>
          </p:cNvGraphicFramePr>
          <p:nvPr/>
        </p:nvGraphicFramePr>
        <p:xfrm>
          <a:off x="1258888" y="1989138"/>
          <a:ext cx="2968625" cy="984250"/>
        </p:xfrm>
        <a:graphic>
          <a:graphicData uri="http://schemas.openxmlformats.org/presentationml/2006/ole">
            <mc:AlternateContent xmlns:mc="http://schemas.openxmlformats.org/markup-compatibility/2006">
              <mc:Choice xmlns:v="urn:schemas-microsoft-com:vml" Requires="v">
                <p:oleObj spid="_x0000_s17466" name="公式" r:id="rId3" imgW="1257120" imgH="419040" progId="Equation.3">
                  <p:embed/>
                </p:oleObj>
              </mc:Choice>
              <mc:Fallback>
                <p:oleObj name="公式" r:id="rId3" imgW="125712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89138"/>
                        <a:ext cx="29686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4" name="AutoShape 4"/>
          <p:cNvSpPr>
            <a:spLocks/>
          </p:cNvSpPr>
          <p:nvPr/>
        </p:nvSpPr>
        <p:spPr bwMode="auto">
          <a:xfrm>
            <a:off x="960438" y="2162175"/>
            <a:ext cx="227012" cy="2346325"/>
          </a:xfrm>
          <a:prstGeom prst="leftBrace">
            <a:avLst>
              <a:gd name="adj1" fmla="val 86131"/>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455685" name="Object 5"/>
          <p:cNvGraphicFramePr>
            <a:graphicFrameLocks noChangeAspect="1"/>
          </p:cNvGraphicFramePr>
          <p:nvPr/>
        </p:nvGraphicFramePr>
        <p:xfrm>
          <a:off x="3708400" y="4652963"/>
          <a:ext cx="3616325" cy="1211262"/>
        </p:xfrm>
        <a:graphic>
          <a:graphicData uri="http://schemas.openxmlformats.org/presentationml/2006/ole">
            <mc:AlternateContent xmlns:mc="http://schemas.openxmlformats.org/markup-compatibility/2006">
              <mc:Choice xmlns:v="urn:schemas-microsoft-com:vml" Requires="v">
                <p:oleObj spid="_x0000_s17467" name="公式" r:id="rId5" imgW="1434960" imgH="482400" progId="Equation.3">
                  <p:embed/>
                </p:oleObj>
              </mc:Choice>
              <mc:Fallback>
                <p:oleObj name="公式" r:id="rId5" imgW="1434960" imgH="482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652963"/>
                        <a:ext cx="36163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5686" name="Text Box 6"/>
          <p:cNvSpPr txBox="1">
            <a:spLocks noChangeArrowheads="1"/>
          </p:cNvSpPr>
          <p:nvPr/>
        </p:nvSpPr>
        <p:spPr bwMode="auto">
          <a:xfrm>
            <a:off x="1258888" y="4076700"/>
            <a:ext cx="1617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a:solidFill>
                  <a:schemeClr val="bg1"/>
                </a:solidFill>
                <a:latin typeface="Times New Roman" panose="02020603050405020304" pitchFamily="18" charset="0"/>
                <a:ea typeface="宋体" panose="02010600030101010101" pitchFamily="2" charset="-122"/>
              </a:rPr>
              <a:t> = </a:t>
            </a:r>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baseline="-25000">
                <a:solidFill>
                  <a:schemeClr val="bg1"/>
                </a:solidFill>
                <a:latin typeface="Times New Roman" panose="02020603050405020304" pitchFamily="18" charset="0"/>
                <a:ea typeface="宋体" panose="02010600030101010101" pitchFamily="2" charset="-122"/>
              </a:rPr>
              <a:t>2 </a:t>
            </a:r>
            <a:endParaRPr kumimoji="1" lang="en-US" altLang="zh-CN" sz="3200">
              <a:solidFill>
                <a:schemeClr val="bg1"/>
              </a:solidFill>
              <a:latin typeface="Times New Roman" panose="02020603050405020304" pitchFamily="18" charset="0"/>
              <a:ea typeface="宋体" panose="02010600030101010101" pitchFamily="2" charset="-122"/>
            </a:endParaRPr>
          </a:p>
        </p:txBody>
      </p:sp>
      <p:sp>
        <p:nvSpPr>
          <p:cNvPr id="455687" name="Text Box 7"/>
          <p:cNvSpPr txBox="1">
            <a:spLocks noChangeArrowheads="1"/>
          </p:cNvSpPr>
          <p:nvPr/>
        </p:nvSpPr>
        <p:spPr bwMode="auto">
          <a:xfrm>
            <a:off x="323850" y="5084763"/>
            <a:ext cx="3671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62000" rIns="162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解得</a:t>
            </a:r>
            <a:r>
              <a:rPr kumimoji="1" lang="en-US" altLang="zh-CN" sz="2800" i="1">
                <a:solidFill>
                  <a:schemeClr val="bg1"/>
                </a:solidFill>
                <a:latin typeface="Times New Roman" panose="02020603050405020304" pitchFamily="18" charset="0"/>
                <a:ea typeface="楷体_GB2312" pitchFamily="49" charset="-122"/>
              </a:rPr>
              <a:t>u</a:t>
            </a:r>
            <a:r>
              <a:rPr kumimoji="1" lang="en-US" altLang="zh-CN" sz="2800">
                <a:solidFill>
                  <a:schemeClr val="bg1"/>
                </a:solidFill>
                <a:latin typeface="Times New Roman" panose="02020603050405020304" pitchFamily="18" charset="0"/>
                <a:ea typeface="楷体_GB2312" pitchFamily="49" charset="-122"/>
              </a:rPr>
              <a:t>, </a:t>
            </a:r>
            <a:r>
              <a:rPr kumimoji="1" lang="en-US" altLang="zh-CN" sz="2800" i="1">
                <a:solidFill>
                  <a:schemeClr val="bg1"/>
                </a:solidFill>
                <a:latin typeface="Times New Roman" panose="02020603050405020304" pitchFamily="18" charset="0"/>
                <a:ea typeface="楷体_GB2312" pitchFamily="49" charset="-122"/>
              </a:rPr>
              <a:t>i</a:t>
            </a:r>
            <a:r>
              <a:rPr kumimoji="1" lang="en-US" altLang="zh-CN" sz="2800" b="1" i="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的关系：</a:t>
            </a:r>
          </a:p>
        </p:txBody>
      </p:sp>
      <p:sp>
        <p:nvSpPr>
          <p:cNvPr id="455688" name="Text Box 8"/>
          <p:cNvSpPr txBox="1">
            <a:spLocks noChangeArrowheads="1"/>
          </p:cNvSpPr>
          <p:nvPr/>
        </p:nvSpPr>
        <p:spPr bwMode="auto">
          <a:xfrm>
            <a:off x="539750" y="476250"/>
            <a:ext cx="4103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b="1">
                <a:solidFill>
                  <a:schemeClr val="bg1"/>
                </a:solidFill>
                <a:latin typeface="楷体_GB2312" pitchFamily="49" charset="-122"/>
                <a:ea typeface="楷体_GB2312" pitchFamily="49" charset="-122"/>
              </a:rPr>
              <a:t>2. </a:t>
            </a:r>
            <a:r>
              <a:rPr kumimoji="1" lang="zh-CN" altLang="en-US" sz="3200" b="1">
                <a:solidFill>
                  <a:schemeClr val="bg1"/>
                </a:solidFill>
                <a:latin typeface="楷体_GB2312" pitchFamily="49" charset="-122"/>
                <a:ea typeface="楷体_GB2312" pitchFamily="49" charset="-122"/>
              </a:rPr>
              <a:t>耦合电感的并联</a:t>
            </a:r>
          </a:p>
        </p:txBody>
      </p:sp>
      <p:graphicFrame>
        <p:nvGraphicFramePr>
          <p:cNvPr id="455689" name="Object 9"/>
          <p:cNvGraphicFramePr>
            <a:graphicFrameLocks noChangeAspect="1"/>
          </p:cNvGraphicFramePr>
          <p:nvPr/>
        </p:nvGraphicFramePr>
        <p:xfrm>
          <a:off x="1258888" y="2997200"/>
          <a:ext cx="3128962" cy="1019175"/>
        </p:xfrm>
        <a:graphic>
          <a:graphicData uri="http://schemas.openxmlformats.org/presentationml/2006/ole">
            <mc:AlternateContent xmlns:mc="http://schemas.openxmlformats.org/markup-compatibility/2006">
              <mc:Choice xmlns:v="urn:schemas-microsoft-com:vml" Requires="v">
                <p:oleObj spid="_x0000_s17468" name="公式" r:id="rId7" imgW="1282680" imgH="419040" progId="Equation.3">
                  <p:embed/>
                </p:oleObj>
              </mc:Choice>
              <mc:Fallback>
                <p:oleObj name="公式" r:id="rId7" imgW="1282680" imgH="419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97200"/>
                        <a:ext cx="3128962"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418" name="Group 10"/>
          <p:cNvGrpSpPr>
            <a:grpSpLocks/>
          </p:cNvGrpSpPr>
          <p:nvPr/>
        </p:nvGrpSpPr>
        <p:grpSpPr bwMode="auto">
          <a:xfrm>
            <a:off x="8316913" y="6446838"/>
            <a:ext cx="792162" cy="366712"/>
            <a:chOff x="5193" y="4020"/>
            <a:chExt cx="499" cy="231"/>
          </a:xfrm>
        </p:grpSpPr>
        <p:pic>
          <p:nvPicPr>
            <p:cNvPr id="17458" name="Picture 11"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9" name="Text Box 1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7419" name="Group 13"/>
          <p:cNvGrpSpPr>
            <a:grpSpLocks/>
          </p:cNvGrpSpPr>
          <p:nvPr/>
        </p:nvGrpSpPr>
        <p:grpSpPr bwMode="auto">
          <a:xfrm>
            <a:off x="7453313" y="6446838"/>
            <a:ext cx="792162" cy="366712"/>
            <a:chOff x="4649" y="4020"/>
            <a:chExt cx="499" cy="231"/>
          </a:xfrm>
        </p:grpSpPr>
        <p:pic>
          <p:nvPicPr>
            <p:cNvPr id="17456" name="Picture 14"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7" name="Text Box 1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6"/>
          <p:cNvGrpSpPr>
            <a:grpSpLocks/>
          </p:cNvGrpSpPr>
          <p:nvPr/>
        </p:nvGrpSpPr>
        <p:grpSpPr bwMode="auto">
          <a:xfrm>
            <a:off x="4932363" y="404813"/>
            <a:ext cx="3454400" cy="2524125"/>
            <a:chOff x="930" y="1480"/>
            <a:chExt cx="2176" cy="1590"/>
          </a:xfrm>
        </p:grpSpPr>
        <p:sp>
          <p:nvSpPr>
            <p:cNvPr id="17424" name="Line 17"/>
            <p:cNvSpPr>
              <a:spLocks noChangeShapeType="1"/>
            </p:cNvSpPr>
            <p:nvPr/>
          </p:nvSpPr>
          <p:spPr bwMode="auto">
            <a:xfrm>
              <a:off x="2154" y="2614"/>
              <a:ext cx="0" cy="453"/>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8"/>
            <p:cNvSpPr>
              <a:spLocks noChangeShapeType="1"/>
            </p:cNvSpPr>
            <p:nvPr/>
          </p:nvSpPr>
          <p:spPr bwMode="auto">
            <a:xfrm flipH="1">
              <a:off x="2154" y="1933"/>
              <a:ext cx="5" cy="318"/>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9"/>
            <p:cNvSpPr>
              <a:spLocks noChangeShapeType="1"/>
            </p:cNvSpPr>
            <p:nvPr/>
          </p:nvSpPr>
          <p:spPr bwMode="auto">
            <a:xfrm>
              <a:off x="2653" y="2614"/>
              <a:ext cx="0" cy="4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20"/>
            <p:cNvSpPr>
              <a:spLocks noChangeShapeType="1"/>
            </p:cNvSpPr>
            <p:nvPr/>
          </p:nvSpPr>
          <p:spPr bwMode="auto">
            <a:xfrm flipH="1">
              <a:off x="2653" y="1933"/>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21"/>
            <p:cNvSpPr>
              <a:spLocks noChangeShapeType="1"/>
            </p:cNvSpPr>
            <p:nvPr/>
          </p:nvSpPr>
          <p:spPr bwMode="auto">
            <a:xfrm flipV="1">
              <a:off x="1020" y="1933"/>
              <a:ext cx="163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22"/>
            <p:cNvSpPr>
              <a:spLocks noChangeShapeType="1"/>
            </p:cNvSpPr>
            <p:nvPr/>
          </p:nvSpPr>
          <p:spPr bwMode="auto">
            <a:xfrm>
              <a:off x="1065" y="3067"/>
              <a:ext cx="15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23"/>
            <p:cNvSpPr>
              <a:spLocks noChangeShapeType="1"/>
            </p:cNvSpPr>
            <p:nvPr/>
          </p:nvSpPr>
          <p:spPr bwMode="auto">
            <a:xfrm>
              <a:off x="2064" y="2024"/>
              <a:ext cx="0" cy="24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4"/>
            <p:cNvSpPr>
              <a:spLocks noChangeShapeType="1"/>
            </p:cNvSpPr>
            <p:nvPr/>
          </p:nvSpPr>
          <p:spPr bwMode="auto">
            <a:xfrm>
              <a:off x="2744" y="1979"/>
              <a:ext cx="0" cy="24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Text Box 25"/>
            <p:cNvSpPr txBox="1">
              <a:spLocks noChangeArrowheads="1"/>
            </p:cNvSpPr>
            <p:nvPr/>
          </p:nvSpPr>
          <p:spPr bwMode="auto">
            <a:xfrm>
              <a:off x="2109" y="20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7433" name="Text Box 26"/>
            <p:cNvSpPr txBox="1">
              <a:spLocks noChangeArrowheads="1"/>
            </p:cNvSpPr>
            <p:nvPr/>
          </p:nvSpPr>
          <p:spPr bwMode="auto">
            <a:xfrm>
              <a:off x="2426" y="2024"/>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7434" name="Text Box 27"/>
            <p:cNvSpPr txBox="1">
              <a:spLocks noChangeArrowheads="1"/>
            </p:cNvSpPr>
            <p:nvPr/>
          </p:nvSpPr>
          <p:spPr bwMode="auto">
            <a:xfrm>
              <a:off x="2290" y="1525"/>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7435" name="Text Box 28"/>
            <p:cNvSpPr txBox="1">
              <a:spLocks noChangeArrowheads="1"/>
            </p:cNvSpPr>
            <p:nvPr/>
          </p:nvSpPr>
          <p:spPr bwMode="auto">
            <a:xfrm>
              <a:off x="2789" y="1933"/>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7436" name="Text Box 29"/>
            <p:cNvSpPr txBox="1">
              <a:spLocks noChangeArrowheads="1"/>
            </p:cNvSpPr>
            <p:nvPr/>
          </p:nvSpPr>
          <p:spPr bwMode="auto">
            <a:xfrm>
              <a:off x="1791" y="1933"/>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7437" name="Text Box 30"/>
            <p:cNvSpPr txBox="1">
              <a:spLocks noChangeArrowheads="1"/>
            </p:cNvSpPr>
            <p:nvPr/>
          </p:nvSpPr>
          <p:spPr bwMode="auto">
            <a:xfrm>
              <a:off x="1791" y="229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7438" name="Text Box 31"/>
            <p:cNvSpPr txBox="1">
              <a:spLocks noChangeArrowheads="1"/>
            </p:cNvSpPr>
            <p:nvPr/>
          </p:nvSpPr>
          <p:spPr bwMode="auto">
            <a:xfrm>
              <a:off x="2789" y="2341"/>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7439" name="Text Box 32"/>
            <p:cNvSpPr txBox="1">
              <a:spLocks noChangeArrowheads="1"/>
            </p:cNvSpPr>
            <p:nvPr/>
          </p:nvSpPr>
          <p:spPr bwMode="auto">
            <a:xfrm>
              <a:off x="930" y="23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p>
          </p:txBody>
        </p:sp>
        <p:sp>
          <p:nvSpPr>
            <p:cNvPr id="17440" name="Text Box 33"/>
            <p:cNvSpPr txBox="1">
              <a:spLocks noChangeArrowheads="1"/>
            </p:cNvSpPr>
            <p:nvPr/>
          </p:nvSpPr>
          <p:spPr bwMode="auto">
            <a:xfrm>
              <a:off x="1111" y="148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p>
          </p:txBody>
        </p:sp>
        <p:sp>
          <p:nvSpPr>
            <p:cNvPr id="17441" name="Line 34"/>
            <p:cNvSpPr>
              <a:spLocks noChangeShapeType="1"/>
            </p:cNvSpPr>
            <p:nvPr/>
          </p:nvSpPr>
          <p:spPr bwMode="auto">
            <a:xfrm>
              <a:off x="1066" y="1842"/>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2" name="Oval 35"/>
            <p:cNvSpPr>
              <a:spLocks noChangeArrowheads="1"/>
            </p:cNvSpPr>
            <p:nvPr/>
          </p:nvSpPr>
          <p:spPr bwMode="auto">
            <a:xfrm>
              <a:off x="975" y="1931"/>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43" name="Arc 36"/>
            <p:cNvSpPr>
              <a:spLocks/>
            </p:cNvSpPr>
            <p:nvPr/>
          </p:nvSpPr>
          <p:spPr bwMode="auto">
            <a:xfrm rot="10800000" flipV="1">
              <a:off x="2189" y="1729"/>
              <a:ext cx="195" cy="205"/>
            </a:xfrm>
            <a:custGeom>
              <a:avLst/>
              <a:gdLst>
                <a:gd name="T0" fmla="*/ 43 w 20759"/>
                <a:gd name="T1" fmla="*/ 0 h 21109"/>
                <a:gd name="T2" fmla="*/ 195 w 20759"/>
                <a:gd name="T3" fmla="*/ 147 h 21109"/>
                <a:gd name="T4" fmla="*/ 0 w 20759"/>
                <a:gd name="T5" fmla="*/ 20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4" name="Text Box 37"/>
            <p:cNvSpPr txBox="1">
              <a:spLocks noChangeArrowheads="1"/>
            </p:cNvSpPr>
            <p:nvPr/>
          </p:nvSpPr>
          <p:spPr bwMode="auto">
            <a:xfrm>
              <a:off x="930" y="197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7445" name="Text Box 38"/>
            <p:cNvSpPr txBox="1">
              <a:spLocks noChangeArrowheads="1"/>
            </p:cNvSpPr>
            <p:nvPr/>
          </p:nvSpPr>
          <p:spPr bwMode="auto">
            <a:xfrm>
              <a:off x="930" y="2659"/>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7446" name="Arc 39"/>
            <p:cNvSpPr>
              <a:spLocks/>
            </p:cNvSpPr>
            <p:nvPr/>
          </p:nvSpPr>
          <p:spPr bwMode="auto">
            <a:xfrm rot="10800000" flipH="1" flipV="1">
              <a:off x="2482" y="1732"/>
              <a:ext cx="195" cy="205"/>
            </a:xfrm>
            <a:custGeom>
              <a:avLst/>
              <a:gdLst>
                <a:gd name="T0" fmla="*/ 43 w 20759"/>
                <a:gd name="T1" fmla="*/ 0 h 21109"/>
                <a:gd name="T2" fmla="*/ 195 w 20759"/>
                <a:gd name="T3" fmla="*/ 147 h 21109"/>
                <a:gd name="T4" fmla="*/ 0 w 20759"/>
                <a:gd name="T5" fmla="*/ 20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47" name="Oval 40"/>
            <p:cNvSpPr>
              <a:spLocks noChangeArrowheads="1"/>
            </p:cNvSpPr>
            <p:nvPr/>
          </p:nvSpPr>
          <p:spPr bwMode="auto">
            <a:xfrm>
              <a:off x="1020" y="3022"/>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7448" name="Group 41"/>
            <p:cNvGrpSpPr>
              <a:grpSpLocks/>
            </p:cNvGrpSpPr>
            <p:nvPr/>
          </p:nvGrpSpPr>
          <p:grpSpPr bwMode="auto">
            <a:xfrm>
              <a:off x="2653" y="2251"/>
              <a:ext cx="91" cy="363"/>
              <a:chOff x="2744" y="2931"/>
              <a:chExt cx="57" cy="283"/>
            </a:xfrm>
          </p:grpSpPr>
          <p:sp>
            <p:nvSpPr>
              <p:cNvPr id="17453" name="Arc 4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4" name="Arc 4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5" name="Arc 4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7449" name="Group 45"/>
            <p:cNvGrpSpPr>
              <a:grpSpLocks/>
            </p:cNvGrpSpPr>
            <p:nvPr/>
          </p:nvGrpSpPr>
          <p:grpSpPr bwMode="auto">
            <a:xfrm>
              <a:off x="2154" y="2251"/>
              <a:ext cx="91" cy="363"/>
              <a:chOff x="2744" y="2931"/>
              <a:chExt cx="57" cy="283"/>
            </a:xfrm>
          </p:grpSpPr>
          <p:sp>
            <p:nvSpPr>
              <p:cNvPr id="17450" name="Arc 4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1" name="Arc 4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52" name="Arc 4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7421" name="Group 49"/>
          <p:cNvGrpSpPr>
            <a:grpSpLocks/>
          </p:cNvGrpSpPr>
          <p:nvPr/>
        </p:nvGrpSpPr>
        <p:grpSpPr bwMode="auto">
          <a:xfrm>
            <a:off x="6588125" y="6446838"/>
            <a:ext cx="792163" cy="366712"/>
            <a:chOff x="4649" y="4020"/>
            <a:chExt cx="499" cy="231"/>
          </a:xfrm>
        </p:grpSpPr>
        <p:pic>
          <p:nvPicPr>
            <p:cNvPr id="17422" name="Picture 50"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51">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55688"/>
                                        </p:tgtEl>
                                        <p:attrNameLst>
                                          <p:attrName>style.visibility</p:attrName>
                                        </p:attrNameLst>
                                      </p:cBhvr>
                                      <p:to>
                                        <p:strVal val="visible"/>
                                      </p:to>
                                    </p:set>
                                    <p:anim calcmode="lin" valueType="num">
                                      <p:cBhvr additive="base">
                                        <p:cTn id="7" dur="500" fill="hold"/>
                                        <p:tgtEl>
                                          <p:spTgt spid="455688"/>
                                        </p:tgtEl>
                                        <p:attrNameLst>
                                          <p:attrName>ppt_x</p:attrName>
                                        </p:attrNameLst>
                                      </p:cBhvr>
                                      <p:tavLst>
                                        <p:tav tm="0">
                                          <p:val>
                                            <p:strVal val="0-#ppt_w/2"/>
                                          </p:val>
                                        </p:tav>
                                        <p:tav tm="100000">
                                          <p:val>
                                            <p:strVal val="#ppt_x"/>
                                          </p:val>
                                        </p:tav>
                                      </p:tavLst>
                                    </p:anim>
                                    <p:anim calcmode="lin" valueType="num">
                                      <p:cBhvr additive="base">
                                        <p:cTn id="8" dur="500" fill="hold"/>
                                        <p:tgtEl>
                                          <p:spTgt spid="4556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5682"/>
                                        </p:tgtEl>
                                        <p:attrNameLst>
                                          <p:attrName>style.visibility</p:attrName>
                                        </p:attrNameLst>
                                      </p:cBhvr>
                                      <p:to>
                                        <p:strVal val="visible"/>
                                      </p:to>
                                    </p:set>
                                    <p:anim calcmode="lin" valueType="num">
                                      <p:cBhvr additive="base">
                                        <p:cTn id="13" dur="500" fill="hold"/>
                                        <p:tgtEl>
                                          <p:spTgt spid="455682"/>
                                        </p:tgtEl>
                                        <p:attrNameLst>
                                          <p:attrName>ppt_x</p:attrName>
                                        </p:attrNameLst>
                                      </p:cBhvr>
                                      <p:tavLst>
                                        <p:tav tm="0">
                                          <p:val>
                                            <p:strVal val="0-#ppt_w/2"/>
                                          </p:val>
                                        </p:tav>
                                        <p:tav tm="100000">
                                          <p:val>
                                            <p:strVal val="#ppt_x"/>
                                          </p:val>
                                        </p:tav>
                                      </p:tavLst>
                                    </p:anim>
                                    <p:anim calcmode="lin" valueType="num">
                                      <p:cBhvr additive="base">
                                        <p:cTn id="14" dur="500" fill="hold"/>
                                        <p:tgtEl>
                                          <p:spTgt spid="4556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55683"/>
                                        </p:tgtEl>
                                        <p:attrNameLst>
                                          <p:attrName>style.visibility</p:attrName>
                                        </p:attrNameLst>
                                      </p:cBhvr>
                                      <p:to>
                                        <p:strVal val="visible"/>
                                      </p:to>
                                    </p:set>
                                    <p:animEffect transition="in" filter="wipe(left)">
                                      <p:cBhvr>
                                        <p:cTn id="24" dur="2000"/>
                                        <p:tgtEl>
                                          <p:spTgt spid="4556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55689"/>
                                        </p:tgtEl>
                                        <p:attrNameLst>
                                          <p:attrName>style.visibility</p:attrName>
                                        </p:attrNameLst>
                                      </p:cBhvr>
                                      <p:to>
                                        <p:strVal val="visible"/>
                                      </p:to>
                                    </p:set>
                                    <p:animEffect transition="in" filter="wipe(left)">
                                      <p:cBhvr>
                                        <p:cTn id="29" dur="2000"/>
                                        <p:tgtEl>
                                          <p:spTgt spid="4556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55686"/>
                                        </p:tgtEl>
                                        <p:attrNameLst>
                                          <p:attrName>style.visibility</p:attrName>
                                        </p:attrNameLst>
                                      </p:cBhvr>
                                      <p:to>
                                        <p:strVal val="visible"/>
                                      </p:to>
                                    </p:set>
                                    <p:animEffect transition="in" filter="wipe(left)">
                                      <p:cBhvr>
                                        <p:cTn id="34" dur="2000"/>
                                        <p:tgtEl>
                                          <p:spTgt spid="455686"/>
                                        </p:tgtEl>
                                      </p:cBhvr>
                                    </p:animEffect>
                                  </p:childTnLst>
                                </p:cTn>
                              </p:par>
                            </p:childTnLst>
                          </p:cTn>
                        </p:par>
                        <p:par>
                          <p:cTn id="35" fill="hold" nodeType="afterGroup">
                            <p:stCondLst>
                              <p:cond delay="2000"/>
                            </p:stCondLst>
                            <p:childTnLst>
                              <p:par>
                                <p:cTn id="36" presetID="1" presetClass="entr" presetSubtype="0" fill="hold" grpId="0" nodeType="afterEffect">
                                  <p:stCondLst>
                                    <p:cond delay="0"/>
                                  </p:stCondLst>
                                  <p:childTnLst>
                                    <p:set>
                                      <p:cBhvr>
                                        <p:cTn id="37" dur="1" fill="hold">
                                          <p:stCondLst>
                                            <p:cond delay="499"/>
                                          </p:stCondLst>
                                        </p:cTn>
                                        <p:tgtEl>
                                          <p:spTgt spid="45568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55687"/>
                                        </p:tgtEl>
                                        <p:attrNameLst>
                                          <p:attrName>style.visibility</p:attrName>
                                        </p:attrNameLst>
                                      </p:cBhvr>
                                      <p:to>
                                        <p:strVal val="visible"/>
                                      </p:to>
                                    </p:set>
                                    <p:anim calcmode="lin" valueType="num">
                                      <p:cBhvr additive="base">
                                        <p:cTn id="42" dur="500" fill="hold"/>
                                        <p:tgtEl>
                                          <p:spTgt spid="455687"/>
                                        </p:tgtEl>
                                        <p:attrNameLst>
                                          <p:attrName>ppt_x</p:attrName>
                                        </p:attrNameLst>
                                      </p:cBhvr>
                                      <p:tavLst>
                                        <p:tav tm="0">
                                          <p:val>
                                            <p:strVal val="0-#ppt_w/2"/>
                                          </p:val>
                                        </p:tav>
                                        <p:tav tm="100000">
                                          <p:val>
                                            <p:strVal val="#ppt_x"/>
                                          </p:val>
                                        </p:tav>
                                      </p:tavLst>
                                    </p:anim>
                                    <p:anim calcmode="lin" valueType="num">
                                      <p:cBhvr additive="base">
                                        <p:cTn id="43" dur="500" fill="hold"/>
                                        <p:tgtEl>
                                          <p:spTgt spid="45568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
                            </p:stCondLst>
                            <p:childTnLst>
                              <p:par>
                                <p:cTn id="45" presetID="18" presetClass="entr" presetSubtype="6" fill="hold" nodeType="afterEffect">
                                  <p:stCondLst>
                                    <p:cond delay="0"/>
                                  </p:stCondLst>
                                  <p:childTnLst>
                                    <p:set>
                                      <p:cBhvr>
                                        <p:cTn id="46" dur="1" fill="hold">
                                          <p:stCondLst>
                                            <p:cond delay="0"/>
                                          </p:stCondLst>
                                        </p:cTn>
                                        <p:tgtEl>
                                          <p:spTgt spid="455685"/>
                                        </p:tgtEl>
                                        <p:attrNameLst>
                                          <p:attrName>style.visibility</p:attrName>
                                        </p:attrNameLst>
                                      </p:cBhvr>
                                      <p:to>
                                        <p:strVal val="visible"/>
                                      </p:to>
                                    </p:set>
                                    <p:animEffect transition="in" filter="strips(downRight)">
                                      <p:cBhvr>
                                        <p:cTn id="47" dur="2000"/>
                                        <p:tgtEl>
                                          <p:spTgt spid="455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p:bldP spid="455684" grpId="0" animBg="1"/>
      <p:bldP spid="455686" grpId="0" autoUpdateAnimBg="0"/>
      <p:bldP spid="455687" grpId="0" autoUpdateAnimBg="0"/>
      <p:bldP spid="4556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Text Box 2"/>
          <p:cNvSpPr txBox="1">
            <a:spLocks noChangeArrowheads="1"/>
          </p:cNvSpPr>
          <p:nvPr/>
        </p:nvSpPr>
        <p:spPr bwMode="auto">
          <a:xfrm>
            <a:off x="755650" y="3500438"/>
            <a:ext cx="381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如全耦合：</a:t>
            </a:r>
            <a:r>
              <a:rPr kumimoji="1" lang="en-US" altLang="zh-CN" sz="3600" i="1">
                <a:solidFill>
                  <a:schemeClr val="bg1"/>
                </a:solidFill>
                <a:latin typeface="Times New Roman" panose="02020603050405020304" pitchFamily="18" charset="0"/>
                <a:ea typeface="楷体_GB2312" pitchFamily="49" charset="-122"/>
              </a:rPr>
              <a:t>L</a:t>
            </a:r>
            <a:r>
              <a:rPr kumimoji="1" lang="en-US" altLang="zh-CN" sz="3600" baseline="-25000">
                <a:solidFill>
                  <a:schemeClr val="bg1"/>
                </a:solidFill>
                <a:latin typeface="Times New Roman" panose="02020603050405020304" pitchFamily="18" charset="0"/>
                <a:ea typeface="楷体_GB2312" pitchFamily="49" charset="-122"/>
              </a:rPr>
              <a:t>1</a:t>
            </a:r>
            <a:r>
              <a:rPr kumimoji="1" lang="en-US" altLang="zh-CN" sz="3600" i="1">
                <a:solidFill>
                  <a:schemeClr val="bg1"/>
                </a:solidFill>
                <a:latin typeface="Times New Roman" panose="02020603050405020304" pitchFamily="18" charset="0"/>
                <a:ea typeface="楷体_GB2312" pitchFamily="49" charset="-122"/>
              </a:rPr>
              <a:t>L</a:t>
            </a:r>
            <a:r>
              <a:rPr kumimoji="1" lang="en-US" altLang="zh-CN" sz="3600" baseline="-25000">
                <a:solidFill>
                  <a:schemeClr val="bg1"/>
                </a:solidFill>
                <a:latin typeface="Times New Roman" panose="02020603050405020304" pitchFamily="18" charset="0"/>
                <a:ea typeface="楷体_GB2312" pitchFamily="49" charset="-122"/>
              </a:rPr>
              <a:t>2</a:t>
            </a:r>
            <a:r>
              <a:rPr kumimoji="1" lang="en-US" altLang="zh-CN" sz="3600">
                <a:solidFill>
                  <a:schemeClr val="bg1"/>
                </a:solidFill>
                <a:latin typeface="Times New Roman" panose="02020603050405020304" pitchFamily="18" charset="0"/>
                <a:ea typeface="楷体_GB2312" pitchFamily="49" charset="-122"/>
              </a:rPr>
              <a:t>=</a:t>
            </a:r>
            <a:r>
              <a:rPr kumimoji="1" lang="en-US" altLang="zh-CN" sz="3600" i="1">
                <a:solidFill>
                  <a:schemeClr val="bg1"/>
                </a:solidFill>
                <a:latin typeface="Times New Roman" panose="02020603050405020304" pitchFamily="18" charset="0"/>
                <a:ea typeface="楷体_GB2312" pitchFamily="49" charset="-122"/>
              </a:rPr>
              <a:t>M</a:t>
            </a:r>
            <a:r>
              <a:rPr kumimoji="1" lang="en-US" altLang="zh-CN" sz="3600" baseline="30000">
                <a:solidFill>
                  <a:schemeClr val="bg1"/>
                </a:solidFill>
                <a:latin typeface="Times New Roman" panose="02020603050405020304" pitchFamily="18" charset="0"/>
                <a:ea typeface="楷体_GB2312" pitchFamily="49" charset="-122"/>
              </a:rPr>
              <a:t>2</a:t>
            </a:r>
            <a:endParaRPr kumimoji="1" lang="en-US" altLang="zh-CN" sz="3600">
              <a:solidFill>
                <a:schemeClr val="bg1"/>
              </a:solidFill>
              <a:latin typeface="Times New Roman" panose="02020603050405020304" pitchFamily="18" charset="0"/>
              <a:ea typeface="楷体_GB2312" pitchFamily="49" charset="-122"/>
            </a:endParaRPr>
          </a:p>
        </p:txBody>
      </p:sp>
      <p:sp>
        <p:nvSpPr>
          <p:cNvPr id="456707" name="Text Box 3"/>
          <p:cNvSpPr txBox="1">
            <a:spLocks noChangeArrowheads="1"/>
          </p:cNvSpPr>
          <p:nvPr/>
        </p:nvSpPr>
        <p:spPr bwMode="auto">
          <a:xfrm>
            <a:off x="827088" y="4316413"/>
            <a:ext cx="4422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当</a:t>
            </a:r>
            <a:r>
              <a:rPr kumimoji="1" lang="zh-CN" altLang="en-US" sz="2800" b="1">
                <a:solidFill>
                  <a:srgbClr val="FFFF00"/>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  </a:t>
            </a:r>
            <a:r>
              <a:rPr kumimoji="1" lang="zh-CN" altLang="en-US"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eq</a:t>
            </a:r>
            <a:r>
              <a:rPr kumimoji="1" lang="en-US" altLang="zh-CN" sz="3200">
                <a:solidFill>
                  <a:schemeClr val="bg1"/>
                </a:solidFill>
                <a:latin typeface="Times New Roman" panose="02020603050405020304" pitchFamily="18" charset="0"/>
                <a:ea typeface="宋体" panose="02010600030101010101" pitchFamily="2" charset="-122"/>
              </a:rPr>
              <a:t>=0</a:t>
            </a:r>
            <a:r>
              <a:rPr kumimoji="1" lang="en-US" altLang="zh-CN" sz="2800" b="1">
                <a:solidFill>
                  <a:srgbClr val="FFFF00"/>
                </a:solidFill>
                <a:latin typeface="Times New Roman" panose="02020603050405020304" pitchFamily="18" charset="0"/>
                <a:ea typeface="宋体" panose="02010600030101010101" pitchFamily="2" charset="-122"/>
              </a:rPr>
              <a:t>  </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短路</a:t>
            </a:r>
            <a:r>
              <a:rPr kumimoji="1" lang="en-US" altLang="zh-CN" sz="2800" b="1">
                <a:solidFill>
                  <a:srgbClr val="FFFF00"/>
                </a:solidFill>
                <a:latin typeface="仿宋_GB2312" pitchFamily="49" charset="-122"/>
                <a:ea typeface="仿宋_GB2312" pitchFamily="49" charset="-122"/>
              </a:rPr>
              <a:t>)</a:t>
            </a:r>
          </a:p>
        </p:txBody>
      </p:sp>
      <p:sp>
        <p:nvSpPr>
          <p:cNvPr id="456708" name="Text Box 4"/>
          <p:cNvSpPr txBox="1">
            <a:spLocks noChangeArrowheads="1"/>
          </p:cNvSpPr>
          <p:nvPr/>
        </p:nvSpPr>
        <p:spPr bwMode="auto">
          <a:xfrm>
            <a:off x="179388" y="5084763"/>
            <a:ext cx="868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当  </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a:solidFill>
                  <a:schemeClr val="bg1"/>
                </a:solidFill>
                <a:latin typeface="Times New Roman" panose="02020603050405020304" pitchFamily="18" charset="0"/>
                <a:ea typeface="宋体" panose="02010600030101010101" pitchFamily="2" charset="-122"/>
              </a:rPr>
              <a:t> </a:t>
            </a:r>
            <a:r>
              <a:rPr kumimoji="1" lang="zh-CN" altLang="en-US"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3200" baseline="-25000">
                <a:solidFill>
                  <a:schemeClr val="bg1"/>
                </a:solidFill>
                <a:latin typeface="Times New Roman" panose="02020603050405020304" pitchFamily="18" charset="0"/>
                <a:ea typeface="宋体" panose="02010600030101010101" pitchFamily="2" charset="-122"/>
              </a:rPr>
              <a:t>eq</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L</a:t>
            </a:r>
            <a:r>
              <a:rPr kumimoji="1" lang="en-US" altLang="zh-CN" sz="2800" b="1" i="1">
                <a:solidFill>
                  <a:srgbClr val="FFFF00"/>
                </a:solidFill>
                <a:latin typeface="Times New Roman" panose="02020603050405020304" pitchFamily="18" charset="0"/>
                <a:ea typeface="宋体" panose="02010600030101010101" pitchFamily="2" charset="-122"/>
              </a:rPr>
              <a:t> </a:t>
            </a:r>
            <a:r>
              <a:rPr kumimoji="1" lang="en-US" altLang="zh-CN" sz="2800" b="1">
                <a:solidFill>
                  <a:srgbClr val="FFFF00"/>
                </a:solidFill>
                <a:latin typeface="楷体_GB2312" pitchFamily="49" charset="-122"/>
                <a:ea typeface="楷体_GB2312" pitchFamily="49" charset="-122"/>
              </a:rPr>
              <a:t>(</a:t>
            </a:r>
            <a:r>
              <a:rPr kumimoji="1" lang="zh-CN" altLang="en-US" sz="2800" b="1">
                <a:solidFill>
                  <a:srgbClr val="FFFF00"/>
                </a:solidFill>
                <a:latin typeface="楷体_GB2312" pitchFamily="49" charset="-122"/>
                <a:ea typeface="楷体_GB2312" pitchFamily="49" charset="-122"/>
              </a:rPr>
              <a:t>相当于导线加粗，电感不变</a:t>
            </a:r>
            <a:r>
              <a:rPr kumimoji="1" lang="en-US" altLang="zh-CN" sz="2800" b="1">
                <a:solidFill>
                  <a:srgbClr val="FFFF00"/>
                </a:solidFill>
                <a:latin typeface="楷体_GB2312" pitchFamily="49" charset="-122"/>
                <a:ea typeface="楷体_GB2312" pitchFamily="49" charset="-122"/>
              </a:rPr>
              <a:t>)</a:t>
            </a:r>
            <a:r>
              <a:rPr kumimoji="1" lang="en-US" altLang="zh-CN" sz="2800" b="1">
                <a:solidFill>
                  <a:srgbClr val="FFFF00"/>
                </a:solidFill>
                <a:latin typeface="Times New Roman" panose="02020603050405020304" pitchFamily="18" charset="0"/>
                <a:ea typeface="宋体" panose="02010600030101010101" pitchFamily="2" charset="-122"/>
              </a:rPr>
              <a:t> </a:t>
            </a:r>
          </a:p>
        </p:txBody>
      </p:sp>
      <p:sp>
        <p:nvSpPr>
          <p:cNvPr id="456709" name="Text Box 5"/>
          <p:cNvSpPr txBox="1">
            <a:spLocks noChangeArrowheads="1"/>
          </p:cNvSpPr>
          <p:nvPr/>
        </p:nvSpPr>
        <p:spPr bwMode="auto">
          <a:xfrm>
            <a:off x="611188" y="83661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等效电感：</a:t>
            </a:r>
          </a:p>
        </p:txBody>
      </p:sp>
      <p:graphicFrame>
        <p:nvGraphicFramePr>
          <p:cNvPr id="456710" name="Object 6"/>
          <p:cNvGraphicFramePr>
            <a:graphicFrameLocks noChangeAspect="1"/>
          </p:cNvGraphicFramePr>
          <p:nvPr/>
        </p:nvGraphicFramePr>
        <p:xfrm>
          <a:off x="2916238" y="549275"/>
          <a:ext cx="4824412" cy="1376363"/>
        </p:xfrm>
        <a:graphic>
          <a:graphicData uri="http://schemas.openxmlformats.org/presentationml/2006/ole">
            <mc:AlternateContent xmlns:mc="http://schemas.openxmlformats.org/markup-compatibility/2006">
              <mc:Choice xmlns:v="urn:schemas-microsoft-com:vml" Requires="v">
                <p:oleObj spid="_x0000_s18468" name="公式" r:id="rId3" imgW="1688760" imgH="482400" progId="Equation.3">
                  <p:embed/>
                </p:oleObj>
              </mc:Choice>
              <mc:Fallback>
                <p:oleObj name="公式" r:id="rId3" imgW="1688760" imgH="482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49275"/>
                        <a:ext cx="4824412" cy="137636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6711" name="AutoShape 7" descr="羊皮纸"/>
          <p:cNvSpPr>
            <a:spLocks noChangeArrowheads="1"/>
          </p:cNvSpPr>
          <p:nvPr/>
        </p:nvSpPr>
        <p:spPr bwMode="auto">
          <a:xfrm flipH="1">
            <a:off x="1979613" y="2420938"/>
            <a:ext cx="2663825" cy="647700"/>
          </a:xfrm>
          <a:prstGeom prst="wedgeRoundRectCallout">
            <a:avLst>
              <a:gd name="adj1" fmla="val -82898"/>
              <a:gd name="adj2" fmla="val 19852"/>
              <a:gd name="adj3" fmla="val 16667"/>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800" b="1">
                <a:ea typeface="楷体_GB2312" pitchFamily="49" charset="-122"/>
              </a:rPr>
              <a:t>去耦等效电路</a:t>
            </a:r>
          </a:p>
        </p:txBody>
      </p:sp>
      <p:grpSp>
        <p:nvGrpSpPr>
          <p:cNvPr id="18440" name="Group 8"/>
          <p:cNvGrpSpPr>
            <a:grpSpLocks/>
          </p:cNvGrpSpPr>
          <p:nvPr/>
        </p:nvGrpSpPr>
        <p:grpSpPr bwMode="auto">
          <a:xfrm>
            <a:off x="8316913" y="6446838"/>
            <a:ext cx="792162" cy="366712"/>
            <a:chOff x="5193" y="4020"/>
            <a:chExt cx="499" cy="231"/>
          </a:xfrm>
        </p:grpSpPr>
        <p:pic>
          <p:nvPicPr>
            <p:cNvPr id="18464" name="Picture 9"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5" name="Text Box 10">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8441" name="Group 11"/>
          <p:cNvGrpSpPr>
            <a:grpSpLocks/>
          </p:cNvGrpSpPr>
          <p:nvPr/>
        </p:nvGrpSpPr>
        <p:grpSpPr bwMode="auto">
          <a:xfrm>
            <a:off x="7453313" y="6446838"/>
            <a:ext cx="792162" cy="366712"/>
            <a:chOff x="4649" y="4020"/>
            <a:chExt cx="499" cy="231"/>
          </a:xfrm>
        </p:grpSpPr>
        <p:pic>
          <p:nvPicPr>
            <p:cNvPr id="18462" name="Picture 12"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3" name="Text Box 13">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4"/>
          <p:cNvGrpSpPr>
            <a:grpSpLocks/>
          </p:cNvGrpSpPr>
          <p:nvPr/>
        </p:nvGrpSpPr>
        <p:grpSpPr bwMode="auto">
          <a:xfrm>
            <a:off x="5580063" y="1916113"/>
            <a:ext cx="2305050" cy="1938337"/>
            <a:chOff x="1610" y="1842"/>
            <a:chExt cx="1452" cy="1221"/>
          </a:xfrm>
        </p:grpSpPr>
        <p:sp>
          <p:nvSpPr>
            <p:cNvPr id="18446" name="Line 15"/>
            <p:cNvSpPr>
              <a:spLocks noChangeShapeType="1"/>
            </p:cNvSpPr>
            <p:nvPr/>
          </p:nvSpPr>
          <p:spPr bwMode="auto">
            <a:xfrm>
              <a:off x="2971" y="2750"/>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6"/>
            <p:cNvSpPr>
              <a:spLocks noChangeShapeType="1"/>
            </p:cNvSpPr>
            <p:nvPr/>
          </p:nvSpPr>
          <p:spPr bwMode="auto">
            <a:xfrm>
              <a:off x="2971" y="2205"/>
              <a:ext cx="0" cy="18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7"/>
            <p:cNvSpPr>
              <a:spLocks noChangeShapeType="1"/>
            </p:cNvSpPr>
            <p:nvPr/>
          </p:nvSpPr>
          <p:spPr bwMode="auto">
            <a:xfrm>
              <a:off x="1746" y="2205"/>
              <a:ext cx="1225"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Line 18"/>
            <p:cNvSpPr>
              <a:spLocks noChangeShapeType="1"/>
            </p:cNvSpPr>
            <p:nvPr/>
          </p:nvSpPr>
          <p:spPr bwMode="auto">
            <a:xfrm flipV="1">
              <a:off x="1754" y="3022"/>
              <a:ext cx="1217" cy="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0" name="Text Box 19"/>
            <p:cNvSpPr txBox="1">
              <a:spLocks noChangeArrowheads="1"/>
            </p:cNvSpPr>
            <p:nvPr/>
          </p:nvSpPr>
          <p:spPr bwMode="auto">
            <a:xfrm>
              <a:off x="2608" y="2432"/>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eq</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8451" name="Text Box 20"/>
            <p:cNvSpPr txBox="1">
              <a:spLocks noChangeArrowheads="1"/>
            </p:cNvSpPr>
            <p:nvPr/>
          </p:nvSpPr>
          <p:spPr bwMode="auto">
            <a:xfrm>
              <a:off x="1610" y="24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p>
          </p:txBody>
        </p:sp>
        <p:sp>
          <p:nvSpPr>
            <p:cNvPr id="18452" name="Text Box 21"/>
            <p:cNvSpPr txBox="1">
              <a:spLocks noChangeArrowheads="1"/>
            </p:cNvSpPr>
            <p:nvPr/>
          </p:nvSpPr>
          <p:spPr bwMode="auto">
            <a:xfrm>
              <a:off x="1927" y="184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p>
          </p:txBody>
        </p:sp>
        <p:sp>
          <p:nvSpPr>
            <p:cNvPr id="18453" name="Line 22"/>
            <p:cNvSpPr>
              <a:spLocks noChangeShapeType="1"/>
            </p:cNvSpPr>
            <p:nvPr/>
          </p:nvSpPr>
          <p:spPr bwMode="auto">
            <a:xfrm>
              <a:off x="1837" y="2296"/>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Oval 23"/>
            <p:cNvSpPr>
              <a:spLocks noChangeArrowheads="1"/>
            </p:cNvSpPr>
            <p:nvPr/>
          </p:nvSpPr>
          <p:spPr bwMode="auto">
            <a:xfrm>
              <a:off x="1698" y="2171"/>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55" name="Text Box 24"/>
            <p:cNvSpPr txBox="1">
              <a:spLocks noChangeArrowheads="1"/>
            </p:cNvSpPr>
            <p:nvPr/>
          </p:nvSpPr>
          <p:spPr bwMode="auto">
            <a:xfrm>
              <a:off x="1610" y="21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8456" name="Text Box 25"/>
            <p:cNvSpPr txBox="1">
              <a:spLocks noChangeArrowheads="1"/>
            </p:cNvSpPr>
            <p:nvPr/>
          </p:nvSpPr>
          <p:spPr bwMode="auto">
            <a:xfrm>
              <a:off x="1622" y="27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8457" name="Oval 26"/>
            <p:cNvSpPr>
              <a:spLocks noChangeArrowheads="1"/>
            </p:cNvSpPr>
            <p:nvPr/>
          </p:nvSpPr>
          <p:spPr bwMode="auto">
            <a:xfrm>
              <a:off x="1698" y="2994"/>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8458" name="Group 27"/>
            <p:cNvGrpSpPr>
              <a:grpSpLocks/>
            </p:cNvGrpSpPr>
            <p:nvPr/>
          </p:nvGrpSpPr>
          <p:grpSpPr bwMode="auto">
            <a:xfrm>
              <a:off x="2971" y="2387"/>
              <a:ext cx="91" cy="363"/>
              <a:chOff x="2744" y="2931"/>
              <a:chExt cx="57" cy="283"/>
            </a:xfrm>
          </p:grpSpPr>
          <p:sp>
            <p:nvSpPr>
              <p:cNvPr id="18459" name="Arc 2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0" name="Arc 2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1" name="Arc 3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8443" name="Group 31"/>
          <p:cNvGrpSpPr>
            <a:grpSpLocks/>
          </p:cNvGrpSpPr>
          <p:nvPr/>
        </p:nvGrpSpPr>
        <p:grpSpPr bwMode="auto">
          <a:xfrm>
            <a:off x="6588125" y="6446838"/>
            <a:ext cx="792163" cy="366712"/>
            <a:chOff x="4649" y="4020"/>
            <a:chExt cx="499" cy="231"/>
          </a:xfrm>
        </p:grpSpPr>
        <p:pic>
          <p:nvPicPr>
            <p:cNvPr id="18444" name="Picture 32" descr="789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33">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56709"/>
                                        </p:tgtEl>
                                        <p:attrNameLst>
                                          <p:attrName>style.visibility</p:attrName>
                                        </p:attrNameLst>
                                      </p:cBhvr>
                                      <p:to>
                                        <p:strVal val="visible"/>
                                      </p:to>
                                    </p:set>
                                    <p:animEffect transition="in" filter="slide(fromLeft)">
                                      <p:cBhvr>
                                        <p:cTn id="7" dur="500"/>
                                        <p:tgtEl>
                                          <p:spTgt spid="456709"/>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456710"/>
                                        </p:tgtEl>
                                        <p:attrNameLst>
                                          <p:attrName>style.visibility</p:attrName>
                                        </p:attrNameLst>
                                      </p:cBhvr>
                                      <p:to>
                                        <p:strVal val="visible"/>
                                      </p:to>
                                    </p:set>
                                    <p:animEffect transition="in" filter="strips(downRight)">
                                      <p:cBhvr>
                                        <p:cTn id="11" dur="2000"/>
                                        <p:tgtEl>
                                          <p:spTgt spid="4567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nodeType="afterGroup">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456711"/>
                                        </p:tgtEl>
                                        <p:attrNameLst>
                                          <p:attrName>style.visibility</p:attrName>
                                        </p:attrNameLst>
                                      </p:cBhvr>
                                      <p:to>
                                        <p:strVal val="visible"/>
                                      </p:to>
                                    </p:set>
                                    <p:animEffect transition="in" filter="wedge">
                                      <p:cBhvr>
                                        <p:cTn id="20" dur="2000"/>
                                        <p:tgtEl>
                                          <p:spTgt spid="4567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6706"/>
                                        </p:tgtEl>
                                        <p:attrNameLst>
                                          <p:attrName>style.visibility</p:attrName>
                                        </p:attrNameLst>
                                      </p:cBhvr>
                                      <p:to>
                                        <p:strVal val="visible"/>
                                      </p:to>
                                    </p:set>
                                    <p:animEffect transition="in" filter="wipe(left)">
                                      <p:cBhvr>
                                        <p:cTn id="25" dur="2000"/>
                                        <p:tgtEl>
                                          <p:spTgt spid="45670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6707"/>
                                        </p:tgtEl>
                                        <p:attrNameLst>
                                          <p:attrName>style.visibility</p:attrName>
                                        </p:attrNameLst>
                                      </p:cBhvr>
                                      <p:to>
                                        <p:strVal val="visible"/>
                                      </p:to>
                                    </p:set>
                                    <p:animEffect transition="in" filter="wipe(left)">
                                      <p:cBhvr>
                                        <p:cTn id="30" dur="2000"/>
                                        <p:tgtEl>
                                          <p:spTgt spid="45670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56708"/>
                                        </p:tgtEl>
                                        <p:attrNameLst>
                                          <p:attrName>style.visibility</p:attrName>
                                        </p:attrNameLst>
                                      </p:cBhvr>
                                      <p:to>
                                        <p:strVal val="visible"/>
                                      </p:to>
                                    </p:set>
                                    <p:animEffect transition="in" filter="wipe(left)">
                                      <p:cBhvr>
                                        <p:cTn id="35" dur="2000"/>
                                        <p:tgtEl>
                                          <p:spTgt spid="456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6" grpId="0" autoUpdateAnimBg="0"/>
      <p:bldP spid="456707" grpId="0" autoUpdateAnimBg="0"/>
      <p:bldP spid="456708" grpId="0" autoUpdateAnimBg="0"/>
      <p:bldP spid="456709" grpId="0"/>
      <p:bldP spid="4567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755650" y="620713"/>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circleNumDbPlain" startAt="2"/>
            </a:pPr>
            <a:r>
              <a:rPr kumimoji="1" lang="zh-CN" altLang="en-US" sz="2800" b="1">
                <a:solidFill>
                  <a:srgbClr val="FF9900"/>
                </a:solidFill>
                <a:latin typeface="楷体_GB2312" pitchFamily="49" charset="-122"/>
                <a:ea typeface="楷体_GB2312" pitchFamily="49" charset="-122"/>
              </a:rPr>
              <a:t> 异侧并联</a:t>
            </a:r>
          </a:p>
        </p:txBody>
      </p:sp>
      <p:graphicFrame>
        <p:nvGraphicFramePr>
          <p:cNvPr id="457731" name="Object 3"/>
          <p:cNvGraphicFramePr>
            <a:graphicFrameLocks noChangeAspect="1"/>
          </p:cNvGraphicFramePr>
          <p:nvPr/>
        </p:nvGraphicFramePr>
        <p:xfrm>
          <a:off x="1331913" y="1341438"/>
          <a:ext cx="2881312" cy="954087"/>
        </p:xfrm>
        <a:graphic>
          <a:graphicData uri="http://schemas.openxmlformats.org/presentationml/2006/ole">
            <mc:AlternateContent xmlns:mc="http://schemas.openxmlformats.org/markup-compatibility/2006">
              <mc:Choice xmlns:v="urn:schemas-microsoft-com:vml" Requires="v">
                <p:oleObj spid="_x0000_s19517" name="公式" r:id="rId3" imgW="1257120" imgH="419040" progId="Equation.3">
                  <p:embed/>
                </p:oleObj>
              </mc:Choice>
              <mc:Fallback>
                <p:oleObj name="公式" r:id="rId3" imgW="1257120" imgH="4190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41438"/>
                        <a:ext cx="2881312"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2" name="AutoShape 4"/>
          <p:cNvSpPr>
            <a:spLocks/>
          </p:cNvSpPr>
          <p:nvPr/>
        </p:nvSpPr>
        <p:spPr bwMode="auto">
          <a:xfrm>
            <a:off x="1042988" y="1628775"/>
            <a:ext cx="215900" cy="2089150"/>
          </a:xfrm>
          <a:prstGeom prst="leftBrace">
            <a:avLst>
              <a:gd name="adj1" fmla="val 80637"/>
              <a:gd name="adj2" fmla="val 50000"/>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7733" name="Text Box 5"/>
          <p:cNvSpPr txBox="1">
            <a:spLocks noChangeArrowheads="1"/>
          </p:cNvSpPr>
          <p:nvPr/>
        </p:nvSpPr>
        <p:spPr bwMode="auto">
          <a:xfrm>
            <a:off x="1331913" y="3284538"/>
            <a:ext cx="1617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a:solidFill>
                  <a:schemeClr val="bg1"/>
                </a:solidFill>
                <a:latin typeface="Times New Roman" panose="02020603050405020304" pitchFamily="18" charset="0"/>
                <a:ea typeface="宋体" panose="02010600030101010101" pitchFamily="2" charset="-122"/>
              </a:rPr>
              <a:t> = </a:t>
            </a:r>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baseline="-25000">
                <a:solidFill>
                  <a:schemeClr val="bg1"/>
                </a:solidFill>
                <a:latin typeface="Times New Roman" panose="02020603050405020304" pitchFamily="18" charset="0"/>
                <a:ea typeface="宋体" panose="02010600030101010101" pitchFamily="2" charset="-122"/>
              </a:rPr>
              <a:t>2 </a:t>
            </a:r>
            <a:endParaRPr kumimoji="1" lang="en-US" altLang="zh-CN" sz="3200">
              <a:solidFill>
                <a:schemeClr val="bg1"/>
              </a:solidFill>
              <a:latin typeface="Times New Roman" panose="02020603050405020304" pitchFamily="18" charset="0"/>
              <a:ea typeface="宋体" panose="02010600030101010101" pitchFamily="2" charset="-122"/>
            </a:endParaRPr>
          </a:p>
        </p:txBody>
      </p:sp>
      <p:graphicFrame>
        <p:nvGraphicFramePr>
          <p:cNvPr id="457734" name="Object 6"/>
          <p:cNvGraphicFramePr>
            <a:graphicFrameLocks noChangeAspect="1"/>
          </p:cNvGraphicFramePr>
          <p:nvPr/>
        </p:nvGraphicFramePr>
        <p:xfrm>
          <a:off x="1258888" y="2276475"/>
          <a:ext cx="2955925" cy="971550"/>
        </p:xfrm>
        <a:graphic>
          <a:graphicData uri="http://schemas.openxmlformats.org/presentationml/2006/ole">
            <mc:AlternateContent xmlns:mc="http://schemas.openxmlformats.org/markup-compatibility/2006">
              <mc:Choice xmlns:v="urn:schemas-microsoft-com:vml" Requires="v">
                <p:oleObj spid="_x0000_s19518" name="公式" r:id="rId5" imgW="1269720" imgH="419040" progId="Equation.3">
                  <p:embed/>
                </p:oleObj>
              </mc:Choice>
              <mc:Fallback>
                <p:oleObj name="公式" r:id="rId5" imgW="126972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276475"/>
                        <a:ext cx="29559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7735" name="Object 7"/>
          <p:cNvGraphicFramePr>
            <a:graphicFrameLocks noChangeAspect="1"/>
          </p:cNvGraphicFramePr>
          <p:nvPr/>
        </p:nvGraphicFramePr>
        <p:xfrm>
          <a:off x="3779838" y="3716338"/>
          <a:ext cx="3389312" cy="1136650"/>
        </p:xfrm>
        <a:graphic>
          <a:graphicData uri="http://schemas.openxmlformats.org/presentationml/2006/ole">
            <mc:AlternateContent xmlns:mc="http://schemas.openxmlformats.org/markup-compatibility/2006">
              <mc:Choice xmlns:v="urn:schemas-microsoft-com:vml" Requires="v">
                <p:oleObj spid="_x0000_s19519" name="公式" r:id="rId7" imgW="1434960" imgH="482400" progId="Equation.3">
                  <p:embed/>
                </p:oleObj>
              </mc:Choice>
              <mc:Fallback>
                <p:oleObj name="公式" r:id="rId7" imgW="1434960" imgH="482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716338"/>
                        <a:ext cx="3389312"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7736" name="Text Box 8"/>
          <p:cNvSpPr txBox="1">
            <a:spLocks noChangeArrowheads="1"/>
          </p:cNvSpPr>
          <p:nvPr/>
        </p:nvSpPr>
        <p:spPr bwMode="auto">
          <a:xfrm>
            <a:off x="611188" y="4076700"/>
            <a:ext cx="296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楷体_GB2312" pitchFamily="49" charset="-122"/>
                <a:ea typeface="楷体_GB2312" pitchFamily="49" charset="-122"/>
              </a:rPr>
              <a:t>解得</a:t>
            </a:r>
            <a:r>
              <a:rPr kumimoji="1" lang="en-US" altLang="zh-CN" sz="2800" i="1">
                <a:solidFill>
                  <a:schemeClr val="bg1"/>
                </a:solidFill>
                <a:latin typeface="Times New Roman" panose="02020603050405020304" pitchFamily="18" charset="0"/>
                <a:ea typeface="楷体_GB2312" pitchFamily="49" charset="-122"/>
              </a:rPr>
              <a:t>u</a:t>
            </a:r>
            <a:r>
              <a:rPr kumimoji="1" lang="en-US" altLang="zh-CN" sz="2800">
                <a:solidFill>
                  <a:schemeClr val="bg1"/>
                </a:solidFill>
                <a:latin typeface="Times New Roman" panose="02020603050405020304" pitchFamily="18" charset="0"/>
                <a:ea typeface="楷体_GB2312" pitchFamily="49" charset="-122"/>
              </a:rPr>
              <a:t>, </a:t>
            </a:r>
            <a:r>
              <a:rPr kumimoji="1" lang="en-US" altLang="zh-CN" sz="2800" i="1">
                <a:solidFill>
                  <a:schemeClr val="bg1"/>
                </a:solidFill>
                <a:latin typeface="Times New Roman" panose="02020603050405020304" pitchFamily="18" charset="0"/>
                <a:ea typeface="楷体_GB2312" pitchFamily="49" charset="-122"/>
              </a:rPr>
              <a:t>i</a:t>
            </a:r>
            <a:r>
              <a:rPr kumimoji="1" lang="en-US" altLang="zh-CN" sz="2800" b="1" i="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的关系：</a:t>
            </a:r>
          </a:p>
        </p:txBody>
      </p:sp>
      <p:sp>
        <p:nvSpPr>
          <p:cNvPr id="457737" name="Text Box 9"/>
          <p:cNvSpPr txBox="1">
            <a:spLocks noChangeArrowheads="1"/>
          </p:cNvSpPr>
          <p:nvPr/>
        </p:nvSpPr>
        <p:spPr bwMode="auto">
          <a:xfrm>
            <a:off x="539750" y="5157788"/>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等效电感：</a:t>
            </a:r>
          </a:p>
        </p:txBody>
      </p:sp>
      <p:graphicFrame>
        <p:nvGraphicFramePr>
          <p:cNvPr id="457738" name="Object 10"/>
          <p:cNvGraphicFramePr>
            <a:graphicFrameLocks noChangeAspect="1"/>
          </p:cNvGraphicFramePr>
          <p:nvPr/>
        </p:nvGraphicFramePr>
        <p:xfrm>
          <a:off x="2700338" y="5013325"/>
          <a:ext cx="4608512" cy="1304925"/>
        </p:xfrm>
        <a:graphic>
          <a:graphicData uri="http://schemas.openxmlformats.org/presentationml/2006/ole">
            <mc:AlternateContent xmlns:mc="http://schemas.openxmlformats.org/markup-compatibility/2006">
              <mc:Choice xmlns:v="urn:schemas-microsoft-com:vml" Requires="v">
                <p:oleObj spid="_x0000_s19520" name="公式" r:id="rId9" imgW="1701720" imgH="482400" progId="Equation.3">
                  <p:embed/>
                </p:oleObj>
              </mc:Choice>
              <mc:Fallback>
                <p:oleObj name="公式" r:id="rId9" imgW="1701720" imgH="482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5013325"/>
                        <a:ext cx="4608512" cy="1304925"/>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7" name="Group 11"/>
          <p:cNvGrpSpPr>
            <a:grpSpLocks/>
          </p:cNvGrpSpPr>
          <p:nvPr/>
        </p:nvGrpSpPr>
        <p:grpSpPr bwMode="auto">
          <a:xfrm>
            <a:off x="8316913" y="6446838"/>
            <a:ext cx="792162" cy="366712"/>
            <a:chOff x="5193" y="4020"/>
            <a:chExt cx="499" cy="231"/>
          </a:xfrm>
        </p:grpSpPr>
        <p:pic>
          <p:nvPicPr>
            <p:cNvPr id="19507" name="Picture 12"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8" name="Text Box 13">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19468" name="Group 14"/>
          <p:cNvGrpSpPr>
            <a:grpSpLocks/>
          </p:cNvGrpSpPr>
          <p:nvPr/>
        </p:nvGrpSpPr>
        <p:grpSpPr bwMode="auto">
          <a:xfrm>
            <a:off x="7453313" y="6446838"/>
            <a:ext cx="792162" cy="366712"/>
            <a:chOff x="4649" y="4020"/>
            <a:chExt cx="499" cy="231"/>
          </a:xfrm>
        </p:grpSpPr>
        <p:pic>
          <p:nvPicPr>
            <p:cNvPr id="19505" name="Picture 15"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06" name="Text Box 16">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7"/>
          <p:cNvGrpSpPr>
            <a:grpSpLocks/>
          </p:cNvGrpSpPr>
          <p:nvPr/>
        </p:nvGrpSpPr>
        <p:grpSpPr bwMode="auto">
          <a:xfrm>
            <a:off x="5148263" y="476250"/>
            <a:ext cx="3454400" cy="2524125"/>
            <a:chOff x="3243" y="164"/>
            <a:chExt cx="2176" cy="1590"/>
          </a:xfrm>
        </p:grpSpPr>
        <p:sp>
          <p:nvSpPr>
            <p:cNvPr id="19473" name="Line 18"/>
            <p:cNvSpPr>
              <a:spLocks noChangeShapeType="1"/>
            </p:cNvSpPr>
            <p:nvPr/>
          </p:nvSpPr>
          <p:spPr bwMode="auto">
            <a:xfrm>
              <a:off x="4467" y="1298"/>
              <a:ext cx="0" cy="453"/>
            </a:xfrm>
            <a:prstGeom prst="line">
              <a:avLst/>
            </a:prstGeom>
            <a:noFill/>
            <a:ln w="28575">
              <a:solidFill>
                <a:srgbClr val="FFCC00"/>
              </a:solidFill>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9"/>
            <p:cNvSpPr>
              <a:spLocks noChangeShapeType="1"/>
            </p:cNvSpPr>
            <p:nvPr/>
          </p:nvSpPr>
          <p:spPr bwMode="auto">
            <a:xfrm flipH="1">
              <a:off x="4467" y="617"/>
              <a:ext cx="5" cy="318"/>
            </a:xfrm>
            <a:prstGeom prst="line">
              <a:avLst/>
            </a:prstGeom>
            <a:noFill/>
            <a:ln w="28575">
              <a:solidFill>
                <a:srgbClr val="FFCC00"/>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20"/>
            <p:cNvSpPr>
              <a:spLocks noChangeShapeType="1"/>
            </p:cNvSpPr>
            <p:nvPr/>
          </p:nvSpPr>
          <p:spPr bwMode="auto">
            <a:xfrm>
              <a:off x="4966" y="1298"/>
              <a:ext cx="0" cy="4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1"/>
            <p:cNvSpPr>
              <a:spLocks noChangeShapeType="1"/>
            </p:cNvSpPr>
            <p:nvPr/>
          </p:nvSpPr>
          <p:spPr bwMode="auto">
            <a:xfrm flipH="1">
              <a:off x="4966" y="617"/>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2"/>
            <p:cNvSpPr>
              <a:spLocks noChangeShapeType="1"/>
            </p:cNvSpPr>
            <p:nvPr/>
          </p:nvSpPr>
          <p:spPr bwMode="auto">
            <a:xfrm flipV="1">
              <a:off x="3333" y="617"/>
              <a:ext cx="163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3"/>
            <p:cNvSpPr>
              <a:spLocks noChangeShapeType="1"/>
            </p:cNvSpPr>
            <p:nvPr/>
          </p:nvSpPr>
          <p:spPr bwMode="auto">
            <a:xfrm>
              <a:off x="3378" y="1751"/>
              <a:ext cx="15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24"/>
            <p:cNvSpPr>
              <a:spLocks noChangeShapeType="1"/>
            </p:cNvSpPr>
            <p:nvPr/>
          </p:nvSpPr>
          <p:spPr bwMode="auto">
            <a:xfrm>
              <a:off x="4377" y="708"/>
              <a:ext cx="0" cy="24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Line 25"/>
            <p:cNvSpPr>
              <a:spLocks noChangeShapeType="1"/>
            </p:cNvSpPr>
            <p:nvPr/>
          </p:nvSpPr>
          <p:spPr bwMode="auto">
            <a:xfrm>
              <a:off x="5057" y="663"/>
              <a:ext cx="0" cy="24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Text Box 26"/>
            <p:cNvSpPr txBox="1">
              <a:spLocks noChangeArrowheads="1"/>
            </p:cNvSpPr>
            <p:nvPr/>
          </p:nvSpPr>
          <p:spPr bwMode="auto">
            <a:xfrm>
              <a:off x="4422" y="7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9482" name="Text Box 27"/>
            <p:cNvSpPr txBox="1">
              <a:spLocks noChangeArrowheads="1"/>
            </p:cNvSpPr>
            <p:nvPr/>
          </p:nvSpPr>
          <p:spPr bwMode="auto">
            <a:xfrm>
              <a:off x="4694" y="1162"/>
              <a:ext cx="2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19483" name="Text Box 28"/>
            <p:cNvSpPr txBox="1">
              <a:spLocks noChangeArrowheads="1"/>
            </p:cNvSpPr>
            <p:nvPr/>
          </p:nvSpPr>
          <p:spPr bwMode="auto">
            <a:xfrm>
              <a:off x="4603" y="209"/>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9484" name="Text Box 29"/>
            <p:cNvSpPr txBox="1">
              <a:spLocks noChangeArrowheads="1"/>
            </p:cNvSpPr>
            <p:nvPr/>
          </p:nvSpPr>
          <p:spPr bwMode="auto">
            <a:xfrm>
              <a:off x="5102" y="617"/>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9485" name="Text Box 30"/>
            <p:cNvSpPr txBox="1">
              <a:spLocks noChangeArrowheads="1"/>
            </p:cNvSpPr>
            <p:nvPr/>
          </p:nvSpPr>
          <p:spPr bwMode="auto">
            <a:xfrm>
              <a:off x="4104" y="617"/>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9486" name="Text Box 31"/>
            <p:cNvSpPr txBox="1">
              <a:spLocks noChangeArrowheads="1"/>
            </p:cNvSpPr>
            <p:nvPr/>
          </p:nvSpPr>
          <p:spPr bwMode="auto">
            <a:xfrm>
              <a:off x="4104" y="98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9487" name="Text Box 32"/>
            <p:cNvSpPr txBox="1">
              <a:spLocks noChangeArrowheads="1"/>
            </p:cNvSpPr>
            <p:nvPr/>
          </p:nvSpPr>
          <p:spPr bwMode="auto">
            <a:xfrm>
              <a:off x="5102" y="1025"/>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19488" name="Text Box 33"/>
            <p:cNvSpPr txBox="1">
              <a:spLocks noChangeArrowheads="1"/>
            </p:cNvSpPr>
            <p:nvPr/>
          </p:nvSpPr>
          <p:spPr bwMode="auto">
            <a:xfrm>
              <a:off x="3243" y="10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p>
          </p:txBody>
        </p:sp>
        <p:sp>
          <p:nvSpPr>
            <p:cNvPr id="19489" name="Text Box 34"/>
            <p:cNvSpPr txBox="1">
              <a:spLocks noChangeArrowheads="1"/>
            </p:cNvSpPr>
            <p:nvPr/>
          </p:nvSpPr>
          <p:spPr bwMode="auto">
            <a:xfrm>
              <a:off x="3424" y="16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p>
          </p:txBody>
        </p:sp>
        <p:sp>
          <p:nvSpPr>
            <p:cNvPr id="19490" name="Line 35"/>
            <p:cNvSpPr>
              <a:spLocks noChangeShapeType="1"/>
            </p:cNvSpPr>
            <p:nvPr/>
          </p:nvSpPr>
          <p:spPr bwMode="auto">
            <a:xfrm>
              <a:off x="3379" y="526"/>
              <a:ext cx="33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Oval 36"/>
            <p:cNvSpPr>
              <a:spLocks noChangeArrowheads="1"/>
            </p:cNvSpPr>
            <p:nvPr/>
          </p:nvSpPr>
          <p:spPr bwMode="auto">
            <a:xfrm>
              <a:off x="3288" y="615"/>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492" name="Arc 37"/>
            <p:cNvSpPr>
              <a:spLocks/>
            </p:cNvSpPr>
            <p:nvPr/>
          </p:nvSpPr>
          <p:spPr bwMode="auto">
            <a:xfrm rot="10800000" flipV="1">
              <a:off x="4502" y="413"/>
              <a:ext cx="195" cy="205"/>
            </a:xfrm>
            <a:custGeom>
              <a:avLst/>
              <a:gdLst>
                <a:gd name="T0" fmla="*/ 43 w 20759"/>
                <a:gd name="T1" fmla="*/ 0 h 21109"/>
                <a:gd name="T2" fmla="*/ 195 w 20759"/>
                <a:gd name="T3" fmla="*/ 147 h 21109"/>
                <a:gd name="T4" fmla="*/ 0 w 20759"/>
                <a:gd name="T5" fmla="*/ 20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3" name="Text Box 38"/>
            <p:cNvSpPr txBox="1">
              <a:spLocks noChangeArrowheads="1"/>
            </p:cNvSpPr>
            <p:nvPr/>
          </p:nvSpPr>
          <p:spPr bwMode="auto">
            <a:xfrm>
              <a:off x="3243" y="66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9494" name="Text Box 39"/>
            <p:cNvSpPr txBox="1">
              <a:spLocks noChangeArrowheads="1"/>
            </p:cNvSpPr>
            <p:nvPr/>
          </p:nvSpPr>
          <p:spPr bwMode="auto">
            <a:xfrm>
              <a:off x="3243" y="1343"/>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19495" name="Arc 40"/>
            <p:cNvSpPr>
              <a:spLocks/>
            </p:cNvSpPr>
            <p:nvPr/>
          </p:nvSpPr>
          <p:spPr bwMode="auto">
            <a:xfrm rot="10800000" flipH="1" flipV="1">
              <a:off x="4795" y="416"/>
              <a:ext cx="195" cy="205"/>
            </a:xfrm>
            <a:custGeom>
              <a:avLst/>
              <a:gdLst>
                <a:gd name="T0" fmla="*/ 43 w 20759"/>
                <a:gd name="T1" fmla="*/ 0 h 21109"/>
                <a:gd name="T2" fmla="*/ 195 w 20759"/>
                <a:gd name="T3" fmla="*/ 147 h 21109"/>
                <a:gd name="T4" fmla="*/ 0 w 20759"/>
                <a:gd name="T5" fmla="*/ 20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6" name="Oval 41"/>
            <p:cNvSpPr>
              <a:spLocks noChangeArrowheads="1"/>
            </p:cNvSpPr>
            <p:nvPr/>
          </p:nvSpPr>
          <p:spPr bwMode="auto">
            <a:xfrm>
              <a:off x="3333" y="1706"/>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9497" name="Group 42"/>
            <p:cNvGrpSpPr>
              <a:grpSpLocks/>
            </p:cNvGrpSpPr>
            <p:nvPr/>
          </p:nvGrpSpPr>
          <p:grpSpPr bwMode="auto">
            <a:xfrm>
              <a:off x="4966" y="935"/>
              <a:ext cx="91" cy="363"/>
              <a:chOff x="2744" y="2931"/>
              <a:chExt cx="57" cy="283"/>
            </a:xfrm>
          </p:grpSpPr>
          <p:sp>
            <p:nvSpPr>
              <p:cNvPr id="19502" name="Arc 43"/>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3" name="Arc 44"/>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4" name="Arc 45"/>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9498" name="Group 46"/>
            <p:cNvGrpSpPr>
              <a:grpSpLocks/>
            </p:cNvGrpSpPr>
            <p:nvPr/>
          </p:nvGrpSpPr>
          <p:grpSpPr bwMode="auto">
            <a:xfrm>
              <a:off x="4467" y="935"/>
              <a:ext cx="91" cy="363"/>
              <a:chOff x="2744" y="2931"/>
              <a:chExt cx="57" cy="283"/>
            </a:xfrm>
          </p:grpSpPr>
          <p:sp>
            <p:nvSpPr>
              <p:cNvPr id="19499" name="Arc 47"/>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0" name="Arc 48"/>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1" name="Arc 49"/>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pSp>
        <p:nvGrpSpPr>
          <p:cNvPr id="19470" name="Group 50"/>
          <p:cNvGrpSpPr>
            <a:grpSpLocks/>
          </p:cNvGrpSpPr>
          <p:nvPr/>
        </p:nvGrpSpPr>
        <p:grpSpPr bwMode="auto">
          <a:xfrm>
            <a:off x="6588125" y="6446838"/>
            <a:ext cx="792163" cy="366712"/>
            <a:chOff x="4649" y="4020"/>
            <a:chExt cx="499" cy="231"/>
          </a:xfrm>
        </p:grpSpPr>
        <p:pic>
          <p:nvPicPr>
            <p:cNvPr id="19471" name="Picture 51"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2" name="Text Box 5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57730"/>
                                        </p:tgtEl>
                                        <p:attrNameLst>
                                          <p:attrName>style.visibility</p:attrName>
                                        </p:attrNameLst>
                                      </p:cBhvr>
                                      <p:to>
                                        <p:strVal val="visible"/>
                                      </p:to>
                                    </p:set>
                                    <p:anim calcmode="lin" valueType="num">
                                      <p:cBhvr additive="base">
                                        <p:cTn id="7" dur="500" fill="hold"/>
                                        <p:tgtEl>
                                          <p:spTgt spid="457730"/>
                                        </p:tgtEl>
                                        <p:attrNameLst>
                                          <p:attrName>ppt_x</p:attrName>
                                        </p:attrNameLst>
                                      </p:cBhvr>
                                      <p:tavLst>
                                        <p:tav tm="0">
                                          <p:val>
                                            <p:strVal val="0-#ppt_w/2"/>
                                          </p:val>
                                        </p:tav>
                                        <p:tav tm="100000">
                                          <p:val>
                                            <p:strVal val="#ppt_x"/>
                                          </p:val>
                                        </p:tav>
                                      </p:tavLst>
                                    </p:anim>
                                    <p:anim calcmode="lin" valueType="num">
                                      <p:cBhvr additive="base">
                                        <p:cTn id="8" dur="500" fill="hold"/>
                                        <p:tgtEl>
                                          <p:spTgt spid="457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57731"/>
                                        </p:tgtEl>
                                        <p:attrNameLst>
                                          <p:attrName>style.visibility</p:attrName>
                                        </p:attrNameLst>
                                      </p:cBhvr>
                                      <p:to>
                                        <p:strVal val="visible"/>
                                      </p:to>
                                    </p:set>
                                    <p:animEffect transition="in" filter="wipe(left)">
                                      <p:cBhvr>
                                        <p:cTn id="18" dur="2000"/>
                                        <p:tgtEl>
                                          <p:spTgt spid="4577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7734"/>
                                        </p:tgtEl>
                                        <p:attrNameLst>
                                          <p:attrName>style.visibility</p:attrName>
                                        </p:attrNameLst>
                                      </p:cBhvr>
                                      <p:to>
                                        <p:strVal val="visible"/>
                                      </p:to>
                                    </p:set>
                                    <p:animEffect transition="in" filter="wipe(left)">
                                      <p:cBhvr>
                                        <p:cTn id="23" dur="2000"/>
                                        <p:tgtEl>
                                          <p:spTgt spid="4577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7733"/>
                                        </p:tgtEl>
                                        <p:attrNameLst>
                                          <p:attrName>style.visibility</p:attrName>
                                        </p:attrNameLst>
                                      </p:cBhvr>
                                      <p:to>
                                        <p:strVal val="visible"/>
                                      </p:to>
                                    </p:set>
                                    <p:animEffect transition="in" filter="wipe(left)">
                                      <p:cBhvr>
                                        <p:cTn id="28" dur="2000"/>
                                        <p:tgtEl>
                                          <p:spTgt spid="457733"/>
                                        </p:tgtEl>
                                      </p:cBhvr>
                                    </p:animEffect>
                                  </p:childTnLst>
                                </p:cTn>
                              </p:par>
                            </p:childTnLst>
                          </p:cTn>
                        </p:par>
                        <p:par>
                          <p:cTn id="29" fill="hold" nodeType="afterGroup">
                            <p:stCondLst>
                              <p:cond delay="2000"/>
                            </p:stCondLst>
                            <p:childTnLst>
                              <p:par>
                                <p:cTn id="30" presetID="1" presetClass="entr" presetSubtype="0" fill="hold" grpId="0" nodeType="afterEffect">
                                  <p:stCondLst>
                                    <p:cond delay="0"/>
                                  </p:stCondLst>
                                  <p:childTnLst>
                                    <p:set>
                                      <p:cBhvr>
                                        <p:cTn id="31" dur="1" fill="hold">
                                          <p:stCondLst>
                                            <p:cond delay="499"/>
                                          </p:stCondLst>
                                        </p:cTn>
                                        <p:tgtEl>
                                          <p:spTgt spid="45773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57736"/>
                                        </p:tgtEl>
                                        <p:attrNameLst>
                                          <p:attrName>style.visibility</p:attrName>
                                        </p:attrNameLst>
                                      </p:cBhvr>
                                      <p:to>
                                        <p:strVal val="visible"/>
                                      </p:to>
                                    </p:set>
                                    <p:anim calcmode="lin" valueType="num">
                                      <p:cBhvr additive="base">
                                        <p:cTn id="36" dur="500" fill="hold"/>
                                        <p:tgtEl>
                                          <p:spTgt spid="457736"/>
                                        </p:tgtEl>
                                        <p:attrNameLst>
                                          <p:attrName>ppt_x</p:attrName>
                                        </p:attrNameLst>
                                      </p:cBhvr>
                                      <p:tavLst>
                                        <p:tav tm="0">
                                          <p:val>
                                            <p:strVal val="0-#ppt_w/2"/>
                                          </p:val>
                                        </p:tav>
                                        <p:tav tm="100000">
                                          <p:val>
                                            <p:strVal val="#ppt_x"/>
                                          </p:val>
                                        </p:tav>
                                      </p:tavLst>
                                    </p:anim>
                                    <p:anim calcmode="lin" valueType="num">
                                      <p:cBhvr additive="base">
                                        <p:cTn id="37" dur="500" fill="hold"/>
                                        <p:tgtEl>
                                          <p:spTgt spid="457736"/>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18" presetClass="entr" presetSubtype="6" fill="hold" nodeType="afterEffect">
                                  <p:stCondLst>
                                    <p:cond delay="0"/>
                                  </p:stCondLst>
                                  <p:childTnLst>
                                    <p:set>
                                      <p:cBhvr>
                                        <p:cTn id="40" dur="1" fill="hold">
                                          <p:stCondLst>
                                            <p:cond delay="0"/>
                                          </p:stCondLst>
                                        </p:cTn>
                                        <p:tgtEl>
                                          <p:spTgt spid="457735"/>
                                        </p:tgtEl>
                                        <p:attrNameLst>
                                          <p:attrName>style.visibility</p:attrName>
                                        </p:attrNameLst>
                                      </p:cBhvr>
                                      <p:to>
                                        <p:strVal val="visible"/>
                                      </p:to>
                                    </p:set>
                                    <p:animEffect transition="in" filter="strips(downRight)">
                                      <p:cBhvr>
                                        <p:cTn id="41" dur="2000"/>
                                        <p:tgtEl>
                                          <p:spTgt spid="4577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457737"/>
                                        </p:tgtEl>
                                        <p:attrNameLst>
                                          <p:attrName>style.visibility</p:attrName>
                                        </p:attrNameLst>
                                      </p:cBhvr>
                                      <p:to>
                                        <p:strVal val="visible"/>
                                      </p:to>
                                    </p:set>
                                    <p:animEffect transition="in" filter="slide(fromLeft)">
                                      <p:cBhvr>
                                        <p:cTn id="46" dur="500"/>
                                        <p:tgtEl>
                                          <p:spTgt spid="457737"/>
                                        </p:tgtEl>
                                      </p:cBhvr>
                                    </p:animEffect>
                                  </p:childTnLst>
                                </p:cTn>
                              </p:par>
                            </p:childTnLst>
                          </p:cTn>
                        </p:par>
                        <p:par>
                          <p:cTn id="47" fill="hold" nodeType="afterGroup">
                            <p:stCondLst>
                              <p:cond delay="500"/>
                            </p:stCondLst>
                            <p:childTnLst>
                              <p:par>
                                <p:cTn id="48" presetID="18" presetClass="entr" presetSubtype="6" fill="hold" nodeType="afterEffect">
                                  <p:stCondLst>
                                    <p:cond delay="0"/>
                                  </p:stCondLst>
                                  <p:childTnLst>
                                    <p:set>
                                      <p:cBhvr>
                                        <p:cTn id="49" dur="1" fill="hold">
                                          <p:stCondLst>
                                            <p:cond delay="0"/>
                                          </p:stCondLst>
                                        </p:cTn>
                                        <p:tgtEl>
                                          <p:spTgt spid="457738"/>
                                        </p:tgtEl>
                                        <p:attrNameLst>
                                          <p:attrName>style.visibility</p:attrName>
                                        </p:attrNameLst>
                                      </p:cBhvr>
                                      <p:to>
                                        <p:strVal val="visible"/>
                                      </p:to>
                                    </p:set>
                                    <p:animEffect transition="in" filter="strips(downRight)">
                                      <p:cBhvr>
                                        <p:cTn id="50" dur="2000"/>
                                        <p:tgtEl>
                                          <p:spTgt spid="457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p:bldP spid="457732" grpId="0" animBg="1"/>
      <p:bldP spid="457733" grpId="0" autoUpdateAnimBg="0"/>
      <p:bldP spid="457736" grpId="0" autoUpdateAnimBg="0"/>
      <p:bldP spid="4577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1763713" y="333375"/>
            <a:ext cx="4824412" cy="762000"/>
          </a:xfrm>
          <a:prstGeom prst="rect">
            <a:avLst/>
          </a:prstGeom>
          <a:noFill/>
          <a:ln>
            <a:noFill/>
          </a:ln>
          <a:effectLst>
            <a:prstShdw prst="shdw17" dist="17961" dir="2700000">
              <a:srgbClr val="995C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4400" b="1">
                <a:solidFill>
                  <a:schemeClr val="bg1"/>
                </a:solidFill>
                <a:latin typeface="楷体_GB2312" pitchFamily="49" charset="-122"/>
                <a:ea typeface="楷体_GB2312" pitchFamily="49" charset="-122"/>
              </a:rPr>
              <a:t>12.4  </a:t>
            </a:r>
            <a:r>
              <a:rPr kumimoji="1" lang="zh-CN" altLang="en-US" sz="4400" b="1">
                <a:solidFill>
                  <a:schemeClr val="bg1"/>
                </a:solidFill>
                <a:latin typeface="楷体_GB2312" pitchFamily="49" charset="-122"/>
                <a:ea typeface="楷体_GB2312" pitchFamily="49" charset="-122"/>
              </a:rPr>
              <a:t>变压器原理</a:t>
            </a:r>
          </a:p>
        </p:txBody>
      </p:sp>
      <p:sp>
        <p:nvSpPr>
          <p:cNvPr id="476163" name="Text Box 3"/>
          <p:cNvSpPr txBox="1">
            <a:spLocks noChangeArrowheads="1"/>
          </p:cNvSpPr>
          <p:nvPr/>
        </p:nvSpPr>
        <p:spPr bwMode="auto">
          <a:xfrm>
            <a:off x="539750" y="981075"/>
            <a:ext cx="8208963"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50000"/>
              </a:spcBef>
            </a:pPr>
            <a:r>
              <a:rPr lang="zh-CN" altLang="en-US" sz="2800" b="1">
                <a:solidFill>
                  <a:srgbClr val="FFFF00"/>
                </a:solidFill>
                <a:latin typeface="楷体_GB2312" pitchFamily="49" charset="-122"/>
                <a:ea typeface="楷体_GB2312" pitchFamily="49" charset="-122"/>
              </a:rPr>
              <a:t>    变压器由两个具有互感的线圈构成，一个线圈接向电源，另一线圈接向负载，变压器是利用互感来实现从一个电路向另一个电路传输能量或信号的器件。当变压器线圈的芯子为非铁磁材料时，称空心变压器。</a:t>
            </a:r>
          </a:p>
        </p:txBody>
      </p:sp>
      <p:sp>
        <p:nvSpPr>
          <p:cNvPr id="476164" name="Text Box 4"/>
          <p:cNvSpPr txBox="1">
            <a:spLocks noChangeArrowheads="1"/>
          </p:cNvSpPr>
          <p:nvPr/>
        </p:nvSpPr>
        <p:spPr bwMode="auto">
          <a:xfrm>
            <a:off x="468313" y="3500438"/>
            <a:ext cx="6119812" cy="579437"/>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b="1">
                <a:solidFill>
                  <a:schemeClr val="bg1"/>
                </a:solidFill>
                <a:latin typeface="楷体_GB2312" pitchFamily="49" charset="-122"/>
                <a:ea typeface="楷体_GB2312" pitchFamily="49" charset="-122"/>
              </a:rPr>
              <a:t>1.</a:t>
            </a:r>
            <a:r>
              <a:rPr kumimoji="1" lang="zh-CN" altLang="en-US" sz="3200" b="1">
                <a:solidFill>
                  <a:schemeClr val="bg1"/>
                </a:solidFill>
                <a:latin typeface="楷体_GB2312" pitchFamily="49" charset="-122"/>
                <a:ea typeface="楷体_GB2312" pitchFamily="49" charset="-122"/>
              </a:rPr>
              <a:t>变压器电路（工作在线性段）</a:t>
            </a:r>
          </a:p>
        </p:txBody>
      </p:sp>
      <p:sp>
        <p:nvSpPr>
          <p:cNvPr id="476165" name="AutoShape 5" descr="羊皮纸"/>
          <p:cNvSpPr>
            <a:spLocks noChangeArrowheads="1"/>
          </p:cNvSpPr>
          <p:nvPr/>
        </p:nvSpPr>
        <p:spPr bwMode="auto">
          <a:xfrm>
            <a:off x="611188" y="6165850"/>
            <a:ext cx="2089150" cy="504825"/>
          </a:xfrm>
          <a:prstGeom prst="wedgeEllipseCallout">
            <a:avLst>
              <a:gd name="adj1" fmla="val 33815"/>
              <a:gd name="adj2" fmla="val -155032"/>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b="1">
                <a:ea typeface="楷体_GB2312" pitchFamily="49" charset="-122"/>
              </a:rPr>
              <a:t>原边回路</a:t>
            </a:r>
          </a:p>
        </p:txBody>
      </p:sp>
      <p:sp>
        <p:nvSpPr>
          <p:cNvPr id="476166" name="AutoShape 6" descr="羊皮纸"/>
          <p:cNvSpPr>
            <a:spLocks noChangeArrowheads="1"/>
          </p:cNvSpPr>
          <p:nvPr/>
        </p:nvSpPr>
        <p:spPr bwMode="auto">
          <a:xfrm>
            <a:off x="6227763" y="3357563"/>
            <a:ext cx="2232025" cy="576262"/>
          </a:xfrm>
          <a:prstGeom prst="wedgeEllipseCallout">
            <a:avLst>
              <a:gd name="adj1" fmla="val -53843"/>
              <a:gd name="adj2" fmla="val 194630"/>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zh-CN" altLang="en-US" sz="2400" b="1">
                <a:ea typeface="楷体_GB2312" pitchFamily="49" charset="-122"/>
              </a:rPr>
              <a:t>副边回路</a:t>
            </a:r>
          </a:p>
        </p:txBody>
      </p:sp>
      <p:grpSp>
        <p:nvGrpSpPr>
          <p:cNvPr id="39946" name="Group 7"/>
          <p:cNvGrpSpPr>
            <a:grpSpLocks/>
          </p:cNvGrpSpPr>
          <p:nvPr/>
        </p:nvGrpSpPr>
        <p:grpSpPr bwMode="auto">
          <a:xfrm>
            <a:off x="8316913" y="6446838"/>
            <a:ext cx="792162" cy="366712"/>
            <a:chOff x="5193" y="4020"/>
            <a:chExt cx="499" cy="231"/>
          </a:xfrm>
        </p:grpSpPr>
        <p:pic>
          <p:nvPicPr>
            <p:cNvPr id="39990" name="Picture 8" descr="78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91" name="Text Box 9">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39947" name="Group 10"/>
          <p:cNvGrpSpPr>
            <a:grpSpLocks/>
          </p:cNvGrpSpPr>
          <p:nvPr/>
        </p:nvGrpSpPr>
        <p:grpSpPr bwMode="auto">
          <a:xfrm>
            <a:off x="7453313" y="6446838"/>
            <a:ext cx="792162" cy="366712"/>
            <a:chOff x="4649" y="4020"/>
            <a:chExt cx="499" cy="231"/>
          </a:xfrm>
        </p:grpSpPr>
        <p:pic>
          <p:nvPicPr>
            <p:cNvPr id="39988" name="Picture 11" descr="78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9" name="Text Box 12">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3"/>
          <p:cNvGrpSpPr>
            <a:grpSpLocks/>
          </p:cNvGrpSpPr>
          <p:nvPr/>
        </p:nvGrpSpPr>
        <p:grpSpPr bwMode="auto">
          <a:xfrm>
            <a:off x="971550" y="3933825"/>
            <a:ext cx="7431088" cy="2089150"/>
            <a:chOff x="295" y="1933"/>
            <a:chExt cx="4681" cy="1316"/>
          </a:xfrm>
        </p:grpSpPr>
        <p:sp>
          <p:nvSpPr>
            <p:cNvPr id="39952" name="Oval 14"/>
            <p:cNvSpPr>
              <a:spLocks noChangeArrowheads="1"/>
            </p:cNvSpPr>
            <p:nvPr/>
          </p:nvSpPr>
          <p:spPr bwMode="auto">
            <a:xfrm>
              <a:off x="612" y="256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39953" name="Line 15"/>
            <p:cNvSpPr>
              <a:spLocks noChangeShapeType="1"/>
            </p:cNvSpPr>
            <p:nvPr/>
          </p:nvSpPr>
          <p:spPr bwMode="auto">
            <a:xfrm flipH="1">
              <a:off x="2064" y="2931"/>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Line 16"/>
            <p:cNvSpPr>
              <a:spLocks noChangeShapeType="1"/>
            </p:cNvSpPr>
            <p:nvPr/>
          </p:nvSpPr>
          <p:spPr bwMode="auto">
            <a:xfrm>
              <a:off x="2064" y="2296"/>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5" name="Line 17"/>
            <p:cNvSpPr>
              <a:spLocks noChangeShapeType="1"/>
            </p:cNvSpPr>
            <p:nvPr/>
          </p:nvSpPr>
          <p:spPr bwMode="auto">
            <a:xfrm>
              <a:off x="2562" y="2931"/>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6" name="Line 18"/>
            <p:cNvSpPr>
              <a:spLocks noChangeShapeType="1"/>
            </p:cNvSpPr>
            <p:nvPr/>
          </p:nvSpPr>
          <p:spPr bwMode="auto">
            <a:xfrm>
              <a:off x="2562" y="2296"/>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19"/>
            <p:cNvSpPr>
              <a:spLocks noChangeShapeType="1"/>
            </p:cNvSpPr>
            <p:nvPr/>
          </p:nvSpPr>
          <p:spPr bwMode="auto">
            <a:xfrm flipV="1">
              <a:off x="2562" y="3249"/>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0"/>
            <p:cNvSpPr>
              <a:spLocks noChangeShapeType="1"/>
            </p:cNvSpPr>
            <p:nvPr/>
          </p:nvSpPr>
          <p:spPr bwMode="auto">
            <a:xfrm>
              <a:off x="3878" y="2296"/>
              <a:ext cx="0" cy="32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21"/>
            <p:cNvSpPr txBox="1">
              <a:spLocks noChangeArrowheads="1"/>
            </p:cNvSpPr>
            <p:nvPr/>
          </p:nvSpPr>
          <p:spPr bwMode="auto">
            <a:xfrm>
              <a:off x="2062" y="2341"/>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39960" name="Text Box 22"/>
            <p:cNvSpPr txBox="1">
              <a:spLocks noChangeArrowheads="1"/>
            </p:cNvSpPr>
            <p:nvPr/>
          </p:nvSpPr>
          <p:spPr bwMode="auto">
            <a:xfrm>
              <a:off x="2336" y="2341"/>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39961" name="Text Box 23"/>
            <p:cNvSpPr txBox="1">
              <a:spLocks noChangeArrowheads="1"/>
            </p:cNvSpPr>
            <p:nvPr/>
          </p:nvSpPr>
          <p:spPr bwMode="auto">
            <a:xfrm>
              <a:off x="1474" y="2659"/>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62" name="Line 24"/>
            <p:cNvSpPr>
              <a:spLocks noChangeShapeType="1"/>
            </p:cNvSpPr>
            <p:nvPr/>
          </p:nvSpPr>
          <p:spPr bwMode="auto">
            <a:xfrm>
              <a:off x="884" y="2341"/>
              <a:ext cx="272"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Arc 25"/>
            <p:cNvSpPr>
              <a:spLocks/>
            </p:cNvSpPr>
            <p:nvPr/>
          </p:nvSpPr>
          <p:spPr bwMode="auto">
            <a:xfrm rot="10800000" flipV="1">
              <a:off x="1927" y="2115"/>
              <a:ext cx="196" cy="216"/>
            </a:xfrm>
            <a:custGeom>
              <a:avLst/>
              <a:gdLst>
                <a:gd name="T0" fmla="*/ 43 w 20759"/>
                <a:gd name="T1" fmla="*/ 0 h 21109"/>
                <a:gd name="T2" fmla="*/ 196 w 20759"/>
                <a:gd name="T3" fmla="*/ 155 h 21109"/>
                <a:gd name="T4" fmla="*/ 0 w 20759"/>
                <a:gd name="T5" fmla="*/ 216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64" name="Arc 26"/>
            <p:cNvSpPr>
              <a:spLocks/>
            </p:cNvSpPr>
            <p:nvPr/>
          </p:nvSpPr>
          <p:spPr bwMode="auto">
            <a:xfrm rot="10800000" flipH="1" flipV="1">
              <a:off x="2562" y="2115"/>
              <a:ext cx="198" cy="215"/>
            </a:xfrm>
            <a:custGeom>
              <a:avLst/>
              <a:gdLst>
                <a:gd name="T0" fmla="*/ 44 w 20759"/>
                <a:gd name="T1" fmla="*/ 0 h 21109"/>
                <a:gd name="T2" fmla="*/ 198 w 20759"/>
                <a:gd name="T3" fmla="*/ 154 h 21109"/>
                <a:gd name="T4" fmla="*/ 0 w 20759"/>
                <a:gd name="T5" fmla="*/ 21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9938" name="Object 27"/>
            <p:cNvGraphicFramePr>
              <a:graphicFrameLocks noChangeAspect="1"/>
            </p:cNvGraphicFramePr>
            <p:nvPr/>
          </p:nvGraphicFramePr>
          <p:xfrm>
            <a:off x="930" y="2205"/>
            <a:ext cx="211" cy="490"/>
          </p:xfrm>
          <a:graphic>
            <a:graphicData uri="http://schemas.openxmlformats.org/presentationml/2006/ole">
              <mc:AlternateContent xmlns:mc="http://schemas.openxmlformats.org/markup-compatibility/2006">
                <mc:Choice xmlns:v="urn:schemas-microsoft-com:vml" Requires="v">
                  <p:oleObj spid="_x0000_s39998" name="公式" r:id="rId5" imgW="164880" imgH="330120" progId="Equation.3">
                    <p:embed/>
                  </p:oleObj>
                </mc:Choice>
                <mc:Fallback>
                  <p:oleObj name="公式" r:id="rId5" imgW="164880" imgH="33012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2205"/>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28"/>
            <p:cNvGraphicFramePr>
              <a:graphicFrameLocks noChangeAspect="1"/>
            </p:cNvGraphicFramePr>
            <p:nvPr/>
          </p:nvGraphicFramePr>
          <p:xfrm>
            <a:off x="4014" y="2251"/>
            <a:ext cx="247" cy="408"/>
          </p:xfrm>
          <a:graphic>
            <a:graphicData uri="http://schemas.openxmlformats.org/presentationml/2006/ole">
              <mc:AlternateContent xmlns:mc="http://schemas.openxmlformats.org/markup-compatibility/2006">
                <mc:Choice xmlns:v="urn:schemas-microsoft-com:vml" Requires="v">
                  <p:oleObj spid="_x0000_s39999" name="公式" r:id="rId7" imgW="190440" imgH="304560" progId="Equation.3">
                    <p:embed/>
                  </p:oleObj>
                </mc:Choice>
                <mc:Fallback>
                  <p:oleObj name="公式" r:id="rId7" imgW="190440" imgH="30456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4" y="2251"/>
                          <a:ext cx="24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5" name="Text Box 29"/>
            <p:cNvSpPr txBox="1">
              <a:spLocks noChangeArrowheads="1"/>
            </p:cNvSpPr>
            <p:nvPr/>
          </p:nvSpPr>
          <p:spPr bwMode="auto">
            <a:xfrm>
              <a:off x="2562" y="2659"/>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66" name="Text Box 30"/>
            <p:cNvSpPr txBox="1">
              <a:spLocks noChangeArrowheads="1"/>
            </p:cNvSpPr>
            <p:nvPr/>
          </p:nvSpPr>
          <p:spPr bwMode="auto">
            <a:xfrm>
              <a:off x="2064" y="1933"/>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67" name="Line 31"/>
            <p:cNvSpPr>
              <a:spLocks noChangeShapeType="1"/>
            </p:cNvSpPr>
            <p:nvPr/>
          </p:nvSpPr>
          <p:spPr bwMode="auto">
            <a:xfrm flipH="1">
              <a:off x="793" y="3249"/>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Text Box 32"/>
            <p:cNvSpPr txBox="1">
              <a:spLocks noChangeArrowheads="1"/>
            </p:cNvSpPr>
            <p:nvPr/>
          </p:nvSpPr>
          <p:spPr bwMode="auto">
            <a:xfrm>
              <a:off x="574" y="2263"/>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39969" name="Text Box 33"/>
            <p:cNvSpPr txBox="1">
              <a:spLocks noChangeArrowheads="1"/>
            </p:cNvSpPr>
            <p:nvPr/>
          </p:nvSpPr>
          <p:spPr bwMode="auto">
            <a:xfrm>
              <a:off x="521" y="2886"/>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39940" name="Object 34"/>
            <p:cNvGraphicFramePr>
              <a:graphicFrameLocks noChangeAspect="1"/>
            </p:cNvGraphicFramePr>
            <p:nvPr/>
          </p:nvGraphicFramePr>
          <p:xfrm>
            <a:off x="295" y="2478"/>
            <a:ext cx="274" cy="483"/>
          </p:xfrm>
          <a:graphic>
            <a:graphicData uri="http://schemas.openxmlformats.org/presentationml/2006/ole">
              <mc:AlternateContent xmlns:mc="http://schemas.openxmlformats.org/markup-compatibility/2006">
                <mc:Choice xmlns:v="urn:schemas-microsoft-com:vml" Requires="v">
                  <p:oleObj spid="_x0000_s40000" name="公式" r:id="rId9" imgW="228600" imgH="330120" progId="Equation.3">
                    <p:embed/>
                  </p:oleObj>
                </mc:Choice>
                <mc:Fallback>
                  <p:oleObj name="公式" r:id="rId9" imgW="228600" imgH="330120"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 y="2478"/>
                          <a:ext cx="27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Line 35"/>
            <p:cNvSpPr>
              <a:spLocks noChangeShapeType="1"/>
            </p:cNvSpPr>
            <p:nvPr/>
          </p:nvSpPr>
          <p:spPr bwMode="auto">
            <a:xfrm>
              <a:off x="791" y="2286"/>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Line 36"/>
            <p:cNvSpPr>
              <a:spLocks noChangeShapeType="1"/>
            </p:cNvSpPr>
            <p:nvPr/>
          </p:nvSpPr>
          <p:spPr bwMode="auto">
            <a:xfrm flipH="1" flipV="1">
              <a:off x="793" y="2296"/>
              <a:ext cx="127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37"/>
            <p:cNvSpPr>
              <a:spLocks noChangeShapeType="1"/>
            </p:cNvSpPr>
            <p:nvPr/>
          </p:nvSpPr>
          <p:spPr bwMode="auto">
            <a:xfrm flipV="1">
              <a:off x="3969" y="2296"/>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Line 38"/>
            <p:cNvSpPr>
              <a:spLocks noChangeShapeType="1"/>
            </p:cNvSpPr>
            <p:nvPr/>
          </p:nvSpPr>
          <p:spPr bwMode="auto">
            <a:xfrm flipV="1">
              <a:off x="2562" y="2296"/>
              <a:ext cx="1407"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Text Box 39"/>
            <p:cNvSpPr txBox="1">
              <a:spLocks noChangeArrowheads="1"/>
            </p:cNvSpPr>
            <p:nvPr/>
          </p:nvSpPr>
          <p:spPr bwMode="auto">
            <a:xfrm>
              <a:off x="1338" y="2341"/>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75" name="Text Box 40"/>
            <p:cNvSpPr txBox="1">
              <a:spLocks noChangeArrowheads="1"/>
            </p:cNvSpPr>
            <p:nvPr/>
          </p:nvSpPr>
          <p:spPr bwMode="auto">
            <a:xfrm>
              <a:off x="3198" y="2341"/>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76" name="Text Box 41"/>
            <p:cNvSpPr txBox="1">
              <a:spLocks noChangeArrowheads="1"/>
            </p:cNvSpPr>
            <p:nvPr/>
          </p:nvSpPr>
          <p:spPr bwMode="auto">
            <a:xfrm>
              <a:off x="4014" y="2659"/>
              <a:ext cx="9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Z=R+</a:t>
              </a:r>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rPr>
                <a:t>X</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39977" name="Rectangle 42"/>
            <p:cNvSpPr>
              <a:spLocks noChangeArrowheads="1"/>
            </p:cNvSpPr>
            <p:nvPr/>
          </p:nvSpPr>
          <p:spPr bwMode="auto">
            <a:xfrm>
              <a:off x="3923" y="27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8" name="Rectangle 43"/>
            <p:cNvSpPr>
              <a:spLocks noChangeArrowheads="1"/>
            </p:cNvSpPr>
            <p:nvPr/>
          </p:nvSpPr>
          <p:spPr bwMode="auto">
            <a:xfrm>
              <a:off x="3152" y="225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39979" name="Group 44"/>
            <p:cNvGrpSpPr>
              <a:grpSpLocks/>
            </p:cNvGrpSpPr>
            <p:nvPr/>
          </p:nvGrpSpPr>
          <p:grpSpPr bwMode="auto">
            <a:xfrm rot="10800000">
              <a:off x="2472" y="2568"/>
              <a:ext cx="91" cy="363"/>
              <a:chOff x="2744" y="2931"/>
              <a:chExt cx="57" cy="283"/>
            </a:xfrm>
          </p:grpSpPr>
          <p:sp>
            <p:nvSpPr>
              <p:cNvPr id="39985" name="Arc 45"/>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86" name="Arc 46"/>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87" name="Arc 47"/>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9980" name="Group 48"/>
            <p:cNvGrpSpPr>
              <a:grpSpLocks/>
            </p:cNvGrpSpPr>
            <p:nvPr/>
          </p:nvGrpSpPr>
          <p:grpSpPr bwMode="auto">
            <a:xfrm>
              <a:off x="2064" y="2568"/>
              <a:ext cx="91" cy="363"/>
              <a:chOff x="2744" y="2931"/>
              <a:chExt cx="57" cy="283"/>
            </a:xfrm>
          </p:grpSpPr>
          <p:sp>
            <p:nvSpPr>
              <p:cNvPr id="39982" name="Arc 4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83" name="Arc 5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9984" name="Arc 5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9981" name="Rectangle 52"/>
            <p:cNvSpPr>
              <a:spLocks noChangeArrowheads="1"/>
            </p:cNvSpPr>
            <p:nvPr/>
          </p:nvSpPr>
          <p:spPr bwMode="auto">
            <a:xfrm>
              <a:off x="1383" y="225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39949" name="Group 53"/>
          <p:cNvGrpSpPr>
            <a:grpSpLocks/>
          </p:cNvGrpSpPr>
          <p:nvPr/>
        </p:nvGrpSpPr>
        <p:grpSpPr bwMode="auto">
          <a:xfrm>
            <a:off x="6588125" y="6446838"/>
            <a:ext cx="792163" cy="366712"/>
            <a:chOff x="4649" y="4020"/>
            <a:chExt cx="499" cy="231"/>
          </a:xfrm>
        </p:grpSpPr>
        <p:pic>
          <p:nvPicPr>
            <p:cNvPr id="39950" name="Picture 54" descr="78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1" name="Text Box 55">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additive="base">
                                        <p:cTn id="7" dur="500" fill="hold"/>
                                        <p:tgtEl>
                                          <p:spTgt spid="476162"/>
                                        </p:tgtEl>
                                        <p:attrNameLst>
                                          <p:attrName>ppt_x</p:attrName>
                                        </p:attrNameLst>
                                      </p:cBhvr>
                                      <p:tavLst>
                                        <p:tav tm="0">
                                          <p:val>
                                            <p:strVal val="0-#ppt_w/2"/>
                                          </p:val>
                                        </p:tav>
                                        <p:tav tm="100000">
                                          <p:val>
                                            <p:strVal val="#ppt_x"/>
                                          </p:val>
                                        </p:tav>
                                      </p:tavLst>
                                    </p:anim>
                                    <p:anim calcmode="lin" valueType="num">
                                      <p:cBhvr additive="base">
                                        <p:cTn id="8" dur="500" fill="hold"/>
                                        <p:tgtEl>
                                          <p:spTgt spid="4761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76163"/>
                                        </p:tgtEl>
                                        <p:attrNameLst>
                                          <p:attrName>style.visibility</p:attrName>
                                        </p:attrNameLst>
                                      </p:cBhvr>
                                      <p:to>
                                        <p:strVal val="visible"/>
                                      </p:to>
                                    </p:set>
                                    <p:animEffect transition="in" filter="wipe(left)">
                                      <p:cBhvr>
                                        <p:cTn id="13" dur="100"/>
                                        <p:tgtEl>
                                          <p:spTgt spid="4761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6164"/>
                                        </p:tgtEl>
                                        <p:attrNameLst>
                                          <p:attrName>style.visibility</p:attrName>
                                        </p:attrNameLst>
                                      </p:cBhvr>
                                      <p:to>
                                        <p:strVal val="visible"/>
                                      </p:to>
                                    </p:set>
                                    <p:anim calcmode="lin" valueType="num">
                                      <p:cBhvr additive="base">
                                        <p:cTn id="18" dur="500" fill="hold"/>
                                        <p:tgtEl>
                                          <p:spTgt spid="476164"/>
                                        </p:tgtEl>
                                        <p:attrNameLst>
                                          <p:attrName>ppt_x</p:attrName>
                                        </p:attrNameLst>
                                      </p:cBhvr>
                                      <p:tavLst>
                                        <p:tav tm="0">
                                          <p:val>
                                            <p:strVal val="0-#ppt_w/2"/>
                                          </p:val>
                                        </p:tav>
                                        <p:tav tm="100000">
                                          <p:val>
                                            <p:strVal val="#ppt_x"/>
                                          </p:val>
                                        </p:tav>
                                      </p:tavLst>
                                    </p:anim>
                                    <p:anim calcmode="lin" valueType="num">
                                      <p:cBhvr additive="base">
                                        <p:cTn id="19" dur="500" fill="hold"/>
                                        <p:tgtEl>
                                          <p:spTgt spid="47616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grpId="0" nodeType="clickEffect">
                                  <p:stCondLst>
                                    <p:cond delay="0"/>
                                  </p:stCondLst>
                                  <p:childTnLst>
                                    <p:set>
                                      <p:cBhvr>
                                        <p:cTn id="28" dur="1" fill="hold">
                                          <p:stCondLst>
                                            <p:cond delay="0"/>
                                          </p:stCondLst>
                                        </p:cTn>
                                        <p:tgtEl>
                                          <p:spTgt spid="476165"/>
                                        </p:tgtEl>
                                        <p:attrNameLst>
                                          <p:attrName>style.visibility</p:attrName>
                                        </p:attrNameLst>
                                      </p:cBhvr>
                                      <p:to>
                                        <p:strVal val="visible"/>
                                      </p:to>
                                    </p:set>
                                    <p:animEffect transition="in" filter="wedge">
                                      <p:cBhvr>
                                        <p:cTn id="29" dur="2000"/>
                                        <p:tgtEl>
                                          <p:spTgt spid="47616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0" presetClass="entr" presetSubtype="0" fill="hold" grpId="0" nodeType="clickEffect">
                                  <p:stCondLst>
                                    <p:cond delay="0"/>
                                  </p:stCondLst>
                                  <p:childTnLst>
                                    <p:set>
                                      <p:cBhvr>
                                        <p:cTn id="33" dur="1" fill="hold">
                                          <p:stCondLst>
                                            <p:cond delay="0"/>
                                          </p:stCondLst>
                                        </p:cTn>
                                        <p:tgtEl>
                                          <p:spTgt spid="476166"/>
                                        </p:tgtEl>
                                        <p:attrNameLst>
                                          <p:attrName>style.visibility</p:attrName>
                                        </p:attrNameLst>
                                      </p:cBhvr>
                                      <p:to>
                                        <p:strVal val="visible"/>
                                      </p:to>
                                    </p:set>
                                    <p:animEffect transition="in" filter="wedge">
                                      <p:cBhvr>
                                        <p:cTn id="34" dur="2000"/>
                                        <p:tgtEl>
                                          <p:spTgt spid="47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p:bldP spid="476163" grpId="0"/>
      <p:bldP spid="476164" grpId="0"/>
      <p:bldP spid="476165" grpId="0" animBg="1"/>
      <p:bldP spid="47616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ext Box 2"/>
          <p:cNvSpPr txBox="1">
            <a:spLocks noChangeArrowheads="1"/>
          </p:cNvSpPr>
          <p:nvPr/>
        </p:nvSpPr>
        <p:spPr bwMode="auto">
          <a:xfrm>
            <a:off x="468313" y="476250"/>
            <a:ext cx="2520950" cy="579438"/>
          </a:xfrm>
          <a:prstGeom prst="rect">
            <a:avLst/>
          </a:prstGeom>
          <a:noFill/>
          <a:ln>
            <a:noFill/>
          </a:ln>
          <a:effectLst>
            <a:prstShdw prst="shdw17" dist="17961" dir="2700000">
              <a:srgbClr val="991F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3200" b="1">
                <a:solidFill>
                  <a:schemeClr val="bg1"/>
                </a:solidFill>
                <a:latin typeface="楷体_GB2312" pitchFamily="49" charset="-122"/>
                <a:ea typeface="楷体_GB2312" pitchFamily="49" charset="-122"/>
              </a:rPr>
              <a:t>2. </a:t>
            </a:r>
            <a:r>
              <a:rPr kumimoji="1" lang="zh-CN" altLang="en-US" sz="3200" b="1">
                <a:solidFill>
                  <a:schemeClr val="bg1"/>
                </a:solidFill>
                <a:latin typeface="楷体_GB2312" pitchFamily="49" charset="-122"/>
                <a:ea typeface="楷体_GB2312" pitchFamily="49" charset="-122"/>
              </a:rPr>
              <a:t>分析方法</a:t>
            </a:r>
          </a:p>
        </p:txBody>
      </p:sp>
      <p:sp>
        <p:nvSpPr>
          <p:cNvPr id="477187" name="Text Box 3"/>
          <p:cNvSpPr txBox="1">
            <a:spLocks noChangeArrowheads="1"/>
          </p:cNvSpPr>
          <p:nvPr/>
        </p:nvSpPr>
        <p:spPr bwMode="auto">
          <a:xfrm>
            <a:off x="539750" y="1196975"/>
            <a:ext cx="2881313" cy="519113"/>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a:defRPr/>
            </a:pPr>
            <a:r>
              <a:rPr kumimoji="1" lang="zh-CN" altLang="en-US" sz="2800" b="1">
                <a:solidFill>
                  <a:srgbClr val="FF9900"/>
                </a:solidFill>
                <a:latin typeface="楷体_GB2312" pitchFamily="49" charset="-122"/>
                <a:ea typeface="楷体_GB2312" pitchFamily="49" charset="-122"/>
              </a:rPr>
              <a:t>方程法分析</a:t>
            </a:r>
          </a:p>
        </p:txBody>
      </p:sp>
      <p:graphicFrame>
        <p:nvGraphicFramePr>
          <p:cNvPr id="477188" name="Object 4"/>
          <p:cNvGraphicFramePr>
            <a:graphicFrameLocks noChangeAspect="1"/>
          </p:cNvGraphicFramePr>
          <p:nvPr/>
        </p:nvGraphicFramePr>
        <p:xfrm>
          <a:off x="1069975" y="2852738"/>
          <a:ext cx="4989513" cy="742950"/>
        </p:xfrm>
        <a:graphic>
          <a:graphicData uri="http://schemas.openxmlformats.org/presentationml/2006/ole">
            <mc:AlternateContent xmlns:mc="http://schemas.openxmlformats.org/markup-compatibility/2006">
              <mc:Choice xmlns:v="urn:schemas-microsoft-com:vml" Requires="v">
                <p:oleObj spid="_x0000_s41036" name="公式" r:id="rId3" imgW="2044440" imgH="342720" progId="Equation.3">
                  <p:embed/>
                </p:oleObj>
              </mc:Choice>
              <mc:Fallback>
                <p:oleObj name="公式" r:id="rId3" imgW="2044440" imgH="3427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852738"/>
                        <a:ext cx="49895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89" name="Object 5"/>
          <p:cNvGraphicFramePr>
            <a:graphicFrameLocks noChangeAspect="1"/>
          </p:cNvGraphicFramePr>
          <p:nvPr/>
        </p:nvGraphicFramePr>
        <p:xfrm>
          <a:off x="971550" y="3573463"/>
          <a:ext cx="5545138" cy="762000"/>
        </p:xfrm>
        <a:graphic>
          <a:graphicData uri="http://schemas.openxmlformats.org/presentationml/2006/ole">
            <mc:AlternateContent xmlns:mc="http://schemas.openxmlformats.org/markup-compatibility/2006">
              <mc:Choice xmlns:v="urn:schemas-microsoft-com:vml" Requires="v">
                <p:oleObj spid="_x0000_s41037" name="公式" r:id="rId5" imgW="2361960" imgH="342720" progId="Equation.3">
                  <p:embed/>
                </p:oleObj>
              </mc:Choice>
              <mc:Fallback>
                <p:oleObj name="公式" r:id="rId5" imgW="2361960" imgH="34272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573463"/>
                        <a:ext cx="55451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90" name="AutoShape 6"/>
          <p:cNvSpPr>
            <a:spLocks/>
          </p:cNvSpPr>
          <p:nvPr/>
        </p:nvSpPr>
        <p:spPr bwMode="auto">
          <a:xfrm>
            <a:off x="684213" y="3213100"/>
            <a:ext cx="133350" cy="1009650"/>
          </a:xfrm>
          <a:prstGeom prst="leftBrace">
            <a:avLst>
              <a:gd name="adj1" fmla="val 6309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7191" name="Text Box 7"/>
          <p:cNvSpPr txBox="1">
            <a:spLocks noChangeArrowheads="1"/>
          </p:cNvSpPr>
          <p:nvPr/>
        </p:nvSpPr>
        <p:spPr bwMode="auto">
          <a:xfrm>
            <a:off x="539750" y="44370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令</a:t>
            </a:r>
            <a:r>
              <a:rPr kumimoji="1" lang="zh-CN" altLang="en-US" sz="2800" b="1">
                <a:solidFill>
                  <a:srgbClr val="FFFF00"/>
                </a:solidFill>
                <a:latin typeface="宋体" panose="02010600030101010101" pitchFamily="2" charset="-122"/>
                <a:ea typeface="宋体" panose="02010600030101010101" pitchFamily="2" charset="-122"/>
              </a:rPr>
              <a:t> </a:t>
            </a:r>
            <a:r>
              <a:rPr kumimoji="1" lang="zh-CN" altLang="en-US" sz="2800" b="1" i="1">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Z</a:t>
            </a:r>
            <a:r>
              <a:rPr kumimoji="1" lang="en-US" altLang="zh-CN" sz="3200" baseline="-25000">
                <a:solidFill>
                  <a:schemeClr val="bg1"/>
                </a:solidFill>
                <a:latin typeface="Times New Roman" panose="02020603050405020304" pitchFamily="18" charset="0"/>
                <a:ea typeface="宋体" panose="02010600030101010101" pitchFamily="2" charset="-122"/>
              </a:rPr>
              <a:t>11</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rPr>
              <a:t>+j</a:t>
            </a:r>
            <a:r>
              <a:rPr kumimoji="1" lang="en-US" altLang="zh-CN" sz="3200" i="1">
                <a:solidFill>
                  <a:schemeClr val="bg1"/>
                </a:solidFill>
                <a:latin typeface="Times New Roman" panose="02020603050405020304" pitchFamily="18" charset="0"/>
                <a:ea typeface="宋体" panose="02010600030101010101" pitchFamily="2" charset="-122"/>
                <a:sym typeface="Symbol" panose="05050102010706020507" pitchFamily="18" charset="2"/>
              </a:rPr>
              <a:t> L</a:t>
            </a:r>
            <a:r>
              <a:rPr kumimoji="1" lang="en-US" altLang="zh-CN" sz="3200" baseline="-25000">
                <a:solidFill>
                  <a:schemeClr val="bg1"/>
                </a:solidFill>
                <a:latin typeface="Times New Roman" panose="02020603050405020304" pitchFamily="18" charset="0"/>
                <a:ea typeface="宋体" panose="02010600030101010101" pitchFamily="2" charset="-122"/>
                <a:sym typeface="Symbol" panose="05050102010706020507" pitchFamily="18" charset="2"/>
              </a:rPr>
              <a:t>1</a:t>
            </a:r>
            <a:r>
              <a:rPr kumimoji="1" lang="zh-CN" altLang="en-US" sz="3200">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i="1">
                <a:solidFill>
                  <a:schemeClr val="bg1"/>
                </a:solidFill>
                <a:latin typeface="Times New Roman" panose="02020603050405020304" pitchFamily="18" charset="0"/>
                <a:ea typeface="宋体" panose="02010600030101010101" pitchFamily="2" charset="-122"/>
              </a:rPr>
              <a:t>Z</a:t>
            </a:r>
            <a:r>
              <a:rPr kumimoji="1" lang="en-US" altLang="zh-CN" sz="3200" baseline="-25000">
                <a:solidFill>
                  <a:schemeClr val="bg1"/>
                </a:solidFill>
                <a:latin typeface="Times New Roman" panose="02020603050405020304" pitchFamily="18" charset="0"/>
                <a:ea typeface="宋体" panose="02010600030101010101" pitchFamily="2" charset="-122"/>
              </a:rPr>
              <a:t>22</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baseline="-25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a:solidFill>
                  <a:schemeClr val="bg1"/>
                </a:solidFill>
                <a:latin typeface="Times New Roman" panose="02020603050405020304" pitchFamily="18" charset="0"/>
                <a:ea typeface="宋体" panose="02010600030101010101" pitchFamily="2" charset="-122"/>
              </a:rPr>
              <a:t>)+j(</a:t>
            </a:r>
            <a:r>
              <a:rPr kumimoji="1" lang="en-US" altLang="zh-CN" sz="3200" i="1">
                <a:solidFill>
                  <a:schemeClr val="bg1"/>
                </a:solidFill>
                <a:latin typeface="Times New Roman" panose="02020603050405020304" pitchFamily="18" charset="0"/>
                <a:ea typeface="宋体" panose="02010600030101010101" pitchFamily="2" charset="-122"/>
                <a:sym typeface="Symbol" panose="05050102010706020507" pitchFamily="18" charset="2"/>
              </a:rPr>
              <a:t> L</a:t>
            </a:r>
            <a:r>
              <a:rPr kumimoji="1" lang="en-US" altLang="zh-CN" sz="3200" baseline="-25000">
                <a:solidFill>
                  <a:schemeClr val="bg1"/>
                </a:solidFill>
                <a:latin typeface="Times New Roman" panose="02020603050405020304" pitchFamily="18" charset="0"/>
                <a:ea typeface="宋体" panose="02010600030101010101" pitchFamily="2" charset="-122"/>
                <a:sym typeface="Symbol" panose="05050102010706020507" pitchFamily="18" charset="2"/>
              </a:rPr>
              <a:t>2</a:t>
            </a:r>
            <a:r>
              <a:rPr kumimoji="1" lang="en-US" altLang="zh-CN" sz="3200">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3200" i="1">
                <a:solidFill>
                  <a:schemeClr val="bg1"/>
                </a:solidFill>
                <a:latin typeface="Times New Roman" panose="02020603050405020304" pitchFamily="18" charset="0"/>
                <a:ea typeface="宋体" panose="02010600030101010101" pitchFamily="2" charset="-122"/>
                <a:sym typeface="Symbol" panose="05050102010706020507" pitchFamily="18" charset="2"/>
              </a:rPr>
              <a:t>X</a:t>
            </a:r>
            <a:r>
              <a:rPr kumimoji="1" lang="en-US" altLang="zh-CN" sz="320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3200" baseline="-25000">
              <a:solidFill>
                <a:schemeClr val="bg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477192" name="Text Box 8"/>
          <p:cNvSpPr txBox="1">
            <a:spLocks noChangeArrowheads="1"/>
          </p:cNvSpPr>
          <p:nvPr/>
        </p:nvSpPr>
        <p:spPr bwMode="auto">
          <a:xfrm>
            <a:off x="755650" y="19891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回路方程：</a:t>
            </a:r>
          </a:p>
        </p:txBody>
      </p:sp>
      <p:graphicFrame>
        <p:nvGraphicFramePr>
          <p:cNvPr id="477193" name="Object 9"/>
          <p:cNvGraphicFramePr>
            <a:graphicFrameLocks noChangeAspect="1"/>
          </p:cNvGraphicFramePr>
          <p:nvPr/>
        </p:nvGraphicFramePr>
        <p:xfrm>
          <a:off x="1217613" y="5013325"/>
          <a:ext cx="3181350" cy="758825"/>
        </p:xfrm>
        <a:graphic>
          <a:graphicData uri="http://schemas.openxmlformats.org/presentationml/2006/ole">
            <mc:AlternateContent xmlns:mc="http://schemas.openxmlformats.org/markup-compatibility/2006">
              <mc:Choice xmlns:v="urn:schemas-microsoft-com:vml" Requires="v">
                <p:oleObj spid="_x0000_s41038" name="公式" r:id="rId7" imgW="1434960" imgH="342720" progId="Equation.3">
                  <p:embed/>
                </p:oleObj>
              </mc:Choice>
              <mc:Fallback>
                <p:oleObj name="公式" r:id="rId7" imgW="1434960" imgH="34272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7613" y="5013325"/>
                        <a:ext cx="318135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4" name="Object 10"/>
          <p:cNvGraphicFramePr>
            <a:graphicFrameLocks noChangeAspect="1"/>
          </p:cNvGraphicFramePr>
          <p:nvPr/>
        </p:nvGraphicFramePr>
        <p:xfrm>
          <a:off x="1042988" y="5734050"/>
          <a:ext cx="3313112" cy="763588"/>
        </p:xfrm>
        <a:graphic>
          <a:graphicData uri="http://schemas.openxmlformats.org/presentationml/2006/ole">
            <mc:AlternateContent xmlns:mc="http://schemas.openxmlformats.org/markup-compatibility/2006">
              <mc:Choice xmlns:v="urn:schemas-microsoft-com:vml" Requires="v">
                <p:oleObj spid="_x0000_s41039" name="公式" r:id="rId9" imgW="1485720" imgH="342720" progId="Equation.3">
                  <p:embed/>
                </p:oleObj>
              </mc:Choice>
              <mc:Fallback>
                <p:oleObj name="公式" r:id="rId9" imgW="1485720" imgH="3427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734050"/>
                        <a:ext cx="3313112"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95" name="AutoShape 11"/>
          <p:cNvSpPr>
            <a:spLocks/>
          </p:cNvSpPr>
          <p:nvPr/>
        </p:nvSpPr>
        <p:spPr bwMode="auto">
          <a:xfrm>
            <a:off x="900113" y="5300663"/>
            <a:ext cx="133350" cy="1009650"/>
          </a:xfrm>
          <a:prstGeom prst="leftBrace">
            <a:avLst>
              <a:gd name="adj1" fmla="val 6309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0975" name="Group 12"/>
          <p:cNvGrpSpPr>
            <a:grpSpLocks/>
          </p:cNvGrpSpPr>
          <p:nvPr/>
        </p:nvGrpSpPr>
        <p:grpSpPr bwMode="auto">
          <a:xfrm>
            <a:off x="8316913" y="6446838"/>
            <a:ext cx="792162" cy="366712"/>
            <a:chOff x="5193" y="4020"/>
            <a:chExt cx="499" cy="231"/>
          </a:xfrm>
        </p:grpSpPr>
        <p:pic>
          <p:nvPicPr>
            <p:cNvPr id="41020" name="Picture 13"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1" name="Text Box 1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0976" name="Group 15"/>
          <p:cNvGrpSpPr>
            <a:grpSpLocks/>
          </p:cNvGrpSpPr>
          <p:nvPr/>
        </p:nvGrpSpPr>
        <p:grpSpPr bwMode="auto">
          <a:xfrm>
            <a:off x="7453313" y="6446838"/>
            <a:ext cx="792162" cy="366712"/>
            <a:chOff x="4649" y="4020"/>
            <a:chExt cx="499" cy="231"/>
          </a:xfrm>
        </p:grpSpPr>
        <p:pic>
          <p:nvPicPr>
            <p:cNvPr id="41018" name="Picture 16"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9" name="Text Box 1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8"/>
          <p:cNvGrpSpPr>
            <a:grpSpLocks/>
          </p:cNvGrpSpPr>
          <p:nvPr/>
        </p:nvGrpSpPr>
        <p:grpSpPr bwMode="auto">
          <a:xfrm>
            <a:off x="3492500" y="404813"/>
            <a:ext cx="5273675" cy="2363787"/>
            <a:chOff x="2290" y="0"/>
            <a:chExt cx="3322" cy="1489"/>
          </a:xfrm>
        </p:grpSpPr>
        <p:graphicFrame>
          <p:nvGraphicFramePr>
            <p:cNvPr id="40966" name="Object 19"/>
            <p:cNvGraphicFramePr>
              <a:graphicFrameLocks noChangeAspect="1"/>
            </p:cNvGraphicFramePr>
            <p:nvPr/>
          </p:nvGraphicFramePr>
          <p:xfrm>
            <a:off x="2880" y="0"/>
            <a:ext cx="211" cy="490"/>
          </p:xfrm>
          <a:graphic>
            <a:graphicData uri="http://schemas.openxmlformats.org/presentationml/2006/ole">
              <mc:AlternateContent xmlns:mc="http://schemas.openxmlformats.org/markup-compatibility/2006">
                <mc:Choice xmlns:v="urn:schemas-microsoft-com:vml" Requires="v">
                  <p:oleObj spid="_x0000_s41040" name="公式" r:id="rId12" imgW="164880" imgH="330120" progId="Equation.3">
                    <p:embed/>
                  </p:oleObj>
                </mc:Choice>
                <mc:Fallback>
                  <p:oleObj name="公式" r:id="rId12" imgW="164880" imgH="33012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0" y="0"/>
                          <a:ext cx="211" cy="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20"/>
            <p:cNvGraphicFramePr>
              <a:graphicFrameLocks noChangeAspect="1"/>
            </p:cNvGraphicFramePr>
            <p:nvPr/>
          </p:nvGraphicFramePr>
          <p:xfrm>
            <a:off x="4967" y="73"/>
            <a:ext cx="247" cy="442"/>
          </p:xfrm>
          <a:graphic>
            <a:graphicData uri="http://schemas.openxmlformats.org/presentationml/2006/ole">
              <mc:AlternateContent xmlns:mc="http://schemas.openxmlformats.org/markup-compatibility/2006">
                <mc:Choice xmlns:v="urn:schemas-microsoft-com:vml" Requires="v">
                  <p:oleObj spid="_x0000_s41041" name="公式" r:id="rId14" imgW="190440" imgH="330120" progId="Equation.3">
                    <p:embed/>
                  </p:oleObj>
                </mc:Choice>
                <mc:Fallback>
                  <p:oleObj name="公式" r:id="rId14" imgW="190440" imgH="33012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67" y="73"/>
                          <a:ext cx="247"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81" name="Group 21"/>
            <p:cNvGrpSpPr>
              <a:grpSpLocks/>
            </p:cNvGrpSpPr>
            <p:nvPr/>
          </p:nvGrpSpPr>
          <p:grpSpPr bwMode="auto">
            <a:xfrm>
              <a:off x="2290" y="137"/>
              <a:ext cx="3322" cy="1352"/>
              <a:chOff x="2290" y="137"/>
              <a:chExt cx="3322" cy="1352"/>
            </a:xfrm>
          </p:grpSpPr>
          <p:sp>
            <p:nvSpPr>
              <p:cNvPr id="40982" name="Oval 22"/>
              <p:cNvSpPr>
                <a:spLocks noChangeArrowheads="1"/>
              </p:cNvSpPr>
              <p:nvPr/>
            </p:nvSpPr>
            <p:spPr bwMode="auto">
              <a:xfrm>
                <a:off x="2562" y="77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40983" name="Line 23"/>
              <p:cNvSpPr>
                <a:spLocks noChangeShapeType="1"/>
              </p:cNvSpPr>
              <p:nvPr/>
            </p:nvSpPr>
            <p:spPr bwMode="auto">
              <a:xfrm flipH="1">
                <a:off x="3832" y="1135"/>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24"/>
              <p:cNvSpPr>
                <a:spLocks noChangeShapeType="1"/>
              </p:cNvSpPr>
              <p:nvPr/>
            </p:nvSpPr>
            <p:spPr bwMode="auto">
              <a:xfrm>
                <a:off x="3832" y="500"/>
                <a:ext cx="0" cy="27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25"/>
              <p:cNvSpPr>
                <a:spLocks noChangeShapeType="1"/>
              </p:cNvSpPr>
              <p:nvPr/>
            </p:nvSpPr>
            <p:spPr bwMode="auto">
              <a:xfrm>
                <a:off x="4330" y="1135"/>
                <a:ext cx="0" cy="31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26"/>
              <p:cNvSpPr>
                <a:spLocks noChangeShapeType="1"/>
              </p:cNvSpPr>
              <p:nvPr/>
            </p:nvSpPr>
            <p:spPr bwMode="auto">
              <a:xfrm>
                <a:off x="4330" y="500"/>
                <a:ext cx="0" cy="2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27"/>
              <p:cNvSpPr>
                <a:spLocks noChangeShapeType="1"/>
              </p:cNvSpPr>
              <p:nvPr/>
            </p:nvSpPr>
            <p:spPr bwMode="auto">
              <a:xfrm flipV="1">
                <a:off x="4330" y="1452"/>
                <a:ext cx="908"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28"/>
              <p:cNvSpPr>
                <a:spLocks noChangeShapeType="1"/>
              </p:cNvSpPr>
              <p:nvPr/>
            </p:nvSpPr>
            <p:spPr bwMode="auto">
              <a:xfrm flipV="1">
                <a:off x="4921" y="572"/>
                <a:ext cx="31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Text Box 29"/>
              <p:cNvSpPr txBox="1">
                <a:spLocks noChangeArrowheads="1"/>
              </p:cNvSpPr>
              <p:nvPr/>
            </p:nvSpPr>
            <p:spPr bwMode="auto">
              <a:xfrm>
                <a:off x="3830" y="545"/>
                <a:ext cx="22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40990" name="Text Box 30"/>
              <p:cNvSpPr txBox="1">
                <a:spLocks noChangeArrowheads="1"/>
              </p:cNvSpPr>
              <p:nvPr/>
            </p:nvSpPr>
            <p:spPr bwMode="auto">
              <a:xfrm>
                <a:off x="4104" y="545"/>
                <a:ext cx="2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40991" name="Text Box 31"/>
              <p:cNvSpPr txBox="1">
                <a:spLocks noChangeArrowheads="1"/>
              </p:cNvSpPr>
              <p:nvPr/>
            </p:nvSpPr>
            <p:spPr bwMode="auto">
              <a:xfrm>
                <a:off x="3242" y="863"/>
                <a:ext cx="5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0992" name="Line 32"/>
              <p:cNvSpPr>
                <a:spLocks noChangeShapeType="1"/>
              </p:cNvSpPr>
              <p:nvPr/>
            </p:nvSpPr>
            <p:spPr bwMode="auto">
              <a:xfrm>
                <a:off x="2789" y="545"/>
                <a:ext cx="272"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Arc 33"/>
              <p:cNvSpPr>
                <a:spLocks/>
              </p:cNvSpPr>
              <p:nvPr/>
            </p:nvSpPr>
            <p:spPr bwMode="auto">
              <a:xfrm rot="10800000" flipV="1">
                <a:off x="3695" y="319"/>
                <a:ext cx="196" cy="216"/>
              </a:xfrm>
              <a:custGeom>
                <a:avLst/>
                <a:gdLst>
                  <a:gd name="T0" fmla="*/ 43 w 20759"/>
                  <a:gd name="T1" fmla="*/ 0 h 21109"/>
                  <a:gd name="T2" fmla="*/ 196 w 20759"/>
                  <a:gd name="T3" fmla="*/ 155 h 21109"/>
                  <a:gd name="T4" fmla="*/ 0 w 20759"/>
                  <a:gd name="T5" fmla="*/ 216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4" name="Arc 34"/>
              <p:cNvSpPr>
                <a:spLocks/>
              </p:cNvSpPr>
              <p:nvPr/>
            </p:nvSpPr>
            <p:spPr bwMode="auto">
              <a:xfrm rot="10800000" flipH="1" flipV="1">
                <a:off x="4330" y="319"/>
                <a:ext cx="198" cy="215"/>
              </a:xfrm>
              <a:custGeom>
                <a:avLst/>
                <a:gdLst>
                  <a:gd name="T0" fmla="*/ 44 w 20759"/>
                  <a:gd name="T1" fmla="*/ 0 h 21109"/>
                  <a:gd name="T2" fmla="*/ 198 w 20759"/>
                  <a:gd name="T3" fmla="*/ 154 h 21109"/>
                  <a:gd name="T4" fmla="*/ 0 w 20759"/>
                  <a:gd name="T5" fmla="*/ 215 h 21109"/>
                  <a:gd name="T6" fmla="*/ 0 60000 65536"/>
                  <a:gd name="T7" fmla="*/ 0 60000 65536"/>
                  <a:gd name="T8" fmla="*/ 0 60000 65536"/>
                  <a:gd name="T9" fmla="*/ 0 w 20759"/>
                  <a:gd name="T10" fmla="*/ 0 h 21109"/>
                  <a:gd name="T11" fmla="*/ 20759 w 20759"/>
                  <a:gd name="T12" fmla="*/ 21109 h 21109"/>
                </a:gdLst>
                <a:ahLst/>
                <a:cxnLst>
                  <a:cxn ang="T6">
                    <a:pos x="T0" y="T1"/>
                  </a:cxn>
                  <a:cxn ang="T7">
                    <a:pos x="T2" y="T3"/>
                  </a:cxn>
                  <a:cxn ang="T8">
                    <a:pos x="T4" y="T5"/>
                  </a:cxn>
                </a:cxnLst>
                <a:rect l="T9" t="T10" r="T11" b="T12"/>
                <a:pathLst>
                  <a:path w="20759" h="21109" fill="none" extrusionOk="0">
                    <a:moveTo>
                      <a:pt x="4579" y="0"/>
                    </a:moveTo>
                    <a:cubicBezTo>
                      <a:pt x="12347" y="1685"/>
                      <a:pt x="18561" y="7500"/>
                      <a:pt x="20758" y="15139"/>
                    </a:cubicBezTo>
                  </a:path>
                  <a:path w="20759" h="21109" stroke="0" extrusionOk="0">
                    <a:moveTo>
                      <a:pt x="4579" y="0"/>
                    </a:moveTo>
                    <a:cubicBezTo>
                      <a:pt x="12347" y="1685"/>
                      <a:pt x="18561" y="7500"/>
                      <a:pt x="20758" y="15139"/>
                    </a:cubicBezTo>
                    <a:lnTo>
                      <a:pt x="0" y="21109"/>
                    </a:lnTo>
                    <a:close/>
                  </a:path>
                </a:pathLst>
              </a:custGeom>
              <a:noFill/>
              <a:ln w="28575">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95" name="Text Box 35"/>
              <p:cNvSpPr txBox="1">
                <a:spLocks noChangeArrowheads="1"/>
              </p:cNvSpPr>
              <p:nvPr/>
            </p:nvSpPr>
            <p:spPr bwMode="auto">
              <a:xfrm>
                <a:off x="4330" y="863"/>
                <a:ext cx="8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0996" name="Text Box 36"/>
              <p:cNvSpPr txBox="1">
                <a:spLocks noChangeArrowheads="1"/>
              </p:cNvSpPr>
              <p:nvPr/>
            </p:nvSpPr>
            <p:spPr bwMode="auto">
              <a:xfrm>
                <a:off x="3832" y="137"/>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0997" name="Line 37"/>
              <p:cNvSpPr>
                <a:spLocks noChangeShapeType="1"/>
              </p:cNvSpPr>
              <p:nvPr/>
            </p:nvSpPr>
            <p:spPr bwMode="auto">
              <a:xfrm flipH="1" flipV="1">
                <a:off x="2743" y="1452"/>
                <a:ext cx="1089"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Text Box 38"/>
              <p:cNvSpPr txBox="1">
                <a:spLocks noChangeArrowheads="1"/>
              </p:cNvSpPr>
              <p:nvPr/>
            </p:nvSpPr>
            <p:spPr bwMode="auto">
              <a:xfrm>
                <a:off x="2524" y="467"/>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40999" name="Text Box 39"/>
              <p:cNvSpPr txBox="1">
                <a:spLocks noChangeArrowheads="1"/>
              </p:cNvSpPr>
              <p:nvPr/>
            </p:nvSpPr>
            <p:spPr bwMode="auto">
              <a:xfrm>
                <a:off x="2471" y="1090"/>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40968" name="Object 40"/>
              <p:cNvGraphicFramePr>
                <a:graphicFrameLocks noChangeAspect="1"/>
              </p:cNvGraphicFramePr>
              <p:nvPr/>
            </p:nvGraphicFramePr>
            <p:xfrm>
              <a:off x="2290" y="635"/>
              <a:ext cx="257" cy="453"/>
            </p:xfrm>
            <a:graphic>
              <a:graphicData uri="http://schemas.openxmlformats.org/presentationml/2006/ole">
                <mc:AlternateContent xmlns:mc="http://schemas.openxmlformats.org/markup-compatibility/2006">
                  <mc:Choice xmlns:v="urn:schemas-microsoft-com:vml" Requires="v">
                    <p:oleObj spid="_x0000_s41042" name="公式" r:id="rId16" imgW="228600" imgH="330120" progId="Equation.3">
                      <p:embed/>
                    </p:oleObj>
                  </mc:Choice>
                  <mc:Fallback>
                    <p:oleObj name="公式" r:id="rId16" imgW="228600" imgH="330120"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0" y="635"/>
                            <a:ext cx="257"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0" name="Line 41"/>
              <p:cNvSpPr>
                <a:spLocks noChangeShapeType="1"/>
              </p:cNvSpPr>
              <p:nvPr/>
            </p:nvSpPr>
            <p:spPr bwMode="auto">
              <a:xfrm>
                <a:off x="2741" y="490"/>
                <a:ext cx="2" cy="96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1" name="Line 42"/>
              <p:cNvSpPr>
                <a:spLocks noChangeShapeType="1"/>
              </p:cNvSpPr>
              <p:nvPr/>
            </p:nvSpPr>
            <p:spPr bwMode="auto">
              <a:xfrm flipH="1" flipV="1">
                <a:off x="2743" y="499"/>
                <a:ext cx="1089"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43"/>
              <p:cNvSpPr>
                <a:spLocks noChangeShapeType="1"/>
              </p:cNvSpPr>
              <p:nvPr/>
            </p:nvSpPr>
            <p:spPr bwMode="auto">
              <a:xfrm flipV="1">
                <a:off x="5238" y="500"/>
                <a:ext cx="7" cy="95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Line 44"/>
              <p:cNvSpPr>
                <a:spLocks noChangeShapeType="1"/>
              </p:cNvSpPr>
              <p:nvPr/>
            </p:nvSpPr>
            <p:spPr bwMode="auto">
              <a:xfrm flipV="1">
                <a:off x="4330" y="499"/>
                <a:ext cx="908"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4" name="Text Box 45"/>
              <p:cNvSpPr txBox="1">
                <a:spLocks noChangeArrowheads="1"/>
              </p:cNvSpPr>
              <p:nvPr/>
            </p:nvSpPr>
            <p:spPr bwMode="auto">
              <a:xfrm>
                <a:off x="3242" y="545"/>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1005" name="Text Box 46"/>
              <p:cNvSpPr txBox="1">
                <a:spLocks noChangeArrowheads="1"/>
              </p:cNvSpPr>
              <p:nvPr/>
            </p:nvSpPr>
            <p:spPr bwMode="auto">
              <a:xfrm>
                <a:off x="4558" y="527"/>
                <a:ext cx="5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1006" name="Text Box 47"/>
              <p:cNvSpPr txBox="1">
                <a:spLocks noChangeArrowheads="1"/>
              </p:cNvSpPr>
              <p:nvPr/>
            </p:nvSpPr>
            <p:spPr bwMode="auto">
              <a:xfrm rot="5400000">
                <a:off x="4967" y="844"/>
                <a:ext cx="96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Z=R+</a:t>
                </a:r>
                <a:r>
                  <a:rPr kumimoji="1" lang="en-US" altLang="zh-CN" sz="2800">
                    <a:solidFill>
                      <a:schemeClr val="bg1"/>
                    </a:solidFill>
                    <a:latin typeface="Times New Roman" panose="02020603050405020304" pitchFamily="18" charset="0"/>
                    <a:ea typeface="宋体" panose="02010600030101010101" pitchFamily="2" charset="-122"/>
                  </a:rPr>
                  <a:t>j</a:t>
                </a:r>
                <a:r>
                  <a:rPr kumimoji="1" lang="en-US" altLang="zh-CN" sz="2800" i="1">
                    <a:solidFill>
                      <a:schemeClr val="bg1"/>
                    </a:solidFill>
                    <a:latin typeface="Times New Roman" panose="02020603050405020304" pitchFamily="18" charset="0"/>
                    <a:ea typeface="宋体" panose="02010600030101010101" pitchFamily="2" charset="-122"/>
                  </a:rPr>
                  <a:t>X</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1007" name="Rectangle 48"/>
              <p:cNvSpPr>
                <a:spLocks noChangeArrowheads="1"/>
              </p:cNvSpPr>
              <p:nvPr/>
            </p:nvSpPr>
            <p:spPr bwMode="auto">
              <a:xfrm>
                <a:off x="5193" y="75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008" name="Rectangle 49"/>
              <p:cNvSpPr>
                <a:spLocks noChangeArrowheads="1"/>
              </p:cNvSpPr>
              <p:nvPr/>
            </p:nvSpPr>
            <p:spPr bwMode="auto">
              <a:xfrm>
                <a:off x="4558" y="436"/>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1009" name="Group 50"/>
              <p:cNvGrpSpPr>
                <a:grpSpLocks/>
              </p:cNvGrpSpPr>
              <p:nvPr/>
            </p:nvGrpSpPr>
            <p:grpSpPr bwMode="auto">
              <a:xfrm rot="10800000">
                <a:off x="4240" y="772"/>
                <a:ext cx="91" cy="363"/>
                <a:chOff x="2744" y="2931"/>
                <a:chExt cx="57" cy="283"/>
              </a:xfrm>
            </p:grpSpPr>
            <p:sp>
              <p:nvSpPr>
                <p:cNvPr id="41015" name="Arc 51"/>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6" name="Arc 52"/>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7" name="Arc 53"/>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1010" name="Group 54"/>
              <p:cNvGrpSpPr>
                <a:grpSpLocks/>
              </p:cNvGrpSpPr>
              <p:nvPr/>
            </p:nvGrpSpPr>
            <p:grpSpPr bwMode="auto">
              <a:xfrm>
                <a:off x="3832" y="772"/>
                <a:ext cx="91" cy="363"/>
                <a:chOff x="2744" y="2931"/>
                <a:chExt cx="57" cy="283"/>
              </a:xfrm>
            </p:grpSpPr>
            <p:sp>
              <p:nvSpPr>
                <p:cNvPr id="41012" name="Arc 55"/>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3" name="Arc 56"/>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4" name="Arc 57"/>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1011" name="Rectangle 58"/>
              <p:cNvSpPr>
                <a:spLocks noChangeArrowheads="1"/>
              </p:cNvSpPr>
              <p:nvPr/>
            </p:nvSpPr>
            <p:spPr bwMode="auto">
              <a:xfrm>
                <a:off x="3242" y="45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40978" name="Group 59"/>
          <p:cNvGrpSpPr>
            <a:grpSpLocks/>
          </p:cNvGrpSpPr>
          <p:nvPr/>
        </p:nvGrpSpPr>
        <p:grpSpPr bwMode="auto">
          <a:xfrm>
            <a:off x="6588125" y="6446838"/>
            <a:ext cx="792163" cy="366712"/>
            <a:chOff x="4649" y="4020"/>
            <a:chExt cx="499" cy="231"/>
          </a:xfrm>
        </p:grpSpPr>
        <p:pic>
          <p:nvPicPr>
            <p:cNvPr id="40979" name="Picture 60"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0" name="Text Box 61">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additive="base">
                                        <p:cTn id="7" dur="500" fill="hold"/>
                                        <p:tgtEl>
                                          <p:spTgt spid="477186"/>
                                        </p:tgtEl>
                                        <p:attrNameLst>
                                          <p:attrName>ppt_x</p:attrName>
                                        </p:attrNameLst>
                                      </p:cBhvr>
                                      <p:tavLst>
                                        <p:tav tm="0">
                                          <p:val>
                                            <p:strVal val="0-#ppt_w/2"/>
                                          </p:val>
                                        </p:tav>
                                        <p:tav tm="100000">
                                          <p:val>
                                            <p:strVal val="#ppt_x"/>
                                          </p:val>
                                        </p:tav>
                                      </p:tavLst>
                                    </p:anim>
                                    <p:anim calcmode="lin" valueType="num">
                                      <p:cBhvr additive="base">
                                        <p:cTn id="8" dur="500" fill="hold"/>
                                        <p:tgtEl>
                                          <p:spTgt spid="477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77187"/>
                                        </p:tgtEl>
                                        <p:attrNameLst>
                                          <p:attrName>style.visibility</p:attrName>
                                        </p:attrNameLst>
                                      </p:cBhvr>
                                      <p:to>
                                        <p:strVal val="visible"/>
                                      </p:to>
                                    </p:set>
                                    <p:anim calcmode="lin" valueType="num">
                                      <p:cBhvr additive="base">
                                        <p:cTn id="18" dur="500" fill="hold"/>
                                        <p:tgtEl>
                                          <p:spTgt spid="477187"/>
                                        </p:tgtEl>
                                        <p:attrNameLst>
                                          <p:attrName>ppt_x</p:attrName>
                                        </p:attrNameLst>
                                      </p:cBhvr>
                                      <p:tavLst>
                                        <p:tav tm="0">
                                          <p:val>
                                            <p:strVal val="0-#ppt_w/2"/>
                                          </p:val>
                                        </p:tav>
                                        <p:tav tm="100000">
                                          <p:val>
                                            <p:strVal val="#ppt_x"/>
                                          </p:val>
                                        </p:tav>
                                      </p:tavLst>
                                    </p:anim>
                                    <p:anim calcmode="lin" valueType="num">
                                      <p:cBhvr additive="base">
                                        <p:cTn id="19" dur="500" fill="hold"/>
                                        <p:tgtEl>
                                          <p:spTgt spid="477187"/>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477192"/>
                                        </p:tgtEl>
                                        <p:attrNameLst>
                                          <p:attrName>style.visibility</p:attrName>
                                        </p:attrNameLst>
                                      </p:cBhvr>
                                      <p:to>
                                        <p:strVal val="visible"/>
                                      </p:to>
                                    </p:set>
                                    <p:animEffect transition="in" filter="slide(fromLeft)">
                                      <p:cBhvr>
                                        <p:cTn id="24" dur="500"/>
                                        <p:tgtEl>
                                          <p:spTgt spid="4771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77188"/>
                                        </p:tgtEl>
                                        <p:attrNameLst>
                                          <p:attrName>style.visibility</p:attrName>
                                        </p:attrNameLst>
                                      </p:cBhvr>
                                      <p:to>
                                        <p:strVal val="visible"/>
                                      </p:to>
                                    </p:set>
                                    <p:animEffect transition="in" filter="wipe(left)">
                                      <p:cBhvr>
                                        <p:cTn id="29" dur="2000"/>
                                        <p:tgtEl>
                                          <p:spTgt spid="477188"/>
                                        </p:tgtEl>
                                      </p:cBhvr>
                                    </p:animEffec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4771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7189"/>
                                        </p:tgtEl>
                                        <p:attrNameLst>
                                          <p:attrName>style.visibility</p:attrName>
                                        </p:attrNameLst>
                                      </p:cBhvr>
                                      <p:to>
                                        <p:strVal val="visible"/>
                                      </p:to>
                                    </p:set>
                                    <p:animEffect transition="in" filter="wipe(left)">
                                      <p:cBhvr>
                                        <p:cTn id="37" dur="2000"/>
                                        <p:tgtEl>
                                          <p:spTgt spid="4771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7191"/>
                                        </p:tgtEl>
                                        <p:attrNameLst>
                                          <p:attrName>style.visibility</p:attrName>
                                        </p:attrNameLst>
                                      </p:cBhvr>
                                      <p:to>
                                        <p:strVal val="visible"/>
                                      </p:to>
                                    </p:set>
                                    <p:animEffect transition="in" filter="wipe(left)">
                                      <p:cBhvr>
                                        <p:cTn id="42" dur="2000"/>
                                        <p:tgtEl>
                                          <p:spTgt spid="4771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7193"/>
                                        </p:tgtEl>
                                        <p:attrNameLst>
                                          <p:attrName>style.visibility</p:attrName>
                                        </p:attrNameLst>
                                      </p:cBhvr>
                                      <p:to>
                                        <p:strVal val="visible"/>
                                      </p:to>
                                    </p:set>
                                    <p:animEffect transition="in" filter="wipe(left)">
                                      <p:cBhvr>
                                        <p:cTn id="47" dur="2000"/>
                                        <p:tgtEl>
                                          <p:spTgt spid="477193"/>
                                        </p:tgtEl>
                                      </p:cBhvr>
                                    </p:animEffect>
                                  </p:childTnLst>
                                </p:cTn>
                              </p:par>
                            </p:childTnLst>
                          </p:cTn>
                        </p:par>
                        <p:par>
                          <p:cTn id="48" fill="hold" nodeType="afterGroup">
                            <p:stCondLst>
                              <p:cond delay="2000"/>
                            </p:stCondLst>
                            <p:childTnLst>
                              <p:par>
                                <p:cTn id="49" presetID="1" presetClass="entr" presetSubtype="0" fill="hold" grpId="0" nodeType="afterEffect">
                                  <p:stCondLst>
                                    <p:cond delay="0"/>
                                  </p:stCondLst>
                                  <p:childTnLst>
                                    <p:set>
                                      <p:cBhvr>
                                        <p:cTn id="50" dur="1" fill="hold">
                                          <p:stCondLst>
                                            <p:cond delay="499"/>
                                          </p:stCondLst>
                                        </p:cTn>
                                        <p:tgtEl>
                                          <p:spTgt spid="47719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477194"/>
                                        </p:tgtEl>
                                        <p:attrNameLst>
                                          <p:attrName>style.visibility</p:attrName>
                                        </p:attrNameLst>
                                      </p:cBhvr>
                                      <p:to>
                                        <p:strVal val="visible"/>
                                      </p:to>
                                    </p:set>
                                    <p:animEffect transition="in" filter="wipe(left)">
                                      <p:cBhvr>
                                        <p:cTn id="55" dur="2000"/>
                                        <p:tgtEl>
                                          <p:spTgt spid="477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p:bldP spid="477187" grpId="0"/>
      <p:bldP spid="477190" grpId="0" animBg="1"/>
      <p:bldP spid="477191" grpId="0" autoUpdateAnimBg="0"/>
      <p:bldP spid="477192" grpId="0"/>
      <p:bldP spid="47719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8210" name="Object 2"/>
          <p:cNvGraphicFramePr>
            <a:graphicFrameLocks noChangeAspect="1"/>
          </p:cNvGraphicFramePr>
          <p:nvPr/>
        </p:nvGraphicFramePr>
        <p:xfrm>
          <a:off x="684213" y="139700"/>
          <a:ext cx="3444875" cy="1776413"/>
        </p:xfrm>
        <a:graphic>
          <a:graphicData uri="http://schemas.openxmlformats.org/presentationml/2006/ole">
            <mc:AlternateContent xmlns:mc="http://schemas.openxmlformats.org/markup-compatibility/2006">
              <mc:Choice xmlns:v="urn:schemas-microsoft-com:vml" Requires="v">
                <p:oleObj spid="_x0000_s42044" name="公式" r:id="rId3" imgW="1650960" imgH="850680" progId="Equation.3">
                  <p:embed/>
                </p:oleObj>
              </mc:Choice>
              <mc:Fallback>
                <p:oleObj name="公式" r:id="rId3" imgW="1650960" imgH="850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39700"/>
                        <a:ext cx="3444875" cy="177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11" name="Object 3"/>
          <p:cNvGraphicFramePr>
            <a:graphicFrameLocks noChangeAspect="1"/>
          </p:cNvGraphicFramePr>
          <p:nvPr/>
        </p:nvGraphicFramePr>
        <p:xfrm>
          <a:off x="3708400" y="188913"/>
          <a:ext cx="3630613" cy="1379537"/>
        </p:xfrm>
        <a:graphic>
          <a:graphicData uri="http://schemas.openxmlformats.org/presentationml/2006/ole">
            <mc:AlternateContent xmlns:mc="http://schemas.openxmlformats.org/markup-compatibility/2006">
              <mc:Choice xmlns:v="urn:schemas-microsoft-com:vml" Requires="v">
                <p:oleObj spid="_x0000_s42045" name="公式" r:id="rId5" imgW="1739880" imgH="660240" progId="Equation.3">
                  <p:embed/>
                </p:oleObj>
              </mc:Choice>
              <mc:Fallback>
                <p:oleObj name="公式" r:id="rId5" imgW="1739880" imgH="660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88913"/>
                        <a:ext cx="3630613" cy="1379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8212" name="Object 4"/>
          <p:cNvGraphicFramePr>
            <a:graphicFrameLocks noChangeAspect="1"/>
          </p:cNvGraphicFramePr>
          <p:nvPr/>
        </p:nvGraphicFramePr>
        <p:xfrm>
          <a:off x="755650" y="1700213"/>
          <a:ext cx="3916363" cy="3281362"/>
        </p:xfrm>
        <a:graphic>
          <a:graphicData uri="http://schemas.openxmlformats.org/presentationml/2006/ole">
            <mc:AlternateContent xmlns:mc="http://schemas.openxmlformats.org/markup-compatibility/2006">
              <mc:Choice xmlns:v="urn:schemas-microsoft-com:vml" Requires="v">
                <p:oleObj spid="_x0000_s42046" name="公式" r:id="rId7" imgW="2019240" imgH="1688760" progId="Equation.3">
                  <p:embed/>
                </p:oleObj>
              </mc:Choice>
              <mc:Fallback>
                <p:oleObj name="公式" r:id="rId7" imgW="2019240" imgH="168876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1700213"/>
                        <a:ext cx="3916363" cy="328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8213" name="Text Box 5"/>
          <p:cNvSpPr txBox="1">
            <a:spLocks noChangeArrowheads="1"/>
          </p:cNvSpPr>
          <p:nvPr/>
        </p:nvSpPr>
        <p:spPr bwMode="auto">
          <a:xfrm>
            <a:off x="611188" y="4868863"/>
            <a:ext cx="3455987" cy="519112"/>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startAt="2"/>
              <a:defRPr/>
            </a:pPr>
            <a:r>
              <a:rPr kumimoji="1" lang="zh-CN" altLang="en-US" sz="2800" b="1">
                <a:solidFill>
                  <a:srgbClr val="FF9900"/>
                </a:solidFill>
                <a:latin typeface="楷体_GB2312" pitchFamily="49" charset="-122"/>
                <a:ea typeface="楷体_GB2312" pitchFamily="49" charset="-122"/>
              </a:rPr>
              <a:t>等效电路法分析</a:t>
            </a:r>
          </a:p>
        </p:txBody>
      </p:sp>
      <p:grpSp>
        <p:nvGrpSpPr>
          <p:cNvPr id="41996" name="Group 6"/>
          <p:cNvGrpSpPr>
            <a:grpSpLocks/>
          </p:cNvGrpSpPr>
          <p:nvPr/>
        </p:nvGrpSpPr>
        <p:grpSpPr bwMode="auto">
          <a:xfrm>
            <a:off x="8316913" y="6446838"/>
            <a:ext cx="792162" cy="366712"/>
            <a:chOff x="5193" y="4020"/>
            <a:chExt cx="499" cy="231"/>
          </a:xfrm>
        </p:grpSpPr>
        <p:pic>
          <p:nvPicPr>
            <p:cNvPr id="42024" name="Picture 7"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Text Box 8">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1997" name="Group 9"/>
          <p:cNvGrpSpPr>
            <a:grpSpLocks/>
          </p:cNvGrpSpPr>
          <p:nvPr/>
        </p:nvGrpSpPr>
        <p:grpSpPr bwMode="auto">
          <a:xfrm>
            <a:off x="7453313" y="6446838"/>
            <a:ext cx="792162" cy="366712"/>
            <a:chOff x="4649" y="4020"/>
            <a:chExt cx="499" cy="231"/>
          </a:xfrm>
        </p:grpSpPr>
        <p:pic>
          <p:nvPicPr>
            <p:cNvPr id="42022" name="Picture 10"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11">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2"/>
          <p:cNvGrpSpPr>
            <a:grpSpLocks/>
          </p:cNvGrpSpPr>
          <p:nvPr/>
        </p:nvGrpSpPr>
        <p:grpSpPr bwMode="auto">
          <a:xfrm>
            <a:off x="4643438" y="1700213"/>
            <a:ext cx="3503612" cy="1728787"/>
            <a:chOff x="2971" y="2432"/>
            <a:chExt cx="2207" cy="1089"/>
          </a:xfrm>
        </p:grpSpPr>
        <p:sp>
          <p:nvSpPr>
            <p:cNvPr id="42014" name="Oval 13"/>
            <p:cNvSpPr>
              <a:spLocks noChangeArrowheads="1"/>
            </p:cNvSpPr>
            <p:nvPr/>
          </p:nvSpPr>
          <p:spPr bwMode="auto">
            <a:xfrm>
              <a:off x="3243" y="284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42015" name="Rectangle 14"/>
            <p:cNvSpPr>
              <a:spLocks noChangeArrowheads="1"/>
            </p:cNvSpPr>
            <p:nvPr/>
          </p:nvSpPr>
          <p:spPr bwMode="auto">
            <a:xfrm>
              <a:off x="3424" y="2568"/>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16" name="Line 15"/>
            <p:cNvSpPr>
              <a:spLocks noChangeShapeType="1"/>
            </p:cNvSpPr>
            <p:nvPr/>
          </p:nvSpPr>
          <p:spPr bwMode="auto">
            <a:xfrm>
              <a:off x="3424" y="2523"/>
              <a:ext cx="23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2" name="Object 16"/>
            <p:cNvGraphicFramePr>
              <a:graphicFrameLocks noChangeAspect="1"/>
            </p:cNvGraphicFramePr>
            <p:nvPr/>
          </p:nvGraphicFramePr>
          <p:xfrm>
            <a:off x="3470" y="2432"/>
            <a:ext cx="208" cy="387"/>
          </p:xfrm>
          <a:graphic>
            <a:graphicData uri="http://schemas.openxmlformats.org/presentationml/2006/ole">
              <mc:AlternateContent xmlns:mc="http://schemas.openxmlformats.org/markup-compatibility/2006">
                <mc:Choice xmlns:v="urn:schemas-microsoft-com:vml" Requires="v">
                  <p:oleObj spid="_x0000_s42047" name="公式" r:id="rId10" imgW="164880" imgH="330120" progId="Equation.3">
                    <p:embed/>
                  </p:oleObj>
                </mc:Choice>
                <mc:Fallback>
                  <p:oleObj name="公式" r:id="rId10" imgW="164880" imgH="33012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0" y="2432"/>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7" name="Text Box 17"/>
            <p:cNvSpPr txBox="1">
              <a:spLocks noChangeArrowheads="1"/>
            </p:cNvSpPr>
            <p:nvPr/>
          </p:nvSpPr>
          <p:spPr bwMode="auto">
            <a:xfrm>
              <a:off x="3107" y="2568"/>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42018" name="Text Box 18"/>
            <p:cNvSpPr txBox="1">
              <a:spLocks noChangeArrowheads="1"/>
            </p:cNvSpPr>
            <p:nvPr/>
          </p:nvSpPr>
          <p:spPr bwMode="auto">
            <a:xfrm>
              <a:off x="3152" y="3158"/>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41993" name="Object 19"/>
            <p:cNvGraphicFramePr>
              <a:graphicFrameLocks noChangeAspect="1"/>
            </p:cNvGraphicFramePr>
            <p:nvPr/>
          </p:nvGraphicFramePr>
          <p:xfrm>
            <a:off x="2971" y="2840"/>
            <a:ext cx="253" cy="399"/>
          </p:xfrm>
          <a:graphic>
            <a:graphicData uri="http://schemas.openxmlformats.org/presentationml/2006/ole">
              <mc:AlternateContent xmlns:mc="http://schemas.openxmlformats.org/markup-compatibility/2006">
                <mc:Choice xmlns:v="urn:schemas-microsoft-com:vml" Requires="v">
                  <p:oleObj spid="_x0000_s42048" name="公式" r:id="rId12" imgW="228600" imgH="330120" progId="Equation.3">
                    <p:embed/>
                  </p:oleObj>
                </mc:Choice>
                <mc:Fallback>
                  <p:oleObj name="公式" r:id="rId12" imgW="228600" imgH="33012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 y="2840"/>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9" name="Text Box 20"/>
            <p:cNvSpPr txBox="1">
              <a:spLocks noChangeArrowheads="1"/>
            </p:cNvSpPr>
            <p:nvPr/>
          </p:nvSpPr>
          <p:spPr bwMode="auto">
            <a:xfrm>
              <a:off x="3787" y="2659"/>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Z</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graphicFrame>
          <p:nvGraphicFramePr>
            <p:cNvPr id="41994" name="Object 21"/>
            <p:cNvGraphicFramePr>
              <a:graphicFrameLocks noChangeAspect="1"/>
            </p:cNvGraphicFramePr>
            <p:nvPr/>
          </p:nvGraphicFramePr>
          <p:xfrm>
            <a:off x="4558" y="2750"/>
            <a:ext cx="620" cy="566"/>
          </p:xfrm>
          <a:graphic>
            <a:graphicData uri="http://schemas.openxmlformats.org/presentationml/2006/ole">
              <mc:AlternateContent xmlns:mc="http://schemas.openxmlformats.org/markup-compatibility/2006">
                <mc:Choice xmlns:v="urn:schemas-microsoft-com:vml" Requires="v">
                  <p:oleObj spid="_x0000_s42049" name="公式" r:id="rId14" imgW="558720" imgH="507960" progId="Equation.3">
                    <p:embed/>
                  </p:oleObj>
                </mc:Choice>
                <mc:Fallback>
                  <p:oleObj name="公式" r:id="rId14" imgW="558720" imgH="50796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8" y="2750"/>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0" name="Rectangle 22"/>
            <p:cNvSpPr>
              <a:spLocks noChangeArrowheads="1"/>
            </p:cNvSpPr>
            <p:nvPr/>
          </p:nvSpPr>
          <p:spPr bwMode="auto">
            <a:xfrm>
              <a:off x="4431" y="284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21" name="Rectangle 23"/>
            <p:cNvSpPr>
              <a:spLocks noChangeArrowheads="1"/>
            </p:cNvSpPr>
            <p:nvPr/>
          </p:nvSpPr>
          <p:spPr bwMode="auto">
            <a:xfrm>
              <a:off x="3833" y="252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 name="Group 24"/>
          <p:cNvGrpSpPr>
            <a:grpSpLocks/>
          </p:cNvGrpSpPr>
          <p:nvPr/>
        </p:nvGrpSpPr>
        <p:grpSpPr bwMode="auto">
          <a:xfrm>
            <a:off x="4932363" y="3573463"/>
            <a:ext cx="3262312" cy="2593975"/>
            <a:chOff x="1537" y="1933"/>
            <a:chExt cx="2055" cy="1634"/>
          </a:xfrm>
        </p:grpSpPr>
        <p:sp>
          <p:nvSpPr>
            <p:cNvPr id="42006" name="Oval 25"/>
            <p:cNvSpPr>
              <a:spLocks noChangeArrowheads="1"/>
            </p:cNvSpPr>
            <p:nvPr/>
          </p:nvSpPr>
          <p:spPr bwMode="auto">
            <a:xfrm>
              <a:off x="1837"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42007" name="Rectangle 26"/>
            <p:cNvSpPr>
              <a:spLocks noChangeArrowheads="1"/>
            </p:cNvSpPr>
            <p:nvPr/>
          </p:nvSpPr>
          <p:spPr bwMode="auto">
            <a:xfrm>
              <a:off x="2018" y="2614"/>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08" name="Text Box 27"/>
            <p:cNvSpPr txBox="1">
              <a:spLocks noChangeArrowheads="1"/>
            </p:cNvSpPr>
            <p:nvPr/>
          </p:nvSpPr>
          <p:spPr bwMode="auto">
            <a:xfrm>
              <a:off x="1701" y="2614"/>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42009" name="Text Box 28"/>
            <p:cNvSpPr txBox="1">
              <a:spLocks noChangeArrowheads="1"/>
            </p:cNvSpPr>
            <p:nvPr/>
          </p:nvSpPr>
          <p:spPr bwMode="auto">
            <a:xfrm>
              <a:off x="1746" y="3204"/>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41989" name="Object 29"/>
            <p:cNvGraphicFramePr>
              <a:graphicFrameLocks noChangeAspect="1"/>
            </p:cNvGraphicFramePr>
            <p:nvPr/>
          </p:nvGraphicFramePr>
          <p:xfrm>
            <a:off x="1537" y="2886"/>
            <a:ext cx="309" cy="399"/>
          </p:xfrm>
          <a:graphic>
            <a:graphicData uri="http://schemas.openxmlformats.org/presentationml/2006/ole">
              <mc:AlternateContent xmlns:mc="http://schemas.openxmlformats.org/markup-compatibility/2006">
                <mc:Choice xmlns:v="urn:schemas-microsoft-com:vml" Requires="v">
                  <p:oleObj spid="_x0000_s42050" name="公式" r:id="rId16" imgW="279360" imgH="330120" progId="Equation.3">
                    <p:embed/>
                  </p:oleObj>
                </mc:Choice>
                <mc:Fallback>
                  <p:oleObj name="公式" r:id="rId16" imgW="279360" imgH="330120" progId="Equation.3">
                    <p:embed/>
                    <p:pic>
                      <p:nvPicPr>
                        <p:cNvPr id="0" name="Object 2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7" y="2886"/>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0" name="Rectangle 30"/>
            <p:cNvSpPr>
              <a:spLocks noChangeArrowheads="1"/>
            </p:cNvSpPr>
            <p:nvPr/>
          </p:nvSpPr>
          <p:spPr bwMode="auto">
            <a:xfrm>
              <a:off x="3025" y="2886"/>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11" name="Rectangle 31"/>
            <p:cNvSpPr>
              <a:spLocks noChangeArrowheads="1"/>
            </p:cNvSpPr>
            <p:nvPr/>
          </p:nvSpPr>
          <p:spPr bwMode="auto">
            <a:xfrm>
              <a:off x="2427" y="256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2012" name="Line 32"/>
            <p:cNvSpPr>
              <a:spLocks noChangeShapeType="1"/>
            </p:cNvSpPr>
            <p:nvPr/>
          </p:nvSpPr>
          <p:spPr bwMode="auto">
            <a:xfrm rot="5400000">
              <a:off x="3083" y="2729"/>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90" name="Object 33"/>
            <p:cNvGraphicFramePr>
              <a:graphicFrameLocks noChangeAspect="1"/>
            </p:cNvGraphicFramePr>
            <p:nvPr/>
          </p:nvGraphicFramePr>
          <p:xfrm>
            <a:off x="3218" y="2478"/>
            <a:ext cx="252" cy="405"/>
          </p:xfrm>
          <a:graphic>
            <a:graphicData uri="http://schemas.openxmlformats.org/presentationml/2006/ole">
              <mc:AlternateContent xmlns:mc="http://schemas.openxmlformats.org/markup-compatibility/2006">
                <mc:Choice xmlns:v="urn:schemas-microsoft-com:vml" Requires="v">
                  <p:oleObj spid="_x0000_s42051" name="公式" r:id="rId18" imgW="190440" imgH="330120" progId="Equation.3">
                    <p:embed/>
                  </p:oleObj>
                </mc:Choice>
                <mc:Fallback>
                  <p:oleObj name="公式" r:id="rId18" imgW="190440" imgH="330120" progId="Equation.3">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18" y="2478"/>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3" name="Text Box 34"/>
            <p:cNvSpPr txBox="1">
              <a:spLocks noChangeArrowheads="1"/>
            </p:cNvSpPr>
            <p:nvPr/>
          </p:nvSpPr>
          <p:spPr bwMode="auto">
            <a:xfrm>
              <a:off x="3198" y="288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400" i="1">
                  <a:solidFill>
                    <a:schemeClr val="bg1"/>
                  </a:solidFill>
                  <a:latin typeface="Times New Roman" panose="02020603050405020304" pitchFamily="18" charset="0"/>
                  <a:ea typeface="宋体" panose="02010600030101010101" pitchFamily="2" charset="-122"/>
                </a:rPr>
                <a:t>Z</a:t>
              </a:r>
              <a:r>
                <a:rPr kumimoji="1" lang="en-US" altLang="zh-CN" sz="2400" baseline="-25000">
                  <a:solidFill>
                    <a:schemeClr val="bg1"/>
                  </a:solidFill>
                  <a:latin typeface="Times New Roman" panose="02020603050405020304" pitchFamily="18" charset="0"/>
                  <a:ea typeface="宋体" panose="02010600030101010101" pitchFamily="2" charset="-122"/>
                </a:rPr>
                <a:t>22</a:t>
              </a:r>
              <a:endParaRPr kumimoji="1" lang="en-US" altLang="zh-CN" sz="2400">
                <a:solidFill>
                  <a:schemeClr val="bg1"/>
                </a:solidFill>
                <a:latin typeface="Times New Roman" panose="02020603050405020304" pitchFamily="18" charset="0"/>
                <a:ea typeface="宋体" panose="02010600030101010101" pitchFamily="2" charset="-122"/>
              </a:endParaRPr>
            </a:p>
          </p:txBody>
        </p:sp>
        <p:graphicFrame>
          <p:nvGraphicFramePr>
            <p:cNvPr id="41991" name="Object 35"/>
            <p:cNvGraphicFramePr>
              <a:graphicFrameLocks noChangeAspect="1"/>
            </p:cNvGraphicFramePr>
            <p:nvPr/>
          </p:nvGraphicFramePr>
          <p:xfrm>
            <a:off x="2290" y="1933"/>
            <a:ext cx="726" cy="594"/>
          </p:xfrm>
          <a:graphic>
            <a:graphicData uri="http://schemas.openxmlformats.org/presentationml/2006/ole">
              <mc:AlternateContent xmlns:mc="http://schemas.openxmlformats.org/markup-compatibility/2006">
                <mc:Choice xmlns:v="urn:schemas-microsoft-com:vml" Requires="v">
                  <p:oleObj spid="_x0000_s42052" name="公式" r:id="rId20" imgW="545760" imgH="507960" progId="Equation.3">
                    <p:embed/>
                  </p:oleObj>
                </mc:Choice>
                <mc:Fallback>
                  <p:oleObj name="公式" r:id="rId20" imgW="545760" imgH="507960" progId="Equation.3">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90" y="1933"/>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8244" name="AutoShape 36" descr="羊皮纸"/>
          <p:cNvSpPr>
            <a:spLocks noChangeArrowheads="1"/>
          </p:cNvSpPr>
          <p:nvPr/>
        </p:nvSpPr>
        <p:spPr bwMode="auto">
          <a:xfrm>
            <a:off x="7596188" y="476250"/>
            <a:ext cx="1079500" cy="1584325"/>
          </a:xfrm>
          <a:prstGeom prst="wedgeRoundRectCallout">
            <a:avLst>
              <a:gd name="adj1" fmla="val -136028"/>
              <a:gd name="adj2" fmla="val 58616"/>
              <a:gd name="adj3" fmla="val 16667"/>
            </a:avLst>
          </a:prstGeom>
          <a:blipFill dpi="0" rotWithShape="1">
            <a:blip r:embed="rId2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zh-CN" altLang="en-US" sz="2800" b="1">
                <a:ea typeface="楷体_GB2312" pitchFamily="49" charset="-122"/>
              </a:rPr>
              <a:t>原边等效电路</a:t>
            </a:r>
          </a:p>
        </p:txBody>
      </p:sp>
      <p:sp>
        <p:nvSpPr>
          <p:cNvPr id="478245" name="AutoShape 37" descr="羊皮纸"/>
          <p:cNvSpPr>
            <a:spLocks noChangeArrowheads="1"/>
          </p:cNvSpPr>
          <p:nvPr/>
        </p:nvSpPr>
        <p:spPr bwMode="auto">
          <a:xfrm>
            <a:off x="7812088" y="3140075"/>
            <a:ext cx="1079500" cy="1584325"/>
          </a:xfrm>
          <a:prstGeom prst="wedgeRoundRectCallout">
            <a:avLst>
              <a:gd name="adj1" fmla="val -114560"/>
              <a:gd name="adj2" fmla="val 49898"/>
              <a:gd name="adj3" fmla="val 16667"/>
            </a:avLst>
          </a:prstGeom>
          <a:blipFill dpi="0" rotWithShape="1">
            <a:blip r:embed="rId2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zh-CN" altLang="en-US" sz="2800" b="1">
                <a:ea typeface="楷体_GB2312" pitchFamily="49" charset="-122"/>
              </a:rPr>
              <a:t>副边等效电路</a:t>
            </a:r>
          </a:p>
        </p:txBody>
      </p:sp>
      <p:grpSp>
        <p:nvGrpSpPr>
          <p:cNvPr id="42002" name="Group 38"/>
          <p:cNvGrpSpPr>
            <a:grpSpLocks/>
          </p:cNvGrpSpPr>
          <p:nvPr/>
        </p:nvGrpSpPr>
        <p:grpSpPr bwMode="auto">
          <a:xfrm>
            <a:off x="6588125" y="6446838"/>
            <a:ext cx="792163" cy="366712"/>
            <a:chOff x="4649" y="4020"/>
            <a:chExt cx="499" cy="231"/>
          </a:xfrm>
        </p:grpSpPr>
        <p:pic>
          <p:nvPicPr>
            <p:cNvPr id="42004" name="Picture 39"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5" name="Text Box 40">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
        <p:nvSpPr>
          <p:cNvPr id="478249" name="Text Box 41"/>
          <p:cNvSpPr txBox="1">
            <a:spLocks noChangeArrowheads="1"/>
          </p:cNvSpPr>
          <p:nvPr/>
        </p:nvSpPr>
        <p:spPr bwMode="auto">
          <a:xfrm>
            <a:off x="466725" y="5516563"/>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根据以上表示式得等效电路。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with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strips(downRight)">
                                      <p:cBhvr>
                                        <p:cTn id="7" dur="2000"/>
                                        <p:tgtEl>
                                          <p:spTgt spid="478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78211"/>
                                        </p:tgtEl>
                                        <p:attrNameLst>
                                          <p:attrName>style.visibility</p:attrName>
                                        </p:attrNameLst>
                                      </p:cBhvr>
                                      <p:to>
                                        <p:strVal val="visible"/>
                                      </p:to>
                                    </p:set>
                                    <p:animEffect transition="in" filter="strips(downRight)">
                                      <p:cBhvr>
                                        <p:cTn id="12" dur="2000"/>
                                        <p:tgtEl>
                                          <p:spTgt spid="478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8212"/>
                                        </p:tgtEl>
                                        <p:attrNameLst>
                                          <p:attrName>style.visibility</p:attrName>
                                        </p:attrNameLst>
                                      </p:cBhvr>
                                      <p:to>
                                        <p:strVal val="visible"/>
                                      </p:to>
                                    </p:set>
                                    <p:animEffect transition="in" filter="wipe(left)">
                                      <p:cBhvr>
                                        <p:cTn id="17" dur="2000"/>
                                        <p:tgtEl>
                                          <p:spTgt spid="478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78213"/>
                                        </p:tgtEl>
                                        <p:attrNameLst>
                                          <p:attrName>style.visibility</p:attrName>
                                        </p:attrNameLst>
                                      </p:cBhvr>
                                      <p:to>
                                        <p:strVal val="visible"/>
                                      </p:to>
                                    </p:set>
                                    <p:anim calcmode="lin" valueType="num">
                                      <p:cBhvr additive="base">
                                        <p:cTn id="22" dur="500" fill="hold"/>
                                        <p:tgtEl>
                                          <p:spTgt spid="478213"/>
                                        </p:tgtEl>
                                        <p:attrNameLst>
                                          <p:attrName>ppt_x</p:attrName>
                                        </p:attrNameLst>
                                      </p:cBhvr>
                                      <p:tavLst>
                                        <p:tav tm="0">
                                          <p:val>
                                            <p:strVal val="0-#ppt_w/2"/>
                                          </p:val>
                                        </p:tav>
                                        <p:tav tm="100000">
                                          <p:val>
                                            <p:strVal val="#ppt_x"/>
                                          </p:val>
                                        </p:tav>
                                      </p:tavLst>
                                    </p:anim>
                                    <p:anim calcmode="lin" valueType="num">
                                      <p:cBhvr additive="base">
                                        <p:cTn id="23"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78249"/>
                                        </p:tgtEl>
                                        <p:attrNameLst>
                                          <p:attrName>style.visibility</p:attrName>
                                        </p:attrNameLst>
                                      </p:cBhvr>
                                      <p:to>
                                        <p:strVal val="visible"/>
                                      </p:to>
                                    </p:set>
                                    <p:animEffect transition="in" filter="wipe(left)">
                                      <p:cBhvr>
                                        <p:cTn id="28" dur="500"/>
                                        <p:tgtEl>
                                          <p:spTgt spid="4782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par>
                          <p:cTn id="34" fill="hold" nodeType="afterGroup">
                            <p:stCondLst>
                              <p:cond delay="500"/>
                            </p:stCondLst>
                            <p:childTnLst>
                              <p:par>
                                <p:cTn id="35" presetID="20" presetClass="entr" presetSubtype="0" fill="hold" grpId="0" nodeType="afterEffect">
                                  <p:stCondLst>
                                    <p:cond delay="0"/>
                                  </p:stCondLst>
                                  <p:childTnLst>
                                    <p:set>
                                      <p:cBhvr>
                                        <p:cTn id="36" dur="1" fill="hold">
                                          <p:stCondLst>
                                            <p:cond delay="0"/>
                                          </p:stCondLst>
                                        </p:cTn>
                                        <p:tgtEl>
                                          <p:spTgt spid="478244"/>
                                        </p:tgtEl>
                                        <p:attrNameLst>
                                          <p:attrName>style.visibility</p:attrName>
                                        </p:attrNameLst>
                                      </p:cBhvr>
                                      <p:to>
                                        <p:strVal val="visible"/>
                                      </p:to>
                                    </p:set>
                                    <p:animEffect transition="in" filter="wedge">
                                      <p:cBhvr>
                                        <p:cTn id="37" dur="2000"/>
                                        <p:tgtEl>
                                          <p:spTgt spid="4782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par>
                          <p:cTn id="43" fill="hold" nodeType="afterGroup">
                            <p:stCondLst>
                              <p:cond delay="500"/>
                            </p:stCondLst>
                            <p:childTnLst>
                              <p:par>
                                <p:cTn id="44" presetID="20" presetClass="entr" presetSubtype="0" fill="hold" grpId="0" nodeType="afterEffect">
                                  <p:stCondLst>
                                    <p:cond delay="0"/>
                                  </p:stCondLst>
                                  <p:childTnLst>
                                    <p:set>
                                      <p:cBhvr>
                                        <p:cTn id="45" dur="1" fill="hold">
                                          <p:stCondLst>
                                            <p:cond delay="0"/>
                                          </p:stCondLst>
                                        </p:cTn>
                                        <p:tgtEl>
                                          <p:spTgt spid="478245"/>
                                        </p:tgtEl>
                                        <p:attrNameLst>
                                          <p:attrName>style.visibility</p:attrName>
                                        </p:attrNameLst>
                                      </p:cBhvr>
                                      <p:to>
                                        <p:strVal val="visible"/>
                                      </p:to>
                                    </p:set>
                                    <p:animEffect transition="in" filter="wedge">
                                      <p:cBhvr>
                                        <p:cTn id="46" dur="2000"/>
                                        <p:tgtEl>
                                          <p:spTgt spid="478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p:bldP spid="478244" grpId="0" animBg="1"/>
      <p:bldP spid="478245" grpId="0" animBg="1"/>
      <p:bldP spid="47824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9234" name="Object 2"/>
          <p:cNvGraphicFramePr>
            <a:graphicFrameLocks noChangeAspect="1"/>
          </p:cNvGraphicFramePr>
          <p:nvPr/>
        </p:nvGraphicFramePr>
        <p:xfrm>
          <a:off x="684213" y="476250"/>
          <a:ext cx="5391150" cy="2132013"/>
        </p:xfrm>
        <a:graphic>
          <a:graphicData uri="http://schemas.openxmlformats.org/presentationml/2006/ole">
            <mc:AlternateContent xmlns:mc="http://schemas.openxmlformats.org/markup-compatibility/2006">
              <mc:Choice xmlns:v="urn:schemas-microsoft-com:vml" Requires="v">
                <p:oleObj spid="_x0000_s43063" name="公式" r:id="rId3" imgW="2539800" imgH="1002960" progId="Equation.3">
                  <p:embed/>
                </p:oleObj>
              </mc:Choice>
              <mc:Fallback>
                <p:oleObj name="公式" r:id="rId3" imgW="2539800" imgH="1002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5391150" cy="213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9235" name="Object 3"/>
          <p:cNvGraphicFramePr>
            <a:graphicFrameLocks noChangeAspect="1"/>
          </p:cNvGraphicFramePr>
          <p:nvPr/>
        </p:nvGraphicFramePr>
        <p:xfrm>
          <a:off x="755650" y="3571875"/>
          <a:ext cx="400050" cy="504825"/>
        </p:xfrm>
        <a:graphic>
          <a:graphicData uri="http://schemas.openxmlformats.org/presentationml/2006/ole">
            <mc:AlternateContent xmlns:mc="http://schemas.openxmlformats.org/markup-compatibility/2006">
              <mc:Choice xmlns:v="urn:schemas-microsoft-com:vml" Requires="v">
                <p:oleObj spid="_x0000_s43064" name="公式" r:id="rId5" imgW="190440" imgH="241200" progId="Equation.3">
                  <p:embed/>
                </p:oleObj>
              </mc:Choice>
              <mc:Fallback>
                <p:oleObj name="公式" r:id="rId5" imgW="190440" imgH="24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571875"/>
                        <a:ext cx="4000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9236" name="Object 4"/>
          <p:cNvGraphicFramePr>
            <a:graphicFrameLocks noChangeAspect="1"/>
          </p:cNvGraphicFramePr>
          <p:nvPr/>
        </p:nvGraphicFramePr>
        <p:xfrm>
          <a:off x="755650" y="4581525"/>
          <a:ext cx="449263" cy="501650"/>
        </p:xfrm>
        <a:graphic>
          <a:graphicData uri="http://schemas.openxmlformats.org/presentationml/2006/ole">
            <mc:AlternateContent xmlns:mc="http://schemas.openxmlformats.org/markup-compatibility/2006">
              <mc:Choice xmlns:v="urn:schemas-microsoft-com:vml" Requires="v">
                <p:oleObj spid="_x0000_s43065" name="公式" r:id="rId7" imgW="215640" imgH="241200" progId="Equation.3">
                  <p:embed/>
                </p:oleObj>
              </mc:Choice>
              <mc:Fallback>
                <p:oleObj name="公式" r:id="rId7" imgW="21564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581525"/>
                        <a:ext cx="449263"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9237" name="Object 5"/>
          <p:cNvGraphicFramePr>
            <a:graphicFrameLocks noChangeAspect="1"/>
          </p:cNvGraphicFramePr>
          <p:nvPr/>
        </p:nvGraphicFramePr>
        <p:xfrm>
          <a:off x="2411413" y="5734050"/>
          <a:ext cx="3529012" cy="557213"/>
        </p:xfrm>
        <a:graphic>
          <a:graphicData uri="http://schemas.openxmlformats.org/presentationml/2006/ole">
            <mc:AlternateContent xmlns:mc="http://schemas.openxmlformats.org/markup-compatibility/2006">
              <mc:Choice xmlns:v="urn:schemas-microsoft-com:vml" Requires="v">
                <p:oleObj spid="_x0000_s43066" name="公式" r:id="rId9" imgW="1612800" imgH="253800" progId="Equation.3">
                  <p:embed/>
                </p:oleObj>
              </mc:Choice>
              <mc:Fallback>
                <p:oleObj name="公式" r:id="rId9" imgW="1612800" imgH="2538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5734050"/>
                        <a:ext cx="352901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9238" name="Text Box 6"/>
          <p:cNvSpPr txBox="1">
            <a:spLocks noChangeArrowheads="1"/>
          </p:cNvSpPr>
          <p:nvPr/>
        </p:nvSpPr>
        <p:spPr bwMode="auto">
          <a:xfrm>
            <a:off x="2051050" y="2924175"/>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副边对原边的引入阻抗。</a:t>
            </a:r>
            <a:endParaRPr kumimoji="1" lang="zh-CN" altLang="en-US" sz="2800" b="1" i="1" baseline="-25000">
              <a:solidFill>
                <a:srgbClr val="FFFF00"/>
              </a:solidFill>
              <a:latin typeface="Times New Roman" panose="02020603050405020304" pitchFamily="18" charset="0"/>
              <a:ea typeface="楷体_GB2312" pitchFamily="49" charset="-122"/>
            </a:endParaRPr>
          </a:p>
        </p:txBody>
      </p:sp>
      <p:sp>
        <p:nvSpPr>
          <p:cNvPr id="479239" name="Line 7"/>
          <p:cNvSpPr>
            <a:spLocks noChangeShapeType="1"/>
          </p:cNvSpPr>
          <p:nvPr/>
        </p:nvSpPr>
        <p:spPr bwMode="auto">
          <a:xfrm flipV="1">
            <a:off x="1331913" y="3213100"/>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9240" name="Text Box 8"/>
          <p:cNvSpPr txBox="1">
            <a:spLocks noChangeArrowheads="1"/>
          </p:cNvSpPr>
          <p:nvPr/>
        </p:nvSpPr>
        <p:spPr bwMode="auto">
          <a:xfrm>
            <a:off x="2051050" y="3429000"/>
            <a:ext cx="6553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引入电阻。恒为正 </a:t>
            </a:r>
            <a:r>
              <a:rPr kumimoji="1" lang="en-US" altLang="zh-CN" sz="2800" b="1">
                <a:solidFill>
                  <a:srgbClr val="FFFF00"/>
                </a:solidFill>
                <a:latin typeface="楷体_GB2312" pitchFamily="49" charset="-122"/>
                <a:ea typeface="楷体_GB2312" pitchFamily="49" charset="-122"/>
              </a:rPr>
              <a:t>, </a:t>
            </a:r>
            <a:r>
              <a:rPr kumimoji="1" lang="zh-CN" altLang="en-US" sz="2800" b="1">
                <a:solidFill>
                  <a:srgbClr val="FFFF00"/>
                </a:solidFill>
                <a:latin typeface="楷体_GB2312" pitchFamily="49" charset="-122"/>
                <a:ea typeface="楷体_GB2312" pitchFamily="49" charset="-122"/>
              </a:rPr>
              <a:t>表示副边回路吸收的功率是靠原边供给的。</a:t>
            </a:r>
            <a:endParaRPr kumimoji="1" lang="zh-CN" altLang="en-US" sz="2800" b="1" i="1" baseline="-25000">
              <a:solidFill>
                <a:srgbClr val="FFFF00"/>
              </a:solidFill>
              <a:latin typeface="楷体_GB2312" pitchFamily="49" charset="-122"/>
              <a:ea typeface="楷体_GB2312" pitchFamily="49" charset="-122"/>
            </a:endParaRPr>
          </a:p>
        </p:txBody>
      </p:sp>
      <p:sp>
        <p:nvSpPr>
          <p:cNvPr id="479241" name="Line 9"/>
          <p:cNvSpPr>
            <a:spLocks noChangeShapeType="1"/>
          </p:cNvSpPr>
          <p:nvPr/>
        </p:nvSpPr>
        <p:spPr bwMode="auto">
          <a:xfrm flipV="1">
            <a:off x="1331913" y="3789363"/>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9242" name="Text Box 10"/>
          <p:cNvSpPr txBox="1">
            <a:spLocks noChangeArrowheads="1"/>
          </p:cNvSpPr>
          <p:nvPr/>
        </p:nvSpPr>
        <p:spPr bwMode="auto">
          <a:xfrm>
            <a:off x="1979613" y="4508500"/>
            <a:ext cx="64801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Times New Roman" panose="02020603050405020304" pitchFamily="18" charset="0"/>
                <a:ea typeface="楷体_GB2312" pitchFamily="49" charset="-122"/>
              </a:rPr>
              <a:t>引入电抗。</a:t>
            </a:r>
            <a:r>
              <a:rPr kumimoji="1" lang="zh-CN" altLang="en-US" sz="2800" b="1">
                <a:solidFill>
                  <a:srgbClr val="FFFF00"/>
                </a:solidFill>
                <a:ea typeface="楷体_GB2312" pitchFamily="49" charset="-122"/>
              </a:rPr>
              <a:t>负号反映了引入电抗与付边电抗的性质相反。</a:t>
            </a:r>
            <a:endParaRPr kumimoji="1" lang="zh-CN" altLang="en-US" sz="2800" b="1" i="1" baseline="-25000">
              <a:solidFill>
                <a:srgbClr val="FFFF00"/>
              </a:solidFill>
              <a:latin typeface="Times New Roman" panose="02020603050405020304" pitchFamily="18" charset="0"/>
              <a:ea typeface="楷体_GB2312" pitchFamily="49" charset="-122"/>
            </a:endParaRPr>
          </a:p>
        </p:txBody>
      </p:sp>
      <p:sp>
        <p:nvSpPr>
          <p:cNvPr id="479243" name="Line 11"/>
          <p:cNvSpPr>
            <a:spLocks noChangeShapeType="1"/>
          </p:cNvSpPr>
          <p:nvPr/>
        </p:nvSpPr>
        <p:spPr bwMode="auto">
          <a:xfrm flipV="1">
            <a:off x="1331913" y="4868863"/>
            <a:ext cx="5762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24" name="Group 12"/>
          <p:cNvGrpSpPr>
            <a:grpSpLocks/>
          </p:cNvGrpSpPr>
          <p:nvPr/>
        </p:nvGrpSpPr>
        <p:grpSpPr bwMode="auto">
          <a:xfrm>
            <a:off x="8316913" y="6446838"/>
            <a:ext cx="792162" cy="366712"/>
            <a:chOff x="5193" y="4020"/>
            <a:chExt cx="499" cy="231"/>
          </a:xfrm>
        </p:grpSpPr>
        <p:pic>
          <p:nvPicPr>
            <p:cNvPr id="43045" name="Picture 13"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6" name="Text Box 1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3025" name="Group 15"/>
          <p:cNvGrpSpPr>
            <a:grpSpLocks/>
          </p:cNvGrpSpPr>
          <p:nvPr/>
        </p:nvGrpSpPr>
        <p:grpSpPr bwMode="auto">
          <a:xfrm>
            <a:off x="7453313" y="6446838"/>
            <a:ext cx="792162" cy="366712"/>
            <a:chOff x="4649" y="4020"/>
            <a:chExt cx="499" cy="231"/>
          </a:xfrm>
        </p:grpSpPr>
        <p:pic>
          <p:nvPicPr>
            <p:cNvPr id="43043" name="Picture 16"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4" name="Text Box 1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aphicFrame>
        <p:nvGraphicFramePr>
          <p:cNvPr id="479250" name="Object 18"/>
          <p:cNvGraphicFramePr>
            <a:graphicFrameLocks noChangeAspect="1"/>
          </p:cNvGraphicFramePr>
          <p:nvPr/>
        </p:nvGraphicFramePr>
        <p:xfrm>
          <a:off x="755650" y="2924175"/>
          <a:ext cx="403225" cy="512763"/>
        </p:xfrm>
        <a:graphic>
          <a:graphicData uri="http://schemas.openxmlformats.org/presentationml/2006/ole">
            <mc:AlternateContent xmlns:mc="http://schemas.openxmlformats.org/markup-compatibility/2006">
              <mc:Choice xmlns:v="urn:schemas-microsoft-com:vml" Requires="v">
                <p:oleObj spid="_x0000_s43067" name="公式" r:id="rId12" imgW="190440" imgH="241200" progId="Equation.3">
                  <p:embed/>
                </p:oleObj>
              </mc:Choice>
              <mc:Fallback>
                <p:oleObj name="公式" r:id="rId12" imgW="190440" imgH="2412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2924175"/>
                        <a:ext cx="40322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9"/>
          <p:cNvGrpSpPr>
            <a:grpSpLocks/>
          </p:cNvGrpSpPr>
          <p:nvPr/>
        </p:nvGrpSpPr>
        <p:grpSpPr bwMode="auto">
          <a:xfrm>
            <a:off x="6011863" y="260350"/>
            <a:ext cx="2916237" cy="2824163"/>
            <a:chOff x="3787" y="164"/>
            <a:chExt cx="1837" cy="1779"/>
          </a:xfrm>
        </p:grpSpPr>
        <p:grpSp>
          <p:nvGrpSpPr>
            <p:cNvPr id="43033" name="Group 20"/>
            <p:cNvGrpSpPr>
              <a:grpSpLocks/>
            </p:cNvGrpSpPr>
            <p:nvPr/>
          </p:nvGrpSpPr>
          <p:grpSpPr bwMode="auto">
            <a:xfrm>
              <a:off x="3787" y="164"/>
              <a:ext cx="1587" cy="1362"/>
              <a:chOff x="3424" y="436"/>
              <a:chExt cx="1587" cy="1362"/>
            </a:xfrm>
          </p:grpSpPr>
          <p:sp>
            <p:nvSpPr>
              <p:cNvPr id="43035" name="Oval 21"/>
              <p:cNvSpPr>
                <a:spLocks noChangeArrowheads="1"/>
              </p:cNvSpPr>
              <p:nvPr/>
            </p:nvSpPr>
            <p:spPr bwMode="auto">
              <a:xfrm>
                <a:off x="3696" y="1117"/>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43036" name="Rectangle 22"/>
              <p:cNvSpPr>
                <a:spLocks noChangeArrowheads="1"/>
              </p:cNvSpPr>
              <p:nvPr/>
            </p:nvSpPr>
            <p:spPr bwMode="auto">
              <a:xfrm>
                <a:off x="3878" y="845"/>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7" name="Line 23"/>
              <p:cNvSpPr>
                <a:spLocks noChangeShapeType="1"/>
              </p:cNvSpPr>
              <p:nvPr/>
            </p:nvSpPr>
            <p:spPr bwMode="auto">
              <a:xfrm>
                <a:off x="3877" y="800"/>
                <a:ext cx="23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015" name="Object 24"/>
              <p:cNvGraphicFramePr>
                <a:graphicFrameLocks noChangeAspect="1"/>
              </p:cNvGraphicFramePr>
              <p:nvPr/>
            </p:nvGraphicFramePr>
            <p:xfrm>
              <a:off x="3923" y="709"/>
              <a:ext cx="208" cy="387"/>
            </p:xfrm>
            <a:graphic>
              <a:graphicData uri="http://schemas.openxmlformats.org/presentationml/2006/ole">
                <mc:AlternateContent xmlns:mc="http://schemas.openxmlformats.org/markup-compatibility/2006">
                  <mc:Choice xmlns:v="urn:schemas-microsoft-com:vml" Requires="v">
                    <p:oleObj spid="_x0000_s43068" name="公式" r:id="rId14" imgW="164880" imgH="330120" progId="Equation.3">
                      <p:embed/>
                    </p:oleObj>
                  </mc:Choice>
                  <mc:Fallback>
                    <p:oleObj name="公式" r:id="rId14" imgW="164880" imgH="33012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3" y="709"/>
                            <a:ext cx="208" cy="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8" name="Text Box 25"/>
              <p:cNvSpPr txBox="1">
                <a:spLocks noChangeArrowheads="1"/>
              </p:cNvSpPr>
              <p:nvPr/>
            </p:nvSpPr>
            <p:spPr bwMode="auto">
              <a:xfrm>
                <a:off x="3560" y="845"/>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43039" name="Text Box 26"/>
              <p:cNvSpPr txBox="1">
                <a:spLocks noChangeArrowheads="1"/>
              </p:cNvSpPr>
              <p:nvPr/>
            </p:nvSpPr>
            <p:spPr bwMode="auto">
              <a:xfrm>
                <a:off x="3605" y="1435"/>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43016" name="Object 27"/>
              <p:cNvGraphicFramePr>
                <a:graphicFrameLocks noChangeAspect="1"/>
              </p:cNvGraphicFramePr>
              <p:nvPr/>
            </p:nvGraphicFramePr>
            <p:xfrm>
              <a:off x="3424" y="1117"/>
              <a:ext cx="253" cy="399"/>
            </p:xfrm>
            <a:graphic>
              <a:graphicData uri="http://schemas.openxmlformats.org/presentationml/2006/ole">
                <mc:AlternateContent xmlns:mc="http://schemas.openxmlformats.org/markup-compatibility/2006">
                  <mc:Choice xmlns:v="urn:schemas-microsoft-com:vml" Requires="v">
                    <p:oleObj spid="_x0000_s43069" name="公式" r:id="rId16" imgW="228600" imgH="330120" progId="Equation.3">
                      <p:embed/>
                    </p:oleObj>
                  </mc:Choice>
                  <mc:Fallback>
                    <p:oleObj name="公式" r:id="rId16" imgW="228600" imgH="330120"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4" y="1117"/>
                            <a:ext cx="253"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0" name="Text Box 28"/>
              <p:cNvSpPr txBox="1">
                <a:spLocks noChangeArrowheads="1"/>
              </p:cNvSpPr>
              <p:nvPr/>
            </p:nvSpPr>
            <p:spPr bwMode="auto">
              <a:xfrm>
                <a:off x="4241" y="436"/>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Z</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graphicFrame>
            <p:nvGraphicFramePr>
              <p:cNvPr id="43017" name="Object 29"/>
              <p:cNvGraphicFramePr>
                <a:graphicFrameLocks noChangeAspect="1"/>
              </p:cNvGraphicFramePr>
              <p:nvPr/>
            </p:nvGraphicFramePr>
            <p:xfrm>
              <a:off x="4241" y="1026"/>
              <a:ext cx="620" cy="566"/>
            </p:xfrm>
            <a:graphic>
              <a:graphicData uri="http://schemas.openxmlformats.org/presentationml/2006/ole">
                <mc:AlternateContent xmlns:mc="http://schemas.openxmlformats.org/markup-compatibility/2006">
                  <mc:Choice xmlns:v="urn:schemas-microsoft-com:vml" Requires="v">
                    <p:oleObj spid="_x0000_s43070" name="公式" r:id="rId18" imgW="558720" imgH="507960" progId="Equation.3">
                      <p:embed/>
                    </p:oleObj>
                  </mc:Choice>
                  <mc:Fallback>
                    <p:oleObj name="公式" r:id="rId18" imgW="558720" imgH="507960" progId="Equation.3">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241" y="1026"/>
                            <a:ext cx="620" cy="5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1" name="Rectangle 30"/>
              <p:cNvSpPr>
                <a:spLocks noChangeArrowheads="1"/>
              </p:cNvSpPr>
              <p:nvPr/>
            </p:nvSpPr>
            <p:spPr bwMode="auto">
              <a:xfrm>
                <a:off x="4884" y="1117"/>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42" name="Rectangle 31"/>
              <p:cNvSpPr>
                <a:spLocks noChangeArrowheads="1"/>
              </p:cNvSpPr>
              <p:nvPr/>
            </p:nvSpPr>
            <p:spPr bwMode="auto">
              <a:xfrm>
                <a:off x="4286" y="800"/>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43034" name="Text Box 32" descr="羊皮纸"/>
            <p:cNvSpPr txBox="1">
              <a:spLocks noChangeArrowheads="1"/>
            </p:cNvSpPr>
            <p:nvPr/>
          </p:nvSpPr>
          <p:spPr bwMode="auto">
            <a:xfrm>
              <a:off x="4014" y="1616"/>
              <a:ext cx="1610" cy="327"/>
            </a:xfrm>
            <a:prstGeom prst="rect">
              <a:avLst/>
            </a:prstGeom>
            <a:blipFill dpi="0" rotWithShape="1">
              <a:blip r:embed="rId20"/>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ea typeface="楷体_GB2312" pitchFamily="49" charset="-122"/>
                </a:rPr>
                <a:t>原边等效电路</a:t>
              </a:r>
            </a:p>
          </p:txBody>
        </p:sp>
      </p:grpSp>
      <p:grpSp>
        <p:nvGrpSpPr>
          <p:cNvPr id="6" name="Group 33"/>
          <p:cNvGrpSpPr>
            <a:grpSpLocks/>
          </p:cNvGrpSpPr>
          <p:nvPr/>
        </p:nvGrpSpPr>
        <p:grpSpPr bwMode="auto">
          <a:xfrm>
            <a:off x="611188" y="5516563"/>
            <a:ext cx="1847850" cy="850900"/>
            <a:chOff x="385" y="3022"/>
            <a:chExt cx="1164" cy="536"/>
          </a:xfrm>
        </p:grpSpPr>
        <p:pic>
          <p:nvPicPr>
            <p:cNvPr id="43031" name="Picture 34" descr="1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2" name="Text Box 35"/>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43028" name="Group 36"/>
          <p:cNvGrpSpPr>
            <a:grpSpLocks/>
          </p:cNvGrpSpPr>
          <p:nvPr/>
        </p:nvGrpSpPr>
        <p:grpSpPr bwMode="auto">
          <a:xfrm>
            <a:off x="6588125" y="6446838"/>
            <a:ext cx="792163" cy="366712"/>
            <a:chOff x="4649" y="4020"/>
            <a:chExt cx="499" cy="231"/>
          </a:xfrm>
        </p:grpSpPr>
        <p:pic>
          <p:nvPicPr>
            <p:cNvPr id="43029" name="Picture 37" descr="789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30" name="Text Box 3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79234"/>
                                        </p:tgtEl>
                                        <p:attrNameLst>
                                          <p:attrName>style.visibility</p:attrName>
                                        </p:attrNameLst>
                                      </p:cBhvr>
                                      <p:to>
                                        <p:strVal val="visible"/>
                                      </p:to>
                                    </p:set>
                                    <p:animEffect transition="in" filter="strips(downRight)">
                                      <p:cBhvr>
                                        <p:cTn id="12" dur="2000"/>
                                        <p:tgtEl>
                                          <p:spTgt spid="479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79250"/>
                                        </p:tgtEl>
                                        <p:attrNameLst>
                                          <p:attrName>style.visibility</p:attrName>
                                        </p:attrNameLst>
                                      </p:cBhvr>
                                      <p:to>
                                        <p:strVal val="visible"/>
                                      </p:to>
                                    </p:set>
                                    <p:animEffect transition="in" filter="strips(downRight)">
                                      <p:cBhvr>
                                        <p:cTn id="17" dur="1000"/>
                                        <p:tgtEl>
                                          <p:spTgt spid="479250"/>
                                        </p:tgtEl>
                                      </p:cBhvr>
                                    </p:animEffect>
                                  </p:childTnLst>
                                </p:cTn>
                              </p:par>
                            </p:childTnLst>
                          </p:cTn>
                        </p:par>
                        <p:par>
                          <p:cTn id="18" fill="hold" nodeType="afterGroup">
                            <p:stCondLst>
                              <p:cond delay="1000"/>
                            </p:stCondLst>
                            <p:childTnLst>
                              <p:par>
                                <p:cTn id="19" presetID="12" presetClass="entr" presetSubtype="8" fill="hold" nodeType="afterEffect">
                                  <p:stCondLst>
                                    <p:cond delay="0"/>
                                  </p:stCondLst>
                                  <p:childTnLst>
                                    <p:set>
                                      <p:cBhvr>
                                        <p:cTn id="20" dur="1" fill="hold">
                                          <p:stCondLst>
                                            <p:cond delay="0"/>
                                          </p:stCondLst>
                                        </p:cTn>
                                        <p:tgtEl>
                                          <p:spTgt spid="479239"/>
                                        </p:tgtEl>
                                        <p:attrNameLst>
                                          <p:attrName>style.visibility</p:attrName>
                                        </p:attrNameLst>
                                      </p:cBhvr>
                                      <p:to>
                                        <p:strVal val="visible"/>
                                      </p:to>
                                    </p:set>
                                    <p:animEffect transition="in" filter="slide(fromLeft)">
                                      <p:cBhvr>
                                        <p:cTn id="21" dur="500"/>
                                        <p:tgtEl>
                                          <p:spTgt spid="479239"/>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479238"/>
                                        </p:tgtEl>
                                        <p:attrNameLst>
                                          <p:attrName>style.visibility</p:attrName>
                                        </p:attrNameLst>
                                      </p:cBhvr>
                                      <p:to>
                                        <p:strVal val="visible"/>
                                      </p:to>
                                    </p:set>
                                    <p:animEffect transition="in" filter="wipe(left)">
                                      <p:cBhvr>
                                        <p:cTn id="25" dur="2000"/>
                                        <p:tgtEl>
                                          <p:spTgt spid="47923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479235"/>
                                        </p:tgtEl>
                                        <p:attrNameLst>
                                          <p:attrName>style.visibility</p:attrName>
                                        </p:attrNameLst>
                                      </p:cBhvr>
                                      <p:to>
                                        <p:strVal val="visible"/>
                                      </p:to>
                                    </p:set>
                                    <p:animEffect transition="in" filter="strips(downRight)">
                                      <p:cBhvr>
                                        <p:cTn id="30" dur="1000"/>
                                        <p:tgtEl>
                                          <p:spTgt spid="479235"/>
                                        </p:tgtEl>
                                      </p:cBhvr>
                                    </p:animEffect>
                                  </p:childTnLst>
                                </p:cTn>
                              </p:par>
                            </p:childTnLst>
                          </p:cTn>
                        </p:par>
                        <p:par>
                          <p:cTn id="31" fill="hold" nodeType="afterGroup">
                            <p:stCondLst>
                              <p:cond delay="1000"/>
                            </p:stCondLst>
                            <p:childTnLst>
                              <p:par>
                                <p:cTn id="32" presetID="12" presetClass="entr" presetSubtype="8" fill="hold" nodeType="afterEffect">
                                  <p:stCondLst>
                                    <p:cond delay="0"/>
                                  </p:stCondLst>
                                  <p:childTnLst>
                                    <p:set>
                                      <p:cBhvr>
                                        <p:cTn id="33" dur="1" fill="hold">
                                          <p:stCondLst>
                                            <p:cond delay="0"/>
                                          </p:stCondLst>
                                        </p:cTn>
                                        <p:tgtEl>
                                          <p:spTgt spid="479241"/>
                                        </p:tgtEl>
                                        <p:attrNameLst>
                                          <p:attrName>style.visibility</p:attrName>
                                        </p:attrNameLst>
                                      </p:cBhvr>
                                      <p:to>
                                        <p:strVal val="visible"/>
                                      </p:to>
                                    </p:set>
                                    <p:animEffect transition="in" filter="slide(fromLeft)">
                                      <p:cBhvr>
                                        <p:cTn id="34" dur="500"/>
                                        <p:tgtEl>
                                          <p:spTgt spid="479241"/>
                                        </p:tgtEl>
                                      </p:cBhvr>
                                    </p:animEffect>
                                  </p:childTnLst>
                                </p:cTn>
                              </p:par>
                            </p:childTnLst>
                          </p:cTn>
                        </p:par>
                        <p:par>
                          <p:cTn id="35" fill="hold" nodeType="afterGroup">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479240"/>
                                        </p:tgtEl>
                                        <p:attrNameLst>
                                          <p:attrName>style.visibility</p:attrName>
                                        </p:attrNameLst>
                                      </p:cBhvr>
                                      <p:to>
                                        <p:strVal val="visible"/>
                                      </p:to>
                                    </p:set>
                                    <p:animEffect transition="in" filter="wipe(left)">
                                      <p:cBhvr>
                                        <p:cTn id="38" dur="2000"/>
                                        <p:tgtEl>
                                          <p:spTgt spid="47924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479236"/>
                                        </p:tgtEl>
                                        <p:attrNameLst>
                                          <p:attrName>style.visibility</p:attrName>
                                        </p:attrNameLst>
                                      </p:cBhvr>
                                      <p:to>
                                        <p:strVal val="visible"/>
                                      </p:to>
                                    </p:set>
                                    <p:animEffect transition="in" filter="strips(downRight)">
                                      <p:cBhvr>
                                        <p:cTn id="43" dur="1000"/>
                                        <p:tgtEl>
                                          <p:spTgt spid="479236"/>
                                        </p:tgtEl>
                                      </p:cBhvr>
                                    </p:animEffect>
                                  </p:childTnLst>
                                </p:cTn>
                              </p:par>
                            </p:childTnLst>
                          </p:cTn>
                        </p:par>
                        <p:par>
                          <p:cTn id="44" fill="hold" nodeType="afterGroup">
                            <p:stCondLst>
                              <p:cond delay="1000"/>
                            </p:stCondLst>
                            <p:childTnLst>
                              <p:par>
                                <p:cTn id="45" presetID="12" presetClass="entr" presetSubtype="8" fill="hold" nodeType="afterEffect">
                                  <p:stCondLst>
                                    <p:cond delay="0"/>
                                  </p:stCondLst>
                                  <p:childTnLst>
                                    <p:set>
                                      <p:cBhvr>
                                        <p:cTn id="46" dur="1" fill="hold">
                                          <p:stCondLst>
                                            <p:cond delay="0"/>
                                          </p:stCondLst>
                                        </p:cTn>
                                        <p:tgtEl>
                                          <p:spTgt spid="479243"/>
                                        </p:tgtEl>
                                        <p:attrNameLst>
                                          <p:attrName>style.visibility</p:attrName>
                                        </p:attrNameLst>
                                      </p:cBhvr>
                                      <p:to>
                                        <p:strVal val="visible"/>
                                      </p:to>
                                    </p:set>
                                    <p:animEffect transition="in" filter="slide(fromLeft)">
                                      <p:cBhvr>
                                        <p:cTn id="47" dur="500"/>
                                        <p:tgtEl>
                                          <p:spTgt spid="479243"/>
                                        </p:tgtEl>
                                      </p:cBhvr>
                                    </p:animEffect>
                                  </p:childTnLst>
                                </p:cTn>
                              </p:par>
                            </p:childTnLst>
                          </p:cTn>
                        </p:par>
                        <p:par>
                          <p:cTn id="48" fill="hold" nodeType="afterGroup">
                            <p:stCondLst>
                              <p:cond delay="1500"/>
                            </p:stCondLst>
                            <p:childTnLst>
                              <p:par>
                                <p:cTn id="49" presetID="22" presetClass="entr" presetSubtype="8" fill="hold" grpId="0" nodeType="afterEffect">
                                  <p:stCondLst>
                                    <p:cond delay="0"/>
                                  </p:stCondLst>
                                  <p:iterate type="lt">
                                    <p:tmPct val="100000"/>
                                  </p:iterate>
                                  <p:childTnLst>
                                    <p:set>
                                      <p:cBhvr>
                                        <p:cTn id="50" dur="1" fill="hold">
                                          <p:stCondLst>
                                            <p:cond delay="0"/>
                                          </p:stCondLst>
                                        </p:cTn>
                                        <p:tgtEl>
                                          <p:spTgt spid="479242"/>
                                        </p:tgtEl>
                                        <p:attrNameLst>
                                          <p:attrName>style.visibility</p:attrName>
                                        </p:attrNameLst>
                                      </p:cBhvr>
                                      <p:to>
                                        <p:strVal val="visible"/>
                                      </p:to>
                                    </p:set>
                                    <p:animEffect transition="in" filter="wipe(left)">
                                      <p:cBhvr>
                                        <p:cTn id="51" dur="100"/>
                                        <p:tgtEl>
                                          <p:spTgt spid="4792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blinds(horizontal)">
                                      <p:cBhvr>
                                        <p:cTn id="56" dur="500"/>
                                        <p:tgtEl>
                                          <p:spTgt spid="6"/>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79237"/>
                                        </p:tgtEl>
                                        <p:attrNameLst>
                                          <p:attrName>style.visibility</p:attrName>
                                        </p:attrNameLst>
                                      </p:cBhvr>
                                      <p:to>
                                        <p:strVal val="visible"/>
                                      </p:to>
                                    </p:set>
                                    <p:animEffect transition="in" filter="wipe(left)">
                                      <p:cBhvr>
                                        <p:cTn id="60" dur="2000"/>
                                        <p:tgtEl>
                                          <p:spTgt spid="47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8" grpId="0" autoUpdateAnimBg="0"/>
      <p:bldP spid="479240" grpId="0" autoUpdateAnimBg="0"/>
      <p:bldP spid="47924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611188" y="404813"/>
            <a:ext cx="82073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pPr>
            <a:r>
              <a:rPr kumimoji="1" lang="zh-CN" altLang="en-US" sz="2800" b="1">
                <a:solidFill>
                  <a:srgbClr val="FFFF00"/>
                </a:solidFill>
                <a:latin typeface="Times New Roman" panose="02020603050405020304" pitchFamily="18" charset="0"/>
                <a:ea typeface="楷体_GB2312" pitchFamily="49" charset="-122"/>
              </a:rPr>
              <a:t>引入阻抗反映了副边回路对原边回路的影响。原副边虽然没有电的联接，但互感的作用使副边产生电流，这个电流又影响原边电流电压。</a:t>
            </a:r>
          </a:p>
        </p:txBody>
      </p:sp>
      <p:sp>
        <p:nvSpPr>
          <p:cNvPr id="480259" name="Text Box 3"/>
          <p:cNvSpPr txBox="1">
            <a:spLocks noChangeArrowheads="1"/>
          </p:cNvSpPr>
          <p:nvPr/>
        </p:nvSpPr>
        <p:spPr bwMode="auto">
          <a:xfrm>
            <a:off x="611188" y="2205038"/>
            <a:ext cx="1612900" cy="51911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chemeClr val="bg1"/>
                </a:solidFill>
                <a:latin typeface="楷体_GB2312" pitchFamily="49" charset="-122"/>
                <a:ea typeface="楷体_GB2312" pitchFamily="49" charset="-122"/>
              </a:rPr>
              <a:t>能量分析</a:t>
            </a:r>
          </a:p>
        </p:txBody>
      </p:sp>
      <p:sp>
        <p:nvSpPr>
          <p:cNvPr id="480260" name="Text Box 4"/>
          <p:cNvSpPr txBox="1">
            <a:spLocks noChangeArrowheads="1"/>
          </p:cNvSpPr>
          <p:nvPr/>
        </p:nvSpPr>
        <p:spPr bwMode="auto">
          <a:xfrm>
            <a:off x="2700338" y="2205038"/>
            <a:ext cx="6192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solidFill>
                  <a:srgbClr val="FFFF00"/>
                </a:solidFill>
                <a:latin typeface="Times New Roman" panose="02020603050405020304" pitchFamily="18" charset="0"/>
                <a:ea typeface="楷体_GB2312" pitchFamily="49" charset="-122"/>
              </a:rPr>
              <a:t>电源发出有功</a:t>
            </a:r>
            <a:r>
              <a:rPr kumimoji="1" lang="zh-CN" altLang="en-US" sz="2800" b="1">
                <a:solidFill>
                  <a:srgbClr val="FFFF00"/>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P</a:t>
            </a:r>
            <a:r>
              <a:rPr kumimoji="1" lang="en-US" altLang="zh-CN"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I</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baseline="40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baseline="-25000">
                <a:solidFill>
                  <a:schemeClr val="bg1"/>
                </a:solidFill>
                <a:latin typeface="Times New Roman" panose="02020603050405020304" pitchFamily="18" charset="0"/>
                <a:ea typeface="宋体" panose="02010600030101010101" pitchFamily="2" charset="-122"/>
              </a:rPr>
              <a:t>1</a:t>
            </a:r>
            <a:r>
              <a:rPr kumimoji="1" lang="en-US" altLang="zh-CN" sz="3200">
                <a:solidFill>
                  <a:schemeClr val="bg1"/>
                </a:solidFill>
                <a:latin typeface="Times New Roman" panose="02020603050405020304" pitchFamily="18" charset="0"/>
                <a:ea typeface="宋体" panose="02010600030101010101" pitchFamily="2" charset="-122"/>
              </a:rPr>
              <a:t>+</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i="1" baseline="-25000">
                <a:solidFill>
                  <a:schemeClr val="bg1"/>
                </a:solidFill>
                <a:latin typeface="Times New Roman" panose="02020603050405020304" pitchFamily="18" charset="0"/>
                <a:ea typeface="宋体" panose="02010600030101010101" pitchFamily="2" charset="-122"/>
              </a:rPr>
              <a:t>l</a:t>
            </a:r>
            <a:r>
              <a:rPr kumimoji="1" lang="en-US" altLang="zh-CN" sz="3200">
                <a:solidFill>
                  <a:schemeClr val="bg1"/>
                </a:solidFill>
                <a:latin typeface="Times New Roman" panose="02020603050405020304" pitchFamily="18" charset="0"/>
                <a:ea typeface="宋体" panose="02010600030101010101" pitchFamily="2" charset="-122"/>
              </a:rPr>
              <a:t>)</a:t>
            </a:r>
          </a:p>
        </p:txBody>
      </p:sp>
      <p:sp>
        <p:nvSpPr>
          <p:cNvPr id="480261" name="Rectangle 5"/>
          <p:cNvSpPr>
            <a:spLocks noChangeArrowheads="1"/>
          </p:cNvSpPr>
          <p:nvPr/>
        </p:nvSpPr>
        <p:spPr bwMode="auto">
          <a:xfrm>
            <a:off x="684213" y="2997200"/>
            <a:ext cx="4319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r>
              <a:rPr kumimoji="1" lang="en-US" altLang="zh-CN" sz="2800" baseline="40000">
                <a:solidFill>
                  <a:schemeClr val="bg1"/>
                </a:solidFill>
                <a:latin typeface="Times New Roman" panose="02020603050405020304" pitchFamily="18" charset="0"/>
                <a:ea typeface="宋体" panose="02010600030101010101" pitchFamily="2" charset="-122"/>
              </a:rPr>
              <a:t>2</a:t>
            </a: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1</a:t>
            </a:r>
            <a:r>
              <a:rPr kumimoji="1" lang="en-US" altLang="zh-CN" sz="2800" baseline="-25000">
                <a:solidFill>
                  <a:srgbClr val="FFFF00"/>
                </a:solidFill>
                <a:latin typeface="Times New Roman" panose="02020603050405020304" pitchFamily="18" charset="0"/>
                <a:ea typeface="宋体" panose="02010600030101010101" pitchFamily="2" charset="-122"/>
              </a:rPr>
              <a:t> </a:t>
            </a:r>
            <a:r>
              <a:rPr kumimoji="1" lang="en-US" altLang="zh-CN" sz="2800" b="1" baseline="-25000">
                <a:solidFill>
                  <a:srgbClr val="FFFF00"/>
                </a:solidFill>
                <a:latin typeface="Times New Roman" panose="02020603050405020304" pitchFamily="18" charset="0"/>
                <a:ea typeface="宋体" panose="02010600030101010101" pitchFamily="2" charset="-122"/>
              </a:rPr>
              <a:t>  </a:t>
            </a:r>
            <a:r>
              <a:rPr kumimoji="1" lang="zh-CN" altLang="en-US" sz="2800" b="1">
                <a:solidFill>
                  <a:srgbClr val="FFFF00"/>
                </a:solidFill>
                <a:latin typeface="Times New Roman" panose="02020603050405020304" pitchFamily="18" charset="0"/>
                <a:ea typeface="楷体_GB2312" pitchFamily="49" charset="-122"/>
              </a:rPr>
              <a:t>消耗在原边；</a:t>
            </a:r>
            <a:endParaRPr kumimoji="1" lang="zh-CN" altLang="en-US" sz="2800" b="1" baseline="-25000">
              <a:solidFill>
                <a:srgbClr val="FFFF00"/>
              </a:solidFill>
              <a:latin typeface="Times New Roman" panose="02020603050405020304" pitchFamily="18" charset="0"/>
              <a:ea typeface="楷体_GB2312" pitchFamily="49" charset="-122"/>
            </a:endParaRPr>
          </a:p>
        </p:txBody>
      </p:sp>
      <p:sp>
        <p:nvSpPr>
          <p:cNvPr id="480262" name="Rectangle 6"/>
          <p:cNvSpPr>
            <a:spLocks noChangeArrowheads="1"/>
          </p:cNvSpPr>
          <p:nvPr/>
        </p:nvSpPr>
        <p:spPr bwMode="auto">
          <a:xfrm>
            <a:off x="4356100" y="2997200"/>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r>
              <a:rPr kumimoji="1" lang="en-US" altLang="zh-CN" sz="2800" baseline="40000">
                <a:solidFill>
                  <a:schemeClr val="bg1"/>
                </a:solidFill>
                <a:latin typeface="Times New Roman" panose="02020603050405020304" pitchFamily="18" charset="0"/>
                <a:ea typeface="宋体" panose="02010600030101010101" pitchFamily="2" charset="-122"/>
              </a:rPr>
              <a:t>2</a:t>
            </a: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i="1" baseline="-25000">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 </a:t>
            </a:r>
            <a:r>
              <a:rPr kumimoji="1" lang="en-US" altLang="zh-CN" sz="2800" b="1" baseline="-25000">
                <a:solidFill>
                  <a:schemeClr val="bg1"/>
                </a:solidFill>
                <a:latin typeface="Times New Roman" panose="02020603050405020304" pitchFamily="18" charset="0"/>
                <a:ea typeface="宋体" panose="02010600030101010101" pitchFamily="2" charset="-122"/>
              </a:rPr>
              <a:t>  </a:t>
            </a:r>
            <a:r>
              <a:rPr kumimoji="1" lang="zh-CN" altLang="en-US" sz="2800" b="1">
                <a:solidFill>
                  <a:srgbClr val="FFFF00"/>
                </a:solidFill>
                <a:latin typeface="Times New Roman" panose="02020603050405020304" pitchFamily="18" charset="0"/>
                <a:ea typeface="楷体_GB2312" pitchFamily="49" charset="-122"/>
              </a:rPr>
              <a:t>消耗在付边</a:t>
            </a:r>
          </a:p>
        </p:txBody>
      </p:sp>
      <p:graphicFrame>
        <p:nvGraphicFramePr>
          <p:cNvPr id="480263" name="Object 7"/>
          <p:cNvGraphicFramePr>
            <a:graphicFrameLocks noChangeAspect="1"/>
          </p:cNvGraphicFramePr>
          <p:nvPr/>
        </p:nvGraphicFramePr>
        <p:xfrm>
          <a:off x="1258888" y="3716338"/>
          <a:ext cx="2698750" cy="871537"/>
        </p:xfrm>
        <a:graphic>
          <a:graphicData uri="http://schemas.openxmlformats.org/presentationml/2006/ole">
            <mc:AlternateContent xmlns:mc="http://schemas.openxmlformats.org/markup-compatibility/2006">
              <mc:Choice xmlns:v="urn:schemas-microsoft-com:vml" Requires="v">
                <p:oleObj spid="_x0000_s44060" name="公式" r:id="rId3" imgW="1104840" imgH="368280" progId="Equation.3">
                  <p:embed/>
                </p:oleObj>
              </mc:Choice>
              <mc:Fallback>
                <p:oleObj name="公式" r:id="rId3" imgW="1104840" imgH="3682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716338"/>
                        <a:ext cx="2698750"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0264" name="Text Box 8"/>
          <p:cNvSpPr txBox="1">
            <a:spLocks noChangeArrowheads="1"/>
          </p:cNvSpPr>
          <p:nvPr/>
        </p:nvSpPr>
        <p:spPr bwMode="auto">
          <a:xfrm>
            <a:off x="468313" y="3644900"/>
            <a:ext cx="504825" cy="1066800"/>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宋体" panose="02010600030101010101" pitchFamily="2" charset="-122"/>
              </a:rPr>
              <a:t>证明</a:t>
            </a:r>
          </a:p>
        </p:txBody>
      </p:sp>
      <p:sp>
        <p:nvSpPr>
          <p:cNvPr id="480265" name="Line 9"/>
          <p:cNvSpPr>
            <a:spLocks noChangeShapeType="1"/>
          </p:cNvSpPr>
          <p:nvPr/>
        </p:nvSpPr>
        <p:spPr bwMode="auto">
          <a:xfrm>
            <a:off x="4067175" y="4292600"/>
            <a:ext cx="503238"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0266" name="Object 10"/>
          <p:cNvGraphicFramePr>
            <a:graphicFrameLocks noChangeAspect="1"/>
          </p:cNvGraphicFramePr>
          <p:nvPr/>
        </p:nvGraphicFramePr>
        <p:xfrm>
          <a:off x="4643438" y="3949700"/>
          <a:ext cx="4281487" cy="619125"/>
        </p:xfrm>
        <a:graphic>
          <a:graphicData uri="http://schemas.openxmlformats.org/presentationml/2006/ole">
            <mc:AlternateContent xmlns:mc="http://schemas.openxmlformats.org/markup-compatibility/2006">
              <mc:Choice xmlns:v="urn:schemas-microsoft-com:vml" Requires="v">
                <p:oleObj spid="_x0000_s44061" name="公式" r:id="rId5" imgW="1752480" imgH="253800" progId="Equation.3">
                  <p:embed/>
                </p:oleObj>
              </mc:Choice>
              <mc:Fallback>
                <p:oleObj name="公式" r:id="rId5" imgW="1752480" imgH="253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3949700"/>
                        <a:ext cx="4281487"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0267" name="Line 11"/>
          <p:cNvSpPr>
            <a:spLocks noChangeShapeType="1"/>
          </p:cNvSpPr>
          <p:nvPr/>
        </p:nvSpPr>
        <p:spPr bwMode="auto">
          <a:xfrm>
            <a:off x="1187450" y="5373688"/>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0268" name="Object 12"/>
          <p:cNvGraphicFramePr>
            <a:graphicFrameLocks noChangeAspect="1"/>
          </p:cNvGraphicFramePr>
          <p:nvPr/>
        </p:nvGraphicFramePr>
        <p:xfrm>
          <a:off x="1908175" y="4797425"/>
          <a:ext cx="4344988" cy="1238250"/>
        </p:xfrm>
        <a:graphic>
          <a:graphicData uri="http://schemas.openxmlformats.org/presentationml/2006/ole">
            <mc:AlternateContent xmlns:mc="http://schemas.openxmlformats.org/markup-compatibility/2006">
              <mc:Choice xmlns:v="urn:schemas-microsoft-com:vml" Requires="v">
                <p:oleObj spid="_x0000_s44062" name="公式" r:id="rId7" imgW="1777680" imgH="507960" progId="Equation.3">
                  <p:embed/>
                </p:oleObj>
              </mc:Choice>
              <mc:Fallback>
                <p:oleObj name="公式" r:id="rId7" imgW="1777680" imgH="50796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797425"/>
                        <a:ext cx="434498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45" name="Group 13"/>
          <p:cNvGrpSpPr>
            <a:grpSpLocks/>
          </p:cNvGrpSpPr>
          <p:nvPr/>
        </p:nvGrpSpPr>
        <p:grpSpPr bwMode="auto">
          <a:xfrm>
            <a:off x="8316913" y="6446838"/>
            <a:ext cx="792162" cy="366712"/>
            <a:chOff x="5193" y="4020"/>
            <a:chExt cx="499" cy="231"/>
          </a:xfrm>
        </p:grpSpPr>
        <p:pic>
          <p:nvPicPr>
            <p:cNvPr id="44052" name="Picture 14"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3" name="Text Box 1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4046" name="Group 16"/>
          <p:cNvGrpSpPr>
            <a:grpSpLocks/>
          </p:cNvGrpSpPr>
          <p:nvPr/>
        </p:nvGrpSpPr>
        <p:grpSpPr bwMode="auto">
          <a:xfrm>
            <a:off x="7453313" y="6446838"/>
            <a:ext cx="792162" cy="366712"/>
            <a:chOff x="4649" y="4020"/>
            <a:chExt cx="499" cy="231"/>
          </a:xfrm>
        </p:grpSpPr>
        <p:pic>
          <p:nvPicPr>
            <p:cNvPr id="44050" name="Picture 17"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51" name="Text Box 1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4047" name="Group 19"/>
          <p:cNvGrpSpPr>
            <a:grpSpLocks/>
          </p:cNvGrpSpPr>
          <p:nvPr/>
        </p:nvGrpSpPr>
        <p:grpSpPr bwMode="auto">
          <a:xfrm>
            <a:off x="6588125" y="6446838"/>
            <a:ext cx="792163" cy="366712"/>
            <a:chOff x="4649" y="4020"/>
            <a:chExt cx="499" cy="231"/>
          </a:xfrm>
        </p:grpSpPr>
        <p:pic>
          <p:nvPicPr>
            <p:cNvPr id="44048" name="Picture 20"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9" name="Text Box 21">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iterate type="lt">
                                    <p:tmPct val="100000"/>
                                  </p:iterate>
                                  <p:childTnLst>
                                    <p:set>
                                      <p:cBhvr>
                                        <p:cTn id="6" dur="1" fill="hold">
                                          <p:stCondLst>
                                            <p:cond delay="0"/>
                                          </p:stCondLst>
                                        </p:cTn>
                                        <p:tgtEl>
                                          <p:spTgt spid="480258"/>
                                        </p:tgtEl>
                                        <p:attrNameLst>
                                          <p:attrName>style.visibility</p:attrName>
                                        </p:attrNameLst>
                                      </p:cBhvr>
                                      <p:to>
                                        <p:strVal val="visible"/>
                                      </p:to>
                                    </p:set>
                                    <p:animEffect transition="in" filter="wipe(left)">
                                      <p:cBhvr>
                                        <p:cTn id="7" dur="100"/>
                                        <p:tgtEl>
                                          <p:spTgt spid="480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80259"/>
                                        </p:tgtEl>
                                        <p:attrNameLst>
                                          <p:attrName>style.visibility</p:attrName>
                                        </p:attrNameLst>
                                      </p:cBhvr>
                                      <p:to>
                                        <p:strVal val="visible"/>
                                      </p:to>
                                    </p:set>
                                    <p:anim calcmode="lin" valueType="num">
                                      <p:cBhvr additive="base">
                                        <p:cTn id="12" dur="500" fill="hold"/>
                                        <p:tgtEl>
                                          <p:spTgt spid="480259"/>
                                        </p:tgtEl>
                                        <p:attrNameLst>
                                          <p:attrName>ppt_x</p:attrName>
                                        </p:attrNameLst>
                                      </p:cBhvr>
                                      <p:tavLst>
                                        <p:tav tm="0">
                                          <p:val>
                                            <p:strVal val="0-#ppt_w/2"/>
                                          </p:val>
                                        </p:tav>
                                        <p:tav tm="100000">
                                          <p:val>
                                            <p:strVal val="#ppt_x"/>
                                          </p:val>
                                        </p:tav>
                                      </p:tavLst>
                                    </p:anim>
                                    <p:anim calcmode="lin" valueType="num">
                                      <p:cBhvr additive="base">
                                        <p:cTn id="13" dur="500" fill="hold"/>
                                        <p:tgtEl>
                                          <p:spTgt spid="48025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80260"/>
                                        </p:tgtEl>
                                        <p:attrNameLst>
                                          <p:attrName>style.visibility</p:attrName>
                                        </p:attrNameLst>
                                      </p:cBhvr>
                                      <p:to>
                                        <p:strVal val="visible"/>
                                      </p:to>
                                    </p:set>
                                    <p:animEffect transition="in" filter="wipe(left)">
                                      <p:cBhvr>
                                        <p:cTn id="18" dur="2000"/>
                                        <p:tgtEl>
                                          <p:spTgt spid="4802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80261"/>
                                        </p:tgtEl>
                                        <p:attrNameLst>
                                          <p:attrName>style.visibility</p:attrName>
                                        </p:attrNameLst>
                                      </p:cBhvr>
                                      <p:to>
                                        <p:strVal val="visible"/>
                                      </p:to>
                                    </p:set>
                                    <p:animEffect transition="in" filter="wipe(left)">
                                      <p:cBhvr>
                                        <p:cTn id="23" dur="2000"/>
                                        <p:tgtEl>
                                          <p:spTgt spid="4802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0262"/>
                                        </p:tgtEl>
                                        <p:attrNameLst>
                                          <p:attrName>style.visibility</p:attrName>
                                        </p:attrNameLst>
                                      </p:cBhvr>
                                      <p:to>
                                        <p:strVal val="visible"/>
                                      </p:to>
                                    </p:set>
                                    <p:animEffect transition="in" filter="wipe(left)">
                                      <p:cBhvr>
                                        <p:cTn id="28" dur="2000"/>
                                        <p:tgtEl>
                                          <p:spTgt spid="48026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80264"/>
                                        </p:tgtEl>
                                        <p:attrNameLst>
                                          <p:attrName>style.visibility</p:attrName>
                                        </p:attrNameLst>
                                      </p:cBhvr>
                                      <p:to>
                                        <p:strVal val="visible"/>
                                      </p:to>
                                    </p:set>
                                    <p:anim calcmode="lin" valueType="num">
                                      <p:cBhvr>
                                        <p:cTn id="33" dur="1000" fill="hold"/>
                                        <p:tgtEl>
                                          <p:spTgt spid="480264"/>
                                        </p:tgtEl>
                                        <p:attrNameLst>
                                          <p:attrName>ppt_w</p:attrName>
                                        </p:attrNameLst>
                                      </p:cBhvr>
                                      <p:tavLst>
                                        <p:tav tm="0">
                                          <p:val>
                                            <p:fltVal val="0"/>
                                          </p:val>
                                        </p:tav>
                                        <p:tav tm="100000">
                                          <p:val>
                                            <p:strVal val="#ppt_w"/>
                                          </p:val>
                                        </p:tav>
                                      </p:tavLst>
                                    </p:anim>
                                    <p:anim calcmode="lin" valueType="num">
                                      <p:cBhvr>
                                        <p:cTn id="34" dur="1000" fill="hold"/>
                                        <p:tgtEl>
                                          <p:spTgt spid="480264"/>
                                        </p:tgtEl>
                                        <p:attrNameLst>
                                          <p:attrName>ppt_h</p:attrName>
                                        </p:attrNameLst>
                                      </p:cBhvr>
                                      <p:tavLst>
                                        <p:tav tm="0">
                                          <p:val>
                                            <p:fltVal val="0"/>
                                          </p:val>
                                        </p:tav>
                                        <p:tav tm="100000">
                                          <p:val>
                                            <p:strVal val="#ppt_h"/>
                                          </p:val>
                                        </p:tav>
                                      </p:tavLst>
                                    </p:anim>
                                    <p:anim calcmode="lin" valueType="num">
                                      <p:cBhvr>
                                        <p:cTn id="35" dur="1000" fill="hold"/>
                                        <p:tgtEl>
                                          <p:spTgt spid="480264"/>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48026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80263"/>
                                        </p:tgtEl>
                                        <p:attrNameLst>
                                          <p:attrName>style.visibility</p:attrName>
                                        </p:attrNameLst>
                                      </p:cBhvr>
                                      <p:to>
                                        <p:strVal val="visible"/>
                                      </p:to>
                                    </p:set>
                                    <p:animEffect transition="in" filter="wipe(left)">
                                      <p:cBhvr>
                                        <p:cTn id="41" dur="2000"/>
                                        <p:tgtEl>
                                          <p:spTgt spid="48026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480265"/>
                                        </p:tgtEl>
                                        <p:attrNameLst>
                                          <p:attrName>style.visibility</p:attrName>
                                        </p:attrNameLst>
                                      </p:cBhvr>
                                      <p:to>
                                        <p:strVal val="visible"/>
                                      </p:to>
                                    </p:set>
                                    <p:animEffect transition="in" filter="slide(fromLeft)">
                                      <p:cBhvr>
                                        <p:cTn id="46" dur="500"/>
                                        <p:tgtEl>
                                          <p:spTgt spid="480265"/>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480266"/>
                                        </p:tgtEl>
                                        <p:attrNameLst>
                                          <p:attrName>style.visibility</p:attrName>
                                        </p:attrNameLst>
                                      </p:cBhvr>
                                      <p:to>
                                        <p:strVal val="visible"/>
                                      </p:to>
                                    </p:set>
                                    <p:animEffect transition="in" filter="wipe(left)">
                                      <p:cBhvr>
                                        <p:cTn id="50" dur="2000"/>
                                        <p:tgtEl>
                                          <p:spTgt spid="48026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480267"/>
                                        </p:tgtEl>
                                        <p:attrNameLst>
                                          <p:attrName>style.visibility</p:attrName>
                                        </p:attrNameLst>
                                      </p:cBhvr>
                                      <p:to>
                                        <p:strVal val="visible"/>
                                      </p:to>
                                    </p:set>
                                    <p:animEffect transition="in" filter="slide(fromLeft)">
                                      <p:cBhvr>
                                        <p:cTn id="55" dur="500"/>
                                        <p:tgtEl>
                                          <p:spTgt spid="480267"/>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480268"/>
                                        </p:tgtEl>
                                        <p:attrNameLst>
                                          <p:attrName>style.visibility</p:attrName>
                                        </p:attrNameLst>
                                      </p:cBhvr>
                                      <p:to>
                                        <p:strVal val="visible"/>
                                      </p:to>
                                    </p:set>
                                    <p:animEffect transition="in" filter="wipe(left)">
                                      <p:cBhvr>
                                        <p:cTn id="59" dur="2000"/>
                                        <p:tgtEl>
                                          <p:spTgt spid="48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utoUpdateAnimBg="0"/>
      <p:bldP spid="480259" grpId="0" animBg="1" autoUpdateAnimBg="0"/>
      <p:bldP spid="480260" grpId="0" autoUpdateAnimBg="0"/>
      <p:bldP spid="480261" grpId="0" autoUpdateAnimBg="0"/>
      <p:bldP spid="480262" grpId="0" autoUpdateAnimBg="0"/>
      <p:bldP spid="48026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82" name="Object 2"/>
          <p:cNvGraphicFramePr>
            <a:graphicFrameLocks noChangeAspect="1"/>
          </p:cNvGraphicFramePr>
          <p:nvPr/>
        </p:nvGraphicFramePr>
        <p:xfrm>
          <a:off x="539750" y="333375"/>
          <a:ext cx="3349625" cy="1206500"/>
        </p:xfrm>
        <a:graphic>
          <a:graphicData uri="http://schemas.openxmlformats.org/presentationml/2006/ole">
            <mc:AlternateContent xmlns:mc="http://schemas.openxmlformats.org/markup-compatibility/2006">
              <mc:Choice xmlns:v="urn:schemas-microsoft-com:vml" Requires="v">
                <p:oleObj spid="_x0000_s45102" name="公式" r:id="rId3" imgW="1726920" imgH="622080" progId="Equation.3">
                  <p:embed/>
                </p:oleObj>
              </mc:Choice>
              <mc:Fallback>
                <p:oleObj name="公式" r:id="rId3" imgW="1726920" imgH="622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3375"/>
                        <a:ext cx="334962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283" name="Object 3"/>
          <p:cNvGraphicFramePr>
            <a:graphicFrameLocks noChangeAspect="1"/>
          </p:cNvGraphicFramePr>
          <p:nvPr/>
        </p:nvGraphicFramePr>
        <p:xfrm>
          <a:off x="684213" y="2636838"/>
          <a:ext cx="1152525" cy="1079500"/>
        </p:xfrm>
        <a:graphic>
          <a:graphicData uri="http://schemas.openxmlformats.org/presentationml/2006/ole">
            <mc:AlternateContent xmlns:mc="http://schemas.openxmlformats.org/markup-compatibility/2006">
              <mc:Choice xmlns:v="urn:schemas-microsoft-com:vml" Requires="v">
                <p:oleObj spid="_x0000_s45103" name="公式" r:id="rId5" imgW="545760" imgH="507960" progId="Equation.3">
                  <p:embed/>
                </p:oleObj>
              </mc:Choice>
              <mc:Fallback>
                <p:oleObj name="公式" r:id="rId5" imgW="545760" imgH="5079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636838"/>
                        <a:ext cx="11525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284" name="Text Box 4"/>
          <p:cNvSpPr txBox="1">
            <a:spLocks noChangeArrowheads="1"/>
          </p:cNvSpPr>
          <p:nvPr/>
        </p:nvSpPr>
        <p:spPr bwMode="auto">
          <a:xfrm>
            <a:off x="2771775" y="292417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原边对副边的引入阻抗。</a:t>
            </a:r>
          </a:p>
        </p:txBody>
      </p:sp>
      <p:sp>
        <p:nvSpPr>
          <p:cNvPr id="481285" name="Text Box 5"/>
          <p:cNvSpPr txBox="1">
            <a:spLocks noChangeArrowheads="1"/>
          </p:cNvSpPr>
          <p:nvPr/>
        </p:nvSpPr>
        <p:spPr bwMode="auto">
          <a:xfrm>
            <a:off x="755650" y="3789363"/>
            <a:ext cx="77771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        利用戴维宁定理可以求得变压器副边的等效电路 。</a:t>
            </a:r>
          </a:p>
        </p:txBody>
      </p:sp>
      <p:sp>
        <p:nvSpPr>
          <p:cNvPr id="481286" name="Text Box 6"/>
          <p:cNvSpPr txBox="1">
            <a:spLocks noChangeArrowheads="1"/>
          </p:cNvSpPr>
          <p:nvPr/>
        </p:nvSpPr>
        <p:spPr bwMode="auto">
          <a:xfrm>
            <a:off x="539750" y="1412875"/>
            <a:ext cx="489585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800" b="1">
                <a:solidFill>
                  <a:srgbClr val="FFFF00"/>
                </a:solidFill>
                <a:latin typeface="楷体_GB2312" pitchFamily="49" charset="-122"/>
                <a:ea typeface="楷体_GB2312" pitchFamily="49" charset="-122"/>
              </a:rPr>
              <a:t>副边开路时，原边电流在副边产生的互感电压。</a:t>
            </a:r>
          </a:p>
        </p:txBody>
      </p:sp>
      <p:sp>
        <p:nvSpPr>
          <p:cNvPr id="481287" name="Text Box 7" descr="羊皮纸"/>
          <p:cNvSpPr txBox="1">
            <a:spLocks noChangeArrowheads="1"/>
          </p:cNvSpPr>
          <p:nvPr/>
        </p:nvSpPr>
        <p:spPr bwMode="auto">
          <a:xfrm>
            <a:off x="5940425" y="2349500"/>
            <a:ext cx="2592388" cy="519113"/>
          </a:xfrm>
          <a:prstGeom prst="rect">
            <a:avLst/>
          </a:prstGeom>
          <a:blipFill dpi="0" rotWithShape="1">
            <a:blip r:embed="rId7"/>
            <a:srcRect/>
            <a:tile tx="0" ty="0" sx="100000" sy="100000" flip="none" algn="tl"/>
          </a:blipFill>
          <a:ln>
            <a:noFill/>
          </a:ln>
          <a:extLst>
            <a:ext uri="{91240B29-F687-4F45-9708-019B960494DF}">
              <a14:hiddenLine xmlns:a14="http://schemas.microsoft.com/office/drawing/2010/main" w="19050">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latin typeface="Times New Roman" panose="02020603050405020304" pitchFamily="18" charset="0"/>
                <a:ea typeface="楷体_GB2312" pitchFamily="49" charset="-122"/>
              </a:rPr>
              <a:t>副边等效电路</a:t>
            </a:r>
          </a:p>
        </p:txBody>
      </p:sp>
      <p:sp>
        <p:nvSpPr>
          <p:cNvPr id="481288" name="Line 8"/>
          <p:cNvSpPr>
            <a:spLocks noChangeShapeType="1"/>
          </p:cNvSpPr>
          <p:nvPr/>
        </p:nvSpPr>
        <p:spPr bwMode="auto">
          <a:xfrm>
            <a:off x="4067175" y="1052513"/>
            <a:ext cx="576263"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289" name="Line 9"/>
          <p:cNvSpPr>
            <a:spLocks noChangeShapeType="1"/>
          </p:cNvSpPr>
          <p:nvPr/>
        </p:nvSpPr>
        <p:spPr bwMode="auto">
          <a:xfrm>
            <a:off x="2051050" y="3213100"/>
            <a:ext cx="576263"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5069" name="Group 10"/>
          <p:cNvGrpSpPr>
            <a:grpSpLocks/>
          </p:cNvGrpSpPr>
          <p:nvPr/>
        </p:nvGrpSpPr>
        <p:grpSpPr bwMode="auto">
          <a:xfrm>
            <a:off x="8316913" y="6446838"/>
            <a:ext cx="792162" cy="366712"/>
            <a:chOff x="5193" y="4020"/>
            <a:chExt cx="499" cy="231"/>
          </a:xfrm>
        </p:grpSpPr>
        <p:pic>
          <p:nvPicPr>
            <p:cNvPr id="45090" name="Picture 11"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91" name="Text Box 1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45070" name="Group 13"/>
          <p:cNvGrpSpPr>
            <a:grpSpLocks/>
          </p:cNvGrpSpPr>
          <p:nvPr/>
        </p:nvGrpSpPr>
        <p:grpSpPr bwMode="auto">
          <a:xfrm>
            <a:off x="7453313" y="6446838"/>
            <a:ext cx="792162" cy="366712"/>
            <a:chOff x="4649" y="4020"/>
            <a:chExt cx="499" cy="231"/>
          </a:xfrm>
        </p:grpSpPr>
        <p:pic>
          <p:nvPicPr>
            <p:cNvPr id="45088" name="Picture 14"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9" name="Text Box 1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6"/>
          <p:cNvGrpSpPr>
            <a:grpSpLocks/>
          </p:cNvGrpSpPr>
          <p:nvPr/>
        </p:nvGrpSpPr>
        <p:grpSpPr bwMode="auto">
          <a:xfrm>
            <a:off x="5508625" y="476250"/>
            <a:ext cx="3262313" cy="1728788"/>
            <a:chOff x="158" y="664"/>
            <a:chExt cx="2055" cy="1089"/>
          </a:xfrm>
        </p:grpSpPr>
        <p:sp>
          <p:nvSpPr>
            <p:cNvPr id="45080" name="Oval 17"/>
            <p:cNvSpPr>
              <a:spLocks noChangeArrowheads="1"/>
            </p:cNvSpPr>
            <p:nvPr/>
          </p:nvSpPr>
          <p:spPr bwMode="auto">
            <a:xfrm>
              <a:off x="458" y="107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45081" name="Rectangle 18"/>
            <p:cNvSpPr>
              <a:spLocks noChangeArrowheads="1"/>
            </p:cNvSpPr>
            <p:nvPr/>
          </p:nvSpPr>
          <p:spPr bwMode="auto">
            <a:xfrm>
              <a:off x="639" y="800"/>
              <a:ext cx="1089" cy="95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82" name="Text Box 19"/>
            <p:cNvSpPr txBox="1">
              <a:spLocks noChangeArrowheads="1"/>
            </p:cNvSpPr>
            <p:nvPr/>
          </p:nvSpPr>
          <p:spPr bwMode="auto">
            <a:xfrm>
              <a:off x="322" y="800"/>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45083" name="Text Box 20"/>
            <p:cNvSpPr txBox="1">
              <a:spLocks noChangeArrowheads="1"/>
            </p:cNvSpPr>
            <p:nvPr/>
          </p:nvSpPr>
          <p:spPr bwMode="auto">
            <a:xfrm>
              <a:off x="367" y="1390"/>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45060" name="Object 21"/>
            <p:cNvGraphicFramePr>
              <a:graphicFrameLocks noChangeAspect="1"/>
            </p:cNvGraphicFramePr>
            <p:nvPr/>
          </p:nvGraphicFramePr>
          <p:xfrm>
            <a:off x="158" y="1072"/>
            <a:ext cx="309" cy="399"/>
          </p:xfrm>
          <a:graphic>
            <a:graphicData uri="http://schemas.openxmlformats.org/presentationml/2006/ole">
              <mc:AlternateContent xmlns:mc="http://schemas.openxmlformats.org/markup-compatibility/2006">
                <mc:Choice xmlns:v="urn:schemas-microsoft-com:vml" Requires="v">
                  <p:oleObj spid="_x0000_s45104" name="公式" r:id="rId9" imgW="279360" imgH="330120" progId="Equation.3">
                    <p:embed/>
                  </p:oleObj>
                </mc:Choice>
                <mc:Fallback>
                  <p:oleObj name="公式" r:id="rId9" imgW="279360" imgH="33012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 y="1072"/>
                          <a:ext cx="309"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4" name="Rectangle 22"/>
            <p:cNvSpPr>
              <a:spLocks noChangeArrowheads="1"/>
            </p:cNvSpPr>
            <p:nvPr/>
          </p:nvSpPr>
          <p:spPr bwMode="auto">
            <a:xfrm>
              <a:off x="1646" y="1072"/>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85" name="Rectangle 23"/>
            <p:cNvSpPr>
              <a:spLocks noChangeArrowheads="1"/>
            </p:cNvSpPr>
            <p:nvPr/>
          </p:nvSpPr>
          <p:spPr bwMode="auto">
            <a:xfrm>
              <a:off x="1048" y="75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086" name="Line 24"/>
            <p:cNvSpPr>
              <a:spLocks noChangeShapeType="1"/>
            </p:cNvSpPr>
            <p:nvPr/>
          </p:nvSpPr>
          <p:spPr bwMode="auto">
            <a:xfrm rot="5400000">
              <a:off x="1704" y="915"/>
              <a:ext cx="23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61" name="Object 25"/>
            <p:cNvGraphicFramePr>
              <a:graphicFrameLocks noChangeAspect="1"/>
            </p:cNvGraphicFramePr>
            <p:nvPr/>
          </p:nvGraphicFramePr>
          <p:xfrm>
            <a:off x="1839" y="664"/>
            <a:ext cx="252" cy="405"/>
          </p:xfrm>
          <a:graphic>
            <a:graphicData uri="http://schemas.openxmlformats.org/presentationml/2006/ole">
              <mc:AlternateContent xmlns:mc="http://schemas.openxmlformats.org/markup-compatibility/2006">
                <mc:Choice xmlns:v="urn:schemas-microsoft-com:vml" Requires="v">
                  <p:oleObj spid="_x0000_s45105" name="公式" r:id="rId11" imgW="190440" imgH="330120" progId="Equation.3">
                    <p:embed/>
                  </p:oleObj>
                </mc:Choice>
                <mc:Fallback>
                  <p:oleObj name="公式" r:id="rId11" imgW="190440" imgH="330120"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9" y="664"/>
                          <a:ext cx="252"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7" name="Text Box 26"/>
            <p:cNvSpPr txBox="1">
              <a:spLocks noChangeArrowheads="1"/>
            </p:cNvSpPr>
            <p:nvPr/>
          </p:nvSpPr>
          <p:spPr bwMode="auto">
            <a:xfrm>
              <a:off x="1819" y="1072"/>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400" i="1">
                  <a:solidFill>
                    <a:schemeClr val="bg1"/>
                  </a:solidFill>
                  <a:latin typeface="Times New Roman" panose="02020603050405020304" pitchFamily="18" charset="0"/>
                  <a:ea typeface="宋体" panose="02010600030101010101" pitchFamily="2" charset="-122"/>
                </a:rPr>
                <a:t>Z</a:t>
              </a:r>
              <a:r>
                <a:rPr kumimoji="1" lang="en-US" altLang="zh-CN" sz="2400" baseline="-25000">
                  <a:solidFill>
                    <a:schemeClr val="bg1"/>
                  </a:solidFill>
                  <a:latin typeface="Times New Roman" panose="02020603050405020304" pitchFamily="18" charset="0"/>
                  <a:ea typeface="宋体" panose="02010600030101010101" pitchFamily="2" charset="-122"/>
                </a:rPr>
                <a:t>22</a:t>
              </a:r>
              <a:endParaRPr kumimoji="1" lang="en-US" altLang="zh-CN" sz="2400">
                <a:solidFill>
                  <a:schemeClr val="bg1"/>
                </a:solidFill>
                <a:latin typeface="Times New Roman" panose="02020603050405020304" pitchFamily="18" charset="0"/>
                <a:ea typeface="宋体" panose="02010600030101010101" pitchFamily="2" charset="-122"/>
              </a:endParaRPr>
            </a:p>
          </p:txBody>
        </p:sp>
        <p:graphicFrame>
          <p:nvGraphicFramePr>
            <p:cNvPr id="45062" name="Object 27"/>
            <p:cNvGraphicFramePr>
              <a:graphicFrameLocks noChangeAspect="1"/>
            </p:cNvGraphicFramePr>
            <p:nvPr/>
          </p:nvGraphicFramePr>
          <p:xfrm>
            <a:off x="839" y="890"/>
            <a:ext cx="726" cy="594"/>
          </p:xfrm>
          <a:graphic>
            <a:graphicData uri="http://schemas.openxmlformats.org/presentationml/2006/ole">
              <mc:AlternateContent xmlns:mc="http://schemas.openxmlformats.org/markup-compatibility/2006">
                <mc:Choice xmlns:v="urn:schemas-microsoft-com:vml" Requires="v">
                  <p:oleObj spid="_x0000_s45106" name="公式" r:id="rId13" imgW="545760" imgH="507960" progId="Equation.3">
                    <p:embed/>
                  </p:oleObj>
                </mc:Choice>
                <mc:Fallback>
                  <p:oleObj name="公式" r:id="rId13" imgW="545760" imgH="50796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890"/>
                          <a:ext cx="726" cy="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8"/>
          <p:cNvGrpSpPr>
            <a:grpSpLocks/>
          </p:cNvGrpSpPr>
          <p:nvPr/>
        </p:nvGrpSpPr>
        <p:grpSpPr bwMode="auto">
          <a:xfrm>
            <a:off x="539750" y="3716338"/>
            <a:ext cx="1847850" cy="850900"/>
            <a:chOff x="385" y="3022"/>
            <a:chExt cx="1164" cy="536"/>
          </a:xfrm>
        </p:grpSpPr>
        <p:pic>
          <p:nvPicPr>
            <p:cNvPr id="45078" name="Picture 29" descr="1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9" name="Text Box 30"/>
            <p:cNvSpPr txBox="1">
              <a:spLocks noChangeArrowheads="1"/>
            </p:cNvSpPr>
            <p:nvPr/>
          </p:nvSpPr>
          <p:spPr bwMode="auto">
            <a:xfrm>
              <a:off x="793" y="3116"/>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sp>
        <p:nvSpPr>
          <p:cNvPr id="481311" name="Text Box 31"/>
          <p:cNvSpPr txBox="1">
            <a:spLocks noChangeArrowheads="1"/>
          </p:cNvSpPr>
          <p:nvPr/>
        </p:nvSpPr>
        <p:spPr bwMode="auto">
          <a:xfrm>
            <a:off x="611188" y="4941888"/>
            <a:ext cx="3600450" cy="519112"/>
          </a:xfrm>
          <a:prstGeom prst="rect">
            <a:avLst/>
          </a:prstGeom>
          <a:noFill/>
          <a:ln w="9525">
            <a:noFill/>
            <a:miter lim="800000"/>
            <a:headEnd/>
            <a:tailEnd/>
          </a:ln>
          <a:effectLst>
            <a:prstShdw prst="shdw17" dist="17961" dir="2700000">
              <a:schemeClr val="hlink">
                <a:gamma/>
                <a:shade val="60000"/>
                <a:invGamma/>
              </a:schemeClr>
            </a:prstShdw>
          </a:effectLst>
        </p:spPr>
        <p:txBody>
          <a:bodyPr>
            <a:spAutoFit/>
          </a:bodyPr>
          <a:lstStyle/>
          <a:p>
            <a:pPr marL="342900" indent="-342900" eaLnBrk="1" hangingPunct="1">
              <a:buFontTx/>
              <a:buAutoNum type="circleNumDbPlain" startAt="3"/>
              <a:defRPr/>
            </a:pPr>
            <a:r>
              <a:rPr kumimoji="1" lang="zh-CN" altLang="en-US" sz="2800" b="1">
                <a:solidFill>
                  <a:srgbClr val="FF9900"/>
                </a:solidFill>
                <a:latin typeface="楷体_GB2312" pitchFamily="49" charset="-122"/>
                <a:ea typeface="楷体_GB2312" pitchFamily="49" charset="-122"/>
              </a:rPr>
              <a:t>去耦等效法分析</a:t>
            </a:r>
          </a:p>
        </p:txBody>
      </p:sp>
      <p:sp>
        <p:nvSpPr>
          <p:cNvPr id="481312" name="Text Box 32"/>
          <p:cNvSpPr txBox="1">
            <a:spLocks noChangeArrowheads="1"/>
          </p:cNvSpPr>
          <p:nvPr/>
        </p:nvSpPr>
        <p:spPr bwMode="auto">
          <a:xfrm>
            <a:off x="539750" y="5516563"/>
            <a:ext cx="7777163"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latin typeface="楷体_GB2312" pitchFamily="49" charset="-122"/>
                <a:ea typeface="楷体_GB2312" pitchFamily="49" charset="-122"/>
              </a:rPr>
              <a:t> 对含互感的电路进行去耦等效，再进行分析。</a:t>
            </a:r>
          </a:p>
        </p:txBody>
      </p:sp>
      <p:grpSp>
        <p:nvGrpSpPr>
          <p:cNvPr id="45075" name="Group 33"/>
          <p:cNvGrpSpPr>
            <a:grpSpLocks/>
          </p:cNvGrpSpPr>
          <p:nvPr/>
        </p:nvGrpSpPr>
        <p:grpSpPr bwMode="auto">
          <a:xfrm>
            <a:off x="6588125" y="6446838"/>
            <a:ext cx="792163" cy="366712"/>
            <a:chOff x="4649" y="4020"/>
            <a:chExt cx="499" cy="231"/>
          </a:xfrm>
        </p:grpSpPr>
        <p:pic>
          <p:nvPicPr>
            <p:cNvPr id="45076" name="Picture 34" descr="789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7" name="Text Box 35">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81287"/>
                                        </p:tgtEl>
                                        <p:attrNameLst>
                                          <p:attrName>style.visibility</p:attrName>
                                        </p:attrNameLst>
                                      </p:cBhvr>
                                      <p:to>
                                        <p:strVal val="visible"/>
                                      </p:to>
                                    </p:set>
                                    <p:animEffect transition="in" filter="dissolve">
                                      <p:cBhvr>
                                        <p:cTn id="11" dur="500"/>
                                        <p:tgtEl>
                                          <p:spTgt spid="4812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81282"/>
                                        </p:tgtEl>
                                        <p:attrNameLst>
                                          <p:attrName>style.visibility</p:attrName>
                                        </p:attrNameLst>
                                      </p:cBhvr>
                                      <p:to>
                                        <p:strVal val="visible"/>
                                      </p:to>
                                    </p:set>
                                    <p:animEffect transition="in" filter="strips(downRight)">
                                      <p:cBhvr>
                                        <p:cTn id="16" dur="2000"/>
                                        <p:tgtEl>
                                          <p:spTgt spid="4812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481288"/>
                                        </p:tgtEl>
                                        <p:attrNameLst>
                                          <p:attrName>style.visibility</p:attrName>
                                        </p:attrNameLst>
                                      </p:cBhvr>
                                      <p:to>
                                        <p:strVal val="visible"/>
                                      </p:to>
                                    </p:set>
                                    <p:animEffect transition="in" filter="slide(fromLeft)">
                                      <p:cBhvr>
                                        <p:cTn id="21" dur="500"/>
                                        <p:tgtEl>
                                          <p:spTgt spid="481288"/>
                                        </p:tgtEl>
                                      </p:cBhvr>
                                    </p:animEffec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481286"/>
                                        </p:tgtEl>
                                        <p:attrNameLst>
                                          <p:attrName>style.visibility</p:attrName>
                                        </p:attrNameLst>
                                      </p:cBhvr>
                                      <p:to>
                                        <p:strVal val="visible"/>
                                      </p:to>
                                    </p:set>
                                    <p:animEffect transition="in" filter="slide(fromBottom)">
                                      <p:cBhvr>
                                        <p:cTn id="25" dur="2000"/>
                                        <p:tgtEl>
                                          <p:spTgt spid="48128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481283"/>
                                        </p:tgtEl>
                                        <p:attrNameLst>
                                          <p:attrName>style.visibility</p:attrName>
                                        </p:attrNameLst>
                                      </p:cBhvr>
                                      <p:to>
                                        <p:strVal val="visible"/>
                                      </p:to>
                                    </p:set>
                                    <p:animEffect transition="in" filter="strips(downRight)">
                                      <p:cBhvr>
                                        <p:cTn id="30" dur="2000"/>
                                        <p:tgtEl>
                                          <p:spTgt spid="48128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481289"/>
                                        </p:tgtEl>
                                        <p:attrNameLst>
                                          <p:attrName>style.visibility</p:attrName>
                                        </p:attrNameLst>
                                      </p:cBhvr>
                                      <p:to>
                                        <p:strVal val="visible"/>
                                      </p:to>
                                    </p:set>
                                    <p:animEffect transition="in" filter="slide(fromLeft)">
                                      <p:cBhvr>
                                        <p:cTn id="35" dur="500"/>
                                        <p:tgtEl>
                                          <p:spTgt spid="481289"/>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81284"/>
                                        </p:tgtEl>
                                        <p:attrNameLst>
                                          <p:attrName>style.visibility</p:attrName>
                                        </p:attrNameLst>
                                      </p:cBhvr>
                                      <p:to>
                                        <p:strVal val="visible"/>
                                      </p:to>
                                    </p:set>
                                    <p:animEffect transition="in" filter="wipe(left)">
                                      <p:cBhvr>
                                        <p:cTn id="39" dur="2000"/>
                                        <p:tgtEl>
                                          <p:spTgt spid="4812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linds(horizontal)">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81285"/>
                                        </p:tgtEl>
                                        <p:attrNameLst>
                                          <p:attrName>style.visibility</p:attrName>
                                        </p:attrNameLst>
                                      </p:cBhvr>
                                      <p:to>
                                        <p:strVal val="visible"/>
                                      </p:to>
                                    </p:set>
                                    <p:animEffect transition="in" filter="wipe(left)">
                                      <p:cBhvr>
                                        <p:cTn id="49" dur="2000"/>
                                        <p:tgtEl>
                                          <p:spTgt spid="48128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81311"/>
                                        </p:tgtEl>
                                        <p:attrNameLst>
                                          <p:attrName>style.visibility</p:attrName>
                                        </p:attrNameLst>
                                      </p:cBhvr>
                                      <p:to>
                                        <p:strVal val="visible"/>
                                      </p:to>
                                    </p:set>
                                    <p:anim calcmode="lin" valueType="num">
                                      <p:cBhvr additive="base">
                                        <p:cTn id="54" dur="500" fill="hold"/>
                                        <p:tgtEl>
                                          <p:spTgt spid="481311"/>
                                        </p:tgtEl>
                                        <p:attrNameLst>
                                          <p:attrName>ppt_x</p:attrName>
                                        </p:attrNameLst>
                                      </p:cBhvr>
                                      <p:tavLst>
                                        <p:tav tm="0">
                                          <p:val>
                                            <p:strVal val="0-#ppt_w/2"/>
                                          </p:val>
                                        </p:tav>
                                        <p:tav tm="100000">
                                          <p:val>
                                            <p:strVal val="#ppt_x"/>
                                          </p:val>
                                        </p:tav>
                                      </p:tavLst>
                                    </p:anim>
                                    <p:anim calcmode="lin" valueType="num">
                                      <p:cBhvr additive="base">
                                        <p:cTn id="55" dur="500" fill="hold"/>
                                        <p:tgtEl>
                                          <p:spTgt spid="481311"/>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481312"/>
                                        </p:tgtEl>
                                        <p:attrNameLst>
                                          <p:attrName>style.visibility</p:attrName>
                                        </p:attrNameLst>
                                      </p:cBhvr>
                                      <p:to>
                                        <p:strVal val="visible"/>
                                      </p:to>
                                    </p:set>
                                    <p:animEffect transition="in" filter="slide(fromBottom)">
                                      <p:cBhvr>
                                        <p:cTn id="60" dur="2000"/>
                                        <p:tgtEl>
                                          <p:spTgt spid="481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autoUpdateAnimBg="0"/>
      <p:bldP spid="481285" grpId="0" autoUpdateAnimBg="0"/>
      <p:bldP spid="481286" grpId="0" autoUpdateAnimBg="0"/>
      <p:bldP spid="481287" grpId="0" animBg="1" autoUpdateAnimBg="0"/>
      <p:bldP spid="481311" grpId="0"/>
      <p:bldP spid="4813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p:cNvSpPr txBox="1">
            <a:spLocks noChangeArrowheads="1"/>
          </p:cNvSpPr>
          <p:nvPr/>
        </p:nvSpPr>
        <p:spPr bwMode="auto">
          <a:xfrm>
            <a:off x="2195513" y="333375"/>
            <a:ext cx="4478337" cy="701675"/>
          </a:xfrm>
          <a:prstGeom prst="rect">
            <a:avLst/>
          </a:prstGeom>
          <a:noFill/>
          <a:ln>
            <a:noFill/>
          </a:ln>
          <a:effectLst>
            <a:prstShdw prst="shdw17" dist="17961" dir="2700000">
              <a:srgbClr val="7A8E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4000" b="1">
                <a:solidFill>
                  <a:schemeClr val="bg1"/>
                </a:solidFill>
                <a:latin typeface="楷体_GB2312" pitchFamily="49" charset="-122"/>
                <a:ea typeface="楷体_GB2312" pitchFamily="49" charset="-122"/>
              </a:rPr>
              <a:t>12.5  </a:t>
            </a:r>
            <a:r>
              <a:rPr kumimoji="1" lang="zh-CN" altLang="en-US" sz="4000" b="1">
                <a:solidFill>
                  <a:schemeClr val="bg1"/>
                </a:solidFill>
                <a:latin typeface="楷体_GB2312" pitchFamily="49" charset="-122"/>
                <a:ea typeface="楷体_GB2312" pitchFamily="49" charset="-122"/>
              </a:rPr>
              <a:t>理想变压器</a:t>
            </a:r>
          </a:p>
        </p:txBody>
      </p:sp>
      <p:graphicFrame>
        <p:nvGraphicFramePr>
          <p:cNvPr id="493571" name="Object 3"/>
          <p:cNvGraphicFramePr>
            <a:graphicFrameLocks noChangeAspect="1"/>
          </p:cNvGraphicFramePr>
          <p:nvPr/>
        </p:nvGraphicFramePr>
        <p:xfrm>
          <a:off x="3132138" y="4221163"/>
          <a:ext cx="2763837" cy="649287"/>
        </p:xfrm>
        <a:graphic>
          <a:graphicData uri="http://schemas.openxmlformats.org/presentationml/2006/ole">
            <mc:AlternateContent xmlns:mc="http://schemas.openxmlformats.org/markup-compatibility/2006">
              <mc:Choice xmlns:v="urn:schemas-microsoft-com:vml" Requires="v">
                <p:oleObj spid="_x0000_s57371" name="公式" r:id="rId3" imgW="1434960" imgH="291960" progId="Equation.3">
                  <p:embed/>
                </p:oleObj>
              </mc:Choice>
              <mc:Fallback>
                <p:oleObj name="公式" r:id="rId3" imgW="143496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221163"/>
                        <a:ext cx="2763837"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493572" name="Text Box 4"/>
          <p:cNvSpPr txBox="1">
            <a:spLocks noChangeArrowheads="1"/>
          </p:cNvSpPr>
          <p:nvPr/>
        </p:nvSpPr>
        <p:spPr bwMode="auto">
          <a:xfrm>
            <a:off x="468313" y="2276475"/>
            <a:ext cx="669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1.</a:t>
            </a:r>
            <a:r>
              <a:rPr kumimoji="1" lang="zh-CN" altLang="en-US" sz="3200" b="1">
                <a:solidFill>
                  <a:schemeClr val="bg1"/>
                </a:solidFill>
                <a:latin typeface="楷体_GB2312" pitchFamily="49" charset="-122"/>
                <a:ea typeface="楷体_GB2312" pitchFamily="49" charset="-122"/>
              </a:rPr>
              <a:t>理想变压器的三个理想化条件</a:t>
            </a:r>
          </a:p>
        </p:txBody>
      </p:sp>
      <p:sp>
        <p:nvSpPr>
          <p:cNvPr id="493573" name="Text Box 5"/>
          <p:cNvSpPr txBox="1">
            <a:spLocks noChangeArrowheads="1"/>
          </p:cNvSpPr>
          <p:nvPr/>
        </p:nvSpPr>
        <p:spPr bwMode="auto">
          <a:xfrm>
            <a:off x="395288" y="908050"/>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latin typeface="楷体_GB2312" pitchFamily="49" charset="-122"/>
                <a:ea typeface="楷体_GB2312" pitchFamily="49" charset="-122"/>
              </a:rPr>
              <a:t>    理想变压器是实际变压器的理想化模型，是对互感元件的理想科学抽象，是极限情况下的耦合电感。</a:t>
            </a:r>
          </a:p>
        </p:txBody>
      </p:sp>
      <p:sp>
        <p:nvSpPr>
          <p:cNvPr id="493574" name="Text Box 6"/>
          <p:cNvSpPr txBox="1">
            <a:spLocks noChangeArrowheads="1"/>
          </p:cNvSpPr>
          <p:nvPr/>
        </p:nvSpPr>
        <p:spPr bwMode="auto">
          <a:xfrm>
            <a:off x="611188" y="4205288"/>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2"/>
            </a:pPr>
            <a:r>
              <a:rPr lang="zh-CN" altLang="en-US" sz="2800" b="1">
                <a:solidFill>
                  <a:srgbClr val="FF9900"/>
                </a:solidFill>
                <a:latin typeface="楷体_GB2312" pitchFamily="49" charset="-122"/>
                <a:ea typeface="楷体_GB2312" pitchFamily="49" charset="-122"/>
              </a:rPr>
              <a:t>全耦合</a:t>
            </a:r>
          </a:p>
        </p:txBody>
      </p:sp>
      <p:sp>
        <p:nvSpPr>
          <p:cNvPr id="493575" name="Text Box 7"/>
          <p:cNvSpPr txBox="1">
            <a:spLocks noChangeArrowheads="1"/>
          </p:cNvSpPr>
          <p:nvPr/>
        </p:nvSpPr>
        <p:spPr bwMode="auto">
          <a:xfrm>
            <a:off x="611188" y="3100388"/>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a:pPr>
            <a:r>
              <a:rPr lang="zh-CN" altLang="en-US" sz="2800" b="1">
                <a:solidFill>
                  <a:srgbClr val="FF9900"/>
                </a:solidFill>
                <a:latin typeface="楷体_GB2312" pitchFamily="49" charset="-122"/>
                <a:ea typeface="楷体_GB2312" pitchFamily="49" charset="-122"/>
              </a:rPr>
              <a:t>无损耗</a:t>
            </a:r>
          </a:p>
        </p:txBody>
      </p:sp>
      <p:sp>
        <p:nvSpPr>
          <p:cNvPr id="493576" name="Text Box 8"/>
          <p:cNvSpPr txBox="1">
            <a:spLocks noChangeArrowheads="1"/>
          </p:cNvSpPr>
          <p:nvPr/>
        </p:nvSpPr>
        <p:spPr bwMode="auto">
          <a:xfrm>
            <a:off x="2987675" y="2957513"/>
            <a:ext cx="5545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ea typeface="楷体_GB2312" pitchFamily="49" charset="-122"/>
              </a:rPr>
              <a:t>线圈导线无电阻，做芯子的铁磁材料的磁导率无限大。</a:t>
            </a:r>
          </a:p>
        </p:txBody>
      </p:sp>
      <p:sp>
        <p:nvSpPr>
          <p:cNvPr id="493577" name="Line 9"/>
          <p:cNvSpPr>
            <a:spLocks noChangeShapeType="1"/>
          </p:cNvSpPr>
          <p:nvPr/>
        </p:nvSpPr>
        <p:spPr bwMode="auto">
          <a:xfrm>
            <a:off x="2411413" y="3389313"/>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3578" name="Line 10"/>
          <p:cNvSpPr>
            <a:spLocks noChangeShapeType="1"/>
          </p:cNvSpPr>
          <p:nvPr/>
        </p:nvSpPr>
        <p:spPr bwMode="auto">
          <a:xfrm>
            <a:off x="2339975" y="4492625"/>
            <a:ext cx="504825"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3579" name="Text Box 11"/>
          <p:cNvSpPr txBox="1">
            <a:spLocks noChangeArrowheads="1"/>
          </p:cNvSpPr>
          <p:nvPr/>
        </p:nvSpPr>
        <p:spPr bwMode="auto">
          <a:xfrm>
            <a:off x="611188" y="5084763"/>
            <a:ext cx="2952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3"/>
            </a:pPr>
            <a:r>
              <a:rPr lang="zh-CN" altLang="en-US" sz="2800" b="1">
                <a:solidFill>
                  <a:srgbClr val="FF9900"/>
                </a:solidFill>
                <a:latin typeface="楷体_GB2312" pitchFamily="49" charset="-122"/>
                <a:ea typeface="楷体_GB2312" pitchFamily="49" charset="-122"/>
              </a:rPr>
              <a:t>参数无限大</a:t>
            </a:r>
          </a:p>
        </p:txBody>
      </p:sp>
      <p:graphicFrame>
        <p:nvGraphicFramePr>
          <p:cNvPr id="493580" name="Object 12"/>
          <p:cNvGraphicFramePr>
            <a:graphicFrameLocks noChangeAspect="1"/>
          </p:cNvGraphicFramePr>
          <p:nvPr/>
        </p:nvGraphicFramePr>
        <p:xfrm>
          <a:off x="3779838" y="4797425"/>
          <a:ext cx="4279900" cy="1192213"/>
        </p:xfrm>
        <a:graphic>
          <a:graphicData uri="http://schemas.openxmlformats.org/presentationml/2006/ole">
            <mc:AlternateContent xmlns:mc="http://schemas.openxmlformats.org/markup-compatibility/2006">
              <mc:Choice xmlns:v="urn:schemas-microsoft-com:vml" Requires="v">
                <p:oleObj spid="_x0000_s57372" name="公式" r:id="rId5" imgW="2222280" imgH="533160" progId="Equation.3">
                  <p:embed/>
                </p:oleObj>
              </mc:Choice>
              <mc:Fallback>
                <p:oleObj name="公式" r:id="rId5" imgW="2222280" imgH="53316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4797425"/>
                        <a:ext cx="4279900" cy="1192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493581" name="Line 13"/>
          <p:cNvSpPr>
            <a:spLocks noChangeShapeType="1"/>
          </p:cNvSpPr>
          <p:nvPr/>
        </p:nvSpPr>
        <p:spPr bwMode="auto">
          <a:xfrm>
            <a:off x="3059113" y="5373688"/>
            <a:ext cx="649287"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7358" name="Group 14"/>
          <p:cNvGrpSpPr>
            <a:grpSpLocks/>
          </p:cNvGrpSpPr>
          <p:nvPr/>
        </p:nvGrpSpPr>
        <p:grpSpPr bwMode="auto">
          <a:xfrm>
            <a:off x="8316913" y="6446838"/>
            <a:ext cx="792162" cy="366712"/>
            <a:chOff x="5193" y="4020"/>
            <a:chExt cx="499" cy="231"/>
          </a:xfrm>
        </p:grpSpPr>
        <p:pic>
          <p:nvPicPr>
            <p:cNvPr id="57365" name="Picture 15"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6" name="Text Box 16">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57359" name="Group 17"/>
          <p:cNvGrpSpPr>
            <a:grpSpLocks/>
          </p:cNvGrpSpPr>
          <p:nvPr/>
        </p:nvGrpSpPr>
        <p:grpSpPr bwMode="auto">
          <a:xfrm>
            <a:off x="7453313" y="6446838"/>
            <a:ext cx="792162" cy="366712"/>
            <a:chOff x="4649" y="4020"/>
            <a:chExt cx="499" cy="231"/>
          </a:xfrm>
        </p:grpSpPr>
        <p:pic>
          <p:nvPicPr>
            <p:cNvPr id="57363" name="Picture 18"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4" name="Text Box 19">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57360" name="Group 20"/>
          <p:cNvGrpSpPr>
            <a:grpSpLocks/>
          </p:cNvGrpSpPr>
          <p:nvPr/>
        </p:nvGrpSpPr>
        <p:grpSpPr bwMode="auto">
          <a:xfrm>
            <a:off x="6588125" y="6446838"/>
            <a:ext cx="792163" cy="366712"/>
            <a:chOff x="4649" y="4020"/>
            <a:chExt cx="499" cy="231"/>
          </a:xfrm>
        </p:grpSpPr>
        <p:pic>
          <p:nvPicPr>
            <p:cNvPr id="57361" name="Picture 21" descr="789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2" name="Text Box 2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childTnLst>
                                    <p:set>
                                      <p:cBhvr>
                                        <p:cTn id="6" dur="1" fill="hold">
                                          <p:stCondLst>
                                            <p:cond delay="0"/>
                                          </p:stCondLst>
                                        </p:cTn>
                                        <p:tgtEl>
                                          <p:spTgt spid="493570"/>
                                        </p:tgtEl>
                                        <p:attrNameLst>
                                          <p:attrName>style.visibility</p:attrName>
                                        </p:attrNameLst>
                                      </p:cBhvr>
                                      <p:to>
                                        <p:strVal val="visible"/>
                                      </p:to>
                                    </p:set>
                                    <p:anim calcmode="lin" valueType="num">
                                      <p:cBhvr additive="base">
                                        <p:cTn id="7" dur="500" fill="hold"/>
                                        <p:tgtEl>
                                          <p:spTgt spid="493570"/>
                                        </p:tgtEl>
                                        <p:attrNameLst>
                                          <p:attrName>ppt_x</p:attrName>
                                        </p:attrNameLst>
                                      </p:cBhvr>
                                      <p:tavLst>
                                        <p:tav tm="0">
                                          <p:val>
                                            <p:strVal val="0-#ppt_w/2"/>
                                          </p:val>
                                        </p:tav>
                                        <p:tav tm="100000">
                                          <p:val>
                                            <p:strVal val="#ppt_x"/>
                                          </p:val>
                                        </p:tav>
                                      </p:tavLst>
                                    </p:anim>
                                    <p:anim calcmode="lin" valueType="num">
                                      <p:cBhvr additive="base">
                                        <p:cTn id="8" dur="500" fill="hold"/>
                                        <p:tgtEl>
                                          <p:spTgt spid="49357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93573"/>
                                        </p:tgtEl>
                                        <p:attrNameLst>
                                          <p:attrName>style.visibility</p:attrName>
                                        </p:attrNameLst>
                                      </p:cBhvr>
                                      <p:to>
                                        <p:strVal val="visible"/>
                                      </p:to>
                                    </p:set>
                                    <p:animEffect transition="in" filter="slide(fromBottom)">
                                      <p:cBhvr>
                                        <p:cTn id="13" dur="2000"/>
                                        <p:tgtEl>
                                          <p:spTgt spid="4935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93572"/>
                                        </p:tgtEl>
                                        <p:attrNameLst>
                                          <p:attrName>style.visibility</p:attrName>
                                        </p:attrNameLst>
                                      </p:cBhvr>
                                      <p:to>
                                        <p:strVal val="visible"/>
                                      </p:to>
                                    </p:set>
                                    <p:anim calcmode="lin" valueType="num">
                                      <p:cBhvr additive="base">
                                        <p:cTn id="18" dur="500" fill="hold"/>
                                        <p:tgtEl>
                                          <p:spTgt spid="493572"/>
                                        </p:tgtEl>
                                        <p:attrNameLst>
                                          <p:attrName>ppt_x</p:attrName>
                                        </p:attrNameLst>
                                      </p:cBhvr>
                                      <p:tavLst>
                                        <p:tav tm="0">
                                          <p:val>
                                            <p:strVal val="0-#ppt_w/2"/>
                                          </p:val>
                                        </p:tav>
                                        <p:tav tm="100000">
                                          <p:val>
                                            <p:strVal val="#ppt_x"/>
                                          </p:val>
                                        </p:tav>
                                      </p:tavLst>
                                    </p:anim>
                                    <p:anim calcmode="lin" valueType="num">
                                      <p:cBhvr additive="base">
                                        <p:cTn id="19" dur="500" fill="hold"/>
                                        <p:tgtEl>
                                          <p:spTgt spid="49357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3575"/>
                                        </p:tgtEl>
                                        <p:attrNameLst>
                                          <p:attrName>style.visibility</p:attrName>
                                        </p:attrNameLst>
                                      </p:cBhvr>
                                      <p:to>
                                        <p:strVal val="visible"/>
                                      </p:to>
                                    </p:set>
                                    <p:anim calcmode="lin" valueType="num">
                                      <p:cBhvr additive="base">
                                        <p:cTn id="24" dur="500" fill="hold"/>
                                        <p:tgtEl>
                                          <p:spTgt spid="493575"/>
                                        </p:tgtEl>
                                        <p:attrNameLst>
                                          <p:attrName>ppt_x</p:attrName>
                                        </p:attrNameLst>
                                      </p:cBhvr>
                                      <p:tavLst>
                                        <p:tav tm="0">
                                          <p:val>
                                            <p:strVal val="0-#ppt_w/2"/>
                                          </p:val>
                                        </p:tav>
                                        <p:tav tm="100000">
                                          <p:val>
                                            <p:strVal val="#ppt_x"/>
                                          </p:val>
                                        </p:tav>
                                      </p:tavLst>
                                    </p:anim>
                                    <p:anim calcmode="lin" valueType="num">
                                      <p:cBhvr additive="base">
                                        <p:cTn id="25" dur="500" fill="hold"/>
                                        <p:tgtEl>
                                          <p:spTgt spid="49357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493577"/>
                                        </p:tgtEl>
                                        <p:attrNameLst>
                                          <p:attrName>style.visibility</p:attrName>
                                        </p:attrNameLst>
                                      </p:cBhvr>
                                      <p:to>
                                        <p:strVal val="visible"/>
                                      </p:to>
                                    </p:set>
                                    <p:animEffect transition="in" filter="slide(fromLeft)">
                                      <p:cBhvr>
                                        <p:cTn id="30" dur="500"/>
                                        <p:tgtEl>
                                          <p:spTgt spid="493577"/>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iterate type="lt">
                                    <p:tmPct val="100000"/>
                                  </p:iterate>
                                  <p:childTnLst>
                                    <p:set>
                                      <p:cBhvr>
                                        <p:cTn id="33" dur="1" fill="hold">
                                          <p:stCondLst>
                                            <p:cond delay="0"/>
                                          </p:stCondLst>
                                        </p:cTn>
                                        <p:tgtEl>
                                          <p:spTgt spid="493576"/>
                                        </p:tgtEl>
                                        <p:attrNameLst>
                                          <p:attrName>style.visibility</p:attrName>
                                        </p:attrNameLst>
                                      </p:cBhvr>
                                      <p:to>
                                        <p:strVal val="visible"/>
                                      </p:to>
                                    </p:set>
                                    <p:animEffect transition="in" filter="wipe(left)">
                                      <p:cBhvr>
                                        <p:cTn id="34" dur="100"/>
                                        <p:tgtEl>
                                          <p:spTgt spid="49357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93574"/>
                                        </p:tgtEl>
                                        <p:attrNameLst>
                                          <p:attrName>style.visibility</p:attrName>
                                        </p:attrNameLst>
                                      </p:cBhvr>
                                      <p:to>
                                        <p:strVal val="visible"/>
                                      </p:to>
                                    </p:set>
                                    <p:anim calcmode="lin" valueType="num">
                                      <p:cBhvr additive="base">
                                        <p:cTn id="39" dur="500" fill="hold"/>
                                        <p:tgtEl>
                                          <p:spTgt spid="493574"/>
                                        </p:tgtEl>
                                        <p:attrNameLst>
                                          <p:attrName>ppt_x</p:attrName>
                                        </p:attrNameLst>
                                      </p:cBhvr>
                                      <p:tavLst>
                                        <p:tav tm="0">
                                          <p:val>
                                            <p:strVal val="0-#ppt_w/2"/>
                                          </p:val>
                                        </p:tav>
                                        <p:tav tm="100000">
                                          <p:val>
                                            <p:strVal val="#ppt_x"/>
                                          </p:val>
                                        </p:tav>
                                      </p:tavLst>
                                    </p:anim>
                                    <p:anim calcmode="lin" valueType="num">
                                      <p:cBhvr additive="base">
                                        <p:cTn id="40" dur="500" fill="hold"/>
                                        <p:tgtEl>
                                          <p:spTgt spid="49357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493578"/>
                                        </p:tgtEl>
                                        <p:attrNameLst>
                                          <p:attrName>style.visibility</p:attrName>
                                        </p:attrNameLst>
                                      </p:cBhvr>
                                      <p:to>
                                        <p:strVal val="visible"/>
                                      </p:to>
                                    </p:set>
                                    <p:animEffect transition="in" filter="slide(fromLeft)">
                                      <p:cBhvr>
                                        <p:cTn id="45" dur="500"/>
                                        <p:tgtEl>
                                          <p:spTgt spid="493578"/>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493571"/>
                                        </p:tgtEl>
                                        <p:attrNameLst>
                                          <p:attrName>style.visibility</p:attrName>
                                        </p:attrNameLst>
                                      </p:cBhvr>
                                      <p:to>
                                        <p:strVal val="visible"/>
                                      </p:to>
                                    </p:set>
                                    <p:animEffect transition="in" filter="wipe(left)">
                                      <p:cBhvr>
                                        <p:cTn id="49" dur="2000"/>
                                        <p:tgtEl>
                                          <p:spTgt spid="49357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93579"/>
                                        </p:tgtEl>
                                        <p:attrNameLst>
                                          <p:attrName>style.visibility</p:attrName>
                                        </p:attrNameLst>
                                      </p:cBhvr>
                                      <p:to>
                                        <p:strVal val="visible"/>
                                      </p:to>
                                    </p:set>
                                    <p:anim calcmode="lin" valueType="num">
                                      <p:cBhvr additive="base">
                                        <p:cTn id="54" dur="500" fill="hold"/>
                                        <p:tgtEl>
                                          <p:spTgt spid="493579"/>
                                        </p:tgtEl>
                                        <p:attrNameLst>
                                          <p:attrName>ppt_x</p:attrName>
                                        </p:attrNameLst>
                                      </p:cBhvr>
                                      <p:tavLst>
                                        <p:tav tm="0">
                                          <p:val>
                                            <p:strVal val="0-#ppt_w/2"/>
                                          </p:val>
                                        </p:tav>
                                        <p:tav tm="100000">
                                          <p:val>
                                            <p:strVal val="#ppt_x"/>
                                          </p:val>
                                        </p:tav>
                                      </p:tavLst>
                                    </p:anim>
                                    <p:anim calcmode="lin" valueType="num">
                                      <p:cBhvr additive="base">
                                        <p:cTn id="55" dur="500" fill="hold"/>
                                        <p:tgtEl>
                                          <p:spTgt spid="49357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nodeType="clickEffect">
                                  <p:stCondLst>
                                    <p:cond delay="0"/>
                                  </p:stCondLst>
                                  <p:childTnLst>
                                    <p:set>
                                      <p:cBhvr>
                                        <p:cTn id="59" dur="1" fill="hold">
                                          <p:stCondLst>
                                            <p:cond delay="0"/>
                                          </p:stCondLst>
                                        </p:cTn>
                                        <p:tgtEl>
                                          <p:spTgt spid="493581"/>
                                        </p:tgtEl>
                                        <p:attrNameLst>
                                          <p:attrName>style.visibility</p:attrName>
                                        </p:attrNameLst>
                                      </p:cBhvr>
                                      <p:to>
                                        <p:strVal val="visible"/>
                                      </p:to>
                                    </p:set>
                                    <p:animEffect transition="in" filter="slide(fromLeft)">
                                      <p:cBhvr>
                                        <p:cTn id="60" dur="500"/>
                                        <p:tgtEl>
                                          <p:spTgt spid="493581"/>
                                        </p:tgtEl>
                                      </p:cBhvr>
                                    </p:animEffect>
                                  </p:childTnLst>
                                </p:cTn>
                              </p:par>
                            </p:childTnLst>
                          </p:cTn>
                        </p:par>
                        <p:par>
                          <p:cTn id="61" fill="hold" nodeType="afterGroup">
                            <p:stCondLst>
                              <p:cond delay="500"/>
                            </p:stCondLst>
                            <p:childTnLst>
                              <p:par>
                                <p:cTn id="62" presetID="22" presetClass="entr" presetSubtype="1" fill="hold" nodeType="afterEffect">
                                  <p:stCondLst>
                                    <p:cond delay="0"/>
                                  </p:stCondLst>
                                  <p:childTnLst>
                                    <p:set>
                                      <p:cBhvr>
                                        <p:cTn id="63" dur="1" fill="hold">
                                          <p:stCondLst>
                                            <p:cond delay="0"/>
                                          </p:stCondLst>
                                        </p:cTn>
                                        <p:tgtEl>
                                          <p:spTgt spid="493580"/>
                                        </p:tgtEl>
                                        <p:attrNameLst>
                                          <p:attrName>style.visibility</p:attrName>
                                        </p:attrNameLst>
                                      </p:cBhvr>
                                      <p:to>
                                        <p:strVal val="visible"/>
                                      </p:to>
                                    </p:set>
                                    <p:animEffect transition="in" filter="wipe(up)">
                                      <p:cBhvr>
                                        <p:cTn id="64" dur="2000"/>
                                        <p:tgtEl>
                                          <p:spTgt spid="493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p:bldP spid="493572" grpId="0"/>
      <p:bldP spid="493573" grpId="0"/>
      <p:bldP spid="493574" grpId="0"/>
      <p:bldP spid="493575" grpId="0"/>
      <p:bldP spid="493576" grpId="0"/>
      <p:bldP spid="4935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8316913" y="6446838"/>
            <a:ext cx="792162" cy="366712"/>
            <a:chOff x="5193" y="4020"/>
            <a:chExt cx="499" cy="231"/>
          </a:xfrm>
        </p:grpSpPr>
        <p:pic>
          <p:nvPicPr>
            <p:cNvPr id="72715" name="Picture 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6" name="Text Box 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2707" name="Group 5"/>
          <p:cNvGrpSpPr>
            <a:grpSpLocks/>
          </p:cNvGrpSpPr>
          <p:nvPr/>
        </p:nvGrpSpPr>
        <p:grpSpPr bwMode="auto">
          <a:xfrm>
            <a:off x="7453313" y="6446838"/>
            <a:ext cx="792162" cy="366712"/>
            <a:chOff x="4649" y="4020"/>
            <a:chExt cx="499" cy="231"/>
          </a:xfrm>
        </p:grpSpPr>
        <p:pic>
          <p:nvPicPr>
            <p:cNvPr id="72713" name="Picture 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4" name="Text Box 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72708" name="Picture 8" descr="变压器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549275"/>
            <a:ext cx="5472112"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9"/>
          <p:cNvSpPr txBox="1">
            <a:spLocks noChangeArrowheads="1"/>
          </p:cNvSpPr>
          <p:nvPr/>
        </p:nvSpPr>
        <p:spPr bwMode="auto">
          <a:xfrm>
            <a:off x="3492500" y="5661025"/>
            <a:ext cx="1871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变压器</a:t>
            </a:r>
          </a:p>
        </p:txBody>
      </p:sp>
      <p:grpSp>
        <p:nvGrpSpPr>
          <p:cNvPr id="72710" name="Group 10"/>
          <p:cNvGrpSpPr>
            <a:grpSpLocks/>
          </p:cNvGrpSpPr>
          <p:nvPr/>
        </p:nvGrpSpPr>
        <p:grpSpPr bwMode="auto">
          <a:xfrm>
            <a:off x="6588125" y="6446838"/>
            <a:ext cx="792163" cy="366712"/>
            <a:chOff x="4649" y="4020"/>
            <a:chExt cx="499" cy="231"/>
          </a:xfrm>
        </p:grpSpPr>
        <p:pic>
          <p:nvPicPr>
            <p:cNvPr id="72711"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 Box 1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755650" y="549275"/>
            <a:ext cx="8064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latin typeface="楷体_GB2312" pitchFamily="49" charset="-122"/>
                <a:ea typeface="楷体_GB2312" pitchFamily="49" charset="-122"/>
              </a:rPr>
              <a:t>         以上三个条件在工程实际中不可能满足，但在一些实际工程概算中，在误差允许的范围内，把实际变压器当理想变压器对待，可使计算过程简化。</a:t>
            </a:r>
          </a:p>
        </p:txBody>
      </p:sp>
      <p:grpSp>
        <p:nvGrpSpPr>
          <p:cNvPr id="58375" name="Group 3"/>
          <p:cNvGrpSpPr>
            <a:grpSpLocks/>
          </p:cNvGrpSpPr>
          <p:nvPr/>
        </p:nvGrpSpPr>
        <p:grpSpPr bwMode="auto">
          <a:xfrm>
            <a:off x="8316913" y="6446838"/>
            <a:ext cx="792162" cy="366712"/>
            <a:chOff x="5193" y="4020"/>
            <a:chExt cx="499" cy="231"/>
          </a:xfrm>
        </p:grpSpPr>
        <p:pic>
          <p:nvPicPr>
            <p:cNvPr id="58421" name="Picture 4"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22" name="Text Box 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58376" name="Group 6"/>
          <p:cNvGrpSpPr>
            <a:grpSpLocks/>
          </p:cNvGrpSpPr>
          <p:nvPr/>
        </p:nvGrpSpPr>
        <p:grpSpPr bwMode="auto">
          <a:xfrm>
            <a:off x="7453313" y="6446838"/>
            <a:ext cx="792162" cy="366712"/>
            <a:chOff x="4649" y="4020"/>
            <a:chExt cx="499" cy="231"/>
          </a:xfrm>
        </p:grpSpPr>
        <p:pic>
          <p:nvPicPr>
            <p:cNvPr id="58419" name="Picture 7"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20" name="Text Box 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9"/>
          <p:cNvGrpSpPr>
            <a:grpSpLocks/>
          </p:cNvGrpSpPr>
          <p:nvPr/>
        </p:nvGrpSpPr>
        <p:grpSpPr bwMode="auto">
          <a:xfrm>
            <a:off x="684213" y="476250"/>
            <a:ext cx="1949450" cy="850900"/>
            <a:chOff x="385" y="3022"/>
            <a:chExt cx="1228" cy="536"/>
          </a:xfrm>
        </p:grpSpPr>
        <p:pic>
          <p:nvPicPr>
            <p:cNvPr id="58417" name="Picture 10"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418" name="Text Box 11"/>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sp>
        <p:nvSpPr>
          <p:cNvPr id="494604" name="Text Box 12"/>
          <p:cNvSpPr txBox="1">
            <a:spLocks noChangeArrowheads="1"/>
          </p:cNvSpPr>
          <p:nvPr/>
        </p:nvSpPr>
        <p:spPr bwMode="auto">
          <a:xfrm>
            <a:off x="468313" y="2781300"/>
            <a:ext cx="47513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2.</a:t>
            </a:r>
            <a:r>
              <a:rPr kumimoji="1" lang="zh-CN" altLang="en-US" sz="3200" b="1">
                <a:solidFill>
                  <a:schemeClr val="bg1"/>
                </a:solidFill>
                <a:latin typeface="楷体_GB2312" pitchFamily="49" charset="-122"/>
                <a:ea typeface="楷体_GB2312" pitchFamily="49" charset="-122"/>
              </a:rPr>
              <a:t>理想变压器的主要性能</a:t>
            </a:r>
          </a:p>
        </p:txBody>
      </p:sp>
      <p:grpSp>
        <p:nvGrpSpPr>
          <p:cNvPr id="5" name="Group 13"/>
          <p:cNvGrpSpPr>
            <a:grpSpLocks/>
          </p:cNvGrpSpPr>
          <p:nvPr/>
        </p:nvGrpSpPr>
        <p:grpSpPr bwMode="auto">
          <a:xfrm>
            <a:off x="5580063" y="2349500"/>
            <a:ext cx="3144837" cy="1887538"/>
            <a:chOff x="340" y="1797"/>
            <a:chExt cx="1981" cy="1189"/>
          </a:xfrm>
        </p:grpSpPr>
        <p:grpSp>
          <p:nvGrpSpPr>
            <p:cNvPr id="58385" name="Group 14"/>
            <p:cNvGrpSpPr>
              <a:grpSpLocks/>
            </p:cNvGrpSpPr>
            <p:nvPr/>
          </p:nvGrpSpPr>
          <p:grpSpPr bwMode="auto">
            <a:xfrm>
              <a:off x="340" y="1797"/>
              <a:ext cx="1981" cy="1079"/>
              <a:chOff x="748" y="1480"/>
              <a:chExt cx="1981" cy="1079"/>
            </a:xfrm>
          </p:grpSpPr>
          <p:sp>
            <p:nvSpPr>
              <p:cNvPr id="58388" name="Rectangle 15"/>
              <p:cNvSpPr>
                <a:spLocks noChangeArrowheads="1"/>
              </p:cNvSpPr>
              <p:nvPr/>
            </p:nvSpPr>
            <p:spPr bwMode="auto">
              <a:xfrm>
                <a:off x="1211" y="1626"/>
                <a:ext cx="876" cy="933"/>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89" name="Rectangle 16"/>
              <p:cNvSpPr>
                <a:spLocks noChangeArrowheads="1"/>
              </p:cNvSpPr>
              <p:nvPr/>
            </p:nvSpPr>
            <p:spPr bwMode="auto">
              <a:xfrm>
                <a:off x="1390" y="1792"/>
                <a:ext cx="482" cy="589"/>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90" name="AutoShape 17"/>
              <p:cNvSpPr>
                <a:spLocks noChangeArrowheads="1"/>
              </p:cNvSpPr>
              <p:nvPr/>
            </p:nvSpPr>
            <p:spPr bwMode="auto">
              <a:xfrm>
                <a:off x="1283" y="1713"/>
                <a:ext cx="696" cy="742"/>
              </a:xfrm>
              <a:prstGeom prst="roundRect">
                <a:avLst>
                  <a:gd name="adj" fmla="val 16667"/>
                </a:avLst>
              </a:prstGeom>
              <a:noFill/>
              <a:ln w="28575">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91" name="Line 18"/>
              <p:cNvSpPr>
                <a:spLocks noChangeShapeType="1"/>
              </p:cNvSpPr>
              <p:nvPr/>
            </p:nvSpPr>
            <p:spPr bwMode="auto">
              <a:xfrm>
                <a:off x="1979" y="2068"/>
                <a:ext cx="0" cy="63"/>
              </a:xfrm>
              <a:prstGeom prst="line">
                <a:avLst/>
              </a:prstGeom>
              <a:noFill/>
              <a:ln w="28575">
                <a:solidFill>
                  <a:srgbClr val="FFCC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nvGrpSpPr>
              <p:cNvPr id="58392" name="Group 19"/>
              <p:cNvGrpSpPr>
                <a:grpSpLocks/>
              </p:cNvGrpSpPr>
              <p:nvPr/>
            </p:nvGrpSpPr>
            <p:grpSpPr bwMode="auto">
              <a:xfrm>
                <a:off x="960" y="1842"/>
                <a:ext cx="472" cy="457"/>
                <a:chOff x="862" y="2612"/>
                <a:chExt cx="423" cy="450"/>
              </a:xfrm>
            </p:grpSpPr>
            <p:sp>
              <p:nvSpPr>
                <p:cNvPr id="58409" name="Freeform 20"/>
                <p:cNvSpPr>
                  <a:spLocks/>
                </p:cNvSpPr>
                <p:nvPr/>
              </p:nvSpPr>
              <p:spPr bwMode="auto">
                <a:xfrm>
                  <a:off x="892" y="2626"/>
                  <a:ext cx="348" cy="1"/>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0" name="Line 21"/>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1" name="Freeform 22"/>
                <p:cNvSpPr>
                  <a:spLocks/>
                </p:cNvSpPr>
                <p:nvPr/>
              </p:nvSpPr>
              <p:spPr bwMode="auto">
                <a:xfrm>
                  <a:off x="1239" y="2624"/>
                  <a:ext cx="45" cy="36"/>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2" name="Freeform 23"/>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3" name="Freeform 24"/>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4" name="Freeform 25"/>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15" name="Oval 26"/>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416" name="Oval 27"/>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8393" name="Line 28"/>
              <p:cNvSpPr>
                <a:spLocks noChangeShapeType="1"/>
              </p:cNvSpPr>
              <p:nvPr/>
            </p:nvSpPr>
            <p:spPr bwMode="auto">
              <a:xfrm>
                <a:off x="959" y="1773"/>
                <a:ext cx="186"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4" name="Text Box 29"/>
              <p:cNvSpPr txBox="1">
                <a:spLocks noChangeArrowheads="1"/>
              </p:cNvSpPr>
              <p:nvPr/>
            </p:nvSpPr>
            <p:spPr bwMode="auto">
              <a:xfrm>
                <a:off x="1444" y="1544"/>
                <a:ext cx="3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800">
                  <a:solidFill>
                    <a:schemeClr val="bg1"/>
                  </a:solidFill>
                  <a:latin typeface="Times New Roman" panose="02020603050405020304" pitchFamily="18" charset="0"/>
                  <a:ea typeface="宋体" panose="02010600030101010101" pitchFamily="2" charset="-122"/>
                </a:endParaRPr>
              </a:p>
            </p:txBody>
          </p:sp>
          <p:sp>
            <p:nvSpPr>
              <p:cNvPr id="58395" name="Text Box 30"/>
              <p:cNvSpPr txBox="1">
                <a:spLocks noChangeArrowheads="1"/>
              </p:cNvSpPr>
              <p:nvPr/>
            </p:nvSpPr>
            <p:spPr bwMode="auto">
              <a:xfrm>
                <a:off x="937" y="1480"/>
                <a:ext cx="33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en-US" altLang="zh-CN" sz="2800" i="1">
                    <a:solidFill>
                      <a:schemeClr val="bg1"/>
                    </a:solidFill>
                    <a:latin typeface="Times New Roman" panose="02020603050405020304" pitchFamily="18" charset="0"/>
                    <a:ea typeface="宋体" panose="02010600030101010101" pitchFamily="2" charset="-122"/>
                  </a:rPr>
                  <a:t>i</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58396" name="Group 31"/>
              <p:cNvGrpSpPr>
                <a:grpSpLocks/>
              </p:cNvGrpSpPr>
              <p:nvPr/>
            </p:nvGrpSpPr>
            <p:grpSpPr bwMode="auto">
              <a:xfrm flipH="1">
                <a:off x="1819" y="1870"/>
                <a:ext cx="589" cy="439"/>
                <a:chOff x="862" y="2612"/>
                <a:chExt cx="423" cy="450"/>
              </a:xfrm>
            </p:grpSpPr>
            <p:sp>
              <p:nvSpPr>
                <p:cNvPr id="58401" name="Freeform 32"/>
                <p:cNvSpPr>
                  <a:spLocks/>
                </p:cNvSpPr>
                <p:nvPr/>
              </p:nvSpPr>
              <p:spPr bwMode="auto">
                <a:xfrm>
                  <a:off x="892" y="2626"/>
                  <a:ext cx="348" cy="1"/>
                </a:xfrm>
                <a:custGeom>
                  <a:avLst/>
                  <a:gdLst>
                    <a:gd name="T0" fmla="*/ 0 w 739"/>
                    <a:gd name="T1" fmla="*/ 0 h 1"/>
                    <a:gd name="T2" fmla="*/ 739 w 739"/>
                    <a:gd name="T3" fmla="*/ 0 h 1"/>
                    <a:gd name="T4" fmla="*/ 0 60000 65536"/>
                    <a:gd name="T5" fmla="*/ 0 60000 65536"/>
                    <a:gd name="T6" fmla="*/ 0 w 739"/>
                    <a:gd name="T7" fmla="*/ 0 h 1"/>
                    <a:gd name="T8" fmla="*/ 739 w 739"/>
                    <a:gd name="T9" fmla="*/ 1 h 1"/>
                  </a:gdLst>
                  <a:ahLst/>
                  <a:cxnLst>
                    <a:cxn ang="T4">
                      <a:pos x="T0" y="T1"/>
                    </a:cxn>
                    <a:cxn ang="T5">
                      <a:pos x="T2" y="T3"/>
                    </a:cxn>
                  </a:cxnLst>
                  <a:rect l="T6" t="T7" r="T8" b="T9"/>
                  <a:pathLst>
                    <a:path w="739" h="1">
                      <a:moveTo>
                        <a:pt x="0" y="0"/>
                      </a:moveTo>
                      <a:lnTo>
                        <a:pt x="739" y="0"/>
                      </a:lnTo>
                    </a:path>
                  </a:pathLst>
                </a:custGeom>
                <a:noFill/>
                <a:ln w="28575" cap="flat" cmpd="sng">
                  <a:solidFill>
                    <a:srgbClr val="00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2" name="Line 33"/>
                <p:cNvSpPr>
                  <a:spLocks noChangeShapeType="1"/>
                </p:cNvSpPr>
                <p:nvPr/>
              </p:nvSpPr>
              <p:spPr bwMode="auto">
                <a:xfrm>
                  <a:off x="888" y="3036"/>
                  <a:ext cx="204" cy="3"/>
                </a:xfrm>
                <a:prstGeom prst="line">
                  <a:avLst/>
                </a:prstGeom>
                <a:noFill/>
                <a:ln w="28575">
                  <a:solidFill>
                    <a:srgbClr val="00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3" name="Freeform 34"/>
                <p:cNvSpPr>
                  <a:spLocks/>
                </p:cNvSpPr>
                <p:nvPr/>
              </p:nvSpPr>
              <p:spPr bwMode="auto">
                <a:xfrm>
                  <a:off x="1239" y="2624"/>
                  <a:ext cx="45" cy="36"/>
                </a:xfrm>
                <a:custGeom>
                  <a:avLst/>
                  <a:gdLst>
                    <a:gd name="T0" fmla="*/ 0 w 95"/>
                    <a:gd name="T1" fmla="*/ 0 h 60"/>
                    <a:gd name="T2" fmla="*/ 90 w 95"/>
                    <a:gd name="T3" fmla="*/ 18 h 60"/>
                    <a:gd name="T4" fmla="*/ 30 w 95"/>
                    <a:gd name="T5" fmla="*/ 60 h 60"/>
                    <a:gd name="T6" fmla="*/ 0 60000 65536"/>
                    <a:gd name="T7" fmla="*/ 0 60000 65536"/>
                    <a:gd name="T8" fmla="*/ 0 60000 65536"/>
                    <a:gd name="T9" fmla="*/ 0 w 95"/>
                    <a:gd name="T10" fmla="*/ 0 h 60"/>
                    <a:gd name="T11" fmla="*/ 95 w 95"/>
                    <a:gd name="T12" fmla="*/ 60 h 60"/>
                  </a:gdLst>
                  <a:ahLst/>
                  <a:cxnLst>
                    <a:cxn ang="T6">
                      <a:pos x="T0" y="T1"/>
                    </a:cxn>
                    <a:cxn ang="T7">
                      <a:pos x="T2" y="T3"/>
                    </a:cxn>
                    <a:cxn ang="T8">
                      <a:pos x="T4" y="T5"/>
                    </a:cxn>
                  </a:cxnLst>
                  <a:rect l="T9" t="T10" r="T11" b="T12"/>
                  <a:pathLst>
                    <a:path w="95" h="60">
                      <a:moveTo>
                        <a:pt x="0" y="0"/>
                      </a:moveTo>
                      <a:cubicBezTo>
                        <a:pt x="15" y="3"/>
                        <a:pt x="85" y="8"/>
                        <a:pt x="90" y="18"/>
                      </a:cubicBezTo>
                      <a:cubicBezTo>
                        <a:pt x="95" y="28"/>
                        <a:pt x="42" y="51"/>
                        <a:pt x="30" y="60"/>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4" name="Freeform 35"/>
                <p:cNvSpPr>
                  <a:spLocks/>
                </p:cNvSpPr>
                <p:nvPr/>
              </p:nvSpPr>
              <p:spPr bwMode="auto">
                <a:xfrm>
                  <a:off x="1061" y="2697"/>
                  <a:ext cx="223" cy="75"/>
                </a:xfrm>
                <a:custGeom>
                  <a:avLst/>
                  <a:gdLst>
                    <a:gd name="T0" fmla="*/ 62 w 474"/>
                    <a:gd name="T1" fmla="*/ 0 h 126"/>
                    <a:gd name="T2" fmla="*/ 2 w 474"/>
                    <a:gd name="T3" fmla="*/ 14 h 126"/>
                    <a:gd name="T4" fmla="*/ 73 w 474"/>
                    <a:gd name="T5" fmla="*/ 57 h 126"/>
                    <a:gd name="T6" fmla="*/ 416 w 474"/>
                    <a:gd name="T7" fmla="*/ 82 h 126"/>
                    <a:gd name="T8" fmla="*/ 422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5" name="Freeform 36"/>
                <p:cNvSpPr>
                  <a:spLocks/>
                </p:cNvSpPr>
                <p:nvPr/>
              </p:nvSpPr>
              <p:spPr bwMode="auto">
                <a:xfrm>
                  <a:off x="1061" y="2801"/>
                  <a:ext cx="223" cy="75"/>
                </a:xfrm>
                <a:custGeom>
                  <a:avLst/>
                  <a:gdLst>
                    <a:gd name="T0" fmla="*/ 61 w 474"/>
                    <a:gd name="T1" fmla="*/ 0 h 126"/>
                    <a:gd name="T2" fmla="*/ 1 w 474"/>
                    <a:gd name="T3" fmla="*/ 14 h 126"/>
                    <a:gd name="T4" fmla="*/ 69 w 474"/>
                    <a:gd name="T5" fmla="*/ 57 h 126"/>
                    <a:gd name="T6" fmla="*/ 415 w 474"/>
                    <a:gd name="T7" fmla="*/ 82 h 126"/>
                    <a:gd name="T8" fmla="*/ 421 w 474"/>
                    <a:gd name="T9" fmla="*/ 126 h 126"/>
                    <a:gd name="T10" fmla="*/ 0 60000 65536"/>
                    <a:gd name="T11" fmla="*/ 0 60000 65536"/>
                    <a:gd name="T12" fmla="*/ 0 60000 65536"/>
                    <a:gd name="T13" fmla="*/ 0 60000 65536"/>
                    <a:gd name="T14" fmla="*/ 0 60000 65536"/>
                    <a:gd name="T15" fmla="*/ 0 w 474"/>
                    <a:gd name="T16" fmla="*/ 0 h 126"/>
                    <a:gd name="T17" fmla="*/ 474 w 474"/>
                    <a:gd name="T18" fmla="*/ 126 h 126"/>
                  </a:gdLst>
                  <a:ahLst/>
                  <a:cxnLst>
                    <a:cxn ang="T10">
                      <a:pos x="T0" y="T1"/>
                    </a:cxn>
                    <a:cxn ang="T11">
                      <a:pos x="T2" y="T3"/>
                    </a:cxn>
                    <a:cxn ang="T12">
                      <a:pos x="T4" y="T5"/>
                    </a:cxn>
                    <a:cxn ang="T13">
                      <a:pos x="T6" y="T7"/>
                    </a:cxn>
                    <a:cxn ang="T14">
                      <a:pos x="T8" y="T9"/>
                    </a:cxn>
                  </a:cxnLst>
                  <a:rect l="T15" t="T16" r="T17" b="T18"/>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6" name="Freeform 37"/>
                <p:cNvSpPr>
                  <a:spLocks/>
                </p:cNvSpPr>
                <p:nvPr/>
              </p:nvSpPr>
              <p:spPr bwMode="auto">
                <a:xfrm>
                  <a:off x="1055" y="2913"/>
                  <a:ext cx="230" cy="86"/>
                </a:xfrm>
                <a:custGeom>
                  <a:avLst/>
                  <a:gdLst>
                    <a:gd name="T0" fmla="*/ 51 w 487"/>
                    <a:gd name="T1" fmla="*/ 0 h 144"/>
                    <a:gd name="T2" fmla="*/ 12 w 487"/>
                    <a:gd name="T3" fmla="*/ 21 h 144"/>
                    <a:gd name="T4" fmla="*/ 69 w 487"/>
                    <a:gd name="T5" fmla="*/ 54 h 144"/>
                    <a:gd name="T6" fmla="*/ 427 w 487"/>
                    <a:gd name="T7" fmla="*/ 81 h 144"/>
                    <a:gd name="T8" fmla="*/ 429 w 487"/>
                    <a:gd name="T9" fmla="*/ 144 h 144"/>
                    <a:gd name="T10" fmla="*/ 0 60000 65536"/>
                    <a:gd name="T11" fmla="*/ 0 60000 65536"/>
                    <a:gd name="T12" fmla="*/ 0 60000 65536"/>
                    <a:gd name="T13" fmla="*/ 0 60000 65536"/>
                    <a:gd name="T14" fmla="*/ 0 60000 65536"/>
                    <a:gd name="T15" fmla="*/ 0 w 487"/>
                    <a:gd name="T16" fmla="*/ 0 h 144"/>
                    <a:gd name="T17" fmla="*/ 487 w 487"/>
                    <a:gd name="T18" fmla="*/ 144 h 144"/>
                  </a:gdLst>
                  <a:ahLst/>
                  <a:cxnLst>
                    <a:cxn ang="T10">
                      <a:pos x="T0" y="T1"/>
                    </a:cxn>
                    <a:cxn ang="T11">
                      <a:pos x="T2" y="T3"/>
                    </a:cxn>
                    <a:cxn ang="T12">
                      <a:pos x="T4" y="T5"/>
                    </a:cxn>
                    <a:cxn ang="T13">
                      <a:pos x="T6" y="T7"/>
                    </a:cxn>
                    <a:cxn ang="T14">
                      <a:pos x="T8" y="T9"/>
                    </a:cxn>
                  </a:cxnLst>
                  <a:rect l="T15" t="T16" r="T17" b="T18"/>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28575" cap="flat" cmpd="sng">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407" name="Oval 38"/>
                <p:cNvSpPr>
                  <a:spLocks noChangeArrowheads="1"/>
                </p:cNvSpPr>
                <p:nvPr/>
              </p:nvSpPr>
              <p:spPr bwMode="auto">
                <a:xfrm>
                  <a:off x="862" y="2612"/>
                  <a:ext cx="29"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408" name="Oval 39"/>
                <p:cNvSpPr>
                  <a:spLocks noChangeArrowheads="1"/>
                </p:cNvSpPr>
                <p:nvPr/>
              </p:nvSpPr>
              <p:spPr bwMode="auto">
                <a:xfrm>
                  <a:off x="866" y="3022"/>
                  <a:ext cx="28" cy="40"/>
                </a:xfrm>
                <a:prstGeom prst="ellipse">
                  <a:avLst/>
                </a:prstGeom>
                <a:noFill/>
                <a:ln w="28575">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8397" name="Text Box 40"/>
              <p:cNvSpPr txBox="1">
                <a:spLocks noChangeArrowheads="1"/>
              </p:cNvSpPr>
              <p:nvPr/>
            </p:nvSpPr>
            <p:spPr bwMode="auto">
              <a:xfrm>
                <a:off x="748" y="1724"/>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58398" name="Text Box 41"/>
              <p:cNvSpPr txBox="1">
                <a:spLocks noChangeArrowheads="1"/>
              </p:cNvSpPr>
              <p:nvPr/>
            </p:nvSpPr>
            <p:spPr bwMode="auto">
              <a:xfrm>
                <a:off x="748" y="211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58399" name="Text Box 42"/>
              <p:cNvSpPr txBox="1">
                <a:spLocks noChangeArrowheads="1"/>
              </p:cNvSpPr>
              <p:nvPr/>
            </p:nvSpPr>
            <p:spPr bwMode="auto">
              <a:xfrm>
                <a:off x="2408" y="172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sp>
            <p:nvSpPr>
              <p:cNvPr id="58400" name="Text Box 43"/>
              <p:cNvSpPr txBox="1">
                <a:spLocks noChangeArrowheads="1"/>
              </p:cNvSpPr>
              <p:nvPr/>
            </p:nvSpPr>
            <p:spPr bwMode="auto">
              <a:xfrm>
                <a:off x="2408" y="2114"/>
                <a:ext cx="3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2'</a:t>
                </a:r>
              </a:p>
            </p:txBody>
          </p:sp>
        </p:grpSp>
        <p:sp>
          <p:nvSpPr>
            <p:cNvPr id="58386" name="Text Box 44"/>
            <p:cNvSpPr txBox="1">
              <a:spLocks noChangeArrowheads="1"/>
            </p:cNvSpPr>
            <p:nvPr/>
          </p:nvSpPr>
          <p:spPr bwMode="auto">
            <a:xfrm>
              <a:off x="476" y="2659"/>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N</a:t>
              </a:r>
              <a:r>
                <a:rPr lang="en-US" altLang="zh-CN" sz="2800" baseline="-25000">
                  <a:solidFill>
                    <a:schemeClr val="bg1"/>
                  </a:solidFill>
                  <a:latin typeface="Times New Roman" panose="02020603050405020304" pitchFamily="18" charset="0"/>
                  <a:ea typeface="仿宋_GB2312" pitchFamily="49" charset="-122"/>
                </a:rPr>
                <a:t>1</a:t>
              </a:r>
            </a:p>
          </p:txBody>
        </p:sp>
        <p:sp>
          <p:nvSpPr>
            <p:cNvPr id="58387" name="Text Box 45"/>
            <p:cNvSpPr txBox="1">
              <a:spLocks noChangeArrowheads="1"/>
            </p:cNvSpPr>
            <p:nvPr/>
          </p:nvSpPr>
          <p:spPr bwMode="auto">
            <a:xfrm>
              <a:off x="1655" y="2659"/>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N</a:t>
              </a:r>
              <a:r>
                <a:rPr lang="en-US" altLang="zh-CN" sz="2800" baseline="-25000">
                  <a:solidFill>
                    <a:schemeClr val="bg1"/>
                  </a:solidFill>
                  <a:latin typeface="Times New Roman" panose="02020603050405020304" pitchFamily="18" charset="0"/>
                  <a:ea typeface="仿宋_GB2312" pitchFamily="49" charset="-122"/>
                </a:rPr>
                <a:t>2</a:t>
              </a:r>
            </a:p>
          </p:txBody>
        </p:sp>
      </p:grpSp>
      <p:sp>
        <p:nvSpPr>
          <p:cNvPr id="494638" name="Text Box 46"/>
          <p:cNvSpPr txBox="1">
            <a:spLocks noChangeArrowheads="1"/>
          </p:cNvSpPr>
          <p:nvPr/>
        </p:nvSpPr>
        <p:spPr bwMode="auto">
          <a:xfrm>
            <a:off x="684213" y="35004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a:pPr>
            <a:r>
              <a:rPr lang="zh-CN" altLang="en-US" sz="2800" b="1">
                <a:solidFill>
                  <a:srgbClr val="FF9900"/>
                </a:solidFill>
                <a:ea typeface="楷体_GB2312" pitchFamily="49" charset="-122"/>
              </a:rPr>
              <a:t>变压关系</a:t>
            </a:r>
          </a:p>
        </p:txBody>
      </p:sp>
      <p:graphicFrame>
        <p:nvGraphicFramePr>
          <p:cNvPr id="494639" name="Object 47"/>
          <p:cNvGraphicFramePr>
            <a:graphicFrameLocks noChangeAspect="1"/>
          </p:cNvGraphicFramePr>
          <p:nvPr/>
        </p:nvGraphicFramePr>
        <p:xfrm>
          <a:off x="2627313" y="4221163"/>
          <a:ext cx="3600450" cy="593725"/>
        </p:xfrm>
        <a:graphic>
          <a:graphicData uri="http://schemas.openxmlformats.org/presentationml/2006/ole">
            <mc:AlternateContent xmlns:mc="http://schemas.openxmlformats.org/markup-compatibility/2006">
              <mc:Choice xmlns:v="urn:schemas-microsoft-com:vml" Requires="v">
                <p:oleObj spid="_x0000_s58431" name="公式" r:id="rId5" imgW="1447560" imgH="241200" progId="Equation.3">
                  <p:embed/>
                </p:oleObj>
              </mc:Choice>
              <mc:Fallback>
                <p:oleObj name="公式" r:id="rId5" imgW="1447560" imgH="2412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221163"/>
                        <a:ext cx="360045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40" name="Object 48"/>
          <p:cNvGraphicFramePr>
            <a:graphicFrameLocks noChangeAspect="1"/>
          </p:cNvGraphicFramePr>
          <p:nvPr/>
        </p:nvGraphicFramePr>
        <p:xfrm>
          <a:off x="755650" y="4292600"/>
          <a:ext cx="792163" cy="473075"/>
        </p:xfrm>
        <a:graphic>
          <a:graphicData uri="http://schemas.openxmlformats.org/presentationml/2006/ole">
            <mc:AlternateContent xmlns:mc="http://schemas.openxmlformats.org/markup-compatibility/2006">
              <mc:Choice xmlns:v="urn:schemas-microsoft-com:vml" Requires="v">
                <p:oleObj spid="_x0000_s58432" name="公式" r:id="rId7" imgW="368280" imgH="190440" progId="Equation.3">
                  <p:embed/>
                </p:oleObj>
              </mc:Choice>
              <mc:Fallback>
                <p:oleObj name="公式" r:id="rId7" imgW="368280" imgH="190440" progId="Equation.3">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292600"/>
                        <a:ext cx="792163" cy="4730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494641" name="Line 49"/>
          <p:cNvSpPr>
            <a:spLocks noChangeShapeType="1"/>
          </p:cNvSpPr>
          <p:nvPr/>
        </p:nvSpPr>
        <p:spPr bwMode="auto">
          <a:xfrm>
            <a:off x="1763713" y="4508500"/>
            <a:ext cx="57785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94642" name="Object 50"/>
          <p:cNvGraphicFramePr>
            <a:graphicFrameLocks noChangeAspect="1"/>
          </p:cNvGraphicFramePr>
          <p:nvPr/>
        </p:nvGraphicFramePr>
        <p:xfrm>
          <a:off x="827088" y="4941888"/>
          <a:ext cx="2663825" cy="965200"/>
        </p:xfrm>
        <a:graphic>
          <a:graphicData uri="http://schemas.openxmlformats.org/presentationml/2006/ole">
            <mc:AlternateContent xmlns:mc="http://schemas.openxmlformats.org/markup-compatibility/2006">
              <mc:Choice xmlns:v="urn:schemas-microsoft-com:vml" Requires="v">
                <p:oleObj spid="_x0000_s58433" name="公式" r:id="rId9" imgW="1257120" imgH="457200" progId="Equation.3">
                  <p:embed/>
                </p:oleObj>
              </mc:Choice>
              <mc:Fallback>
                <p:oleObj name="公式" r:id="rId9" imgW="1257120" imgH="457200"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941888"/>
                        <a:ext cx="26638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4643" name="Object 51"/>
          <p:cNvGraphicFramePr>
            <a:graphicFrameLocks noChangeAspect="1"/>
          </p:cNvGraphicFramePr>
          <p:nvPr/>
        </p:nvGraphicFramePr>
        <p:xfrm>
          <a:off x="4067175" y="4941888"/>
          <a:ext cx="2952750" cy="1030287"/>
        </p:xfrm>
        <a:graphic>
          <a:graphicData uri="http://schemas.openxmlformats.org/presentationml/2006/ole">
            <mc:AlternateContent xmlns:mc="http://schemas.openxmlformats.org/markup-compatibility/2006">
              <mc:Choice xmlns:v="urn:schemas-microsoft-com:vml" Requires="v">
                <p:oleObj spid="_x0000_s58434" name="公式" r:id="rId11" imgW="1307880" imgH="457200" progId="Equation.3">
                  <p:embed/>
                </p:oleObj>
              </mc:Choice>
              <mc:Fallback>
                <p:oleObj name="公式" r:id="rId11" imgW="1307880" imgH="45720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4941888"/>
                        <a:ext cx="2952750"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82" name="Group 52"/>
          <p:cNvGrpSpPr>
            <a:grpSpLocks/>
          </p:cNvGrpSpPr>
          <p:nvPr/>
        </p:nvGrpSpPr>
        <p:grpSpPr bwMode="auto">
          <a:xfrm>
            <a:off x="6588125" y="6446838"/>
            <a:ext cx="792163" cy="366712"/>
            <a:chOff x="4649" y="4020"/>
            <a:chExt cx="499" cy="231"/>
          </a:xfrm>
        </p:grpSpPr>
        <p:pic>
          <p:nvPicPr>
            <p:cNvPr id="58383" name="Picture 53"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4" name="Text Box 5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94594"/>
                                        </p:tgtEl>
                                        <p:attrNameLst>
                                          <p:attrName>style.visibility</p:attrName>
                                        </p:attrNameLst>
                                      </p:cBhvr>
                                      <p:to>
                                        <p:strVal val="visible"/>
                                      </p:to>
                                    </p:set>
                                    <p:anim calcmode="lin" valueType="num">
                                      <p:cBhvr>
                                        <p:cTn id="12" dur="1000" fill="hold"/>
                                        <p:tgtEl>
                                          <p:spTgt spid="494594"/>
                                        </p:tgtEl>
                                        <p:attrNameLst>
                                          <p:attrName>ppt_w</p:attrName>
                                        </p:attrNameLst>
                                      </p:cBhvr>
                                      <p:tavLst>
                                        <p:tav tm="0">
                                          <p:val>
                                            <p:strVal val="#ppt_w*0.70"/>
                                          </p:val>
                                        </p:tav>
                                        <p:tav tm="100000">
                                          <p:val>
                                            <p:strVal val="#ppt_w"/>
                                          </p:val>
                                        </p:tav>
                                      </p:tavLst>
                                    </p:anim>
                                    <p:anim calcmode="lin" valueType="num">
                                      <p:cBhvr>
                                        <p:cTn id="13" dur="1000" fill="hold"/>
                                        <p:tgtEl>
                                          <p:spTgt spid="494594"/>
                                        </p:tgtEl>
                                        <p:attrNameLst>
                                          <p:attrName>ppt_h</p:attrName>
                                        </p:attrNameLst>
                                      </p:cBhvr>
                                      <p:tavLst>
                                        <p:tav tm="0">
                                          <p:val>
                                            <p:strVal val="#ppt_h"/>
                                          </p:val>
                                        </p:tav>
                                        <p:tav tm="100000">
                                          <p:val>
                                            <p:strVal val="#ppt_h"/>
                                          </p:val>
                                        </p:tav>
                                      </p:tavLst>
                                    </p:anim>
                                    <p:animEffect transition="in" filter="fade">
                                      <p:cBhvr>
                                        <p:cTn id="14" dur="1000"/>
                                        <p:tgtEl>
                                          <p:spTgt spid="49459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604"/>
                                        </p:tgtEl>
                                        <p:attrNameLst>
                                          <p:attrName>style.visibility</p:attrName>
                                        </p:attrNameLst>
                                      </p:cBhvr>
                                      <p:to>
                                        <p:strVal val="visible"/>
                                      </p:to>
                                    </p:set>
                                    <p:anim calcmode="lin" valueType="num">
                                      <p:cBhvr additive="base">
                                        <p:cTn id="19" dur="500" fill="hold"/>
                                        <p:tgtEl>
                                          <p:spTgt spid="494604"/>
                                        </p:tgtEl>
                                        <p:attrNameLst>
                                          <p:attrName>ppt_x</p:attrName>
                                        </p:attrNameLst>
                                      </p:cBhvr>
                                      <p:tavLst>
                                        <p:tav tm="0">
                                          <p:val>
                                            <p:strVal val="0-#ppt_w/2"/>
                                          </p:val>
                                        </p:tav>
                                        <p:tav tm="100000">
                                          <p:val>
                                            <p:strVal val="#ppt_x"/>
                                          </p:val>
                                        </p:tav>
                                      </p:tavLst>
                                    </p:anim>
                                    <p:anim calcmode="lin" valueType="num">
                                      <p:cBhvr additive="base">
                                        <p:cTn id="20"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edge">
                                      <p:cBhvr>
                                        <p:cTn id="25" dur="20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4638"/>
                                        </p:tgtEl>
                                        <p:attrNameLst>
                                          <p:attrName>style.visibility</p:attrName>
                                        </p:attrNameLst>
                                      </p:cBhvr>
                                      <p:to>
                                        <p:strVal val="visible"/>
                                      </p:to>
                                    </p:set>
                                    <p:anim calcmode="lin" valueType="num">
                                      <p:cBhvr additive="base">
                                        <p:cTn id="30" dur="500" fill="hold"/>
                                        <p:tgtEl>
                                          <p:spTgt spid="494638"/>
                                        </p:tgtEl>
                                        <p:attrNameLst>
                                          <p:attrName>ppt_x</p:attrName>
                                        </p:attrNameLst>
                                      </p:cBhvr>
                                      <p:tavLst>
                                        <p:tav tm="0">
                                          <p:val>
                                            <p:strVal val="0-#ppt_w/2"/>
                                          </p:val>
                                        </p:tav>
                                        <p:tav tm="100000">
                                          <p:val>
                                            <p:strVal val="#ppt_x"/>
                                          </p:val>
                                        </p:tav>
                                      </p:tavLst>
                                    </p:anim>
                                    <p:anim calcmode="lin" valueType="num">
                                      <p:cBhvr additive="base">
                                        <p:cTn id="31" dur="500" fill="hold"/>
                                        <p:tgtEl>
                                          <p:spTgt spid="49463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94640"/>
                                        </p:tgtEl>
                                        <p:attrNameLst>
                                          <p:attrName>style.visibility</p:attrName>
                                        </p:attrNameLst>
                                      </p:cBhvr>
                                      <p:to>
                                        <p:strVal val="visible"/>
                                      </p:to>
                                    </p:set>
                                    <p:animEffect transition="in" filter="wipe(left)">
                                      <p:cBhvr>
                                        <p:cTn id="36" dur="2000"/>
                                        <p:tgtEl>
                                          <p:spTgt spid="4946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494641"/>
                                        </p:tgtEl>
                                        <p:attrNameLst>
                                          <p:attrName>style.visibility</p:attrName>
                                        </p:attrNameLst>
                                      </p:cBhvr>
                                      <p:to>
                                        <p:strVal val="visible"/>
                                      </p:to>
                                    </p:set>
                                    <p:animEffect transition="in" filter="slide(fromLeft)">
                                      <p:cBhvr>
                                        <p:cTn id="41" dur="500"/>
                                        <p:tgtEl>
                                          <p:spTgt spid="494641"/>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494639"/>
                                        </p:tgtEl>
                                        <p:attrNameLst>
                                          <p:attrName>style.visibility</p:attrName>
                                        </p:attrNameLst>
                                      </p:cBhvr>
                                      <p:to>
                                        <p:strVal val="visible"/>
                                      </p:to>
                                    </p:set>
                                    <p:animEffect transition="in" filter="wipe(left)">
                                      <p:cBhvr>
                                        <p:cTn id="45" dur="2000"/>
                                        <p:tgtEl>
                                          <p:spTgt spid="49463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494642"/>
                                        </p:tgtEl>
                                        <p:attrNameLst>
                                          <p:attrName>style.visibility</p:attrName>
                                        </p:attrNameLst>
                                      </p:cBhvr>
                                      <p:to>
                                        <p:strVal val="visible"/>
                                      </p:to>
                                    </p:set>
                                    <p:animEffect transition="in" filter="strips(downRight)">
                                      <p:cBhvr>
                                        <p:cTn id="50" dur="2000"/>
                                        <p:tgtEl>
                                          <p:spTgt spid="49464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nodeType="clickEffect">
                                  <p:stCondLst>
                                    <p:cond delay="0"/>
                                  </p:stCondLst>
                                  <p:childTnLst>
                                    <p:set>
                                      <p:cBhvr>
                                        <p:cTn id="54" dur="1" fill="hold">
                                          <p:stCondLst>
                                            <p:cond delay="0"/>
                                          </p:stCondLst>
                                        </p:cTn>
                                        <p:tgtEl>
                                          <p:spTgt spid="494643"/>
                                        </p:tgtEl>
                                        <p:attrNameLst>
                                          <p:attrName>style.visibility</p:attrName>
                                        </p:attrNameLst>
                                      </p:cBhvr>
                                      <p:to>
                                        <p:strVal val="visible"/>
                                      </p:to>
                                    </p:set>
                                    <p:animEffect transition="in" filter="strips(downRight)">
                                      <p:cBhvr>
                                        <p:cTn id="55" dur="2000"/>
                                        <p:tgtEl>
                                          <p:spTgt spid="494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P spid="494604" grpId="0"/>
      <p:bldP spid="4946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18" name="Object 2"/>
          <p:cNvGraphicFramePr>
            <a:graphicFrameLocks noChangeAspect="1"/>
          </p:cNvGraphicFramePr>
          <p:nvPr/>
        </p:nvGraphicFramePr>
        <p:xfrm>
          <a:off x="1042988" y="715963"/>
          <a:ext cx="2663825" cy="1560512"/>
        </p:xfrm>
        <a:graphic>
          <a:graphicData uri="http://schemas.openxmlformats.org/presentationml/2006/ole">
            <mc:AlternateContent xmlns:mc="http://schemas.openxmlformats.org/markup-compatibility/2006">
              <mc:Choice xmlns:v="urn:schemas-microsoft-com:vml" Requires="v">
                <p:oleObj spid="_x0000_s59476" name="公式" r:id="rId3" imgW="888840" imgH="495000" progId="Equation.3">
                  <p:embed/>
                </p:oleObj>
              </mc:Choice>
              <mc:Fallback>
                <p:oleObj name="公式" r:id="rId3" imgW="888840" imgH="495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715963"/>
                        <a:ext cx="2663825" cy="1560512"/>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5619" name="Text Box 3"/>
          <p:cNvSpPr txBox="1">
            <a:spLocks noChangeArrowheads="1"/>
          </p:cNvSpPr>
          <p:nvPr/>
        </p:nvSpPr>
        <p:spPr bwMode="auto">
          <a:xfrm>
            <a:off x="2124075" y="2732088"/>
            <a:ext cx="43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若</a:t>
            </a:r>
          </a:p>
        </p:txBody>
      </p:sp>
      <p:sp>
        <p:nvSpPr>
          <p:cNvPr id="495620" name="Line 4"/>
          <p:cNvSpPr>
            <a:spLocks noChangeShapeType="1"/>
          </p:cNvSpPr>
          <p:nvPr/>
        </p:nvSpPr>
        <p:spPr bwMode="auto">
          <a:xfrm>
            <a:off x="4284663" y="4605338"/>
            <a:ext cx="792162"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9398" name="Group 5"/>
          <p:cNvGrpSpPr>
            <a:grpSpLocks/>
          </p:cNvGrpSpPr>
          <p:nvPr/>
        </p:nvGrpSpPr>
        <p:grpSpPr bwMode="auto">
          <a:xfrm>
            <a:off x="8316913" y="6446838"/>
            <a:ext cx="792162" cy="366712"/>
            <a:chOff x="5193" y="4020"/>
            <a:chExt cx="499" cy="231"/>
          </a:xfrm>
        </p:grpSpPr>
        <p:pic>
          <p:nvPicPr>
            <p:cNvPr id="59470" name="Picture 6"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1" name="Text Box 7">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59399" name="Group 8"/>
          <p:cNvGrpSpPr>
            <a:grpSpLocks/>
          </p:cNvGrpSpPr>
          <p:nvPr/>
        </p:nvGrpSpPr>
        <p:grpSpPr bwMode="auto">
          <a:xfrm>
            <a:off x="7453313" y="6446838"/>
            <a:ext cx="792162" cy="366712"/>
            <a:chOff x="4649" y="4020"/>
            <a:chExt cx="499" cy="231"/>
          </a:xfrm>
        </p:grpSpPr>
        <p:pic>
          <p:nvPicPr>
            <p:cNvPr id="59468" name="Picture 9"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69" name="Text Box 10">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1"/>
          <p:cNvGrpSpPr>
            <a:grpSpLocks/>
          </p:cNvGrpSpPr>
          <p:nvPr/>
        </p:nvGrpSpPr>
        <p:grpSpPr bwMode="auto">
          <a:xfrm>
            <a:off x="4859338" y="573088"/>
            <a:ext cx="3362325" cy="2390775"/>
            <a:chOff x="3061" y="210"/>
            <a:chExt cx="2118" cy="1506"/>
          </a:xfrm>
        </p:grpSpPr>
        <p:sp>
          <p:nvSpPr>
            <p:cNvPr id="59437" name="Rectangle 12" descr="羊皮纸"/>
            <p:cNvSpPr>
              <a:spLocks noChangeArrowheads="1"/>
            </p:cNvSpPr>
            <p:nvPr/>
          </p:nvSpPr>
          <p:spPr bwMode="auto">
            <a:xfrm>
              <a:off x="3243" y="1389"/>
              <a:ext cx="1818" cy="327"/>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ea typeface="楷体_GB2312" pitchFamily="49" charset="-122"/>
                </a:rPr>
                <a:t>理想变压器模型</a:t>
              </a:r>
            </a:p>
          </p:txBody>
        </p:sp>
        <p:grpSp>
          <p:nvGrpSpPr>
            <p:cNvPr id="59438" name="Group 13"/>
            <p:cNvGrpSpPr>
              <a:grpSpLocks/>
            </p:cNvGrpSpPr>
            <p:nvPr/>
          </p:nvGrpSpPr>
          <p:grpSpPr bwMode="auto">
            <a:xfrm>
              <a:off x="3061" y="210"/>
              <a:ext cx="2118" cy="1089"/>
              <a:chOff x="1837" y="1933"/>
              <a:chExt cx="2118" cy="1089"/>
            </a:xfrm>
          </p:grpSpPr>
          <p:sp>
            <p:nvSpPr>
              <p:cNvPr id="59439" name="Line 14"/>
              <p:cNvSpPr>
                <a:spLocks noChangeShapeType="1"/>
              </p:cNvSpPr>
              <p:nvPr/>
            </p:nvSpPr>
            <p:spPr bwMode="auto">
              <a:xfrm flipV="1">
                <a:off x="2699"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0" name="Line 15"/>
              <p:cNvSpPr>
                <a:spLocks noChangeShapeType="1"/>
              </p:cNvSpPr>
              <p:nvPr/>
            </p:nvSpPr>
            <p:spPr bwMode="auto">
              <a:xfrm flipH="1" flipV="1">
                <a:off x="2699"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1" name="Line 16"/>
              <p:cNvSpPr>
                <a:spLocks noChangeShapeType="1"/>
              </p:cNvSpPr>
              <p:nvPr/>
            </p:nvSpPr>
            <p:spPr bwMode="auto">
              <a:xfrm>
                <a:off x="2018"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42" name="Text Box 17"/>
              <p:cNvSpPr txBox="1">
                <a:spLocks noChangeArrowheads="1"/>
              </p:cNvSpPr>
              <p:nvPr/>
            </p:nvSpPr>
            <p:spPr bwMode="auto">
              <a:xfrm>
                <a:off x="2472" y="22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59443" name="Text Box 18"/>
              <p:cNvSpPr txBox="1">
                <a:spLocks noChangeArrowheads="1"/>
              </p:cNvSpPr>
              <p:nvPr/>
            </p:nvSpPr>
            <p:spPr bwMode="auto">
              <a:xfrm>
                <a:off x="3061" y="22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59444" name="Text Box 19"/>
              <p:cNvSpPr txBox="1">
                <a:spLocks noChangeArrowheads="1"/>
              </p:cNvSpPr>
              <p:nvPr/>
            </p:nvSpPr>
            <p:spPr bwMode="auto">
              <a:xfrm>
                <a:off x="2699" y="193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59445" name="Text Box 20"/>
              <p:cNvSpPr txBox="1">
                <a:spLocks noChangeArrowheads="1"/>
              </p:cNvSpPr>
              <p:nvPr/>
            </p:nvSpPr>
            <p:spPr bwMode="auto">
              <a:xfrm>
                <a:off x="1837" y="220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59446" name="Text Box 21"/>
              <p:cNvSpPr txBox="1">
                <a:spLocks noChangeArrowheads="1"/>
              </p:cNvSpPr>
              <p:nvPr/>
            </p:nvSpPr>
            <p:spPr bwMode="auto">
              <a:xfrm>
                <a:off x="1837" y="25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59447" name="Text Box 22"/>
              <p:cNvSpPr txBox="1">
                <a:spLocks noChangeArrowheads="1"/>
              </p:cNvSpPr>
              <p:nvPr/>
            </p:nvSpPr>
            <p:spPr bwMode="auto">
              <a:xfrm>
                <a:off x="1837"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59448" name="Text Box 23"/>
              <p:cNvSpPr txBox="1">
                <a:spLocks noChangeArrowheads="1"/>
              </p:cNvSpPr>
              <p:nvPr/>
            </p:nvSpPr>
            <p:spPr bwMode="auto">
              <a:xfrm>
                <a:off x="3651" y="216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59449" name="Text Box 24"/>
              <p:cNvSpPr txBox="1">
                <a:spLocks noChangeArrowheads="1"/>
              </p:cNvSpPr>
              <p:nvPr/>
            </p:nvSpPr>
            <p:spPr bwMode="auto">
              <a:xfrm>
                <a:off x="3651" y="25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59450" name="Text Box 25"/>
              <p:cNvSpPr txBox="1">
                <a:spLocks noChangeArrowheads="1"/>
              </p:cNvSpPr>
              <p:nvPr/>
            </p:nvSpPr>
            <p:spPr bwMode="auto">
              <a:xfrm>
                <a:off x="3651"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59451" name="Oval 26"/>
              <p:cNvSpPr>
                <a:spLocks noChangeArrowheads="1"/>
              </p:cNvSpPr>
              <p:nvPr/>
            </p:nvSpPr>
            <p:spPr bwMode="auto">
              <a:xfrm>
                <a:off x="1927"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52" name="Line 27"/>
              <p:cNvSpPr>
                <a:spLocks noChangeShapeType="1"/>
              </p:cNvSpPr>
              <p:nvPr/>
            </p:nvSpPr>
            <p:spPr bwMode="auto">
              <a:xfrm>
                <a:off x="3061"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3" name="Oval 28"/>
              <p:cNvSpPr>
                <a:spLocks noChangeArrowheads="1"/>
              </p:cNvSpPr>
              <p:nvPr/>
            </p:nvSpPr>
            <p:spPr bwMode="auto">
              <a:xfrm>
                <a:off x="3741"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54" name="Line 29"/>
              <p:cNvSpPr>
                <a:spLocks noChangeShapeType="1"/>
              </p:cNvSpPr>
              <p:nvPr/>
            </p:nvSpPr>
            <p:spPr bwMode="auto">
              <a:xfrm>
                <a:off x="3061" y="216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5" name="Oval 30"/>
              <p:cNvSpPr>
                <a:spLocks noChangeArrowheads="1"/>
              </p:cNvSpPr>
              <p:nvPr/>
            </p:nvSpPr>
            <p:spPr bwMode="auto">
              <a:xfrm>
                <a:off x="3741"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56" name="Line 31"/>
              <p:cNvSpPr>
                <a:spLocks noChangeShapeType="1"/>
              </p:cNvSpPr>
              <p:nvPr/>
            </p:nvSpPr>
            <p:spPr bwMode="auto">
              <a:xfrm>
                <a:off x="1973" y="216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57" name="Oval 32"/>
              <p:cNvSpPr>
                <a:spLocks noChangeArrowheads="1"/>
              </p:cNvSpPr>
              <p:nvPr/>
            </p:nvSpPr>
            <p:spPr bwMode="auto">
              <a:xfrm>
                <a:off x="1882"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59458" name="Group 33"/>
              <p:cNvGrpSpPr>
                <a:grpSpLocks/>
              </p:cNvGrpSpPr>
              <p:nvPr/>
            </p:nvGrpSpPr>
            <p:grpSpPr bwMode="auto">
              <a:xfrm>
                <a:off x="2699" y="2432"/>
                <a:ext cx="91" cy="363"/>
                <a:chOff x="2744" y="2931"/>
                <a:chExt cx="57" cy="283"/>
              </a:xfrm>
            </p:grpSpPr>
            <p:sp>
              <p:nvSpPr>
                <p:cNvPr id="59465" name="Arc 34"/>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66" name="Arc 35"/>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67" name="Arc 36"/>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9459" name="Group 37"/>
              <p:cNvGrpSpPr>
                <a:grpSpLocks/>
              </p:cNvGrpSpPr>
              <p:nvPr/>
            </p:nvGrpSpPr>
            <p:grpSpPr bwMode="auto">
              <a:xfrm rot="10800000">
                <a:off x="2971" y="2433"/>
                <a:ext cx="90" cy="362"/>
                <a:chOff x="2744" y="2931"/>
                <a:chExt cx="57" cy="283"/>
              </a:xfrm>
            </p:grpSpPr>
            <p:sp>
              <p:nvSpPr>
                <p:cNvPr id="59462" name="Arc 3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63" name="Arc 3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64" name="Arc 4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460" name="Line 41"/>
              <p:cNvSpPr>
                <a:spLocks noChangeShapeType="1"/>
              </p:cNvSpPr>
              <p:nvPr/>
            </p:nvSpPr>
            <p:spPr bwMode="auto">
              <a:xfrm flipH="1" flipV="1">
                <a:off x="3061"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61" name="Line 42"/>
              <p:cNvSpPr>
                <a:spLocks noChangeShapeType="1"/>
              </p:cNvSpPr>
              <p:nvPr/>
            </p:nvSpPr>
            <p:spPr bwMode="auto">
              <a:xfrm flipH="1" flipV="1">
                <a:off x="3061"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 name="Group 43"/>
          <p:cNvGrpSpPr>
            <a:grpSpLocks/>
          </p:cNvGrpSpPr>
          <p:nvPr/>
        </p:nvGrpSpPr>
        <p:grpSpPr bwMode="auto">
          <a:xfrm>
            <a:off x="395288" y="2516188"/>
            <a:ext cx="1949450" cy="850900"/>
            <a:chOff x="385" y="3022"/>
            <a:chExt cx="1228" cy="536"/>
          </a:xfrm>
        </p:grpSpPr>
        <p:pic>
          <p:nvPicPr>
            <p:cNvPr id="59435" name="Picture 44" descr="1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36" name="Text Box 45"/>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aphicFrame>
        <p:nvGraphicFramePr>
          <p:cNvPr id="495662" name="Object 46"/>
          <p:cNvGraphicFramePr>
            <a:graphicFrameLocks noChangeAspect="1"/>
          </p:cNvGraphicFramePr>
          <p:nvPr/>
        </p:nvGraphicFramePr>
        <p:xfrm>
          <a:off x="5292725" y="3740150"/>
          <a:ext cx="3005138" cy="1560513"/>
        </p:xfrm>
        <a:graphic>
          <a:graphicData uri="http://schemas.openxmlformats.org/presentationml/2006/ole">
            <mc:AlternateContent xmlns:mc="http://schemas.openxmlformats.org/markup-compatibility/2006">
              <mc:Choice xmlns:v="urn:schemas-microsoft-com:vml" Requires="v">
                <p:oleObj spid="_x0000_s59477" name="公式" r:id="rId8" imgW="1002960" imgH="495000" progId="Equation.3">
                  <p:embed/>
                </p:oleObj>
              </mc:Choice>
              <mc:Fallback>
                <p:oleObj name="公式" r:id="rId8" imgW="1002960" imgH="495000" progId="Equation.3">
                  <p:embed/>
                  <p:pic>
                    <p:nvPicPr>
                      <p:cNvPr id="0"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2725" y="3740150"/>
                        <a:ext cx="3005138" cy="1560513"/>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47"/>
          <p:cNvGrpSpPr>
            <a:grpSpLocks/>
          </p:cNvGrpSpPr>
          <p:nvPr/>
        </p:nvGrpSpPr>
        <p:grpSpPr bwMode="auto">
          <a:xfrm>
            <a:off x="684213" y="3381375"/>
            <a:ext cx="3362325" cy="1728788"/>
            <a:chOff x="1837" y="1933"/>
            <a:chExt cx="2118" cy="1089"/>
          </a:xfrm>
        </p:grpSpPr>
        <p:sp>
          <p:nvSpPr>
            <p:cNvPr id="59406" name="Line 48"/>
            <p:cNvSpPr>
              <a:spLocks noChangeShapeType="1"/>
            </p:cNvSpPr>
            <p:nvPr/>
          </p:nvSpPr>
          <p:spPr bwMode="auto">
            <a:xfrm flipV="1">
              <a:off x="2699"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Line 49"/>
            <p:cNvSpPr>
              <a:spLocks noChangeShapeType="1"/>
            </p:cNvSpPr>
            <p:nvPr/>
          </p:nvSpPr>
          <p:spPr bwMode="auto">
            <a:xfrm flipH="1" flipV="1">
              <a:off x="2699"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8" name="Line 50"/>
            <p:cNvSpPr>
              <a:spLocks noChangeShapeType="1"/>
            </p:cNvSpPr>
            <p:nvPr/>
          </p:nvSpPr>
          <p:spPr bwMode="auto">
            <a:xfrm>
              <a:off x="2018"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9" name="Text Box 51"/>
            <p:cNvSpPr txBox="1">
              <a:spLocks noChangeArrowheads="1"/>
            </p:cNvSpPr>
            <p:nvPr/>
          </p:nvSpPr>
          <p:spPr bwMode="auto">
            <a:xfrm>
              <a:off x="2472" y="22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59410" name="Text Box 52"/>
            <p:cNvSpPr txBox="1">
              <a:spLocks noChangeArrowheads="1"/>
            </p:cNvSpPr>
            <p:nvPr/>
          </p:nvSpPr>
          <p:spPr bwMode="auto">
            <a:xfrm>
              <a:off x="3061" y="269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59411" name="Text Box 53"/>
            <p:cNvSpPr txBox="1">
              <a:spLocks noChangeArrowheads="1"/>
            </p:cNvSpPr>
            <p:nvPr/>
          </p:nvSpPr>
          <p:spPr bwMode="auto">
            <a:xfrm>
              <a:off x="2699" y="193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59412" name="Text Box 54"/>
            <p:cNvSpPr txBox="1">
              <a:spLocks noChangeArrowheads="1"/>
            </p:cNvSpPr>
            <p:nvPr/>
          </p:nvSpPr>
          <p:spPr bwMode="auto">
            <a:xfrm>
              <a:off x="1837" y="220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59413" name="Text Box 55"/>
            <p:cNvSpPr txBox="1">
              <a:spLocks noChangeArrowheads="1"/>
            </p:cNvSpPr>
            <p:nvPr/>
          </p:nvSpPr>
          <p:spPr bwMode="auto">
            <a:xfrm>
              <a:off x="1837" y="25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59414" name="Text Box 56"/>
            <p:cNvSpPr txBox="1">
              <a:spLocks noChangeArrowheads="1"/>
            </p:cNvSpPr>
            <p:nvPr/>
          </p:nvSpPr>
          <p:spPr bwMode="auto">
            <a:xfrm>
              <a:off x="1837"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59415" name="Text Box 57"/>
            <p:cNvSpPr txBox="1">
              <a:spLocks noChangeArrowheads="1"/>
            </p:cNvSpPr>
            <p:nvPr/>
          </p:nvSpPr>
          <p:spPr bwMode="auto">
            <a:xfrm>
              <a:off x="3651" y="216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59416" name="Text Box 58"/>
            <p:cNvSpPr txBox="1">
              <a:spLocks noChangeArrowheads="1"/>
            </p:cNvSpPr>
            <p:nvPr/>
          </p:nvSpPr>
          <p:spPr bwMode="auto">
            <a:xfrm>
              <a:off x="3651" y="25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59417" name="Text Box 59"/>
            <p:cNvSpPr txBox="1">
              <a:spLocks noChangeArrowheads="1"/>
            </p:cNvSpPr>
            <p:nvPr/>
          </p:nvSpPr>
          <p:spPr bwMode="auto">
            <a:xfrm>
              <a:off x="3651"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59418" name="Oval 60"/>
            <p:cNvSpPr>
              <a:spLocks noChangeArrowheads="1"/>
            </p:cNvSpPr>
            <p:nvPr/>
          </p:nvSpPr>
          <p:spPr bwMode="auto">
            <a:xfrm>
              <a:off x="1927"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19" name="Line 61"/>
            <p:cNvSpPr>
              <a:spLocks noChangeShapeType="1"/>
            </p:cNvSpPr>
            <p:nvPr/>
          </p:nvSpPr>
          <p:spPr bwMode="auto">
            <a:xfrm>
              <a:off x="3061"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0" name="Oval 62"/>
            <p:cNvSpPr>
              <a:spLocks noChangeArrowheads="1"/>
            </p:cNvSpPr>
            <p:nvPr/>
          </p:nvSpPr>
          <p:spPr bwMode="auto">
            <a:xfrm>
              <a:off x="3741"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21" name="Line 63"/>
            <p:cNvSpPr>
              <a:spLocks noChangeShapeType="1"/>
            </p:cNvSpPr>
            <p:nvPr/>
          </p:nvSpPr>
          <p:spPr bwMode="auto">
            <a:xfrm>
              <a:off x="3061" y="216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2" name="Oval 64"/>
            <p:cNvSpPr>
              <a:spLocks noChangeArrowheads="1"/>
            </p:cNvSpPr>
            <p:nvPr/>
          </p:nvSpPr>
          <p:spPr bwMode="auto">
            <a:xfrm>
              <a:off x="3741"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423" name="Line 65"/>
            <p:cNvSpPr>
              <a:spLocks noChangeShapeType="1"/>
            </p:cNvSpPr>
            <p:nvPr/>
          </p:nvSpPr>
          <p:spPr bwMode="auto">
            <a:xfrm>
              <a:off x="1973" y="216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4" name="Oval 66"/>
            <p:cNvSpPr>
              <a:spLocks noChangeArrowheads="1"/>
            </p:cNvSpPr>
            <p:nvPr/>
          </p:nvSpPr>
          <p:spPr bwMode="auto">
            <a:xfrm>
              <a:off x="1882"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59425" name="Group 67"/>
            <p:cNvGrpSpPr>
              <a:grpSpLocks/>
            </p:cNvGrpSpPr>
            <p:nvPr/>
          </p:nvGrpSpPr>
          <p:grpSpPr bwMode="auto">
            <a:xfrm>
              <a:off x="2699" y="2432"/>
              <a:ext cx="91" cy="363"/>
              <a:chOff x="2744" y="2931"/>
              <a:chExt cx="57" cy="283"/>
            </a:xfrm>
          </p:grpSpPr>
          <p:sp>
            <p:nvSpPr>
              <p:cNvPr id="59432" name="Arc 6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3" name="Arc 6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4" name="Arc 7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9426" name="Group 71"/>
            <p:cNvGrpSpPr>
              <a:grpSpLocks/>
            </p:cNvGrpSpPr>
            <p:nvPr/>
          </p:nvGrpSpPr>
          <p:grpSpPr bwMode="auto">
            <a:xfrm rot="10800000">
              <a:off x="2971" y="2433"/>
              <a:ext cx="90" cy="362"/>
              <a:chOff x="2744" y="2931"/>
              <a:chExt cx="57" cy="283"/>
            </a:xfrm>
          </p:grpSpPr>
          <p:sp>
            <p:nvSpPr>
              <p:cNvPr id="59429" name="Arc 7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0" name="Arc 7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31" name="Arc 7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59427" name="Line 75"/>
            <p:cNvSpPr>
              <a:spLocks noChangeShapeType="1"/>
            </p:cNvSpPr>
            <p:nvPr/>
          </p:nvSpPr>
          <p:spPr bwMode="auto">
            <a:xfrm flipH="1" flipV="1">
              <a:off x="3061"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28" name="Line 76"/>
            <p:cNvSpPr>
              <a:spLocks noChangeShapeType="1"/>
            </p:cNvSpPr>
            <p:nvPr/>
          </p:nvSpPr>
          <p:spPr bwMode="auto">
            <a:xfrm flipH="1" flipV="1">
              <a:off x="3061"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9403" name="Group 77"/>
          <p:cNvGrpSpPr>
            <a:grpSpLocks/>
          </p:cNvGrpSpPr>
          <p:nvPr/>
        </p:nvGrpSpPr>
        <p:grpSpPr bwMode="auto">
          <a:xfrm>
            <a:off x="6588125" y="6446838"/>
            <a:ext cx="792163" cy="366712"/>
            <a:chOff x="4649" y="4020"/>
            <a:chExt cx="499" cy="231"/>
          </a:xfrm>
        </p:grpSpPr>
        <p:pic>
          <p:nvPicPr>
            <p:cNvPr id="59404" name="Picture 78"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5" name="Text Box 79">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95618"/>
                                        </p:tgtEl>
                                        <p:attrNameLst>
                                          <p:attrName>style.visibility</p:attrName>
                                        </p:attrNameLst>
                                      </p:cBhvr>
                                      <p:to>
                                        <p:strVal val="visible"/>
                                      </p:to>
                                    </p:set>
                                    <p:anim calcmode="lin" valueType="num">
                                      <p:cBhvr additive="base">
                                        <p:cTn id="7" dur="500" fill="hold"/>
                                        <p:tgtEl>
                                          <p:spTgt spid="495618"/>
                                        </p:tgtEl>
                                        <p:attrNameLst>
                                          <p:attrName>ppt_x</p:attrName>
                                        </p:attrNameLst>
                                      </p:cBhvr>
                                      <p:tavLst>
                                        <p:tav tm="0">
                                          <p:val>
                                            <p:strVal val="0-#ppt_w/2"/>
                                          </p:val>
                                        </p:tav>
                                        <p:tav tm="100000">
                                          <p:val>
                                            <p:strVal val="#ppt_x"/>
                                          </p:val>
                                        </p:tav>
                                      </p:tavLst>
                                    </p:anim>
                                    <p:anim calcmode="lin" valueType="num">
                                      <p:cBhvr additive="base">
                                        <p:cTn id="8" dur="500" fill="hold"/>
                                        <p:tgtEl>
                                          <p:spTgt spid="495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95619"/>
                                        </p:tgtEl>
                                        <p:attrNameLst>
                                          <p:attrName>style.visibility</p:attrName>
                                        </p:attrNameLst>
                                      </p:cBhvr>
                                      <p:to>
                                        <p:strVal val="visible"/>
                                      </p:to>
                                    </p:set>
                                    <p:animEffect transition="in" filter="slide(fromLeft)">
                                      <p:cBhvr>
                                        <p:cTn id="23" dur="500"/>
                                        <p:tgtEl>
                                          <p:spTgt spid="495619"/>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495620"/>
                                        </p:tgtEl>
                                        <p:attrNameLst>
                                          <p:attrName>style.visibility</p:attrName>
                                        </p:attrNameLst>
                                      </p:cBhvr>
                                      <p:to>
                                        <p:strVal val="visible"/>
                                      </p:to>
                                    </p:set>
                                    <p:animEffect transition="in" filter="slide(fromLeft)">
                                      <p:cBhvr>
                                        <p:cTn id="32" dur="500"/>
                                        <p:tgtEl>
                                          <p:spTgt spid="495620"/>
                                        </p:tgtEl>
                                      </p:cBhvr>
                                    </p:animEffect>
                                  </p:childTnLst>
                                </p:cTn>
                              </p:par>
                            </p:childTnLst>
                          </p:cTn>
                        </p:par>
                        <p:par>
                          <p:cTn id="33" fill="hold" nodeType="afterGroup">
                            <p:stCondLst>
                              <p:cond delay="500"/>
                            </p:stCondLst>
                            <p:childTnLst>
                              <p:par>
                                <p:cTn id="34" presetID="2" presetClass="entr" presetSubtype="2" fill="hold" nodeType="afterEffect">
                                  <p:stCondLst>
                                    <p:cond delay="0"/>
                                  </p:stCondLst>
                                  <p:childTnLst>
                                    <p:set>
                                      <p:cBhvr>
                                        <p:cTn id="35" dur="1" fill="hold">
                                          <p:stCondLst>
                                            <p:cond delay="0"/>
                                          </p:stCondLst>
                                        </p:cTn>
                                        <p:tgtEl>
                                          <p:spTgt spid="495662"/>
                                        </p:tgtEl>
                                        <p:attrNameLst>
                                          <p:attrName>style.visibility</p:attrName>
                                        </p:attrNameLst>
                                      </p:cBhvr>
                                      <p:to>
                                        <p:strVal val="visible"/>
                                      </p:to>
                                    </p:set>
                                    <p:anim calcmode="lin" valueType="num">
                                      <p:cBhvr additive="base">
                                        <p:cTn id="36" dur="500" fill="hold"/>
                                        <p:tgtEl>
                                          <p:spTgt spid="495662"/>
                                        </p:tgtEl>
                                        <p:attrNameLst>
                                          <p:attrName>ppt_x</p:attrName>
                                        </p:attrNameLst>
                                      </p:cBhvr>
                                      <p:tavLst>
                                        <p:tav tm="0">
                                          <p:val>
                                            <p:strVal val="1+#ppt_w/2"/>
                                          </p:val>
                                        </p:tav>
                                        <p:tav tm="100000">
                                          <p:val>
                                            <p:strVal val="#ppt_x"/>
                                          </p:val>
                                        </p:tav>
                                      </p:tavLst>
                                    </p:anim>
                                    <p:anim calcmode="lin" valueType="num">
                                      <p:cBhvr additive="base">
                                        <p:cTn id="37" dur="500" fill="hold"/>
                                        <p:tgtEl>
                                          <p:spTgt spid="495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64163" y="300038"/>
            <a:ext cx="3362325" cy="2089150"/>
            <a:chOff x="2653" y="1570"/>
            <a:chExt cx="2118" cy="1316"/>
          </a:xfrm>
        </p:grpSpPr>
        <p:sp>
          <p:nvSpPr>
            <p:cNvPr id="60478" name="Line 3"/>
            <p:cNvSpPr>
              <a:spLocks noChangeShapeType="1"/>
            </p:cNvSpPr>
            <p:nvPr/>
          </p:nvSpPr>
          <p:spPr bwMode="auto">
            <a:xfrm flipV="1">
              <a:off x="3515" y="2024"/>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9" name="Line 4"/>
            <p:cNvSpPr>
              <a:spLocks noChangeShapeType="1"/>
            </p:cNvSpPr>
            <p:nvPr/>
          </p:nvSpPr>
          <p:spPr bwMode="auto">
            <a:xfrm flipH="1" flipV="1">
              <a:off x="3515" y="2659"/>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0" name="Line 5"/>
            <p:cNvSpPr>
              <a:spLocks noChangeShapeType="1"/>
            </p:cNvSpPr>
            <p:nvPr/>
          </p:nvSpPr>
          <p:spPr bwMode="auto">
            <a:xfrm>
              <a:off x="2834" y="284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1" name="Text Box 6"/>
            <p:cNvSpPr txBox="1">
              <a:spLocks noChangeArrowheads="1"/>
            </p:cNvSpPr>
            <p:nvPr/>
          </p:nvSpPr>
          <p:spPr bwMode="auto">
            <a:xfrm>
              <a:off x="3288" y="20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0482" name="Text Box 7"/>
            <p:cNvSpPr txBox="1">
              <a:spLocks noChangeArrowheads="1"/>
            </p:cNvSpPr>
            <p:nvPr/>
          </p:nvSpPr>
          <p:spPr bwMode="auto">
            <a:xfrm>
              <a:off x="3878" y="20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0483" name="Text Box 8"/>
            <p:cNvSpPr txBox="1">
              <a:spLocks noChangeArrowheads="1"/>
            </p:cNvSpPr>
            <p:nvPr/>
          </p:nvSpPr>
          <p:spPr bwMode="auto">
            <a:xfrm>
              <a:off x="2653" y="206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0484" name="Text Box 9"/>
            <p:cNvSpPr txBox="1">
              <a:spLocks noChangeArrowheads="1"/>
            </p:cNvSpPr>
            <p:nvPr/>
          </p:nvSpPr>
          <p:spPr bwMode="auto">
            <a:xfrm>
              <a:off x="2653" y="23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0485" name="Text Box 10"/>
            <p:cNvSpPr txBox="1">
              <a:spLocks noChangeArrowheads="1"/>
            </p:cNvSpPr>
            <p:nvPr/>
          </p:nvSpPr>
          <p:spPr bwMode="auto">
            <a:xfrm>
              <a:off x="2653" y="2251"/>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486" name="Text Box 11"/>
            <p:cNvSpPr txBox="1">
              <a:spLocks noChangeArrowheads="1"/>
            </p:cNvSpPr>
            <p:nvPr/>
          </p:nvSpPr>
          <p:spPr bwMode="auto">
            <a:xfrm>
              <a:off x="4467" y="2024"/>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0487" name="Text Box 12"/>
            <p:cNvSpPr txBox="1">
              <a:spLocks noChangeArrowheads="1"/>
            </p:cNvSpPr>
            <p:nvPr/>
          </p:nvSpPr>
          <p:spPr bwMode="auto">
            <a:xfrm>
              <a:off x="4467" y="24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0488" name="Text Box 13"/>
            <p:cNvSpPr txBox="1">
              <a:spLocks noChangeArrowheads="1"/>
            </p:cNvSpPr>
            <p:nvPr/>
          </p:nvSpPr>
          <p:spPr bwMode="auto">
            <a:xfrm>
              <a:off x="4467" y="2251"/>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489" name="Oval 14"/>
            <p:cNvSpPr>
              <a:spLocks noChangeArrowheads="1"/>
            </p:cNvSpPr>
            <p:nvPr/>
          </p:nvSpPr>
          <p:spPr bwMode="auto">
            <a:xfrm>
              <a:off x="2743" y="279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90" name="Line 15"/>
            <p:cNvSpPr>
              <a:spLocks noChangeShapeType="1"/>
            </p:cNvSpPr>
            <p:nvPr/>
          </p:nvSpPr>
          <p:spPr bwMode="auto">
            <a:xfrm>
              <a:off x="3877" y="284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1" name="Oval 16"/>
            <p:cNvSpPr>
              <a:spLocks noChangeArrowheads="1"/>
            </p:cNvSpPr>
            <p:nvPr/>
          </p:nvSpPr>
          <p:spPr bwMode="auto">
            <a:xfrm>
              <a:off x="4557" y="279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92" name="Line 17"/>
            <p:cNvSpPr>
              <a:spLocks noChangeShapeType="1"/>
            </p:cNvSpPr>
            <p:nvPr/>
          </p:nvSpPr>
          <p:spPr bwMode="auto">
            <a:xfrm>
              <a:off x="3877" y="202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3" name="Oval 18"/>
            <p:cNvSpPr>
              <a:spLocks noChangeArrowheads="1"/>
            </p:cNvSpPr>
            <p:nvPr/>
          </p:nvSpPr>
          <p:spPr bwMode="auto">
            <a:xfrm>
              <a:off x="4557" y="1979"/>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94" name="Line 19"/>
            <p:cNvSpPr>
              <a:spLocks noChangeShapeType="1"/>
            </p:cNvSpPr>
            <p:nvPr/>
          </p:nvSpPr>
          <p:spPr bwMode="auto">
            <a:xfrm>
              <a:off x="2789" y="2024"/>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5" name="Oval 20"/>
            <p:cNvSpPr>
              <a:spLocks noChangeArrowheads="1"/>
            </p:cNvSpPr>
            <p:nvPr/>
          </p:nvSpPr>
          <p:spPr bwMode="auto">
            <a:xfrm>
              <a:off x="2698" y="1979"/>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0496" name="Group 21"/>
            <p:cNvGrpSpPr>
              <a:grpSpLocks/>
            </p:cNvGrpSpPr>
            <p:nvPr/>
          </p:nvGrpSpPr>
          <p:grpSpPr bwMode="auto">
            <a:xfrm>
              <a:off x="3515" y="2296"/>
              <a:ext cx="91" cy="363"/>
              <a:chOff x="2744" y="2931"/>
              <a:chExt cx="57" cy="283"/>
            </a:xfrm>
          </p:grpSpPr>
          <p:sp>
            <p:nvSpPr>
              <p:cNvPr id="60512" name="Arc 2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13" name="Arc 2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14" name="Arc 2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0497" name="Group 25"/>
            <p:cNvGrpSpPr>
              <a:grpSpLocks/>
            </p:cNvGrpSpPr>
            <p:nvPr/>
          </p:nvGrpSpPr>
          <p:grpSpPr bwMode="auto">
            <a:xfrm rot="10800000">
              <a:off x="3787" y="2297"/>
              <a:ext cx="90" cy="362"/>
              <a:chOff x="2744" y="2931"/>
              <a:chExt cx="57" cy="283"/>
            </a:xfrm>
          </p:grpSpPr>
          <p:sp>
            <p:nvSpPr>
              <p:cNvPr id="60509" name="Arc 2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10" name="Arc 2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11" name="Arc 2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0498" name="Line 29"/>
            <p:cNvSpPr>
              <a:spLocks noChangeShapeType="1"/>
            </p:cNvSpPr>
            <p:nvPr/>
          </p:nvSpPr>
          <p:spPr bwMode="auto">
            <a:xfrm flipH="1" flipV="1">
              <a:off x="3877" y="2659"/>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9" name="Line 30"/>
            <p:cNvSpPr>
              <a:spLocks noChangeShapeType="1"/>
            </p:cNvSpPr>
            <p:nvPr/>
          </p:nvSpPr>
          <p:spPr bwMode="auto">
            <a:xfrm flipH="1" flipV="1">
              <a:off x="3877" y="2024"/>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0" name="Text Box 31"/>
            <p:cNvSpPr txBox="1">
              <a:spLocks noChangeArrowheads="1"/>
            </p:cNvSpPr>
            <p:nvPr/>
          </p:nvSpPr>
          <p:spPr bwMode="auto">
            <a:xfrm>
              <a:off x="2789" y="1570"/>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501" name="Line 32"/>
            <p:cNvSpPr>
              <a:spLocks noChangeShapeType="1"/>
            </p:cNvSpPr>
            <p:nvPr/>
          </p:nvSpPr>
          <p:spPr bwMode="auto">
            <a:xfrm>
              <a:off x="2744" y="1933"/>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2" name="Text Box 33"/>
            <p:cNvSpPr txBox="1">
              <a:spLocks noChangeArrowheads="1"/>
            </p:cNvSpPr>
            <p:nvPr/>
          </p:nvSpPr>
          <p:spPr bwMode="auto">
            <a:xfrm>
              <a:off x="3198" y="229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503" name="Text Box 34"/>
            <p:cNvSpPr txBox="1">
              <a:spLocks noChangeArrowheads="1"/>
            </p:cNvSpPr>
            <p:nvPr/>
          </p:nvSpPr>
          <p:spPr bwMode="auto">
            <a:xfrm>
              <a:off x="3878" y="2296"/>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L</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504" name="Text Box 35"/>
            <p:cNvSpPr txBox="1">
              <a:spLocks noChangeArrowheads="1"/>
            </p:cNvSpPr>
            <p:nvPr/>
          </p:nvSpPr>
          <p:spPr bwMode="auto">
            <a:xfrm>
              <a:off x="4332" y="1570"/>
              <a:ext cx="2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505" name="Text Box 36"/>
            <p:cNvSpPr txBox="1">
              <a:spLocks noChangeArrowheads="1"/>
            </p:cNvSpPr>
            <p:nvPr/>
          </p:nvSpPr>
          <p:spPr bwMode="auto">
            <a:xfrm>
              <a:off x="3560" y="1661"/>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M</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506" name="Line 37"/>
            <p:cNvSpPr>
              <a:spLocks noChangeShapeType="1"/>
            </p:cNvSpPr>
            <p:nvPr/>
          </p:nvSpPr>
          <p:spPr bwMode="auto">
            <a:xfrm flipH="1">
              <a:off x="4332" y="1933"/>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507" name="Arc 38"/>
            <p:cNvSpPr>
              <a:spLocks/>
            </p:cNvSpPr>
            <p:nvPr/>
          </p:nvSpPr>
          <p:spPr bwMode="auto">
            <a:xfrm flipH="1">
              <a:off x="3464" y="1860"/>
              <a:ext cx="148" cy="131"/>
            </a:xfrm>
            <a:custGeom>
              <a:avLst/>
              <a:gdLst>
                <a:gd name="T0" fmla="*/ 0 w 22702"/>
                <a:gd name="T1" fmla="*/ 0 h 21600"/>
                <a:gd name="T2" fmla="*/ 148 w 22702"/>
                <a:gd name="T3" fmla="*/ 105 h 21600"/>
                <a:gd name="T4" fmla="*/ 10 w 22702"/>
                <a:gd name="T5" fmla="*/ 131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508" name="Arc 39"/>
            <p:cNvSpPr>
              <a:spLocks/>
            </p:cNvSpPr>
            <p:nvPr/>
          </p:nvSpPr>
          <p:spPr bwMode="auto">
            <a:xfrm>
              <a:off x="3770" y="1868"/>
              <a:ext cx="148" cy="131"/>
            </a:xfrm>
            <a:custGeom>
              <a:avLst/>
              <a:gdLst>
                <a:gd name="T0" fmla="*/ 0 w 22702"/>
                <a:gd name="T1" fmla="*/ 0 h 21600"/>
                <a:gd name="T2" fmla="*/ 148 w 22702"/>
                <a:gd name="T3" fmla="*/ 105 h 21600"/>
                <a:gd name="T4" fmla="*/ 10 w 22702"/>
                <a:gd name="T5" fmla="*/ 131 h 21600"/>
                <a:gd name="T6" fmla="*/ 0 60000 65536"/>
                <a:gd name="T7" fmla="*/ 0 60000 65536"/>
                <a:gd name="T8" fmla="*/ 0 60000 65536"/>
                <a:gd name="T9" fmla="*/ 0 w 22702"/>
                <a:gd name="T10" fmla="*/ 0 h 21600"/>
                <a:gd name="T11" fmla="*/ 22702 w 22702"/>
                <a:gd name="T12" fmla="*/ 21600 h 21600"/>
              </a:gdLst>
              <a:ahLst/>
              <a:cxnLst>
                <a:cxn ang="T6">
                  <a:pos x="T0" y="T1"/>
                </a:cxn>
                <a:cxn ang="T7">
                  <a:pos x="T2" y="T3"/>
                </a:cxn>
                <a:cxn ang="T8">
                  <a:pos x="T4" y="T5"/>
                </a:cxn>
              </a:cxnLst>
              <a:rect l="T9" t="T10" r="T11" b="T12"/>
              <a:pathLst>
                <a:path w="22702" h="21600" fill="none" extrusionOk="0">
                  <a:moveTo>
                    <a:pt x="-1" y="54"/>
                  </a:moveTo>
                  <a:cubicBezTo>
                    <a:pt x="512" y="18"/>
                    <a:pt x="1025" y="-1"/>
                    <a:pt x="1539" y="0"/>
                  </a:cubicBezTo>
                  <a:cubicBezTo>
                    <a:pt x="11801" y="0"/>
                    <a:pt x="20647" y="7221"/>
                    <a:pt x="22701" y="17276"/>
                  </a:cubicBezTo>
                </a:path>
                <a:path w="22702" h="21600" stroke="0" extrusionOk="0">
                  <a:moveTo>
                    <a:pt x="-1" y="54"/>
                  </a:moveTo>
                  <a:cubicBezTo>
                    <a:pt x="512" y="18"/>
                    <a:pt x="1025" y="-1"/>
                    <a:pt x="1539" y="0"/>
                  </a:cubicBezTo>
                  <a:cubicBezTo>
                    <a:pt x="11801" y="0"/>
                    <a:pt x="20647" y="7221"/>
                    <a:pt x="22701" y="17276"/>
                  </a:cubicBezTo>
                  <a:lnTo>
                    <a:pt x="1539"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40"/>
          <p:cNvGrpSpPr>
            <a:grpSpLocks/>
          </p:cNvGrpSpPr>
          <p:nvPr/>
        </p:nvGrpSpPr>
        <p:grpSpPr bwMode="auto">
          <a:xfrm>
            <a:off x="5076825" y="444500"/>
            <a:ext cx="4067175" cy="2678113"/>
            <a:chOff x="657" y="1616"/>
            <a:chExt cx="2404" cy="1687"/>
          </a:xfrm>
        </p:grpSpPr>
        <p:grpSp>
          <p:nvGrpSpPr>
            <p:cNvPr id="60441" name="Group 41"/>
            <p:cNvGrpSpPr>
              <a:grpSpLocks/>
            </p:cNvGrpSpPr>
            <p:nvPr/>
          </p:nvGrpSpPr>
          <p:grpSpPr bwMode="auto">
            <a:xfrm>
              <a:off x="657" y="1616"/>
              <a:ext cx="2404" cy="1687"/>
              <a:chOff x="3243" y="210"/>
              <a:chExt cx="2404" cy="1687"/>
            </a:xfrm>
          </p:grpSpPr>
          <p:sp>
            <p:nvSpPr>
              <p:cNvPr id="60446" name="Rectangle 42"/>
              <p:cNvSpPr>
                <a:spLocks noChangeArrowheads="1"/>
              </p:cNvSpPr>
              <p:nvPr/>
            </p:nvSpPr>
            <p:spPr bwMode="auto">
              <a:xfrm>
                <a:off x="3243" y="210"/>
                <a:ext cx="2404" cy="12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47" name="Rectangle 43" descr="羊皮纸"/>
              <p:cNvSpPr>
                <a:spLocks noChangeArrowheads="1"/>
              </p:cNvSpPr>
              <p:nvPr/>
            </p:nvSpPr>
            <p:spPr bwMode="auto">
              <a:xfrm>
                <a:off x="3606" y="1570"/>
                <a:ext cx="1825" cy="327"/>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198000" rIns="19800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ea typeface="楷体_GB2312" pitchFamily="49" charset="-122"/>
                  </a:rPr>
                  <a:t>理想变压器模型</a:t>
                </a:r>
              </a:p>
            </p:txBody>
          </p:sp>
          <p:grpSp>
            <p:nvGrpSpPr>
              <p:cNvPr id="60448" name="Group 44"/>
              <p:cNvGrpSpPr>
                <a:grpSpLocks/>
              </p:cNvGrpSpPr>
              <p:nvPr/>
            </p:nvGrpSpPr>
            <p:grpSpPr bwMode="auto">
              <a:xfrm>
                <a:off x="3379" y="210"/>
                <a:ext cx="2099" cy="1089"/>
                <a:chOff x="1837" y="1933"/>
                <a:chExt cx="2099" cy="1089"/>
              </a:xfrm>
            </p:grpSpPr>
            <p:sp>
              <p:nvSpPr>
                <p:cNvPr id="60449" name="Line 45"/>
                <p:cNvSpPr>
                  <a:spLocks noChangeShapeType="1"/>
                </p:cNvSpPr>
                <p:nvPr/>
              </p:nvSpPr>
              <p:spPr bwMode="auto">
                <a:xfrm flipV="1">
                  <a:off x="2699"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46"/>
                <p:cNvSpPr>
                  <a:spLocks noChangeShapeType="1"/>
                </p:cNvSpPr>
                <p:nvPr/>
              </p:nvSpPr>
              <p:spPr bwMode="auto">
                <a:xfrm flipH="1" flipV="1">
                  <a:off x="2699"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47"/>
                <p:cNvSpPr>
                  <a:spLocks noChangeShapeType="1"/>
                </p:cNvSpPr>
                <p:nvPr/>
              </p:nvSpPr>
              <p:spPr bwMode="auto">
                <a:xfrm>
                  <a:off x="2018"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Text Box 48"/>
                <p:cNvSpPr txBox="1">
                  <a:spLocks noChangeArrowheads="1"/>
                </p:cNvSpPr>
                <p:nvPr/>
              </p:nvSpPr>
              <p:spPr bwMode="auto">
                <a:xfrm>
                  <a:off x="2472" y="2205"/>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0453" name="Text Box 49"/>
                <p:cNvSpPr txBox="1">
                  <a:spLocks noChangeArrowheads="1"/>
                </p:cNvSpPr>
                <p:nvPr/>
              </p:nvSpPr>
              <p:spPr bwMode="auto">
                <a:xfrm>
                  <a:off x="3061" y="2241"/>
                  <a:ext cx="2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0454" name="Text Box 50"/>
                <p:cNvSpPr txBox="1">
                  <a:spLocks noChangeArrowheads="1"/>
                </p:cNvSpPr>
                <p:nvPr/>
              </p:nvSpPr>
              <p:spPr bwMode="auto">
                <a:xfrm>
                  <a:off x="2699" y="1933"/>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60455" name="Text Box 51"/>
                <p:cNvSpPr txBox="1">
                  <a:spLocks noChangeArrowheads="1"/>
                </p:cNvSpPr>
                <p:nvPr/>
              </p:nvSpPr>
              <p:spPr bwMode="auto">
                <a:xfrm>
                  <a:off x="1837" y="2205"/>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0456" name="Text Box 52"/>
                <p:cNvSpPr txBox="1">
                  <a:spLocks noChangeArrowheads="1"/>
                </p:cNvSpPr>
                <p:nvPr/>
              </p:nvSpPr>
              <p:spPr bwMode="auto">
                <a:xfrm>
                  <a:off x="1837" y="2523"/>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0457" name="Text Box 53"/>
                <p:cNvSpPr txBox="1">
                  <a:spLocks noChangeArrowheads="1"/>
                </p:cNvSpPr>
                <p:nvPr/>
              </p:nvSpPr>
              <p:spPr bwMode="auto">
                <a:xfrm>
                  <a:off x="1837" y="2387"/>
                  <a:ext cx="2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458" name="Text Box 54"/>
                <p:cNvSpPr txBox="1">
                  <a:spLocks noChangeArrowheads="1"/>
                </p:cNvSpPr>
                <p:nvPr/>
              </p:nvSpPr>
              <p:spPr bwMode="auto">
                <a:xfrm>
                  <a:off x="3651" y="2160"/>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0459" name="Text Box 55"/>
                <p:cNvSpPr txBox="1">
                  <a:spLocks noChangeArrowheads="1"/>
                </p:cNvSpPr>
                <p:nvPr/>
              </p:nvSpPr>
              <p:spPr bwMode="auto">
                <a:xfrm>
                  <a:off x="3651" y="2568"/>
                  <a:ext cx="2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0460" name="Text Box 56"/>
                <p:cNvSpPr txBox="1">
                  <a:spLocks noChangeArrowheads="1"/>
                </p:cNvSpPr>
                <p:nvPr/>
              </p:nvSpPr>
              <p:spPr bwMode="auto">
                <a:xfrm>
                  <a:off x="3651" y="2387"/>
                  <a:ext cx="2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0461" name="Oval 57"/>
                <p:cNvSpPr>
                  <a:spLocks noChangeArrowheads="1"/>
                </p:cNvSpPr>
                <p:nvPr/>
              </p:nvSpPr>
              <p:spPr bwMode="auto">
                <a:xfrm>
                  <a:off x="1927"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62" name="Line 58"/>
                <p:cNvSpPr>
                  <a:spLocks noChangeShapeType="1"/>
                </p:cNvSpPr>
                <p:nvPr/>
              </p:nvSpPr>
              <p:spPr bwMode="auto">
                <a:xfrm>
                  <a:off x="3061"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Oval 59"/>
                <p:cNvSpPr>
                  <a:spLocks noChangeArrowheads="1"/>
                </p:cNvSpPr>
                <p:nvPr/>
              </p:nvSpPr>
              <p:spPr bwMode="auto">
                <a:xfrm>
                  <a:off x="3741"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64" name="Line 60"/>
                <p:cNvSpPr>
                  <a:spLocks noChangeShapeType="1"/>
                </p:cNvSpPr>
                <p:nvPr/>
              </p:nvSpPr>
              <p:spPr bwMode="auto">
                <a:xfrm>
                  <a:off x="3061" y="216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Oval 61"/>
                <p:cNvSpPr>
                  <a:spLocks noChangeArrowheads="1"/>
                </p:cNvSpPr>
                <p:nvPr/>
              </p:nvSpPr>
              <p:spPr bwMode="auto">
                <a:xfrm>
                  <a:off x="3741"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66" name="Line 62"/>
                <p:cNvSpPr>
                  <a:spLocks noChangeShapeType="1"/>
                </p:cNvSpPr>
                <p:nvPr/>
              </p:nvSpPr>
              <p:spPr bwMode="auto">
                <a:xfrm>
                  <a:off x="1973" y="216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7" name="Oval 63"/>
                <p:cNvSpPr>
                  <a:spLocks noChangeArrowheads="1"/>
                </p:cNvSpPr>
                <p:nvPr/>
              </p:nvSpPr>
              <p:spPr bwMode="auto">
                <a:xfrm>
                  <a:off x="1882"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0468" name="Group 64"/>
                <p:cNvGrpSpPr>
                  <a:grpSpLocks/>
                </p:cNvGrpSpPr>
                <p:nvPr/>
              </p:nvGrpSpPr>
              <p:grpSpPr bwMode="auto">
                <a:xfrm>
                  <a:off x="2699" y="2432"/>
                  <a:ext cx="91" cy="363"/>
                  <a:chOff x="2744" y="2931"/>
                  <a:chExt cx="57" cy="283"/>
                </a:xfrm>
              </p:grpSpPr>
              <p:sp>
                <p:nvSpPr>
                  <p:cNvPr id="60475" name="Arc 65"/>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76" name="Arc 66"/>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77" name="Arc 67"/>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0469" name="Group 68"/>
                <p:cNvGrpSpPr>
                  <a:grpSpLocks/>
                </p:cNvGrpSpPr>
                <p:nvPr/>
              </p:nvGrpSpPr>
              <p:grpSpPr bwMode="auto">
                <a:xfrm rot="10800000">
                  <a:off x="2971" y="2433"/>
                  <a:ext cx="90" cy="362"/>
                  <a:chOff x="2744" y="2931"/>
                  <a:chExt cx="57" cy="283"/>
                </a:xfrm>
              </p:grpSpPr>
              <p:sp>
                <p:nvSpPr>
                  <p:cNvPr id="60472" name="Arc 69"/>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73" name="Arc 70"/>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74" name="Arc 71"/>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0470" name="Line 72"/>
                <p:cNvSpPr>
                  <a:spLocks noChangeShapeType="1"/>
                </p:cNvSpPr>
                <p:nvPr/>
              </p:nvSpPr>
              <p:spPr bwMode="auto">
                <a:xfrm flipH="1" flipV="1">
                  <a:off x="3061"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1" name="Line 73"/>
                <p:cNvSpPr>
                  <a:spLocks noChangeShapeType="1"/>
                </p:cNvSpPr>
                <p:nvPr/>
              </p:nvSpPr>
              <p:spPr bwMode="auto">
                <a:xfrm flipH="1" flipV="1">
                  <a:off x="3061"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0442" name="Line 74"/>
            <p:cNvSpPr>
              <a:spLocks noChangeShapeType="1"/>
            </p:cNvSpPr>
            <p:nvPr/>
          </p:nvSpPr>
          <p:spPr bwMode="auto">
            <a:xfrm>
              <a:off x="1020" y="1933"/>
              <a:ext cx="363"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3" name="Line 75"/>
            <p:cNvSpPr>
              <a:spLocks noChangeShapeType="1"/>
            </p:cNvSpPr>
            <p:nvPr/>
          </p:nvSpPr>
          <p:spPr bwMode="auto">
            <a:xfrm>
              <a:off x="2245" y="1933"/>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Text Box 76"/>
            <p:cNvSpPr txBox="1">
              <a:spLocks noChangeArrowheads="1"/>
            </p:cNvSpPr>
            <p:nvPr/>
          </p:nvSpPr>
          <p:spPr bwMode="auto">
            <a:xfrm>
              <a:off x="1020" y="1933"/>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1</a:t>
              </a:r>
            </a:p>
          </p:txBody>
        </p:sp>
        <p:sp>
          <p:nvSpPr>
            <p:cNvPr id="60445" name="Text Box 77"/>
            <p:cNvSpPr txBox="1">
              <a:spLocks noChangeArrowheads="1"/>
            </p:cNvSpPr>
            <p:nvPr/>
          </p:nvSpPr>
          <p:spPr bwMode="auto">
            <a:xfrm>
              <a:off x="2336" y="1888"/>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2</a:t>
              </a:r>
            </a:p>
          </p:txBody>
        </p:sp>
      </p:grpSp>
      <p:sp>
        <p:nvSpPr>
          <p:cNvPr id="496718" name="Text Box 78"/>
          <p:cNvSpPr txBox="1">
            <a:spLocks noChangeArrowheads="1"/>
          </p:cNvSpPr>
          <p:nvPr/>
        </p:nvSpPr>
        <p:spPr bwMode="auto">
          <a:xfrm>
            <a:off x="611188" y="587375"/>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2"/>
            </a:pPr>
            <a:r>
              <a:rPr lang="zh-CN" altLang="en-US" sz="2800" b="1">
                <a:solidFill>
                  <a:srgbClr val="FF9900"/>
                </a:solidFill>
                <a:latin typeface="楷体_GB2312" pitchFamily="49" charset="-122"/>
                <a:ea typeface="楷体_GB2312" pitchFamily="49" charset="-122"/>
              </a:rPr>
              <a:t>变流关系</a:t>
            </a:r>
          </a:p>
        </p:txBody>
      </p:sp>
      <p:graphicFrame>
        <p:nvGraphicFramePr>
          <p:cNvPr id="496719" name="Object 79"/>
          <p:cNvGraphicFramePr>
            <a:graphicFrameLocks noChangeAspect="1"/>
          </p:cNvGraphicFramePr>
          <p:nvPr/>
        </p:nvGraphicFramePr>
        <p:xfrm>
          <a:off x="827088" y="1236663"/>
          <a:ext cx="3594100" cy="1028700"/>
        </p:xfrm>
        <a:graphic>
          <a:graphicData uri="http://schemas.openxmlformats.org/presentationml/2006/ole">
            <mc:AlternateContent xmlns:mc="http://schemas.openxmlformats.org/markup-compatibility/2006">
              <mc:Choice xmlns:v="urn:schemas-microsoft-com:vml" Requires="v">
                <p:oleObj spid="_x0000_s60527" name="公式" r:id="rId4" imgW="1307880" imgH="457200" progId="Equation.3">
                  <p:embed/>
                </p:oleObj>
              </mc:Choice>
              <mc:Fallback>
                <p:oleObj name="公式" r:id="rId4" imgW="1307880" imgH="457200" progId="Equation.3">
                  <p:embed/>
                  <p:pic>
                    <p:nvPicPr>
                      <p:cNvPr id="0" name="Object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236663"/>
                        <a:ext cx="35941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6720" name="Object 80"/>
          <p:cNvGraphicFramePr>
            <a:graphicFrameLocks noChangeAspect="1"/>
          </p:cNvGraphicFramePr>
          <p:nvPr/>
        </p:nvGraphicFramePr>
        <p:xfrm>
          <a:off x="684213" y="2316163"/>
          <a:ext cx="4778375" cy="1114425"/>
        </p:xfrm>
        <a:graphic>
          <a:graphicData uri="http://schemas.openxmlformats.org/presentationml/2006/ole">
            <mc:AlternateContent xmlns:mc="http://schemas.openxmlformats.org/markup-compatibility/2006">
              <mc:Choice xmlns:v="urn:schemas-microsoft-com:vml" Requires="v">
                <p:oleObj spid="_x0000_s60528" name="公式" r:id="rId6" imgW="2006280" imgH="495000" progId="Equation.3">
                  <p:embed/>
                </p:oleObj>
              </mc:Choice>
              <mc:Fallback>
                <p:oleObj name="公式" r:id="rId6" imgW="2006280" imgH="495000" progId="Equation.3">
                  <p:embed/>
                  <p:pic>
                    <p:nvPicPr>
                      <p:cNvPr id="0"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316163"/>
                        <a:ext cx="47783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6721" name="Text Box 81"/>
          <p:cNvSpPr txBox="1">
            <a:spLocks noChangeArrowheads="1"/>
          </p:cNvSpPr>
          <p:nvPr/>
        </p:nvSpPr>
        <p:spPr bwMode="auto">
          <a:xfrm>
            <a:off x="755650" y="3468688"/>
            <a:ext cx="3382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rgbClr val="FFFF00"/>
                </a:solidFill>
                <a:ea typeface="楷体_GB2312" pitchFamily="49" charset="-122"/>
              </a:rPr>
              <a:t>考虑理想化条件：</a:t>
            </a:r>
          </a:p>
        </p:txBody>
      </p:sp>
      <p:graphicFrame>
        <p:nvGraphicFramePr>
          <p:cNvPr id="496722" name="Object 82"/>
          <p:cNvGraphicFramePr>
            <a:graphicFrameLocks noChangeAspect="1"/>
          </p:cNvGraphicFramePr>
          <p:nvPr/>
        </p:nvGraphicFramePr>
        <p:xfrm>
          <a:off x="3924300" y="3468688"/>
          <a:ext cx="2763838" cy="649287"/>
        </p:xfrm>
        <a:graphic>
          <a:graphicData uri="http://schemas.openxmlformats.org/presentationml/2006/ole">
            <mc:AlternateContent xmlns:mc="http://schemas.openxmlformats.org/markup-compatibility/2006">
              <mc:Choice xmlns:v="urn:schemas-microsoft-com:vml" Requires="v">
                <p:oleObj spid="_x0000_s60529" name="公式" r:id="rId8" imgW="1434960" imgH="291960" progId="Equation.3">
                  <p:embed/>
                </p:oleObj>
              </mc:Choice>
              <mc:Fallback>
                <p:oleObj name="公式" r:id="rId8" imgW="1434960" imgH="291960" progId="Equation.3">
                  <p:embed/>
                  <p:pic>
                    <p:nvPicPr>
                      <p:cNvPr id="0" name="Object 8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4300" y="3468688"/>
                        <a:ext cx="2763838" cy="64928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aphicFrame>
        <p:nvGraphicFramePr>
          <p:cNvPr id="496723" name="Object 83"/>
          <p:cNvGraphicFramePr>
            <a:graphicFrameLocks noChangeAspect="1"/>
          </p:cNvGraphicFramePr>
          <p:nvPr/>
        </p:nvGraphicFramePr>
        <p:xfrm>
          <a:off x="3924300" y="4187825"/>
          <a:ext cx="3960813" cy="650875"/>
        </p:xfrm>
        <a:graphic>
          <a:graphicData uri="http://schemas.openxmlformats.org/presentationml/2006/ole">
            <mc:AlternateContent xmlns:mc="http://schemas.openxmlformats.org/markup-compatibility/2006">
              <mc:Choice xmlns:v="urn:schemas-microsoft-com:vml" Requires="v">
                <p:oleObj spid="_x0000_s60530" name="公式" r:id="rId10" imgW="2057400" imgH="291960" progId="Equation.3">
                  <p:embed/>
                </p:oleObj>
              </mc:Choice>
              <mc:Fallback>
                <p:oleObj name="公式" r:id="rId10" imgW="2057400" imgH="291960" progId="Equation.3">
                  <p:embed/>
                  <p:pic>
                    <p:nvPicPr>
                      <p:cNvPr id="0" name="Object 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4300" y="4187825"/>
                        <a:ext cx="3960813" cy="6508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grpSp>
        <p:nvGrpSpPr>
          <p:cNvPr id="10" name="Group 84"/>
          <p:cNvGrpSpPr>
            <a:grpSpLocks/>
          </p:cNvGrpSpPr>
          <p:nvPr/>
        </p:nvGrpSpPr>
        <p:grpSpPr bwMode="auto">
          <a:xfrm>
            <a:off x="1906588" y="2133600"/>
            <a:ext cx="1873250" cy="1189038"/>
            <a:chOff x="1156" y="1071"/>
            <a:chExt cx="1134" cy="635"/>
          </a:xfrm>
        </p:grpSpPr>
        <p:sp>
          <p:nvSpPr>
            <p:cNvPr id="60439" name="Line 85"/>
            <p:cNvSpPr>
              <a:spLocks noChangeShapeType="1"/>
            </p:cNvSpPr>
            <p:nvPr/>
          </p:nvSpPr>
          <p:spPr bwMode="auto">
            <a:xfrm flipV="1">
              <a:off x="1156" y="1207"/>
              <a:ext cx="771" cy="499"/>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440" name="Text Box 86"/>
            <p:cNvSpPr txBox="1">
              <a:spLocks noChangeArrowheads="1"/>
            </p:cNvSpPr>
            <p:nvPr/>
          </p:nvSpPr>
          <p:spPr bwMode="auto">
            <a:xfrm>
              <a:off x="1927" y="1071"/>
              <a:ext cx="363"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a:solidFill>
                    <a:srgbClr val="FF3300"/>
                  </a:solidFill>
                  <a:latin typeface="Times New Roman" panose="02020603050405020304" pitchFamily="18" charset="0"/>
                  <a:ea typeface="仿宋_GB2312" pitchFamily="49" charset="-122"/>
                </a:rPr>
                <a:t>0</a:t>
              </a:r>
            </a:p>
          </p:txBody>
        </p:sp>
      </p:grpSp>
      <p:graphicFrame>
        <p:nvGraphicFramePr>
          <p:cNvPr id="496727" name="Object 87"/>
          <p:cNvGraphicFramePr>
            <a:graphicFrameLocks noChangeAspect="1"/>
          </p:cNvGraphicFramePr>
          <p:nvPr/>
        </p:nvGraphicFramePr>
        <p:xfrm>
          <a:off x="1042988" y="4835525"/>
          <a:ext cx="1790700" cy="1077913"/>
        </p:xfrm>
        <a:graphic>
          <a:graphicData uri="http://schemas.openxmlformats.org/presentationml/2006/ole">
            <mc:AlternateContent xmlns:mc="http://schemas.openxmlformats.org/markup-compatibility/2006">
              <mc:Choice xmlns:v="urn:schemas-microsoft-com:vml" Requires="v">
                <p:oleObj spid="_x0000_s60531" name="公式" r:id="rId12" imgW="1028520" imgH="533160" progId="Equation.3">
                  <p:embed/>
                </p:oleObj>
              </mc:Choice>
              <mc:Fallback>
                <p:oleObj name="公式" r:id="rId12" imgW="1028520" imgH="533160" progId="Equation.3">
                  <p:embed/>
                  <p:pic>
                    <p:nvPicPr>
                      <p:cNvPr id="0" name="Object 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2988" y="4835525"/>
                        <a:ext cx="1790700" cy="10779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FFFF99">
                                  <a:gamma/>
                                  <a:shade val="60000"/>
                                  <a:invGamma/>
                                </a:srgbClr>
                              </a:outerShdw>
                            </a:effectLst>
                          </a14:hiddenEffects>
                        </a:ext>
                      </a:extLst>
                    </p:spPr>
                  </p:pic>
                </p:oleObj>
              </mc:Fallback>
            </mc:AlternateContent>
          </a:graphicData>
        </a:graphic>
      </p:graphicFrame>
      <p:sp>
        <p:nvSpPr>
          <p:cNvPr id="496728" name="Line 88"/>
          <p:cNvSpPr>
            <a:spLocks noChangeShapeType="1"/>
          </p:cNvSpPr>
          <p:nvPr/>
        </p:nvSpPr>
        <p:spPr bwMode="auto">
          <a:xfrm>
            <a:off x="3132138" y="5411788"/>
            <a:ext cx="647700" cy="0"/>
          </a:xfrm>
          <a:prstGeom prst="line">
            <a:avLst/>
          </a:prstGeom>
          <a:noFill/>
          <a:ln w="76200">
            <a:solidFill>
              <a:srgbClr val="33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430" name="Group 89"/>
          <p:cNvGrpSpPr>
            <a:grpSpLocks/>
          </p:cNvGrpSpPr>
          <p:nvPr/>
        </p:nvGrpSpPr>
        <p:grpSpPr bwMode="auto">
          <a:xfrm>
            <a:off x="8316913" y="6446838"/>
            <a:ext cx="792162" cy="366712"/>
            <a:chOff x="5193" y="4020"/>
            <a:chExt cx="499" cy="231"/>
          </a:xfrm>
        </p:grpSpPr>
        <p:pic>
          <p:nvPicPr>
            <p:cNvPr id="60437" name="Picture 90" descr="789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8" name="Text Box 91">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0431" name="Group 92"/>
          <p:cNvGrpSpPr>
            <a:grpSpLocks/>
          </p:cNvGrpSpPr>
          <p:nvPr/>
        </p:nvGrpSpPr>
        <p:grpSpPr bwMode="auto">
          <a:xfrm>
            <a:off x="7453313" y="6446838"/>
            <a:ext cx="792162" cy="366712"/>
            <a:chOff x="4649" y="4020"/>
            <a:chExt cx="499" cy="231"/>
          </a:xfrm>
        </p:grpSpPr>
        <p:pic>
          <p:nvPicPr>
            <p:cNvPr id="60435" name="Picture 93" descr="789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6" name="Text Box 94">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aphicFrame>
        <p:nvGraphicFramePr>
          <p:cNvPr id="496735" name="Object 95"/>
          <p:cNvGraphicFramePr>
            <a:graphicFrameLocks noChangeAspect="1"/>
          </p:cNvGraphicFramePr>
          <p:nvPr/>
        </p:nvGraphicFramePr>
        <p:xfrm>
          <a:off x="3995738" y="4908550"/>
          <a:ext cx="3168650" cy="1328738"/>
        </p:xfrm>
        <a:graphic>
          <a:graphicData uri="http://schemas.openxmlformats.org/presentationml/2006/ole">
            <mc:AlternateContent xmlns:mc="http://schemas.openxmlformats.org/markup-compatibility/2006">
              <mc:Choice xmlns:v="urn:schemas-microsoft-com:vml" Requires="v">
                <p:oleObj spid="_x0000_s60532" name="公式" r:id="rId15" imgW="1028520" imgH="457200" progId="Equation.3">
                  <p:embed/>
                </p:oleObj>
              </mc:Choice>
              <mc:Fallback>
                <p:oleObj name="公式" r:id="rId15" imgW="1028520" imgH="457200" progId="Equation.3">
                  <p:embed/>
                  <p:pic>
                    <p:nvPicPr>
                      <p:cNvPr id="0" name="Object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95738" y="4908550"/>
                        <a:ext cx="3168650" cy="1328738"/>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32" name="Group 96"/>
          <p:cNvGrpSpPr>
            <a:grpSpLocks/>
          </p:cNvGrpSpPr>
          <p:nvPr/>
        </p:nvGrpSpPr>
        <p:grpSpPr bwMode="auto">
          <a:xfrm>
            <a:off x="6588125" y="6446838"/>
            <a:ext cx="792163" cy="366712"/>
            <a:chOff x="4649" y="4020"/>
            <a:chExt cx="499" cy="231"/>
          </a:xfrm>
        </p:grpSpPr>
        <p:pic>
          <p:nvPicPr>
            <p:cNvPr id="60433" name="Picture 97" descr="789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34" name="Text Box 9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6718"/>
                                        </p:tgtEl>
                                        <p:attrNameLst>
                                          <p:attrName>style.visibility</p:attrName>
                                        </p:attrNameLst>
                                      </p:cBhvr>
                                      <p:to>
                                        <p:strVal val="visible"/>
                                      </p:to>
                                    </p:set>
                                    <p:anim calcmode="lin" valueType="num">
                                      <p:cBhvr additive="base">
                                        <p:cTn id="7" dur="500" fill="hold"/>
                                        <p:tgtEl>
                                          <p:spTgt spid="496718"/>
                                        </p:tgtEl>
                                        <p:attrNameLst>
                                          <p:attrName>ppt_x</p:attrName>
                                        </p:attrNameLst>
                                      </p:cBhvr>
                                      <p:tavLst>
                                        <p:tav tm="0">
                                          <p:val>
                                            <p:strVal val="0-#ppt_w/2"/>
                                          </p:val>
                                        </p:tav>
                                        <p:tav tm="100000">
                                          <p:val>
                                            <p:strVal val="#ppt_x"/>
                                          </p:val>
                                        </p:tav>
                                      </p:tavLst>
                                    </p:anim>
                                    <p:anim calcmode="lin" valueType="num">
                                      <p:cBhvr additive="base">
                                        <p:cTn id="8" dur="500" fill="hold"/>
                                        <p:tgtEl>
                                          <p:spTgt spid="4967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496719"/>
                                        </p:tgtEl>
                                        <p:attrNameLst>
                                          <p:attrName>style.visibility</p:attrName>
                                        </p:attrNameLst>
                                      </p:cBhvr>
                                      <p:to>
                                        <p:strVal val="visible"/>
                                      </p:to>
                                    </p:set>
                                    <p:animEffect transition="in" filter="strips(downRight)">
                                      <p:cBhvr>
                                        <p:cTn id="18" dur="1000"/>
                                        <p:tgtEl>
                                          <p:spTgt spid="496719"/>
                                        </p:tgtEl>
                                      </p:cBhvr>
                                    </p:animEffect>
                                  </p:childTnLst>
                                </p:cTn>
                              </p:par>
                            </p:childTnLst>
                          </p:cTn>
                        </p:par>
                        <p:par>
                          <p:cTn id="19" fill="hold" nodeType="afterGroup">
                            <p:stCondLst>
                              <p:cond delay="1000"/>
                            </p:stCondLst>
                            <p:childTnLst>
                              <p:par>
                                <p:cTn id="20" presetID="18" presetClass="entr" presetSubtype="6" fill="hold" nodeType="afterEffect">
                                  <p:stCondLst>
                                    <p:cond delay="0"/>
                                  </p:stCondLst>
                                  <p:childTnLst>
                                    <p:set>
                                      <p:cBhvr>
                                        <p:cTn id="21" dur="1" fill="hold">
                                          <p:stCondLst>
                                            <p:cond delay="0"/>
                                          </p:stCondLst>
                                        </p:cTn>
                                        <p:tgtEl>
                                          <p:spTgt spid="496720"/>
                                        </p:tgtEl>
                                        <p:attrNameLst>
                                          <p:attrName>style.visibility</p:attrName>
                                        </p:attrNameLst>
                                      </p:cBhvr>
                                      <p:to>
                                        <p:strVal val="visible"/>
                                      </p:to>
                                    </p:set>
                                    <p:animEffect transition="in" filter="strips(downRight)">
                                      <p:cBhvr>
                                        <p:cTn id="22" dur="1000"/>
                                        <p:tgtEl>
                                          <p:spTgt spid="4967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96721"/>
                                        </p:tgtEl>
                                        <p:attrNameLst>
                                          <p:attrName>style.visibility</p:attrName>
                                        </p:attrNameLst>
                                      </p:cBhvr>
                                      <p:to>
                                        <p:strVal val="visible"/>
                                      </p:to>
                                    </p:set>
                                    <p:animEffect transition="in" filter="slide(fromLeft)">
                                      <p:cBhvr>
                                        <p:cTn id="27" dur="1000"/>
                                        <p:tgtEl>
                                          <p:spTgt spid="496721"/>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496722"/>
                                        </p:tgtEl>
                                        <p:attrNameLst>
                                          <p:attrName>style.visibility</p:attrName>
                                        </p:attrNameLst>
                                      </p:cBhvr>
                                      <p:to>
                                        <p:strVal val="visible"/>
                                      </p:to>
                                    </p:set>
                                    <p:animEffect transition="in" filter="wipe(left)">
                                      <p:cBhvr>
                                        <p:cTn id="31" dur="1000"/>
                                        <p:tgtEl>
                                          <p:spTgt spid="496722"/>
                                        </p:tgtEl>
                                      </p:cBhvr>
                                    </p:animEffect>
                                  </p:childTnLst>
                                </p:cTn>
                              </p:par>
                            </p:childTnLst>
                          </p:cTn>
                        </p:par>
                        <p:par>
                          <p:cTn id="32" fill="hold" nodeType="afterGroup">
                            <p:stCondLst>
                              <p:cond delay="2000"/>
                            </p:stCondLst>
                            <p:childTnLst>
                              <p:par>
                                <p:cTn id="33" presetID="22" presetClass="entr" presetSubtype="1" fill="hold" nodeType="afterEffect">
                                  <p:stCondLst>
                                    <p:cond delay="0"/>
                                  </p:stCondLst>
                                  <p:childTnLst>
                                    <p:set>
                                      <p:cBhvr>
                                        <p:cTn id="34" dur="1" fill="hold">
                                          <p:stCondLst>
                                            <p:cond delay="0"/>
                                          </p:stCondLst>
                                        </p:cTn>
                                        <p:tgtEl>
                                          <p:spTgt spid="496723"/>
                                        </p:tgtEl>
                                        <p:attrNameLst>
                                          <p:attrName>style.visibility</p:attrName>
                                        </p:attrNameLst>
                                      </p:cBhvr>
                                      <p:to>
                                        <p:strVal val="visible"/>
                                      </p:to>
                                    </p:set>
                                    <p:animEffect transition="in" filter="wipe(up)">
                                      <p:cBhvr>
                                        <p:cTn id="35" dur="1000"/>
                                        <p:tgtEl>
                                          <p:spTgt spid="4967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1000"/>
                                        <p:tgtEl>
                                          <p:spTgt spid="1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496727"/>
                                        </p:tgtEl>
                                        <p:attrNameLst>
                                          <p:attrName>style.visibility</p:attrName>
                                        </p:attrNameLst>
                                      </p:cBhvr>
                                      <p:to>
                                        <p:strVal val="visible"/>
                                      </p:to>
                                    </p:set>
                                    <p:animEffect transition="in" filter="wipe(up)">
                                      <p:cBhvr>
                                        <p:cTn id="45" dur="1000"/>
                                        <p:tgtEl>
                                          <p:spTgt spid="49672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496728"/>
                                        </p:tgtEl>
                                        <p:attrNameLst>
                                          <p:attrName>style.visibility</p:attrName>
                                        </p:attrNameLst>
                                      </p:cBhvr>
                                      <p:to>
                                        <p:strVal val="visible"/>
                                      </p:to>
                                    </p:set>
                                    <p:animEffect transition="in" filter="slide(fromLeft)">
                                      <p:cBhvr>
                                        <p:cTn id="50" dur="1000"/>
                                        <p:tgtEl>
                                          <p:spTgt spid="496728"/>
                                        </p:tgtEl>
                                      </p:cBhvr>
                                    </p:animEffect>
                                  </p:childTnLst>
                                </p:cTn>
                              </p:par>
                            </p:childTnLst>
                          </p:cTn>
                        </p:par>
                        <p:par>
                          <p:cTn id="51" fill="hold" nodeType="afterGroup">
                            <p:stCondLst>
                              <p:cond delay="1000"/>
                            </p:stCondLst>
                            <p:childTnLst>
                              <p:par>
                                <p:cTn id="52" presetID="18" presetClass="entr" presetSubtype="6" fill="hold" nodeType="afterEffect">
                                  <p:stCondLst>
                                    <p:cond delay="0"/>
                                  </p:stCondLst>
                                  <p:childTnLst>
                                    <p:set>
                                      <p:cBhvr>
                                        <p:cTn id="53" dur="1" fill="hold">
                                          <p:stCondLst>
                                            <p:cond delay="0"/>
                                          </p:stCondLst>
                                        </p:cTn>
                                        <p:tgtEl>
                                          <p:spTgt spid="496735"/>
                                        </p:tgtEl>
                                        <p:attrNameLst>
                                          <p:attrName>style.visibility</p:attrName>
                                        </p:attrNameLst>
                                      </p:cBhvr>
                                      <p:to>
                                        <p:strVal val="visible"/>
                                      </p:to>
                                    </p:set>
                                    <p:animEffect transition="in" filter="strips(downRight)">
                                      <p:cBhvr>
                                        <p:cTn id="54" dur="1000"/>
                                        <p:tgtEl>
                                          <p:spTgt spid="4967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718" grpId="0"/>
      <p:bldP spid="4967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835150" y="476250"/>
            <a:ext cx="6337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ea typeface="楷体_GB2312" pitchFamily="49" charset="-122"/>
              </a:rPr>
              <a:t>若</a:t>
            </a:r>
            <a:r>
              <a:rPr lang="en-US" altLang="zh-CN" sz="2800" b="1" i="1">
                <a:solidFill>
                  <a:srgbClr val="FFFF00"/>
                </a:solidFill>
                <a:latin typeface="Times New Roman" panose="02020603050405020304" pitchFamily="18" charset="0"/>
                <a:ea typeface="仿宋_GB2312" pitchFamily="49" charset="-122"/>
              </a:rPr>
              <a:t>i</a:t>
            </a:r>
            <a:r>
              <a:rPr lang="en-US" altLang="zh-CN" sz="2800" b="1" baseline="-25000">
                <a:solidFill>
                  <a:srgbClr val="FFFF00"/>
                </a:solidFill>
                <a:latin typeface="Times New Roman" panose="02020603050405020304" pitchFamily="18" charset="0"/>
                <a:ea typeface="仿宋_GB2312" pitchFamily="49" charset="-122"/>
              </a:rPr>
              <a:t>1</a:t>
            </a:r>
            <a:r>
              <a:rPr lang="zh-CN" altLang="en-US" sz="2800" b="1">
                <a:solidFill>
                  <a:srgbClr val="FFFF00"/>
                </a:solidFill>
                <a:latin typeface="Times New Roman" panose="02020603050405020304" pitchFamily="18" charset="0"/>
                <a:ea typeface="仿宋_GB2312" pitchFamily="49" charset="-122"/>
              </a:rPr>
              <a:t>、</a:t>
            </a:r>
            <a:r>
              <a:rPr lang="en-US" altLang="zh-CN" sz="2800" b="1" i="1">
                <a:solidFill>
                  <a:srgbClr val="FFFF00"/>
                </a:solidFill>
                <a:latin typeface="Times New Roman" panose="02020603050405020304" pitchFamily="18" charset="0"/>
                <a:ea typeface="仿宋_GB2312" pitchFamily="49" charset="-122"/>
              </a:rPr>
              <a:t>i</a:t>
            </a:r>
            <a:r>
              <a:rPr lang="en-US" altLang="zh-CN" sz="2800" b="1" baseline="-25000">
                <a:solidFill>
                  <a:srgbClr val="FFFF00"/>
                </a:solidFill>
                <a:latin typeface="Times New Roman" panose="02020603050405020304" pitchFamily="18" charset="0"/>
                <a:ea typeface="仿宋_GB2312" pitchFamily="49" charset="-122"/>
              </a:rPr>
              <a:t>2</a:t>
            </a:r>
            <a:r>
              <a:rPr lang="zh-CN" altLang="en-US" sz="2800" b="1">
                <a:solidFill>
                  <a:srgbClr val="FFFF00"/>
                </a:solidFill>
                <a:ea typeface="楷体_GB2312" pitchFamily="49" charset="-122"/>
              </a:rPr>
              <a:t>一个从同名端流入，一个从同名端流出，则有：</a:t>
            </a:r>
          </a:p>
        </p:txBody>
      </p:sp>
      <p:grpSp>
        <p:nvGrpSpPr>
          <p:cNvPr id="61450" name="Group 3"/>
          <p:cNvGrpSpPr>
            <a:grpSpLocks/>
          </p:cNvGrpSpPr>
          <p:nvPr/>
        </p:nvGrpSpPr>
        <p:grpSpPr bwMode="auto">
          <a:xfrm>
            <a:off x="8316913" y="6446838"/>
            <a:ext cx="792162" cy="366712"/>
            <a:chOff x="5193" y="4020"/>
            <a:chExt cx="499" cy="231"/>
          </a:xfrm>
        </p:grpSpPr>
        <p:pic>
          <p:nvPicPr>
            <p:cNvPr id="61545" name="Picture 4"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6" name="Text Box 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1451" name="Group 6"/>
          <p:cNvGrpSpPr>
            <a:grpSpLocks/>
          </p:cNvGrpSpPr>
          <p:nvPr/>
        </p:nvGrpSpPr>
        <p:grpSpPr bwMode="auto">
          <a:xfrm>
            <a:off x="7453313" y="6446838"/>
            <a:ext cx="792162" cy="366712"/>
            <a:chOff x="4649" y="4020"/>
            <a:chExt cx="499" cy="231"/>
          </a:xfrm>
        </p:grpSpPr>
        <p:pic>
          <p:nvPicPr>
            <p:cNvPr id="61543" name="Picture 7"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4" name="Text Box 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9"/>
          <p:cNvGrpSpPr>
            <a:grpSpLocks/>
          </p:cNvGrpSpPr>
          <p:nvPr/>
        </p:nvGrpSpPr>
        <p:grpSpPr bwMode="auto">
          <a:xfrm>
            <a:off x="323850" y="404813"/>
            <a:ext cx="1949450" cy="850900"/>
            <a:chOff x="385" y="3022"/>
            <a:chExt cx="1228" cy="536"/>
          </a:xfrm>
        </p:grpSpPr>
        <p:pic>
          <p:nvPicPr>
            <p:cNvPr id="61541" name="Picture 10"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2" name="Text Box 11"/>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grpSp>
        <p:nvGrpSpPr>
          <p:cNvPr id="5" name="Group 12"/>
          <p:cNvGrpSpPr>
            <a:grpSpLocks/>
          </p:cNvGrpSpPr>
          <p:nvPr/>
        </p:nvGrpSpPr>
        <p:grpSpPr bwMode="auto">
          <a:xfrm>
            <a:off x="5219700" y="1125538"/>
            <a:ext cx="3362325" cy="1728787"/>
            <a:chOff x="1020" y="1207"/>
            <a:chExt cx="2118" cy="1089"/>
          </a:xfrm>
        </p:grpSpPr>
        <p:grpSp>
          <p:nvGrpSpPr>
            <p:cNvPr id="61507" name="Group 13"/>
            <p:cNvGrpSpPr>
              <a:grpSpLocks/>
            </p:cNvGrpSpPr>
            <p:nvPr/>
          </p:nvGrpSpPr>
          <p:grpSpPr bwMode="auto">
            <a:xfrm>
              <a:off x="1020" y="1207"/>
              <a:ext cx="2118" cy="1089"/>
              <a:chOff x="1837" y="1933"/>
              <a:chExt cx="2118" cy="1089"/>
            </a:xfrm>
          </p:grpSpPr>
          <p:sp>
            <p:nvSpPr>
              <p:cNvPr id="61512" name="Line 14"/>
              <p:cNvSpPr>
                <a:spLocks noChangeShapeType="1"/>
              </p:cNvSpPr>
              <p:nvPr/>
            </p:nvSpPr>
            <p:spPr bwMode="auto">
              <a:xfrm flipV="1">
                <a:off x="2699"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3" name="Line 15"/>
              <p:cNvSpPr>
                <a:spLocks noChangeShapeType="1"/>
              </p:cNvSpPr>
              <p:nvPr/>
            </p:nvSpPr>
            <p:spPr bwMode="auto">
              <a:xfrm flipH="1" flipV="1">
                <a:off x="2699"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16"/>
              <p:cNvSpPr>
                <a:spLocks noChangeShapeType="1"/>
              </p:cNvSpPr>
              <p:nvPr/>
            </p:nvSpPr>
            <p:spPr bwMode="auto">
              <a:xfrm>
                <a:off x="2018"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5" name="Text Box 17"/>
              <p:cNvSpPr txBox="1">
                <a:spLocks noChangeArrowheads="1"/>
              </p:cNvSpPr>
              <p:nvPr/>
            </p:nvSpPr>
            <p:spPr bwMode="auto">
              <a:xfrm>
                <a:off x="2472" y="22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1516" name="Text Box 18"/>
              <p:cNvSpPr txBox="1">
                <a:spLocks noChangeArrowheads="1"/>
              </p:cNvSpPr>
              <p:nvPr/>
            </p:nvSpPr>
            <p:spPr bwMode="auto">
              <a:xfrm>
                <a:off x="3061" y="22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1517" name="Text Box 19"/>
              <p:cNvSpPr txBox="1">
                <a:spLocks noChangeArrowheads="1"/>
              </p:cNvSpPr>
              <p:nvPr/>
            </p:nvSpPr>
            <p:spPr bwMode="auto">
              <a:xfrm>
                <a:off x="2699" y="193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n</a:t>
                </a:r>
                <a:r>
                  <a:rPr kumimoji="1" lang="en-US" altLang="zh-CN" sz="2800">
                    <a:solidFill>
                      <a:schemeClr val="bg1"/>
                    </a:solidFill>
                    <a:latin typeface="Times New Roman" panose="02020603050405020304" pitchFamily="18" charset="0"/>
                    <a:ea typeface="宋体" panose="02010600030101010101" pitchFamily="2" charset="-122"/>
                  </a:rPr>
                  <a:t>:1</a:t>
                </a:r>
              </a:p>
            </p:txBody>
          </p:sp>
          <p:sp>
            <p:nvSpPr>
              <p:cNvPr id="61518" name="Text Box 20"/>
              <p:cNvSpPr txBox="1">
                <a:spLocks noChangeArrowheads="1"/>
              </p:cNvSpPr>
              <p:nvPr/>
            </p:nvSpPr>
            <p:spPr bwMode="auto">
              <a:xfrm>
                <a:off x="1837" y="220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1519" name="Text Box 21"/>
              <p:cNvSpPr txBox="1">
                <a:spLocks noChangeArrowheads="1"/>
              </p:cNvSpPr>
              <p:nvPr/>
            </p:nvSpPr>
            <p:spPr bwMode="auto">
              <a:xfrm>
                <a:off x="1837" y="25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1520" name="Text Box 22"/>
              <p:cNvSpPr txBox="1">
                <a:spLocks noChangeArrowheads="1"/>
              </p:cNvSpPr>
              <p:nvPr/>
            </p:nvSpPr>
            <p:spPr bwMode="auto">
              <a:xfrm>
                <a:off x="1837"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1521" name="Text Box 23"/>
              <p:cNvSpPr txBox="1">
                <a:spLocks noChangeArrowheads="1"/>
              </p:cNvSpPr>
              <p:nvPr/>
            </p:nvSpPr>
            <p:spPr bwMode="auto">
              <a:xfrm>
                <a:off x="3651" y="216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1522" name="Text Box 24"/>
              <p:cNvSpPr txBox="1">
                <a:spLocks noChangeArrowheads="1"/>
              </p:cNvSpPr>
              <p:nvPr/>
            </p:nvSpPr>
            <p:spPr bwMode="auto">
              <a:xfrm>
                <a:off x="3651" y="25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1523" name="Text Box 25"/>
              <p:cNvSpPr txBox="1">
                <a:spLocks noChangeArrowheads="1"/>
              </p:cNvSpPr>
              <p:nvPr/>
            </p:nvSpPr>
            <p:spPr bwMode="auto">
              <a:xfrm>
                <a:off x="3651"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1524" name="Oval 26"/>
              <p:cNvSpPr>
                <a:spLocks noChangeArrowheads="1"/>
              </p:cNvSpPr>
              <p:nvPr/>
            </p:nvSpPr>
            <p:spPr bwMode="auto">
              <a:xfrm>
                <a:off x="1927"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525" name="Line 27"/>
              <p:cNvSpPr>
                <a:spLocks noChangeShapeType="1"/>
              </p:cNvSpPr>
              <p:nvPr/>
            </p:nvSpPr>
            <p:spPr bwMode="auto">
              <a:xfrm>
                <a:off x="3061"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6" name="Oval 28"/>
              <p:cNvSpPr>
                <a:spLocks noChangeArrowheads="1"/>
              </p:cNvSpPr>
              <p:nvPr/>
            </p:nvSpPr>
            <p:spPr bwMode="auto">
              <a:xfrm>
                <a:off x="3741"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527" name="Line 29"/>
              <p:cNvSpPr>
                <a:spLocks noChangeShapeType="1"/>
              </p:cNvSpPr>
              <p:nvPr/>
            </p:nvSpPr>
            <p:spPr bwMode="auto">
              <a:xfrm>
                <a:off x="3061" y="216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8" name="Oval 30"/>
              <p:cNvSpPr>
                <a:spLocks noChangeArrowheads="1"/>
              </p:cNvSpPr>
              <p:nvPr/>
            </p:nvSpPr>
            <p:spPr bwMode="auto">
              <a:xfrm>
                <a:off x="3741"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529" name="Line 31"/>
              <p:cNvSpPr>
                <a:spLocks noChangeShapeType="1"/>
              </p:cNvSpPr>
              <p:nvPr/>
            </p:nvSpPr>
            <p:spPr bwMode="auto">
              <a:xfrm>
                <a:off x="1973" y="216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0" name="Oval 32"/>
              <p:cNvSpPr>
                <a:spLocks noChangeArrowheads="1"/>
              </p:cNvSpPr>
              <p:nvPr/>
            </p:nvSpPr>
            <p:spPr bwMode="auto">
              <a:xfrm>
                <a:off x="1882"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1531" name="Group 33"/>
              <p:cNvGrpSpPr>
                <a:grpSpLocks/>
              </p:cNvGrpSpPr>
              <p:nvPr/>
            </p:nvGrpSpPr>
            <p:grpSpPr bwMode="auto">
              <a:xfrm>
                <a:off x="2699" y="2432"/>
                <a:ext cx="91" cy="363"/>
                <a:chOff x="2744" y="2931"/>
                <a:chExt cx="57" cy="283"/>
              </a:xfrm>
            </p:grpSpPr>
            <p:sp>
              <p:nvSpPr>
                <p:cNvPr id="61538" name="Arc 34"/>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39" name="Arc 35"/>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40" name="Arc 36"/>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1532" name="Group 37"/>
              <p:cNvGrpSpPr>
                <a:grpSpLocks/>
              </p:cNvGrpSpPr>
              <p:nvPr/>
            </p:nvGrpSpPr>
            <p:grpSpPr bwMode="auto">
              <a:xfrm rot="10800000">
                <a:off x="2971" y="2433"/>
                <a:ext cx="90" cy="362"/>
                <a:chOff x="2744" y="2931"/>
                <a:chExt cx="57" cy="283"/>
              </a:xfrm>
            </p:grpSpPr>
            <p:sp>
              <p:nvSpPr>
                <p:cNvPr id="61535" name="Arc 3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36" name="Arc 3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37" name="Arc 4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1533" name="Line 41"/>
              <p:cNvSpPr>
                <a:spLocks noChangeShapeType="1"/>
              </p:cNvSpPr>
              <p:nvPr/>
            </p:nvSpPr>
            <p:spPr bwMode="auto">
              <a:xfrm flipH="1" flipV="1">
                <a:off x="3061"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34" name="Line 42"/>
              <p:cNvSpPr>
                <a:spLocks noChangeShapeType="1"/>
              </p:cNvSpPr>
              <p:nvPr/>
            </p:nvSpPr>
            <p:spPr bwMode="auto">
              <a:xfrm flipH="1" flipV="1">
                <a:off x="3061"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8" name="Line 43"/>
            <p:cNvSpPr>
              <a:spLocks noChangeShapeType="1"/>
            </p:cNvSpPr>
            <p:nvPr/>
          </p:nvSpPr>
          <p:spPr bwMode="auto">
            <a:xfrm>
              <a:off x="1247" y="1524"/>
              <a:ext cx="363"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9" name="Line 44"/>
            <p:cNvSpPr>
              <a:spLocks noChangeShapeType="1"/>
            </p:cNvSpPr>
            <p:nvPr/>
          </p:nvSpPr>
          <p:spPr bwMode="auto">
            <a:xfrm>
              <a:off x="2472" y="1524"/>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0" name="Text Box 45"/>
            <p:cNvSpPr txBox="1">
              <a:spLocks noChangeArrowheads="1"/>
            </p:cNvSpPr>
            <p:nvPr/>
          </p:nvSpPr>
          <p:spPr bwMode="auto">
            <a:xfrm>
              <a:off x="1247" y="1524"/>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1</a:t>
              </a:r>
            </a:p>
          </p:txBody>
        </p:sp>
        <p:sp>
          <p:nvSpPr>
            <p:cNvPr id="61511" name="Text Box 46"/>
            <p:cNvSpPr txBox="1">
              <a:spLocks noChangeArrowheads="1"/>
            </p:cNvSpPr>
            <p:nvPr/>
          </p:nvSpPr>
          <p:spPr bwMode="auto">
            <a:xfrm>
              <a:off x="2563" y="1479"/>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2</a:t>
              </a:r>
            </a:p>
          </p:txBody>
        </p:sp>
      </p:grpSp>
      <p:graphicFrame>
        <p:nvGraphicFramePr>
          <p:cNvPr id="497711" name="Object 47"/>
          <p:cNvGraphicFramePr>
            <a:graphicFrameLocks noChangeAspect="1"/>
          </p:cNvGraphicFramePr>
          <p:nvPr/>
        </p:nvGraphicFramePr>
        <p:xfrm>
          <a:off x="1331913" y="1628775"/>
          <a:ext cx="2592387" cy="1239838"/>
        </p:xfrm>
        <a:graphic>
          <a:graphicData uri="http://schemas.openxmlformats.org/presentationml/2006/ole">
            <mc:AlternateContent xmlns:mc="http://schemas.openxmlformats.org/markup-compatibility/2006">
              <mc:Choice xmlns:v="urn:schemas-microsoft-com:vml" Requires="v">
                <p:oleObj spid="_x0000_s61561" name="公式" r:id="rId5" imgW="901440" imgH="457200" progId="Equation.3">
                  <p:embed/>
                </p:oleObj>
              </mc:Choice>
              <mc:Fallback>
                <p:oleObj name="公式" r:id="rId5" imgW="901440" imgH="457200"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1628775"/>
                        <a:ext cx="2592387" cy="1239838"/>
                      </a:xfrm>
                      <a:prstGeom prst="rect">
                        <a:avLst/>
                      </a:prstGeom>
                      <a:gradFill rotWithShape="1">
                        <a:gsLst>
                          <a:gs pos="0">
                            <a:srgbClr val="3399FF"/>
                          </a:gs>
                          <a:gs pos="100000">
                            <a:schemeClr val="bg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7712" name="Text Box 48"/>
          <p:cNvSpPr txBox="1">
            <a:spLocks noChangeArrowheads="1"/>
          </p:cNvSpPr>
          <p:nvPr/>
        </p:nvSpPr>
        <p:spPr bwMode="auto">
          <a:xfrm>
            <a:off x="611188" y="3068638"/>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3"/>
            </a:pPr>
            <a:r>
              <a:rPr lang="zh-CN" altLang="en-US" sz="2800" b="1">
                <a:solidFill>
                  <a:srgbClr val="FF9900"/>
                </a:solidFill>
                <a:latin typeface="楷体_GB2312" pitchFamily="49" charset="-122"/>
                <a:ea typeface="楷体_GB2312" pitchFamily="49" charset="-122"/>
              </a:rPr>
              <a:t>变阻抗关系</a:t>
            </a:r>
          </a:p>
        </p:txBody>
      </p:sp>
      <p:graphicFrame>
        <p:nvGraphicFramePr>
          <p:cNvPr id="497713" name="Object 49"/>
          <p:cNvGraphicFramePr>
            <a:graphicFrameLocks noChangeAspect="1"/>
          </p:cNvGraphicFramePr>
          <p:nvPr/>
        </p:nvGraphicFramePr>
        <p:xfrm>
          <a:off x="611188" y="3789363"/>
          <a:ext cx="4938712" cy="1127125"/>
        </p:xfrm>
        <a:graphic>
          <a:graphicData uri="http://schemas.openxmlformats.org/presentationml/2006/ole">
            <mc:AlternateContent xmlns:mc="http://schemas.openxmlformats.org/markup-compatibility/2006">
              <mc:Choice xmlns:v="urn:schemas-microsoft-com:vml" Requires="v">
                <p:oleObj spid="_x0000_s61562" name="公式" r:id="rId7" imgW="2171520" imgH="495000" progId="Equation.3">
                  <p:embed/>
                </p:oleObj>
              </mc:Choice>
              <mc:Fallback>
                <p:oleObj name="公式" r:id="rId7" imgW="2171520" imgH="495000"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789363"/>
                        <a:ext cx="4938712"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 name="Group 50"/>
          <p:cNvGrpSpPr>
            <a:grpSpLocks/>
          </p:cNvGrpSpPr>
          <p:nvPr/>
        </p:nvGrpSpPr>
        <p:grpSpPr bwMode="auto">
          <a:xfrm>
            <a:off x="539750" y="5084763"/>
            <a:ext cx="1949450" cy="850900"/>
            <a:chOff x="385" y="3022"/>
            <a:chExt cx="1228" cy="536"/>
          </a:xfrm>
        </p:grpSpPr>
        <p:pic>
          <p:nvPicPr>
            <p:cNvPr id="61505" name="Picture 51" descr="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6" name="Text Box 52"/>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注意   </a:t>
              </a:r>
            </a:p>
          </p:txBody>
        </p:sp>
      </p:grpSp>
      <p:sp>
        <p:nvSpPr>
          <p:cNvPr id="497717" name="Text Box 53"/>
          <p:cNvSpPr txBox="1">
            <a:spLocks noChangeArrowheads="1"/>
          </p:cNvSpPr>
          <p:nvPr/>
        </p:nvSpPr>
        <p:spPr bwMode="auto">
          <a:xfrm>
            <a:off x="611188" y="5157788"/>
            <a:ext cx="76327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lang="zh-CN" altLang="en-US" sz="2800" b="1">
                <a:solidFill>
                  <a:srgbClr val="FFFF00"/>
                </a:solidFill>
                <a:latin typeface="楷体_GB2312" pitchFamily="49" charset="-122"/>
                <a:ea typeface="楷体_GB2312" pitchFamily="49" charset="-122"/>
              </a:rPr>
              <a:t>         理想变压器的阻抗变换只改变阻抗的大小，不改变阻抗的性质。</a:t>
            </a:r>
          </a:p>
        </p:txBody>
      </p:sp>
      <p:grpSp>
        <p:nvGrpSpPr>
          <p:cNvPr id="10" name="Group 54"/>
          <p:cNvGrpSpPr>
            <a:grpSpLocks/>
          </p:cNvGrpSpPr>
          <p:nvPr/>
        </p:nvGrpSpPr>
        <p:grpSpPr bwMode="auto">
          <a:xfrm>
            <a:off x="4716463" y="1052513"/>
            <a:ext cx="3887787" cy="2233612"/>
            <a:chOff x="2245" y="2205"/>
            <a:chExt cx="2449" cy="1407"/>
          </a:xfrm>
        </p:grpSpPr>
        <p:sp>
          <p:nvSpPr>
            <p:cNvPr id="61473" name="Rectangle 55"/>
            <p:cNvSpPr>
              <a:spLocks noChangeArrowheads="1"/>
            </p:cNvSpPr>
            <p:nvPr/>
          </p:nvSpPr>
          <p:spPr bwMode="auto">
            <a:xfrm>
              <a:off x="2245" y="2296"/>
              <a:ext cx="2449" cy="13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1474" name="Group 56"/>
            <p:cNvGrpSpPr>
              <a:grpSpLocks/>
            </p:cNvGrpSpPr>
            <p:nvPr/>
          </p:nvGrpSpPr>
          <p:grpSpPr bwMode="auto">
            <a:xfrm>
              <a:off x="2381" y="2205"/>
              <a:ext cx="2184" cy="1361"/>
              <a:chOff x="2835" y="346"/>
              <a:chExt cx="2184" cy="1361"/>
            </a:xfrm>
          </p:grpSpPr>
          <p:sp>
            <p:nvSpPr>
              <p:cNvPr id="61475" name="Line 57"/>
              <p:cNvSpPr>
                <a:spLocks noChangeShapeType="1"/>
              </p:cNvSpPr>
              <p:nvPr/>
            </p:nvSpPr>
            <p:spPr bwMode="auto">
              <a:xfrm flipV="1">
                <a:off x="3697" y="845"/>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Line 58"/>
              <p:cNvSpPr>
                <a:spLocks noChangeShapeType="1"/>
              </p:cNvSpPr>
              <p:nvPr/>
            </p:nvSpPr>
            <p:spPr bwMode="auto">
              <a:xfrm flipH="1" flipV="1">
                <a:off x="3697" y="1480"/>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7" name="Line 59"/>
              <p:cNvSpPr>
                <a:spLocks noChangeShapeType="1"/>
              </p:cNvSpPr>
              <p:nvPr/>
            </p:nvSpPr>
            <p:spPr bwMode="auto">
              <a:xfrm>
                <a:off x="3016" y="1661"/>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Text Box 60"/>
              <p:cNvSpPr txBox="1">
                <a:spLocks noChangeArrowheads="1"/>
              </p:cNvSpPr>
              <p:nvPr/>
            </p:nvSpPr>
            <p:spPr bwMode="auto">
              <a:xfrm>
                <a:off x="3470" y="89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1479" name="Text Box 61"/>
              <p:cNvSpPr txBox="1">
                <a:spLocks noChangeArrowheads="1"/>
              </p:cNvSpPr>
              <p:nvPr/>
            </p:nvSpPr>
            <p:spPr bwMode="auto">
              <a:xfrm>
                <a:off x="4059" y="9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1480" name="Text Box 62"/>
              <p:cNvSpPr txBox="1">
                <a:spLocks noChangeArrowheads="1"/>
              </p:cNvSpPr>
              <p:nvPr/>
            </p:nvSpPr>
            <p:spPr bwMode="auto">
              <a:xfrm>
                <a:off x="3697" y="618"/>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61481" name="Text Box 63"/>
              <p:cNvSpPr txBox="1">
                <a:spLocks noChangeArrowheads="1"/>
              </p:cNvSpPr>
              <p:nvPr/>
            </p:nvSpPr>
            <p:spPr bwMode="auto">
              <a:xfrm>
                <a:off x="2835" y="89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1482" name="Text Box 64"/>
              <p:cNvSpPr txBox="1">
                <a:spLocks noChangeArrowheads="1"/>
              </p:cNvSpPr>
              <p:nvPr/>
            </p:nvSpPr>
            <p:spPr bwMode="auto">
              <a:xfrm>
                <a:off x="2835" y="1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1483" name="Text Box 65"/>
              <p:cNvSpPr txBox="1">
                <a:spLocks noChangeArrowheads="1"/>
              </p:cNvSpPr>
              <p:nvPr/>
            </p:nvSpPr>
            <p:spPr bwMode="auto">
              <a:xfrm>
                <a:off x="4422" y="84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1484" name="Text Box 66"/>
              <p:cNvSpPr txBox="1">
                <a:spLocks noChangeArrowheads="1"/>
              </p:cNvSpPr>
              <p:nvPr/>
            </p:nvSpPr>
            <p:spPr bwMode="auto">
              <a:xfrm>
                <a:off x="4422" y="125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1485" name="Oval 67"/>
              <p:cNvSpPr>
                <a:spLocks noChangeArrowheads="1"/>
              </p:cNvSpPr>
              <p:nvPr/>
            </p:nvSpPr>
            <p:spPr bwMode="auto">
              <a:xfrm>
                <a:off x="2925" y="1616"/>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486" name="Line 68"/>
              <p:cNvSpPr>
                <a:spLocks noChangeShapeType="1"/>
              </p:cNvSpPr>
              <p:nvPr/>
            </p:nvSpPr>
            <p:spPr bwMode="auto">
              <a:xfrm>
                <a:off x="4059" y="1661"/>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7" name="Line 69"/>
              <p:cNvSpPr>
                <a:spLocks noChangeShapeType="1"/>
              </p:cNvSpPr>
              <p:nvPr/>
            </p:nvSpPr>
            <p:spPr bwMode="auto">
              <a:xfrm>
                <a:off x="4059" y="84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8" name="Line 70"/>
              <p:cNvSpPr>
                <a:spLocks noChangeShapeType="1"/>
              </p:cNvSpPr>
              <p:nvPr/>
            </p:nvSpPr>
            <p:spPr bwMode="auto">
              <a:xfrm>
                <a:off x="2971" y="845"/>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9" name="Oval 71"/>
              <p:cNvSpPr>
                <a:spLocks noChangeArrowheads="1"/>
              </p:cNvSpPr>
              <p:nvPr/>
            </p:nvSpPr>
            <p:spPr bwMode="auto">
              <a:xfrm>
                <a:off x="2880" y="800"/>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1490" name="Group 72"/>
              <p:cNvGrpSpPr>
                <a:grpSpLocks/>
              </p:cNvGrpSpPr>
              <p:nvPr/>
            </p:nvGrpSpPr>
            <p:grpSpPr bwMode="auto">
              <a:xfrm>
                <a:off x="3697" y="1117"/>
                <a:ext cx="91" cy="363"/>
                <a:chOff x="2744" y="2931"/>
                <a:chExt cx="57" cy="283"/>
              </a:xfrm>
            </p:grpSpPr>
            <p:sp>
              <p:nvSpPr>
                <p:cNvPr id="61502" name="Arc 73"/>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03" name="Arc 74"/>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04" name="Arc 75"/>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1491" name="Group 76"/>
              <p:cNvGrpSpPr>
                <a:grpSpLocks/>
              </p:cNvGrpSpPr>
              <p:nvPr/>
            </p:nvGrpSpPr>
            <p:grpSpPr bwMode="auto">
              <a:xfrm rot="10800000">
                <a:off x="3969" y="1118"/>
                <a:ext cx="90" cy="362"/>
                <a:chOff x="2744" y="2931"/>
                <a:chExt cx="57" cy="283"/>
              </a:xfrm>
            </p:grpSpPr>
            <p:sp>
              <p:nvSpPr>
                <p:cNvPr id="61499" name="Arc 77"/>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00" name="Arc 78"/>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01" name="Arc 79"/>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1492" name="Line 80"/>
              <p:cNvSpPr>
                <a:spLocks noChangeShapeType="1"/>
              </p:cNvSpPr>
              <p:nvPr/>
            </p:nvSpPr>
            <p:spPr bwMode="auto">
              <a:xfrm flipH="1" flipV="1">
                <a:off x="4059" y="1480"/>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3" name="Line 81"/>
              <p:cNvSpPr>
                <a:spLocks noChangeShapeType="1"/>
              </p:cNvSpPr>
              <p:nvPr/>
            </p:nvSpPr>
            <p:spPr bwMode="auto">
              <a:xfrm flipH="1" flipV="1">
                <a:off x="4059" y="845"/>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4" name="Line 82"/>
              <p:cNvSpPr>
                <a:spLocks noChangeShapeType="1"/>
              </p:cNvSpPr>
              <p:nvPr/>
            </p:nvSpPr>
            <p:spPr bwMode="auto">
              <a:xfrm>
                <a:off x="3061" y="799"/>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5" name="Line 83"/>
              <p:cNvSpPr>
                <a:spLocks noChangeShapeType="1"/>
              </p:cNvSpPr>
              <p:nvPr/>
            </p:nvSpPr>
            <p:spPr bwMode="auto">
              <a:xfrm>
                <a:off x="4286" y="799"/>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45" name="Object 84"/>
              <p:cNvGraphicFramePr>
                <a:graphicFrameLocks noChangeAspect="1"/>
              </p:cNvGraphicFramePr>
              <p:nvPr/>
            </p:nvGraphicFramePr>
            <p:xfrm>
              <a:off x="3107" y="346"/>
              <a:ext cx="201" cy="424"/>
            </p:xfrm>
            <a:graphic>
              <a:graphicData uri="http://schemas.openxmlformats.org/presentationml/2006/ole">
                <mc:AlternateContent xmlns:mc="http://schemas.openxmlformats.org/markup-compatibility/2006">
                  <mc:Choice xmlns:v="urn:schemas-microsoft-com:vml" Requires="v">
                    <p:oleObj spid="_x0000_s61563" name="公式" r:id="rId9" imgW="152280" imgH="342720" progId="Equation.3">
                      <p:embed/>
                    </p:oleObj>
                  </mc:Choice>
                  <mc:Fallback>
                    <p:oleObj name="公式" r:id="rId9" imgW="152280" imgH="342720"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 y="346"/>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85"/>
              <p:cNvGraphicFramePr>
                <a:graphicFrameLocks noChangeAspect="1"/>
              </p:cNvGraphicFramePr>
              <p:nvPr/>
            </p:nvGraphicFramePr>
            <p:xfrm>
              <a:off x="4377" y="346"/>
              <a:ext cx="223" cy="432"/>
            </p:xfrm>
            <a:graphic>
              <a:graphicData uri="http://schemas.openxmlformats.org/presentationml/2006/ole">
                <mc:AlternateContent xmlns:mc="http://schemas.openxmlformats.org/markup-compatibility/2006">
                  <mc:Choice xmlns:v="urn:schemas-microsoft-com:vml" Requires="v">
                    <p:oleObj spid="_x0000_s61564" name="公式" r:id="rId11" imgW="164880" imgH="342720" progId="Equation.3">
                      <p:embed/>
                    </p:oleObj>
                  </mc:Choice>
                  <mc:Fallback>
                    <p:oleObj name="公式" r:id="rId11" imgW="164880" imgH="342720" progId="Equation.3">
                      <p:embed/>
                      <p:pic>
                        <p:nvPicPr>
                          <p:cNvPr id="0" name="Object 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7" y="346"/>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7" name="Object 86"/>
              <p:cNvGraphicFramePr>
                <a:graphicFrameLocks noChangeAspect="1"/>
              </p:cNvGraphicFramePr>
              <p:nvPr/>
            </p:nvGraphicFramePr>
            <p:xfrm>
              <a:off x="4377" y="981"/>
              <a:ext cx="247" cy="448"/>
            </p:xfrm>
            <a:graphic>
              <a:graphicData uri="http://schemas.openxmlformats.org/presentationml/2006/ole">
                <mc:AlternateContent xmlns:mc="http://schemas.openxmlformats.org/markup-compatibility/2006">
                  <mc:Choice xmlns:v="urn:schemas-microsoft-com:vml" Requires="v">
                    <p:oleObj spid="_x0000_s61565" name="公式" r:id="rId13" imgW="215640" imgH="355320" progId="Equation.3">
                      <p:embed/>
                    </p:oleObj>
                  </mc:Choice>
                  <mc:Fallback>
                    <p:oleObj name="公式" r:id="rId13" imgW="215640" imgH="355320" progId="Equation.3">
                      <p:embed/>
                      <p:pic>
                        <p:nvPicPr>
                          <p:cNvPr id="0" name="Object 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7" y="981"/>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87"/>
              <p:cNvGraphicFramePr>
                <a:graphicFrameLocks noChangeAspect="1"/>
              </p:cNvGraphicFramePr>
              <p:nvPr/>
            </p:nvGraphicFramePr>
            <p:xfrm>
              <a:off x="2835" y="1026"/>
              <a:ext cx="235" cy="451"/>
            </p:xfrm>
            <a:graphic>
              <a:graphicData uri="http://schemas.openxmlformats.org/presentationml/2006/ole">
                <mc:AlternateContent xmlns:mc="http://schemas.openxmlformats.org/markup-compatibility/2006">
                  <mc:Choice xmlns:v="urn:schemas-microsoft-com:vml" Requires="v">
                    <p:oleObj spid="_x0000_s61566" name="公式" r:id="rId15" imgW="203040" imgH="355320" progId="Equation.3">
                      <p:embed/>
                    </p:oleObj>
                  </mc:Choice>
                  <mc:Fallback>
                    <p:oleObj name="公式" r:id="rId15" imgW="203040" imgH="355320" progId="Equation.3">
                      <p:embed/>
                      <p:pic>
                        <p:nvPicPr>
                          <p:cNvPr id="0" name="Object 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35" y="1026"/>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6" name="Line 88"/>
              <p:cNvSpPr>
                <a:spLocks noChangeShapeType="1"/>
              </p:cNvSpPr>
              <p:nvPr/>
            </p:nvSpPr>
            <p:spPr bwMode="auto">
              <a:xfrm>
                <a:off x="4740" y="845"/>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7" name="Text Box 89"/>
              <p:cNvSpPr txBox="1">
                <a:spLocks noChangeArrowheads="1"/>
              </p:cNvSpPr>
              <p:nvPr/>
            </p:nvSpPr>
            <p:spPr bwMode="auto">
              <a:xfrm>
                <a:off x="4830" y="1071"/>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Z</a:t>
                </a:r>
              </a:p>
            </p:txBody>
          </p:sp>
          <p:sp>
            <p:nvSpPr>
              <p:cNvPr id="61498" name="Rectangle 90"/>
              <p:cNvSpPr>
                <a:spLocks noChangeArrowheads="1"/>
              </p:cNvSpPr>
              <p:nvPr/>
            </p:nvSpPr>
            <p:spPr bwMode="auto">
              <a:xfrm>
                <a:off x="4694" y="1071"/>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sp>
        <p:nvSpPr>
          <p:cNvPr id="497755" name="AutoShape 91"/>
          <p:cNvSpPr>
            <a:spLocks noChangeArrowheads="1"/>
          </p:cNvSpPr>
          <p:nvPr/>
        </p:nvSpPr>
        <p:spPr bwMode="auto">
          <a:xfrm rot="5400000">
            <a:off x="5723732" y="3501231"/>
            <a:ext cx="647700" cy="792163"/>
          </a:xfrm>
          <a:custGeom>
            <a:avLst/>
            <a:gdLst>
              <a:gd name="T0" fmla="*/ 469912 w 21600"/>
              <a:gd name="T1" fmla="*/ 0 h 21600"/>
              <a:gd name="T2" fmla="*/ 292095 w 21600"/>
              <a:gd name="T3" fmla="*/ 263504 h 21600"/>
              <a:gd name="T4" fmla="*/ 0 w 21600"/>
              <a:gd name="T5" fmla="*/ 706309 h 21600"/>
              <a:gd name="T6" fmla="*/ 263518 w 21600"/>
              <a:gd name="T7" fmla="*/ 792163 h 21600"/>
              <a:gd name="T8" fmla="*/ 527036 w 21600"/>
              <a:gd name="T9" fmla="*/ 558035 h 21600"/>
              <a:gd name="T10" fmla="*/ 647700 w 21600"/>
              <a:gd name="T11" fmla="*/ 263504 h 21600"/>
              <a:gd name="T12" fmla="*/ 17694720 60000 65536"/>
              <a:gd name="T13" fmla="*/ 11796480 60000 65536"/>
              <a:gd name="T14" fmla="*/ 11796480 60000 65536"/>
              <a:gd name="T15" fmla="*/ 5898240 60000 65536"/>
              <a:gd name="T16" fmla="*/ 0 60000 65536"/>
              <a:gd name="T17" fmla="*/ 0 60000 65536"/>
              <a:gd name="T18" fmla="*/ 0 w 21600"/>
              <a:gd name="T19" fmla="*/ 16916 h 21600"/>
              <a:gd name="T20" fmla="*/ 17576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671" y="0"/>
                </a:moveTo>
                <a:lnTo>
                  <a:pt x="9741" y="7185"/>
                </a:lnTo>
                <a:lnTo>
                  <a:pt x="13765" y="7185"/>
                </a:lnTo>
                <a:lnTo>
                  <a:pt x="13765" y="16916"/>
                </a:lnTo>
                <a:lnTo>
                  <a:pt x="0" y="16916"/>
                </a:lnTo>
                <a:lnTo>
                  <a:pt x="0" y="21600"/>
                </a:lnTo>
                <a:lnTo>
                  <a:pt x="17576" y="21600"/>
                </a:lnTo>
                <a:lnTo>
                  <a:pt x="17576" y="7185"/>
                </a:lnTo>
                <a:lnTo>
                  <a:pt x="21600" y="7185"/>
                </a:lnTo>
                <a:close/>
              </a:path>
            </a:pathLst>
          </a:cu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4" name="Group 92"/>
          <p:cNvGrpSpPr>
            <a:grpSpLocks/>
          </p:cNvGrpSpPr>
          <p:nvPr/>
        </p:nvGrpSpPr>
        <p:grpSpPr bwMode="auto">
          <a:xfrm>
            <a:off x="6535738" y="3573463"/>
            <a:ext cx="2500312" cy="1584325"/>
            <a:chOff x="3061" y="2523"/>
            <a:chExt cx="1575" cy="998"/>
          </a:xfrm>
        </p:grpSpPr>
        <p:sp>
          <p:nvSpPr>
            <p:cNvPr id="61463" name="Text Box 93"/>
            <p:cNvSpPr txBox="1">
              <a:spLocks noChangeArrowheads="1"/>
            </p:cNvSpPr>
            <p:nvPr/>
          </p:nvSpPr>
          <p:spPr bwMode="auto">
            <a:xfrm>
              <a:off x="3923" y="2886"/>
              <a:ext cx="7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n</a:t>
              </a:r>
              <a:r>
                <a:rPr kumimoji="1" lang="en-US" altLang="zh-CN" sz="2800" baseline="30000">
                  <a:solidFill>
                    <a:schemeClr val="bg1"/>
                  </a:solidFill>
                  <a:latin typeface="Times New Roman" panose="02020603050405020304" pitchFamily="18" charset="0"/>
                  <a:ea typeface="宋体" panose="02010600030101010101" pitchFamily="2" charset="-122"/>
                </a:rPr>
                <a:t>2</a:t>
              </a:r>
              <a:r>
                <a:rPr kumimoji="1" lang="en-US" altLang="zh-CN" sz="2800" i="1">
                  <a:solidFill>
                    <a:schemeClr val="bg1"/>
                  </a:solidFill>
                  <a:latin typeface="Times New Roman" panose="02020603050405020304" pitchFamily="18" charset="0"/>
                  <a:ea typeface="宋体" panose="02010600030101010101" pitchFamily="2" charset="-122"/>
                </a:rPr>
                <a:t>Z</a:t>
              </a:r>
            </a:p>
          </p:txBody>
        </p:sp>
        <p:grpSp>
          <p:nvGrpSpPr>
            <p:cNvPr id="61464" name="Group 94"/>
            <p:cNvGrpSpPr>
              <a:grpSpLocks/>
            </p:cNvGrpSpPr>
            <p:nvPr/>
          </p:nvGrpSpPr>
          <p:grpSpPr bwMode="auto">
            <a:xfrm>
              <a:off x="3061" y="2523"/>
              <a:ext cx="898" cy="998"/>
              <a:chOff x="3379" y="1979"/>
              <a:chExt cx="898" cy="998"/>
            </a:xfrm>
          </p:grpSpPr>
          <p:sp>
            <p:nvSpPr>
              <p:cNvPr id="61465" name="Line 95"/>
              <p:cNvSpPr>
                <a:spLocks noChangeShapeType="1"/>
              </p:cNvSpPr>
              <p:nvPr/>
            </p:nvSpPr>
            <p:spPr bwMode="auto">
              <a:xfrm flipH="1">
                <a:off x="3515" y="2931"/>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Oval 96"/>
              <p:cNvSpPr>
                <a:spLocks noChangeArrowheads="1"/>
              </p:cNvSpPr>
              <p:nvPr/>
            </p:nvSpPr>
            <p:spPr bwMode="auto">
              <a:xfrm flipH="1">
                <a:off x="3424" y="1979"/>
                <a:ext cx="90"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467" name="Text Box 97"/>
              <p:cNvSpPr txBox="1">
                <a:spLocks noChangeArrowheads="1"/>
              </p:cNvSpPr>
              <p:nvPr/>
            </p:nvSpPr>
            <p:spPr bwMode="auto">
              <a:xfrm>
                <a:off x="3379" y="202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1468" name="Text Box 98"/>
              <p:cNvSpPr txBox="1">
                <a:spLocks noChangeArrowheads="1"/>
              </p:cNvSpPr>
              <p:nvPr/>
            </p:nvSpPr>
            <p:spPr bwMode="auto">
              <a:xfrm>
                <a:off x="3379" y="260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61444" name="Object 99"/>
              <p:cNvGraphicFramePr>
                <a:graphicFrameLocks noChangeAspect="1"/>
              </p:cNvGraphicFramePr>
              <p:nvPr/>
            </p:nvGraphicFramePr>
            <p:xfrm>
              <a:off x="3379" y="2251"/>
              <a:ext cx="235" cy="451"/>
            </p:xfrm>
            <a:graphic>
              <a:graphicData uri="http://schemas.openxmlformats.org/presentationml/2006/ole">
                <mc:AlternateContent xmlns:mc="http://schemas.openxmlformats.org/markup-compatibility/2006">
                  <mc:Choice xmlns:v="urn:schemas-microsoft-com:vml" Requires="v">
                    <p:oleObj spid="_x0000_s61567" name="公式" r:id="rId17" imgW="203040" imgH="355320" progId="Equation.3">
                      <p:embed/>
                    </p:oleObj>
                  </mc:Choice>
                  <mc:Fallback>
                    <p:oleObj name="公式" r:id="rId17" imgW="203040" imgH="355320" progId="Equation.3">
                      <p:embed/>
                      <p:pic>
                        <p:nvPicPr>
                          <p:cNvPr id="0" name="Object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9" y="2251"/>
                            <a:ext cx="235"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69" name="Line 100"/>
              <p:cNvSpPr>
                <a:spLocks noChangeShapeType="1"/>
              </p:cNvSpPr>
              <p:nvPr/>
            </p:nvSpPr>
            <p:spPr bwMode="auto">
              <a:xfrm>
                <a:off x="4195" y="2024"/>
                <a:ext cx="0" cy="90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0" name="Rectangle 101"/>
              <p:cNvSpPr>
                <a:spLocks noChangeArrowheads="1"/>
              </p:cNvSpPr>
              <p:nvPr/>
            </p:nvSpPr>
            <p:spPr bwMode="auto">
              <a:xfrm>
                <a:off x="4150" y="2341"/>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471" name="Line 102"/>
              <p:cNvSpPr>
                <a:spLocks noChangeShapeType="1"/>
              </p:cNvSpPr>
              <p:nvPr/>
            </p:nvSpPr>
            <p:spPr bwMode="auto">
              <a:xfrm flipH="1">
                <a:off x="3515" y="2024"/>
                <a:ext cx="680"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2" name="Oval 103"/>
              <p:cNvSpPr>
                <a:spLocks noChangeArrowheads="1"/>
              </p:cNvSpPr>
              <p:nvPr/>
            </p:nvSpPr>
            <p:spPr bwMode="auto">
              <a:xfrm flipH="1">
                <a:off x="3424" y="2886"/>
                <a:ext cx="90"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61460" name="Group 104"/>
          <p:cNvGrpSpPr>
            <a:grpSpLocks/>
          </p:cNvGrpSpPr>
          <p:nvPr/>
        </p:nvGrpSpPr>
        <p:grpSpPr bwMode="auto">
          <a:xfrm>
            <a:off x="6588125" y="6446838"/>
            <a:ext cx="792163" cy="366712"/>
            <a:chOff x="4649" y="4020"/>
            <a:chExt cx="499" cy="231"/>
          </a:xfrm>
        </p:grpSpPr>
        <p:pic>
          <p:nvPicPr>
            <p:cNvPr id="61461" name="Picture 105" descr="789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2" name="Text Box 106">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7666"/>
                                        </p:tgtEl>
                                        <p:attrNameLst>
                                          <p:attrName>style.visibility</p:attrName>
                                        </p:attrNameLst>
                                      </p:cBhvr>
                                      <p:to>
                                        <p:strVal val="visible"/>
                                      </p:to>
                                    </p:set>
                                    <p:animEffect transition="in" filter="slide(fromBottom)">
                                      <p:cBhvr>
                                        <p:cTn id="12" dur="1000"/>
                                        <p:tgtEl>
                                          <p:spTgt spid="497666"/>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497711"/>
                                        </p:tgtEl>
                                        <p:attrNameLst>
                                          <p:attrName>style.visibility</p:attrName>
                                        </p:attrNameLst>
                                      </p:cBhvr>
                                      <p:to>
                                        <p:strVal val="visible"/>
                                      </p:to>
                                    </p:set>
                                    <p:animEffect transition="in" filter="strips(downRight)">
                                      <p:cBhvr>
                                        <p:cTn id="21" dur="1000"/>
                                        <p:tgtEl>
                                          <p:spTgt spid="4977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497712"/>
                                        </p:tgtEl>
                                        <p:attrNameLst>
                                          <p:attrName>style.visibility</p:attrName>
                                        </p:attrNameLst>
                                      </p:cBhvr>
                                      <p:to>
                                        <p:strVal val="visible"/>
                                      </p:to>
                                    </p:set>
                                    <p:anim calcmode="lin" valueType="num">
                                      <p:cBhvr additive="base">
                                        <p:cTn id="26" dur="500" fill="hold"/>
                                        <p:tgtEl>
                                          <p:spTgt spid="497712"/>
                                        </p:tgtEl>
                                        <p:attrNameLst>
                                          <p:attrName>ppt_x</p:attrName>
                                        </p:attrNameLst>
                                      </p:cBhvr>
                                      <p:tavLst>
                                        <p:tav tm="0">
                                          <p:val>
                                            <p:strVal val="0-#ppt_w/2"/>
                                          </p:val>
                                        </p:tav>
                                        <p:tav tm="100000">
                                          <p:val>
                                            <p:strVal val="#ppt_x"/>
                                          </p:val>
                                        </p:tav>
                                      </p:tavLst>
                                    </p:anim>
                                    <p:anim calcmode="lin" valueType="num">
                                      <p:cBhvr additive="base">
                                        <p:cTn id="27" dur="500" fill="hold"/>
                                        <p:tgtEl>
                                          <p:spTgt spid="49771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97713"/>
                                        </p:tgtEl>
                                        <p:attrNameLst>
                                          <p:attrName>style.visibility</p:attrName>
                                        </p:attrNameLst>
                                      </p:cBhvr>
                                      <p:to>
                                        <p:strVal val="visible"/>
                                      </p:to>
                                    </p:set>
                                    <p:animEffect transition="in" filter="wipe(left)">
                                      <p:cBhvr>
                                        <p:cTn id="37" dur="2000"/>
                                        <p:tgtEl>
                                          <p:spTgt spid="4977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97755"/>
                                        </p:tgtEl>
                                        <p:attrNameLst>
                                          <p:attrName>style.visibility</p:attrName>
                                        </p:attrNameLst>
                                      </p:cBhvr>
                                      <p:to>
                                        <p:strVal val="visible"/>
                                      </p:to>
                                    </p:set>
                                    <p:animEffect transition="in" filter="wipe(left)">
                                      <p:cBhvr>
                                        <p:cTn id="42" dur="500"/>
                                        <p:tgtEl>
                                          <p:spTgt spid="497755"/>
                                        </p:tgtEl>
                                      </p:cBhvr>
                                    </p:animEffect>
                                  </p:childTnLst>
                                </p:cTn>
                              </p:par>
                            </p:childTnLst>
                          </p:cTn>
                        </p:par>
                        <p:par>
                          <p:cTn id="43" fill="hold" nodeType="afterGroup">
                            <p:stCondLst>
                              <p:cond delay="500"/>
                            </p:stCondLst>
                            <p:childTnLst>
                              <p:par>
                                <p:cTn id="44" presetID="3" presetClass="entr" presetSubtype="10"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par>
                          <p:cTn id="52" fill="hold" nodeType="afterGroup">
                            <p:stCondLst>
                              <p:cond delay="500"/>
                            </p:stCondLst>
                            <p:childTnLst>
                              <p:par>
                                <p:cTn id="53" presetID="12" presetClass="entr" presetSubtype="4" fill="hold" grpId="0" nodeType="afterEffect">
                                  <p:stCondLst>
                                    <p:cond delay="0"/>
                                  </p:stCondLst>
                                  <p:childTnLst>
                                    <p:set>
                                      <p:cBhvr>
                                        <p:cTn id="54" dur="1" fill="hold">
                                          <p:stCondLst>
                                            <p:cond delay="0"/>
                                          </p:stCondLst>
                                        </p:cTn>
                                        <p:tgtEl>
                                          <p:spTgt spid="497717"/>
                                        </p:tgtEl>
                                        <p:attrNameLst>
                                          <p:attrName>style.visibility</p:attrName>
                                        </p:attrNameLst>
                                      </p:cBhvr>
                                      <p:to>
                                        <p:strVal val="visible"/>
                                      </p:to>
                                    </p:set>
                                    <p:animEffect transition="in" filter="slide(fromBottom)">
                                      <p:cBhvr>
                                        <p:cTn id="55" dur="2000"/>
                                        <p:tgtEl>
                                          <p:spTgt spid="497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p:bldP spid="497712" grpId="0"/>
      <p:bldP spid="4977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051050" y="4724400"/>
            <a:ext cx="66246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buFontTx/>
              <a:buAutoNum type="alphaLcParenR" startAt="2"/>
            </a:pPr>
            <a:r>
              <a:rPr kumimoji="1" lang="zh-CN" altLang="en-US" sz="2800" b="1">
                <a:solidFill>
                  <a:srgbClr val="FFFF00"/>
                </a:solidFill>
                <a:latin typeface="Times New Roman" panose="02020603050405020304" pitchFamily="18" charset="0"/>
                <a:ea typeface="楷体_GB2312" pitchFamily="49" charset="-122"/>
              </a:rPr>
              <a:t>理想变压器的特性方程为代数关系，因此它是无记忆的多端元件。</a:t>
            </a:r>
          </a:p>
        </p:txBody>
      </p:sp>
      <p:grpSp>
        <p:nvGrpSpPr>
          <p:cNvPr id="2" name="Group 3"/>
          <p:cNvGrpSpPr>
            <a:grpSpLocks/>
          </p:cNvGrpSpPr>
          <p:nvPr/>
        </p:nvGrpSpPr>
        <p:grpSpPr bwMode="auto">
          <a:xfrm>
            <a:off x="1042988" y="1196975"/>
            <a:ext cx="2143125" cy="1411288"/>
            <a:chOff x="975" y="1223"/>
            <a:chExt cx="1023" cy="797"/>
          </a:xfrm>
        </p:grpSpPr>
        <p:graphicFrame>
          <p:nvGraphicFramePr>
            <p:cNvPr id="62467" name="Object 4"/>
            <p:cNvGraphicFramePr>
              <a:graphicFrameLocks noChangeAspect="1"/>
            </p:cNvGraphicFramePr>
            <p:nvPr/>
          </p:nvGraphicFramePr>
          <p:xfrm>
            <a:off x="1143" y="1223"/>
            <a:ext cx="801" cy="302"/>
          </p:xfrm>
          <a:graphic>
            <a:graphicData uri="http://schemas.openxmlformats.org/presentationml/2006/ole">
              <mc:AlternateContent xmlns:mc="http://schemas.openxmlformats.org/markup-compatibility/2006">
                <mc:Choice xmlns:v="urn:schemas-microsoft-com:vml" Requires="v">
                  <p:oleObj spid="_x0000_s62527" name="公式" r:id="rId3" imgW="634680" imgH="241200" progId="Equation.3">
                    <p:embed/>
                  </p:oleObj>
                </mc:Choice>
                <mc:Fallback>
                  <p:oleObj name="公式" r:id="rId3" imgW="63468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 y="1223"/>
                          <a:ext cx="80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5"/>
            <p:cNvGraphicFramePr>
              <a:graphicFrameLocks noChangeAspect="1"/>
            </p:cNvGraphicFramePr>
            <p:nvPr/>
          </p:nvGraphicFramePr>
          <p:xfrm>
            <a:off x="1169" y="1552"/>
            <a:ext cx="829" cy="468"/>
          </p:xfrm>
          <a:graphic>
            <a:graphicData uri="http://schemas.openxmlformats.org/presentationml/2006/ole">
              <mc:AlternateContent xmlns:mc="http://schemas.openxmlformats.org/markup-compatibility/2006">
                <mc:Choice xmlns:v="urn:schemas-microsoft-com:vml" Requires="v">
                  <p:oleObj spid="_x0000_s62528" name="公式" r:id="rId5" imgW="647640" imgH="368280" progId="Equation.3">
                    <p:embed/>
                  </p:oleObj>
                </mc:Choice>
                <mc:Fallback>
                  <p:oleObj name="公式" r:id="rId5" imgW="647640" imgH="3682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 y="1552"/>
                          <a:ext cx="829"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520" name="AutoShape 6"/>
            <p:cNvSpPr>
              <a:spLocks/>
            </p:cNvSpPr>
            <p:nvPr/>
          </p:nvSpPr>
          <p:spPr bwMode="auto">
            <a:xfrm>
              <a:off x="975" y="1356"/>
              <a:ext cx="119" cy="548"/>
            </a:xfrm>
            <a:prstGeom prst="leftBrace">
              <a:avLst>
                <a:gd name="adj1" fmla="val 38375"/>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aphicFrame>
        <p:nvGraphicFramePr>
          <p:cNvPr id="498695" name="Object 7"/>
          <p:cNvGraphicFramePr>
            <a:graphicFrameLocks noChangeAspect="1"/>
          </p:cNvGraphicFramePr>
          <p:nvPr/>
        </p:nvGraphicFramePr>
        <p:xfrm>
          <a:off x="827088" y="2420938"/>
          <a:ext cx="6481762" cy="1146175"/>
        </p:xfrm>
        <a:graphic>
          <a:graphicData uri="http://schemas.openxmlformats.org/presentationml/2006/ole">
            <mc:AlternateContent xmlns:mc="http://schemas.openxmlformats.org/markup-compatibility/2006">
              <mc:Choice xmlns:v="urn:schemas-microsoft-com:vml" Requires="v">
                <p:oleObj spid="_x0000_s62529" name="公式" r:id="rId7" imgW="2577960" imgH="457200" progId="Equation.3">
                  <p:embed/>
                </p:oleObj>
              </mc:Choice>
              <mc:Fallback>
                <p:oleObj name="公式" r:id="rId7" imgW="257796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420938"/>
                        <a:ext cx="64817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8696" name="Text Box 8"/>
          <p:cNvSpPr txBox="1">
            <a:spLocks noChangeArrowheads="1"/>
          </p:cNvSpPr>
          <p:nvPr/>
        </p:nvSpPr>
        <p:spPr bwMode="auto">
          <a:xfrm>
            <a:off x="1979613" y="3573463"/>
            <a:ext cx="64785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buFontTx/>
              <a:buAutoNum type="alphaLcParenR"/>
            </a:pPr>
            <a:r>
              <a:rPr kumimoji="1" lang="zh-CN" altLang="en-US" sz="2800" b="1">
                <a:solidFill>
                  <a:srgbClr val="FFFF00"/>
                </a:solidFill>
                <a:latin typeface="楷体_GB2312" pitchFamily="49" charset="-122"/>
                <a:ea typeface="楷体_GB2312" pitchFamily="49" charset="-122"/>
              </a:rPr>
              <a:t>理想变压器既不储能，也不耗能，在电路中只起传递信号和能量的作用。</a:t>
            </a:r>
          </a:p>
        </p:txBody>
      </p:sp>
      <p:sp>
        <p:nvSpPr>
          <p:cNvPr id="498697" name="Text Box 9"/>
          <p:cNvSpPr txBox="1">
            <a:spLocks noChangeArrowheads="1"/>
          </p:cNvSpPr>
          <p:nvPr/>
        </p:nvSpPr>
        <p:spPr bwMode="auto">
          <a:xfrm>
            <a:off x="611188" y="476250"/>
            <a:ext cx="230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circleNumDbPlain" startAt="4"/>
            </a:pPr>
            <a:r>
              <a:rPr lang="zh-CN" altLang="en-US" sz="2800" b="1">
                <a:solidFill>
                  <a:srgbClr val="FF9900"/>
                </a:solidFill>
                <a:ea typeface="楷体_GB2312" pitchFamily="49" charset="-122"/>
              </a:rPr>
              <a:t>功率性质</a:t>
            </a:r>
          </a:p>
        </p:txBody>
      </p:sp>
      <p:grpSp>
        <p:nvGrpSpPr>
          <p:cNvPr id="62473" name="Group 10"/>
          <p:cNvGrpSpPr>
            <a:grpSpLocks/>
          </p:cNvGrpSpPr>
          <p:nvPr/>
        </p:nvGrpSpPr>
        <p:grpSpPr bwMode="auto">
          <a:xfrm>
            <a:off x="8316913" y="6446838"/>
            <a:ext cx="792162" cy="366712"/>
            <a:chOff x="5193" y="4020"/>
            <a:chExt cx="499" cy="231"/>
          </a:xfrm>
        </p:grpSpPr>
        <p:pic>
          <p:nvPicPr>
            <p:cNvPr id="62518" name="Picture 11"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9" name="Text Box 12">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2474" name="Group 13"/>
          <p:cNvGrpSpPr>
            <a:grpSpLocks/>
          </p:cNvGrpSpPr>
          <p:nvPr/>
        </p:nvGrpSpPr>
        <p:grpSpPr bwMode="auto">
          <a:xfrm>
            <a:off x="7453313" y="6446838"/>
            <a:ext cx="792162" cy="366712"/>
            <a:chOff x="4649" y="4020"/>
            <a:chExt cx="499" cy="231"/>
          </a:xfrm>
        </p:grpSpPr>
        <p:pic>
          <p:nvPicPr>
            <p:cNvPr id="62516" name="Picture 14"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17" name="Text Box 15">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5" name="Group 16"/>
          <p:cNvGrpSpPr>
            <a:grpSpLocks/>
          </p:cNvGrpSpPr>
          <p:nvPr/>
        </p:nvGrpSpPr>
        <p:grpSpPr bwMode="auto">
          <a:xfrm>
            <a:off x="5292725" y="333375"/>
            <a:ext cx="3362325" cy="1728788"/>
            <a:chOff x="3334" y="210"/>
            <a:chExt cx="2118" cy="1089"/>
          </a:xfrm>
        </p:grpSpPr>
        <p:grpSp>
          <p:nvGrpSpPr>
            <p:cNvPr id="62482" name="Group 17"/>
            <p:cNvGrpSpPr>
              <a:grpSpLocks/>
            </p:cNvGrpSpPr>
            <p:nvPr/>
          </p:nvGrpSpPr>
          <p:grpSpPr bwMode="auto">
            <a:xfrm>
              <a:off x="3334" y="210"/>
              <a:ext cx="2118" cy="1089"/>
              <a:chOff x="1837" y="1933"/>
              <a:chExt cx="2118" cy="1089"/>
            </a:xfrm>
          </p:grpSpPr>
          <p:sp>
            <p:nvSpPr>
              <p:cNvPr id="62487" name="Line 18"/>
              <p:cNvSpPr>
                <a:spLocks noChangeShapeType="1"/>
              </p:cNvSpPr>
              <p:nvPr/>
            </p:nvSpPr>
            <p:spPr bwMode="auto">
              <a:xfrm flipV="1">
                <a:off x="2699"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19"/>
              <p:cNvSpPr>
                <a:spLocks noChangeShapeType="1"/>
              </p:cNvSpPr>
              <p:nvPr/>
            </p:nvSpPr>
            <p:spPr bwMode="auto">
              <a:xfrm flipH="1" flipV="1">
                <a:off x="2699"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20"/>
              <p:cNvSpPr>
                <a:spLocks noChangeShapeType="1"/>
              </p:cNvSpPr>
              <p:nvPr/>
            </p:nvSpPr>
            <p:spPr bwMode="auto">
              <a:xfrm>
                <a:off x="2018"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0" name="Text Box 21"/>
              <p:cNvSpPr txBox="1">
                <a:spLocks noChangeArrowheads="1"/>
              </p:cNvSpPr>
              <p:nvPr/>
            </p:nvSpPr>
            <p:spPr bwMode="auto">
              <a:xfrm>
                <a:off x="2472" y="22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2491" name="Text Box 22"/>
              <p:cNvSpPr txBox="1">
                <a:spLocks noChangeArrowheads="1"/>
              </p:cNvSpPr>
              <p:nvPr/>
            </p:nvSpPr>
            <p:spPr bwMode="auto">
              <a:xfrm>
                <a:off x="3061" y="22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2492" name="Text Box 23"/>
              <p:cNvSpPr txBox="1">
                <a:spLocks noChangeArrowheads="1"/>
              </p:cNvSpPr>
              <p:nvPr/>
            </p:nvSpPr>
            <p:spPr bwMode="auto">
              <a:xfrm>
                <a:off x="2699" y="1933"/>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62493" name="Text Box 24"/>
              <p:cNvSpPr txBox="1">
                <a:spLocks noChangeArrowheads="1"/>
              </p:cNvSpPr>
              <p:nvPr/>
            </p:nvSpPr>
            <p:spPr bwMode="auto">
              <a:xfrm>
                <a:off x="1837" y="2205"/>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2494" name="Text Box 25"/>
              <p:cNvSpPr txBox="1">
                <a:spLocks noChangeArrowheads="1"/>
              </p:cNvSpPr>
              <p:nvPr/>
            </p:nvSpPr>
            <p:spPr bwMode="auto">
              <a:xfrm>
                <a:off x="1837" y="252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2495" name="Text Box 26"/>
              <p:cNvSpPr txBox="1">
                <a:spLocks noChangeArrowheads="1"/>
              </p:cNvSpPr>
              <p:nvPr/>
            </p:nvSpPr>
            <p:spPr bwMode="auto">
              <a:xfrm>
                <a:off x="1837"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2496" name="Text Box 27"/>
              <p:cNvSpPr txBox="1">
                <a:spLocks noChangeArrowheads="1"/>
              </p:cNvSpPr>
              <p:nvPr/>
            </p:nvSpPr>
            <p:spPr bwMode="auto">
              <a:xfrm>
                <a:off x="3651" y="2160"/>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2497" name="Text Box 28"/>
              <p:cNvSpPr txBox="1">
                <a:spLocks noChangeArrowheads="1"/>
              </p:cNvSpPr>
              <p:nvPr/>
            </p:nvSpPr>
            <p:spPr bwMode="auto">
              <a:xfrm>
                <a:off x="3651" y="25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2498" name="Text Box 29"/>
              <p:cNvSpPr txBox="1">
                <a:spLocks noChangeArrowheads="1"/>
              </p:cNvSpPr>
              <p:nvPr/>
            </p:nvSpPr>
            <p:spPr bwMode="auto">
              <a:xfrm>
                <a:off x="3651" y="2387"/>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2499" name="Oval 30"/>
              <p:cNvSpPr>
                <a:spLocks noChangeArrowheads="1"/>
              </p:cNvSpPr>
              <p:nvPr/>
            </p:nvSpPr>
            <p:spPr bwMode="auto">
              <a:xfrm>
                <a:off x="1927"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500" name="Line 31"/>
              <p:cNvSpPr>
                <a:spLocks noChangeShapeType="1"/>
              </p:cNvSpPr>
              <p:nvPr/>
            </p:nvSpPr>
            <p:spPr bwMode="auto">
              <a:xfrm>
                <a:off x="3061" y="2976"/>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Oval 32"/>
              <p:cNvSpPr>
                <a:spLocks noChangeArrowheads="1"/>
              </p:cNvSpPr>
              <p:nvPr/>
            </p:nvSpPr>
            <p:spPr bwMode="auto">
              <a:xfrm>
                <a:off x="3741" y="2931"/>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502" name="Line 33"/>
              <p:cNvSpPr>
                <a:spLocks noChangeShapeType="1"/>
              </p:cNvSpPr>
              <p:nvPr/>
            </p:nvSpPr>
            <p:spPr bwMode="auto">
              <a:xfrm>
                <a:off x="3061" y="216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Oval 34"/>
              <p:cNvSpPr>
                <a:spLocks noChangeArrowheads="1"/>
              </p:cNvSpPr>
              <p:nvPr/>
            </p:nvSpPr>
            <p:spPr bwMode="auto">
              <a:xfrm>
                <a:off x="3741"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2504" name="Line 35"/>
              <p:cNvSpPr>
                <a:spLocks noChangeShapeType="1"/>
              </p:cNvSpPr>
              <p:nvPr/>
            </p:nvSpPr>
            <p:spPr bwMode="auto">
              <a:xfrm>
                <a:off x="1973" y="2160"/>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5" name="Oval 36"/>
              <p:cNvSpPr>
                <a:spLocks noChangeArrowheads="1"/>
              </p:cNvSpPr>
              <p:nvPr/>
            </p:nvSpPr>
            <p:spPr bwMode="auto">
              <a:xfrm>
                <a:off x="1882" y="2115"/>
                <a:ext cx="94" cy="91"/>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62506" name="Group 37"/>
              <p:cNvGrpSpPr>
                <a:grpSpLocks/>
              </p:cNvGrpSpPr>
              <p:nvPr/>
            </p:nvGrpSpPr>
            <p:grpSpPr bwMode="auto">
              <a:xfrm>
                <a:off x="2699" y="2432"/>
                <a:ext cx="91" cy="363"/>
                <a:chOff x="2744" y="2931"/>
                <a:chExt cx="57" cy="283"/>
              </a:xfrm>
            </p:grpSpPr>
            <p:sp>
              <p:nvSpPr>
                <p:cNvPr id="62513" name="Arc 3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4" name="Arc 3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5" name="Arc 4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2507" name="Group 41"/>
              <p:cNvGrpSpPr>
                <a:grpSpLocks/>
              </p:cNvGrpSpPr>
              <p:nvPr/>
            </p:nvGrpSpPr>
            <p:grpSpPr bwMode="auto">
              <a:xfrm rot="10800000">
                <a:off x="2971" y="2433"/>
                <a:ext cx="90" cy="362"/>
                <a:chOff x="2744" y="2931"/>
                <a:chExt cx="57" cy="283"/>
              </a:xfrm>
            </p:grpSpPr>
            <p:sp>
              <p:nvSpPr>
                <p:cNvPr id="62510" name="Arc 4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1" name="Arc 4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2" name="Arc 4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508" name="Line 45"/>
              <p:cNvSpPr>
                <a:spLocks noChangeShapeType="1"/>
              </p:cNvSpPr>
              <p:nvPr/>
            </p:nvSpPr>
            <p:spPr bwMode="auto">
              <a:xfrm flipH="1" flipV="1">
                <a:off x="3061" y="2795"/>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9" name="Line 46"/>
              <p:cNvSpPr>
                <a:spLocks noChangeShapeType="1"/>
              </p:cNvSpPr>
              <p:nvPr/>
            </p:nvSpPr>
            <p:spPr bwMode="auto">
              <a:xfrm flipH="1" flipV="1">
                <a:off x="3061" y="2160"/>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83" name="Line 47"/>
            <p:cNvSpPr>
              <a:spLocks noChangeShapeType="1"/>
            </p:cNvSpPr>
            <p:nvPr/>
          </p:nvSpPr>
          <p:spPr bwMode="auto">
            <a:xfrm>
              <a:off x="3561" y="527"/>
              <a:ext cx="363"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2484" name="Line 48"/>
            <p:cNvSpPr>
              <a:spLocks noChangeShapeType="1"/>
            </p:cNvSpPr>
            <p:nvPr/>
          </p:nvSpPr>
          <p:spPr bwMode="auto">
            <a:xfrm>
              <a:off x="4786" y="527"/>
              <a:ext cx="363" cy="0"/>
            </a:xfrm>
            <a:prstGeom prst="line">
              <a:avLst/>
            </a:prstGeom>
            <a:noFill/>
            <a:ln w="28575">
              <a:solidFill>
                <a:srgbClr val="00FFFF"/>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485" name="Text Box 49"/>
            <p:cNvSpPr txBox="1">
              <a:spLocks noChangeArrowheads="1"/>
            </p:cNvSpPr>
            <p:nvPr/>
          </p:nvSpPr>
          <p:spPr bwMode="auto">
            <a:xfrm>
              <a:off x="3561" y="527"/>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1</a:t>
              </a:r>
            </a:p>
          </p:txBody>
        </p:sp>
        <p:sp>
          <p:nvSpPr>
            <p:cNvPr id="62486" name="Text Box 50"/>
            <p:cNvSpPr txBox="1">
              <a:spLocks noChangeArrowheads="1"/>
            </p:cNvSpPr>
            <p:nvPr/>
          </p:nvSpPr>
          <p:spPr bwMode="auto">
            <a:xfrm>
              <a:off x="4877" y="482"/>
              <a:ext cx="4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i="1">
                  <a:solidFill>
                    <a:schemeClr val="bg1"/>
                  </a:solidFill>
                  <a:latin typeface="Times New Roman" panose="02020603050405020304" pitchFamily="18" charset="0"/>
                  <a:ea typeface="仿宋_GB2312" pitchFamily="49" charset="-122"/>
                </a:rPr>
                <a:t>i</a:t>
              </a:r>
              <a:r>
                <a:rPr lang="en-US" altLang="zh-CN" sz="2800" baseline="-25000">
                  <a:solidFill>
                    <a:schemeClr val="bg1"/>
                  </a:solidFill>
                  <a:latin typeface="Times New Roman" panose="02020603050405020304" pitchFamily="18" charset="0"/>
                  <a:ea typeface="仿宋_GB2312" pitchFamily="49" charset="-122"/>
                </a:rPr>
                <a:t>2</a:t>
              </a:r>
            </a:p>
          </p:txBody>
        </p:sp>
      </p:grpSp>
      <p:grpSp>
        <p:nvGrpSpPr>
          <p:cNvPr id="9" name="Group 51"/>
          <p:cNvGrpSpPr>
            <a:grpSpLocks/>
          </p:cNvGrpSpPr>
          <p:nvPr/>
        </p:nvGrpSpPr>
        <p:grpSpPr bwMode="auto">
          <a:xfrm>
            <a:off x="323850" y="3573463"/>
            <a:ext cx="1949450" cy="850900"/>
            <a:chOff x="385" y="3022"/>
            <a:chExt cx="1228" cy="536"/>
          </a:xfrm>
        </p:grpSpPr>
        <p:pic>
          <p:nvPicPr>
            <p:cNvPr id="62480" name="Picture 52" descr="1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1" name="Text Box 53"/>
            <p:cNvSpPr txBox="1">
              <a:spLocks noChangeArrowheads="1"/>
            </p:cNvSpPr>
            <p:nvPr/>
          </p:nvSpPr>
          <p:spPr bwMode="auto">
            <a:xfrm>
              <a:off x="793" y="3116"/>
              <a:ext cx="8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200">
                  <a:solidFill>
                    <a:srgbClr val="FA7748"/>
                  </a:solidFill>
                  <a:latin typeface="Times New Roman" panose="02020603050405020304" pitchFamily="18" charset="0"/>
                  <a:ea typeface="华文行楷" panose="02010800040101010101" pitchFamily="2" charset="-122"/>
                </a:rPr>
                <a:t>表明   </a:t>
              </a:r>
            </a:p>
          </p:txBody>
        </p:sp>
      </p:grpSp>
      <p:grpSp>
        <p:nvGrpSpPr>
          <p:cNvPr id="62477" name="Group 54"/>
          <p:cNvGrpSpPr>
            <a:grpSpLocks/>
          </p:cNvGrpSpPr>
          <p:nvPr/>
        </p:nvGrpSpPr>
        <p:grpSpPr bwMode="auto">
          <a:xfrm>
            <a:off x="6588125" y="6446838"/>
            <a:ext cx="792163" cy="366712"/>
            <a:chOff x="4649" y="4020"/>
            <a:chExt cx="499" cy="231"/>
          </a:xfrm>
        </p:grpSpPr>
        <p:pic>
          <p:nvPicPr>
            <p:cNvPr id="62478" name="Picture 55" descr="789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9" name="Text Box 56">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8697"/>
                                        </p:tgtEl>
                                        <p:attrNameLst>
                                          <p:attrName>style.visibility</p:attrName>
                                        </p:attrNameLst>
                                      </p:cBhvr>
                                      <p:to>
                                        <p:strVal val="visible"/>
                                      </p:to>
                                    </p:set>
                                    <p:anim calcmode="lin" valueType="num">
                                      <p:cBhvr additive="base">
                                        <p:cTn id="7" dur="500" fill="hold"/>
                                        <p:tgtEl>
                                          <p:spTgt spid="498697"/>
                                        </p:tgtEl>
                                        <p:attrNameLst>
                                          <p:attrName>ppt_x</p:attrName>
                                        </p:attrNameLst>
                                      </p:cBhvr>
                                      <p:tavLst>
                                        <p:tav tm="0">
                                          <p:val>
                                            <p:strVal val="0-#ppt_w/2"/>
                                          </p:val>
                                        </p:tav>
                                        <p:tav tm="100000">
                                          <p:val>
                                            <p:strVal val="#ppt_x"/>
                                          </p:val>
                                        </p:tav>
                                      </p:tavLst>
                                    </p:anim>
                                    <p:anim calcmode="lin" valueType="num">
                                      <p:cBhvr additive="base">
                                        <p:cTn id="8" dur="500" fill="hold"/>
                                        <p:tgtEl>
                                          <p:spTgt spid="4986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Right)">
                                      <p:cBhvr>
                                        <p:cTn id="18" dur="1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8695"/>
                                        </p:tgtEl>
                                        <p:attrNameLst>
                                          <p:attrName>style.visibility</p:attrName>
                                        </p:attrNameLst>
                                      </p:cBhvr>
                                      <p:to>
                                        <p:strVal val="visible"/>
                                      </p:to>
                                    </p:set>
                                    <p:animEffect transition="in" filter="wipe(left)">
                                      <p:cBhvr>
                                        <p:cTn id="23" dur="1000"/>
                                        <p:tgtEl>
                                          <p:spTgt spid="49869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98696"/>
                                        </p:tgtEl>
                                        <p:attrNameLst>
                                          <p:attrName>style.visibility</p:attrName>
                                        </p:attrNameLst>
                                      </p:cBhvr>
                                      <p:to>
                                        <p:strVal val="visible"/>
                                      </p:to>
                                    </p:set>
                                    <p:animEffect transition="in" filter="wipe(up)">
                                      <p:cBhvr>
                                        <p:cTn id="33" dur="2000"/>
                                        <p:tgtEl>
                                          <p:spTgt spid="4986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98690"/>
                                        </p:tgtEl>
                                        <p:attrNameLst>
                                          <p:attrName>style.visibility</p:attrName>
                                        </p:attrNameLst>
                                      </p:cBhvr>
                                      <p:to>
                                        <p:strVal val="visible"/>
                                      </p:to>
                                    </p:set>
                                    <p:animEffect transition="in" filter="wipe(up)">
                                      <p:cBhvr>
                                        <p:cTn id="38" dur="2000"/>
                                        <p:tgtEl>
                                          <p:spTgt spid="49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utoUpdateAnimBg="0"/>
      <p:bldP spid="498696" grpId="0" autoUpdateAnimBg="0"/>
      <p:bldP spid="49869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395288" y="620713"/>
            <a:ext cx="1079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b="1">
                <a:solidFill>
                  <a:schemeClr val="bg1"/>
                </a:solidFill>
                <a:latin typeface="Times New Roman" panose="02020603050405020304" pitchFamily="18" charset="0"/>
                <a:ea typeface="宋体" panose="02010600030101010101" pitchFamily="2" charset="-122"/>
              </a:rPr>
              <a:t>例</a:t>
            </a:r>
            <a:r>
              <a:rPr kumimoji="1" lang="en-US" altLang="zh-CN" sz="3200">
                <a:solidFill>
                  <a:schemeClr val="bg1"/>
                </a:solidFill>
                <a:latin typeface="Times New Roman" panose="02020603050405020304" pitchFamily="18" charset="0"/>
                <a:ea typeface="宋体" panose="02010600030101010101" pitchFamily="2" charset="-122"/>
              </a:rPr>
              <a:t>1</a:t>
            </a:r>
          </a:p>
        </p:txBody>
      </p:sp>
      <p:sp>
        <p:nvSpPr>
          <p:cNvPr id="499715" name="Text Box 3"/>
          <p:cNvSpPr txBox="1">
            <a:spLocks noChangeArrowheads="1"/>
          </p:cNvSpPr>
          <p:nvPr/>
        </p:nvSpPr>
        <p:spPr bwMode="auto">
          <a:xfrm>
            <a:off x="1331913" y="333375"/>
            <a:ext cx="72723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已知电源内阻</a:t>
            </a:r>
            <a:r>
              <a:rPr kumimoji="1" lang="en-US" altLang="zh-CN" sz="2800" i="1">
                <a:solidFill>
                  <a:srgbClr val="FFFF00"/>
                </a:solidFill>
                <a:latin typeface="Times New Roman" panose="02020603050405020304" pitchFamily="18" charset="0"/>
                <a:ea typeface="楷体_GB2312" pitchFamily="49" charset="-122"/>
              </a:rPr>
              <a:t>R</a:t>
            </a:r>
            <a:r>
              <a:rPr kumimoji="1" lang="en-US" altLang="zh-CN" sz="2800" baseline="-25000">
                <a:solidFill>
                  <a:srgbClr val="FFFF00"/>
                </a:solidFill>
                <a:latin typeface="Times New Roman" panose="02020603050405020304" pitchFamily="18" charset="0"/>
                <a:ea typeface="楷体_GB2312" pitchFamily="49" charset="-122"/>
              </a:rPr>
              <a:t>S</a:t>
            </a:r>
            <a:r>
              <a:rPr kumimoji="1" lang="en-US" altLang="zh-CN" sz="2800">
                <a:solidFill>
                  <a:srgbClr val="FFFF00"/>
                </a:solidFill>
                <a:latin typeface="Times New Roman" panose="02020603050405020304" pitchFamily="18" charset="0"/>
                <a:ea typeface="楷体_GB2312" pitchFamily="49" charset="-122"/>
              </a:rPr>
              <a:t>=1k</a:t>
            </a:r>
            <a:r>
              <a:rPr kumimoji="1" lang="en-US" altLang="zh-CN" sz="2800">
                <a:solidFill>
                  <a:srgbClr val="FFFF00"/>
                </a:solidFill>
                <a:latin typeface="Times New Roman" panose="02020603050405020304" pitchFamily="18" charset="0"/>
                <a:ea typeface="楷体_GB2312" pitchFamily="49" charset="-122"/>
                <a:sym typeface="Symbol" panose="05050102010706020507" pitchFamily="18" charset="2"/>
              </a:rPr>
              <a:t></a:t>
            </a:r>
            <a:r>
              <a:rPr kumimoji="1" lang="zh-CN" altLang="en-US" sz="2800" b="1">
                <a:solidFill>
                  <a:srgbClr val="FFFF00"/>
                </a:solidFill>
                <a:latin typeface="楷体_GB2312" pitchFamily="49" charset="-122"/>
                <a:ea typeface="楷体_GB2312" pitchFamily="49" charset="-122"/>
                <a:sym typeface="Symbol" panose="05050102010706020507" pitchFamily="18" charset="2"/>
              </a:rPr>
              <a:t>，负载电阻</a:t>
            </a:r>
            <a:r>
              <a:rPr kumimoji="1" lang="en-US" altLang="zh-CN" sz="2800" i="1">
                <a:solidFill>
                  <a:srgbClr val="FFFF00"/>
                </a:solidFill>
                <a:latin typeface="Times New Roman" panose="02020603050405020304" pitchFamily="18" charset="0"/>
                <a:ea typeface="楷体_GB2312" pitchFamily="49" charset="-122"/>
              </a:rPr>
              <a:t>R</a:t>
            </a:r>
            <a:r>
              <a:rPr kumimoji="1" lang="en-US" altLang="zh-CN" sz="2800" baseline="-25000">
                <a:solidFill>
                  <a:srgbClr val="FFFF00"/>
                </a:solidFill>
                <a:latin typeface="Times New Roman" panose="02020603050405020304" pitchFamily="18" charset="0"/>
                <a:ea typeface="楷体_GB2312" pitchFamily="49" charset="-122"/>
              </a:rPr>
              <a:t>L</a:t>
            </a:r>
            <a:r>
              <a:rPr kumimoji="1" lang="en-US" altLang="zh-CN" sz="2800">
                <a:solidFill>
                  <a:srgbClr val="FFFF00"/>
                </a:solidFill>
                <a:latin typeface="Times New Roman" panose="02020603050405020304" pitchFamily="18" charset="0"/>
                <a:ea typeface="楷体_GB2312" pitchFamily="49" charset="-122"/>
              </a:rPr>
              <a:t>=10</a:t>
            </a:r>
            <a:r>
              <a:rPr kumimoji="1" lang="en-US" altLang="zh-CN" sz="2800">
                <a:solidFill>
                  <a:srgbClr val="FFFF00"/>
                </a:solidFill>
                <a:latin typeface="Times New Roman" panose="02020603050405020304" pitchFamily="18" charset="0"/>
                <a:ea typeface="楷体_GB2312" pitchFamily="49" charset="-122"/>
                <a:sym typeface="Symbol" panose="05050102010706020507" pitchFamily="18" charset="2"/>
              </a:rPr>
              <a:t></a:t>
            </a:r>
            <a:r>
              <a:rPr kumimoji="1" lang="zh-CN" altLang="en-US" sz="2800" b="1">
                <a:solidFill>
                  <a:srgbClr val="FFFF00"/>
                </a:solidFill>
                <a:latin typeface="楷体_GB2312" pitchFamily="49" charset="-122"/>
                <a:ea typeface="楷体_GB2312" pitchFamily="49" charset="-122"/>
                <a:sym typeface="Symbol" panose="05050102010706020507" pitchFamily="18" charset="2"/>
              </a:rPr>
              <a:t>。为使</a:t>
            </a:r>
            <a:r>
              <a:rPr kumimoji="1" lang="en-US" altLang="zh-CN" sz="2800" i="1">
                <a:solidFill>
                  <a:srgbClr val="FFFF00"/>
                </a:solidFill>
                <a:latin typeface="Times New Roman" panose="02020603050405020304" pitchFamily="18" charset="0"/>
                <a:ea typeface="楷体_GB2312" pitchFamily="49" charset="-122"/>
                <a:sym typeface="Symbol" panose="05050102010706020507" pitchFamily="18" charset="2"/>
              </a:rPr>
              <a:t>R</a:t>
            </a:r>
            <a:r>
              <a:rPr kumimoji="1" lang="en-US" altLang="zh-CN" sz="2800" baseline="-25000">
                <a:solidFill>
                  <a:srgbClr val="FFFF00"/>
                </a:solidFill>
                <a:latin typeface="Times New Roman" panose="02020603050405020304" pitchFamily="18" charset="0"/>
                <a:ea typeface="楷体_GB2312" pitchFamily="49" charset="-122"/>
                <a:sym typeface="Symbol" panose="05050102010706020507" pitchFamily="18" charset="2"/>
              </a:rPr>
              <a:t>L</a:t>
            </a:r>
            <a:r>
              <a:rPr kumimoji="1" lang="zh-CN" altLang="en-US" sz="2800" b="1">
                <a:solidFill>
                  <a:srgbClr val="FFFF00"/>
                </a:solidFill>
                <a:latin typeface="楷体_GB2312" pitchFamily="49" charset="-122"/>
                <a:ea typeface="楷体_GB2312" pitchFamily="49" charset="-122"/>
                <a:sym typeface="Symbol" panose="05050102010706020507" pitchFamily="18" charset="2"/>
              </a:rPr>
              <a:t>获得最大功率，求理想变压器的变比</a:t>
            </a:r>
            <a:r>
              <a:rPr kumimoji="1" lang="en-US" altLang="zh-CN" sz="2800" i="1">
                <a:solidFill>
                  <a:srgbClr val="FFFF00"/>
                </a:solidFill>
                <a:latin typeface="Times New Roman" panose="02020603050405020304" pitchFamily="18" charset="0"/>
                <a:ea typeface="楷体_GB2312" pitchFamily="49" charset="-122"/>
                <a:sym typeface="Symbol" panose="05050102010706020507" pitchFamily="18" charset="2"/>
              </a:rPr>
              <a:t>n</a:t>
            </a:r>
            <a:r>
              <a:rPr kumimoji="1" lang="zh-CN" altLang="en-US" sz="2800" b="1">
                <a:solidFill>
                  <a:srgbClr val="FFFF00"/>
                </a:solidFill>
                <a:latin typeface="楷体_GB2312" pitchFamily="49" charset="-122"/>
                <a:ea typeface="楷体_GB2312" pitchFamily="49" charset="-122"/>
                <a:sym typeface="Symbol" panose="05050102010706020507" pitchFamily="18" charset="2"/>
              </a:rPr>
              <a:t>。</a:t>
            </a:r>
          </a:p>
        </p:txBody>
      </p:sp>
      <p:sp>
        <p:nvSpPr>
          <p:cNvPr id="499716" name="AutoShape 4"/>
          <p:cNvSpPr>
            <a:spLocks noChangeArrowheads="1"/>
          </p:cNvSpPr>
          <p:nvPr/>
        </p:nvSpPr>
        <p:spPr bwMode="auto">
          <a:xfrm>
            <a:off x="5003800" y="2708275"/>
            <a:ext cx="581025" cy="260350"/>
          </a:xfrm>
          <a:prstGeom prst="rightArrow">
            <a:avLst>
              <a:gd name="adj1" fmla="val 50000"/>
              <a:gd name="adj2" fmla="val 55793"/>
            </a:avLst>
          </a:prstGeom>
          <a:solidFill>
            <a:srgbClr val="3399FF"/>
          </a:solidFill>
          <a:ln w="19050">
            <a:solidFill>
              <a:srgbClr val="3399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9717" name="Text Box 5"/>
          <p:cNvSpPr txBox="1">
            <a:spLocks noChangeArrowheads="1"/>
          </p:cNvSpPr>
          <p:nvPr/>
        </p:nvSpPr>
        <p:spPr bwMode="auto">
          <a:xfrm>
            <a:off x="1403350" y="4437063"/>
            <a:ext cx="5184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楷体_GB2312" pitchFamily="49" charset="-122"/>
                <a:ea typeface="楷体_GB2312" pitchFamily="49" charset="-122"/>
              </a:rPr>
              <a:t>当 </a:t>
            </a:r>
            <a:r>
              <a:rPr kumimoji="1" lang="zh-CN" altLang="en-US" sz="3200">
                <a:solidFill>
                  <a:schemeClr val="bg1"/>
                </a:solidFill>
                <a:latin typeface="Times New Roman" panose="02020603050405020304" pitchFamily="18" charset="0"/>
                <a:ea typeface="楷体_GB2312" pitchFamily="49" charset="-122"/>
              </a:rPr>
              <a:t> </a:t>
            </a:r>
            <a:r>
              <a:rPr kumimoji="1" lang="en-US" altLang="zh-CN" sz="3200" i="1">
                <a:solidFill>
                  <a:schemeClr val="bg1"/>
                </a:solidFill>
                <a:latin typeface="Times New Roman" panose="02020603050405020304" pitchFamily="18" charset="0"/>
                <a:ea typeface="楷体_GB2312" pitchFamily="49" charset="-122"/>
              </a:rPr>
              <a:t>n</a:t>
            </a:r>
            <a:r>
              <a:rPr kumimoji="1" lang="en-US" altLang="zh-CN" sz="3200" baseline="30000">
                <a:solidFill>
                  <a:schemeClr val="bg1"/>
                </a:solidFill>
                <a:latin typeface="Times New Roman" panose="02020603050405020304" pitchFamily="18" charset="0"/>
                <a:ea typeface="楷体_GB2312" pitchFamily="49" charset="-122"/>
              </a:rPr>
              <a:t>2</a:t>
            </a:r>
            <a:r>
              <a:rPr kumimoji="1" lang="en-US" altLang="zh-CN" sz="3200" i="1">
                <a:solidFill>
                  <a:schemeClr val="bg1"/>
                </a:solidFill>
                <a:latin typeface="Times New Roman" panose="02020603050405020304" pitchFamily="18" charset="0"/>
                <a:ea typeface="楷体_GB2312" pitchFamily="49" charset="-122"/>
              </a:rPr>
              <a:t>R</a:t>
            </a:r>
            <a:r>
              <a:rPr kumimoji="1" lang="en-US" altLang="zh-CN" sz="3200" baseline="-25000">
                <a:solidFill>
                  <a:schemeClr val="bg1"/>
                </a:solidFill>
                <a:latin typeface="Times New Roman" panose="02020603050405020304" pitchFamily="18" charset="0"/>
                <a:ea typeface="楷体_GB2312" pitchFamily="49" charset="-122"/>
              </a:rPr>
              <a:t>L</a:t>
            </a:r>
            <a:r>
              <a:rPr kumimoji="1" lang="en-US" altLang="zh-CN" sz="3200">
                <a:solidFill>
                  <a:schemeClr val="bg1"/>
                </a:solidFill>
                <a:latin typeface="Times New Roman" panose="02020603050405020304" pitchFamily="18" charset="0"/>
                <a:ea typeface="楷体_GB2312" pitchFamily="49" charset="-122"/>
              </a:rPr>
              <a:t>=</a:t>
            </a:r>
            <a:r>
              <a:rPr kumimoji="1" lang="en-US" altLang="zh-CN" sz="3200" i="1">
                <a:solidFill>
                  <a:schemeClr val="bg1"/>
                </a:solidFill>
                <a:latin typeface="Times New Roman" panose="02020603050405020304" pitchFamily="18" charset="0"/>
                <a:ea typeface="楷体_GB2312" pitchFamily="49" charset="-122"/>
              </a:rPr>
              <a:t>R</a:t>
            </a:r>
            <a:r>
              <a:rPr kumimoji="1" lang="en-US" altLang="zh-CN" sz="3200" baseline="-25000">
                <a:solidFill>
                  <a:schemeClr val="bg1"/>
                </a:solidFill>
                <a:latin typeface="Times New Roman" panose="02020603050405020304" pitchFamily="18" charset="0"/>
                <a:ea typeface="楷体_GB2312" pitchFamily="49" charset="-122"/>
              </a:rPr>
              <a:t>S  </a:t>
            </a:r>
            <a:r>
              <a:rPr kumimoji="1" lang="zh-CN" altLang="en-US" sz="2800" b="1">
                <a:solidFill>
                  <a:schemeClr val="bg1"/>
                </a:solidFill>
                <a:latin typeface="楷体_GB2312" pitchFamily="49" charset="-122"/>
                <a:ea typeface="楷体_GB2312" pitchFamily="49" charset="-122"/>
              </a:rPr>
              <a:t>时匹配，即</a:t>
            </a:r>
          </a:p>
        </p:txBody>
      </p:sp>
      <p:sp>
        <p:nvSpPr>
          <p:cNvPr id="499718" name="Text Box 6"/>
          <p:cNvSpPr txBox="1">
            <a:spLocks noChangeArrowheads="1"/>
          </p:cNvSpPr>
          <p:nvPr/>
        </p:nvSpPr>
        <p:spPr bwMode="auto">
          <a:xfrm>
            <a:off x="5724525" y="4437063"/>
            <a:ext cx="26463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a:solidFill>
                  <a:schemeClr val="bg1"/>
                </a:solidFill>
                <a:latin typeface="Times New Roman" panose="02020603050405020304" pitchFamily="18" charset="0"/>
                <a:ea typeface="宋体" panose="02010600030101010101" pitchFamily="2" charset="-122"/>
              </a:rPr>
              <a:t>10</a:t>
            </a:r>
            <a:r>
              <a:rPr kumimoji="1" lang="en-US" altLang="zh-CN" sz="3200" i="1">
                <a:solidFill>
                  <a:schemeClr val="bg1"/>
                </a:solidFill>
                <a:latin typeface="Times New Roman" panose="02020603050405020304" pitchFamily="18" charset="0"/>
                <a:ea typeface="宋体" panose="02010600030101010101" pitchFamily="2" charset="-122"/>
              </a:rPr>
              <a:t>n</a:t>
            </a:r>
            <a:r>
              <a:rPr kumimoji="1" lang="en-US" altLang="zh-CN" sz="3200" baseline="30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=1000</a:t>
            </a:r>
          </a:p>
        </p:txBody>
      </p:sp>
      <p:sp>
        <p:nvSpPr>
          <p:cNvPr id="499719" name="Text Box 7"/>
          <p:cNvSpPr txBox="1">
            <a:spLocks noChangeArrowheads="1"/>
          </p:cNvSpPr>
          <p:nvPr/>
        </p:nvSpPr>
        <p:spPr bwMode="auto">
          <a:xfrm>
            <a:off x="1476375" y="5084763"/>
            <a:ext cx="4032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3200" i="1">
                <a:solidFill>
                  <a:schemeClr val="bg1"/>
                </a:solidFill>
                <a:latin typeface="Times New Roman" panose="02020603050405020304" pitchFamily="18" charset="0"/>
                <a:ea typeface="宋体" panose="02010600030101010101" pitchFamily="2" charset="-122"/>
              </a:rPr>
              <a:t>n</a:t>
            </a:r>
            <a:r>
              <a:rPr kumimoji="1" lang="en-US" altLang="zh-CN" sz="3200" baseline="30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rPr>
              <a:t>=100</a:t>
            </a:r>
            <a:r>
              <a:rPr kumimoji="1" lang="zh-CN" altLang="en-US" sz="3200">
                <a:solidFill>
                  <a:schemeClr val="bg1"/>
                </a:solidFill>
                <a:latin typeface="Times New Roman" panose="02020603050405020304" pitchFamily="18" charset="0"/>
                <a:ea typeface="宋体" panose="02010600030101010101" pitchFamily="2" charset="-122"/>
              </a:rPr>
              <a:t>， </a:t>
            </a:r>
            <a:r>
              <a:rPr kumimoji="1" lang="en-US" altLang="zh-CN" sz="3200" i="1">
                <a:solidFill>
                  <a:schemeClr val="bg1"/>
                </a:solidFill>
                <a:latin typeface="Times New Roman" panose="02020603050405020304" pitchFamily="18" charset="0"/>
                <a:ea typeface="宋体" panose="02010600030101010101" pitchFamily="2" charset="-122"/>
              </a:rPr>
              <a:t>n</a:t>
            </a:r>
            <a:r>
              <a:rPr kumimoji="1" lang="en-US" altLang="zh-CN" sz="3200">
                <a:solidFill>
                  <a:schemeClr val="bg1"/>
                </a:solidFill>
                <a:latin typeface="Times New Roman" panose="02020603050405020304" pitchFamily="18" charset="0"/>
                <a:ea typeface="宋体" panose="02010600030101010101" pitchFamily="2" charset="-122"/>
              </a:rPr>
              <a:t>=10</a:t>
            </a:r>
            <a:r>
              <a:rPr kumimoji="1" lang="en-US" altLang="zh-CN" sz="3200">
                <a:solidFill>
                  <a:schemeClr val="bg1"/>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88072" name="Group 8"/>
          <p:cNvGrpSpPr>
            <a:grpSpLocks/>
          </p:cNvGrpSpPr>
          <p:nvPr/>
        </p:nvGrpSpPr>
        <p:grpSpPr bwMode="auto">
          <a:xfrm>
            <a:off x="8316913" y="6446838"/>
            <a:ext cx="792162" cy="366712"/>
            <a:chOff x="5193" y="4020"/>
            <a:chExt cx="499" cy="231"/>
          </a:xfrm>
        </p:grpSpPr>
        <p:pic>
          <p:nvPicPr>
            <p:cNvPr id="88121" name="Picture 9"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2" name="Text Box 10">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88073" name="Group 11"/>
          <p:cNvGrpSpPr>
            <a:grpSpLocks/>
          </p:cNvGrpSpPr>
          <p:nvPr/>
        </p:nvGrpSpPr>
        <p:grpSpPr bwMode="auto">
          <a:xfrm>
            <a:off x="7453313" y="6446838"/>
            <a:ext cx="792162" cy="366712"/>
            <a:chOff x="4649" y="4020"/>
            <a:chExt cx="499" cy="231"/>
          </a:xfrm>
        </p:grpSpPr>
        <p:pic>
          <p:nvPicPr>
            <p:cNvPr id="88119" name="Picture 12"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0" name="Text Box 13">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4"/>
          <p:cNvGrpSpPr>
            <a:grpSpLocks/>
          </p:cNvGrpSpPr>
          <p:nvPr/>
        </p:nvGrpSpPr>
        <p:grpSpPr bwMode="auto">
          <a:xfrm>
            <a:off x="755650" y="1484313"/>
            <a:ext cx="3727450" cy="1960562"/>
            <a:chOff x="2835" y="754"/>
            <a:chExt cx="2348" cy="1235"/>
          </a:xfrm>
        </p:grpSpPr>
        <p:sp>
          <p:nvSpPr>
            <p:cNvPr id="88090" name="Oval 15"/>
            <p:cNvSpPr>
              <a:spLocks noChangeArrowheads="1"/>
            </p:cNvSpPr>
            <p:nvPr/>
          </p:nvSpPr>
          <p:spPr bwMode="auto">
            <a:xfrm>
              <a:off x="3152" y="134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88091" name="Text Box 16"/>
            <p:cNvSpPr txBox="1">
              <a:spLocks noChangeArrowheads="1"/>
            </p:cNvSpPr>
            <p:nvPr/>
          </p:nvSpPr>
          <p:spPr bwMode="auto">
            <a:xfrm>
              <a:off x="4740" y="1389"/>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L</a:t>
              </a:r>
              <a:endParaRPr kumimoji="1" lang="en-US" altLang="zh-CN" sz="2800" i="1">
                <a:solidFill>
                  <a:schemeClr val="bg1"/>
                </a:solidFill>
                <a:latin typeface="Times New Roman" panose="02020603050405020304" pitchFamily="18" charset="0"/>
                <a:ea typeface="宋体" panose="02010600030101010101" pitchFamily="2" charset="-122"/>
              </a:endParaRPr>
            </a:p>
          </p:txBody>
        </p:sp>
        <p:sp>
          <p:nvSpPr>
            <p:cNvPr id="88092" name="Line 17"/>
            <p:cNvSpPr>
              <a:spLocks noChangeShapeType="1"/>
            </p:cNvSpPr>
            <p:nvPr/>
          </p:nvSpPr>
          <p:spPr bwMode="auto">
            <a:xfrm>
              <a:off x="3334" y="1162"/>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3" name="Text Box 18"/>
            <p:cNvSpPr txBox="1">
              <a:spLocks noChangeArrowheads="1"/>
            </p:cNvSpPr>
            <p:nvPr/>
          </p:nvSpPr>
          <p:spPr bwMode="auto">
            <a:xfrm>
              <a:off x="2835" y="1389"/>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S</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8094" name="Text Box 19"/>
            <p:cNvSpPr txBox="1">
              <a:spLocks noChangeArrowheads="1"/>
            </p:cNvSpPr>
            <p:nvPr/>
          </p:nvSpPr>
          <p:spPr bwMode="auto">
            <a:xfrm>
              <a:off x="3470" y="754"/>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S</a:t>
              </a:r>
              <a:endParaRPr kumimoji="1" lang="en-US" altLang="zh-CN" sz="2800" i="1">
                <a:solidFill>
                  <a:schemeClr val="bg1"/>
                </a:solidFill>
                <a:latin typeface="Times New Roman" panose="02020603050405020304" pitchFamily="18" charset="0"/>
                <a:ea typeface="宋体" panose="02010600030101010101" pitchFamily="2" charset="-122"/>
              </a:endParaRPr>
            </a:p>
          </p:txBody>
        </p:sp>
        <p:sp>
          <p:nvSpPr>
            <p:cNvPr id="88095" name="Line 20"/>
            <p:cNvSpPr>
              <a:spLocks noChangeShapeType="1"/>
            </p:cNvSpPr>
            <p:nvPr/>
          </p:nvSpPr>
          <p:spPr bwMode="auto">
            <a:xfrm flipV="1">
              <a:off x="4059" y="1162"/>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6" name="Line 21"/>
            <p:cNvSpPr>
              <a:spLocks noChangeShapeType="1"/>
            </p:cNvSpPr>
            <p:nvPr/>
          </p:nvSpPr>
          <p:spPr bwMode="auto">
            <a:xfrm flipH="1" flipV="1">
              <a:off x="4059" y="1797"/>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7" name="Line 22"/>
            <p:cNvSpPr>
              <a:spLocks noChangeShapeType="1"/>
            </p:cNvSpPr>
            <p:nvPr/>
          </p:nvSpPr>
          <p:spPr bwMode="auto">
            <a:xfrm flipV="1">
              <a:off x="3334" y="1978"/>
              <a:ext cx="725"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98" name="Text Box 23"/>
            <p:cNvSpPr txBox="1">
              <a:spLocks noChangeArrowheads="1"/>
            </p:cNvSpPr>
            <p:nvPr/>
          </p:nvSpPr>
          <p:spPr bwMode="auto">
            <a:xfrm>
              <a:off x="3832" y="120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88099" name="Text Box 24"/>
            <p:cNvSpPr txBox="1">
              <a:spLocks noChangeArrowheads="1"/>
            </p:cNvSpPr>
            <p:nvPr/>
          </p:nvSpPr>
          <p:spPr bwMode="auto">
            <a:xfrm>
              <a:off x="4421" y="12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88100" name="Text Box 25"/>
            <p:cNvSpPr txBox="1">
              <a:spLocks noChangeArrowheads="1"/>
            </p:cNvSpPr>
            <p:nvPr/>
          </p:nvSpPr>
          <p:spPr bwMode="auto">
            <a:xfrm>
              <a:off x="4059" y="935"/>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n:1</a:t>
              </a:r>
            </a:p>
          </p:txBody>
        </p:sp>
        <p:sp>
          <p:nvSpPr>
            <p:cNvPr id="88101" name="Text Box 26"/>
            <p:cNvSpPr txBox="1">
              <a:spLocks noChangeArrowheads="1"/>
            </p:cNvSpPr>
            <p:nvPr/>
          </p:nvSpPr>
          <p:spPr bwMode="auto">
            <a:xfrm>
              <a:off x="2971" y="1117"/>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8102" name="Text Box 27"/>
            <p:cNvSpPr txBox="1">
              <a:spLocks noChangeArrowheads="1"/>
            </p:cNvSpPr>
            <p:nvPr/>
          </p:nvSpPr>
          <p:spPr bwMode="auto">
            <a:xfrm>
              <a:off x="3016" y="15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88103" name="Line 28"/>
            <p:cNvSpPr>
              <a:spLocks noChangeShapeType="1"/>
            </p:cNvSpPr>
            <p:nvPr/>
          </p:nvSpPr>
          <p:spPr bwMode="auto">
            <a:xfrm>
              <a:off x="4421" y="197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04" name="Line 29"/>
            <p:cNvSpPr>
              <a:spLocks noChangeShapeType="1"/>
            </p:cNvSpPr>
            <p:nvPr/>
          </p:nvSpPr>
          <p:spPr bwMode="auto">
            <a:xfrm>
              <a:off x="4421" y="1162"/>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05" name="Line 30"/>
            <p:cNvSpPr>
              <a:spLocks noChangeShapeType="1"/>
            </p:cNvSpPr>
            <p:nvPr/>
          </p:nvSpPr>
          <p:spPr bwMode="auto">
            <a:xfrm>
              <a:off x="3333" y="1162"/>
              <a:ext cx="726"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8106" name="Group 31"/>
            <p:cNvGrpSpPr>
              <a:grpSpLocks/>
            </p:cNvGrpSpPr>
            <p:nvPr/>
          </p:nvGrpSpPr>
          <p:grpSpPr bwMode="auto">
            <a:xfrm>
              <a:off x="4059" y="1434"/>
              <a:ext cx="91" cy="363"/>
              <a:chOff x="2744" y="2931"/>
              <a:chExt cx="57" cy="283"/>
            </a:xfrm>
          </p:grpSpPr>
          <p:sp>
            <p:nvSpPr>
              <p:cNvPr id="88116" name="Arc 3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17" name="Arc 3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18" name="Arc 3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8107" name="Group 35"/>
            <p:cNvGrpSpPr>
              <a:grpSpLocks/>
            </p:cNvGrpSpPr>
            <p:nvPr/>
          </p:nvGrpSpPr>
          <p:grpSpPr bwMode="auto">
            <a:xfrm rot="10800000">
              <a:off x="4331" y="1435"/>
              <a:ext cx="90" cy="362"/>
              <a:chOff x="2744" y="2931"/>
              <a:chExt cx="57" cy="283"/>
            </a:xfrm>
          </p:grpSpPr>
          <p:sp>
            <p:nvSpPr>
              <p:cNvPr id="88113" name="Arc 3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14" name="Arc 3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115" name="Arc 3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8108" name="Line 39"/>
            <p:cNvSpPr>
              <a:spLocks noChangeShapeType="1"/>
            </p:cNvSpPr>
            <p:nvPr/>
          </p:nvSpPr>
          <p:spPr bwMode="auto">
            <a:xfrm flipH="1" flipV="1">
              <a:off x="4421" y="1797"/>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09" name="Line 40"/>
            <p:cNvSpPr>
              <a:spLocks noChangeShapeType="1"/>
            </p:cNvSpPr>
            <p:nvPr/>
          </p:nvSpPr>
          <p:spPr bwMode="auto">
            <a:xfrm flipH="1" flipV="1">
              <a:off x="4421" y="1162"/>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0" name="Line 41"/>
            <p:cNvSpPr>
              <a:spLocks noChangeShapeType="1"/>
            </p:cNvSpPr>
            <p:nvPr/>
          </p:nvSpPr>
          <p:spPr bwMode="auto">
            <a:xfrm>
              <a:off x="5102" y="1162"/>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11" name="Rectangle 42"/>
            <p:cNvSpPr>
              <a:spLocks noChangeArrowheads="1"/>
            </p:cNvSpPr>
            <p:nvPr/>
          </p:nvSpPr>
          <p:spPr bwMode="auto">
            <a:xfrm>
              <a:off x="5056" y="1388"/>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8112" name="Rectangle 43"/>
            <p:cNvSpPr>
              <a:spLocks noChangeArrowheads="1"/>
            </p:cNvSpPr>
            <p:nvPr/>
          </p:nvSpPr>
          <p:spPr bwMode="auto">
            <a:xfrm>
              <a:off x="3470" y="107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7" name="Group 44"/>
          <p:cNvGrpSpPr>
            <a:grpSpLocks/>
          </p:cNvGrpSpPr>
          <p:nvPr/>
        </p:nvGrpSpPr>
        <p:grpSpPr bwMode="auto">
          <a:xfrm>
            <a:off x="5795963" y="1412875"/>
            <a:ext cx="2144712" cy="2232025"/>
            <a:chOff x="3833" y="1888"/>
            <a:chExt cx="1351" cy="1406"/>
          </a:xfrm>
        </p:grpSpPr>
        <p:sp>
          <p:nvSpPr>
            <p:cNvPr id="88081" name="Oval 45"/>
            <p:cNvSpPr>
              <a:spLocks noChangeArrowheads="1"/>
            </p:cNvSpPr>
            <p:nvPr/>
          </p:nvSpPr>
          <p:spPr bwMode="auto">
            <a:xfrm>
              <a:off x="3833" y="2568"/>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88082" name="Text Box 46"/>
            <p:cNvSpPr txBox="1">
              <a:spLocks noChangeArrowheads="1"/>
            </p:cNvSpPr>
            <p:nvPr/>
          </p:nvSpPr>
          <p:spPr bwMode="auto">
            <a:xfrm>
              <a:off x="4558" y="2568"/>
              <a:ext cx="6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n</a:t>
              </a:r>
              <a:r>
                <a:rPr kumimoji="1" lang="en-US" altLang="zh-CN" sz="2800" baseline="30000">
                  <a:solidFill>
                    <a:schemeClr val="bg1"/>
                  </a:solidFill>
                  <a:latin typeface="Times New Roman" panose="02020603050405020304" pitchFamily="18" charset="0"/>
                  <a:ea typeface="宋体" panose="02010600030101010101" pitchFamily="2" charset="-122"/>
                </a:rPr>
                <a:t>2</a:t>
              </a: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L</a:t>
              </a:r>
              <a:endParaRPr kumimoji="1" lang="en-US" altLang="zh-CN" sz="2800" i="1">
                <a:solidFill>
                  <a:schemeClr val="bg1"/>
                </a:solidFill>
                <a:latin typeface="Times New Roman" panose="02020603050405020304" pitchFamily="18" charset="0"/>
                <a:ea typeface="宋体" panose="02010600030101010101" pitchFamily="2" charset="-122"/>
              </a:endParaRPr>
            </a:p>
          </p:txBody>
        </p:sp>
        <p:sp>
          <p:nvSpPr>
            <p:cNvPr id="88083" name="Text Box 47"/>
            <p:cNvSpPr txBox="1">
              <a:spLocks noChangeArrowheads="1"/>
            </p:cNvSpPr>
            <p:nvPr/>
          </p:nvSpPr>
          <p:spPr bwMode="auto">
            <a:xfrm>
              <a:off x="4014" y="2251"/>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8084" name="Text Box 48"/>
            <p:cNvSpPr txBox="1">
              <a:spLocks noChangeArrowheads="1"/>
            </p:cNvSpPr>
            <p:nvPr/>
          </p:nvSpPr>
          <p:spPr bwMode="auto">
            <a:xfrm>
              <a:off x="4014" y="2886"/>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88085" name="Text Box 49"/>
            <p:cNvSpPr txBox="1">
              <a:spLocks noChangeArrowheads="1"/>
            </p:cNvSpPr>
            <p:nvPr/>
          </p:nvSpPr>
          <p:spPr bwMode="auto">
            <a:xfrm>
              <a:off x="4241" y="2568"/>
              <a:ext cx="6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S</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88086" name="Text Box 50"/>
            <p:cNvSpPr txBox="1">
              <a:spLocks noChangeArrowheads="1"/>
            </p:cNvSpPr>
            <p:nvPr/>
          </p:nvSpPr>
          <p:spPr bwMode="auto">
            <a:xfrm>
              <a:off x="4422" y="1888"/>
              <a:ext cx="3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S</a:t>
              </a:r>
              <a:endParaRPr kumimoji="1" lang="en-US" altLang="zh-CN" sz="2800" i="1">
                <a:solidFill>
                  <a:schemeClr val="bg1"/>
                </a:solidFill>
                <a:latin typeface="Times New Roman" panose="02020603050405020304" pitchFamily="18" charset="0"/>
                <a:ea typeface="宋体" panose="02010600030101010101" pitchFamily="2" charset="-122"/>
              </a:endParaRPr>
            </a:p>
          </p:txBody>
        </p:sp>
        <p:sp>
          <p:nvSpPr>
            <p:cNvPr id="88087" name="Rectangle 51"/>
            <p:cNvSpPr>
              <a:spLocks noChangeArrowheads="1"/>
            </p:cNvSpPr>
            <p:nvPr/>
          </p:nvSpPr>
          <p:spPr bwMode="auto">
            <a:xfrm>
              <a:off x="4014" y="2251"/>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8088" name="Rectangle 52"/>
            <p:cNvSpPr>
              <a:spLocks noChangeArrowheads="1"/>
            </p:cNvSpPr>
            <p:nvPr/>
          </p:nvSpPr>
          <p:spPr bwMode="auto">
            <a:xfrm>
              <a:off x="5057" y="2568"/>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8089" name="Rectangle 53"/>
            <p:cNvSpPr>
              <a:spLocks noChangeArrowheads="1"/>
            </p:cNvSpPr>
            <p:nvPr/>
          </p:nvSpPr>
          <p:spPr bwMode="auto">
            <a:xfrm>
              <a:off x="4422" y="2205"/>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499766" name="Text Box 54"/>
          <p:cNvSpPr txBox="1">
            <a:spLocks noChangeArrowheads="1"/>
          </p:cNvSpPr>
          <p:nvPr/>
        </p:nvSpPr>
        <p:spPr bwMode="auto">
          <a:xfrm>
            <a:off x="611188" y="3716338"/>
            <a:ext cx="647700" cy="519112"/>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宋体" panose="02010600030101010101" pitchFamily="2" charset="-122"/>
              </a:rPr>
              <a:t>解</a:t>
            </a:r>
            <a:endParaRPr kumimoji="1" lang="zh-CN" altLang="en-US" sz="2800">
              <a:solidFill>
                <a:schemeClr val="bg1"/>
              </a:solidFill>
              <a:latin typeface="Times New Roman" panose="02020603050405020304" pitchFamily="18" charset="0"/>
              <a:ea typeface="宋体" panose="02010600030101010101" pitchFamily="2" charset="-122"/>
            </a:endParaRPr>
          </a:p>
        </p:txBody>
      </p:sp>
      <p:sp>
        <p:nvSpPr>
          <p:cNvPr id="499767" name="Rectangle 55"/>
          <p:cNvSpPr>
            <a:spLocks noChangeArrowheads="1"/>
          </p:cNvSpPr>
          <p:nvPr/>
        </p:nvSpPr>
        <p:spPr bwMode="auto">
          <a:xfrm>
            <a:off x="1547813" y="371633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800" b="1">
                <a:solidFill>
                  <a:srgbClr val="FFFF00"/>
                </a:solidFill>
                <a:ea typeface="楷体_GB2312" pitchFamily="49" charset="-122"/>
              </a:rPr>
              <a:t>应用变阻抗性质</a:t>
            </a:r>
          </a:p>
        </p:txBody>
      </p:sp>
      <p:grpSp>
        <p:nvGrpSpPr>
          <p:cNvPr id="88078" name="Group 56"/>
          <p:cNvGrpSpPr>
            <a:grpSpLocks/>
          </p:cNvGrpSpPr>
          <p:nvPr/>
        </p:nvGrpSpPr>
        <p:grpSpPr bwMode="auto">
          <a:xfrm>
            <a:off x="6588125" y="6446838"/>
            <a:ext cx="792163" cy="366712"/>
            <a:chOff x="4649" y="4020"/>
            <a:chExt cx="499" cy="231"/>
          </a:xfrm>
        </p:grpSpPr>
        <p:pic>
          <p:nvPicPr>
            <p:cNvPr id="88079" name="Picture 5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0" name="Text Box 5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499714"/>
                                        </p:tgtEl>
                                        <p:attrNameLst>
                                          <p:attrName>style.visibility</p:attrName>
                                        </p:attrNameLst>
                                      </p:cBhvr>
                                      <p:to>
                                        <p:strVal val="visible"/>
                                      </p:to>
                                    </p:set>
                                    <p:anim calcmode="lin" valueType="num">
                                      <p:cBhvr>
                                        <p:cTn id="7" dur="1000" fill="hold"/>
                                        <p:tgtEl>
                                          <p:spTgt spid="499714"/>
                                        </p:tgtEl>
                                        <p:attrNameLst>
                                          <p:attrName>ppt_w</p:attrName>
                                        </p:attrNameLst>
                                      </p:cBhvr>
                                      <p:tavLst>
                                        <p:tav tm="0">
                                          <p:val>
                                            <p:fltVal val="0"/>
                                          </p:val>
                                        </p:tav>
                                        <p:tav tm="100000">
                                          <p:val>
                                            <p:strVal val="#ppt_w"/>
                                          </p:val>
                                        </p:tav>
                                      </p:tavLst>
                                    </p:anim>
                                    <p:anim calcmode="lin" valueType="num">
                                      <p:cBhvr>
                                        <p:cTn id="8" dur="1000" fill="hold"/>
                                        <p:tgtEl>
                                          <p:spTgt spid="499714"/>
                                        </p:tgtEl>
                                        <p:attrNameLst>
                                          <p:attrName>ppt_h</p:attrName>
                                        </p:attrNameLst>
                                      </p:cBhvr>
                                      <p:tavLst>
                                        <p:tav tm="0">
                                          <p:val>
                                            <p:fltVal val="0"/>
                                          </p:val>
                                        </p:tav>
                                        <p:tav tm="100000">
                                          <p:val>
                                            <p:strVal val="#ppt_h"/>
                                          </p:val>
                                        </p:tav>
                                      </p:tavLst>
                                    </p:anim>
                                    <p:anim calcmode="lin" valueType="num">
                                      <p:cBhvr>
                                        <p:cTn id="9" dur="1000" fill="hold"/>
                                        <p:tgtEl>
                                          <p:spTgt spid="4997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9714"/>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499715"/>
                                        </p:tgtEl>
                                        <p:attrNameLst>
                                          <p:attrName>style.visibility</p:attrName>
                                        </p:attrNameLst>
                                      </p:cBhvr>
                                      <p:to>
                                        <p:strVal val="visible"/>
                                      </p:to>
                                    </p:set>
                                    <p:animEffect transition="in" filter="wipe(up)">
                                      <p:cBhvr>
                                        <p:cTn id="18" dur="2000"/>
                                        <p:tgtEl>
                                          <p:spTgt spid="4997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499766"/>
                                        </p:tgtEl>
                                        <p:attrNameLst>
                                          <p:attrName>style.visibility</p:attrName>
                                        </p:attrNameLst>
                                      </p:cBhvr>
                                      <p:to>
                                        <p:strVal val="visible"/>
                                      </p:to>
                                    </p:set>
                                    <p:anim calcmode="lin" valueType="num">
                                      <p:cBhvr>
                                        <p:cTn id="23" dur="1000" fill="hold"/>
                                        <p:tgtEl>
                                          <p:spTgt spid="499766"/>
                                        </p:tgtEl>
                                        <p:attrNameLst>
                                          <p:attrName>ppt_w</p:attrName>
                                        </p:attrNameLst>
                                      </p:cBhvr>
                                      <p:tavLst>
                                        <p:tav tm="0">
                                          <p:val>
                                            <p:fltVal val="0"/>
                                          </p:val>
                                        </p:tav>
                                        <p:tav tm="100000">
                                          <p:val>
                                            <p:strVal val="#ppt_w"/>
                                          </p:val>
                                        </p:tav>
                                      </p:tavLst>
                                    </p:anim>
                                    <p:anim calcmode="lin" valueType="num">
                                      <p:cBhvr>
                                        <p:cTn id="24" dur="1000" fill="hold"/>
                                        <p:tgtEl>
                                          <p:spTgt spid="499766"/>
                                        </p:tgtEl>
                                        <p:attrNameLst>
                                          <p:attrName>ppt_h</p:attrName>
                                        </p:attrNameLst>
                                      </p:cBhvr>
                                      <p:tavLst>
                                        <p:tav tm="0">
                                          <p:val>
                                            <p:fltVal val="0"/>
                                          </p:val>
                                        </p:tav>
                                        <p:tav tm="100000">
                                          <p:val>
                                            <p:strVal val="#ppt_h"/>
                                          </p:val>
                                        </p:tav>
                                      </p:tavLst>
                                    </p:anim>
                                    <p:anim calcmode="lin" valueType="num">
                                      <p:cBhvr>
                                        <p:cTn id="25" dur="1000" fill="hold"/>
                                        <p:tgtEl>
                                          <p:spTgt spid="49976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4997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99767"/>
                                        </p:tgtEl>
                                        <p:attrNameLst>
                                          <p:attrName>style.visibility</p:attrName>
                                        </p:attrNameLst>
                                      </p:cBhvr>
                                      <p:to>
                                        <p:strVal val="visible"/>
                                      </p:to>
                                    </p:set>
                                    <p:animEffect transition="in" filter="blinds(horizontal)">
                                      <p:cBhvr>
                                        <p:cTn id="31" dur="500"/>
                                        <p:tgtEl>
                                          <p:spTgt spid="49976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499716"/>
                                        </p:tgtEl>
                                        <p:attrNameLst>
                                          <p:attrName>style.visibility</p:attrName>
                                        </p:attrNameLst>
                                      </p:cBhvr>
                                      <p:to>
                                        <p:strVal val="visible"/>
                                      </p:to>
                                    </p:set>
                                    <p:animEffect transition="in" filter="slide(fromLeft)">
                                      <p:cBhvr>
                                        <p:cTn id="36" dur="500"/>
                                        <p:tgtEl>
                                          <p:spTgt spid="499716"/>
                                        </p:tgtEl>
                                      </p:cBhvr>
                                    </p:animEffect>
                                  </p:childTnLst>
                                </p:cTn>
                              </p:par>
                            </p:childTnLst>
                          </p:cTn>
                        </p:par>
                        <p:par>
                          <p:cTn id="37" fill="hold" nodeType="afterGroup">
                            <p:stCondLst>
                              <p:cond delay="500"/>
                            </p:stCondLst>
                            <p:childTnLst>
                              <p:par>
                                <p:cTn id="38" presetID="3" presetClass="entr" presetSubtype="1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499717"/>
                                        </p:tgtEl>
                                        <p:attrNameLst>
                                          <p:attrName>style.visibility</p:attrName>
                                        </p:attrNameLst>
                                      </p:cBhvr>
                                      <p:to>
                                        <p:strVal val="visible"/>
                                      </p:to>
                                    </p:set>
                                    <p:animEffect transition="in" filter="slide(fromTop)">
                                      <p:cBhvr>
                                        <p:cTn id="45" dur="2000"/>
                                        <p:tgtEl>
                                          <p:spTgt spid="49971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99718"/>
                                        </p:tgtEl>
                                        <p:attrNameLst>
                                          <p:attrName>style.visibility</p:attrName>
                                        </p:attrNameLst>
                                      </p:cBhvr>
                                      <p:to>
                                        <p:strVal val="visible"/>
                                      </p:to>
                                    </p:set>
                                    <p:animEffect transition="in" filter="wipe(left)">
                                      <p:cBhvr>
                                        <p:cTn id="50" dur="1000"/>
                                        <p:tgtEl>
                                          <p:spTgt spid="49971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99719"/>
                                        </p:tgtEl>
                                        <p:attrNameLst>
                                          <p:attrName>style.visibility</p:attrName>
                                        </p:attrNameLst>
                                      </p:cBhvr>
                                      <p:to>
                                        <p:strVal val="visible"/>
                                      </p:to>
                                    </p:set>
                                    <p:animEffect transition="in" filter="wipe(left)">
                                      <p:cBhvr>
                                        <p:cTn id="55" dur="1000"/>
                                        <p:tgtEl>
                                          <p:spTgt spid="499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autoUpdateAnimBg="0"/>
      <p:bldP spid="499716" grpId="0" animBg="1"/>
      <p:bldP spid="499717" grpId="0" autoUpdateAnimBg="0"/>
      <p:bldP spid="499718" grpId="0"/>
      <p:bldP spid="499719" grpId="0" autoUpdateAnimBg="0"/>
      <p:bldP spid="499766" grpId="0" animBg="1" autoUpdateAnimBg="0"/>
      <p:bldP spid="4997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323850" y="620713"/>
            <a:ext cx="1008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b="1">
                <a:solidFill>
                  <a:schemeClr val="bg1"/>
                </a:solidFill>
                <a:latin typeface="Times New Roman" panose="02020603050405020304" pitchFamily="18" charset="0"/>
                <a:ea typeface="宋体" panose="02010600030101010101" pitchFamily="2" charset="-122"/>
              </a:rPr>
              <a:t>例</a:t>
            </a:r>
            <a:r>
              <a:rPr kumimoji="1" lang="en-US" altLang="zh-CN" sz="3200">
                <a:solidFill>
                  <a:schemeClr val="bg1"/>
                </a:solidFill>
                <a:latin typeface="Times New Roman" panose="02020603050405020304" pitchFamily="18" charset="0"/>
                <a:ea typeface="宋体" panose="02010600030101010101" pitchFamily="2" charset="-122"/>
              </a:rPr>
              <a:t>2</a:t>
            </a:r>
          </a:p>
        </p:txBody>
      </p:sp>
      <p:graphicFrame>
        <p:nvGraphicFramePr>
          <p:cNvPr id="500739" name="Object 3"/>
          <p:cNvGraphicFramePr>
            <a:graphicFrameLocks noChangeAspect="1"/>
          </p:cNvGraphicFramePr>
          <p:nvPr/>
        </p:nvGraphicFramePr>
        <p:xfrm>
          <a:off x="1331913" y="404813"/>
          <a:ext cx="1657350" cy="676275"/>
        </p:xfrm>
        <a:graphic>
          <a:graphicData uri="http://schemas.openxmlformats.org/presentationml/2006/ole">
            <mc:AlternateContent xmlns:mc="http://schemas.openxmlformats.org/markup-compatibility/2006">
              <mc:Choice xmlns:v="urn:schemas-microsoft-com:vml" Requires="v">
                <p:oleObj spid="_x0000_s63568" name="公式" r:id="rId3" imgW="927000" imgH="355320" progId="Equation.3">
                  <p:embed/>
                </p:oleObj>
              </mc:Choice>
              <mc:Fallback>
                <p:oleObj name="公式" r:id="rId3" imgW="927000" imgH="3553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04813"/>
                        <a:ext cx="165735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0740" name="Text Box 4"/>
          <p:cNvSpPr txBox="1">
            <a:spLocks noChangeArrowheads="1"/>
          </p:cNvSpPr>
          <p:nvPr/>
        </p:nvSpPr>
        <p:spPr bwMode="auto">
          <a:xfrm>
            <a:off x="1619250" y="2781300"/>
            <a:ext cx="2584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方法</a:t>
            </a:r>
            <a:r>
              <a:rPr kumimoji="1" lang="en-US" altLang="zh-CN" sz="2800">
                <a:solidFill>
                  <a:srgbClr val="FFFF00"/>
                </a:solidFill>
                <a:latin typeface="楷体_GB2312" pitchFamily="49" charset="-122"/>
                <a:ea typeface="楷体_GB2312" pitchFamily="49" charset="-122"/>
              </a:rPr>
              <a:t>1</a:t>
            </a:r>
            <a:r>
              <a:rPr kumimoji="1" lang="zh-CN" altLang="en-US" sz="2800" b="1">
                <a:solidFill>
                  <a:srgbClr val="FFFF00"/>
                </a:solidFill>
                <a:latin typeface="楷体_GB2312" pitchFamily="49" charset="-122"/>
                <a:ea typeface="楷体_GB2312" pitchFamily="49" charset="-122"/>
              </a:rPr>
              <a:t>：列方程</a:t>
            </a:r>
          </a:p>
        </p:txBody>
      </p:sp>
      <p:graphicFrame>
        <p:nvGraphicFramePr>
          <p:cNvPr id="500741" name="Object 5"/>
          <p:cNvGraphicFramePr>
            <a:graphicFrameLocks noChangeAspect="1"/>
          </p:cNvGraphicFramePr>
          <p:nvPr/>
        </p:nvGraphicFramePr>
        <p:xfrm>
          <a:off x="1476375" y="4508500"/>
          <a:ext cx="1657350" cy="909638"/>
        </p:xfrm>
        <a:graphic>
          <a:graphicData uri="http://schemas.openxmlformats.org/presentationml/2006/ole">
            <mc:AlternateContent xmlns:mc="http://schemas.openxmlformats.org/markup-compatibility/2006">
              <mc:Choice xmlns:v="urn:schemas-microsoft-com:vml" Requires="v">
                <p:oleObj spid="_x0000_s63569" name="公式" r:id="rId5" imgW="825480" imgH="457200" progId="Equation.3">
                  <p:embed/>
                </p:oleObj>
              </mc:Choice>
              <mc:Fallback>
                <p:oleObj name="公式" r:id="rId5" imgW="82548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508500"/>
                        <a:ext cx="1657350" cy="90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0742" name="Object 6"/>
          <p:cNvGraphicFramePr>
            <a:graphicFrameLocks noChangeAspect="1"/>
          </p:cNvGraphicFramePr>
          <p:nvPr/>
        </p:nvGraphicFramePr>
        <p:xfrm>
          <a:off x="1476375" y="5516563"/>
          <a:ext cx="1492250" cy="541337"/>
        </p:xfrm>
        <a:graphic>
          <a:graphicData uri="http://schemas.openxmlformats.org/presentationml/2006/ole">
            <mc:AlternateContent xmlns:mc="http://schemas.openxmlformats.org/markup-compatibility/2006">
              <mc:Choice xmlns:v="urn:schemas-microsoft-com:vml" Requires="v">
                <p:oleObj spid="_x0000_s63570" name="公式" r:id="rId7" imgW="736560" imgH="266400" progId="Equation.3">
                  <p:embed/>
                </p:oleObj>
              </mc:Choice>
              <mc:Fallback>
                <p:oleObj name="公式" r:id="rId7" imgW="736560" imgH="266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516563"/>
                        <a:ext cx="1492250"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0743" name="AutoShape 7"/>
          <p:cNvSpPr>
            <a:spLocks/>
          </p:cNvSpPr>
          <p:nvPr/>
        </p:nvSpPr>
        <p:spPr bwMode="auto">
          <a:xfrm>
            <a:off x="1244600" y="3679825"/>
            <a:ext cx="87313" cy="2557463"/>
          </a:xfrm>
          <a:prstGeom prst="leftBrace">
            <a:avLst>
              <a:gd name="adj1" fmla="val 244090"/>
              <a:gd name="adj2" fmla="val 50000"/>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500744" name="Object 8"/>
          <p:cNvGraphicFramePr>
            <a:graphicFrameLocks noChangeAspect="1"/>
          </p:cNvGraphicFramePr>
          <p:nvPr/>
        </p:nvGraphicFramePr>
        <p:xfrm>
          <a:off x="1476375" y="3213100"/>
          <a:ext cx="2708275" cy="742950"/>
        </p:xfrm>
        <a:graphic>
          <a:graphicData uri="http://schemas.openxmlformats.org/presentationml/2006/ole">
            <mc:AlternateContent xmlns:mc="http://schemas.openxmlformats.org/markup-compatibility/2006">
              <mc:Choice xmlns:v="urn:schemas-microsoft-com:vml" Requires="v">
                <p:oleObj spid="_x0000_s63571" name="公式" r:id="rId9" imgW="1333440" imgH="368280" progId="Equation.3">
                  <p:embed/>
                </p:oleObj>
              </mc:Choice>
              <mc:Fallback>
                <p:oleObj name="公式" r:id="rId9" imgW="1333440" imgH="3682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213100"/>
                        <a:ext cx="27082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0745" name="Object 9"/>
          <p:cNvGraphicFramePr>
            <a:graphicFrameLocks noChangeAspect="1"/>
          </p:cNvGraphicFramePr>
          <p:nvPr/>
        </p:nvGraphicFramePr>
        <p:xfrm>
          <a:off x="1547813" y="3860800"/>
          <a:ext cx="2009775" cy="742950"/>
        </p:xfrm>
        <a:graphic>
          <a:graphicData uri="http://schemas.openxmlformats.org/presentationml/2006/ole">
            <mc:AlternateContent xmlns:mc="http://schemas.openxmlformats.org/markup-compatibility/2006">
              <mc:Choice xmlns:v="urn:schemas-microsoft-com:vml" Requires="v">
                <p:oleObj spid="_x0000_s63572" name="公式" r:id="rId11" imgW="990360" imgH="368280" progId="Equation.3">
                  <p:embed/>
                </p:oleObj>
              </mc:Choice>
              <mc:Fallback>
                <p:oleObj name="公式" r:id="rId11" imgW="990360" imgH="3682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3860800"/>
                        <a:ext cx="20097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0746" name="AutoShape 10"/>
          <p:cNvSpPr>
            <a:spLocks noChangeArrowheads="1"/>
          </p:cNvSpPr>
          <p:nvPr/>
        </p:nvSpPr>
        <p:spPr bwMode="auto">
          <a:xfrm>
            <a:off x="4284663" y="4652963"/>
            <a:ext cx="863600" cy="215900"/>
          </a:xfrm>
          <a:prstGeom prst="rightArrow">
            <a:avLst>
              <a:gd name="adj1" fmla="val 50000"/>
              <a:gd name="adj2" fmla="val 100000"/>
            </a:avLst>
          </a:prstGeom>
          <a:solidFill>
            <a:srgbClr val="3399FF"/>
          </a:solidFill>
          <a:ln w="19050">
            <a:solidFill>
              <a:srgbClr val="3399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00747" name="Text Box 11"/>
          <p:cNvSpPr txBox="1">
            <a:spLocks noChangeArrowheads="1"/>
          </p:cNvSpPr>
          <p:nvPr/>
        </p:nvSpPr>
        <p:spPr bwMode="auto">
          <a:xfrm>
            <a:off x="4270375" y="4033838"/>
            <a:ext cx="971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解得</a:t>
            </a:r>
          </a:p>
        </p:txBody>
      </p:sp>
      <p:graphicFrame>
        <p:nvGraphicFramePr>
          <p:cNvPr id="500748" name="Object 12"/>
          <p:cNvGraphicFramePr>
            <a:graphicFrameLocks noChangeAspect="1"/>
          </p:cNvGraphicFramePr>
          <p:nvPr/>
        </p:nvGraphicFramePr>
        <p:xfrm>
          <a:off x="5292725" y="4292600"/>
          <a:ext cx="3111500" cy="825500"/>
        </p:xfrm>
        <a:graphic>
          <a:graphicData uri="http://schemas.openxmlformats.org/presentationml/2006/ole">
            <mc:AlternateContent xmlns:mc="http://schemas.openxmlformats.org/markup-compatibility/2006">
              <mc:Choice xmlns:v="urn:schemas-microsoft-com:vml" Requires="v">
                <p:oleObj spid="_x0000_s63573" name="公式" r:id="rId13" imgW="1244520" imgH="330120" progId="Equation.3">
                  <p:embed/>
                </p:oleObj>
              </mc:Choice>
              <mc:Fallback>
                <p:oleObj name="公式" r:id="rId13" imgW="1244520" imgH="33012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4292600"/>
                        <a:ext cx="31115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505" name="Group 13"/>
          <p:cNvGrpSpPr>
            <a:grpSpLocks/>
          </p:cNvGrpSpPr>
          <p:nvPr/>
        </p:nvGrpSpPr>
        <p:grpSpPr bwMode="auto">
          <a:xfrm>
            <a:off x="8316913" y="6446838"/>
            <a:ext cx="792162" cy="366712"/>
            <a:chOff x="5193" y="4020"/>
            <a:chExt cx="499" cy="231"/>
          </a:xfrm>
        </p:grpSpPr>
        <p:pic>
          <p:nvPicPr>
            <p:cNvPr id="63546" name="Picture 14" descr="789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47" name="Text Box 15">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3506" name="Group 16"/>
          <p:cNvGrpSpPr>
            <a:grpSpLocks/>
          </p:cNvGrpSpPr>
          <p:nvPr/>
        </p:nvGrpSpPr>
        <p:grpSpPr bwMode="auto">
          <a:xfrm>
            <a:off x="7453313" y="6446838"/>
            <a:ext cx="792162" cy="366712"/>
            <a:chOff x="4649" y="4020"/>
            <a:chExt cx="499" cy="231"/>
          </a:xfrm>
        </p:grpSpPr>
        <p:pic>
          <p:nvPicPr>
            <p:cNvPr id="63544" name="Picture 17" descr="789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45" name="Text Box 18">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9"/>
          <p:cNvGrpSpPr>
            <a:grpSpLocks/>
          </p:cNvGrpSpPr>
          <p:nvPr/>
        </p:nvGrpSpPr>
        <p:grpSpPr bwMode="auto">
          <a:xfrm>
            <a:off x="2987675" y="404813"/>
            <a:ext cx="4562475" cy="2070100"/>
            <a:chOff x="884" y="2227"/>
            <a:chExt cx="2874" cy="1304"/>
          </a:xfrm>
        </p:grpSpPr>
        <p:graphicFrame>
          <p:nvGraphicFramePr>
            <p:cNvPr id="63496" name="Object 20"/>
            <p:cNvGraphicFramePr>
              <a:graphicFrameLocks noChangeAspect="1"/>
            </p:cNvGraphicFramePr>
            <p:nvPr/>
          </p:nvGraphicFramePr>
          <p:xfrm>
            <a:off x="1247" y="2251"/>
            <a:ext cx="201" cy="424"/>
          </p:xfrm>
          <a:graphic>
            <a:graphicData uri="http://schemas.openxmlformats.org/presentationml/2006/ole">
              <mc:AlternateContent xmlns:mc="http://schemas.openxmlformats.org/markup-compatibility/2006">
                <mc:Choice xmlns:v="urn:schemas-microsoft-com:vml" Requires="v">
                  <p:oleObj spid="_x0000_s63574" name="公式" r:id="rId16" imgW="152280" imgH="342720" progId="Equation.3">
                    <p:embed/>
                  </p:oleObj>
                </mc:Choice>
                <mc:Fallback>
                  <p:oleObj name="公式" r:id="rId16" imgW="152280" imgH="34272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47" y="2251"/>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21"/>
            <p:cNvGraphicFramePr>
              <a:graphicFrameLocks noChangeAspect="1"/>
            </p:cNvGraphicFramePr>
            <p:nvPr/>
          </p:nvGraphicFramePr>
          <p:xfrm>
            <a:off x="2835" y="2227"/>
            <a:ext cx="223" cy="432"/>
          </p:xfrm>
          <a:graphic>
            <a:graphicData uri="http://schemas.openxmlformats.org/presentationml/2006/ole">
              <mc:AlternateContent xmlns:mc="http://schemas.openxmlformats.org/markup-compatibility/2006">
                <mc:Choice xmlns:v="urn:schemas-microsoft-com:vml" Requires="v">
                  <p:oleObj spid="_x0000_s63575" name="公式" r:id="rId18" imgW="164880" imgH="342720" progId="Equation.3">
                    <p:embed/>
                  </p:oleObj>
                </mc:Choice>
                <mc:Fallback>
                  <p:oleObj name="公式" r:id="rId18" imgW="164880" imgH="34272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35" y="2227"/>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2" name="Line 22"/>
            <p:cNvSpPr>
              <a:spLocks noChangeShapeType="1"/>
            </p:cNvSpPr>
            <p:nvPr/>
          </p:nvSpPr>
          <p:spPr bwMode="auto">
            <a:xfrm rot="5400000">
              <a:off x="2917" y="2531"/>
              <a:ext cx="0" cy="25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23"/>
            <p:cNvSpPr>
              <a:spLocks noChangeShapeType="1"/>
            </p:cNvSpPr>
            <p:nvPr/>
          </p:nvSpPr>
          <p:spPr bwMode="auto">
            <a:xfrm>
              <a:off x="1111" y="2659"/>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Text Box 24"/>
            <p:cNvSpPr txBox="1">
              <a:spLocks noChangeArrowheads="1"/>
            </p:cNvSpPr>
            <p:nvPr/>
          </p:nvSpPr>
          <p:spPr bwMode="auto">
            <a:xfrm>
              <a:off x="2925" y="2659"/>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3515" name="Text Box 25"/>
            <p:cNvSpPr txBox="1">
              <a:spLocks noChangeArrowheads="1"/>
            </p:cNvSpPr>
            <p:nvPr/>
          </p:nvSpPr>
          <p:spPr bwMode="auto">
            <a:xfrm>
              <a:off x="2880" y="3203"/>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63498" name="Object 26"/>
            <p:cNvGraphicFramePr>
              <a:graphicFrameLocks noChangeAspect="1"/>
            </p:cNvGraphicFramePr>
            <p:nvPr/>
          </p:nvGraphicFramePr>
          <p:xfrm>
            <a:off x="2925" y="2840"/>
            <a:ext cx="247" cy="448"/>
          </p:xfrm>
          <a:graphic>
            <a:graphicData uri="http://schemas.openxmlformats.org/presentationml/2006/ole">
              <mc:AlternateContent xmlns:mc="http://schemas.openxmlformats.org/markup-compatibility/2006">
                <mc:Choice xmlns:v="urn:schemas-microsoft-com:vml" Requires="v">
                  <p:oleObj spid="_x0000_s63576" name="公式" r:id="rId20" imgW="215640" imgH="355320" progId="Equation.3">
                    <p:embed/>
                  </p:oleObj>
                </mc:Choice>
                <mc:Fallback>
                  <p:oleObj name="公式" r:id="rId20" imgW="215640" imgH="355320" progId="Equation.3">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25" y="2840"/>
                          <a:ext cx="247"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6" name="Text Box 27"/>
            <p:cNvSpPr txBox="1">
              <a:spLocks noChangeArrowheads="1"/>
            </p:cNvSpPr>
            <p:nvPr/>
          </p:nvSpPr>
          <p:spPr bwMode="auto">
            <a:xfrm>
              <a:off x="2064" y="2341"/>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 : 10</a:t>
              </a:r>
            </a:p>
          </p:txBody>
        </p:sp>
        <p:sp>
          <p:nvSpPr>
            <p:cNvPr id="63517" name="Text Box 28"/>
            <p:cNvSpPr txBox="1">
              <a:spLocks noChangeArrowheads="1"/>
            </p:cNvSpPr>
            <p:nvPr/>
          </p:nvSpPr>
          <p:spPr bwMode="auto">
            <a:xfrm>
              <a:off x="3243" y="2886"/>
              <a:ext cx="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50</a:t>
              </a: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800">
                <a:solidFill>
                  <a:schemeClr val="bg1"/>
                </a:solidFill>
                <a:latin typeface="Times New Roman" panose="02020603050405020304" pitchFamily="18" charset="0"/>
                <a:ea typeface="宋体" panose="02010600030101010101" pitchFamily="2" charset="-122"/>
              </a:endParaRPr>
            </a:p>
          </p:txBody>
        </p:sp>
        <p:graphicFrame>
          <p:nvGraphicFramePr>
            <p:cNvPr id="63499" name="Object 29"/>
            <p:cNvGraphicFramePr>
              <a:graphicFrameLocks noChangeAspect="1"/>
            </p:cNvGraphicFramePr>
            <p:nvPr/>
          </p:nvGraphicFramePr>
          <p:xfrm>
            <a:off x="1292" y="2931"/>
            <a:ext cx="798" cy="295"/>
          </p:xfrm>
          <a:graphic>
            <a:graphicData uri="http://schemas.openxmlformats.org/presentationml/2006/ole">
              <mc:AlternateContent xmlns:mc="http://schemas.openxmlformats.org/markup-compatibility/2006">
                <mc:Choice xmlns:v="urn:schemas-microsoft-com:vml" Requires="v">
                  <p:oleObj spid="_x0000_s63577" name="公式" r:id="rId22" imgW="634680" imgH="215640" progId="Equation.3">
                    <p:embed/>
                  </p:oleObj>
                </mc:Choice>
                <mc:Fallback>
                  <p:oleObj name="公式" r:id="rId22" imgW="634680" imgH="215640" progId="Equation.3">
                    <p:embed/>
                    <p:pic>
                      <p:nvPicPr>
                        <p:cNvPr id="0"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2" y="2931"/>
                          <a:ext cx="79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18" name="Text Box 30"/>
            <p:cNvSpPr txBox="1">
              <a:spLocks noChangeArrowheads="1"/>
            </p:cNvSpPr>
            <p:nvPr/>
          </p:nvSpPr>
          <p:spPr bwMode="auto">
            <a:xfrm>
              <a:off x="1519" y="2296"/>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3519" name="Oval 31"/>
            <p:cNvSpPr>
              <a:spLocks noChangeArrowheads="1"/>
            </p:cNvSpPr>
            <p:nvPr/>
          </p:nvSpPr>
          <p:spPr bwMode="auto">
            <a:xfrm>
              <a:off x="884" y="2886"/>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63520" name="Line 32"/>
            <p:cNvSpPr>
              <a:spLocks noChangeShapeType="1"/>
            </p:cNvSpPr>
            <p:nvPr/>
          </p:nvSpPr>
          <p:spPr bwMode="auto">
            <a:xfrm>
              <a:off x="1066" y="2704"/>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1" name="Line 33"/>
            <p:cNvSpPr>
              <a:spLocks noChangeShapeType="1"/>
            </p:cNvSpPr>
            <p:nvPr/>
          </p:nvSpPr>
          <p:spPr bwMode="auto">
            <a:xfrm flipV="1">
              <a:off x="2154" y="2704"/>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2" name="Line 34"/>
            <p:cNvSpPr>
              <a:spLocks noChangeShapeType="1"/>
            </p:cNvSpPr>
            <p:nvPr/>
          </p:nvSpPr>
          <p:spPr bwMode="auto">
            <a:xfrm flipH="1" flipV="1">
              <a:off x="2154" y="3339"/>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3" name="Line 35"/>
            <p:cNvSpPr>
              <a:spLocks noChangeShapeType="1"/>
            </p:cNvSpPr>
            <p:nvPr/>
          </p:nvSpPr>
          <p:spPr bwMode="auto">
            <a:xfrm flipV="1">
              <a:off x="1066" y="3520"/>
              <a:ext cx="1088"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4" name="Text Box 36"/>
            <p:cNvSpPr txBox="1">
              <a:spLocks noChangeArrowheads="1"/>
            </p:cNvSpPr>
            <p:nvPr/>
          </p:nvSpPr>
          <p:spPr bwMode="auto">
            <a:xfrm>
              <a:off x="1927" y="27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3525" name="Text Box 37"/>
            <p:cNvSpPr txBox="1">
              <a:spLocks noChangeArrowheads="1"/>
            </p:cNvSpPr>
            <p:nvPr/>
          </p:nvSpPr>
          <p:spPr bwMode="auto">
            <a:xfrm>
              <a:off x="2516" y="27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3526" name="Text Box 38"/>
            <p:cNvSpPr txBox="1">
              <a:spLocks noChangeArrowheads="1"/>
            </p:cNvSpPr>
            <p:nvPr/>
          </p:nvSpPr>
          <p:spPr bwMode="auto">
            <a:xfrm>
              <a:off x="1156" y="265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3527" name="Text Box 39"/>
            <p:cNvSpPr txBox="1">
              <a:spLocks noChangeArrowheads="1"/>
            </p:cNvSpPr>
            <p:nvPr/>
          </p:nvSpPr>
          <p:spPr bwMode="auto">
            <a:xfrm>
              <a:off x="1111" y="315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3528" name="Line 40"/>
            <p:cNvSpPr>
              <a:spLocks noChangeShapeType="1"/>
            </p:cNvSpPr>
            <p:nvPr/>
          </p:nvSpPr>
          <p:spPr bwMode="auto">
            <a:xfrm>
              <a:off x="2516" y="3520"/>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9" name="Line 41"/>
            <p:cNvSpPr>
              <a:spLocks noChangeShapeType="1"/>
            </p:cNvSpPr>
            <p:nvPr/>
          </p:nvSpPr>
          <p:spPr bwMode="auto">
            <a:xfrm>
              <a:off x="2516" y="270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0" name="Line 42"/>
            <p:cNvSpPr>
              <a:spLocks noChangeShapeType="1"/>
            </p:cNvSpPr>
            <p:nvPr/>
          </p:nvSpPr>
          <p:spPr bwMode="auto">
            <a:xfrm>
              <a:off x="1066" y="2704"/>
              <a:ext cx="10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3531" name="Group 43"/>
            <p:cNvGrpSpPr>
              <a:grpSpLocks/>
            </p:cNvGrpSpPr>
            <p:nvPr/>
          </p:nvGrpSpPr>
          <p:grpSpPr bwMode="auto">
            <a:xfrm>
              <a:off x="2154" y="2976"/>
              <a:ext cx="91" cy="363"/>
              <a:chOff x="2744" y="2931"/>
              <a:chExt cx="57" cy="283"/>
            </a:xfrm>
          </p:grpSpPr>
          <p:sp>
            <p:nvSpPr>
              <p:cNvPr id="63541" name="Arc 44"/>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42" name="Arc 45"/>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43" name="Arc 46"/>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3532" name="Group 47"/>
            <p:cNvGrpSpPr>
              <a:grpSpLocks/>
            </p:cNvGrpSpPr>
            <p:nvPr/>
          </p:nvGrpSpPr>
          <p:grpSpPr bwMode="auto">
            <a:xfrm rot="10800000">
              <a:off x="2426" y="2977"/>
              <a:ext cx="90" cy="362"/>
              <a:chOff x="2744" y="2931"/>
              <a:chExt cx="57" cy="283"/>
            </a:xfrm>
          </p:grpSpPr>
          <p:sp>
            <p:nvSpPr>
              <p:cNvPr id="63538" name="Arc 4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39" name="Arc 4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40" name="Arc 5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3533" name="Line 51"/>
            <p:cNvSpPr>
              <a:spLocks noChangeShapeType="1"/>
            </p:cNvSpPr>
            <p:nvPr/>
          </p:nvSpPr>
          <p:spPr bwMode="auto">
            <a:xfrm flipH="1" flipV="1">
              <a:off x="2516" y="3339"/>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Line 52"/>
            <p:cNvSpPr>
              <a:spLocks noChangeShapeType="1"/>
            </p:cNvSpPr>
            <p:nvPr/>
          </p:nvSpPr>
          <p:spPr bwMode="auto">
            <a:xfrm flipH="1" flipV="1">
              <a:off x="2516" y="2704"/>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5" name="Line 53"/>
            <p:cNvSpPr>
              <a:spLocks noChangeShapeType="1"/>
            </p:cNvSpPr>
            <p:nvPr/>
          </p:nvSpPr>
          <p:spPr bwMode="auto">
            <a:xfrm>
              <a:off x="3197" y="2704"/>
              <a:ext cx="0" cy="81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6" name="Rectangle 54"/>
            <p:cNvSpPr>
              <a:spLocks noChangeArrowheads="1"/>
            </p:cNvSpPr>
            <p:nvPr/>
          </p:nvSpPr>
          <p:spPr bwMode="auto">
            <a:xfrm>
              <a:off x="3151" y="2930"/>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3537" name="Rectangle 55"/>
            <p:cNvSpPr>
              <a:spLocks noChangeArrowheads="1"/>
            </p:cNvSpPr>
            <p:nvPr/>
          </p:nvSpPr>
          <p:spPr bwMode="auto">
            <a:xfrm>
              <a:off x="1565" y="2613"/>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500792" name="Text Box 56"/>
          <p:cNvSpPr txBox="1">
            <a:spLocks noChangeArrowheads="1"/>
          </p:cNvSpPr>
          <p:nvPr/>
        </p:nvSpPr>
        <p:spPr bwMode="auto">
          <a:xfrm>
            <a:off x="684213" y="2852738"/>
            <a:ext cx="647700" cy="519112"/>
          </a:xfrm>
          <a:prstGeom prst="rect">
            <a:avLst/>
          </a:prstGeom>
          <a:solidFill>
            <a:srgbClr val="990033"/>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宋体" panose="02010600030101010101" pitchFamily="2" charset="-122"/>
              </a:rPr>
              <a:t>解</a:t>
            </a:r>
            <a:endParaRPr kumimoji="1" lang="zh-CN" altLang="en-US" sz="2800">
              <a:solidFill>
                <a:schemeClr val="bg1"/>
              </a:solidFill>
              <a:latin typeface="Times New Roman" panose="02020603050405020304" pitchFamily="18" charset="0"/>
              <a:ea typeface="宋体" panose="02010600030101010101" pitchFamily="2" charset="-122"/>
            </a:endParaRPr>
          </a:p>
        </p:txBody>
      </p:sp>
      <p:grpSp>
        <p:nvGrpSpPr>
          <p:cNvPr id="63509" name="Group 57"/>
          <p:cNvGrpSpPr>
            <a:grpSpLocks/>
          </p:cNvGrpSpPr>
          <p:nvPr/>
        </p:nvGrpSpPr>
        <p:grpSpPr bwMode="auto">
          <a:xfrm>
            <a:off x="6588125" y="6446838"/>
            <a:ext cx="792163" cy="366712"/>
            <a:chOff x="4649" y="4020"/>
            <a:chExt cx="499" cy="231"/>
          </a:xfrm>
        </p:grpSpPr>
        <p:pic>
          <p:nvPicPr>
            <p:cNvPr id="63510" name="Picture 58" descr="789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1" name="Text Box 59">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500738"/>
                                        </p:tgtEl>
                                        <p:attrNameLst>
                                          <p:attrName>style.visibility</p:attrName>
                                        </p:attrNameLst>
                                      </p:cBhvr>
                                      <p:to>
                                        <p:strVal val="visible"/>
                                      </p:to>
                                    </p:set>
                                    <p:anim calcmode="lin" valueType="num">
                                      <p:cBhvr>
                                        <p:cTn id="7" dur="1000" fill="hold"/>
                                        <p:tgtEl>
                                          <p:spTgt spid="500738"/>
                                        </p:tgtEl>
                                        <p:attrNameLst>
                                          <p:attrName>ppt_w</p:attrName>
                                        </p:attrNameLst>
                                      </p:cBhvr>
                                      <p:tavLst>
                                        <p:tav tm="0">
                                          <p:val>
                                            <p:fltVal val="0"/>
                                          </p:val>
                                        </p:tav>
                                        <p:tav tm="100000">
                                          <p:val>
                                            <p:strVal val="#ppt_w"/>
                                          </p:val>
                                        </p:tav>
                                      </p:tavLst>
                                    </p:anim>
                                    <p:anim calcmode="lin" valueType="num">
                                      <p:cBhvr>
                                        <p:cTn id="8" dur="1000" fill="hold"/>
                                        <p:tgtEl>
                                          <p:spTgt spid="500738"/>
                                        </p:tgtEl>
                                        <p:attrNameLst>
                                          <p:attrName>ppt_h</p:attrName>
                                        </p:attrNameLst>
                                      </p:cBhvr>
                                      <p:tavLst>
                                        <p:tav tm="0">
                                          <p:val>
                                            <p:fltVal val="0"/>
                                          </p:val>
                                        </p:tav>
                                        <p:tav tm="100000">
                                          <p:val>
                                            <p:strVal val="#ppt_h"/>
                                          </p:val>
                                        </p:tav>
                                      </p:tavLst>
                                    </p:anim>
                                    <p:anim calcmode="lin" valueType="num">
                                      <p:cBhvr>
                                        <p:cTn id="9" dur="1000" fill="hold"/>
                                        <p:tgtEl>
                                          <p:spTgt spid="50073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00738"/>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childTnLst>
                          </p:cTn>
                        </p:par>
                        <p:par>
                          <p:cTn id="15" fill="hold" nodeType="afterGroup">
                            <p:stCondLst>
                              <p:cond delay="1500"/>
                            </p:stCondLst>
                            <p:childTnLst>
                              <p:par>
                                <p:cTn id="16" presetID="12" presetClass="entr" presetSubtype="1" fill="hold" nodeType="afterEffect">
                                  <p:stCondLst>
                                    <p:cond delay="0"/>
                                  </p:stCondLst>
                                  <p:childTnLst>
                                    <p:set>
                                      <p:cBhvr>
                                        <p:cTn id="17" dur="1" fill="hold">
                                          <p:stCondLst>
                                            <p:cond delay="0"/>
                                          </p:stCondLst>
                                        </p:cTn>
                                        <p:tgtEl>
                                          <p:spTgt spid="500739"/>
                                        </p:tgtEl>
                                        <p:attrNameLst>
                                          <p:attrName>style.visibility</p:attrName>
                                        </p:attrNameLst>
                                      </p:cBhvr>
                                      <p:to>
                                        <p:strVal val="visible"/>
                                      </p:to>
                                    </p:set>
                                    <p:animEffect transition="in" filter="slide(fromTop)">
                                      <p:cBhvr>
                                        <p:cTn id="18" dur="500"/>
                                        <p:tgtEl>
                                          <p:spTgt spid="5007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00792"/>
                                        </p:tgtEl>
                                        <p:attrNameLst>
                                          <p:attrName>style.visibility</p:attrName>
                                        </p:attrNameLst>
                                      </p:cBhvr>
                                      <p:to>
                                        <p:strVal val="visible"/>
                                      </p:to>
                                    </p:set>
                                    <p:anim calcmode="lin" valueType="num">
                                      <p:cBhvr>
                                        <p:cTn id="23" dur="1000" fill="hold"/>
                                        <p:tgtEl>
                                          <p:spTgt spid="500792"/>
                                        </p:tgtEl>
                                        <p:attrNameLst>
                                          <p:attrName>ppt_w</p:attrName>
                                        </p:attrNameLst>
                                      </p:cBhvr>
                                      <p:tavLst>
                                        <p:tav tm="0">
                                          <p:val>
                                            <p:fltVal val="0"/>
                                          </p:val>
                                        </p:tav>
                                        <p:tav tm="100000">
                                          <p:val>
                                            <p:strVal val="#ppt_w"/>
                                          </p:val>
                                        </p:tav>
                                      </p:tavLst>
                                    </p:anim>
                                    <p:anim calcmode="lin" valueType="num">
                                      <p:cBhvr>
                                        <p:cTn id="24" dur="1000" fill="hold"/>
                                        <p:tgtEl>
                                          <p:spTgt spid="500792"/>
                                        </p:tgtEl>
                                        <p:attrNameLst>
                                          <p:attrName>ppt_h</p:attrName>
                                        </p:attrNameLst>
                                      </p:cBhvr>
                                      <p:tavLst>
                                        <p:tav tm="0">
                                          <p:val>
                                            <p:fltVal val="0"/>
                                          </p:val>
                                        </p:tav>
                                        <p:tav tm="100000">
                                          <p:val>
                                            <p:strVal val="#ppt_h"/>
                                          </p:val>
                                        </p:tav>
                                      </p:tavLst>
                                    </p:anim>
                                    <p:anim calcmode="lin" valueType="num">
                                      <p:cBhvr>
                                        <p:cTn id="25" dur="1000" fill="hold"/>
                                        <p:tgtEl>
                                          <p:spTgt spid="500792"/>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007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0740"/>
                                        </p:tgtEl>
                                        <p:attrNameLst>
                                          <p:attrName>style.visibility</p:attrName>
                                        </p:attrNameLst>
                                      </p:cBhvr>
                                      <p:to>
                                        <p:strVal val="visible"/>
                                      </p:to>
                                    </p:set>
                                    <p:anim calcmode="lin" valueType="num">
                                      <p:cBhvr additive="base">
                                        <p:cTn id="31" dur="500" fill="hold"/>
                                        <p:tgtEl>
                                          <p:spTgt spid="500740"/>
                                        </p:tgtEl>
                                        <p:attrNameLst>
                                          <p:attrName>ppt_x</p:attrName>
                                        </p:attrNameLst>
                                      </p:cBhvr>
                                      <p:tavLst>
                                        <p:tav tm="0">
                                          <p:val>
                                            <p:strVal val="0-#ppt_w/2"/>
                                          </p:val>
                                        </p:tav>
                                        <p:tav tm="100000">
                                          <p:val>
                                            <p:strVal val="#ppt_x"/>
                                          </p:val>
                                        </p:tav>
                                      </p:tavLst>
                                    </p:anim>
                                    <p:anim calcmode="lin" valueType="num">
                                      <p:cBhvr additive="base">
                                        <p:cTn id="32" dur="500" fill="hold"/>
                                        <p:tgtEl>
                                          <p:spTgt spid="50074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0744"/>
                                        </p:tgtEl>
                                        <p:attrNameLst>
                                          <p:attrName>style.visibility</p:attrName>
                                        </p:attrNameLst>
                                      </p:cBhvr>
                                      <p:to>
                                        <p:strVal val="visible"/>
                                      </p:to>
                                    </p:set>
                                    <p:animEffect transition="in" filter="wipe(left)">
                                      <p:cBhvr>
                                        <p:cTn id="37" dur="2000"/>
                                        <p:tgtEl>
                                          <p:spTgt spid="5007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0745"/>
                                        </p:tgtEl>
                                        <p:attrNameLst>
                                          <p:attrName>style.visibility</p:attrName>
                                        </p:attrNameLst>
                                      </p:cBhvr>
                                      <p:to>
                                        <p:strVal val="visible"/>
                                      </p:to>
                                    </p:set>
                                    <p:animEffect transition="in" filter="wipe(left)">
                                      <p:cBhvr>
                                        <p:cTn id="42" dur="2000"/>
                                        <p:tgtEl>
                                          <p:spTgt spid="5007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0741"/>
                                        </p:tgtEl>
                                        <p:attrNameLst>
                                          <p:attrName>style.visibility</p:attrName>
                                        </p:attrNameLst>
                                      </p:cBhvr>
                                      <p:to>
                                        <p:strVal val="visible"/>
                                      </p:to>
                                    </p:set>
                                    <p:animEffect transition="in" filter="wipe(left)">
                                      <p:cBhvr>
                                        <p:cTn id="47" dur="2000"/>
                                        <p:tgtEl>
                                          <p:spTgt spid="5007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0742"/>
                                        </p:tgtEl>
                                        <p:attrNameLst>
                                          <p:attrName>style.visibility</p:attrName>
                                        </p:attrNameLst>
                                      </p:cBhvr>
                                      <p:to>
                                        <p:strVal val="visible"/>
                                      </p:to>
                                    </p:set>
                                    <p:animEffect transition="in" filter="wipe(left)">
                                      <p:cBhvr>
                                        <p:cTn id="52" dur="2000"/>
                                        <p:tgtEl>
                                          <p:spTgt spid="500742"/>
                                        </p:tgtEl>
                                      </p:cBhvr>
                                    </p:animEffect>
                                  </p:childTnLst>
                                </p:cTn>
                              </p:par>
                            </p:childTnLst>
                          </p:cTn>
                        </p:par>
                        <p:par>
                          <p:cTn id="53" fill="hold" nodeType="afterGroup">
                            <p:stCondLst>
                              <p:cond delay="2000"/>
                            </p:stCondLst>
                            <p:childTnLst>
                              <p:par>
                                <p:cTn id="54" presetID="1" presetClass="entr" presetSubtype="0" fill="hold" grpId="0" nodeType="afterEffect">
                                  <p:stCondLst>
                                    <p:cond delay="0"/>
                                  </p:stCondLst>
                                  <p:childTnLst>
                                    <p:set>
                                      <p:cBhvr>
                                        <p:cTn id="55" dur="1" fill="hold">
                                          <p:stCondLst>
                                            <p:cond delay="499"/>
                                          </p:stCondLst>
                                        </p:cTn>
                                        <p:tgtEl>
                                          <p:spTgt spid="50074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500746"/>
                                        </p:tgtEl>
                                        <p:attrNameLst>
                                          <p:attrName>style.visibility</p:attrName>
                                        </p:attrNameLst>
                                      </p:cBhvr>
                                      <p:to>
                                        <p:strVal val="visible"/>
                                      </p:to>
                                    </p:set>
                                    <p:animEffect transition="in" filter="slide(fromLeft)">
                                      <p:cBhvr>
                                        <p:cTn id="60" dur="500"/>
                                        <p:tgtEl>
                                          <p:spTgt spid="500746"/>
                                        </p:tgtEl>
                                      </p:cBhvr>
                                    </p:animEffect>
                                  </p:childTnLst>
                                </p:cTn>
                              </p:par>
                            </p:childTnLst>
                          </p:cTn>
                        </p:par>
                        <p:par>
                          <p:cTn id="61" fill="hold" nodeType="afterGroup">
                            <p:stCondLst>
                              <p:cond delay="500"/>
                            </p:stCondLst>
                            <p:childTnLst>
                              <p:par>
                                <p:cTn id="62" presetID="12" presetClass="entr" presetSubtype="8" fill="hold" grpId="0" nodeType="afterEffect">
                                  <p:stCondLst>
                                    <p:cond delay="0"/>
                                  </p:stCondLst>
                                  <p:childTnLst>
                                    <p:set>
                                      <p:cBhvr>
                                        <p:cTn id="63" dur="1" fill="hold">
                                          <p:stCondLst>
                                            <p:cond delay="0"/>
                                          </p:stCondLst>
                                        </p:cTn>
                                        <p:tgtEl>
                                          <p:spTgt spid="500747"/>
                                        </p:tgtEl>
                                        <p:attrNameLst>
                                          <p:attrName>style.visibility</p:attrName>
                                        </p:attrNameLst>
                                      </p:cBhvr>
                                      <p:to>
                                        <p:strVal val="visible"/>
                                      </p:to>
                                    </p:set>
                                    <p:animEffect transition="in" filter="slide(fromLeft)">
                                      <p:cBhvr>
                                        <p:cTn id="64" dur="500"/>
                                        <p:tgtEl>
                                          <p:spTgt spid="500747"/>
                                        </p:tgtEl>
                                      </p:cBhvr>
                                    </p:animEffect>
                                  </p:childTnLst>
                                </p:cTn>
                              </p:par>
                            </p:childTnLst>
                          </p:cTn>
                        </p:par>
                        <p:par>
                          <p:cTn id="65" fill="hold" nodeType="afterGroup">
                            <p:stCondLst>
                              <p:cond delay="1000"/>
                            </p:stCondLst>
                            <p:childTnLst>
                              <p:par>
                                <p:cTn id="66" presetID="12" presetClass="entr" presetSubtype="2" fill="hold" nodeType="afterEffect">
                                  <p:stCondLst>
                                    <p:cond delay="0"/>
                                  </p:stCondLst>
                                  <p:childTnLst>
                                    <p:set>
                                      <p:cBhvr>
                                        <p:cTn id="67" dur="1" fill="hold">
                                          <p:stCondLst>
                                            <p:cond delay="0"/>
                                          </p:stCondLst>
                                        </p:cTn>
                                        <p:tgtEl>
                                          <p:spTgt spid="500748"/>
                                        </p:tgtEl>
                                        <p:attrNameLst>
                                          <p:attrName>style.visibility</p:attrName>
                                        </p:attrNameLst>
                                      </p:cBhvr>
                                      <p:to>
                                        <p:strVal val="visible"/>
                                      </p:to>
                                    </p:set>
                                    <p:animEffect transition="in" filter="slide(fromRight)">
                                      <p:cBhvr>
                                        <p:cTn id="68" dur="500"/>
                                        <p:tgtEl>
                                          <p:spTgt spid="50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p:bldP spid="500740" grpId="0"/>
      <p:bldP spid="500743" grpId="0" animBg="1"/>
      <p:bldP spid="500746" grpId="0" animBg="1"/>
      <p:bldP spid="500747" grpId="0" autoUpdateAnimBg="0"/>
      <p:bldP spid="500792"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Text Box 2"/>
          <p:cNvSpPr txBox="1">
            <a:spLocks noChangeArrowheads="1"/>
          </p:cNvSpPr>
          <p:nvPr/>
        </p:nvSpPr>
        <p:spPr bwMode="auto">
          <a:xfrm>
            <a:off x="684213" y="531813"/>
            <a:ext cx="293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方法</a:t>
            </a:r>
            <a:r>
              <a:rPr kumimoji="1" lang="en-US" altLang="zh-CN" sz="2800">
                <a:solidFill>
                  <a:srgbClr val="FFFF00"/>
                </a:solidFill>
                <a:latin typeface="楷体_GB2312" pitchFamily="49" charset="-122"/>
                <a:ea typeface="楷体_GB2312" pitchFamily="49" charset="-122"/>
              </a:rPr>
              <a:t>2</a:t>
            </a:r>
            <a:r>
              <a:rPr kumimoji="1" lang="zh-CN" altLang="en-US" sz="2800" b="1">
                <a:solidFill>
                  <a:srgbClr val="FFFF00"/>
                </a:solidFill>
                <a:latin typeface="楷体_GB2312" pitchFamily="49" charset="-122"/>
                <a:ea typeface="楷体_GB2312" pitchFamily="49" charset="-122"/>
              </a:rPr>
              <a:t>：阻抗变换</a:t>
            </a:r>
          </a:p>
        </p:txBody>
      </p:sp>
      <p:graphicFrame>
        <p:nvGraphicFramePr>
          <p:cNvPr id="501763" name="Object 3"/>
          <p:cNvGraphicFramePr>
            <a:graphicFrameLocks noChangeAspect="1"/>
          </p:cNvGraphicFramePr>
          <p:nvPr/>
        </p:nvGraphicFramePr>
        <p:xfrm>
          <a:off x="827088" y="5572125"/>
          <a:ext cx="4897437" cy="593725"/>
        </p:xfrm>
        <a:graphic>
          <a:graphicData uri="http://schemas.openxmlformats.org/presentationml/2006/ole">
            <mc:AlternateContent xmlns:mc="http://schemas.openxmlformats.org/markup-compatibility/2006">
              <mc:Choice xmlns:v="urn:schemas-microsoft-com:vml" Requires="v">
                <p:oleObj spid="_x0000_s64608" name="公式" r:id="rId3" imgW="2184120" imgH="266400" progId="Equation.3">
                  <p:embed/>
                </p:oleObj>
              </mc:Choice>
              <mc:Fallback>
                <p:oleObj name="公式" r:id="rId3" imgW="2184120" imgH="26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572125"/>
                        <a:ext cx="4897437"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764" name="Object 4"/>
          <p:cNvGraphicFramePr>
            <a:graphicFrameLocks noChangeAspect="1"/>
          </p:cNvGraphicFramePr>
          <p:nvPr/>
        </p:nvGraphicFramePr>
        <p:xfrm>
          <a:off x="684213" y="4779963"/>
          <a:ext cx="3024187" cy="615950"/>
        </p:xfrm>
        <a:graphic>
          <a:graphicData uri="http://schemas.openxmlformats.org/presentationml/2006/ole">
            <mc:AlternateContent xmlns:mc="http://schemas.openxmlformats.org/markup-compatibility/2006">
              <mc:Choice xmlns:v="urn:schemas-microsoft-com:vml" Requires="v">
                <p:oleObj spid="_x0000_s64609" name="公式" r:id="rId5" imgW="1307880" imgH="266400" progId="Equation.3">
                  <p:embed/>
                </p:oleObj>
              </mc:Choice>
              <mc:Fallback>
                <p:oleObj name="公式" r:id="rId5" imgW="1307880" imgH="266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4779963"/>
                        <a:ext cx="3024187"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765" name="Object 5"/>
          <p:cNvGraphicFramePr>
            <a:graphicFrameLocks noChangeAspect="1"/>
          </p:cNvGraphicFramePr>
          <p:nvPr/>
        </p:nvGraphicFramePr>
        <p:xfrm>
          <a:off x="4500563" y="1323975"/>
          <a:ext cx="4032250" cy="954088"/>
        </p:xfrm>
        <a:graphic>
          <a:graphicData uri="http://schemas.openxmlformats.org/presentationml/2006/ole">
            <mc:AlternateContent xmlns:mc="http://schemas.openxmlformats.org/markup-compatibility/2006">
              <mc:Choice xmlns:v="urn:schemas-microsoft-com:vml" Requires="v">
                <p:oleObj spid="_x0000_s64610" name="公式" r:id="rId7" imgW="1981080" imgH="469800" progId="Equation.3">
                  <p:embed/>
                </p:oleObj>
              </mc:Choice>
              <mc:Fallback>
                <p:oleObj name="公式" r:id="rId7" imgW="1981080" imgH="469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0563" y="1323975"/>
                        <a:ext cx="40322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766" name="Object 6"/>
          <p:cNvGraphicFramePr>
            <a:graphicFrameLocks noChangeAspect="1"/>
          </p:cNvGraphicFramePr>
          <p:nvPr/>
        </p:nvGraphicFramePr>
        <p:xfrm>
          <a:off x="4356100" y="2547938"/>
          <a:ext cx="4570413" cy="928687"/>
        </p:xfrm>
        <a:graphic>
          <a:graphicData uri="http://schemas.openxmlformats.org/presentationml/2006/ole">
            <mc:AlternateContent xmlns:mc="http://schemas.openxmlformats.org/markup-compatibility/2006">
              <mc:Choice xmlns:v="urn:schemas-microsoft-com:vml" Requires="v">
                <p:oleObj spid="_x0000_s64611" name="公式" r:id="rId9" imgW="2234880" imgH="457200" progId="Equation.3">
                  <p:embed/>
                </p:oleObj>
              </mc:Choice>
              <mc:Fallback>
                <p:oleObj name="公式" r:id="rId9" imgW="2234880" imgH="457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2547938"/>
                        <a:ext cx="4570413"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67" name="Text Box 7"/>
          <p:cNvSpPr txBox="1">
            <a:spLocks noChangeArrowheads="1"/>
          </p:cNvSpPr>
          <p:nvPr/>
        </p:nvSpPr>
        <p:spPr bwMode="auto">
          <a:xfrm>
            <a:off x="611188" y="3411538"/>
            <a:ext cx="372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方法</a:t>
            </a:r>
            <a:r>
              <a:rPr kumimoji="1" lang="en-US" altLang="zh-CN" sz="2800" b="1">
                <a:solidFill>
                  <a:srgbClr val="FFFF00"/>
                </a:solidFill>
                <a:latin typeface="楷体_GB2312" pitchFamily="49" charset="-122"/>
                <a:ea typeface="楷体_GB2312" pitchFamily="49" charset="-122"/>
              </a:rPr>
              <a:t>3</a:t>
            </a:r>
            <a:r>
              <a:rPr kumimoji="1" lang="zh-CN" altLang="en-US" sz="2800" b="1">
                <a:solidFill>
                  <a:srgbClr val="FFFF00"/>
                </a:solidFill>
                <a:latin typeface="楷体_GB2312" pitchFamily="49" charset="-122"/>
                <a:ea typeface="楷体_GB2312" pitchFamily="49" charset="-122"/>
              </a:rPr>
              <a:t>：戴维宁等效</a:t>
            </a:r>
          </a:p>
        </p:txBody>
      </p:sp>
      <p:graphicFrame>
        <p:nvGraphicFramePr>
          <p:cNvPr id="501768" name="Object 8"/>
          <p:cNvGraphicFramePr>
            <a:graphicFrameLocks noChangeAspect="1"/>
          </p:cNvGraphicFramePr>
          <p:nvPr/>
        </p:nvGraphicFramePr>
        <p:xfrm>
          <a:off x="684213" y="3987800"/>
          <a:ext cx="1079500" cy="549275"/>
        </p:xfrm>
        <a:graphic>
          <a:graphicData uri="http://schemas.openxmlformats.org/presentationml/2006/ole">
            <mc:AlternateContent xmlns:mc="http://schemas.openxmlformats.org/markup-compatibility/2006">
              <mc:Choice xmlns:v="urn:schemas-microsoft-com:vml" Requires="v">
                <p:oleObj spid="_x0000_s64612" name="公式" r:id="rId11" imgW="520560" imgH="266400" progId="Equation.3">
                  <p:embed/>
                </p:oleObj>
              </mc:Choice>
              <mc:Fallback>
                <p:oleObj name="公式" r:id="rId11" imgW="520560" imgH="2664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987800"/>
                        <a:ext cx="10795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4529" name="Group 9"/>
          <p:cNvGrpSpPr>
            <a:grpSpLocks/>
          </p:cNvGrpSpPr>
          <p:nvPr/>
        </p:nvGrpSpPr>
        <p:grpSpPr bwMode="auto">
          <a:xfrm>
            <a:off x="8316913" y="6446838"/>
            <a:ext cx="792162" cy="366712"/>
            <a:chOff x="5193" y="4020"/>
            <a:chExt cx="499" cy="231"/>
          </a:xfrm>
        </p:grpSpPr>
        <p:pic>
          <p:nvPicPr>
            <p:cNvPr id="64580" name="Picture 10" descr="789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81" name="Text Box 11">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4530" name="Group 12"/>
          <p:cNvGrpSpPr>
            <a:grpSpLocks/>
          </p:cNvGrpSpPr>
          <p:nvPr/>
        </p:nvGrpSpPr>
        <p:grpSpPr bwMode="auto">
          <a:xfrm>
            <a:off x="7453313" y="6446838"/>
            <a:ext cx="792162" cy="366712"/>
            <a:chOff x="4649" y="4020"/>
            <a:chExt cx="499" cy="231"/>
          </a:xfrm>
        </p:grpSpPr>
        <p:pic>
          <p:nvPicPr>
            <p:cNvPr id="64578" name="Picture 13" descr="789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79" name="Text Box 14">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5"/>
          <p:cNvGrpSpPr>
            <a:grpSpLocks/>
          </p:cNvGrpSpPr>
          <p:nvPr/>
        </p:nvGrpSpPr>
        <p:grpSpPr bwMode="auto">
          <a:xfrm>
            <a:off x="395288" y="819150"/>
            <a:ext cx="4287837" cy="2427288"/>
            <a:chOff x="2336" y="368"/>
            <a:chExt cx="2701" cy="1529"/>
          </a:xfrm>
        </p:grpSpPr>
        <p:sp>
          <p:nvSpPr>
            <p:cNvPr id="64567" name="Line 16"/>
            <p:cNvSpPr>
              <a:spLocks noChangeShapeType="1"/>
            </p:cNvSpPr>
            <p:nvPr/>
          </p:nvSpPr>
          <p:spPr bwMode="auto">
            <a:xfrm>
              <a:off x="3288" y="799"/>
              <a:ext cx="240"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4524" name="Object 17"/>
            <p:cNvGraphicFramePr>
              <a:graphicFrameLocks noChangeAspect="1"/>
            </p:cNvGraphicFramePr>
            <p:nvPr/>
          </p:nvGraphicFramePr>
          <p:xfrm>
            <a:off x="3251" y="368"/>
            <a:ext cx="201" cy="424"/>
          </p:xfrm>
          <a:graphic>
            <a:graphicData uri="http://schemas.openxmlformats.org/presentationml/2006/ole">
              <mc:AlternateContent xmlns:mc="http://schemas.openxmlformats.org/markup-compatibility/2006">
                <mc:Choice xmlns:v="urn:schemas-microsoft-com:vml" Requires="v">
                  <p:oleObj spid="_x0000_s64613" name="公式" r:id="rId14" imgW="152280" imgH="342720" progId="Equation.3">
                    <p:embed/>
                  </p:oleObj>
                </mc:Choice>
                <mc:Fallback>
                  <p:oleObj name="公式" r:id="rId14" imgW="152280" imgH="342720"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 y="368"/>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8" name="Text Box 18"/>
            <p:cNvSpPr txBox="1">
              <a:spLocks noChangeArrowheads="1"/>
            </p:cNvSpPr>
            <p:nvPr/>
          </p:nvSpPr>
          <p:spPr bwMode="auto">
            <a:xfrm>
              <a:off x="4014" y="845"/>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69" name="Text Box 19"/>
            <p:cNvSpPr txBox="1">
              <a:spLocks noChangeArrowheads="1"/>
            </p:cNvSpPr>
            <p:nvPr/>
          </p:nvSpPr>
          <p:spPr bwMode="auto">
            <a:xfrm>
              <a:off x="4014" y="1570"/>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64525" name="Object 20"/>
            <p:cNvGraphicFramePr>
              <a:graphicFrameLocks noChangeAspect="1"/>
            </p:cNvGraphicFramePr>
            <p:nvPr/>
          </p:nvGraphicFramePr>
          <p:xfrm>
            <a:off x="3969" y="1162"/>
            <a:ext cx="235" cy="420"/>
          </p:xfrm>
          <a:graphic>
            <a:graphicData uri="http://schemas.openxmlformats.org/presentationml/2006/ole">
              <mc:AlternateContent xmlns:mc="http://schemas.openxmlformats.org/markup-compatibility/2006">
                <mc:Choice xmlns:v="urn:schemas-microsoft-com:vml" Requires="v">
                  <p:oleObj spid="_x0000_s64614" name="公式" r:id="rId16" imgW="203040" imgH="330120" progId="Equation.3">
                    <p:embed/>
                  </p:oleObj>
                </mc:Choice>
                <mc:Fallback>
                  <p:oleObj name="公式" r:id="rId16" imgW="203040" imgH="33012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69" y="1162"/>
                          <a:ext cx="23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6" name="Object 21"/>
            <p:cNvGraphicFramePr>
              <a:graphicFrameLocks noChangeAspect="1"/>
            </p:cNvGraphicFramePr>
            <p:nvPr/>
          </p:nvGraphicFramePr>
          <p:xfrm>
            <a:off x="2336" y="1207"/>
            <a:ext cx="681" cy="252"/>
          </p:xfrm>
          <a:graphic>
            <a:graphicData uri="http://schemas.openxmlformats.org/presentationml/2006/ole">
              <mc:AlternateContent xmlns:mc="http://schemas.openxmlformats.org/markup-compatibility/2006">
                <mc:Choice xmlns:v="urn:schemas-microsoft-com:vml" Requires="v">
                  <p:oleObj spid="_x0000_s64615" name="公式" r:id="rId18" imgW="634680" imgH="215640" progId="Equation.3">
                    <p:embed/>
                  </p:oleObj>
                </mc:Choice>
                <mc:Fallback>
                  <p:oleObj name="公式" r:id="rId18" imgW="634680" imgH="21564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36" y="1207"/>
                          <a:ext cx="68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70" name="Text Box 22"/>
            <p:cNvSpPr txBox="1">
              <a:spLocks noChangeArrowheads="1"/>
            </p:cNvSpPr>
            <p:nvPr/>
          </p:nvSpPr>
          <p:spPr bwMode="auto">
            <a:xfrm>
              <a:off x="3606" y="482"/>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4571" name="Oval 23"/>
            <p:cNvSpPr>
              <a:spLocks noChangeArrowheads="1"/>
            </p:cNvSpPr>
            <p:nvPr/>
          </p:nvSpPr>
          <p:spPr bwMode="auto">
            <a:xfrm>
              <a:off x="3061" y="1162"/>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64572" name="Text Box 24"/>
            <p:cNvSpPr txBox="1">
              <a:spLocks noChangeArrowheads="1"/>
            </p:cNvSpPr>
            <p:nvPr/>
          </p:nvSpPr>
          <p:spPr bwMode="auto">
            <a:xfrm>
              <a:off x="4422" y="1162"/>
              <a:ext cx="6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n</a:t>
              </a:r>
              <a:r>
                <a:rPr kumimoji="1" lang="en-US" altLang="zh-CN" sz="2800" baseline="30000">
                  <a:solidFill>
                    <a:schemeClr val="bg1"/>
                  </a:solidFill>
                  <a:latin typeface="Times New Roman" panose="02020603050405020304" pitchFamily="18" charset="0"/>
                  <a:ea typeface="宋体" panose="02010600030101010101" pitchFamily="2" charset="-122"/>
                </a:rPr>
                <a:t>2</a:t>
              </a: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L</a:t>
              </a:r>
              <a:endParaRPr kumimoji="1" lang="en-US" altLang="zh-CN" sz="2800" i="1">
                <a:solidFill>
                  <a:schemeClr val="bg1"/>
                </a:solidFill>
                <a:latin typeface="Times New Roman" panose="02020603050405020304" pitchFamily="18" charset="0"/>
                <a:ea typeface="宋体" panose="02010600030101010101" pitchFamily="2" charset="-122"/>
              </a:endParaRPr>
            </a:p>
          </p:txBody>
        </p:sp>
        <p:sp>
          <p:nvSpPr>
            <p:cNvPr id="64573" name="Text Box 25"/>
            <p:cNvSpPr txBox="1">
              <a:spLocks noChangeArrowheads="1"/>
            </p:cNvSpPr>
            <p:nvPr/>
          </p:nvSpPr>
          <p:spPr bwMode="auto">
            <a:xfrm>
              <a:off x="2880" y="845"/>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74" name="Text Box 26"/>
            <p:cNvSpPr txBox="1">
              <a:spLocks noChangeArrowheads="1"/>
            </p:cNvSpPr>
            <p:nvPr/>
          </p:nvSpPr>
          <p:spPr bwMode="auto">
            <a:xfrm>
              <a:off x="2925" y="1525"/>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75" name="Rectangle 27"/>
            <p:cNvSpPr>
              <a:spLocks noChangeArrowheads="1"/>
            </p:cNvSpPr>
            <p:nvPr/>
          </p:nvSpPr>
          <p:spPr bwMode="auto">
            <a:xfrm>
              <a:off x="3242" y="845"/>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4576" name="Rectangle 28"/>
            <p:cNvSpPr>
              <a:spLocks noChangeArrowheads="1"/>
            </p:cNvSpPr>
            <p:nvPr/>
          </p:nvSpPr>
          <p:spPr bwMode="auto">
            <a:xfrm>
              <a:off x="4285" y="1162"/>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4577" name="Rectangle 29"/>
            <p:cNvSpPr>
              <a:spLocks noChangeArrowheads="1"/>
            </p:cNvSpPr>
            <p:nvPr/>
          </p:nvSpPr>
          <p:spPr bwMode="auto">
            <a:xfrm>
              <a:off x="3650" y="799"/>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aphicFrame>
        <p:nvGraphicFramePr>
          <p:cNvPr id="501790" name="Object 30"/>
          <p:cNvGraphicFramePr>
            <a:graphicFrameLocks noChangeAspect="1"/>
          </p:cNvGraphicFramePr>
          <p:nvPr/>
        </p:nvGraphicFramePr>
        <p:xfrm>
          <a:off x="4356100" y="460375"/>
          <a:ext cx="3097213" cy="925513"/>
        </p:xfrm>
        <a:graphic>
          <a:graphicData uri="http://schemas.openxmlformats.org/presentationml/2006/ole">
            <mc:AlternateContent xmlns:mc="http://schemas.openxmlformats.org/markup-compatibility/2006">
              <mc:Choice xmlns:v="urn:schemas-microsoft-com:vml" Requires="v">
                <p:oleObj spid="_x0000_s64616" name="公式" r:id="rId20" imgW="1676160" imgH="457200" progId="Equation.3">
                  <p:embed/>
                </p:oleObj>
              </mc:Choice>
              <mc:Fallback>
                <p:oleObj name="公式" r:id="rId20" imgW="1676160" imgH="457200" progId="Equation.3">
                  <p:embed/>
                  <p:pic>
                    <p:nvPicPr>
                      <p:cNvPr id="0" name="Object 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56100" y="460375"/>
                        <a:ext cx="30972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1"/>
          <p:cNvGrpSpPr>
            <a:grpSpLocks/>
          </p:cNvGrpSpPr>
          <p:nvPr/>
        </p:nvGrpSpPr>
        <p:grpSpPr bwMode="auto">
          <a:xfrm>
            <a:off x="4500563" y="3340100"/>
            <a:ext cx="3892550" cy="2085975"/>
            <a:chOff x="839" y="2251"/>
            <a:chExt cx="2452" cy="1314"/>
          </a:xfrm>
        </p:grpSpPr>
        <p:graphicFrame>
          <p:nvGraphicFramePr>
            <p:cNvPr id="64520" name="Object 32"/>
            <p:cNvGraphicFramePr>
              <a:graphicFrameLocks noChangeAspect="1"/>
            </p:cNvGraphicFramePr>
            <p:nvPr/>
          </p:nvGraphicFramePr>
          <p:xfrm>
            <a:off x="2971" y="2886"/>
            <a:ext cx="320" cy="448"/>
          </p:xfrm>
          <a:graphic>
            <a:graphicData uri="http://schemas.openxmlformats.org/presentationml/2006/ole">
              <mc:AlternateContent xmlns:mc="http://schemas.openxmlformats.org/markup-compatibility/2006">
                <mc:Choice xmlns:v="urn:schemas-microsoft-com:vml" Requires="v">
                  <p:oleObj spid="_x0000_s64617" name="公式" r:id="rId22" imgW="279360" imgH="355320" progId="Equation.3">
                    <p:embed/>
                  </p:oleObj>
                </mc:Choice>
                <mc:Fallback>
                  <p:oleObj name="公式" r:id="rId22" imgW="279360" imgH="355320" progId="Equation.3">
                    <p:embed/>
                    <p:pic>
                      <p:nvPicPr>
                        <p:cNvPr id="0" name="Object 3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71" y="2886"/>
                          <a:ext cx="320"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6" name="Oval 33"/>
            <p:cNvSpPr>
              <a:spLocks noChangeArrowheads="1"/>
            </p:cNvSpPr>
            <p:nvPr/>
          </p:nvSpPr>
          <p:spPr bwMode="auto">
            <a:xfrm>
              <a:off x="3152" y="3475"/>
              <a:ext cx="91" cy="9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64521" name="Object 34"/>
            <p:cNvGraphicFramePr>
              <a:graphicFrameLocks noChangeAspect="1"/>
            </p:cNvGraphicFramePr>
            <p:nvPr/>
          </p:nvGraphicFramePr>
          <p:xfrm>
            <a:off x="1202" y="2275"/>
            <a:ext cx="201" cy="424"/>
          </p:xfrm>
          <a:graphic>
            <a:graphicData uri="http://schemas.openxmlformats.org/presentationml/2006/ole">
              <mc:AlternateContent xmlns:mc="http://schemas.openxmlformats.org/markup-compatibility/2006">
                <mc:Choice xmlns:v="urn:schemas-microsoft-com:vml" Requires="v">
                  <p:oleObj spid="_x0000_s64618" name="公式" r:id="rId24" imgW="152280" imgH="342720" progId="Equation.3">
                    <p:embed/>
                  </p:oleObj>
                </mc:Choice>
                <mc:Fallback>
                  <p:oleObj name="公式" r:id="rId24" imgW="152280" imgH="342720" progId="Equation.3">
                    <p:embed/>
                    <p:pic>
                      <p:nvPicPr>
                        <p:cNvPr id="0" name="Object 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02" y="2275"/>
                          <a:ext cx="201"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35"/>
            <p:cNvGraphicFramePr>
              <a:graphicFrameLocks noChangeAspect="1"/>
            </p:cNvGraphicFramePr>
            <p:nvPr/>
          </p:nvGraphicFramePr>
          <p:xfrm>
            <a:off x="2790" y="2251"/>
            <a:ext cx="223" cy="432"/>
          </p:xfrm>
          <a:graphic>
            <a:graphicData uri="http://schemas.openxmlformats.org/presentationml/2006/ole">
              <mc:AlternateContent xmlns:mc="http://schemas.openxmlformats.org/markup-compatibility/2006">
                <mc:Choice xmlns:v="urn:schemas-microsoft-com:vml" Requires="v">
                  <p:oleObj spid="_x0000_s64619" name="公式" r:id="rId26" imgW="164880" imgH="342720" progId="Equation.3">
                    <p:embed/>
                  </p:oleObj>
                </mc:Choice>
                <mc:Fallback>
                  <p:oleObj name="公式" r:id="rId26" imgW="164880" imgH="342720" progId="Equation.3">
                    <p:embed/>
                    <p:pic>
                      <p:nvPicPr>
                        <p:cNvPr id="0" name="Object 3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90" y="2251"/>
                          <a:ext cx="223"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7" name="Line 36"/>
            <p:cNvSpPr>
              <a:spLocks noChangeShapeType="1"/>
            </p:cNvSpPr>
            <p:nvPr/>
          </p:nvSpPr>
          <p:spPr bwMode="auto">
            <a:xfrm rot="5400000">
              <a:off x="2872" y="2555"/>
              <a:ext cx="0" cy="256"/>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37"/>
            <p:cNvSpPr>
              <a:spLocks noChangeShapeType="1"/>
            </p:cNvSpPr>
            <p:nvPr/>
          </p:nvSpPr>
          <p:spPr bwMode="auto">
            <a:xfrm>
              <a:off x="1066" y="2683"/>
              <a:ext cx="363"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Text Box 38"/>
            <p:cNvSpPr txBox="1">
              <a:spLocks noChangeArrowheads="1"/>
            </p:cNvSpPr>
            <p:nvPr/>
          </p:nvSpPr>
          <p:spPr bwMode="auto">
            <a:xfrm>
              <a:off x="2971" y="2704"/>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40" name="Text Box 39"/>
            <p:cNvSpPr txBox="1">
              <a:spLocks noChangeArrowheads="1"/>
            </p:cNvSpPr>
            <p:nvPr/>
          </p:nvSpPr>
          <p:spPr bwMode="auto">
            <a:xfrm>
              <a:off x="2971" y="3203"/>
              <a:ext cx="25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41" name="Text Box 40"/>
            <p:cNvSpPr txBox="1">
              <a:spLocks noChangeArrowheads="1"/>
            </p:cNvSpPr>
            <p:nvPr/>
          </p:nvSpPr>
          <p:spPr bwMode="auto">
            <a:xfrm>
              <a:off x="2019" y="2365"/>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 : 10</a:t>
              </a:r>
            </a:p>
          </p:txBody>
        </p:sp>
        <p:graphicFrame>
          <p:nvGraphicFramePr>
            <p:cNvPr id="64523" name="Object 41"/>
            <p:cNvGraphicFramePr>
              <a:graphicFrameLocks noChangeAspect="1"/>
            </p:cNvGraphicFramePr>
            <p:nvPr/>
          </p:nvGraphicFramePr>
          <p:xfrm>
            <a:off x="1247" y="2955"/>
            <a:ext cx="798" cy="295"/>
          </p:xfrm>
          <a:graphic>
            <a:graphicData uri="http://schemas.openxmlformats.org/presentationml/2006/ole">
              <mc:AlternateContent xmlns:mc="http://schemas.openxmlformats.org/markup-compatibility/2006">
                <mc:Choice xmlns:v="urn:schemas-microsoft-com:vml" Requires="v">
                  <p:oleObj spid="_x0000_s64620" name="公式" r:id="rId28" imgW="634680" imgH="215640" progId="Equation.3">
                    <p:embed/>
                  </p:oleObj>
                </mc:Choice>
                <mc:Fallback>
                  <p:oleObj name="公式" r:id="rId28" imgW="634680" imgH="215640" progId="Equation.3">
                    <p:embed/>
                    <p:pic>
                      <p:nvPicPr>
                        <p:cNvPr id="0" name="Object 4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47" y="2955"/>
                          <a:ext cx="798"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2" name="Text Box 42"/>
            <p:cNvSpPr txBox="1">
              <a:spLocks noChangeArrowheads="1"/>
            </p:cNvSpPr>
            <p:nvPr/>
          </p:nvSpPr>
          <p:spPr bwMode="auto">
            <a:xfrm>
              <a:off x="1474" y="2320"/>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4543" name="Oval 43"/>
            <p:cNvSpPr>
              <a:spLocks noChangeArrowheads="1"/>
            </p:cNvSpPr>
            <p:nvPr/>
          </p:nvSpPr>
          <p:spPr bwMode="auto">
            <a:xfrm>
              <a:off x="839" y="2910"/>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64544" name="Line 44"/>
            <p:cNvSpPr>
              <a:spLocks noChangeShapeType="1"/>
            </p:cNvSpPr>
            <p:nvPr/>
          </p:nvSpPr>
          <p:spPr bwMode="auto">
            <a:xfrm>
              <a:off x="1021" y="2728"/>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5" name="Line 45"/>
            <p:cNvSpPr>
              <a:spLocks noChangeShapeType="1"/>
            </p:cNvSpPr>
            <p:nvPr/>
          </p:nvSpPr>
          <p:spPr bwMode="auto">
            <a:xfrm flipV="1">
              <a:off x="2109" y="272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6" name="Line 46"/>
            <p:cNvSpPr>
              <a:spLocks noChangeShapeType="1"/>
            </p:cNvSpPr>
            <p:nvPr/>
          </p:nvSpPr>
          <p:spPr bwMode="auto">
            <a:xfrm flipH="1" flipV="1">
              <a:off x="2109" y="336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7" name="Line 47"/>
            <p:cNvSpPr>
              <a:spLocks noChangeShapeType="1"/>
            </p:cNvSpPr>
            <p:nvPr/>
          </p:nvSpPr>
          <p:spPr bwMode="auto">
            <a:xfrm flipV="1">
              <a:off x="1021" y="3544"/>
              <a:ext cx="1088" cy="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8" name="Text Box 48"/>
            <p:cNvSpPr txBox="1">
              <a:spLocks noChangeArrowheads="1"/>
            </p:cNvSpPr>
            <p:nvPr/>
          </p:nvSpPr>
          <p:spPr bwMode="auto">
            <a:xfrm>
              <a:off x="1882" y="27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4549" name="Text Box 49"/>
            <p:cNvSpPr txBox="1">
              <a:spLocks noChangeArrowheads="1"/>
            </p:cNvSpPr>
            <p:nvPr/>
          </p:nvSpPr>
          <p:spPr bwMode="auto">
            <a:xfrm>
              <a:off x="2471" y="28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4550" name="Text Box 50"/>
            <p:cNvSpPr txBox="1">
              <a:spLocks noChangeArrowheads="1"/>
            </p:cNvSpPr>
            <p:nvPr/>
          </p:nvSpPr>
          <p:spPr bwMode="auto">
            <a:xfrm>
              <a:off x="1111" y="2683"/>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4551" name="Text Box 51"/>
            <p:cNvSpPr txBox="1">
              <a:spLocks noChangeArrowheads="1"/>
            </p:cNvSpPr>
            <p:nvPr/>
          </p:nvSpPr>
          <p:spPr bwMode="auto">
            <a:xfrm>
              <a:off x="1066" y="31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en-US" altLang="zh-CN" sz="2800">
                  <a:solidFill>
                    <a:schemeClr val="bg1"/>
                  </a:solidFill>
                  <a:latin typeface="Times New Roman" panose="02020603050405020304" pitchFamily="18" charset="0"/>
                  <a:ea typeface="宋体" panose="02010600030101010101" pitchFamily="2" charset="-122"/>
                </a:rPr>
                <a:t>_</a:t>
              </a:r>
            </a:p>
          </p:txBody>
        </p:sp>
        <p:sp>
          <p:nvSpPr>
            <p:cNvPr id="64552" name="Line 52"/>
            <p:cNvSpPr>
              <a:spLocks noChangeShapeType="1"/>
            </p:cNvSpPr>
            <p:nvPr/>
          </p:nvSpPr>
          <p:spPr bwMode="auto">
            <a:xfrm>
              <a:off x="2471" y="3544"/>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3" name="Line 53"/>
            <p:cNvSpPr>
              <a:spLocks noChangeShapeType="1"/>
            </p:cNvSpPr>
            <p:nvPr/>
          </p:nvSpPr>
          <p:spPr bwMode="auto">
            <a:xfrm>
              <a:off x="2471" y="2728"/>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54"/>
            <p:cNvSpPr>
              <a:spLocks noChangeShapeType="1"/>
            </p:cNvSpPr>
            <p:nvPr/>
          </p:nvSpPr>
          <p:spPr bwMode="auto">
            <a:xfrm>
              <a:off x="1021" y="2728"/>
              <a:ext cx="108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555" name="Group 55"/>
            <p:cNvGrpSpPr>
              <a:grpSpLocks/>
            </p:cNvGrpSpPr>
            <p:nvPr/>
          </p:nvGrpSpPr>
          <p:grpSpPr bwMode="auto">
            <a:xfrm>
              <a:off x="2109" y="3000"/>
              <a:ext cx="91" cy="363"/>
              <a:chOff x="2744" y="2931"/>
              <a:chExt cx="57" cy="283"/>
            </a:xfrm>
          </p:grpSpPr>
          <p:sp>
            <p:nvSpPr>
              <p:cNvPr id="64564" name="Arc 56"/>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5" name="Arc 57"/>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6" name="Arc 58"/>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4556" name="Group 59"/>
            <p:cNvGrpSpPr>
              <a:grpSpLocks/>
            </p:cNvGrpSpPr>
            <p:nvPr/>
          </p:nvGrpSpPr>
          <p:grpSpPr bwMode="auto">
            <a:xfrm rot="10800000">
              <a:off x="2381" y="3001"/>
              <a:ext cx="90" cy="362"/>
              <a:chOff x="2744" y="2931"/>
              <a:chExt cx="57" cy="283"/>
            </a:xfrm>
          </p:grpSpPr>
          <p:sp>
            <p:nvSpPr>
              <p:cNvPr id="64561" name="Arc 60"/>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2" name="Arc 61"/>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3" name="Arc 62"/>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4557" name="Line 63"/>
            <p:cNvSpPr>
              <a:spLocks noChangeShapeType="1"/>
            </p:cNvSpPr>
            <p:nvPr/>
          </p:nvSpPr>
          <p:spPr bwMode="auto">
            <a:xfrm flipH="1" flipV="1">
              <a:off x="2471" y="3363"/>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8" name="Line 64"/>
            <p:cNvSpPr>
              <a:spLocks noChangeShapeType="1"/>
            </p:cNvSpPr>
            <p:nvPr/>
          </p:nvSpPr>
          <p:spPr bwMode="auto">
            <a:xfrm flipH="1" flipV="1">
              <a:off x="2471" y="2728"/>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Rectangle 65"/>
            <p:cNvSpPr>
              <a:spLocks noChangeArrowheads="1"/>
            </p:cNvSpPr>
            <p:nvPr/>
          </p:nvSpPr>
          <p:spPr bwMode="auto">
            <a:xfrm>
              <a:off x="1520" y="2637"/>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4560" name="Oval 66"/>
            <p:cNvSpPr>
              <a:spLocks noChangeArrowheads="1"/>
            </p:cNvSpPr>
            <p:nvPr/>
          </p:nvSpPr>
          <p:spPr bwMode="auto">
            <a:xfrm>
              <a:off x="3152" y="2659"/>
              <a:ext cx="91" cy="9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64533" name="Group 67"/>
          <p:cNvGrpSpPr>
            <a:grpSpLocks/>
          </p:cNvGrpSpPr>
          <p:nvPr/>
        </p:nvGrpSpPr>
        <p:grpSpPr bwMode="auto">
          <a:xfrm>
            <a:off x="6588125" y="6446838"/>
            <a:ext cx="792163" cy="366712"/>
            <a:chOff x="4649" y="4020"/>
            <a:chExt cx="499" cy="231"/>
          </a:xfrm>
        </p:grpSpPr>
        <p:pic>
          <p:nvPicPr>
            <p:cNvPr id="64534" name="Picture 68" descr="789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35" name="Text Box 69">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additive="base">
                                        <p:cTn id="7" dur="500" fill="hold"/>
                                        <p:tgtEl>
                                          <p:spTgt spid="501762"/>
                                        </p:tgtEl>
                                        <p:attrNameLst>
                                          <p:attrName>ppt_x</p:attrName>
                                        </p:attrNameLst>
                                      </p:cBhvr>
                                      <p:tavLst>
                                        <p:tav tm="0">
                                          <p:val>
                                            <p:strVal val="0-#ppt_w/2"/>
                                          </p:val>
                                        </p:tav>
                                        <p:tav tm="100000">
                                          <p:val>
                                            <p:strVal val="#ppt_x"/>
                                          </p:val>
                                        </p:tav>
                                      </p:tavLst>
                                    </p:anim>
                                    <p:anim calcmode="lin" valueType="num">
                                      <p:cBhvr additive="base">
                                        <p:cTn id="8" dur="500" fill="hold"/>
                                        <p:tgtEl>
                                          <p:spTgt spid="5017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1790"/>
                                        </p:tgtEl>
                                        <p:attrNameLst>
                                          <p:attrName>style.visibility</p:attrName>
                                        </p:attrNameLst>
                                      </p:cBhvr>
                                      <p:to>
                                        <p:strVal val="visible"/>
                                      </p:to>
                                    </p:set>
                                    <p:animEffect transition="in" filter="blinds(horizontal)">
                                      <p:cBhvr>
                                        <p:cTn id="18" dur="500"/>
                                        <p:tgtEl>
                                          <p:spTgt spid="50179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01765"/>
                                        </p:tgtEl>
                                        <p:attrNameLst>
                                          <p:attrName>style.visibility</p:attrName>
                                        </p:attrNameLst>
                                      </p:cBhvr>
                                      <p:to>
                                        <p:strVal val="visible"/>
                                      </p:to>
                                    </p:set>
                                    <p:animEffect transition="in" filter="wipe(left)">
                                      <p:cBhvr>
                                        <p:cTn id="23" dur="2000"/>
                                        <p:tgtEl>
                                          <p:spTgt spid="5017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501766"/>
                                        </p:tgtEl>
                                        <p:attrNameLst>
                                          <p:attrName>style.visibility</p:attrName>
                                        </p:attrNameLst>
                                      </p:cBhvr>
                                      <p:to>
                                        <p:strVal val="visible"/>
                                      </p:to>
                                    </p:set>
                                    <p:animEffect transition="in" filter="slide(fromBottom)">
                                      <p:cBhvr>
                                        <p:cTn id="28" dur="2000"/>
                                        <p:tgtEl>
                                          <p:spTgt spid="5017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01767"/>
                                        </p:tgtEl>
                                        <p:attrNameLst>
                                          <p:attrName>style.visibility</p:attrName>
                                        </p:attrNameLst>
                                      </p:cBhvr>
                                      <p:to>
                                        <p:strVal val="visible"/>
                                      </p:to>
                                    </p:set>
                                    <p:anim calcmode="lin" valueType="num">
                                      <p:cBhvr additive="base">
                                        <p:cTn id="33" dur="500" fill="hold"/>
                                        <p:tgtEl>
                                          <p:spTgt spid="501767"/>
                                        </p:tgtEl>
                                        <p:attrNameLst>
                                          <p:attrName>ppt_x</p:attrName>
                                        </p:attrNameLst>
                                      </p:cBhvr>
                                      <p:tavLst>
                                        <p:tav tm="0">
                                          <p:val>
                                            <p:strVal val="0-#ppt_w/2"/>
                                          </p:val>
                                        </p:tav>
                                        <p:tav tm="100000">
                                          <p:val>
                                            <p:strVal val="#ppt_x"/>
                                          </p:val>
                                        </p:tav>
                                      </p:tavLst>
                                    </p:anim>
                                    <p:anim calcmode="lin" valueType="num">
                                      <p:cBhvr additive="base">
                                        <p:cTn id="34" dur="500" fill="hold"/>
                                        <p:tgtEl>
                                          <p:spTgt spid="501767"/>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501768"/>
                                        </p:tgtEl>
                                        <p:attrNameLst>
                                          <p:attrName>style.visibility</p:attrName>
                                        </p:attrNameLst>
                                      </p:cBhvr>
                                      <p:to>
                                        <p:strVal val="visible"/>
                                      </p:to>
                                    </p:set>
                                    <p:animEffect transition="in" filter="wipe(up)">
                                      <p:cBhvr>
                                        <p:cTn id="44" dur="500"/>
                                        <p:tgtEl>
                                          <p:spTgt spid="50176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01764"/>
                                        </p:tgtEl>
                                        <p:attrNameLst>
                                          <p:attrName>style.visibility</p:attrName>
                                        </p:attrNameLst>
                                      </p:cBhvr>
                                      <p:to>
                                        <p:strVal val="visible"/>
                                      </p:to>
                                    </p:set>
                                    <p:animEffect transition="in" filter="wipe(left)">
                                      <p:cBhvr>
                                        <p:cTn id="49" dur="2000"/>
                                        <p:tgtEl>
                                          <p:spTgt spid="5017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nodeType="clickEffect">
                                  <p:stCondLst>
                                    <p:cond delay="0"/>
                                  </p:stCondLst>
                                  <p:childTnLst>
                                    <p:set>
                                      <p:cBhvr>
                                        <p:cTn id="53" dur="1" fill="hold">
                                          <p:stCondLst>
                                            <p:cond delay="0"/>
                                          </p:stCondLst>
                                        </p:cTn>
                                        <p:tgtEl>
                                          <p:spTgt spid="501763"/>
                                        </p:tgtEl>
                                        <p:attrNameLst>
                                          <p:attrName>style.visibility</p:attrName>
                                        </p:attrNameLst>
                                      </p:cBhvr>
                                      <p:to>
                                        <p:strVal val="visible"/>
                                      </p:to>
                                    </p:set>
                                    <p:animEffect transition="in" filter="slide(fromBottom)">
                                      <p:cBhvr>
                                        <p:cTn id="54" dur="1000"/>
                                        <p:tgtEl>
                                          <p:spTgt spid="50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p:bldP spid="50176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827088" y="333375"/>
            <a:ext cx="1584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chemeClr val="bg1"/>
                </a:solidFill>
                <a:latin typeface="Times New Roman" panose="02020603050405020304" pitchFamily="18" charset="0"/>
                <a:ea typeface="楷体_GB2312" pitchFamily="49" charset="-122"/>
              </a:rPr>
              <a:t>求 </a:t>
            </a: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baseline="-25000">
                <a:solidFill>
                  <a:schemeClr val="bg1"/>
                </a:solidFill>
                <a:latin typeface="Times New Roman" panose="02020603050405020304" pitchFamily="18" charset="0"/>
                <a:ea typeface="宋体" panose="02010600030101010101" pitchFamily="2" charset="-122"/>
              </a:rPr>
              <a:t>eq</a:t>
            </a:r>
            <a:r>
              <a:rPr kumimoji="1" lang="zh-CN" altLang="en-US" sz="3200">
                <a:solidFill>
                  <a:schemeClr val="bg1"/>
                </a:solidFill>
                <a:latin typeface="Times New Roman" panose="02020603050405020304" pitchFamily="18" charset="0"/>
                <a:ea typeface="宋体" panose="02010600030101010101" pitchFamily="2" charset="-122"/>
              </a:rPr>
              <a:t>：</a:t>
            </a:r>
          </a:p>
        </p:txBody>
      </p:sp>
      <p:sp>
        <p:nvSpPr>
          <p:cNvPr id="502787" name="Text Box 3"/>
          <p:cNvSpPr txBox="1">
            <a:spLocks noChangeArrowheads="1"/>
          </p:cNvSpPr>
          <p:nvPr/>
        </p:nvSpPr>
        <p:spPr bwMode="auto">
          <a:xfrm>
            <a:off x="4787900" y="1844675"/>
            <a:ext cx="3168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i="1">
                <a:solidFill>
                  <a:schemeClr val="bg1"/>
                </a:solidFill>
                <a:latin typeface="Times New Roman" panose="02020603050405020304" pitchFamily="18" charset="0"/>
                <a:ea typeface="宋体" panose="02010600030101010101" pitchFamily="2" charset="-122"/>
              </a:rPr>
              <a:t>R</a:t>
            </a:r>
            <a:r>
              <a:rPr kumimoji="1" lang="en-US" altLang="zh-CN" sz="3200" baseline="-25000">
                <a:solidFill>
                  <a:schemeClr val="bg1"/>
                </a:solidFill>
                <a:latin typeface="Times New Roman" panose="02020603050405020304" pitchFamily="18" charset="0"/>
                <a:ea typeface="宋体" panose="02010600030101010101" pitchFamily="2" charset="-122"/>
              </a:rPr>
              <a:t>eq</a:t>
            </a:r>
            <a:r>
              <a:rPr kumimoji="1" lang="en-US" altLang="zh-CN" sz="3200">
                <a:solidFill>
                  <a:schemeClr val="bg1"/>
                </a:solidFill>
                <a:latin typeface="Times New Roman" panose="02020603050405020304" pitchFamily="18" charset="0"/>
                <a:ea typeface="宋体" panose="02010600030101010101" pitchFamily="2" charset="-122"/>
              </a:rPr>
              <a:t>=10</a:t>
            </a:r>
            <a:r>
              <a:rPr kumimoji="1" lang="en-US" altLang="zh-CN" sz="3200" baseline="30000">
                <a:solidFill>
                  <a:schemeClr val="bg1"/>
                </a:solidFill>
                <a:latin typeface="Times New Roman" panose="02020603050405020304" pitchFamily="18" charset="0"/>
                <a:ea typeface="宋体" panose="02010600030101010101" pitchFamily="2" charset="-122"/>
              </a:rPr>
              <a:t>2</a:t>
            </a:r>
            <a:r>
              <a:rPr kumimoji="1" lang="en-US" altLang="zh-CN" sz="3200">
                <a:solidFill>
                  <a:schemeClr val="bg1"/>
                </a:solidFill>
                <a:latin typeface="Times New Roman" panose="02020603050405020304" pitchFamily="18" charset="0"/>
                <a:ea typeface="宋体" panose="02010600030101010101" pitchFamily="2" charset="-122"/>
                <a:sym typeface="Symbol" panose="05050102010706020507" pitchFamily="18" charset="2"/>
              </a:rPr>
              <a:t>1=100</a:t>
            </a:r>
            <a:endParaRPr kumimoji="1" lang="en-US" altLang="zh-CN" sz="3200">
              <a:solidFill>
                <a:schemeClr val="bg1"/>
              </a:solidFill>
              <a:latin typeface="Times New Roman" panose="02020603050405020304" pitchFamily="18" charset="0"/>
              <a:ea typeface="宋体" panose="02010600030101010101" pitchFamily="2" charset="-122"/>
            </a:endParaRPr>
          </a:p>
        </p:txBody>
      </p:sp>
      <p:sp>
        <p:nvSpPr>
          <p:cNvPr id="502788" name="Text Box 4"/>
          <p:cNvSpPr txBox="1">
            <a:spLocks noChangeArrowheads="1"/>
          </p:cNvSpPr>
          <p:nvPr/>
        </p:nvSpPr>
        <p:spPr bwMode="auto">
          <a:xfrm>
            <a:off x="684213" y="3357563"/>
            <a:ext cx="367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rPr>
              <a:t>戴维宁等效电路：</a:t>
            </a:r>
          </a:p>
        </p:txBody>
      </p:sp>
      <p:graphicFrame>
        <p:nvGraphicFramePr>
          <p:cNvPr id="502789" name="Object 5"/>
          <p:cNvGraphicFramePr>
            <a:graphicFrameLocks noChangeAspect="1"/>
          </p:cNvGraphicFramePr>
          <p:nvPr/>
        </p:nvGraphicFramePr>
        <p:xfrm>
          <a:off x="3995738" y="3213100"/>
          <a:ext cx="4662487" cy="939800"/>
        </p:xfrm>
        <a:graphic>
          <a:graphicData uri="http://schemas.openxmlformats.org/presentationml/2006/ole">
            <mc:AlternateContent xmlns:mc="http://schemas.openxmlformats.org/markup-compatibility/2006">
              <mc:Choice xmlns:v="urn:schemas-microsoft-com:vml" Requires="v">
                <p:oleObj spid="_x0000_s65597" name="公式" r:id="rId3" imgW="2323800" imgH="469800" progId="Equation.3">
                  <p:embed/>
                </p:oleObj>
              </mc:Choice>
              <mc:Fallback>
                <p:oleObj name="公式" r:id="rId3" imgW="2323800" imgH="469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3213100"/>
                        <a:ext cx="4662487"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5544" name="Group 6"/>
          <p:cNvGrpSpPr>
            <a:grpSpLocks/>
          </p:cNvGrpSpPr>
          <p:nvPr/>
        </p:nvGrpSpPr>
        <p:grpSpPr bwMode="auto">
          <a:xfrm>
            <a:off x="8316913" y="6446838"/>
            <a:ext cx="792162" cy="366712"/>
            <a:chOff x="5193" y="4020"/>
            <a:chExt cx="499" cy="231"/>
          </a:xfrm>
        </p:grpSpPr>
        <p:pic>
          <p:nvPicPr>
            <p:cNvPr id="65589" name="Picture 7"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90" name="Text Box 8">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65545" name="Group 9"/>
          <p:cNvGrpSpPr>
            <a:grpSpLocks/>
          </p:cNvGrpSpPr>
          <p:nvPr/>
        </p:nvGrpSpPr>
        <p:grpSpPr bwMode="auto">
          <a:xfrm>
            <a:off x="7453313" y="6446838"/>
            <a:ext cx="792162" cy="366712"/>
            <a:chOff x="4649" y="4020"/>
            <a:chExt cx="499" cy="231"/>
          </a:xfrm>
        </p:grpSpPr>
        <p:pic>
          <p:nvPicPr>
            <p:cNvPr id="65587" name="Picture 10"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8" name="Text Box 11">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2"/>
          <p:cNvGrpSpPr>
            <a:grpSpLocks/>
          </p:cNvGrpSpPr>
          <p:nvPr/>
        </p:nvGrpSpPr>
        <p:grpSpPr bwMode="auto">
          <a:xfrm>
            <a:off x="684213" y="981075"/>
            <a:ext cx="3570287" cy="1978025"/>
            <a:chOff x="3288" y="687"/>
            <a:chExt cx="2249" cy="1246"/>
          </a:xfrm>
        </p:grpSpPr>
        <p:sp>
          <p:nvSpPr>
            <p:cNvPr id="65561" name="AutoShape 13"/>
            <p:cNvSpPr>
              <a:spLocks noChangeArrowheads="1"/>
            </p:cNvSpPr>
            <p:nvPr/>
          </p:nvSpPr>
          <p:spPr bwMode="auto">
            <a:xfrm>
              <a:off x="4921" y="1570"/>
              <a:ext cx="363" cy="91"/>
            </a:xfrm>
            <a:prstGeom prst="leftArrow">
              <a:avLst>
                <a:gd name="adj1" fmla="val 50000"/>
                <a:gd name="adj2" fmla="val 99725"/>
              </a:avLst>
            </a:prstGeom>
            <a:solidFill>
              <a:srgbClr val="3399FF"/>
            </a:solidFill>
            <a:ln w="19050">
              <a:solidFill>
                <a:srgbClr val="3399FF"/>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62" name="Text Box 14"/>
            <p:cNvSpPr txBox="1">
              <a:spLocks noChangeArrowheads="1"/>
            </p:cNvSpPr>
            <p:nvPr/>
          </p:nvSpPr>
          <p:spPr bwMode="auto">
            <a:xfrm>
              <a:off x="4876" y="1207"/>
              <a:ext cx="6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R</a:t>
              </a:r>
              <a:r>
                <a:rPr kumimoji="1" lang="en-US" altLang="zh-CN" sz="2800" baseline="-25000">
                  <a:solidFill>
                    <a:schemeClr val="bg1"/>
                  </a:solidFill>
                  <a:latin typeface="Times New Roman" panose="02020603050405020304" pitchFamily="18" charset="0"/>
                  <a:ea typeface="宋体" panose="02010600030101010101" pitchFamily="2" charset="-122"/>
                </a:rPr>
                <a:t>eq</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5563" name="Oval 15"/>
            <p:cNvSpPr>
              <a:spLocks noChangeArrowheads="1"/>
            </p:cNvSpPr>
            <p:nvPr/>
          </p:nvSpPr>
          <p:spPr bwMode="auto">
            <a:xfrm>
              <a:off x="5284" y="1842"/>
              <a:ext cx="91" cy="9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64" name="Text Box 16"/>
            <p:cNvSpPr txBox="1">
              <a:spLocks noChangeArrowheads="1"/>
            </p:cNvSpPr>
            <p:nvPr/>
          </p:nvSpPr>
          <p:spPr bwMode="auto">
            <a:xfrm>
              <a:off x="4151" y="732"/>
              <a:ext cx="68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1 : 10</a:t>
              </a:r>
            </a:p>
          </p:txBody>
        </p:sp>
        <p:sp>
          <p:nvSpPr>
            <p:cNvPr id="65565" name="Text Box 17"/>
            <p:cNvSpPr txBox="1">
              <a:spLocks noChangeArrowheads="1"/>
            </p:cNvSpPr>
            <p:nvPr/>
          </p:nvSpPr>
          <p:spPr bwMode="auto">
            <a:xfrm>
              <a:off x="3606" y="687"/>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5566" name="Line 18"/>
            <p:cNvSpPr>
              <a:spLocks noChangeShapeType="1"/>
            </p:cNvSpPr>
            <p:nvPr/>
          </p:nvSpPr>
          <p:spPr bwMode="auto">
            <a:xfrm>
              <a:off x="3288" y="1116"/>
              <a:ext cx="0" cy="817"/>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7" name="Line 19"/>
            <p:cNvSpPr>
              <a:spLocks noChangeShapeType="1"/>
            </p:cNvSpPr>
            <p:nvPr/>
          </p:nvSpPr>
          <p:spPr bwMode="auto">
            <a:xfrm flipV="1">
              <a:off x="4241" y="1095"/>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8" name="Line 20"/>
            <p:cNvSpPr>
              <a:spLocks noChangeShapeType="1"/>
            </p:cNvSpPr>
            <p:nvPr/>
          </p:nvSpPr>
          <p:spPr bwMode="auto">
            <a:xfrm flipH="1" flipV="1">
              <a:off x="4241" y="1730"/>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9" name="Line 21"/>
            <p:cNvSpPr>
              <a:spLocks noChangeShapeType="1"/>
            </p:cNvSpPr>
            <p:nvPr/>
          </p:nvSpPr>
          <p:spPr bwMode="auto">
            <a:xfrm>
              <a:off x="3288" y="1933"/>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0" name="Text Box 22"/>
            <p:cNvSpPr txBox="1">
              <a:spLocks noChangeArrowheads="1"/>
            </p:cNvSpPr>
            <p:nvPr/>
          </p:nvSpPr>
          <p:spPr bwMode="auto">
            <a:xfrm>
              <a:off x="4014" y="11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5571" name="Text Box 23"/>
            <p:cNvSpPr txBox="1">
              <a:spLocks noChangeArrowheads="1"/>
            </p:cNvSpPr>
            <p:nvPr/>
          </p:nvSpPr>
          <p:spPr bwMode="auto">
            <a:xfrm>
              <a:off x="4603" y="11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a:solidFill>
                    <a:schemeClr val="bg1"/>
                  </a:solidFill>
                  <a:latin typeface="Times New Roman" panose="02020603050405020304" pitchFamily="18" charset="0"/>
                  <a:ea typeface="宋体" panose="02010600030101010101" pitchFamily="2" charset="-122"/>
                </a:rPr>
                <a:t>*</a:t>
              </a:r>
            </a:p>
          </p:txBody>
        </p:sp>
        <p:sp>
          <p:nvSpPr>
            <p:cNvPr id="65572" name="Line 24"/>
            <p:cNvSpPr>
              <a:spLocks noChangeShapeType="1"/>
            </p:cNvSpPr>
            <p:nvPr/>
          </p:nvSpPr>
          <p:spPr bwMode="auto">
            <a:xfrm>
              <a:off x="4603" y="1911"/>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3" name="Line 25"/>
            <p:cNvSpPr>
              <a:spLocks noChangeShapeType="1"/>
            </p:cNvSpPr>
            <p:nvPr/>
          </p:nvSpPr>
          <p:spPr bwMode="auto">
            <a:xfrm>
              <a:off x="4603" y="1095"/>
              <a:ext cx="681"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4" name="Line 26"/>
            <p:cNvSpPr>
              <a:spLocks noChangeShapeType="1"/>
            </p:cNvSpPr>
            <p:nvPr/>
          </p:nvSpPr>
          <p:spPr bwMode="auto">
            <a:xfrm flipV="1">
              <a:off x="3288" y="1117"/>
              <a:ext cx="953"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5575" name="Group 27"/>
            <p:cNvGrpSpPr>
              <a:grpSpLocks/>
            </p:cNvGrpSpPr>
            <p:nvPr/>
          </p:nvGrpSpPr>
          <p:grpSpPr bwMode="auto">
            <a:xfrm>
              <a:off x="4241" y="1367"/>
              <a:ext cx="91" cy="363"/>
              <a:chOff x="2744" y="2931"/>
              <a:chExt cx="57" cy="283"/>
            </a:xfrm>
          </p:grpSpPr>
          <p:sp>
            <p:nvSpPr>
              <p:cNvPr id="65584" name="Arc 28"/>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5" name="Arc 29"/>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6" name="Arc 30"/>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5576" name="Group 31"/>
            <p:cNvGrpSpPr>
              <a:grpSpLocks/>
            </p:cNvGrpSpPr>
            <p:nvPr/>
          </p:nvGrpSpPr>
          <p:grpSpPr bwMode="auto">
            <a:xfrm rot="10800000">
              <a:off x="4513" y="1368"/>
              <a:ext cx="90" cy="362"/>
              <a:chOff x="2744" y="2931"/>
              <a:chExt cx="57" cy="283"/>
            </a:xfrm>
          </p:grpSpPr>
          <p:sp>
            <p:nvSpPr>
              <p:cNvPr id="65581" name="Arc 32"/>
              <p:cNvSpPr>
                <a:spLocks/>
              </p:cNvSpPr>
              <p:nvPr/>
            </p:nvSpPr>
            <p:spPr bwMode="auto">
              <a:xfrm rot="10800000" flipH="1" flipV="1">
                <a:off x="2744" y="2931"/>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2" name="Arc 33"/>
              <p:cNvSpPr>
                <a:spLocks/>
              </p:cNvSpPr>
              <p:nvPr/>
            </p:nvSpPr>
            <p:spPr bwMode="auto">
              <a:xfrm rot="10800000" flipH="1" flipV="1">
                <a:off x="2744" y="3027"/>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83" name="Arc 34"/>
              <p:cNvSpPr>
                <a:spLocks/>
              </p:cNvSpPr>
              <p:nvPr/>
            </p:nvSpPr>
            <p:spPr bwMode="auto">
              <a:xfrm rot="10800000" flipH="1" flipV="1">
                <a:off x="2744" y="3123"/>
                <a:ext cx="57" cy="91"/>
              </a:xfrm>
              <a:custGeom>
                <a:avLst/>
                <a:gdLst>
                  <a:gd name="T0" fmla="*/ 3 w 22723"/>
                  <a:gd name="T1" fmla="*/ 0 h 43200"/>
                  <a:gd name="T2" fmla="*/ 0 w 22723"/>
                  <a:gd name="T3" fmla="*/ 91 h 43200"/>
                  <a:gd name="T4" fmla="*/ 3 w 22723"/>
                  <a:gd name="T5" fmla="*/ 45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5577" name="Line 35"/>
            <p:cNvSpPr>
              <a:spLocks noChangeShapeType="1"/>
            </p:cNvSpPr>
            <p:nvPr/>
          </p:nvSpPr>
          <p:spPr bwMode="auto">
            <a:xfrm flipH="1" flipV="1">
              <a:off x="4603" y="1730"/>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8" name="Line 36"/>
            <p:cNvSpPr>
              <a:spLocks noChangeShapeType="1"/>
            </p:cNvSpPr>
            <p:nvPr/>
          </p:nvSpPr>
          <p:spPr bwMode="auto">
            <a:xfrm flipH="1" flipV="1">
              <a:off x="4603" y="1095"/>
              <a:ext cx="0" cy="283"/>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79" name="Rectangle 37"/>
            <p:cNvSpPr>
              <a:spLocks noChangeArrowheads="1"/>
            </p:cNvSpPr>
            <p:nvPr/>
          </p:nvSpPr>
          <p:spPr bwMode="auto">
            <a:xfrm>
              <a:off x="3652" y="1004"/>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80" name="Oval 38"/>
            <p:cNvSpPr>
              <a:spLocks noChangeArrowheads="1"/>
            </p:cNvSpPr>
            <p:nvPr/>
          </p:nvSpPr>
          <p:spPr bwMode="auto">
            <a:xfrm>
              <a:off x="5284" y="1026"/>
              <a:ext cx="91" cy="90"/>
            </a:xfrm>
            <a:prstGeom prst="ellipse">
              <a:avLst/>
            </a:prstGeom>
            <a:noFill/>
            <a:ln w="28575">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7" name="Group 39"/>
          <p:cNvGrpSpPr>
            <a:grpSpLocks/>
          </p:cNvGrpSpPr>
          <p:nvPr/>
        </p:nvGrpSpPr>
        <p:grpSpPr bwMode="auto">
          <a:xfrm>
            <a:off x="468313" y="3860800"/>
            <a:ext cx="3895725" cy="2232025"/>
            <a:chOff x="158" y="2024"/>
            <a:chExt cx="2454" cy="1406"/>
          </a:xfrm>
        </p:grpSpPr>
        <p:sp>
          <p:nvSpPr>
            <p:cNvPr id="65551" name="Text Box 40"/>
            <p:cNvSpPr txBox="1">
              <a:spLocks noChangeArrowheads="1"/>
            </p:cNvSpPr>
            <p:nvPr/>
          </p:nvSpPr>
          <p:spPr bwMode="auto">
            <a:xfrm>
              <a:off x="2290" y="2387"/>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5552" name="Text Box 41"/>
            <p:cNvSpPr txBox="1">
              <a:spLocks noChangeArrowheads="1"/>
            </p:cNvSpPr>
            <p:nvPr/>
          </p:nvSpPr>
          <p:spPr bwMode="auto">
            <a:xfrm>
              <a:off x="2290" y="3067"/>
              <a:ext cx="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graphicFrame>
          <p:nvGraphicFramePr>
            <p:cNvPr id="65539" name="Object 42"/>
            <p:cNvGraphicFramePr>
              <a:graphicFrameLocks noChangeAspect="1"/>
            </p:cNvGraphicFramePr>
            <p:nvPr/>
          </p:nvGraphicFramePr>
          <p:xfrm>
            <a:off x="2363" y="2693"/>
            <a:ext cx="249" cy="451"/>
          </p:xfrm>
          <a:graphic>
            <a:graphicData uri="http://schemas.openxmlformats.org/presentationml/2006/ole">
              <mc:AlternateContent xmlns:mc="http://schemas.openxmlformats.org/markup-compatibility/2006">
                <mc:Choice xmlns:v="urn:schemas-microsoft-com:vml" Requires="v">
                  <p:oleObj spid="_x0000_s65598" name="公式" r:id="rId6" imgW="215640" imgH="355320" progId="Equation.3">
                    <p:embed/>
                  </p:oleObj>
                </mc:Choice>
                <mc:Fallback>
                  <p:oleObj name="公式" r:id="rId6" imgW="215640" imgH="35532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 y="2693"/>
                          <a:ext cx="249" cy="4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43"/>
            <p:cNvGraphicFramePr>
              <a:graphicFrameLocks noChangeAspect="1"/>
            </p:cNvGraphicFramePr>
            <p:nvPr/>
          </p:nvGraphicFramePr>
          <p:xfrm>
            <a:off x="158" y="2795"/>
            <a:ext cx="777" cy="251"/>
          </p:xfrm>
          <a:graphic>
            <a:graphicData uri="http://schemas.openxmlformats.org/presentationml/2006/ole">
              <mc:AlternateContent xmlns:mc="http://schemas.openxmlformats.org/markup-compatibility/2006">
                <mc:Choice xmlns:v="urn:schemas-microsoft-com:vml" Requires="v">
                  <p:oleObj spid="_x0000_s65599" name="公式" r:id="rId8" imgW="723600" imgH="215640" progId="Equation.3">
                    <p:embed/>
                  </p:oleObj>
                </mc:Choice>
                <mc:Fallback>
                  <p:oleObj name="公式" r:id="rId8" imgW="723600" imgH="21564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 y="2795"/>
                          <a:ext cx="77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3" name="Text Box 44"/>
            <p:cNvSpPr txBox="1">
              <a:spLocks noChangeArrowheads="1"/>
            </p:cNvSpPr>
            <p:nvPr/>
          </p:nvSpPr>
          <p:spPr bwMode="auto">
            <a:xfrm>
              <a:off x="1474" y="2024"/>
              <a:ext cx="6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100</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5554" name="Text Box 45"/>
            <p:cNvSpPr txBox="1">
              <a:spLocks noChangeArrowheads="1"/>
            </p:cNvSpPr>
            <p:nvPr/>
          </p:nvSpPr>
          <p:spPr bwMode="auto">
            <a:xfrm>
              <a:off x="1701" y="2750"/>
              <a:ext cx="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50</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65555" name="Oval 46"/>
            <p:cNvSpPr>
              <a:spLocks noChangeArrowheads="1"/>
            </p:cNvSpPr>
            <p:nvPr/>
          </p:nvSpPr>
          <p:spPr bwMode="auto">
            <a:xfrm>
              <a:off x="975" y="2704"/>
              <a:ext cx="363" cy="363"/>
            </a:xfrm>
            <a:prstGeom prst="ellipse">
              <a:avLst/>
            </a:prstGeom>
            <a:gradFill rotWithShape="1">
              <a:gsLst>
                <a:gs pos="0">
                  <a:srgbClr val="0099FF"/>
                </a:gs>
                <a:gs pos="100000">
                  <a:srgbClr val="004776"/>
                </a:gs>
              </a:gsLst>
              <a:path path="shape">
                <a:fillToRect l="50000" t="50000" r="50000" b="50000"/>
              </a:path>
            </a:gradFill>
            <a:ln w="38100">
              <a:solidFill>
                <a:srgbClr val="FF99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2400">
                <a:solidFill>
                  <a:srgbClr val="FFFF00"/>
                </a:solidFill>
                <a:ea typeface="仿宋_GB2312" pitchFamily="49" charset="-122"/>
              </a:endParaRPr>
            </a:p>
          </p:txBody>
        </p:sp>
        <p:sp>
          <p:nvSpPr>
            <p:cNvPr id="65556" name="Text Box 47"/>
            <p:cNvSpPr txBox="1">
              <a:spLocks noChangeArrowheads="1"/>
            </p:cNvSpPr>
            <p:nvPr/>
          </p:nvSpPr>
          <p:spPr bwMode="auto">
            <a:xfrm>
              <a:off x="1156" y="2387"/>
              <a:ext cx="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5557" name="Text Box 48"/>
            <p:cNvSpPr txBox="1">
              <a:spLocks noChangeArrowheads="1"/>
            </p:cNvSpPr>
            <p:nvPr/>
          </p:nvSpPr>
          <p:spPr bwMode="auto">
            <a:xfrm>
              <a:off x="1156" y="3022"/>
              <a:ext cx="2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65558" name="Rectangle 49"/>
            <p:cNvSpPr>
              <a:spLocks noChangeArrowheads="1"/>
            </p:cNvSpPr>
            <p:nvPr/>
          </p:nvSpPr>
          <p:spPr bwMode="auto">
            <a:xfrm>
              <a:off x="1156" y="2387"/>
              <a:ext cx="1089" cy="1043"/>
            </a:xfrm>
            <a:prstGeom prst="rect">
              <a:avLst/>
            </a:prstGeom>
            <a:noFill/>
            <a:ln w="28575">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59" name="Rectangle 50"/>
            <p:cNvSpPr>
              <a:spLocks noChangeArrowheads="1"/>
            </p:cNvSpPr>
            <p:nvPr/>
          </p:nvSpPr>
          <p:spPr bwMode="auto">
            <a:xfrm>
              <a:off x="2199" y="2704"/>
              <a:ext cx="127" cy="318"/>
            </a:xfrm>
            <a:prstGeom prst="rect">
              <a:avLst/>
            </a:prstGeom>
            <a:gradFill rotWithShape="1">
              <a:gsLst>
                <a:gs pos="0">
                  <a:srgbClr val="764700"/>
                </a:gs>
                <a:gs pos="50000">
                  <a:srgbClr val="FF9900"/>
                </a:gs>
                <a:gs pos="100000">
                  <a:srgbClr val="764700"/>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60" name="Rectangle 51"/>
            <p:cNvSpPr>
              <a:spLocks noChangeArrowheads="1"/>
            </p:cNvSpPr>
            <p:nvPr/>
          </p:nvSpPr>
          <p:spPr bwMode="auto">
            <a:xfrm>
              <a:off x="1564" y="2341"/>
              <a:ext cx="317" cy="136"/>
            </a:xfrm>
            <a:prstGeom prst="rect">
              <a:avLst/>
            </a:prstGeom>
            <a:gradFill rotWithShape="1">
              <a:gsLst>
                <a:gs pos="0">
                  <a:srgbClr val="764700"/>
                </a:gs>
                <a:gs pos="50000">
                  <a:srgbClr val="FF9900"/>
                </a:gs>
                <a:gs pos="100000">
                  <a:srgbClr val="764700"/>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65548" name="Group 52"/>
          <p:cNvGrpSpPr>
            <a:grpSpLocks/>
          </p:cNvGrpSpPr>
          <p:nvPr/>
        </p:nvGrpSpPr>
        <p:grpSpPr bwMode="auto">
          <a:xfrm>
            <a:off x="6588125" y="6446838"/>
            <a:ext cx="792163" cy="366712"/>
            <a:chOff x="4649" y="4020"/>
            <a:chExt cx="499" cy="231"/>
          </a:xfrm>
        </p:grpSpPr>
        <p:pic>
          <p:nvPicPr>
            <p:cNvPr id="65549" name="Picture 53" descr="789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50" name="Text Box 54">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withEffect">
                                  <p:stCondLst>
                                    <p:cond delay="0"/>
                                  </p:stCondLst>
                                  <p:childTnLst>
                                    <p:set>
                                      <p:cBhvr>
                                        <p:cTn id="6" dur="1" fill="hold">
                                          <p:stCondLst>
                                            <p:cond delay="0"/>
                                          </p:stCondLst>
                                        </p:cTn>
                                        <p:tgtEl>
                                          <p:spTgt spid="502786"/>
                                        </p:tgtEl>
                                        <p:attrNameLst>
                                          <p:attrName>style.visibility</p:attrName>
                                        </p:attrNameLst>
                                      </p:cBhvr>
                                      <p:to>
                                        <p:strVal val="visible"/>
                                      </p:to>
                                    </p:set>
                                    <p:animEffect transition="in" filter="slide(fromTop)">
                                      <p:cBhvr>
                                        <p:cTn id="7" dur="500"/>
                                        <p:tgtEl>
                                          <p:spTgt spid="502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02787"/>
                                        </p:tgtEl>
                                        <p:attrNameLst>
                                          <p:attrName>style.visibility</p:attrName>
                                        </p:attrNameLst>
                                      </p:cBhvr>
                                      <p:to>
                                        <p:strVal val="visible"/>
                                      </p:to>
                                    </p:set>
                                    <p:anim calcmode="lin" valueType="num">
                                      <p:cBhvr additive="base">
                                        <p:cTn id="17" dur="500" fill="hold"/>
                                        <p:tgtEl>
                                          <p:spTgt spid="502787"/>
                                        </p:tgtEl>
                                        <p:attrNameLst>
                                          <p:attrName>ppt_x</p:attrName>
                                        </p:attrNameLst>
                                      </p:cBhvr>
                                      <p:tavLst>
                                        <p:tav tm="0">
                                          <p:val>
                                            <p:strVal val="1+#ppt_w/2"/>
                                          </p:val>
                                        </p:tav>
                                        <p:tav tm="100000">
                                          <p:val>
                                            <p:strVal val="#ppt_x"/>
                                          </p:val>
                                        </p:tav>
                                      </p:tavLst>
                                    </p:anim>
                                    <p:anim calcmode="lin" valueType="num">
                                      <p:cBhvr additive="base">
                                        <p:cTn id="18" dur="500" fill="hold"/>
                                        <p:tgtEl>
                                          <p:spTgt spid="50278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2788"/>
                                        </p:tgtEl>
                                        <p:attrNameLst>
                                          <p:attrName>style.visibility</p:attrName>
                                        </p:attrNameLst>
                                      </p:cBhvr>
                                      <p:to>
                                        <p:strVal val="visible"/>
                                      </p:to>
                                    </p:set>
                                    <p:animEffect transition="in" filter="wipe(left)">
                                      <p:cBhvr>
                                        <p:cTn id="23" dur="2000"/>
                                        <p:tgtEl>
                                          <p:spTgt spid="502788"/>
                                        </p:tgtEl>
                                      </p:cBhvr>
                                    </p:animEffect>
                                  </p:childTnLst>
                                </p:cTn>
                              </p:par>
                            </p:childTnLst>
                          </p:cTn>
                        </p:par>
                        <p:par>
                          <p:cTn id="24" fill="hold" nodeType="afterGroup">
                            <p:stCondLst>
                              <p:cond delay="2000"/>
                            </p:stCondLst>
                            <p:childTnLst>
                              <p:par>
                                <p:cTn id="25" presetID="3" presetClass="entr" presetSubtype="1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2789"/>
                                        </p:tgtEl>
                                        <p:attrNameLst>
                                          <p:attrName>style.visibility</p:attrName>
                                        </p:attrNameLst>
                                      </p:cBhvr>
                                      <p:to>
                                        <p:strVal val="visible"/>
                                      </p:to>
                                    </p:set>
                                    <p:animEffect transition="in" filter="wipe(left)">
                                      <p:cBhvr>
                                        <p:cTn id="32" dur="2000"/>
                                        <p:tgtEl>
                                          <p:spTgt spid="50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autoUpdateAnimBg="0"/>
      <p:bldP spid="502787" grpId="0" autoUpdateAnimBg="0"/>
      <p:bldP spid="50278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8316913" y="6446838"/>
            <a:ext cx="792162" cy="366712"/>
            <a:chOff x="5193" y="4020"/>
            <a:chExt cx="499" cy="231"/>
          </a:xfrm>
        </p:grpSpPr>
        <p:pic>
          <p:nvPicPr>
            <p:cNvPr id="73739" name="Picture 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40" name="Text Box 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3731" name="Group 5"/>
          <p:cNvGrpSpPr>
            <a:grpSpLocks/>
          </p:cNvGrpSpPr>
          <p:nvPr/>
        </p:nvGrpSpPr>
        <p:grpSpPr bwMode="auto">
          <a:xfrm>
            <a:off x="7453313" y="6446838"/>
            <a:ext cx="792162" cy="366712"/>
            <a:chOff x="4649" y="4020"/>
            <a:chExt cx="499" cy="231"/>
          </a:xfrm>
        </p:grpSpPr>
        <p:pic>
          <p:nvPicPr>
            <p:cNvPr id="73737" name="Picture 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8" name="Text Box 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73732" name="Picture 8" descr="变压器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04813"/>
            <a:ext cx="4595813"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9"/>
          <p:cNvSpPr txBox="1">
            <a:spLocks noChangeArrowheads="1"/>
          </p:cNvSpPr>
          <p:nvPr/>
        </p:nvSpPr>
        <p:spPr bwMode="auto">
          <a:xfrm>
            <a:off x="3203575" y="5805488"/>
            <a:ext cx="187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变压器</a:t>
            </a:r>
          </a:p>
        </p:txBody>
      </p:sp>
      <p:grpSp>
        <p:nvGrpSpPr>
          <p:cNvPr id="73734" name="Group 10"/>
          <p:cNvGrpSpPr>
            <a:grpSpLocks/>
          </p:cNvGrpSpPr>
          <p:nvPr/>
        </p:nvGrpSpPr>
        <p:grpSpPr bwMode="auto">
          <a:xfrm>
            <a:off x="6588125" y="6446838"/>
            <a:ext cx="792163" cy="366712"/>
            <a:chOff x="4649" y="4020"/>
            <a:chExt cx="499" cy="231"/>
          </a:xfrm>
        </p:grpSpPr>
        <p:pic>
          <p:nvPicPr>
            <p:cNvPr id="73735"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6" name="Text Box 1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2"/>
          <p:cNvGrpSpPr>
            <a:grpSpLocks/>
          </p:cNvGrpSpPr>
          <p:nvPr/>
        </p:nvGrpSpPr>
        <p:grpSpPr bwMode="auto">
          <a:xfrm>
            <a:off x="8316913" y="6446838"/>
            <a:ext cx="792162" cy="366712"/>
            <a:chOff x="5193" y="4020"/>
            <a:chExt cx="499" cy="231"/>
          </a:xfrm>
        </p:grpSpPr>
        <p:pic>
          <p:nvPicPr>
            <p:cNvPr id="74763" name="Picture 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4" name="Text Box 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4755" name="Group 5"/>
          <p:cNvGrpSpPr>
            <a:grpSpLocks/>
          </p:cNvGrpSpPr>
          <p:nvPr/>
        </p:nvGrpSpPr>
        <p:grpSpPr bwMode="auto">
          <a:xfrm>
            <a:off x="7453313" y="6446838"/>
            <a:ext cx="792162" cy="366712"/>
            <a:chOff x="4649" y="4020"/>
            <a:chExt cx="499" cy="231"/>
          </a:xfrm>
        </p:grpSpPr>
        <p:pic>
          <p:nvPicPr>
            <p:cNvPr id="74761" name="Picture 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2" name="Text Box 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sp>
        <p:nvSpPr>
          <p:cNvPr id="74756" name="Text Box 8"/>
          <p:cNvSpPr txBox="1">
            <a:spLocks noChangeArrowheads="1"/>
          </p:cNvSpPr>
          <p:nvPr/>
        </p:nvSpPr>
        <p:spPr bwMode="auto">
          <a:xfrm>
            <a:off x="2484438" y="5445125"/>
            <a:ext cx="34559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有载调压变压器</a:t>
            </a:r>
          </a:p>
        </p:txBody>
      </p:sp>
      <p:pic>
        <p:nvPicPr>
          <p:cNvPr id="74757" name="Picture 9" descr="有载调压变压器"/>
          <p:cNvPicPr>
            <a:picLocks noChangeAspect="1" noChangeArrowheads="1"/>
          </p:cNvPicPr>
          <p:nvPr/>
        </p:nvPicPr>
        <p:blipFill>
          <a:blip r:embed="rId3">
            <a:extLst>
              <a:ext uri="{28A0092B-C50C-407E-A947-70E740481C1C}">
                <a14:useLocalDpi xmlns:a14="http://schemas.microsoft.com/office/drawing/2010/main" val="0"/>
              </a:ext>
            </a:extLst>
          </a:blip>
          <a:srcRect b="10207"/>
          <a:stretch>
            <a:fillRect/>
          </a:stretch>
        </p:blipFill>
        <p:spPr bwMode="auto">
          <a:xfrm>
            <a:off x="1042988" y="620713"/>
            <a:ext cx="640873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758" name="Group 10"/>
          <p:cNvGrpSpPr>
            <a:grpSpLocks/>
          </p:cNvGrpSpPr>
          <p:nvPr/>
        </p:nvGrpSpPr>
        <p:grpSpPr bwMode="auto">
          <a:xfrm>
            <a:off x="6588125" y="6446838"/>
            <a:ext cx="792163" cy="366712"/>
            <a:chOff x="4649" y="4020"/>
            <a:chExt cx="499" cy="231"/>
          </a:xfrm>
        </p:grpSpPr>
        <p:pic>
          <p:nvPicPr>
            <p:cNvPr id="74759"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Text Box 1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
          <p:cNvGrpSpPr>
            <a:grpSpLocks/>
          </p:cNvGrpSpPr>
          <p:nvPr/>
        </p:nvGrpSpPr>
        <p:grpSpPr bwMode="auto">
          <a:xfrm>
            <a:off x="8316913" y="6446838"/>
            <a:ext cx="792162" cy="366712"/>
            <a:chOff x="5193" y="4020"/>
            <a:chExt cx="499" cy="231"/>
          </a:xfrm>
        </p:grpSpPr>
        <p:pic>
          <p:nvPicPr>
            <p:cNvPr id="75787" name="Picture 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8" name="Text Box 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5779" name="Group 5"/>
          <p:cNvGrpSpPr>
            <a:grpSpLocks/>
          </p:cNvGrpSpPr>
          <p:nvPr/>
        </p:nvGrpSpPr>
        <p:grpSpPr bwMode="auto">
          <a:xfrm>
            <a:off x="7453313" y="6446838"/>
            <a:ext cx="792162" cy="366712"/>
            <a:chOff x="4649" y="4020"/>
            <a:chExt cx="499" cy="231"/>
          </a:xfrm>
        </p:grpSpPr>
        <p:pic>
          <p:nvPicPr>
            <p:cNvPr id="75785" name="Picture 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6" name="Text Box 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75780" name="Picture 8" descr="小变压器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549275"/>
            <a:ext cx="662463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 Box 9"/>
          <p:cNvSpPr txBox="1">
            <a:spLocks noChangeArrowheads="1"/>
          </p:cNvSpPr>
          <p:nvPr/>
        </p:nvSpPr>
        <p:spPr bwMode="auto">
          <a:xfrm>
            <a:off x="3348038" y="5661025"/>
            <a:ext cx="1871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小变压器</a:t>
            </a:r>
          </a:p>
        </p:txBody>
      </p:sp>
      <p:grpSp>
        <p:nvGrpSpPr>
          <p:cNvPr id="75782" name="Group 10"/>
          <p:cNvGrpSpPr>
            <a:grpSpLocks/>
          </p:cNvGrpSpPr>
          <p:nvPr/>
        </p:nvGrpSpPr>
        <p:grpSpPr bwMode="auto">
          <a:xfrm>
            <a:off x="6588125" y="6446838"/>
            <a:ext cx="792163" cy="366712"/>
            <a:chOff x="4649" y="4020"/>
            <a:chExt cx="499" cy="231"/>
          </a:xfrm>
        </p:grpSpPr>
        <p:pic>
          <p:nvPicPr>
            <p:cNvPr id="75783" name="Picture 11"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Text Box 12">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p:cNvGrpSpPr>
            <a:grpSpLocks/>
          </p:cNvGrpSpPr>
          <p:nvPr/>
        </p:nvGrpSpPr>
        <p:grpSpPr bwMode="auto">
          <a:xfrm>
            <a:off x="8316913" y="6446838"/>
            <a:ext cx="792162" cy="366712"/>
            <a:chOff x="5193" y="4020"/>
            <a:chExt cx="499" cy="231"/>
          </a:xfrm>
        </p:grpSpPr>
        <p:pic>
          <p:nvPicPr>
            <p:cNvPr id="76817" name="Picture 3"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8" name="Text Box 4">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6803" name="Group 5"/>
          <p:cNvGrpSpPr>
            <a:grpSpLocks/>
          </p:cNvGrpSpPr>
          <p:nvPr/>
        </p:nvGrpSpPr>
        <p:grpSpPr bwMode="auto">
          <a:xfrm>
            <a:off x="7453313" y="6446838"/>
            <a:ext cx="792162" cy="366712"/>
            <a:chOff x="4649" y="4020"/>
            <a:chExt cx="499" cy="231"/>
          </a:xfrm>
        </p:grpSpPr>
        <p:pic>
          <p:nvPicPr>
            <p:cNvPr id="76815" name="Picture 6"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6" name="Text Box 7">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pic>
        <p:nvPicPr>
          <p:cNvPr id="76804" name="Picture 8" descr="调压器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4813"/>
            <a:ext cx="3455987" cy="215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9" descr="镇流器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4813"/>
            <a:ext cx="331311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10"/>
          <p:cNvSpPr txBox="1">
            <a:spLocks noChangeArrowheads="1"/>
          </p:cNvSpPr>
          <p:nvPr/>
        </p:nvSpPr>
        <p:spPr bwMode="auto">
          <a:xfrm>
            <a:off x="1258888" y="2565400"/>
            <a:ext cx="18716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调压器</a:t>
            </a:r>
          </a:p>
        </p:txBody>
      </p:sp>
      <p:sp>
        <p:nvSpPr>
          <p:cNvPr id="76807" name="Text Box 11"/>
          <p:cNvSpPr txBox="1">
            <a:spLocks noChangeArrowheads="1"/>
          </p:cNvSpPr>
          <p:nvPr/>
        </p:nvSpPr>
        <p:spPr bwMode="auto">
          <a:xfrm>
            <a:off x="5076825" y="2565400"/>
            <a:ext cx="1871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整流器</a:t>
            </a:r>
          </a:p>
        </p:txBody>
      </p:sp>
      <p:pic>
        <p:nvPicPr>
          <p:cNvPr id="76808" name="Picture 12" descr="牵引电磁铁"/>
          <p:cNvPicPr>
            <a:picLocks noChangeAspect="1" noChangeArrowheads="1"/>
          </p:cNvPicPr>
          <p:nvPr/>
        </p:nvPicPr>
        <p:blipFill>
          <a:blip r:embed="rId5">
            <a:extLst>
              <a:ext uri="{28A0092B-C50C-407E-A947-70E740481C1C}">
                <a14:useLocalDpi xmlns:a14="http://schemas.microsoft.com/office/drawing/2010/main" val="0"/>
              </a:ext>
            </a:extLst>
          </a:blip>
          <a:srcRect t="10876"/>
          <a:stretch>
            <a:fillRect/>
          </a:stretch>
        </p:blipFill>
        <p:spPr bwMode="auto">
          <a:xfrm>
            <a:off x="611188" y="3141663"/>
            <a:ext cx="240188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9" name="Text Box 13"/>
          <p:cNvSpPr txBox="1">
            <a:spLocks noChangeArrowheads="1"/>
          </p:cNvSpPr>
          <p:nvPr/>
        </p:nvSpPr>
        <p:spPr bwMode="auto">
          <a:xfrm>
            <a:off x="539750" y="6092825"/>
            <a:ext cx="3024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a:solidFill>
                  <a:schemeClr val="bg1"/>
                </a:solidFill>
                <a:ea typeface="楷体_GB2312" pitchFamily="49" charset="-122"/>
              </a:rPr>
              <a:t>牵引电磁铁</a:t>
            </a:r>
          </a:p>
        </p:txBody>
      </p:sp>
      <p:pic>
        <p:nvPicPr>
          <p:cNvPr id="76810" name="Picture 14" descr="电流互感器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1988" y="3213100"/>
            <a:ext cx="19716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1" name="Text Box 15"/>
          <p:cNvSpPr txBox="1">
            <a:spLocks noChangeArrowheads="1"/>
          </p:cNvSpPr>
          <p:nvPr/>
        </p:nvSpPr>
        <p:spPr bwMode="auto">
          <a:xfrm>
            <a:off x="6516688" y="4508500"/>
            <a:ext cx="2195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a:solidFill>
                  <a:schemeClr val="bg1"/>
                </a:solidFill>
                <a:ea typeface="楷体_GB2312" pitchFamily="49" charset="-122"/>
              </a:rPr>
              <a:t>电流互感器</a:t>
            </a:r>
          </a:p>
        </p:txBody>
      </p:sp>
      <p:grpSp>
        <p:nvGrpSpPr>
          <p:cNvPr id="76812" name="Group 16"/>
          <p:cNvGrpSpPr>
            <a:grpSpLocks/>
          </p:cNvGrpSpPr>
          <p:nvPr/>
        </p:nvGrpSpPr>
        <p:grpSpPr bwMode="auto">
          <a:xfrm>
            <a:off x="6588125" y="6446838"/>
            <a:ext cx="792163" cy="366712"/>
            <a:chOff x="4649" y="4020"/>
            <a:chExt cx="499" cy="231"/>
          </a:xfrm>
        </p:grpSpPr>
        <p:pic>
          <p:nvPicPr>
            <p:cNvPr id="76813" name="Picture 17"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4" name="Text Box 18">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Text Box 2"/>
          <p:cNvSpPr txBox="1">
            <a:spLocks noChangeArrowheads="1"/>
          </p:cNvSpPr>
          <p:nvPr/>
        </p:nvSpPr>
        <p:spPr bwMode="auto">
          <a:xfrm>
            <a:off x="611188" y="549275"/>
            <a:ext cx="1800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3200" b="1">
                <a:solidFill>
                  <a:schemeClr val="bg1"/>
                </a:solidFill>
                <a:latin typeface="楷体_GB2312" pitchFamily="49" charset="-122"/>
                <a:ea typeface="楷体_GB2312" pitchFamily="49" charset="-122"/>
              </a:rPr>
              <a:t>1. </a:t>
            </a:r>
            <a:r>
              <a:rPr kumimoji="1" lang="zh-CN" altLang="en-US" sz="3200" b="1">
                <a:solidFill>
                  <a:schemeClr val="bg1"/>
                </a:solidFill>
                <a:latin typeface="楷体_GB2312" pitchFamily="49" charset="-122"/>
                <a:ea typeface="楷体_GB2312" pitchFamily="49" charset="-122"/>
              </a:rPr>
              <a:t>互感</a:t>
            </a:r>
          </a:p>
        </p:txBody>
      </p:sp>
      <p:sp>
        <p:nvSpPr>
          <p:cNvPr id="433155" name="Text Box 3"/>
          <p:cNvSpPr txBox="1">
            <a:spLocks noChangeArrowheads="1"/>
          </p:cNvSpPr>
          <p:nvPr/>
        </p:nvSpPr>
        <p:spPr bwMode="auto">
          <a:xfrm>
            <a:off x="611188" y="3167063"/>
            <a:ext cx="8040687"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5715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800" b="1">
                <a:solidFill>
                  <a:srgbClr val="FFFF00"/>
                </a:solidFill>
                <a:latin typeface="楷体_GB2312" pitchFamily="49" charset="-122"/>
                <a:ea typeface="楷体_GB2312" pitchFamily="49" charset="-122"/>
              </a:rPr>
              <a:t>线圈</a:t>
            </a:r>
            <a:r>
              <a:rPr kumimoji="1" lang="en-US" altLang="zh-CN" sz="2800">
                <a:solidFill>
                  <a:srgbClr val="FFFF00"/>
                </a:solidFill>
                <a:latin typeface="楷体_GB2312" pitchFamily="49" charset="-122"/>
                <a:ea typeface="楷体_GB2312" pitchFamily="49" charset="-122"/>
              </a:rPr>
              <a:t>1</a:t>
            </a:r>
            <a:r>
              <a:rPr kumimoji="1" lang="zh-CN" altLang="en-US" sz="2800" b="1">
                <a:solidFill>
                  <a:srgbClr val="FFFF00"/>
                </a:solidFill>
                <a:latin typeface="楷体_GB2312" pitchFamily="49" charset="-122"/>
                <a:ea typeface="楷体_GB2312" pitchFamily="49" charset="-122"/>
              </a:rPr>
              <a:t>中通入电流</a:t>
            </a:r>
            <a:r>
              <a:rPr kumimoji="1" lang="en-US" altLang="zh-CN" sz="2800" b="1" i="1">
                <a:solidFill>
                  <a:srgbClr val="FFFF00"/>
                </a:solidFill>
                <a:latin typeface="Times New Roman" panose="02020603050405020304" pitchFamily="18" charset="0"/>
                <a:ea typeface="楷体_GB2312" pitchFamily="49" charset="-122"/>
              </a:rPr>
              <a:t>i</a:t>
            </a:r>
            <a:r>
              <a:rPr kumimoji="1" lang="en-US" altLang="zh-CN" sz="2800" b="1" baseline="-25000">
                <a:solidFill>
                  <a:srgbClr val="FFFF00"/>
                </a:solidFill>
                <a:latin typeface="Times New Roman" panose="02020603050405020304" pitchFamily="18" charset="0"/>
                <a:ea typeface="楷体_GB2312" pitchFamily="49" charset="-122"/>
              </a:rPr>
              <a:t>1</a:t>
            </a:r>
            <a:r>
              <a:rPr kumimoji="1" lang="zh-CN" altLang="en-US" sz="2800" b="1">
                <a:solidFill>
                  <a:srgbClr val="FFFF00"/>
                </a:solidFill>
                <a:latin typeface="楷体_GB2312" pitchFamily="49" charset="-122"/>
                <a:ea typeface="楷体_GB2312" pitchFamily="49" charset="-122"/>
              </a:rPr>
              <a:t>时，在线圈</a:t>
            </a:r>
            <a:r>
              <a:rPr kumimoji="1" lang="en-US" altLang="zh-CN" sz="2800">
                <a:solidFill>
                  <a:srgbClr val="FFFF00"/>
                </a:solidFill>
                <a:latin typeface="楷体_GB2312" pitchFamily="49" charset="-122"/>
                <a:ea typeface="楷体_GB2312" pitchFamily="49" charset="-122"/>
              </a:rPr>
              <a:t>1</a:t>
            </a:r>
            <a:r>
              <a:rPr kumimoji="1" lang="zh-CN" altLang="en-US" sz="2800" b="1">
                <a:solidFill>
                  <a:srgbClr val="FFFF00"/>
                </a:solidFill>
                <a:latin typeface="楷体_GB2312" pitchFamily="49" charset="-122"/>
                <a:ea typeface="楷体_GB2312" pitchFamily="49" charset="-122"/>
              </a:rPr>
              <a:t>中产生磁通，同时，有部分磁通穿过临近线圈</a:t>
            </a:r>
            <a:r>
              <a:rPr kumimoji="1" lang="en-US" altLang="zh-CN" sz="2800">
                <a:solidFill>
                  <a:srgbClr val="FFFF00"/>
                </a:solidFill>
                <a:latin typeface="Times New Roman" panose="02020603050405020304" pitchFamily="18" charset="0"/>
                <a:ea typeface="楷体_GB2312" pitchFamily="49" charset="-122"/>
              </a:rPr>
              <a:t>2</a:t>
            </a:r>
            <a:r>
              <a:rPr kumimoji="1" lang="zh-CN" altLang="en-US" sz="2800" b="1">
                <a:solidFill>
                  <a:srgbClr val="FFFF00"/>
                </a:solidFill>
                <a:latin typeface="楷体_GB2312" pitchFamily="49" charset="-122"/>
                <a:ea typeface="楷体_GB2312" pitchFamily="49" charset="-122"/>
              </a:rPr>
              <a:t>，这部分磁通称为互感磁通。两线圈间有磁的耦合。</a:t>
            </a:r>
          </a:p>
        </p:txBody>
      </p:sp>
      <p:grpSp>
        <p:nvGrpSpPr>
          <p:cNvPr id="77828" name="Group 4"/>
          <p:cNvGrpSpPr>
            <a:grpSpLocks/>
          </p:cNvGrpSpPr>
          <p:nvPr/>
        </p:nvGrpSpPr>
        <p:grpSpPr bwMode="auto">
          <a:xfrm>
            <a:off x="8316913" y="6446838"/>
            <a:ext cx="792162" cy="366712"/>
            <a:chOff x="5193" y="4020"/>
            <a:chExt cx="499" cy="231"/>
          </a:xfrm>
        </p:grpSpPr>
        <p:pic>
          <p:nvPicPr>
            <p:cNvPr id="77879" name="Picture 5"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80" name="Text Box 6">
              <a:hlinkClick r:id="" action="ppaction://hlinkshowjump?jump=nextslide"/>
            </p:cNvPr>
            <p:cNvSpPr txBox="1">
              <a:spLocks noChangeArrowheads="1"/>
            </p:cNvSpPr>
            <p:nvPr/>
          </p:nvSpPr>
          <p:spPr bwMode="auto">
            <a:xfrm>
              <a:off x="5216"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下 页</a:t>
              </a:r>
            </a:p>
          </p:txBody>
        </p:sp>
      </p:grpSp>
      <p:grpSp>
        <p:nvGrpSpPr>
          <p:cNvPr id="77829" name="Group 7"/>
          <p:cNvGrpSpPr>
            <a:grpSpLocks/>
          </p:cNvGrpSpPr>
          <p:nvPr/>
        </p:nvGrpSpPr>
        <p:grpSpPr bwMode="auto">
          <a:xfrm>
            <a:off x="7453313" y="6446838"/>
            <a:ext cx="792162" cy="366712"/>
            <a:chOff x="4649" y="4020"/>
            <a:chExt cx="499" cy="231"/>
          </a:xfrm>
        </p:grpSpPr>
        <p:pic>
          <p:nvPicPr>
            <p:cNvPr id="77877" name="Picture 8"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78" name="Text Box 9">
              <a:hlinkClick r:id="" action="ppaction://hlinkshowjump?jump=previous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上 页</a:t>
              </a:r>
            </a:p>
          </p:txBody>
        </p:sp>
      </p:grpSp>
      <p:grpSp>
        <p:nvGrpSpPr>
          <p:cNvPr id="4" name="Group 10"/>
          <p:cNvGrpSpPr>
            <a:grpSpLocks/>
          </p:cNvGrpSpPr>
          <p:nvPr/>
        </p:nvGrpSpPr>
        <p:grpSpPr bwMode="auto">
          <a:xfrm>
            <a:off x="2916238" y="404813"/>
            <a:ext cx="6227762" cy="2647950"/>
            <a:chOff x="1837" y="255"/>
            <a:chExt cx="3923" cy="1668"/>
          </a:xfrm>
        </p:grpSpPr>
        <p:sp>
          <p:nvSpPr>
            <p:cNvPr id="77836" name="Text Box 11"/>
            <p:cNvSpPr txBox="1">
              <a:spLocks noChangeArrowheads="1"/>
            </p:cNvSpPr>
            <p:nvPr/>
          </p:nvSpPr>
          <p:spPr bwMode="auto">
            <a:xfrm>
              <a:off x="5110" y="754"/>
              <a:ext cx="6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aseline="-25000">
                  <a:solidFill>
                    <a:schemeClr val="bg1"/>
                  </a:solidFill>
                  <a:latin typeface="Times New Roman" panose="02020603050405020304" pitchFamily="18" charset="0"/>
                  <a:ea typeface="宋体" panose="02010600030101010101" pitchFamily="2" charset="-122"/>
                </a:rPr>
                <a:t> </a:t>
              </a:r>
              <a:r>
                <a:rPr kumimoji="1" lang="en-US" altLang="zh-CN" sz="2800" baseline="-25000">
                  <a:solidFill>
                    <a:schemeClr val="bg1"/>
                  </a:solidFill>
                  <a:latin typeface="Times New Roman" panose="02020603050405020304" pitchFamily="18" charset="0"/>
                  <a:ea typeface="宋体" panose="02010600030101010101" pitchFamily="2" charset="-122"/>
                </a:rPr>
                <a:t>21</a:t>
              </a:r>
            </a:p>
          </p:txBody>
        </p:sp>
        <p:sp>
          <p:nvSpPr>
            <p:cNvPr id="77837" name="Rectangle 12"/>
            <p:cNvSpPr>
              <a:spLocks noChangeArrowheads="1"/>
            </p:cNvSpPr>
            <p:nvPr/>
          </p:nvSpPr>
          <p:spPr bwMode="auto">
            <a:xfrm>
              <a:off x="2230" y="588"/>
              <a:ext cx="2496" cy="576"/>
            </a:xfrm>
            <a:prstGeom prst="rect">
              <a:avLst/>
            </a:prstGeom>
            <a:solidFill>
              <a:srgbClr val="FF9900"/>
            </a:solidFill>
            <a:ln w="38100">
              <a:solidFill>
                <a:srgbClr val="FFCC00"/>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7838" name="Arc 13"/>
            <p:cNvSpPr>
              <a:spLocks/>
            </p:cNvSpPr>
            <p:nvPr/>
          </p:nvSpPr>
          <p:spPr bwMode="auto">
            <a:xfrm flipH="1" flipV="1">
              <a:off x="1837" y="540"/>
              <a:ext cx="3268" cy="192"/>
            </a:xfrm>
            <a:custGeom>
              <a:avLst/>
              <a:gdLst>
                <a:gd name="T0" fmla="*/ 0 w 39984"/>
                <a:gd name="T1" fmla="*/ 120 h 21600"/>
                <a:gd name="T2" fmla="*/ 3268 w 39984"/>
                <a:gd name="T3" fmla="*/ 119 h 21600"/>
                <a:gd name="T4" fmla="*/ 1635 w 39984"/>
                <a:gd name="T5" fmla="*/ 192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close/>
                </a:path>
              </a:pathLst>
            </a:custGeom>
            <a:noFill/>
            <a:ln w="38100">
              <a:solidFill>
                <a:srgbClr val="FF3300"/>
              </a:solidFill>
              <a:round/>
              <a:headEnd/>
              <a:tailEnd type="stealth"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39" name="Arc 14"/>
            <p:cNvSpPr>
              <a:spLocks/>
            </p:cNvSpPr>
            <p:nvPr/>
          </p:nvSpPr>
          <p:spPr bwMode="auto">
            <a:xfrm flipH="1" flipV="1">
              <a:off x="1846" y="636"/>
              <a:ext cx="3312" cy="192"/>
            </a:xfrm>
            <a:custGeom>
              <a:avLst/>
              <a:gdLst>
                <a:gd name="T0" fmla="*/ 0 w 38424"/>
                <a:gd name="T1" fmla="*/ 120 h 21600"/>
                <a:gd name="T2" fmla="*/ 3312 w 38424"/>
                <a:gd name="T3" fmla="*/ 92 h 21600"/>
                <a:gd name="T4" fmla="*/ 1724 w 38424"/>
                <a:gd name="T5" fmla="*/ 192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0" name="Line 15"/>
            <p:cNvSpPr>
              <a:spLocks noChangeShapeType="1"/>
            </p:cNvSpPr>
            <p:nvPr/>
          </p:nvSpPr>
          <p:spPr bwMode="auto">
            <a:xfrm flipH="1">
              <a:off x="1846" y="876"/>
              <a:ext cx="3312"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1" name="Arc 16"/>
            <p:cNvSpPr>
              <a:spLocks/>
            </p:cNvSpPr>
            <p:nvPr/>
          </p:nvSpPr>
          <p:spPr bwMode="auto">
            <a:xfrm flipH="1">
              <a:off x="1846" y="1020"/>
              <a:ext cx="3268" cy="192"/>
            </a:xfrm>
            <a:custGeom>
              <a:avLst/>
              <a:gdLst>
                <a:gd name="T0" fmla="*/ 0 w 39984"/>
                <a:gd name="T1" fmla="*/ 120 h 21600"/>
                <a:gd name="T2" fmla="*/ 3268 w 39984"/>
                <a:gd name="T3" fmla="*/ 119 h 21600"/>
                <a:gd name="T4" fmla="*/ 1635 w 39984"/>
                <a:gd name="T5" fmla="*/ 192 h 21600"/>
                <a:gd name="T6" fmla="*/ 0 60000 65536"/>
                <a:gd name="T7" fmla="*/ 0 60000 65536"/>
                <a:gd name="T8" fmla="*/ 0 60000 65536"/>
                <a:gd name="T9" fmla="*/ 0 w 39984"/>
                <a:gd name="T10" fmla="*/ 0 h 21600"/>
                <a:gd name="T11" fmla="*/ 39984 w 39984"/>
                <a:gd name="T12" fmla="*/ 21600 h 21600"/>
              </a:gdLst>
              <a:ahLst/>
              <a:cxnLst>
                <a:cxn ang="T6">
                  <a:pos x="T0" y="T1"/>
                </a:cxn>
                <a:cxn ang="T7">
                  <a:pos x="T2" y="T3"/>
                </a:cxn>
                <a:cxn ang="T8">
                  <a:pos x="T4" y="T5"/>
                </a:cxn>
              </a:cxnLst>
              <a:rect l="T9" t="T10" r="T11" b="T12"/>
              <a:pathLst>
                <a:path w="39984" h="21600" fill="none" extrusionOk="0">
                  <a:moveTo>
                    <a:pt x="0" y="13446"/>
                  </a:moveTo>
                  <a:cubicBezTo>
                    <a:pt x="3314" y="5315"/>
                    <a:pt x="11221" y="-1"/>
                    <a:pt x="20002" y="0"/>
                  </a:cubicBezTo>
                  <a:cubicBezTo>
                    <a:pt x="28763" y="0"/>
                    <a:pt x="36656" y="5292"/>
                    <a:pt x="39983" y="13397"/>
                  </a:cubicBezTo>
                </a:path>
                <a:path w="39984" h="21600" stroke="0" extrusionOk="0">
                  <a:moveTo>
                    <a:pt x="0" y="13446"/>
                  </a:moveTo>
                  <a:cubicBezTo>
                    <a:pt x="3314" y="5315"/>
                    <a:pt x="11221" y="-1"/>
                    <a:pt x="20002" y="0"/>
                  </a:cubicBezTo>
                  <a:cubicBezTo>
                    <a:pt x="28763" y="0"/>
                    <a:pt x="36656" y="5292"/>
                    <a:pt x="39983" y="13397"/>
                  </a:cubicBezTo>
                  <a:lnTo>
                    <a:pt x="20002"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2" name="Arc 17"/>
            <p:cNvSpPr>
              <a:spLocks/>
            </p:cNvSpPr>
            <p:nvPr/>
          </p:nvSpPr>
          <p:spPr bwMode="auto">
            <a:xfrm flipH="1">
              <a:off x="1846" y="924"/>
              <a:ext cx="3312" cy="192"/>
            </a:xfrm>
            <a:custGeom>
              <a:avLst/>
              <a:gdLst>
                <a:gd name="T0" fmla="*/ 0 w 38424"/>
                <a:gd name="T1" fmla="*/ 120 h 21600"/>
                <a:gd name="T2" fmla="*/ 3312 w 38424"/>
                <a:gd name="T3" fmla="*/ 92 h 21600"/>
                <a:gd name="T4" fmla="*/ 1724 w 38424"/>
                <a:gd name="T5" fmla="*/ 192 h 21600"/>
                <a:gd name="T6" fmla="*/ 0 60000 65536"/>
                <a:gd name="T7" fmla="*/ 0 60000 65536"/>
                <a:gd name="T8" fmla="*/ 0 60000 65536"/>
                <a:gd name="T9" fmla="*/ 0 w 38424"/>
                <a:gd name="T10" fmla="*/ 0 h 21600"/>
                <a:gd name="T11" fmla="*/ 38424 w 38424"/>
                <a:gd name="T12" fmla="*/ 21600 h 21600"/>
              </a:gdLst>
              <a:ahLst/>
              <a:cxnLst>
                <a:cxn ang="T6">
                  <a:pos x="T0" y="T1"/>
                </a:cxn>
                <a:cxn ang="T7">
                  <a:pos x="T2" y="T3"/>
                </a:cxn>
                <a:cxn ang="T8">
                  <a:pos x="T4" y="T5"/>
                </a:cxn>
              </a:cxnLst>
              <a:rect l="T9" t="T10" r="T11" b="T12"/>
              <a:pathLst>
                <a:path w="38424" h="21600" fill="none" extrusionOk="0">
                  <a:moveTo>
                    <a:pt x="0" y="13446"/>
                  </a:moveTo>
                  <a:cubicBezTo>
                    <a:pt x="3314" y="5315"/>
                    <a:pt x="11221" y="-1"/>
                    <a:pt x="20002" y="0"/>
                  </a:cubicBezTo>
                  <a:cubicBezTo>
                    <a:pt x="27520" y="0"/>
                    <a:pt x="34498" y="3909"/>
                    <a:pt x="38423" y="10322"/>
                  </a:cubicBezTo>
                </a:path>
                <a:path w="38424" h="21600" stroke="0" extrusionOk="0">
                  <a:moveTo>
                    <a:pt x="0" y="13446"/>
                  </a:moveTo>
                  <a:cubicBezTo>
                    <a:pt x="3314" y="5315"/>
                    <a:pt x="11221" y="-1"/>
                    <a:pt x="20002" y="0"/>
                  </a:cubicBezTo>
                  <a:cubicBezTo>
                    <a:pt x="27520" y="0"/>
                    <a:pt x="34498" y="3909"/>
                    <a:pt x="38423" y="10322"/>
                  </a:cubicBezTo>
                  <a:lnTo>
                    <a:pt x="20002"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3" name="Arc 18"/>
            <p:cNvSpPr>
              <a:spLocks/>
            </p:cNvSpPr>
            <p:nvPr/>
          </p:nvSpPr>
          <p:spPr bwMode="auto">
            <a:xfrm flipV="1">
              <a:off x="2374" y="1068"/>
              <a:ext cx="960" cy="336"/>
            </a:xfrm>
            <a:custGeom>
              <a:avLst/>
              <a:gdLst>
                <a:gd name="T0" fmla="*/ 480 w 43200"/>
                <a:gd name="T1" fmla="*/ 0 h 43200"/>
                <a:gd name="T2" fmla="*/ 461 w 43200"/>
                <a:gd name="T3" fmla="*/ 0 h 43200"/>
                <a:gd name="T4" fmla="*/ 480 w 43200"/>
                <a:gd name="T5" fmla="*/ 168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4" name="Arc 19"/>
            <p:cNvSpPr>
              <a:spLocks/>
            </p:cNvSpPr>
            <p:nvPr/>
          </p:nvSpPr>
          <p:spPr bwMode="auto">
            <a:xfrm>
              <a:off x="2326" y="300"/>
              <a:ext cx="960" cy="336"/>
            </a:xfrm>
            <a:custGeom>
              <a:avLst/>
              <a:gdLst>
                <a:gd name="T0" fmla="*/ 480 w 43200"/>
                <a:gd name="T1" fmla="*/ 0 h 43200"/>
                <a:gd name="T2" fmla="*/ 461 w 43200"/>
                <a:gd name="T3" fmla="*/ 0 h 43200"/>
                <a:gd name="T4" fmla="*/ 480 w 43200"/>
                <a:gd name="T5" fmla="*/ 168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95"/>
                    <a:pt x="9169" y="464"/>
                    <a:pt x="20765" y="16"/>
                  </a:cubicBezTo>
                  <a:lnTo>
                    <a:pt x="21600" y="21600"/>
                  </a:lnTo>
                  <a:close/>
                </a:path>
              </a:pathLst>
            </a:custGeom>
            <a:noFill/>
            <a:ln w="38100">
              <a:solidFill>
                <a:srgbClr val="FF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5" name="Text Box 20"/>
            <p:cNvSpPr txBox="1">
              <a:spLocks noChangeArrowheads="1"/>
            </p:cNvSpPr>
            <p:nvPr/>
          </p:nvSpPr>
          <p:spPr bwMode="auto">
            <a:xfrm>
              <a:off x="2326" y="15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77846" name="Text Box 21"/>
            <p:cNvSpPr txBox="1">
              <a:spLocks noChangeArrowheads="1"/>
            </p:cNvSpPr>
            <p:nvPr/>
          </p:nvSpPr>
          <p:spPr bwMode="auto">
            <a:xfrm>
              <a:off x="3142" y="15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77847" name="Text Box 22"/>
            <p:cNvSpPr txBox="1">
              <a:spLocks noChangeArrowheads="1"/>
            </p:cNvSpPr>
            <p:nvPr/>
          </p:nvSpPr>
          <p:spPr bwMode="auto">
            <a:xfrm>
              <a:off x="2662" y="159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7848" name="Text Box 23"/>
            <p:cNvSpPr txBox="1">
              <a:spLocks noChangeArrowheads="1"/>
            </p:cNvSpPr>
            <p:nvPr/>
          </p:nvSpPr>
          <p:spPr bwMode="auto">
            <a:xfrm>
              <a:off x="3622" y="15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77849" name="Text Box 24"/>
            <p:cNvSpPr txBox="1">
              <a:spLocks noChangeArrowheads="1"/>
            </p:cNvSpPr>
            <p:nvPr/>
          </p:nvSpPr>
          <p:spPr bwMode="auto">
            <a:xfrm>
              <a:off x="4438" y="15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a:solidFill>
                    <a:schemeClr val="bg1"/>
                  </a:solidFill>
                  <a:latin typeface="Times New Roman" panose="02020603050405020304" pitchFamily="18" charset="0"/>
                  <a:ea typeface="宋体" panose="02010600030101010101" pitchFamily="2" charset="-122"/>
                </a:rPr>
                <a:t>–</a:t>
              </a:r>
            </a:p>
          </p:txBody>
        </p:sp>
        <p:sp>
          <p:nvSpPr>
            <p:cNvPr id="77850" name="Text Box 25"/>
            <p:cNvSpPr txBox="1">
              <a:spLocks noChangeArrowheads="1"/>
            </p:cNvSpPr>
            <p:nvPr/>
          </p:nvSpPr>
          <p:spPr bwMode="auto">
            <a:xfrm>
              <a:off x="3958" y="159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u</a:t>
              </a:r>
              <a:r>
                <a:rPr kumimoji="1" lang="en-US" altLang="zh-CN" sz="2800" baseline="-25000">
                  <a:solidFill>
                    <a:schemeClr val="bg1"/>
                  </a:solidFill>
                  <a:latin typeface="Times New Roman" panose="02020603050405020304" pitchFamily="18" charset="0"/>
                  <a:ea typeface="宋体" panose="02010600030101010101" pitchFamily="2" charset="-122"/>
                </a:rPr>
                <a:t>21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7851" name="Line 26"/>
            <p:cNvSpPr>
              <a:spLocks noChangeShapeType="1"/>
            </p:cNvSpPr>
            <p:nvPr/>
          </p:nvSpPr>
          <p:spPr bwMode="auto">
            <a:xfrm flipV="1">
              <a:off x="2326" y="1308"/>
              <a:ext cx="0" cy="336"/>
            </a:xfrm>
            <a:prstGeom prst="line">
              <a:avLst/>
            </a:prstGeom>
            <a:noFill/>
            <a:ln w="19050">
              <a:solidFill>
                <a:schemeClr val="accent2"/>
              </a:solidFill>
              <a:round/>
              <a:headEn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Text Box 27"/>
            <p:cNvSpPr txBox="1">
              <a:spLocks noChangeArrowheads="1"/>
            </p:cNvSpPr>
            <p:nvPr/>
          </p:nvSpPr>
          <p:spPr bwMode="auto">
            <a:xfrm>
              <a:off x="2086" y="1356"/>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rPr>
                <a:t>i</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7853" name="Text Box 28"/>
            <p:cNvSpPr txBox="1">
              <a:spLocks noChangeArrowheads="1"/>
            </p:cNvSpPr>
            <p:nvPr/>
          </p:nvSpPr>
          <p:spPr bwMode="auto">
            <a:xfrm>
              <a:off x="1837" y="255"/>
              <a:ext cx="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baseline="-25000">
                  <a:solidFill>
                    <a:schemeClr val="bg1"/>
                  </a:solidFill>
                  <a:latin typeface="Times New Roman" panose="02020603050405020304" pitchFamily="18" charset="0"/>
                  <a:ea typeface="宋体" panose="02010600030101010101" pitchFamily="2" charset="-122"/>
                </a:rPr>
                <a:t>11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7854" name="Text Box 29"/>
            <p:cNvSpPr txBox="1">
              <a:spLocks noChangeArrowheads="1"/>
            </p:cNvSpPr>
            <p:nvPr/>
          </p:nvSpPr>
          <p:spPr bwMode="auto">
            <a:xfrm>
              <a:off x="2662" y="1116"/>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aseline="-25000">
                  <a:solidFill>
                    <a:schemeClr val="bg1"/>
                  </a:solidFill>
                  <a:latin typeface="Times New Roman" panose="02020603050405020304" pitchFamily="18" charset="0"/>
                  <a:ea typeface="宋体" panose="02010600030101010101" pitchFamily="2" charset="-122"/>
                </a:rPr>
                <a:t>1</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77855" name="Text Box 30"/>
            <p:cNvSpPr txBox="1">
              <a:spLocks noChangeArrowheads="1"/>
            </p:cNvSpPr>
            <p:nvPr/>
          </p:nvSpPr>
          <p:spPr bwMode="auto">
            <a:xfrm>
              <a:off x="3958" y="11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r>
                <a:rPr kumimoji="1" lang="en-US" altLang="zh-CN" sz="2800" baseline="-25000">
                  <a:solidFill>
                    <a:schemeClr val="bg1"/>
                  </a:solidFill>
                  <a:latin typeface="Times New Roman" panose="02020603050405020304" pitchFamily="18" charset="0"/>
                  <a:ea typeface="宋体" panose="02010600030101010101" pitchFamily="2" charset="-122"/>
                </a:rPr>
                <a:t>2</a:t>
              </a:r>
              <a:endParaRPr kumimoji="1" lang="en-US" altLang="zh-CN" sz="2800">
                <a:solidFill>
                  <a:schemeClr val="bg1"/>
                </a:solidFill>
                <a:latin typeface="Times New Roman" panose="02020603050405020304" pitchFamily="18" charset="0"/>
                <a:ea typeface="宋体" panose="02010600030101010101" pitchFamily="2" charset="-122"/>
              </a:endParaRPr>
            </a:p>
          </p:txBody>
        </p:sp>
        <p:grpSp>
          <p:nvGrpSpPr>
            <p:cNvPr id="77856" name="Group 31"/>
            <p:cNvGrpSpPr>
              <a:grpSpLocks/>
            </p:cNvGrpSpPr>
            <p:nvPr/>
          </p:nvGrpSpPr>
          <p:grpSpPr bwMode="auto">
            <a:xfrm>
              <a:off x="3670" y="444"/>
              <a:ext cx="904" cy="1220"/>
              <a:chOff x="1420" y="1152"/>
              <a:chExt cx="904" cy="1220"/>
            </a:xfrm>
          </p:grpSpPr>
          <p:sp>
            <p:nvSpPr>
              <p:cNvPr id="77868" name="Freeform 32"/>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9" name="Freeform 33"/>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0" name="Freeform 34"/>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1" name="Freeform 35"/>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2" name="Freeform 36"/>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3" name="Freeform 37"/>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4" name="Freeform 38"/>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cmpd="sng">
                <a:solidFill>
                  <a:srgbClr val="00FF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5" name="Oval 39"/>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7876" name="Oval 40"/>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77857" name="Group 41"/>
            <p:cNvGrpSpPr>
              <a:grpSpLocks/>
            </p:cNvGrpSpPr>
            <p:nvPr/>
          </p:nvGrpSpPr>
          <p:grpSpPr bwMode="auto">
            <a:xfrm>
              <a:off x="2402" y="444"/>
              <a:ext cx="904" cy="1220"/>
              <a:chOff x="1420" y="1152"/>
              <a:chExt cx="904" cy="1220"/>
            </a:xfrm>
          </p:grpSpPr>
          <p:sp>
            <p:nvSpPr>
              <p:cNvPr id="77859" name="Freeform 42"/>
              <p:cNvSpPr>
                <a:spLocks/>
              </p:cNvSpPr>
              <p:nvPr/>
            </p:nvSpPr>
            <p:spPr bwMode="auto">
              <a:xfrm>
                <a:off x="1440" y="1152"/>
                <a:ext cx="48" cy="1152"/>
              </a:xfrm>
              <a:custGeom>
                <a:avLst/>
                <a:gdLst>
                  <a:gd name="T0" fmla="*/ 6 w 60"/>
                  <a:gd name="T1" fmla="*/ 880 h 880"/>
                  <a:gd name="T2" fmla="*/ 9 w 60"/>
                  <a:gd name="T3" fmla="*/ 127 h 880"/>
                  <a:gd name="T4" fmla="*/ 60 w 60"/>
                  <a:gd name="T5" fmla="*/ 115 h 880"/>
                  <a:gd name="T6" fmla="*/ 0 60000 65536"/>
                  <a:gd name="T7" fmla="*/ 0 60000 65536"/>
                  <a:gd name="T8" fmla="*/ 0 60000 65536"/>
                  <a:gd name="T9" fmla="*/ 0 w 60"/>
                  <a:gd name="T10" fmla="*/ 0 h 880"/>
                  <a:gd name="T11" fmla="*/ 60 w 60"/>
                  <a:gd name="T12" fmla="*/ 880 h 880"/>
                </a:gdLst>
                <a:ahLst/>
                <a:cxnLst>
                  <a:cxn ang="T6">
                    <a:pos x="T0" y="T1"/>
                  </a:cxn>
                  <a:cxn ang="T7">
                    <a:pos x="T2" y="T3"/>
                  </a:cxn>
                  <a:cxn ang="T8">
                    <a:pos x="T4" y="T5"/>
                  </a:cxn>
                </a:cxnLst>
                <a:rect l="T9" t="T10" r="T11" b="T12"/>
                <a:pathLst>
                  <a:path w="60" h="880">
                    <a:moveTo>
                      <a:pt x="6" y="880"/>
                    </a:moveTo>
                    <a:cubicBezTo>
                      <a:pt x="6" y="754"/>
                      <a:pt x="0" y="254"/>
                      <a:pt x="9" y="127"/>
                    </a:cubicBezTo>
                    <a:cubicBezTo>
                      <a:pt x="18" y="0"/>
                      <a:pt x="50" y="117"/>
                      <a:pt x="60" y="115"/>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0" name="Freeform 43"/>
              <p:cNvSpPr>
                <a:spLocks/>
              </p:cNvSpPr>
              <p:nvPr/>
            </p:nvSpPr>
            <p:spPr bwMode="auto">
              <a:xfrm>
                <a:off x="1536" y="1205"/>
                <a:ext cx="126" cy="705"/>
              </a:xfrm>
              <a:custGeom>
                <a:avLst/>
                <a:gdLst>
                  <a:gd name="T0" fmla="*/ 0 w 126"/>
                  <a:gd name="T1" fmla="*/ 667 h 705"/>
                  <a:gd name="T2" fmla="*/ 36 w 126"/>
                  <a:gd name="T3" fmla="*/ 691 h 705"/>
                  <a:gd name="T4" fmla="*/ 60 w 126"/>
                  <a:gd name="T5" fmla="*/ 604 h 705"/>
                  <a:gd name="T6" fmla="*/ 72 w 126"/>
                  <a:gd name="T7" fmla="*/ 85 h 705"/>
                  <a:gd name="T8" fmla="*/ 126 w 126"/>
                  <a:gd name="T9" fmla="*/ 94 h 705"/>
                  <a:gd name="T10" fmla="*/ 0 60000 65536"/>
                  <a:gd name="T11" fmla="*/ 0 60000 65536"/>
                  <a:gd name="T12" fmla="*/ 0 60000 65536"/>
                  <a:gd name="T13" fmla="*/ 0 60000 65536"/>
                  <a:gd name="T14" fmla="*/ 0 60000 65536"/>
                  <a:gd name="T15" fmla="*/ 0 w 126"/>
                  <a:gd name="T16" fmla="*/ 0 h 705"/>
                  <a:gd name="T17" fmla="*/ 126 w 126"/>
                  <a:gd name="T18" fmla="*/ 705 h 705"/>
                </a:gdLst>
                <a:ahLst/>
                <a:cxnLst>
                  <a:cxn ang="T10">
                    <a:pos x="T0" y="T1"/>
                  </a:cxn>
                  <a:cxn ang="T11">
                    <a:pos x="T2" y="T3"/>
                  </a:cxn>
                  <a:cxn ang="T12">
                    <a:pos x="T4" y="T5"/>
                  </a:cxn>
                  <a:cxn ang="T13">
                    <a:pos x="T6" y="T7"/>
                  </a:cxn>
                  <a:cxn ang="T14">
                    <a:pos x="T8" y="T9"/>
                  </a:cxn>
                </a:cxnLst>
                <a:rect l="T15" t="T16" r="T17" b="T18"/>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1" name="Freeform 44"/>
              <p:cNvSpPr>
                <a:spLocks/>
              </p:cNvSpPr>
              <p:nvPr/>
            </p:nvSpPr>
            <p:spPr bwMode="auto">
              <a:xfrm>
                <a:off x="1680"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2" name="Freeform 45"/>
              <p:cNvSpPr>
                <a:spLocks/>
              </p:cNvSpPr>
              <p:nvPr/>
            </p:nvSpPr>
            <p:spPr bwMode="auto">
              <a:xfrm>
                <a:off x="1824"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3" name="Freeform 46"/>
              <p:cNvSpPr>
                <a:spLocks/>
              </p:cNvSpPr>
              <p:nvPr/>
            </p:nvSpPr>
            <p:spPr bwMode="auto">
              <a:xfrm>
                <a:off x="1968"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4" name="Freeform 47"/>
              <p:cNvSpPr>
                <a:spLocks/>
              </p:cNvSpPr>
              <p:nvPr/>
            </p:nvSpPr>
            <p:spPr bwMode="auto">
              <a:xfrm>
                <a:off x="2112" y="1212"/>
                <a:ext cx="123" cy="708"/>
              </a:xfrm>
              <a:custGeom>
                <a:avLst/>
                <a:gdLst>
                  <a:gd name="T0" fmla="*/ 0 w 123"/>
                  <a:gd name="T1" fmla="*/ 657 h 708"/>
                  <a:gd name="T2" fmla="*/ 33 w 123"/>
                  <a:gd name="T3" fmla="*/ 694 h 708"/>
                  <a:gd name="T4" fmla="*/ 57 w 123"/>
                  <a:gd name="T5" fmla="*/ 607 h 708"/>
                  <a:gd name="T6" fmla="*/ 69 w 123"/>
                  <a:gd name="T7" fmla="*/ 88 h 708"/>
                  <a:gd name="T8" fmla="*/ 123 w 123"/>
                  <a:gd name="T9" fmla="*/ 81 h 708"/>
                  <a:gd name="T10" fmla="*/ 0 60000 65536"/>
                  <a:gd name="T11" fmla="*/ 0 60000 65536"/>
                  <a:gd name="T12" fmla="*/ 0 60000 65536"/>
                  <a:gd name="T13" fmla="*/ 0 60000 65536"/>
                  <a:gd name="T14" fmla="*/ 0 60000 65536"/>
                  <a:gd name="T15" fmla="*/ 0 w 123"/>
                  <a:gd name="T16" fmla="*/ 0 h 708"/>
                  <a:gd name="T17" fmla="*/ 123 w 123"/>
                  <a:gd name="T18" fmla="*/ 708 h 708"/>
                </a:gdLst>
                <a:ahLst/>
                <a:cxnLst>
                  <a:cxn ang="T10">
                    <a:pos x="T0" y="T1"/>
                  </a:cxn>
                  <a:cxn ang="T11">
                    <a:pos x="T2" y="T3"/>
                  </a:cxn>
                  <a:cxn ang="T12">
                    <a:pos x="T4" y="T5"/>
                  </a:cxn>
                  <a:cxn ang="T13">
                    <a:pos x="T6" y="T7"/>
                  </a:cxn>
                  <a:cxn ang="T14">
                    <a:pos x="T8" y="T9"/>
                  </a:cxn>
                </a:cxnLst>
                <a:rect l="T15" t="T16" r="T17" b="T18"/>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mpd="sng">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Freeform 48"/>
              <p:cNvSpPr>
                <a:spLocks/>
              </p:cNvSpPr>
              <p:nvPr/>
            </p:nvSpPr>
            <p:spPr bwMode="auto">
              <a:xfrm>
                <a:off x="2280" y="1878"/>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38100" cmpd="sng">
                <a:solidFill>
                  <a:srgbClr val="00FF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6" name="Oval 49"/>
              <p:cNvSpPr>
                <a:spLocks noChangeArrowheads="1"/>
              </p:cNvSpPr>
              <p:nvPr/>
            </p:nvSpPr>
            <p:spPr bwMode="auto">
              <a:xfrm>
                <a:off x="1420"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7867" name="Oval 50"/>
              <p:cNvSpPr>
                <a:spLocks noChangeArrowheads="1"/>
              </p:cNvSpPr>
              <p:nvPr/>
            </p:nvSpPr>
            <p:spPr bwMode="auto">
              <a:xfrm>
                <a:off x="2256" y="2304"/>
                <a:ext cx="68" cy="68"/>
              </a:xfrm>
              <a:prstGeom prst="ellipse">
                <a:avLst/>
              </a:prstGeom>
              <a:noFill/>
              <a:ln w="38100">
                <a:solidFill>
                  <a:srgbClr val="00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77858" name="Line 51"/>
            <p:cNvSpPr>
              <a:spLocks noChangeShapeType="1"/>
            </p:cNvSpPr>
            <p:nvPr/>
          </p:nvSpPr>
          <p:spPr bwMode="auto">
            <a:xfrm flipV="1">
              <a:off x="2381" y="1298"/>
              <a:ext cx="0" cy="272"/>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31" name="Group 53"/>
          <p:cNvGrpSpPr>
            <a:grpSpLocks/>
          </p:cNvGrpSpPr>
          <p:nvPr/>
        </p:nvGrpSpPr>
        <p:grpSpPr bwMode="auto">
          <a:xfrm>
            <a:off x="6588125" y="6446838"/>
            <a:ext cx="792163" cy="366712"/>
            <a:chOff x="4649" y="4020"/>
            <a:chExt cx="499" cy="231"/>
          </a:xfrm>
        </p:grpSpPr>
        <p:pic>
          <p:nvPicPr>
            <p:cNvPr id="77834" name="Picture 54" descr="78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9" y="4066"/>
              <a:ext cx="49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Text Box 55">
              <a:hlinkClick r:id="" action="ppaction://hlinkshowjump?jump=firstslide"/>
            </p:cNvPr>
            <p:cNvSpPr txBox="1">
              <a:spLocks noChangeArrowheads="1"/>
            </p:cNvSpPr>
            <p:nvPr/>
          </p:nvSpPr>
          <p:spPr bwMode="auto">
            <a:xfrm>
              <a:off x="4672" y="4020"/>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a:solidFill>
                    <a:schemeClr val="bg1"/>
                  </a:solidFill>
                  <a:latin typeface="隶书" panose="02010509060101010101" pitchFamily="49" charset="-122"/>
                  <a:ea typeface="隶书" panose="02010509060101010101" pitchFamily="49" charset="-122"/>
                </a:rPr>
                <a:t>返 回</a:t>
              </a:r>
            </a:p>
          </p:txBody>
        </p:sp>
      </p:grpSp>
      <p:sp>
        <p:nvSpPr>
          <p:cNvPr id="433213" name="Text Box 61"/>
          <p:cNvSpPr txBox="1">
            <a:spLocks noChangeArrowheads="1"/>
          </p:cNvSpPr>
          <p:nvPr/>
        </p:nvSpPr>
        <p:spPr bwMode="auto">
          <a:xfrm>
            <a:off x="611188" y="4926013"/>
            <a:ext cx="698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定义</a:t>
            </a:r>
            <a:r>
              <a:rPr kumimoji="1" lang="zh-CN" altLang="en-US" sz="2800" b="1"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1" i="1">
                <a:solidFill>
                  <a:srgbClr val="FFFF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磁链</a:t>
            </a:r>
            <a:r>
              <a:rPr kumimoji="1" lang="zh-CN" altLang="en-US" sz="2800" b="1">
                <a:solidFill>
                  <a:srgbClr val="FFFF00"/>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a:solidFill>
                  <a:schemeClr val="bg1"/>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N</a:t>
            </a:r>
            <a:endParaRPr kumimoji="1" lang="en-US" altLang="zh-CN" sz="2800">
              <a:solidFill>
                <a:schemeClr val="bg1"/>
              </a:solidFill>
              <a:latin typeface="Times New Roman" panose="02020603050405020304" pitchFamily="18" charset="0"/>
              <a:ea typeface="宋体" panose="02010600030101010101" pitchFamily="2" charset="-122"/>
            </a:endParaRPr>
          </a:p>
        </p:txBody>
      </p:sp>
      <p:sp>
        <p:nvSpPr>
          <p:cNvPr id="433216" name="Text Box 64"/>
          <p:cNvSpPr txBox="1">
            <a:spLocks noChangeArrowheads="1"/>
          </p:cNvSpPr>
          <p:nvPr/>
        </p:nvSpPr>
        <p:spPr bwMode="auto">
          <a:xfrm>
            <a:off x="611188" y="5589588"/>
            <a:ext cx="4465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FF00"/>
                </a:solidFill>
                <a:latin typeface="楷体_GB2312" pitchFamily="49" charset="-122"/>
                <a:ea typeface="楷体_GB2312" pitchFamily="49" charset="-122"/>
              </a:rPr>
              <a:t>空心线圈</a:t>
            </a:r>
            <a:r>
              <a:rPr kumimoji="1" lang="zh-CN" altLang="en-US" sz="2800" b="1">
                <a:solidFill>
                  <a:srgbClr val="FFFF00"/>
                </a:solidFill>
                <a:latin typeface="Times New Roman" panose="02020603050405020304" pitchFamily="18" charset="0"/>
                <a:ea typeface="宋体" panose="02010600030101010101" pitchFamily="2" charset="-122"/>
              </a:rPr>
              <a:t>，</a:t>
            </a:r>
            <a:r>
              <a:rPr kumimoji="1" lang="zh-CN" altLang="en-US" sz="2800"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sz="2800" b="1">
                <a:solidFill>
                  <a:srgbClr val="FFFF00"/>
                </a:solidFill>
                <a:latin typeface="Times New Roman" panose="02020603050405020304" pitchFamily="18" charset="0"/>
                <a:ea typeface="楷体_GB2312" pitchFamily="49" charset="-122"/>
                <a:sym typeface="Symbol" panose="05050102010706020507" pitchFamily="18" charset="2"/>
              </a:rPr>
              <a:t>与</a:t>
            </a:r>
            <a:r>
              <a:rPr kumimoji="1" lang="en-US" altLang="zh-CN" sz="2800" i="1">
                <a:solidFill>
                  <a:schemeClr val="bg1"/>
                </a:solidFill>
                <a:latin typeface="Times New Roman" panose="02020603050405020304" pitchFamily="18" charset="0"/>
                <a:ea typeface="宋体" panose="02010600030101010101" pitchFamily="2" charset="-122"/>
                <a:sym typeface="Symbol" panose="05050102010706020507" pitchFamily="18" charset="2"/>
              </a:rPr>
              <a:t>i </a:t>
            </a:r>
            <a:r>
              <a:rPr kumimoji="1" lang="zh-CN" altLang="en-US" sz="2800" b="1">
                <a:solidFill>
                  <a:srgbClr val="FFFF00"/>
                </a:solidFill>
                <a:latin typeface="楷体_GB2312" pitchFamily="49" charset="-122"/>
                <a:ea typeface="楷体_GB2312" pitchFamily="49" charset="-122"/>
                <a:sym typeface="Symbol" panose="05050102010706020507" pitchFamily="18" charset="2"/>
              </a:rPr>
              <a:t>成正比。</a:t>
            </a:r>
            <a:endParaRPr kumimoji="1" lang="zh-CN" altLang="en-US" sz="2800" b="1">
              <a:solidFill>
                <a:srgbClr val="FFFF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3154"/>
                                        </p:tgtEl>
                                        <p:attrNameLst>
                                          <p:attrName>style.visibility</p:attrName>
                                        </p:attrNameLst>
                                      </p:cBhvr>
                                      <p:to>
                                        <p:strVal val="visible"/>
                                      </p:to>
                                    </p:set>
                                    <p:anim calcmode="lin" valueType="num">
                                      <p:cBhvr additive="base">
                                        <p:cTn id="7" dur="500" fill="hold"/>
                                        <p:tgtEl>
                                          <p:spTgt spid="433154"/>
                                        </p:tgtEl>
                                        <p:attrNameLst>
                                          <p:attrName>ppt_x</p:attrName>
                                        </p:attrNameLst>
                                      </p:cBhvr>
                                      <p:tavLst>
                                        <p:tav tm="0">
                                          <p:val>
                                            <p:strVal val="0-#ppt_w/2"/>
                                          </p:val>
                                        </p:tav>
                                        <p:tav tm="100000">
                                          <p:val>
                                            <p:strVal val="#ppt_x"/>
                                          </p:val>
                                        </p:tav>
                                      </p:tavLst>
                                    </p:anim>
                                    <p:anim calcmode="lin" valueType="num">
                                      <p:cBhvr additive="base">
                                        <p:cTn id="8" dur="500" fill="hold"/>
                                        <p:tgtEl>
                                          <p:spTgt spid="4331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433155"/>
                                        </p:tgtEl>
                                        <p:attrNameLst>
                                          <p:attrName>style.visibility</p:attrName>
                                        </p:attrNameLst>
                                      </p:cBhvr>
                                      <p:to>
                                        <p:strVal val="visible"/>
                                      </p:to>
                                    </p:set>
                                    <p:animEffect transition="in" filter="wipe(left)">
                                      <p:cBhvr>
                                        <p:cTn id="18" dur="100"/>
                                        <p:tgtEl>
                                          <p:spTgt spid="43315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5" fill="hold" grpId="0" nodeType="clickEffect">
                                  <p:stCondLst>
                                    <p:cond delay="0"/>
                                  </p:stCondLst>
                                  <p:iterate type="wd">
                                    <p:tmPct val="100000"/>
                                  </p:iterate>
                                  <p:childTnLst>
                                    <p:set>
                                      <p:cBhvr>
                                        <p:cTn id="22" dur="1" fill="hold">
                                          <p:stCondLst>
                                            <p:cond delay="0"/>
                                          </p:stCondLst>
                                        </p:cTn>
                                        <p:tgtEl>
                                          <p:spTgt spid="433213"/>
                                        </p:tgtEl>
                                        <p:attrNameLst>
                                          <p:attrName>style.visibility</p:attrName>
                                        </p:attrNameLst>
                                      </p:cBhvr>
                                      <p:to>
                                        <p:strVal val="visible"/>
                                      </p:to>
                                    </p:set>
                                    <p:animEffect transition="in" filter="blinds(vertical)">
                                      <p:cBhvr>
                                        <p:cTn id="23" dur="300"/>
                                        <p:tgtEl>
                                          <p:spTgt spid="4332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433216"/>
                                        </p:tgtEl>
                                        <p:attrNameLst>
                                          <p:attrName>style.visibility</p:attrName>
                                        </p:attrNameLst>
                                      </p:cBhvr>
                                      <p:to>
                                        <p:strVal val="visible"/>
                                      </p:to>
                                    </p:set>
                                    <p:animEffect transition="in" filter="slide(fromBottom)">
                                      <p:cBhvr>
                                        <p:cTn id="26" dur="500"/>
                                        <p:tgtEl>
                                          <p:spTgt spid="433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4" grpId="0"/>
      <p:bldP spid="433155" grpId="0" autoUpdateAnimBg="0"/>
      <p:bldP spid="433213" grpId="0" autoUpdateAnimBg="0"/>
      <p:bldP spid="433216"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Pixel</Template>
  <TotalTime>2331</TotalTime>
  <Words>2275</Words>
  <Application>Microsoft Office PowerPoint</Application>
  <PresentationFormat>全屏显示(4:3)</PresentationFormat>
  <Paragraphs>684</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1" baseType="lpstr">
      <vt:lpstr>Default Design</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 Shastry</dc:creator>
  <cp:lastModifiedBy>Windows User</cp:lastModifiedBy>
  <cp:revision>172</cp:revision>
  <dcterms:created xsi:type="dcterms:W3CDTF">2003-03-28T13:43:40Z</dcterms:created>
  <dcterms:modified xsi:type="dcterms:W3CDTF">2022-05-23T02:11:40Z</dcterms:modified>
</cp:coreProperties>
</file>